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58"/>
  </p:notesMasterIdLst>
  <p:sldIdLst>
    <p:sldId id="308" r:id="rId2"/>
    <p:sldId id="259" r:id="rId3"/>
    <p:sldId id="326" r:id="rId4"/>
    <p:sldId id="347" r:id="rId5"/>
    <p:sldId id="325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361" r:id="rId25"/>
    <p:sldId id="360" r:id="rId26"/>
    <p:sldId id="362" r:id="rId27"/>
    <p:sldId id="363" r:id="rId28"/>
    <p:sldId id="364" r:id="rId29"/>
    <p:sldId id="365" r:id="rId30"/>
    <p:sldId id="387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88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279" r:id="rId51"/>
    <p:sldId id="278" r:id="rId52"/>
    <p:sldId id="281" r:id="rId53"/>
    <p:sldId id="283" r:id="rId54"/>
    <p:sldId id="408" r:id="rId55"/>
    <p:sldId id="354" r:id="rId56"/>
    <p:sldId id="262" r:id="rId57"/>
  </p:sldIdLst>
  <p:sldSz cx="9144000" cy="6858000" type="screen4x3"/>
  <p:notesSz cx="6954838" cy="93091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6" autoAdjust="0"/>
    <p:restoredTop sz="90053" autoAdjust="0"/>
  </p:normalViewPr>
  <p:slideViewPr>
    <p:cSldViewPr>
      <p:cViewPr varScale="1">
        <p:scale>
          <a:sx n="74" d="100"/>
          <a:sy n="7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20000"/>
              </a:solidFill>
              <a:latin typeface="Tahoma" pitchFamily="34" charset="0"/>
            </a:rPr>
            <a:t>How familiar is your organization with the grant award package? </a:t>
          </a:r>
          <a:r>
            <a:rPr lang="en-US" sz="17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Very Familiar, 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ncluding referenced Circulars and </a:t>
          </a:r>
          <a:r>
            <a: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CFRs</a:t>
          </a:r>
          <a:endParaRPr lang="en-US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Somewhat Familiar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C225B865-91DC-48CE-B54E-A4A61FDBC05B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Very Little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20841D3-FCA5-4BF4-BCCB-A53821DD56EF}" type="parTrans" cxnId="{AEC21720-6F3B-4BE6-9760-9AD0D36C7A97}">
      <dgm:prSet/>
      <dgm:spPr/>
      <dgm:t>
        <a:bodyPr/>
        <a:lstStyle/>
        <a:p>
          <a:endParaRPr lang="en-US"/>
        </a:p>
      </dgm:t>
    </dgm:pt>
    <dgm:pt modelId="{2E3AD2A8-B0BC-424A-AC97-7174C9656995}" type="sibTrans" cxnId="{AEC21720-6F3B-4BE6-9760-9AD0D36C7A97}">
      <dgm:prSet/>
      <dgm:spPr/>
      <dgm:t>
        <a:bodyPr/>
        <a:lstStyle/>
        <a:p>
          <a:endParaRPr lang="en-US"/>
        </a:p>
      </dgm:t>
    </dgm:pt>
    <dgm:pt modelId="{D4D6210F-D0E0-4DC5-B856-4E03E1DD781A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Not at all; What is a grant award Package?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AC9322A-E3B4-4FF3-92B5-3CB1E15DE40D}" type="parTrans" cxnId="{DF35F30C-0A91-4480-AA12-93B4C202C21A}">
      <dgm:prSet/>
      <dgm:spPr/>
      <dgm:t>
        <a:bodyPr/>
        <a:lstStyle/>
        <a:p>
          <a:endParaRPr lang="en-US"/>
        </a:p>
      </dgm:t>
    </dgm:pt>
    <dgm:pt modelId="{2806B764-7014-4A57-A117-132E782EB176}" type="sibTrans" cxnId="{DF35F30C-0A91-4480-AA12-93B4C202C21A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4" custScaleX="340535" custScaleY="134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4" custScaleX="340728" custLinFactNeighborX="-1341" custLinFactNeighborY="-4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2BCCE-F456-4E13-B265-424AF58CA483}" type="pres">
      <dgm:prSet presAssocID="{C20841D3-FCA5-4BF4-BCCB-A53821DD56E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38648E9-4252-446B-AE4E-7A0BF6704379}" type="pres">
      <dgm:prSet presAssocID="{C225B865-91DC-48CE-B54E-A4A61FDBC05B}" presName="childText" presStyleLbl="bgAcc1" presStyleIdx="2" presStyleCnt="4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18F82-D573-426A-A0DA-793C96E90070}" type="pres">
      <dgm:prSet presAssocID="{4AC9322A-E3B4-4FF3-92B5-3CB1E15DE40D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F0EC674-9CE2-4BA6-A3A1-7245BA089014}" type="pres">
      <dgm:prSet presAssocID="{D4D6210F-D0E0-4DC5-B856-4E03E1DD781A}" presName="childText" presStyleLbl="bgAcc1" presStyleIdx="3" presStyleCnt="4" custScaleX="340728" custLinFactNeighborX="-143" custLinFactNeighborY="1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168EA-528A-423A-9D1C-CB1067A95D0D}" type="presOf" srcId="{9A146820-8DA6-4ECD-AE57-ED6243E50C27}" destId="{9971E873-05F1-4EAF-A9D9-BDBE047C5B80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30FFE83B-5BDB-4FD1-801F-7C4F8B0FD9D4}" type="presOf" srcId="{FC9D8059-D2E0-4C91-8D8D-A79D1FB79854}" destId="{7A996C81-500F-4B1F-B5A4-1B476941A02A}" srcOrd="0" destOrd="0" presId="urn:microsoft.com/office/officeart/2005/8/layout/hierarchy3"/>
    <dgm:cxn modelId="{941D0E04-7FA2-454A-BFC6-8138834BA99C}" type="presOf" srcId="{808A0D36-C0A7-442C-9905-63E713614C59}" destId="{B5D96E5A-A087-4E1D-BD2B-9DB04E6D5D91}" srcOrd="0" destOrd="0" presId="urn:microsoft.com/office/officeart/2005/8/layout/hierarchy3"/>
    <dgm:cxn modelId="{86380631-38FB-47F6-8D21-D2229C566805}" type="presOf" srcId="{D4D6210F-D0E0-4DC5-B856-4E03E1DD781A}" destId="{CF0EC674-9CE2-4BA6-A3A1-7245BA089014}" srcOrd="0" destOrd="0" presId="urn:microsoft.com/office/officeart/2005/8/layout/hierarchy3"/>
    <dgm:cxn modelId="{8E8F8841-C7CD-464D-8503-C48AF6C964EA}" type="presOf" srcId="{C225B865-91DC-48CE-B54E-A4A61FDBC05B}" destId="{D38648E9-4252-446B-AE4E-7A0BF6704379}" srcOrd="0" destOrd="0" presId="urn:microsoft.com/office/officeart/2005/8/layout/hierarchy3"/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E19B3CFA-88A6-4FBA-A2D9-B817EA3FB217}" type="presOf" srcId="{C20841D3-FCA5-4BF4-BCCB-A53821DD56EF}" destId="{CCB2BCCE-F456-4E13-B265-424AF58CA483}" srcOrd="0" destOrd="0" presId="urn:microsoft.com/office/officeart/2005/8/layout/hierarchy3"/>
    <dgm:cxn modelId="{2AE1255D-1C6F-497F-99D9-C927AFA36192}" type="presOf" srcId="{FA4617A2-F5A0-4CDB-80B2-28D94CF6BFEF}" destId="{F897B583-C49E-4BFF-A76D-4DE2F0BF93F9}" srcOrd="0" destOrd="0" presId="urn:microsoft.com/office/officeart/2005/8/layout/hierarchy3"/>
    <dgm:cxn modelId="{DF35F30C-0A91-4480-AA12-93B4C202C21A}" srcId="{FC9D8059-D2E0-4C91-8D8D-A79D1FB79854}" destId="{D4D6210F-D0E0-4DC5-B856-4E03E1DD781A}" srcOrd="3" destOrd="0" parTransId="{4AC9322A-E3B4-4FF3-92B5-3CB1E15DE40D}" sibTransId="{2806B764-7014-4A57-A117-132E782EB176}"/>
    <dgm:cxn modelId="{FA7074D1-FE9D-46E3-B7FF-785A85D42456}" type="presOf" srcId="{FC9D8059-D2E0-4C91-8D8D-A79D1FB79854}" destId="{326860F1-B8CF-451E-A26A-39B929BC3F19}" srcOrd="1" destOrd="0" presId="urn:microsoft.com/office/officeart/2005/8/layout/hierarchy3"/>
    <dgm:cxn modelId="{D9E1F6ED-5EB4-483B-BAF2-0D79A789682E}" type="presOf" srcId="{5D672F48-C686-42A1-90B0-6E6019215D06}" destId="{0E92A2C9-2415-41C6-A002-7AA8880458A2}" srcOrd="0" destOrd="0" presId="urn:microsoft.com/office/officeart/2005/8/layout/hierarchy3"/>
    <dgm:cxn modelId="{0E227409-052F-4888-8427-679BDC242D65}" type="presOf" srcId="{9F318CA6-08AB-4ABE-B349-676605B65D6C}" destId="{855749C9-25BC-45AC-B787-9457C050449F}" srcOrd="0" destOrd="0" presId="urn:microsoft.com/office/officeart/2005/8/layout/hierarchy3"/>
    <dgm:cxn modelId="{AEC21720-6F3B-4BE6-9760-9AD0D36C7A97}" srcId="{FC9D8059-D2E0-4C91-8D8D-A79D1FB79854}" destId="{C225B865-91DC-48CE-B54E-A4A61FDBC05B}" srcOrd="2" destOrd="0" parTransId="{C20841D3-FCA5-4BF4-BCCB-A53821DD56EF}" sibTransId="{2E3AD2A8-B0BC-424A-AC97-7174C9656995}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377103AF-5BE3-4F33-9DE3-236C07B04B7F}" type="presOf" srcId="{4AC9322A-E3B4-4FF3-92B5-3CB1E15DE40D}" destId="{E7018F82-D573-426A-A0DA-793C96E90070}" srcOrd="0" destOrd="0" presId="urn:microsoft.com/office/officeart/2005/8/layout/hierarchy3"/>
    <dgm:cxn modelId="{AD0DEEF7-F184-40B2-9663-355A0EF3F222}" type="presParOf" srcId="{855749C9-25BC-45AC-B787-9457C050449F}" destId="{1E4DC371-F7C6-47CE-B90E-1AFFF13B3F0E}" srcOrd="0" destOrd="0" presId="urn:microsoft.com/office/officeart/2005/8/layout/hierarchy3"/>
    <dgm:cxn modelId="{5EEB12D3-D7F1-4D24-ACC9-1CE668B38F46}" type="presParOf" srcId="{1E4DC371-F7C6-47CE-B90E-1AFFF13B3F0E}" destId="{77B1561D-399D-4DFB-9AB8-7B690400EE7B}" srcOrd="0" destOrd="0" presId="urn:microsoft.com/office/officeart/2005/8/layout/hierarchy3"/>
    <dgm:cxn modelId="{05B032F7-5396-45DD-8158-4940E0584323}" type="presParOf" srcId="{77B1561D-399D-4DFB-9AB8-7B690400EE7B}" destId="{7A996C81-500F-4B1F-B5A4-1B476941A02A}" srcOrd="0" destOrd="0" presId="urn:microsoft.com/office/officeart/2005/8/layout/hierarchy3"/>
    <dgm:cxn modelId="{A860DA26-759E-4B19-8D39-DFA1B4698BFD}" type="presParOf" srcId="{77B1561D-399D-4DFB-9AB8-7B690400EE7B}" destId="{326860F1-B8CF-451E-A26A-39B929BC3F19}" srcOrd="1" destOrd="0" presId="urn:microsoft.com/office/officeart/2005/8/layout/hierarchy3"/>
    <dgm:cxn modelId="{D9DCCD67-4A67-4755-9BAC-A397B0C0E08A}" type="presParOf" srcId="{1E4DC371-F7C6-47CE-B90E-1AFFF13B3F0E}" destId="{2E4345B9-8324-4DBE-9681-CF7D074FAF45}" srcOrd="1" destOrd="0" presId="urn:microsoft.com/office/officeart/2005/8/layout/hierarchy3"/>
    <dgm:cxn modelId="{B8383742-A8AE-40A8-874E-CD470C6AAD7F}" type="presParOf" srcId="{2E4345B9-8324-4DBE-9681-CF7D074FAF45}" destId="{9971E873-05F1-4EAF-A9D9-BDBE047C5B80}" srcOrd="0" destOrd="0" presId="urn:microsoft.com/office/officeart/2005/8/layout/hierarchy3"/>
    <dgm:cxn modelId="{D4A74DBE-BAB3-4553-A9DA-02593B2E0D17}" type="presParOf" srcId="{2E4345B9-8324-4DBE-9681-CF7D074FAF45}" destId="{B5D96E5A-A087-4E1D-BD2B-9DB04E6D5D91}" srcOrd="1" destOrd="0" presId="urn:microsoft.com/office/officeart/2005/8/layout/hierarchy3"/>
    <dgm:cxn modelId="{24AD6D04-800C-41F7-A420-53CF2BDD840C}" type="presParOf" srcId="{2E4345B9-8324-4DBE-9681-CF7D074FAF45}" destId="{0E92A2C9-2415-41C6-A002-7AA8880458A2}" srcOrd="2" destOrd="0" presId="urn:microsoft.com/office/officeart/2005/8/layout/hierarchy3"/>
    <dgm:cxn modelId="{79CCE340-B804-4F5F-B7D1-3AF219CA4DA5}" type="presParOf" srcId="{2E4345B9-8324-4DBE-9681-CF7D074FAF45}" destId="{F897B583-C49E-4BFF-A76D-4DE2F0BF93F9}" srcOrd="3" destOrd="0" presId="urn:microsoft.com/office/officeart/2005/8/layout/hierarchy3"/>
    <dgm:cxn modelId="{D9F3B74C-3A3A-474D-AB0E-0DF059178CB3}" type="presParOf" srcId="{2E4345B9-8324-4DBE-9681-CF7D074FAF45}" destId="{CCB2BCCE-F456-4E13-B265-424AF58CA483}" srcOrd="4" destOrd="0" presId="urn:microsoft.com/office/officeart/2005/8/layout/hierarchy3"/>
    <dgm:cxn modelId="{312D7DB8-4715-4A02-B1AF-B00DEC272F9B}" type="presParOf" srcId="{2E4345B9-8324-4DBE-9681-CF7D074FAF45}" destId="{D38648E9-4252-446B-AE4E-7A0BF6704379}" srcOrd="5" destOrd="0" presId="urn:microsoft.com/office/officeart/2005/8/layout/hierarchy3"/>
    <dgm:cxn modelId="{F0C0D43B-CEA2-4817-9F37-70318DB679F5}" type="presParOf" srcId="{2E4345B9-8324-4DBE-9681-CF7D074FAF45}" destId="{E7018F82-D573-426A-A0DA-793C96E90070}" srcOrd="6" destOrd="0" presId="urn:microsoft.com/office/officeart/2005/8/layout/hierarchy3"/>
    <dgm:cxn modelId="{4EA8D817-7885-4DF2-A61F-EC4E4BA2ECE1}" type="presParOf" srcId="{2E4345B9-8324-4DBE-9681-CF7D074FAF45}" destId="{CF0EC674-9CE2-4BA6-A3A1-7245BA08901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Have you reviewed your YouthBuild rules, grant agreement and budget with your finance team?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Yes.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No.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C225B865-91DC-48CE-B54E-A4A61FDBC05B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Partially.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20841D3-FCA5-4BF4-BCCB-A53821DD56EF}" type="parTrans" cxnId="{AEC21720-6F3B-4BE6-9760-9AD0D36C7A97}">
      <dgm:prSet/>
      <dgm:spPr/>
      <dgm:t>
        <a:bodyPr/>
        <a:lstStyle/>
        <a:p>
          <a:endParaRPr lang="en-US"/>
        </a:p>
      </dgm:t>
    </dgm:pt>
    <dgm:pt modelId="{2E3AD2A8-B0BC-424A-AC97-7174C9656995}" type="sibTrans" cxnId="{AEC21720-6F3B-4BE6-9760-9AD0D36C7A97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3" custScaleX="340535" custLinFactNeighborX="51719" custLinFactNeighborY="2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3" custScaleX="340728" custLinFactNeighborX="51719" custLinFactNeighborY="2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2BCCE-F456-4E13-B265-424AF58CA483}" type="pres">
      <dgm:prSet presAssocID="{C20841D3-FCA5-4BF4-BCCB-A53821DD56E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38648E9-4252-446B-AE4E-7A0BF6704379}" type="pres">
      <dgm:prSet presAssocID="{C225B865-91DC-48CE-B54E-A4A61FDBC05B}" presName="childText" presStyleLbl="bgAcc1" presStyleIdx="2" presStyleCnt="3" custScaleX="340728" custLinFactNeighborX="51719" custLinFactNeighborY="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92684E-B4F6-4968-BF11-00C24A20D5DC}" type="presOf" srcId="{C20841D3-FCA5-4BF4-BCCB-A53821DD56EF}" destId="{CCB2BCCE-F456-4E13-B265-424AF58CA483}" srcOrd="0" destOrd="0" presId="urn:microsoft.com/office/officeart/2005/8/layout/hierarchy3"/>
    <dgm:cxn modelId="{F5CFAE1B-8E6A-4E1E-AE99-1F64ACA22BC2}" type="presOf" srcId="{808A0D36-C0A7-442C-9905-63E713614C59}" destId="{B5D96E5A-A087-4E1D-BD2B-9DB04E6D5D91}" srcOrd="0" destOrd="0" presId="urn:microsoft.com/office/officeart/2005/8/layout/hierarchy3"/>
    <dgm:cxn modelId="{AEC21720-6F3B-4BE6-9760-9AD0D36C7A97}" srcId="{FC9D8059-D2E0-4C91-8D8D-A79D1FB79854}" destId="{C225B865-91DC-48CE-B54E-A4A61FDBC05B}" srcOrd="2" destOrd="0" parTransId="{C20841D3-FCA5-4BF4-BCCB-A53821DD56EF}" sibTransId="{2E3AD2A8-B0BC-424A-AC97-7174C9656995}"/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2EC03B0B-9B3B-448C-996D-D3E733675D3B}" type="presOf" srcId="{FC9D8059-D2E0-4C91-8D8D-A79D1FB79854}" destId="{326860F1-B8CF-451E-A26A-39B929BC3F19}" srcOrd="1" destOrd="0" presId="urn:microsoft.com/office/officeart/2005/8/layout/hierarchy3"/>
    <dgm:cxn modelId="{C3EFC369-EF8B-4212-90C0-2A8216C1964B}" type="presOf" srcId="{5D672F48-C686-42A1-90B0-6E6019215D06}" destId="{0E92A2C9-2415-41C6-A002-7AA8880458A2}" srcOrd="0" destOrd="0" presId="urn:microsoft.com/office/officeart/2005/8/layout/hierarchy3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40157E59-F356-4084-AB78-56BED0DE5582}" type="presOf" srcId="{9F318CA6-08AB-4ABE-B349-676605B65D6C}" destId="{855749C9-25BC-45AC-B787-9457C050449F}" srcOrd="0" destOrd="0" presId="urn:microsoft.com/office/officeart/2005/8/layout/hierarchy3"/>
    <dgm:cxn modelId="{7EC83B86-9A5A-46D1-907D-82D5FBB18349}" type="presOf" srcId="{C225B865-91DC-48CE-B54E-A4A61FDBC05B}" destId="{D38648E9-4252-446B-AE4E-7A0BF6704379}" srcOrd="0" destOrd="0" presId="urn:microsoft.com/office/officeart/2005/8/layout/hierarchy3"/>
    <dgm:cxn modelId="{BE7DD8EF-BBA8-4608-8FB1-A107114F7194}" type="presOf" srcId="{FC9D8059-D2E0-4C91-8D8D-A79D1FB79854}" destId="{7A996C81-500F-4B1F-B5A4-1B476941A02A}" srcOrd="0" destOrd="0" presId="urn:microsoft.com/office/officeart/2005/8/layout/hierarchy3"/>
    <dgm:cxn modelId="{211892DC-2EC8-4F03-9B4F-0B440708750E}" type="presOf" srcId="{9A146820-8DA6-4ECD-AE57-ED6243E50C27}" destId="{9971E873-05F1-4EAF-A9D9-BDBE047C5B80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321C7874-B0EE-4D90-A463-24BA942B16A4}" type="presOf" srcId="{FA4617A2-F5A0-4CDB-80B2-28D94CF6BFEF}" destId="{F897B583-C49E-4BFF-A76D-4DE2F0BF93F9}" srcOrd="0" destOrd="0" presId="urn:microsoft.com/office/officeart/2005/8/layout/hierarchy3"/>
    <dgm:cxn modelId="{6EB2072D-DCF0-4ACB-A238-FD39BE8B8121}" type="presParOf" srcId="{855749C9-25BC-45AC-B787-9457C050449F}" destId="{1E4DC371-F7C6-47CE-B90E-1AFFF13B3F0E}" srcOrd="0" destOrd="0" presId="urn:microsoft.com/office/officeart/2005/8/layout/hierarchy3"/>
    <dgm:cxn modelId="{40BA3979-438A-4723-82AC-CBD07C94CF0C}" type="presParOf" srcId="{1E4DC371-F7C6-47CE-B90E-1AFFF13B3F0E}" destId="{77B1561D-399D-4DFB-9AB8-7B690400EE7B}" srcOrd="0" destOrd="0" presId="urn:microsoft.com/office/officeart/2005/8/layout/hierarchy3"/>
    <dgm:cxn modelId="{3F5A4F9F-78AB-44DE-BCE7-BFF1D375C626}" type="presParOf" srcId="{77B1561D-399D-4DFB-9AB8-7B690400EE7B}" destId="{7A996C81-500F-4B1F-B5A4-1B476941A02A}" srcOrd="0" destOrd="0" presId="urn:microsoft.com/office/officeart/2005/8/layout/hierarchy3"/>
    <dgm:cxn modelId="{155BA21B-D899-4304-A220-4AA2DDE05BF1}" type="presParOf" srcId="{77B1561D-399D-4DFB-9AB8-7B690400EE7B}" destId="{326860F1-B8CF-451E-A26A-39B929BC3F19}" srcOrd="1" destOrd="0" presId="urn:microsoft.com/office/officeart/2005/8/layout/hierarchy3"/>
    <dgm:cxn modelId="{D2056A13-DA2B-4EE7-A321-972E0E2C8980}" type="presParOf" srcId="{1E4DC371-F7C6-47CE-B90E-1AFFF13B3F0E}" destId="{2E4345B9-8324-4DBE-9681-CF7D074FAF45}" srcOrd="1" destOrd="0" presId="urn:microsoft.com/office/officeart/2005/8/layout/hierarchy3"/>
    <dgm:cxn modelId="{2AE47D15-8B22-422D-9B6A-432BEF67ED74}" type="presParOf" srcId="{2E4345B9-8324-4DBE-9681-CF7D074FAF45}" destId="{9971E873-05F1-4EAF-A9D9-BDBE047C5B80}" srcOrd="0" destOrd="0" presId="urn:microsoft.com/office/officeart/2005/8/layout/hierarchy3"/>
    <dgm:cxn modelId="{067DD7F3-661A-415E-B7E7-DFCB94F384E0}" type="presParOf" srcId="{2E4345B9-8324-4DBE-9681-CF7D074FAF45}" destId="{B5D96E5A-A087-4E1D-BD2B-9DB04E6D5D91}" srcOrd="1" destOrd="0" presId="urn:microsoft.com/office/officeart/2005/8/layout/hierarchy3"/>
    <dgm:cxn modelId="{30DCF06D-A2AF-46AF-ADCE-587E13DC72F3}" type="presParOf" srcId="{2E4345B9-8324-4DBE-9681-CF7D074FAF45}" destId="{0E92A2C9-2415-41C6-A002-7AA8880458A2}" srcOrd="2" destOrd="0" presId="urn:microsoft.com/office/officeart/2005/8/layout/hierarchy3"/>
    <dgm:cxn modelId="{EC2B0EEC-2960-45AA-BF81-956FD8B777CA}" type="presParOf" srcId="{2E4345B9-8324-4DBE-9681-CF7D074FAF45}" destId="{F897B583-C49E-4BFF-A76D-4DE2F0BF93F9}" srcOrd="3" destOrd="0" presId="urn:microsoft.com/office/officeart/2005/8/layout/hierarchy3"/>
    <dgm:cxn modelId="{D7107DC1-A642-4D50-A4BD-4209D9EDDA6B}" type="presParOf" srcId="{2E4345B9-8324-4DBE-9681-CF7D074FAF45}" destId="{CCB2BCCE-F456-4E13-B265-424AF58CA483}" srcOrd="4" destOrd="0" presId="urn:microsoft.com/office/officeart/2005/8/layout/hierarchy3"/>
    <dgm:cxn modelId="{5513888E-2F2F-40CF-B56D-84A6CBC85FA1}" type="presParOf" srcId="{2E4345B9-8324-4DBE-9681-CF7D074FAF45}" destId="{D38648E9-4252-446B-AE4E-7A0BF670437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document provides you with your grant number, period of performance, grant award amount, applicable Code of Federal Regulations and OMB Circulars?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Statement of Work (SOW)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Notice of Obligation (NOO)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C225B865-91DC-48CE-B54E-A4A61FDBC05B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SF424 Application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20841D3-FCA5-4BF4-BCCB-A53821DD56EF}" type="parTrans" cxnId="{AEC21720-6F3B-4BE6-9760-9AD0D36C7A97}">
      <dgm:prSet/>
      <dgm:spPr/>
      <dgm:t>
        <a:bodyPr/>
        <a:lstStyle/>
        <a:p>
          <a:endParaRPr lang="en-US"/>
        </a:p>
      </dgm:t>
    </dgm:pt>
    <dgm:pt modelId="{2E3AD2A8-B0BC-424A-AC97-7174C9656995}" type="sibTrans" cxnId="{AEC21720-6F3B-4BE6-9760-9AD0D36C7A97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3" custScaleX="340535" custLinFactNeighborX="58201" custLinFactNeighborY="-7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3" custScaleX="340728" custLinFactNeighborX="58201" custLinFactNeighborY="2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2BCCE-F456-4E13-B265-424AF58CA483}" type="pres">
      <dgm:prSet presAssocID="{C20841D3-FCA5-4BF4-BCCB-A53821DD56E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38648E9-4252-446B-AE4E-7A0BF6704379}" type="pres">
      <dgm:prSet presAssocID="{C225B865-91DC-48CE-B54E-A4A61FDBC05B}" presName="childText" presStyleLbl="bgAcc1" presStyleIdx="2" presStyleCnt="3" custScaleX="340728" custLinFactNeighborX="58201" custLinFactNeighborY="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3B495-CFF1-4806-9645-F4A2179FE271}" type="presOf" srcId="{808A0D36-C0A7-442C-9905-63E713614C59}" destId="{B5D96E5A-A087-4E1D-BD2B-9DB04E6D5D91}" srcOrd="0" destOrd="0" presId="urn:microsoft.com/office/officeart/2005/8/layout/hierarchy3"/>
    <dgm:cxn modelId="{FD6A189C-55AE-4065-8B87-BBD8109E26D6}" type="presOf" srcId="{5D672F48-C686-42A1-90B0-6E6019215D06}" destId="{0E92A2C9-2415-41C6-A002-7AA8880458A2}" srcOrd="0" destOrd="0" presId="urn:microsoft.com/office/officeart/2005/8/layout/hierarchy3"/>
    <dgm:cxn modelId="{59B562C2-160B-4C36-B304-272F43D8C0CA}" type="presOf" srcId="{C20841D3-FCA5-4BF4-BCCB-A53821DD56EF}" destId="{CCB2BCCE-F456-4E13-B265-424AF58CA483}" srcOrd="0" destOrd="0" presId="urn:microsoft.com/office/officeart/2005/8/layout/hierarchy3"/>
    <dgm:cxn modelId="{130FA297-298A-4D8D-B5BC-439EFBB8AFA9}" type="presOf" srcId="{FC9D8059-D2E0-4C91-8D8D-A79D1FB79854}" destId="{7A996C81-500F-4B1F-B5A4-1B476941A02A}" srcOrd="0" destOrd="0" presId="urn:microsoft.com/office/officeart/2005/8/layout/hierarchy3"/>
    <dgm:cxn modelId="{0811B066-D303-45D4-A247-2C5EEFCECA41}" type="presOf" srcId="{C225B865-91DC-48CE-B54E-A4A61FDBC05B}" destId="{D38648E9-4252-446B-AE4E-7A0BF6704379}" srcOrd="0" destOrd="0" presId="urn:microsoft.com/office/officeart/2005/8/layout/hierarchy3"/>
    <dgm:cxn modelId="{40DE6EC5-A86D-43D3-8FC8-B16BD987E17E}" type="presOf" srcId="{FC9D8059-D2E0-4C91-8D8D-A79D1FB79854}" destId="{326860F1-B8CF-451E-A26A-39B929BC3F19}" srcOrd="1" destOrd="0" presId="urn:microsoft.com/office/officeart/2005/8/layout/hierarchy3"/>
    <dgm:cxn modelId="{78D92C77-8500-438B-ABC7-AC23CF94CA40}" type="presOf" srcId="{9F318CA6-08AB-4ABE-B349-676605B65D6C}" destId="{855749C9-25BC-45AC-B787-9457C050449F}" srcOrd="0" destOrd="0" presId="urn:microsoft.com/office/officeart/2005/8/layout/hierarchy3"/>
    <dgm:cxn modelId="{AEC21720-6F3B-4BE6-9760-9AD0D36C7A97}" srcId="{FC9D8059-D2E0-4C91-8D8D-A79D1FB79854}" destId="{C225B865-91DC-48CE-B54E-A4A61FDBC05B}" srcOrd="2" destOrd="0" parTransId="{C20841D3-FCA5-4BF4-BCCB-A53821DD56EF}" sibTransId="{2E3AD2A8-B0BC-424A-AC97-7174C9656995}"/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4948137D-015B-4E86-AE57-6A1AA0A1809F}" type="presOf" srcId="{FA4617A2-F5A0-4CDB-80B2-28D94CF6BFEF}" destId="{F897B583-C49E-4BFF-A76D-4DE2F0BF93F9}" srcOrd="0" destOrd="0" presId="urn:microsoft.com/office/officeart/2005/8/layout/hierarchy3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239F014C-DB73-458E-B286-4C390D5FE267}" type="presOf" srcId="{9A146820-8DA6-4ECD-AE57-ED6243E50C27}" destId="{9971E873-05F1-4EAF-A9D9-BDBE047C5B80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8F37CFDD-A6EB-46D3-B51D-8B1258FC4C8F}" type="presParOf" srcId="{855749C9-25BC-45AC-B787-9457C050449F}" destId="{1E4DC371-F7C6-47CE-B90E-1AFFF13B3F0E}" srcOrd="0" destOrd="0" presId="urn:microsoft.com/office/officeart/2005/8/layout/hierarchy3"/>
    <dgm:cxn modelId="{6A7017A3-A875-4B75-AE4D-5E0254E1E82F}" type="presParOf" srcId="{1E4DC371-F7C6-47CE-B90E-1AFFF13B3F0E}" destId="{77B1561D-399D-4DFB-9AB8-7B690400EE7B}" srcOrd="0" destOrd="0" presId="urn:microsoft.com/office/officeart/2005/8/layout/hierarchy3"/>
    <dgm:cxn modelId="{EA565F94-7859-4D9F-96C5-668B9EA6593F}" type="presParOf" srcId="{77B1561D-399D-4DFB-9AB8-7B690400EE7B}" destId="{7A996C81-500F-4B1F-B5A4-1B476941A02A}" srcOrd="0" destOrd="0" presId="urn:microsoft.com/office/officeart/2005/8/layout/hierarchy3"/>
    <dgm:cxn modelId="{C951D6C3-93E5-49D8-86C6-AC3183CBAC3A}" type="presParOf" srcId="{77B1561D-399D-4DFB-9AB8-7B690400EE7B}" destId="{326860F1-B8CF-451E-A26A-39B929BC3F19}" srcOrd="1" destOrd="0" presId="urn:microsoft.com/office/officeart/2005/8/layout/hierarchy3"/>
    <dgm:cxn modelId="{6DDCB6CC-D49F-4DAD-BD49-151991D66666}" type="presParOf" srcId="{1E4DC371-F7C6-47CE-B90E-1AFFF13B3F0E}" destId="{2E4345B9-8324-4DBE-9681-CF7D074FAF45}" srcOrd="1" destOrd="0" presId="urn:microsoft.com/office/officeart/2005/8/layout/hierarchy3"/>
    <dgm:cxn modelId="{40216247-226F-4FC2-91D4-31CAA363FCCA}" type="presParOf" srcId="{2E4345B9-8324-4DBE-9681-CF7D074FAF45}" destId="{9971E873-05F1-4EAF-A9D9-BDBE047C5B80}" srcOrd="0" destOrd="0" presId="urn:microsoft.com/office/officeart/2005/8/layout/hierarchy3"/>
    <dgm:cxn modelId="{898C3983-772D-4211-85B1-EE54040C8DAF}" type="presParOf" srcId="{2E4345B9-8324-4DBE-9681-CF7D074FAF45}" destId="{B5D96E5A-A087-4E1D-BD2B-9DB04E6D5D91}" srcOrd="1" destOrd="0" presId="urn:microsoft.com/office/officeart/2005/8/layout/hierarchy3"/>
    <dgm:cxn modelId="{FFA6B957-1915-4888-96AF-73A2442F8F78}" type="presParOf" srcId="{2E4345B9-8324-4DBE-9681-CF7D074FAF45}" destId="{0E92A2C9-2415-41C6-A002-7AA8880458A2}" srcOrd="2" destOrd="0" presId="urn:microsoft.com/office/officeart/2005/8/layout/hierarchy3"/>
    <dgm:cxn modelId="{8618C690-D4F8-4A24-B70D-69D16A42AA1F}" type="presParOf" srcId="{2E4345B9-8324-4DBE-9681-CF7D074FAF45}" destId="{F897B583-C49E-4BFF-A76D-4DE2F0BF93F9}" srcOrd="3" destOrd="0" presId="urn:microsoft.com/office/officeart/2005/8/layout/hierarchy3"/>
    <dgm:cxn modelId="{956AE6FB-F603-4FD0-B207-3811FE4D890A}" type="presParOf" srcId="{2E4345B9-8324-4DBE-9681-CF7D074FAF45}" destId="{CCB2BCCE-F456-4E13-B265-424AF58CA483}" srcOrd="4" destOrd="0" presId="urn:microsoft.com/office/officeart/2005/8/layout/hierarchy3"/>
    <dgm:cxn modelId="{AE7B02C0-744C-43FF-92EA-968056297176}" type="presParOf" srcId="{2E4345B9-8324-4DBE-9681-CF7D074FAF45}" destId="{D38648E9-4252-446B-AE4E-7A0BF670437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8E0ED0-7159-4BB9-BCC9-BA58EC4116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2C0972B-8F28-4F5A-A722-7DD7153AA5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Federal 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Officer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(FPO)</a:t>
          </a:r>
        </a:p>
      </dgm:t>
    </dgm:pt>
    <dgm:pt modelId="{5A761ADC-03E3-44F3-B321-D093D0023064}" type="parTrans" cxnId="{C1DE6529-CC3F-477E-890C-6C39659F945F}">
      <dgm:prSet/>
      <dgm:spPr/>
      <dgm:t>
        <a:bodyPr/>
        <a:lstStyle/>
        <a:p>
          <a:endParaRPr lang="en-US"/>
        </a:p>
      </dgm:t>
    </dgm:pt>
    <dgm:pt modelId="{4B0362E5-D128-42D9-89C1-84C8C330041A}" type="sibTrans" cxnId="{C1DE6529-CC3F-477E-890C-6C39659F945F}">
      <dgm:prSet/>
      <dgm:spPr/>
      <dgm:t>
        <a:bodyPr/>
        <a:lstStyle/>
        <a:p>
          <a:endParaRPr lang="en-US"/>
        </a:p>
      </dgm:t>
    </dgm:pt>
    <dgm:pt modelId="{B69CC724-AF56-446C-B473-0E7DAA4522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Division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Youth Services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YouthBuild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Program Office</a:t>
          </a:r>
        </a:p>
      </dgm:t>
    </dgm:pt>
    <dgm:pt modelId="{B41DF0DE-2776-4A17-97EA-659D33D6790F}" type="parTrans" cxnId="{11A314A1-7CE9-42CF-A24E-E5D7CE5D2DC7}">
      <dgm:prSet/>
      <dgm:spPr/>
      <dgm:t>
        <a:bodyPr/>
        <a:lstStyle/>
        <a:p>
          <a:endParaRPr lang="en-US"/>
        </a:p>
      </dgm:t>
    </dgm:pt>
    <dgm:pt modelId="{4D31DC5D-25F9-4054-A5D9-A7BC4EF41C66}" type="sibTrans" cxnId="{11A314A1-7CE9-42CF-A24E-E5D7CE5D2DC7}">
      <dgm:prSet/>
      <dgm:spPr/>
      <dgm:t>
        <a:bodyPr/>
        <a:lstStyle/>
        <a:p>
          <a:endParaRPr lang="en-US"/>
        </a:p>
      </dgm:t>
    </dgm:pt>
    <dgm:pt modelId="{4388AD41-9882-4911-8301-8716B7C030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TA Provider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YouthBuild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USA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gm:t>
    </dgm:pt>
    <dgm:pt modelId="{F3723DA0-8E82-46B0-B3B2-E438A072B128}" type="parTrans" cxnId="{6AD2F227-64C4-4B45-97EA-987865072E94}">
      <dgm:prSet/>
      <dgm:spPr/>
      <dgm:t>
        <a:bodyPr/>
        <a:lstStyle/>
        <a:p>
          <a:endParaRPr lang="en-US"/>
        </a:p>
      </dgm:t>
    </dgm:pt>
    <dgm:pt modelId="{6C0E912A-C001-437D-86AF-77167C4D385E}" type="sibTrans" cxnId="{6AD2F227-64C4-4B45-97EA-987865072E94}">
      <dgm:prSet/>
      <dgm:spPr/>
      <dgm:t>
        <a:bodyPr/>
        <a:lstStyle/>
        <a:p>
          <a:endParaRPr lang="en-US"/>
        </a:p>
      </dgm:t>
    </dgm:pt>
    <dgm:pt modelId="{F232951E-4B6C-4B40-806F-543B4141CC45}" type="pres">
      <dgm:prSet presAssocID="{8A8E0ED0-7159-4BB9-BCC9-BA58EC4116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B206C7-255E-4A09-AAA3-4422908C9179}" type="pres">
      <dgm:prSet presAssocID="{32C0972B-8F28-4F5A-A722-7DD7153AA520}" presName="hierRoot1" presStyleCnt="0">
        <dgm:presLayoutVars>
          <dgm:hierBranch/>
        </dgm:presLayoutVars>
      </dgm:prSet>
      <dgm:spPr/>
    </dgm:pt>
    <dgm:pt modelId="{C214BFDC-0CB8-4A3A-ABFE-BE5A87F8D5DD}" type="pres">
      <dgm:prSet presAssocID="{32C0972B-8F28-4F5A-A722-7DD7153AA520}" presName="rootComposite1" presStyleCnt="0"/>
      <dgm:spPr/>
    </dgm:pt>
    <dgm:pt modelId="{56A61BA6-A0DA-4E18-ABF9-881E9C1F2DC4}" type="pres">
      <dgm:prSet presAssocID="{32C0972B-8F28-4F5A-A722-7DD7153AA5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26B84-18CE-4D1F-88E8-049D43F8FF33}" type="pres">
      <dgm:prSet presAssocID="{32C0972B-8F28-4F5A-A722-7DD7153AA5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B91245D-ECA3-4AA4-BBD3-998D0C793E2A}" type="pres">
      <dgm:prSet presAssocID="{32C0972B-8F28-4F5A-A722-7DD7153AA520}" presName="hierChild2" presStyleCnt="0"/>
      <dgm:spPr/>
    </dgm:pt>
    <dgm:pt modelId="{BA96D4A3-6F5E-4FA4-A84E-673025730107}" type="pres">
      <dgm:prSet presAssocID="{B41DF0DE-2776-4A17-97EA-659D33D6790F}" presName="Name35" presStyleLbl="parChTrans1D2" presStyleIdx="0" presStyleCnt="2"/>
      <dgm:spPr/>
      <dgm:t>
        <a:bodyPr/>
        <a:lstStyle/>
        <a:p>
          <a:endParaRPr lang="en-US"/>
        </a:p>
      </dgm:t>
    </dgm:pt>
    <dgm:pt modelId="{C2E924F6-A14E-49D2-9AC7-C6B1D746B784}" type="pres">
      <dgm:prSet presAssocID="{B69CC724-AF56-446C-B473-0E7DAA45223E}" presName="hierRoot2" presStyleCnt="0">
        <dgm:presLayoutVars>
          <dgm:hierBranch/>
        </dgm:presLayoutVars>
      </dgm:prSet>
      <dgm:spPr/>
    </dgm:pt>
    <dgm:pt modelId="{B399953C-0221-435A-A6B2-A4470CE3325A}" type="pres">
      <dgm:prSet presAssocID="{B69CC724-AF56-446C-B473-0E7DAA45223E}" presName="rootComposite" presStyleCnt="0"/>
      <dgm:spPr/>
    </dgm:pt>
    <dgm:pt modelId="{80B01F4A-BC2F-4622-8197-D01696AF495A}" type="pres">
      <dgm:prSet presAssocID="{B69CC724-AF56-446C-B473-0E7DAA45223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C9C0A-E0A9-488C-BFC0-5F486E486DFE}" type="pres">
      <dgm:prSet presAssocID="{B69CC724-AF56-446C-B473-0E7DAA45223E}" presName="rootConnector" presStyleLbl="node2" presStyleIdx="0" presStyleCnt="2"/>
      <dgm:spPr/>
      <dgm:t>
        <a:bodyPr/>
        <a:lstStyle/>
        <a:p>
          <a:endParaRPr lang="en-US"/>
        </a:p>
      </dgm:t>
    </dgm:pt>
    <dgm:pt modelId="{BE32CEB2-3221-4748-BC6D-852413842BF7}" type="pres">
      <dgm:prSet presAssocID="{B69CC724-AF56-446C-B473-0E7DAA45223E}" presName="hierChild4" presStyleCnt="0"/>
      <dgm:spPr/>
    </dgm:pt>
    <dgm:pt modelId="{7B76AB3E-53CA-4350-99B2-1648D0AEFAD6}" type="pres">
      <dgm:prSet presAssocID="{B69CC724-AF56-446C-B473-0E7DAA45223E}" presName="hierChild5" presStyleCnt="0"/>
      <dgm:spPr/>
    </dgm:pt>
    <dgm:pt modelId="{4CC3CD69-E74B-4168-B5CC-CAD3D2765EAC}" type="pres">
      <dgm:prSet presAssocID="{F3723DA0-8E82-46B0-B3B2-E438A072B128}" presName="Name35" presStyleLbl="parChTrans1D2" presStyleIdx="1" presStyleCnt="2"/>
      <dgm:spPr/>
      <dgm:t>
        <a:bodyPr/>
        <a:lstStyle/>
        <a:p>
          <a:endParaRPr lang="en-US"/>
        </a:p>
      </dgm:t>
    </dgm:pt>
    <dgm:pt modelId="{E6C2D348-9DE1-4B6C-ACB4-4C97B5C79BED}" type="pres">
      <dgm:prSet presAssocID="{4388AD41-9882-4911-8301-8716B7C0305B}" presName="hierRoot2" presStyleCnt="0">
        <dgm:presLayoutVars>
          <dgm:hierBranch/>
        </dgm:presLayoutVars>
      </dgm:prSet>
      <dgm:spPr/>
    </dgm:pt>
    <dgm:pt modelId="{1B719BB7-E514-4D56-A29B-BF17DFED6E0F}" type="pres">
      <dgm:prSet presAssocID="{4388AD41-9882-4911-8301-8716B7C0305B}" presName="rootComposite" presStyleCnt="0"/>
      <dgm:spPr/>
    </dgm:pt>
    <dgm:pt modelId="{69159E7F-7F34-49F4-9164-8B6361E699B3}" type="pres">
      <dgm:prSet presAssocID="{4388AD41-9882-4911-8301-8716B7C0305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B0319-926F-444E-B7A6-A7C1AD54C510}" type="pres">
      <dgm:prSet presAssocID="{4388AD41-9882-4911-8301-8716B7C0305B}" presName="rootConnector" presStyleLbl="node2" presStyleIdx="1" presStyleCnt="2"/>
      <dgm:spPr/>
      <dgm:t>
        <a:bodyPr/>
        <a:lstStyle/>
        <a:p>
          <a:endParaRPr lang="en-US"/>
        </a:p>
      </dgm:t>
    </dgm:pt>
    <dgm:pt modelId="{1B72FD3F-05E4-4778-80B7-80A3339AE581}" type="pres">
      <dgm:prSet presAssocID="{4388AD41-9882-4911-8301-8716B7C0305B}" presName="hierChild4" presStyleCnt="0"/>
      <dgm:spPr/>
    </dgm:pt>
    <dgm:pt modelId="{A59D36A9-616C-4DCF-B245-0F9611060FC2}" type="pres">
      <dgm:prSet presAssocID="{4388AD41-9882-4911-8301-8716B7C0305B}" presName="hierChild5" presStyleCnt="0"/>
      <dgm:spPr/>
    </dgm:pt>
    <dgm:pt modelId="{94F347F0-42E4-4E3F-B8E0-BB2EF75F50C7}" type="pres">
      <dgm:prSet presAssocID="{32C0972B-8F28-4F5A-A722-7DD7153AA520}" presName="hierChild3" presStyleCnt="0"/>
      <dgm:spPr/>
    </dgm:pt>
  </dgm:ptLst>
  <dgm:cxnLst>
    <dgm:cxn modelId="{C1DE6529-CC3F-477E-890C-6C39659F945F}" srcId="{8A8E0ED0-7159-4BB9-BCC9-BA58EC41166E}" destId="{32C0972B-8F28-4F5A-A722-7DD7153AA520}" srcOrd="0" destOrd="0" parTransId="{5A761ADC-03E3-44F3-B321-D093D0023064}" sibTransId="{4B0362E5-D128-42D9-89C1-84C8C330041A}"/>
    <dgm:cxn modelId="{9E35F551-5A14-40D2-A49D-E0F6FFF21B6F}" type="presOf" srcId="{B69CC724-AF56-446C-B473-0E7DAA45223E}" destId="{4EDC9C0A-E0A9-488C-BFC0-5F486E486DFE}" srcOrd="1" destOrd="0" presId="urn:microsoft.com/office/officeart/2005/8/layout/orgChart1"/>
    <dgm:cxn modelId="{FDC3CECB-709B-4D18-9EB9-9D40056E419B}" type="presOf" srcId="{4388AD41-9882-4911-8301-8716B7C0305B}" destId="{69159E7F-7F34-49F4-9164-8B6361E699B3}" srcOrd="0" destOrd="0" presId="urn:microsoft.com/office/officeart/2005/8/layout/orgChart1"/>
    <dgm:cxn modelId="{6E314A73-3855-4C02-954F-5B7248EBA12B}" type="presOf" srcId="{8A8E0ED0-7159-4BB9-BCC9-BA58EC41166E}" destId="{F232951E-4B6C-4B40-806F-543B4141CC45}" srcOrd="0" destOrd="0" presId="urn:microsoft.com/office/officeart/2005/8/layout/orgChart1"/>
    <dgm:cxn modelId="{6AD2F227-64C4-4B45-97EA-987865072E94}" srcId="{32C0972B-8F28-4F5A-A722-7DD7153AA520}" destId="{4388AD41-9882-4911-8301-8716B7C0305B}" srcOrd="1" destOrd="0" parTransId="{F3723DA0-8E82-46B0-B3B2-E438A072B128}" sibTransId="{6C0E912A-C001-437D-86AF-77167C4D385E}"/>
    <dgm:cxn modelId="{1DE0B313-7A5E-496A-B6C8-459B9A543645}" type="presOf" srcId="{B41DF0DE-2776-4A17-97EA-659D33D6790F}" destId="{BA96D4A3-6F5E-4FA4-A84E-673025730107}" srcOrd="0" destOrd="0" presId="urn:microsoft.com/office/officeart/2005/8/layout/orgChart1"/>
    <dgm:cxn modelId="{C42EF258-5752-4E6E-B5ED-A867C5C45DFB}" type="presOf" srcId="{32C0972B-8F28-4F5A-A722-7DD7153AA520}" destId="{56A61BA6-A0DA-4E18-ABF9-881E9C1F2DC4}" srcOrd="0" destOrd="0" presId="urn:microsoft.com/office/officeart/2005/8/layout/orgChart1"/>
    <dgm:cxn modelId="{1C9769F3-3A5F-4B3C-8E20-980C3CED57BE}" type="presOf" srcId="{4388AD41-9882-4911-8301-8716B7C0305B}" destId="{1E7B0319-926F-444E-B7A6-A7C1AD54C510}" srcOrd="1" destOrd="0" presId="urn:microsoft.com/office/officeart/2005/8/layout/orgChart1"/>
    <dgm:cxn modelId="{897EA55F-C94E-4A02-908F-2AFBD764A980}" type="presOf" srcId="{32C0972B-8F28-4F5A-A722-7DD7153AA520}" destId="{35426B84-18CE-4D1F-88E8-049D43F8FF33}" srcOrd="1" destOrd="0" presId="urn:microsoft.com/office/officeart/2005/8/layout/orgChart1"/>
    <dgm:cxn modelId="{11A314A1-7CE9-42CF-A24E-E5D7CE5D2DC7}" srcId="{32C0972B-8F28-4F5A-A722-7DD7153AA520}" destId="{B69CC724-AF56-446C-B473-0E7DAA45223E}" srcOrd="0" destOrd="0" parTransId="{B41DF0DE-2776-4A17-97EA-659D33D6790F}" sibTransId="{4D31DC5D-25F9-4054-A5D9-A7BC4EF41C66}"/>
    <dgm:cxn modelId="{C869BA01-309E-4B67-B4CB-4222461F7AB3}" type="presOf" srcId="{B69CC724-AF56-446C-B473-0E7DAA45223E}" destId="{80B01F4A-BC2F-4622-8197-D01696AF495A}" srcOrd="0" destOrd="0" presId="urn:microsoft.com/office/officeart/2005/8/layout/orgChart1"/>
    <dgm:cxn modelId="{EAF617F5-0D44-473D-BB39-F2885D9F0A06}" type="presOf" srcId="{F3723DA0-8E82-46B0-B3B2-E438A072B128}" destId="{4CC3CD69-E74B-4168-B5CC-CAD3D2765EAC}" srcOrd="0" destOrd="0" presId="urn:microsoft.com/office/officeart/2005/8/layout/orgChart1"/>
    <dgm:cxn modelId="{2841A641-6B17-4808-803B-A7BC24EFE3B6}" type="presParOf" srcId="{F232951E-4B6C-4B40-806F-543B4141CC45}" destId="{1DB206C7-255E-4A09-AAA3-4422908C9179}" srcOrd="0" destOrd="0" presId="urn:microsoft.com/office/officeart/2005/8/layout/orgChart1"/>
    <dgm:cxn modelId="{09A93BB7-1610-4794-A58C-E67E16AD0112}" type="presParOf" srcId="{1DB206C7-255E-4A09-AAA3-4422908C9179}" destId="{C214BFDC-0CB8-4A3A-ABFE-BE5A87F8D5DD}" srcOrd="0" destOrd="0" presId="urn:microsoft.com/office/officeart/2005/8/layout/orgChart1"/>
    <dgm:cxn modelId="{173D238D-AF31-4AFE-BAA9-78E93282EC49}" type="presParOf" srcId="{C214BFDC-0CB8-4A3A-ABFE-BE5A87F8D5DD}" destId="{56A61BA6-A0DA-4E18-ABF9-881E9C1F2DC4}" srcOrd="0" destOrd="0" presId="urn:microsoft.com/office/officeart/2005/8/layout/orgChart1"/>
    <dgm:cxn modelId="{D6F1C48C-F6B6-4108-82EF-0CA659BD3044}" type="presParOf" srcId="{C214BFDC-0CB8-4A3A-ABFE-BE5A87F8D5DD}" destId="{35426B84-18CE-4D1F-88E8-049D43F8FF33}" srcOrd="1" destOrd="0" presId="urn:microsoft.com/office/officeart/2005/8/layout/orgChart1"/>
    <dgm:cxn modelId="{1315793C-BDBE-46D0-89F7-AF734BDEB091}" type="presParOf" srcId="{1DB206C7-255E-4A09-AAA3-4422908C9179}" destId="{CB91245D-ECA3-4AA4-BBD3-998D0C793E2A}" srcOrd="1" destOrd="0" presId="urn:microsoft.com/office/officeart/2005/8/layout/orgChart1"/>
    <dgm:cxn modelId="{DBC7618B-DCDC-410B-A763-180BAD1C0BA6}" type="presParOf" srcId="{CB91245D-ECA3-4AA4-BBD3-998D0C793E2A}" destId="{BA96D4A3-6F5E-4FA4-A84E-673025730107}" srcOrd="0" destOrd="0" presId="urn:microsoft.com/office/officeart/2005/8/layout/orgChart1"/>
    <dgm:cxn modelId="{412576F9-D7CE-4F69-8302-A0813B794419}" type="presParOf" srcId="{CB91245D-ECA3-4AA4-BBD3-998D0C793E2A}" destId="{C2E924F6-A14E-49D2-9AC7-C6B1D746B784}" srcOrd="1" destOrd="0" presId="urn:microsoft.com/office/officeart/2005/8/layout/orgChart1"/>
    <dgm:cxn modelId="{7C5CDC0D-3E26-4EDD-843A-9763AEDB6E6B}" type="presParOf" srcId="{C2E924F6-A14E-49D2-9AC7-C6B1D746B784}" destId="{B399953C-0221-435A-A6B2-A4470CE3325A}" srcOrd="0" destOrd="0" presId="urn:microsoft.com/office/officeart/2005/8/layout/orgChart1"/>
    <dgm:cxn modelId="{EE6E7DD0-96B3-43D7-87DC-C9BA49572285}" type="presParOf" srcId="{B399953C-0221-435A-A6B2-A4470CE3325A}" destId="{80B01F4A-BC2F-4622-8197-D01696AF495A}" srcOrd="0" destOrd="0" presId="urn:microsoft.com/office/officeart/2005/8/layout/orgChart1"/>
    <dgm:cxn modelId="{19A4F22C-D31A-49B2-9A1B-337B254BCD64}" type="presParOf" srcId="{B399953C-0221-435A-A6B2-A4470CE3325A}" destId="{4EDC9C0A-E0A9-488C-BFC0-5F486E486DFE}" srcOrd="1" destOrd="0" presId="urn:microsoft.com/office/officeart/2005/8/layout/orgChart1"/>
    <dgm:cxn modelId="{AAB5B259-8599-443E-A0D6-6C84281B9EB5}" type="presParOf" srcId="{C2E924F6-A14E-49D2-9AC7-C6B1D746B784}" destId="{BE32CEB2-3221-4748-BC6D-852413842BF7}" srcOrd="1" destOrd="0" presId="urn:microsoft.com/office/officeart/2005/8/layout/orgChart1"/>
    <dgm:cxn modelId="{B1FCC8BB-1BF5-4F76-A8F7-B07F4030C08D}" type="presParOf" srcId="{C2E924F6-A14E-49D2-9AC7-C6B1D746B784}" destId="{7B76AB3E-53CA-4350-99B2-1648D0AEFAD6}" srcOrd="2" destOrd="0" presId="urn:microsoft.com/office/officeart/2005/8/layout/orgChart1"/>
    <dgm:cxn modelId="{E43E4BAF-3F6C-4CDE-93DB-AD33853905E1}" type="presParOf" srcId="{CB91245D-ECA3-4AA4-BBD3-998D0C793E2A}" destId="{4CC3CD69-E74B-4168-B5CC-CAD3D2765EAC}" srcOrd="2" destOrd="0" presId="urn:microsoft.com/office/officeart/2005/8/layout/orgChart1"/>
    <dgm:cxn modelId="{10B35C37-985F-4488-BC33-6075CB7BEA8B}" type="presParOf" srcId="{CB91245D-ECA3-4AA4-BBD3-998D0C793E2A}" destId="{E6C2D348-9DE1-4B6C-ACB4-4C97B5C79BED}" srcOrd="3" destOrd="0" presId="urn:microsoft.com/office/officeart/2005/8/layout/orgChart1"/>
    <dgm:cxn modelId="{B8EA6795-7D23-4EF1-98CD-1ADEA5453B77}" type="presParOf" srcId="{E6C2D348-9DE1-4B6C-ACB4-4C97B5C79BED}" destId="{1B719BB7-E514-4D56-A29B-BF17DFED6E0F}" srcOrd="0" destOrd="0" presId="urn:microsoft.com/office/officeart/2005/8/layout/orgChart1"/>
    <dgm:cxn modelId="{0DDECF79-FC9C-4BBE-A16D-5D4F21BD0828}" type="presParOf" srcId="{1B719BB7-E514-4D56-A29B-BF17DFED6E0F}" destId="{69159E7F-7F34-49F4-9164-8B6361E699B3}" srcOrd="0" destOrd="0" presId="urn:microsoft.com/office/officeart/2005/8/layout/orgChart1"/>
    <dgm:cxn modelId="{16E293F3-6145-4A00-B75A-D3C5C52318AE}" type="presParOf" srcId="{1B719BB7-E514-4D56-A29B-BF17DFED6E0F}" destId="{1E7B0319-926F-444E-B7A6-A7C1AD54C510}" srcOrd="1" destOrd="0" presId="urn:microsoft.com/office/officeart/2005/8/layout/orgChart1"/>
    <dgm:cxn modelId="{BF531761-0A57-4103-9DC3-2250DAA59307}" type="presParOf" srcId="{E6C2D348-9DE1-4B6C-ACB4-4C97B5C79BED}" destId="{1B72FD3F-05E4-4778-80B7-80A3339AE581}" srcOrd="1" destOrd="0" presId="urn:microsoft.com/office/officeart/2005/8/layout/orgChart1"/>
    <dgm:cxn modelId="{83E1F139-F383-4B60-9CBB-9E729F72704B}" type="presParOf" srcId="{E6C2D348-9DE1-4B6C-ACB4-4C97B5C79BED}" destId="{A59D36A9-616C-4DCF-B245-0F9611060FC2}" srcOrd="2" destOrd="0" presId="urn:microsoft.com/office/officeart/2005/8/layout/orgChart1"/>
    <dgm:cxn modelId="{9A7B6DF3-8506-4E41-A796-CB8E5291693F}" type="presParOf" srcId="{1DB206C7-255E-4A09-AAA3-4422908C9179}" destId="{94F347F0-42E4-4E3F-B8E0-BB2EF75F50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The 25% match requirement is based on the entire grant amount.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True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False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C225B865-91DC-48CE-B54E-A4A61FDBC05B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I am not sure.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E3AD2A8-B0BC-424A-AC97-7174C9656995}" type="sibTrans" cxnId="{AEC21720-6F3B-4BE6-9760-9AD0D36C7A97}">
      <dgm:prSet/>
      <dgm:spPr/>
      <dgm:t>
        <a:bodyPr/>
        <a:lstStyle/>
        <a:p>
          <a:endParaRPr lang="en-US"/>
        </a:p>
      </dgm:t>
    </dgm:pt>
    <dgm:pt modelId="{C20841D3-FCA5-4BF4-BCCB-A53821DD56EF}" type="parTrans" cxnId="{AEC21720-6F3B-4BE6-9760-9AD0D36C7A97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3" custScaleX="340535" custLinFactNeighborX="-143" custLinFactNeighborY="-7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3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2BCCE-F456-4E13-B265-424AF58CA483}" type="pres">
      <dgm:prSet presAssocID="{C20841D3-FCA5-4BF4-BCCB-A53821DD56E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38648E9-4252-446B-AE4E-7A0BF6704379}" type="pres">
      <dgm:prSet presAssocID="{C225B865-91DC-48CE-B54E-A4A61FDBC05B}" presName="childText" presStyleLbl="bgAcc1" presStyleIdx="2" presStyleCnt="3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C1960-51FD-43AE-A354-2F28C7B44130}" type="presOf" srcId="{9A146820-8DA6-4ECD-AE57-ED6243E50C27}" destId="{9971E873-05F1-4EAF-A9D9-BDBE047C5B80}" srcOrd="0" destOrd="0" presId="urn:microsoft.com/office/officeart/2005/8/layout/hierarchy3"/>
    <dgm:cxn modelId="{0FE1639A-10CD-4E2E-843F-18A41B5A68A9}" type="presOf" srcId="{808A0D36-C0A7-442C-9905-63E713614C59}" destId="{B5D96E5A-A087-4E1D-BD2B-9DB04E6D5D91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FF09DD04-114C-4A6A-9C81-0E685EE994C1}" type="presOf" srcId="{FC9D8059-D2E0-4C91-8D8D-A79D1FB79854}" destId="{7A996C81-500F-4B1F-B5A4-1B476941A02A}" srcOrd="0" destOrd="0" presId="urn:microsoft.com/office/officeart/2005/8/layout/hierarchy3"/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AEC21720-6F3B-4BE6-9760-9AD0D36C7A97}" srcId="{FC9D8059-D2E0-4C91-8D8D-A79D1FB79854}" destId="{C225B865-91DC-48CE-B54E-A4A61FDBC05B}" srcOrd="2" destOrd="0" parTransId="{C20841D3-FCA5-4BF4-BCCB-A53821DD56EF}" sibTransId="{2E3AD2A8-B0BC-424A-AC97-7174C9656995}"/>
    <dgm:cxn modelId="{43A048E7-BE9B-4D5B-9C79-51687DB3BF09}" type="presOf" srcId="{C20841D3-FCA5-4BF4-BCCB-A53821DD56EF}" destId="{CCB2BCCE-F456-4E13-B265-424AF58CA483}" srcOrd="0" destOrd="0" presId="urn:microsoft.com/office/officeart/2005/8/layout/hierarchy3"/>
    <dgm:cxn modelId="{872A0A63-FC26-471E-81AB-463B1DA4FECB}" type="presOf" srcId="{C225B865-91DC-48CE-B54E-A4A61FDBC05B}" destId="{D38648E9-4252-446B-AE4E-7A0BF6704379}" srcOrd="0" destOrd="0" presId="urn:microsoft.com/office/officeart/2005/8/layout/hierarchy3"/>
    <dgm:cxn modelId="{E9EA34C7-5DA1-409C-999B-2E6E9E3D4F8B}" type="presOf" srcId="{FC9D8059-D2E0-4C91-8D8D-A79D1FB79854}" destId="{326860F1-B8CF-451E-A26A-39B929BC3F19}" srcOrd="1" destOrd="0" presId="urn:microsoft.com/office/officeart/2005/8/layout/hierarchy3"/>
    <dgm:cxn modelId="{DADEAE72-703A-470D-AD9F-7E5C1BF988A5}" type="presOf" srcId="{9F318CA6-08AB-4ABE-B349-676605B65D6C}" destId="{855749C9-25BC-45AC-B787-9457C050449F}" srcOrd="0" destOrd="0" presId="urn:microsoft.com/office/officeart/2005/8/layout/hierarchy3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35D6E86C-1CC4-4916-B938-36DAC332E401}" type="presOf" srcId="{FA4617A2-F5A0-4CDB-80B2-28D94CF6BFEF}" destId="{F897B583-C49E-4BFF-A76D-4DE2F0BF93F9}" srcOrd="0" destOrd="0" presId="urn:microsoft.com/office/officeart/2005/8/layout/hierarchy3"/>
    <dgm:cxn modelId="{48082996-FC8F-4BF5-B383-6627E04F1A5E}" type="presOf" srcId="{5D672F48-C686-42A1-90B0-6E6019215D06}" destId="{0E92A2C9-2415-41C6-A002-7AA8880458A2}" srcOrd="0" destOrd="0" presId="urn:microsoft.com/office/officeart/2005/8/layout/hierarchy3"/>
    <dgm:cxn modelId="{D2A787C4-69E9-47C1-AB36-D19DAA37B6F8}" type="presParOf" srcId="{855749C9-25BC-45AC-B787-9457C050449F}" destId="{1E4DC371-F7C6-47CE-B90E-1AFFF13B3F0E}" srcOrd="0" destOrd="0" presId="urn:microsoft.com/office/officeart/2005/8/layout/hierarchy3"/>
    <dgm:cxn modelId="{B72CA47A-539A-403B-ABCA-36F5D94A9098}" type="presParOf" srcId="{1E4DC371-F7C6-47CE-B90E-1AFFF13B3F0E}" destId="{77B1561D-399D-4DFB-9AB8-7B690400EE7B}" srcOrd="0" destOrd="0" presId="urn:microsoft.com/office/officeart/2005/8/layout/hierarchy3"/>
    <dgm:cxn modelId="{F694D8C2-193A-409B-B834-36EEE3DD4D7B}" type="presParOf" srcId="{77B1561D-399D-4DFB-9AB8-7B690400EE7B}" destId="{7A996C81-500F-4B1F-B5A4-1B476941A02A}" srcOrd="0" destOrd="0" presId="urn:microsoft.com/office/officeart/2005/8/layout/hierarchy3"/>
    <dgm:cxn modelId="{8359A1FF-481B-465D-A32B-87D7C1627513}" type="presParOf" srcId="{77B1561D-399D-4DFB-9AB8-7B690400EE7B}" destId="{326860F1-B8CF-451E-A26A-39B929BC3F19}" srcOrd="1" destOrd="0" presId="urn:microsoft.com/office/officeart/2005/8/layout/hierarchy3"/>
    <dgm:cxn modelId="{39E07096-D6B0-48F2-87E8-6C4E320FEEE1}" type="presParOf" srcId="{1E4DC371-F7C6-47CE-B90E-1AFFF13B3F0E}" destId="{2E4345B9-8324-4DBE-9681-CF7D074FAF45}" srcOrd="1" destOrd="0" presId="urn:microsoft.com/office/officeart/2005/8/layout/hierarchy3"/>
    <dgm:cxn modelId="{94FDE172-1C34-4ED6-86CF-6FF167F09309}" type="presParOf" srcId="{2E4345B9-8324-4DBE-9681-CF7D074FAF45}" destId="{9971E873-05F1-4EAF-A9D9-BDBE047C5B80}" srcOrd="0" destOrd="0" presId="urn:microsoft.com/office/officeart/2005/8/layout/hierarchy3"/>
    <dgm:cxn modelId="{9FE85875-0DCF-4F61-B2A7-A32630471B8B}" type="presParOf" srcId="{2E4345B9-8324-4DBE-9681-CF7D074FAF45}" destId="{B5D96E5A-A087-4E1D-BD2B-9DB04E6D5D91}" srcOrd="1" destOrd="0" presId="urn:microsoft.com/office/officeart/2005/8/layout/hierarchy3"/>
    <dgm:cxn modelId="{496F05DA-9B1E-4856-A6BC-11714418D32A}" type="presParOf" srcId="{2E4345B9-8324-4DBE-9681-CF7D074FAF45}" destId="{0E92A2C9-2415-41C6-A002-7AA8880458A2}" srcOrd="2" destOrd="0" presId="urn:microsoft.com/office/officeart/2005/8/layout/hierarchy3"/>
    <dgm:cxn modelId="{C5C2C664-1F27-4542-BB69-F9E986FB0F33}" type="presParOf" srcId="{2E4345B9-8324-4DBE-9681-CF7D074FAF45}" destId="{F897B583-C49E-4BFF-A76D-4DE2F0BF93F9}" srcOrd="3" destOrd="0" presId="urn:microsoft.com/office/officeart/2005/8/layout/hierarchy3"/>
    <dgm:cxn modelId="{E6BC37A9-1374-46B2-9602-CCEBF67D1D61}" type="presParOf" srcId="{2E4345B9-8324-4DBE-9681-CF7D074FAF45}" destId="{CCB2BCCE-F456-4E13-B265-424AF58CA483}" srcOrd="4" destOrd="0" presId="urn:microsoft.com/office/officeart/2005/8/layout/hierarchy3"/>
    <dgm:cxn modelId="{3FDD84B0-43E0-45C5-A211-D14005593E8B}" type="presParOf" srcId="{2E4345B9-8324-4DBE-9681-CF7D074FAF45}" destId="{D38648E9-4252-446B-AE4E-7A0BF670437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Grantees are allowed to use the 20% flexibility rule on all line items.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08A0D36-C0A7-442C-9905-63E713614C59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True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9A146820-8DA6-4ECD-AE57-ED6243E50C27}" type="parTrans" cxnId="{A02DC7C4-BBB7-4222-8C5A-D982657E1BBA}">
      <dgm:prSet/>
      <dgm:spPr/>
      <dgm:t>
        <a:bodyPr/>
        <a:lstStyle/>
        <a:p>
          <a:endParaRPr lang="en-US"/>
        </a:p>
      </dgm:t>
    </dgm:pt>
    <dgm:pt modelId="{1171BF9A-2151-4491-A45E-D0B29CD518EC}" type="sibTrans" cxnId="{A02DC7C4-BBB7-4222-8C5A-D982657E1BBA}">
      <dgm:prSet/>
      <dgm:spPr/>
      <dgm:t>
        <a:bodyPr/>
        <a:lstStyle/>
        <a:p>
          <a:endParaRPr lang="en-US"/>
        </a:p>
      </dgm:t>
    </dgm:pt>
    <dgm:pt modelId="{FA4617A2-F5A0-4CDB-80B2-28D94CF6BFEF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False</a:t>
          </a:r>
        </a:p>
      </dgm:t>
    </dgm:pt>
    <dgm:pt modelId="{5D672F48-C686-42A1-90B0-6E6019215D06}" type="parTrans" cxnId="{CBF60DA1-D24B-4FA9-8C38-602105A15A4A}">
      <dgm:prSet/>
      <dgm:spPr/>
      <dgm:t>
        <a:bodyPr/>
        <a:lstStyle/>
        <a:p>
          <a:endParaRPr lang="en-US"/>
        </a:p>
      </dgm:t>
    </dgm:pt>
    <dgm:pt modelId="{063D6C3C-40E9-4AD9-9F7C-03C9E3EA2277}" type="sibTrans" cxnId="{CBF60DA1-D24B-4FA9-8C38-602105A15A4A}">
      <dgm:prSet/>
      <dgm:spPr/>
      <dgm:t>
        <a:bodyPr/>
        <a:lstStyle/>
        <a:p>
          <a:endParaRPr lang="en-US"/>
        </a:p>
      </dgm:t>
    </dgm:pt>
    <dgm:pt modelId="{C225B865-91DC-48CE-B54E-A4A61FDBC05B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I do not know.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20841D3-FCA5-4BF4-BCCB-A53821DD56EF}" type="parTrans" cxnId="{AEC21720-6F3B-4BE6-9760-9AD0D36C7A97}">
      <dgm:prSet/>
      <dgm:spPr/>
      <dgm:t>
        <a:bodyPr/>
        <a:lstStyle/>
        <a:p>
          <a:endParaRPr lang="en-US"/>
        </a:p>
      </dgm:t>
    </dgm:pt>
    <dgm:pt modelId="{2E3AD2A8-B0BC-424A-AC97-7174C9656995}" type="sibTrans" cxnId="{AEC21720-6F3B-4BE6-9760-9AD0D36C7A97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  <dgm:pt modelId="{9971E873-05F1-4EAF-A9D9-BDBE047C5B80}" type="pres">
      <dgm:prSet presAssocID="{9A146820-8DA6-4ECD-AE57-ED6243E50C27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5D96E5A-A087-4E1D-BD2B-9DB04E6D5D91}" type="pres">
      <dgm:prSet presAssocID="{808A0D36-C0A7-442C-9905-63E713614C59}" presName="childText" presStyleLbl="bgAcc1" presStyleIdx="0" presStyleCnt="3" custScaleX="34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2A2C9-2415-41C6-A002-7AA8880458A2}" type="pres">
      <dgm:prSet presAssocID="{5D672F48-C686-42A1-90B0-6E6019215D06}" presName="Name13" presStyleLbl="parChTrans1D2" presStyleIdx="1" presStyleCnt="3"/>
      <dgm:spPr/>
      <dgm:t>
        <a:bodyPr/>
        <a:lstStyle/>
        <a:p>
          <a:endParaRPr lang="en-US"/>
        </a:p>
      </dgm:t>
    </dgm:pt>
    <dgm:pt modelId="{F897B583-C49E-4BFF-A76D-4DE2F0BF93F9}" type="pres">
      <dgm:prSet presAssocID="{FA4617A2-F5A0-4CDB-80B2-28D94CF6BFEF}" presName="childText" presStyleLbl="bgAcc1" presStyleIdx="1" presStyleCnt="3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2BCCE-F456-4E13-B265-424AF58CA483}" type="pres">
      <dgm:prSet presAssocID="{C20841D3-FCA5-4BF4-BCCB-A53821DD56E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38648E9-4252-446B-AE4E-7A0BF6704379}" type="pres">
      <dgm:prSet presAssocID="{C225B865-91DC-48CE-B54E-A4A61FDBC05B}" presName="childText" presStyleLbl="bgAcc1" presStyleIdx="2" presStyleCnt="3" custScaleX="340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67143-A0C3-47B2-B137-1689E3051A96}" type="presOf" srcId="{FC9D8059-D2E0-4C91-8D8D-A79D1FB79854}" destId="{7A996C81-500F-4B1F-B5A4-1B476941A02A}" srcOrd="0" destOrd="0" presId="urn:microsoft.com/office/officeart/2005/8/layout/hierarchy3"/>
    <dgm:cxn modelId="{D0B00FAF-0F62-484C-82DC-FE4172642409}" type="presOf" srcId="{808A0D36-C0A7-442C-9905-63E713614C59}" destId="{B5D96E5A-A087-4E1D-BD2B-9DB04E6D5D91}" srcOrd="0" destOrd="0" presId="urn:microsoft.com/office/officeart/2005/8/layout/hierarchy3"/>
    <dgm:cxn modelId="{9E7BF0B8-536A-46E2-97BF-B4A433AFFDDC}" type="presOf" srcId="{5D672F48-C686-42A1-90B0-6E6019215D06}" destId="{0E92A2C9-2415-41C6-A002-7AA8880458A2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CBF60DA1-D24B-4FA9-8C38-602105A15A4A}" srcId="{FC9D8059-D2E0-4C91-8D8D-A79D1FB79854}" destId="{FA4617A2-F5A0-4CDB-80B2-28D94CF6BFEF}" srcOrd="1" destOrd="0" parTransId="{5D672F48-C686-42A1-90B0-6E6019215D06}" sibTransId="{063D6C3C-40E9-4AD9-9F7C-03C9E3EA2277}"/>
    <dgm:cxn modelId="{AEC21720-6F3B-4BE6-9760-9AD0D36C7A97}" srcId="{FC9D8059-D2E0-4C91-8D8D-A79D1FB79854}" destId="{C225B865-91DC-48CE-B54E-A4A61FDBC05B}" srcOrd="2" destOrd="0" parTransId="{C20841D3-FCA5-4BF4-BCCB-A53821DD56EF}" sibTransId="{2E3AD2A8-B0BC-424A-AC97-7174C9656995}"/>
    <dgm:cxn modelId="{D7AF3318-AFAB-4223-9EF8-4F36AA42DCCD}" type="presOf" srcId="{FA4617A2-F5A0-4CDB-80B2-28D94CF6BFEF}" destId="{F897B583-C49E-4BFF-A76D-4DE2F0BF93F9}" srcOrd="0" destOrd="0" presId="urn:microsoft.com/office/officeart/2005/8/layout/hierarchy3"/>
    <dgm:cxn modelId="{A696A663-8612-4FFB-9CF8-4AD64CFCD348}" type="presOf" srcId="{C225B865-91DC-48CE-B54E-A4A61FDBC05B}" destId="{D38648E9-4252-446B-AE4E-7A0BF6704379}" srcOrd="0" destOrd="0" presId="urn:microsoft.com/office/officeart/2005/8/layout/hierarchy3"/>
    <dgm:cxn modelId="{A02DC7C4-BBB7-4222-8C5A-D982657E1BBA}" srcId="{FC9D8059-D2E0-4C91-8D8D-A79D1FB79854}" destId="{808A0D36-C0A7-442C-9905-63E713614C59}" srcOrd="0" destOrd="0" parTransId="{9A146820-8DA6-4ECD-AE57-ED6243E50C27}" sibTransId="{1171BF9A-2151-4491-A45E-D0B29CD518EC}"/>
    <dgm:cxn modelId="{37D79EE7-A99C-4842-A6E1-B47A4306C9C0}" type="presOf" srcId="{C20841D3-FCA5-4BF4-BCCB-A53821DD56EF}" destId="{CCB2BCCE-F456-4E13-B265-424AF58CA483}" srcOrd="0" destOrd="0" presId="urn:microsoft.com/office/officeart/2005/8/layout/hierarchy3"/>
    <dgm:cxn modelId="{36A1AF58-3123-48DC-9E67-9EBF2985A801}" type="presOf" srcId="{9F318CA6-08AB-4ABE-B349-676605B65D6C}" destId="{855749C9-25BC-45AC-B787-9457C050449F}" srcOrd="0" destOrd="0" presId="urn:microsoft.com/office/officeart/2005/8/layout/hierarchy3"/>
    <dgm:cxn modelId="{AF819FA8-C256-4F58-86F8-732D7EE6E1D7}" type="presOf" srcId="{FC9D8059-D2E0-4C91-8D8D-A79D1FB79854}" destId="{326860F1-B8CF-451E-A26A-39B929BC3F19}" srcOrd="1" destOrd="0" presId="urn:microsoft.com/office/officeart/2005/8/layout/hierarchy3"/>
    <dgm:cxn modelId="{E3324C03-7BAB-4DF7-A843-A759CB04234F}" type="presOf" srcId="{9A146820-8DA6-4ECD-AE57-ED6243E50C27}" destId="{9971E873-05F1-4EAF-A9D9-BDBE047C5B80}" srcOrd="0" destOrd="0" presId="urn:microsoft.com/office/officeart/2005/8/layout/hierarchy3"/>
    <dgm:cxn modelId="{D693E750-012D-44A3-8605-3CCE3642CE6E}" type="presParOf" srcId="{855749C9-25BC-45AC-B787-9457C050449F}" destId="{1E4DC371-F7C6-47CE-B90E-1AFFF13B3F0E}" srcOrd="0" destOrd="0" presId="urn:microsoft.com/office/officeart/2005/8/layout/hierarchy3"/>
    <dgm:cxn modelId="{B04E693F-DC9E-4421-9D60-EDBA9836EBE4}" type="presParOf" srcId="{1E4DC371-F7C6-47CE-B90E-1AFFF13B3F0E}" destId="{77B1561D-399D-4DFB-9AB8-7B690400EE7B}" srcOrd="0" destOrd="0" presId="urn:microsoft.com/office/officeart/2005/8/layout/hierarchy3"/>
    <dgm:cxn modelId="{E658CA23-AB95-418E-B3AB-B084CF45E143}" type="presParOf" srcId="{77B1561D-399D-4DFB-9AB8-7B690400EE7B}" destId="{7A996C81-500F-4B1F-B5A4-1B476941A02A}" srcOrd="0" destOrd="0" presId="urn:microsoft.com/office/officeart/2005/8/layout/hierarchy3"/>
    <dgm:cxn modelId="{2F6BBEB8-B2E1-4337-8534-560E2830C45D}" type="presParOf" srcId="{77B1561D-399D-4DFB-9AB8-7B690400EE7B}" destId="{326860F1-B8CF-451E-A26A-39B929BC3F19}" srcOrd="1" destOrd="0" presId="urn:microsoft.com/office/officeart/2005/8/layout/hierarchy3"/>
    <dgm:cxn modelId="{1B40D6B8-2782-4900-83E0-4733317B5DFD}" type="presParOf" srcId="{1E4DC371-F7C6-47CE-B90E-1AFFF13B3F0E}" destId="{2E4345B9-8324-4DBE-9681-CF7D074FAF45}" srcOrd="1" destOrd="0" presId="urn:microsoft.com/office/officeart/2005/8/layout/hierarchy3"/>
    <dgm:cxn modelId="{58589253-7676-4400-8F2E-6AD6EEFA3529}" type="presParOf" srcId="{2E4345B9-8324-4DBE-9681-CF7D074FAF45}" destId="{9971E873-05F1-4EAF-A9D9-BDBE047C5B80}" srcOrd="0" destOrd="0" presId="urn:microsoft.com/office/officeart/2005/8/layout/hierarchy3"/>
    <dgm:cxn modelId="{1395E014-0ED1-4A2B-8ABE-AF95D4F750C3}" type="presParOf" srcId="{2E4345B9-8324-4DBE-9681-CF7D074FAF45}" destId="{B5D96E5A-A087-4E1D-BD2B-9DB04E6D5D91}" srcOrd="1" destOrd="0" presId="urn:microsoft.com/office/officeart/2005/8/layout/hierarchy3"/>
    <dgm:cxn modelId="{8A29509F-40F7-4681-9DC1-CAD870B7769C}" type="presParOf" srcId="{2E4345B9-8324-4DBE-9681-CF7D074FAF45}" destId="{0E92A2C9-2415-41C6-A002-7AA8880458A2}" srcOrd="2" destOrd="0" presId="urn:microsoft.com/office/officeart/2005/8/layout/hierarchy3"/>
    <dgm:cxn modelId="{BF8B1AC9-6987-4DB0-BDEE-14F2CF3BBEAE}" type="presParOf" srcId="{2E4345B9-8324-4DBE-9681-CF7D074FAF45}" destId="{F897B583-C49E-4BFF-A76D-4DE2F0BF93F9}" srcOrd="3" destOrd="0" presId="urn:microsoft.com/office/officeart/2005/8/layout/hierarchy3"/>
    <dgm:cxn modelId="{9E125377-D37E-42B8-BC01-93DB20AD550A}" type="presParOf" srcId="{2E4345B9-8324-4DBE-9681-CF7D074FAF45}" destId="{CCB2BCCE-F456-4E13-B265-424AF58CA483}" srcOrd="4" destOrd="0" presId="urn:microsoft.com/office/officeart/2005/8/layout/hierarchy3"/>
    <dgm:cxn modelId="{3784F3EB-AC99-40A8-BD0D-4993C4538414}" type="presParOf" srcId="{2E4345B9-8324-4DBE-9681-CF7D074FAF45}" destId="{D38648E9-4252-446B-AE4E-7A0BF670437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23352" y="0"/>
          <a:ext cx="8329743" cy="1497421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20000"/>
              </a:solidFill>
              <a:latin typeface="Tahoma" pitchFamily="34" charset="0"/>
            </a:rPr>
            <a:t>How familiar is your organization with the grant award package? </a:t>
          </a:r>
          <a:r>
            <a:rPr lang="en-US" sz="17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 (or your group):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67210" y="43858"/>
        <a:ext cx="8242027" cy="1409705"/>
      </dsp:txXfrm>
    </dsp:sp>
    <dsp:sp modelId="{9971E873-05F1-4EAF-A9D9-BDBE047C5B80}">
      <dsp:nvSpPr>
        <dsp:cNvPr id="0" name=""/>
        <dsp:cNvSpPr/>
      </dsp:nvSpPr>
      <dsp:spPr>
        <a:xfrm>
          <a:off x="856326" y="1497421"/>
          <a:ext cx="835750" cy="67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909"/>
              </a:lnTo>
              <a:lnTo>
                <a:pt x="835750" y="6779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1692076" y="1683448"/>
          <a:ext cx="3980500" cy="983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Very Familiar, 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ncluding referenced Circulars and </a:t>
          </a:r>
          <a:r>
            <a:rPr lang="en-US" sz="2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CFRs</a:t>
          </a:r>
          <a:endParaRPr lang="en-US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20889" y="1712261"/>
        <a:ext cx="3922874" cy="926138"/>
      </dsp:txXfrm>
    </dsp:sp>
    <dsp:sp modelId="{0E92A2C9-2415-41C6-A002-7AA8880458A2}">
      <dsp:nvSpPr>
        <dsp:cNvPr id="0" name=""/>
        <dsp:cNvSpPr/>
      </dsp:nvSpPr>
      <dsp:spPr>
        <a:xfrm>
          <a:off x="856326" y="1497421"/>
          <a:ext cx="820075" cy="168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261"/>
              </a:lnTo>
              <a:lnTo>
                <a:pt x="820075" y="168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1676402" y="2819403"/>
          <a:ext cx="3982756" cy="7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Somewhat Familiar</a:t>
          </a:r>
        </a:p>
      </dsp:txBody>
      <dsp:txXfrm>
        <a:off x="1697799" y="2840800"/>
        <a:ext cx="3939962" cy="687766"/>
      </dsp:txXfrm>
    </dsp:sp>
    <dsp:sp modelId="{CCB2BCCE-F456-4E13-B265-424AF58CA483}">
      <dsp:nvSpPr>
        <dsp:cNvPr id="0" name=""/>
        <dsp:cNvSpPr/>
      </dsp:nvSpPr>
      <dsp:spPr>
        <a:xfrm>
          <a:off x="856326" y="1497421"/>
          <a:ext cx="835750" cy="2630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911"/>
              </a:lnTo>
              <a:lnTo>
                <a:pt x="835750" y="2630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48E9-4252-446B-AE4E-7A0BF6704379}">
      <dsp:nvSpPr>
        <dsp:cNvPr id="0" name=""/>
        <dsp:cNvSpPr/>
      </dsp:nvSpPr>
      <dsp:spPr>
        <a:xfrm>
          <a:off x="1692076" y="3763053"/>
          <a:ext cx="3982756" cy="7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Very Little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713473" y="3784450"/>
        <a:ext cx="3939962" cy="687766"/>
      </dsp:txXfrm>
    </dsp:sp>
    <dsp:sp modelId="{E7018F82-D573-426A-A0DA-793C96E90070}">
      <dsp:nvSpPr>
        <dsp:cNvPr id="0" name=""/>
        <dsp:cNvSpPr/>
      </dsp:nvSpPr>
      <dsp:spPr>
        <a:xfrm>
          <a:off x="856326" y="1497421"/>
          <a:ext cx="834078" cy="354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498"/>
              </a:lnTo>
              <a:lnTo>
                <a:pt x="834078" y="354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C674-9CE2-4BA6-A3A1-7245BA089014}">
      <dsp:nvSpPr>
        <dsp:cNvPr id="0" name=""/>
        <dsp:cNvSpPr/>
      </dsp:nvSpPr>
      <dsp:spPr>
        <a:xfrm>
          <a:off x="1690405" y="4679639"/>
          <a:ext cx="3982756" cy="7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Not at all; What is a grant award Package? 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711802" y="4701036"/>
        <a:ext cx="3939962" cy="687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477349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Have you reviewed your YouthBuild rules, grant agreement and budget with your finance team?</a:t>
          </a:r>
        </a:p>
      </dsp:txBody>
      <dsp:txXfrm>
        <a:off x="44107" y="521453"/>
        <a:ext cx="8288200" cy="1417602"/>
      </dsp:txXfrm>
    </dsp:sp>
    <dsp:sp modelId="{9971E873-05F1-4EAF-A9D9-BDBE047C5B80}">
      <dsp:nvSpPr>
        <dsp:cNvPr id="0" name=""/>
        <dsp:cNvSpPr/>
      </dsp:nvSpPr>
      <dsp:spPr>
        <a:xfrm>
          <a:off x="837644" y="1983160"/>
          <a:ext cx="1448360" cy="670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165"/>
              </a:lnTo>
              <a:lnTo>
                <a:pt x="1448360" y="6701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2286005" y="2285998"/>
          <a:ext cx="4002800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Yes.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307522" y="2307515"/>
        <a:ext cx="3959766" cy="691618"/>
      </dsp:txXfrm>
    </dsp:sp>
    <dsp:sp modelId="{0E92A2C9-2415-41C6-A002-7AA8880458A2}">
      <dsp:nvSpPr>
        <dsp:cNvPr id="0" name=""/>
        <dsp:cNvSpPr/>
      </dsp:nvSpPr>
      <dsp:spPr>
        <a:xfrm>
          <a:off x="837644" y="1983160"/>
          <a:ext cx="1448360" cy="158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65"/>
              </a:lnTo>
              <a:lnTo>
                <a:pt x="1448360" y="158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2286005" y="3200399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No.</a:t>
          </a:r>
        </a:p>
      </dsp:txBody>
      <dsp:txXfrm>
        <a:off x="2307522" y="3221916"/>
        <a:ext cx="3962034" cy="691618"/>
      </dsp:txXfrm>
    </dsp:sp>
    <dsp:sp modelId="{CCB2BCCE-F456-4E13-B265-424AF58CA483}">
      <dsp:nvSpPr>
        <dsp:cNvPr id="0" name=""/>
        <dsp:cNvSpPr/>
      </dsp:nvSpPr>
      <dsp:spPr>
        <a:xfrm>
          <a:off x="837644" y="1983160"/>
          <a:ext cx="1448360" cy="249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965"/>
              </a:lnTo>
              <a:lnTo>
                <a:pt x="1448360" y="2498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48E9-4252-446B-AE4E-7A0BF6704379}">
      <dsp:nvSpPr>
        <dsp:cNvPr id="0" name=""/>
        <dsp:cNvSpPr/>
      </dsp:nvSpPr>
      <dsp:spPr>
        <a:xfrm>
          <a:off x="2286005" y="4114799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Partially.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307522" y="4136316"/>
        <a:ext cx="3962034" cy="691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477349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document provides you with your grant number, period of performance, grant award amount, applicable Code of Federal Regulations and OMB Circulars?</a:t>
          </a:r>
        </a:p>
      </dsp:txBody>
      <dsp:txXfrm>
        <a:off x="44107" y="521453"/>
        <a:ext cx="8288200" cy="1417602"/>
      </dsp:txXfrm>
    </dsp:sp>
    <dsp:sp modelId="{9971E873-05F1-4EAF-A9D9-BDBE047C5B80}">
      <dsp:nvSpPr>
        <dsp:cNvPr id="0" name=""/>
        <dsp:cNvSpPr/>
      </dsp:nvSpPr>
      <dsp:spPr>
        <a:xfrm>
          <a:off x="837644" y="1983160"/>
          <a:ext cx="1524553" cy="59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966"/>
              </a:lnTo>
              <a:lnTo>
                <a:pt x="1524553" y="593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2362197" y="2209800"/>
          <a:ext cx="4002800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Statement of Work (SOW)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383714" y="2231317"/>
        <a:ext cx="3959766" cy="691618"/>
      </dsp:txXfrm>
    </dsp:sp>
    <dsp:sp modelId="{0E92A2C9-2415-41C6-A002-7AA8880458A2}">
      <dsp:nvSpPr>
        <dsp:cNvPr id="0" name=""/>
        <dsp:cNvSpPr/>
      </dsp:nvSpPr>
      <dsp:spPr>
        <a:xfrm>
          <a:off x="837644" y="1983160"/>
          <a:ext cx="1524553" cy="158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65"/>
              </a:lnTo>
              <a:lnTo>
                <a:pt x="1524553" y="158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2362197" y="3200399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Notice of Obligation (NOO)</a:t>
          </a:r>
        </a:p>
      </dsp:txBody>
      <dsp:txXfrm>
        <a:off x="2383714" y="3221916"/>
        <a:ext cx="3962034" cy="691618"/>
      </dsp:txXfrm>
    </dsp:sp>
    <dsp:sp modelId="{CCB2BCCE-F456-4E13-B265-424AF58CA483}">
      <dsp:nvSpPr>
        <dsp:cNvPr id="0" name=""/>
        <dsp:cNvSpPr/>
      </dsp:nvSpPr>
      <dsp:spPr>
        <a:xfrm>
          <a:off x="837644" y="1983160"/>
          <a:ext cx="1524553" cy="249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965"/>
              </a:lnTo>
              <a:lnTo>
                <a:pt x="1524553" y="2498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48E9-4252-446B-AE4E-7A0BF6704379}">
      <dsp:nvSpPr>
        <dsp:cNvPr id="0" name=""/>
        <dsp:cNvSpPr/>
      </dsp:nvSpPr>
      <dsp:spPr>
        <a:xfrm>
          <a:off x="2362197" y="4114799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SF424 Application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2383714" y="4136316"/>
        <a:ext cx="3962034" cy="691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3CD69-E74B-4168-B5CC-CAD3D2765EAC}">
      <dsp:nvSpPr>
        <dsp:cNvPr id="0" name=""/>
        <dsp:cNvSpPr/>
      </dsp:nvSpPr>
      <dsp:spPr>
        <a:xfrm>
          <a:off x="4114800" y="1480055"/>
          <a:ext cx="1789902" cy="62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44"/>
              </a:lnTo>
              <a:lnTo>
                <a:pt x="1789902" y="310644"/>
              </a:lnTo>
              <a:lnTo>
                <a:pt x="1789902" y="621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D4A3-6F5E-4FA4-A84E-673025730107}">
      <dsp:nvSpPr>
        <dsp:cNvPr id="0" name=""/>
        <dsp:cNvSpPr/>
      </dsp:nvSpPr>
      <dsp:spPr>
        <a:xfrm>
          <a:off x="2324897" y="1480055"/>
          <a:ext cx="1789902" cy="621288"/>
        </a:xfrm>
        <a:custGeom>
          <a:avLst/>
          <a:gdLst/>
          <a:ahLst/>
          <a:cxnLst/>
          <a:rect l="0" t="0" r="0" b="0"/>
          <a:pathLst>
            <a:path>
              <a:moveTo>
                <a:pt x="1789902" y="0"/>
              </a:moveTo>
              <a:lnTo>
                <a:pt x="1789902" y="310644"/>
              </a:lnTo>
              <a:lnTo>
                <a:pt x="0" y="310644"/>
              </a:lnTo>
              <a:lnTo>
                <a:pt x="0" y="621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61BA6-A0DA-4E18-ABF9-881E9C1F2DC4}">
      <dsp:nvSpPr>
        <dsp:cNvPr id="0" name=""/>
        <dsp:cNvSpPr/>
      </dsp:nvSpPr>
      <dsp:spPr>
        <a:xfrm>
          <a:off x="2635541" y="797"/>
          <a:ext cx="2958517" cy="1479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Federal 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Officer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(FPO)</a:t>
          </a:r>
        </a:p>
      </dsp:txBody>
      <dsp:txXfrm>
        <a:off x="2635541" y="797"/>
        <a:ext cx="2958517" cy="1479258"/>
      </dsp:txXfrm>
    </dsp:sp>
    <dsp:sp modelId="{80B01F4A-BC2F-4622-8197-D01696AF495A}">
      <dsp:nvSpPr>
        <dsp:cNvPr id="0" name=""/>
        <dsp:cNvSpPr/>
      </dsp:nvSpPr>
      <dsp:spPr>
        <a:xfrm>
          <a:off x="845638" y="2101344"/>
          <a:ext cx="2958517" cy="1479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Division of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Youth Services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YouthBuild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Program Office</a:t>
          </a:r>
        </a:p>
      </dsp:txBody>
      <dsp:txXfrm>
        <a:off x="845638" y="2101344"/>
        <a:ext cx="2958517" cy="1479258"/>
      </dsp:txXfrm>
    </dsp:sp>
    <dsp:sp modelId="{69159E7F-7F34-49F4-9164-8B6361E699B3}">
      <dsp:nvSpPr>
        <dsp:cNvPr id="0" name=""/>
        <dsp:cNvSpPr/>
      </dsp:nvSpPr>
      <dsp:spPr>
        <a:xfrm>
          <a:off x="4425444" y="2101344"/>
          <a:ext cx="2958517" cy="14792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TA Provider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YouthBuild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USA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endParaRPr>
        </a:p>
      </dsp:txBody>
      <dsp:txXfrm>
        <a:off x="4425444" y="2101344"/>
        <a:ext cx="2958517" cy="1479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477349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The 25% match requirement is based on the entire grant amount.</a:t>
          </a:r>
        </a:p>
      </dsp:txBody>
      <dsp:txXfrm>
        <a:off x="44107" y="521453"/>
        <a:ext cx="8288200" cy="1417602"/>
      </dsp:txXfrm>
    </dsp:sp>
    <dsp:sp modelId="{9971E873-05F1-4EAF-A9D9-BDBE047C5B80}">
      <dsp:nvSpPr>
        <dsp:cNvPr id="0" name=""/>
        <dsp:cNvSpPr/>
      </dsp:nvSpPr>
      <dsp:spPr>
        <a:xfrm>
          <a:off x="837644" y="1983160"/>
          <a:ext cx="838751" cy="59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966"/>
              </a:lnTo>
              <a:lnTo>
                <a:pt x="838751" y="5939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1676396" y="2209800"/>
          <a:ext cx="4002800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True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697913" y="2231317"/>
        <a:ext cx="3959766" cy="691618"/>
      </dsp:txXfrm>
    </dsp:sp>
    <dsp:sp modelId="{0E92A2C9-2415-41C6-A002-7AA8880458A2}">
      <dsp:nvSpPr>
        <dsp:cNvPr id="0" name=""/>
        <dsp:cNvSpPr/>
      </dsp:nvSpPr>
      <dsp:spPr>
        <a:xfrm>
          <a:off x="837644" y="1983160"/>
          <a:ext cx="840432" cy="156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676"/>
              </a:lnTo>
              <a:lnTo>
                <a:pt x="840432" y="1566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1678077" y="3182510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False</a:t>
          </a:r>
        </a:p>
      </dsp:txBody>
      <dsp:txXfrm>
        <a:off x="1699594" y="3204027"/>
        <a:ext cx="3962034" cy="691618"/>
      </dsp:txXfrm>
    </dsp:sp>
    <dsp:sp modelId="{CCB2BCCE-F456-4E13-B265-424AF58CA483}">
      <dsp:nvSpPr>
        <dsp:cNvPr id="0" name=""/>
        <dsp:cNvSpPr/>
      </dsp:nvSpPr>
      <dsp:spPr>
        <a:xfrm>
          <a:off x="837644" y="1983160"/>
          <a:ext cx="840432" cy="248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992"/>
              </a:lnTo>
              <a:lnTo>
                <a:pt x="840432" y="2484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48E9-4252-446B-AE4E-7A0BF6704379}">
      <dsp:nvSpPr>
        <dsp:cNvPr id="0" name=""/>
        <dsp:cNvSpPr/>
      </dsp:nvSpPr>
      <dsp:spPr>
        <a:xfrm>
          <a:off x="1678077" y="4100826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I am not sure.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699594" y="4122343"/>
        <a:ext cx="3962034" cy="6916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477349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Grantees are allowed to use the 20% flexibility rule on all line items.</a:t>
          </a:r>
        </a:p>
      </dsp:txBody>
      <dsp:txXfrm>
        <a:off x="44107" y="521453"/>
        <a:ext cx="8288200" cy="1417602"/>
      </dsp:txXfrm>
    </dsp:sp>
    <dsp:sp modelId="{9971E873-05F1-4EAF-A9D9-BDBE047C5B80}">
      <dsp:nvSpPr>
        <dsp:cNvPr id="0" name=""/>
        <dsp:cNvSpPr/>
      </dsp:nvSpPr>
      <dsp:spPr>
        <a:xfrm>
          <a:off x="837644" y="1983160"/>
          <a:ext cx="840432" cy="64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360"/>
              </a:lnTo>
              <a:lnTo>
                <a:pt x="840432" y="648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96E5A-A087-4E1D-BD2B-9DB04E6D5D91}">
      <dsp:nvSpPr>
        <dsp:cNvPr id="0" name=""/>
        <dsp:cNvSpPr/>
      </dsp:nvSpPr>
      <dsp:spPr>
        <a:xfrm>
          <a:off x="1678077" y="2264194"/>
          <a:ext cx="4002800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True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699594" y="2285711"/>
        <a:ext cx="3959766" cy="691618"/>
      </dsp:txXfrm>
    </dsp:sp>
    <dsp:sp modelId="{0E92A2C9-2415-41C6-A002-7AA8880458A2}">
      <dsp:nvSpPr>
        <dsp:cNvPr id="0" name=""/>
        <dsp:cNvSpPr/>
      </dsp:nvSpPr>
      <dsp:spPr>
        <a:xfrm>
          <a:off x="837644" y="1983160"/>
          <a:ext cx="840432" cy="156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676"/>
              </a:lnTo>
              <a:lnTo>
                <a:pt x="840432" y="1566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B583-C49E-4BFF-A76D-4DE2F0BF93F9}">
      <dsp:nvSpPr>
        <dsp:cNvPr id="0" name=""/>
        <dsp:cNvSpPr/>
      </dsp:nvSpPr>
      <dsp:spPr>
        <a:xfrm>
          <a:off x="1678077" y="3182510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False</a:t>
          </a:r>
        </a:p>
      </dsp:txBody>
      <dsp:txXfrm>
        <a:off x="1699594" y="3204027"/>
        <a:ext cx="3962034" cy="691618"/>
      </dsp:txXfrm>
    </dsp:sp>
    <dsp:sp modelId="{CCB2BCCE-F456-4E13-B265-424AF58CA483}">
      <dsp:nvSpPr>
        <dsp:cNvPr id="0" name=""/>
        <dsp:cNvSpPr/>
      </dsp:nvSpPr>
      <dsp:spPr>
        <a:xfrm>
          <a:off x="837644" y="1983160"/>
          <a:ext cx="840432" cy="2484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992"/>
              </a:lnTo>
              <a:lnTo>
                <a:pt x="840432" y="2484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48E9-4252-446B-AE4E-7A0BF6704379}">
      <dsp:nvSpPr>
        <dsp:cNvPr id="0" name=""/>
        <dsp:cNvSpPr/>
      </dsp:nvSpPr>
      <dsp:spPr>
        <a:xfrm>
          <a:off x="1678077" y="4100826"/>
          <a:ext cx="4005068" cy="734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I do not know.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699594" y="4122343"/>
        <a:ext cx="3962034" cy="691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9/9/2014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1EBD4BC6-6265-4CC3-B975-9A2F1D02D62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10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652F323F-3CBE-40F6-90C4-F6CA382636F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en-US" sz="18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5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E52EADE6-4A96-4D92-9EDE-3F89B246DDD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/>
          <a:lstStyle/>
          <a:p>
            <a:pPr marL="0" indent="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sz="2000" i="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7C68F368-78A5-485E-BD04-916BB27272A2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l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None/>
            </a:pPr>
            <a:endParaRPr lang="en-US" sz="1200" i="0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9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63A46E68-9B40-4AD0-91CC-15ECFAC5734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/>
          <a:lstStyle/>
          <a:p>
            <a:endParaRPr lang="en-US" sz="20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330B5B86-DFBC-4A5B-BDDE-9E3AB45E4FC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8500"/>
            <a:ext cx="4633912" cy="347662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2462"/>
            <a:ext cx="5100215" cy="418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>
            <a:normAutofit fontScale="4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+mj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969101BE-C5DB-4FDB-A5A5-69764B50968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en-US" sz="18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72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4B567838-8BC8-49D6-AE01-71F91C67F0D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sz="2000" b="0" i="0" dirty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18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654550" cy="3490912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0869"/>
            <a:ext cx="5563870" cy="4188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654550" cy="3490912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7" y="4420869"/>
            <a:ext cx="5565475" cy="4188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12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2460"/>
            <a:ext cx="556387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1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1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37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9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39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2460"/>
            <a:ext cx="556387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654550" cy="3490912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7" y="4420869"/>
            <a:ext cx="5565475" cy="4188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7" y="4422460"/>
            <a:ext cx="5565475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2460"/>
            <a:ext cx="556387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2460"/>
            <a:ext cx="556387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2460"/>
            <a:ext cx="556387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2460"/>
            <a:ext cx="556387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7" y="4422459"/>
            <a:ext cx="5563870" cy="41887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64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286" y="4422460"/>
            <a:ext cx="556387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3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18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00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787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064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2962" cy="3490912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114" y="4420869"/>
            <a:ext cx="5564186" cy="4188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5" rIns="91428" bIns="45715"/>
          <a:lstStyle/>
          <a:p>
            <a:pPr>
              <a:lnSpc>
                <a:spcPct val="80000"/>
              </a:lnSpc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8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114" y="4422459"/>
            <a:ext cx="556261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114" y="4422459"/>
            <a:ext cx="5562610" cy="4188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48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183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31774" rtl="0" eaLnBrk="0" fontAlgn="base" latinLnBrk="0" hangingPunct="0">
              <a:lnSpc>
                <a:spcPct val="100000"/>
              </a:lnSpc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endParaRPr lang="en-US" sz="2400" kern="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17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400" kern="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17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400" kern="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417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3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2462"/>
            <a:ext cx="5563870" cy="41887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i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8500"/>
            <a:ext cx="4633912" cy="34766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2462"/>
            <a:ext cx="5100215" cy="4187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>
            <a:normAutofit fontScale="92500" lnSpcReduction="20000"/>
          </a:bodyPr>
          <a:lstStyle/>
          <a:p>
            <a:pPr marL="742950" lvl="1" indent="-285750">
              <a:spcBef>
                <a:spcPct val="0"/>
              </a:spcBef>
            </a:pPr>
            <a:endParaRPr lang="en-US" sz="1800" b="0" i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38668" y="8841738"/>
            <a:ext cx="3014565" cy="465773"/>
          </a:xfrm>
          <a:prstGeom prst="rect">
            <a:avLst/>
          </a:prstGeom>
          <a:ln/>
        </p:spPr>
        <p:txBody>
          <a:bodyPr/>
          <a:lstStyle/>
          <a:p>
            <a:fld id="{82183110-2285-4FFA-A50A-A949E16D4F7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0088"/>
            <a:ext cx="4654550" cy="3490912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87" y="4422463"/>
            <a:ext cx="5563870" cy="41871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484" y="4422462"/>
            <a:ext cx="5563870" cy="41887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i="0" dirty="0" smtClean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60E0-2CAE-4390-951E-AA0C74C2E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8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0"/>
            <a:ext cx="6505575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098550"/>
            <a:ext cx="8229600" cy="5153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6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0"/>
            <a:ext cx="6505575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0"/>
            <a:ext cx="6505575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0"/>
            <a:ext cx="6505575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98550"/>
            <a:ext cx="8229600" cy="5153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4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60E0-2CAE-4390-951E-AA0C74C2E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2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b="0" i="0" u="none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dol/allcfr/cfr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://www.whitehouse.gov/omb/circulars_default/" TargetMode="External"/><Relationship Id="rId4" Type="http://schemas.openxmlformats.org/officeDocument/2006/relationships/hyperlink" Target="http://www.gpoaccess.gov/cfr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om/imgres?imgurl=http://images.clipartof.com/thumbnails/1106815-Clipart-Happy-Presenting-Professional-Asian-Business-Woman-Over-A-Blue-Square-Royalty-Free-Vector-Illustration.jpg&amp;imgrefurl=http://www.clipartof.com/gallery/clipart/asian_business_women.html&amp;docid=uVZXc5XFBQp_6M&amp;tbnid=b_AFAN5JdqnDEM:&amp;w=155&amp;h=150&amp;ei=JDoGVISgAejm8QGCsoGIAw&amp;ved=0CAIQxiAwAA&amp;iact=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-grants-help@dol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issuport@youthbuild.org" TargetMode="External"/><Relationship Id="rId5" Type="http://schemas.openxmlformats.org/officeDocument/2006/relationships/hyperlink" Target="mailto:malone.avery@dol.gov" TargetMode="External"/><Relationship Id="rId4" Type="http://schemas.openxmlformats.org/officeDocument/2006/relationships/hyperlink" Target="mailto:logan.shantay@dol.g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s.gov/default.ht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ss.gov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vbaudoin.files.wordpress.com/2009/08/0233-004-youth-build-lg.jpg&amp;imgrefurl=http://vbaudoin.wordpress.com/2009/08/13/a-house-for-lorena/&amp;docid=3m-GwAVCAYtdZM&amp;tbnid=sOFn6eeG3xvulM:&amp;w=3220&amp;h=1920&amp;ei=fl0HVILyJ4ilyATN1oK4BQ&amp;ved=0CAIQxiAwAA&amp;iact=c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itehouse.gov/omb/circulars_default" TargetMode="External"/><Relationship Id="rId5" Type="http://schemas.openxmlformats.org/officeDocument/2006/relationships/hyperlink" Target="http://www.gpoaccess.gov/cfr/index.html" TargetMode="External"/><Relationship Id="rId4" Type="http://schemas.openxmlformats.org/officeDocument/2006/relationships/hyperlink" Target="http://www.dol.gov/dol/allcfr/cfr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tiffani@dol.gov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mailto:wilson.toni@dol.gov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>
              <a:spcAft>
                <a:spcPts val="2000"/>
              </a:spcAft>
              <a:defRPr/>
            </a:pPr>
            <a:r>
              <a:rPr 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Grantee Orientation </a:t>
            </a:r>
            <a:br>
              <a:rPr 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Webinar Series</a:t>
            </a:r>
            <a:br>
              <a:rPr 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7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YouthBuild Grant Post Award Overview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September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9</a:t>
            </a:r>
            <a:r>
              <a:rPr lang="en-US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2014;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2:00 - 3:30 PM (EDT)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7943" y="4572000"/>
            <a:ext cx="43434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September 9, 2014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 Division of Youth Services-YouthBuild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173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Grant Package - Statement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Work</a:t>
            </a:r>
          </a:p>
        </p:txBody>
      </p:sp>
      <p:sp>
        <p:nvSpPr>
          <p:cNvPr id="247811" name="Rectangle 5"/>
          <p:cNvSpPr>
            <a:spLocks noChangeArrowheads="1"/>
          </p:cNvSpPr>
          <p:nvPr/>
        </p:nvSpPr>
        <p:spPr bwMode="auto">
          <a:xfrm>
            <a:off x="381000" y="1600200"/>
            <a:ext cx="57531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800" b="1" i="0" dirty="0" smtClean="0">
                <a:solidFill>
                  <a:srgbClr val="376092"/>
                </a:solidFill>
                <a:latin typeface="Tahoma" pitchFamily="34" charset="0"/>
              </a:rPr>
              <a:t>The Statement of Work (SOW)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800" i="0" dirty="0" smtClean="0">
                <a:latin typeface="Tahoma" pitchFamily="34" charset="0"/>
              </a:rPr>
              <a:t>Includes </a:t>
            </a:r>
            <a:r>
              <a:rPr lang="en-US" sz="2800" i="0" dirty="0">
                <a:latin typeface="Tahoma" pitchFamily="34" charset="0"/>
              </a:rPr>
              <a:t>the </a:t>
            </a:r>
            <a:r>
              <a:rPr lang="en-US" sz="2800" i="0" dirty="0" smtClean="0">
                <a:latin typeface="Tahoma" pitchFamily="34" charset="0"/>
              </a:rPr>
              <a:t>SF-424 </a:t>
            </a:r>
            <a:r>
              <a:rPr lang="en-US" sz="2800" i="0" dirty="0">
                <a:latin typeface="Tahoma" pitchFamily="34" charset="0"/>
              </a:rPr>
              <a:t>application, technical proposal, SGA &amp; supporting </a:t>
            </a:r>
            <a:r>
              <a:rPr lang="en-US" sz="2800" i="0" dirty="0" smtClean="0">
                <a:latin typeface="Tahoma" pitchFamily="34" charset="0"/>
              </a:rPr>
              <a:t>documents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Work </a:t>
            </a:r>
            <a:r>
              <a:rPr lang="en-US" sz="2800" dirty="0">
                <a:latin typeface="Tahoma" pitchFamily="34" charset="0"/>
              </a:rPr>
              <a:t>s</a:t>
            </a:r>
            <a:r>
              <a:rPr lang="en-US" sz="2800" dirty="0" smtClean="0">
                <a:latin typeface="Tahoma" pitchFamily="34" charset="0"/>
              </a:rPr>
              <a:t>ite description and census Form</a:t>
            </a:r>
            <a:endParaRPr lang="en-US" sz="2800" i="0" dirty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800" i="0" dirty="0">
                <a:latin typeface="Tahoma" pitchFamily="34" charset="0"/>
              </a:rPr>
              <a:t>Covers the activities/results ETA gave you money to implement/achieve, and is binding.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22" y="3035238"/>
            <a:ext cx="2641765" cy="1981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02483" y="4708785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MILWAUKEE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89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Worksite Description 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743087" cy="480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Budget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1" name="Rectangle 6"/>
          <p:cNvSpPr>
            <a:spLocks noChangeArrowheads="1"/>
          </p:cNvSpPr>
          <p:nvPr/>
        </p:nvSpPr>
        <p:spPr bwMode="auto">
          <a:xfrm>
            <a:off x="411245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eaLnBrk="0" hangingPunct="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i="0" dirty="0" smtClean="0">
                <a:latin typeface="Tahoma" pitchFamily="34" charset="0"/>
              </a:rPr>
              <a:t>Budget form SF-424a and justification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i="0" dirty="0" smtClean="0">
                <a:latin typeface="Tahoma" pitchFamily="34" charset="0"/>
              </a:rPr>
              <a:t>The amount ETA </a:t>
            </a:r>
            <a:r>
              <a:rPr lang="en-US" sz="3000" i="0" dirty="0">
                <a:latin typeface="Tahoma" pitchFamily="34" charset="0"/>
              </a:rPr>
              <a:t>approved you to spend money </a:t>
            </a:r>
            <a:r>
              <a:rPr lang="en-US" sz="3000" i="0" dirty="0" smtClean="0">
                <a:latin typeface="Tahoma" pitchFamily="34" charset="0"/>
              </a:rPr>
              <a:t>on </a:t>
            </a:r>
            <a:r>
              <a:rPr lang="en-US" sz="3000" i="0" dirty="0">
                <a:latin typeface="Tahoma" pitchFamily="34" charset="0"/>
              </a:rPr>
              <a:t>and to what </a:t>
            </a:r>
            <a:r>
              <a:rPr lang="en-US" sz="3000" i="0" dirty="0" smtClean="0">
                <a:latin typeface="Tahoma" pitchFamily="34" charset="0"/>
              </a:rPr>
              <a:t>extent</a:t>
            </a:r>
            <a:endParaRPr lang="en-US" sz="3000" i="0" dirty="0">
              <a:latin typeface="Tahoma" pitchFamily="34" charset="0"/>
            </a:endParaRPr>
          </a:p>
          <a:p>
            <a:pPr marL="285750" indent="-285750" eaLnBrk="0" hangingPunct="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i="0" dirty="0" smtClean="0">
                <a:latin typeface="Tahoma" pitchFamily="34" charset="0"/>
              </a:rPr>
              <a:t>Is </a:t>
            </a:r>
            <a:r>
              <a:rPr lang="en-US" sz="3000" i="0" dirty="0">
                <a:latin typeface="Tahoma" pitchFamily="34" charset="0"/>
              </a:rPr>
              <a:t>a binding commitment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i="0" dirty="0">
                <a:latin typeface="Tahoma" pitchFamily="34" charset="0"/>
              </a:rPr>
              <a:t>Provides grantees limited flexibility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i="0" dirty="0">
                <a:latin typeface="Tahoma" pitchFamily="34" charset="0"/>
              </a:rPr>
              <a:t>Changes beyond flexibility limits require ETA   pre-approval</a:t>
            </a:r>
          </a:p>
        </p:txBody>
      </p:sp>
    </p:spTree>
    <p:extLst>
      <p:ext uri="{BB962C8B-B14F-4D97-AF65-F5344CB8AC3E}">
        <p14:creationId xmlns:p14="http://schemas.microsoft.com/office/powerpoint/2010/main" val="427360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Poll Question 2</a:t>
            </a:r>
            <a:endParaRPr lang="en-US" sz="3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35389079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611"/>
            <a:ext cx="9144001" cy="681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7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Assurances </a:t>
            </a:r>
            <a:r>
              <a:rPr lang="en-US" dirty="0"/>
              <a:t>&amp; Certifications</a:t>
            </a:r>
          </a:p>
        </p:txBody>
      </p:sp>
      <p:sp>
        <p:nvSpPr>
          <p:cNvPr id="241667" name="Rectangle 4"/>
          <p:cNvSpPr>
            <a:spLocks noChangeArrowheads="1"/>
          </p:cNvSpPr>
          <p:nvPr/>
        </p:nvSpPr>
        <p:spPr bwMode="auto">
          <a:xfrm>
            <a:off x="457200" y="1360486"/>
            <a:ext cx="6095999" cy="501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3200" i="0" dirty="0" smtClean="0">
              <a:latin typeface="Tahoma" pitchFamily="34" charset="0"/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3200" i="0" dirty="0">
              <a:latin typeface="Tahoma" pitchFamily="34" charset="0"/>
            </a:endParaRP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2800" i="0" dirty="0">
                <a:latin typeface="+mn-lt"/>
              </a:rPr>
              <a:t>By signing and accepting ETA funds, you “assure” and “certify” to ETA that you </a:t>
            </a:r>
            <a:r>
              <a:rPr lang="en-US" sz="2800" i="0" dirty="0" smtClean="0">
                <a:latin typeface="+mn-lt"/>
              </a:rPr>
              <a:t>will </a:t>
            </a:r>
            <a:r>
              <a:rPr lang="en-US" sz="2800" i="0" dirty="0">
                <a:latin typeface="+mn-lt"/>
              </a:rPr>
              <a:t>comply with </a:t>
            </a:r>
            <a:r>
              <a:rPr lang="en-US" sz="2800" i="0" dirty="0" smtClean="0">
                <a:latin typeface="+mn-lt"/>
              </a:rPr>
              <a:t>the </a:t>
            </a:r>
            <a:r>
              <a:rPr lang="en-US" sz="2800" i="0" u="sng" dirty="0" smtClean="0">
                <a:latin typeface="+mn-lt"/>
              </a:rPr>
              <a:t>all</a:t>
            </a:r>
            <a:r>
              <a:rPr lang="en-US" sz="2800" i="0" dirty="0" smtClean="0">
                <a:latin typeface="+mn-lt"/>
              </a:rPr>
              <a:t> the standards and requirements of the grant.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</a:pPr>
            <a:endParaRPr lang="en-US" sz="2800" i="0" dirty="0" smtClean="0">
              <a:latin typeface="+mn-lt"/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3200" i="0" dirty="0">
              <a:latin typeface="Tahoma" pitchFamily="34" charset="0"/>
            </a:endParaRPr>
          </a:p>
        </p:txBody>
      </p:sp>
      <p:pic>
        <p:nvPicPr>
          <p:cNvPr id="2416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2205" y="2781846"/>
            <a:ext cx="2137230" cy="21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98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Assurances Section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81000" y="1320802"/>
            <a:ext cx="8229600" cy="506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i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 FEW OF THE ASSURANCES: 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duly authorized representative of the </a:t>
            </a:r>
            <a:r>
              <a:rPr lang="en-US" sz="2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 certifies </a:t>
            </a:r>
            <a:r>
              <a:rPr lang="en-US" sz="2800" b="1" i="0" dirty="0">
                <a:latin typeface="Arial" panose="020B0604020202020204" pitchFamily="34" charset="0"/>
                <a:cs typeface="Arial" panose="020B0604020202020204" pitchFamily="34" charset="0"/>
              </a:rPr>
              <a:t>that the applicant: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the legal authority 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managerial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and financial capability 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to run a successful project.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give 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DOL access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to and the right to examine all records, 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the grant 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establish a proper accounting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Char char="•"/>
            </a:pP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establish safeguards to prohibit employees </a:t>
            </a:r>
            <a:r>
              <a:rPr 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constitutes </a:t>
            </a:r>
            <a:r>
              <a:rPr 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or presents the appearance of personal or organizational conflict of interest, or personal gain.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sz="1600" i="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88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Assurances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Clr>
                <a:srgbClr val="CC0000"/>
              </a:buClr>
            </a:pPr>
            <a:r>
              <a:rPr lang="en-US" sz="2400" dirty="0">
                <a:solidFill>
                  <a:schemeClr val="tx1"/>
                </a:solidFill>
              </a:rPr>
              <a:t>Will initiate and complete the work within the applicable time frame after receipt of approval of the awarding agency.</a:t>
            </a:r>
          </a:p>
          <a:p>
            <a:pPr eaLnBrk="0" hangingPunct="0">
              <a:buClr>
                <a:srgbClr val="CC0000"/>
              </a:buClr>
            </a:pPr>
            <a:r>
              <a:rPr lang="en-US" sz="2400" dirty="0">
                <a:solidFill>
                  <a:schemeClr val="tx1"/>
                </a:solidFill>
              </a:rPr>
              <a:t>Will comply with all Federal statutes relating to nondiscrimination. </a:t>
            </a:r>
          </a:p>
          <a:p>
            <a:pPr eaLnBrk="0" hangingPunct="0">
              <a:buClr>
                <a:srgbClr val="CC0000"/>
              </a:buClr>
            </a:pPr>
            <a:r>
              <a:rPr lang="en-US" sz="2400" dirty="0">
                <a:solidFill>
                  <a:schemeClr val="tx1"/>
                </a:solidFill>
              </a:rPr>
              <a:t>Will comply with the Davis </a:t>
            </a:r>
            <a:r>
              <a:rPr lang="en-US" sz="2400" dirty="0" smtClean="0">
                <a:solidFill>
                  <a:schemeClr val="tx1"/>
                </a:solidFill>
              </a:rPr>
              <a:t>Bacon-Prevailing Wage Act </a:t>
            </a:r>
            <a:r>
              <a:rPr lang="en-US" sz="2400" dirty="0">
                <a:solidFill>
                  <a:schemeClr val="tx1"/>
                </a:solidFill>
              </a:rPr>
              <a:t>if applicable.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04800"/>
            <a:ext cx="7391400" cy="533400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Certification: Lobbying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SF LLL-A)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533400" y="1639888"/>
            <a:ext cx="8229600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endParaRPr lang="en-US" sz="1400" i="0" dirty="0">
              <a:latin typeface="Tahoma" pitchFamily="34" charset="0"/>
            </a:endParaRPr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216" y="1335314"/>
            <a:ext cx="5839984" cy="525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91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Special Clauses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Part 4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CLAUSES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Budget Flexibility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Workforce Investment Act (WIA) Citations </a:t>
            </a:r>
            <a:r>
              <a:rPr lang="en-US" sz="2400" dirty="0" smtClean="0">
                <a:solidFill>
                  <a:schemeClr val="tx1"/>
                </a:solidFill>
              </a:rPr>
              <a:t>including: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Administrative Regulations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Reporting Regulations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Equal Opportunity Regulations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Indirect Costs or Cost Allocation Plan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5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001000" cy="4602163"/>
          </a:xfrm>
        </p:spPr>
        <p:txBody>
          <a:bodyPr>
            <a:normAutofit fontScale="77500" lnSpcReduction="20000"/>
          </a:bodyPr>
          <a:lstStyle/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There is a 10% limitation on administration costs under this grant.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Administrative costs include both 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Administrative costs are different from Indirect costs.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					 See CFR 667.210(b) 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21425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direct and indirect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costs.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5" descr="Regio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1122362"/>
            <a:ext cx="8469313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1" y="147638"/>
            <a:ext cx="7238999" cy="1028700"/>
          </a:xfrm>
          <a:prstGeom prst="rect">
            <a:avLst/>
          </a:prstGeo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Grant</a:t>
            </a:r>
            <a:r>
              <a:rPr dirty="0" smtClean="0"/>
              <a:t> Package: Administrative Costs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9995" y="1346860"/>
            <a:ext cx="84470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ts val="600"/>
              </a:spcBef>
              <a:spcAft>
                <a:spcPts val="1200"/>
              </a:spcAft>
              <a:buClr>
                <a:srgbClr val="C20000"/>
              </a:buClr>
              <a:buFont typeface="Wingdings" pitchFamily="2" charset="2"/>
              <a:buChar char="§"/>
              <a:defRPr/>
            </a:pP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 marL="465138" lvl="1" indent="-7938" eaLnBrk="0" hangingPunct="0">
              <a:spcBef>
                <a:spcPts val="600"/>
              </a:spcBef>
              <a:spcAft>
                <a:spcPts val="1200"/>
              </a:spcAft>
              <a:buClr>
                <a:srgbClr val="C20000"/>
              </a:buClr>
              <a:defRPr/>
            </a:pPr>
            <a:endParaRPr lang="en-US" sz="3200" dirty="0" smtClean="0">
              <a:solidFill>
                <a:srgbClr val="000000"/>
              </a:solidFill>
              <a:latin typeface="+mn-lt"/>
            </a:endParaRPr>
          </a:p>
          <a:p>
            <a:pPr marL="465138" lvl="1" indent="-7938" eaLnBrk="0" hangingPunct="0">
              <a:spcBef>
                <a:spcPts val="600"/>
              </a:spcBef>
              <a:spcAft>
                <a:spcPts val="1200"/>
              </a:spcAft>
              <a:buClr>
                <a:srgbClr val="C20000"/>
              </a:buClr>
              <a:defRPr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Federal regulations defines administrative costs as allocable portion of necessary and allowable costs associated with the overall management and administration, which are not related to the direct provision of services. 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  <a:p>
            <a:pPr marL="4000500" lvl="8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cost of </a:t>
            </a:r>
            <a:r>
              <a:rPr lang="en-US" sz="2400" dirty="0" smtClean="0"/>
              <a:t>administration </a:t>
            </a:r>
            <a:r>
              <a:rPr lang="en-US" sz="2400" dirty="0"/>
              <a:t>is defined in 20 CFR </a:t>
            </a:r>
            <a:r>
              <a:rPr lang="en-US" sz="2400" dirty="0" smtClean="0"/>
              <a:t>667.220.</a:t>
            </a:r>
            <a:endParaRPr lang="en-US" sz="2400" dirty="0"/>
          </a:p>
          <a:p>
            <a:pPr marL="8001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  <a:defRPr/>
            </a:pPr>
            <a:endParaRPr lang="en-US" sz="2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1892105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5192" y="1219200"/>
            <a:ext cx="5486400" cy="544764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examples are: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and coordination of functions: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budgeting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Oversight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monitoring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incurred for official business in carrying out administrative activities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administrative functions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solely for the performance of administrative functions.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34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Special Conditions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–Part 5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FEW OF THE SPECIAL CONDITIONS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Federal Project Officer (FPO) is named here (</a:t>
            </a:r>
            <a:r>
              <a:rPr lang="en-US" sz="2100" dirty="0" smtClean="0">
                <a:solidFill>
                  <a:schemeClr val="tx1"/>
                </a:solidFill>
              </a:rPr>
              <a:t>not the Grant Officer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Equipment  approval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Reports—financial and progress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Publicity and announcements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Procurement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Drug-free workplace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Audits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Conference space approval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02A8-1F01-41B7-897E-794E76EAA0B3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3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Knowledge Check</a:t>
            </a:r>
            <a:endParaRPr lang="en-US" sz="3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74080342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" y="0"/>
            <a:ext cx="9142927" cy="683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123825"/>
            <a:ext cx="7619999" cy="10731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Unlocking the Grant Package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03" name="Rectangle 4"/>
          <p:cNvSpPr>
            <a:spLocks noChangeArrowheads="1"/>
          </p:cNvSpPr>
          <p:nvPr/>
        </p:nvSpPr>
        <p:spPr bwMode="auto">
          <a:xfrm>
            <a:off x="2786744" y="1320799"/>
            <a:ext cx="6509656" cy="599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i="0" dirty="0" smtClean="0">
                <a:latin typeface="Tahoma" pitchFamily="34" charset="0"/>
              </a:rPr>
              <a:t>Read </a:t>
            </a:r>
            <a:r>
              <a:rPr lang="en-US" sz="2400" i="0" dirty="0">
                <a:latin typeface="Tahoma" pitchFamily="34" charset="0"/>
              </a:rPr>
              <a:t>it, </a:t>
            </a:r>
            <a:r>
              <a:rPr lang="en-US" sz="2400" dirty="0">
                <a:latin typeface="Tahoma" pitchFamily="34" charset="0"/>
              </a:rPr>
              <a:t>k</a:t>
            </a:r>
            <a:r>
              <a:rPr lang="en-US" sz="2400" i="0" dirty="0" smtClean="0">
                <a:latin typeface="Tahoma" pitchFamily="34" charset="0"/>
              </a:rPr>
              <a:t>now what it </a:t>
            </a:r>
            <a:r>
              <a:rPr lang="en-US" sz="2400" i="0" dirty="0" smtClean="0">
                <a:solidFill>
                  <a:srgbClr val="FF0000"/>
                </a:solidFill>
                <a:latin typeface="Tahoma" pitchFamily="34" charset="0"/>
              </a:rPr>
              <a:t>says</a:t>
            </a:r>
            <a:endParaRPr lang="en-US" sz="2400" i="0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i="0" dirty="0" smtClean="0">
                <a:latin typeface="Tahoma" pitchFamily="34" charset="0"/>
              </a:rPr>
              <a:t>Revi</a:t>
            </a:r>
            <a:r>
              <a:rPr lang="en-US" sz="2400" dirty="0" smtClean="0">
                <a:latin typeface="Tahoma" pitchFamily="34" charset="0"/>
              </a:rPr>
              <a:t>ew the CFR, OMB and other references</a:t>
            </a:r>
            <a:endParaRPr lang="en-US" sz="2400" i="0" dirty="0" smtClean="0">
              <a:latin typeface="Tahoma" pitchFamily="34" charset="0"/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i="0" dirty="0" smtClean="0">
                <a:latin typeface="Tahoma" pitchFamily="34" charset="0"/>
              </a:rPr>
              <a:t>Make </a:t>
            </a:r>
            <a:r>
              <a:rPr lang="en-US" sz="2400" i="0" dirty="0">
                <a:latin typeface="Tahoma" pitchFamily="34" charset="0"/>
              </a:rPr>
              <a:t>sure </a:t>
            </a:r>
            <a:r>
              <a:rPr lang="en-US" sz="2400" i="0" dirty="0" smtClean="0">
                <a:latin typeface="Tahoma" pitchFamily="34" charset="0"/>
              </a:rPr>
              <a:t>program</a:t>
            </a:r>
            <a:r>
              <a:rPr lang="en-US" sz="2400" i="0" dirty="0">
                <a:latin typeface="Tahoma" pitchFamily="34" charset="0"/>
              </a:rPr>
              <a:t>, </a:t>
            </a:r>
            <a:r>
              <a:rPr lang="en-US" sz="2400" i="0" dirty="0" smtClean="0">
                <a:latin typeface="Tahoma" pitchFamily="34" charset="0"/>
              </a:rPr>
              <a:t>fiscal </a:t>
            </a:r>
            <a:r>
              <a:rPr lang="en-US" sz="2400" i="0" dirty="0">
                <a:latin typeface="Tahoma" pitchFamily="34" charset="0"/>
              </a:rPr>
              <a:t>and other relevant staff have it</a:t>
            </a: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i="0" dirty="0" smtClean="0">
                <a:latin typeface="Tahoma" pitchFamily="34" charset="0"/>
              </a:rPr>
              <a:t>Ask your FPO if you don’t understand an item</a:t>
            </a: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Refer to:</a:t>
            </a:r>
            <a:endParaRPr lang="en-US" sz="2400" i="0" dirty="0">
              <a:latin typeface="Tahoma" pitchFamily="34" charset="0"/>
            </a:endParaRPr>
          </a:p>
          <a:p>
            <a:pPr marL="742950" lvl="1" indent="-28575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Tx/>
              <a:buChar char="–"/>
            </a:pPr>
            <a:r>
              <a:rPr lang="en-US" b="1" i="0" dirty="0" smtClean="0">
                <a:latin typeface="Tahoma" pitchFamily="34" charset="0"/>
                <a:hlinkClick r:id="rId3"/>
              </a:rPr>
              <a:t>http</a:t>
            </a:r>
            <a:r>
              <a:rPr lang="en-US" b="1" i="0" dirty="0">
                <a:latin typeface="Tahoma" pitchFamily="34" charset="0"/>
                <a:hlinkClick r:id="rId3"/>
              </a:rPr>
              <a:t>://www.dol.gov/dol/allcfr/cfr.htm</a:t>
            </a:r>
            <a:r>
              <a:rPr lang="en-US" b="1" i="0" dirty="0">
                <a:latin typeface="Tahoma" pitchFamily="34" charset="0"/>
              </a:rPr>
              <a:t> </a:t>
            </a:r>
          </a:p>
          <a:p>
            <a:pPr marL="742950" lvl="1" indent="-28575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Tx/>
              <a:buChar char="–"/>
            </a:pPr>
            <a:r>
              <a:rPr lang="en-US" b="1" i="0" dirty="0">
                <a:latin typeface="Tahoma" pitchFamily="34" charset="0"/>
                <a:hlinkClick r:id="rId4"/>
              </a:rPr>
              <a:t>http://www.gpoaccess.gov/cfr/index.html</a:t>
            </a:r>
            <a:r>
              <a:rPr lang="en-US" b="1" i="0" dirty="0">
                <a:latin typeface="Tahoma" pitchFamily="34" charset="0"/>
              </a:rPr>
              <a:t> </a:t>
            </a:r>
          </a:p>
          <a:p>
            <a:pPr marL="742950" lvl="1" indent="-28575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Tx/>
              <a:buChar char="–"/>
            </a:pPr>
            <a:r>
              <a:rPr lang="en-US" b="1" i="0" dirty="0">
                <a:latin typeface="Tahoma" pitchFamily="34" charset="0"/>
                <a:hlinkClick r:id="rId5"/>
              </a:rPr>
              <a:t>http://www.whitehouse.gov/omb/circulars_default/</a:t>
            </a:r>
            <a:endParaRPr lang="en-US" b="1" i="0" dirty="0">
              <a:latin typeface="Tahoma" pitchFamily="34" charset="0"/>
            </a:endParaRPr>
          </a:p>
          <a:p>
            <a:pPr marL="742950" lvl="1" indent="-28575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Tx/>
              <a:buChar char="–"/>
            </a:pPr>
            <a:endParaRPr lang="en-US" b="1" i="0" dirty="0">
              <a:latin typeface="Tahoma" pitchFamily="34" charset="0"/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1400" i="0" dirty="0">
              <a:latin typeface="Tahoma" pitchFamily="34" charset="0"/>
            </a:endParaRPr>
          </a:p>
        </p:txBody>
      </p:sp>
      <p:pic>
        <p:nvPicPr>
          <p:cNvPr id="25600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84" y="1905000"/>
            <a:ext cx="2414657" cy="21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4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4971" y="1738746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Presenter:  </a:t>
            </a:r>
            <a:r>
              <a:rPr lang="en-US" dirty="0" smtClean="0"/>
              <a:t>Dr. Jack MacLennan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Title:  Federal Project Officer</a:t>
            </a:r>
          </a:p>
          <a:p>
            <a:pPr marL="0" indent="0">
              <a:buNone/>
            </a:pPr>
            <a:r>
              <a:rPr lang="en-US" dirty="0"/>
              <a:t>Organization:  Employment &amp; Training 	 	           </a:t>
            </a:r>
            <a:r>
              <a:rPr lang="en-US" dirty="0" smtClean="0"/>
              <a:t>Administration, Region 5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64971" y="3886200"/>
            <a:ext cx="5410200" cy="1447800"/>
          </a:xfrm>
          <a:prstGeom prst="rect">
            <a:avLst/>
          </a:prstGeom>
          <a:solidFill>
            <a:srgbClr val="FFFF66">
              <a:alpha val="85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Presenter:  Tiffani Thomas</a:t>
            </a:r>
          </a:p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Title: Federal Project Officer</a:t>
            </a:r>
          </a:p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Organization: Employment &amp; Training     		          Administration, Region 6</a:t>
            </a: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3789"/>
            <a:ext cx="1263638" cy="1846612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Tiffani Tho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2" y="3806042"/>
            <a:ext cx="1499068" cy="18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1438" y="42863"/>
            <a:ext cx="6505575" cy="777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6045200" cy="4938713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endParaRPr lang="en-US" altLang="en-US" sz="2800" dirty="0" smtClean="0"/>
          </a:p>
          <a:p>
            <a:r>
              <a:rPr lang="en-US" altLang="en-US" sz="2800" dirty="0" smtClean="0"/>
              <a:t>DOL YouthBuild Internal Structure </a:t>
            </a:r>
          </a:p>
          <a:p>
            <a:r>
              <a:rPr lang="en-US" altLang="en-US" sz="2800" dirty="0" smtClean="0"/>
              <a:t>Quarterly Reports and Match Requirement</a:t>
            </a:r>
          </a:p>
          <a:p>
            <a:pPr marL="280988" indent="-280988"/>
            <a:r>
              <a:rPr lang="en-US" altLang="en-US" sz="2800" dirty="0"/>
              <a:t>E</a:t>
            </a:r>
            <a:r>
              <a:rPr lang="en-US" altLang="en-US" sz="2800" dirty="0" smtClean="0"/>
              <a:t>ligibility Requirements and Selective Service</a:t>
            </a:r>
          </a:p>
          <a:p>
            <a:pPr marL="280988" indent="-280988"/>
            <a:r>
              <a:rPr lang="en-US" altLang="en-US" sz="2800" dirty="0" smtClean="0"/>
              <a:t>YouthBuild Program Design and Outcomes</a:t>
            </a:r>
          </a:p>
          <a:p>
            <a:pPr marL="280988" indent="-280988"/>
            <a:r>
              <a:rPr lang="en-US" altLang="en-US" sz="2800" dirty="0" smtClean="0"/>
              <a:t>YouthBuild Core Management Functions</a:t>
            </a:r>
          </a:p>
          <a:p>
            <a:pPr marL="280988" indent="-280988"/>
            <a:r>
              <a:rPr lang="en-US" altLang="en-US" sz="2800" dirty="0" smtClean="0"/>
              <a:t>OSHA Safety Requirements</a:t>
            </a:r>
          </a:p>
          <a:p>
            <a:pPr marL="280988" indent="-280988"/>
            <a:r>
              <a:rPr lang="en-US" altLang="en-US" sz="2800" dirty="0" smtClean="0"/>
              <a:t>DOL Monitoring Review</a:t>
            </a:r>
          </a:p>
          <a:p>
            <a:pPr marL="280988" indent="-280988"/>
            <a:endParaRPr lang="en-US" altLang="en-US" sz="2800" dirty="0" smtClean="0"/>
          </a:p>
          <a:p>
            <a:pPr marL="681038" lvl="1" indent="-280988"/>
            <a:endParaRPr lang="en-US" altLang="en-US" sz="2000" dirty="0" smtClean="0"/>
          </a:p>
        </p:txBody>
      </p:sp>
      <p:pic>
        <p:nvPicPr>
          <p:cNvPr id="12292" name="Picture 88" descr="C:\Users\mrooney\AppData\Local\Microsoft\Windows\Temporary Internet Files\Content.IE5\918BD6EN\MPj0387528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084263"/>
            <a:ext cx="23542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6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 rot="-5714172">
            <a:off x="635794" y="4612481"/>
            <a:ext cx="1435100" cy="23637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387" name="Freeform 4"/>
          <p:cNvSpPr>
            <a:spLocks noChangeAspect="1"/>
          </p:cNvSpPr>
          <p:nvPr/>
        </p:nvSpPr>
        <p:spPr bwMode="auto">
          <a:xfrm>
            <a:off x="1147763" y="4016375"/>
            <a:ext cx="1587" cy="1588"/>
          </a:xfrm>
          <a:custGeom>
            <a:avLst/>
            <a:gdLst>
              <a:gd name="T0" fmla="*/ 0 w 1"/>
              <a:gd name="T1" fmla="*/ 1260872 h 2"/>
              <a:gd name="T2" fmla="*/ 0 w 1"/>
              <a:gd name="T3" fmla="*/ 1260872 h 2"/>
              <a:gd name="T4" fmla="*/ 0 w 1"/>
              <a:gd name="T5" fmla="*/ 1260872 h 2"/>
              <a:gd name="T6" fmla="*/ 0 w 1"/>
              <a:gd name="T7" fmla="*/ 1260872 h 2"/>
              <a:gd name="T8" fmla="*/ 0 w 1"/>
              <a:gd name="T9" fmla="*/ 1260872 h 2"/>
              <a:gd name="T10" fmla="*/ 0 w 1"/>
              <a:gd name="T11" fmla="*/ 0 h 2"/>
              <a:gd name="T12" fmla="*/ 0 w 1"/>
              <a:gd name="T13" fmla="*/ 1260872 h 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2"/>
              <a:gd name="T23" fmla="*/ 1 w 1"/>
              <a:gd name="T24" fmla="*/ 2 h 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88" name="Group 5"/>
          <p:cNvGrpSpPr>
            <a:grpSpLocks noChangeAspect="1"/>
          </p:cNvGrpSpPr>
          <p:nvPr/>
        </p:nvGrpSpPr>
        <p:grpSpPr bwMode="auto">
          <a:xfrm>
            <a:off x="477986" y="1743218"/>
            <a:ext cx="1347788" cy="1509712"/>
            <a:chOff x="432" y="2832"/>
            <a:chExt cx="1019" cy="1140"/>
          </a:xfrm>
        </p:grpSpPr>
        <p:sp>
          <p:nvSpPr>
            <p:cNvPr id="1695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32" y="2832"/>
              <a:ext cx="1019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1" name="Freeform 7"/>
            <p:cNvSpPr>
              <a:spLocks noChangeAspect="1"/>
            </p:cNvSpPr>
            <p:nvPr/>
          </p:nvSpPr>
          <p:spPr bwMode="auto">
            <a:xfrm>
              <a:off x="520" y="2915"/>
              <a:ext cx="927" cy="481"/>
            </a:xfrm>
            <a:custGeom>
              <a:avLst/>
              <a:gdLst>
                <a:gd name="T0" fmla="*/ 70 w 1854"/>
                <a:gd name="T1" fmla="*/ 209 h 961"/>
                <a:gd name="T2" fmla="*/ 120 w 1854"/>
                <a:gd name="T3" fmla="*/ 219 h 961"/>
                <a:gd name="T4" fmla="*/ 123 w 1854"/>
                <a:gd name="T5" fmla="*/ 114 h 961"/>
                <a:gd name="T6" fmla="*/ 162 w 1854"/>
                <a:gd name="T7" fmla="*/ 114 h 961"/>
                <a:gd name="T8" fmla="*/ 160 w 1854"/>
                <a:gd name="T9" fmla="*/ 180 h 961"/>
                <a:gd name="T10" fmla="*/ 189 w 1854"/>
                <a:gd name="T11" fmla="*/ 183 h 961"/>
                <a:gd name="T12" fmla="*/ 188 w 1854"/>
                <a:gd name="T13" fmla="*/ 241 h 961"/>
                <a:gd name="T14" fmla="*/ 212 w 1854"/>
                <a:gd name="T15" fmla="*/ 241 h 961"/>
                <a:gd name="T16" fmla="*/ 215 w 1854"/>
                <a:gd name="T17" fmla="*/ 140 h 961"/>
                <a:gd name="T18" fmla="*/ 279 w 1854"/>
                <a:gd name="T19" fmla="*/ 140 h 961"/>
                <a:gd name="T20" fmla="*/ 273 w 1854"/>
                <a:gd name="T21" fmla="*/ 203 h 961"/>
                <a:gd name="T22" fmla="*/ 298 w 1854"/>
                <a:gd name="T23" fmla="*/ 203 h 961"/>
                <a:gd name="T24" fmla="*/ 310 w 1854"/>
                <a:gd name="T25" fmla="*/ 76 h 961"/>
                <a:gd name="T26" fmla="*/ 430 w 1854"/>
                <a:gd name="T27" fmla="*/ 76 h 961"/>
                <a:gd name="T28" fmla="*/ 402 w 1854"/>
                <a:gd name="T29" fmla="*/ 232 h 961"/>
                <a:gd name="T30" fmla="*/ 416 w 1854"/>
                <a:gd name="T31" fmla="*/ 232 h 961"/>
                <a:gd name="T32" fmla="*/ 427 w 1854"/>
                <a:gd name="T33" fmla="*/ 165 h 961"/>
                <a:gd name="T34" fmla="*/ 464 w 1854"/>
                <a:gd name="T35" fmla="*/ 35 h 961"/>
                <a:gd name="T36" fmla="*/ 464 w 1854"/>
                <a:gd name="T37" fmla="*/ 28 h 961"/>
                <a:gd name="T38" fmla="*/ 463 w 1854"/>
                <a:gd name="T39" fmla="*/ 22 h 961"/>
                <a:gd name="T40" fmla="*/ 460 w 1854"/>
                <a:gd name="T41" fmla="*/ 16 h 961"/>
                <a:gd name="T42" fmla="*/ 457 w 1854"/>
                <a:gd name="T43" fmla="*/ 11 h 961"/>
                <a:gd name="T44" fmla="*/ 453 w 1854"/>
                <a:gd name="T45" fmla="*/ 8 h 961"/>
                <a:gd name="T46" fmla="*/ 447 w 1854"/>
                <a:gd name="T47" fmla="*/ 5 h 961"/>
                <a:gd name="T48" fmla="*/ 442 w 1854"/>
                <a:gd name="T49" fmla="*/ 3 h 961"/>
                <a:gd name="T50" fmla="*/ 435 w 1854"/>
                <a:gd name="T51" fmla="*/ 3 h 961"/>
                <a:gd name="T52" fmla="*/ 224 w 1854"/>
                <a:gd name="T53" fmla="*/ 15 h 961"/>
                <a:gd name="T54" fmla="*/ 30 w 1854"/>
                <a:gd name="T55" fmla="*/ 0 h 961"/>
                <a:gd name="T56" fmla="*/ 25 w 1854"/>
                <a:gd name="T57" fmla="*/ 2 h 961"/>
                <a:gd name="T58" fmla="*/ 19 w 1854"/>
                <a:gd name="T59" fmla="*/ 4 h 961"/>
                <a:gd name="T60" fmla="*/ 13 w 1854"/>
                <a:gd name="T61" fmla="*/ 8 h 961"/>
                <a:gd name="T62" fmla="*/ 9 w 1854"/>
                <a:gd name="T63" fmla="*/ 12 h 961"/>
                <a:gd name="T64" fmla="*/ 5 w 1854"/>
                <a:gd name="T65" fmla="*/ 18 h 961"/>
                <a:gd name="T66" fmla="*/ 2 w 1854"/>
                <a:gd name="T67" fmla="*/ 24 h 961"/>
                <a:gd name="T68" fmla="*/ 1 w 1854"/>
                <a:gd name="T69" fmla="*/ 31 h 961"/>
                <a:gd name="T70" fmla="*/ 0 w 1854"/>
                <a:gd name="T71" fmla="*/ 38 h 961"/>
                <a:gd name="T72" fmla="*/ 2 w 1854"/>
                <a:gd name="T73" fmla="*/ 62 h 961"/>
                <a:gd name="T74" fmla="*/ 71 w 1854"/>
                <a:gd name="T75" fmla="*/ 62 h 961"/>
                <a:gd name="T76" fmla="*/ 70 w 1854"/>
                <a:gd name="T77" fmla="*/ 209 h 9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4"/>
                <a:gd name="T118" fmla="*/ 0 h 961"/>
                <a:gd name="T119" fmla="*/ 1854 w 1854"/>
                <a:gd name="T120" fmla="*/ 961 h 9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4" h="961">
                  <a:moveTo>
                    <a:pt x="277" y="835"/>
                  </a:moveTo>
                  <a:lnTo>
                    <a:pt x="481" y="876"/>
                  </a:lnTo>
                  <a:lnTo>
                    <a:pt x="492" y="455"/>
                  </a:lnTo>
                  <a:lnTo>
                    <a:pt x="648" y="455"/>
                  </a:lnTo>
                  <a:lnTo>
                    <a:pt x="640" y="720"/>
                  </a:lnTo>
                  <a:lnTo>
                    <a:pt x="754" y="731"/>
                  </a:lnTo>
                  <a:lnTo>
                    <a:pt x="750" y="961"/>
                  </a:lnTo>
                  <a:lnTo>
                    <a:pt x="845" y="961"/>
                  </a:lnTo>
                  <a:lnTo>
                    <a:pt x="859" y="558"/>
                  </a:lnTo>
                  <a:lnTo>
                    <a:pt x="1113" y="558"/>
                  </a:lnTo>
                  <a:lnTo>
                    <a:pt x="1092" y="812"/>
                  </a:lnTo>
                  <a:lnTo>
                    <a:pt x="1189" y="812"/>
                  </a:lnTo>
                  <a:lnTo>
                    <a:pt x="1240" y="304"/>
                  </a:lnTo>
                  <a:lnTo>
                    <a:pt x="1718" y="304"/>
                  </a:lnTo>
                  <a:lnTo>
                    <a:pt x="1607" y="927"/>
                  </a:lnTo>
                  <a:lnTo>
                    <a:pt x="1662" y="927"/>
                  </a:lnTo>
                  <a:lnTo>
                    <a:pt x="1706" y="657"/>
                  </a:lnTo>
                  <a:lnTo>
                    <a:pt x="1853" y="139"/>
                  </a:lnTo>
                  <a:lnTo>
                    <a:pt x="1854" y="112"/>
                  </a:lnTo>
                  <a:lnTo>
                    <a:pt x="1849" y="86"/>
                  </a:lnTo>
                  <a:lnTo>
                    <a:pt x="1840" y="63"/>
                  </a:lnTo>
                  <a:lnTo>
                    <a:pt x="1826" y="44"/>
                  </a:lnTo>
                  <a:lnTo>
                    <a:pt x="1809" y="29"/>
                  </a:lnTo>
                  <a:lnTo>
                    <a:pt x="1788" y="17"/>
                  </a:lnTo>
                  <a:lnTo>
                    <a:pt x="1765" y="11"/>
                  </a:lnTo>
                  <a:lnTo>
                    <a:pt x="1739" y="10"/>
                  </a:lnTo>
                  <a:lnTo>
                    <a:pt x="894" y="60"/>
                  </a:lnTo>
                  <a:lnTo>
                    <a:pt x="122" y="0"/>
                  </a:lnTo>
                  <a:lnTo>
                    <a:pt x="97" y="5"/>
                  </a:lnTo>
                  <a:lnTo>
                    <a:pt x="73" y="15"/>
                  </a:lnTo>
                  <a:lnTo>
                    <a:pt x="52" y="30"/>
                  </a:lnTo>
                  <a:lnTo>
                    <a:pt x="34" y="48"/>
                  </a:lnTo>
                  <a:lnTo>
                    <a:pt x="19" y="71"/>
                  </a:lnTo>
                  <a:lnTo>
                    <a:pt x="8" y="96"/>
                  </a:lnTo>
                  <a:lnTo>
                    <a:pt x="1" y="123"/>
                  </a:lnTo>
                  <a:lnTo>
                    <a:pt x="0" y="152"/>
                  </a:lnTo>
                  <a:lnTo>
                    <a:pt x="8" y="246"/>
                  </a:lnTo>
                  <a:lnTo>
                    <a:pt x="281" y="246"/>
                  </a:lnTo>
                  <a:lnTo>
                    <a:pt x="277" y="835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2" name="Freeform 8"/>
            <p:cNvSpPr>
              <a:spLocks noChangeAspect="1"/>
            </p:cNvSpPr>
            <p:nvPr/>
          </p:nvSpPr>
          <p:spPr bwMode="auto">
            <a:xfrm>
              <a:off x="524" y="3039"/>
              <a:ext cx="855" cy="894"/>
            </a:xfrm>
            <a:custGeom>
              <a:avLst/>
              <a:gdLst>
                <a:gd name="T0" fmla="*/ 428 w 1710"/>
                <a:gd name="T1" fmla="*/ 14 h 1790"/>
                <a:gd name="T2" fmla="*/ 296 w 1710"/>
                <a:gd name="T3" fmla="*/ 141 h 1790"/>
                <a:gd name="T4" fmla="*/ 277 w 1710"/>
                <a:gd name="T5" fmla="*/ 78 h 1790"/>
                <a:gd name="T6" fmla="*/ 210 w 1710"/>
                <a:gd name="T7" fmla="*/ 178 h 1790"/>
                <a:gd name="T8" fmla="*/ 187 w 1710"/>
                <a:gd name="T9" fmla="*/ 121 h 1790"/>
                <a:gd name="T10" fmla="*/ 160 w 1710"/>
                <a:gd name="T11" fmla="*/ 52 h 1790"/>
                <a:gd name="T12" fmla="*/ 118 w 1710"/>
                <a:gd name="T13" fmla="*/ 157 h 1790"/>
                <a:gd name="T14" fmla="*/ 69 w 1710"/>
                <a:gd name="T15" fmla="*/ 0 h 1790"/>
                <a:gd name="T16" fmla="*/ 2 w 1710"/>
                <a:gd name="T17" fmla="*/ 16 h 1790"/>
                <a:gd name="T18" fmla="*/ 13 w 1710"/>
                <a:gd name="T19" fmla="*/ 122 h 1790"/>
                <a:gd name="T20" fmla="*/ 28 w 1710"/>
                <a:gd name="T21" fmla="*/ 270 h 1790"/>
                <a:gd name="T22" fmla="*/ 41 w 1710"/>
                <a:gd name="T23" fmla="*/ 392 h 1790"/>
                <a:gd name="T24" fmla="*/ 45 w 1710"/>
                <a:gd name="T25" fmla="*/ 427 h 1790"/>
                <a:gd name="T26" fmla="*/ 53 w 1710"/>
                <a:gd name="T27" fmla="*/ 432 h 1790"/>
                <a:gd name="T28" fmla="*/ 66 w 1710"/>
                <a:gd name="T29" fmla="*/ 437 h 1790"/>
                <a:gd name="T30" fmla="*/ 85 w 1710"/>
                <a:gd name="T31" fmla="*/ 441 h 1790"/>
                <a:gd name="T32" fmla="*/ 107 w 1710"/>
                <a:gd name="T33" fmla="*/ 444 h 1790"/>
                <a:gd name="T34" fmla="*/ 133 w 1710"/>
                <a:gd name="T35" fmla="*/ 446 h 1790"/>
                <a:gd name="T36" fmla="*/ 161 w 1710"/>
                <a:gd name="T37" fmla="*/ 447 h 1790"/>
                <a:gd name="T38" fmla="*/ 191 w 1710"/>
                <a:gd name="T39" fmla="*/ 447 h 1790"/>
                <a:gd name="T40" fmla="*/ 220 w 1710"/>
                <a:gd name="T41" fmla="*/ 447 h 1790"/>
                <a:gd name="T42" fmla="*/ 250 w 1710"/>
                <a:gd name="T43" fmla="*/ 445 h 1790"/>
                <a:gd name="T44" fmla="*/ 279 w 1710"/>
                <a:gd name="T45" fmla="*/ 444 h 1790"/>
                <a:gd name="T46" fmla="*/ 305 w 1710"/>
                <a:gd name="T47" fmla="*/ 441 h 1790"/>
                <a:gd name="T48" fmla="*/ 328 w 1710"/>
                <a:gd name="T49" fmla="*/ 438 h 1790"/>
                <a:gd name="T50" fmla="*/ 347 w 1710"/>
                <a:gd name="T51" fmla="*/ 435 h 1790"/>
                <a:gd name="T52" fmla="*/ 362 w 1710"/>
                <a:gd name="T53" fmla="*/ 432 h 1790"/>
                <a:gd name="T54" fmla="*/ 370 w 1710"/>
                <a:gd name="T55" fmla="*/ 428 h 1790"/>
                <a:gd name="T56" fmla="*/ 376 w 1710"/>
                <a:gd name="T57" fmla="*/ 408 h 1790"/>
                <a:gd name="T58" fmla="*/ 389 w 1710"/>
                <a:gd name="T59" fmla="*/ 335 h 1790"/>
                <a:gd name="T60" fmla="*/ 403 w 1710"/>
                <a:gd name="T61" fmla="*/ 244 h 1790"/>
                <a:gd name="T62" fmla="*/ 412 w 1710"/>
                <a:gd name="T63" fmla="*/ 180 h 1790"/>
                <a:gd name="T64" fmla="*/ 400 w 1710"/>
                <a:gd name="T65" fmla="*/ 170 h 17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0"/>
                <a:gd name="T100" fmla="*/ 0 h 1790"/>
                <a:gd name="T101" fmla="*/ 1710 w 1710"/>
                <a:gd name="T102" fmla="*/ 1790 h 17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0" h="1790">
                  <a:moveTo>
                    <a:pt x="1599" y="681"/>
                  </a:moveTo>
                  <a:lnTo>
                    <a:pt x="1710" y="58"/>
                  </a:lnTo>
                  <a:lnTo>
                    <a:pt x="1232" y="58"/>
                  </a:lnTo>
                  <a:lnTo>
                    <a:pt x="1181" y="566"/>
                  </a:lnTo>
                  <a:lnTo>
                    <a:pt x="1084" y="566"/>
                  </a:lnTo>
                  <a:lnTo>
                    <a:pt x="1105" y="312"/>
                  </a:lnTo>
                  <a:lnTo>
                    <a:pt x="851" y="312"/>
                  </a:lnTo>
                  <a:lnTo>
                    <a:pt x="837" y="715"/>
                  </a:lnTo>
                  <a:lnTo>
                    <a:pt x="742" y="715"/>
                  </a:lnTo>
                  <a:lnTo>
                    <a:pt x="746" y="485"/>
                  </a:lnTo>
                  <a:lnTo>
                    <a:pt x="632" y="474"/>
                  </a:lnTo>
                  <a:lnTo>
                    <a:pt x="640" y="209"/>
                  </a:lnTo>
                  <a:lnTo>
                    <a:pt x="484" y="209"/>
                  </a:lnTo>
                  <a:lnTo>
                    <a:pt x="473" y="630"/>
                  </a:lnTo>
                  <a:lnTo>
                    <a:pt x="269" y="589"/>
                  </a:lnTo>
                  <a:lnTo>
                    <a:pt x="273" y="0"/>
                  </a:lnTo>
                  <a:lnTo>
                    <a:pt x="0" y="0"/>
                  </a:lnTo>
                  <a:lnTo>
                    <a:pt x="7" y="66"/>
                  </a:lnTo>
                  <a:lnTo>
                    <a:pt x="26" y="240"/>
                  </a:lnTo>
                  <a:lnTo>
                    <a:pt x="51" y="490"/>
                  </a:lnTo>
                  <a:lnTo>
                    <a:pt x="81" y="781"/>
                  </a:lnTo>
                  <a:lnTo>
                    <a:pt x="112" y="1081"/>
                  </a:lnTo>
                  <a:lnTo>
                    <a:pt x="141" y="1356"/>
                  </a:lnTo>
                  <a:lnTo>
                    <a:pt x="163" y="1571"/>
                  </a:lnTo>
                  <a:lnTo>
                    <a:pt x="175" y="1695"/>
                  </a:lnTo>
                  <a:lnTo>
                    <a:pt x="180" y="1709"/>
                  </a:lnTo>
                  <a:lnTo>
                    <a:pt x="192" y="1721"/>
                  </a:lnTo>
                  <a:lnTo>
                    <a:pt x="210" y="1732"/>
                  </a:lnTo>
                  <a:lnTo>
                    <a:pt x="234" y="1741"/>
                  </a:lnTo>
                  <a:lnTo>
                    <a:pt x="264" y="1751"/>
                  </a:lnTo>
                  <a:lnTo>
                    <a:pt x="299" y="1759"/>
                  </a:lnTo>
                  <a:lnTo>
                    <a:pt x="338" y="1766"/>
                  </a:lnTo>
                  <a:lnTo>
                    <a:pt x="381" y="1771"/>
                  </a:lnTo>
                  <a:lnTo>
                    <a:pt x="428" y="1777"/>
                  </a:lnTo>
                  <a:lnTo>
                    <a:pt x="478" y="1782"/>
                  </a:lnTo>
                  <a:lnTo>
                    <a:pt x="531" y="1785"/>
                  </a:lnTo>
                  <a:lnTo>
                    <a:pt x="587" y="1788"/>
                  </a:lnTo>
                  <a:lnTo>
                    <a:pt x="643" y="1789"/>
                  </a:lnTo>
                  <a:lnTo>
                    <a:pt x="702" y="1790"/>
                  </a:lnTo>
                  <a:lnTo>
                    <a:pt x="762" y="1790"/>
                  </a:lnTo>
                  <a:lnTo>
                    <a:pt x="822" y="1790"/>
                  </a:lnTo>
                  <a:lnTo>
                    <a:pt x="882" y="1789"/>
                  </a:lnTo>
                  <a:lnTo>
                    <a:pt x="942" y="1786"/>
                  </a:lnTo>
                  <a:lnTo>
                    <a:pt x="1000" y="1784"/>
                  </a:lnTo>
                  <a:lnTo>
                    <a:pt x="1058" y="1781"/>
                  </a:lnTo>
                  <a:lnTo>
                    <a:pt x="1114" y="1777"/>
                  </a:lnTo>
                  <a:lnTo>
                    <a:pt x="1169" y="1773"/>
                  </a:lnTo>
                  <a:lnTo>
                    <a:pt x="1219" y="1768"/>
                  </a:lnTo>
                  <a:lnTo>
                    <a:pt x="1268" y="1762"/>
                  </a:lnTo>
                  <a:lnTo>
                    <a:pt x="1311" y="1756"/>
                  </a:lnTo>
                  <a:lnTo>
                    <a:pt x="1352" y="1751"/>
                  </a:lnTo>
                  <a:lnTo>
                    <a:pt x="1387" y="1744"/>
                  </a:lnTo>
                  <a:lnTo>
                    <a:pt x="1419" y="1737"/>
                  </a:lnTo>
                  <a:lnTo>
                    <a:pt x="1445" y="1729"/>
                  </a:lnTo>
                  <a:lnTo>
                    <a:pt x="1465" y="1721"/>
                  </a:lnTo>
                  <a:lnTo>
                    <a:pt x="1478" y="1713"/>
                  </a:lnTo>
                  <a:lnTo>
                    <a:pt x="1485" y="1705"/>
                  </a:lnTo>
                  <a:lnTo>
                    <a:pt x="1504" y="1634"/>
                  </a:lnTo>
                  <a:lnTo>
                    <a:pt x="1528" y="1505"/>
                  </a:lnTo>
                  <a:lnTo>
                    <a:pt x="1556" y="1341"/>
                  </a:lnTo>
                  <a:lnTo>
                    <a:pt x="1583" y="1158"/>
                  </a:lnTo>
                  <a:lnTo>
                    <a:pt x="1611" y="980"/>
                  </a:lnTo>
                  <a:lnTo>
                    <a:pt x="1633" y="828"/>
                  </a:lnTo>
                  <a:lnTo>
                    <a:pt x="1648" y="721"/>
                  </a:lnTo>
                  <a:lnTo>
                    <a:pt x="1654" y="681"/>
                  </a:lnTo>
                  <a:lnTo>
                    <a:pt x="1599" y="681"/>
                  </a:lnTo>
                  <a:close/>
                </a:path>
              </a:pathLst>
            </a:custGeom>
            <a:solidFill>
              <a:srgbClr val="004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3" name="Freeform 9"/>
            <p:cNvSpPr>
              <a:spLocks noChangeAspect="1"/>
            </p:cNvSpPr>
            <p:nvPr/>
          </p:nvSpPr>
          <p:spPr bwMode="auto">
            <a:xfrm>
              <a:off x="799" y="3720"/>
              <a:ext cx="41" cy="29"/>
            </a:xfrm>
            <a:custGeom>
              <a:avLst/>
              <a:gdLst>
                <a:gd name="T0" fmla="*/ 18 w 82"/>
                <a:gd name="T1" fmla="*/ 0 h 58"/>
                <a:gd name="T2" fmla="*/ 0 w 82"/>
                <a:gd name="T3" fmla="*/ 3 h 58"/>
                <a:gd name="T4" fmla="*/ 5 w 82"/>
                <a:gd name="T5" fmla="*/ 15 h 58"/>
                <a:gd name="T6" fmla="*/ 21 w 82"/>
                <a:gd name="T7" fmla="*/ 7 h 58"/>
                <a:gd name="T8" fmla="*/ 18 w 8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58"/>
                <a:gd name="T17" fmla="*/ 82 w 8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58">
                  <a:moveTo>
                    <a:pt x="70" y="0"/>
                  </a:moveTo>
                  <a:lnTo>
                    <a:pt x="0" y="11"/>
                  </a:lnTo>
                  <a:lnTo>
                    <a:pt x="21" y="58"/>
                  </a:lnTo>
                  <a:lnTo>
                    <a:pt x="82" y="2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4" name="Freeform 10"/>
            <p:cNvSpPr>
              <a:spLocks noChangeAspect="1"/>
            </p:cNvSpPr>
            <p:nvPr/>
          </p:nvSpPr>
          <p:spPr bwMode="auto">
            <a:xfrm>
              <a:off x="613" y="3494"/>
              <a:ext cx="373" cy="377"/>
            </a:xfrm>
            <a:custGeom>
              <a:avLst/>
              <a:gdLst>
                <a:gd name="T0" fmla="*/ 143 w 746"/>
                <a:gd name="T1" fmla="*/ 65 h 753"/>
                <a:gd name="T2" fmla="*/ 132 w 746"/>
                <a:gd name="T3" fmla="*/ 68 h 753"/>
                <a:gd name="T4" fmla="*/ 116 w 746"/>
                <a:gd name="T5" fmla="*/ 71 h 753"/>
                <a:gd name="T6" fmla="*/ 99 w 746"/>
                <a:gd name="T7" fmla="*/ 75 h 753"/>
                <a:gd name="T8" fmla="*/ 85 w 746"/>
                <a:gd name="T9" fmla="*/ 25 h 753"/>
                <a:gd name="T10" fmla="*/ 102 w 746"/>
                <a:gd name="T11" fmla="*/ 22 h 753"/>
                <a:gd name="T12" fmla="*/ 113 w 746"/>
                <a:gd name="T13" fmla="*/ 26 h 753"/>
                <a:gd name="T14" fmla="*/ 119 w 746"/>
                <a:gd name="T15" fmla="*/ 31 h 753"/>
                <a:gd name="T16" fmla="*/ 148 w 746"/>
                <a:gd name="T17" fmla="*/ 17 h 753"/>
                <a:gd name="T18" fmla="*/ 135 w 746"/>
                <a:gd name="T19" fmla="*/ 6 h 753"/>
                <a:gd name="T20" fmla="*/ 117 w 746"/>
                <a:gd name="T21" fmla="*/ 2 h 753"/>
                <a:gd name="T22" fmla="*/ 106 w 746"/>
                <a:gd name="T23" fmla="*/ 2 h 753"/>
                <a:gd name="T24" fmla="*/ 93 w 746"/>
                <a:gd name="T25" fmla="*/ 4 h 753"/>
                <a:gd name="T26" fmla="*/ 79 w 746"/>
                <a:gd name="T27" fmla="*/ 9 h 753"/>
                <a:gd name="T28" fmla="*/ 61 w 746"/>
                <a:gd name="T29" fmla="*/ 0 h 753"/>
                <a:gd name="T30" fmla="*/ 44 w 746"/>
                <a:gd name="T31" fmla="*/ 25 h 753"/>
                <a:gd name="T32" fmla="*/ 28 w 746"/>
                <a:gd name="T33" fmla="*/ 35 h 753"/>
                <a:gd name="T34" fmla="*/ 40 w 746"/>
                <a:gd name="T35" fmla="*/ 49 h 753"/>
                <a:gd name="T36" fmla="*/ 49 w 746"/>
                <a:gd name="T37" fmla="*/ 41 h 753"/>
                <a:gd name="T38" fmla="*/ 79 w 746"/>
                <a:gd name="T39" fmla="*/ 82 h 753"/>
                <a:gd name="T40" fmla="*/ 61 w 746"/>
                <a:gd name="T41" fmla="*/ 87 h 753"/>
                <a:gd name="T42" fmla="*/ 47 w 746"/>
                <a:gd name="T43" fmla="*/ 88 h 753"/>
                <a:gd name="T44" fmla="*/ 37 w 746"/>
                <a:gd name="T45" fmla="*/ 85 h 753"/>
                <a:gd name="T46" fmla="*/ 30 w 746"/>
                <a:gd name="T47" fmla="*/ 78 h 753"/>
                <a:gd name="T48" fmla="*/ 29 w 746"/>
                <a:gd name="T49" fmla="*/ 69 h 753"/>
                <a:gd name="T50" fmla="*/ 1 w 746"/>
                <a:gd name="T51" fmla="*/ 89 h 753"/>
                <a:gd name="T52" fmla="*/ 10 w 746"/>
                <a:gd name="T53" fmla="*/ 103 h 753"/>
                <a:gd name="T54" fmla="*/ 25 w 746"/>
                <a:gd name="T55" fmla="*/ 110 h 753"/>
                <a:gd name="T56" fmla="*/ 39 w 746"/>
                <a:gd name="T57" fmla="*/ 111 h 753"/>
                <a:gd name="T58" fmla="*/ 51 w 746"/>
                <a:gd name="T59" fmla="*/ 110 h 753"/>
                <a:gd name="T60" fmla="*/ 66 w 746"/>
                <a:gd name="T61" fmla="*/ 107 h 753"/>
                <a:gd name="T62" fmla="*/ 82 w 746"/>
                <a:gd name="T63" fmla="*/ 102 h 753"/>
                <a:gd name="T64" fmla="*/ 102 w 746"/>
                <a:gd name="T65" fmla="*/ 95 h 753"/>
                <a:gd name="T66" fmla="*/ 121 w 746"/>
                <a:gd name="T67" fmla="*/ 91 h 753"/>
                <a:gd name="T68" fmla="*/ 134 w 746"/>
                <a:gd name="T69" fmla="*/ 89 h 753"/>
                <a:gd name="T70" fmla="*/ 149 w 746"/>
                <a:gd name="T71" fmla="*/ 92 h 753"/>
                <a:gd name="T72" fmla="*/ 157 w 746"/>
                <a:gd name="T73" fmla="*/ 101 h 753"/>
                <a:gd name="T74" fmla="*/ 158 w 746"/>
                <a:gd name="T75" fmla="*/ 117 h 753"/>
                <a:gd name="T76" fmla="*/ 147 w 746"/>
                <a:gd name="T77" fmla="*/ 133 h 753"/>
                <a:gd name="T78" fmla="*/ 125 w 746"/>
                <a:gd name="T79" fmla="*/ 148 h 753"/>
                <a:gd name="T80" fmla="*/ 103 w 746"/>
                <a:gd name="T81" fmla="*/ 157 h 753"/>
                <a:gd name="T82" fmla="*/ 81 w 746"/>
                <a:gd name="T83" fmla="*/ 162 h 753"/>
                <a:gd name="T84" fmla="*/ 66 w 746"/>
                <a:gd name="T85" fmla="*/ 158 h 753"/>
                <a:gd name="T86" fmla="*/ 58 w 746"/>
                <a:gd name="T87" fmla="*/ 151 h 753"/>
                <a:gd name="T88" fmla="*/ 24 w 746"/>
                <a:gd name="T89" fmla="*/ 156 h 753"/>
                <a:gd name="T90" fmla="*/ 34 w 746"/>
                <a:gd name="T91" fmla="*/ 171 h 753"/>
                <a:gd name="T92" fmla="*/ 46 w 746"/>
                <a:gd name="T93" fmla="*/ 179 h 753"/>
                <a:gd name="T94" fmla="*/ 59 w 746"/>
                <a:gd name="T95" fmla="*/ 182 h 753"/>
                <a:gd name="T96" fmla="*/ 76 w 746"/>
                <a:gd name="T97" fmla="*/ 182 h 753"/>
                <a:gd name="T98" fmla="*/ 94 w 746"/>
                <a:gd name="T99" fmla="*/ 178 h 753"/>
                <a:gd name="T100" fmla="*/ 116 w 746"/>
                <a:gd name="T101" fmla="*/ 169 h 753"/>
                <a:gd name="T102" fmla="*/ 139 w 746"/>
                <a:gd name="T103" fmla="*/ 158 h 753"/>
                <a:gd name="T104" fmla="*/ 161 w 746"/>
                <a:gd name="T105" fmla="*/ 143 h 753"/>
                <a:gd name="T106" fmla="*/ 177 w 746"/>
                <a:gd name="T107" fmla="*/ 127 h 753"/>
                <a:gd name="T108" fmla="*/ 187 w 746"/>
                <a:gd name="T109" fmla="*/ 102 h 753"/>
                <a:gd name="T110" fmla="*/ 181 w 746"/>
                <a:gd name="T111" fmla="*/ 78 h 753"/>
                <a:gd name="T112" fmla="*/ 166 w 746"/>
                <a:gd name="T113" fmla="*/ 67 h 7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6"/>
                <a:gd name="T172" fmla="*/ 0 h 753"/>
                <a:gd name="T173" fmla="*/ 746 w 746"/>
                <a:gd name="T174" fmla="*/ 753 h 7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6" h="753">
                  <a:moveTo>
                    <a:pt x="598" y="258"/>
                  </a:moveTo>
                  <a:lnTo>
                    <a:pt x="590" y="258"/>
                  </a:lnTo>
                  <a:lnTo>
                    <a:pt x="580" y="259"/>
                  </a:lnTo>
                  <a:lnTo>
                    <a:pt x="571" y="260"/>
                  </a:lnTo>
                  <a:lnTo>
                    <a:pt x="561" y="262"/>
                  </a:lnTo>
                  <a:lnTo>
                    <a:pt x="549" y="264"/>
                  </a:lnTo>
                  <a:lnTo>
                    <a:pt x="538" y="266"/>
                  </a:lnTo>
                  <a:lnTo>
                    <a:pt x="525" y="269"/>
                  </a:lnTo>
                  <a:lnTo>
                    <a:pt x="512" y="271"/>
                  </a:lnTo>
                  <a:lnTo>
                    <a:pt x="497" y="274"/>
                  </a:lnTo>
                  <a:lnTo>
                    <a:pt x="484" y="278"/>
                  </a:lnTo>
                  <a:lnTo>
                    <a:pt x="467" y="281"/>
                  </a:lnTo>
                  <a:lnTo>
                    <a:pt x="451" y="286"/>
                  </a:lnTo>
                  <a:lnTo>
                    <a:pt x="434" y="290"/>
                  </a:lnTo>
                  <a:lnTo>
                    <a:pt x="417" y="295"/>
                  </a:lnTo>
                  <a:lnTo>
                    <a:pt x="398" y="300"/>
                  </a:lnTo>
                  <a:lnTo>
                    <a:pt x="379" y="305"/>
                  </a:lnTo>
                  <a:lnTo>
                    <a:pt x="295" y="113"/>
                  </a:lnTo>
                  <a:lnTo>
                    <a:pt x="317" y="104"/>
                  </a:lnTo>
                  <a:lnTo>
                    <a:pt x="337" y="97"/>
                  </a:lnTo>
                  <a:lnTo>
                    <a:pt x="357" y="92"/>
                  </a:lnTo>
                  <a:lnTo>
                    <a:pt x="375" y="89"/>
                  </a:lnTo>
                  <a:lnTo>
                    <a:pt x="393" y="88"/>
                  </a:lnTo>
                  <a:lnTo>
                    <a:pt x="410" y="88"/>
                  </a:lnTo>
                  <a:lnTo>
                    <a:pt x="425" y="90"/>
                  </a:lnTo>
                  <a:lnTo>
                    <a:pt x="440" y="95"/>
                  </a:lnTo>
                  <a:lnTo>
                    <a:pt x="448" y="98"/>
                  </a:lnTo>
                  <a:lnTo>
                    <a:pt x="455" y="102"/>
                  </a:lnTo>
                  <a:lnTo>
                    <a:pt x="462" y="105"/>
                  </a:lnTo>
                  <a:lnTo>
                    <a:pt x="467" y="110"/>
                  </a:lnTo>
                  <a:lnTo>
                    <a:pt x="473" y="115"/>
                  </a:lnTo>
                  <a:lnTo>
                    <a:pt x="479" y="121"/>
                  </a:lnTo>
                  <a:lnTo>
                    <a:pt x="484" y="127"/>
                  </a:lnTo>
                  <a:lnTo>
                    <a:pt x="488" y="134"/>
                  </a:lnTo>
                  <a:lnTo>
                    <a:pt x="599" y="81"/>
                  </a:lnTo>
                  <a:lnTo>
                    <a:pt x="590" y="66"/>
                  </a:lnTo>
                  <a:lnTo>
                    <a:pt x="579" y="52"/>
                  </a:lnTo>
                  <a:lnTo>
                    <a:pt x="567" y="39"/>
                  </a:lnTo>
                  <a:lnTo>
                    <a:pt x="553" y="29"/>
                  </a:lnTo>
                  <a:lnTo>
                    <a:pt x="538" y="21"/>
                  </a:lnTo>
                  <a:lnTo>
                    <a:pt x="520" y="14"/>
                  </a:lnTo>
                  <a:lnTo>
                    <a:pt x="502" y="9"/>
                  </a:lnTo>
                  <a:lnTo>
                    <a:pt x="481" y="6"/>
                  </a:lnTo>
                  <a:lnTo>
                    <a:pt x="471" y="5"/>
                  </a:lnTo>
                  <a:lnTo>
                    <a:pt x="459" y="5"/>
                  </a:lnTo>
                  <a:lnTo>
                    <a:pt x="448" y="5"/>
                  </a:lnTo>
                  <a:lnTo>
                    <a:pt x="436" y="6"/>
                  </a:lnTo>
                  <a:lnTo>
                    <a:pt x="424" y="7"/>
                  </a:lnTo>
                  <a:lnTo>
                    <a:pt x="411" y="8"/>
                  </a:lnTo>
                  <a:lnTo>
                    <a:pt x="398" y="11"/>
                  </a:lnTo>
                  <a:lnTo>
                    <a:pt x="386" y="13"/>
                  </a:lnTo>
                  <a:lnTo>
                    <a:pt x="372" y="16"/>
                  </a:lnTo>
                  <a:lnTo>
                    <a:pt x="358" y="20"/>
                  </a:lnTo>
                  <a:lnTo>
                    <a:pt x="344" y="24"/>
                  </a:lnTo>
                  <a:lnTo>
                    <a:pt x="329" y="29"/>
                  </a:lnTo>
                  <a:lnTo>
                    <a:pt x="314" y="34"/>
                  </a:lnTo>
                  <a:lnTo>
                    <a:pt x="299" y="39"/>
                  </a:lnTo>
                  <a:lnTo>
                    <a:pt x="284" y="45"/>
                  </a:lnTo>
                  <a:lnTo>
                    <a:pt x="268" y="52"/>
                  </a:lnTo>
                  <a:lnTo>
                    <a:pt x="245" y="0"/>
                  </a:lnTo>
                  <a:lnTo>
                    <a:pt x="185" y="29"/>
                  </a:lnTo>
                  <a:lnTo>
                    <a:pt x="208" y="82"/>
                  </a:lnTo>
                  <a:lnTo>
                    <a:pt x="191" y="91"/>
                  </a:lnTo>
                  <a:lnTo>
                    <a:pt x="174" y="100"/>
                  </a:lnTo>
                  <a:lnTo>
                    <a:pt x="158" y="110"/>
                  </a:lnTo>
                  <a:lnTo>
                    <a:pt x="143" y="120"/>
                  </a:lnTo>
                  <a:lnTo>
                    <a:pt x="128" y="129"/>
                  </a:lnTo>
                  <a:lnTo>
                    <a:pt x="115" y="140"/>
                  </a:lnTo>
                  <a:lnTo>
                    <a:pt x="101" y="150"/>
                  </a:lnTo>
                  <a:lnTo>
                    <a:pt x="90" y="160"/>
                  </a:lnTo>
                  <a:lnTo>
                    <a:pt x="152" y="202"/>
                  </a:lnTo>
                  <a:lnTo>
                    <a:pt x="159" y="194"/>
                  </a:lnTo>
                  <a:lnTo>
                    <a:pt x="167" y="187"/>
                  </a:lnTo>
                  <a:lnTo>
                    <a:pt x="176" y="179"/>
                  </a:lnTo>
                  <a:lnTo>
                    <a:pt x="185" y="172"/>
                  </a:lnTo>
                  <a:lnTo>
                    <a:pt x="196" y="164"/>
                  </a:lnTo>
                  <a:lnTo>
                    <a:pt x="207" y="157"/>
                  </a:lnTo>
                  <a:lnTo>
                    <a:pt x="219" y="149"/>
                  </a:lnTo>
                  <a:lnTo>
                    <a:pt x="232" y="142"/>
                  </a:lnTo>
                  <a:lnTo>
                    <a:pt x="313" y="327"/>
                  </a:lnTo>
                  <a:lnTo>
                    <a:pt x="296" y="333"/>
                  </a:lnTo>
                  <a:lnTo>
                    <a:pt x="279" y="339"/>
                  </a:lnTo>
                  <a:lnTo>
                    <a:pt x="261" y="342"/>
                  </a:lnTo>
                  <a:lnTo>
                    <a:pt x="246" y="346"/>
                  </a:lnTo>
                  <a:lnTo>
                    <a:pt x="230" y="348"/>
                  </a:lnTo>
                  <a:lnTo>
                    <a:pt x="216" y="349"/>
                  </a:lnTo>
                  <a:lnTo>
                    <a:pt x="203" y="350"/>
                  </a:lnTo>
                  <a:lnTo>
                    <a:pt x="189" y="350"/>
                  </a:lnTo>
                  <a:lnTo>
                    <a:pt x="177" y="349"/>
                  </a:lnTo>
                  <a:lnTo>
                    <a:pt x="166" y="347"/>
                  </a:lnTo>
                  <a:lnTo>
                    <a:pt x="155" y="343"/>
                  </a:lnTo>
                  <a:lnTo>
                    <a:pt x="146" y="339"/>
                  </a:lnTo>
                  <a:lnTo>
                    <a:pt x="138" y="333"/>
                  </a:lnTo>
                  <a:lnTo>
                    <a:pt x="131" y="326"/>
                  </a:lnTo>
                  <a:lnTo>
                    <a:pt x="125" y="318"/>
                  </a:lnTo>
                  <a:lnTo>
                    <a:pt x="121" y="309"/>
                  </a:lnTo>
                  <a:lnTo>
                    <a:pt x="118" y="301"/>
                  </a:lnTo>
                  <a:lnTo>
                    <a:pt x="116" y="292"/>
                  </a:lnTo>
                  <a:lnTo>
                    <a:pt x="116" y="282"/>
                  </a:lnTo>
                  <a:lnTo>
                    <a:pt x="116" y="273"/>
                  </a:lnTo>
                  <a:lnTo>
                    <a:pt x="2" y="302"/>
                  </a:lnTo>
                  <a:lnTo>
                    <a:pt x="0" y="319"/>
                  </a:lnTo>
                  <a:lnTo>
                    <a:pt x="1" y="336"/>
                  </a:lnTo>
                  <a:lnTo>
                    <a:pt x="4" y="353"/>
                  </a:lnTo>
                  <a:lnTo>
                    <a:pt x="9" y="369"/>
                  </a:lnTo>
                  <a:lnTo>
                    <a:pt x="17" y="385"/>
                  </a:lnTo>
                  <a:lnTo>
                    <a:pt x="27" y="399"/>
                  </a:lnTo>
                  <a:lnTo>
                    <a:pt x="38" y="410"/>
                  </a:lnTo>
                  <a:lnTo>
                    <a:pt x="52" y="421"/>
                  </a:lnTo>
                  <a:lnTo>
                    <a:pt x="65" y="429"/>
                  </a:lnTo>
                  <a:lnTo>
                    <a:pt x="83" y="436"/>
                  </a:lnTo>
                  <a:lnTo>
                    <a:pt x="100" y="440"/>
                  </a:lnTo>
                  <a:lnTo>
                    <a:pt x="120" y="442"/>
                  </a:lnTo>
                  <a:lnTo>
                    <a:pt x="130" y="444"/>
                  </a:lnTo>
                  <a:lnTo>
                    <a:pt x="141" y="444"/>
                  </a:lnTo>
                  <a:lnTo>
                    <a:pt x="153" y="444"/>
                  </a:lnTo>
                  <a:lnTo>
                    <a:pt x="164" y="442"/>
                  </a:lnTo>
                  <a:lnTo>
                    <a:pt x="177" y="441"/>
                  </a:lnTo>
                  <a:lnTo>
                    <a:pt x="190" y="440"/>
                  </a:lnTo>
                  <a:lnTo>
                    <a:pt x="204" y="438"/>
                  </a:lnTo>
                  <a:lnTo>
                    <a:pt x="217" y="436"/>
                  </a:lnTo>
                  <a:lnTo>
                    <a:pt x="231" y="432"/>
                  </a:lnTo>
                  <a:lnTo>
                    <a:pt x="246" y="430"/>
                  </a:lnTo>
                  <a:lnTo>
                    <a:pt x="261" y="425"/>
                  </a:lnTo>
                  <a:lnTo>
                    <a:pt x="277" y="422"/>
                  </a:lnTo>
                  <a:lnTo>
                    <a:pt x="294" y="417"/>
                  </a:lnTo>
                  <a:lnTo>
                    <a:pt x="311" y="411"/>
                  </a:lnTo>
                  <a:lnTo>
                    <a:pt x="328" y="406"/>
                  </a:lnTo>
                  <a:lnTo>
                    <a:pt x="345" y="400"/>
                  </a:lnTo>
                  <a:lnTo>
                    <a:pt x="372" y="463"/>
                  </a:lnTo>
                  <a:lnTo>
                    <a:pt x="442" y="452"/>
                  </a:lnTo>
                  <a:lnTo>
                    <a:pt x="410" y="380"/>
                  </a:lnTo>
                  <a:lnTo>
                    <a:pt x="431" y="374"/>
                  </a:lnTo>
                  <a:lnTo>
                    <a:pt x="450" y="369"/>
                  </a:lnTo>
                  <a:lnTo>
                    <a:pt x="467" y="364"/>
                  </a:lnTo>
                  <a:lnTo>
                    <a:pt x="485" y="361"/>
                  </a:lnTo>
                  <a:lnTo>
                    <a:pt x="500" y="358"/>
                  </a:lnTo>
                  <a:lnTo>
                    <a:pt x="512" y="356"/>
                  </a:lnTo>
                  <a:lnTo>
                    <a:pt x="525" y="355"/>
                  </a:lnTo>
                  <a:lnTo>
                    <a:pt x="535" y="354"/>
                  </a:lnTo>
                  <a:lnTo>
                    <a:pt x="552" y="354"/>
                  </a:lnTo>
                  <a:lnTo>
                    <a:pt x="567" y="356"/>
                  </a:lnTo>
                  <a:lnTo>
                    <a:pt x="580" y="360"/>
                  </a:lnTo>
                  <a:lnTo>
                    <a:pt x="593" y="365"/>
                  </a:lnTo>
                  <a:lnTo>
                    <a:pt x="603" y="372"/>
                  </a:lnTo>
                  <a:lnTo>
                    <a:pt x="613" y="380"/>
                  </a:lnTo>
                  <a:lnTo>
                    <a:pt x="621" y="391"/>
                  </a:lnTo>
                  <a:lnTo>
                    <a:pt x="626" y="402"/>
                  </a:lnTo>
                  <a:lnTo>
                    <a:pt x="632" y="418"/>
                  </a:lnTo>
                  <a:lnTo>
                    <a:pt x="633" y="434"/>
                  </a:lnTo>
                  <a:lnTo>
                    <a:pt x="632" y="450"/>
                  </a:lnTo>
                  <a:lnTo>
                    <a:pt x="629" y="468"/>
                  </a:lnTo>
                  <a:lnTo>
                    <a:pt x="622" y="484"/>
                  </a:lnTo>
                  <a:lnTo>
                    <a:pt x="613" y="500"/>
                  </a:lnTo>
                  <a:lnTo>
                    <a:pt x="601" y="515"/>
                  </a:lnTo>
                  <a:lnTo>
                    <a:pt x="586" y="531"/>
                  </a:lnTo>
                  <a:lnTo>
                    <a:pt x="569" y="546"/>
                  </a:lnTo>
                  <a:lnTo>
                    <a:pt x="549" y="560"/>
                  </a:lnTo>
                  <a:lnTo>
                    <a:pt x="526" y="575"/>
                  </a:lnTo>
                  <a:lnTo>
                    <a:pt x="501" y="589"/>
                  </a:lnTo>
                  <a:lnTo>
                    <a:pt x="454" y="479"/>
                  </a:lnTo>
                  <a:lnTo>
                    <a:pt x="393" y="510"/>
                  </a:lnTo>
                  <a:lnTo>
                    <a:pt x="439" y="616"/>
                  </a:lnTo>
                  <a:lnTo>
                    <a:pt x="412" y="627"/>
                  </a:lnTo>
                  <a:lnTo>
                    <a:pt x="388" y="635"/>
                  </a:lnTo>
                  <a:lnTo>
                    <a:pt x="364" y="640"/>
                  </a:lnTo>
                  <a:lnTo>
                    <a:pt x="343" y="644"/>
                  </a:lnTo>
                  <a:lnTo>
                    <a:pt x="322" y="645"/>
                  </a:lnTo>
                  <a:lnTo>
                    <a:pt x="304" y="644"/>
                  </a:lnTo>
                  <a:lnTo>
                    <a:pt x="287" y="642"/>
                  </a:lnTo>
                  <a:lnTo>
                    <a:pt x="272" y="636"/>
                  </a:lnTo>
                  <a:lnTo>
                    <a:pt x="264" y="631"/>
                  </a:lnTo>
                  <a:lnTo>
                    <a:pt x="256" y="627"/>
                  </a:lnTo>
                  <a:lnTo>
                    <a:pt x="247" y="620"/>
                  </a:lnTo>
                  <a:lnTo>
                    <a:pt x="239" y="613"/>
                  </a:lnTo>
                  <a:lnTo>
                    <a:pt x="232" y="604"/>
                  </a:lnTo>
                  <a:lnTo>
                    <a:pt x="224" y="593"/>
                  </a:lnTo>
                  <a:lnTo>
                    <a:pt x="217" y="583"/>
                  </a:lnTo>
                  <a:lnTo>
                    <a:pt x="211" y="570"/>
                  </a:lnTo>
                  <a:lnTo>
                    <a:pt x="99" y="623"/>
                  </a:lnTo>
                  <a:lnTo>
                    <a:pt x="107" y="639"/>
                  </a:lnTo>
                  <a:lnTo>
                    <a:pt x="115" y="654"/>
                  </a:lnTo>
                  <a:lnTo>
                    <a:pt x="124" y="668"/>
                  </a:lnTo>
                  <a:lnTo>
                    <a:pt x="135" y="681"/>
                  </a:lnTo>
                  <a:lnTo>
                    <a:pt x="145" y="691"/>
                  </a:lnTo>
                  <a:lnTo>
                    <a:pt x="156" y="700"/>
                  </a:lnTo>
                  <a:lnTo>
                    <a:pt x="169" y="708"/>
                  </a:lnTo>
                  <a:lnTo>
                    <a:pt x="182" y="715"/>
                  </a:lnTo>
                  <a:lnTo>
                    <a:pt x="194" y="720"/>
                  </a:lnTo>
                  <a:lnTo>
                    <a:pt x="207" y="723"/>
                  </a:lnTo>
                  <a:lnTo>
                    <a:pt x="221" y="727"/>
                  </a:lnTo>
                  <a:lnTo>
                    <a:pt x="236" y="728"/>
                  </a:lnTo>
                  <a:lnTo>
                    <a:pt x="251" y="729"/>
                  </a:lnTo>
                  <a:lnTo>
                    <a:pt x="267" y="729"/>
                  </a:lnTo>
                  <a:lnTo>
                    <a:pt x="284" y="728"/>
                  </a:lnTo>
                  <a:lnTo>
                    <a:pt x="302" y="727"/>
                  </a:lnTo>
                  <a:lnTo>
                    <a:pt x="320" y="723"/>
                  </a:lnTo>
                  <a:lnTo>
                    <a:pt x="338" y="720"/>
                  </a:lnTo>
                  <a:lnTo>
                    <a:pt x="358" y="715"/>
                  </a:lnTo>
                  <a:lnTo>
                    <a:pt x="379" y="710"/>
                  </a:lnTo>
                  <a:lnTo>
                    <a:pt x="400" y="703"/>
                  </a:lnTo>
                  <a:lnTo>
                    <a:pt x="421" y="695"/>
                  </a:lnTo>
                  <a:lnTo>
                    <a:pt x="443" y="685"/>
                  </a:lnTo>
                  <a:lnTo>
                    <a:pt x="466" y="676"/>
                  </a:lnTo>
                  <a:lnTo>
                    <a:pt x="500" y="753"/>
                  </a:lnTo>
                  <a:lnTo>
                    <a:pt x="560" y="725"/>
                  </a:lnTo>
                  <a:lnTo>
                    <a:pt x="526" y="647"/>
                  </a:lnTo>
                  <a:lnTo>
                    <a:pt x="553" y="631"/>
                  </a:lnTo>
                  <a:lnTo>
                    <a:pt x="578" y="616"/>
                  </a:lnTo>
                  <a:lnTo>
                    <a:pt x="601" y="601"/>
                  </a:lnTo>
                  <a:lnTo>
                    <a:pt x="622" y="586"/>
                  </a:lnTo>
                  <a:lnTo>
                    <a:pt x="641" y="571"/>
                  </a:lnTo>
                  <a:lnTo>
                    <a:pt x="659" y="558"/>
                  </a:lnTo>
                  <a:lnTo>
                    <a:pt x="674" y="544"/>
                  </a:lnTo>
                  <a:lnTo>
                    <a:pt x="688" y="530"/>
                  </a:lnTo>
                  <a:lnTo>
                    <a:pt x="708" y="506"/>
                  </a:lnTo>
                  <a:lnTo>
                    <a:pt x="724" y="480"/>
                  </a:lnTo>
                  <a:lnTo>
                    <a:pt x="736" y="456"/>
                  </a:lnTo>
                  <a:lnTo>
                    <a:pt x="743" y="431"/>
                  </a:lnTo>
                  <a:lnTo>
                    <a:pt x="746" y="406"/>
                  </a:lnTo>
                  <a:lnTo>
                    <a:pt x="745" y="379"/>
                  </a:lnTo>
                  <a:lnTo>
                    <a:pt x="741" y="354"/>
                  </a:lnTo>
                  <a:lnTo>
                    <a:pt x="731" y="327"/>
                  </a:lnTo>
                  <a:lnTo>
                    <a:pt x="722" y="310"/>
                  </a:lnTo>
                  <a:lnTo>
                    <a:pt x="712" y="296"/>
                  </a:lnTo>
                  <a:lnTo>
                    <a:pt x="698" y="284"/>
                  </a:lnTo>
                  <a:lnTo>
                    <a:pt x="682" y="273"/>
                  </a:lnTo>
                  <a:lnTo>
                    <a:pt x="664" y="266"/>
                  </a:lnTo>
                  <a:lnTo>
                    <a:pt x="644" y="262"/>
                  </a:lnTo>
                  <a:lnTo>
                    <a:pt x="622" y="258"/>
                  </a:lnTo>
                  <a:lnTo>
                    <a:pt x="598" y="258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5" name="Freeform 11"/>
            <p:cNvSpPr>
              <a:spLocks noChangeAspect="1"/>
            </p:cNvSpPr>
            <p:nvPr/>
          </p:nvSpPr>
          <p:spPr bwMode="auto">
            <a:xfrm>
              <a:off x="614" y="3574"/>
              <a:ext cx="75" cy="71"/>
            </a:xfrm>
            <a:custGeom>
              <a:avLst/>
              <a:gdLst>
                <a:gd name="T0" fmla="*/ 31 w 150"/>
                <a:gd name="T1" fmla="*/ 18 h 142"/>
                <a:gd name="T2" fmla="*/ 33 w 150"/>
                <a:gd name="T3" fmla="*/ 16 h 142"/>
                <a:gd name="T4" fmla="*/ 35 w 150"/>
                <a:gd name="T5" fmla="*/ 14 h 142"/>
                <a:gd name="T6" fmla="*/ 36 w 150"/>
                <a:gd name="T7" fmla="*/ 12 h 142"/>
                <a:gd name="T8" fmla="*/ 38 w 150"/>
                <a:gd name="T9" fmla="*/ 10 h 142"/>
                <a:gd name="T10" fmla="*/ 22 w 150"/>
                <a:gd name="T11" fmla="*/ 0 h 142"/>
                <a:gd name="T12" fmla="*/ 19 w 150"/>
                <a:gd name="T13" fmla="*/ 2 h 142"/>
                <a:gd name="T14" fmla="*/ 18 w 150"/>
                <a:gd name="T15" fmla="*/ 4 h 142"/>
                <a:gd name="T16" fmla="*/ 15 w 150"/>
                <a:gd name="T17" fmla="*/ 6 h 142"/>
                <a:gd name="T18" fmla="*/ 13 w 150"/>
                <a:gd name="T19" fmla="*/ 9 h 142"/>
                <a:gd name="T20" fmla="*/ 12 w 150"/>
                <a:gd name="T21" fmla="*/ 10 h 142"/>
                <a:gd name="T22" fmla="*/ 10 w 150"/>
                <a:gd name="T23" fmla="*/ 12 h 142"/>
                <a:gd name="T24" fmla="*/ 9 w 150"/>
                <a:gd name="T25" fmla="*/ 14 h 142"/>
                <a:gd name="T26" fmla="*/ 7 w 150"/>
                <a:gd name="T27" fmla="*/ 17 h 142"/>
                <a:gd name="T28" fmla="*/ 5 w 150"/>
                <a:gd name="T29" fmla="*/ 21 h 142"/>
                <a:gd name="T30" fmla="*/ 2 w 150"/>
                <a:gd name="T31" fmla="*/ 26 h 142"/>
                <a:gd name="T32" fmla="*/ 1 w 150"/>
                <a:gd name="T33" fmla="*/ 31 h 142"/>
                <a:gd name="T34" fmla="*/ 0 w 150"/>
                <a:gd name="T35" fmla="*/ 36 h 142"/>
                <a:gd name="T36" fmla="*/ 28 w 150"/>
                <a:gd name="T37" fmla="*/ 28 h 142"/>
                <a:gd name="T38" fmla="*/ 28 w 150"/>
                <a:gd name="T39" fmla="*/ 25 h 142"/>
                <a:gd name="T40" fmla="*/ 29 w 150"/>
                <a:gd name="T41" fmla="*/ 23 h 142"/>
                <a:gd name="T42" fmla="*/ 30 w 150"/>
                <a:gd name="T43" fmla="*/ 20 h 142"/>
                <a:gd name="T44" fmla="*/ 31 w 150"/>
                <a:gd name="T45" fmla="*/ 18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142"/>
                <a:gd name="T71" fmla="*/ 150 w 150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142">
                  <a:moveTo>
                    <a:pt x="127" y="69"/>
                  </a:moveTo>
                  <a:lnTo>
                    <a:pt x="131" y="64"/>
                  </a:lnTo>
                  <a:lnTo>
                    <a:pt x="137" y="57"/>
                  </a:lnTo>
                  <a:lnTo>
                    <a:pt x="143" y="50"/>
                  </a:lnTo>
                  <a:lnTo>
                    <a:pt x="150" y="42"/>
                  </a:lnTo>
                  <a:lnTo>
                    <a:pt x="88" y="0"/>
                  </a:lnTo>
                  <a:lnTo>
                    <a:pt x="78" y="8"/>
                  </a:lnTo>
                  <a:lnTo>
                    <a:pt x="70" y="16"/>
                  </a:lnTo>
                  <a:lnTo>
                    <a:pt x="62" y="24"/>
                  </a:lnTo>
                  <a:lnTo>
                    <a:pt x="55" y="33"/>
                  </a:lnTo>
                  <a:lnTo>
                    <a:pt x="48" y="41"/>
                  </a:lnTo>
                  <a:lnTo>
                    <a:pt x="42" y="49"/>
                  </a:lnTo>
                  <a:lnTo>
                    <a:pt x="36" y="58"/>
                  </a:lnTo>
                  <a:lnTo>
                    <a:pt x="30" y="66"/>
                  </a:lnTo>
                  <a:lnTo>
                    <a:pt x="18" y="86"/>
                  </a:lnTo>
                  <a:lnTo>
                    <a:pt x="10" y="105"/>
                  </a:lnTo>
                  <a:lnTo>
                    <a:pt x="4" y="124"/>
                  </a:lnTo>
                  <a:lnTo>
                    <a:pt x="0" y="142"/>
                  </a:lnTo>
                  <a:lnTo>
                    <a:pt x="114" y="113"/>
                  </a:lnTo>
                  <a:lnTo>
                    <a:pt x="115" y="103"/>
                  </a:lnTo>
                  <a:lnTo>
                    <a:pt x="118" y="92"/>
                  </a:lnTo>
                  <a:lnTo>
                    <a:pt x="121" y="81"/>
                  </a:lnTo>
                  <a:lnTo>
                    <a:pt x="127" y="69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6" name="Freeform 12"/>
            <p:cNvSpPr>
              <a:spLocks noChangeAspect="1"/>
            </p:cNvSpPr>
            <p:nvPr/>
          </p:nvSpPr>
          <p:spPr bwMode="auto">
            <a:xfrm>
              <a:off x="1080" y="3479"/>
              <a:ext cx="17" cy="11"/>
            </a:xfrm>
            <a:custGeom>
              <a:avLst/>
              <a:gdLst>
                <a:gd name="T0" fmla="*/ 8 w 35"/>
                <a:gd name="T1" fmla="*/ 2 h 23"/>
                <a:gd name="T2" fmla="*/ 0 w 35"/>
                <a:gd name="T3" fmla="*/ 0 h 23"/>
                <a:gd name="T4" fmla="*/ 0 w 35"/>
                <a:gd name="T5" fmla="*/ 5 h 23"/>
                <a:gd name="T6" fmla="*/ 8 w 35"/>
                <a:gd name="T7" fmla="*/ 5 h 23"/>
                <a:gd name="T8" fmla="*/ 8 w 35"/>
                <a:gd name="T9" fmla="*/ 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3"/>
                <a:gd name="T17" fmla="*/ 35 w 3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3">
                  <a:moveTo>
                    <a:pt x="35" y="9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35" y="23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7" name="Freeform 13"/>
            <p:cNvSpPr>
              <a:spLocks noChangeAspect="1"/>
            </p:cNvSpPr>
            <p:nvPr/>
          </p:nvSpPr>
          <p:spPr bwMode="auto">
            <a:xfrm>
              <a:off x="999" y="3369"/>
              <a:ext cx="178" cy="183"/>
            </a:xfrm>
            <a:custGeom>
              <a:avLst/>
              <a:gdLst>
                <a:gd name="T0" fmla="*/ 73 w 356"/>
                <a:gd name="T1" fmla="*/ 44 h 365"/>
                <a:gd name="T2" fmla="*/ 62 w 356"/>
                <a:gd name="T3" fmla="*/ 41 h 365"/>
                <a:gd name="T4" fmla="*/ 49 w 356"/>
                <a:gd name="T5" fmla="*/ 39 h 365"/>
                <a:gd name="T6" fmla="*/ 54 w 356"/>
                <a:gd name="T7" fmla="*/ 15 h 365"/>
                <a:gd name="T8" fmla="*/ 61 w 356"/>
                <a:gd name="T9" fmla="*/ 17 h 365"/>
                <a:gd name="T10" fmla="*/ 67 w 356"/>
                <a:gd name="T11" fmla="*/ 20 h 365"/>
                <a:gd name="T12" fmla="*/ 70 w 356"/>
                <a:gd name="T13" fmla="*/ 25 h 365"/>
                <a:gd name="T14" fmla="*/ 86 w 356"/>
                <a:gd name="T15" fmla="*/ 24 h 365"/>
                <a:gd name="T16" fmla="*/ 84 w 356"/>
                <a:gd name="T17" fmla="*/ 19 h 365"/>
                <a:gd name="T18" fmla="*/ 78 w 356"/>
                <a:gd name="T19" fmla="*/ 14 h 365"/>
                <a:gd name="T20" fmla="*/ 71 w 356"/>
                <a:gd name="T21" fmla="*/ 11 h 365"/>
                <a:gd name="T22" fmla="*/ 60 w 356"/>
                <a:gd name="T23" fmla="*/ 8 h 365"/>
                <a:gd name="T24" fmla="*/ 48 w 356"/>
                <a:gd name="T25" fmla="*/ 7 h 365"/>
                <a:gd name="T26" fmla="*/ 40 w 356"/>
                <a:gd name="T27" fmla="*/ 7 h 365"/>
                <a:gd name="T28" fmla="*/ 33 w 356"/>
                <a:gd name="T29" fmla="*/ 7 h 365"/>
                <a:gd name="T30" fmla="*/ 26 w 356"/>
                <a:gd name="T31" fmla="*/ 8 h 365"/>
                <a:gd name="T32" fmla="*/ 27 w 356"/>
                <a:gd name="T33" fmla="*/ 17 h 365"/>
                <a:gd name="T34" fmla="*/ 31 w 356"/>
                <a:gd name="T35" fmla="*/ 15 h 365"/>
                <a:gd name="T36" fmla="*/ 37 w 356"/>
                <a:gd name="T37" fmla="*/ 15 h 365"/>
                <a:gd name="T38" fmla="*/ 40 w 356"/>
                <a:gd name="T39" fmla="*/ 38 h 365"/>
                <a:gd name="T40" fmla="*/ 34 w 356"/>
                <a:gd name="T41" fmla="*/ 37 h 365"/>
                <a:gd name="T42" fmla="*/ 27 w 356"/>
                <a:gd name="T43" fmla="*/ 35 h 365"/>
                <a:gd name="T44" fmla="*/ 22 w 356"/>
                <a:gd name="T45" fmla="*/ 32 h 365"/>
                <a:gd name="T46" fmla="*/ 19 w 356"/>
                <a:gd name="T47" fmla="*/ 26 h 365"/>
                <a:gd name="T48" fmla="*/ 19 w 356"/>
                <a:gd name="T49" fmla="*/ 23 h 365"/>
                <a:gd name="T50" fmla="*/ 3 w 356"/>
                <a:gd name="T51" fmla="*/ 21 h 365"/>
                <a:gd name="T52" fmla="*/ 3 w 356"/>
                <a:gd name="T53" fmla="*/ 27 h 365"/>
                <a:gd name="T54" fmla="*/ 3 w 356"/>
                <a:gd name="T55" fmla="*/ 33 h 365"/>
                <a:gd name="T56" fmla="*/ 7 w 356"/>
                <a:gd name="T57" fmla="*/ 38 h 365"/>
                <a:gd name="T58" fmla="*/ 14 w 356"/>
                <a:gd name="T59" fmla="*/ 41 h 365"/>
                <a:gd name="T60" fmla="*/ 23 w 356"/>
                <a:gd name="T61" fmla="*/ 45 h 365"/>
                <a:gd name="T62" fmla="*/ 36 w 356"/>
                <a:gd name="T63" fmla="*/ 47 h 365"/>
                <a:gd name="T64" fmla="*/ 49 w 356"/>
                <a:gd name="T65" fmla="*/ 57 h 365"/>
                <a:gd name="T66" fmla="*/ 54 w 356"/>
                <a:gd name="T67" fmla="*/ 49 h 365"/>
                <a:gd name="T68" fmla="*/ 60 w 356"/>
                <a:gd name="T69" fmla="*/ 51 h 365"/>
                <a:gd name="T70" fmla="*/ 65 w 356"/>
                <a:gd name="T71" fmla="*/ 52 h 365"/>
                <a:gd name="T72" fmla="*/ 73 w 356"/>
                <a:gd name="T73" fmla="*/ 58 h 365"/>
                <a:gd name="T74" fmla="*/ 73 w 356"/>
                <a:gd name="T75" fmla="*/ 65 h 365"/>
                <a:gd name="T76" fmla="*/ 69 w 356"/>
                <a:gd name="T77" fmla="*/ 70 h 365"/>
                <a:gd name="T78" fmla="*/ 61 w 356"/>
                <a:gd name="T79" fmla="*/ 73 h 365"/>
                <a:gd name="T80" fmla="*/ 53 w 356"/>
                <a:gd name="T81" fmla="*/ 74 h 365"/>
                <a:gd name="T82" fmla="*/ 41 w 356"/>
                <a:gd name="T83" fmla="*/ 61 h 365"/>
                <a:gd name="T84" fmla="*/ 34 w 356"/>
                <a:gd name="T85" fmla="*/ 74 h 365"/>
                <a:gd name="T86" fmla="*/ 25 w 356"/>
                <a:gd name="T87" fmla="*/ 72 h 365"/>
                <a:gd name="T88" fmla="*/ 20 w 356"/>
                <a:gd name="T89" fmla="*/ 68 h 365"/>
                <a:gd name="T90" fmla="*/ 17 w 356"/>
                <a:gd name="T91" fmla="*/ 61 h 365"/>
                <a:gd name="T92" fmla="*/ 1 w 356"/>
                <a:gd name="T93" fmla="*/ 62 h 365"/>
                <a:gd name="T94" fmla="*/ 6 w 356"/>
                <a:gd name="T95" fmla="*/ 72 h 365"/>
                <a:gd name="T96" fmla="*/ 14 w 356"/>
                <a:gd name="T97" fmla="*/ 78 h 365"/>
                <a:gd name="T98" fmla="*/ 28 w 356"/>
                <a:gd name="T99" fmla="*/ 81 h 365"/>
                <a:gd name="T100" fmla="*/ 41 w 356"/>
                <a:gd name="T101" fmla="*/ 92 h 365"/>
                <a:gd name="T102" fmla="*/ 53 w 356"/>
                <a:gd name="T103" fmla="*/ 82 h 365"/>
                <a:gd name="T104" fmla="*/ 63 w 356"/>
                <a:gd name="T105" fmla="*/ 80 h 365"/>
                <a:gd name="T106" fmla="*/ 72 w 356"/>
                <a:gd name="T107" fmla="*/ 79 h 365"/>
                <a:gd name="T108" fmla="*/ 81 w 356"/>
                <a:gd name="T109" fmla="*/ 75 h 365"/>
                <a:gd name="T110" fmla="*/ 87 w 356"/>
                <a:gd name="T111" fmla="*/ 68 h 365"/>
                <a:gd name="T112" fmla="*/ 89 w 356"/>
                <a:gd name="T113" fmla="*/ 59 h 365"/>
                <a:gd name="T114" fmla="*/ 88 w 356"/>
                <a:gd name="T115" fmla="*/ 53 h 365"/>
                <a:gd name="T116" fmla="*/ 83 w 356"/>
                <a:gd name="T117" fmla="*/ 48 h 3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6"/>
                <a:gd name="T178" fmla="*/ 0 h 365"/>
                <a:gd name="T179" fmla="*/ 356 w 356"/>
                <a:gd name="T180" fmla="*/ 365 h 3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6" h="365">
                  <a:moveTo>
                    <a:pt x="309" y="179"/>
                  </a:moveTo>
                  <a:lnTo>
                    <a:pt x="300" y="175"/>
                  </a:lnTo>
                  <a:lnTo>
                    <a:pt x="290" y="173"/>
                  </a:lnTo>
                  <a:lnTo>
                    <a:pt x="279" y="170"/>
                  </a:lnTo>
                  <a:lnTo>
                    <a:pt x="265" y="166"/>
                  </a:lnTo>
                  <a:lnTo>
                    <a:pt x="250" y="164"/>
                  </a:lnTo>
                  <a:lnTo>
                    <a:pt x="234" y="160"/>
                  </a:lnTo>
                  <a:lnTo>
                    <a:pt x="215" y="158"/>
                  </a:lnTo>
                  <a:lnTo>
                    <a:pt x="196" y="155"/>
                  </a:lnTo>
                  <a:lnTo>
                    <a:pt x="194" y="57"/>
                  </a:lnTo>
                  <a:lnTo>
                    <a:pt x="206" y="58"/>
                  </a:lnTo>
                  <a:lnTo>
                    <a:pt x="218" y="59"/>
                  </a:lnTo>
                  <a:lnTo>
                    <a:pt x="228" y="60"/>
                  </a:lnTo>
                  <a:lnTo>
                    <a:pt x="237" y="63"/>
                  </a:lnTo>
                  <a:lnTo>
                    <a:pt x="246" y="66"/>
                  </a:lnTo>
                  <a:lnTo>
                    <a:pt x="253" y="69"/>
                  </a:lnTo>
                  <a:lnTo>
                    <a:pt x="260" y="74"/>
                  </a:lnTo>
                  <a:lnTo>
                    <a:pt x="267" y="79"/>
                  </a:lnTo>
                  <a:lnTo>
                    <a:pt x="273" y="84"/>
                  </a:lnTo>
                  <a:lnTo>
                    <a:pt x="276" y="90"/>
                  </a:lnTo>
                  <a:lnTo>
                    <a:pt x="280" y="97"/>
                  </a:lnTo>
                  <a:lnTo>
                    <a:pt x="281" y="104"/>
                  </a:lnTo>
                  <a:lnTo>
                    <a:pt x="343" y="104"/>
                  </a:lnTo>
                  <a:lnTo>
                    <a:pt x="342" y="96"/>
                  </a:lnTo>
                  <a:lnTo>
                    <a:pt x="340" y="88"/>
                  </a:lnTo>
                  <a:lnTo>
                    <a:pt x="336" y="81"/>
                  </a:lnTo>
                  <a:lnTo>
                    <a:pt x="333" y="74"/>
                  </a:lnTo>
                  <a:lnTo>
                    <a:pt x="327" y="67"/>
                  </a:lnTo>
                  <a:lnTo>
                    <a:pt x="320" y="61"/>
                  </a:lnTo>
                  <a:lnTo>
                    <a:pt x="312" y="56"/>
                  </a:lnTo>
                  <a:lnTo>
                    <a:pt x="304" y="50"/>
                  </a:lnTo>
                  <a:lnTo>
                    <a:pt x="294" y="45"/>
                  </a:lnTo>
                  <a:lnTo>
                    <a:pt x="283" y="41"/>
                  </a:lnTo>
                  <a:lnTo>
                    <a:pt x="271" y="37"/>
                  </a:lnTo>
                  <a:lnTo>
                    <a:pt x="258" y="34"/>
                  </a:lnTo>
                  <a:lnTo>
                    <a:pt x="243" y="30"/>
                  </a:lnTo>
                  <a:lnTo>
                    <a:pt x="228" y="28"/>
                  </a:lnTo>
                  <a:lnTo>
                    <a:pt x="212" y="27"/>
                  </a:lnTo>
                  <a:lnTo>
                    <a:pt x="194" y="26"/>
                  </a:lnTo>
                  <a:lnTo>
                    <a:pt x="194" y="0"/>
                  </a:lnTo>
                  <a:lnTo>
                    <a:pt x="160" y="0"/>
                  </a:lnTo>
                  <a:lnTo>
                    <a:pt x="160" y="27"/>
                  </a:lnTo>
                  <a:lnTo>
                    <a:pt x="150" y="27"/>
                  </a:lnTo>
                  <a:lnTo>
                    <a:pt x="140" y="28"/>
                  </a:lnTo>
                  <a:lnTo>
                    <a:pt x="131" y="28"/>
                  </a:lnTo>
                  <a:lnTo>
                    <a:pt x="122" y="29"/>
                  </a:lnTo>
                  <a:lnTo>
                    <a:pt x="113" y="30"/>
                  </a:lnTo>
                  <a:lnTo>
                    <a:pt x="105" y="31"/>
                  </a:lnTo>
                  <a:lnTo>
                    <a:pt x="97" y="34"/>
                  </a:lnTo>
                  <a:lnTo>
                    <a:pt x="88" y="35"/>
                  </a:lnTo>
                  <a:lnTo>
                    <a:pt x="109" y="65"/>
                  </a:lnTo>
                  <a:lnTo>
                    <a:pt x="115" y="64"/>
                  </a:lnTo>
                  <a:lnTo>
                    <a:pt x="120" y="61"/>
                  </a:lnTo>
                  <a:lnTo>
                    <a:pt x="125" y="60"/>
                  </a:lnTo>
                  <a:lnTo>
                    <a:pt x="131" y="59"/>
                  </a:lnTo>
                  <a:lnTo>
                    <a:pt x="138" y="58"/>
                  </a:lnTo>
                  <a:lnTo>
                    <a:pt x="145" y="58"/>
                  </a:lnTo>
                  <a:lnTo>
                    <a:pt x="152" y="57"/>
                  </a:lnTo>
                  <a:lnTo>
                    <a:pt x="160" y="57"/>
                  </a:lnTo>
                  <a:lnTo>
                    <a:pt x="160" y="150"/>
                  </a:lnTo>
                  <a:lnTo>
                    <a:pt x="151" y="149"/>
                  </a:lnTo>
                  <a:lnTo>
                    <a:pt x="141" y="148"/>
                  </a:lnTo>
                  <a:lnTo>
                    <a:pt x="133" y="147"/>
                  </a:lnTo>
                  <a:lnTo>
                    <a:pt x="125" y="144"/>
                  </a:lnTo>
                  <a:lnTo>
                    <a:pt x="117" y="142"/>
                  </a:lnTo>
                  <a:lnTo>
                    <a:pt x="110" y="140"/>
                  </a:lnTo>
                  <a:lnTo>
                    <a:pt x="103" y="137"/>
                  </a:lnTo>
                  <a:lnTo>
                    <a:pt x="98" y="135"/>
                  </a:lnTo>
                  <a:lnTo>
                    <a:pt x="87" y="128"/>
                  </a:lnTo>
                  <a:lnTo>
                    <a:pt x="79" y="121"/>
                  </a:lnTo>
                  <a:lnTo>
                    <a:pt x="75" y="113"/>
                  </a:lnTo>
                  <a:lnTo>
                    <a:pt x="74" y="104"/>
                  </a:lnTo>
                  <a:lnTo>
                    <a:pt x="74" y="99"/>
                  </a:lnTo>
                  <a:lnTo>
                    <a:pt x="75" y="96"/>
                  </a:lnTo>
                  <a:lnTo>
                    <a:pt x="76" y="92"/>
                  </a:lnTo>
                  <a:lnTo>
                    <a:pt x="78" y="88"/>
                  </a:lnTo>
                  <a:lnTo>
                    <a:pt x="19" y="78"/>
                  </a:lnTo>
                  <a:lnTo>
                    <a:pt x="15" y="84"/>
                  </a:lnTo>
                  <a:lnTo>
                    <a:pt x="11" y="91"/>
                  </a:lnTo>
                  <a:lnTo>
                    <a:pt x="10" y="98"/>
                  </a:lnTo>
                  <a:lnTo>
                    <a:pt x="9" y="106"/>
                  </a:lnTo>
                  <a:lnTo>
                    <a:pt x="10" y="114"/>
                  </a:lnTo>
                  <a:lnTo>
                    <a:pt x="11" y="122"/>
                  </a:lnTo>
                  <a:lnTo>
                    <a:pt x="15" y="129"/>
                  </a:lnTo>
                  <a:lnTo>
                    <a:pt x="18" y="136"/>
                  </a:lnTo>
                  <a:lnTo>
                    <a:pt x="24" y="143"/>
                  </a:lnTo>
                  <a:lnTo>
                    <a:pt x="31" y="149"/>
                  </a:lnTo>
                  <a:lnTo>
                    <a:pt x="38" y="155"/>
                  </a:lnTo>
                  <a:lnTo>
                    <a:pt x="47" y="159"/>
                  </a:lnTo>
                  <a:lnTo>
                    <a:pt x="56" y="164"/>
                  </a:lnTo>
                  <a:lnTo>
                    <a:pt x="68" y="168"/>
                  </a:lnTo>
                  <a:lnTo>
                    <a:pt x="80" y="173"/>
                  </a:lnTo>
                  <a:lnTo>
                    <a:pt x="94" y="177"/>
                  </a:lnTo>
                  <a:lnTo>
                    <a:pt x="108" y="179"/>
                  </a:lnTo>
                  <a:lnTo>
                    <a:pt x="125" y="182"/>
                  </a:lnTo>
                  <a:lnTo>
                    <a:pt x="143" y="185"/>
                  </a:lnTo>
                  <a:lnTo>
                    <a:pt x="161" y="187"/>
                  </a:lnTo>
                  <a:lnTo>
                    <a:pt x="161" y="219"/>
                  </a:lnTo>
                  <a:lnTo>
                    <a:pt x="196" y="228"/>
                  </a:lnTo>
                  <a:lnTo>
                    <a:pt x="196" y="192"/>
                  </a:lnTo>
                  <a:lnTo>
                    <a:pt x="206" y="194"/>
                  </a:lnTo>
                  <a:lnTo>
                    <a:pt x="216" y="195"/>
                  </a:lnTo>
                  <a:lnTo>
                    <a:pt x="226" y="197"/>
                  </a:lnTo>
                  <a:lnTo>
                    <a:pt x="234" y="198"/>
                  </a:lnTo>
                  <a:lnTo>
                    <a:pt x="242" y="201"/>
                  </a:lnTo>
                  <a:lnTo>
                    <a:pt x="247" y="202"/>
                  </a:lnTo>
                  <a:lnTo>
                    <a:pt x="254" y="204"/>
                  </a:lnTo>
                  <a:lnTo>
                    <a:pt x="259" y="206"/>
                  </a:lnTo>
                  <a:lnTo>
                    <a:pt x="274" y="213"/>
                  </a:lnTo>
                  <a:lnTo>
                    <a:pt x="284" y="221"/>
                  </a:lnTo>
                  <a:lnTo>
                    <a:pt x="290" y="232"/>
                  </a:lnTo>
                  <a:lnTo>
                    <a:pt x="292" y="244"/>
                  </a:lnTo>
                  <a:lnTo>
                    <a:pt x="291" y="253"/>
                  </a:lnTo>
                  <a:lnTo>
                    <a:pt x="290" y="259"/>
                  </a:lnTo>
                  <a:lnTo>
                    <a:pt x="287" y="266"/>
                  </a:lnTo>
                  <a:lnTo>
                    <a:pt x="281" y="272"/>
                  </a:lnTo>
                  <a:lnTo>
                    <a:pt x="274" y="278"/>
                  </a:lnTo>
                  <a:lnTo>
                    <a:pt x="267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7" y="293"/>
                  </a:lnTo>
                  <a:lnTo>
                    <a:pt x="224" y="295"/>
                  </a:lnTo>
                  <a:lnTo>
                    <a:pt x="212" y="296"/>
                  </a:lnTo>
                  <a:lnTo>
                    <a:pt x="197" y="297"/>
                  </a:lnTo>
                  <a:lnTo>
                    <a:pt x="196" y="242"/>
                  </a:lnTo>
                  <a:lnTo>
                    <a:pt x="161" y="242"/>
                  </a:lnTo>
                  <a:lnTo>
                    <a:pt x="162" y="296"/>
                  </a:lnTo>
                  <a:lnTo>
                    <a:pt x="147" y="295"/>
                  </a:lnTo>
                  <a:lnTo>
                    <a:pt x="135" y="294"/>
                  </a:lnTo>
                  <a:lnTo>
                    <a:pt x="122" y="292"/>
                  </a:lnTo>
                  <a:lnTo>
                    <a:pt x="112" y="288"/>
                  </a:lnTo>
                  <a:lnTo>
                    <a:pt x="101" y="285"/>
                  </a:lnTo>
                  <a:lnTo>
                    <a:pt x="93" y="281"/>
                  </a:lnTo>
                  <a:lnTo>
                    <a:pt x="85" y="277"/>
                  </a:lnTo>
                  <a:lnTo>
                    <a:pt x="79" y="271"/>
                  </a:lnTo>
                  <a:lnTo>
                    <a:pt x="74" y="264"/>
                  </a:lnTo>
                  <a:lnTo>
                    <a:pt x="69" y="255"/>
                  </a:lnTo>
                  <a:lnTo>
                    <a:pt x="65" y="243"/>
                  </a:lnTo>
                  <a:lnTo>
                    <a:pt x="63" y="231"/>
                  </a:lnTo>
                  <a:lnTo>
                    <a:pt x="0" y="231"/>
                  </a:lnTo>
                  <a:lnTo>
                    <a:pt x="2" y="247"/>
                  </a:lnTo>
                  <a:lnTo>
                    <a:pt x="6" y="262"/>
                  </a:lnTo>
                  <a:lnTo>
                    <a:pt x="12" y="274"/>
                  </a:lnTo>
                  <a:lnTo>
                    <a:pt x="21" y="286"/>
                  </a:lnTo>
                  <a:lnTo>
                    <a:pt x="31" y="294"/>
                  </a:lnTo>
                  <a:lnTo>
                    <a:pt x="44" y="302"/>
                  </a:lnTo>
                  <a:lnTo>
                    <a:pt x="59" y="309"/>
                  </a:lnTo>
                  <a:lnTo>
                    <a:pt x="75" y="315"/>
                  </a:lnTo>
                  <a:lnTo>
                    <a:pt x="94" y="319"/>
                  </a:lnTo>
                  <a:lnTo>
                    <a:pt x="115" y="323"/>
                  </a:lnTo>
                  <a:lnTo>
                    <a:pt x="137" y="325"/>
                  </a:lnTo>
                  <a:lnTo>
                    <a:pt x="162" y="326"/>
                  </a:lnTo>
                  <a:lnTo>
                    <a:pt x="163" y="365"/>
                  </a:lnTo>
                  <a:lnTo>
                    <a:pt x="197" y="365"/>
                  </a:lnTo>
                  <a:lnTo>
                    <a:pt x="197" y="326"/>
                  </a:lnTo>
                  <a:lnTo>
                    <a:pt x="212" y="325"/>
                  </a:lnTo>
                  <a:lnTo>
                    <a:pt x="227" y="324"/>
                  </a:lnTo>
                  <a:lnTo>
                    <a:pt x="241" y="323"/>
                  </a:lnTo>
                  <a:lnTo>
                    <a:pt x="253" y="320"/>
                  </a:lnTo>
                  <a:lnTo>
                    <a:pt x="266" y="318"/>
                  </a:lnTo>
                  <a:lnTo>
                    <a:pt x="276" y="316"/>
                  </a:lnTo>
                  <a:lnTo>
                    <a:pt x="287" y="314"/>
                  </a:lnTo>
                  <a:lnTo>
                    <a:pt x="296" y="310"/>
                  </a:lnTo>
                  <a:lnTo>
                    <a:pt x="310" y="304"/>
                  </a:lnTo>
                  <a:lnTo>
                    <a:pt x="321" y="297"/>
                  </a:lnTo>
                  <a:lnTo>
                    <a:pt x="332" y="289"/>
                  </a:lnTo>
                  <a:lnTo>
                    <a:pt x="341" y="280"/>
                  </a:lnTo>
                  <a:lnTo>
                    <a:pt x="348" y="270"/>
                  </a:lnTo>
                  <a:lnTo>
                    <a:pt x="352" y="259"/>
                  </a:lnTo>
                  <a:lnTo>
                    <a:pt x="355" y="247"/>
                  </a:lnTo>
                  <a:lnTo>
                    <a:pt x="356" y="234"/>
                  </a:lnTo>
                  <a:lnTo>
                    <a:pt x="355" y="225"/>
                  </a:lnTo>
                  <a:lnTo>
                    <a:pt x="352" y="217"/>
                  </a:lnTo>
                  <a:lnTo>
                    <a:pt x="349" y="209"/>
                  </a:lnTo>
                  <a:lnTo>
                    <a:pt x="344" y="202"/>
                  </a:lnTo>
                  <a:lnTo>
                    <a:pt x="337" y="195"/>
                  </a:lnTo>
                  <a:lnTo>
                    <a:pt x="329" y="189"/>
                  </a:lnTo>
                  <a:lnTo>
                    <a:pt x="320" y="183"/>
                  </a:lnTo>
                  <a:lnTo>
                    <a:pt x="309" y="179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8" name="Freeform 14"/>
            <p:cNvSpPr>
              <a:spLocks noChangeAspect="1"/>
            </p:cNvSpPr>
            <p:nvPr/>
          </p:nvSpPr>
          <p:spPr bwMode="auto">
            <a:xfrm>
              <a:off x="1009" y="3386"/>
              <a:ext cx="45" cy="27"/>
            </a:xfrm>
            <a:custGeom>
              <a:avLst/>
              <a:gdLst>
                <a:gd name="T0" fmla="*/ 19 w 90"/>
                <a:gd name="T1" fmla="*/ 10 h 53"/>
                <a:gd name="T2" fmla="*/ 20 w 90"/>
                <a:gd name="T3" fmla="*/ 9 h 53"/>
                <a:gd name="T4" fmla="*/ 21 w 90"/>
                <a:gd name="T5" fmla="*/ 9 h 53"/>
                <a:gd name="T6" fmla="*/ 22 w 90"/>
                <a:gd name="T7" fmla="*/ 8 h 53"/>
                <a:gd name="T8" fmla="*/ 23 w 90"/>
                <a:gd name="T9" fmla="*/ 8 h 53"/>
                <a:gd name="T10" fmla="*/ 18 w 90"/>
                <a:gd name="T11" fmla="*/ 0 h 53"/>
                <a:gd name="T12" fmla="*/ 16 w 90"/>
                <a:gd name="T13" fmla="*/ 1 h 53"/>
                <a:gd name="T14" fmla="*/ 14 w 90"/>
                <a:gd name="T15" fmla="*/ 1 h 53"/>
                <a:gd name="T16" fmla="*/ 13 w 90"/>
                <a:gd name="T17" fmla="*/ 2 h 53"/>
                <a:gd name="T18" fmla="*/ 12 w 90"/>
                <a:gd name="T19" fmla="*/ 2 h 53"/>
                <a:gd name="T20" fmla="*/ 11 w 90"/>
                <a:gd name="T21" fmla="*/ 3 h 53"/>
                <a:gd name="T22" fmla="*/ 10 w 90"/>
                <a:gd name="T23" fmla="*/ 3 h 53"/>
                <a:gd name="T24" fmla="*/ 9 w 90"/>
                <a:gd name="T25" fmla="*/ 4 h 53"/>
                <a:gd name="T26" fmla="*/ 7 w 90"/>
                <a:gd name="T27" fmla="*/ 4 h 53"/>
                <a:gd name="T28" fmla="*/ 5 w 90"/>
                <a:gd name="T29" fmla="*/ 6 h 53"/>
                <a:gd name="T30" fmla="*/ 3 w 90"/>
                <a:gd name="T31" fmla="*/ 8 h 53"/>
                <a:gd name="T32" fmla="*/ 1 w 90"/>
                <a:gd name="T33" fmla="*/ 9 h 53"/>
                <a:gd name="T34" fmla="*/ 0 w 90"/>
                <a:gd name="T35" fmla="*/ 11 h 53"/>
                <a:gd name="T36" fmla="*/ 14 w 90"/>
                <a:gd name="T37" fmla="*/ 14 h 53"/>
                <a:gd name="T38" fmla="*/ 15 w 90"/>
                <a:gd name="T39" fmla="*/ 13 h 53"/>
                <a:gd name="T40" fmla="*/ 17 w 90"/>
                <a:gd name="T41" fmla="*/ 12 h 53"/>
                <a:gd name="T42" fmla="*/ 18 w 90"/>
                <a:gd name="T43" fmla="*/ 11 h 53"/>
                <a:gd name="T44" fmla="*/ 19 w 90"/>
                <a:gd name="T45" fmla="*/ 1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53"/>
                <a:gd name="T71" fmla="*/ 90 w 90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53">
                  <a:moveTo>
                    <a:pt x="74" y="38"/>
                  </a:moveTo>
                  <a:lnTo>
                    <a:pt x="78" y="36"/>
                  </a:lnTo>
                  <a:lnTo>
                    <a:pt x="82" y="33"/>
                  </a:lnTo>
                  <a:lnTo>
                    <a:pt x="86" y="32"/>
                  </a:lnTo>
                  <a:lnTo>
                    <a:pt x="90" y="30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8" y="3"/>
                  </a:lnTo>
                  <a:lnTo>
                    <a:pt x="53" y="6"/>
                  </a:lnTo>
                  <a:lnTo>
                    <a:pt x="48" y="7"/>
                  </a:lnTo>
                  <a:lnTo>
                    <a:pt x="43" y="9"/>
                  </a:lnTo>
                  <a:lnTo>
                    <a:pt x="38" y="11"/>
                  </a:lnTo>
                  <a:lnTo>
                    <a:pt x="34" y="14"/>
                  </a:lnTo>
                  <a:lnTo>
                    <a:pt x="29" y="16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59" y="53"/>
                  </a:lnTo>
                  <a:lnTo>
                    <a:pt x="61" y="49"/>
                  </a:lnTo>
                  <a:lnTo>
                    <a:pt x="65" y="45"/>
                  </a:lnTo>
                  <a:lnTo>
                    <a:pt x="69" y="41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59" name="Freeform 15"/>
            <p:cNvSpPr>
              <a:spLocks noChangeAspect="1"/>
            </p:cNvSpPr>
            <p:nvPr/>
          </p:nvSpPr>
          <p:spPr bwMode="auto">
            <a:xfrm>
              <a:off x="1131" y="3741"/>
              <a:ext cx="24" cy="20"/>
            </a:xfrm>
            <a:custGeom>
              <a:avLst/>
              <a:gdLst>
                <a:gd name="T0" fmla="*/ 12 w 48"/>
                <a:gd name="T1" fmla="*/ 5 h 41"/>
                <a:gd name="T2" fmla="*/ 3 w 48"/>
                <a:gd name="T3" fmla="*/ 0 h 41"/>
                <a:gd name="T4" fmla="*/ 0 w 48"/>
                <a:gd name="T5" fmla="*/ 7 h 41"/>
                <a:gd name="T6" fmla="*/ 11 w 48"/>
                <a:gd name="T7" fmla="*/ 10 h 41"/>
                <a:gd name="T8" fmla="*/ 12 w 48"/>
                <a:gd name="T9" fmla="*/ 5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1"/>
                <a:gd name="T17" fmla="*/ 48 w 4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1">
                  <a:moveTo>
                    <a:pt x="48" y="22"/>
                  </a:moveTo>
                  <a:lnTo>
                    <a:pt x="9" y="0"/>
                  </a:lnTo>
                  <a:lnTo>
                    <a:pt x="0" y="31"/>
                  </a:lnTo>
                  <a:lnTo>
                    <a:pt x="43" y="41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0" name="Freeform 16"/>
            <p:cNvSpPr>
              <a:spLocks noChangeAspect="1"/>
            </p:cNvSpPr>
            <p:nvPr/>
          </p:nvSpPr>
          <p:spPr bwMode="auto">
            <a:xfrm>
              <a:off x="1030" y="3598"/>
              <a:ext cx="243" cy="244"/>
            </a:xfrm>
            <a:custGeom>
              <a:avLst/>
              <a:gdLst>
                <a:gd name="T0" fmla="*/ 97 w 485"/>
                <a:gd name="T1" fmla="*/ 66 h 487"/>
                <a:gd name="T2" fmla="*/ 86 w 485"/>
                <a:gd name="T3" fmla="*/ 60 h 487"/>
                <a:gd name="T4" fmla="*/ 70 w 485"/>
                <a:gd name="T5" fmla="*/ 53 h 487"/>
                <a:gd name="T6" fmla="*/ 86 w 485"/>
                <a:gd name="T7" fmla="*/ 23 h 487"/>
                <a:gd name="T8" fmla="*/ 94 w 485"/>
                <a:gd name="T9" fmla="*/ 28 h 487"/>
                <a:gd name="T10" fmla="*/ 99 w 485"/>
                <a:gd name="T11" fmla="*/ 33 h 487"/>
                <a:gd name="T12" fmla="*/ 102 w 485"/>
                <a:gd name="T13" fmla="*/ 40 h 487"/>
                <a:gd name="T14" fmla="*/ 122 w 485"/>
                <a:gd name="T15" fmla="*/ 44 h 487"/>
                <a:gd name="T16" fmla="*/ 121 w 485"/>
                <a:gd name="T17" fmla="*/ 36 h 487"/>
                <a:gd name="T18" fmla="*/ 116 w 485"/>
                <a:gd name="T19" fmla="*/ 29 h 487"/>
                <a:gd name="T20" fmla="*/ 108 w 485"/>
                <a:gd name="T21" fmla="*/ 22 h 487"/>
                <a:gd name="T22" fmla="*/ 97 w 485"/>
                <a:gd name="T23" fmla="*/ 16 h 487"/>
                <a:gd name="T24" fmla="*/ 82 w 485"/>
                <a:gd name="T25" fmla="*/ 11 h 487"/>
                <a:gd name="T26" fmla="*/ 72 w 485"/>
                <a:gd name="T27" fmla="*/ 9 h 487"/>
                <a:gd name="T28" fmla="*/ 62 w 485"/>
                <a:gd name="T29" fmla="*/ 7 h 487"/>
                <a:gd name="T30" fmla="*/ 54 w 485"/>
                <a:gd name="T31" fmla="*/ 7 h 487"/>
                <a:gd name="T32" fmla="*/ 52 w 485"/>
                <a:gd name="T33" fmla="*/ 18 h 487"/>
                <a:gd name="T34" fmla="*/ 58 w 485"/>
                <a:gd name="T35" fmla="*/ 17 h 487"/>
                <a:gd name="T36" fmla="*/ 64 w 485"/>
                <a:gd name="T37" fmla="*/ 18 h 487"/>
                <a:gd name="T38" fmla="*/ 60 w 485"/>
                <a:gd name="T39" fmla="*/ 49 h 487"/>
                <a:gd name="T40" fmla="*/ 51 w 485"/>
                <a:gd name="T41" fmla="*/ 46 h 487"/>
                <a:gd name="T42" fmla="*/ 45 w 485"/>
                <a:gd name="T43" fmla="*/ 42 h 487"/>
                <a:gd name="T44" fmla="*/ 39 w 485"/>
                <a:gd name="T45" fmla="*/ 37 h 487"/>
                <a:gd name="T46" fmla="*/ 37 w 485"/>
                <a:gd name="T47" fmla="*/ 28 h 487"/>
                <a:gd name="T48" fmla="*/ 39 w 485"/>
                <a:gd name="T49" fmla="*/ 24 h 487"/>
                <a:gd name="T50" fmla="*/ 21 w 485"/>
                <a:gd name="T51" fmla="*/ 17 h 487"/>
                <a:gd name="T52" fmla="*/ 17 w 485"/>
                <a:gd name="T53" fmla="*/ 24 h 487"/>
                <a:gd name="T54" fmla="*/ 16 w 485"/>
                <a:gd name="T55" fmla="*/ 32 h 487"/>
                <a:gd name="T56" fmla="*/ 19 w 485"/>
                <a:gd name="T57" fmla="*/ 39 h 487"/>
                <a:gd name="T58" fmla="*/ 26 w 485"/>
                <a:gd name="T59" fmla="*/ 46 h 487"/>
                <a:gd name="T60" fmla="*/ 36 w 485"/>
                <a:gd name="T61" fmla="*/ 53 h 487"/>
                <a:gd name="T62" fmla="*/ 50 w 485"/>
                <a:gd name="T63" fmla="*/ 59 h 487"/>
                <a:gd name="T64" fmla="*/ 63 w 485"/>
                <a:gd name="T65" fmla="*/ 77 h 487"/>
                <a:gd name="T66" fmla="*/ 72 w 485"/>
                <a:gd name="T67" fmla="*/ 68 h 487"/>
                <a:gd name="T68" fmla="*/ 80 w 485"/>
                <a:gd name="T69" fmla="*/ 71 h 487"/>
                <a:gd name="T70" fmla="*/ 85 w 485"/>
                <a:gd name="T71" fmla="*/ 75 h 487"/>
                <a:gd name="T72" fmla="*/ 92 w 485"/>
                <a:gd name="T73" fmla="*/ 85 h 487"/>
                <a:gd name="T74" fmla="*/ 89 w 485"/>
                <a:gd name="T75" fmla="*/ 94 h 487"/>
                <a:gd name="T76" fmla="*/ 82 w 485"/>
                <a:gd name="T77" fmla="*/ 99 h 487"/>
                <a:gd name="T78" fmla="*/ 73 w 485"/>
                <a:gd name="T79" fmla="*/ 101 h 487"/>
                <a:gd name="T80" fmla="*/ 61 w 485"/>
                <a:gd name="T81" fmla="*/ 100 h 487"/>
                <a:gd name="T82" fmla="*/ 51 w 485"/>
                <a:gd name="T83" fmla="*/ 79 h 487"/>
                <a:gd name="T84" fmla="*/ 37 w 485"/>
                <a:gd name="T85" fmla="*/ 94 h 487"/>
                <a:gd name="T86" fmla="*/ 28 w 485"/>
                <a:gd name="T87" fmla="*/ 89 h 487"/>
                <a:gd name="T88" fmla="*/ 22 w 485"/>
                <a:gd name="T89" fmla="*/ 83 h 487"/>
                <a:gd name="T90" fmla="*/ 21 w 485"/>
                <a:gd name="T91" fmla="*/ 73 h 487"/>
                <a:gd name="T92" fmla="*/ 0 w 485"/>
                <a:gd name="T93" fmla="*/ 70 h 487"/>
                <a:gd name="T94" fmla="*/ 3 w 485"/>
                <a:gd name="T95" fmla="*/ 83 h 487"/>
                <a:gd name="T96" fmla="*/ 12 w 485"/>
                <a:gd name="T97" fmla="*/ 94 h 487"/>
                <a:gd name="T98" fmla="*/ 28 w 485"/>
                <a:gd name="T99" fmla="*/ 102 h 487"/>
                <a:gd name="T100" fmla="*/ 39 w 485"/>
                <a:gd name="T101" fmla="*/ 120 h 487"/>
                <a:gd name="T102" fmla="*/ 58 w 485"/>
                <a:gd name="T103" fmla="*/ 110 h 487"/>
                <a:gd name="T104" fmla="*/ 72 w 485"/>
                <a:gd name="T105" fmla="*/ 111 h 487"/>
                <a:gd name="T106" fmla="*/ 82 w 485"/>
                <a:gd name="T107" fmla="*/ 111 h 487"/>
                <a:gd name="T108" fmla="*/ 95 w 485"/>
                <a:gd name="T109" fmla="*/ 109 h 487"/>
                <a:gd name="T110" fmla="*/ 106 w 485"/>
                <a:gd name="T111" fmla="*/ 102 h 487"/>
                <a:gd name="T112" fmla="*/ 112 w 485"/>
                <a:gd name="T113" fmla="*/ 90 h 487"/>
                <a:gd name="T114" fmla="*/ 113 w 485"/>
                <a:gd name="T115" fmla="*/ 82 h 487"/>
                <a:gd name="T116" fmla="*/ 108 w 485"/>
                <a:gd name="T117" fmla="*/ 74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5"/>
                <a:gd name="T178" fmla="*/ 0 h 487"/>
                <a:gd name="T179" fmla="*/ 485 w 485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5" h="487">
                  <a:moveTo>
                    <a:pt x="409" y="274"/>
                  </a:moveTo>
                  <a:lnTo>
                    <a:pt x="400" y="268"/>
                  </a:lnTo>
                  <a:lnTo>
                    <a:pt x="388" y="261"/>
                  </a:lnTo>
                  <a:lnTo>
                    <a:pt x="376" y="254"/>
                  </a:lnTo>
                  <a:lnTo>
                    <a:pt x="359" y="246"/>
                  </a:lnTo>
                  <a:lnTo>
                    <a:pt x="342" y="238"/>
                  </a:lnTo>
                  <a:lnTo>
                    <a:pt x="323" y="229"/>
                  </a:lnTo>
                  <a:lnTo>
                    <a:pt x="301" y="220"/>
                  </a:lnTo>
                  <a:lnTo>
                    <a:pt x="278" y="210"/>
                  </a:lnTo>
                  <a:lnTo>
                    <a:pt x="316" y="83"/>
                  </a:lnTo>
                  <a:lnTo>
                    <a:pt x="331" y="87"/>
                  </a:lnTo>
                  <a:lnTo>
                    <a:pt x="343" y="92"/>
                  </a:lnTo>
                  <a:lnTo>
                    <a:pt x="356" y="96"/>
                  </a:lnTo>
                  <a:lnTo>
                    <a:pt x="366" y="102"/>
                  </a:lnTo>
                  <a:lnTo>
                    <a:pt x="376" y="109"/>
                  </a:lnTo>
                  <a:lnTo>
                    <a:pt x="384" y="116"/>
                  </a:lnTo>
                  <a:lnTo>
                    <a:pt x="391" y="123"/>
                  </a:lnTo>
                  <a:lnTo>
                    <a:pt x="396" y="131"/>
                  </a:lnTo>
                  <a:lnTo>
                    <a:pt x="401" y="140"/>
                  </a:lnTo>
                  <a:lnTo>
                    <a:pt x="404" y="149"/>
                  </a:lnTo>
                  <a:lnTo>
                    <a:pt x="406" y="160"/>
                  </a:lnTo>
                  <a:lnTo>
                    <a:pt x="406" y="170"/>
                  </a:lnTo>
                  <a:lnTo>
                    <a:pt x="483" y="187"/>
                  </a:lnTo>
                  <a:lnTo>
                    <a:pt x="485" y="176"/>
                  </a:lnTo>
                  <a:lnTo>
                    <a:pt x="485" y="165"/>
                  </a:lnTo>
                  <a:lnTo>
                    <a:pt x="484" y="155"/>
                  </a:lnTo>
                  <a:lnTo>
                    <a:pt x="482" y="144"/>
                  </a:lnTo>
                  <a:lnTo>
                    <a:pt x="477" y="134"/>
                  </a:lnTo>
                  <a:lnTo>
                    <a:pt x="471" y="124"/>
                  </a:lnTo>
                  <a:lnTo>
                    <a:pt x="463" y="114"/>
                  </a:lnTo>
                  <a:lnTo>
                    <a:pt x="454" y="104"/>
                  </a:lnTo>
                  <a:lnTo>
                    <a:pt x="444" y="95"/>
                  </a:lnTo>
                  <a:lnTo>
                    <a:pt x="432" y="86"/>
                  </a:lnTo>
                  <a:lnTo>
                    <a:pt x="418" y="78"/>
                  </a:lnTo>
                  <a:lnTo>
                    <a:pt x="403" y="70"/>
                  </a:lnTo>
                  <a:lnTo>
                    <a:pt x="386" y="62"/>
                  </a:lnTo>
                  <a:lnTo>
                    <a:pt x="369" y="55"/>
                  </a:lnTo>
                  <a:lnTo>
                    <a:pt x="348" y="48"/>
                  </a:lnTo>
                  <a:lnTo>
                    <a:pt x="327" y="42"/>
                  </a:lnTo>
                  <a:lnTo>
                    <a:pt x="338" y="9"/>
                  </a:lnTo>
                  <a:lnTo>
                    <a:pt x="295" y="0"/>
                  </a:lnTo>
                  <a:lnTo>
                    <a:pt x="285" y="33"/>
                  </a:lnTo>
                  <a:lnTo>
                    <a:pt x="272" y="31"/>
                  </a:lnTo>
                  <a:lnTo>
                    <a:pt x="260" y="28"/>
                  </a:lnTo>
                  <a:lnTo>
                    <a:pt x="248" y="27"/>
                  </a:lnTo>
                  <a:lnTo>
                    <a:pt x="236" y="26"/>
                  </a:lnTo>
                  <a:lnTo>
                    <a:pt x="225" y="25"/>
                  </a:lnTo>
                  <a:lnTo>
                    <a:pt x="214" y="25"/>
                  </a:lnTo>
                  <a:lnTo>
                    <a:pt x="203" y="25"/>
                  </a:lnTo>
                  <a:lnTo>
                    <a:pt x="192" y="25"/>
                  </a:lnTo>
                  <a:lnTo>
                    <a:pt x="207" y="70"/>
                  </a:lnTo>
                  <a:lnTo>
                    <a:pt x="214" y="69"/>
                  </a:lnTo>
                  <a:lnTo>
                    <a:pt x="221" y="69"/>
                  </a:lnTo>
                  <a:lnTo>
                    <a:pt x="229" y="68"/>
                  </a:lnTo>
                  <a:lnTo>
                    <a:pt x="236" y="68"/>
                  </a:lnTo>
                  <a:lnTo>
                    <a:pt x="245" y="69"/>
                  </a:lnTo>
                  <a:lnTo>
                    <a:pt x="253" y="69"/>
                  </a:lnTo>
                  <a:lnTo>
                    <a:pt x="263" y="70"/>
                  </a:lnTo>
                  <a:lnTo>
                    <a:pt x="272" y="72"/>
                  </a:lnTo>
                  <a:lnTo>
                    <a:pt x="237" y="195"/>
                  </a:lnTo>
                  <a:lnTo>
                    <a:pt x="226" y="191"/>
                  </a:lnTo>
                  <a:lnTo>
                    <a:pt x="214" y="186"/>
                  </a:lnTo>
                  <a:lnTo>
                    <a:pt x="204" y="182"/>
                  </a:lnTo>
                  <a:lnTo>
                    <a:pt x="195" y="177"/>
                  </a:lnTo>
                  <a:lnTo>
                    <a:pt x="185" y="172"/>
                  </a:lnTo>
                  <a:lnTo>
                    <a:pt x="177" y="168"/>
                  </a:lnTo>
                  <a:lnTo>
                    <a:pt x="170" y="162"/>
                  </a:lnTo>
                  <a:lnTo>
                    <a:pt x="164" y="157"/>
                  </a:lnTo>
                  <a:lnTo>
                    <a:pt x="153" y="147"/>
                  </a:lnTo>
                  <a:lnTo>
                    <a:pt x="147" y="136"/>
                  </a:lnTo>
                  <a:lnTo>
                    <a:pt x="145" y="123"/>
                  </a:lnTo>
                  <a:lnTo>
                    <a:pt x="146" y="110"/>
                  </a:lnTo>
                  <a:lnTo>
                    <a:pt x="149" y="106"/>
                  </a:lnTo>
                  <a:lnTo>
                    <a:pt x="151" y="100"/>
                  </a:lnTo>
                  <a:lnTo>
                    <a:pt x="154" y="95"/>
                  </a:lnTo>
                  <a:lnTo>
                    <a:pt x="159" y="91"/>
                  </a:lnTo>
                  <a:lnTo>
                    <a:pt x="89" y="60"/>
                  </a:lnTo>
                  <a:lnTo>
                    <a:pt x="81" y="68"/>
                  </a:lnTo>
                  <a:lnTo>
                    <a:pt x="74" y="76"/>
                  </a:lnTo>
                  <a:lnTo>
                    <a:pt x="69" y="85"/>
                  </a:lnTo>
                  <a:lnTo>
                    <a:pt x="66" y="95"/>
                  </a:lnTo>
                  <a:lnTo>
                    <a:pt x="63" y="107"/>
                  </a:lnTo>
                  <a:lnTo>
                    <a:pt x="62" y="117"/>
                  </a:lnTo>
                  <a:lnTo>
                    <a:pt x="63" y="127"/>
                  </a:lnTo>
                  <a:lnTo>
                    <a:pt x="66" y="138"/>
                  </a:lnTo>
                  <a:lnTo>
                    <a:pt x="69" y="147"/>
                  </a:lnTo>
                  <a:lnTo>
                    <a:pt x="75" y="156"/>
                  </a:lnTo>
                  <a:lnTo>
                    <a:pt x="82" y="165"/>
                  </a:lnTo>
                  <a:lnTo>
                    <a:pt x="91" y="175"/>
                  </a:lnTo>
                  <a:lnTo>
                    <a:pt x="101" y="184"/>
                  </a:lnTo>
                  <a:lnTo>
                    <a:pt x="114" y="193"/>
                  </a:lnTo>
                  <a:lnTo>
                    <a:pt x="128" y="201"/>
                  </a:lnTo>
                  <a:lnTo>
                    <a:pt x="143" y="210"/>
                  </a:lnTo>
                  <a:lnTo>
                    <a:pt x="160" y="218"/>
                  </a:lnTo>
                  <a:lnTo>
                    <a:pt x="180" y="228"/>
                  </a:lnTo>
                  <a:lnTo>
                    <a:pt x="200" y="236"/>
                  </a:lnTo>
                  <a:lnTo>
                    <a:pt x="222" y="244"/>
                  </a:lnTo>
                  <a:lnTo>
                    <a:pt x="211" y="285"/>
                  </a:lnTo>
                  <a:lnTo>
                    <a:pt x="250" y="307"/>
                  </a:lnTo>
                  <a:lnTo>
                    <a:pt x="264" y="260"/>
                  </a:lnTo>
                  <a:lnTo>
                    <a:pt x="276" y="265"/>
                  </a:lnTo>
                  <a:lnTo>
                    <a:pt x="288" y="270"/>
                  </a:lnTo>
                  <a:lnTo>
                    <a:pt x="298" y="275"/>
                  </a:lnTo>
                  <a:lnTo>
                    <a:pt x="309" y="279"/>
                  </a:lnTo>
                  <a:lnTo>
                    <a:pt x="317" y="284"/>
                  </a:lnTo>
                  <a:lnTo>
                    <a:pt x="325" y="289"/>
                  </a:lnTo>
                  <a:lnTo>
                    <a:pt x="332" y="293"/>
                  </a:lnTo>
                  <a:lnTo>
                    <a:pt x="338" y="297"/>
                  </a:lnTo>
                  <a:lnTo>
                    <a:pt x="353" y="311"/>
                  </a:lnTo>
                  <a:lnTo>
                    <a:pt x="362" y="324"/>
                  </a:lnTo>
                  <a:lnTo>
                    <a:pt x="365" y="339"/>
                  </a:lnTo>
                  <a:lnTo>
                    <a:pt x="364" y="355"/>
                  </a:lnTo>
                  <a:lnTo>
                    <a:pt x="359" y="365"/>
                  </a:lnTo>
                  <a:lnTo>
                    <a:pt x="355" y="374"/>
                  </a:lnTo>
                  <a:lnTo>
                    <a:pt x="347" y="381"/>
                  </a:lnTo>
                  <a:lnTo>
                    <a:pt x="338" y="388"/>
                  </a:lnTo>
                  <a:lnTo>
                    <a:pt x="327" y="393"/>
                  </a:lnTo>
                  <a:lnTo>
                    <a:pt x="316" y="397"/>
                  </a:lnTo>
                  <a:lnTo>
                    <a:pt x="304" y="400"/>
                  </a:lnTo>
                  <a:lnTo>
                    <a:pt x="290" y="403"/>
                  </a:lnTo>
                  <a:lnTo>
                    <a:pt x="275" y="403"/>
                  </a:lnTo>
                  <a:lnTo>
                    <a:pt x="259" y="403"/>
                  </a:lnTo>
                  <a:lnTo>
                    <a:pt x="242" y="400"/>
                  </a:lnTo>
                  <a:lnTo>
                    <a:pt x="223" y="397"/>
                  </a:lnTo>
                  <a:lnTo>
                    <a:pt x="245" y="326"/>
                  </a:lnTo>
                  <a:lnTo>
                    <a:pt x="202" y="316"/>
                  </a:lnTo>
                  <a:lnTo>
                    <a:pt x="181" y="387"/>
                  </a:lnTo>
                  <a:lnTo>
                    <a:pt x="164" y="381"/>
                  </a:lnTo>
                  <a:lnTo>
                    <a:pt x="147" y="375"/>
                  </a:lnTo>
                  <a:lnTo>
                    <a:pt x="132" y="368"/>
                  </a:lnTo>
                  <a:lnTo>
                    <a:pt x="121" y="361"/>
                  </a:lnTo>
                  <a:lnTo>
                    <a:pt x="109" y="354"/>
                  </a:lnTo>
                  <a:lnTo>
                    <a:pt x="100" y="346"/>
                  </a:lnTo>
                  <a:lnTo>
                    <a:pt x="93" y="338"/>
                  </a:lnTo>
                  <a:lnTo>
                    <a:pt x="88" y="330"/>
                  </a:lnTo>
                  <a:lnTo>
                    <a:pt x="83" y="319"/>
                  </a:lnTo>
                  <a:lnTo>
                    <a:pt x="82" y="305"/>
                  </a:lnTo>
                  <a:lnTo>
                    <a:pt x="82" y="290"/>
                  </a:lnTo>
                  <a:lnTo>
                    <a:pt x="84" y="273"/>
                  </a:lnTo>
                  <a:lnTo>
                    <a:pt x="5" y="255"/>
                  </a:lnTo>
                  <a:lnTo>
                    <a:pt x="0" y="277"/>
                  </a:lnTo>
                  <a:lnTo>
                    <a:pt x="0" y="297"/>
                  </a:lnTo>
                  <a:lnTo>
                    <a:pt x="2" y="315"/>
                  </a:lnTo>
                  <a:lnTo>
                    <a:pt x="9" y="332"/>
                  </a:lnTo>
                  <a:lnTo>
                    <a:pt x="18" y="346"/>
                  </a:lnTo>
                  <a:lnTo>
                    <a:pt x="31" y="360"/>
                  </a:lnTo>
                  <a:lnTo>
                    <a:pt x="47" y="373"/>
                  </a:lnTo>
                  <a:lnTo>
                    <a:pt x="66" y="385"/>
                  </a:lnTo>
                  <a:lnTo>
                    <a:pt x="88" y="397"/>
                  </a:lnTo>
                  <a:lnTo>
                    <a:pt x="112" y="407"/>
                  </a:lnTo>
                  <a:lnTo>
                    <a:pt x="139" y="417"/>
                  </a:lnTo>
                  <a:lnTo>
                    <a:pt x="170" y="426"/>
                  </a:lnTo>
                  <a:lnTo>
                    <a:pt x="156" y="478"/>
                  </a:lnTo>
                  <a:lnTo>
                    <a:pt x="197" y="487"/>
                  </a:lnTo>
                  <a:lnTo>
                    <a:pt x="212" y="436"/>
                  </a:lnTo>
                  <a:lnTo>
                    <a:pt x="232" y="438"/>
                  </a:lnTo>
                  <a:lnTo>
                    <a:pt x="251" y="441"/>
                  </a:lnTo>
                  <a:lnTo>
                    <a:pt x="268" y="443"/>
                  </a:lnTo>
                  <a:lnTo>
                    <a:pt x="286" y="444"/>
                  </a:lnTo>
                  <a:lnTo>
                    <a:pt x="301" y="444"/>
                  </a:lnTo>
                  <a:lnTo>
                    <a:pt x="316" y="444"/>
                  </a:lnTo>
                  <a:lnTo>
                    <a:pt x="328" y="443"/>
                  </a:lnTo>
                  <a:lnTo>
                    <a:pt x="341" y="442"/>
                  </a:lnTo>
                  <a:lnTo>
                    <a:pt x="362" y="438"/>
                  </a:lnTo>
                  <a:lnTo>
                    <a:pt x="380" y="433"/>
                  </a:lnTo>
                  <a:lnTo>
                    <a:pt x="396" y="425"/>
                  </a:lnTo>
                  <a:lnTo>
                    <a:pt x="411" y="415"/>
                  </a:lnTo>
                  <a:lnTo>
                    <a:pt x="423" y="405"/>
                  </a:lnTo>
                  <a:lnTo>
                    <a:pt x="433" y="391"/>
                  </a:lnTo>
                  <a:lnTo>
                    <a:pt x="442" y="377"/>
                  </a:lnTo>
                  <a:lnTo>
                    <a:pt x="448" y="360"/>
                  </a:lnTo>
                  <a:lnTo>
                    <a:pt x="450" y="349"/>
                  </a:lnTo>
                  <a:lnTo>
                    <a:pt x="450" y="337"/>
                  </a:lnTo>
                  <a:lnTo>
                    <a:pt x="449" y="326"/>
                  </a:lnTo>
                  <a:lnTo>
                    <a:pt x="446" y="315"/>
                  </a:lnTo>
                  <a:lnTo>
                    <a:pt x="439" y="305"/>
                  </a:lnTo>
                  <a:lnTo>
                    <a:pt x="432" y="294"/>
                  </a:lnTo>
                  <a:lnTo>
                    <a:pt x="422" y="284"/>
                  </a:lnTo>
                  <a:lnTo>
                    <a:pt x="409" y="274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1" name="Freeform 17"/>
            <p:cNvSpPr>
              <a:spLocks noChangeAspect="1"/>
            </p:cNvSpPr>
            <p:nvPr/>
          </p:nvSpPr>
          <p:spPr bwMode="auto">
            <a:xfrm>
              <a:off x="1075" y="3611"/>
              <a:ext cx="59" cy="33"/>
            </a:xfrm>
            <a:custGeom>
              <a:avLst/>
              <a:gdLst>
                <a:gd name="T0" fmla="*/ 24 w 118"/>
                <a:gd name="T1" fmla="*/ 12 h 66"/>
                <a:gd name="T2" fmla="*/ 25 w 118"/>
                <a:gd name="T3" fmla="*/ 11 h 66"/>
                <a:gd name="T4" fmla="*/ 27 w 118"/>
                <a:gd name="T5" fmla="*/ 11 h 66"/>
                <a:gd name="T6" fmla="*/ 29 w 118"/>
                <a:gd name="T7" fmla="*/ 11 h 66"/>
                <a:gd name="T8" fmla="*/ 30 w 118"/>
                <a:gd name="T9" fmla="*/ 11 h 66"/>
                <a:gd name="T10" fmla="*/ 26 w 118"/>
                <a:gd name="T11" fmla="*/ 0 h 66"/>
                <a:gd name="T12" fmla="*/ 24 w 118"/>
                <a:gd name="T13" fmla="*/ 0 h 66"/>
                <a:gd name="T14" fmla="*/ 22 w 118"/>
                <a:gd name="T15" fmla="*/ 1 h 66"/>
                <a:gd name="T16" fmla="*/ 21 w 118"/>
                <a:gd name="T17" fmla="*/ 1 h 66"/>
                <a:gd name="T18" fmla="*/ 19 w 118"/>
                <a:gd name="T19" fmla="*/ 1 h 66"/>
                <a:gd name="T20" fmla="*/ 17 w 118"/>
                <a:gd name="T21" fmla="*/ 1 h 66"/>
                <a:gd name="T22" fmla="*/ 15 w 118"/>
                <a:gd name="T23" fmla="*/ 1 h 66"/>
                <a:gd name="T24" fmla="*/ 14 w 118"/>
                <a:gd name="T25" fmla="*/ 1 h 66"/>
                <a:gd name="T26" fmla="*/ 12 w 118"/>
                <a:gd name="T27" fmla="*/ 2 h 66"/>
                <a:gd name="T28" fmla="*/ 10 w 118"/>
                <a:gd name="T29" fmla="*/ 3 h 66"/>
                <a:gd name="T30" fmla="*/ 9 w 118"/>
                <a:gd name="T31" fmla="*/ 3 h 66"/>
                <a:gd name="T32" fmla="*/ 7 w 118"/>
                <a:gd name="T33" fmla="*/ 4 h 66"/>
                <a:gd name="T34" fmla="*/ 5 w 118"/>
                <a:gd name="T35" fmla="*/ 5 h 66"/>
                <a:gd name="T36" fmla="*/ 4 w 118"/>
                <a:gd name="T37" fmla="*/ 6 h 66"/>
                <a:gd name="T38" fmla="*/ 3 w 118"/>
                <a:gd name="T39" fmla="*/ 7 h 66"/>
                <a:gd name="T40" fmla="*/ 1 w 118"/>
                <a:gd name="T41" fmla="*/ 7 h 66"/>
                <a:gd name="T42" fmla="*/ 0 w 118"/>
                <a:gd name="T43" fmla="*/ 8 h 66"/>
                <a:gd name="T44" fmla="*/ 18 w 118"/>
                <a:gd name="T45" fmla="*/ 17 h 66"/>
                <a:gd name="T46" fmla="*/ 19 w 118"/>
                <a:gd name="T47" fmla="*/ 15 h 66"/>
                <a:gd name="T48" fmla="*/ 20 w 118"/>
                <a:gd name="T49" fmla="*/ 14 h 66"/>
                <a:gd name="T50" fmla="*/ 22 w 118"/>
                <a:gd name="T51" fmla="*/ 13 h 66"/>
                <a:gd name="T52" fmla="*/ 24 w 118"/>
                <a:gd name="T53" fmla="*/ 12 h 6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66"/>
                <a:gd name="T83" fmla="*/ 118 w 118"/>
                <a:gd name="T84" fmla="*/ 66 h 6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66">
                  <a:moveTo>
                    <a:pt x="94" y="50"/>
                  </a:moveTo>
                  <a:lnTo>
                    <a:pt x="100" y="47"/>
                  </a:lnTo>
                  <a:lnTo>
                    <a:pt x="106" y="46"/>
                  </a:lnTo>
                  <a:lnTo>
                    <a:pt x="113" y="46"/>
                  </a:lnTo>
                  <a:lnTo>
                    <a:pt x="118" y="45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8" y="1"/>
                  </a:lnTo>
                  <a:lnTo>
                    <a:pt x="81" y="2"/>
                  </a:lnTo>
                  <a:lnTo>
                    <a:pt x="73" y="2"/>
                  </a:lnTo>
                  <a:lnTo>
                    <a:pt x="67" y="5"/>
                  </a:lnTo>
                  <a:lnTo>
                    <a:pt x="60" y="6"/>
                  </a:lnTo>
                  <a:lnTo>
                    <a:pt x="54" y="7"/>
                  </a:lnTo>
                  <a:lnTo>
                    <a:pt x="47" y="9"/>
                  </a:lnTo>
                  <a:lnTo>
                    <a:pt x="40" y="12"/>
                  </a:lnTo>
                  <a:lnTo>
                    <a:pt x="33" y="15"/>
                  </a:lnTo>
                  <a:lnTo>
                    <a:pt x="26" y="17"/>
                  </a:lnTo>
                  <a:lnTo>
                    <a:pt x="20" y="21"/>
                  </a:lnTo>
                  <a:lnTo>
                    <a:pt x="15" y="24"/>
                  </a:lnTo>
                  <a:lnTo>
                    <a:pt x="10" y="28"/>
                  </a:lnTo>
                  <a:lnTo>
                    <a:pt x="4" y="31"/>
                  </a:lnTo>
                  <a:lnTo>
                    <a:pt x="0" y="35"/>
                  </a:lnTo>
                  <a:lnTo>
                    <a:pt x="70" y="66"/>
                  </a:lnTo>
                  <a:lnTo>
                    <a:pt x="75" y="61"/>
                  </a:lnTo>
                  <a:lnTo>
                    <a:pt x="80" y="58"/>
                  </a:lnTo>
                  <a:lnTo>
                    <a:pt x="87" y="53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66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2" name="Freeform 18"/>
            <p:cNvSpPr>
              <a:spLocks noChangeAspect="1"/>
            </p:cNvSpPr>
            <p:nvPr/>
          </p:nvSpPr>
          <p:spPr bwMode="auto">
            <a:xfrm>
              <a:off x="1185" y="3133"/>
              <a:ext cx="231" cy="256"/>
            </a:xfrm>
            <a:custGeom>
              <a:avLst/>
              <a:gdLst>
                <a:gd name="T0" fmla="*/ 20 w 462"/>
                <a:gd name="T1" fmla="*/ 0 h 514"/>
                <a:gd name="T2" fmla="*/ 27 w 462"/>
                <a:gd name="T3" fmla="*/ 4 h 514"/>
                <a:gd name="T4" fmla="*/ 39 w 462"/>
                <a:gd name="T5" fmla="*/ 9 h 514"/>
                <a:gd name="T6" fmla="*/ 53 w 462"/>
                <a:gd name="T7" fmla="*/ 15 h 514"/>
                <a:gd name="T8" fmla="*/ 69 w 462"/>
                <a:gd name="T9" fmla="*/ 21 h 514"/>
                <a:gd name="T10" fmla="*/ 84 w 462"/>
                <a:gd name="T11" fmla="*/ 30 h 514"/>
                <a:gd name="T12" fmla="*/ 97 w 462"/>
                <a:gd name="T13" fmla="*/ 40 h 514"/>
                <a:gd name="T14" fmla="*/ 104 w 462"/>
                <a:gd name="T15" fmla="*/ 47 h 514"/>
                <a:gd name="T16" fmla="*/ 106 w 462"/>
                <a:gd name="T17" fmla="*/ 50 h 514"/>
                <a:gd name="T18" fmla="*/ 111 w 462"/>
                <a:gd name="T19" fmla="*/ 64 h 514"/>
                <a:gd name="T20" fmla="*/ 115 w 462"/>
                <a:gd name="T21" fmla="*/ 85 h 514"/>
                <a:gd name="T22" fmla="*/ 114 w 462"/>
                <a:gd name="T23" fmla="*/ 104 h 514"/>
                <a:gd name="T24" fmla="*/ 107 w 462"/>
                <a:gd name="T25" fmla="*/ 113 h 514"/>
                <a:gd name="T26" fmla="*/ 102 w 462"/>
                <a:gd name="T27" fmla="*/ 117 h 514"/>
                <a:gd name="T28" fmla="*/ 97 w 462"/>
                <a:gd name="T29" fmla="*/ 121 h 514"/>
                <a:gd name="T30" fmla="*/ 92 w 462"/>
                <a:gd name="T31" fmla="*/ 124 h 514"/>
                <a:gd name="T32" fmla="*/ 86 w 462"/>
                <a:gd name="T33" fmla="*/ 127 h 514"/>
                <a:gd name="T34" fmla="*/ 79 w 462"/>
                <a:gd name="T35" fmla="*/ 128 h 514"/>
                <a:gd name="T36" fmla="*/ 70 w 462"/>
                <a:gd name="T37" fmla="*/ 127 h 514"/>
                <a:gd name="T38" fmla="*/ 58 w 462"/>
                <a:gd name="T39" fmla="*/ 124 h 514"/>
                <a:gd name="T40" fmla="*/ 46 w 462"/>
                <a:gd name="T41" fmla="*/ 120 h 514"/>
                <a:gd name="T42" fmla="*/ 34 w 462"/>
                <a:gd name="T43" fmla="*/ 115 h 514"/>
                <a:gd name="T44" fmla="*/ 23 w 462"/>
                <a:gd name="T45" fmla="*/ 111 h 514"/>
                <a:gd name="T46" fmla="*/ 14 w 462"/>
                <a:gd name="T47" fmla="*/ 106 h 514"/>
                <a:gd name="T48" fmla="*/ 7 w 462"/>
                <a:gd name="T49" fmla="*/ 101 h 514"/>
                <a:gd name="T50" fmla="*/ 2 w 462"/>
                <a:gd name="T51" fmla="*/ 95 h 514"/>
                <a:gd name="T52" fmla="*/ 0 w 462"/>
                <a:gd name="T53" fmla="*/ 87 h 514"/>
                <a:gd name="T54" fmla="*/ 1 w 462"/>
                <a:gd name="T55" fmla="*/ 77 h 514"/>
                <a:gd name="T56" fmla="*/ 6 w 462"/>
                <a:gd name="T57" fmla="*/ 60 h 514"/>
                <a:gd name="T58" fmla="*/ 12 w 462"/>
                <a:gd name="T59" fmla="*/ 35 h 514"/>
                <a:gd name="T60" fmla="*/ 17 w 462"/>
                <a:gd name="T61" fmla="*/ 14 h 514"/>
                <a:gd name="T62" fmla="*/ 19 w 462"/>
                <a:gd name="T63" fmla="*/ 1 h 5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2"/>
                <a:gd name="T97" fmla="*/ 0 h 514"/>
                <a:gd name="T98" fmla="*/ 462 w 462"/>
                <a:gd name="T99" fmla="*/ 514 h 5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2" h="514">
                  <a:moveTo>
                    <a:pt x="76" y="0"/>
                  </a:moveTo>
                  <a:lnTo>
                    <a:pt x="79" y="2"/>
                  </a:lnTo>
                  <a:lnTo>
                    <a:pt x="91" y="8"/>
                  </a:lnTo>
                  <a:lnTo>
                    <a:pt x="107" y="16"/>
                  </a:lnTo>
                  <a:lnTo>
                    <a:pt x="129" y="28"/>
                  </a:lnTo>
                  <a:lnTo>
                    <a:pt x="154" y="39"/>
                  </a:lnTo>
                  <a:lnTo>
                    <a:pt x="182" y="52"/>
                  </a:lnTo>
                  <a:lnTo>
                    <a:pt x="212" y="63"/>
                  </a:lnTo>
                  <a:lnTo>
                    <a:pt x="243" y="74"/>
                  </a:lnTo>
                  <a:lnTo>
                    <a:pt x="274" y="86"/>
                  </a:lnTo>
                  <a:lnTo>
                    <a:pt x="305" y="103"/>
                  </a:lnTo>
                  <a:lnTo>
                    <a:pt x="335" y="122"/>
                  </a:lnTo>
                  <a:lnTo>
                    <a:pt x="363" y="142"/>
                  </a:lnTo>
                  <a:lnTo>
                    <a:pt x="386" y="161"/>
                  </a:lnTo>
                  <a:lnTo>
                    <a:pt x="403" y="176"/>
                  </a:lnTo>
                  <a:lnTo>
                    <a:pt x="415" y="188"/>
                  </a:lnTo>
                  <a:lnTo>
                    <a:pt x="419" y="191"/>
                  </a:lnTo>
                  <a:lnTo>
                    <a:pt x="423" y="200"/>
                  </a:lnTo>
                  <a:lnTo>
                    <a:pt x="431" y="225"/>
                  </a:lnTo>
                  <a:lnTo>
                    <a:pt x="442" y="259"/>
                  </a:lnTo>
                  <a:lnTo>
                    <a:pt x="453" y="301"/>
                  </a:lnTo>
                  <a:lnTo>
                    <a:pt x="460" y="344"/>
                  </a:lnTo>
                  <a:lnTo>
                    <a:pt x="462" y="386"/>
                  </a:lnTo>
                  <a:lnTo>
                    <a:pt x="456" y="420"/>
                  </a:lnTo>
                  <a:lnTo>
                    <a:pt x="439" y="445"/>
                  </a:lnTo>
                  <a:lnTo>
                    <a:pt x="427" y="454"/>
                  </a:lnTo>
                  <a:lnTo>
                    <a:pt x="417" y="462"/>
                  </a:lnTo>
                  <a:lnTo>
                    <a:pt x="407" y="471"/>
                  </a:lnTo>
                  <a:lnTo>
                    <a:pt x="397" y="479"/>
                  </a:lnTo>
                  <a:lnTo>
                    <a:pt x="387" y="486"/>
                  </a:lnTo>
                  <a:lnTo>
                    <a:pt x="377" y="494"/>
                  </a:lnTo>
                  <a:lnTo>
                    <a:pt x="366" y="500"/>
                  </a:lnTo>
                  <a:lnTo>
                    <a:pt x="355" y="506"/>
                  </a:lnTo>
                  <a:lnTo>
                    <a:pt x="342" y="509"/>
                  </a:lnTo>
                  <a:lnTo>
                    <a:pt x="329" y="513"/>
                  </a:lnTo>
                  <a:lnTo>
                    <a:pt x="314" y="514"/>
                  </a:lnTo>
                  <a:lnTo>
                    <a:pt x="297" y="513"/>
                  </a:lnTo>
                  <a:lnTo>
                    <a:pt x="279" y="510"/>
                  </a:lnTo>
                  <a:lnTo>
                    <a:pt x="258" y="506"/>
                  </a:lnTo>
                  <a:lnTo>
                    <a:pt x="235" y="500"/>
                  </a:lnTo>
                  <a:lnTo>
                    <a:pt x="210" y="491"/>
                  </a:lnTo>
                  <a:lnTo>
                    <a:pt x="183" y="481"/>
                  </a:lnTo>
                  <a:lnTo>
                    <a:pt x="158" y="472"/>
                  </a:lnTo>
                  <a:lnTo>
                    <a:pt x="135" y="463"/>
                  </a:lnTo>
                  <a:lnTo>
                    <a:pt x="112" y="455"/>
                  </a:lnTo>
                  <a:lnTo>
                    <a:pt x="91" y="446"/>
                  </a:lnTo>
                  <a:lnTo>
                    <a:pt x="72" y="438"/>
                  </a:lnTo>
                  <a:lnTo>
                    <a:pt x="55" y="428"/>
                  </a:lnTo>
                  <a:lnTo>
                    <a:pt x="40" y="418"/>
                  </a:lnTo>
                  <a:lnTo>
                    <a:pt x="28" y="407"/>
                  </a:lnTo>
                  <a:lnTo>
                    <a:pt x="16" y="395"/>
                  </a:lnTo>
                  <a:lnTo>
                    <a:pt x="8" y="382"/>
                  </a:lnTo>
                  <a:lnTo>
                    <a:pt x="2" y="367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2" y="312"/>
                  </a:lnTo>
                  <a:lnTo>
                    <a:pt x="8" y="289"/>
                  </a:lnTo>
                  <a:lnTo>
                    <a:pt x="23" y="240"/>
                  </a:lnTo>
                  <a:lnTo>
                    <a:pt x="36" y="190"/>
                  </a:lnTo>
                  <a:lnTo>
                    <a:pt x="47" y="142"/>
                  </a:lnTo>
                  <a:lnTo>
                    <a:pt x="58" y="97"/>
                  </a:lnTo>
                  <a:lnTo>
                    <a:pt x="66" y="58"/>
                  </a:lnTo>
                  <a:lnTo>
                    <a:pt x="71" y="28"/>
                  </a:lnTo>
                  <a:lnTo>
                    <a:pt x="75" y="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3" name="Freeform 19"/>
            <p:cNvSpPr>
              <a:spLocks noChangeAspect="1"/>
            </p:cNvSpPr>
            <p:nvPr/>
          </p:nvSpPr>
          <p:spPr bwMode="auto">
            <a:xfrm>
              <a:off x="1119" y="3048"/>
              <a:ext cx="68" cy="58"/>
            </a:xfrm>
            <a:custGeom>
              <a:avLst/>
              <a:gdLst>
                <a:gd name="T0" fmla="*/ 24 w 135"/>
                <a:gd name="T1" fmla="*/ 15 h 115"/>
                <a:gd name="T2" fmla="*/ 11 w 135"/>
                <a:gd name="T3" fmla="*/ 0 h 115"/>
                <a:gd name="T4" fmla="*/ 11 w 135"/>
                <a:gd name="T5" fmla="*/ 1 h 115"/>
                <a:gd name="T6" fmla="*/ 10 w 135"/>
                <a:gd name="T7" fmla="*/ 1 h 115"/>
                <a:gd name="T8" fmla="*/ 9 w 135"/>
                <a:gd name="T9" fmla="*/ 3 h 115"/>
                <a:gd name="T10" fmla="*/ 9 w 135"/>
                <a:gd name="T11" fmla="*/ 6 h 115"/>
                <a:gd name="T12" fmla="*/ 9 w 135"/>
                <a:gd name="T13" fmla="*/ 9 h 115"/>
                <a:gd name="T14" fmla="*/ 7 w 135"/>
                <a:gd name="T15" fmla="*/ 10 h 115"/>
                <a:gd name="T16" fmla="*/ 5 w 135"/>
                <a:gd name="T17" fmla="*/ 11 h 115"/>
                <a:gd name="T18" fmla="*/ 4 w 135"/>
                <a:gd name="T19" fmla="*/ 12 h 115"/>
                <a:gd name="T20" fmla="*/ 2 w 135"/>
                <a:gd name="T21" fmla="*/ 13 h 115"/>
                <a:gd name="T22" fmla="*/ 1 w 135"/>
                <a:gd name="T23" fmla="*/ 15 h 115"/>
                <a:gd name="T24" fmla="*/ 0 w 135"/>
                <a:gd name="T25" fmla="*/ 17 h 115"/>
                <a:gd name="T26" fmla="*/ 1 w 135"/>
                <a:gd name="T27" fmla="*/ 19 h 115"/>
                <a:gd name="T28" fmla="*/ 2 w 135"/>
                <a:gd name="T29" fmla="*/ 21 h 115"/>
                <a:gd name="T30" fmla="*/ 2 w 135"/>
                <a:gd name="T31" fmla="*/ 24 h 115"/>
                <a:gd name="T32" fmla="*/ 1 w 135"/>
                <a:gd name="T33" fmla="*/ 25 h 115"/>
                <a:gd name="T34" fmla="*/ 0 w 135"/>
                <a:gd name="T35" fmla="*/ 26 h 115"/>
                <a:gd name="T36" fmla="*/ 1 w 135"/>
                <a:gd name="T37" fmla="*/ 26 h 115"/>
                <a:gd name="T38" fmla="*/ 2 w 135"/>
                <a:gd name="T39" fmla="*/ 25 h 115"/>
                <a:gd name="T40" fmla="*/ 4 w 135"/>
                <a:gd name="T41" fmla="*/ 25 h 115"/>
                <a:gd name="T42" fmla="*/ 7 w 135"/>
                <a:gd name="T43" fmla="*/ 24 h 115"/>
                <a:gd name="T44" fmla="*/ 12 w 135"/>
                <a:gd name="T45" fmla="*/ 24 h 115"/>
                <a:gd name="T46" fmla="*/ 17 w 135"/>
                <a:gd name="T47" fmla="*/ 24 h 115"/>
                <a:gd name="T48" fmla="*/ 24 w 135"/>
                <a:gd name="T49" fmla="*/ 26 h 115"/>
                <a:gd name="T50" fmla="*/ 32 w 135"/>
                <a:gd name="T51" fmla="*/ 29 h 115"/>
                <a:gd name="T52" fmla="*/ 33 w 135"/>
                <a:gd name="T53" fmla="*/ 29 h 115"/>
                <a:gd name="T54" fmla="*/ 33 w 135"/>
                <a:gd name="T55" fmla="*/ 29 h 115"/>
                <a:gd name="T56" fmla="*/ 34 w 135"/>
                <a:gd name="T57" fmla="*/ 29 h 115"/>
                <a:gd name="T58" fmla="*/ 34 w 135"/>
                <a:gd name="T59" fmla="*/ 29 h 115"/>
                <a:gd name="T60" fmla="*/ 34 w 135"/>
                <a:gd name="T61" fmla="*/ 27 h 115"/>
                <a:gd name="T62" fmla="*/ 32 w 135"/>
                <a:gd name="T63" fmla="*/ 25 h 115"/>
                <a:gd name="T64" fmla="*/ 29 w 135"/>
                <a:gd name="T65" fmla="*/ 21 h 115"/>
                <a:gd name="T66" fmla="*/ 24 w 135"/>
                <a:gd name="T67" fmla="*/ 15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5"/>
                <a:gd name="T103" fmla="*/ 0 h 115"/>
                <a:gd name="T104" fmla="*/ 135 w 135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5" h="115">
                  <a:moveTo>
                    <a:pt x="96" y="59"/>
                  </a:moveTo>
                  <a:lnTo>
                    <a:pt x="44" y="0"/>
                  </a:lnTo>
                  <a:lnTo>
                    <a:pt x="42" y="1"/>
                  </a:lnTo>
                  <a:lnTo>
                    <a:pt x="37" y="3"/>
                  </a:lnTo>
                  <a:lnTo>
                    <a:pt x="33" y="10"/>
                  </a:lnTo>
                  <a:lnTo>
                    <a:pt x="33" y="23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0" y="44"/>
                  </a:lnTo>
                  <a:lnTo>
                    <a:pt x="13" y="47"/>
                  </a:lnTo>
                  <a:lnTo>
                    <a:pt x="6" y="52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3" y="74"/>
                  </a:lnTo>
                  <a:lnTo>
                    <a:pt x="6" y="84"/>
                  </a:lnTo>
                  <a:lnTo>
                    <a:pt x="5" y="93"/>
                  </a:lnTo>
                  <a:lnTo>
                    <a:pt x="2" y="100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7" y="100"/>
                  </a:lnTo>
                  <a:lnTo>
                    <a:pt x="15" y="97"/>
                  </a:lnTo>
                  <a:lnTo>
                    <a:pt x="28" y="94"/>
                  </a:lnTo>
                  <a:lnTo>
                    <a:pt x="45" y="93"/>
                  </a:lnTo>
                  <a:lnTo>
                    <a:pt x="67" y="96"/>
                  </a:lnTo>
                  <a:lnTo>
                    <a:pt x="95" y="102"/>
                  </a:lnTo>
                  <a:lnTo>
                    <a:pt x="128" y="114"/>
                  </a:lnTo>
                  <a:lnTo>
                    <a:pt x="129" y="114"/>
                  </a:lnTo>
                  <a:lnTo>
                    <a:pt x="132" y="115"/>
                  </a:lnTo>
                  <a:lnTo>
                    <a:pt x="134" y="115"/>
                  </a:lnTo>
                  <a:lnTo>
                    <a:pt x="135" y="113"/>
                  </a:lnTo>
                  <a:lnTo>
                    <a:pt x="134" y="107"/>
                  </a:lnTo>
                  <a:lnTo>
                    <a:pt x="127" y="97"/>
                  </a:lnTo>
                  <a:lnTo>
                    <a:pt x="116" y="82"/>
                  </a:lnTo>
                  <a:lnTo>
                    <a:pt x="96" y="59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4" name="Freeform 20"/>
            <p:cNvSpPr>
              <a:spLocks noChangeAspect="1"/>
            </p:cNvSpPr>
            <p:nvPr/>
          </p:nvSpPr>
          <p:spPr bwMode="auto">
            <a:xfrm>
              <a:off x="949" y="3541"/>
              <a:ext cx="168" cy="369"/>
            </a:xfrm>
            <a:custGeom>
              <a:avLst/>
              <a:gdLst>
                <a:gd name="T0" fmla="*/ 0 w 335"/>
                <a:gd name="T1" fmla="*/ 11 h 739"/>
                <a:gd name="T2" fmla="*/ 30 w 335"/>
                <a:gd name="T3" fmla="*/ 87 h 739"/>
                <a:gd name="T4" fmla="*/ 31 w 335"/>
                <a:gd name="T5" fmla="*/ 91 h 739"/>
                <a:gd name="T6" fmla="*/ 36 w 335"/>
                <a:gd name="T7" fmla="*/ 100 h 739"/>
                <a:gd name="T8" fmla="*/ 43 w 335"/>
                <a:gd name="T9" fmla="*/ 113 h 739"/>
                <a:gd name="T10" fmla="*/ 50 w 335"/>
                <a:gd name="T11" fmla="*/ 129 h 739"/>
                <a:gd name="T12" fmla="*/ 57 w 335"/>
                <a:gd name="T13" fmla="*/ 145 h 739"/>
                <a:gd name="T14" fmla="*/ 63 w 335"/>
                <a:gd name="T15" fmla="*/ 161 h 739"/>
                <a:gd name="T16" fmla="*/ 67 w 335"/>
                <a:gd name="T17" fmla="*/ 174 h 739"/>
                <a:gd name="T18" fmla="*/ 67 w 335"/>
                <a:gd name="T19" fmla="*/ 183 h 739"/>
                <a:gd name="T20" fmla="*/ 67 w 335"/>
                <a:gd name="T21" fmla="*/ 184 h 739"/>
                <a:gd name="T22" fmla="*/ 69 w 335"/>
                <a:gd name="T23" fmla="*/ 184 h 739"/>
                <a:gd name="T24" fmla="*/ 72 w 335"/>
                <a:gd name="T25" fmla="*/ 184 h 739"/>
                <a:gd name="T26" fmla="*/ 75 w 335"/>
                <a:gd name="T27" fmla="*/ 184 h 739"/>
                <a:gd name="T28" fmla="*/ 79 w 335"/>
                <a:gd name="T29" fmla="*/ 184 h 739"/>
                <a:gd name="T30" fmla="*/ 82 w 335"/>
                <a:gd name="T31" fmla="*/ 183 h 739"/>
                <a:gd name="T32" fmla="*/ 83 w 335"/>
                <a:gd name="T33" fmla="*/ 183 h 739"/>
                <a:gd name="T34" fmla="*/ 84 w 335"/>
                <a:gd name="T35" fmla="*/ 182 h 739"/>
                <a:gd name="T36" fmla="*/ 79 w 335"/>
                <a:gd name="T37" fmla="*/ 169 h 739"/>
                <a:gd name="T38" fmla="*/ 73 w 335"/>
                <a:gd name="T39" fmla="*/ 154 h 739"/>
                <a:gd name="T40" fmla="*/ 66 w 335"/>
                <a:gd name="T41" fmla="*/ 137 h 739"/>
                <a:gd name="T42" fmla="*/ 60 w 335"/>
                <a:gd name="T43" fmla="*/ 120 h 739"/>
                <a:gd name="T44" fmla="*/ 54 w 335"/>
                <a:gd name="T45" fmla="*/ 105 h 739"/>
                <a:gd name="T46" fmla="*/ 49 w 335"/>
                <a:gd name="T47" fmla="*/ 92 h 739"/>
                <a:gd name="T48" fmla="*/ 46 w 335"/>
                <a:gd name="T49" fmla="*/ 84 h 739"/>
                <a:gd name="T50" fmla="*/ 45 w 335"/>
                <a:gd name="T51" fmla="*/ 81 h 739"/>
                <a:gd name="T52" fmla="*/ 18 w 335"/>
                <a:gd name="T53" fmla="*/ 0 h 739"/>
                <a:gd name="T54" fmla="*/ 0 w 335"/>
                <a:gd name="T55" fmla="*/ 11 h 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5"/>
                <a:gd name="T85" fmla="*/ 0 h 739"/>
                <a:gd name="T86" fmla="*/ 335 w 335"/>
                <a:gd name="T87" fmla="*/ 739 h 7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5" h="739">
                  <a:moveTo>
                    <a:pt x="0" y="46"/>
                  </a:moveTo>
                  <a:lnTo>
                    <a:pt x="117" y="351"/>
                  </a:lnTo>
                  <a:lnTo>
                    <a:pt x="124" y="365"/>
                  </a:lnTo>
                  <a:lnTo>
                    <a:pt x="142" y="401"/>
                  </a:lnTo>
                  <a:lnTo>
                    <a:pt x="169" y="454"/>
                  </a:lnTo>
                  <a:lnTo>
                    <a:pt x="198" y="517"/>
                  </a:lnTo>
                  <a:lnTo>
                    <a:pt x="227" y="582"/>
                  </a:lnTo>
                  <a:lnTo>
                    <a:pt x="250" y="646"/>
                  </a:lnTo>
                  <a:lnTo>
                    <a:pt x="265" y="697"/>
                  </a:lnTo>
                  <a:lnTo>
                    <a:pt x="266" y="734"/>
                  </a:lnTo>
                  <a:lnTo>
                    <a:pt x="268" y="736"/>
                  </a:lnTo>
                  <a:lnTo>
                    <a:pt x="276" y="739"/>
                  </a:lnTo>
                  <a:lnTo>
                    <a:pt x="288" y="739"/>
                  </a:lnTo>
                  <a:lnTo>
                    <a:pt x="300" y="739"/>
                  </a:lnTo>
                  <a:lnTo>
                    <a:pt x="314" y="738"/>
                  </a:lnTo>
                  <a:lnTo>
                    <a:pt x="326" y="735"/>
                  </a:lnTo>
                  <a:lnTo>
                    <a:pt x="332" y="733"/>
                  </a:lnTo>
                  <a:lnTo>
                    <a:pt x="335" y="730"/>
                  </a:lnTo>
                  <a:lnTo>
                    <a:pt x="313" y="679"/>
                  </a:lnTo>
                  <a:lnTo>
                    <a:pt x="289" y="617"/>
                  </a:lnTo>
                  <a:lnTo>
                    <a:pt x="262" y="550"/>
                  </a:lnTo>
                  <a:lnTo>
                    <a:pt x="237" y="483"/>
                  </a:lnTo>
                  <a:lnTo>
                    <a:pt x="214" y="422"/>
                  </a:lnTo>
                  <a:lnTo>
                    <a:pt x="194" y="371"/>
                  </a:lnTo>
                  <a:lnTo>
                    <a:pt x="182" y="338"/>
                  </a:lnTo>
                  <a:lnTo>
                    <a:pt x="177" y="325"/>
                  </a:lnTo>
                  <a:lnTo>
                    <a:pt x="7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5" name="Freeform 21"/>
            <p:cNvSpPr>
              <a:spLocks noChangeAspect="1"/>
            </p:cNvSpPr>
            <p:nvPr/>
          </p:nvSpPr>
          <p:spPr bwMode="auto">
            <a:xfrm>
              <a:off x="882" y="3553"/>
              <a:ext cx="49" cy="368"/>
            </a:xfrm>
            <a:custGeom>
              <a:avLst/>
              <a:gdLst>
                <a:gd name="T0" fmla="*/ 24 w 99"/>
                <a:gd name="T1" fmla="*/ 4 h 736"/>
                <a:gd name="T2" fmla="*/ 17 w 99"/>
                <a:gd name="T3" fmla="*/ 76 h 736"/>
                <a:gd name="T4" fmla="*/ 17 w 99"/>
                <a:gd name="T5" fmla="*/ 80 h 736"/>
                <a:gd name="T6" fmla="*/ 15 w 99"/>
                <a:gd name="T7" fmla="*/ 90 h 736"/>
                <a:gd name="T8" fmla="*/ 14 w 99"/>
                <a:gd name="T9" fmla="*/ 104 h 736"/>
                <a:gd name="T10" fmla="*/ 13 w 99"/>
                <a:gd name="T11" fmla="*/ 121 h 736"/>
                <a:gd name="T12" fmla="*/ 12 w 99"/>
                <a:gd name="T13" fmla="*/ 140 h 736"/>
                <a:gd name="T14" fmla="*/ 12 w 99"/>
                <a:gd name="T15" fmla="*/ 156 h 736"/>
                <a:gd name="T16" fmla="*/ 13 w 99"/>
                <a:gd name="T17" fmla="*/ 170 h 736"/>
                <a:gd name="T18" fmla="*/ 16 w 99"/>
                <a:gd name="T19" fmla="*/ 179 h 736"/>
                <a:gd name="T20" fmla="*/ 16 w 99"/>
                <a:gd name="T21" fmla="*/ 179 h 736"/>
                <a:gd name="T22" fmla="*/ 14 w 99"/>
                <a:gd name="T23" fmla="*/ 181 h 736"/>
                <a:gd name="T24" fmla="*/ 11 w 99"/>
                <a:gd name="T25" fmla="*/ 182 h 736"/>
                <a:gd name="T26" fmla="*/ 8 w 99"/>
                <a:gd name="T27" fmla="*/ 183 h 736"/>
                <a:gd name="T28" fmla="*/ 5 w 99"/>
                <a:gd name="T29" fmla="*/ 184 h 736"/>
                <a:gd name="T30" fmla="*/ 2 w 99"/>
                <a:gd name="T31" fmla="*/ 184 h 736"/>
                <a:gd name="T32" fmla="*/ 0 w 99"/>
                <a:gd name="T33" fmla="*/ 184 h 736"/>
                <a:gd name="T34" fmla="*/ 0 w 99"/>
                <a:gd name="T35" fmla="*/ 184 h 736"/>
                <a:gd name="T36" fmla="*/ 0 w 99"/>
                <a:gd name="T37" fmla="*/ 153 h 736"/>
                <a:gd name="T38" fmla="*/ 1 w 99"/>
                <a:gd name="T39" fmla="*/ 117 h 736"/>
                <a:gd name="T40" fmla="*/ 1 w 99"/>
                <a:gd name="T41" fmla="*/ 88 h 736"/>
                <a:gd name="T42" fmla="*/ 1 w 99"/>
                <a:gd name="T43" fmla="*/ 75 h 736"/>
                <a:gd name="T44" fmla="*/ 3 w 99"/>
                <a:gd name="T45" fmla="*/ 0 h 736"/>
                <a:gd name="T46" fmla="*/ 24 w 99"/>
                <a:gd name="T47" fmla="*/ 4 h 7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9"/>
                <a:gd name="T73" fmla="*/ 0 h 736"/>
                <a:gd name="T74" fmla="*/ 99 w 99"/>
                <a:gd name="T75" fmla="*/ 736 h 7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9" h="736">
                  <a:moveTo>
                    <a:pt x="99" y="16"/>
                  </a:moveTo>
                  <a:lnTo>
                    <a:pt x="70" y="303"/>
                  </a:lnTo>
                  <a:lnTo>
                    <a:pt x="68" y="318"/>
                  </a:lnTo>
                  <a:lnTo>
                    <a:pt x="63" y="359"/>
                  </a:lnTo>
                  <a:lnTo>
                    <a:pt x="59" y="417"/>
                  </a:lnTo>
                  <a:lnTo>
                    <a:pt x="53" y="486"/>
                  </a:lnTo>
                  <a:lnTo>
                    <a:pt x="49" y="557"/>
                  </a:lnTo>
                  <a:lnTo>
                    <a:pt x="49" y="624"/>
                  </a:lnTo>
                  <a:lnTo>
                    <a:pt x="55" y="678"/>
                  </a:lnTo>
                  <a:lnTo>
                    <a:pt x="67" y="713"/>
                  </a:lnTo>
                  <a:lnTo>
                    <a:pt x="65" y="716"/>
                  </a:lnTo>
                  <a:lnTo>
                    <a:pt x="59" y="721"/>
                  </a:lnTo>
                  <a:lnTo>
                    <a:pt x="47" y="725"/>
                  </a:lnTo>
                  <a:lnTo>
                    <a:pt x="35" y="730"/>
                  </a:lnTo>
                  <a:lnTo>
                    <a:pt x="22" y="733"/>
                  </a:lnTo>
                  <a:lnTo>
                    <a:pt x="11" y="736"/>
                  </a:lnTo>
                  <a:lnTo>
                    <a:pt x="3" y="736"/>
                  </a:lnTo>
                  <a:lnTo>
                    <a:pt x="0" y="733"/>
                  </a:lnTo>
                  <a:lnTo>
                    <a:pt x="3" y="611"/>
                  </a:lnTo>
                  <a:lnTo>
                    <a:pt x="4" y="469"/>
                  </a:lnTo>
                  <a:lnTo>
                    <a:pt x="4" y="349"/>
                  </a:lnTo>
                  <a:lnTo>
                    <a:pt x="4" y="299"/>
                  </a:lnTo>
                  <a:lnTo>
                    <a:pt x="14" y="0"/>
                  </a:lnTo>
                  <a:lnTo>
                    <a:pt x="9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6" name="Freeform 22"/>
            <p:cNvSpPr>
              <a:spLocks noChangeAspect="1"/>
            </p:cNvSpPr>
            <p:nvPr/>
          </p:nvSpPr>
          <p:spPr bwMode="auto">
            <a:xfrm>
              <a:off x="869" y="3310"/>
              <a:ext cx="128" cy="265"/>
            </a:xfrm>
            <a:custGeom>
              <a:avLst/>
              <a:gdLst>
                <a:gd name="T0" fmla="*/ 7 w 255"/>
                <a:gd name="T1" fmla="*/ 131 h 528"/>
                <a:gd name="T2" fmla="*/ 3 w 255"/>
                <a:gd name="T3" fmla="*/ 106 h 528"/>
                <a:gd name="T4" fmla="*/ 1 w 255"/>
                <a:gd name="T5" fmla="*/ 82 h 528"/>
                <a:gd name="T6" fmla="*/ 0 w 255"/>
                <a:gd name="T7" fmla="*/ 61 h 528"/>
                <a:gd name="T8" fmla="*/ 1 w 255"/>
                <a:gd name="T9" fmla="*/ 42 h 528"/>
                <a:gd name="T10" fmla="*/ 1 w 255"/>
                <a:gd name="T11" fmla="*/ 27 h 528"/>
                <a:gd name="T12" fmla="*/ 2 w 255"/>
                <a:gd name="T13" fmla="*/ 15 h 528"/>
                <a:gd name="T14" fmla="*/ 3 w 255"/>
                <a:gd name="T15" fmla="*/ 8 h 528"/>
                <a:gd name="T16" fmla="*/ 3 w 255"/>
                <a:gd name="T17" fmla="*/ 5 h 528"/>
                <a:gd name="T18" fmla="*/ 9 w 255"/>
                <a:gd name="T19" fmla="*/ 3 h 528"/>
                <a:gd name="T20" fmla="*/ 15 w 255"/>
                <a:gd name="T21" fmla="*/ 2 h 528"/>
                <a:gd name="T22" fmla="*/ 20 w 255"/>
                <a:gd name="T23" fmla="*/ 1 h 528"/>
                <a:gd name="T24" fmla="*/ 25 w 255"/>
                <a:gd name="T25" fmla="*/ 1 h 528"/>
                <a:gd name="T26" fmla="*/ 30 w 255"/>
                <a:gd name="T27" fmla="*/ 0 h 528"/>
                <a:gd name="T28" fmla="*/ 34 w 255"/>
                <a:gd name="T29" fmla="*/ 0 h 528"/>
                <a:gd name="T30" fmla="*/ 38 w 255"/>
                <a:gd name="T31" fmla="*/ 0 h 528"/>
                <a:gd name="T32" fmla="*/ 42 w 255"/>
                <a:gd name="T33" fmla="*/ 1 h 528"/>
                <a:gd name="T34" fmla="*/ 45 w 255"/>
                <a:gd name="T35" fmla="*/ 1 h 528"/>
                <a:gd name="T36" fmla="*/ 48 w 255"/>
                <a:gd name="T37" fmla="*/ 2 h 528"/>
                <a:gd name="T38" fmla="*/ 51 w 255"/>
                <a:gd name="T39" fmla="*/ 2 h 528"/>
                <a:gd name="T40" fmla="*/ 53 w 255"/>
                <a:gd name="T41" fmla="*/ 3 h 528"/>
                <a:gd name="T42" fmla="*/ 55 w 255"/>
                <a:gd name="T43" fmla="*/ 3 h 528"/>
                <a:gd name="T44" fmla="*/ 56 w 255"/>
                <a:gd name="T45" fmla="*/ 4 h 528"/>
                <a:gd name="T46" fmla="*/ 57 w 255"/>
                <a:gd name="T47" fmla="*/ 4 h 528"/>
                <a:gd name="T48" fmla="*/ 57 w 255"/>
                <a:gd name="T49" fmla="*/ 4 h 528"/>
                <a:gd name="T50" fmla="*/ 58 w 255"/>
                <a:gd name="T51" fmla="*/ 6 h 528"/>
                <a:gd name="T52" fmla="*/ 58 w 255"/>
                <a:gd name="T53" fmla="*/ 14 h 528"/>
                <a:gd name="T54" fmla="*/ 59 w 255"/>
                <a:gd name="T55" fmla="*/ 33 h 528"/>
                <a:gd name="T56" fmla="*/ 60 w 255"/>
                <a:gd name="T57" fmla="*/ 69 h 528"/>
                <a:gd name="T58" fmla="*/ 61 w 255"/>
                <a:gd name="T59" fmla="*/ 91 h 528"/>
                <a:gd name="T60" fmla="*/ 62 w 255"/>
                <a:gd name="T61" fmla="*/ 108 h 528"/>
                <a:gd name="T62" fmla="*/ 64 w 255"/>
                <a:gd name="T63" fmla="*/ 120 h 528"/>
                <a:gd name="T64" fmla="*/ 64 w 255"/>
                <a:gd name="T65" fmla="*/ 124 h 528"/>
                <a:gd name="T66" fmla="*/ 60 w 255"/>
                <a:gd name="T67" fmla="*/ 126 h 528"/>
                <a:gd name="T68" fmla="*/ 56 w 255"/>
                <a:gd name="T69" fmla="*/ 128 h 528"/>
                <a:gd name="T70" fmla="*/ 52 w 255"/>
                <a:gd name="T71" fmla="*/ 130 h 528"/>
                <a:gd name="T72" fmla="*/ 47 w 255"/>
                <a:gd name="T73" fmla="*/ 131 h 528"/>
                <a:gd name="T74" fmla="*/ 43 w 255"/>
                <a:gd name="T75" fmla="*/ 132 h 528"/>
                <a:gd name="T76" fmla="*/ 38 w 255"/>
                <a:gd name="T77" fmla="*/ 133 h 528"/>
                <a:gd name="T78" fmla="*/ 33 w 255"/>
                <a:gd name="T79" fmla="*/ 133 h 528"/>
                <a:gd name="T80" fmla="*/ 28 w 255"/>
                <a:gd name="T81" fmla="*/ 133 h 528"/>
                <a:gd name="T82" fmla="*/ 24 w 255"/>
                <a:gd name="T83" fmla="*/ 133 h 528"/>
                <a:gd name="T84" fmla="*/ 20 w 255"/>
                <a:gd name="T85" fmla="*/ 133 h 528"/>
                <a:gd name="T86" fmla="*/ 16 w 255"/>
                <a:gd name="T87" fmla="*/ 133 h 528"/>
                <a:gd name="T88" fmla="*/ 13 w 255"/>
                <a:gd name="T89" fmla="*/ 133 h 528"/>
                <a:gd name="T90" fmla="*/ 10 w 255"/>
                <a:gd name="T91" fmla="*/ 132 h 528"/>
                <a:gd name="T92" fmla="*/ 8 w 255"/>
                <a:gd name="T93" fmla="*/ 131 h 528"/>
                <a:gd name="T94" fmla="*/ 7 w 255"/>
                <a:gd name="T95" fmla="*/ 131 h 528"/>
                <a:gd name="T96" fmla="*/ 7 w 255"/>
                <a:gd name="T97" fmla="*/ 131 h 5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5"/>
                <a:gd name="T148" fmla="*/ 0 h 528"/>
                <a:gd name="T149" fmla="*/ 255 w 255"/>
                <a:gd name="T150" fmla="*/ 528 h 5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5" h="528">
                  <a:moveTo>
                    <a:pt x="25" y="520"/>
                  </a:moveTo>
                  <a:lnTo>
                    <a:pt x="11" y="420"/>
                  </a:lnTo>
                  <a:lnTo>
                    <a:pt x="3" y="326"/>
                  </a:lnTo>
                  <a:lnTo>
                    <a:pt x="0" y="241"/>
                  </a:lnTo>
                  <a:lnTo>
                    <a:pt x="2" y="167"/>
                  </a:lnTo>
                  <a:lnTo>
                    <a:pt x="4" y="105"/>
                  </a:lnTo>
                  <a:lnTo>
                    <a:pt x="7" y="59"/>
                  </a:lnTo>
                  <a:lnTo>
                    <a:pt x="11" y="29"/>
                  </a:lnTo>
                  <a:lnTo>
                    <a:pt x="12" y="18"/>
                  </a:lnTo>
                  <a:lnTo>
                    <a:pt x="35" y="11"/>
                  </a:lnTo>
                  <a:lnTo>
                    <a:pt x="57" y="7"/>
                  </a:lnTo>
                  <a:lnTo>
                    <a:pt x="78" y="3"/>
                  </a:lnTo>
                  <a:lnTo>
                    <a:pt x="97" y="1"/>
                  </a:lnTo>
                  <a:lnTo>
                    <a:pt x="117" y="0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6" y="1"/>
                  </a:lnTo>
                  <a:lnTo>
                    <a:pt x="180" y="3"/>
                  </a:lnTo>
                  <a:lnTo>
                    <a:pt x="192" y="6"/>
                  </a:lnTo>
                  <a:lnTo>
                    <a:pt x="202" y="8"/>
                  </a:lnTo>
                  <a:lnTo>
                    <a:pt x="211" y="10"/>
                  </a:lnTo>
                  <a:lnTo>
                    <a:pt x="218" y="11"/>
                  </a:lnTo>
                  <a:lnTo>
                    <a:pt x="223" y="14"/>
                  </a:lnTo>
                  <a:lnTo>
                    <a:pt x="226" y="15"/>
                  </a:lnTo>
                  <a:lnTo>
                    <a:pt x="227" y="15"/>
                  </a:lnTo>
                  <a:lnTo>
                    <a:pt x="229" y="22"/>
                  </a:lnTo>
                  <a:lnTo>
                    <a:pt x="231" y="54"/>
                  </a:lnTo>
                  <a:lnTo>
                    <a:pt x="233" y="132"/>
                  </a:lnTo>
                  <a:lnTo>
                    <a:pt x="238" y="274"/>
                  </a:lnTo>
                  <a:lnTo>
                    <a:pt x="242" y="361"/>
                  </a:lnTo>
                  <a:lnTo>
                    <a:pt x="248" y="431"/>
                  </a:lnTo>
                  <a:lnTo>
                    <a:pt x="253" y="477"/>
                  </a:lnTo>
                  <a:lnTo>
                    <a:pt x="255" y="494"/>
                  </a:lnTo>
                  <a:lnTo>
                    <a:pt x="240" y="503"/>
                  </a:lnTo>
                  <a:lnTo>
                    <a:pt x="224" y="510"/>
                  </a:lnTo>
                  <a:lnTo>
                    <a:pt x="205" y="516"/>
                  </a:lnTo>
                  <a:lnTo>
                    <a:pt x="187" y="520"/>
                  </a:lnTo>
                  <a:lnTo>
                    <a:pt x="169" y="524"/>
                  </a:lnTo>
                  <a:lnTo>
                    <a:pt x="149" y="526"/>
                  </a:lnTo>
                  <a:lnTo>
                    <a:pt x="131" y="527"/>
                  </a:lnTo>
                  <a:lnTo>
                    <a:pt x="112" y="528"/>
                  </a:lnTo>
                  <a:lnTo>
                    <a:pt x="95" y="528"/>
                  </a:lnTo>
                  <a:lnTo>
                    <a:pt x="79" y="528"/>
                  </a:lnTo>
                  <a:lnTo>
                    <a:pt x="64" y="527"/>
                  </a:lnTo>
                  <a:lnTo>
                    <a:pt x="51" y="526"/>
                  </a:lnTo>
                  <a:lnTo>
                    <a:pt x="40" y="525"/>
                  </a:lnTo>
                  <a:lnTo>
                    <a:pt x="32" y="523"/>
                  </a:lnTo>
                  <a:lnTo>
                    <a:pt x="27" y="522"/>
                  </a:lnTo>
                  <a:lnTo>
                    <a:pt x="25" y="52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7" name="Freeform 23"/>
            <p:cNvSpPr>
              <a:spLocks noChangeAspect="1"/>
            </p:cNvSpPr>
            <p:nvPr/>
          </p:nvSpPr>
          <p:spPr bwMode="auto">
            <a:xfrm>
              <a:off x="908" y="3318"/>
              <a:ext cx="47" cy="55"/>
            </a:xfrm>
            <a:custGeom>
              <a:avLst/>
              <a:gdLst>
                <a:gd name="T0" fmla="*/ 23 w 94"/>
                <a:gd name="T1" fmla="*/ 2 h 110"/>
                <a:gd name="T2" fmla="*/ 18 w 94"/>
                <a:gd name="T3" fmla="*/ 1 h 110"/>
                <a:gd name="T4" fmla="*/ 12 w 94"/>
                <a:gd name="T5" fmla="*/ 0 h 110"/>
                <a:gd name="T6" fmla="*/ 9 w 94"/>
                <a:gd name="T7" fmla="*/ 0 h 110"/>
                <a:gd name="T8" fmla="*/ 6 w 94"/>
                <a:gd name="T9" fmla="*/ 1 h 110"/>
                <a:gd name="T10" fmla="*/ 3 w 94"/>
                <a:gd name="T11" fmla="*/ 1 h 110"/>
                <a:gd name="T12" fmla="*/ 1 w 94"/>
                <a:gd name="T13" fmla="*/ 2 h 110"/>
                <a:gd name="T14" fmla="*/ 1 w 94"/>
                <a:gd name="T15" fmla="*/ 2 h 110"/>
                <a:gd name="T16" fmla="*/ 0 w 94"/>
                <a:gd name="T17" fmla="*/ 2 h 110"/>
                <a:gd name="T18" fmla="*/ 1 w 94"/>
                <a:gd name="T19" fmla="*/ 3 h 110"/>
                <a:gd name="T20" fmla="*/ 1 w 94"/>
                <a:gd name="T21" fmla="*/ 6 h 110"/>
                <a:gd name="T22" fmla="*/ 3 w 94"/>
                <a:gd name="T23" fmla="*/ 10 h 110"/>
                <a:gd name="T24" fmla="*/ 3 w 94"/>
                <a:gd name="T25" fmla="*/ 13 h 110"/>
                <a:gd name="T26" fmla="*/ 5 w 94"/>
                <a:gd name="T27" fmla="*/ 17 h 110"/>
                <a:gd name="T28" fmla="*/ 6 w 94"/>
                <a:gd name="T29" fmla="*/ 20 h 110"/>
                <a:gd name="T30" fmla="*/ 8 w 94"/>
                <a:gd name="T31" fmla="*/ 24 h 110"/>
                <a:gd name="T32" fmla="*/ 9 w 94"/>
                <a:gd name="T33" fmla="*/ 28 h 110"/>
                <a:gd name="T34" fmla="*/ 12 w 94"/>
                <a:gd name="T35" fmla="*/ 15 h 110"/>
                <a:gd name="T36" fmla="*/ 17 w 94"/>
                <a:gd name="T37" fmla="*/ 27 h 110"/>
                <a:gd name="T38" fmla="*/ 19 w 94"/>
                <a:gd name="T39" fmla="*/ 23 h 110"/>
                <a:gd name="T40" fmla="*/ 20 w 94"/>
                <a:gd name="T41" fmla="*/ 19 h 110"/>
                <a:gd name="T42" fmla="*/ 22 w 94"/>
                <a:gd name="T43" fmla="*/ 14 h 110"/>
                <a:gd name="T44" fmla="*/ 23 w 94"/>
                <a:gd name="T45" fmla="*/ 11 h 110"/>
                <a:gd name="T46" fmla="*/ 24 w 94"/>
                <a:gd name="T47" fmla="*/ 7 h 110"/>
                <a:gd name="T48" fmla="*/ 24 w 94"/>
                <a:gd name="T49" fmla="*/ 5 h 110"/>
                <a:gd name="T50" fmla="*/ 24 w 94"/>
                <a:gd name="T51" fmla="*/ 3 h 110"/>
                <a:gd name="T52" fmla="*/ 23 w 94"/>
                <a:gd name="T53" fmla="*/ 2 h 1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4"/>
                <a:gd name="T82" fmla="*/ 0 h 110"/>
                <a:gd name="T83" fmla="*/ 94 w 94"/>
                <a:gd name="T84" fmla="*/ 110 h 1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4" h="110">
                  <a:moveTo>
                    <a:pt x="92" y="8"/>
                  </a:moveTo>
                  <a:lnTo>
                    <a:pt x="70" y="2"/>
                  </a:lnTo>
                  <a:lnTo>
                    <a:pt x="50" y="0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2" y="3"/>
                  </a:lnTo>
                  <a:lnTo>
                    <a:pt x="5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2" y="15"/>
                  </a:lnTo>
                  <a:lnTo>
                    <a:pt x="5" y="24"/>
                  </a:lnTo>
                  <a:lnTo>
                    <a:pt x="10" y="37"/>
                  </a:lnTo>
                  <a:lnTo>
                    <a:pt x="15" y="51"/>
                  </a:lnTo>
                  <a:lnTo>
                    <a:pt x="20" y="66"/>
                  </a:lnTo>
                  <a:lnTo>
                    <a:pt x="26" y="80"/>
                  </a:lnTo>
                  <a:lnTo>
                    <a:pt x="32" y="95"/>
                  </a:lnTo>
                  <a:lnTo>
                    <a:pt x="36" y="110"/>
                  </a:lnTo>
                  <a:lnTo>
                    <a:pt x="46" y="60"/>
                  </a:lnTo>
                  <a:lnTo>
                    <a:pt x="68" y="107"/>
                  </a:lnTo>
                  <a:lnTo>
                    <a:pt x="73" y="91"/>
                  </a:lnTo>
                  <a:lnTo>
                    <a:pt x="79" y="75"/>
                  </a:lnTo>
                  <a:lnTo>
                    <a:pt x="85" y="59"/>
                  </a:lnTo>
                  <a:lnTo>
                    <a:pt x="89" y="44"/>
                  </a:lnTo>
                  <a:lnTo>
                    <a:pt x="93" y="30"/>
                  </a:lnTo>
                  <a:lnTo>
                    <a:pt x="94" y="19"/>
                  </a:lnTo>
                  <a:lnTo>
                    <a:pt x="94" y="11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8" name="Freeform 24"/>
            <p:cNvSpPr>
              <a:spLocks noChangeAspect="1"/>
            </p:cNvSpPr>
            <p:nvPr/>
          </p:nvSpPr>
          <p:spPr bwMode="auto">
            <a:xfrm>
              <a:off x="1063" y="3902"/>
              <a:ext cx="147" cy="67"/>
            </a:xfrm>
            <a:custGeom>
              <a:avLst/>
              <a:gdLst>
                <a:gd name="T0" fmla="*/ 6 w 293"/>
                <a:gd name="T1" fmla="*/ 8 h 133"/>
                <a:gd name="T2" fmla="*/ 9 w 293"/>
                <a:gd name="T3" fmla="*/ 3 h 133"/>
                <a:gd name="T4" fmla="*/ 24 w 293"/>
                <a:gd name="T5" fmla="*/ 0 h 133"/>
                <a:gd name="T6" fmla="*/ 25 w 293"/>
                <a:gd name="T7" fmla="*/ 2 h 133"/>
                <a:gd name="T8" fmla="*/ 27 w 293"/>
                <a:gd name="T9" fmla="*/ 4 h 133"/>
                <a:gd name="T10" fmla="*/ 29 w 293"/>
                <a:gd name="T11" fmla="*/ 7 h 133"/>
                <a:gd name="T12" fmla="*/ 33 w 293"/>
                <a:gd name="T13" fmla="*/ 10 h 133"/>
                <a:gd name="T14" fmla="*/ 36 w 293"/>
                <a:gd name="T15" fmla="*/ 13 h 133"/>
                <a:gd name="T16" fmla="*/ 40 w 293"/>
                <a:gd name="T17" fmla="*/ 16 h 133"/>
                <a:gd name="T18" fmla="*/ 44 w 293"/>
                <a:gd name="T19" fmla="*/ 19 h 133"/>
                <a:gd name="T20" fmla="*/ 48 w 293"/>
                <a:gd name="T21" fmla="*/ 21 h 133"/>
                <a:gd name="T22" fmla="*/ 52 w 293"/>
                <a:gd name="T23" fmla="*/ 22 h 133"/>
                <a:gd name="T24" fmla="*/ 55 w 293"/>
                <a:gd name="T25" fmla="*/ 23 h 133"/>
                <a:gd name="T26" fmla="*/ 58 w 293"/>
                <a:gd name="T27" fmla="*/ 24 h 133"/>
                <a:gd name="T28" fmla="*/ 60 w 293"/>
                <a:gd name="T29" fmla="*/ 24 h 133"/>
                <a:gd name="T30" fmla="*/ 62 w 293"/>
                <a:gd name="T31" fmla="*/ 24 h 133"/>
                <a:gd name="T32" fmla="*/ 64 w 293"/>
                <a:gd name="T33" fmla="*/ 24 h 133"/>
                <a:gd name="T34" fmla="*/ 65 w 293"/>
                <a:gd name="T35" fmla="*/ 24 h 133"/>
                <a:gd name="T36" fmla="*/ 65 w 293"/>
                <a:gd name="T37" fmla="*/ 24 h 133"/>
                <a:gd name="T38" fmla="*/ 69 w 293"/>
                <a:gd name="T39" fmla="*/ 26 h 133"/>
                <a:gd name="T40" fmla="*/ 71 w 293"/>
                <a:gd name="T41" fmla="*/ 28 h 133"/>
                <a:gd name="T42" fmla="*/ 73 w 293"/>
                <a:gd name="T43" fmla="*/ 29 h 133"/>
                <a:gd name="T44" fmla="*/ 74 w 293"/>
                <a:gd name="T45" fmla="*/ 30 h 133"/>
                <a:gd name="T46" fmla="*/ 74 w 293"/>
                <a:gd name="T47" fmla="*/ 31 h 133"/>
                <a:gd name="T48" fmla="*/ 74 w 293"/>
                <a:gd name="T49" fmla="*/ 32 h 133"/>
                <a:gd name="T50" fmla="*/ 73 w 293"/>
                <a:gd name="T51" fmla="*/ 33 h 133"/>
                <a:gd name="T52" fmla="*/ 73 w 293"/>
                <a:gd name="T53" fmla="*/ 33 h 133"/>
                <a:gd name="T54" fmla="*/ 65 w 293"/>
                <a:gd name="T55" fmla="*/ 34 h 133"/>
                <a:gd name="T56" fmla="*/ 58 w 293"/>
                <a:gd name="T57" fmla="*/ 34 h 133"/>
                <a:gd name="T58" fmla="*/ 51 w 293"/>
                <a:gd name="T59" fmla="*/ 34 h 133"/>
                <a:gd name="T60" fmla="*/ 44 w 293"/>
                <a:gd name="T61" fmla="*/ 33 h 133"/>
                <a:gd name="T62" fmla="*/ 39 w 293"/>
                <a:gd name="T63" fmla="*/ 33 h 133"/>
                <a:gd name="T64" fmla="*/ 35 w 293"/>
                <a:gd name="T65" fmla="*/ 33 h 133"/>
                <a:gd name="T66" fmla="*/ 32 w 293"/>
                <a:gd name="T67" fmla="*/ 32 h 133"/>
                <a:gd name="T68" fmla="*/ 31 w 293"/>
                <a:gd name="T69" fmla="*/ 32 h 133"/>
                <a:gd name="T70" fmla="*/ 27 w 293"/>
                <a:gd name="T71" fmla="*/ 30 h 133"/>
                <a:gd name="T72" fmla="*/ 24 w 293"/>
                <a:gd name="T73" fmla="*/ 29 h 133"/>
                <a:gd name="T74" fmla="*/ 21 w 293"/>
                <a:gd name="T75" fmla="*/ 28 h 133"/>
                <a:gd name="T76" fmla="*/ 20 w 293"/>
                <a:gd name="T77" fmla="*/ 29 h 133"/>
                <a:gd name="T78" fmla="*/ 18 w 293"/>
                <a:gd name="T79" fmla="*/ 30 h 133"/>
                <a:gd name="T80" fmla="*/ 18 w 293"/>
                <a:gd name="T81" fmla="*/ 31 h 133"/>
                <a:gd name="T82" fmla="*/ 18 w 293"/>
                <a:gd name="T83" fmla="*/ 32 h 133"/>
                <a:gd name="T84" fmla="*/ 18 w 293"/>
                <a:gd name="T85" fmla="*/ 32 h 133"/>
                <a:gd name="T86" fmla="*/ 0 w 293"/>
                <a:gd name="T87" fmla="*/ 32 h 133"/>
                <a:gd name="T88" fmla="*/ 1 w 293"/>
                <a:gd name="T89" fmla="*/ 20 h 133"/>
                <a:gd name="T90" fmla="*/ 3 w 293"/>
                <a:gd name="T91" fmla="*/ 13 h 133"/>
                <a:gd name="T92" fmla="*/ 5 w 293"/>
                <a:gd name="T93" fmla="*/ 9 h 133"/>
                <a:gd name="T94" fmla="*/ 6 w 293"/>
                <a:gd name="T95" fmla="*/ 8 h 1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3"/>
                <a:gd name="T145" fmla="*/ 0 h 133"/>
                <a:gd name="T146" fmla="*/ 293 w 293"/>
                <a:gd name="T147" fmla="*/ 133 h 1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3" h="133">
                  <a:moveTo>
                    <a:pt x="21" y="31"/>
                  </a:moveTo>
                  <a:lnTo>
                    <a:pt x="36" y="12"/>
                  </a:lnTo>
                  <a:lnTo>
                    <a:pt x="95" y="0"/>
                  </a:lnTo>
                  <a:lnTo>
                    <a:pt x="99" y="5"/>
                  </a:lnTo>
                  <a:lnTo>
                    <a:pt x="105" y="15"/>
                  </a:lnTo>
                  <a:lnTo>
                    <a:pt x="115" y="25"/>
                  </a:lnTo>
                  <a:lnTo>
                    <a:pt x="129" y="37"/>
                  </a:lnTo>
                  <a:lnTo>
                    <a:pt x="142" y="49"/>
                  </a:lnTo>
                  <a:lnTo>
                    <a:pt x="158" y="62"/>
                  </a:lnTo>
                  <a:lnTo>
                    <a:pt x="176" y="73"/>
                  </a:lnTo>
                  <a:lnTo>
                    <a:pt x="192" y="84"/>
                  </a:lnTo>
                  <a:lnTo>
                    <a:pt x="205" y="88"/>
                  </a:lnTo>
                  <a:lnTo>
                    <a:pt x="217" y="92"/>
                  </a:lnTo>
                  <a:lnTo>
                    <a:pt x="229" y="93"/>
                  </a:lnTo>
                  <a:lnTo>
                    <a:pt x="239" y="94"/>
                  </a:lnTo>
                  <a:lnTo>
                    <a:pt x="247" y="95"/>
                  </a:lnTo>
                  <a:lnTo>
                    <a:pt x="254" y="95"/>
                  </a:lnTo>
                  <a:lnTo>
                    <a:pt x="259" y="95"/>
                  </a:lnTo>
                  <a:lnTo>
                    <a:pt x="260" y="95"/>
                  </a:lnTo>
                  <a:lnTo>
                    <a:pt x="274" y="102"/>
                  </a:lnTo>
                  <a:lnTo>
                    <a:pt x="284" y="109"/>
                  </a:lnTo>
                  <a:lnTo>
                    <a:pt x="290" y="115"/>
                  </a:lnTo>
                  <a:lnTo>
                    <a:pt x="293" y="119"/>
                  </a:lnTo>
                  <a:lnTo>
                    <a:pt x="293" y="124"/>
                  </a:lnTo>
                  <a:lnTo>
                    <a:pt x="293" y="127"/>
                  </a:lnTo>
                  <a:lnTo>
                    <a:pt x="292" y="130"/>
                  </a:lnTo>
                  <a:lnTo>
                    <a:pt x="292" y="131"/>
                  </a:lnTo>
                  <a:lnTo>
                    <a:pt x="260" y="133"/>
                  </a:lnTo>
                  <a:lnTo>
                    <a:pt x="230" y="133"/>
                  </a:lnTo>
                  <a:lnTo>
                    <a:pt x="201" y="133"/>
                  </a:lnTo>
                  <a:lnTo>
                    <a:pt x="176" y="132"/>
                  </a:lnTo>
                  <a:lnTo>
                    <a:pt x="155" y="131"/>
                  </a:lnTo>
                  <a:lnTo>
                    <a:pt x="138" y="129"/>
                  </a:lnTo>
                  <a:lnTo>
                    <a:pt x="127" y="127"/>
                  </a:lnTo>
                  <a:lnTo>
                    <a:pt x="124" y="127"/>
                  </a:lnTo>
                  <a:lnTo>
                    <a:pt x="105" y="117"/>
                  </a:lnTo>
                  <a:lnTo>
                    <a:pt x="93" y="113"/>
                  </a:lnTo>
                  <a:lnTo>
                    <a:pt x="82" y="111"/>
                  </a:lnTo>
                  <a:lnTo>
                    <a:pt x="77" y="114"/>
                  </a:lnTo>
                  <a:lnTo>
                    <a:pt x="72" y="118"/>
                  </a:lnTo>
                  <a:lnTo>
                    <a:pt x="71" y="123"/>
                  </a:lnTo>
                  <a:lnTo>
                    <a:pt x="70" y="126"/>
                  </a:lnTo>
                  <a:lnTo>
                    <a:pt x="70" y="127"/>
                  </a:lnTo>
                  <a:lnTo>
                    <a:pt x="0" y="125"/>
                  </a:lnTo>
                  <a:lnTo>
                    <a:pt x="2" y="79"/>
                  </a:lnTo>
                  <a:lnTo>
                    <a:pt x="10" y="50"/>
                  </a:lnTo>
                  <a:lnTo>
                    <a:pt x="18" y="35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69" name="Freeform 25"/>
            <p:cNvSpPr>
              <a:spLocks noChangeAspect="1"/>
            </p:cNvSpPr>
            <p:nvPr/>
          </p:nvSpPr>
          <p:spPr bwMode="auto">
            <a:xfrm>
              <a:off x="794" y="3905"/>
              <a:ext cx="148" cy="60"/>
            </a:xfrm>
            <a:custGeom>
              <a:avLst/>
              <a:gdLst>
                <a:gd name="T0" fmla="*/ 9 w 295"/>
                <a:gd name="T1" fmla="*/ 18 h 120"/>
                <a:gd name="T2" fmla="*/ 10 w 295"/>
                <a:gd name="T3" fmla="*/ 18 h 120"/>
                <a:gd name="T4" fmla="*/ 11 w 295"/>
                <a:gd name="T5" fmla="*/ 19 h 120"/>
                <a:gd name="T6" fmla="*/ 13 w 295"/>
                <a:gd name="T7" fmla="*/ 19 h 120"/>
                <a:gd name="T8" fmla="*/ 15 w 295"/>
                <a:gd name="T9" fmla="*/ 19 h 120"/>
                <a:gd name="T10" fmla="*/ 18 w 295"/>
                <a:gd name="T11" fmla="*/ 19 h 120"/>
                <a:gd name="T12" fmla="*/ 22 w 295"/>
                <a:gd name="T13" fmla="*/ 18 h 120"/>
                <a:gd name="T14" fmla="*/ 25 w 295"/>
                <a:gd name="T15" fmla="*/ 17 h 120"/>
                <a:gd name="T16" fmla="*/ 29 w 295"/>
                <a:gd name="T17" fmla="*/ 15 h 120"/>
                <a:gd name="T18" fmla="*/ 32 w 295"/>
                <a:gd name="T19" fmla="*/ 14 h 120"/>
                <a:gd name="T20" fmla="*/ 35 w 295"/>
                <a:gd name="T21" fmla="*/ 12 h 120"/>
                <a:gd name="T22" fmla="*/ 38 w 295"/>
                <a:gd name="T23" fmla="*/ 11 h 120"/>
                <a:gd name="T24" fmla="*/ 40 w 295"/>
                <a:gd name="T25" fmla="*/ 9 h 120"/>
                <a:gd name="T26" fmla="*/ 42 w 295"/>
                <a:gd name="T27" fmla="*/ 7 h 120"/>
                <a:gd name="T28" fmla="*/ 44 w 295"/>
                <a:gd name="T29" fmla="*/ 5 h 120"/>
                <a:gd name="T30" fmla="*/ 45 w 295"/>
                <a:gd name="T31" fmla="*/ 3 h 120"/>
                <a:gd name="T32" fmla="*/ 46 w 295"/>
                <a:gd name="T33" fmla="*/ 2 h 120"/>
                <a:gd name="T34" fmla="*/ 69 w 295"/>
                <a:gd name="T35" fmla="*/ 0 h 120"/>
                <a:gd name="T36" fmla="*/ 70 w 295"/>
                <a:gd name="T37" fmla="*/ 6 h 120"/>
                <a:gd name="T38" fmla="*/ 71 w 295"/>
                <a:gd name="T39" fmla="*/ 7 h 120"/>
                <a:gd name="T40" fmla="*/ 73 w 295"/>
                <a:gd name="T41" fmla="*/ 11 h 120"/>
                <a:gd name="T42" fmla="*/ 74 w 295"/>
                <a:gd name="T43" fmla="*/ 19 h 120"/>
                <a:gd name="T44" fmla="*/ 74 w 295"/>
                <a:gd name="T45" fmla="*/ 30 h 120"/>
                <a:gd name="T46" fmla="*/ 56 w 295"/>
                <a:gd name="T47" fmla="*/ 30 h 120"/>
                <a:gd name="T48" fmla="*/ 56 w 295"/>
                <a:gd name="T49" fmla="*/ 30 h 120"/>
                <a:gd name="T50" fmla="*/ 56 w 295"/>
                <a:gd name="T51" fmla="*/ 28 h 120"/>
                <a:gd name="T52" fmla="*/ 56 w 295"/>
                <a:gd name="T53" fmla="*/ 27 h 120"/>
                <a:gd name="T54" fmla="*/ 55 w 295"/>
                <a:gd name="T55" fmla="*/ 26 h 120"/>
                <a:gd name="T56" fmla="*/ 53 w 295"/>
                <a:gd name="T57" fmla="*/ 26 h 120"/>
                <a:gd name="T58" fmla="*/ 51 w 295"/>
                <a:gd name="T59" fmla="*/ 26 h 120"/>
                <a:gd name="T60" fmla="*/ 48 w 295"/>
                <a:gd name="T61" fmla="*/ 27 h 120"/>
                <a:gd name="T62" fmla="*/ 43 w 295"/>
                <a:gd name="T63" fmla="*/ 29 h 120"/>
                <a:gd name="T64" fmla="*/ 42 w 295"/>
                <a:gd name="T65" fmla="*/ 29 h 120"/>
                <a:gd name="T66" fmla="*/ 39 w 295"/>
                <a:gd name="T67" fmla="*/ 29 h 120"/>
                <a:gd name="T68" fmla="*/ 35 w 295"/>
                <a:gd name="T69" fmla="*/ 29 h 120"/>
                <a:gd name="T70" fmla="*/ 30 w 295"/>
                <a:gd name="T71" fmla="*/ 29 h 120"/>
                <a:gd name="T72" fmla="*/ 23 w 295"/>
                <a:gd name="T73" fmla="*/ 29 h 120"/>
                <a:gd name="T74" fmla="*/ 16 w 295"/>
                <a:gd name="T75" fmla="*/ 29 h 120"/>
                <a:gd name="T76" fmla="*/ 9 w 295"/>
                <a:gd name="T77" fmla="*/ 28 h 120"/>
                <a:gd name="T78" fmla="*/ 1 w 295"/>
                <a:gd name="T79" fmla="*/ 27 h 120"/>
                <a:gd name="T80" fmla="*/ 1 w 295"/>
                <a:gd name="T81" fmla="*/ 27 h 120"/>
                <a:gd name="T82" fmla="*/ 0 w 295"/>
                <a:gd name="T83" fmla="*/ 26 h 120"/>
                <a:gd name="T84" fmla="*/ 0 w 295"/>
                <a:gd name="T85" fmla="*/ 25 h 120"/>
                <a:gd name="T86" fmla="*/ 1 w 295"/>
                <a:gd name="T87" fmla="*/ 24 h 120"/>
                <a:gd name="T88" fmla="*/ 1 w 295"/>
                <a:gd name="T89" fmla="*/ 23 h 120"/>
                <a:gd name="T90" fmla="*/ 3 w 295"/>
                <a:gd name="T91" fmla="*/ 21 h 120"/>
                <a:gd name="T92" fmla="*/ 5 w 295"/>
                <a:gd name="T93" fmla="*/ 20 h 120"/>
                <a:gd name="T94" fmla="*/ 9 w 295"/>
                <a:gd name="T95" fmla="*/ 18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5"/>
                <a:gd name="T145" fmla="*/ 0 h 120"/>
                <a:gd name="T146" fmla="*/ 295 w 295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5" h="120">
                  <a:moveTo>
                    <a:pt x="35" y="72"/>
                  </a:moveTo>
                  <a:lnTo>
                    <a:pt x="38" y="72"/>
                  </a:lnTo>
                  <a:lnTo>
                    <a:pt x="42" y="73"/>
                  </a:lnTo>
                  <a:lnTo>
                    <a:pt x="50" y="73"/>
                  </a:lnTo>
                  <a:lnTo>
                    <a:pt x="60" y="73"/>
                  </a:lnTo>
                  <a:lnTo>
                    <a:pt x="72" y="73"/>
                  </a:lnTo>
                  <a:lnTo>
                    <a:pt x="85" y="71"/>
                  </a:lnTo>
                  <a:lnTo>
                    <a:pt x="100" y="67"/>
                  </a:lnTo>
                  <a:lnTo>
                    <a:pt x="115" y="63"/>
                  </a:lnTo>
                  <a:lnTo>
                    <a:pt x="126" y="56"/>
                  </a:lnTo>
                  <a:lnTo>
                    <a:pt x="138" y="48"/>
                  </a:lnTo>
                  <a:lnTo>
                    <a:pt x="149" y="41"/>
                  </a:lnTo>
                  <a:lnTo>
                    <a:pt x="159" y="33"/>
                  </a:lnTo>
                  <a:lnTo>
                    <a:pt x="168" y="25"/>
                  </a:lnTo>
                  <a:lnTo>
                    <a:pt x="175" y="18"/>
                  </a:lnTo>
                  <a:lnTo>
                    <a:pt x="179" y="12"/>
                  </a:lnTo>
                  <a:lnTo>
                    <a:pt x="182" y="7"/>
                  </a:lnTo>
                  <a:lnTo>
                    <a:pt x="274" y="0"/>
                  </a:lnTo>
                  <a:lnTo>
                    <a:pt x="278" y="23"/>
                  </a:lnTo>
                  <a:lnTo>
                    <a:pt x="282" y="28"/>
                  </a:lnTo>
                  <a:lnTo>
                    <a:pt x="289" y="44"/>
                  </a:lnTo>
                  <a:lnTo>
                    <a:pt x="295" y="74"/>
                  </a:lnTo>
                  <a:lnTo>
                    <a:pt x="295" y="120"/>
                  </a:lnTo>
                  <a:lnTo>
                    <a:pt x="224" y="118"/>
                  </a:lnTo>
                  <a:lnTo>
                    <a:pt x="224" y="117"/>
                  </a:lnTo>
                  <a:lnTo>
                    <a:pt x="224" y="112"/>
                  </a:lnTo>
                  <a:lnTo>
                    <a:pt x="222" y="108"/>
                  </a:lnTo>
                  <a:lnTo>
                    <a:pt x="219" y="104"/>
                  </a:lnTo>
                  <a:lnTo>
                    <a:pt x="212" y="101"/>
                  </a:lnTo>
                  <a:lnTo>
                    <a:pt x="202" y="101"/>
                  </a:lnTo>
                  <a:lnTo>
                    <a:pt x="189" y="105"/>
                  </a:lnTo>
                  <a:lnTo>
                    <a:pt x="170" y="114"/>
                  </a:lnTo>
                  <a:lnTo>
                    <a:pt x="167" y="114"/>
                  </a:lnTo>
                  <a:lnTo>
                    <a:pt x="155" y="116"/>
                  </a:lnTo>
                  <a:lnTo>
                    <a:pt x="139" y="116"/>
                  </a:lnTo>
                  <a:lnTo>
                    <a:pt x="117" y="116"/>
                  </a:lnTo>
                  <a:lnTo>
                    <a:pt x="92" y="114"/>
                  </a:lnTo>
                  <a:lnTo>
                    <a:pt x="63" y="113"/>
                  </a:lnTo>
                  <a:lnTo>
                    <a:pt x="33" y="111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1" y="95"/>
                  </a:lnTo>
                  <a:lnTo>
                    <a:pt x="4" y="90"/>
                  </a:lnTo>
                  <a:lnTo>
                    <a:pt x="10" y="84"/>
                  </a:lnTo>
                  <a:lnTo>
                    <a:pt x="20" y="78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0" name="Freeform 26"/>
            <p:cNvSpPr>
              <a:spLocks noChangeAspect="1"/>
            </p:cNvSpPr>
            <p:nvPr/>
          </p:nvSpPr>
          <p:spPr bwMode="auto">
            <a:xfrm>
              <a:off x="880" y="3709"/>
              <a:ext cx="58" cy="217"/>
            </a:xfrm>
            <a:custGeom>
              <a:avLst/>
              <a:gdLst>
                <a:gd name="T0" fmla="*/ 2 w 117"/>
                <a:gd name="T1" fmla="*/ 0 h 433"/>
                <a:gd name="T2" fmla="*/ 0 w 117"/>
                <a:gd name="T3" fmla="*/ 106 h 433"/>
                <a:gd name="T4" fmla="*/ 1 w 117"/>
                <a:gd name="T5" fmla="*/ 106 h 433"/>
                <a:gd name="T6" fmla="*/ 3 w 117"/>
                <a:gd name="T7" fmla="*/ 107 h 433"/>
                <a:gd name="T8" fmla="*/ 6 w 117"/>
                <a:gd name="T9" fmla="*/ 108 h 433"/>
                <a:gd name="T10" fmla="*/ 11 w 117"/>
                <a:gd name="T11" fmla="*/ 108 h 433"/>
                <a:gd name="T12" fmla="*/ 16 w 117"/>
                <a:gd name="T13" fmla="*/ 109 h 433"/>
                <a:gd name="T14" fmla="*/ 20 w 117"/>
                <a:gd name="T15" fmla="*/ 108 h 433"/>
                <a:gd name="T16" fmla="*/ 25 w 117"/>
                <a:gd name="T17" fmla="*/ 107 h 433"/>
                <a:gd name="T18" fmla="*/ 29 w 117"/>
                <a:gd name="T19" fmla="*/ 105 h 433"/>
                <a:gd name="T20" fmla="*/ 18 w 117"/>
                <a:gd name="T21" fmla="*/ 3 h 433"/>
                <a:gd name="T22" fmla="*/ 2 w 117"/>
                <a:gd name="T23" fmla="*/ 0 h 4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7"/>
                <a:gd name="T37" fmla="*/ 0 h 433"/>
                <a:gd name="T38" fmla="*/ 117 w 117"/>
                <a:gd name="T39" fmla="*/ 433 h 4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7" h="433">
                  <a:moveTo>
                    <a:pt x="9" y="0"/>
                  </a:moveTo>
                  <a:lnTo>
                    <a:pt x="0" y="423"/>
                  </a:lnTo>
                  <a:lnTo>
                    <a:pt x="4" y="424"/>
                  </a:lnTo>
                  <a:lnTo>
                    <a:pt x="13" y="426"/>
                  </a:lnTo>
                  <a:lnTo>
                    <a:pt x="27" y="429"/>
                  </a:lnTo>
                  <a:lnTo>
                    <a:pt x="44" y="432"/>
                  </a:lnTo>
                  <a:lnTo>
                    <a:pt x="64" y="433"/>
                  </a:lnTo>
                  <a:lnTo>
                    <a:pt x="82" y="432"/>
                  </a:lnTo>
                  <a:lnTo>
                    <a:pt x="100" y="427"/>
                  </a:lnTo>
                  <a:lnTo>
                    <a:pt x="117" y="419"/>
                  </a:lnTo>
                  <a:lnTo>
                    <a:pt x="74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1" name="Freeform 27"/>
            <p:cNvSpPr>
              <a:spLocks noChangeAspect="1"/>
            </p:cNvSpPr>
            <p:nvPr/>
          </p:nvSpPr>
          <p:spPr bwMode="auto">
            <a:xfrm>
              <a:off x="1012" y="3709"/>
              <a:ext cx="108" cy="221"/>
            </a:xfrm>
            <a:custGeom>
              <a:avLst/>
              <a:gdLst>
                <a:gd name="T0" fmla="*/ 14 w 216"/>
                <a:gd name="T1" fmla="*/ 0 h 441"/>
                <a:gd name="T2" fmla="*/ 54 w 216"/>
                <a:gd name="T3" fmla="*/ 99 h 441"/>
                <a:gd name="T4" fmla="*/ 53 w 216"/>
                <a:gd name="T5" fmla="*/ 99 h 441"/>
                <a:gd name="T6" fmla="*/ 51 w 216"/>
                <a:gd name="T7" fmla="*/ 101 h 441"/>
                <a:gd name="T8" fmla="*/ 49 w 216"/>
                <a:gd name="T9" fmla="*/ 103 h 441"/>
                <a:gd name="T10" fmla="*/ 45 w 216"/>
                <a:gd name="T11" fmla="*/ 106 h 441"/>
                <a:gd name="T12" fmla="*/ 40 w 216"/>
                <a:gd name="T13" fmla="*/ 108 h 441"/>
                <a:gd name="T14" fmla="*/ 36 w 216"/>
                <a:gd name="T15" fmla="*/ 110 h 441"/>
                <a:gd name="T16" fmla="*/ 30 w 216"/>
                <a:gd name="T17" fmla="*/ 111 h 441"/>
                <a:gd name="T18" fmla="*/ 27 w 216"/>
                <a:gd name="T19" fmla="*/ 110 h 441"/>
                <a:gd name="T20" fmla="*/ 0 w 216"/>
                <a:gd name="T21" fmla="*/ 9 h 441"/>
                <a:gd name="T22" fmla="*/ 14 w 216"/>
                <a:gd name="T23" fmla="*/ 0 h 4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"/>
                <a:gd name="T37" fmla="*/ 0 h 441"/>
                <a:gd name="T38" fmla="*/ 216 w 216"/>
                <a:gd name="T39" fmla="*/ 441 h 4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" h="441">
                  <a:moveTo>
                    <a:pt x="57" y="0"/>
                  </a:moveTo>
                  <a:lnTo>
                    <a:pt x="216" y="393"/>
                  </a:lnTo>
                  <a:lnTo>
                    <a:pt x="212" y="395"/>
                  </a:lnTo>
                  <a:lnTo>
                    <a:pt x="204" y="402"/>
                  </a:lnTo>
                  <a:lnTo>
                    <a:pt x="193" y="411"/>
                  </a:lnTo>
                  <a:lnTo>
                    <a:pt x="178" y="421"/>
                  </a:lnTo>
                  <a:lnTo>
                    <a:pt x="160" y="431"/>
                  </a:lnTo>
                  <a:lnTo>
                    <a:pt x="141" y="437"/>
                  </a:lnTo>
                  <a:lnTo>
                    <a:pt x="122" y="441"/>
                  </a:lnTo>
                  <a:lnTo>
                    <a:pt x="105" y="440"/>
                  </a:lnTo>
                  <a:lnTo>
                    <a:pt x="0" y="3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2" name="Freeform 28"/>
            <p:cNvSpPr>
              <a:spLocks noChangeAspect="1"/>
            </p:cNvSpPr>
            <p:nvPr/>
          </p:nvSpPr>
          <p:spPr bwMode="auto">
            <a:xfrm>
              <a:off x="692" y="2883"/>
              <a:ext cx="372" cy="399"/>
            </a:xfrm>
            <a:custGeom>
              <a:avLst/>
              <a:gdLst>
                <a:gd name="T0" fmla="*/ 0 w 744"/>
                <a:gd name="T1" fmla="*/ 67 h 798"/>
                <a:gd name="T2" fmla="*/ 1 w 744"/>
                <a:gd name="T3" fmla="*/ 89 h 798"/>
                <a:gd name="T4" fmla="*/ 9 w 744"/>
                <a:gd name="T5" fmla="*/ 111 h 798"/>
                <a:gd name="T6" fmla="*/ 21 w 744"/>
                <a:gd name="T7" fmla="*/ 134 h 798"/>
                <a:gd name="T8" fmla="*/ 33 w 744"/>
                <a:gd name="T9" fmla="*/ 152 h 798"/>
                <a:gd name="T10" fmla="*/ 43 w 744"/>
                <a:gd name="T11" fmla="*/ 163 h 798"/>
                <a:gd name="T12" fmla="*/ 53 w 744"/>
                <a:gd name="T13" fmla="*/ 174 h 798"/>
                <a:gd name="T14" fmla="*/ 67 w 744"/>
                <a:gd name="T15" fmla="*/ 183 h 798"/>
                <a:gd name="T16" fmla="*/ 81 w 744"/>
                <a:gd name="T17" fmla="*/ 190 h 798"/>
                <a:gd name="T18" fmla="*/ 95 w 744"/>
                <a:gd name="T19" fmla="*/ 195 h 798"/>
                <a:gd name="T20" fmla="*/ 110 w 744"/>
                <a:gd name="T21" fmla="*/ 199 h 798"/>
                <a:gd name="T22" fmla="*/ 127 w 744"/>
                <a:gd name="T23" fmla="*/ 200 h 798"/>
                <a:gd name="T24" fmla="*/ 146 w 744"/>
                <a:gd name="T25" fmla="*/ 198 h 798"/>
                <a:gd name="T26" fmla="*/ 163 w 744"/>
                <a:gd name="T27" fmla="*/ 187 h 798"/>
                <a:gd name="T28" fmla="*/ 175 w 744"/>
                <a:gd name="T29" fmla="*/ 169 h 798"/>
                <a:gd name="T30" fmla="*/ 183 w 744"/>
                <a:gd name="T31" fmla="*/ 147 h 798"/>
                <a:gd name="T32" fmla="*/ 186 w 744"/>
                <a:gd name="T33" fmla="*/ 120 h 798"/>
                <a:gd name="T34" fmla="*/ 185 w 744"/>
                <a:gd name="T35" fmla="*/ 94 h 798"/>
                <a:gd name="T36" fmla="*/ 181 w 744"/>
                <a:gd name="T37" fmla="*/ 69 h 798"/>
                <a:gd name="T38" fmla="*/ 172 w 744"/>
                <a:gd name="T39" fmla="*/ 46 h 798"/>
                <a:gd name="T40" fmla="*/ 160 w 744"/>
                <a:gd name="T41" fmla="*/ 27 h 798"/>
                <a:gd name="T42" fmla="*/ 144 w 744"/>
                <a:gd name="T43" fmla="*/ 14 h 798"/>
                <a:gd name="T44" fmla="*/ 125 w 744"/>
                <a:gd name="T45" fmla="*/ 6 h 798"/>
                <a:gd name="T46" fmla="*/ 106 w 744"/>
                <a:gd name="T47" fmla="*/ 2 h 798"/>
                <a:gd name="T48" fmla="*/ 87 w 744"/>
                <a:gd name="T49" fmla="*/ 0 h 798"/>
                <a:gd name="T50" fmla="*/ 67 w 744"/>
                <a:gd name="T51" fmla="*/ 3 h 798"/>
                <a:gd name="T52" fmla="*/ 48 w 744"/>
                <a:gd name="T53" fmla="*/ 6 h 798"/>
                <a:gd name="T54" fmla="*/ 33 w 744"/>
                <a:gd name="T55" fmla="*/ 14 h 798"/>
                <a:gd name="T56" fmla="*/ 22 w 744"/>
                <a:gd name="T57" fmla="*/ 22 h 798"/>
                <a:gd name="T58" fmla="*/ 13 w 744"/>
                <a:gd name="T59" fmla="*/ 29 h 798"/>
                <a:gd name="T60" fmla="*/ 7 w 744"/>
                <a:gd name="T61" fmla="*/ 40 h 798"/>
                <a:gd name="T62" fmla="*/ 3 w 744"/>
                <a:gd name="T63" fmla="*/ 50 h 7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4"/>
                <a:gd name="T97" fmla="*/ 0 h 798"/>
                <a:gd name="T98" fmla="*/ 744 w 744"/>
                <a:gd name="T99" fmla="*/ 798 h 7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4" h="798">
                  <a:moveTo>
                    <a:pt x="5" y="226"/>
                  </a:moveTo>
                  <a:lnTo>
                    <a:pt x="0" y="268"/>
                  </a:lnTo>
                  <a:lnTo>
                    <a:pt x="1" y="310"/>
                  </a:lnTo>
                  <a:lnTo>
                    <a:pt x="6" y="354"/>
                  </a:lnTo>
                  <a:lnTo>
                    <a:pt x="18" y="399"/>
                  </a:lnTo>
                  <a:lnTo>
                    <a:pt x="35" y="445"/>
                  </a:lnTo>
                  <a:lnTo>
                    <a:pt x="56" y="490"/>
                  </a:lnTo>
                  <a:lnTo>
                    <a:pt x="81" y="536"/>
                  </a:lnTo>
                  <a:lnTo>
                    <a:pt x="110" y="581"/>
                  </a:lnTo>
                  <a:lnTo>
                    <a:pt x="129" y="605"/>
                  </a:lnTo>
                  <a:lnTo>
                    <a:pt x="148" y="629"/>
                  </a:lnTo>
                  <a:lnTo>
                    <a:pt x="169" y="651"/>
                  </a:lnTo>
                  <a:lnTo>
                    <a:pt x="191" y="673"/>
                  </a:lnTo>
                  <a:lnTo>
                    <a:pt x="215" y="693"/>
                  </a:lnTo>
                  <a:lnTo>
                    <a:pt x="240" y="712"/>
                  </a:lnTo>
                  <a:lnTo>
                    <a:pt x="266" y="729"/>
                  </a:lnTo>
                  <a:lnTo>
                    <a:pt x="293" y="744"/>
                  </a:lnTo>
                  <a:lnTo>
                    <a:pt x="322" y="758"/>
                  </a:lnTo>
                  <a:lnTo>
                    <a:pt x="351" y="770"/>
                  </a:lnTo>
                  <a:lnTo>
                    <a:pt x="381" y="780"/>
                  </a:lnTo>
                  <a:lnTo>
                    <a:pt x="412" y="788"/>
                  </a:lnTo>
                  <a:lnTo>
                    <a:pt x="443" y="794"/>
                  </a:lnTo>
                  <a:lnTo>
                    <a:pt x="475" y="797"/>
                  </a:lnTo>
                  <a:lnTo>
                    <a:pt x="509" y="798"/>
                  </a:lnTo>
                  <a:lnTo>
                    <a:pt x="542" y="797"/>
                  </a:lnTo>
                  <a:lnTo>
                    <a:pt x="584" y="789"/>
                  </a:lnTo>
                  <a:lnTo>
                    <a:pt x="619" y="772"/>
                  </a:lnTo>
                  <a:lnTo>
                    <a:pt x="650" y="747"/>
                  </a:lnTo>
                  <a:lnTo>
                    <a:pt x="678" y="714"/>
                  </a:lnTo>
                  <a:lnTo>
                    <a:pt x="700" y="676"/>
                  </a:lnTo>
                  <a:lnTo>
                    <a:pt x="717" y="633"/>
                  </a:lnTo>
                  <a:lnTo>
                    <a:pt x="730" y="585"/>
                  </a:lnTo>
                  <a:lnTo>
                    <a:pt x="739" y="535"/>
                  </a:lnTo>
                  <a:lnTo>
                    <a:pt x="744" y="483"/>
                  </a:lnTo>
                  <a:lnTo>
                    <a:pt x="744" y="429"/>
                  </a:lnTo>
                  <a:lnTo>
                    <a:pt x="740" y="376"/>
                  </a:lnTo>
                  <a:lnTo>
                    <a:pt x="732" y="324"/>
                  </a:lnTo>
                  <a:lnTo>
                    <a:pt x="721" y="273"/>
                  </a:lnTo>
                  <a:lnTo>
                    <a:pt x="706" y="225"/>
                  </a:lnTo>
                  <a:lnTo>
                    <a:pt x="686" y="182"/>
                  </a:lnTo>
                  <a:lnTo>
                    <a:pt x="663" y="143"/>
                  </a:lnTo>
                  <a:lnTo>
                    <a:pt x="637" y="110"/>
                  </a:lnTo>
                  <a:lnTo>
                    <a:pt x="608" y="81"/>
                  </a:lnTo>
                  <a:lnTo>
                    <a:pt x="574" y="58"/>
                  </a:lnTo>
                  <a:lnTo>
                    <a:pt x="540" y="38"/>
                  </a:lnTo>
                  <a:lnTo>
                    <a:pt x="503" y="24"/>
                  </a:lnTo>
                  <a:lnTo>
                    <a:pt x="465" y="12"/>
                  </a:lnTo>
                  <a:lnTo>
                    <a:pt x="426" y="5"/>
                  </a:lnTo>
                  <a:lnTo>
                    <a:pt x="386" y="0"/>
                  </a:lnTo>
                  <a:lnTo>
                    <a:pt x="346" y="0"/>
                  </a:lnTo>
                  <a:lnTo>
                    <a:pt x="306" y="3"/>
                  </a:lnTo>
                  <a:lnTo>
                    <a:pt x="268" y="9"/>
                  </a:lnTo>
                  <a:lnTo>
                    <a:pt x="230" y="17"/>
                  </a:lnTo>
                  <a:lnTo>
                    <a:pt x="194" y="27"/>
                  </a:lnTo>
                  <a:lnTo>
                    <a:pt x="161" y="41"/>
                  </a:lnTo>
                  <a:lnTo>
                    <a:pt x="131" y="56"/>
                  </a:lnTo>
                  <a:lnTo>
                    <a:pt x="103" y="72"/>
                  </a:lnTo>
                  <a:lnTo>
                    <a:pt x="85" y="86"/>
                  </a:lnTo>
                  <a:lnTo>
                    <a:pt x="69" y="102"/>
                  </a:lnTo>
                  <a:lnTo>
                    <a:pt x="54" y="119"/>
                  </a:lnTo>
                  <a:lnTo>
                    <a:pt x="41" y="139"/>
                  </a:lnTo>
                  <a:lnTo>
                    <a:pt x="30" y="158"/>
                  </a:lnTo>
                  <a:lnTo>
                    <a:pt x="19" y="180"/>
                  </a:lnTo>
                  <a:lnTo>
                    <a:pt x="11" y="202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3" name="Freeform 29"/>
            <p:cNvSpPr>
              <a:spLocks noChangeAspect="1"/>
            </p:cNvSpPr>
            <p:nvPr/>
          </p:nvSpPr>
          <p:spPr bwMode="auto">
            <a:xfrm>
              <a:off x="764" y="2956"/>
              <a:ext cx="287" cy="306"/>
            </a:xfrm>
            <a:custGeom>
              <a:avLst/>
              <a:gdLst>
                <a:gd name="T0" fmla="*/ 18 w 572"/>
                <a:gd name="T1" fmla="*/ 112 h 610"/>
                <a:gd name="T2" fmla="*/ 23 w 572"/>
                <a:gd name="T3" fmla="*/ 119 h 610"/>
                <a:gd name="T4" fmla="*/ 28 w 572"/>
                <a:gd name="T5" fmla="*/ 125 h 610"/>
                <a:gd name="T6" fmla="*/ 33 w 572"/>
                <a:gd name="T7" fmla="*/ 130 h 610"/>
                <a:gd name="T8" fmla="*/ 38 w 572"/>
                <a:gd name="T9" fmla="*/ 134 h 610"/>
                <a:gd name="T10" fmla="*/ 43 w 572"/>
                <a:gd name="T11" fmla="*/ 138 h 610"/>
                <a:gd name="T12" fmla="*/ 49 w 572"/>
                <a:gd name="T13" fmla="*/ 142 h 610"/>
                <a:gd name="T14" fmla="*/ 54 w 572"/>
                <a:gd name="T15" fmla="*/ 145 h 610"/>
                <a:gd name="T16" fmla="*/ 59 w 572"/>
                <a:gd name="T17" fmla="*/ 147 h 610"/>
                <a:gd name="T18" fmla="*/ 65 w 572"/>
                <a:gd name="T19" fmla="*/ 149 h 610"/>
                <a:gd name="T20" fmla="*/ 71 w 572"/>
                <a:gd name="T21" fmla="*/ 151 h 610"/>
                <a:gd name="T22" fmla="*/ 77 w 572"/>
                <a:gd name="T23" fmla="*/ 152 h 610"/>
                <a:gd name="T24" fmla="*/ 82 w 572"/>
                <a:gd name="T25" fmla="*/ 153 h 610"/>
                <a:gd name="T26" fmla="*/ 88 w 572"/>
                <a:gd name="T27" fmla="*/ 154 h 610"/>
                <a:gd name="T28" fmla="*/ 94 w 572"/>
                <a:gd name="T29" fmla="*/ 154 h 610"/>
                <a:gd name="T30" fmla="*/ 100 w 572"/>
                <a:gd name="T31" fmla="*/ 154 h 610"/>
                <a:gd name="T32" fmla="*/ 106 w 572"/>
                <a:gd name="T33" fmla="*/ 153 h 610"/>
                <a:gd name="T34" fmla="*/ 113 w 572"/>
                <a:gd name="T35" fmla="*/ 151 h 610"/>
                <a:gd name="T36" fmla="*/ 120 w 572"/>
                <a:gd name="T37" fmla="*/ 147 h 610"/>
                <a:gd name="T38" fmla="*/ 126 w 572"/>
                <a:gd name="T39" fmla="*/ 142 h 610"/>
                <a:gd name="T40" fmla="*/ 131 w 572"/>
                <a:gd name="T41" fmla="*/ 136 h 610"/>
                <a:gd name="T42" fmla="*/ 136 w 572"/>
                <a:gd name="T43" fmla="*/ 129 h 610"/>
                <a:gd name="T44" fmla="*/ 139 w 572"/>
                <a:gd name="T45" fmla="*/ 121 h 610"/>
                <a:gd name="T46" fmla="*/ 141 w 572"/>
                <a:gd name="T47" fmla="*/ 112 h 610"/>
                <a:gd name="T48" fmla="*/ 143 w 572"/>
                <a:gd name="T49" fmla="*/ 102 h 610"/>
                <a:gd name="T50" fmla="*/ 144 w 572"/>
                <a:gd name="T51" fmla="*/ 92 h 610"/>
                <a:gd name="T52" fmla="*/ 144 w 572"/>
                <a:gd name="T53" fmla="*/ 82 h 610"/>
                <a:gd name="T54" fmla="*/ 143 w 572"/>
                <a:gd name="T55" fmla="*/ 71 h 610"/>
                <a:gd name="T56" fmla="*/ 141 w 572"/>
                <a:gd name="T57" fmla="*/ 62 h 610"/>
                <a:gd name="T58" fmla="*/ 139 w 572"/>
                <a:gd name="T59" fmla="*/ 52 h 610"/>
                <a:gd name="T60" fmla="*/ 136 w 572"/>
                <a:gd name="T61" fmla="*/ 43 h 610"/>
                <a:gd name="T62" fmla="*/ 132 w 572"/>
                <a:gd name="T63" fmla="*/ 35 h 610"/>
                <a:gd name="T64" fmla="*/ 128 w 572"/>
                <a:gd name="T65" fmla="*/ 27 h 610"/>
                <a:gd name="T66" fmla="*/ 123 w 572"/>
                <a:gd name="T67" fmla="*/ 21 h 610"/>
                <a:gd name="T68" fmla="*/ 117 w 572"/>
                <a:gd name="T69" fmla="*/ 16 h 610"/>
                <a:gd name="T70" fmla="*/ 111 w 572"/>
                <a:gd name="T71" fmla="*/ 11 h 610"/>
                <a:gd name="T72" fmla="*/ 105 w 572"/>
                <a:gd name="T73" fmla="*/ 8 h 610"/>
                <a:gd name="T74" fmla="*/ 97 w 572"/>
                <a:gd name="T75" fmla="*/ 5 h 610"/>
                <a:gd name="T76" fmla="*/ 90 w 572"/>
                <a:gd name="T77" fmla="*/ 3 h 610"/>
                <a:gd name="T78" fmla="*/ 83 w 572"/>
                <a:gd name="T79" fmla="*/ 1 h 610"/>
                <a:gd name="T80" fmla="*/ 75 w 572"/>
                <a:gd name="T81" fmla="*/ 0 h 610"/>
                <a:gd name="T82" fmla="*/ 67 w 572"/>
                <a:gd name="T83" fmla="*/ 0 h 610"/>
                <a:gd name="T84" fmla="*/ 60 w 572"/>
                <a:gd name="T85" fmla="*/ 1 h 610"/>
                <a:gd name="T86" fmla="*/ 52 w 572"/>
                <a:gd name="T87" fmla="*/ 2 h 610"/>
                <a:gd name="T88" fmla="*/ 45 w 572"/>
                <a:gd name="T89" fmla="*/ 3 h 610"/>
                <a:gd name="T90" fmla="*/ 38 w 572"/>
                <a:gd name="T91" fmla="*/ 5 h 610"/>
                <a:gd name="T92" fmla="*/ 32 w 572"/>
                <a:gd name="T93" fmla="*/ 8 h 610"/>
                <a:gd name="T94" fmla="*/ 26 w 572"/>
                <a:gd name="T95" fmla="*/ 11 h 610"/>
                <a:gd name="T96" fmla="*/ 21 w 572"/>
                <a:gd name="T97" fmla="*/ 14 h 610"/>
                <a:gd name="T98" fmla="*/ 12 w 572"/>
                <a:gd name="T99" fmla="*/ 22 h 610"/>
                <a:gd name="T100" fmla="*/ 6 w 572"/>
                <a:gd name="T101" fmla="*/ 32 h 610"/>
                <a:gd name="T102" fmla="*/ 2 w 572"/>
                <a:gd name="T103" fmla="*/ 43 h 610"/>
                <a:gd name="T104" fmla="*/ 0 w 572"/>
                <a:gd name="T105" fmla="*/ 56 h 610"/>
                <a:gd name="T106" fmla="*/ 1 w 572"/>
                <a:gd name="T107" fmla="*/ 70 h 610"/>
                <a:gd name="T108" fmla="*/ 5 w 572"/>
                <a:gd name="T109" fmla="*/ 84 h 610"/>
                <a:gd name="T110" fmla="*/ 10 w 572"/>
                <a:gd name="T111" fmla="*/ 98 h 610"/>
                <a:gd name="T112" fmla="*/ 18 w 572"/>
                <a:gd name="T113" fmla="*/ 112 h 6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2"/>
                <a:gd name="T172" fmla="*/ 0 h 610"/>
                <a:gd name="T173" fmla="*/ 572 w 572"/>
                <a:gd name="T174" fmla="*/ 610 h 6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2" h="610">
                  <a:moveTo>
                    <a:pt x="72" y="447"/>
                  </a:moveTo>
                  <a:lnTo>
                    <a:pt x="92" y="472"/>
                  </a:lnTo>
                  <a:lnTo>
                    <a:pt x="110" y="496"/>
                  </a:lnTo>
                  <a:lnTo>
                    <a:pt x="131" y="517"/>
                  </a:lnTo>
                  <a:lnTo>
                    <a:pt x="151" y="535"/>
                  </a:lnTo>
                  <a:lnTo>
                    <a:pt x="171" y="551"/>
                  </a:lnTo>
                  <a:lnTo>
                    <a:pt x="193" y="565"/>
                  </a:lnTo>
                  <a:lnTo>
                    <a:pt x="214" y="577"/>
                  </a:lnTo>
                  <a:lnTo>
                    <a:pt x="236" y="586"/>
                  </a:lnTo>
                  <a:lnTo>
                    <a:pt x="259" y="594"/>
                  </a:lnTo>
                  <a:lnTo>
                    <a:pt x="281" y="601"/>
                  </a:lnTo>
                  <a:lnTo>
                    <a:pt x="304" y="605"/>
                  </a:lnTo>
                  <a:lnTo>
                    <a:pt x="327" y="608"/>
                  </a:lnTo>
                  <a:lnTo>
                    <a:pt x="350" y="610"/>
                  </a:lnTo>
                  <a:lnTo>
                    <a:pt x="373" y="610"/>
                  </a:lnTo>
                  <a:lnTo>
                    <a:pt x="396" y="610"/>
                  </a:lnTo>
                  <a:lnTo>
                    <a:pt x="420" y="608"/>
                  </a:lnTo>
                  <a:lnTo>
                    <a:pt x="451" y="601"/>
                  </a:lnTo>
                  <a:lnTo>
                    <a:pt x="479" y="587"/>
                  </a:lnTo>
                  <a:lnTo>
                    <a:pt x="503" y="567"/>
                  </a:lnTo>
                  <a:lnTo>
                    <a:pt x="523" y="543"/>
                  </a:lnTo>
                  <a:lnTo>
                    <a:pt x="540" y="513"/>
                  </a:lnTo>
                  <a:lnTo>
                    <a:pt x="553" y="480"/>
                  </a:lnTo>
                  <a:lnTo>
                    <a:pt x="563" y="444"/>
                  </a:lnTo>
                  <a:lnTo>
                    <a:pt x="569" y="406"/>
                  </a:lnTo>
                  <a:lnTo>
                    <a:pt x="572" y="366"/>
                  </a:lnTo>
                  <a:lnTo>
                    <a:pt x="572" y="326"/>
                  </a:lnTo>
                  <a:lnTo>
                    <a:pt x="569" y="284"/>
                  </a:lnTo>
                  <a:lnTo>
                    <a:pt x="563" y="245"/>
                  </a:lnTo>
                  <a:lnTo>
                    <a:pt x="554" y="207"/>
                  </a:lnTo>
                  <a:lnTo>
                    <a:pt x="542" y="170"/>
                  </a:lnTo>
                  <a:lnTo>
                    <a:pt x="527" y="137"/>
                  </a:lnTo>
                  <a:lnTo>
                    <a:pt x="510" y="108"/>
                  </a:lnTo>
                  <a:lnTo>
                    <a:pt x="489" y="83"/>
                  </a:lnTo>
                  <a:lnTo>
                    <a:pt x="467" y="61"/>
                  </a:lnTo>
                  <a:lnTo>
                    <a:pt x="442" y="43"/>
                  </a:lnTo>
                  <a:lnTo>
                    <a:pt x="416" y="29"/>
                  </a:lnTo>
                  <a:lnTo>
                    <a:pt x="387" y="17"/>
                  </a:lnTo>
                  <a:lnTo>
                    <a:pt x="358" y="9"/>
                  </a:lnTo>
                  <a:lnTo>
                    <a:pt x="328" y="3"/>
                  </a:lnTo>
                  <a:lnTo>
                    <a:pt x="298" y="0"/>
                  </a:lnTo>
                  <a:lnTo>
                    <a:pt x="267" y="0"/>
                  </a:lnTo>
                  <a:lnTo>
                    <a:pt x="237" y="2"/>
                  </a:lnTo>
                  <a:lnTo>
                    <a:pt x="207" y="7"/>
                  </a:lnTo>
                  <a:lnTo>
                    <a:pt x="178" y="12"/>
                  </a:lnTo>
                  <a:lnTo>
                    <a:pt x="152" y="20"/>
                  </a:lnTo>
                  <a:lnTo>
                    <a:pt x="126" y="31"/>
                  </a:lnTo>
                  <a:lnTo>
                    <a:pt x="102" y="42"/>
                  </a:lnTo>
                  <a:lnTo>
                    <a:pt x="82" y="55"/>
                  </a:lnTo>
                  <a:lnTo>
                    <a:pt x="47" y="86"/>
                  </a:lnTo>
                  <a:lnTo>
                    <a:pt x="22" y="126"/>
                  </a:lnTo>
                  <a:lnTo>
                    <a:pt x="7" y="172"/>
                  </a:lnTo>
                  <a:lnTo>
                    <a:pt x="0" y="223"/>
                  </a:lnTo>
                  <a:lnTo>
                    <a:pt x="3" y="277"/>
                  </a:lnTo>
                  <a:lnTo>
                    <a:pt x="17" y="334"/>
                  </a:lnTo>
                  <a:lnTo>
                    <a:pt x="40" y="391"/>
                  </a:lnTo>
                  <a:lnTo>
                    <a:pt x="72" y="447"/>
                  </a:lnTo>
                  <a:close/>
                </a:path>
              </a:pathLst>
            </a:custGeom>
            <a:solidFill>
              <a:srgbClr val="F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4" name="Freeform 30"/>
            <p:cNvSpPr>
              <a:spLocks noChangeAspect="1"/>
            </p:cNvSpPr>
            <p:nvPr/>
          </p:nvSpPr>
          <p:spPr bwMode="auto">
            <a:xfrm>
              <a:off x="907" y="3016"/>
              <a:ext cx="85" cy="152"/>
            </a:xfrm>
            <a:custGeom>
              <a:avLst/>
              <a:gdLst>
                <a:gd name="T0" fmla="*/ 42 w 171"/>
                <a:gd name="T1" fmla="*/ 67 h 305"/>
                <a:gd name="T2" fmla="*/ 34 w 171"/>
                <a:gd name="T3" fmla="*/ 56 h 305"/>
                <a:gd name="T4" fmla="*/ 27 w 171"/>
                <a:gd name="T5" fmla="*/ 46 h 305"/>
                <a:gd name="T6" fmla="*/ 21 w 171"/>
                <a:gd name="T7" fmla="*/ 37 h 305"/>
                <a:gd name="T8" fmla="*/ 17 w 171"/>
                <a:gd name="T9" fmla="*/ 30 h 305"/>
                <a:gd name="T10" fmla="*/ 14 w 171"/>
                <a:gd name="T11" fmla="*/ 22 h 305"/>
                <a:gd name="T12" fmla="*/ 12 w 171"/>
                <a:gd name="T13" fmla="*/ 16 h 305"/>
                <a:gd name="T14" fmla="*/ 11 w 171"/>
                <a:gd name="T15" fmla="*/ 11 h 305"/>
                <a:gd name="T16" fmla="*/ 11 w 171"/>
                <a:gd name="T17" fmla="*/ 7 h 305"/>
                <a:gd name="T18" fmla="*/ 11 w 171"/>
                <a:gd name="T19" fmla="*/ 4 h 305"/>
                <a:gd name="T20" fmla="*/ 11 w 171"/>
                <a:gd name="T21" fmla="*/ 2 h 305"/>
                <a:gd name="T22" fmla="*/ 12 w 171"/>
                <a:gd name="T23" fmla="*/ 0 h 305"/>
                <a:gd name="T24" fmla="*/ 12 w 171"/>
                <a:gd name="T25" fmla="*/ 0 h 305"/>
                <a:gd name="T26" fmla="*/ 11 w 171"/>
                <a:gd name="T27" fmla="*/ 0 h 305"/>
                <a:gd name="T28" fmla="*/ 11 w 171"/>
                <a:gd name="T29" fmla="*/ 2 h 305"/>
                <a:gd name="T30" fmla="*/ 9 w 171"/>
                <a:gd name="T31" fmla="*/ 4 h 305"/>
                <a:gd name="T32" fmla="*/ 7 w 171"/>
                <a:gd name="T33" fmla="*/ 7 h 305"/>
                <a:gd name="T34" fmla="*/ 7 w 171"/>
                <a:gd name="T35" fmla="*/ 9 h 305"/>
                <a:gd name="T36" fmla="*/ 8 w 171"/>
                <a:gd name="T37" fmla="*/ 14 h 305"/>
                <a:gd name="T38" fmla="*/ 10 w 171"/>
                <a:gd name="T39" fmla="*/ 20 h 305"/>
                <a:gd name="T40" fmla="*/ 13 w 171"/>
                <a:gd name="T41" fmla="*/ 28 h 305"/>
                <a:gd name="T42" fmla="*/ 16 w 171"/>
                <a:gd name="T43" fmla="*/ 38 h 305"/>
                <a:gd name="T44" fmla="*/ 22 w 171"/>
                <a:gd name="T45" fmla="*/ 47 h 305"/>
                <a:gd name="T46" fmla="*/ 28 w 171"/>
                <a:gd name="T47" fmla="*/ 57 h 305"/>
                <a:gd name="T48" fmla="*/ 35 w 171"/>
                <a:gd name="T49" fmla="*/ 65 h 305"/>
                <a:gd name="T50" fmla="*/ 31 w 171"/>
                <a:gd name="T51" fmla="*/ 69 h 305"/>
                <a:gd name="T52" fmla="*/ 26 w 171"/>
                <a:gd name="T53" fmla="*/ 72 h 305"/>
                <a:gd name="T54" fmla="*/ 21 w 171"/>
                <a:gd name="T55" fmla="*/ 73 h 305"/>
                <a:gd name="T56" fmla="*/ 17 w 171"/>
                <a:gd name="T57" fmla="*/ 73 h 305"/>
                <a:gd name="T58" fmla="*/ 12 w 171"/>
                <a:gd name="T59" fmla="*/ 73 h 305"/>
                <a:gd name="T60" fmla="*/ 8 w 171"/>
                <a:gd name="T61" fmla="*/ 72 h 305"/>
                <a:gd name="T62" fmla="*/ 5 w 171"/>
                <a:gd name="T63" fmla="*/ 71 h 305"/>
                <a:gd name="T64" fmla="*/ 2 w 171"/>
                <a:gd name="T65" fmla="*/ 71 h 305"/>
                <a:gd name="T66" fmla="*/ 1 w 171"/>
                <a:gd name="T67" fmla="*/ 72 h 305"/>
                <a:gd name="T68" fmla="*/ 0 w 171"/>
                <a:gd name="T69" fmla="*/ 73 h 305"/>
                <a:gd name="T70" fmla="*/ 0 w 171"/>
                <a:gd name="T71" fmla="*/ 75 h 305"/>
                <a:gd name="T72" fmla="*/ 0 w 171"/>
                <a:gd name="T73" fmla="*/ 76 h 305"/>
                <a:gd name="T74" fmla="*/ 10 w 171"/>
                <a:gd name="T75" fmla="*/ 76 h 305"/>
                <a:gd name="T76" fmla="*/ 19 w 171"/>
                <a:gd name="T77" fmla="*/ 75 h 305"/>
                <a:gd name="T78" fmla="*/ 27 w 171"/>
                <a:gd name="T79" fmla="*/ 74 h 305"/>
                <a:gd name="T80" fmla="*/ 33 w 171"/>
                <a:gd name="T81" fmla="*/ 72 h 305"/>
                <a:gd name="T82" fmla="*/ 37 w 171"/>
                <a:gd name="T83" fmla="*/ 70 h 305"/>
                <a:gd name="T84" fmla="*/ 40 w 171"/>
                <a:gd name="T85" fmla="*/ 69 h 305"/>
                <a:gd name="T86" fmla="*/ 42 w 171"/>
                <a:gd name="T87" fmla="*/ 68 h 305"/>
                <a:gd name="T88" fmla="*/ 42 w 171"/>
                <a:gd name="T89" fmla="*/ 67 h 3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1"/>
                <a:gd name="T136" fmla="*/ 0 h 305"/>
                <a:gd name="T137" fmla="*/ 171 w 171"/>
                <a:gd name="T138" fmla="*/ 305 h 3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1" h="305">
                  <a:moveTo>
                    <a:pt x="171" y="270"/>
                  </a:moveTo>
                  <a:lnTo>
                    <a:pt x="136" y="226"/>
                  </a:lnTo>
                  <a:lnTo>
                    <a:pt x="108" y="187"/>
                  </a:lnTo>
                  <a:lnTo>
                    <a:pt x="87" y="151"/>
                  </a:lnTo>
                  <a:lnTo>
                    <a:pt x="71" y="120"/>
                  </a:lnTo>
                  <a:lnTo>
                    <a:pt x="59" y="91"/>
                  </a:lnTo>
                  <a:lnTo>
                    <a:pt x="51" y="67"/>
                  </a:lnTo>
                  <a:lnTo>
                    <a:pt x="47" y="46"/>
                  </a:lnTo>
                  <a:lnTo>
                    <a:pt x="45" y="30"/>
                  </a:lnTo>
                  <a:lnTo>
                    <a:pt x="45" y="18"/>
                  </a:lnTo>
                  <a:lnTo>
                    <a:pt x="47" y="8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4" y="8"/>
                  </a:lnTo>
                  <a:lnTo>
                    <a:pt x="38" y="18"/>
                  </a:lnTo>
                  <a:lnTo>
                    <a:pt x="29" y="31"/>
                  </a:lnTo>
                  <a:lnTo>
                    <a:pt x="29" y="38"/>
                  </a:lnTo>
                  <a:lnTo>
                    <a:pt x="33" y="56"/>
                  </a:lnTo>
                  <a:lnTo>
                    <a:pt x="41" y="82"/>
                  </a:lnTo>
                  <a:lnTo>
                    <a:pt x="52" y="115"/>
                  </a:lnTo>
                  <a:lnTo>
                    <a:pt x="67" y="152"/>
                  </a:lnTo>
                  <a:lnTo>
                    <a:pt x="88" y="190"/>
                  </a:lnTo>
                  <a:lnTo>
                    <a:pt x="113" y="228"/>
                  </a:lnTo>
                  <a:lnTo>
                    <a:pt x="143" y="262"/>
                  </a:lnTo>
                  <a:lnTo>
                    <a:pt x="126" y="278"/>
                  </a:lnTo>
                  <a:lnTo>
                    <a:pt x="106" y="288"/>
                  </a:lnTo>
                  <a:lnTo>
                    <a:pt x="87" y="293"/>
                  </a:lnTo>
                  <a:lnTo>
                    <a:pt x="68" y="294"/>
                  </a:lnTo>
                  <a:lnTo>
                    <a:pt x="50" y="292"/>
                  </a:lnTo>
                  <a:lnTo>
                    <a:pt x="35" y="288"/>
                  </a:lnTo>
                  <a:lnTo>
                    <a:pt x="21" y="286"/>
                  </a:lnTo>
                  <a:lnTo>
                    <a:pt x="11" y="285"/>
                  </a:lnTo>
                  <a:lnTo>
                    <a:pt x="7" y="288"/>
                  </a:lnTo>
                  <a:lnTo>
                    <a:pt x="3" y="295"/>
                  </a:lnTo>
                  <a:lnTo>
                    <a:pt x="0" y="302"/>
                  </a:lnTo>
                  <a:lnTo>
                    <a:pt x="0" y="305"/>
                  </a:lnTo>
                  <a:lnTo>
                    <a:pt x="43" y="305"/>
                  </a:lnTo>
                  <a:lnTo>
                    <a:pt x="79" y="302"/>
                  </a:lnTo>
                  <a:lnTo>
                    <a:pt x="109" y="296"/>
                  </a:lnTo>
                  <a:lnTo>
                    <a:pt x="133" y="289"/>
                  </a:lnTo>
                  <a:lnTo>
                    <a:pt x="150" y="282"/>
                  </a:lnTo>
                  <a:lnTo>
                    <a:pt x="162" y="277"/>
                  </a:lnTo>
                  <a:lnTo>
                    <a:pt x="169" y="272"/>
                  </a:lnTo>
                  <a:lnTo>
                    <a:pt x="171" y="270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5" name="Freeform 31"/>
            <p:cNvSpPr>
              <a:spLocks noChangeAspect="1"/>
            </p:cNvSpPr>
            <p:nvPr/>
          </p:nvSpPr>
          <p:spPr bwMode="auto">
            <a:xfrm>
              <a:off x="749" y="3004"/>
              <a:ext cx="129" cy="55"/>
            </a:xfrm>
            <a:custGeom>
              <a:avLst/>
              <a:gdLst>
                <a:gd name="T0" fmla="*/ 65 w 258"/>
                <a:gd name="T1" fmla="*/ 7 h 110"/>
                <a:gd name="T2" fmla="*/ 59 w 258"/>
                <a:gd name="T3" fmla="*/ 7 h 110"/>
                <a:gd name="T4" fmla="*/ 53 w 258"/>
                <a:gd name="T5" fmla="*/ 7 h 110"/>
                <a:gd name="T6" fmla="*/ 48 w 258"/>
                <a:gd name="T7" fmla="*/ 7 h 110"/>
                <a:gd name="T8" fmla="*/ 44 w 258"/>
                <a:gd name="T9" fmla="*/ 9 h 110"/>
                <a:gd name="T10" fmla="*/ 39 w 258"/>
                <a:gd name="T11" fmla="*/ 10 h 110"/>
                <a:gd name="T12" fmla="*/ 35 w 258"/>
                <a:gd name="T13" fmla="*/ 11 h 110"/>
                <a:gd name="T14" fmla="*/ 31 w 258"/>
                <a:gd name="T15" fmla="*/ 12 h 110"/>
                <a:gd name="T16" fmla="*/ 27 w 258"/>
                <a:gd name="T17" fmla="*/ 13 h 110"/>
                <a:gd name="T18" fmla="*/ 23 w 258"/>
                <a:gd name="T19" fmla="*/ 14 h 110"/>
                <a:gd name="T20" fmla="*/ 19 w 258"/>
                <a:gd name="T21" fmla="*/ 15 h 110"/>
                <a:gd name="T22" fmla="*/ 16 w 258"/>
                <a:gd name="T23" fmla="*/ 17 h 110"/>
                <a:gd name="T24" fmla="*/ 13 w 258"/>
                <a:gd name="T25" fmla="*/ 19 h 110"/>
                <a:gd name="T26" fmla="*/ 10 w 258"/>
                <a:gd name="T27" fmla="*/ 21 h 110"/>
                <a:gd name="T28" fmla="*/ 7 w 258"/>
                <a:gd name="T29" fmla="*/ 23 h 110"/>
                <a:gd name="T30" fmla="*/ 4 w 258"/>
                <a:gd name="T31" fmla="*/ 25 h 110"/>
                <a:gd name="T32" fmla="*/ 1 w 258"/>
                <a:gd name="T33" fmla="*/ 28 h 110"/>
                <a:gd name="T34" fmla="*/ 1 w 258"/>
                <a:gd name="T35" fmla="*/ 28 h 110"/>
                <a:gd name="T36" fmla="*/ 1 w 258"/>
                <a:gd name="T37" fmla="*/ 28 h 110"/>
                <a:gd name="T38" fmla="*/ 1 w 258"/>
                <a:gd name="T39" fmla="*/ 28 h 110"/>
                <a:gd name="T40" fmla="*/ 1 w 258"/>
                <a:gd name="T41" fmla="*/ 28 h 110"/>
                <a:gd name="T42" fmla="*/ 0 w 258"/>
                <a:gd name="T43" fmla="*/ 28 h 110"/>
                <a:gd name="T44" fmla="*/ 0 w 258"/>
                <a:gd name="T45" fmla="*/ 27 h 110"/>
                <a:gd name="T46" fmla="*/ 0 w 258"/>
                <a:gd name="T47" fmla="*/ 27 h 110"/>
                <a:gd name="T48" fmla="*/ 1 w 258"/>
                <a:gd name="T49" fmla="*/ 27 h 110"/>
                <a:gd name="T50" fmla="*/ 4 w 258"/>
                <a:gd name="T51" fmla="*/ 23 h 110"/>
                <a:gd name="T52" fmla="*/ 7 w 258"/>
                <a:gd name="T53" fmla="*/ 21 h 110"/>
                <a:gd name="T54" fmla="*/ 10 w 258"/>
                <a:gd name="T55" fmla="*/ 18 h 110"/>
                <a:gd name="T56" fmla="*/ 13 w 258"/>
                <a:gd name="T57" fmla="*/ 15 h 110"/>
                <a:gd name="T58" fmla="*/ 16 w 258"/>
                <a:gd name="T59" fmla="*/ 14 h 110"/>
                <a:gd name="T60" fmla="*/ 18 w 258"/>
                <a:gd name="T61" fmla="*/ 12 h 110"/>
                <a:gd name="T62" fmla="*/ 21 w 258"/>
                <a:gd name="T63" fmla="*/ 10 h 110"/>
                <a:gd name="T64" fmla="*/ 24 w 258"/>
                <a:gd name="T65" fmla="*/ 9 h 110"/>
                <a:gd name="T66" fmla="*/ 27 w 258"/>
                <a:gd name="T67" fmla="*/ 7 h 110"/>
                <a:gd name="T68" fmla="*/ 29 w 258"/>
                <a:gd name="T69" fmla="*/ 6 h 110"/>
                <a:gd name="T70" fmla="*/ 33 w 258"/>
                <a:gd name="T71" fmla="*/ 6 h 110"/>
                <a:gd name="T72" fmla="*/ 36 w 258"/>
                <a:gd name="T73" fmla="*/ 4 h 110"/>
                <a:gd name="T74" fmla="*/ 40 w 258"/>
                <a:gd name="T75" fmla="*/ 3 h 110"/>
                <a:gd name="T76" fmla="*/ 45 w 258"/>
                <a:gd name="T77" fmla="*/ 2 h 110"/>
                <a:gd name="T78" fmla="*/ 50 w 258"/>
                <a:gd name="T79" fmla="*/ 2 h 110"/>
                <a:gd name="T80" fmla="*/ 56 w 258"/>
                <a:gd name="T81" fmla="*/ 0 h 110"/>
                <a:gd name="T82" fmla="*/ 59 w 258"/>
                <a:gd name="T83" fmla="*/ 1 h 110"/>
                <a:gd name="T84" fmla="*/ 62 w 258"/>
                <a:gd name="T85" fmla="*/ 3 h 110"/>
                <a:gd name="T86" fmla="*/ 63 w 258"/>
                <a:gd name="T87" fmla="*/ 6 h 110"/>
                <a:gd name="T88" fmla="*/ 65 w 258"/>
                <a:gd name="T89" fmla="*/ 7 h 1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8"/>
                <a:gd name="T136" fmla="*/ 0 h 110"/>
                <a:gd name="T137" fmla="*/ 258 w 258"/>
                <a:gd name="T138" fmla="*/ 110 h 1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8" h="110">
                  <a:moveTo>
                    <a:pt x="258" y="28"/>
                  </a:moveTo>
                  <a:lnTo>
                    <a:pt x="236" y="28"/>
                  </a:lnTo>
                  <a:lnTo>
                    <a:pt x="214" y="29"/>
                  </a:lnTo>
                  <a:lnTo>
                    <a:pt x="194" y="31"/>
                  </a:lnTo>
                  <a:lnTo>
                    <a:pt x="176" y="34"/>
                  </a:lnTo>
                  <a:lnTo>
                    <a:pt x="157" y="37"/>
                  </a:lnTo>
                  <a:lnTo>
                    <a:pt x="140" y="41"/>
                  </a:lnTo>
                  <a:lnTo>
                    <a:pt x="124" y="45"/>
                  </a:lnTo>
                  <a:lnTo>
                    <a:pt x="108" y="50"/>
                  </a:lnTo>
                  <a:lnTo>
                    <a:pt x="93" y="56"/>
                  </a:lnTo>
                  <a:lnTo>
                    <a:pt x="79" y="61"/>
                  </a:lnTo>
                  <a:lnTo>
                    <a:pt x="65" y="68"/>
                  </a:lnTo>
                  <a:lnTo>
                    <a:pt x="53" y="75"/>
                  </a:lnTo>
                  <a:lnTo>
                    <a:pt x="40" y="83"/>
                  </a:lnTo>
                  <a:lnTo>
                    <a:pt x="28" y="91"/>
                  </a:lnTo>
                  <a:lnTo>
                    <a:pt x="17" y="99"/>
                  </a:lnTo>
                  <a:lnTo>
                    <a:pt x="7" y="109"/>
                  </a:lnTo>
                  <a:lnTo>
                    <a:pt x="5" y="110"/>
                  </a:lnTo>
                  <a:lnTo>
                    <a:pt x="4" y="110"/>
                  </a:lnTo>
                  <a:lnTo>
                    <a:pt x="2" y="110"/>
                  </a:lnTo>
                  <a:lnTo>
                    <a:pt x="1" y="110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1" y="106"/>
                  </a:lnTo>
                  <a:lnTo>
                    <a:pt x="16" y="92"/>
                  </a:lnTo>
                  <a:lnTo>
                    <a:pt x="30" y="81"/>
                  </a:lnTo>
                  <a:lnTo>
                    <a:pt x="42" y="71"/>
                  </a:lnTo>
                  <a:lnTo>
                    <a:pt x="54" y="61"/>
                  </a:lnTo>
                  <a:lnTo>
                    <a:pt x="64" y="53"/>
                  </a:lnTo>
                  <a:lnTo>
                    <a:pt x="75" y="46"/>
                  </a:lnTo>
                  <a:lnTo>
                    <a:pt x="86" y="39"/>
                  </a:lnTo>
                  <a:lnTo>
                    <a:pt x="96" y="34"/>
                  </a:lnTo>
                  <a:lnTo>
                    <a:pt x="108" y="29"/>
                  </a:lnTo>
                  <a:lnTo>
                    <a:pt x="119" y="24"/>
                  </a:lnTo>
                  <a:lnTo>
                    <a:pt x="133" y="21"/>
                  </a:lnTo>
                  <a:lnTo>
                    <a:pt x="147" y="16"/>
                  </a:lnTo>
                  <a:lnTo>
                    <a:pt x="163" y="13"/>
                  </a:lnTo>
                  <a:lnTo>
                    <a:pt x="182" y="8"/>
                  </a:lnTo>
                  <a:lnTo>
                    <a:pt x="202" y="5"/>
                  </a:lnTo>
                  <a:lnTo>
                    <a:pt x="225" y="0"/>
                  </a:lnTo>
                  <a:lnTo>
                    <a:pt x="239" y="3"/>
                  </a:lnTo>
                  <a:lnTo>
                    <a:pt x="250" y="13"/>
                  </a:lnTo>
                  <a:lnTo>
                    <a:pt x="255" y="23"/>
                  </a:lnTo>
                  <a:lnTo>
                    <a:pt x="258" y="28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6" name="Freeform 32"/>
            <p:cNvSpPr>
              <a:spLocks noChangeAspect="1"/>
            </p:cNvSpPr>
            <p:nvPr/>
          </p:nvSpPr>
          <p:spPr bwMode="auto">
            <a:xfrm>
              <a:off x="676" y="2836"/>
              <a:ext cx="378" cy="223"/>
            </a:xfrm>
            <a:custGeom>
              <a:avLst/>
              <a:gdLst>
                <a:gd name="T0" fmla="*/ 61 w 756"/>
                <a:gd name="T1" fmla="*/ 72 h 447"/>
                <a:gd name="T2" fmla="*/ 83 w 756"/>
                <a:gd name="T3" fmla="*/ 66 h 447"/>
                <a:gd name="T4" fmla="*/ 101 w 756"/>
                <a:gd name="T5" fmla="*/ 55 h 447"/>
                <a:gd name="T6" fmla="*/ 120 w 756"/>
                <a:gd name="T7" fmla="*/ 48 h 447"/>
                <a:gd name="T8" fmla="*/ 142 w 756"/>
                <a:gd name="T9" fmla="*/ 49 h 447"/>
                <a:gd name="T10" fmla="*/ 161 w 756"/>
                <a:gd name="T11" fmla="*/ 57 h 447"/>
                <a:gd name="T12" fmla="*/ 166 w 756"/>
                <a:gd name="T13" fmla="*/ 55 h 447"/>
                <a:gd name="T14" fmla="*/ 170 w 756"/>
                <a:gd name="T15" fmla="*/ 53 h 447"/>
                <a:gd name="T16" fmla="*/ 173 w 756"/>
                <a:gd name="T17" fmla="*/ 50 h 447"/>
                <a:gd name="T18" fmla="*/ 182 w 756"/>
                <a:gd name="T19" fmla="*/ 42 h 447"/>
                <a:gd name="T20" fmla="*/ 189 w 756"/>
                <a:gd name="T21" fmla="*/ 31 h 447"/>
                <a:gd name="T22" fmla="*/ 189 w 756"/>
                <a:gd name="T23" fmla="*/ 25 h 447"/>
                <a:gd name="T24" fmla="*/ 184 w 756"/>
                <a:gd name="T25" fmla="*/ 21 h 447"/>
                <a:gd name="T26" fmla="*/ 172 w 756"/>
                <a:gd name="T27" fmla="*/ 19 h 447"/>
                <a:gd name="T28" fmla="*/ 170 w 756"/>
                <a:gd name="T29" fmla="*/ 13 h 447"/>
                <a:gd name="T30" fmla="*/ 169 w 756"/>
                <a:gd name="T31" fmla="*/ 5 h 447"/>
                <a:gd name="T32" fmla="*/ 159 w 756"/>
                <a:gd name="T33" fmla="*/ 0 h 447"/>
                <a:gd name="T34" fmla="*/ 147 w 756"/>
                <a:gd name="T35" fmla="*/ 0 h 447"/>
                <a:gd name="T36" fmla="*/ 133 w 756"/>
                <a:gd name="T37" fmla="*/ 2 h 447"/>
                <a:gd name="T38" fmla="*/ 121 w 756"/>
                <a:gd name="T39" fmla="*/ 8 h 447"/>
                <a:gd name="T40" fmla="*/ 116 w 756"/>
                <a:gd name="T41" fmla="*/ 14 h 447"/>
                <a:gd name="T42" fmla="*/ 108 w 756"/>
                <a:gd name="T43" fmla="*/ 13 h 447"/>
                <a:gd name="T44" fmla="*/ 106 w 756"/>
                <a:gd name="T45" fmla="*/ 9 h 447"/>
                <a:gd name="T46" fmla="*/ 103 w 756"/>
                <a:gd name="T47" fmla="*/ 4 h 447"/>
                <a:gd name="T48" fmla="*/ 97 w 756"/>
                <a:gd name="T49" fmla="*/ 3 h 447"/>
                <a:gd name="T50" fmla="*/ 95 w 756"/>
                <a:gd name="T51" fmla="*/ 3 h 447"/>
                <a:gd name="T52" fmla="*/ 92 w 756"/>
                <a:gd name="T53" fmla="*/ 4 h 447"/>
                <a:gd name="T54" fmla="*/ 87 w 756"/>
                <a:gd name="T55" fmla="*/ 11 h 447"/>
                <a:gd name="T56" fmla="*/ 85 w 756"/>
                <a:gd name="T57" fmla="*/ 17 h 447"/>
                <a:gd name="T58" fmla="*/ 81 w 756"/>
                <a:gd name="T59" fmla="*/ 19 h 447"/>
                <a:gd name="T60" fmla="*/ 72 w 756"/>
                <a:gd name="T61" fmla="*/ 16 h 447"/>
                <a:gd name="T62" fmla="*/ 56 w 756"/>
                <a:gd name="T63" fmla="*/ 15 h 447"/>
                <a:gd name="T64" fmla="*/ 44 w 756"/>
                <a:gd name="T65" fmla="*/ 20 h 447"/>
                <a:gd name="T66" fmla="*/ 35 w 756"/>
                <a:gd name="T67" fmla="*/ 24 h 447"/>
                <a:gd name="T68" fmla="*/ 24 w 756"/>
                <a:gd name="T69" fmla="*/ 31 h 447"/>
                <a:gd name="T70" fmla="*/ 14 w 756"/>
                <a:gd name="T71" fmla="*/ 38 h 447"/>
                <a:gd name="T72" fmla="*/ 7 w 756"/>
                <a:gd name="T73" fmla="*/ 46 h 447"/>
                <a:gd name="T74" fmla="*/ 1 w 756"/>
                <a:gd name="T75" fmla="*/ 59 h 447"/>
                <a:gd name="T76" fmla="*/ 0 w 756"/>
                <a:gd name="T77" fmla="*/ 77 h 447"/>
                <a:gd name="T78" fmla="*/ 3 w 756"/>
                <a:gd name="T79" fmla="*/ 99 h 447"/>
                <a:gd name="T80" fmla="*/ 13 w 756"/>
                <a:gd name="T81" fmla="*/ 111 h 447"/>
                <a:gd name="T82" fmla="*/ 26 w 756"/>
                <a:gd name="T83" fmla="*/ 82 h 447"/>
                <a:gd name="T84" fmla="*/ 33 w 756"/>
                <a:gd name="T85" fmla="*/ 74 h 447"/>
                <a:gd name="T86" fmla="*/ 41 w 756"/>
                <a:gd name="T87" fmla="*/ 72 h 4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56"/>
                <a:gd name="T133" fmla="*/ 0 h 447"/>
                <a:gd name="T134" fmla="*/ 756 w 756"/>
                <a:gd name="T135" fmla="*/ 447 h 4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56" h="447">
                  <a:moveTo>
                    <a:pt x="177" y="289"/>
                  </a:moveTo>
                  <a:lnTo>
                    <a:pt x="212" y="293"/>
                  </a:lnTo>
                  <a:lnTo>
                    <a:pt x="246" y="291"/>
                  </a:lnTo>
                  <a:lnTo>
                    <a:pt x="276" y="286"/>
                  </a:lnTo>
                  <a:lnTo>
                    <a:pt x="304" y="276"/>
                  </a:lnTo>
                  <a:lnTo>
                    <a:pt x="331" y="265"/>
                  </a:lnTo>
                  <a:lnTo>
                    <a:pt x="356" y="251"/>
                  </a:lnTo>
                  <a:lnTo>
                    <a:pt x="382" y="237"/>
                  </a:lnTo>
                  <a:lnTo>
                    <a:pt x="406" y="223"/>
                  </a:lnTo>
                  <a:lnTo>
                    <a:pt x="430" y="212"/>
                  </a:lnTo>
                  <a:lnTo>
                    <a:pt x="454" y="200"/>
                  </a:lnTo>
                  <a:lnTo>
                    <a:pt x="480" y="194"/>
                  </a:lnTo>
                  <a:lnTo>
                    <a:pt x="506" y="189"/>
                  </a:lnTo>
                  <a:lnTo>
                    <a:pt x="535" y="190"/>
                  </a:lnTo>
                  <a:lnTo>
                    <a:pt x="565" y="196"/>
                  </a:lnTo>
                  <a:lnTo>
                    <a:pt x="598" y="208"/>
                  </a:lnTo>
                  <a:lnTo>
                    <a:pt x="634" y="228"/>
                  </a:lnTo>
                  <a:lnTo>
                    <a:pt x="641" y="230"/>
                  </a:lnTo>
                  <a:lnTo>
                    <a:pt x="649" y="230"/>
                  </a:lnTo>
                  <a:lnTo>
                    <a:pt x="656" y="228"/>
                  </a:lnTo>
                  <a:lnTo>
                    <a:pt x="664" y="223"/>
                  </a:lnTo>
                  <a:lnTo>
                    <a:pt x="670" y="219"/>
                  </a:lnTo>
                  <a:lnTo>
                    <a:pt x="674" y="215"/>
                  </a:lnTo>
                  <a:lnTo>
                    <a:pt x="678" y="212"/>
                  </a:lnTo>
                  <a:lnTo>
                    <a:pt x="679" y="211"/>
                  </a:lnTo>
                  <a:lnTo>
                    <a:pt x="681" y="208"/>
                  </a:lnTo>
                  <a:lnTo>
                    <a:pt x="689" y="203"/>
                  </a:lnTo>
                  <a:lnTo>
                    <a:pt x="700" y="194"/>
                  </a:lnTo>
                  <a:lnTo>
                    <a:pt x="711" y="182"/>
                  </a:lnTo>
                  <a:lnTo>
                    <a:pt x="725" y="169"/>
                  </a:lnTo>
                  <a:lnTo>
                    <a:pt x="736" y="154"/>
                  </a:lnTo>
                  <a:lnTo>
                    <a:pt x="747" y="141"/>
                  </a:lnTo>
                  <a:lnTo>
                    <a:pt x="754" y="126"/>
                  </a:lnTo>
                  <a:lnTo>
                    <a:pt x="756" y="118"/>
                  </a:lnTo>
                  <a:lnTo>
                    <a:pt x="756" y="109"/>
                  </a:lnTo>
                  <a:lnTo>
                    <a:pt x="754" y="101"/>
                  </a:lnTo>
                  <a:lnTo>
                    <a:pt x="750" y="96"/>
                  </a:lnTo>
                  <a:lnTo>
                    <a:pt x="742" y="90"/>
                  </a:lnTo>
                  <a:lnTo>
                    <a:pt x="733" y="85"/>
                  </a:lnTo>
                  <a:lnTo>
                    <a:pt x="719" y="82"/>
                  </a:lnTo>
                  <a:lnTo>
                    <a:pt x="702" y="80"/>
                  </a:lnTo>
                  <a:lnTo>
                    <a:pt x="686" y="76"/>
                  </a:lnTo>
                  <a:lnTo>
                    <a:pt x="678" y="69"/>
                  </a:lnTo>
                  <a:lnTo>
                    <a:pt x="675" y="61"/>
                  </a:lnTo>
                  <a:lnTo>
                    <a:pt x="677" y="52"/>
                  </a:lnTo>
                  <a:lnTo>
                    <a:pt x="679" y="42"/>
                  </a:lnTo>
                  <a:lnTo>
                    <a:pt x="679" y="31"/>
                  </a:lnTo>
                  <a:lnTo>
                    <a:pt x="674" y="20"/>
                  </a:lnTo>
                  <a:lnTo>
                    <a:pt x="663" y="10"/>
                  </a:lnTo>
                  <a:lnTo>
                    <a:pt x="649" y="5"/>
                  </a:lnTo>
                  <a:lnTo>
                    <a:pt x="635" y="1"/>
                  </a:lnTo>
                  <a:lnTo>
                    <a:pt x="619" y="0"/>
                  </a:lnTo>
                  <a:lnTo>
                    <a:pt x="603" y="0"/>
                  </a:lnTo>
                  <a:lnTo>
                    <a:pt x="586" y="1"/>
                  </a:lnTo>
                  <a:lnTo>
                    <a:pt x="567" y="4"/>
                  </a:lnTo>
                  <a:lnTo>
                    <a:pt x="549" y="7"/>
                  </a:lnTo>
                  <a:lnTo>
                    <a:pt x="530" y="10"/>
                  </a:lnTo>
                  <a:lnTo>
                    <a:pt x="511" y="16"/>
                  </a:lnTo>
                  <a:lnTo>
                    <a:pt x="497" y="24"/>
                  </a:lnTo>
                  <a:lnTo>
                    <a:pt x="486" y="33"/>
                  </a:lnTo>
                  <a:lnTo>
                    <a:pt x="480" y="44"/>
                  </a:lnTo>
                  <a:lnTo>
                    <a:pt x="473" y="52"/>
                  </a:lnTo>
                  <a:lnTo>
                    <a:pt x="465" y="58"/>
                  </a:lnTo>
                  <a:lnTo>
                    <a:pt x="457" y="61"/>
                  </a:lnTo>
                  <a:lnTo>
                    <a:pt x="445" y="60"/>
                  </a:lnTo>
                  <a:lnTo>
                    <a:pt x="435" y="55"/>
                  </a:lnTo>
                  <a:lnTo>
                    <a:pt x="429" y="48"/>
                  </a:lnTo>
                  <a:lnTo>
                    <a:pt x="427" y="43"/>
                  </a:lnTo>
                  <a:lnTo>
                    <a:pt x="425" y="36"/>
                  </a:lnTo>
                  <a:lnTo>
                    <a:pt x="423" y="29"/>
                  </a:lnTo>
                  <a:lnTo>
                    <a:pt x="420" y="23"/>
                  </a:lnTo>
                  <a:lnTo>
                    <a:pt x="413" y="18"/>
                  </a:lnTo>
                  <a:lnTo>
                    <a:pt x="401" y="16"/>
                  </a:lnTo>
                  <a:lnTo>
                    <a:pt x="395" y="15"/>
                  </a:lnTo>
                  <a:lnTo>
                    <a:pt x="390" y="15"/>
                  </a:lnTo>
                  <a:lnTo>
                    <a:pt x="385" y="15"/>
                  </a:lnTo>
                  <a:lnTo>
                    <a:pt x="381" y="15"/>
                  </a:lnTo>
                  <a:lnTo>
                    <a:pt x="377" y="15"/>
                  </a:lnTo>
                  <a:lnTo>
                    <a:pt x="374" y="16"/>
                  </a:lnTo>
                  <a:lnTo>
                    <a:pt x="370" y="17"/>
                  </a:lnTo>
                  <a:lnTo>
                    <a:pt x="367" y="18"/>
                  </a:lnTo>
                  <a:lnTo>
                    <a:pt x="359" y="25"/>
                  </a:lnTo>
                  <a:lnTo>
                    <a:pt x="353" y="35"/>
                  </a:lnTo>
                  <a:lnTo>
                    <a:pt x="348" y="45"/>
                  </a:lnTo>
                  <a:lnTo>
                    <a:pt x="345" y="55"/>
                  </a:lnTo>
                  <a:lnTo>
                    <a:pt x="341" y="65"/>
                  </a:lnTo>
                  <a:lnTo>
                    <a:pt x="338" y="71"/>
                  </a:lnTo>
                  <a:lnTo>
                    <a:pt x="333" y="77"/>
                  </a:lnTo>
                  <a:lnTo>
                    <a:pt x="328" y="78"/>
                  </a:lnTo>
                  <a:lnTo>
                    <a:pt x="321" y="76"/>
                  </a:lnTo>
                  <a:lnTo>
                    <a:pt x="311" y="73"/>
                  </a:lnTo>
                  <a:lnTo>
                    <a:pt x="301" y="68"/>
                  </a:lnTo>
                  <a:lnTo>
                    <a:pt x="287" y="65"/>
                  </a:lnTo>
                  <a:lnTo>
                    <a:pt x="271" y="61"/>
                  </a:lnTo>
                  <a:lnTo>
                    <a:pt x="250" y="61"/>
                  </a:lnTo>
                  <a:lnTo>
                    <a:pt x="227" y="63"/>
                  </a:lnTo>
                  <a:lnTo>
                    <a:pt x="198" y="71"/>
                  </a:lnTo>
                  <a:lnTo>
                    <a:pt x="187" y="75"/>
                  </a:lnTo>
                  <a:lnTo>
                    <a:pt x="175" y="80"/>
                  </a:lnTo>
                  <a:lnTo>
                    <a:pt x="164" y="85"/>
                  </a:lnTo>
                  <a:lnTo>
                    <a:pt x="151" y="91"/>
                  </a:lnTo>
                  <a:lnTo>
                    <a:pt x="137" y="98"/>
                  </a:lnTo>
                  <a:lnTo>
                    <a:pt x="124" y="106"/>
                  </a:lnTo>
                  <a:lnTo>
                    <a:pt x="109" y="115"/>
                  </a:lnTo>
                  <a:lnTo>
                    <a:pt x="94" y="124"/>
                  </a:lnTo>
                  <a:lnTo>
                    <a:pt x="80" y="135"/>
                  </a:lnTo>
                  <a:lnTo>
                    <a:pt x="66" y="144"/>
                  </a:lnTo>
                  <a:lnTo>
                    <a:pt x="56" y="154"/>
                  </a:lnTo>
                  <a:lnTo>
                    <a:pt x="45" y="165"/>
                  </a:lnTo>
                  <a:lnTo>
                    <a:pt x="36" y="175"/>
                  </a:lnTo>
                  <a:lnTo>
                    <a:pt x="29" y="184"/>
                  </a:lnTo>
                  <a:lnTo>
                    <a:pt x="23" y="195"/>
                  </a:lnTo>
                  <a:lnTo>
                    <a:pt x="18" y="204"/>
                  </a:lnTo>
                  <a:lnTo>
                    <a:pt x="5" y="236"/>
                  </a:lnTo>
                  <a:lnTo>
                    <a:pt x="0" y="265"/>
                  </a:lnTo>
                  <a:lnTo>
                    <a:pt x="0" y="290"/>
                  </a:lnTo>
                  <a:lnTo>
                    <a:pt x="0" y="311"/>
                  </a:lnTo>
                  <a:lnTo>
                    <a:pt x="1" y="331"/>
                  </a:lnTo>
                  <a:lnTo>
                    <a:pt x="5" y="362"/>
                  </a:lnTo>
                  <a:lnTo>
                    <a:pt x="11" y="397"/>
                  </a:lnTo>
                  <a:lnTo>
                    <a:pt x="21" y="428"/>
                  </a:lnTo>
                  <a:lnTo>
                    <a:pt x="35" y="447"/>
                  </a:lnTo>
                  <a:lnTo>
                    <a:pt x="52" y="445"/>
                  </a:lnTo>
                  <a:lnTo>
                    <a:pt x="75" y="413"/>
                  </a:lnTo>
                  <a:lnTo>
                    <a:pt x="102" y="346"/>
                  </a:lnTo>
                  <a:lnTo>
                    <a:pt x="107" y="331"/>
                  </a:lnTo>
                  <a:lnTo>
                    <a:pt x="114" y="318"/>
                  </a:lnTo>
                  <a:lnTo>
                    <a:pt x="121" y="308"/>
                  </a:lnTo>
                  <a:lnTo>
                    <a:pt x="131" y="299"/>
                  </a:lnTo>
                  <a:lnTo>
                    <a:pt x="140" y="293"/>
                  </a:lnTo>
                  <a:lnTo>
                    <a:pt x="151" y="289"/>
                  </a:lnTo>
                  <a:lnTo>
                    <a:pt x="163" y="288"/>
                  </a:lnTo>
                  <a:lnTo>
                    <a:pt x="177" y="28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7" name="Freeform 33"/>
            <p:cNvSpPr>
              <a:spLocks noChangeAspect="1"/>
            </p:cNvSpPr>
            <p:nvPr/>
          </p:nvSpPr>
          <p:spPr bwMode="auto">
            <a:xfrm>
              <a:off x="672" y="3063"/>
              <a:ext cx="64" cy="94"/>
            </a:xfrm>
            <a:custGeom>
              <a:avLst/>
              <a:gdLst>
                <a:gd name="T0" fmla="*/ 29 w 128"/>
                <a:gd name="T1" fmla="*/ 24 h 189"/>
                <a:gd name="T2" fmla="*/ 28 w 128"/>
                <a:gd name="T3" fmla="*/ 22 h 189"/>
                <a:gd name="T4" fmla="*/ 26 w 128"/>
                <a:gd name="T5" fmla="*/ 18 h 189"/>
                <a:gd name="T6" fmla="*/ 23 w 128"/>
                <a:gd name="T7" fmla="*/ 13 h 189"/>
                <a:gd name="T8" fmla="*/ 20 w 128"/>
                <a:gd name="T9" fmla="*/ 7 h 189"/>
                <a:gd name="T10" fmla="*/ 15 w 128"/>
                <a:gd name="T11" fmla="*/ 2 h 189"/>
                <a:gd name="T12" fmla="*/ 11 w 128"/>
                <a:gd name="T13" fmla="*/ 0 h 189"/>
                <a:gd name="T14" fmla="*/ 5 w 128"/>
                <a:gd name="T15" fmla="*/ 0 h 189"/>
                <a:gd name="T16" fmla="*/ 1 w 128"/>
                <a:gd name="T17" fmla="*/ 6 h 189"/>
                <a:gd name="T18" fmla="*/ 0 w 128"/>
                <a:gd name="T19" fmla="*/ 7 h 189"/>
                <a:gd name="T20" fmla="*/ 0 w 128"/>
                <a:gd name="T21" fmla="*/ 9 h 189"/>
                <a:gd name="T22" fmla="*/ 1 w 128"/>
                <a:gd name="T23" fmla="*/ 12 h 189"/>
                <a:gd name="T24" fmla="*/ 1 w 128"/>
                <a:gd name="T25" fmla="*/ 15 h 189"/>
                <a:gd name="T26" fmla="*/ 4 w 128"/>
                <a:gd name="T27" fmla="*/ 21 h 189"/>
                <a:gd name="T28" fmla="*/ 7 w 128"/>
                <a:gd name="T29" fmla="*/ 28 h 189"/>
                <a:gd name="T30" fmla="*/ 12 w 128"/>
                <a:gd name="T31" fmla="*/ 35 h 189"/>
                <a:gd name="T32" fmla="*/ 16 w 128"/>
                <a:gd name="T33" fmla="*/ 40 h 189"/>
                <a:gd name="T34" fmla="*/ 21 w 128"/>
                <a:gd name="T35" fmla="*/ 45 h 189"/>
                <a:gd name="T36" fmla="*/ 26 w 128"/>
                <a:gd name="T37" fmla="*/ 47 h 189"/>
                <a:gd name="T38" fmla="*/ 29 w 128"/>
                <a:gd name="T39" fmla="*/ 46 h 189"/>
                <a:gd name="T40" fmla="*/ 32 w 128"/>
                <a:gd name="T41" fmla="*/ 42 h 189"/>
                <a:gd name="T42" fmla="*/ 29 w 128"/>
                <a:gd name="T43" fmla="*/ 24 h 1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189"/>
                <a:gd name="T68" fmla="*/ 128 w 128"/>
                <a:gd name="T69" fmla="*/ 189 h 18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189">
                  <a:moveTo>
                    <a:pt x="117" y="96"/>
                  </a:moveTo>
                  <a:lnTo>
                    <a:pt x="114" y="90"/>
                  </a:lnTo>
                  <a:lnTo>
                    <a:pt x="106" y="73"/>
                  </a:lnTo>
                  <a:lnTo>
                    <a:pt x="95" y="52"/>
                  </a:lnTo>
                  <a:lnTo>
                    <a:pt x="81" y="29"/>
                  </a:lnTo>
                  <a:lnTo>
                    <a:pt x="62" y="10"/>
                  </a:lnTo>
                  <a:lnTo>
                    <a:pt x="44" y="0"/>
                  </a:lnTo>
                  <a:lnTo>
                    <a:pt x="23" y="3"/>
                  </a:lnTo>
                  <a:lnTo>
                    <a:pt x="3" y="25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3" y="49"/>
                  </a:lnTo>
                  <a:lnTo>
                    <a:pt x="6" y="61"/>
                  </a:lnTo>
                  <a:lnTo>
                    <a:pt x="16" y="86"/>
                  </a:lnTo>
                  <a:lnTo>
                    <a:pt x="31" y="114"/>
                  </a:lnTo>
                  <a:lnTo>
                    <a:pt x="49" y="140"/>
                  </a:lnTo>
                  <a:lnTo>
                    <a:pt x="67" y="163"/>
                  </a:lnTo>
                  <a:lnTo>
                    <a:pt x="87" y="181"/>
                  </a:lnTo>
                  <a:lnTo>
                    <a:pt x="104" y="189"/>
                  </a:lnTo>
                  <a:lnTo>
                    <a:pt x="118" y="185"/>
                  </a:lnTo>
                  <a:lnTo>
                    <a:pt x="128" y="168"/>
                  </a:lnTo>
                  <a:lnTo>
                    <a:pt x="117" y="96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8" name="Freeform 34"/>
            <p:cNvSpPr>
              <a:spLocks noChangeAspect="1"/>
            </p:cNvSpPr>
            <p:nvPr/>
          </p:nvSpPr>
          <p:spPr bwMode="auto">
            <a:xfrm>
              <a:off x="681" y="3078"/>
              <a:ext cx="40" cy="63"/>
            </a:xfrm>
            <a:custGeom>
              <a:avLst/>
              <a:gdLst>
                <a:gd name="T0" fmla="*/ 21 w 78"/>
                <a:gd name="T1" fmla="*/ 20 h 126"/>
                <a:gd name="T2" fmla="*/ 20 w 78"/>
                <a:gd name="T3" fmla="*/ 18 h 126"/>
                <a:gd name="T4" fmla="*/ 18 w 78"/>
                <a:gd name="T5" fmla="*/ 15 h 126"/>
                <a:gd name="T6" fmla="*/ 16 w 78"/>
                <a:gd name="T7" fmla="*/ 11 h 126"/>
                <a:gd name="T8" fmla="*/ 14 w 78"/>
                <a:gd name="T9" fmla="*/ 6 h 126"/>
                <a:gd name="T10" fmla="*/ 10 w 78"/>
                <a:gd name="T11" fmla="*/ 2 h 126"/>
                <a:gd name="T12" fmla="*/ 7 w 78"/>
                <a:gd name="T13" fmla="*/ 0 h 126"/>
                <a:gd name="T14" fmla="*/ 4 w 78"/>
                <a:gd name="T15" fmla="*/ 1 h 126"/>
                <a:gd name="T16" fmla="*/ 1 w 78"/>
                <a:gd name="T17" fmla="*/ 5 h 126"/>
                <a:gd name="T18" fmla="*/ 0 w 78"/>
                <a:gd name="T19" fmla="*/ 9 h 126"/>
                <a:gd name="T20" fmla="*/ 1 w 78"/>
                <a:gd name="T21" fmla="*/ 12 h 126"/>
                <a:gd name="T22" fmla="*/ 4 w 78"/>
                <a:gd name="T23" fmla="*/ 16 h 126"/>
                <a:gd name="T24" fmla="*/ 6 w 78"/>
                <a:gd name="T25" fmla="*/ 21 h 126"/>
                <a:gd name="T26" fmla="*/ 8 w 78"/>
                <a:gd name="T27" fmla="*/ 24 h 126"/>
                <a:gd name="T28" fmla="*/ 9 w 78"/>
                <a:gd name="T29" fmla="*/ 26 h 126"/>
                <a:gd name="T30" fmla="*/ 11 w 78"/>
                <a:gd name="T31" fmla="*/ 28 h 126"/>
                <a:gd name="T32" fmla="*/ 12 w 78"/>
                <a:gd name="T33" fmla="*/ 29 h 126"/>
                <a:gd name="T34" fmla="*/ 14 w 78"/>
                <a:gd name="T35" fmla="*/ 31 h 126"/>
                <a:gd name="T36" fmla="*/ 15 w 78"/>
                <a:gd name="T37" fmla="*/ 31 h 126"/>
                <a:gd name="T38" fmla="*/ 17 w 78"/>
                <a:gd name="T39" fmla="*/ 32 h 126"/>
                <a:gd name="T40" fmla="*/ 19 w 78"/>
                <a:gd name="T41" fmla="*/ 32 h 126"/>
                <a:gd name="T42" fmla="*/ 21 w 78"/>
                <a:gd name="T43" fmla="*/ 20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26"/>
                <a:gd name="T68" fmla="*/ 78 w 78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26">
                  <a:moveTo>
                    <a:pt x="78" y="78"/>
                  </a:moveTo>
                  <a:lnTo>
                    <a:pt x="76" y="72"/>
                  </a:lnTo>
                  <a:lnTo>
                    <a:pt x="70" y="58"/>
                  </a:lnTo>
                  <a:lnTo>
                    <a:pt x="62" y="41"/>
                  </a:lnTo>
                  <a:lnTo>
                    <a:pt x="52" y="23"/>
                  </a:lnTo>
                  <a:lnTo>
                    <a:pt x="39" y="8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4" y="48"/>
                  </a:lnTo>
                  <a:lnTo>
                    <a:pt x="13" y="64"/>
                  </a:lnTo>
                  <a:lnTo>
                    <a:pt x="24" y="84"/>
                  </a:lnTo>
                  <a:lnTo>
                    <a:pt x="30" y="93"/>
                  </a:lnTo>
                  <a:lnTo>
                    <a:pt x="34" y="101"/>
                  </a:lnTo>
                  <a:lnTo>
                    <a:pt x="40" y="109"/>
                  </a:lnTo>
                  <a:lnTo>
                    <a:pt x="46" y="115"/>
                  </a:lnTo>
                  <a:lnTo>
                    <a:pt x="52" y="121"/>
                  </a:lnTo>
                  <a:lnTo>
                    <a:pt x="59" y="124"/>
                  </a:lnTo>
                  <a:lnTo>
                    <a:pt x="66" y="126"/>
                  </a:lnTo>
                  <a:lnTo>
                    <a:pt x="74" y="126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F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79" name="Freeform 35"/>
            <p:cNvSpPr>
              <a:spLocks noChangeAspect="1"/>
            </p:cNvSpPr>
            <p:nvPr/>
          </p:nvSpPr>
          <p:spPr bwMode="auto">
            <a:xfrm>
              <a:off x="686" y="3089"/>
              <a:ext cx="37" cy="52"/>
            </a:xfrm>
            <a:custGeom>
              <a:avLst/>
              <a:gdLst>
                <a:gd name="T0" fmla="*/ 1 w 74"/>
                <a:gd name="T1" fmla="*/ 3 h 102"/>
                <a:gd name="T2" fmla="*/ 2 w 74"/>
                <a:gd name="T3" fmla="*/ 2 h 102"/>
                <a:gd name="T4" fmla="*/ 3 w 74"/>
                <a:gd name="T5" fmla="*/ 1 h 102"/>
                <a:gd name="T6" fmla="*/ 5 w 74"/>
                <a:gd name="T7" fmla="*/ 0 h 102"/>
                <a:gd name="T8" fmla="*/ 6 w 74"/>
                <a:gd name="T9" fmla="*/ 0 h 102"/>
                <a:gd name="T10" fmla="*/ 7 w 74"/>
                <a:gd name="T11" fmla="*/ 1 h 102"/>
                <a:gd name="T12" fmla="*/ 9 w 74"/>
                <a:gd name="T13" fmla="*/ 1 h 102"/>
                <a:gd name="T14" fmla="*/ 9 w 74"/>
                <a:gd name="T15" fmla="*/ 2 h 102"/>
                <a:gd name="T16" fmla="*/ 10 w 74"/>
                <a:gd name="T17" fmla="*/ 3 h 102"/>
                <a:gd name="T18" fmla="*/ 13 w 74"/>
                <a:gd name="T19" fmla="*/ 6 h 102"/>
                <a:gd name="T20" fmla="*/ 15 w 74"/>
                <a:gd name="T21" fmla="*/ 11 h 102"/>
                <a:gd name="T22" fmla="*/ 18 w 74"/>
                <a:gd name="T23" fmla="*/ 17 h 102"/>
                <a:gd name="T24" fmla="*/ 19 w 74"/>
                <a:gd name="T25" fmla="*/ 24 h 102"/>
                <a:gd name="T26" fmla="*/ 19 w 74"/>
                <a:gd name="T27" fmla="*/ 25 h 102"/>
                <a:gd name="T28" fmla="*/ 19 w 74"/>
                <a:gd name="T29" fmla="*/ 25 h 102"/>
                <a:gd name="T30" fmla="*/ 18 w 74"/>
                <a:gd name="T31" fmla="*/ 26 h 102"/>
                <a:gd name="T32" fmla="*/ 18 w 74"/>
                <a:gd name="T33" fmla="*/ 27 h 102"/>
                <a:gd name="T34" fmla="*/ 18 w 74"/>
                <a:gd name="T35" fmla="*/ 27 h 102"/>
                <a:gd name="T36" fmla="*/ 17 w 74"/>
                <a:gd name="T37" fmla="*/ 26 h 102"/>
                <a:gd name="T38" fmla="*/ 17 w 74"/>
                <a:gd name="T39" fmla="*/ 26 h 102"/>
                <a:gd name="T40" fmla="*/ 17 w 74"/>
                <a:gd name="T41" fmla="*/ 25 h 102"/>
                <a:gd name="T42" fmla="*/ 17 w 74"/>
                <a:gd name="T43" fmla="*/ 19 h 102"/>
                <a:gd name="T44" fmla="*/ 14 w 74"/>
                <a:gd name="T45" fmla="*/ 14 h 102"/>
                <a:gd name="T46" fmla="*/ 12 w 74"/>
                <a:gd name="T47" fmla="*/ 10 h 102"/>
                <a:gd name="T48" fmla="*/ 10 w 74"/>
                <a:gd name="T49" fmla="*/ 6 h 102"/>
                <a:gd name="T50" fmla="*/ 9 w 74"/>
                <a:gd name="T51" fmla="*/ 5 h 102"/>
                <a:gd name="T52" fmla="*/ 9 w 74"/>
                <a:gd name="T53" fmla="*/ 4 h 102"/>
                <a:gd name="T54" fmla="*/ 7 w 74"/>
                <a:gd name="T55" fmla="*/ 4 h 102"/>
                <a:gd name="T56" fmla="*/ 6 w 74"/>
                <a:gd name="T57" fmla="*/ 3 h 102"/>
                <a:gd name="T58" fmla="*/ 5 w 74"/>
                <a:gd name="T59" fmla="*/ 3 h 102"/>
                <a:gd name="T60" fmla="*/ 3 w 74"/>
                <a:gd name="T61" fmla="*/ 4 h 102"/>
                <a:gd name="T62" fmla="*/ 2 w 74"/>
                <a:gd name="T63" fmla="*/ 5 h 102"/>
                <a:gd name="T64" fmla="*/ 1 w 74"/>
                <a:gd name="T65" fmla="*/ 6 h 102"/>
                <a:gd name="T66" fmla="*/ 1 w 74"/>
                <a:gd name="T67" fmla="*/ 6 h 102"/>
                <a:gd name="T68" fmla="*/ 1 w 74"/>
                <a:gd name="T69" fmla="*/ 6 h 102"/>
                <a:gd name="T70" fmla="*/ 1 w 74"/>
                <a:gd name="T71" fmla="*/ 6 h 102"/>
                <a:gd name="T72" fmla="*/ 0 w 74"/>
                <a:gd name="T73" fmla="*/ 6 h 102"/>
                <a:gd name="T74" fmla="*/ 0 w 74"/>
                <a:gd name="T75" fmla="*/ 5 h 102"/>
                <a:gd name="T76" fmla="*/ 1 w 74"/>
                <a:gd name="T77" fmla="*/ 5 h 102"/>
                <a:gd name="T78" fmla="*/ 1 w 74"/>
                <a:gd name="T79" fmla="*/ 4 h 102"/>
                <a:gd name="T80" fmla="*/ 1 w 74"/>
                <a:gd name="T81" fmla="*/ 3 h 102"/>
                <a:gd name="T82" fmla="*/ 1 w 74"/>
                <a:gd name="T83" fmla="*/ 3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4"/>
                <a:gd name="T127" fmla="*/ 0 h 102"/>
                <a:gd name="T128" fmla="*/ 74 w 74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4" h="102">
                  <a:moveTo>
                    <a:pt x="2" y="12"/>
                  </a:moveTo>
                  <a:lnTo>
                    <a:pt x="8" y="7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3" y="9"/>
                  </a:lnTo>
                  <a:lnTo>
                    <a:pt x="54" y="24"/>
                  </a:lnTo>
                  <a:lnTo>
                    <a:pt x="63" y="43"/>
                  </a:lnTo>
                  <a:lnTo>
                    <a:pt x="70" y="67"/>
                  </a:lnTo>
                  <a:lnTo>
                    <a:pt x="74" y="94"/>
                  </a:lnTo>
                  <a:lnTo>
                    <a:pt x="74" y="96"/>
                  </a:lnTo>
                  <a:lnTo>
                    <a:pt x="73" y="99"/>
                  </a:lnTo>
                  <a:lnTo>
                    <a:pt x="71" y="101"/>
                  </a:lnTo>
                  <a:lnTo>
                    <a:pt x="70" y="102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5" y="75"/>
                  </a:lnTo>
                  <a:lnTo>
                    <a:pt x="59" y="54"/>
                  </a:lnTo>
                  <a:lnTo>
                    <a:pt x="51" y="38"/>
                  </a:lnTo>
                  <a:lnTo>
                    <a:pt x="42" y="24"/>
                  </a:lnTo>
                  <a:lnTo>
                    <a:pt x="38" y="19"/>
                  </a:lnTo>
                  <a:lnTo>
                    <a:pt x="33" y="16"/>
                  </a:lnTo>
                  <a:lnTo>
                    <a:pt x="30" y="14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5" y="23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0" name="Freeform 36"/>
            <p:cNvSpPr>
              <a:spLocks noChangeAspect="1"/>
            </p:cNvSpPr>
            <p:nvPr/>
          </p:nvSpPr>
          <p:spPr bwMode="auto">
            <a:xfrm>
              <a:off x="706" y="3119"/>
              <a:ext cx="14" cy="13"/>
            </a:xfrm>
            <a:custGeom>
              <a:avLst/>
              <a:gdLst>
                <a:gd name="T0" fmla="*/ 6 w 28"/>
                <a:gd name="T1" fmla="*/ 4 h 27"/>
                <a:gd name="T2" fmla="*/ 5 w 28"/>
                <a:gd name="T3" fmla="*/ 3 h 27"/>
                <a:gd name="T4" fmla="*/ 4 w 28"/>
                <a:gd name="T5" fmla="*/ 3 h 27"/>
                <a:gd name="T6" fmla="*/ 3 w 28"/>
                <a:gd name="T7" fmla="*/ 4 h 27"/>
                <a:gd name="T8" fmla="*/ 2 w 28"/>
                <a:gd name="T9" fmla="*/ 6 h 27"/>
                <a:gd name="T10" fmla="*/ 1 w 28"/>
                <a:gd name="T11" fmla="*/ 6 h 27"/>
                <a:gd name="T12" fmla="*/ 1 w 28"/>
                <a:gd name="T13" fmla="*/ 6 h 27"/>
                <a:gd name="T14" fmla="*/ 1 w 28"/>
                <a:gd name="T15" fmla="*/ 6 h 27"/>
                <a:gd name="T16" fmla="*/ 0 w 28"/>
                <a:gd name="T17" fmla="*/ 6 h 27"/>
                <a:gd name="T18" fmla="*/ 0 w 28"/>
                <a:gd name="T19" fmla="*/ 5 h 27"/>
                <a:gd name="T20" fmla="*/ 0 w 28"/>
                <a:gd name="T21" fmla="*/ 5 h 27"/>
                <a:gd name="T22" fmla="*/ 0 w 28"/>
                <a:gd name="T23" fmla="*/ 4 h 27"/>
                <a:gd name="T24" fmla="*/ 1 w 28"/>
                <a:gd name="T25" fmla="*/ 3 h 27"/>
                <a:gd name="T26" fmla="*/ 2 w 28"/>
                <a:gd name="T27" fmla="*/ 1 h 27"/>
                <a:gd name="T28" fmla="*/ 4 w 28"/>
                <a:gd name="T29" fmla="*/ 0 h 27"/>
                <a:gd name="T30" fmla="*/ 6 w 28"/>
                <a:gd name="T31" fmla="*/ 0 h 27"/>
                <a:gd name="T32" fmla="*/ 7 w 28"/>
                <a:gd name="T33" fmla="*/ 0 h 27"/>
                <a:gd name="T34" fmla="*/ 7 w 28"/>
                <a:gd name="T35" fmla="*/ 1 h 27"/>
                <a:gd name="T36" fmla="*/ 7 w 28"/>
                <a:gd name="T37" fmla="*/ 1 h 27"/>
                <a:gd name="T38" fmla="*/ 7 w 28"/>
                <a:gd name="T39" fmla="*/ 2 h 27"/>
                <a:gd name="T40" fmla="*/ 7 w 28"/>
                <a:gd name="T41" fmla="*/ 2 h 27"/>
                <a:gd name="T42" fmla="*/ 7 w 28"/>
                <a:gd name="T43" fmla="*/ 3 h 27"/>
                <a:gd name="T44" fmla="*/ 7 w 28"/>
                <a:gd name="T45" fmla="*/ 3 h 27"/>
                <a:gd name="T46" fmla="*/ 7 w 28"/>
                <a:gd name="T47" fmla="*/ 4 h 27"/>
                <a:gd name="T48" fmla="*/ 6 w 28"/>
                <a:gd name="T49" fmla="*/ 4 h 27"/>
                <a:gd name="T50" fmla="*/ 6 w 28"/>
                <a:gd name="T51" fmla="*/ 4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27"/>
                <a:gd name="T80" fmla="*/ 28 w 28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27">
                  <a:moveTo>
                    <a:pt x="23" y="17"/>
                  </a:moveTo>
                  <a:lnTo>
                    <a:pt x="19" y="13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5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7" y="13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1" name="Freeform 37"/>
            <p:cNvSpPr>
              <a:spLocks noChangeAspect="1"/>
            </p:cNvSpPr>
            <p:nvPr/>
          </p:nvSpPr>
          <p:spPr bwMode="auto">
            <a:xfrm>
              <a:off x="683" y="2948"/>
              <a:ext cx="119" cy="193"/>
            </a:xfrm>
            <a:custGeom>
              <a:avLst/>
              <a:gdLst>
                <a:gd name="T0" fmla="*/ 0 w 239"/>
                <a:gd name="T1" fmla="*/ 28 h 384"/>
                <a:gd name="T2" fmla="*/ 0 w 239"/>
                <a:gd name="T3" fmla="*/ 25 h 384"/>
                <a:gd name="T4" fmla="*/ 1 w 239"/>
                <a:gd name="T5" fmla="*/ 22 h 384"/>
                <a:gd name="T6" fmla="*/ 1 w 239"/>
                <a:gd name="T7" fmla="*/ 19 h 384"/>
                <a:gd name="T8" fmla="*/ 2 w 239"/>
                <a:gd name="T9" fmla="*/ 16 h 384"/>
                <a:gd name="T10" fmla="*/ 4 w 239"/>
                <a:gd name="T11" fmla="*/ 13 h 384"/>
                <a:gd name="T12" fmla="*/ 6 w 239"/>
                <a:gd name="T13" fmla="*/ 11 h 384"/>
                <a:gd name="T14" fmla="*/ 8 w 239"/>
                <a:gd name="T15" fmla="*/ 8 h 384"/>
                <a:gd name="T16" fmla="*/ 11 w 239"/>
                <a:gd name="T17" fmla="*/ 6 h 384"/>
                <a:gd name="T18" fmla="*/ 15 w 239"/>
                <a:gd name="T19" fmla="*/ 4 h 384"/>
                <a:gd name="T20" fmla="*/ 19 w 239"/>
                <a:gd name="T21" fmla="*/ 2 h 384"/>
                <a:gd name="T22" fmla="*/ 24 w 239"/>
                <a:gd name="T23" fmla="*/ 1 h 384"/>
                <a:gd name="T24" fmla="*/ 29 w 239"/>
                <a:gd name="T25" fmla="*/ 1 h 384"/>
                <a:gd name="T26" fmla="*/ 35 w 239"/>
                <a:gd name="T27" fmla="*/ 0 h 384"/>
                <a:gd name="T28" fmla="*/ 43 w 239"/>
                <a:gd name="T29" fmla="*/ 1 h 384"/>
                <a:gd name="T30" fmla="*/ 50 w 239"/>
                <a:gd name="T31" fmla="*/ 2 h 384"/>
                <a:gd name="T32" fmla="*/ 59 w 239"/>
                <a:gd name="T33" fmla="*/ 3 h 384"/>
                <a:gd name="T34" fmla="*/ 45 w 239"/>
                <a:gd name="T35" fmla="*/ 11 h 384"/>
                <a:gd name="T36" fmla="*/ 44 w 239"/>
                <a:gd name="T37" fmla="*/ 11 h 384"/>
                <a:gd name="T38" fmla="*/ 43 w 239"/>
                <a:gd name="T39" fmla="*/ 12 h 384"/>
                <a:gd name="T40" fmla="*/ 41 w 239"/>
                <a:gd name="T41" fmla="*/ 13 h 384"/>
                <a:gd name="T42" fmla="*/ 38 w 239"/>
                <a:gd name="T43" fmla="*/ 14 h 384"/>
                <a:gd name="T44" fmla="*/ 35 w 239"/>
                <a:gd name="T45" fmla="*/ 17 h 384"/>
                <a:gd name="T46" fmla="*/ 31 w 239"/>
                <a:gd name="T47" fmla="*/ 20 h 384"/>
                <a:gd name="T48" fmla="*/ 28 w 239"/>
                <a:gd name="T49" fmla="*/ 24 h 384"/>
                <a:gd name="T50" fmla="*/ 26 w 239"/>
                <a:gd name="T51" fmla="*/ 28 h 384"/>
                <a:gd name="T52" fmla="*/ 23 w 239"/>
                <a:gd name="T53" fmla="*/ 33 h 384"/>
                <a:gd name="T54" fmla="*/ 22 w 239"/>
                <a:gd name="T55" fmla="*/ 39 h 384"/>
                <a:gd name="T56" fmla="*/ 22 w 239"/>
                <a:gd name="T57" fmla="*/ 46 h 384"/>
                <a:gd name="T58" fmla="*/ 22 w 239"/>
                <a:gd name="T59" fmla="*/ 54 h 384"/>
                <a:gd name="T60" fmla="*/ 25 w 239"/>
                <a:gd name="T61" fmla="*/ 63 h 384"/>
                <a:gd name="T62" fmla="*/ 29 w 239"/>
                <a:gd name="T63" fmla="*/ 73 h 384"/>
                <a:gd name="T64" fmla="*/ 35 w 239"/>
                <a:gd name="T65" fmla="*/ 85 h 384"/>
                <a:gd name="T66" fmla="*/ 43 w 239"/>
                <a:gd name="T67" fmla="*/ 97 h 384"/>
                <a:gd name="T68" fmla="*/ 25 w 239"/>
                <a:gd name="T69" fmla="*/ 95 h 384"/>
                <a:gd name="T70" fmla="*/ 17 w 239"/>
                <a:gd name="T71" fmla="*/ 66 h 384"/>
                <a:gd name="T72" fmla="*/ 5 w 239"/>
                <a:gd name="T73" fmla="*/ 56 h 384"/>
                <a:gd name="T74" fmla="*/ 4 w 239"/>
                <a:gd name="T75" fmla="*/ 54 h 384"/>
                <a:gd name="T76" fmla="*/ 2 w 239"/>
                <a:gd name="T77" fmla="*/ 47 h 384"/>
                <a:gd name="T78" fmla="*/ 0 w 239"/>
                <a:gd name="T79" fmla="*/ 38 h 384"/>
                <a:gd name="T80" fmla="*/ 0 w 239"/>
                <a:gd name="T81" fmla="*/ 28 h 3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9"/>
                <a:gd name="T124" fmla="*/ 0 h 384"/>
                <a:gd name="T125" fmla="*/ 239 w 239"/>
                <a:gd name="T126" fmla="*/ 384 h 3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9" h="384">
                  <a:moveTo>
                    <a:pt x="0" y="109"/>
                  </a:moveTo>
                  <a:lnTo>
                    <a:pt x="1" y="97"/>
                  </a:lnTo>
                  <a:lnTo>
                    <a:pt x="4" y="86"/>
                  </a:lnTo>
                  <a:lnTo>
                    <a:pt x="6" y="74"/>
                  </a:lnTo>
                  <a:lnTo>
                    <a:pt x="11" y="63"/>
                  </a:lnTo>
                  <a:lnTo>
                    <a:pt x="16" y="51"/>
                  </a:lnTo>
                  <a:lnTo>
                    <a:pt x="24" y="41"/>
                  </a:lnTo>
                  <a:lnTo>
                    <a:pt x="35" y="31"/>
                  </a:lnTo>
                  <a:lnTo>
                    <a:pt x="46" y="21"/>
                  </a:lnTo>
                  <a:lnTo>
                    <a:pt x="60" y="15"/>
                  </a:lnTo>
                  <a:lnTo>
                    <a:pt x="76" y="8"/>
                  </a:lnTo>
                  <a:lnTo>
                    <a:pt x="96" y="3"/>
                  </a:lnTo>
                  <a:lnTo>
                    <a:pt x="118" y="1"/>
                  </a:lnTo>
                  <a:lnTo>
                    <a:pt x="143" y="0"/>
                  </a:lnTo>
                  <a:lnTo>
                    <a:pt x="172" y="2"/>
                  </a:lnTo>
                  <a:lnTo>
                    <a:pt x="203" y="5"/>
                  </a:lnTo>
                  <a:lnTo>
                    <a:pt x="239" y="12"/>
                  </a:lnTo>
                  <a:lnTo>
                    <a:pt x="181" y="41"/>
                  </a:lnTo>
                  <a:lnTo>
                    <a:pt x="179" y="42"/>
                  </a:lnTo>
                  <a:lnTo>
                    <a:pt x="173" y="45"/>
                  </a:lnTo>
                  <a:lnTo>
                    <a:pt x="164" y="49"/>
                  </a:lnTo>
                  <a:lnTo>
                    <a:pt x="152" y="56"/>
                  </a:lnTo>
                  <a:lnTo>
                    <a:pt x="140" y="65"/>
                  </a:lnTo>
                  <a:lnTo>
                    <a:pt x="127" y="78"/>
                  </a:lnTo>
                  <a:lnTo>
                    <a:pt x="114" y="93"/>
                  </a:lnTo>
                  <a:lnTo>
                    <a:pt x="104" y="110"/>
                  </a:lnTo>
                  <a:lnTo>
                    <a:pt x="95" y="131"/>
                  </a:lnTo>
                  <a:lnTo>
                    <a:pt x="90" y="156"/>
                  </a:lnTo>
                  <a:lnTo>
                    <a:pt x="88" y="184"/>
                  </a:lnTo>
                  <a:lnTo>
                    <a:pt x="91" y="215"/>
                  </a:lnTo>
                  <a:lnTo>
                    <a:pt x="100" y="251"/>
                  </a:lnTo>
                  <a:lnTo>
                    <a:pt x="117" y="291"/>
                  </a:lnTo>
                  <a:lnTo>
                    <a:pt x="140" y="336"/>
                  </a:lnTo>
                  <a:lnTo>
                    <a:pt x="172" y="384"/>
                  </a:lnTo>
                  <a:lnTo>
                    <a:pt x="100" y="377"/>
                  </a:lnTo>
                  <a:lnTo>
                    <a:pt x="68" y="261"/>
                  </a:lnTo>
                  <a:lnTo>
                    <a:pt x="23" y="222"/>
                  </a:lnTo>
                  <a:lnTo>
                    <a:pt x="19" y="213"/>
                  </a:lnTo>
                  <a:lnTo>
                    <a:pt x="11" y="187"/>
                  </a:lnTo>
                  <a:lnTo>
                    <a:pt x="1" y="15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2" name="Freeform 38"/>
            <p:cNvSpPr>
              <a:spLocks noChangeAspect="1"/>
            </p:cNvSpPr>
            <p:nvPr/>
          </p:nvSpPr>
          <p:spPr bwMode="auto">
            <a:xfrm>
              <a:off x="866" y="3165"/>
              <a:ext cx="146" cy="82"/>
            </a:xfrm>
            <a:custGeom>
              <a:avLst/>
              <a:gdLst>
                <a:gd name="T0" fmla="*/ 73 w 291"/>
                <a:gd name="T1" fmla="*/ 0 h 163"/>
                <a:gd name="T2" fmla="*/ 73 w 291"/>
                <a:gd name="T3" fmla="*/ 0 h 163"/>
                <a:gd name="T4" fmla="*/ 72 w 291"/>
                <a:gd name="T5" fmla="*/ 1 h 163"/>
                <a:gd name="T6" fmla="*/ 71 w 291"/>
                <a:gd name="T7" fmla="*/ 1 h 163"/>
                <a:gd name="T8" fmla="*/ 69 w 291"/>
                <a:gd name="T9" fmla="*/ 2 h 163"/>
                <a:gd name="T10" fmla="*/ 67 w 291"/>
                <a:gd name="T11" fmla="*/ 3 h 163"/>
                <a:gd name="T12" fmla="*/ 64 w 291"/>
                <a:gd name="T13" fmla="*/ 4 h 163"/>
                <a:gd name="T14" fmla="*/ 60 w 291"/>
                <a:gd name="T15" fmla="*/ 5 h 163"/>
                <a:gd name="T16" fmla="*/ 56 w 291"/>
                <a:gd name="T17" fmla="*/ 7 h 163"/>
                <a:gd name="T18" fmla="*/ 51 w 291"/>
                <a:gd name="T19" fmla="*/ 8 h 163"/>
                <a:gd name="T20" fmla="*/ 46 w 291"/>
                <a:gd name="T21" fmla="*/ 9 h 163"/>
                <a:gd name="T22" fmla="*/ 40 w 291"/>
                <a:gd name="T23" fmla="*/ 11 h 163"/>
                <a:gd name="T24" fmla="*/ 33 w 291"/>
                <a:gd name="T25" fmla="*/ 13 h 163"/>
                <a:gd name="T26" fmla="*/ 26 w 291"/>
                <a:gd name="T27" fmla="*/ 14 h 163"/>
                <a:gd name="T28" fmla="*/ 18 w 291"/>
                <a:gd name="T29" fmla="*/ 16 h 163"/>
                <a:gd name="T30" fmla="*/ 10 w 291"/>
                <a:gd name="T31" fmla="*/ 18 h 163"/>
                <a:gd name="T32" fmla="*/ 0 w 291"/>
                <a:gd name="T33" fmla="*/ 19 h 163"/>
                <a:gd name="T34" fmla="*/ 1 w 291"/>
                <a:gd name="T35" fmla="*/ 19 h 163"/>
                <a:gd name="T36" fmla="*/ 2 w 291"/>
                <a:gd name="T37" fmla="*/ 20 h 163"/>
                <a:gd name="T38" fmla="*/ 3 w 291"/>
                <a:gd name="T39" fmla="*/ 22 h 163"/>
                <a:gd name="T40" fmla="*/ 5 w 291"/>
                <a:gd name="T41" fmla="*/ 24 h 163"/>
                <a:gd name="T42" fmla="*/ 8 w 291"/>
                <a:gd name="T43" fmla="*/ 26 h 163"/>
                <a:gd name="T44" fmla="*/ 12 w 291"/>
                <a:gd name="T45" fmla="*/ 28 h 163"/>
                <a:gd name="T46" fmla="*/ 15 w 291"/>
                <a:gd name="T47" fmla="*/ 31 h 163"/>
                <a:gd name="T48" fmla="*/ 19 w 291"/>
                <a:gd name="T49" fmla="*/ 33 h 163"/>
                <a:gd name="T50" fmla="*/ 24 w 291"/>
                <a:gd name="T51" fmla="*/ 36 h 163"/>
                <a:gd name="T52" fmla="*/ 28 w 291"/>
                <a:gd name="T53" fmla="*/ 38 h 163"/>
                <a:gd name="T54" fmla="*/ 33 w 291"/>
                <a:gd name="T55" fmla="*/ 39 h 163"/>
                <a:gd name="T56" fmla="*/ 38 w 291"/>
                <a:gd name="T57" fmla="*/ 41 h 163"/>
                <a:gd name="T58" fmla="*/ 43 w 291"/>
                <a:gd name="T59" fmla="*/ 41 h 163"/>
                <a:gd name="T60" fmla="*/ 48 w 291"/>
                <a:gd name="T61" fmla="*/ 41 h 163"/>
                <a:gd name="T62" fmla="*/ 53 w 291"/>
                <a:gd name="T63" fmla="*/ 40 h 163"/>
                <a:gd name="T64" fmla="*/ 58 w 291"/>
                <a:gd name="T65" fmla="*/ 38 h 163"/>
                <a:gd name="T66" fmla="*/ 63 w 291"/>
                <a:gd name="T67" fmla="*/ 35 h 163"/>
                <a:gd name="T68" fmla="*/ 67 w 291"/>
                <a:gd name="T69" fmla="*/ 30 h 163"/>
                <a:gd name="T70" fmla="*/ 69 w 291"/>
                <a:gd name="T71" fmla="*/ 23 h 163"/>
                <a:gd name="T72" fmla="*/ 71 w 291"/>
                <a:gd name="T73" fmla="*/ 17 h 163"/>
                <a:gd name="T74" fmla="*/ 72 w 291"/>
                <a:gd name="T75" fmla="*/ 11 h 163"/>
                <a:gd name="T76" fmla="*/ 73 w 291"/>
                <a:gd name="T77" fmla="*/ 5 h 163"/>
                <a:gd name="T78" fmla="*/ 73 w 291"/>
                <a:gd name="T79" fmla="*/ 2 h 163"/>
                <a:gd name="T80" fmla="*/ 73 w 291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1"/>
                <a:gd name="T124" fmla="*/ 0 h 163"/>
                <a:gd name="T125" fmla="*/ 291 w 291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1" h="163">
                  <a:moveTo>
                    <a:pt x="291" y="0"/>
                  </a:moveTo>
                  <a:lnTo>
                    <a:pt x="290" y="0"/>
                  </a:lnTo>
                  <a:lnTo>
                    <a:pt x="287" y="2"/>
                  </a:lnTo>
                  <a:lnTo>
                    <a:pt x="282" y="4"/>
                  </a:lnTo>
                  <a:lnTo>
                    <a:pt x="275" y="6"/>
                  </a:lnTo>
                  <a:lnTo>
                    <a:pt x="265" y="10"/>
                  </a:lnTo>
                  <a:lnTo>
                    <a:pt x="253" y="15"/>
                  </a:lnTo>
                  <a:lnTo>
                    <a:pt x="239" y="19"/>
                  </a:lnTo>
                  <a:lnTo>
                    <a:pt x="222" y="25"/>
                  </a:lnTo>
                  <a:lnTo>
                    <a:pt x="204" y="31"/>
                  </a:lnTo>
                  <a:lnTo>
                    <a:pt x="182" y="36"/>
                  </a:lnTo>
                  <a:lnTo>
                    <a:pt x="159" y="43"/>
                  </a:lnTo>
                  <a:lnTo>
                    <a:pt x="132" y="49"/>
                  </a:lnTo>
                  <a:lnTo>
                    <a:pt x="102" y="56"/>
                  </a:lnTo>
                  <a:lnTo>
                    <a:pt x="71" y="62"/>
                  </a:lnTo>
                  <a:lnTo>
                    <a:pt x="37" y="69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5" y="80"/>
                  </a:lnTo>
                  <a:lnTo>
                    <a:pt x="12" y="86"/>
                  </a:lnTo>
                  <a:lnTo>
                    <a:pt x="20" y="94"/>
                  </a:lnTo>
                  <a:lnTo>
                    <a:pt x="32" y="102"/>
                  </a:lnTo>
                  <a:lnTo>
                    <a:pt x="45" y="112"/>
                  </a:lnTo>
                  <a:lnTo>
                    <a:pt x="60" y="122"/>
                  </a:lnTo>
                  <a:lnTo>
                    <a:pt x="76" y="132"/>
                  </a:lnTo>
                  <a:lnTo>
                    <a:pt x="93" y="141"/>
                  </a:lnTo>
                  <a:lnTo>
                    <a:pt x="111" y="149"/>
                  </a:lnTo>
                  <a:lnTo>
                    <a:pt x="130" y="156"/>
                  </a:lnTo>
                  <a:lnTo>
                    <a:pt x="151" y="161"/>
                  </a:lnTo>
                  <a:lnTo>
                    <a:pt x="170" y="163"/>
                  </a:lnTo>
                  <a:lnTo>
                    <a:pt x="191" y="163"/>
                  </a:lnTo>
                  <a:lnTo>
                    <a:pt x="212" y="158"/>
                  </a:lnTo>
                  <a:lnTo>
                    <a:pt x="232" y="152"/>
                  </a:lnTo>
                  <a:lnTo>
                    <a:pt x="251" y="138"/>
                  </a:lnTo>
                  <a:lnTo>
                    <a:pt x="265" y="117"/>
                  </a:lnTo>
                  <a:lnTo>
                    <a:pt x="275" y="92"/>
                  </a:lnTo>
                  <a:lnTo>
                    <a:pt x="283" y="65"/>
                  </a:lnTo>
                  <a:lnTo>
                    <a:pt x="288" y="41"/>
                  </a:lnTo>
                  <a:lnTo>
                    <a:pt x="290" y="19"/>
                  </a:lnTo>
                  <a:lnTo>
                    <a:pt x="291" y="5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3" name="Freeform 39"/>
            <p:cNvSpPr>
              <a:spLocks noChangeAspect="1"/>
            </p:cNvSpPr>
            <p:nvPr/>
          </p:nvSpPr>
          <p:spPr bwMode="auto">
            <a:xfrm>
              <a:off x="878" y="3177"/>
              <a:ext cx="127" cy="62"/>
            </a:xfrm>
            <a:custGeom>
              <a:avLst/>
              <a:gdLst>
                <a:gd name="T0" fmla="*/ 64 w 252"/>
                <a:gd name="T1" fmla="*/ 0 h 124"/>
                <a:gd name="T2" fmla="*/ 63 w 252"/>
                <a:gd name="T3" fmla="*/ 1 h 124"/>
                <a:gd name="T4" fmla="*/ 63 w 252"/>
                <a:gd name="T5" fmla="*/ 1 h 124"/>
                <a:gd name="T6" fmla="*/ 61 w 252"/>
                <a:gd name="T7" fmla="*/ 2 h 124"/>
                <a:gd name="T8" fmla="*/ 60 w 252"/>
                <a:gd name="T9" fmla="*/ 3 h 124"/>
                <a:gd name="T10" fmla="*/ 57 w 252"/>
                <a:gd name="T11" fmla="*/ 3 h 124"/>
                <a:gd name="T12" fmla="*/ 54 w 252"/>
                <a:gd name="T13" fmla="*/ 5 h 124"/>
                <a:gd name="T14" fmla="*/ 51 w 252"/>
                <a:gd name="T15" fmla="*/ 6 h 124"/>
                <a:gd name="T16" fmla="*/ 48 w 252"/>
                <a:gd name="T17" fmla="*/ 8 h 124"/>
                <a:gd name="T18" fmla="*/ 43 w 252"/>
                <a:gd name="T19" fmla="*/ 9 h 124"/>
                <a:gd name="T20" fmla="*/ 39 w 252"/>
                <a:gd name="T21" fmla="*/ 10 h 124"/>
                <a:gd name="T22" fmla="*/ 33 w 252"/>
                <a:gd name="T23" fmla="*/ 11 h 124"/>
                <a:gd name="T24" fmla="*/ 27 w 252"/>
                <a:gd name="T25" fmla="*/ 12 h 124"/>
                <a:gd name="T26" fmla="*/ 21 w 252"/>
                <a:gd name="T27" fmla="*/ 13 h 124"/>
                <a:gd name="T28" fmla="*/ 15 w 252"/>
                <a:gd name="T29" fmla="*/ 14 h 124"/>
                <a:gd name="T30" fmla="*/ 8 w 252"/>
                <a:gd name="T31" fmla="*/ 14 h 124"/>
                <a:gd name="T32" fmla="*/ 0 w 252"/>
                <a:gd name="T33" fmla="*/ 15 h 124"/>
                <a:gd name="T34" fmla="*/ 1 w 252"/>
                <a:gd name="T35" fmla="*/ 15 h 124"/>
                <a:gd name="T36" fmla="*/ 1 w 252"/>
                <a:gd name="T37" fmla="*/ 16 h 124"/>
                <a:gd name="T38" fmla="*/ 3 w 252"/>
                <a:gd name="T39" fmla="*/ 17 h 124"/>
                <a:gd name="T40" fmla="*/ 5 w 252"/>
                <a:gd name="T41" fmla="*/ 18 h 124"/>
                <a:gd name="T42" fmla="*/ 7 w 252"/>
                <a:gd name="T43" fmla="*/ 20 h 124"/>
                <a:gd name="T44" fmla="*/ 10 w 252"/>
                <a:gd name="T45" fmla="*/ 22 h 124"/>
                <a:gd name="T46" fmla="*/ 13 w 252"/>
                <a:gd name="T47" fmla="*/ 24 h 124"/>
                <a:gd name="T48" fmla="*/ 16 w 252"/>
                <a:gd name="T49" fmla="*/ 25 h 124"/>
                <a:gd name="T50" fmla="*/ 20 w 252"/>
                <a:gd name="T51" fmla="*/ 27 h 124"/>
                <a:gd name="T52" fmla="*/ 24 w 252"/>
                <a:gd name="T53" fmla="*/ 29 h 124"/>
                <a:gd name="T54" fmla="*/ 28 w 252"/>
                <a:gd name="T55" fmla="*/ 30 h 124"/>
                <a:gd name="T56" fmla="*/ 32 w 252"/>
                <a:gd name="T57" fmla="*/ 31 h 124"/>
                <a:gd name="T58" fmla="*/ 37 w 252"/>
                <a:gd name="T59" fmla="*/ 31 h 124"/>
                <a:gd name="T60" fmla="*/ 41 w 252"/>
                <a:gd name="T61" fmla="*/ 31 h 124"/>
                <a:gd name="T62" fmla="*/ 45 w 252"/>
                <a:gd name="T63" fmla="*/ 31 h 124"/>
                <a:gd name="T64" fmla="*/ 49 w 252"/>
                <a:gd name="T65" fmla="*/ 29 h 124"/>
                <a:gd name="T66" fmla="*/ 53 w 252"/>
                <a:gd name="T67" fmla="*/ 27 h 124"/>
                <a:gd name="T68" fmla="*/ 56 w 252"/>
                <a:gd name="T69" fmla="*/ 22 h 124"/>
                <a:gd name="T70" fmla="*/ 59 w 252"/>
                <a:gd name="T71" fmla="*/ 18 h 124"/>
                <a:gd name="T72" fmla="*/ 61 w 252"/>
                <a:gd name="T73" fmla="*/ 13 h 124"/>
                <a:gd name="T74" fmla="*/ 62 w 252"/>
                <a:gd name="T75" fmla="*/ 8 h 124"/>
                <a:gd name="T76" fmla="*/ 63 w 252"/>
                <a:gd name="T77" fmla="*/ 4 h 124"/>
                <a:gd name="T78" fmla="*/ 63 w 252"/>
                <a:gd name="T79" fmla="*/ 1 h 124"/>
                <a:gd name="T80" fmla="*/ 64 w 252"/>
                <a:gd name="T81" fmla="*/ 0 h 1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2"/>
                <a:gd name="T124" fmla="*/ 0 h 124"/>
                <a:gd name="T125" fmla="*/ 252 w 252"/>
                <a:gd name="T126" fmla="*/ 124 h 12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2" h="124">
                  <a:moveTo>
                    <a:pt x="252" y="0"/>
                  </a:moveTo>
                  <a:lnTo>
                    <a:pt x="251" y="1"/>
                  </a:lnTo>
                  <a:lnTo>
                    <a:pt x="248" y="2"/>
                  </a:lnTo>
                  <a:lnTo>
                    <a:pt x="243" y="6"/>
                  </a:lnTo>
                  <a:lnTo>
                    <a:pt x="236" y="9"/>
                  </a:lnTo>
                  <a:lnTo>
                    <a:pt x="227" y="12"/>
                  </a:lnTo>
                  <a:lnTo>
                    <a:pt x="215" y="18"/>
                  </a:lnTo>
                  <a:lnTo>
                    <a:pt x="203" y="23"/>
                  </a:lnTo>
                  <a:lnTo>
                    <a:pt x="188" y="29"/>
                  </a:lnTo>
                  <a:lnTo>
                    <a:pt x="170" y="33"/>
                  </a:lnTo>
                  <a:lnTo>
                    <a:pt x="152" y="39"/>
                  </a:lnTo>
                  <a:lnTo>
                    <a:pt x="131" y="44"/>
                  </a:lnTo>
                  <a:lnTo>
                    <a:pt x="108" y="48"/>
                  </a:lnTo>
                  <a:lnTo>
                    <a:pt x="84" y="52"/>
                  </a:lnTo>
                  <a:lnTo>
                    <a:pt x="57" y="55"/>
                  </a:lnTo>
                  <a:lnTo>
                    <a:pt x="30" y="56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4" y="62"/>
                  </a:lnTo>
                  <a:lnTo>
                    <a:pt x="10" y="65"/>
                  </a:lnTo>
                  <a:lnTo>
                    <a:pt x="18" y="71"/>
                  </a:lnTo>
                  <a:lnTo>
                    <a:pt x="27" y="78"/>
                  </a:lnTo>
                  <a:lnTo>
                    <a:pt x="38" y="86"/>
                  </a:lnTo>
                  <a:lnTo>
                    <a:pt x="51" y="93"/>
                  </a:lnTo>
                  <a:lnTo>
                    <a:pt x="64" y="100"/>
                  </a:lnTo>
                  <a:lnTo>
                    <a:pt x="78" y="107"/>
                  </a:lnTo>
                  <a:lnTo>
                    <a:pt x="94" y="114"/>
                  </a:lnTo>
                  <a:lnTo>
                    <a:pt x="110" y="118"/>
                  </a:lnTo>
                  <a:lnTo>
                    <a:pt x="127" y="122"/>
                  </a:lnTo>
                  <a:lnTo>
                    <a:pt x="144" y="124"/>
                  </a:lnTo>
                  <a:lnTo>
                    <a:pt x="161" y="123"/>
                  </a:lnTo>
                  <a:lnTo>
                    <a:pt x="177" y="121"/>
                  </a:lnTo>
                  <a:lnTo>
                    <a:pt x="195" y="115"/>
                  </a:lnTo>
                  <a:lnTo>
                    <a:pt x="211" y="105"/>
                  </a:lnTo>
                  <a:lnTo>
                    <a:pt x="223" y="88"/>
                  </a:lnTo>
                  <a:lnTo>
                    <a:pt x="233" y="69"/>
                  </a:lnTo>
                  <a:lnTo>
                    <a:pt x="241" y="49"/>
                  </a:lnTo>
                  <a:lnTo>
                    <a:pt x="246" y="31"/>
                  </a:lnTo>
                  <a:lnTo>
                    <a:pt x="250" y="15"/>
                  </a:lnTo>
                  <a:lnTo>
                    <a:pt x="251" y="4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4" name="Freeform 40"/>
            <p:cNvSpPr>
              <a:spLocks noChangeAspect="1"/>
            </p:cNvSpPr>
            <p:nvPr/>
          </p:nvSpPr>
          <p:spPr bwMode="auto">
            <a:xfrm>
              <a:off x="898" y="3213"/>
              <a:ext cx="90" cy="16"/>
            </a:xfrm>
            <a:custGeom>
              <a:avLst/>
              <a:gdLst>
                <a:gd name="T0" fmla="*/ 0 w 181"/>
                <a:gd name="T1" fmla="*/ 3 h 33"/>
                <a:gd name="T2" fmla="*/ 1 w 181"/>
                <a:gd name="T3" fmla="*/ 4 h 33"/>
                <a:gd name="T4" fmla="*/ 5 w 181"/>
                <a:gd name="T5" fmla="*/ 5 h 33"/>
                <a:gd name="T6" fmla="*/ 10 w 181"/>
                <a:gd name="T7" fmla="*/ 5 h 33"/>
                <a:gd name="T8" fmla="*/ 16 w 181"/>
                <a:gd name="T9" fmla="*/ 6 h 33"/>
                <a:gd name="T10" fmla="*/ 24 w 181"/>
                <a:gd name="T11" fmla="*/ 6 h 33"/>
                <a:gd name="T12" fmla="*/ 31 w 181"/>
                <a:gd name="T13" fmla="*/ 5 h 33"/>
                <a:gd name="T14" fmla="*/ 38 w 181"/>
                <a:gd name="T15" fmla="*/ 3 h 33"/>
                <a:gd name="T16" fmla="*/ 45 w 181"/>
                <a:gd name="T17" fmla="*/ 0 h 33"/>
                <a:gd name="T18" fmla="*/ 44 w 181"/>
                <a:gd name="T19" fmla="*/ 0 h 33"/>
                <a:gd name="T20" fmla="*/ 43 w 181"/>
                <a:gd name="T21" fmla="*/ 1 h 33"/>
                <a:gd name="T22" fmla="*/ 40 w 181"/>
                <a:gd name="T23" fmla="*/ 3 h 33"/>
                <a:gd name="T24" fmla="*/ 36 w 181"/>
                <a:gd name="T25" fmla="*/ 5 h 33"/>
                <a:gd name="T26" fmla="*/ 30 w 181"/>
                <a:gd name="T27" fmla="*/ 6 h 33"/>
                <a:gd name="T28" fmla="*/ 24 w 181"/>
                <a:gd name="T29" fmla="*/ 7 h 33"/>
                <a:gd name="T30" fmla="*/ 15 w 181"/>
                <a:gd name="T31" fmla="*/ 8 h 33"/>
                <a:gd name="T32" fmla="*/ 6 w 181"/>
                <a:gd name="T33" fmla="*/ 7 h 33"/>
                <a:gd name="T34" fmla="*/ 0 w 181"/>
                <a:gd name="T35" fmla="*/ 3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1"/>
                <a:gd name="T55" fmla="*/ 0 h 33"/>
                <a:gd name="T56" fmla="*/ 181 w 181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1" h="33">
                  <a:moveTo>
                    <a:pt x="0" y="15"/>
                  </a:moveTo>
                  <a:lnTo>
                    <a:pt x="5" y="16"/>
                  </a:lnTo>
                  <a:lnTo>
                    <a:pt x="20" y="20"/>
                  </a:lnTo>
                  <a:lnTo>
                    <a:pt x="40" y="23"/>
                  </a:lnTo>
                  <a:lnTo>
                    <a:pt x="67" y="26"/>
                  </a:lnTo>
                  <a:lnTo>
                    <a:pt x="96" y="26"/>
                  </a:lnTo>
                  <a:lnTo>
                    <a:pt x="126" y="22"/>
                  </a:lnTo>
                  <a:lnTo>
                    <a:pt x="154" y="14"/>
                  </a:lnTo>
                  <a:lnTo>
                    <a:pt x="181" y="0"/>
                  </a:lnTo>
                  <a:lnTo>
                    <a:pt x="179" y="3"/>
                  </a:lnTo>
                  <a:lnTo>
                    <a:pt x="172" y="7"/>
                  </a:lnTo>
                  <a:lnTo>
                    <a:pt x="160" y="13"/>
                  </a:lnTo>
                  <a:lnTo>
                    <a:pt x="144" y="20"/>
                  </a:lnTo>
                  <a:lnTo>
                    <a:pt x="122" y="27"/>
                  </a:lnTo>
                  <a:lnTo>
                    <a:pt x="96" y="31"/>
                  </a:lnTo>
                  <a:lnTo>
                    <a:pt x="62" y="33"/>
                  </a:lnTo>
                  <a:lnTo>
                    <a:pt x="24" y="2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5" name="Freeform 41"/>
            <p:cNvSpPr>
              <a:spLocks noChangeAspect="1"/>
            </p:cNvSpPr>
            <p:nvPr/>
          </p:nvSpPr>
          <p:spPr bwMode="auto">
            <a:xfrm>
              <a:off x="935" y="2972"/>
              <a:ext cx="98" cy="33"/>
            </a:xfrm>
            <a:custGeom>
              <a:avLst/>
              <a:gdLst>
                <a:gd name="T0" fmla="*/ 1 w 196"/>
                <a:gd name="T1" fmla="*/ 17 h 66"/>
                <a:gd name="T2" fmla="*/ 3 w 196"/>
                <a:gd name="T3" fmla="*/ 15 h 66"/>
                <a:gd name="T4" fmla="*/ 6 w 196"/>
                <a:gd name="T5" fmla="*/ 13 h 66"/>
                <a:gd name="T6" fmla="*/ 10 w 196"/>
                <a:gd name="T7" fmla="*/ 11 h 66"/>
                <a:gd name="T8" fmla="*/ 12 w 196"/>
                <a:gd name="T9" fmla="*/ 10 h 66"/>
                <a:gd name="T10" fmla="*/ 15 w 196"/>
                <a:gd name="T11" fmla="*/ 9 h 66"/>
                <a:gd name="T12" fmla="*/ 19 w 196"/>
                <a:gd name="T13" fmla="*/ 7 h 66"/>
                <a:gd name="T14" fmla="*/ 22 w 196"/>
                <a:gd name="T15" fmla="*/ 6 h 66"/>
                <a:gd name="T16" fmla="*/ 25 w 196"/>
                <a:gd name="T17" fmla="*/ 5 h 66"/>
                <a:gd name="T18" fmla="*/ 28 w 196"/>
                <a:gd name="T19" fmla="*/ 5 h 66"/>
                <a:gd name="T20" fmla="*/ 30 w 196"/>
                <a:gd name="T21" fmla="*/ 4 h 66"/>
                <a:gd name="T22" fmla="*/ 34 w 196"/>
                <a:gd name="T23" fmla="*/ 3 h 66"/>
                <a:gd name="T24" fmla="*/ 37 w 196"/>
                <a:gd name="T25" fmla="*/ 3 h 66"/>
                <a:gd name="T26" fmla="*/ 40 w 196"/>
                <a:gd name="T27" fmla="*/ 3 h 66"/>
                <a:gd name="T28" fmla="*/ 43 w 196"/>
                <a:gd name="T29" fmla="*/ 4 h 66"/>
                <a:gd name="T30" fmla="*/ 46 w 196"/>
                <a:gd name="T31" fmla="*/ 4 h 66"/>
                <a:gd name="T32" fmla="*/ 48 w 196"/>
                <a:gd name="T33" fmla="*/ 5 h 66"/>
                <a:gd name="T34" fmla="*/ 49 w 196"/>
                <a:gd name="T35" fmla="*/ 5 h 66"/>
                <a:gd name="T36" fmla="*/ 49 w 196"/>
                <a:gd name="T37" fmla="*/ 5 h 66"/>
                <a:gd name="T38" fmla="*/ 49 w 196"/>
                <a:gd name="T39" fmla="*/ 5 h 66"/>
                <a:gd name="T40" fmla="*/ 49 w 196"/>
                <a:gd name="T41" fmla="*/ 5 h 66"/>
                <a:gd name="T42" fmla="*/ 49 w 196"/>
                <a:gd name="T43" fmla="*/ 5 h 66"/>
                <a:gd name="T44" fmla="*/ 49 w 196"/>
                <a:gd name="T45" fmla="*/ 4 h 66"/>
                <a:gd name="T46" fmla="*/ 49 w 196"/>
                <a:gd name="T47" fmla="*/ 4 h 66"/>
                <a:gd name="T48" fmla="*/ 49 w 196"/>
                <a:gd name="T49" fmla="*/ 4 h 66"/>
                <a:gd name="T50" fmla="*/ 46 w 196"/>
                <a:gd name="T51" fmla="*/ 3 h 66"/>
                <a:gd name="T52" fmla="*/ 44 w 196"/>
                <a:gd name="T53" fmla="*/ 2 h 66"/>
                <a:gd name="T54" fmla="*/ 41 w 196"/>
                <a:gd name="T55" fmla="*/ 1 h 66"/>
                <a:gd name="T56" fmla="*/ 38 w 196"/>
                <a:gd name="T57" fmla="*/ 1 h 66"/>
                <a:gd name="T58" fmla="*/ 35 w 196"/>
                <a:gd name="T59" fmla="*/ 1 h 66"/>
                <a:gd name="T60" fmla="*/ 32 w 196"/>
                <a:gd name="T61" fmla="*/ 0 h 66"/>
                <a:gd name="T62" fmla="*/ 29 w 196"/>
                <a:gd name="T63" fmla="*/ 0 h 66"/>
                <a:gd name="T64" fmla="*/ 26 w 196"/>
                <a:gd name="T65" fmla="*/ 0 h 66"/>
                <a:gd name="T66" fmla="*/ 24 w 196"/>
                <a:gd name="T67" fmla="*/ 1 h 66"/>
                <a:gd name="T68" fmla="*/ 21 w 196"/>
                <a:gd name="T69" fmla="*/ 1 h 66"/>
                <a:gd name="T70" fmla="*/ 18 w 196"/>
                <a:gd name="T71" fmla="*/ 1 h 66"/>
                <a:gd name="T72" fmla="*/ 14 w 196"/>
                <a:gd name="T73" fmla="*/ 2 h 66"/>
                <a:gd name="T74" fmla="*/ 12 w 196"/>
                <a:gd name="T75" fmla="*/ 2 h 66"/>
                <a:gd name="T76" fmla="*/ 9 w 196"/>
                <a:gd name="T77" fmla="*/ 4 h 66"/>
                <a:gd name="T78" fmla="*/ 6 w 196"/>
                <a:gd name="T79" fmla="*/ 5 h 66"/>
                <a:gd name="T80" fmla="*/ 3 w 196"/>
                <a:gd name="T81" fmla="*/ 7 h 66"/>
                <a:gd name="T82" fmla="*/ 1 w 196"/>
                <a:gd name="T83" fmla="*/ 9 h 66"/>
                <a:gd name="T84" fmla="*/ 0 w 196"/>
                <a:gd name="T85" fmla="*/ 12 h 66"/>
                <a:gd name="T86" fmla="*/ 0 w 196"/>
                <a:gd name="T87" fmla="*/ 15 h 66"/>
                <a:gd name="T88" fmla="*/ 1 w 196"/>
                <a:gd name="T89" fmla="*/ 17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66"/>
                <a:gd name="T137" fmla="*/ 196 w 196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66">
                  <a:moveTo>
                    <a:pt x="1" y="66"/>
                  </a:moveTo>
                  <a:lnTo>
                    <a:pt x="12" y="60"/>
                  </a:lnTo>
                  <a:lnTo>
                    <a:pt x="25" y="53"/>
                  </a:lnTo>
                  <a:lnTo>
                    <a:pt x="38" y="47"/>
                  </a:lnTo>
                  <a:lnTo>
                    <a:pt x="49" y="41"/>
                  </a:lnTo>
                  <a:lnTo>
                    <a:pt x="62" y="36"/>
                  </a:lnTo>
                  <a:lnTo>
                    <a:pt x="75" y="31"/>
                  </a:lnTo>
                  <a:lnTo>
                    <a:pt x="87" y="26"/>
                  </a:lnTo>
                  <a:lnTo>
                    <a:pt x="99" y="22"/>
                  </a:lnTo>
                  <a:lnTo>
                    <a:pt x="112" y="20"/>
                  </a:lnTo>
                  <a:lnTo>
                    <a:pt x="123" y="16"/>
                  </a:lnTo>
                  <a:lnTo>
                    <a:pt x="136" y="15"/>
                  </a:lnTo>
                  <a:lnTo>
                    <a:pt x="147" y="14"/>
                  </a:lnTo>
                  <a:lnTo>
                    <a:pt x="159" y="15"/>
                  </a:lnTo>
                  <a:lnTo>
                    <a:pt x="170" y="16"/>
                  </a:lnTo>
                  <a:lnTo>
                    <a:pt x="182" y="18"/>
                  </a:lnTo>
                  <a:lnTo>
                    <a:pt x="192" y="23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4" y="22"/>
                  </a:lnTo>
                  <a:lnTo>
                    <a:pt x="196" y="21"/>
                  </a:lnTo>
                  <a:lnTo>
                    <a:pt x="196" y="20"/>
                  </a:lnTo>
                  <a:lnTo>
                    <a:pt x="196" y="18"/>
                  </a:lnTo>
                  <a:lnTo>
                    <a:pt x="196" y="17"/>
                  </a:lnTo>
                  <a:lnTo>
                    <a:pt x="194" y="17"/>
                  </a:lnTo>
                  <a:lnTo>
                    <a:pt x="184" y="13"/>
                  </a:lnTo>
                  <a:lnTo>
                    <a:pt x="173" y="9"/>
                  </a:lnTo>
                  <a:lnTo>
                    <a:pt x="161" y="6"/>
                  </a:lnTo>
                  <a:lnTo>
                    <a:pt x="151" y="3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3" y="1"/>
                  </a:lnTo>
                  <a:lnTo>
                    <a:pt x="82" y="2"/>
                  </a:lnTo>
                  <a:lnTo>
                    <a:pt x="70" y="5"/>
                  </a:lnTo>
                  <a:lnTo>
                    <a:pt x="57" y="8"/>
                  </a:lnTo>
                  <a:lnTo>
                    <a:pt x="46" y="11"/>
                  </a:lnTo>
                  <a:lnTo>
                    <a:pt x="33" y="16"/>
                  </a:lnTo>
                  <a:lnTo>
                    <a:pt x="22" y="22"/>
                  </a:lnTo>
                  <a:lnTo>
                    <a:pt x="9" y="29"/>
                  </a:lnTo>
                  <a:lnTo>
                    <a:pt x="1" y="38"/>
                  </a:lnTo>
                  <a:lnTo>
                    <a:pt x="0" y="51"/>
                  </a:lnTo>
                  <a:lnTo>
                    <a:pt x="0" y="61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33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6" name="Freeform 42"/>
            <p:cNvSpPr>
              <a:spLocks noChangeAspect="1"/>
            </p:cNvSpPr>
            <p:nvPr/>
          </p:nvSpPr>
          <p:spPr bwMode="auto">
            <a:xfrm>
              <a:off x="695" y="2856"/>
              <a:ext cx="333" cy="104"/>
            </a:xfrm>
            <a:custGeom>
              <a:avLst/>
              <a:gdLst>
                <a:gd name="T0" fmla="*/ 119 w 667"/>
                <a:gd name="T1" fmla="*/ 7 h 208"/>
                <a:gd name="T2" fmla="*/ 122 w 667"/>
                <a:gd name="T3" fmla="*/ 6 h 208"/>
                <a:gd name="T4" fmla="*/ 126 w 667"/>
                <a:gd name="T5" fmla="*/ 3 h 208"/>
                <a:gd name="T6" fmla="*/ 132 w 667"/>
                <a:gd name="T7" fmla="*/ 2 h 208"/>
                <a:gd name="T8" fmla="*/ 138 w 667"/>
                <a:gd name="T9" fmla="*/ 1 h 208"/>
                <a:gd name="T10" fmla="*/ 144 w 667"/>
                <a:gd name="T11" fmla="*/ 0 h 208"/>
                <a:gd name="T12" fmla="*/ 149 w 667"/>
                <a:gd name="T13" fmla="*/ 2 h 208"/>
                <a:gd name="T14" fmla="*/ 151 w 667"/>
                <a:gd name="T15" fmla="*/ 4 h 208"/>
                <a:gd name="T16" fmla="*/ 150 w 667"/>
                <a:gd name="T17" fmla="*/ 13 h 208"/>
                <a:gd name="T18" fmla="*/ 155 w 667"/>
                <a:gd name="T19" fmla="*/ 19 h 208"/>
                <a:gd name="T20" fmla="*/ 162 w 667"/>
                <a:gd name="T21" fmla="*/ 21 h 208"/>
                <a:gd name="T22" fmla="*/ 166 w 667"/>
                <a:gd name="T23" fmla="*/ 23 h 208"/>
                <a:gd name="T24" fmla="*/ 163 w 667"/>
                <a:gd name="T25" fmla="*/ 27 h 208"/>
                <a:gd name="T26" fmla="*/ 157 w 667"/>
                <a:gd name="T27" fmla="*/ 31 h 208"/>
                <a:gd name="T28" fmla="*/ 148 w 667"/>
                <a:gd name="T29" fmla="*/ 33 h 208"/>
                <a:gd name="T30" fmla="*/ 136 w 667"/>
                <a:gd name="T31" fmla="*/ 29 h 208"/>
                <a:gd name="T32" fmla="*/ 122 w 667"/>
                <a:gd name="T33" fmla="*/ 24 h 208"/>
                <a:gd name="T34" fmla="*/ 113 w 667"/>
                <a:gd name="T35" fmla="*/ 23 h 208"/>
                <a:gd name="T36" fmla="*/ 105 w 667"/>
                <a:gd name="T37" fmla="*/ 26 h 208"/>
                <a:gd name="T38" fmla="*/ 96 w 667"/>
                <a:gd name="T39" fmla="*/ 31 h 208"/>
                <a:gd name="T40" fmla="*/ 86 w 667"/>
                <a:gd name="T41" fmla="*/ 36 h 208"/>
                <a:gd name="T42" fmla="*/ 77 w 667"/>
                <a:gd name="T43" fmla="*/ 38 h 208"/>
                <a:gd name="T44" fmla="*/ 71 w 667"/>
                <a:gd name="T45" fmla="*/ 39 h 208"/>
                <a:gd name="T46" fmla="*/ 66 w 667"/>
                <a:gd name="T47" fmla="*/ 39 h 208"/>
                <a:gd name="T48" fmla="*/ 61 w 667"/>
                <a:gd name="T49" fmla="*/ 39 h 208"/>
                <a:gd name="T50" fmla="*/ 56 w 667"/>
                <a:gd name="T51" fmla="*/ 38 h 208"/>
                <a:gd name="T52" fmla="*/ 50 w 667"/>
                <a:gd name="T53" fmla="*/ 38 h 208"/>
                <a:gd name="T54" fmla="*/ 42 w 667"/>
                <a:gd name="T55" fmla="*/ 37 h 208"/>
                <a:gd name="T56" fmla="*/ 28 w 667"/>
                <a:gd name="T57" fmla="*/ 38 h 208"/>
                <a:gd name="T58" fmla="*/ 14 w 667"/>
                <a:gd name="T59" fmla="*/ 42 h 208"/>
                <a:gd name="T60" fmla="*/ 5 w 667"/>
                <a:gd name="T61" fmla="*/ 47 h 208"/>
                <a:gd name="T62" fmla="*/ 0 w 667"/>
                <a:gd name="T63" fmla="*/ 52 h 208"/>
                <a:gd name="T64" fmla="*/ 0 w 667"/>
                <a:gd name="T65" fmla="*/ 51 h 208"/>
                <a:gd name="T66" fmla="*/ 5 w 667"/>
                <a:gd name="T67" fmla="*/ 44 h 208"/>
                <a:gd name="T68" fmla="*/ 13 w 667"/>
                <a:gd name="T69" fmla="*/ 33 h 208"/>
                <a:gd name="T70" fmla="*/ 24 w 667"/>
                <a:gd name="T71" fmla="*/ 22 h 208"/>
                <a:gd name="T72" fmla="*/ 35 w 667"/>
                <a:gd name="T73" fmla="*/ 16 h 208"/>
                <a:gd name="T74" fmla="*/ 43 w 667"/>
                <a:gd name="T75" fmla="*/ 13 h 208"/>
                <a:gd name="T76" fmla="*/ 52 w 667"/>
                <a:gd name="T77" fmla="*/ 13 h 208"/>
                <a:gd name="T78" fmla="*/ 61 w 667"/>
                <a:gd name="T79" fmla="*/ 15 h 208"/>
                <a:gd name="T80" fmla="*/ 78 w 667"/>
                <a:gd name="T81" fmla="*/ 22 h 208"/>
                <a:gd name="T82" fmla="*/ 87 w 667"/>
                <a:gd name="T83" fmla="*/ 21 h 208"/>
                <a:gd name="T84" fmla="*/ 85 w 667"/>
                <a:gd name="T85" fmla="*/ 13 h 208"/>
                <a:gd name="T86" fmla="*/ 84 w 667"/>
                <a:gd name="T87" fmla="*/ 6 h 208"/>
                <a:gd name="T88" fmla="*/ 92 w 667"/>
                <a:gd name="T89" fmla="*/ 6 h 208"/>
                <a:gd name="T90" fmla="*/ 96 w 667"/>
                <a:gd name="T91" fmla="*/ 13 h 208"/>
                <a:gd name="T92" fmla="*/ 101 w 667"/>
                <a:gd name="T93" fmla="*/ 18 h 208"/>
                <a:gd name="T94" fmla="*/ 110 w 667"/>
                <a:gd name="T95" fmla="*/ 14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7"/>
                <a:gd name="T145" fmla="*/ 0 h 208"/>
                <a:gd name="T146" fmla="*/ 667 w 667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7" h="208">
                  <a:moveTo>
                    <a:pt x="477" y="26"/>
                  </a:moveTo>
                  <a:lnTo>
                    <a:pt x="478" y="25"/>
                  </a:lnTo>
                  <a:lnTo>
                    <a:pt x="483" y="23"/>
                  </a:lnTo>
                  <a:lnTo>
                    <a:pt x="490" y="21"/>
                  </a:lnTo>
                  <a:lnTo>
                    <a:pt x="498" y="18"/>
                  </a:lnTo>
                  <a:lnTo>
                    <a:pt x="507" y="14"/>
                  </a:lnTo>
                  <a:lnTo>
                    <a:pt x="519" y="11"/>
                  </a:lnTo>
                  <a:lnTo>
                    <a:pt x="530" y="7"/>
                  </a:lnTo>
                  <a:lnTo>
                    <a:pt x="542" y="4"/>
                  </a:lnTo>
                  <a:lnTo>
                    <a:pt x="553" y="2"/>
                  </a:lnTo>
                  <a:lnTo>
                    <a:pt x="566" y="0"/>
                  </a:lnTo>
                  <a:lnTo>
                    <a:pt x="578" y="0"/>
                  </a:lnTo>
                  <a:lnTo>
                    <a:pt x="588" y="3"/>
                  </a:lnTo>
                  <a:lnTo>
                    <a:pt x="596" y="6"/>
                  </a:lnTo>
                  <a:lnTo>
                    <a:pt x="602" y="11"/>
                  </a:lnTo>
                  <a:lnTo>
                    <a:pt x="605" y="16"/>
                  </a:lnTo>
                  <a:lnTo>
                    <a:pt x="605" y="23"/>
                  </a:lnTo>
                  <a:lnTo>
                    <a:pt x="602" y="50"/>
                  </a:lnTo>
                  <a:lnTo>
                    <a:pt x="607" y="67"/>
                  </a:lnTo>
                  <a:lnTo>
                    <a:pt x="620" y="76"/>
                  </a:lnTo>
                  <a:lnTo>
                    <a:pt x="635" y="81"/>
                  </a:lnTo>
                  <a:lnTo>
                    <a:pt x="650" y="83"/>
                  </a:lnTo>
                  <a:lnTo>
                    <a:pt x="662" y="86"/>
                  </a:lnTo>
                  <a:lnTo>
                    <a:pt x="667" y="90"/>
                  </a:lnTo>
                  <a:lnTo>
                    <a:pt x="664" y="99"/>
                  </a:lnTo>
                  <a:lnTo>
                    <a:pt x="654" y="111"/>
                  </a:lnTo>
                  <a:lnTo>
                    <a:pt x="642" y="120"/>
                  </a:lnTo>
                  <a:lnTo>
                    <a:pt x="628" y="127"/>
                  </a:lnTo>
                  <a:lnTo>
                    <a:pt x="611" y="130"/>
                  </a:lnTo>
                  <a:lnTo>
                    <a:pt x="593" y="130"/>
                  </a:lnTo>
                  <a:lnTo>
                    <a:pt x="571" y="126"/>
                  </a:lnTo>
                  <a:lnTo>
                    <a:pt x="545" y="118"/>
                  </a:lnTo>
                  <a:lnTo>
                    <a:pt x="518" y="105"/>
                  </a:lnTo>
                  <a:lnTo>
                    <a:pt x="491" y="95"/>
                  </a:lnTo>
                  <a:lnTo>
                    <a:pt x="470" y="90"/>
                  </a:lnTo>
                  <a:lnTo>
                    <a:pt x="453" y="91"/>
                  </a:lnTo>
                  <a:lnTo>
                    <a:pt x="438" y="97"/>
                  </a:lnTo>
                  <a:lnTo>
                    <a:pt x="423" y="105"/>
                  </a:lnTo>
                  <a:lnTo>
                    <a:pt x="407" y="116"/>
                  </a:lnTo>
                  <a:lnTo>
                    <a:pt x="387" y="126"/>
                  </a:lnTo>
                  <a:lnTo>
                    <a:pt x="363" y="135"/>
                  </a:lnTo>
                  <a:lnTo>
                    <a:pt x="344" y="141"/>
                  </a:lnTo>
                  <a:lnTo>
                    <a:pt x="326" y="145"/>
                  </a:lnTo>
                  <a:lnTo>
                    <a:pt x="311" y="149"/>
                  </a:lnTo>
                  <a:lnTo>
                    <a:pt x="299" y="151"/>
                  </a:lnTo>
                  <a:lnTo>
                    <a:pt x="287" y="154"/>
                  </a:lnTo>
                  <a:lnTo>
                    <a:pt x="276" y="155"/>
                  </a:lnTo>
                  <a:lnTo>
                    <a:pt x="265" y="155"/>
                  </a:lnTo>
                  <a:lnTo>
                    <a:pt x="256" y="155"/>
                  </a:lnTo>
                  <a:lnTo>
                    <a:pt x="246" y="154"/>
                  </a:lnTo>
                  <a:lnTo>
                    <a:pt x="237" y="152"/>
                  </a:lnTo>
                  <a:lnTo>
                    <a:pt x="226" y="151"/>
                  </a:lnTo>
                  <a:lnTo>
                    <a:pt x="213" y="150"/>
                  </a:lnTo>
                  <a:lnTo>
                    <a:pt x="201" y="149"/>
                  </a:lnTo>
                  <a:lnTo>
                    <a:pt x="187" y="148"/>
                  </a:lnTo>
                  <a:lnTo>
                    <a:pt x="170" y="147"/>
                  </a:lnTo>
                  <a:lnTo>
                    <a:pt x="151" y="147"/>
                  </a:lnTo>
                  <a:lnTo>
                    <a:pt x="114" y="149"/>
                  </a:lnTo>
                  <a:lnTo>
                    <a:pt x="83" y="156"/>
                  </a:lnTo>
                  <a:lnTo>
                    <a:pt x="57" y="165"/>
                  </a:lnTo>
                  <a:lnTo>
                    <a:pt x="36" y="177"/>
                  </a:lnTo>
                  <a:lnTo>
                    <a:pt x="20" y="188"/>
                  </a:lnTo>
                  <a:lnTo>
                    <a:pt x="10" y="198"/>
                  </a:lnTo>
                  <a:lnTo>
                    <a:pt x="3" y="205"/>
                  </a:lnTo>
                  <a:lnTo>
                    <a:pt x="0" y="208"/>
                  </a:lnTo>
                  <a:lnTo>
                    <a:pt x="3" y="203"/>
                  </a:lnTo>
                  <a:lnTo>
                    <a:pt x="8" y="192"/>
                  </a:lnTo>
                  <a:lnTo>
                    <a:pt x="20" y="175"/>
                  </a:lnTo>
                  <a:lnTo>
                    <a:pt x="34" y="155"/>
                  </a:lnTo>
                  <a:lnTo>
                    <a:pt x="52" y="132"/>
                  </a:lnTo>
                  <a:lnTo>
                    <a:pt x="74" y="109"/>
                  </a:lnTo>
                  <a:lnTo>
                    <a:pt x="98" y="88"/>
                  </a:lnTo>
                  <a:lnTo>
                    <a:pt x="127" y="71"/>
                  </a:lnTo>
                  <a:lnTo>
                    <a:pt x="142" y="64"/>
                  </a:lnTo>
                  <a:lnTo>
                    <a:pt x="157" y="58"/>
                  </a:lnTo>
                  <a:lnTo>
                    <a:pt x="173" y="54"/>
                  </a:lnTo>
                  <a:lnTo>
                    <a:pt x="190" y="52"/>
                  </a:lnTo>
                  <a:lnTo>
                    <a:pt x="209" y="53"/>
                  </a:lnTo>
                  <a:lnTo>
                    <a:pt x="226" y="56"/>
                  </a:lnTo>
                  <a:lnTo>
                    <a:pt x="246" y="60"/>
                  </a:lnTo>
                  <a:lnTo>
                    <a:pt x="265" y="68"/>
                  </a:lnTo>
                  <a:lnTo>
                    <a:pt x="313" y="88"/>
                  </a:lnTo>
                  <a:lnTo>
                    <a:pt x="338" y="91"/>
                  </a:lnTo>
                  <a:lnTo>
                    <a:pt x="348" y="84"/>
                  </a:lnTo>
                  <a:lnTo>
                    <a:pt x="347" y="69"/>
                  </a:lnTo>
                  <a:lnTo>
                    <a:pt x="341" y="51"/>
                  </a:lnTo>
                  <a:lnTo>
                    <a:pt x="336" y="34"/>
                  </a:lnTo>
                  <a:lnTo>
                    <a:pt x="337" y="21"/>
                  </a:lnTo>
                  <a:lnTo>
                    <a:pt x="351" y="16"/>
                  </a:lnTo>
                  <a:lnTo>
                    <a:pt x="368" y="22"/>
                  </a:lnTo>
                  <a:lnTo>
                    <a:pt x="378" y="34"/>
                  </a:lnTo>
                  <a:lnTo>
                    <a:pt x="386" y="49"/>
                  </a:lnTo>
                  <a:lnTo>
                    <a:pt x="393" y="61"/>
                  </a:lnTo>
                  <a:lnTo>
                    <a:pt x="404" y="69"/>
                  </a:lnTo>
                  <a:lnTo>
                    <a:pt x="419" y="69"/>
                  </a:lnTo>
                  <a:lnTo>
                    <a:pt x="443" y="56"/>
                  </a:lnTo>
                  <a:lnTo>
                    <a:pt x="477" y="26"/>
                  </a:lnTo>
                  <a:close/>
                </a:path>
              </a:pathLst>
            </a:custGeom>
            <a:solidFill>
              <a:srgbClr val="5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7" name="Freeform 43"/>
            <p:cNvSpPr>
              <a:spLocks noChangeAspect="1"/>
            </p:cNvSpPr>
            <p:nvPr/>
          </p:nvSpPr>
          <p:spPr bwMode="auto">
            <a:xfrm>
              <a:off x="754" y="3041"/>
              <a:ext cx="158" cy="69"/>
            </a:xfrm>
            <a:custGeom>
              <a:avLst/>
              <a:gdLst>
                <a:gd name="T0" fmla="*/ 51 w 317"/>
                <a:gd name="T1" fmla="*/ 31 h 137"/>
                <a:gd name="T2" fmla="*/ 58 w 317"/>
                <a:gd name="T3" fmla="*/ 29 h 137"/>
                <a:gd name="T4" fmla="*/ 64 w 317"/>
                <a:gd name="T5" fmla="*/ 26 h 137"/>
                <a:gd name="T6" fmla="*/ 69 w 317"/>
                <a:gd name="T7" fmla="*/ 23 h 137"/>
                <a:gd name="T8" fmla="*/ 73 w 317"/>
                <a:gd name="T9" fmla="*/ 20 h 137"/>
                <a:gd name="T10" fmla="*/ 76 w 317"/>
                <a:gd name="T11" fmla="*/ 17 h 137"/>
                <a:gd name="T12" fmla="*/ 78 w 317"/>
                <a:gd name="T13" fmla="*/ 15 h 137"/>
                <a:gd name="T14" fmla="*/ 79 w 317"/>
                <a:gd name="T15" fmla="*/ 14 h 137"/>
                <a:gd name="T16" fmla="*/ 79 w 317"/>
                <a:gd name="T17" fmla="*/ 13 h 137"/>
                <a:gd name="T18" fmla="*/ 78 w 317"/>
                <a:gd name="T19" fmla="*/ 13 h 137"/>
                <a:gd name="T20" fmla="*/ 75 w 317"/>
                <a:gd name="T21" fmla="*/ 11 h 137"/>
                <a:gd name="T22" fmla="*/ 71 w 317"/>
                <a:gd name="T23" fmla="*/ 8 h 137"/>
                <a:gd name="T24" fmla="*/ 66 w 317"/>
                <a:gd name="T25" fmla="*/ 6 h 137"/>
                <a:gd name="T26" fmla="*/ 60 w 317"/>
                <a:gd name="T27" fmla="*/ 3 h 137"/>
                <a:gd name="T28" fmla="*/ 53 w 317"/>
                <a:gd name="T29" fmla="*/ 1 h 137"/>
                <a:gd name="T30" fmla="*/ 46 w 317"/>
                <a:gd name="T31" fmla="*/ 0 h 137"/>
                <a:gd name="T32" fmla="*/ 39 w 317"/>
                <a:gd name="T33" fmla="*/ 1 h 137"/>
                <a:gd name="T34" fmla="*/ 28 w 317"/>
                <a:gd name="T35" fmla="*/ 4 h 137"/>
                <a:gd name="T36" fmla="*/ 19 w 317"/>
                <a:gd name="T37" fmla="*/ 8 h 137"/>
                <a:gd name="T38" fmla="*/ 13 w 317"/>
                <a:gd name="T39" fmla="*/ 12 h 137"/>
                <a:gd name="T40" fmla="*/ 7 w 317"/>
                <a:gd name="T41" fmla="*/ 18 h 137"/>
                <a:gd name="T42" fmla="*/ 4 w 317"/>
                <a:gd name="T43" fmla="*/ 23 h 137"/>
                <a:gd name="T44" fmla="*/ 1 w 317"/>
                <a:gd name="T45" fmla="*/ 27 h 137"/>
                <a:gd name="T46" fmla="*/ 0 w 317"/>
                <a:gd name="T47" fmla="*/ 30 h 137"/>
                <a:gd name="T48" fmla="*/ 0 w 317"/>
                <a:gd name="T49" fmla="*/ 31 h 137"/>
                <a:gd name="T50" fmla="*/ 0 w 317"/>
                <a:gd name="T51" fmla="*/ 31 h 137"/>
                <a:gd name="T52" fmla="*/ 1 w 317"/>
                <a:gd name="T53" fmla="*/ 31 h 137"/>
                <a:gd name="T54" fmla="*/ 2 w 317"/>
                <a:gd name="T55" fmla="*/ 31 h 137"/>
                <a:gd name="T56" fmla="*/ 4 w 317"/>
                <a:gd name="T57" fmla="*/ 32 h 137"/>
                <a:gd name="T58" fmla="*/ 6 w 317"/>
                <a:gd name="T59" fmla="*/ 33 h 137"/>
                <a:gd name="T60" fmla="*/ 9 w 317"/>
                <a:gd name="T61" fmla="*/ 33 h 137"/>
                <a:gd name="T62" fmla="*/ 12 w 317"/>
                <a:gd name="T63" fmla="*/ 33 h 137"/>
                <a:gd name="T64" fmla="*/ 15 w 317"/>
                <a:gd name="T65" fmla="*/ 34 h 137"/>
                <a:gd name="T66" fmla="*/ 19 w 317"/>
                <a:gd name="T67" fmla="*/ 34 h 137"/>
                <a:gd name="T68" fmla="*/ 23 w 317"/>
                <a:gd name="T69" fmla="*/ 35 h 137"/>
                <a:gd name="T70" fmla="*/ 27 w 317"/>
                <a:gd name="T71" fmla="*/ 35 h 137"/>
                <a:gd name="T72" fmla="*/ 32 w 317"/>
                <a:gd name="T73" fmla="*/ 34 h 137"/>
                <a:gd name="T74" fmla="*/ 36 w 317"/>
                <a:gd name="T75" fmla="*/ 34 h 137"/>
                <a:gd name="T76" fmla="*/ 41 w 317"/>
                <a:gd name="T77" fmla="*/ 33 h 137"/>
                <a:gd name="T78" fmla="*/ 46 w 317"/>
                <a:gd name="T79" fmla="*/ 32 h 137"/>
                <a:gd name="T80" fmla="*/ 51 w 317"/>
                <a:gd name="T81" fmla="*/ 31 h 1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7"/>
                <a:gd name="T124" fmla="*/ 0 h 137"/>
                <a:gd name="T125" fmla="*/ 317 w 317"/>
                <a:gd name="T126" fmla="*/ 137 h 1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7" h="137">
                  <a:moveTo>
                    <a:pt x="205" y="123"/>
                  </a:moveTo>
                  <a:lnTo>
                    <a:pt x="235" y="113"/>
                  </a:lnTo>
                  <a:lnTo>
                    <a:pt x="259" y="101"/>
                  </a:lnTo>
                  <a:lnTo>
                    <a:pt x="279" y="90"/>
                  </a:lnTo>
                  <a:lnTo>
                    <a:pt x="294" y="78"/>
                  </a:lnTo>
                  <a:lnTo>
                    <a:pt x="304" y="68"/>
                  </a:lnTo>
                  <a:lnTo>
                    <a:pt x="312" y="60"/>
                  </a:lnTo>
                  <a:lnTo>
                    <a:pt x="316" y="54"/>
                  </a:lnTo>
                  <a:lnTo>
                    <a:pt x="317" y="52"/>
                  </a:lnTo>
                  <a:lnTo>
                    <a:pt x="313" y="50"/>
                  </a:lnTo>
                  <a:lnTo>
                    <a:pt x="303" y="43"/>
                  </a:lnTo>
                  <a:lnTo>
                    <a:pt x="286" y="32"/>
                  </a:lnTo>
                  <a:lnTo>
                    <a:pt x="265" y="22"/>
                  </a:lnTo>
                  <a:lnTo>
                    <a:pt x="241" y="12"/>
                  </a:lnTo>
                  <a:lnTo>
                    <a:pt x="214" y="3"/>
                  </a:lnTo>
                  <a:lnTo>
                    <a:pt x="187" y="0"/>
                  </a:lnTo>
                  <a:lnTo>
                    <a:pt x="158" y="1"/>
                  </a:lnTo>
                  <a:lnTo>
                    <a:pt x="115" y="13"/>
                  </a:lnTo>
                  <a:lnTo>
                    <a:pt x="79" y="29"/>
                  </a:lnTo>
                  <a:lnTo>
                    <a:pt x="52" y="48"/>
                  </a:lnTo>
                  <a:lnTo>
                    <a:pt x="31" y="69"/>
                  </a:lnTo>
                  <a:lnTo>
                    <a:pt x="16" y="90"/>
                  </a:lnTo>
                  <a:lnTo>
                    <a:pt x="7" y="106"/>
                  </a:lnTo>
                  <a:lnTo>
                    <a:pt x="1" y="117"/>
                  </a:lnTo>
                  <a:lnTo>
                    <a:pt x="0" y="122"/>
                  </a:lnTo>
                  <a:lnTo>
                    <a:pt x="1" y="122"/>
                  </a:lnTo>
                  <a:lnTo>
                    <a:pt x="5" y="123"/>
                  </a:lnTo>
                  <a:lnTo>
                    <a:pt x="9" y="124"/>
                  </a:lnTo>
                  <a:lnTo>
                    <a:pt x="17" y="127"/>
                  </a:lnTo>
                  <a:lnTo>
                    <a:pt x="25" y="129"/>
                  </a:lnTo>
                  <a:lnTo>
                    <a:pt x="37" y="130"/>
                  </a:lnTo>
                  <a:lnTo>
                    <a:pt x="48" y="132"/>
                  </a:lnTo>
                  <a:lnTo>
                    <a:pt x="62" y="135"/>
                  </a:lnTo>
                  <a:lnTo>
                    <a:pt x="77" y="136"/>
                  </a:lnTo>
                  <a:lnTo>
                    <a:pt x="92" y="137"/>
                  </a:lnTo>
                  <a:lnTo>
                    <a:pt x="109" y="137"/>
                  </a:lnTo>
                  <a:lnTo>
                    <a:pt x="128" y="136"/>
                  </a:lnTo>
                  <a:lnTo>
                    <a:pt x="146" y="135"/>
                  </a:lnTo>
                  <a:lnTo>
                    <a:pt x="165" y="132"/>
                  </a:lnTo>
                  <a:lnTo>
                    <a:pt x="185" y="128"/>
                  </a:lnTo>
                  <a:lnTo>
                    <a:pt x="205" y="123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8" name="Freeform 44"/>
            <p:cNvSpPr>
              <a:spLocks noChangeAspect="1"/>
            </p:cNvSpPr>
            <p:nvPr/>
          </p:nvSpPr>
          <p:spPr bwMode="auto">
            <a:xfrm>
              <a:off x="773" y="3057"/>
              <a:ext cx="128" cy="46"/>
            </a:xfrm>
            <a:custGeom>
              <a:avLst/>
              <a:gdLst>
                <a:gd name="T0" fmla="*/ 0 w 257"/>
                <a:gd name="T1" fmla="*/ 23 h 91"/>
                <a:gd name="T2" fmla="*/ 2 w 257"/>
                <a:gd name="T3" fmla="*/ 23 h 91"/>
                <a:gd name="T4" fmla="*/ 6 w 257"/>
                <a:gd name="T5" fmla="*/ 23 h 91"/>
                <a:gd name="T6" fmla="*/ 11 w 257"/>
                <a:gd name="T7" fmla="*/ 23 h 91"/>
                <a:gd name="T8" fmla="*/ 17 w 257"/>
                <a:gd name="T9" fmla="*/ 23 h 91"/>
                <a:gd name="T10" fmla="*/ 24 w 257"/>
                <a:gd name="T11" fmla="*/ 23 h 91"/>
                <a:gd name="T12" fmla="*/ 30 w 257"/>
                <a:gd name="T13" fmla="*/ 23 h 91"/>
                <a:gd name="T14" fmla="*/ 36 w 257"/>
                <a:gd name="T15" fmla="*/ 22 h 91"/>
                <a:gd name="T16" fmla="*/ 41 w 257"/>
                <a:gd name="T17" fmla="*/ 21 h 91"/>
                <a:gd name="T18" fmla="*/ 46 w 257"/>
                <a:gd name="T19" fmla="*/ 19 h 91"/>
                <a:gd name="T20" fmla="*/ 50 w 257"/>
                <a:gd name="T21" fmla="*/ 17 h 91"/>
                <a:gd name="T22" fmla="*/ 54 w 257"/>
                <a:gd name="T23" fmla="*/ 15 h 91"/>
                <a:gd name="T24" fmla="*/ 58 w 257"/>
                <a:gd name="T25" fmla="*/ 12 h 91"/>
                <a:gd name="T26" fmla="*/ 60 w 257"/>
                <a:gd name="T27" fmla="*/ 10 h 91"/>
                <a:gd name="T28" fmla="*/ 62 w 257"/>
                <a:gd name="T29" fmla="*/ 8 h 91"/>
                <a:gd name="T30" fmla="*/ 63 w 257"/>
                <a:gd name="T31" fmla="*/ 7 h 91"/>
                <a:gd name="T32" fmla="*/ 64 w 257"/>
                <a:gd name="T33" fmla="*/ 6 h 91"/>
                <a:gd name="T34" fmla="*/ 64 w 257"/>
                <a:gd name="T35" fmla="*/ 6 h 91"/>
                <a:gd name="T36" fmla="*/ 63 w 257"/>
                <a:gd name="T37" fmla="*/ 6 h 91"/>
                <a:gd name="T38" fmla="*/ 62 w 257"/>
                <a:gd name="T39" fmla="*/ 5 h 91"/>
                <a:gd name="T40" fmla="*/ 60 w 257"/>
                <a:gd name="T41" fmla="*/ 4 h 91"/>
                <a:gd name="T42" fmla="*/ 54 w 257"/>
                <a:gd name="T43" fmla="*/ 2 h 91"/>
                <a:gd name="T44" fmla="*/ 49 w 257"/>
                <a:gd name="T45" fmla="*/ 1 h 91"/>
                <a:gd name="T46" fmla="*/ 43 w 257"/>
                <a:gd name="T47" fmla="*/ 0 h 91"/>
                <a:gd name="T48" fmla="*/ 38 w 257"/>
                <a:gd name="T49" fmla="*/ 0 h 91"/>
                <a:gd name="T50" fmla="*/ 32 w 257"/>
                <a:gd name="T51" fmla="*/ 1 h 91"/>
                <a:gd name="T52" fmla="*/ 27 w 257"/>
                <a:gd name="T53" fmla="*/ 3 h 91"/>
                <a:gd name="T54" fmla="*/ 22 w 257"/>
                <a:gd name="T55" fmla="*/ 4 h 91"/>
                <a:gd name="T56" fmla="*/ 18 w 257"/>
                <a:gd name="T57" fmla="*/ 6 h 91"/>
                <a:gd name="T58" fmla="*/ 14 w 257"/>
                <a:gd name="T59" fmla="*/ 9 h 91"/>
                <a:gd name="T60" fmla="*/ 10 w 257"/>
                <a:gd name="T61" fmla="*/ 11 h 91"/>
                <a:gd name="T62" fmla="*/ 7 w 257"/>
                <a:gd name="T63" fmla="*/ 14 h 91"/>
                <a:gd name="T64" fmla="*/ 4 w 257"/>
                <a:gd name="T65" fmla="*/ 16 h 91"/>
                <a:gd name="T66" fmla="*/ 2 w 257"/>
                <a:gd name="T67" fmla="*/ 18 h 91"/>
                <a:gd name="T68" fmla="*/ 0 w 257"/>
                <a:gd name="T69" fmla="*/ 20 h 91"/>
                <a:gd name="T70" fmla="*/ 0 w 257"/>
                <a:gd name="T71" fmla="*/ 21 h 91"/>
                <a:gd name="T72" fmla="*/ 0 w 257"/>
                <a:gd name="T73" fmla="*/ 23 h 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7"/>
                <a:gd name="T112" fmla="*/ 0 h 91"/>
                <a:gd name="T113" fmla="*/ 257 w 257"/>
                <a:gd name="T114" fmla="*/ 91 h 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7" h="91">
                  <a:moveTo>
                    <a:pt x="0" y="89"/>
                  </a:moveTo>
                  <a:lnTo>
                    <a:pt x="9" y="90"/>
                  </a:lnTo>
                  <a:lnTo>
                    <a:pt x="25" y="90"/>
                  </a:lnTo>
                  <a:lnTo>
                    <a:pt x="46" y="91"/>
                  </a:lnTo>
                  <a:lnTo>
                    <a:pt x="70" y="91"/>
                  </a:lnTo>
                  <a:lnTo>
                    <a:pt x="97" y="91"/>
                  </a:lnTo>
                  <a:lnTo>
                    <a:pt x="122" y="90"/>
                  </a:lnTo>
                  <a:lnTo>
                    <a:pt x="146" y="87"/>
                  </a:lnTo>
                  <a:lnTo>
                    <a:pt x="167" y="82"/>
                  </a:lnTo>
                  <a:lnTo>
                    <a:pt x="186" y="75"/>
                  </a:lnTo>
                  <a:lnTo>
                    <a:pt x="203" y="66"/>
                  </a:lnTo>
                  <a:lnTo>
                    <a:pt x="218" y="57"/>
                  </a:lnTo>
                  <a:lnTo>
                    <a:pt x="232" y="46"/>
                  </a:lnTo>
                  <a:lnTo>
                    <a:pt x="242" y="38"/>
                  </a:lnTo>
                  <a:lnTo>
                    <a:pt x="250" y="31"/>
                  </a:lnTo>
                  <a:lnTo>
                    <a:pt x="255" y="27"/>
                  </a:lnTo>
                  <a:lnTo>
                    <a:pt x="257" y="24"/>
                  </a:lnTo>
                  <a:lnTo>
                    <a:pt x="256" y="23"/>
                  </a:lnTo>
                  <a:lnTo>
                    <a:pt x="253" y="22"/>
                  </a:lnTo>
                  <a:lnTo>
                    <a:pt x="248" y="20"/>
                  </a:lnTo>
                  <a:lnTo>
                    <a:pt x="242" y="16"/>
                  </a:lnTo>
                  <a:lnTo>
                    <a:pt x="219" y="7"/>
                  </a:lnTo>
                  <a:lnTo>
                    <a:pt x="197" y="1"/>
                  </a:lnTo>
                  <a:lnTo>
                    <a:pt x="174" y="0"/>
                  </a:lnTo>
                  <a:lnTo>
                    <a:pt x="152" y="0"/>
                  </a:lnTo>
                  <a:lnTo>
                    <a:pt x="131" y="4"/>
                  </a:lnTo>
                  <a:lnTo>
                    <a:pt x="111" y="9"/>
                  </a:lnTo>
                  <a:lnTo>
                    <a:pt x="91" y="16"/>
                  </a:lnTo>
                  <a:lnTo>
                    <a:pt x="74" y="24"/>
                  </a:lnTo>
                  <a:lnTo>
                    <a:pt x="56" y="34"/>
                  </a:lnTo>
                  <a:lnTo>
                    <a:pt x="41" y="43"/>
                  </a:lnTo>
                  <a:lnTo>
                    <a:pt x="29" y="53"/>
                  </a:lnTo>
                  <a:lnTo>
                    <a:pt x="18" y="62"/>
                  </a:lnTo>
                  <a:lnTo>
                    <a:pt x="9" y="72"/>
                  </a:lnTo>
                  <a:lnTo>
                    <a:pt x="3" y="79"/>
                  </a:lnTo>
                  <a:lnTo>
                    <a:pt x="0" y="84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89" name="Freeform 45"/>
            <p:cNvSpPr>
              <a:spLocks noChangeAspect="1"/>
            </p:cNvSpPr>
            <p:nvPr/>
          </p:nvSpPr>
          <p:spPr bwMode="auto">
            <a:xfrm>
              <a:off x="820" y="3058"/>
              <a:ext cx="35" cy="31"/>
            </a:xfrm>
            <a:custGeom>
              <a:avLst/>
              <a:gdLst>
                <a:gd name="T0" fmla="*/ 11 w 71"/>
                <a:gd name="T1" fmla="*/ 15 h 63"/>
                <a:gd name="T2" fmla="*/ 14 w 71"/>
                <a:gd name="T3" fmla="*/ 14 h 63"/>
                <a:gd name="T4" fmla="*/ 16 w 71"/>
                <a:gd name="T5" fmla="*/ 11 h 63"/>
                <a:gd name="T6" fmla="*/ 17 w 71"/>
                <a:gd name="T7" fmla="*/ 8 h 63"/>
                <a:gd name="T8" fmla="*/ 17 w 71"/>
                <a:gd name="T9" fmla="*/ 5 h 63"/>
                <a:gd name="T10" fmla="*/ 16 w 71"/>
                <a:gd name="T11" fmla="*/ 4 h 63"/>
                <a:gd name="T12" fmla="*/ 16 w 71"/>
                <a:gd name="T13" fmla="*/ 3 h 63"/>
                <a:gd name="T14" fmla="*/ 14 w 71"/>
                <a:gd name="T15" fmla="*/ 2 h 63"/>
                <a:gd name="T16" fmla="*/ 13 w 71"/>
                <a:gd name="T17" fmla="*/ 1 h 63"/>
                <a:gd name="T18" fmla="*/ 12 w 71"/>
                <a:gd name="T19" fmla="*/ 1 h 63"/>
                <a:gd name="T20" fmla="*/ 10 w 71"/>
                <a:gd name="T21" fmla="*/ 0 h 63"/>
                <a:gd name="T22" fmla="*/ 8 w 71"/>
                <a:gd name="T23" fmla="*/ 0 h 63"/>
                <a:gd name="T24" fmla="*/ 6 w 71"/>
                <a:gd name="T25" fmla="*/ 0 h 63"/>
                <a:gd name="T26" fmla="*/ 3 w 71"/>
                <a:gd name="T27" fmla="*/ 1 h 63"/>
                <a:gd name="T28" fmla="*/ 1 w 71"/>
                <a:gd name="T29" fmla="*/ 4 h 63"/>
                <a:gd name="T30" fmla="*/ 0 w 71"/>
                <a:gd name="T31" fmla="*/ 7 h 63"/>
                <a:gd name="T32" fmla="*/ 0 w 71"/>
                <a:gd name="T33" fmla="*/ 10 h 63"/>
                <a:gd name="T34" fmla="*/ 1 w 71"/>
                <a:gd name="T35" fmla="*/ 12 h 63"/>
                <a:gd name="T36" fmla="*/ 1 w 71"/>
                <a:gd name="T37" fmla="*/ 13 h 63"/>
                <a:gd name="T38" fmla="*/ 3 w 71"/>
                <a:gd name="T39" fmla="*/ 14 h 63"/>
                <a:gd name="T40" fmla="*/ 4 w 71"/>
                <a:gd name="T41" fmla="*/ 15 h 63"/>
                <a:gd name="T42" fmla="*/ 6 w 71"/>
                <a:gd name="T43" fmla="*/ 15 h 63"/>
                <a:gd name="T44" fmla="*/ 7 w 71"/>
                <a:gd name="T45" fmla="*/ 15 h 63"/>
                <a:gd name="T46" fmla="*/ 9 w 71"/>
                <a:gd name="T47" fmla="*/ 15 h 63"/>
                <a:gd name="T48" fmla="*/ 11 w 71"/>
                <a:gd name="T49" fmla="*/ 15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63"/>
                <a:gd name="T77" fmla="*/ 71 w 71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63">
                  <a:moveTo>
                    <a:pt x="45" y="61"/>
                  </a:moveTo>
                  <a:lnTo>
                    <a:pt x="58" y="56"/>
                  </a:lnTo>
                  <a:lnTo>
                    <a:pt x="66" y="45"/>
                  </a:lnTo>
                  <a:lnTo>
                    <a:pt x="71" y="34"/>
                  </a:lnTo>
                  <a:lnTo>
                    <a:pt x="70" y="21"/>
                  </a:lnTo>
                  <a:lnTo>
                    <a:pt x="67" y="18"/>
                  </a:lnTo>
                  <a:lnTo>
                    <a:pt x="64" y="14"/>
                  </a:lnTo>
                  <a:lnTo>
                    <a:pt x="59" y="11"/>
                  </a:lnTo>
                  <a:lnTo>
                    <a:pt x="53" y="6"/>
                  </a:lnTo>
                  <a:lnTo>
                    <a:pt x="48" y="4"/>
                  </a:lnTo>
                  <a:lnTo>
                    <a:pt x="40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0" y="29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7" y="52"/>
                  </a:lnTo>
                  <a:lnTo>
                    <a:pt x="12" y="57"/>
                  </a:lnTo>
                  <a:lnTo>
                    <a:pt x="18" y="60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9" y="63"/>
                  </a:lnTo>
                  <a:lnTo>
                    <a:pt x="45" y="61"/>
                  </a:lnTo>
                  <a:close/>
                </a:path>
              </a:pathLst>
            </a:custGeom>
            <a:solidFill>
              <a:srgbClr val="7F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0" name="Freeform 46"/>
            <p:cNvSpPr>
              <a:spLocks noChangeAspect="1"/>
            </p:cNvSpPr>
            <p:nvPr/>
          </p:nvSpPr>
          <p:spPr bwMode="auto">
            <a:xfrm>
              <a:off x="828" y="3063"/>
              <a:ext cx="23" cy="21"/>
            </a:xfrm>
            <a:custGeom>
              <a:avLst/>
              <a:gdLst>
                <a:gd name="T0" fmla="*/ 7 w 46"/>
                <a:gd name="T1" fmla="*/ 11 h 42"/>
                <a:gd name="T2" fmla="*/ 9 w 46"/>
                <a:gd name="T3" fmla="*/ 10 h 42"/>
                <a:gd name="T4" fmla="*/ 11 w 46"/>
                <a:gd name="T5" fmla="*/ 7 h 42"/>
                <a:gd name="T6" fmla="*/ 12 w 46"/>
                <a:gd name="T7" fmla="*/ 5 h 42"/>
                <a:gd name="T8" fmla="*/ 12 w 46"/>
                <a:gd name="T9" fmla="*/ 3 h 42"/>
                <a:gd name="T10" fmla="*/ 10 w 46"/>
                <a:gd name="T11" fmla="*/ 1 h 42"/>
                <a:gd name="T12" fmla="*/ 9 w 46"/>
                <a:gd name="T13" fmla="*/ 1 h 42"/>
                <a:gd name="T14" fmla="*/ 6 w 46"/>
                <a:gd name="T15" fmla="*/ 0 h 42"/>
                <a:gd name="T16" fmla="*/ 4 w 46"/>
                <a:gd name="T17" fmla="*/ 1 h 42"/>
                <a:gd name="T18" fmla="*/ 2 w 46"/>
                <a:gd name="T19" fmla="*/ 1 h 42"/>
                <a:gd name="T20" fmla="*/ 1 w 46"/>
                <a:gd name="T21" fmla="*/ 3 h 42"/>
                <a:gd name="T22" fmla="*/ 0 w 46"/>
                <a:gd name="T23" fmla="*/ 5 h 42"/>
                <a:gd name="T24" fmla="*/ 0 w 46"/>
                <a:gd name="T25" fmla="*/ 6 h 42"/>
                <a:gd name="T26" fmla="*/ 1 w 46"/>
                <a:gd name="T27" fmla="*/ 9 h 42"/>
                <a:gd name="T28" fmla="*/ 3 w 46"/>
                <a:gd name="T29" fmla="*/ 10 h 42"/>
                <a:gd name="T30" fmla="*/ 5 w 46"/>
                <a:gd name="T31" fmla="*/ 11 h 42"/>
                <a:gd name="T32" fmla="*/ 7 w 46"/>
                <a:gd name="T33" fmla="*/ 1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2"/>
                <a:gd name="T53" fmla="*/ 46 w 4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2">
                  <a:moveTo>
                    <a:pt x="28" y="41"/>
                  </a:moveTo>
                  <a:lnTo>
                    <a:pt x="36" y="37"/>
                  </a:lnTo>
                  <a:lnTo>
                    <a:pt x="42" y="30"/>
                  </a:lnTo>
                  <a:lnTo>
                    <a:pt x="46" y="23"/>
                  </a:lnTo>
                  <a:lnTo>
                    <a:pt x="45" y="15"/>
                  </a:lnTo>
                  <a:lnTo>
                    <a:pt x="40" y="7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6" y="1"/>
                  </a:lnTo>
                  <a:lnTo>
                    <a:pt x="8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4" y="35"/>
                  </a:lnTo>
                  <a:lnTo>
                    <a:pt x="11" y="40"/>
                  </a:lnTo>
                  <a:lnTo>
                    <a:pt x="19" y="42"/>
                  </a:lnTo>
                  <a:lnTo>
                    <a:pt x="28" y="41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1" name="Freeform 47"/>
            <p:cNvSpPr>
              <a:spLocks noChangeAspect="1"/>
            </p:cNvSpPr>
            <p:nvPr/>
          </p:nvSpPr>
          <p:spPr bwMode="auto">
            <a:xfrm>
              <a:off x="832" y="3066"/>
              <a:ext cx="15" cy="14"/>
            </a:xfrm>
            <a:custGeom>
              <a:avLst/>
              <a:gdLst>
                <a:gd name="T0" fmla="*/ 4 w 31"/>
                <a:gd name="T1" fmla="*/ 7 h 28"/>
                <a:gd name="T2" fmla="*/ 6 w 31"/>
                <a:gd name="T3" fmla="*/ 7 h 28"/>
                <a:gd name="T4" fmla="*/ 7 w 31"/>
                <a:gd name="T5" fmla="*/ 5 h 28"/>
                <a:gd name="T6" fmla="*/ 7 w 31"/>
                <a:gd name="T7" fmla="*/ 4 h 28"/>
                <a:gd name="T8" fmla="*/ 7 w 31"/>
                <a:gd name="T9" fmla="*/ 3 h 28"/>
                <a:gd name="T10" fmla="*/ 7 w 31"/>
                <a:gd name="T11" fmla="*/ 2 h 28"/>
                <a:gd name="T12" fmla="*/ 6 w 31"/>
                <a:gd name="T13" fmla="*/ 1 h 28"/>
                <a:gd name="T14" fmla="*/ 4 w 31"/>
                <a:gd name="T15" fmla="*/ 0 h 28"/>
                <a:gd name="T16" fmla="*/ 2 w 31"/>
                <a:gd name="T17" fmla="*/ 1 h 28"/>
                <a:gd name="T18" fmla="*/ 1 w 31"/>
                <a:gd name="T19" fmla="*/ 1 h 28"/>
                <a:gd name="T20" fmla="*/ 0 w 31"/>
                <a:gd name="T21" fmla="*/ 2 h 28"/>
                <a:gd name="T22" fmla="*/ 0 w 31"/>
                <a:gd name="T23" fmla="*/ 4 h 28"/>
                <a:gd name="T24" fmla="*/ 0 w 31"/>
                <a:gd name="T25" fmla="*/ 5 h 28"/>
                <a:gd name="T26" fmla="*/ 0 w 31"/>
                <a:gd name="T27" fmla="*/ 6 h 28"/>
                <a:gd name="T28" fmla="*/ 2 w 31"/>
                <a:gd name="T29" fmla="*/ 7 h 28"/>
                <a:gd name="T30" fmla="*/ 3 w 31"/>
                <a:gd name="T31" fmla="*/ 7 h 28"/>
                <a:gd name="T32" fmla="*/ 4 w 31"/>
                <a:gd name="T33" fmla="*/ 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8"/>
                <a:gd name="T53" fmla="*/ 31 w 3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8">
                  <a:moveTo>
                    <a:pt x="19" y="27"/>
                  </a:moveTo>
                  <a:lnTo>
                    <a:pt x="25" y="25"/>
                  </a:lnTo>
                  <a:lnTo>
                    <a:pt x="29" y="20"/>
                  </a:lnTo>
                  <a:lnTo>
                    <a:pt x="31" y="16"/>
                  </a:lnTo>
                  <a:lnTo>
                    <a:pt x="31" y="10"/>
                  </a:lnTo>
                  <a:lnTo>
                    <a:pt x="28" y="5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3" y="28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2" name="Freeform 48"/>
            <p:cNvSpPr>
              <a:spLocks noChangeAspect="1"/>
            </p:cNvSpPr>
            <p:nvPr/>
          </p:nvSpPr>
          <p:spPr bwMode="auto">
            <a:xfrm>
              <a:off x="770" y="3054"/>
              <a:ext cx="130" cy="45"/>
            </a:xfrm>
            <a:custGeom>
              <a:avLst/>
              <a:gdLst>
                <a:gd name="T0" fmla="*/ 0 w 262"/>
                <a:gd name="T1" fmla="*/ 23 h 90"/>
                <a:gd name="T2" fmla="*/ 0 w 262"/>
                <a:gd name="T3" fmla="*/ 23 h 90"/>
                <a:gd name="T4" fmla="*/ 0 w 262"/>
                <a:gd name="T5" fmla="*/ 22 h 90"/>
                <a:gd name="T6" fmla="*/ 1 w 262"/>
                <a:gd name="T7" fmla="*/ 20 h 90"/>
                <a:gd name="T8" fmla="*/ 2 w 262"/>
                <a:gd name="T9" fmla="*/ 17 h 90"/>
                <a:gd name="T10" fmla="*/ 4 w 262"/>
                <a:gd name="T11" fmla="*/ 14 h 90"/>
                <a:gd name="T12" fmla="*/ 6 w 262"/>
                <a:gd name="T13" fmla="*/ 12 h 90"/>
                <a:gd name="T14" fmla="*/ 9 w 262"/>
                <a:gd name="T15" fmla="*/ 10 h 90"/>
                <a:gd name="T16" fmla="*/ 12 w 262"/>
                <a:gd name="T17" fmla="*/ 6 h 90"/>
                <a:gd name="T18" fmla="*/ 16 w 262"/>
                <a:gd name="T19" fmla="*/ 5 h 90"/>
                <a:gd name="T20" fmla="*/ 21 w 262"/>
                <a:gd name="T21" fmla="*/ 3 h 90"/>
                <a:gd name="T22" fmla="*/ 26 w 262"/>
                <a:gd name="T23" fmla="*/ 1 h 90"/>
                <a:gd name="T24" fmla="*/ 32 w 262"/>
                <a:gd name="T25" fmla="*/ 0 h 90"/>
                <a:gd name="T26" fmla="*/ 39 w 262"/>
                <a:gd name="T27" fmla="*/ 0 h 90"/>
                <a:gd name="T28" fmla="*/ 47 w 262"/>
                <a:gd name="T29" fmla="*/ 1 h 90"/>
                <a:gd name="T30" fmla="*/ 55 w 262"/>
                <a:gd name="T31" fmla="*/ 3 h 90"/>
                <a:gd name="T32" fmla="*/ 65 w 262"/>
                <a:gd name="T33" fmla="*/ 6 h 90"/>
                <a:gd name="T34" fmla="*/ 64 w 262"/>
                <a:gd name="T35" fmla="*/ 6 h 90"/>
                <a:gd name="T36" fmla="*/ 63 w 262"/>
                <a:gd name="T37" fmla="*/ 6 h 90"/>
                <a:gd name="T38" fmla="*/ 61 w 262"/>
                <a:gd name="T39" fmla="*/ 6 h 90"/>
                <a:gd name="T40" fmla="*/ 58 w 262"/>
                <a:gd name="T41" fmla="*/ 5 h 90"/>
                <a:gd name="T42" fmla="*/ 54 w 262"/>
                <a:gd name="T43" fmla="*/ 3 h 90"/>
                <a:gd name="T44" fmla="*/ 51 w 262"/>
                <a:gd name="T45" fmla="*/ 3 h 90"/>
                <a:gd name="T46" fmla="*/ 46 w 262"/>
                <a:gd name="T47" fmla="*/ 3 h 90"/>
                <a:gd name="T48" fmla="*/ 41 w 262"/>
                <a:gd name="T49" fmla="*/ 3 h 90"/>
                <a:gd name="T50" fmla="*/ 36 w 262"/>
                <a:gd name="T51" fmla="*/ 3 h 90"/>
                <a:gd name="T52" fmla="*/ 31 w 262"/>
                <a:gd name="T53" fmla="*/ 3 h 90"/>
                <a:gd name="T54" fmla="*/ 26 w 262"/>
                <a:gd name="T55" fmla="*/ 6 h 90"/>
                <a:gd name="T56" fmla="*/ 20 w 262"/>
                <a:gd name="T57" fmla="*/ 7 h 90"/>
                <a:gd name="T58" fmla="*/ 15 w 262"/>
                <a:gd name="T59" fmla="*/ 10 h 90"/>
                <a:gd name="T60" fmla="*/ 9 w 262"/>
                <a:gd name="T61" fmla="*/ 13 h 90"/>
                <a:gd name="T62" fmla="*/ 5 w 262"/>
                <a:gd name="T63" fmla="*/ 18 h 90"/>
                <a:gd name="T64" fmla="*/ 0 w 262"/>
                <a:gd name="T65" fmla="*/ 23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90"/>
                <a:gd name="T101" fmla="*/ 262 w 262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90">
                  <a:moveTo>
                    <a:pt x="0" y="90"/>
                  </a:moveTo>
                  <a:lnTo>
                    <a:pt x="1" y="89"/>
                  </a:lnTo>
                  <a:lnTo>
                    <a:pt x="2" y="85"/>
                  </a:lnTo>
                  <a:lnTo>
                    <a:pt x="6" y="78"/>
                  </a:lnTo>
                  <a:lnTo>
                    <a:pt x="10" y="68"/>
                  </a:lnTo>
                  <a:lnTo>
                    <a:pt x="17" y="59"/>
                  </a:lnTo>
                  <a:lnTo>
                    <a:pt x="27" y="48"/>
                  </a:lnTo>
                  <a:lnTo>
                    <a:pt x="37" y="37"/>
                  </a:lnTo>
                  <a:lnTo>
                    <a:pt x="51" y="27"/>
                  </a:lnTo>
                  <a:lnTo>
                    <a:pt x="66" y="18"/>
                  </a:lnTo>
                  <a:lnTo>
                    <a:pt x="84" y="10"/>
                  </a:lnTo>
                  <a:lnTo>
                    <a:pt x="106" y="4"/>
                  </a:lnTo>
                  <a:lnTo>
                    <a:pt x="130" y="0"/>
                  </a:lnTo>
                  <a:lnTo>
                    <a:pt x="158" y="0"/>
                  </a:lnTo>
                  <a:lnTo>
                    <a:pt x="189" y="5"/>
                  </a:lnTo>
                  <a:lnTo>
                    <a:pt x="224" y="13"/>
                  </a:lnTo>
                  <a:lnTo>
                    <a:pt x="262" y="26"/>
                  </a:lnTo>
                  <a:lnTo>
                    <a:pt x="259" y="25"/>
                  </a:lnTo>
                  <a:lnTo>
                    <a:pt x="255" y="24"/>
                  </a:lnTo>
                  <a:lnTo>
                    <a:pt x="245" y="21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05" y="14"/>
                  </a:lnTo>
                  <a:lnTo>
                    <a:pt x="187" y="12"/>
                  </a:lnTo>
                  <a:lnTo>
                    <a:pt x="167" y="12"/>
                  </a:lnTo>
                  <a:lnTo>
                    <a:pt x="148" y="13"/>
                  </a:lnTo>
                  <a:lnTo>
                    <a:pt x="126" y="15"/>
                  </a:lnTo>
                  <a:lnTo>
                    <a:pt x="104" y="21"/>
                  </a:lnTo>
                  <a:lnTo>
                    <a:pt x="82" y="28"/>
                  </a:lnTo>
                  <a:lnTo>
                    <a:pt x="61" y="38"/>
                  </a:lnTo>
                  <a:lnTo>
                    <a:pt x="39" y="52"/>
                  </a:lnTo>
                  <a:lnTo>
                    <a:pt x="20" y="7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3" name="Freeform 49"/>
            <p:cNvSpPr>
              <a:spLocks noChangeAspect="1"/>
            </p:cNvSpPr>
            <p:nvPr/>
          </p:nvSpPr>
          <p:spPr bwMode="auto">
            <a:xfrm>
              <a:off x="938" y="3012"/>
              <a:ext cx="116" cy="58"/>
            </a:xfrm>
            <a:custGeom>
              <a:avLst/>
              <a:gdLst>
                <a:gd name="T0" fmla="*/ 29 w 231"/>
                <a:gd name="T1" fmla="*/ 29 h 116"/>
                <a:gd name="T2" fmla="*/ 23 w 231"/>
                <a:gd name="T3" fmla="*/ 29 h 116"/>
                <a:gd name="T4" fmla="*/ 17 w 231"/>
                <a:gd name="T5" fmla="*/ 29 h 116"/>
                <a:gd name="T6" fmla="*/ 12 w 231"/>
                <a:gd name="T7" fmla="*/ 29 h 116"/>
                <a:gd name="T8" fmla="*/ 8 w 231"/>
                <a:gd name="T9" fmla="*/ 28 h 116"/>
                <a:gd name="T10" fmla="*/ 5 w 231"/>
                <a:gd name="T11" fmla="*/ 27 h 116"/>
                <a:gd name="T12" fmla="*/ 2 w 231"/>
                <a:gd name="T13" fmla="*/ 26 h 116"/>
                <a:gd name="T14" fmla="*/ 1 w 231"/>
                <a:gd name="T15" fmla="*/ 26 h 116"/>
                <a:gd name="T16" fmla="*/ 0 w 231"/>
                <a:gd name="T17" fmla="*/ 26 h 116"/>
                <a:gd name="T18" fmla="*/ 1 w 231"/>
                <a:gd name="T19" fmla="*/ 25 h 116"/>
                <a:gd name="T20" fmla="*/ 2 w 231"/>
                <a:gd name="T21" fmla="*/ 22 h 116"/>
                <a:gd name="T22" fmla="*/ 5 w 231"/>
                <a:gd name="T23" fmla="*/ 19 h 116"/>
                <a:gd name="T24" fmla="*/ 8 w 231"/>
                <a:gd name="T25" fmla="*/ 15 h 116"/>
                <a:gd name="T26" fmla="*/ 12 w 231"/>
                <a:gd name="T27" fmla="*/ 11 h 116"/>
                <a:gd name="T28" fmla="*/ 17 w 231"/>
                <a:gd name="T29" fmla="*/ 7 h 116"/>
                <a:gd name="T30" fmla="*/ 22 w 231"/>
                <a:gd name="T31" fmla="*/ 4 h 116"/>
                <a:gd name="T32" fmla="*/ 27 w 231"/>
                <a:gd name="T33" fmla="*/ 2 h 116"/>
                <a:gd name="T34" fmla="*/ 36 w 231"/>
                <a:gd name="T35" fmla="*/ 0 h 116"/>
                <a:gd name="T36" fmla="*/ 43 w 231"/>
                <a:gd name="T37" fmla="*/ 1 h 116"/>
                <a:gd name="T38" fmla="*/ 49 w 231"/>
                <a:gd name="T39" fmla="*/ 3 h 116"/>
                <a:gd name="T40" fmla="*/ 53 w 231"/>
                <a:gd name="T41" fmla="*/ 6 h 116"/>
                <a:gd name="T42" fmla="*/ 56 w 231"/>
                <a:gd name="T43" fmla="*/ 9 h 116"/>
                <a:gd name="T44" fmla="*/ 57 w 231"/>
                <a:gd name="T45" fmla="*/ 12 h 116"/>
                <a:gd name="T46" fmla="*/ 58 w 231"/>
                <a:gd name="T47" fmla="*/ 14 h 116"/>
                <a:gd name="T48" fmla="*/ 58 w 231"/>
                <a:gd name="T49" fmla="*/ 15 h 116"/>
                <a:gd name="T50" fmla="*/ 58 w 231"/>
                <a:gd name="T51" fmla="*/ 15 h 116"/>
                <a:gd name="T52" fmla="*/ 57 w 231"/>
                <a:gd name="T53" fmla="*/ 17 h 116"/>
                <a:gd name="T54" fmla="*/ 56 w 231"/>
                <a:gd name="T55" fmla="*/ 19 h 116"/>
                <a:gd name="T56" fmla="*/ 53 w 231"/>
                <a:gd name="T57" fmla="*/ 21 h 116"/>
                <a:gd name="T58" fmla="*/ 50 w 231"/>
                <a:gd name="T59" fmla="*/ 24 h 116"/>
                <a:gd name="T60" fmla="*/ 44 w 231"/>
                <a:gd name="T61" fmla="*/ 26 h 116"/>
                <a:gd name="T62" fmla="*/ 38 w 231"/>
                <a:gd name="T63" fmla="*/ 28 h 116"/>
                <a:gd name="T64" fmla="*/ 29 w 231"/>
                <a:gd name="T65" fmla="*/ 29 h 1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1"/>
                <a:gd name="T100" fmla="*/ 0 h 116"/>
                <a:gd name="T101" fmla="*/ 231 w 231"/>
                <a:gd name="T102" fmla="*/ 116 h 1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1" h="116">
                  <a:moveTo>
                    <a:pt x="115" y="114"/>
                  </a:moveTo>
                  <a:lnTo>
                    <a:pt x="89" y="116"/>
                  </a:lnTo>
                  <a:lnTo>
                    <a:pt x="67" y="116"/>
                  </a:lnTo>
                  <a:lnTo>
                    <a:pt x="48" y="113"/>
                  </a:lnTo>
                  <a:lnTo>
                    <a:pt x="31" y="111"/>
                  </a:lnTo>
                  <a:lnTo>
                    <a:pt x="18" y="108"/>
                  </a:lnTo>
                  <a:lnTo>
                    <a:pt x="8" y="104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2" y="97"/>
                  </a:lnTo>
                  <a:lnTo>
                    <a:pt x="8" y="88"/>
                  </a:lnTo>
                  <a:lnTo>
                    <a:pt x="18" y="75"/>
                  </a:lnTo>
                  <a:lnTo>
                    <a:pt x="31" y="59"/>
                  </a:lnTo>
                  <a:lnTo>
                    <a:pt x="47" y="43"/>
                  </a:lnTo>
                  <a:lnTo>
                    <a:pt x="65" y="28"/>
                  </a:lnTo>
                  <a:lnTo>
                    <a:pt x="85" y="15"/>
                  </a:lnTo>
                  <a:lnTo>
                    <a:pt x="106" y="6"/>
                  </a:lnTo>
                  <a:lnTo>
                    <a:pt x="142" y="0"/>
                  </a:lnTo>
                  <a:lnTo>
                    <a:pt x="172" y="3"/>
                  </a:lnTo>
                  <a:lnTo>
                    <a:pt x="194" y="11"/>
                  </a:lnTo>
                  <a:lnTo>
                    <a:pt x="210" y="22"/>
                  </a:lnTo>
                  <a:lnTo>
                    <a:pt x="221" y="35"/>
                  </a:lnTo>
                  <a:lnTo>
                    <a:pt x="226" y="46"/>
                  </a:lnTo>
                  <a:lnTo>
                    <a:pt x="230" y="56"/>
                  </a:lnTo>
                  <a:lnTo>
                    <a:pt x="231" y="59"/>
                  </a:lnTo>
                  <a:lnTo>
                    <a:pt x="230" y="61"/>
                  </a:lnTo>
                  <a:lnTo>
                    <a:pt x="228" y="66"/>
                  </a:lnTo>
                  <a:lnTo>
                    <a:pt x="221" y="74"/>
                  </a:lnTo>
                  <a:lnTo>
                    <a:pt x="211" y="83"/>
                  </a:lnTo>
                  <a:lnTo>
                    <a:pt x="197" y="93"/>
                  </a:lnTo>
                  <a:lnTo>
                    <a:pt x="176" y="102"/>
                  </a:lnTo>
                  <a:lnTo>
                    <a:pt x="149" y="109"/>
                  </a:lnTo>
                  <a:lnTo>
                    <a:pt x="115" y="114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4" name="Freeform 50"/>
            <p:cNvSpPr>
              <a:spLocks noChangeAspect="1"/>
            </p:cNvSpPr>
            <p:nvPr/>
          </p:nvSpPr>
          <p:spPr bwMode="auto">
            <a:xfrm>
              <a:off x="946" y="3027"/>
              <a:ext cx="103" cy="38"/>
            </a:xfrm>
            <a:custGeom>
              <a:avLst/>
              <a:gdLst>
                <a:gd name="T0" fmla="*/ 52 w 205"/>
                <a:gd name="T1" fmla="*/ 8 h 77"/>
                <a:gd name="T2" fmla="*/ 50 w 205"/>
                <a:gd name="T3" fmla="*/ 9 h 77"/>
                <a:gd name="T4" fmla="*/ 48 w 205"/>
                <a:gd name="T5" fmla="*/ 11 h 77"/>
                <a:gd name="T6" fmla="*/ 45 w 205"/>
                <a:gd name="T7" fmla="*/ 13 h 77"/>
                <a:gd name="T8" fmla="*/ 42 w 205"/>
                <a:gd name="T9" fmla="*/ 14 h 77"/>
                <a:gd name="T10" fmla="*/ 38 w 205"/>
                <a:gd name="T11" fmla="*/ 16 h 77"/>
                <a:gd name="T12" fmla="*/ 34 w 205"/>
                <a:gd name="T13" fmla="*/ 17 h 77"/>
                <a:gd name="T14" fmla="*/ 30 w 205"/>
                <a:gd name="T15" fmla="*/ 18 h 77"/>
                <a:gd name="T16" fmla="*/ 25 w 205"/>
                <a:gd name="T17" fmla="*/ 18 h 77"/>
                <a:gd name="T18" fmla="*/ 20 w 205"/>
                <a:gd name="T19" fmla="*/ 19 h 77"/>
                <a:gd name="T20" fmla="*/ 16 w 205"/>
                <a:gd name="T21" fmla="*/ 19 h 77"/>
                <a:gd name="T22" fmla="*/ 12 w 205"/>
                <a:gd name="T23" fmla="*/ 19 h 77"/>
                <a:gd name="T24" fmla="*/ 8 w 205"/>
                <a:gd name="T25" fmla="*/ 18 h 77"/>
                <a:gd name="T26" fmla="*/ 5 w 205"/>
                <a:gd name="T27" fmla="*/ 18 h 77"/>
                <a:gd name="T28" fmla="*/ 2 w 205"/>
                <a:gd name="T29" fmla="*/ 18 h 77"/>
                <a:gd name="T30" fmla="*/ 1 w 205"/>
                <a:gd name="T31" fmla="*/ 17 h 77"/>
                <a:gd name="T32" fmla="*/ 0 w 205"/>
                <a:gd name="T33" fmla="*/ 17 h 77"/>
                <a:gd name="T34" fmla="*/ 1 w 205"/>
                <a:gd name="T35" fmla="*/ 17 h 77"/>
                <a:gd name="T36" fmla="*/ 1 w 205"/>
                <a:gd name="T37" fmla="*/ 16 h 77"/>
                <a:gd name="T38" fmla="*/ 2 w 205"/>
                <a:gd name="T39" fmla="*/ 15 h 77"/>
                <a:gd name="T40" fmla="*/ 3 w 205"/>
                <a:gd name="T41" fmla="*/ 14 h 77"/>
                <a:gd name="T42" fmla="*/ 7 w 205"/>
                <a:gd name="T43" fmla="*/ 11 h 77"/>
                <a:gd name="T44" fmla="*/ 12 w 205"/>
                <a:gd name="T45" fmla="*/ 8 h 77"/>
                <a:gd name="T46" fmla="*/ 16 w 205"/>
                <a:gd name="T47" fmla="*/ 5 h 77"/>
                <a:gd name="T48" fmla="*/ 21 w 205"/>
                <a:gd name="T49" fmla="*/ 3 h 77"/>
                <a:gd name="T50" fmla="*/ 25 w 205"/>
                <a:gd name="T51" fmla="*/ 2 h 77"/>
                <a:gd name="T52" fmla="*/ 29 w 205"/>
                <a:gd name="T53" fmla="*/ 1 h 77"/>
                <a:gd name="T54" fmla="*/ 33 w 205"/>
                <a:gd name="T55" fmla="*/ 0 h 77"/>
                <a:gd name="T56" fmla="*/ 37 w 205"/>
                <a:gd name="T57" fmla="*/ 0 h 77"/>
                <a:gd name="T58" fmla="*/ 41 w 205"/>
                <a:gd name="T59" fmla="*/ 0 h 77"/>
                <a:gd name="T60" fmla="*/ 44 w 205"/>
                <a:gd name="T61" fmla="*/ 0 h 77"/>
                <a:gd name="T62" fmla="*/ 46 w 205"/>
                <a:gd name="T63" fmla="*/ 1 h 77"/>
                <a:gd name="T64" fmla="*/ 48 w 205"/>
                <a:gd name="T65" fmla="*/ 2 h 77"/>
                <a:gd name="T66" fmla="*/ 50 w 205"/>
                <a:gd name="T67" fmla="*/ 3 h 77"/>
                <a:gd name="T68" fmla="*/ 51 w 205"/>
                <a:gd name="T69" fmla="*/ 4 h 77"/>
                <a:gd name="T70" fmla="*/ 52 w 205"/>
                <a:gd name="T71" fmla="*/ 6 h 77"/>
                <a:gd name="T72" fmla="*/ 52 w 205"/>
                <a:gd name="T73" fmla="*/ 8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5"/>
                <a:gd name="T112" fmla="*/ 0 h 77"/>
                <a:gd name="T113" fmla="*/ 205 w 205"/>
                <a:gd name="T114" fmla="*/ 77 h 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5" h="77">
                  <a:moveTo>
                    <a:pt x="205" y="32"/>
                  </a:moveTo>
                  <a:lnTo>
                    <a:pt x="198" y="39"/>
                  </a:lnTo>
                  <a:lnTo>
                    <a:pt x="190" y="46"/>
                  </a:lnTo>
                  <a:lnTo>
                    <a:pt x="178" y="52"/>
                  </a:lnTo>
                  <a:lnTo>
                    <a:pt x="166" y="59"/>
                  </a:lnTo>
                  <a:lnTo>
                    <a:pt x="152" y="64"/>
                  </a:lnTo>
                  <a:lnTo>
                    <a:pt x="136" y="68"/>
                  </a:lnTo>
                  <a:lnTo>
                    <a:pt x="117" y="73"/>
                  </a:lnTo>
                  <a:lnTo>
                    <a:pt x="99" y="75"/>
                  </a:lnTo>
                  <a:lnTo>
                    <a:pt x="80" y="77"/>
                  </a:lnTo>
                  <a:lnTo>
                    <a:pt x="62" y="77"/>
                  </a:lnTo>
                  <a:lnTo>
                    <a:pt x="45" y="76"/>
                  </a:lnTo>
                  <a:lnTo>
                    <a:pt x="31" y="75"/>
                  </a:lnTo>
                  <a:lnTo>
                    <a:pt x="18" y="73"/>
                  </a:lnTo>
                  <a:lnTo>
                    <a:pt x="8" y="72"/>
                  </a:lnTo>
                  <a:lnTo>
                    <a:pt x="2" y="69"/>
                  </a:lnTo>
                  <a:lnTo>
                    <a:pt x="0" y="69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6" y="62"/>
                  </a:lnTo>
                  <a:lnTo>
                    <a:pt x="9" y="58"/>
                  </a:lnTo>
                  <a:lnTo>
                    <a:pt x="27" y="44"/>
                  </a:lnTo>
                  <a:lnTo>
                    <a:pt x="46" y="32"/>
                  </a:lnTo>
                  <a:lnTo>
                    <a:pt x="64" y="22"/>
                  </a:lnTo>
                  <a:lnTo>
                    <a:pt x="83" y="15"/>
                  </a:lnTo>
                  <a:lnTo>
                    <a:pt x="100" y="8"/>
                  </a:lnTo>
                  <a:lnTo>
                    <a:pt x="116" y="5"/>
                  </a:lnTo>
                  <a:lnTo>
                    <a:pt x="132" y="1"/>
                  </a:lnTo>
                  <a:lnTo>
                    <a:pt x="147" y="0"/>
                  </a:lnTo>
                  <a:lnTo>
                    <a:pt x="161" y="1"/>
                  </a:lnTo>
                  <a:lnTo>
                    <a:pt x="173" y="3"/>
                  </a:lnTo>
                  <a:lnTo>
                    <a:pt x="183" y="5"/>
                  </a:lnTo>
                  <a:lnTo>
                    <a:pt x="192" y="8"/>
                  </a:lnTo>
                  <a:lnTo>
                    <a:pt x="199" y="13"/>
                  </a:lnTo>
                  <a:lnTo>
                    <a:pt x="203" y="19"/>
                  </a:lnTo>
                  <a:lnTo>
                    <a:pt x="205" y="26"/>
                  </a:lnTo>
                  <a:lnTo>
                    <a:pt x="205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5" name="Freeform 51"/>
            <p:cNvSpPr>
              <a:spLocks noChangeAspect="1"/>
            </p:cNvSpPr>
            <p:nvPr/>
          </p:nvSpPr>
          <p:spPr bwMode="auto">
            <a:xfrm>
              <a:off x="994" y="3025"/>
              <a:ext cx="27" cy="26"/>
            </a:xfrm>
            <a:custGeom>
              <a:avLst/>
              <a:gdLst>
                <a:gd name="T0" fmla="*/ 7 w 55"/>
                <a:gd name="T1" fmla="*/ 13 h 53"/>
                <a:gd name="T2" fmla="*/ 10 w 55"/>
                <a:gd name="T3" fmla="*/ 12 h 53"/>
                <a:gd name="T4" fmla="*/ 12 w 55"/>
                <a:gd name="T5" fmla="*/ 11 h 53"/>
                <a:gd name="T6" fmla="*/ 13 w 55"/>
                <a:gd name="T7" fmla="*/ 8 h 53"/>
                <a:gd name="T8" fmla="*/ 13 w 55"/>
                <a:gd name="T9" fmla="*/ 6 h 53"/>
                <a:gd name="T10" fmla="*/ 12 w 55"/>
                <a:gd name="T11" fmla="*/ 3 h 53"/>
                <a:gd name="T12" fmla="*/ 11 w 55"/>
                <a:gd name="T13" fmla="*/ 1 h 53"/>
                <a:gd name="T14" fmla="*/ 8 w 55"/>
                <a:gd name="T15" fmla="*/ 0 h 53"/>
                <a:gd name="T16" fmla="*/ 6 w 55"/>
                <a:gd name="T17" fmla="*/ 0 h 53"/>
                <a:gd name="T18" fmla="*/ 3 w 55"/>
                <a:gd name="T19" fmla="*/ 0 h 53"/>
                <a:gd name="T20" fmla="*/ 1 w 55"/>
                <a:gd name="T21" fmla="*/ 2 h 53"/>
                <a:gd name="T22" fmla="*/ 0 w 55"/>
                <a:gd name="T23" fmla="*/ 4 h 53"/>
                <a:gd name="T24" fmla="*/ 0 w 55"/>
                <a:gd name="T25" fmla="*/ 7 h 53"/>
                <a:gd name="T26" fmla="*/ 1 w 55"/>
                <a:gd name="T27" fmla="*/ 10 h 53"/>
                <a:gd name="T28" fmla="*/ 2 w 55"/>
                <a:gd name="T29" fmla="*/ 12 h 53"/>
                <a:gd name="T30" fmla="*/ 5 w 55"/>
                <a:gd name="T31" fmla="*/ 13 h 53"/>
                <a:gd name="T32" fmla="*/ 7 w 55"/>
                <a:gd name="T33" fmla="*/ 1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3"/>
                <a:gd name="T53" fmla="*/ 55 w 55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3">
                  <a:moveTo>
                    <a:pt x="30" y="53"/>
                  </a:moveTo>
                  <a:lnTo>
                    <a:pt x="41" y="49"/>
                  </a:lnTo>
                  <a:lnTo>
                    <a:pt x="49" y="44"/>
                  </a:lnTo>
                  <a:lnTo>
                    <a:pt x="53" y="34"/>
                  </a:lnTo>
                  <a:lnTo>
                    <a:pt x="55" y="24"/>
                  </a:lnTo>
                  <a:lnTo>
                    <a:pt x="51" y="14"/>
                  </a:lnTo>
                  <a:lnTo>
                    <a:pt x="45" y="6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14" y="3"/>
                  </a:lnTo>
                  <a:lnTo>
                    <a:pt x="6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4" y="40"/>
                  </a:lnTo>
                  <a:lnTo>
                    <a:pt x="11" y="48"/>
                  </a:lnTo>
                  <a:lnTo>
                    <a:pt x="20" y="53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7F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6" name="Freeform 52"/>
            <p:cNvSpPr>
              <a:spLocks noChangeAspect="1"/>
            </p:cNvSpPr>
            <p:nvPr/>
          </p:nvSpPr>
          <p:spPr bwMode="auto">
            <a:xfrm>
              <a:off x="1001" y="3029"/>
              <a:ext cx="17" cy="17"/>
            </a:xfrm>
            <a:custGeom>
              <a:avLst/>
              <a:gdLst>
                <a:gd name="T0" fmla="*/ 4 w 36"/>
                <a:gd name="T1" fmla="*/ 9 h 34"/>
                <a:gd name="T2" fmla="*/ 6 w 36"/>
                <a:gd name="T3" fmla="*/ 8 h 34"/>
                <a:gd name="T4" fmla="*/ 7 w 36"/>
                <a:gd name="T5" fmla="*/ 6 h 34"/>
                <a:gd name="T6" fmla="*/ 8 w 36"/>
                <a:gd name="T7" fmla="*/ 5 h 34"/>
                <a:gd name="T8" fmla="*/ 8 w 36"/>
                <a:gd name="T9" fmla="*/ 3 h 34"/>
                <a:gd name="T10" fmla="*/ 8 w 36"/>
                <a:gd name="T11" fmla="*/ 2 h 34"/>
                <a:gd name="T12" fmla="*/ 7 w 36"/>
                <a:gd name="T13" fmla="*/ 1 h 34"/>
                <a:gd name="T14" fmla="*/ 5 w 36"/>
                <a:gd name="T15" fmla="*/ 0 h 34"/>
                <a:gd name="T16" fmla="*/ 4 w 36"/>
                <a:gd name="T17" fmla="*/ 0 h 34"/>
                <a:gd name="T18" fmla="*/ 2 w 36"/>
                <a:gd name="T19" fmla="*/ 1 h 34"/>
                <a:gd name="T20" fmla="*/ 1 w 36"/>
                <a:gd name="T21" fmla="*/ 1 h 34"/>
                <a:gd name="T22" fmla="*/ 0 w 36"/>
                <a:gd name="T23" fmla="*/ 3 h 34"/>
                <a:gd name="T24" fmla="*/ 0 w 36"/>
                <a:gd name="T25" fmla="*/ 4 h 34"/>
                <a:gd name="T26" fmla="*/ 0 w 36"/>
                <a:gd name="T27" fmla="*/ 6 h 34"/>
                <a:gd name="T28" fmla="*/ 1 w 36"/>
                <a:gd name="T29" fmla="*/ 7 h 34"/>
                <a:gd name="T30" fmla="*/ 3 w 36"/>
                <a:gd name="T31" fmla="*/ 9 h 34"/>
                <a:gd name="T32" fmla="*/ 4 w 36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4"/>
                <a:gd name="T53" fmla="*/ 36 w 3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4">
                  <a:moveTo>
                    <a:pt x="20" y="34"/>
                  </a:moveTo>
                  <a:lnTo>
                    <a:pt x="27" y="32"/>
                  </a:lnTo>
                  <a:lnTo>
                    <a:pt x="32" y="27"/>
                  </a:lnTo>
                  <a:lnTo>
                    <a:pt x="36" y="22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30" y="3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7" y="31"/>
                  </a:lnTo>
                  <a:lnTo>
                    <a:pt x="13" y="3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7" name="Freeform 53"/>
            <p:cNvSpPr>
              <a:spLocks noChangeAspect="1"/>
            </p:cNvSpPr>
            <p:nvPr/>
          </p:nvSpPr>
          <p:spPr bwMode="auto">
            <a:xfrm>
              <a:off x="1003" y="3031"/>
              <a:ext cx="13" cy="12"/>
            </a:xfrm>
            <a:custGeom>
              <a:avLst/>
              <a:gdLst>
                <a:gd name="T0" fmla="*/ 4 w 24"/>
                <a:gd name="T1" fmla="*/ 6 h 25"/>
                <a:gd name="T2" fmla="*/ 5 w 24"/>
                <a:gd name="T3" fmla="*/ 5 h 25"/>
                <a:gd name="T4" fmla="*/ 7 w 24"/>
                <a:gd name="T5" fmla="*/ 5 h 25"/>
                <a:gd name="T6" fmla="*/ 7 w 24"/>
                <a:gd name="T7" fmla="*/ 4 h 25"/>
                <a:gd name="T8" fmla="*/ 7 w 24"/>
                <a:gd name="T9" fmla="*/ 3 h 25"/>
                <a:gd name="T10" fmla="*/ 7 w 24"/>
                <a:gd name="T11" fmla="*/ 1 h 25"/>
                <a:gd name="T12" fmla="*/ 6 w 24"/>
                <a:gd name="T13" fmla="*/ 1 h 25"/>
                <a:gd name="T14" fmla="*/ 5 w 24"/>
                <a:gd name="T15" fmla="*/ 0 h 25"/>
                <a:gd name="T16" fmla="*/ 3 w 24"/>
                <a:gd name="T17" fmla="*/ 0 h 25"/>
                <a:gd name="T18" fmla="*/ 2 w 24"/>
                <a:gd name="T19" fmla="*/ 0 h 25"/>
                <a:gd name="T20" fmla="*/ 1 w 24"/>
                <a:gd name="T21" fmla="*/ 1 h 25"/>
                <a:gd name="T22" fmla="*/ 0 w 24"/>
                <a:gd name="T23" fmla="*/ 2 h 25"/>
                <a:gd name="T24" fmla="*/ 0 w 24"/>
                <a:gd name="T25" fmla="*/ 3 h 25"/>
                <a:gd name="T26" fmla="*/ 1 w 24"/>
                <a:gd name="T27" fmla="*/ 4 h 25"/>
                <a:gd name="T28" fmla="*/ 1 w 24"/>
                <a:gd name="T29" fmla="*/ 5 h 25"/>
                <a:gd name="T30" fmla="*/ 3 w 24"/>
                <a:gd name="T31" fmla="*/ 6 h 25"/>
                <a:gd name="T32" fmla="*/ 4 w 24"/>
                <a:gd name="T33" fmla="*/ 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14" y="25"/>
                  </a:moveTo>
                  <a:lnTo>
                    <a:pt x="18" y="23"/>
                  </a:lnTo>
                  <a:lnTo>
                    <a:pt x="22" y="20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8" name="Freeform 54"/>
            <p:cNvSpPr>
              <a:spLocks noChangeAspect="1"/>
            </p:cNvSpPr>
            <p:nvPr/>
          </p:nvSpPr>
          <p:spPr bwMode="auto">
            <a:xfrm>
              <a:off x="944" y="3019"/>
              <a:ext cx="108" cy="38"/>
            </a:xfrm>
            <a:custGeom>
              <a:avLst/>
              <a:gdLst>
                <a:gd name="T0" fmla="*/ 54 w 218"/>
                <a:gd name="T1" fmla="*/ 9 h 76"/>
                <a:gd name="T2" fmla="*/ 54 w 218"/>
                <a:gd name="T3" fmla="*/ 8 h 76"/>
                <a:gd name="T4" fmla="*/ 53 w 218"/>
                <a:gd name="T5" fmla="*/ 7 h 76"/>
                <a:gd name="T6" fmla="*/ 52 w 218"/>
                <a:gd name="T7" fmla="*/ 6 h 76"/>
                <a:gd name="T8" fmla="*/ 51 w 218"/>
                <a:gd name="T9" fmla="*/ 5 h 76"/>
                <a:gd name="T10" fmla="*/ 49 w 218"/>
                <a:gd name="T11" fmla="*/ 3 h 76"/>
                <a:gd name="T12" fmla="*/ 47 w 218"/>
                <a:gd name="T13" fmla="*/ 2 h 76"/>
                <a:gd name="T14" fmla="*/ 45 w 218"/>
                <a:gd name="T15" fmla="*/ 1 h 76"/>
                <a:gd name="T16" fmla="*/ 42 w 218"/>
                <a:gd name="T17" fmla="*/ 1 h 76"/>
                <a:gd name="T18" fmla="*/ 38 w 218"/>
                <a:gd name="T19" fmla="*/ 0 h 76"/>
                <a:gd name="T20" fmla="*/ 34 w 218"/>
                <a:gd name="T21" fmla="*/ 1 h 76"/>
                <a:gd name="T22" fmla="*/ 30 w 218"/>
                <a:gd name="T23" fmla="*/ 1 h 76"/>
                <a:gd name="T24" fmla="*/ 25 w 218"/>
                <a:gd name="T25" fmla="*/ 2 h 76"/>
                <a:gd name="T26" fmla="*/ 20 w 218"/>
                <a:gd name="T27" fmla="*/ 5 h 76"/>
                <a:gd name="T28" fmla="*/ 13 w 218"/>
                <a:gd name="T29" fmla="*/ 9 h 76"/>
                <a:gd name="T30" fmla="*/ 7 w 218"/>
                <a:gd name="T31" fmla="*/ 13 h 76"/>
                <a:gd name="T32" fmla="*/ 0 w 218"/>
                <a:gd name="T33" fmla="*/ 19 h 76"/>
                <a:gd name="T34" fmla="*/ 0 w 218"/>
                <a:gd name="T35" fmla="*/ 19 h 76"/>
                <a:gd name="T36" fmla="*/ 1 w 218"/>
                <a:gd name="T37" fmla="*/ 19 h 76"/>
                <a:gd name="T38" fmla="*/ 3 w 218"/>
                <a:gd name="T39" fmla="*/ 17 h 76"/>
                <a:gd name="T40" fmla="*/ 5 w 218"/>
                <a:gd name="T41" fmla="*/ 15 h 76"/>
                <a:gd name="T42" fmla="*/ 8 w 218"/>
                <a:gd name="T43" fmla="*/ 14 h 76"/>
                <a:gd name="T44" fmla="*/ 11 w 218"/>
                <a:gd name="T45" fmla="*/ 12 h 76"/>
                <a:gd name="T46" fmla="*/ 15 w 218"/>
                <a:gd name="T47" fmla="*/ 10 h 76"/>
                <a:gd name="T48" fmla="*/ 19 w 218"/>
                <a:gd name="T49" fmla="*/ 9 h 76"/>
                <a:gd name="T50" fmla="*/ 24 w 218"/>
                <a:gd name="T51" fmla="*/ 7 h 76"/>
                <a:gd name="T52" fmla="*/ 28 w 218"/>
                <a:gd name="T53" fmla="*/ 6 h 76"/>
                <a:gd name="T54" fmla="*/ 32 w 218"/>
                <a:gd name="T55" fmla="*/ 5 h 76"/>
                <a:gd name="T56" fmla="*/ 37 w 218"/>
                <a:gd name="T57" fmla="*/ 5 h 76"/>
                <a:gd name="T58" fmla="*/ 41 w 218"/>
                <a:gd name="T59" fmla="*/ 5 h 76"/>
                <a:gd name="T60" fmla="*/ 45 w 218"/>
                <a:gd name="T61" fmla="*/ 5 h 76"/>
                <a:gd name="T62" fmla="*/ 50 w 218"/>
                <a:gd name="T63" fmla="*/ 6 h 76"/>
                <a:gd name="T64" fmla="*/ 54 w 218"/>
                <a:gd name="T65" fmla="*/ 9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76"/>
                <a:gd name="T101" fmla="*/ 218 w 218"/>
                <a:gd name="T102" fmla="*/ 76 h 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76">
                  <a:moveTo>
                    <a:pt x="218" y="34"/>
                  </a:moveTo>
                  <a:lnTo>
                    <a:pt x="217" y="32"/>
                  </a:lnTo>
                  <a:lnTo>
                    <a:pt x="215" y="30"/>
                  </a:lnTo>
                  <a:lnTo>
                    <a:pt x="212" y="26"/>
                  </a:lnTo>
                  <a:lnTo>
                    <a:pt x="206" y="21"/>
                  </a:lnTo>
                  <a:lnTo>
                    <a:pt x="199" y="15"/>
                  </a:lnTo>
                  <a:lnTo>
                    <a:pt x="191" y="11"/>
                  </a:lnTo>
                  <a:lnTo>
                    <a:pt x="181" y="6"/>
                  </a:lnTo>
                  <a:lnTo>
                    <a:pt x="169" y="3"/>
                  </a:lnTo>
                  <a:lnTo>
                    <a:pt x="156" y="0"/>
                  </a:lnTo>
                  <a:lnTo>
                    <a:pt x="139" y="1"/>
                  </a:lnTo>
                  <a:lnTo>
                    <a:pt x="122" y="4"/>
                  </a:lnTo>
                  <a:lnTo>
                    <a:pt x="103" y="11"/>
                  </a:lnTo>
                  <a:lnTo>
                    <a:pt x="80" y="20"/>
                  </a:lnTo>
                  <a:lnTo>
                    <a:pt x="55" y="34"/>
                  </a:lnTo>
                  <a:lnTo>
                    <a:pt x="29" y="52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6" y="73"/>
                  </a:lnTo>
                  <a:lnTo>
                    <a:pt x="13" y="68"/>
                  </a:lnTo>
                  <a:lnTo>
                    <a:pt x="23" y="62"/>
                  </a:lnTo>
                  <a:lnTo>
                    <a:pt x="35" y="56"/>
                  </a:lnTo>
                  <a:lnTo>
                    <a:pt x="47" y="49"/>
                  </a:lnTo>
                  <a:lnTo>
                    <a:pt x="62" y="42"/>
                  </a:lnTo>
                  <a:lnTo>
                    <a:pt x="78" y="36"/>
                  </a:lnTo>
                  <a:lnTo>
                    <a:pt x="96" y="29"/>
                  </a:lnTo>
                  <a:lnTo>
                    <a:pt x="113" y="24"/>
                  </a:lnTo>
                  <a:lnTo>
                    <a:pt x="131" y="21"/>
                  </a:lnTo>
                  <a:lnTo>
                    <a:pt x="150" y="19"/>
                  </a:lnTo>
                  <a:lnTo>
                    <a:pt x="167" y="19"/>
                  </a:lnTo>
                  <a:lnTo>
                    <a:pt x="184" y="21"/>
                  </a:lnTo>
                  <a:lnTo>
                    <a:pt x="202" y="26"/>
                  </a:lnTo>
                  <a:lnTo>
                    <a:pt x="21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99" name="Freeform 55"/>
            <p:cNvSpPr>
              <a:spLocks noChangeAspect="1"/>
            </p:cNvSpPr>
            <p:nvPr/>
          </p:nvSpPr>
          <p:spPr bwMode="auto">
            <a:xfrm>
              <a:off x="699" y="2949"/>
              <a:ext cx="47" cy="105"/>
            </a:xfrm>
            <a:custGeom>
              <a:avLst/>
              <a:gdLst>
                <a:gd name="T0" fmla="*/ 23 w 95"/>
                <a:gd name="T1" fmla="*/ 0 h 210"/>
                <a:gd name="T2" fmla="*/ 23 w 95"/>
                <a:gd name="T3" fmla="*/ 0 h 210"/>
                <a:gd name="T4" fmla="*/ 21 w 95"/>
                <a:gd name="T5" fmla="*/ 1 h 210"/>
                <a:gd name="T6" fmla="*/ 18 w 95"/>
                <a:gd name="T7" fmla="*/ 1 h 210"/>
                <a:gd name="T8" fmla="*/ 15 w 95"/>
                <a:gd name="T9" fmla="*/ 2 h 210"/>
                <a:gd name="T10" fmla="*/ 11 w 95"/>
                <a:gd name="T11" fmla="*/ 3 h 210"/>
                <a:gd name="T12" fmla="*/ 7 w 95"/>
                <a:gd name="T13" fmla="*/ 5 h 210"/>
                <a:gd name="T14" fmla="*/ 3 w 95"/>
                <a:gd name="T15" fmla="*/ 8 h 210"/>
                <a:gd name="T16" fmla="*/ 0 w 95"/>
                <a:gd name="T17" fmla="*/ 12 h 210"/>
                <a:gd name="T18" fmla="*/ 0 w 95"/>
                <a:gd name="T19" fmla="*/ 18 h 210"/>
                <a:gd name="T20" fmla="*/ 1 w 95"/>
                <a:gd name="T21" fmla="*/ 29 h 210"/>
                <a:gd name="T22" fmla="*/ 2 w 95"/>
                <a:gd name="T23" fmla="*/ 44 h 210"/>
                <a:gd name="T24" fmla="*/ 5 w 95"/>
                <a:gd name="T25" fmla="*/ 53 h 210"/>
                <a:gd name="T26" fmla="*/ 5 w 95"/>
                <a:gd name="T27" fmla="*/ 53 h 210"/>
                <a:gd name="T28" fmla="*/ 5 w 95"/>
                <a:gd name="T29" fmla="*/ 49 h 210"/>
                <a:gd name="T30" fmla="*/ 4 w 95"/>
                <a:gd name="T31" fmla="*/ 42 h 210"/>
                <a:gd name="T32" fmla="*/ 4 w 95"/>
                <a:gd name="T33" fmla="*/ 33 h 210"/>
                <a:gd name="T34" fmla="*/ 5 w 95"/>
                <a:gd name="T35" fmla="*/ 23 h 210"/>
                <a:gd name="T36" fmla="*/ 9 w 95"/>
                <a:gd name="T37" fmla="*/ 13 h 210"/>
                <a:gd name="T38" fmla="*/ 14 w 95"/>
                <a:gd name="T39" fmla="*/ 5 h 210"/>
                <a:gd name="T40" fmla="*/ 23 w 95"/>
                <a:gd name="T41" fmla="*/ 0 h 2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210"/>
                <a:gd name="T65" fmla="*/ 95 w 95"/>
                <a:gd name="T66" fmla="*/ 210 h 2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210">
                  <a:moveTo>
                    <a:pt x="95" y="0"/>
                  </a:moveTo>
                  <a:lnTo>
                    <a:pt x="93" y="0"/>
                  </a:lnTo>
                  <a:lnTo>
                    <a:pt x="85" y="1"/>
                  </a:lnTo>
                  <a:lnTo>
                    <a:pt x="74" y="2"/>
                  </a:lnTo>
                  <a:lnTo>
                    <a:pt x="60" y="6"/>
                  </a:lnTo>
                  <a:lnTo>
                    <a:pt x="45" y="11"/>
                  </a:lnTo>
                  <a:lnTo>
                    <a:pt x="29" y="20"/>
                  </a:lnTo>
                  <a:lnTo>
                    <a:pt x="14" y="32"/>
                  </a:lnTo>
                  <a:lnTo>
                    <a:pt x="0" y="47"/>
                  </a:lnTo>
                  <a:lnTo>
                    <a:pt x="2" y="69"/>
                  </a:lnTo>
                  <a:lnTo>
                    <a:pt x="4" y="118"/>
                  </a:lnTo>
                  <a:lnTo>
                    <a:pt x="10" y="174"/>
                  </a:lnTo>
                  <a:lnTo>
                    <a:pt x="20" y="210"/>
                  </a:lnTo>
                  <a:lnTo>
                    <a:pt x="22" y="210"/>
                  </a:lnTo>
                  <a:lnTo>
                    <a:pt x="21" y="194"/>
                  </a:lnTo>
                  <a:lnTo>
                    <a:pt x="19" y="166"/>
                  </a:lnTo>
                  <a:lnTo>
                    <a:pt x="19" y="130"/>
                  </a:lnTo>
                  <a:lnTo>
                    <a:pt x="23" y="91"/>
                  </a:lnTo>
                  <a:lnTo>
                    <a:pt x="36" y="53"/>
                  </a:lnTo>
                  <a:lnTo>
                    <a:pt x="58" y="2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5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0" name="Freeform 56"/>
            <p:cNvSpPr>
              <a:spLocks noChangeAspect="1"/>
            </p:cNvSpPr>
            <p:nvPr/>
          </p:nvSpPr>
          <p:spPr bwMode="auto">
            <a:xfrm>
              <a:off x="703" y="2963"/>
              <a:ext cx="48" cy="92"/>
            </a:xfrm>
            <a:custGeom>
              <a:avLst/>
              <a:gdLst>
                <a:gd name="T0" fmla="*/ 24 w 95"/>
                <a:gd name="T1" fmla="*/ 0 h 183"/>
                <a:gd name="T2" fmla="*/ 24 w 95"/>
                <a:gd name="T3" fmla="*/ 0 h 183"/>
                <a:gd name="T4" fmla="*/ 22 w 95"/>
                <a:gd name="T5" fmla="*/ 1 h 183"/>
                <a:gd name="T6" fmla="*/ 19 w 95"/>
                <a:gd name="T7" fmla="*/ 1 h 183"/>
                <a:gd name="T8" fmla="*/ 16 w 95"/>
                <a:gd name="T9" fmla="*/ 2 h 183"/>
                <a:gd name="T10" fmla="*/ 12 w 95"/>
                <a:gd name="T11" fmla="*/ 3 h 183"/>
                <a:gd name="T12" fmla="*/ 8 w 95"/>
                <a:gd name="T13" fmla="*/ 5 h 183"/>
                <a:gd name="T14" fmla="*/ 4 w 95"/>
                <a:gd name="T15" fmla="*/ 8 h 183"/>
                <a:gd name="T16" fmla="*/ 1 w 95"/>
                <a:gd name="T17" fmla="*/ 12 h 183"/>
                <a:gd name="T18" fmla="*/ 1 w 95"/>
                <a:gd name="T19" fmla="*/ 16 h 183"/>
                <a:gd name="T20" fmla="*/ 0 w 95"/>
                <a:gd name="T21" fmla="*/ 26 h 183"/>
                <a:gd name="T22" fmla="*/ 1 w 95"/>
                <a:gd name="T23" fmla="*/ 38 h 183"/>
                <a:gd name="T24" fmla="*/ 3 w 95"/>
                <a:gd name="T25" fmla="*/ 46 h 183"/>
                <a:gd name="T26" fmla="*/ 4 w 95"/>
                <a:gd name="T27" fmla="*/ 46 h 183"/>
                <a:gd name="T28" fmla="*/ 4 w 95"/>
                <a:gd name="T29" fmla="*/ 43 h 183"/>
                <a:gd name="T30" fmla="*/ 3 w 95"/>
                <a:gd name="T31" fmla="*/ 37 h 183"/>
                <a:gd name="T32" fmla="*/ 4 w 95"/>
                <a:gd name="T33" fmla="*/ 29 h 183"/>
                <a:gd name="T34" fmla="*/ 6 w 95"/>
                <a:gd name="T35" fmla="*/ 20 h 183"/>
                <a:gd name="T36" fmla="*/ 9 w 95"/>
                <a:gd name="T37" fmla="*/ 12 h 183"/>
                <a:gd name="T38" fmla="*/ 15 w 95"/>
                <a:gd name="T39" fmla="*/ 5 h 183"/>
                <a:gd name="T40" fmla="*/ 24 w 95"/>
                <a:gd name="T41" fmla="*/ 0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183"/>
                <a:gd name="T65" fmla="*/ 95 w 95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183">
                  <a:moveTo>
                    <a:pt x="95" y="0"/>
                  </a:moveTo>
                  <a:lnTo>
                    <a:pt x="93" y="0"/>
                  </a:lnTo>
                  <a:lnTo>
                    <a:pt x="85" y="1"/>
                  </a:lnTo>
                  <a:lnTo>
                    <a:pt x="75" y="2"/>
                  </a:lnTo>
                  <a:lnTo>
                    <a:pt x="61" y="5"/>
                  </a:lnTo>
                  <a:lnTo>
                    <a:pt x="46" y="11"/>
                  </a:lnTo>
                  <a:lnTo>
                    <a:pt x="30" y="20"/>
                  </a:lnTo>
                  <a:lnTo>
                    <a:pt x="16" y="32"/>
                  </a:lnTo>
                  <a:lnTo>
                    <a:pt x="2" y="47"/>
                  </a:lnTo>
                  <a:lnTo>
                    <a:pt x="1" y="64"/>
                  </a:lnTo>
                  <a:lnTo>
                    <a:pt x="0" y="104"/>
                  </a:lnTo>
                  <a:lnTo>
                    <a:pt x="2" y="149"/>
                  </a:lnTo>
                  <a:lnTo>
                    <a:pt x="10" y="181"/>
                  </a:lnTo>
                  <a:lnTo>
                    <a:pt x="13" y="183"/>
                  </a:lnTo>
                  <a:lnTo>
                    <a:pt x="13" y="170"/>
                  </a:lnTo>
                  <a:lnTo>
                    <a:pt x="12" y="146"/>
                  </a:lnTo>
                  <a:lnTo>
                    <a:pt x="15" y="115"/>
                  </a:lnTo>
                  <a:lnTo>
                    <a:pt x="22" y="80"/>
                  </a:lnTo>
                  <a:lnTo>
                    <a:pt x="35" y="48"/>
                  </a:lnTo>
                  <a:lnTo>
                    <a:pt x="58" y="1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59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1" name="Freeform 57"/>
            <p:cNvSpPr>
              <a:spLocks noChangeAspect="1"/>
            </p:cNvSpPr>
            <p:nvPr/>
          </p:nvSpPr>
          <p:spPr bwMode="auto">
            <a:xfrm>
              <a:off x="1289" y="3266"/>
              <a:ext cx="13" cy="10"/>
            </a:xfrm>
            <a:custGeom>
              <a:avLst/>
              <a:gdLst>
                <a:gd name="T0" fmla="*/ 6 w 27"/>
                <a:gd name="T1" fmla="*/ 2 h 21"/>
                <a:gd name="T2" fmla="*/ 0 w 27"/>
                <a:gd name="T3" fmla="*/ 0 h 21"/>
                <a:gd name="T4" fmla="*/ 1 w 27"/>
                <a:gd name="T5" fmla="*/ 5 h 21"/>
                <a:gd name="T6" fmla="*/ 6 w 27"/>
                <a:gd name="T7" fmla="*/ 5 h 21"/>
                <a:gd name="T8" fmla="*/ 6 w 27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24" y="9"/>
                  </a:moveTo>
                  <a:lnTo>
                    <a:pt x="0" y="0"/>
                  </a:lnTo>
                  <a:lnTo>
                    <a:pt x="4" y="21"/>
                  </a:lnTo>
                  <a:lnTo>
                    <a:pt x="27" y="21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2" name="Freeform 58"/>
            <p:cNvSpPr>
              <a:spLocks noChangeAspect="1"/>
            </p:cNvSpPr>
            <p:nvPr/>
          </p:nvSpPr>
          <p:spPr bwMode="auto">
            <a:xfrm>
              <a:off x="1231" y="3175"/>
              <a:ext cx="123" cy="152"/>
            </a:xfrm>
            <a:custGeom>
              <a:avLst/>
              <a:gdLst>
                <a:gd name="T0" fmla="*/ 49 w 246"/>
                <a:gd name="T1" fmla="*/ 37 h 304"/>
                <a:gd name="T2" fmla="*/ 42 w 246"/>
                <a:gd name="T3" fmla="*/ 35 h 304"/>
                <a:gd name="T4" fmla="*/ 33 w 246"/>
                <a:gd name="T5" fmla="*/ 33 h 304"/>
                <a:gd name="T6" fmla="*/ 32 w 246"/>
                <a:gd name="T7" fmla="*/ 12 h 304"/>
                <a:gd name="T8" fmla="*/ 37 w 246"/>
                <a:gd name="T9" fmla="*/ 14 h 304"/>
                <a:gd name="T10" fmla="*/ 41 w 246"/>
                <a:gd name="T11" fmla="*/ 17 h 304"/>
                <a:gd name="T12" fmla="*/ 44 w 246"/>
                <a:gd name="T13" fmla="*/ 21 h 304"/>
                <a:gd name="T14" fmla="*/ 54 w 246"/>
                <a:gd name="T15" fmla="*/ 21 h 304"/>
                <a:gd name="T16" fmla="*/ 52 w 246"/>
                <a:gd name="T17" fmla="*/ 17 h 304"/>
                <a:gd name="T18" fmla="*/ 48 w 246"/>
                <a:gd name="T19" fmla="*/ 12 h 304"/>
                <a:gd name="T20" fmla="*/ 42 w 246"/>
                <a:gd name="T21" fmla="*/ 10 h 304"/>
                <a:gd name="T22" fmla="*/ 35 w 246"/>
                <a:gd name="T23" fmla="*/ 7 h 304"/>
                <a:gd name="T24" fmla="*/ 27 w 246"/>
                <a:gd name="T25" fmla="*/ 5 h 304"/>
                <a:gd name="T26" fmla="*/ 22 w 246"/>
                <a:gd name="T27" fmla="*/ 5 h 304"/>
                <a:gd name="T28" fmla="*/ 17 w 246"/>
                <a:gd name="T29" fmla="*/ 5 h 304"/>
                <a:gd name="T30" fmla="*/ 13 w 246"/>
                <a:gd name="T31" fmla="*/ 6 h 304"/>
                <a:gd name="T32" fmla="*/ 15 w 246"/>
                <a:gd name="T33" fmla="*/ 13 h 304"/>
                <a:gd name="T34" fmla="*/ 21 w 246"/>
                <a:gd name="T35" fmla="*/ 12 h 304"/>
                <a:gd name="T36" fmla="*/ 25 w 246"/>
                <a:gd name="T37" fmla="*/ 31 h 304"/>
                <a:gd name="T38" fmla="*/ 21 w 246"/>
                <a:gd name="T39" fmla="*/ 29 h 304"/>
                <a:gd name="T40" fmla="*/ 17 w 246"/>
                <a:gd name="T41" fmla="*/ 28 h 304"/>
                <a:gd name="T42" fmla="*/ 12 w 246"/>
                <a:gd name="T43" fmla="*/ 24 h 304"/>
                <a:gd name="T44" fmla="*/ 11 w 246"/>
                <a:gd name="T45" fmla="*/ 20 h 304"/>
                <a:gd name="T46" fmla="*/ 11 w 246"/>
                <a:gd name="T47" fmla="*/ 18 h 304"/>
                <a:gd name="T48" fmla="*/ 0 w 246"/>
                <a:gd name="T49" fmla="*/ 18 h 304"/>
                <a:gd name="T50" fmla="*/ 2 w 246"/>
                <a:gd name="T51" fmla="*/ 24 h 304"/>
                <a:gd name="T52" fmla="*/ 9 w 246"/>
                <a:gd name="T53" fmla="*/ 33 h 304"/>
                <a:gd name="T54" fmla="*/ 14 w 246"/>
                <a:gd name="T55" fmla="*/ 36 h 304"/>
                <a:gd name="T56" fmla="*/ 22 w 246"/>
                <a:gd name="T57" fmla="*/ 38 h 304"/>
                <a:gd name="T58" fmla="*/ 29 w 246"/>
                <a:gd name="T59" fmla="*/ 45 h 304"/>
                <a:gd name="T60" fmla="*/ 36 w 246"/>
                <a:gd name="T61" fmla="*/ 40 h 304"/>
                <a:gd name="T62" fmla="*/ 40 w 246"/>
                <a:gd name="T63" fmla="*/ 41 h 304"/>
                <a:gd name="T64" fmla="*/ 44 w 246"/>
                <a:gd name="T65" fmla="*/ 43 h 304"/>
                <a:gd name="T66" fmla="*/ 50 w 246"/>
                <a:gd name="T67" fmla="*/ 47 h 304"/>
                <a:gd name="T68" fmla="*/ 52 w 246"/>
                <a:gd name="T69" fmla="*/ 53 h 304"/>
                <a:gd name="T70" fmla="*/ 51 w 246"/>
                <a:gd name="T71" fmla="*/ 57 h 304"/>
                <a:gd name="T72" fmla="*/ 48 w 246"/>
                <a:gd name="T73" fmla="*/ 60 h 304"/>
                <a:gd name="T74" fmla="*/ 43 w 246"/>
                <a:gd name="T75" fmla="*/ 61 h 304"/>
                <a:gd name="T76" fmla="*/ 36 w 246"/>
                <a:gd name="T77" fmla="*/ 50 h 304"/>
                <a:gd name="T78" fmla="*/ 30 w 246"/>
                <a:gd name="T79" fmla="*/ 61 h 304"/>
                <a:gd name="T80" fmla="*/ 24 w 246"/>
                <a:gd name="T81" fmla="*/ 59 h 304"/>
                <a:gd name="T82" fmla="*/ 19 w 246"/>
                <a:gd name="T83" fmla="*/ 56 h 304"/>
                <a:gd name="T84" fmla="*/ 15 w 246"/>
                <a:gd name="T85" fmla="*/ 52 h 304"/>
                <a:gd name="T86" fmla="*/ 4 w 246"/>
                <a:gd name="T87" fmla="*/ 46 h 304"/>
                <a:gd name="T88" fmla="*/ 8 w 246"/>
                <a:gd name="T89" fmla="*/ 56 h 304"/>
                <a:gd name="T90" fmla="*/ 14 w 246"/>
                <a:gd name="T91" fmla="*/ 61 h 304"/>
                <a:gd name="T92" fmla="*/ 23 w 246"/>
                <a:gd name="T93" fmla="*/ 66 h 304"/>
                <a:gd name="T94" fmla="*/ 34 w 246"/>
                <a:gd name="T95" fmla="*/ 68 h 304"/>
                <a:gd name="T96" fmla="*/ 40 w 246"/>
                <a:gd name="T97" fmla="*/ 68 h 304"/>
                <a:gd name="T98" fmla="*/ 46 w 246"/>
                <a:gd name="T99" fmla="*/ 68 h 304"/>
                <a:gd name="T100" fmla="*/ 52 w 246"/>
                <a:gd name="T101" fmla="*/ 67 h 304"/>
                <a:gd name="T102" fmla="*/ 59 w 246"/>
                <a:gd name="T103" fmla="*/ 62 h 304"/>
                <a:gd name="T104" fmla="*/ 62 w 246"/>
                <a:gd name="T105" fmla="*/ 50 h 304"/>
                <a:gd name="T106" fmla="*/ 60 w 246"/>
                <a:gd name="T107" fmla="*/ 44 h 304"/>
                <a:gd name="T108" fmla="*/ 56 w 246"/>
                <a:gd name="T109" fmla="*/ 40 h 3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6"/>
                <a:gd name="T166" fmla="*/ 0 h 304"/>
                <a:gd name="T167" fmla="*/ 246 w 246"/>
                <a:gd name="T168" fmla="*/ 304 h 3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6" h="304">
                  <a:moveTo>
                    <a:pt x="206" y="153"/>
                  </a:moveTo>
                  <a:lnTo>
                    <a:pt x="200" y="151"/>
                  </a:lnTo>
                  <a:lnTo>
                    <a:pt x="193" y="148"/>
                  </a:lnTo>
                  <a:lnTo>
                    <a:pt x="185" y="145"/>
                  </a:lnTo>
                  <a:lnTo>
                    <a:pt x="176" y="142"/>
                  </a:lnTo>
                  <a:lnTo>
                    <a:pt x="166" y="140"/>
                  </a:lnTo>
                  <a:lnTo>
                    <a:pt x="154" y="136"/>
                  </a:lnTo>
                  <a:lnTo>
                    <a:pt x="143" y="133"/>
                  </a:lnTo>
                  <a:lnTo>
                    <a:pt x="129" y="129"/>
                  </a:lnTo>
                  <a:lnTo>
                    <a:pt x="113" y="49"/>
                  </a:lnTo>
                  <a:lnTo>
                    <a:pt x="121" y="50"/>
                  </a:lnTo>
                  <a:lnTo>
                    <a:pt x="128" y="51"/>
                  </a:lnTo>
                  <a:lnTo>
                    <a:pt x="135" y="52"/>
                  </a:lnTo>
                  <a:lnTo>
                    <a:pt x="142" y="54"/>
                  </a:lnTo>
                  <a:lnTo>
                    <a:pt x="147" y="57"/>
                  </a:lnTo>
                  <a:lnTo>
                    <a:pt x="153" y="60"/>
                  </a:lnTo>
                  <a:lnTo>
                    <a:pt x="159" y="64"/>
                  </a:lnTo>
                  <a:lnTo>
                    <a:pt x="164" y="68"/>
                  </a:lnTo>
                  <a:lnTo>
                    <a:pt x="168" y="74"/>
                  </a:lnTo>
                  <a:lnTo>
                    <a:pt x="172" y="79"/>
                  </a:lnTo>
                  <a:lnTo>
                    <a:pt x="175" y="84"/>
                  </a:lnTo>
                  <a:lnTo>
                    <a:pt x="177" y="90"/>
                  </a:lnTo>
                  <a:lnTo>
                    <a:pt x="218" y="92"/>
                  </a:lnTo>
                  <a:lnTo>
                    <a:pt x="215" y="86"/>
                  </a:lnTo>
                  <a:lnTo>
                    <a:pt x="213" y="79"/>
                  </a:lnTo>
                  <a:lnTo>
                    <a:pt x="210" y="73"/>
                  </a:lnTo>
                  <a:lnTo>
                    <a:pt x="206" y="67"/>
                  </a:lnTo>
                  <a:lnTo>
                    <a:pt x="200" y="61"/>
                  </a:lnTo>
                  <a:lnTo>
                    <a:pt x="196" y="56"/>
                  </a:lnTo>
                  <a:lnTo>
                    <a:pt x="190" y="51"/>
                  </a:lnTo>
                  <a:lnTo>
                    <a:pt x="183" y="46"/>
                  </a:lnTo>
                  <a:lnTo>
                    <a:pt x="176" y="42"/>
                  </a:lnTo>
                  <a:lnTo>
                    <a:pt x="168" y="38"/>
                  </a:lnTo>
                  <a:lnTo>
                    <a:pt x="160" y="34"/>
                  </a:lnTo>
                  <a:lnTo>
                    <a:pt x="151" y="31"/>
                  </a:lnTo>
                  <a:lnTo>
                    <a:pt x="140" y="28"/>
                  </a:lnTo>
                  <a:lnTo>
                    <a:pt x="130" y="26"/>
                  </a:lnTo>
                  <a:lnTo>
                    <a:pt x="120" y="24"/>
                  </a:lnTo>
                  <a:lnTo>
                    <a:pt x="108" y="23"/>
                  </a:lnTo>
                  <a:lnTo>
                    <a:pt x="104" y="1"/>
                  </a:lnTo>
                  <a:lnTo>
                    <a:pt x="82" y="0"/>
                  </a:lnTo>
                  <a:lnTo>
                    <a:pt x="86" y="22"/>
                  </a:lnTo>
                  <a:lnTo>
                    <a:pt x="79" y="22"/>
                  </a:lnTo>
                  <a:lnTo>
                    <a:pt x="74" y="22"/>
                  </a:lnTo>
                  <a:lnTo>
                    <a:pt x="68" y="22"/>
                  </a:lnTo>
                  <a:lnTo>
                    <a:pt x="62" y="22"/>
                  </a:lnTo>
                  <a:lnTo>
                    <a:pt x="56" y="23"/>
                  </a:lnTo>
                  <a:lnTo>
                    <a:pt x="51" y="24"/>
                  </a:lnTo>
                  <a:lnTo>
                    <a:pt x="46" y="26"/>
                  </a:lnTo>
                  <a:lnTo>
                    <a:pt x="41" y="27"/>
                  </a:lnTo>
                  <a:lnTo>
                    <a:pt x="60" y="53"/>
                  </a:lnTo>
                  <a:lnTo>
                    <a:pt x="66" y="50"/>
                  </a:lnTo>
                  <a:lnTo>
                    <a:pt x="72" y="49"/>
                  </a:lnTo>
                  <a:lnTo>
                    <a:pt x="82" y="48"/>
                  </a:lnTo>
                  <a:lnTo>
                    <a:pt x="91" y="48"/>
                  </a:lnTo>
                  <a:lnTo>
                    <a:pt x="106" y="125"/>
                  </a:lnTo>
                  <a:lnTo>
                    <a:pt x="99" y="124"/>
                  </a:lnTo>
                  <a:lnTo>
                    <a:pt x="93" y="122"/>
                  </a:lnTo>
                  <a:lnTo>
                    <a:pt x="87" y="120"/>
                  </a:lnTo>
                  <a:lnTo>
                    <a:pt x="82" y="119"/>
                  </a:lnTo>
                  <a:lnTo>
                    <a:pt x="76" y="117"/>
                  </a:lnTo>
                  <a:lnTo>
                    <a:pt x="71" y="114"/>
                  </a:lnTo>
                  <a:lnTo>
                    <a:pt x="67" y="112"/>
                  </a:lnTo>
                  <a:lnTo>
                    <a:pt x="62" y="110"/>
                  </a:lnTo>
                  <a:lnTo>
                    <a:pt x="54" y="105"/>
                  </a:lnTo>
                  <a:lnTo>
                    <a:pt x="48" y="98"/>
                  </a:lnTo>
                  <a:lnTo>
                    <a:pt x="45" y="91"/>
                  </a:lnTo>
                  <a:lnTo>
                    <a:pt x="43" y="83"/>
                  </a:lnTo>
                  <a:lnTo>
                    <a:pt x="41" y="81"/>
                  </a:lnTo>
                  <a:lnTo>
                    <a:pt x="41" y="77"/>
                  </a:lnTo>
                  <a:lnTo>
                    <a:pt x="41" y="74"/>
                  </a:lnTo>
                  <a:lnTo>
                    <a:pt x="43" y="71"/>
                  </a:lnTo>
                  <a:lnTo>
                    <a:pt x="2" y="60"/>
                  </a:lnTo>
                  <a:lnTo>
                    <a:pt x="1" y="66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1" y="83"/>
                  </a:lnTo>
                  <a:lnTo>
                    <a:pt x="5" y="97"/>
                  </a:lnTo>
                  <a:lnTo>
                    <a:pt x="11" y="110"/>
                  </a:lnTo>
                  <a:lnTo>
                    <a:pt x="21" y="120"/>
                  </a:lnTo>
                  <a:lnTo>
                    <a:pt x="33" y="129"/>
                  </a:lnTo>
                  <a:lnTo>
                    <a:pt x="40" y="134"/>
                  </a:lnTo>
                  <a:lnTo>
                    <a:pt x="48" y="137"/>
                  </a:lnTo>
                  <a:lnTo>
                    <a:pt x="56" y="141"/>
                  </a:lnTo>
                  <a:lnTo>
                    <a:pt x="66" y="144"/>
                  </a:lnTo>
                  <a:lnTo>
                    <a:pt x="76" y="148"/>
                  </a:lnTo>
                  <a:lnTo>
                    <a:pt x="87" y="150"/>
                  </a:lnTo>
                  <a:lnTo>
                    <a:pt x="99" y="153"/>
                  </a:lnTo>
                  <a:lnTo>
                    <a:pt x="112" y="156"/>
                  </a:lnTo>
                  <a:lnTo>
                    <a:pt x="116" y="181"/>
                  </a:lnTo>
                  <a:lnTo>
                    <a:pt x="140" y="190"/>
                  </a:lnTo>
                  <a:lnTo>
                    <a:pt x="135" y="160"/>
                  </a:lnTo>
                  <a:lnTo>
                    <a:pt x="142" y="162"/>
                  </a:lnTo>
                  <a:lnTo>
                    <a:pt x="149" y="164"/>
                  </a:lnTo>
                  <a:lnTo>
                    <a:pt x="154" y="165"/>
                  </a:lnTo>
                  <a:lnTo>
                    <a:pt x="160" y="167"/>
                  </a:lnTo>
                  <a:lnTo>
                    <a:pt x="166" y="168"/>
                  </a:lnTo>
                  <a:lnTo>
                    <a:pt x="170" y="171"/>
                  </a:lnTo>
                  <a:lnTo>
                    <a:pt x="175" y="172"/>
                  </a:lnTo>
                  <a:lnTo>
                    <a:pt x="178" y="174"/>
                  </a:lnTo>
                  <a:lnTo>
                    <a:pt x="189" y="181"/>
                  </a:lnTo>
                  <a:lnTo>
                    <a:pt x="197" y="188"/>
                  </a:lnTo>
                  <a:lnTo>
                    <a:pt x="203" y="197"/>
                  </a:lnTo>
                  <a:lnTo>
                    <a:pt x="206" y="206"/>
                  </a:lnTo>
                  <a:lnTo>
                    <a:pt x="206" y="213"/>
                  </a:lnTo>
                  <a:lnTo>
                    <a:pt x="206" y="219"/>
                  </a:lnTo>
                  <a:lnTo>
                    <a:pt x="205" y="224"/>
                  </a:lnTo>
                  <a:lnTo>
                    <a:pt x="203" y="229"/>
                  </a:lnTo>
                  <a:lnTo>
                    <a:pt x="199" y="234"/>
                  </a:lnTo>
                  <a:lnTo>
                    <a:pt x="195" y="238"/>
                  </a:lnTo>
                  <a:lnTo>
                    <a:pt x="190" y="241"/>
                  </a:lnTo>
                  <a:lnTo>
                    <a:pt x="184" y="243"/>
                  </a:lnTo>
                  <a:lnTo>
                    <a:pt x="177" y="246"/>
                  </a:lnTo>
                  <a:lnTo>
                    <a:pt x="169" y="247"/>
                  </a:lnTo>
                  <a:lnTo>
                    <a:pt x="161" y="248"/>
                  </a:lnTo>
                  <a:lnTo>
                    <a:pt x="152" y="248"/>
                  </a:lnTo>
                  <a:lnTo>
                    <a:pt x="143" y="202"/>
                  </a:lnTo>
                  <a:lnTo>
                    <a:pt x="120" y="202"/>
                  </a:lnTo>
                  <a:lnTo>
                    <a:pt x="129" y="246"/>
                  </a:lnTo>
                  <a:lnTo>
                    <a:pt x="120" y="244"/>
                  </a:lnTo>
                  <a:lnTo>
                    <a:pt x="111" y="243"/>
                  </a:lnTo>
                  <a:lnTo>
                    <a:pt x="102" y="241"/>
                  </a:lnTo>
                  <a:lnTo>
                    <a:pt x="94" y="238"/>
                  </a:lnTo>
                  <a:lnTo>
                    <a:pt x="87" y="235"/>
                  </a:lnTo>
                  <a:lnTo>
                    <a:pt x="82" y="231"/>
                  </a:lnTo>
                  <a:lnTo>
                    <a:pt x="76" y="227"/>
                  </a:lnTo>
                  <a:lnTo>
                    <a:pt x="71" y="223"/>
                  </a:lnTo>
                  <a:lnTo>
                    <a:pt x="67" y="216"/>
                  </a:lnTo>
                  <a:lnTo>
                    <a:pt x="62" y="209"/>
                  </a:lnTo>
                  <a:lnTo>
                    <a:pt x="59" y="200"/>
                  </a:lnTo>
                  <a:lnTo>
                    <a:pt x="55" y="188"/>
                  </a:lnTo>
                  <a:lnTo>
                    <a:pt x="14" y="187"/>
                  </a:lnTo>
                  <a:lnTo>
                    <a:pt x="17" y="201"/>
                  </a:lnTo>
                  <a:lnTo>
                    <a:pt x="22" y="212"/>
                  </a:lnTo>
                  <a:lnTo>
                    <a:pt x="29" y="224"/>
                  </a:lnTo>
                  <a:lnTo>
                    <a:pt x="36" y="233"/>
                  </a:lnTo>
                  <a:lnTo>
                    <a:pt x="44" y="240"/>
                  </a:lnTo>
                  <a:lnTo>
                    <a:pt x="53" y="247"/>
                  </a:lnTo>
                  <a:lnTo>
                    <a:pt x="64" y="252"/>
                  </a:lnTo>
                  <a:lnTo>
                    <a:pt x="76" y="258"/>
                  </a:lnTo>
                  <a:lnTo>
                    <a:pt x="89" y="263"/>
                  </a:lnTo>
                  <a:lnTo>
                    <a:pt x="102" y="266"/>
                  </a:lnTo>
                  <a:lnTo>
                    <a:pt x="117" y="269"/>
                  </a:lnTo>
                  <a:lnTo>
                    <a:pt x="134" y="271"/>
                  </a:lnTo>
                  <a:lnTo>
                    <a:pt x="140" y="303"/>
                  </a:lnTo>
                  <a:lnTo>
                    <a:pt x="162" y="304"/>
                  </a:lnTo>
                  <a:lnTo>
                    <a:pt x="157" y="272"/>
                  </a:lnTo>
                  <a:lnTo>
                    <a:pt x="167" y="272"/>
                  </a:lnTo>
                  <a:lnTo>
                    <a:pt x="176" y="271"/>
                  </a:lnTo>
                  <a:lnTo>
                    <a:pt x="184" y="270"/>
                  </a:lnTo>
                  <a:lnTo>
                    <a:pt x="192" y="269"/>
                  </a:lnTo>
                  <a:lnTo>
                    <a:pt x="199" y="267"/>
                  </a:lnTo>
                  <a:lnTo>
                    <a:pt x="206" y="265"/>
                  </a:lnTo>
                  <a:lnTo>
                    <a:pt x="212" y="264"/>
                  </a:lnTo>
                  <a:lnTo>
                    <a:pt x="218" y="262"/>
                  </a:lnTo>
                  <a:lnTo>
                    <a:pt x="233" y="251"/>
                  </a:lnTo>
                  <a:lnTo>
                    <a:pt x="243" y="238"/>
                  </a:lnTo>
                  <a:lnTo>
                    <a:pt x="246" y="220"/>
                  </a:lnTo>
                  <a:lnTo>
                    <a:pt x="245" y="201"/>
                  </a:lnTo>
                  <a:lnTo>
                    <a:pt x="243" y="193"/>
                  </a:lnTo>
                  <a:lnTo>
                    <a:pt x="241" y="186"/>
                  </a:lnTo>
                  <a:lnTo>
                    <a:pt x="237" y="179"/>
                  </a:lnTo>
                  <a:lnTo>
                    <a:pt x="233" y="173"/>
                  </a:lnTo>
                  <a:lnTo>
                    <a:pt x="227" y="167"/>
                  </a:lnTo>
                  <a:lnTo>
                    <a:pt x="221" y="163"/>
                  </a:lnTo>
                  <a:lnTo>
                    <a:pt x="214" y="158"/>
                  </a:lnTo>
                  <a:lnTo>
                    <a:pt x="206" y="153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3" name="Freeform 59"/>
            <p:cNvSpPr>
              <a:spLocks noChangeAspect="1"/>
            </p:cNvSpPr>
            <p:nvPr/>
          </p:nvSpPr>
          <p:spPr bwMode="auto">
            <a:xfrm>
              <a:off x="1232" y="3188"/>
              <a:ext cx="29" cy="22"/>
            </a:xfrm>
            <a:custGeom>
              <a:avLst/>
              <a:gdLst>
                <a:gd name="T0" fmla="*/ 12 w 58"/>
                <a:gd name="T1" fmla="*/ 7 h 44"/>
                <a:gd name="T2" fmla="*/ 13 w 58"/>
                <a:gd name="T3" fmla="*/ 7 h 44"/>
                <a:gd name="T4" fmla="*/ 13 w 58"/>
                <a:gd name="T5" fmla="*/ 7 h 44"/>
                <a:gd name="T6" fmla="*/ 14 w 58"/>
                <a:gd name="T7" fmla="*/ 6 h 44"/>
                <a:gd name="T8" fmla="*/ 15 w 58"/>
                <a:gd name="T9" fmla="*/ 6 h 44"/>
                <a:gd name="T10" fmla="*/ 10 w 58"/>
                <a:gd name="T11" fmla="*/ 0 h 44"/>
                <a:gd name="T12" fmla="*/ 8 w 58"/>
                <a:gd name="T13" fmla="*/ 1 h 44"/>
                <a:gd name="T14" fmla="*/ 7 w 58"/>
                <a:gd name="T15" fmla="*/ 1 h 44"/>
                <a:gd name="T16" fmla="*/ 6 w 58"/>
                <a:gd name="T17" fmla="*/ 3 h 44"/>
                <a:gd name="T18" fmla="*/ 4 w 58"/>
                <a:gd name="T19" fmla="*/ 3 h 44"/>
                <a:gd name="T20" fmla="*/ 3 w 58"/>
                <a:gd name="T21" fmla="*/ 5 h 44"/>
                <a:gd name="T22" fmla="*/ 2 w 58"/>
                <a:gd name="T23" fmla="*/ 6 h 44"/>
                <a:gd name="T24" fmla="*/ 1 w 58"/>
                <a:gd name="T25" fmla="*/ 6 h 44"/>
                <a:gd name="T26" fmla="*/ 0 w 58"/>
                <a:gd name="T27" fmla="*/ 9 h 44"/>
                <a:gd name="T28" fmla="*/ 11 w 58"/>
                <a:gd name="T29" fmla="*/ 11 h 44"/>
                <a:gd name="T30" fmla="*/ 11 w 58"/>
                <a:gd name="T31" fmla="*/ 10 h 44"/>
                <a:gd name="T32" fmla="*/ 11 w 58"/>
                <a:gd name="T33" fmla="*/ 10 h 44"/>
                <a:gd name="T34" fmla="*/ 12 w 58"/>
                <a:gd name="T35" fmla="*/ 9 h 44"/>
                <a:gd name="T36" fmla="*/ 12 w 58"/>
                <a:gd name="T37" fmla="*/ 7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4"/>
                <a:gd name="T59" fmla="*/ 58 w 58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4">
                  <a:moveTo>
                    <a:pt x="47" y="31"/>
                  </a:moveTo>
                  <a:lnTo>
                    <a:pt x="50" y="30"/>
                  </a:lnTo>
                  <a:lnTo>
                    <a:pt x="52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6"/>
                  </a:lnTo>
                  <a:lnTo>
                    <a:pt x="21" y="9"/>
                  </a:lnTo>
                  <a:lnTo>
                    <a:pt x="16" y="12"/>
                  </a:lnTo>
                  <a:lnTo>
                    <a:pt x="11" y="17"/>
                  </a:lnTo>
                  <a:lnTo>
                    <a:pt x="7" y="22"/>
                  </a:lnTo>
                  <a:lnTo>
                    <a:pt x="3" y="27"/>
                  </a:lnTo>
                  <a:lnTo>
                    <a:pt x="0" y="33"/>
                  </a:lnTo>
                  <a:lnTo>
                    <a:pt x="41" y="44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5" y="34"/>
                  </a:lnTo>
                  <a:lnTo>
                    <a:pt x="47" y="31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4" name="Freeform 60"/>
            <p:cNvSpPr>
              <a:spLocks noChangeAspect="1"/>
            </p:cNvSpPr>
            <p:nvPr/>
          </p:nvSpPr>
          <p:spPr bwMode="auto">
            <a:xfrm>
              <a:off x="973" y="3271"/>
              <a:ext cx="221" cy="75"/>
            </a:xfrm>
            <a:custGeom>
              <a:avLst/>
              <a:gdLst>
                <a:gd name="T0" fmla="*/ 3 w 440"/>
                <a:gd name="T1" fmla="*/ 24 h 149"/>
                <a:gd name="T2" fmla="*/ 7 w 440"/>
                <a:gd name="T3" fmla="*/ 23 h 149"/>
                <a:gd name="T4" fmla="*/ 12 w 440"/>
                <a:gd name="T5" fmla="*/ 22 h 149"/>
                <a:gd name="T6" fmla="*/ 16 w 440"/>
                <a:gd name="T7" fmla="*/ 22 h 149"/>
                <a:gd name="T8" fmla="*/ 22 w 440"/>
                <a:gd name="T9" fmla="*/ 20 h 149"/>
                <a:gd name="T10" fmla="*/ 28 w 440"/>
                <a:gd name="T11" fmla="*/ 19 h 149"/>
                <a:gd name="T12" fmla="*/ 34 w 440"/>
                <a:gd name="T13" fmla="*/ 18 h 149"/>
                <a:gd name="T14" fmla="*/ 40 w 440"/>
                <a:gd name="T15" fmla="*/ 16 h 149"/>
                <a:gd name="T16" fmla="*/ 46 w 440"/>
                <a:gd name="T17" fmla="*/ 15 h 149"/>
                <a:gd name="T18" fmla="*/ 52 w 440"/>
                <a:gd name="T19" fmla="*/ 14 h 149"/>
                <a:gd name="T20" fmla="*/ 59 w 440"/>
                <a:gd name="T21" fmla="*/ 12 h 149"/>
                <a:gd name="T22" fmla="*/ 65 w 440"/>
                <a:gd name="T23" fmla="*/ 11 h 149"/>
                <a:gd name="T24" fmla="*/ 71 w 440"/>
                <a:gd name="T25" fmla="*/ 9 h 149"/>
                <a:gd name="T26" fmla="*/ 76 w 440"/>
                <a:gd name="T27" fmla="*/ 8 h 149"/>
                <a:gd name="T28" fmla="*/ 81 w 440"/>
                <a:gd name="T29" fmla="*/ 7 h 149"/>
                <a:gd name="T30" fmla="*/ 85 w 440"/>
                <a:gd name="T31" fmla="*/ 6 h 149"/>
                <a:gd name="T32" fmla="*/ 88 w 440"/>
                <a:gd name="T33" fmla="*/ 5 h 149"/>
                <a:gd name="T34" fmla="*/ 92 w 440"/>
                <a:gd name="T35" fmla="*/ 4 h 149"/>
                <a:gd name="T36" fmla="*/ 95 w 440"/>
                <a:gd name="T37" fmla="*/ 3 h 149"/>
                <a:gd name="T38" fmla="*/ 97 w 440"/>
                <a:gd name="T39" fmla="*/ 2 h 149"/>
                <a:gd name="T40" fmla="*/ 99 w 440"/>
                <a:gd name="T41" fmla="*/ 2 h 149"/>
                <a:gd name="T42" fmla="*/ 101 w 440"/>
                <a:gd name="T43" fmla="*/ 1 h 149"/>
                <a:gd name="T44" fmla="*/ 102 w 440"/>
                <a:gd name="T45" fmla="*/ 1 h 149"/>
                <a:gd name="T46" fmla="*/ 104 w 440"/>
                <a:gd name="T47" fmla="*/ 1 h 149"/>
                <a:gd name="T48" fmla="*/ 106 w 440"/>
                <a:gd name="T49" fmla="*/ 0 h 149"/>
                <a:gd name="T50" fmla="*/ 108 w 440"/>
                <a:gd name="T51" fmla="*/ 1 h 149"/>
                <a:gd name="T52" fmla="*/ 110 w 440"/>
                <a:gd name="T53" fmla="*/ 4 h 149"/>
                <a:gd name="T54" fmla="*/ 111 w 440"/>
                <a:gd name="T55" fmla="*/ 7 h 149"/>
                <a:gd name="T56" fmla="*/ 111 w 440"/>
                <a:gd name="T57" fmla="*/ 10 h 149"/>
                <a:gd name="T58" fmla="*/ 108 w 440"/>
                <a:gd name="T59" fmla="*/ 12 h 149"/>
                <a:gd name="T60" fmla="*/ 107 w 440"/>
                <a:gd name="T61" fmla="*/ 13 h 149"/>
                <a:gd name="T62" fmla="*/ 105 w 440"/>
                <a:gd name="T63" fmla="*/ 14 h 149"/>
                <a:gd name="T64" fmla="*/ 103 w 440"/>
                <a:gd name="T65" fmla="*/ 15 h 149"/>
                <a:gd name="T66" fmla="*/ 101 w 440"/>
                <a:gd name="T67" fmla="*/ 16 h 149"/>
                <a:gd name="T68" fmla="*/ 98 w 440"/>
                <a:gd name="T69" fmla="*/ 16 h 149"/>
                <a:gd name="T70" fmla="*/ 95 w 440"/>
                <a:gd name="T71" fmla="*/ 17 h 149"/>
                <a:gd name="T72" fmla="*/ 91 w 440"/>
                <a:gd name="T73" fmla="*/ 18 h 149"/>
                <a:gd name="T74" fmla="*/ 87 w 440"/>
                <a:gd name="T75" fmla="*/ 20 h 149"/>
                <a:gd name="T76" fmla="*/ 82 w 440"/>
                <a:gd name="T77" fmla="*/ 21 h 149"/>
                <a:gd name="T78" fmla="*/ 77 w 440"/>
                <a:gd name="T79" fmla="*/ 23 h 149"/>
                <a:gd name="T80" fmla="*/ 72 w 440"/>
                <a:gd name="T81" fmla="*/ 24 h 149"/>
                <a:gd name="T82" fmla="*/ 67 w 440"/>
                <a:gd name="T83" fmla="*/ 25 h 149"/>
                <a:gd name="T84" fmla="*/ 61 w 440"/>
                <a:gd name="T85" fmla="*/ 27 h 149"/>
                <a:gd name="T86" fmla="*/ 55 w 440"/>
                <a:gd name="T87" fmla="*/ 28 h 149"/>
                <a:gd name="T88" fmla="*/ 50 w 440"/>
                <a:gd name="T89" fmla="*/ 29 h 149"/>
                <a:gd name="T90" fmla="*/ 44 w 440"/>
                <a:gd name="T91" fmla="*/ 30 h 149"/>
                <a:gd name="T92" fmla="*/ 38 w 440"/>
                <a:gd name="T93" fmla="*/ 31 h 149"/>
                <a:gd name="T94" fmla="*/ 32 w 440"/>
                <a:gd name="T95" fmla="*/ 33 h 149"/>
                <a:gd name="T96" fmla="*/ 27 w 440"/>
                <a:gd name="T97" fmla="*/ 34 h 149"/>
                <a:gd name="T98" fmla="*/ 21 w 440"/>
                <a:gd name="T99" fmla="*/ 35 h 149"/>
                <a:gd name="T100" fmla="*/ 16 w 440"/>
                <a:gd name="T101" fmla="*/ 36 h 149"/>
                <a:gd name="T102" fmla="*/ 11 w 440"/>
                <a:gd name="T103" fmla="*/ 37 h 149"/>
                <a:gd name="T104" fmla="*/ 6 w 440"/>
                <a:gd name="T105" fmla="*/ 38 h 149"/>
                <a:gd name="T106" fmla="*/ 4 w 440"/>
                <a:gd name="T107" fmla="*/ 37 h 149"/>
                <a:gd name="T108" fmla="*/ 2 w 440"/>
                <a:gd name="T109" fmla="*/ 34 h 149"/>
                <a:gd name="T110" fmla="*/ 0 w 440"/>
                <a:gd name="T111" fmla="*/ 31 h 149"/>
                <a:gd name="T112" fmla="*/ 0 w 440"/>
                <a:gd name="T113" fmla="*/ 28 h 149"/>
                <a:gd name="T114" fmla="*/ 1 w 440"/>
                <a:gd name="T115" fmla="*/ 27 h 149"/>
                <a:gd name="T116" fmla="*/ 2 w 440"/>
                <a:gd name="T117" fmla="*/ 26 h 149"/>
                <a:gd name="T118" fmla="*/ 2 w 440"/>
                <a:gd name="T119" fmla="*/ 24 h 149"/>
                <a:gd name="T120" fmla="*/ 3 w 440"/>
                <a:gd name="T121" fmla="*/ 24 h 1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0"/>
                <a:gd name="T184" fmla="*/ 0 h 149"/>
                <a:gd name="T185" fmla="*/ 440 w 440"/>
                <a:gd name="T186" fmla="*/ 149 h 1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0" h="149">
                  <a:moveTo>
                    <a:pt x="11" y="94"/>
                  </a:moveTo>
                  <a:lnTo>
                    <a:pt x="26" y="92"/>
                  </a:lnTo>
                  <a:lnTo>
                    <a:pt x="45" y="88"/>
                  </a:lnTo>
                  <a:lnTo>
                    <a:pt x="64" y="85"/>
                  </a:lnTo>
                  <a:lnTo>
                    <a:pt x="86" y="80"/>
                  </a:lnTo>
                  <a:lnTo>
                    <a:pt x="109" y="76"/>
                  </a:lnTo>
                  <a:lnTo>
                    <a:pt x="134" y="70"/>
                  </a:lnTo>
                  <a:lnTo>
                    <a:pt x="159" y="64"/>
                  </a:lnTo>
                  <a:lnTo>
                    <a:pt x="184" y="58"/>
                  </a:lnTo>
                  <a:lnTo>
                    <a:pt x="208" y="53"/>
                  </a:lnTo>
                  <a:lnTo>
                    <a:pt x="234" y="48"/>
                  </a:lnTo>
                  <a:lnTo>
                    <a:pt x="257" y="42"/>
                  </a:lnTo>
                  <a:lnTo>
                    <a:pt x="280" y="36"/>
                  </a:lnTo>
                  <a:lnTo>
                    <a:pt x="301" y="32"/>
                  </a:lnTo>
                  <a:lnTo>
                    <a:pt x="320" y="27"/>
                  </a:lnTo>
                  <a:lnTo>
                    <a:pt x="336" y="23"/>
                  </a:lnTo>
                  <a:lnTo>
                    <a:pt x="350" y="19"/>
                  </a:lnTo>
                  <a:lnTo>
                    <a:pt x="364" y="15"/>
                  </a:lnTo>
                  <a:lnTo>
                    <a:pt x="376" y="11"/>
                  </a:lnTo>
                  <a:lnTo>
                    <a:pt x="385" y="8"/>
                  </a:lnTo>
                  <a:lnTo>
                    <a:pt x="393" y="5"/>
                  </a:lnTo>
                  <a:lnTo>
                    <a:pt x="400" y="3"/>
                  </a:lnTo>
                  <a:lnTo>
                    <a:pt x="407" y="2"/>
                  </a:lnTo>
                  <a:lnTo>
                    <a:pt x="415" y="1"/>
                  </a:lnTo>
                  <a:lnTo>
                    <a:pt x="423" y="0"/>
                  </a:lnTo>
                  <a:lnTo>
                    <a:pt x="430" y="4"/>
                  </a:lnTo>
                  <a:lnTo>
                    <a:pt x="437" y="15"/>
                  </a:lnTo>
                  <a:lnTo>
                    <a:pt x="440" y="27"/>
                  </a:lnTo>
                  <a:lnTo>
                    <a:pt x="438" y="38"/>
                  </a:lnTo>
                  <a:lnTo>
                    <a:pt x="431" y="46"/>
                  </a:lnTo>
                  <a:lnTo>
                    <a:pt x="424" y="51"/>
                  </a:lnTo>
                  <a:lnTo>
                    <a:pt x="417" y="55"/>
                  </a:lnTo>
                  <a:lnTo>
                    <a:pt x="409" y="58"/>
                  </a:lnTo>
                  <a:lnTo>
                    <a:pt x="400" y="61"/>
                  </a:lnTo>
                  <a:lnTo>
                    <a:pt x="389" y="63"/>
                  </a:lnTo>
                  <a:lnTo>
                    <a:pt x="377" y="68"/>
                  </a:lnTo>
                  <a:lnTo>
                    <a:pt x="362" y="72"/>
                  </a:lnTo>
                  <a:lnTo>
                    <a:pt x="344" y="78"/>
                  </a:lnTo>
                  <a:lnTo>
                    <a:pt x="326" y="84"/>
                  </a:lnTo>
                  <a:lnTo>
                    <a:pt x="305" y="89"/>
                  </a:lnTo>
                  <a:lnTo>
                    <a:pt x="284" y="94"/>
                  </a:lnTo>
                  <a:lnTo>
                    <a:pt x="264" y="100"/>
                  </a:lnTo>
                  <a:lnTo>
                    <a:pt x="242" y="106"/>
                  </a:lnTo>
                  <a:lnTo>
                    <a:pt x="219" y="110"/>
                  </a:lnTo>
                  <a:lnTo>
                    <a:pt x="197" y="115"/>
                  </a:lnTo>
                  <a:lnTo>
                    <a:pt x="174" y="119"/>
                  </a:lnTo>
                  <a:lnTo>
                    <a:pt x="151" y="124"/>
                  </a:lnTo>
                  <a:lnTo>
                    <a:pt x="128" y="129"/>
                  </a:lnTo>
                  <a:lnTo>
                    <a:pt x="106" y="133"/>
                  </a:lnTo>
                  <a:lnTo>
                    <a:pt x="84" y="138"/>
                  </a:lnTo>
                  <a:lnTo>
                    <a:pt x="63" y="141"/>
                  </a:lnTo>
                  <a:lnTo>
                    <a:pt x="44" y="146"/>
                  </a:lnTo>
                  <a:lnTo>
                    <a:pt x="24" y="149"/>
                  </a:lnTo>
                  <a:lnTo>
                    <a:pt x="15" y="146"/>
                  </a:lnTo>
                  <a:lnTo>
                    <a:pt x="6" y="134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1" y="108"/>
                  </a:lnTo>
                  <a:lnTo>
                    <a:pt x="5" y="102"/>
                  </a:lnTo>
                  <a:lnTo>
                    <a:pt x="8" y="96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5" name="Freeform 61"/>
            <p:cNvSpPr>
              <a:spLocks noChangeAspect="1"/>
            </p:cNvSpPr>
            <p:nvPr/>
          </p:nvSpPr>
          <p:spPr bwMode="auto">
            <a:xfrm>
              <a:off x="1164" y="3065"/>
              <a:ext cx="69" cy="106"/>
            </a:xfrm>
            <a:custGeom>
              <a:avLst/>
              <a:gdLst>
                <a:gd name="T0" fmla="*/ 28 w 138"/>
                <a:gd name="T1" fmla="*/ 53 h 212"/>
                <a:gd name="T2" fmla="*/ 27 w 138"/>
                <a:gd name="T3" fmla="*/ 53 h 212"/>
                <a:gd name="T4" fmla="*/ 25 w 138"/>
                <a:gd name="T5" fmla="*/ 50 h 212"/>
                <a:gd name="T6" fmla="*/ 22 w 138"/>
                <a:gd name="T7" fmla="*/ 47 h 212"/>
                <a:gd name="T8" fmla="*/ 18 w 138"/>
                <a:gd name="T9" fmla="*/ 43 h 212"/>
                <a:gd name="T10" fmla="*/ 14 w 138"/>
                <a:gd name="T11" fmla="*/ 39 h 212"/>
                <a:gd name="T12" fmla="*/ 10 w 138"/>
                <a:gd name="T13" fmla="*/ 36 h 212"/>
                <a:gd name="T14" fmla="*/ 7 w 138"/>
                <a:gd name="T15" fmla="*/ 33 h 212"/>
                <a:gd name="T16" fmla="*/ 6 w 138"/>
                <a:gd name="T17" fmla="*/ 30 h 212"/>
                <a:gd name="T18" fmla="*/ 2 w 138"/>
                <a:gd name="T19" fmla="*/ 27 h 212"/>
                <a:gd name="T20" fmla="*/ 1 w 138"/>
                <a:gd name="T21" fmla="*/ 24 h 212"/>
                <a:gd name="T22" fmla="*/ 1 w 138"/>
                <a:gd name="T23" fmla="*/ 18 h 212"/>
                <a:gd name="T24" fmla="*/ 0 w 138"/>
                <a:gd name="T25" fmla="*/ 7 h 212"/>
                <a:gd name="T26" fmla="*/ 0 w 138"/>
                <a:gd name="T27" fmla="*/ 6 h 212"/>
                <a:gd name="T28" fmla="*/ 1 w 138"/>
                <a:gd name="T29" fmla="*/ 3 h 212"/>
                <a:gd name="T30" fmla="*/ 2 w 138"/>
                <a:gd name="T31" fmla="*/ 3 h 212"/>
                <a:gd name="T32" fmla="*/ 4 w 138"/>
                <a:gd name="T33" fmla="*/ 2 h 212"/>
                <a:gd name="T34" fmla="*/ 6 w 138"/>
                <a:gd name="T35" fmla="*/ 2 h 212"/>
                <a:gd name="T36" fmla="*/ 9 w 138"/>
                <a:gd name="T37" fmla="*/ 2 h 212"/>
                <a:gd name="T38" fmla="*/ 11 w 138"/>
                <a:gd name="T39" fmla="*/ 2 h 212"/>
                <a:gd name="T40" fmla="*/ 13 w 138"/>
                <a:gd name="T41" fmla="*/ 3 h 212"/>
                <a:gd name="T42" fmla="*/ 14 w 138"/>
                <a:gd name="T43" fmla="*/ 3 h 212"/>
                <a:gd name="T44" fmla="*/ 15 w 138"/>
                <a:gd name="T45" fmla="*/ 3 h 212"/>
                <a:gd name="T46" fmla="*/ 17 w 138"/>
                <a:gd name="T47" fmla="*/ 2 h 212"/>
                <a:gd name="T48" fmla="*/ 17 w 138"/>
                <a:gd name="T49" fmla="*/ 2 h 212"/>
                <a:gd name="T50" fmla="*/ 18 w 138"/>
                <a:gd name="T51" fmla="*/ 1 h 212"/>
                <a:gd name="T52" fmla="*/ 19 w 138"/>
                <a:gd name="T53" fmla="*/ 1 h 212"/>
                <a:gd name="T54" fmla="*/ 20 w 138"/>
                <a:gd name="T55" fmla="*/ 0 h 212"/>
                <a:gd name="T56" fmla="*/ 22 w 138"/>
                <a:gd name="T57" fmla="*/ 0 h 212"/>
                <a:gd name="T58" fmla="*/ 22 w 138"/>
                <a:gd name="T59" fmla="*/ 1 h 212"/>
                <a:gd name="T60" fmla="*/ 23 w 138"/>
                <a:gd name="T61" fmla="*/ 2 h 212"/>
                <a:gd name="T62" fmla="*/ 24 w 138"/>
                <a:gd name="T63" fmla="*/ 2 h 212"/>
                <a:gd name="T64" fmla="*/ 26 w 138"/>
                <a:gd name="T65" fmla="*/ 2 h 212"/>
                <a:gd name="T66" fmla="*/ 27 w 138"/>
                <a:gd name="T67" fmla="*/ 2 h 212"/>
                <a:gd name="T68" fmla="*/ 28 w 138"/>
                <a:gd name="T69" fmla="*/ 2 h 212"/>
                <a:gd name="T70" fmla="*/ 29 w 138"/>
                <a:gd name="T71" fmla="*/ 3 h 212"/>
                <a:gd name="T72" fmla="*/ 30 w 138"/>
                <a:gd name="T73" fmla="*/ 3 h 212"/>
                <a:gd name="T74" fmla="*/ 34 w 138"/>
                <a:gd name="T75" fmla="*/ 3 h 212"/>
                <a:gd name="T76" fmla="*/ 35 w 138"/>
                <a:gd name="T77" fmla="*/ 7 h 212"/>
                <a:gd name="T78" fmla="*/ 35 w 138"/>
                <a:gd name="T79" fmla="*/ 10 h 212"/>
                <a:gd name="T80" fmla="*/ 35 w 138"/>
                <a:gd name="T81" fmla="*/ 12 h 212"/>
                <a:gd name="T82" fmla="*/ 35 w 138"/>
                <a:gd name="T83" fmla="*/ 17 h 212"/>
                <a:gd name="T84" fmla="*/ 34 w 138"/>
                <a:gd name="T85" fmla="*/ 28 h 212"/>
                <a:gd name="T86" fmla="*/ 31 w 138"/>
                <a:gd name="T87" fmla="*/ 43 h 212"/>
                <a:gd name="T88" fmla="*/ 28 w 138"/>
                <a:gd name="T89" fmla="*/ 53 h 2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8"/>
                <a:gd name="T136" fmla="*/ 0 h 212"/>
                <a:gd name="T137" fmla="*/ 138 w 138"/>
                <a:gd name="T138" fmla="*/ 212 h 2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8" h="212">
                  <a:moveTo>
                    <a:pt x="113" y="212"/>
                  </a:moveTo>
                  <a:lnTo>
                    <a:pt x="110" y="209"/>
                  </a:lnTo>
                  <a:lnTo>
                    <a:pt x="100" y="199"/>
                  </a:lnTo>
                  <a:lnTo>
                    <a:pt x="88" y="186"/>
                  </a:lnTo>
                  <a:lnTo>
                    <a:pt x="73" y="171"/>
                  </a:lnTo>
                  <a:lnTo>
                    <a:pt x="57" y="155"/>
                  </a:lnTo>
                  <a:lnTo>
                    <a:pt x="42" y="141"/>
                  </a:lnTo>
                  <a:lnTo>
                    <a:pt x="31" y="129"/>
                  </a:lnTo>
                  <a:lnTo>
                    <a:pt x="24" y="123"/>
                  </a:lnTo>
                  <a:lnTo>
                    <a:pt x="8" y="110"/>
                  </a:lnTo>
                  <a:lnTo>
                    <a:pt x="2" y="96"/>
                  </a:lnTo>
                  <a:lnTo>
                    <a:pt x="2" y="72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5" y="7"/>
                  </a:lnTo>
                  <a:lnTo>
                    <a:pt x="35" y="6"/>
                  </a:lnTo>
                  <a:lnTo>
                    <a:pt x="44" y="7"/>
                  </a:lnTo>
                  <a:lnTo>
                    <a:pt x="53" y="9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6" y="7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0" y="1"/>
                  </a:lnTo>
                  <a:lnTo>
                    <a:pt x="92" y="5"/>
                  </a:lnTo>
                  <a:lnTo>
                    <a:pt x="97" y="6"/>
                  </a:lnTo>
                  <a:lnTo>
                    <a:pt x="106" y="5"/>
                  </a:lnTo>
                  <a:lnTo>
                    <a:pt x="111" y="5"/>
                  </a:lnTo>
                  <a:lnTo>
                    <a:pt x="114" y="7"/>
                  </a:lnTo>
                  <a:lnTo>
                    <a:pt x="119" y="9"/>
                  </a:lnTo>
                  <a:lnTo>
                    <a:pt x="122" y="9"/>
                  </a:lnTo>
                  <a:lnTo>
                    <a:pt x="134" y="14"/>
                  </a:lnTo>
                  <a:lnTo>
                    <a:pt x="138" y="27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38" y="66"/>
                  </a:lnTo>
                  <a:lnTo>
                    <a:pt x="135" y="115"/>
                  </a:lnTo>
                  <a:lnTo>
                    <a:pt x="127" y="171"/>
                  </a:lnTo>
                  <a:lnTo>
                    <a:pt x="113" y="212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6" name="Freeform 62"/>
            <p:cNvSpPr>
              <a:spLocks noChangeAspect="1"/>
            </p:cNvSpPr>
            <p:nvPr/>
          </p:nvSpPr>
          <p:spPr bwMode="auto">
            <a:xfrm>
              <a:off x="1169" y="3149"/>
              <a:ext cx="60" cy="146"/>
            </a:xfrm>
            <a:custGeom>
              <a:avLst/>
              <a:gdLst>
                <a:gd name="T0" fmla="*/ 0 w 119"/>
                <a:gd name="T1" fmla="*/ 66 h 293"/>
                <a:gd name="T2" fmla="*/ 3 w 119"/>
                <a:gd name="T3" fmla="*/ 56 h 293"/>
                <a:gd name="T4" fmla="*/ 6 w 119"/>
                <a:gd name="T5" fmla="*/ 47 h 293"/>
                <a:gd name="T6" fmla="*/ 8 w 119"/>
                <a:gd name="T7" fmla="*/ 39 h 293"/>
                <a:gd name="T8" fmla="*/ 10 w 119"/>
                <a:gd name="T9" fmla="*/ 31 h 293"/>
                <a:gd name="T10" fmla="*/ 11 w 119"/>
                <a:gd name="T11" fmla="*/ 24 h 293"/>
                <a:gd name="T12" fmla="*/ 12 w 119"/>
                <a:gd name="T13" fmla="*/ 16 h 293"/>
                <a:gd name="T14" fmla="*/ 12 w 119"/>
                <a:gd name="T15" fmla="*/ 9 h 293"/>
                <a:gd name="T16" fmla="*/ 13 w 119"/>
                <a:gd name="T17" fmla="*/ 1 h 293"/>
                <a:gd name="T18" fmla="*/ 13 w 119"/>
                <a:gd name="T19" fmla="*/ 1 h 293"/>
                <a:gd name="T20" fmla="*/ 15 w 119"/>
                <a:gd name="T21" fmla="*/ 0 h 293"/>
                <a:gd name="T22" fmla="*/ 17 w 119"/>
                <a:gd name="T23" fmla="*/ 0 h 293"/>
                <a:gd name="T24" fmla="*/ 20 w 119"/>
                <a:gd name="T25" fmla="*/ 0 h 293"/>
                <a:gd name="T26" fmla="*/ 22 w 119"/>
                <a:gd name="T27" fmla="*/ 0 h 293"/>
                <a:gd name="T28" fmla="*/ 25 w 119"/>
                <a:gd name="T29" fmla="*/ 0 h 293"/>
                <a:gd name="T30" fmla="*/ 28 w 119"/>
                <a:gd name="T31" fmla="*/ 1 h 293"/>
                <a:gd name="T32" fmla="*/ 30 w 119"/>
                <a:gd name="T33" fmla="*/ 1 h 293"/>
                <a:gd name="T34" fmla="*/ 30 w 119"/>
                <a:gd name="T35" fmla="*/ 3 h 293"/>
                <a:gd name="T36" fmla="*/ 30 w 119"/>
                <a:gd name="T37" fmla="*/ 10 h 293"/>
                <a:gd name="T38" fmla="*/ 28 w 119"/>
                <a:gd name="T39" fmla="*/ 18 h 293"/>
                <a:gd name="T40" fmla="*/ 25 w 119"/>
                <a:gd name="T41" fmla="*/ 28 h 293"/>
                <a:gd name="T42" fmla="*/ 22 w 119"/>
                <a:gd name="T43" fmla="*/ 39 h 293"/>
                <a:gd name="T44" fmla="*/ 19 w 119"/>
                <a:gd name="T45" fmla="*/ 51 h 293"/>
                <a:gd name="T46" fmla="*/ 16 w 119"/>
                <a:gd name="T47" fmla="*/ 61 h 293"/>
                <a:gd name="T48" fmla="*/ 13 w 119"/>
                <a:gd name="T49" fmla="*/ 70 h 293"/>
                <a:gd name="T50" fmla="*/ 12 w 119"/>
                <a:gd name="T51" fmla="*/ 72 h 293"/>
                <a:gd name="T52" fmla="*/ 10 w 119"/>
                <a:gd name="T53" fmla="*/ 73 h 293"/>
                <a:gd name="T54" fmla="*/ 8 w 119"/>
                <a:gd name="T55" fmla="*/ 73 h 293"/>
                <a:gd name="T56" fmla="*/ 5 w 119"/>
                <a:gd name="T57" fmla="*/ 72 h 293"/>
                <a:gd name="T58" fmla="*/ 3 w 119"/>
                <a:gd name="T59" fmla="*/ 71 h 293"/>
                <a:gd name="T60" fmla="*/ 2 w 119"/>
                <a:gd name="T61" fmla="*/ 69 h 293"/>
                <a:gd name="T62" fmla="*/ 1 w 119"/>
                <a:gd name="T63" fmla="*/ 67 h 293"/>
                <a:gd name="T64" fmla="*/ 0 w 119"/>
                <a:gd name="T65" fmla="*/ 66 h 2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9"/>
                <a:gd name="T100" fmla="*/ 0 h 293"/>
                <a:gd name="T101" fmla="*/ 119 w 119"/>
                <a:gd name="T102" fmla="*/ 293 h 2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9" h="293">
                  <a:moveTo>
                    <a:pt x="0" y="265"/>
                  </a:moveTo>
                  <a:lnTo>
                    <a:pt x="11" y="226"/>
                  </a:lnTo>
                  <a:lnTo>
                    <a:pt x="22" y="189"/>
                  </a:lnTo>
                  <a:lnTo>
                    <a:pt x="30" y="157"/>
                  </a:lnTo>
                  <a:lnTo>
                    <a:pt x="37" y="126"/>
                  </a:lnTo>
                  <a:lnTo>
                    <a:pt x="41" y="97"/>
                  </a:lnTo>
                  <a:lnTo>
                    <a:pt x="46" y="67"/>
                  </a:lnTo>
                  <a:lnTo>
                    <a:pt x="48" y="37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7" y="2"/>
                  </a:lnTo>
                  <a:lnTo>
                    <a:pt x="66" y="0"/>
                  </a:lnTo>
                  <a:lnTo>
                    <a:pt x="77" y="0"/>
                  </a:lnTo>
                  <a:lnTo>
                    <a:pt x="88" y="2"/>
                  </a:lnTo>
                  <a:lnTo>
                    <a:pt x="99" y="3"/>
                  </a:lnTo>
                  <a:lnTo>
                    <a:pt x="109" y="5"/>
                  </a:lnTo>
                  <a:lnTo>
                    <a:pt x="117" y="6"/>
                  </a:lnTo>
                  <a:lnTo>
                    <a:pt x="119" y="15"/>
                  </a:lnTo>
                  <a:lnTo>
                    <a:pt x="117" y="40"/>
                  </a:lnTo>
                  <a:lnTo>
                    <a:pt x="110" y="73"/>
                  </a:lnTo>
                  <a:lnTo>
                    <a:pt x="100" y="114"/>
                  </a:lnTo>
                  <a:lnTo>
                    <a:pt x="88" y="159"/>
                  </a:lnTo>
                  <a:lnTo>
                    <a:pt x="75" y="205"/>
                  </a:lnTo>
                  <a:lnTo>
                    <a:pt x="62" y="247"/>
                  </a:lnTo>
                  <a:lnTo>
                    <a:pt x="50" y="283"/>
                  </a:lnTo>
                  <a:lnTo>
                    <a:pt x="46" y="290"/>
                  </a:lnTo>
                  <a:lnTo>
                    <a:pt x="39" y="292"/>
                  </a:lnTo>
                  <a:lnTo>
                    <a:pt x="30" y="293"/>
                  </a:lnTo>
                  <a:lnTo>
                    <a:pt x="20" y="291"/>
                  </a:lnTo>
                  <a:lnTo>
                    <a:pt x="12" y="285"/>
                  </a:lnTo>
                  <a:lnTo>
                    <a:pt x="5" y="277"/>
                  </a:lnTo>
                  <a:lnTo>
                    <a:pt x="1" y="269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7" name="Freeform 63"/>
            <p:cNvSpPr>
              <a:spLocks noChangeAspect="1"/>
            </p:cNvSpPr>
            <p:nvPr/>
          </p:nvSpPr>
          <p:spPr bwMode="auto">
            <a:xfrm>
              <a:off x="437" y="3198"/>
              <a:ext cx="226" cy="284"/>
            </a:xfrm>
            <a:custGeom>
              <a:avLst/>
              <a:gdLst>
                <a:gd name="T0" fmla="*/ 66 w 452"/>
                <a:gd name="T1" fmla="*/ 1 h 568"/>
                <a:gd name="T2" fmla="*/ 60 w 452"/>
                <a:gd name="T3" fmla="*/ 6 h 568"/>
                <a:gd name="T4" fmla="*/ 51 w 452"/>
                <a:gd name="T5" fmla="*/ 15 h 568"/>
                <a:gd name="T6" fmla="*/ 39 w 452"/>
                <a:gd name="T7" fmla="*/ 26 h 568"/>
                <a:gd name="T8" fmla="*/ 27 w 452"/>
                <a:gd name="T9" fmla="*/ 36 h 568"/>
                <a:gd name="T10" fmla="*/ 14 w 452"/>
                <a:gd name="T11" fmla="*/ 50 h 568"/>
                <a:gd name="T12" fmla="*/ 7 w 452"/>
                <a:gd name="T13" fmla="*/ 62 h 568"/>
                <a:gd name="T14" fmla="*/ 1 w 452"/>
                <a:gd name="T15" fmla="*/ 71 h 568"/>
                <a:gd name="T16" fmla="*/ 1 w 452"/>
                <a:gd name="T17" fmla="*/ 75 h 568"/>
                <a:gd name="T18" fmla="*/ 1 w 452"/>
                <a:gd name="T19" fmla="*/ 90 h 568"/>
                <a:gd name="T20" fmla="*/ 3 w 452"/>
                <a:gd name="T21" fmla="*/ 112 h 568"/>
                <a:gd name="T22" fmla="*/ 10 w 452"/>
                <a:gd name="T23" fmla="*/ 131 h 568"/>
                <a:gd name="T24" fmla="*/ 20 w 452"/>
                <a:gd name="T25" fmla="*/ 136 h 568"/>
                <a:gd name="T26" fmla="*/ 26 w 452"/>
                <a:gd name="T27" fmla="*/ 139 h 568"/>
                <a:gd name="T28" fmla="*/ 31 w 452"/>
                <a:gd name="T29" fmla="*/ 141 h 568"/>
                <a:gd name="T30" fmla="*/ 38 w 452"/>
                <a:gd name="T31" fmla="*/ 142 h 568"/>
                <a:gd name="T32" fmla="*/ 44 w 452"/>
                <a:gd name="T33" fmla="*/ 142 h 568"/>
                <a:gd name="T34" fmla="*/ 51 w 452"/>
                <a:gd name="T35" fmla="*/ 141 h 568"/>
                <a:gd name="T36" fmla="*/ 59 w 452"/>
                <a:gd name="T37" fmla="*/ 137 h 568"/>
                <a:gd name="T38" fmla="*/ 69 w 452"/>
                <a:gd name="T39" fmla="*/ 131 h 568"/>
                <a:gd name="T40" fmla="*/ 80 w 452"/>
                <a:gd name="T41" fmla="*/ 122 h 568"/>
                <a:gd name="T42" fmla="*/ 90 w 452"/>
                <a:gd name="T43" fmla="*/ 114 h 568"/>
                <a:gd name="T44" fmla="*/ 99 w 452"/>
                <a:gd name="T45" fmla="*/ 107 h 568"/>
                <a:gd name="T46" fmla="*/ 106 w 452"/>
                <a:gd name="T47" fmla="*/ 100 h 568"/>
                <a:gd name="T48" fmla="*/ 111 w 452"/>
                <a:gd name="T49" fmla="*/ 92 h 568"/>
                <a:gd name="T50" fmla="*/ 113 w 452"/>
                <a:gd name="T51" fmla="*/ 85 h 568"/>
                <a:gd name="T52" fmla="*/ 113 w 452"/>
                <a:gd name="T53" fmla="*/ 77 h 568"/>
                <a:gd name="T54" fmla="*/ 109 w 452"/>
                <a:gd name="T55" fmla="*/ 68 h 568"/>
                <a:gd name="T56" fmla="*/ 99 w 452"/>
                <a:gd name="T57" fmla="*/ 52 h 568"/>
                <a:gd name="T58" fmla="*/ 85 w 452"/>
                <a:gd name="T59" fmla="*/ 31 h 568"/>
                <a:gd name="T60" fmla="*/ 74 w 452"/>
                <a:gd name="T61" fmla="*/ 13 h 568"/>
                <a:gd name="T62" fmla="*/ 68 w 452"/>
                <a:gd name="T63" fmla="*/ 1 h 5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2"/>
                <a:gd name="T97" fmla="*/ 0 h 568"/>
                <a:gd name="T98" fmla="*/ 452 w 452"/>
                <a:gd name="T99" fmla="*/ 568 h 5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2" h="568">
                  <a:moveTo>
                    <a:pt x="265" y="0"/>
                  </a:moveTo>
                  <a:lnTo>
                    <a:pt x="262" y="4"/>
                  </a:lnTo>
                  <a:lnTo>
                    <a:pt x="254" y="13"/>
                  </a:lnTo>
                  <a:lnTo>
                    <a:pt x="241" y="27"/>
                  </a:lnTo>
                  <a:lnTo>
                    <a:pt x="224" y="43"/>
                  </a:lnTo>
                  <a:lnTo>
                    <a:pt x="203" y="63"/>
                  </a:lnTo>
                  <a:lnTo>
                    <a:pt x="181" y="84"/>
                  </a:lnTo>
                  <a:lnTo>
                    <a:pt x="156" y="105"/>
                  </a:lnTo>
                  <a:lnTo>
                    <a:pt x="131" y="125"/>
                  </a:lnTo>
                  <a:lnTo>
                    <a:pt x="105" y="147"/>
                  </a:lnTo>
                  <a:lnTo>
                    <a:pt x="81" y="172"/>
                  </a:lnTo>
                  <a:lnTo>
                    <a:pt x="59" y="200"/>
                  </a:lnTo>
                  <a:lnTo>
                    <a:pt x="41" y="227"/>
                  </a:lnTo>
                  <a:lnTo>
                    <a:pt x="25" y="251"/>
                  </a:lnTo>
                  <a:lnTo>
                    <a:pt x="12" y="272"/>
                  </a:lnTo>
                  <a:lnTo>
                    <a:pt x="4" y="287"/>
                  </a:lnTo>
                  <a:lnTo>
                    <a:pt x="2" y="292"/>
                  </a:lnTo>
                  <a:lnTo>
                    <a:pt x="2" y="301"/>
                  </a:lnTo>
                  <a:lnTo>
                    <a:pt x="0" y="326"/>
                  </a:lnTo>
                  <a:lnTo>
                    <a:pt x="2" y="363"/>
                  </a:lnTo>
                  <a:lnTo>
                    <a:pt x="5" y="406"/>
                  </a:lnTo>
                  <a:lnTo>
                    <a:pt x="12" y="449"/>
                  </a:lnTo>
                  <a:lnTo>
                    <a:pt x="23" y="490"/>
                  </a:lnTo>
                  <a:lnTo>
                    <a:pt x="40" y="521"/>
                  </a:lnTo>
                  <a:lnTo>
                    <a:pt x="64" y="538"/>
                  </a:lnTo>
                  <a:lnTo>
                    <a:pt x="78" y="543"/>
                  </a:lnTo>
                  <a:lnTo>
                    <a:pt x="90" y="547"/>
                  </a:lnTo>
                  <a:lnTo>
                    <a:pt x="102" y="553"/>
                  </a:lnTo>
                  <a:lnTo>
                    <a:pt x="114" y="558"/>
                  </a:lnTo>
                  <a:lnTo>
                    <a:pt x="126" y="561"/>
                  </a:lnTo>
                  <a:lnTo>
                    <a:pt x="139" y="565"/>
                  </a:lnTo>
                  <a:lnTo>
                    <a:pt x="150" y="567"/>
                  </a:lnTo>
                  <a:lnTo>
                    <a:pt x="163" y="568"/>
                  </a:lnTo>
                  <a:lnTo>
                    <a:pt x="175" y="568"/>
                  </a:lnTo>
                  <a:lnTo>
                    <a:pt x="189" y="567"/>
                  </a:lnTo>
                  <a:lnTo>
                    <a:pt x="204" y="562"/>
                  </a:lnTo>
                  <a:lnTo>
                    <a:pt x="220" y="557"/>
                  </a:lnTo>
                  <a:lnTo>
                    <a:pt x="237" y="548"/>
                  </a:lnTo>
                  <a:lnTo>
                    <a:pt x="255" y="538"/>
                  </a:lnTo>
                  <a:lnTo>
                    <a:pt x="275" y="524"/>
                  </a:lnTo>
                  <a:lnTo>
                    <a:pt x="296" y="508"/>
                  </a:lnTo>
                  <a:lnTo>
                    <a:pt x="318" y="491"/>
                  </a:lnTo>
                  <a:lnTo>
                    <a:pt x="339" y="474"/>
                  </a:lnTo>
                  <a:lnTo>
                    <a:pt x="359" y="458"/>
                  </a:lnTo>
                  <a:lnTo>
                    <a:pt x="377" y="443"/>
                  </a:lnTo>
                  <a:lnTo>
                    <a:pt x="394" y="428"/>
                  </a:lnTo>
                  <a:lnTo>
                    <a:pt x="409" y="414"/>
                  </a:lnTo>
                  <a:lnTo>
                    <a:pt x="422" y="400"/>
                  </a:lnTo>
                  <a:lnTo>
                    <a:pt x="434" y="385"/>
                  </a:lnTo>
                  <a:lnTo>
                    <a:pt x="442" y="371"/>
                  </a:lnTo>
                  <a:lnTo>
                    <a:pt x="449" y="356"/>
                  </a:lnTo>
                  <a:lnTo>
                    <a:pt x="452" y="341"/>
                  </a:lnTo>
                  <a:lnTo>
                    <a:pt x="452" y="325"/>
                  </a:lnTo>
                  <a:lnTo>
                    <a:pt x="450" y="309"/>
                  </a:lnTo>
                  <a:lnTo>
                    <a:pt x="444" y="291"/>
                  </a:lnTo>
                  <a:lnTo>
                    <a:pt x="435" y="272"/>
                  </a:lnTo>
                  <a:lnTo>
                    <a:pt x="422" y="253"/>
                  </a:lnTo>
                  <a:lnTo>
                    <a:pt x="393" y="211"/>
                  </a:lnTo>
                  <a:lnTo>
                    <a:pt x="364" y="167"/>
                  </a:lnTo>
                  <a:lnTo>
                    <a:pt x="338" y="125"/>
                  </a:lnTo>
                  <a:lnTo>
                    <a:pt x="315" y="86"/>
                  </a:lnTo>
                  <a:lnTo>
                    <a:pt x="294" y="52"/>
                  </a:lnTo>
                  <a:lnTo>
                    <a:pt x="279" y="25"/>
                  </a:lnTo>
                  <a:lnTo>
                    <a:pt x="269" y="7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8" name="Freeform 64"/>
            <p:cNvSpPr>
              <a:spLocks noChangeAspect="1"/>
            </p:cNvSpPr>
            <p:nvPr/>
          </p:nvSpPr>
          <p:spPr bwMode="auto">
            <a:xfrm>
              <a:off x="612" y="3116"/>
              <a:ext cx="63" cy="69"/>
            </a:xfrm>
            <a:custGeom>
              <a:avLst/>
              <a:gdLst>
                <a:gd name="T0" fmla="*/ 5 w 125"/>
                <a:gd name="T1" fmla="*/ 18 h 138"/>
                <a:gd name="T2" fmla="*/ 13 w 125"/>
                <a:gd name="T3" fmla="*/ 0 h 138"/>
                <a:gd name="T4" fmla="*/ 14 w 125"/>
                <a:gd name="T5" fmla="*/ 0 h 138"/>
                <a:gd name="T6" fmla="*/ 15 w 125"/>
                <a:gd name="T7" fmla="*/ 1 h 138"/>
                <a:gd name="T8" fmla="*/ 17 w 125"/>
                <a:gd name="T9" fmla="*/ 1 h 138"/>
                <a:gd name="T10" fmla="*/ 18 w 125"/>
                <a:gd name="T11" fmla="*/ 4 h 138"/>
                <a:gd name="T12" fmla="*/ 18 w 125"/>
                <a:gd name="T13" fmla="*/ 7 h 138"/>
                <a:gd name="T14" fmla="*/ 20 w 125"/>
                <a:gd name="T15" fmla="*/ 9 h 138"/>
                <a:gd name="T16" fmla="*/ 22 w 125"/>
                <a:gd name="T17" fmla="*/ 9 h 138"/>
                <a:gd name="T18" fmla="*/ 24 w 125"/>
                <a:gd name="T19" fmla="*/ 9 h 138"/>
                <a:gd name="T20" fmla="*/ 26 w 125"/>
                <a:gd name="T21" fmla="*/ 9 h 138"/>
                <a:gd name="T22" fmla="*/ 28 w 125"/>
                <a:gd name="T23" fmla="*/ 10 h 138"/>
                <a:gd name="T24" fmla="*/ 28 w 125"/>
                <a:gd name="T25" fmla="*/ 12 h 138"/>
                <a:gd name="T26" fmla="*/ 28 w 125"/>
                <a:gd name="T27" fmla="*/ 14 h 138"/>
                <a:gd name="T28" fmla="*/ 29 w 125"/>
                <a:gd name="T29" fmla="*/ 17 h 138"/>
                <a:gd name="T30" fmla="*/ 30 w 125"/>
                <a:gd name="T31" fmla="*/ 19 h 138"/>
                <a:gd name="T32" fmla="*/ 31 w 125"/>
                <a:gd name="T33" fmla="*/ 20 h 138"/>
                <a:gd name="T34" fmla="*/ 32 w 125"/>
                <a:gd name="T35" fmla="*/ 21 h 138"/>
                <a:gd name="T36" fmla="*/ 31 w 125"/>
                <a:gd name="T37" fmla="*/ 21 h 138"/>
                <a:gd name="T38" fmla="*/ 30 w 125"/>
                <a:gd name="T39" fmla="*/ 21 h 138"/>
                <a:gd name="T40" fmla="*/ 28 w 125"/>
                <a:gd name="T41" fmla="*/ 20 h 138"/>
                <a:gd name="T42" fmla="*/ 24 w 125"/>
                <a:gd name="T43" fmla="*/ 21 h 138"/>
                <a:gd name="T44" fmla="*/ 20 w 125"/>
                <a:gd name="T45" fmla="*/ 22 h 138"/>
                <a:gd name="T46" fmla="*/ 15 w 125"/>
                <a:gd name="T47" fmla="*/ 24 h 138"/>
                <a:gd name="T48" fmla="*/ 9 w 125"/>
                <a:gd name="T49" fmla="*/ 28 h 138"/>
                <a:gd name="T50" fmla="*/ 2 w 125"/>
                <a:gd name="T51" fmla="*/ 34 h 138"/>
                <a:gd name="T52" fmla="*/ 2 w 125"/>
                <a:gd name="T53" fmla="*/ 35 h 138"/>
                <a:gd name="T54" fmla="*/ 1 w 125"/>
                <a:gd name="T55" fmla="*/ 35 h 138"/>
                <a:gd name="T56" fmla="*/ 1 w 125"/>
                <a:gd name="T57" fmla="*/ 35 h 138"/>
                <a:gd name="T58" fmla="*/ 0 w 125"/>
                <a:gd name="T59" fmla="*/ 35 h 138"/>
                <a:gd name="T60" fmla="*/ 0 w 125"/>
                <a:gd name="T61" fmla="*/ 33 h 138"/>
                <a:gd name="T62" fmla="*/ 1 w 125"/>
                <a:gd name="T63" fmla="*/ 29 h 138"/>
                <a:gd name="T64" fmla="*/ 3 w 125"/>
                <a:gd name="T65" fmla="*/ 25 h 138"/>
                <a:gd name="T66" fmla="*/ 5 w 125"/>
                <a:gd name="T67" fmla="*/ 18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38"/>
                <a:gd name="T104" fmla="*/ 125 w 125"/>
                <a:gd name="T105" fmla="*/ 138 h 1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38">
                  <a:moveTo>
                    <a:pt x="19" y="73"/>
                  </a:moveTo>
                  <a:lnTo>
                    <a:pt x="50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5" y="7"/>
                  </a:lnTo>
                  <a:lnTo>
                    <a:pt x="69" y="18"/>
                  </a:lnTo>
                  <a:lnTo>
                    <a:pt x="72" y="30"/>
                  </a:lnTo>
                  <a:lnTo>
                    <a:pt x="79" y="34"/>
                  </a:lnTo>
                  <a:lnTo>
                    <a:pt x="87" y="34"/>
                  </a:lnTo>
                  <a:lnTo>
                    <a:pt x="95" y="35"/>
                  </a:lnTo>
                  <a:lnTo>
                    <a:pt x="103" y="38"/>
                  </a:lnTo>
                  <a:lnTo>
                    <a:pt x="109" y="42"/>
                  </a:lnTo>
                  <a:lnTo>
                    <a:pt x="112" y="48"/>
                  </a:lnTo>
                  <a:lnTo>
                    <a:pt x="112" y="57"/>
                  </a:lnTo>
                  <a:lnTo>
                    <a:pt x="114" y="68"/>
                  </a:lnTo>
                  <a:lnTo>
                    <a:pt x="118" y="76"/>
                  </a:lnTo>
                  <a:lnTo>
                    <a:pt x="123" y="83"/>
                  </a:lnTo>
                  <a:lnTo>
                    <a:pt x="125" y="85"/>
                  </a:lnTo>
                  <a:lnTo>
                    <a:pt x="123" y="84"/>
                  </a:lnTo>
                  <a:lnTo>
                    <a:pt x="118" y="84"/>
                  </a:lnTo>
                  <a:lnTo>
                    <a:pt x="109" y="83"/>
                  </a:lnTo>
                  <a:lnTo>
                    <a:pt x="95" y="85"/>
                  </a:lnTo>
                  <a:lnTo>
                    <a:pt x="79" y="90"/>
                  </a:lnTo>
                  <a:lnTo>
                    <a:pt x="58" y="99"/>
                  </a:lnTo>
                  <a:lnTo>
                    <a:pt x="34" y="114"/>
                  </a:lnTo>
                  <a:lnTo>
                    <a:pt x="7" y="136"/>
                  </a:lnTo>
                  <a:lnTo>
                    <a:pt x="5" y="137"/>
                  </a:lnTo>
                  <a:lnTo>
                    <a:pt x="3" y="138"/>
                  </a:lnTo>
                  <a:lnTo>
                    <a:pt x="1" y="138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2" y="119"/>
                  </a:lnTo>
                  <a:lnTo>
                    <a:pt x="9" y="101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09" name="Freeform 65"/>
            <p:cNvSpPr>
              <a:spLocks noChangeAspect="1"/>
            </p:cNvSpPr>
            <p:nvPr/>
          </p:nvSpPr>
          <p:spPr bwMode="auto">
            <a:xfrm>
              <a:off x="543" y="3370"/>
              <a:ext cx="13" cy="9"/>
            </a:xfrm>
            <a:custGeom>
              <a:avLst/>
              <a:gdLst>
                <a:gd name="T0" fmla="*/ 6 w 27"/>
                <a:gd name="T1" fmla="*/ 1 h 18"/>
                <a:gd name="T2" fmla="*/ 0 w 27"/>
                <a:gd name="T3" fmla="*/ 0 h 18"/>
                <a:gd name="T4" fmla="*/ 1 w 27"/>
                <a:gd name="T5" fmla="*/ 5 h 18"/>
                <a:gd name="T6" fmla="*/ 6 w 27"/>
                <a:gd name="T7" fmla="*/ 2 h 18"/>
                <a:gd name="T8" fmla="*/ 6 w 2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8"/>
                <a:gd name="T17" fmla="*/ 27 w 2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8">
                  <a:moveTo>
                    <a:pt x="24" y="1"/>
                  </a:moveTo>
                  <a:lnTo>
                    <a:pt x="0" y="0"/>
                  </a:lnTo>
                  <a:lnTo>
                    <a:pt x="4" y="18"/>
                  </a:lnTo>
                  <a:lnTo>
                    <a:pt x="27" y="1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0" name="Freeform 66"/>
            <p:cNvSpPr>
              <a:spLocks noChangeAspect="1"/>
            </p:cNvSpPr>
            <p:nvPr/>
          </p:nvSpPr>
          <p:spPr bwMode="auto">
            <a:xfrm>
              <a:off x="484" y="3283"/>
              <a:ext cx="125" cy="143"/>
            </a:xfrm>
            <a:custGeom>
              <a:avLst/>
              <a:gdLst>
                <a:gd name="T0" fmla="*/ 49 w 250"/>
                <a:gd name="T1" fmla="*/ 29 h 285"/>
                <a:gd name="T2" fmla="*/ 42 w 250"/>
                <a:gd name="T3" fmla="*/ 29 h 285"/>
                <a:gd name="T4" fmla="*/ 33 w 250"/>
                <a:gd name="T5" fmla="*/ 30 h 285"/>
                <a:gd name="T6" fmla="*/ 33 w 250"/>
                <a:gd name="T7" fmla="*/ 10 h 285"/>
                <a:gd name="T8" fmla="*/ 38 w 250"/>
                <a:gd name="T9" fmla="*/ 10 h 285"/>
                <a:gd name="T10" fmla="*/ 42 w 250"/>
                <a:gd name="T11" fmla="*/ 12 h 285"/>
                <a:gd name="T12" fmla="*/ 45 w 250"/>
                <a:gd name="T13" fmla="*/ 15 h 285"/>
                <a:gd name="T14" fmla="*/ 54 w 250"/>
                <a:gd name="T15" fmla="*/ 11 h 285"/>
                <a:gd name="T16" fmla="*/ 47 w 250"/>
                <a:gd name="T17" fmla="*/ 5 h 285"/>
                <a:gd name="T18" fmla="*/ 41 w 250"/>
                <a:gd name="T19" fmla="*/ 4 h 285"/>
                <a:gd name="T20" fmla="*/ 34 w 250"/>
                <a:gd name="T21" fmla="*/ 4 h 285"/>
                <a:gd name="T22" fmla="*/ 27 w 250"/>
                <a:gd name="T23" fmla="*/ 0 h 285"/>
                <a:gd name="T24" fmla="*/ 21 w 250"/>
                <a:gd name="T25" fmla="*/ 7 h 285"/>
                <a:gd name="T26" fmla="*/ 16 w 250"/>
                <a:gd name="T27" fmla="*/ 9 h 285"/>
                <a:gd name="T28" fmla="*/ 12 w 250"/>
                <a:gd name="T29" fmla="*/ 11 h 285"/>
                <a:gd name="T30" fmla="*/ 17 w 250"/>
                <a:gd name="T31" fmla="*/ 16 h 285"/>
                <a:gd name="T32" fmla="*/ 24 w 250"/>
                <a:gd name="T33" fmla="*/ 13 h 285"/>
                <a:gd name="T34" fmla="*/ 24 w 250"/>
                <a:gd name="T35" fmla="*/ 31 h 285"/>
                <a:gd name="T36" fmla="*/ 20 w 250"/>
                <a:gd name="T37" fmla="*/ 31 h 285"/>
                <a:gd name="T38" fmla="*/ 16 w 250"/>
                <a:gd name="T39" fmla="*/ 31 h 285"/>
                <a:gd name="T40" fmla="*/ 12 w 250"/>
                <a:gd name="T41" fmla="*/ 27 h 285"/>
                <a:gd name="T42" fmla="*/ 11 w 250"/>
                <a:gd name="T43" fmla="*/ 24 h 285"/>
                <a:gd name="T44" fmla="*/ 1 w 250"/>
                <a:gd name="T45" fmla="*/ 23 h 285"/>
                <a:gd name="T46" fmla="*/ 0 w 250"/>
                <a:gd name="T47" fmla="*/ 28 h 285"/>
                <a:gd name="T48" fmla="*/ 3 w 250"/>
                <a:gd name="T49" fmla="*/ 35 h 285"/>
                <a:gd name="T50" fmla="*/ 10 w 250"/>
                <a:gd name="T51" fmla="*/ 38 h 285"/>
                <a:gd name="T52" fmla="*/ 17 w 250"/>
                <a:gd name="T53" fmla="*/ 39 h 285"/>
                <a:gd name="T54" fmla="*/ 25 w 250"/>
                <a:gd name="T55" fmla="*/ 38 h 285"/>
                <a:gd name="T56" fmla="*/ 36 w 250"/>
                <a:gd name="T57" fmla="*/ 44 h 285"/>
                <a:gd name="T58" fmla="*/ 38 w 250"/>
                <a:gd name="T59" fmla="*/ 37 h 285"/>
                <a:gd name="T60" fmla="*/ 42 w 250"/>
                <a:gd name="T61" fmla="*/ 37 h 285"/>
                <a:gd name="T62" fmla="*/ 46 w 250"/>
                <a:gd name="T63" fmla="*/ 37 h 285"/>
                <a:gd name="T64" fmla="*/ 52 w 250"/>
                <a:gd name="T65" fmla="*/ 41 h 285"/>
                <a:gd name="T66" fmla="*/ 52 w 250"/>
                <a:gd name="T67" fmla="*/ 45 h 285"/>
                <a:gd name="T68" fmla="*/ 50 w 250"/>
                <a:gd name="T69" fmla="*/ 50 h 285"/>
                <a:gd name="T70" fmla="*/ 47 w 250"/>
                <a:gd name="T71" fmla="*/ 53 h 285"/>
                <a:gd name="T72" fmla="*/ 41 w 250"/>
                <a:gd name="T73" fmla="*/ 56 h 285"/>
                <a:gd name="T74" fmla="*/ 31 w 250"/>
                <a:gd name="T75" fmla="*/ 48 h 285"/>
                <a:gd name="T76" fmla="*/ 28 w 250"/>
                <a:gd name="T77" fmla="*/ 59 h 285"/>
                <a:gd name="T78" fmla="*/ 22 w 250"/>
                <a:gd name="T79" fmla="*/ 59 h 285"/>
                <a:gd name="T80" fmla="*/ 18 w 250"/>
                <a:gd name="T81" fmla="*/ 57 h 285"/>
                <a:gd name="T82" fmla="*/ 15 w 250"/>
                <a:gd name="T83" fmla="*/ 53 h 285"/>
                <a:gd name="T84" fmla="*/ 4 w 250"/>
                <a:gd name="T85" fmla="*/ 56 h 285"/>
                <a:gd name="T86" fmla="*/ 9 w 250"/>
                <a:gd name="T87" fmla="*/ 63 h 285"/>
                <a:gd name="T88" fmla="*/ 16 w 250"/>
                <a:gd name="T89" fmla="*/ 66 h 285"/>
                <a:gd name="T90" fmla="*/ 26 w 250"/>
                <a:gd name="T91" fmla="*/ 66 h 285"/>
                <a:gd name="T92" fmla="*/ 35 w 250"/>
                <a:gd name="T93" fmla="*/ 72 h 285"/>
                <a:gd name="T94" fmla="*/ 42 w 250"/>
                <a:gd name="T95" fmla="*/ 62 h 285"/>
                <a:gd name="T96" fmla="*/ 49 w 250"/>
                <a:gd name="T97" fmla="*/ 59 h 285"/>
                <a:gd name="T98" fmla="*/ 54 w 250"/>
                <a:gd name="T99" fmla="*/ 56 h 285"/>
                <a:gd name="T100" fmla="*/ 59 w 250"/>
                <a:gd name="T101" fmla="*/ 52 h 285"/>
                <a:gd name="T102" fmla="*/ 63 w 250"/>
                <a:gd name="T103" fmla="*/ 45 h 285"/>
                <a:gd name="T104" fmla="*/ 63 w 250"/>
                <a:gd name="T105" fmla="*/ 38 h 285"/>
                <a:gd name="T106" fmla="*/ 60 w 250"/>
                <a:gd name="T107" fmla="*/ 33 h 285"/>
                <a:gd name="T108" fmla="*/ 56 w 250"/>
                <a:gd name="T109" fmla="*/ 31 h 2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0"/>
                <a:gd name="T166" fmla="*/ 0 h 285"/>
                <a:gd name="T167" fmla="*/ 250 w 250"/>
                <a:gd name="T168" fmla="*/ 285 h 2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0" h="285">
                  <a:moveTo>
                    <a:pt x="208" y="116"/>
                  </a:moveTo>
                  <a:lnTo>
                    <a:pt x="202" y="115"/>
                  </a:lnTo>
                  <a:lnTo>
                    <a:pt x="196" y="115"/>
                  </a:lnTo>
                  <a:lnTo>
                    <a:pt x="187" y="115"/>
                  </a:lnTo>
                  <a:lnTo>
                    <a:pt x="178" y="115"/>
                  </a:lnTo>
                  <a:lnTo>
                    <a:pt x="168" y="116"/>
                  </a:lnTo>
                  <a:lnTo>
                    <a:pt x="156" y="116"/>
                  </a:lnTo>
                  <a:lnTo>
                    <a:pt x="145" y="117"/>
                  </a:lnTo>
                  <a:lnTo>
                    <a:pt x="131" y="118"/>
                  </a:lnTo>
                  <a:lnTo>
                    <a:pt x="116" y="43"/>
                  </a:lnTo>
                  <a:lnTo>
                    <a:pt x="124" y="41"/>
                  </a:lnTo>
                  <a:lnTo>
                    <a:pt x="131" y="40"/>
                  </a:lnTo>
                  <a:lnTo>
                    <a:pt x="139" y="40"/>
                  </a:lnTo>
                  <a:lnTo>
                    <a:pt x="145" y="40"/>
                  </a:lnTo>
                  <a:lnTo>
                    <a:pt x="152" y="40"/>
                  </a:lnTo>
                  <a:lnTo>
                    <a:pt x="158" y="41"/>
                  </a:lnTo>
                  <a:lnTo>
                    <a:pt x="162" y="43"/>
                  </a:lnTo>
                  <a:lnTo>
                    <a:pt x="167" y="46"/>
                  </a:lnTo>
                  <a:lnTo>
                    <a:pt x="171" y="49"/>
                  </a:lnTo>
                  <a:lnTo>
                    <a:pt x="175" y="54"/>
                  </a:lnTo>
                  <a:lnTo>
                    <a:pt x="178" y="58"/>
                  </a:lnTo>
                  <a:lnTo>
                    <a:pt x="181" y="64"/>
                  </a:lnTo>
                  <a:lnTo>
                    <a:pt x="221" y="53"/>
                  </a:lnTo>
                  <a:lnTo>
                    <a:pt x="216" y="41"/>
                  </a:lnTo>
                  <a:lnTo>
                    <a:pt x="209" y="31"/>
                  </a:lnTo>
                  <a:lnTo>
                    <a:pt x="200" y="24"/>
                  </a:lnTo>
                  <a:lnTo>
                    <a:pt x="187" y="18"/>
                  </a:lnTo>
                  <a:lnTo>
                    <a:pt x="179" y="16"/>
                  </a:lnTo>
                  <a:lnTo>
                    <a:pt x="171" y="15"/>
                  </a:lnTo>
                  <a:lnTo>
                    <a:pt x="163" y="13"/>
                  </a:lnTo>
                  <a:lnTo>
                    <a:pt x="154" y="13"/>
                  </a:lnTo>
                  <a:lnTo>
                    <a:pt x="144" y="13"/>
                  </a:lnTo>
                  <a:lnTo>
                    <a:pt x="133" y="15"/>
                  </a:lnTo>
                  <a:lnTo>
                    <a:pt x="123" y="17"/>
                  </a:lnTo>
                  <a:lnTo>
                    <a:pt x="111" y="19"/>
                  </a:lnTo>
                  <a:lnTo>
                    <a:pt x="108" y="0"/>
                  </a:lnTo>
                  <a:lnTo>
                    <a:pt x="85" y="5"/>
                  </a:lnTo>
                  <a:lnTo>
                    <a:pt x="90" y="26"/>
                  </a:lnTo>
                  <a:lnTo>
                    <a:pt x="83" y="28"/>
                  </a:lnTo>
                  <a:lnTo>
                    <a:pt x="77" y="30"/>
                  </a:lnTo>
                  <a:lnTo>
                    <a:pt x="70" y="32"/>
                  </a:lnTo>
                  <a:lnTo>
                    <a:pt x="64" y="34"/>
                  </a:lnTo>
                  <a:lnTo>
                    <a:pt x="58" y="38"/>
                  </a:lnTo>
                  <a:lnTo>
                    <a:pt x="54" y="40"/>
                  </a:lnTo>
                  <a:lnTo>
                    <a:pt x="48" y="42"/>
                  </a:lnTo>
                  <a:lnTo>
                    <a:pt x="43" y="46"/>
                  </a:lnTo>
                  <a:lnTo>
                    <a:pt x="61" y="65"/>
                  </a:lnTo>
                  <a:lnTo>
                    <a:pt x="68" y="61"/>
                  </a:lnTo>
                  <a:lnTo>
                    <a:pt x="75" y="56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7" y="121"/>
                  </a:lnTo>
                  <a:lnTo>
                    <a:pt x="100" y="122"/>
                  </a:lnTo>
                  <a:lnTo>
                    <a:pt x="94" y="123"/>
                  </a:lnTo>
                  <a:lnTo>
                    <a:pt x="88" y="123"/>
                  </a:lnTo>
                  <a:lnTo>
                    <a:pt x="83" y="123"/>
                  </a:lnTo>
                  <a:lnTo>
                    <a:pt x="77" y="123"/>
                  </a:lnTo>
                  <a:lnTo>
                    <a:pt x="72" y="123"/>
                  </a:lnTo>
                  <a:lnTo>
                    <a:pt x="68" y="122"/>
                  </a:lnTo>
                  <a:lnTo>
                    <a:pt x="63" y="121"/>
                  </a:lnTo>
                  <a:lnTo>
                    <a:pt x="55" y="118"/>
                  </a:lnTo>
                  <a:lnTo>
                    <a:pt x="49" y="114"/>
                  </a:lnTo>
                  <a:lnTo>
                    <a:pt x="46" y="108"/>
                  </a:lnTo>
                  <a:lnTo>
                    <a:pt x="43" y="101"/>
                  </a:lnTo>
                  <a:lnTo>
                    <a:pt x="42" y="98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3" y="88"/>
                  </a:lnTo>
                  <a:lnTo>
                    <a:pt x="3" y="91"/>
                  </a:lnTo>
                  <a:lnTo>
                    <a:pt x="1" y="96"/>
                  </a:lnTo>
                  <a:lnTo>
                    <a:pt x="1" y="102"/>
                  </a:lnTo>
                  <a:lnTo>
                    <a:pt x="0" y="109"/>
                  </a:lnTo>
                  <a:lnTo>
                    <a:pt x="1" y="115"/>
                  </a:lnTo>
                  <a:lnTo>
                    <a:pt x="4" y="126"/>
                  </a:lnTo>
                  <a:lnTo>
                    <a:pt x="11" y="137"/>
                  </a:lnTo>
                  <a:lnTo>
                    <a:pt x="20" y="144"/>
                  </a:lnTo>
                  <a:lnTo>
                    <a:pt x="33" y="149"/>
                  </a:lnTo>
                  <a:lnTo>
                    <a:pt x="40" y="150"/>
                  </a:lnTo>
                  <a:lnTo>
                    <a:pt x="48" y="152"/>
                  </a:lnTo>
                  <a:lnTo>
                    <a:pt x="57" y="153"/>
                  </a:lnTo>
                  <a:lnTo>
                    <a:pt x="67" y="153"/>
                  </a:lnTo>
                  <a:lnTo>
                    <a:pt x="77" y="153"/>
                  </a:lnTo>
                  <a:lnTo>
                    <a:pt x="88" y="152"/>
                  </a:lnTo>
                  <a:lnTo>
                    <a:pt x="100" y="150"/>
                  </a:lnTo>
                  <a:lnTo>
                    <a:pt x="113" y="149"/>
                  </a:lnTo>
                  <a:lnTo>
                    <a:pt x="117" y="174"/>
                  </a:lnTo>
                  <a:lnTo>
                    <a:pt x="141" y="175"/>
                  </a:lnTo>
                  <a:lnTo>
                    <a:pt x="136" y="146"/>
                  </a:lnTo>
                  <a:lnTo>
                    <a:pt x="144" y="146"/>
                  </a:lnTo>
                  <a:lnTo>
                    <a:pt x="151" y="145"/>
                  </a:lnTo>
                  <a:lnTo>
                    <a:pt x="156" y="145"/>
                  </a:lnTo>
                  <a:lnTo>
                    <a:pt x="162" y="145"/>
                  </a:lnTo>
                  <a:lnTo>
                    <a:pt x="168" y="145"/>
                  </a:lnTo>
                  <a:lnTo>
                    <a:pt x="172" y="145"/>
                  </a:lnTo>
                  <a:lnTo>
                    <a:pt x="177" y="146"/>
                  </a:lnTo>
                  <a:lnTo>
                    <a:pt x="181" y="146"/>
                  </a:lnTo>
                  <a:lnTo>
                    <a:pt x="191" y="148"/>
                  </a:lnTo>
                  <a:lnTo>
                    <a:pt x="199" y="154"/>
                  </a:lnTo>
                  <a:lnTo>
                    <a:pt x="205" y="161"/>
                  </a:lnTo>
                  <a:lnTo>
                    <a:pt x="208" y="169"/>
                  </a:lnTo>
                  <a:lnTo>
                    <a:pt x="208" y="175"/>
                  </a:lnTo>
                  <a:lnTo>
                    <a:pt x="208" y="180"/>
                  </a:lnTo>
                  <a:lnTo>
                    <a:pt x="206" y="187"/>
                  </a:lnTo>
                  <a:lnTo>
                    <a:pt x="204" y="193"/>
                  </a:lnTo>
                  <a:lnTo>
                    <a:pt x="200" y="198"/>
                  </a:lnTo>
                  <a:lnTo>
                    <a:pt x="196" y="203"/>
                  </a:lnTo>
                  <a:lnTo>
                    <a:pt x="191" y="208"/>
                  </a:lnTo>
                  <a:lnTo>
                    <a:pt x="185" y="212"/>
                  </a:lnTo>
                  <a:lnTo>
                    <a:pt x="178" y="216"/>
                  </a:lnTo>
                  <a:lnTo>
                    <a:pt x="170" y="221"/>
                  </a:lnTo>
                  <a:lnTo>
                    <a:pt x="161" y="224"/>
                  </a:lnTo>
                  <a:lnTo>
                    <a:pt x="152" y="228"/>
                  </a:lnTo>
                  <a:lnTo>
                    <a:pt x="144" y="185"/>
                  </a:lnTo>
                  <a:lnTo>
                    <a:pt x="121" y="192"/>
                  </a:lnTo>
                  <a:lnTo>
                    <a:pt x="129" y="232"/>
                  </a:lnTo>
                  <a:lnTo>
                    <a:pt x="120" y="235"/>
                  </a:lnTo>
                  <a:lnTo>
                    <a:pt x="110" y="236"/>
                  </a:lnTo>
                  <a:lnTo>
                    <a:pt x="102" y="236"/>
                  </a:lnTo>
                  <a:lnTo>
                    <a:pt x="94" y="236"/>
                  </a:lnTo>
                  <a:lnTo>
                    <a:pt x="87" y="235"/>
                  </a:lnTo>
                  <a:lnTo>
                    <a:pt x="81" y="233"/>
                  </a:lnTo>
                  <a:lnTo>
                    <a:pt x="76" y="231"/>
                  </a:lnTo>
                  <a:lnTo>
                    <a:pt x="71" y="228"/>
                  </a:lnTo>
                  <a:lnTo>
                    <a:pt x="67" y="223"/>
                  </a:lnTo>
                  <a:lnTo>
                    <a:pt x="62" y="217"/>
                  </a:lnTo>
                  <a:lnTo>
                    <a:pt x="58" y="209"/>
                  </a:lnTo>
                  <a:lnTo>
                    <a:pt x="55" y="200"/>
                  </a:lnTo>
                  <a:lnTo>
                    <a:pt x="14" y="212"/>
                  </a:lnTo>
                  <a:lnTo>
                    <a:pt x="16" y="224"/>
                  </a:lnTo>
                  <a:lnTo>
                    <a:pt x="20" y="235"/>
                  </a:lnTo>
                  <a:lnTo>
                    <a:pt x="27" y="244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52" y="259"/>
                  </a:lnTo>
                  <a:lnTo>
                    <a:pt x="63" y="261"/>
                  </a:lnTo>
                  <a:lnTo>
                    <a:pt x="75" y="262"/>
                  </a:lnTo>
                  <a:lnTo>
                    <a:pt x="87" y="262"/>
                  </a:lnTo>
                  <a:lnTo>
                    <a:pt x="101" y="262"/>
                  </a:lnTo>
                  <a:lnTo>
                    <a:pt x="117" y="260"/>
                  </a:lnTo>
                  <a:lnTo>
                    <a:pt x="133" y="256"/>
                  </a:lnTo>
                  <a:lnTo>
                    <a:pt x="140" y="285"/>
                  </a:lnTo>
                  <a:lnTo>
                    <a:pt x="162" y="279"/>
                  </a:lnTo>
                  <a:lnTo>
                    <a:pt x="156" y="250"/>
                  </a:lnTo>
                  <a:lnTo>
                    <a:pt x="167" y="246"/>
                  </a:lnTo>
                  <a:lnTo>
                    <a:pt x="176" y="243"/>
                  </a:lnTo>
                  <a:lnTo>
                    <a:pt x="184" y="239"/>
                  </a:lnTo>
                  <a:lnTo>
                    <a:pt x="193" y="235"/>
                  </a:lnTo>
                  <a:lnTo>
                    <a:pt x="200" y="231"/>
                  </a:lnTo>
                  <a:lnTo>
                    <a:pt x="207" y="228"/>
                  </a:lnTo>
                  <a:lnTo>
                    <a:pt x="213" y="223"/>
                  </a:lnTo>
                  <a:lnTo>
                    <a:pt x="219" y="220"/>
                  </a:lnTo>
                  <a:lnTo>
                    <a:pt x="228" y="212"/>
                  </a:lnTo>
                  <a:lnTo>
                    <a:pt x="235" y="205"/>
                  </a:lnTo>
                  <a:lnTo>
                    <a:pt x="240" y="197"/>
                  </a:lnTo>
                  <a:lnTo>
                    <a:pt x="245" y="187"/>
                  </a:lnTo>
                  <a:lnTo>
                    <a:pt x="249" y="178"/>
                  </a:lnTo>
                  <a:lnTo>
                    <a:pt x="250" y="169"/>
                  </a:lnTo>
                  <a:lnTo>
                    <a:pt x="250" y="160"/>
                  </a:lnTo>
                  <a:lnTo>
                    <a:pt x="249" y="149"/>
                  </a:lnTo>
                  <a:lnTo>
                    <a:pt x="246" y="142"/>
                  </a:lnTo>
                  <a:lnTo>
                    <a:pt x="244" y="137"/>
                  </a:lnTo>
                  <a:lnTo>
                    <a:pt x="240" y="132"/>
                  </a:lnTo>
                  <a:lnTo>
                    <a:pt x="236" y="127"/>
                  </a:lnTo>
                  <a:lnTo>
                    <a:pt x="230" y="123"/>
                  </a:lnTo>
                  <a:lnTo>
                    <a:pt x="223" y="121"/>
                  </a:lnTo>
                  <a:lnTo>
                    <a:pt x="216" y="117"/>
                  </a:lnTo>
                  <a:lnTo>
                    <a:pt x="208" y="116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1" name="Freeform 67"/>
            <p:cNvSpPr>
              <a:spLocks noChangeAspect="1"/>
            </p:cNvSpPr>
            <p:nvPr/>
          </p:nvSpPr>
          <p:spPr bwMode="auto">
            <a:xfrm>
              <a:off x="486" y="3306"/>
              <a:ext cx="28" cy="22"/>
            </a:xfrm>
            <a:custGeom>
              <a:avLst/>
              <a:gdLst>
                <a:gd name="T0" fmla="*/ 12 w 58"/>
                <a:gd name="T1" fmla="*/ 6 h 45"/>
                <a:gd name="T2" fmla="*/ 12 w 58"/>
                <a:gd name="T3" fmla="*/ 6 h 45"/>
                <a:gd name="T4" fmla="*/ 13 w 58"/>
                <a:gd name="T5" fmla="*/ 5 h 45"/>
                <a:gd name="T6" fmla="*/ 13 w 58"/>
                <a:gd name="T7" fmla="*/ 5 h 45"/>
                <a:gd name="T8" fmla="*/ 14 w 58"/>
                <a:gd name="T9" fmla="*/ 4 h 45"/>
                <a:gd name="T10" fmla="*/ 9 w 58"/>
                <a:gd name="T11" fmla="*/ 0 h 45"/>
                <a:gd name="T12" fmla="*/ 8 w 58"/>
                <a:gd name="T13" fmla="*/ 1 h 45"/>
                <a:gd name="T14" fmla="*/ 6 w 58"/>
                <a:gd name="T15" fmla="*/ 2 h 45"/>
                <a:gd name="T16" fmla="*/ 5 w 58"/>
                <a:gd name="T17" fmla="*/ 3 h 45"/>
                <a:gd name="T18" fmla="*/ 4 w 58"/>
                <a:gd name="T19" fmla="*/ 4 h 45"/>
                <a:gd name="T20" fmla="*/ 2 w 58"/>
                <a:gd name="T21" fmla="*/ 6 h 45"/>
                <a:gd name="T22" fmla="*/ 1 w 58"/>
                <a:gd name="T23" fmla="*/ 8 h 45"/>
                <a:gd name="T24" fmla="*/ 0 w 58"/>
                <a:gd name="T25" fmla="*/ 9 h 45"/>
                <a:gd name="T26" fmla="*/ 0 w 58"/>
                <a:gd name="T27" fmla="*/ 11 h 45"/>
                <a:gd name="T28" fmla="*/ 9 w 58"/>
                <a:gd name="T29" fmla="*/ 10 h 45"/>
                <a:gd name="T30" fmla="*/ 10 w 58"/>
                <a:gd name="T31" fmla="*/ 9 h 45"/>
                <a:gd name="T32" fmla="*/ 10 w 58"/>
                <a:gd name="T33" fmla="*/ 8 h 45"/>
                <a:gd name="T34" fmla="*/ 11 w 58"/>
                <a:gd name="T35" fmla="*/ 7 h 45"/>
                <a:gd name="T36" fmla="*/ 12 w 58"/>
                <a:gd name="T37" fmla="*/ 6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45"/>
                <a:gd name="T59" fmla="*/ 58 w 58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45">
                  <a:moveTo>
                    <a:pt x="49" y="27"/>
                  </a:moveTo>
                  <a:lnTo>
                    <a:pt x="51" y="25"/>
                  </a:lnTo>
                  <a:lnTo>
                    <a:pt x="53" y="23"/>
                  </a:lnTo>
                  <a:lnTo>
                    <a:pt x="55" y="22"/>
                  </a:lnTo>
                  <a:lnTo>
                    <a:pt x="58" y="19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7" y="9"/>
                  </a:lnTo>
                  <a:lnTo>
                    <a:pt x="21" y="15"/>
                  </a:lnTo>
                  <a:lnTo>
                    <a:pt x="16" y="19"/>
                  </a:lnTo>
                  <a:lnTo>
                    <a:pt x="11" y="26"/>
                  </a:lnTo>
                  <a:lnTo>
                    <a:pt x="7" y="32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40" y="42"/>
                  </a:lnTo>
                  <a:lnTo>
                    <a:pt x="43" y="39"/>
                  </a:lnTo>
                  <a:lnTo>
                    <a:pt x="44" y="34"/>
                  </a:lnTo>
                  <a:lnTo>
                    <a:pt x="46" y="31"/>
                  </a:lnTo>
                  <a:lnTo>
                    <a:pt x="49" y="27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2" name="Freeform 68"/>
            <p:cNvSpPr>
              <a:spLocks noChangeAspect="1"/>
            </p:cNvSpPr>
            <p:nvPr/>
          </p:nvSpPr>
          <p:spPr bwMode="auto">
            <a:xfrm>
              <a:off x="662" y="3320"/>
              <a:ext cx="225" cy="47"/>
            </a:xfrm>
            <a:custGeom>
              <a:avLst/>
              <a:gdLst>
                <a:gd name="T0" fmla="*/ 108 w 449"/>
                <a:gd name="T1" fmla="*/ 0 h 95"/>
                <a:gd name="T2" fmla="*/ 104 w 449"/>
                <a:gd name="T3" fmla="*/ 0 h 95"/>
                <a:gd name="T4" fmla="*/ 99 w 449"/>
                <a:gd name="T5" fmla="*/ 1 h 95"/>
                <a:gd name="T6" fmla="*/ 95 w 449"/>
                <a:gd name="T7" fmla="*/ 2 h 95"/>
                <a:gd name="T8" fmla="*/ 89 w 449"/>
                <a:gd name="T9" fmla="*/ 2 h 95"/>
                <a:gd name="T10" fmla="*/ 83 w 449"/>
                <a:gd name="T11" fmla="*/ 3 h 95"/>
                <a:gd name="T12" fmla="*/ 77 w 449"/>
                <a:gd name="T13" fmla="*/ 4 h 95"/>
                <a:gd name="T14" fmla="*/ 71 w 449"/>
                <a:gd name="T15" fmla="*/ 5 h 95"/>
                <a:gd name="T16" fmla="*/ 64 w 449"/>
                <a:gd name="T17" fmla="*/ 5 h 95"/>
                <a:gd name="T18" fmla="*/ 58 w 449"/>
                <a:gd name="T19" fmla="*/ 6 h 95"/>
                <a:gd name="T20" fmla="*/ 52 w 449"/>
                <a:gd name="T21" fmla="*/ 7 h 95"/>
                <a:gd name="T22" fmla="*/ 46 w 449"/>
                <a:gd name="T23" fmla="*/ 7 h 95"/>
                <a:gd name="T24" fmla="*/ 40 w 449"/>
                <a:gd name="T25" fmla="*/ 8 h 95"/>
                <a:gd name="T26" fmla="*/ 34 w 449"/>
                <a:gd name="T27" fmla="*/ 8 h 95"/>
                <a:gd name="T28" fmla="*/ 29 w 449"/>
                <a:gd name="T29" fmla="*/ 9 h 95"/>
                <a:gd name="T30" fmla="*/ 25 w 449"/>
                <a:gd name="T31" fmla="*/ 9 h 95"/>
                <a:gd name="T32" fmla="*/ 22 w 449"/>
                <a:gd name="T33" fmla="*/ 9 h 95"/>
                <a:gd name="T34" fmla="*/ 18 w 449"/>
                <a:gd name="T35" fmla="*/ 9 h 95"/>
                <a:gd name="T36" fmla="*/ 15 w 449"/>
                <a:gd name="T37" fmla="*/ 10 h 95"/>
                <a:gd name="T38" fmla="*/ 12 w 449"/>
                <a:gd name="T39" fmla="*/ 10 h 95"/>
                <a:gd name="T40" fmla="*/ 10 w 449"/>
                <a:gd name="T41" fmla="*/ 9 h 95"/>
                <a:gd name="T42" fmla="*/ 8 w 449"/>
                <a:gd name="T43" fmla="*/ 10 h 95"/>
                <a:gd name="T44" fmla="*/ 6 w 449"/>
                <a:gd name="T45" fmla="*/ 10 h 95"/>
                <a:gd name="T46" fmla="*/ 5 w 449"/>
                <a:gd name="T47" fmla="*/ 10 h 95"/>
                <a:gd name="T48" fmla="*/ 3 w 449"/>
                <a:gd name="T49" fmla="*/ 10 h 95"/>
                <a:gd name="T50" fmla="*/ 1 w 449"/>
                <a:gd name="T51" fmla="*/ 12 h 95"/>
                <a:gd name="T52" fmla="*/ 0 w 449"/>
                <a:gd name="T53" fmla="*/ 15 h 95"/>
                <a:gd name="T54" fmla="*/ 1 w 449"/>
                <a:gd name="T55" fmla="*/ 18 h 95"/>
                <a:gd name="T56" fmla="*/ 2 w 449"/>
                <a:gd name="T57" fmla="*/ 20 h 95"/>
                <a:gd name="T58" fmla="*/ 4 w 449"/>
                <a:gd name="T59" fmla="*/ 22 h 95"/>
                <a:gd name="T60" fmla="*/ 6 w 449"/>
                <a:gd name="T61" fmla="*/ 23 h 95"/>
                <a:gd name="T62" fmla="*/ 8 w 449"/>
                <a:gd name="T63" fmla="*/ 23 h 95"/>
                <a:gd name="T64" fmla="*/ 10 w 449"/>
                <a:gd name="T65" fmla="*/ 23 h 95"/>
                <a:gd name="T66" fmla="*/ 13 w 449"/>
                <a:gd name="T67" fmla="*/ 23 h 95"/>
                <a:gd name="T68" fmla="*/ 16 w 449"/>
                <a:gd name="T69" fmla="*/ 23 h 95"/>
                <a:gd name="T70" fmla="*/ 19 w 449"/>
                <a:gd name="T71" fmla="*/ 22 h 95"/>
                <a:gd name="T72" fmla="*/ 23 w 449"/>
                <a:gd name="T73" fmla="*/ 22 h 95"/>
                <a:gd name="T74" fmla="*/ 28 w 449"/>
                <a:gd name="T75" fmla="*/ 22 h 95"/>
                <a:gd name="T76" fmla="*/ 33 w 449"/>
                <a:gd name="T77" fmla="*/ 22 h 95"/>
                <a:gd name="T78" fmla="*/ 38 w 449"/>
                <a:gd name="T79" fmla="*/ 22 h 95"/>
                <a:gd name="T80" fmla="*/ 43 w 449"/>
                <a:gd name="T81" fmla="*/ 22 h 95"/>
                <a:gd name="T82" fmla="*/ 49 w 449"/>
                <a:gd name="T83" fmla="*/ 21 h 95"/>
                <a:gd name="T84" fmla="*/ 54 w 449"/>
                <a:gd name="T85" fmla="*/ 21 h 95"/>
                <a:gd name="T86" fmla="*/ 60 w 449"/>
                <a:gd name="T87" fmla="*/ 20 h 95"/>
                <a:gd name="T88" fmla="*/ 66 w 449"/>
                <a:gd name="T89" fmla="*/ 20 h 95"/>
                <a:gd name="T90" fmla="*/ 71 w 449"/>
                <a:gd name="T91" fmla="*/ 19 h 95"/>
                <a:gd name="T92" fmla="*/ 77 w 449"/>
                <a:gd name="T93" fmla="*/ 18 h 95"/>
                <a:gd name="T94" fmla="*/ 83 w 449"/>
                <a:gd name="T95" fmla="*/ 18 h 95"/>
                <a:gd name="T96" fmla="*/ 89 w 449"/>
                <a:gd name="T97" fmla="*/ 17 h 95"/>
                <a:gd name="T98" fmla="*/ 94 w 449"/>
                <a:gd name="T99" fmla="*/ 16 h 95"/>
                <a:gd name="T100" fmla="*/ 99 w 449"/>
                <a:gd name="T101" fmla="*/ 15 h 95"/>
                <a:gd name="T102" fmla="*/ 104 w 449"/>
                <a:gd name="T103" fmla="*/ 14 h 95"/>
                <a:gd name="T104" fmla="*/ 109 w 449"/>
                <a:gd name="T105" fmla="*/ 14 h 95"/>
                <a:gd name="T106" fmla="*/ 111 w 449"/>
                <a:gd name="T107" fmla="*/ 12 h 95"/>
                <a:gd name="T108" fmla="*/ 112 w 449"/>
                <a:gd name="T109" fmla="*/ 9 h 95"/>
                <a:gd name="T110" fmla="*/ 113 w 449"/>
                <a:gd name="T111" fmla="*/ 5 h 95"/>
                <a:gd name="T112" fmla="*/ 112 w 449"/>
                <a:gd name="T113" fmla="*/ 3 h 95"/>
                <a:gd name="T114" fmla="*/ 111 w 449"/>
                <a:gd name="T115" fmla="*/ 2 h 95"/>
                <a:gd name="T116" fmla="*/ 110 w 449"/>
                <a:gd name="T117" fmla="*/ 1 h 95"/>
                <a:gd name="T118" fmla="*/ 109 w 449"/>
                <a:gd name="T119" fmla="*/ 0 h 95"/>
                <a:gd name="T120" fmla="*/ 108 w 449"/>
                <a:gd name="T121" fmla="*/ 0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9"/>
                <a:gd name="T184" fmla="*/ 0 h 95"/>
                <a:gd name="T185" fmla="*/ 449 w 449"/>
                <a:gd name="T186" fmla="*/ 95 h 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9" h="95">
                  <a:moveTo>
                    <a:pt x="430" y="0"/>
                  </a:moveTo>
                  <a:lnTo>
                    <a:pt x="415" y="3"/>
                  </a:lnTo>
                  <a:lnTo>
                    <a:pt x="396" y="5"/>
                  </a:lnTo>
                  <a:lnTo>
                    <a:pt x="377" y="9"/>
                  </a:lnTo>
                  <a:lnTo>
                    <a:pt x="355" y="11"/>
                  </a:lnTo>
                  <a:lnTo>
                    <a:pt x="330" y="14"/>
                  </a:lnTo>
                  <a:lnTo>
                    <a:pt x="306" y="17"/>
                  </a:lnTo>
                  <a:lnTo>
                    <a:pt x="281" y="20"/>
                  </a:lnTo>
                  <a:lnTo>
                    <a:pt x="256" y="22"/>
                  </a:lnTo>
                  <a:lnTo>
                    <a:pt x="229" y="25"/>
                  </a:lnTo>
                  <a:lnTo>
                    <a:pt x="205" y="28"/>
                  </a:lnTo>
                  <a:lnTo>
                    <a:pt x="181" y="30"/>
                  </a:lnTo>
                  <a:lnTo>
                    <a:pt x="158" y="33"/>
                  </a:lnTo>
                  <a:lnTo>
                    <a:pt x="136" y="34"/>
                  </a:lnTo>
                  <a:lnTo>
                    <a:pt x="116" y="36"/>
                  </a:lnTo>
                  <a:lnTo>
                    <a:pt x="99" y="37"/>
                  </a:lnTo>
                  <a:lnTo>
                    <a:pt x="85" y="38"/>
                  </a:lnTo>
                  <a:lnTo>
                    <a:pt x="70" y="38"/>
                  </a:lnTo>
                  <a:lnTo>
                    <a:pt x="57" y="40"/>
                  </a:lnTo>
                  <a:lnTo>
                    <a:pt x="47" y="40"/>
                  </a:lnTo>
                  <a:lnTo>
                    <a:pt x="39" y="38"/>
                  </a:lnTo>
                  <a:lnTo>
                    <a:pt x="31" y="40"/>
                  </a:lnTo>
                  <a:lnTo>
                    <a:pt x="24" y="40"/>
                  </a:lnTo>
                  <a:lnTo>
                    <a:pt x="17" y="41"/>
                  </a:lnTo>
                  <a:lnTo>
                    <a:pt x="9" y="43"/>
                  </a:lnTo>
                  <a:lnTo>
                    <a:pt x="3" y="49"/>
                  </a:lnTo>
                  <a:lnTo>
                    <a:pt x="0" y="62"/>
                  </a:lnTo>
                  <a:lnTo>
                    <a:pt x="1" y="74"/>
                  </a:lnTo>
                  <a:lnTo>
                    <a:pt x="7" y="83"/>
                  </a:lnTo>
                  <a:lnTo>
                    <a:pt x="16" y="89"/>
                  </a:lnTo>
                  <a:lnTo>
                    <a:pt x="24" y="93"/>
                  </a:lnTo>
                  <a:lnTo>
                    <a:pt x="32" y="95"/>
                  </a:lnTo>
                  <a:lnTo>
                    <a:pt x="40" y="95"/>
                  </a:lnTo>
                  <a:lnTo>
                    <a:pt x="49" y="94"/>
                  </a:lnTo>
                  <a:lnTo>
                    <a:pt x="61" y="93"/>
                  </a:lnTo>
                  <a:lnTo>
                    <a:pt x="75" y="91"/>
                  </a:lnTo>
                  <a:lnTo>
                    <a:pt x="91" y="91"/>
                  </a:lnTo>
                  <a:lnTo>
                    <a:pt x="109" y="91"/>
                  </a:lnTo>
                  <a:lnTo>
                    <a:pt x="129" y="91"/>
                  </a:lnTo>
                  <a:lnTo>
                    <a:pt x="150" y="90"/>
                  </a:lnTo>
                  <a:lnTo>
                    <a:pt x="171" y="89"/>
                  </a:lnTo>
                  <a:lnTo>
                    <a:pt x="193" y="87"/>
                  </a:lnTo>
                  <a:lnTo>
                    <a:pt x="215" y="86"/>
                  </a:lnTo>
                  <a:lnTo>
                    <a:pt x="238" y="83"/>
                  </a:lnTo>
                  <a:lnTo>
                    <a:pt x="261" y="80"/>
                  </a:lnTo>
                  <a:lnTo>
                    <a:pt x="284" y="78"/>
                  </a:lnTo>
                  <a:lnTo>
                    <a:pt x="307" y="74"/>
                  </a:lnTo>
                  <a:lnTo>
                    <a:pt x="330" y="72"/>
                  </a:lnTo>
                  <a:lnTo>
                    <a:pt x="354" y="68"/>
                  </a:lnTo>
                  <a:lnTo>
                    <a:pt x="375" y="65"/>
                  </a:lnTo>
                  <a:lnTo>
                    <a:pt x="396" y="63"/>
                  </a:lnTo>
                  <a:lnTo>
                    <a:pt x="416" y="59"/>
                  </a:lnTo>
                  <a:lnTo>
                    <a:pt x="435" y="57"/>
                  </a:lnTo>
                  <a:lnTo>
                    <a:pt x="443" y="51"/>
                  </a:lnTo>
                  <a:lnTo>
                    <a:pt x="448" y="37"/>
                  </a:lnTo>
                  <a:lnTo>
                    <a:pt x="449" y="22"/>
                  </a:lnTo>
                  <a:lnTo>
                    <a:pt x="446" y="12"/>
                  </a:lnTo>
                  <a:lnTo>
                    <a:pt x="443" y="10"/>
                  </a:lnTo>
                  <a:lnTo>
                    <a:pt x="439" y="6"/>
                  </a:lnTo>
                  <a:lnTo>
                    <a:pt x="434" y="2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3" name="Freeform 69"/>
            <p:cNvSpPr>
              <a:spLocks noChangeAspect="1"/>
            </p:cNvSpPr>
            <p:nvPr/>
          </p:nvSpPr>
          <p:spPr bwMode="auto">
            <a:xfrm>
              <a:off x="560" y="3145"/>
              <a:ext cx="75" cy="112"/>
            </a:xfrm>
            <a:custGeom>
              <a:avLst/>
              <a:gdLst>
                <a:gd name="T0" fmla="*/ 20 w 151"/>
                <a:gd name="T1" fmla="*/ 56 h 225"/>
                <a:gd name="T2" fmla="*/ 21 w 151"/>
                <a:gd name="T3" fmla="*/ 55 h 225"/>
                <a:gd name="T4" fmla="*/ 22 w 151"/>
                <a:gd name="T5" fmla="*/ 52 h 225"/>
                <a:gd name="T6" fmla="*/ 24 w 151"/>
                <a:gd name="T7" fmla="*/ 48 h 225"/>
                <a:gd name="T8" fmla="*/ 27 w 151"/>
                <a:gd name="T9" fmla="*/ 43 h 225"/>
                <a:gd name="T10" fmla="*/ 29 w 151"/>
                <a:gd name="T11" fmla="*/ 38 h 225"/>
                <a:gd name="T12" fmla="*/ 32 w 151"/>
                <a:gd name="T13" fmla="*/ 33 h 225"/>
                <a:gd name="T14" fmla="*/ 33 w 151"/>
                <a:gd name="T15" fmla="*/ 30 h 225"/>
                <a:gd name="T16" fmla="*/ 34 w 151"/>
                <a:gd name="T17" fmla="*/ 28 h 225"/>
                <a:gd name="T18" fmla="*/ 37 w 151"/>
                <a:gd name="T19" fmla="*/ 23 h 225"/>
                <a:gd name="T20" fmla="*/ 37 w 151"/>
                <a:gd name="T21" fmla="*/ 19 h 225"/>
                <a:gd name="T22" fmla="*/ 36 w 151"/>
                <a:gd name="T23" fmla="*/ 14 h 225"/>
                <a:gd name="T24" fmla="*/ 33 w 151"/>
                <a:gd name="T25" fmla="*/ 3 h 225"/>
                <a:gd name="T26" fmla="*/ 32 w 151"/>
                <a:gd name="T27" fmla="*/ 1 h 225"/>
                <a:gd name="T28" fmla="*/ 31 w 151"/>
                <a:gd name="T29" fmla="*/ 0 h 225"/>
                <a:gd name="T30" fmla="*/ 29 w 151"/>
                <a:gd name="T31" fmla="*/ 0 h 225"/>
                <a:gd name="T32" fmla="*/ 27 w 151"/>
                <a:gd name="T33" fmla="*/ 0 h 225"/>
                <a:gd name="T34" fmla="*/ 25 w 151"/>
                <a:gd name="T35" fmla="*/ 0 h 225"/>
                <a:gd name="T36" fmla="*/ 22 w 151"/>
                <a:gd name="T37" fmla="*/ 1 h 225"/>
                <a:gd name="T38" fmla="*/ 20 w 151"/>
                <a:gd name="T39" fmla="*/ 2 h 225"/>
                <a:gd name="T40" fmla="*/ 18 w 151"/>
                <a:gd name="T41" fmla="*/ 3 h 225"/>
                <a:gd name="T42" fmla="*/ 17 w 151"/>
                <a:gd name="T43" fmla="*/ 3 h 225"/>
                <a:gd name="T44" fmla="*/ 16 w 151"/>
                <a:gd name="T45" fmla="*/ 4 h 225"/>
                <a:gd name="T46" fmla="*/ 15 w 151"/>
                <a:gd name="T47" fmla="*/ 4 h 225"/>
                <a:gd name="T48" fmla="*/ 14 w 151"/>
                <a:gd name="T49" fmla="*/ 3 h 225"/>
                <a:gd name="T50" fmla="*/ 13 w 151"/>
                <a:gd name="T51" fmla="*/ 3 h 225"/>
                <a:gd name="T52" fmla="*/ 12 w 151"/>
                <a:gd name="T53" fmla="*/ 3 h 225"/>
                <a:gd name="T54" fmla="*/ 11 w 151"/>
                <a:gd name="T55" fmla="*/ 3 h 225"/>
                <a:gd name="T56" fmla="*/ 9 w 151"/>
                <a:gd name="T57" fmla="*/ 4 h 225"/>
                <a:gd name="T58" fmla="*/ 9 w 151"/>
                <a:gd name="T59" fmla="*/ 4 h 225"/>
                <a:gd name="T60" fmla="*/ 9 w 151"/>
                <a:gd name="T61" fmla="*/ 5 h 225"/>
                <a:gd name="T62" fmla="*/ 8 w 151"/>
                <a:gd name="T63" fmla="*/ 6 h 225"/>
                <a:gd name="T64" fmla="*/ 6 w 151"/>
                <a:gd name="T65" fmla="*/ 6 h 225"/>
                <a:gd name="T66" fmla="*/ 4 w 151"/>
                <a:gd name="T67" fmla="*/ 7 h 225"/>
                <a:gd name="T68" fmla="*/ 4 w 151"/>
                <a:gd name="T69" fmla="*/ 8 h 225"/>
                <a:gd name="T70" fmla="*/ 3 w 151"/>
                <a:gd name="T71" fmla="*/ 8 h 225"/>
                <a:gd name="T72" fmla="*/ 2 w 151"/>
                <a:gd name="T73" fmla="*/ 9 h 225"/>
                <a:gd name="T74" fmla="*/ 0 w 151"/>
                <a:gd name="T75" fmla="*/ 10 h 225"/>
                <a:gd name="T76" fmla="*/ 0 w 151"/>
                <a:gd name="T77" fmla="*/ 14 h 225"/>
                <a:gd name="T78" fmla="*/ 0 w 151"/>
                <a:gd name="T79" fmla="*/ 17 h 225"/>
                <a:gd name="T80" fmla="*/ 1 w 151"/>
                <a:gd name="T81" fmla="*/ 18 h 225"/>
                <a:gd name="T82" fmla="*/ 2 w 151"/>
                <a:gd name="T83" fmla="*/ 20 h 225"/>
                <a:gd name="T84" fmla="*/ 3 w 151"/>
                <a:gd name="T85" fmla="*/ 23 h 225"/>
                <a:gd name="T86" fmla="*/ 5 w 151"/>
                <a:gd name="T87" fmla="*/ 28 h 225"/>
                <a:gd name="T88" fmla="*/ 8 w 151"/>
                <a:gd name="T89" fmla="*/ 35 h 225"/>
                <a:gd name="T90" fmla="*/ 11 w 151"/>
                <a:gd name="T91" fmla="*/ 41 h 225"/>
                <a:gd name="T92" fmla="*/ 14 w 151"/>
                <a:gd name="T93" fmla="*/ 47 h 225"/>
                <a:gd name="T94" fmla="*/ 17 w 151"/>
                <a:gd name="T95" fmla="*/ 52 h 225"/>
                <a:gd name="T96" fmla="*/ 20 w 151"/>
                <a:gd name="T97" fmla="*/ 56 h 2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1"/>
                <a:gd name="T148" fmla="*/ 0 h 225"/>
                <a:gd name="T149" fmla="*/ 151 w 151"/>
                <a:gd name="T150" fmla="*/ 225 h 2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1" h="225">
                  <a:moveTo>
                    <a:pt x="83" y="225"/>
                  </a:moveTo>
                  <a:lnTo>
                    <a:pt x="85" y="220"/>
                  </a:lnTo>
                  <a:lnTo>
                    <a:pt x="91" y="209"/>
                  </a:lnTo>
                  <a:lnTo>
                    <a:pt x="99" y="192"/>
                  </a:lnTo>
                  <a:lnTo>
                    <a:pt x="108" y="172"/>
                  </a:lnTo>
                  <a:lnTo>
                    <a:pt x="118" y="152"/>
                  </a:lnTo>
                  <a:lnTo>
                    <a:pt x="128" y="134"/>
                  </a:lnTo>
                  <a:lnTo>
                    <a:pt x="135" y="120"/>
                  </a:lnTo>
                  <a:lnTo>
                    <a:pt x="139" y="112"/>
                  </a:lnTo>
                  <a:lnTo>
                    <a:pt x="151" y="94"/>
                  </a:lnTo>
                  <a:lnTo>
                    <a:pt x="151" y="78"/>
                  </a:lnTo>
                  <a:lnTo>
                    <a:pt x="145" y="56"/>
                  </a:lnTo>
                  <a:lnTo>
                    <a:pt x="133" y="15"/>
                  </a:lnTo>
                  <a:lnTo>
                    <a:pt x="130" y="7"/>
                  </a:lnTo>
                  <a:lnTo>
                    <a:pt x="124" y="3"/>
                  </a:lnTo>
                  <a:lnTo>
                    <a:pt x="117" y="0"/>
                  </a:lnTo>
                  <a:lnTo>
                    <a:pt x="109" y="0"/>
                  </a:lnTo>
                  <a:lnTo>
                    <a:pt x="100" y="2"/>
                  </a:lnTo>
                  <a:lnTo>
                    <a:pt x="91" y="5"/>
                  </a:lnTo>
                  <a:lnTo>
                    <a:pt x="83" y="8"/>
                  </a:lnTo>
                  <a:lnTo>
                    <a:pt x="75" y="13"/>
                  </a:lnTo>
                  <a:lnTo>
                    <a:pt x="70" y="15"/>
                  </a:lnTo>
                  <a:lnTo>
                    <a:pt x="65" y="17"/>
                  </a:lnTo>
                  <a:lnTo>
                    <a:pt x="62" y="17"/>
                  </a:lnTo>
                  <a:lnTo>
                    <a:pt x="59" y="14"/>
                  </a:lnTo>
                  <a:lnTo>
                    <a:pt x="55" y="13"/>
                  </a:lnTo>
                  <a:lnTo>
                    <a:pt x="50" y="13"/>
                  </a:lnTo>
                  <a:lnTo>
                    <a:pt x="45" y="14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37" y="21"/>
                  </a:lnTo>
                  <a:lnTo>
                    <a:pt x="33" y="26"/>
                  </a:lnTo>
                  <a:lnTo>
                    <a:pt x="24" y="27"/>
                  </a:lnTo>
                  <a:lnTo>
                    <a:pt x="19" y="28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0" y="36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3" y="68"/>
                  </a:lnTo>
                  <a:lnTo>
                    <a:pt x="6" y="74"/>
                  </a:lnTo>
                  <a:lnTo>
                    <a:pt x="8" y="80"/>
                  </a:lnTo>
                  <a:lnTo>
                    <a:pt x="12" y="94"/>
                  </a:lnTo>
                  <a:lnTo>
                    <a:pt x="22" y="114"/>
                  </a:lnTo>
                  <a:lnTo>
                    <a:pt x="32" y="140"/>
                  </a:lnTo>
                  <a:lnTo>
                    <a:pt x="44" y="165"/>
                  </a:lnTo>
                  <a:lnTo>
                    <a:pt x="56" y="190"/>
                  </a:lnTo>
                  <a:lnTo>
                    <a:pt x="70" y="211"/>
                  </a:lnTo>
                  <a:lnTo>
                    <a:pt x="83" y="225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4" name="Freeform 70"/>
            <p:cNvSpPr>
              <a:spLocks noChangeAspect="1"/>
            </p:cNvSpPr>
            <p:nvPr/>
          </p:nvSpPr>
          <p:spPr bwMode="auto">
            <a:xfrm>
              <a:off x="588" y="3230"/>
              <a:ext cx="97" cy="135"/>
            </a:xfrm>
            <a:custGeom>
              <a:avLst/>
              <a:gdLst>
                <a:gd name="T0" fmla="*/ 49 w 194"/>
                <a:gd name="T1" fmla="*/ 58 h 269"/>
                <a:gd name="T2" fmla="*/ 43 w 194"/>
                <a:gd name="T3" fmla="*/ 50 h 269"/>
                <a:gd name="T4" fmla="*/ 38 w 194"/>
                <a:gd name="T5" fmla="*/ 42 h 269"/>
                <a:gd name="T6" fmla="*/ 33 w 194"/>
                <a:gd name="T7" fmla="*/ 35 h 269"/>
                <a:gd name="T8" fmla="*/ 28 w 194"/>
                <a:gd name="T9" fmla="*/ 28 h 269"/>
                <a:gd name="T10" fmla="*/ 25 w 194"/>
                <a:gd name="T11" fmla="*/ 22 h 269"/>
                <a:gd name="T12" fmla="*/ 22 w 194"/>
                <a:gd name="T13" fmla="*/ 15 h 269"/>
                <a:gd name="T14" fmla="*/ 19 w 194"/>
                <a:gd name="T15" fmla="*/ 8 h 269"/>
                <a:gd name="T16" fmla="*/ 16 w 194"/>
                <a:gd name="T17" fmla="*/ 1 h 269"/>
                <a:gd name="T18" fmla="*/ 15 w 194"/>
                <a:gd name="T19" fmla="*/ 0 h 269"/>
                <a:gd name="T20" fmla="*/ 13 w 194"/>
                <a:gd name="T21" fmla="*/ 1 h 269"/>
                <a:gd name="T22" fmla="*/ 12 w 194"/>
                <a:gd name="T23" fmla="*/ 1 h 269"/>
                <a:gd name="T24" fmla="*/ 10 w 194"/>
                <a:gd name="T25" fmla="*/ 2 h 269"/>
                <a:gd name="T26" fmla="*/ 6 w 194"/>
                <a:gd name="T27" fmla="*/ 3 h 269"/>
                <a:gd name="T28" fmla="*/ 4 w 194"/>
                <a:gd name="T29" fmla="*/ 4 h 269"/>
                <a:gd name="T30" fmla="*/ 2 w 194"/>
                <a:gd name="T31" fmla="*/ 5 h 269"/>
                <a:gd name="T32" fmla="*/ 0 w 194"/>
                <a:gd name="T33" fmla="*/ 6 h 269"/>
                <a:gd name="T34" fmla="*/ 1 w 194"/>
                <a:gd name="T35" fmla="*/ 9 h 269"/>
                <a:gd name="T36" fmla="*/ 3 w 194"/>
                <a:gd name="T37" fmla="*/ 14 h 269"/>
                <a:gd name="T38" fmla="*/ 7 w 194"/>
                <a:gd name="T39" fmla="*/ 22 h 269"/>
                <a:gd name="T40" fmla="*/ 13 w 194"/>
                <a:gd name="T41" fmla="*/ 31 h 269"/>
                <a:gd name="T42" fmla="*/ 20 w 194"/>
                <a:gd name="T43" fmla="*/ 40 h 269"/>
                <a:gd name="T44" fmla="*/ 26 w 194"/>
                <a:gd name="T45" fmla="*/ 50 h 269"/>
                <a:gd name="T46" fmla="*/ 33 w 194"/>
                <a:gd name="T47" fmla="*/ 59 h 269"/>
                <a:gd name="T48" fmla="*/ 38 w 194"/>
                <a:gd name="T49" fmla="*/ 67 h 269"/>
                <a:gd name="T50" fmla="*/ 40 w 194"/>
                <a:gd name="T51" fmla="*/ 68 h 269"/>
                <a:gd name="T52" fmla="*/ 42 w 194"/>
                <a:gd name="T53" fmla="*/ 68 h 269"/>
                <a:gd name="T54" fmla="*/ 44 w 194"/>
                <a:gd name="T55" fmla="*/ 67 h 269"/>
                <a:gd name="T56" fmla="*/ 46 w 194"/>
                <a:gd name="T57" fmla="*/ 66 h 269"/>
                <a:gd name="T58" fmla="*/ 47 w 194"/>
                <a:gd name="T59" fmla="*/ 64 h 269"/>
                <a:gd name="T60" fmla="*/ 48 w 194"/>
                <a:gd name="T61" fmla="*/ 61 h 269"/>
                <a:gd name="T62" fmla="*/ 49 w 194"/>
                <a:gd name="T63" fmla="*/ 59 h 269"/>
                <a:gd name="T64" fmla="*/ 49 w 194"/>
                <a:gd name="T65" fmla="*/ 58 h 2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269"/>
                <a:gd name="T101" fmla="*/ 194 w 194"/>
                <a:gd name="T102" fmla="*/ 269 h 2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269">
                  <a:moveTo>
                    <a:pt x="194" y="231"/>
                  </a:moveTo>
                  <a:lnTo>
                    <a:pt x="170" y="198"/>
                  </a:lnTo>
                  <a:lnTo>
                    <a:pt x="149" y="167"/>
                  </a:lnTo>
                  <a:lnTo>
                    <a:pt x="130" y="138"/>
                  </a:lnTo>
                  <a:lnTo>
                    <a:pt x="114" y="112"/>
                  </a:lnTo>
                  <a:lnTo>
                    <a:pt x="100" y="85"/>
                  </a:lnTo>
                  <a:lnTo>
                    <a:pt x="87" y="59"/>
                  </a:lnTo>
                  <a:lnTo>
                    <a:pt x="75" y="31"/>
                  </a:lnTo>
                  <a:lnTo>
                    <a:pt x="64" y="2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46" y="3"/>
                  </a:lnTo>
                  <a:lnTo>
                    <a:pt x="37" y="6"/>
                  </a:lnTo>
                  <a:lnTo>
                    <a:pt x="27" y="10"/>
                  </a:lnTo>
                  <a:lnTo>
                    <a:pt x="16" y="15"/>
                  </a:lnTo>
                  <a:lnTo>
                    <a:pt x="7" y="19"/>
                  </a:lnTo>
                  <a:lnTo>
                    <a:pt x="0" y="24"/>
                  </a:lnTo>
                  <a:lnTo>
                    <a:pt x="1" y="33"/>
                  </a:lnTo>
                  <a:lnTo>
                    <a:pt x="12" y="55"/>
                  </a:lnTo>
                  <a:lnTo>
                    <a:pt x="29" y="85"/>
                  </a:lnTo>
                  <a:lnTo>
                    <a:pt x="52" y="121"/>
                  </a:lnTo>
                  <a:lnTo>
                    <a:pt x="77" y="160"/>
                  </a:lnTo>
                  <a:lnTo>
                    <a:pt x="104" y="199"/>
                  </a:lnTo>
                  <a:lnTo>
                    <a:pt x="129" y="235"/>
                  </a:lnTo>
                  <a:lnTo>
                    <a:pt x="151" y="265"/>
                  </a:lnTo>
                  <a:lnTo>
                    <a:pt x="158" y="269"/>
                  </a:lnTo>
                  <a:lnTo>
                    <a:pt x="166" y="269"/>
                  </a:lnTo>
                  <a:lnTo>
                    <a:pt x="174" y="267"/>
                  </a:lnTo>
                  <a:lnTo>
                    <a:pt x="182" y="262"/>
                  </a:lnTo>
                  <a:lnTo>
                    <a:pt x="188" y="254"/>
                  </a:lnTo>
                  <a:lnTo>
                    <a:pt x="191" y="244"/>
                  </a:lnTo>
                  <a:lnTo>
                    <a:pt x="194" y="235"/>
                  </a:lnTo>
                  <a:lnTo>
                    <a:pt x="194" y="23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5" name="Freeform 71"/>
            <p:cNvSpPr>
              <a:spLocks noChangeAspect="1"/>
            </p:cNvSpPr>
            <p:nvPr/>
          </p:nvSpPr>
          <p:spPr bwMode="auto">
            <a:xfrm>
              <a:off x="912" y="3266"/>
              <a:ext cx="29" cy="67"/>
            </a:xfrm>
            <a:custGeom>
              <a:avLst/>
              <a:gdLst>
                <a:gd name="T0" fmla="*/ 9 w 58"/>
                <a:gd name="T1" fmla="*/ 34 h 134"/>
                <a:gd name="T2" fmla="*/ 4 w 58"/>
                <a:gd name="T3" fmla="*/ 29 h 134"/>
                <a:gd name="T4" fmla="*/ 0 w 58"/>
                <a:gd name="T5" fmla="*/ 0 h 134"/>
                <a:gd name="T6" fmla="*/ 12 w 58"/>
                <a:gd name="T7" fmla="*/ 1 h 134"/>
                <a:gd name="T8" fmla="*/ 15 w 58"/>
                <a:gd name="T9" fmla="*/ 29 h 134"/>
                <a:gd name="T10" fmla="*/ 9 w 58"/>
                <a:gd name="T11" fmla="*/ 34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134"/>
                <a:gd name="T20" fmla="*/ 58 w 58"/>
                <a:gd name="T21" fmla="*/ 134 h 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134">
                  <a:moveTo>
                    <a:pt x="34" y="134"/>
                  </a:moveTo>
                  <a:lnTo>
                    <a:pt x="13" y="119"/>
                  </a:lnTo>
                  <a:lnTo>
                    <a:pt x="0" y="0"/>
                  </a:lnTo>
                  <a:lnTo>
                    <a:pt x="45" y="1"/>
                  </a:lnTo>
                  <a:lnTo>
                    <a:pt x="58" y="118"/>
                  </a:lnTo>
                  <a:lnTo>
                    <a:pt x="34" y="134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6" name="Freeform 72"/>
            <p:cNvSpPr>
              <a:spLocks noChangeAspect="1"/>
            </p:cNvSpPr>
            <p:nvPr/>
          </p:nvSpPr>
          <p:spPr bwMode="auto">
            <a:xfrm>
              <a:off x="927" y="3338"/>
              <a:ext cx="8" cy="13"/>
            </a:xfrm>
            <a:custGeom>
              <a:avLst/>
              <a:gdLst>
                <a:gd name="T0" fmla="*/ 1 w 17"/>
                <a:gd name="T1" fmla="*/ 0 h 27"/>
                <a:gd name="T2" fmla="*/ 0 w 17"/>
                <a:gd name="T3" fmla="*/ 5 h 27"/>
                <a:gd name="T4" fmla="*/ 2 w 17"/>
                <a:gd name="T5" fmla="*/ 6 h 27"/>
                <a:gd name="T6" fmla="*/ 4 w 17"/>
                <a:gd name="T7" fmla="*/ 4 h 27"/>
                <a:gd name="T8" fmla="*/ 1 w 1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7"/>
                <a:gd name="T17" fmla="*/ 17 w 1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7">
                  <a:moveTo>
                    <a:pt x="4" y="0"/>
                  </a:moveTo>
                  <a:lnTo>
                    <a:pt x="0" y="22"/>
                  </a:lnTo>
                  <a:lnTo>
                    <a:pt x="11" y="27"/>
                  </a:lnTo>
                  <a:lnTo>
                    <a:pt x="17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17" name="Freeform 73"/>
            <p:cNvSpPr>
              <a:spLocks noChangeAspect="1"/>
            </p:cNvSpPr>
            <p:nvPr/>
          </p:nvSpPr>
          <p:spPr bwMode="auto">
            <a:xfrm>
              <a:off x="926" y="3348"/>
              <a:ext cx="16" cy="45"/>
            </a:xfrm>
            <a:custGeom>
              <a:avLst/>
              <a:gdLst>
                <a:gd name="T0" fmla="*/ 0 w 32"/>
                <a:gd name="T1" fmla="*/ 12 h 90"/>
                <a:gd name="T2" fmla="*/ 1 w 32"/>
                <a:gd name="T3" fmla="*/ 17 h 90"/>
                <a:gd name="T4" fmla="*/ 2 w 32"/>
                <a:gd name="T5" fmla="*/ 20 h 90"/>
                <a:gd name="T6" fmla="*/ 3 w 32"/>
                <a:gd name="T7" fmla="*/ 22 h 90"/>
                <a:gd name="T8" fmla="*/ 3 w 32"/>
                <a:gd name="T9" fmla="*/ 23 h 90"/>
                <a:gd name="T10" fmla="*/ 3 w 32"/>
                <a:gd name="T11" fmla="*/ 22 h 90"/>
                <a:gd name="T12" fmla="*/ 5 w 32"/>
                <a:gd name="T13" fmla="*/ 20 h 90"/>
                <a:gd name="T14" fmla="*/ 6 w 32"/>
                <a:gd name="T15" fmla="*/ 16 h 90"/>
                <a:gd name="T16" fmla="*/ 8 w 32"/>
                <a:gd name="T17" fmla="*/ 11 h 90"/>
                <a:gd name="T18" fmla="*/ 2 w 32"/>
                <a:gd name="T19" fmla="*/ 0 h 90"/>
                <a:gd name="T20" fmla="*/ 0 w 32"/>
                <a:gd name="T21" fmla="*/ 12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90"/>
                <a:gd name="T35" fmla="*/ 32 w 32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90">
                  <a:moveTo>
                    <a:pt x="0" y="50"/>
                  </a:moveTo>
                  <a:lnTo>
                    <a:pt x="6" y="65"/>
                  </a:lnTo>
                  <a:lnTo>
                    <a:pt x="11" y="78"/>
                  </a:lnTo>
                  <a:lnTo>
                    <a:pt x="13" y="86"/>
                  </a:lnTo>
                  <a:lnTo>
                    <a:pt x="14" y="90"/>
                  </a:lnTo>
                  <a:lnTo>
                    <a:pt x="15" y="86"/>
                  </a:lnTo>
                  <a:lnTo>
                    <a:pt x="20" y="77"/>
                  </a:lnTo>
                  <a:lnTo>
                    <a:pt x="25" y="64"/>
                  </a:lnTo>
                  <a:lnTo>
                    <a:pt x="32" y="47"/>
                  </a:lnTo>
                  <a:lnTo>
                    <a:pt x="1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389" name="Group 74"/>
          <p:cNvGrpSpPr>
            <a:grpSpLocks noChangeAspect="1"/>
          </p:cNvGrpSpPr>
          <p:nvPr/>
        </p:nvGrpSpPr>
        <p:grpSpPr bwMode="auto">
          <a:xfrm>
            <a:off x="1768475" y="2816225"/>
            <a:ext cx="1231900" cy="1279525"/>
            <a:chOff x="1152" y="1632"/>
            <a:chExt cx="1113" cy="1156"/>
          </a:xfrm>
        </p:grpSpPr>
        <p:sp>
          <p:nvSpPr>
            <p:cNvPr id="16819" name="AutoShape 75"/>
            <p:cNvSpPr>
              <a:spLocks noChangeAspect="1" noChangeArrowheads="1" noTextEdit="1"/>
            </p:cNvSpPr>
            <p:nvPr/>
          </p:nvSpPr>
          <p:spPr bwMode="auto">
            <a:xfrm>
              <a:off x="1152" y="1632"/>
              <a:ext cx="1113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0" name="Freeform 76"/>
            <p:cNvSpPr>
              <a:spLocks noChangeAspect="1"/>
            </p:cNvSpPr>
            <p:nvPr/>
          </p:nvSpPr>
          <p:spPr bwMode="auto">
            <a:xfrm>
              <a:off x="1172" y="1742"/>
              <a:ext cx="1088" cy="1023"/>
            </a:xfrm>
            <a:custGeom>
              <a:avLst/>
              <a:gdLst>
                <a:gd name="T0" fmla="*/ 541 w 2176"/>
                <a:gd name="T1" fmla="*/ 133 h 2046"/>
                <a:gd name="T2" fmla="*/ 544 w 2176"/>
                <a:gd name="T3" fmla="*/ 436 h 2046"/>
                <a:gd name="T4" fmla="*/ 544 w 2176"/>
                <a:gd name="T5" fmla="*/ 443 h 2046"/>
                <a:gd name="T6" fmla="*/ 543 w 2176"/>
                <a:gd name="T7" fmla="*/ 450 h 2046"/>
                <a:gd name="T8" fmla="*/ 541 w 2176"/>
                <a:gd name="T9" fmla="*/ 457 h 2046"/>
                <a:gd name="T10" fmla="*/ 537 w 2176"/>
                <a:gd name="T11" fmla="*/ 464 h 2046"/>
                <a:gd name="T12" fmla="*/ 532 w 2176"/>
                <a:gd name="T13" fmla="*/ 470 h 2046"/>
                <a:gd name="T14" fmla="*/ 526 w 2176"/>
                <a:gd name="T15" fmla="*/ 474 h 2046"/>
                <a:gd name="T16" fmla="*/ 519 w 2176"/>
                <a:gd name="T17" fmla="*/ 478 h 2046"/>
                <a:gd name="T18" fmla="*/ 510 w 2176"/>
                <a:gd name="T19" fmla="*/ 479 h 2046"/>
                <a:gd name="T20" fmla="*/ 43 w 2176"/>
                <a:gd name="T21" fmla="*/ 512 h 2046"/>
                <a:gd name="T22" fmla="*/ 38 w 2176"/>
                <a:gd name="T23" fmla="*/ 512 h 2046"/>
                <a:gd name="T24" fmla="*/ 34 w 2176"/>
                <a:gd name="T25" fmla="*/ 512 h 2046"/>
                <a:gd name="T26" fmla="*/ 29 w 2176"/>
                <a:gd name="T27" fmla="*/ 512 h 2046"/>
                <a:gd name="T28" fmla="*/ 24 w 2176"/>
                <a:gd name="T29" fmla="*/ 512 h 2046"/>
                <a:gd name="T30" fmla="*/ 20 w 2176"/>
                <a:gd name="T31" fmla="*/ 511 h 2046"/>
                <a:gd name="T32" fmla="*/ 17 w 2176"/>
                <a:gd name="T33" fmla="*/ 510 h 2046"/>
                <a:gd name="T34" fmla="*/ 13 w 2176"/>
                <a:gd name="T35" fmla="*/ 508 h 2046"/>
                <a:gd name="T36" fmla="*/ 10 w 2176"/>
                <a:gd name="T37" fmla="*/ 506 h 2046"/>
                <a:gd name="T38" fmla="*/ 7 w 2176"/>
                <a:gd name="T39" fmla="*/ 504 h 2046"/>
                <a:gd name="T40" fmla="*/ 5 w 2176"/>
                <a:gd name="T41" fmla="*/ 502 h 2046"/>
                <a:gd name="T42" fmla="*/ 4 w 2176"/>
                <a:gd name="T43" fmla="*/ 499 h 2046"/>
                <a:gd name="T44" fmla="*/ 2 w 2176"/>
                <a:gd name="T45" fmla="*/ 496 h 2046"/>
                <a:gd name="T46" fmla="*/ 1 w 2176"/>
                <a:gd name="T47" fmla="*/ 493 h 2046"/>
                <a:gd name="T48" fmla="*/ 1 w 2176"/>
                <a:gd name="T49" fmla="*/ 489 h 2046"/>
                <a:gd name="T50" fmla="*/ 1 w 2176"/>
                <a:gd name="T51" fmla="*/ 484 h 2046"/>
                <a:gd name="T52" fmla="*/ 0 w 2176"/>
                <a:gd name="T53" fmla="*/ 479 h 2046"/>
                <a:gd name="T54" fmla="*/ 5 w 2176"/>
                <a:gd name="T55" fmla="*/ 100 h 2046"/>
                <a:gd name="T56" fmla="*/ 6 w 2176"/>
                <a:gd name="T57" fmla="*/ 93 h 2046"/>
                <a:gd name="T58" fmla="*/ 7 w 2176"/>
                <a:gd name="T59" fmla="*/ 87 h 2046"/>
                <a:gd name="T60" fmla="*/ 9 w 2176"/>
                <a:gd name="T61" fmla="*/ 80 h 2046"/>
                <a:gd name="T62" fmla="*/ 10 w 2176"/>
                <a:gd name="T63" fmla="*/ 74 h 2046"/>
                <a:gd name="T64" fmla="*/ 13 w 2176"/>
                <a:gd name="T65" fmla="*/ 69 h 2046"/>
                <a:gd name="T66" fmla="*/ 17 w 2176"/>
                <a:gd name="T67" fmla="*/ 63 h 2046"/>
                <a:gd name="T68" fmla="*/ 20 w 2176"/>
                <a:gd name="T69" fmla="*/ 59 h 2046"/>
                <a:gd name="T70" fmla="*/ 24 w 2176"/>
                <a:gd name="T71" fmla="*/ 54 h 2046"/>
                <a:gd name="T72" fmla="*/ 29 w 2176"/>
                <a:gd name="T73" fmla="*/ 50 h 2046"/>
                <a:gd name="T74" fmla="*/ 35 w 2176"/>
                <a:gd name="T75" fmla="*/ 46 h 2046"/>
                <a:gd name="T76" fmla="*/ 40 w 2176"/>
                <a:gd name="T77" fmla="*/ 43 h 2046"/>
                <a:gd name="T78" fmla="*/ 46 w 2176"/>
                <a:gd name="T79" fmla="*/ 41 h 2046"/>
                <a:gd name="T80" fmla="*/ 53 w 2176"/>
                <a:gd name="T81" fmla="*/ 39 h 2046"/>
                <a:gd name="T82" fmla="*/ 60 w 2176"/>
                <a:gd name="T83" fmla="*/ 38 h 2046"/>
                <a:gd name="T84" fmla="*/ 68 w 2176"/>
                <a:gd name="T85" fmla="*/ 37 h 2046"/>
                <a:gd name="T86" fmla="*/ 75 w 2176"/>
                <a:gd name="T87" fmla="*/ 37 h 2046"/>
                <a:gd name="T88" fmla="*/ 494 w 2176"/>
                <a:gd name="T89" fmla="*/ 0 h 2046"/>
                <a:gd name="T90" fmla="*/ 502 w 2176"/>
                <a:gd name="T91" fmla="*/ 1 h 2046"/>
                <a:gd name="T92" fmla="*/ 509 w 2176"/>
                <a:gd name="T93" fmla="*/ 2 h 2046"/>
                <a:gd name="T94" fmla="*/ 517 w 2176"/>
                <a:gd name="T95" fmla="*/ 5 h 2046"/>
                <a:gd name="T96" fmla="*/ 523 w 2176"/>
                <a:gd name="T97" fmla="*/ 9 h 2046"/>
                <a:gd name="T98" fmla="*/ 528 w 2176"/>
                <a:gd name="T99" fmla="*/ 14 h 2046"/>
                <a:gd name="T100" fmla="*/ 533 w 2176"/>
                <a:gd name="T101" fmla="*/ 20 h 2046"/>
                <a:gd name="T102" fmla="*/ 536 w 2176"/>
                <a:gd name="T103" fmla="*/ 26 h 2046"/>
                <a:gd name="T104" fmla="*/ 538 w 2176"/>
                <a:gd name="T105" fmla="*/ 33 h 2046"/>
                <a:gd name="T106" fmla="*/ 541 w 2176"/>
                <a:gd name="T107" fmla="*/ 133 h 20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76"/>
                <a:gd name="T163" fmla="*/ 0 h 2046"/>
                <a:gd name="T164" fmla="*/ 2176 w 2176"/>
                <a:gd name="T165" fmla="*/ 2046 h 20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76" h="2046">
                  <a:moveTo>
                    <a:pt x="2161" y="532"/>
                  </a:moveTo>
                  <a:lnTo>
                    <a:pt x="2173" y="1741"/>
                  </a:lnTo>
                  <a:lnTo>
                    <a:pt x="2176" y="1769"/>
                  </a:lnTo>
                  <a:lnTo>
                    <a:pt x="2171" y="1799"/>
                  </a:lnTo>
                  <a:lnTo>
                    <a:pt x="2162" y="1828"/>
                  </a:lnTo>
                  <a:lnTo>
                    <a:pt x="2148" y="1855"/>
                  </a:lnTo>
                  <a:lnTo>
                    <a:pt x="2128" y="1878"/>
                  </a:lnTo>
                  <a:lnTo>
                    <a:pt x="2104" y="1896"/>
                  </a:lnTo>
                  <a:lnTo>
                    <a:pt x="2075" y="1909"/>
                  </a:lnTo>
                  <a:lnTo>
                    <a:pt x="2042" y="1915"/>
                  </a:lnTo>
                  <a:lnTo>
                    <a:pt x="173" y="2045"/>
                  </a:lnTo>
                  <a:lnTo>
                    <a:pt x="154" y="2046"/>
                  </a:lnTo>
                  <a:lnTo>
                    <a:pt x="135" y="2046"/>
                  </a:lnTo>
                  <a:lnTo>
                    <a:pt x="117" y="2046"/>
                  </a:lnTo>
                  <a:lnTo>
                    <a:pt x="99" y="2045"/>
                  </a:lnTo>
                  <a:lnTo>
                    <a:pt x="82" y="2042"/>
                  </a:lnTo>
                  <a:lnTo>
                    <a:pt x="67" y="2038"/>
                  </a:lnTo>
                  <a:lnTo>
                    <a:pt x="52" y="2032"/>
                  </a:lnTo>
                  <a:lnTo>
                    <a:pt x="40" y="2023"/>
                  </a:lnTo>
                  <a:lnTo>
                    <a:pt x="31" y="2015"/>
                  </a:lnTo>
                  <a:lnTo>
                    <a:pt x="23" y="2007"/>
                  </a:lnTo>
                  <a:lnTo>
                    <a:pt x="16" y="1995"/>
                  </a:lnTo>
                  <a:lnTo>
                    <a:pt x="11" y="1984"/>
                  </a:lnTo>
                  <a:lnTo>
                    <a:pt x="6" y="1969"/>
                  </a:lnTo>
                  <a:lnTo>
                    <a:pt x="3" y="1954"/>
                  </a:lnTo>
                  <a:lnTo>
                    <a:pt x="1" y="1935"/>
                  </a:lnTo>
                  <a:lnTo>
                    <a:pt x="0" y="1915"/>
                  </a:lnTo>
                  <a:lnTo>
                    <a:pt x="23" y="399"/>
                  </a:lnTo>
                  <a:lnTo>
                    <a:pt x="25" y="372"/>
                  </a:lnTo>
                  <a:lnTo>
                    <a:pt x="28" y="346"/>
                  </a:lnTo>
                  <a:lnTo>
                    <a:pt x="34" y="320"/>
                  </a:lnTo>
                  <a:lnTo>
                    <a:pt x="42" y="296"/>
                  </a:lnTo>
                  <a:lnTo>
                    <a:pt x="53" y="274"/>
                  </a:lnTo>
                  <a:lnTo>
                    <a:pt x="66" y="252"/>
                  </a:lnTo>
                  <a:lnTo>
                    <a:pt x="81" y="233"/>
                  </a:lnTo>
                  <a:lnTo>
                    <a:pt x="98" y="214"/>
                  </a:lnTo>
                  <a:lnTo>
                    <a:pt x="118" y="198"/>
                  </a:lnTo>
                  <a:lnTo>
                    <a:pt x="140" y="183"/>
                  </a:lnTo>
                  <a:lnTo>
                    <a:pt x="163" y="171"/>
                  </a:lnTo>
                  <a:lnTo>
                    <a:pt x="187" y="161"/>
                  </a:lnTo>
                  <a:lnTo>
                    <a:pt x="213" y="153"/>
                  </a:lnTo>
                  <a:lnTo>
                    <a:pt x="242" y="149"/>
                  </a:lnTo>
                  <a:lnTo>
                    <a:pt x="272" y="146"/>
                  </a:lnTo>
                  <a:lnTo>
                    <a:pt x="303" y="146"/>
                  </a:lnTo>
                  <a:lnTo>
                    <a:pt x="1977" y="0"/>
                  </a:lnTo>
                  <a:lnTo>
                    <a:pt x="2009" y="1"/>
                  </a:lnTo>
                  <a:lnTo>
                    <a:pt x="2037" y="8"/>
                  </a:lnTo>
                  <a:lnTo>
                    <a:pt x="2065" y="20"/>
                  </a:lnTo>
                  <a:lnTo>
                    <a:pt x="2090" y="36"/>
                  </a:lnTo>
                  <a:lnTo>
                    <a:pt x="2112" y="54"/>
                  </a:lnTo>
                  <a:lnTo>
                    <a:pt x="2130" y="77"/>
                  </a:lnTo>
                  <a:lnTo>
                    <a:pt x="2142" y="103"/>
                  </a:lnTo>
                  <a:lnTo>
                    <a:pt x="2150" y="130"/>
                  </a:lnTo>
                  <a:lnTo>
                    <a:pt x="2161" y="532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1" name="Freeform 77"/>
            <p:cNvSpPr>
              <a:spLocks noChangeAspect="1"/>
            </p:cNvSpPr>
            <p:nvPr/>
          </p:nvSpPr>
          <p:spPr bwMode="auto">
            <a:xfrm>
              <a:off x="2016" y="1642"/>
              <a:ext cx="211" cy="191"/>
            </a:xfrm>
            <a:custGeom>
              <a:avLst/>
              <a:gdLst>
                <a:gd name="T0" fmla="*/ 12 w 423"/>
                <a:gd name="T1" fmla="*/ 6 h 382"/>
                <a:gd name="T2" fmla="*/ 12 w 423"/>
                <a:gd name="T3" fmla="*/ 6 h 382"/>
                <a:gd name="T4" fmla="*/ 13 w 423"/>
                <a:gd name="T5" fmla="*/ 6 h 382"/>
                <a:gd name="T6" fmla="*/ 14 w 423"/>
                <a:gd name="T7" fmla="*/ 5 h 382"/>
                <a:gd name="T8" fmla="*/ 15 w 423"/>
                <a:gd name="T9" fmla="*/ 5 h 382"/>
                <a:gd name="T10" fmla="*/ 17 w 423"/>
                <a:gd name="T11" fmla="*/ 3 h 382"/>
                <a:gd name="T12" fmla="*/ 20 w 423"/>
                <a:gd name="T13" fmla="*/ 3 h 382"/>
                <a:gd name="T14" fmla="*/ 22 w 423"/>
                <a:gd name="T15" fmla="*/ 3 h 382"/>
                <a:gd name="T16" fmla="*/ 25 w 423"/>
                <a:gd name="T17" fmla="*/ 1 h 382"/>
                <a:gd name="T18" fmla="*/ 28 w 423"/>
                <a:gd name="T19" fmla="*/ 1 h 382"/>
                <a:gd name="T20" fmla="*/ 32 w 423"/>
                <a:gd name="T21" fmla="*/ 1 h 382"/>
                <a:gd name="T22" fmla="*/ 36 w 423"/>
                <a:gd name="T23" fmla="*/ 0 h 382"/>
                <a:gd name="T24" fmla="*/ 40 w 423"/>
                <a:gd name="T25" fmla="*/ 0 h 382"/>
                <a:gd name="T26" fmla="*/ 45 w 423"/>
                <a:gd name="T27" fmla="*/ 0 h 382"/>
                <a:gd name="T28" fmla="*/ 49 w 423"/>
                <a:gd name="T29" fmla="*/ 1 h 382"/>
                <a:gd name="T30" fmla="*/ 54 w 423"/>
                <a:gd name="T31" fmla="*/ 1 h 382"/>
                <a:gd name="T32" fmla="*/ 60 w 423"/>
                <a:gd name="T33" fmla="*/ 3 h 382"/>
                <a:gd name="T34" fmla="*/ 64 w 423"/>
                <a:gd name="T35" fmla="*/ 3 h 382"/>
                <a:gd name="T36" fmla="*/ 68 w 423"/>
                <a:gd name="T37" fmla="*/ 5 h 382"/>
                <a:gd name="T38" fmla="*/ 72 w 423"/>
                <a:gd name="T39" fmla="*/ 5 h 382"/>
                <a:gd name="T40" fmla="*/ 76 w 423"/>
                <a:gd name="T41" fmla="*/ 6 h 382"/>
                <a:gd name="T42" fmla="*/ 81 w 423"/>
                <a:gd name="T43" fmla="*/ 8 h 382"/>
                <a:gd name="T44" fmla="*/ 85 w 423"/>
                <a:gd name="T45" fmla="*/ 10 h 382"/>
                <a:gd name="T46" fmla="*/ 90 w 423"/>
                <a:gd name="T47" fmla="*/ 12 h 382"/>
                <a:gd name="T48" fmla="*/ 94 w 423"/>
                <a:gd name="T49" fmla="*/ 14 h 382"/>
                <a:gd name="T50" fmla="*/ 99 w 423"/>
                <a:gd name="T51" fmla="*/ 19 h 382"/>
                <a:gd name="T52" fmla="*/ 102 w 423"/>
                <a:gd name="T53" fmla="*/ 26 h 382"/>
                <a:gd name="T54" fmla="*/ 105 w 423"/>
                <a:gd name="T55" fmla="*/ 38 h 382"/>
                <a:gd name="T56" fmla="*/ 105 w 423"/>
                <a:gd name="T57" fmla="*/ 49 h 382"/>
                <a:gd name="T58" fmla="*/ 105 w 423"/>
                <a:gd name="T59" fmla="*/ 61 h 382"/>
                <a:gd name="T60" fmla="*/ 101 w 423"/>
                <a:gd name="T61" fmla="*/ 74 h 382"/>
                <a:gd name="T62" fmla="*/ 96 w 423"/>
                <a:gd name="T63" fmla="*/ 84 h 382"/>
                <a:gd name="T64" fmla="*/ 88 w 423"/>
                <a:gd name="T65" fmla="*/ 91 h 382"/>
                <a:gd name="T66" fmla="*/ 79 w 423"/>
                <a:gd name="T67" fmla="*/ 94 h 382"/>
                <a:gd name="T68" fmla="*/ 70 w 423"/>
                <a:gd name="T69" fmla="*/ 96 h 382"/>
                <a:gd name="T70" fmla="*/ 63 w 423"/>
                <a:gd name="T71" fmla="*/ 96 h 382"/>
                <a:gd name="T72" fmla="*/ 58 w 423"/>
                <a:gd name="T73" fmla="*/ 95 h 382"/>
                <a:gd name="T74" fmla="*/ 53 w 423"/>
                <a:gd name="T75" fmla="*/ 93 h 382"/>
                <a:gd name="T76" fmla="*/ 50 w 423"/>
                <a:gd name="T77" fmla="*/ 92 h 382"/>
                <a:gd name="T78" fmla="*/ 48 w 423"/>
                <a:gd name="T79" fmla="*/ 90 h 382"/>
                <a:gd name="T80" fmla="*/ 47 w 423"/>
                <a:gd name="T81" fmla="*/ 90 h 382"/>
                <a:gd name="T82" fmla="*/ 47 w 423"/>
                <a:gd name="T83" fmla="*/ 89 h 382"/>
                <a:gd name="T84" fmla="*/ 47 w 423"/>
                <a:gd name="T85" fmla="*/ 88 h 382"/>
                <a:gd name="T86" fmla="*/ 47 w 423"/>
                <a:gd name="T87" fmla="*/ 85 h 382"/>
                <a:gd name="T88" fmla="*/ 46 w 423"/>
                <a:gd name="T89" fmla="*/ 81 h 382"/>
                <a:gd name="T90" fmla="*/ 45 w 423"/>
                <a:gd name="T91" fmla="*/ 77 h 382"/>
                <a:gd name="T92" fmla="*/ 43 w 423"/>
                <a:gd name="T93" fmla="*/ 73 h 382"/>
                <a:gd name="T94" fmla="*/ 41 w 423"/>
                <a:gd name="T95" fmla="*/ 67 h 382"/>
                <a:gd name="T96" fmla="*/ 39 w 423"/>
                <a:gd name="T97" fmla="*/ 61 h 382"/>
                <a:gd name="T98" fmla="*/ 36 w 423"/>
                <a:gd name="T99" fmla="*/ 55 h 382"/>
                <a:gd name="T100" fmla="*/ 32 w 423"/>
                <a:gd name="T101" fmla="*/ 49 h 382"/>
                <a:gd name="T102" fmla="*/ 29 w 423"/>
                <a:gd name="T103" fmla="*/ 44 h 382"/>
                <a:gd name="T104" fmla="*/ 24 w 423"/>
                <a:gd name="T105" fmla="*/ 38 h 382"/>
                <a:gd name="T106" fmla="*/ 19 w 423"/>
                <a:gd name="T107" fmla="*/ 33 h 382"/>
                <a:gd name="T108" fmla="*/ 13 w 423"/>
                <a:gd name="T109" fmla="*/ 27 h 382"/>
                <a:gd name="T110" fmla="*/ 7 w 423"/>
                <a:gd name="T111" fmla="*/ 23 h 382"/>
                <a:gd name="T112" fmla="*/ 0 w 423"/>
                <a:gd name="T113" fmla="*/ 20 h 382"/>
                <a:gd name="T114" fmla="*/ 12 w 423"/>
                <a:gd name="T115" fmla="*/ 6 h 3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3"/>
                <a:gd name="T175" fmla="*/ 0 h 382"/>
                <a:gd name="T176" fmla="*/ 423 w 423"/>
                <a:gd name="T177" fmla="*/ 382 h 3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3" h="382">
                  <a:moveTo>
                    <a:pt x="50" y="24"/>
                  </a:moveTo>
                  <a:lnTo>
                    <a:pt x="51" y="24"/>
                  </a:lnTo>
                  <a:lnTo>
                    <a:pt x="53" y="21"/>
                  </a:lnTo>
                  <a:lnTo>
                    <a:pt x="58" y="20"/>
                  </a:lnTo>
                  <a:lnTo>
                    <a:pt x="63" y="17"/>
                  </a:lnTo>
                  <a:lnTo>
                    <a:pt x="70" y="15"/>
                  </a:lnTo>
                  <a:lnTo>
                    <a:pt x="80" y="11"/>
                  </a:lnTo>
                  <a:lnTo>
                    <a:pt x="90" y="9"/>
                  </a:lnTo>
                  <a:lnTo>
                    <a:pt x="102" y="5"/>
                  </a:lnTo>
                  <a:lnTo>
                    <a:pt x="115" y="3"/>
                  </a:lnTo>
                  <a:lnTo>
                    <a:pt x="129" y="1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80" y="0"/>
                  </a:lnTo>
                  <a:lnTo>
                    <a:pt x="198" y="2"/>
                  </a:lnTo>
                  <a:lnTo>
                    <a:pt x="219" y="5"/>
                  </a:lnTo>
                  <a:lnTo>
                    <a:pt x="240" y="10"/>
                  </a:lnTo>
                  <a:lnTo>
                    <a:pt x="256" y="12"/>
                  </a:lnTo>
                  <a:lnTo>
                    <a:pt x="272" y="17"/>
                  </a:lnTo>
                  <a:lnTo>
                    <a:pt x="288" y="20"/>
                  </a:lnTo>
                  <a:lnTo>
                    <a:pt x="305" y="26"/>
                  </a:lnTo>
                  <a:lnTo>
                    <a:pt x="324" y="32"/>
                  </a:lnTo>
                  <a:lnTo>
                    <a:pt x="341" y="39"/>
                  </a:lnTo>
                  <a:lnTo>
                    <a:pt x="360" y="47"/>
                  </a:lnTo>
                  <a:lnTo>
                    <a:pt x="378" y="56"/>
                  </a:lnTo>
                  <a:lnTo>
                    <a:pt x="396" y="74"/>
                  </a:lnTo>
                  <a:lnTo>
                    <a:pt x="410" y="107"/>
                  </a:lnTo>
                  <a:lnTo>
                    <a:pt x="420" y="149"/>
                  </a:lnTo>
                  <a:lnTo>
                    <a:pt x="423" y="198"/>
                  </a:lnTo>
                  <a:lnTo>
                    <a:pt x="420" y="247"/>
                  </a:lnTo>
                  <a:lnTo>
                    <a:pt x="407" y="294"/>
                  </a:lnTo>
                  <a:lnTo>
                    <a:pt x="385" y="334"/>
                  </a:lnTo>
                  <a:lnTo>
                    <a:pt x="353" y="361"/>
                  </a:lnTo>
                  <a:lnTo>
                    <a:pt x="316" y="375"/>
                  </a:lnTo>
                  <a:lnTo>
                    <a:pt x="282" y="382"/>
                  </a:lnTo>
                  <a:lnTo>
                    <a:pt x="255" y="382"/>
                  </a:lnTo>
                  <a:lnTo>
                    <a:pt x="233" y="379"/>
                  </a:lnTo>
                  <a:lnTo>
                    <a:pt x="214" y="372"/>
                  </a:lnTo>
                  <a:lnTo>
                    <a:pt x="202" y="366"/>
                  </a:lnTo>
                  <a:lnTo>
                    <a:pt x="194" y="360"/>
                  </a:lnTo>
                  <a:lnTo>
                    <a:pt x="191" y="358"/>
                  </a:lnTo>
                  <a:lnTo>
                    <a:pt x="191" y="356"/>
                  </a:lnTo>
                  <a:lnTo>
                    <a:pt x="190" y="349"/>
                  </a:lnTo>
                  <a:lnTo>
                    <a:pt x="188" y="338"/>
                  </a:lnTo>
                  <a:lnTo>
                    <a:pt x="184" y="324"/>
                  </a:lnTo>
                  <a:lnTo>
                    <a:pt x="180" y="307"/>
                  </a:lnTo>
                  <a:lnTo>
                    <a:pt x="173" y="289"/>
                  </a:lnTo>
                  <a:lnTo>
                    <a:pt x="166" y="267"/>
                  </a:lnTo>
                  <a:lnTo>
                    <a:pt x="157" y="245"/>
                  </a:lnTo>
                  <a:lnTo>
                    <a:pt x="145" y="222"/>
                  </a:lnTo>
                  <a:lnTo>
                    <a:pt x="131" y="198"/>
                  </a:lnTo>
                  <a:lnTo>
                    <a:pt x="116" y="175"/>
                  </a:lnTo>
                  <a:lnTo>
                    <a:pt x="98" y="152"/>
                  </a:lnTo>
                  <a:lnTo>
                    <a:pt x="77" y="130"/>
                  </a:lnTo>
                  <a:lnTo>
                    <a:pt x="54" y="110"/>
                  </a:lnTo>
                  <a:lnTo>
                    <a:pt x="29" y="92"/>
                  </a:lnTo>
                  <a:lnTo>
                    <a:pt x="0" y="7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2" name="Freeform 78"/>
            <p:cNvSpPr>
              <a:spLocks noChangeAspect="1"/>
            </p:cNvSpPr>
            <p:nvPr/>
          </p:nvSpPr>
          <p:spPr bwMode="auto">
            <a:xfrm>
              <a:off x="2024" y="1650"/>
              <a:ext cx="196" cy="166"/>
            </a:xfrm>
            <a:custGeom>
              <a:avLst/>
              <a:gdLst>
                <a:gd name="T0" fmla="*/ 8 w 393"/>
                <a:gd name="T1" fmla="*/ 4 h 331"/>
                <a:gd name="T2" fmla="*/ 9 w 393"/>
                <a:gd name="T3" fmla="*/ 4 h 331"/>
                <a:gd name="T4" fmla="*/ 9 w 393"/>
                <a:gd name="T5" fmla="*/ 4 h 331"/>
                <a:gd name="T6" fmla="*/ 10 w 393"/>
                <a:gd name="T7" fmla="*/ 3 h 331"/>
                <a:gd name="T8" fmla="*/ 12 w 393"/>
                <a:gd name="T9" fmla="*/ 3 h 331"/>
                <a:gd name="T10" fmla="*/ 14 w 393"/>
                <a:gd name="T11" fmla="*/ 2 h 331"/>
                <a:gd name="T12" fmla="*/ 16 w 393"/>
                <a:gd name="T13" fmla="*/ 2 h 331"/>
                <a:gd name="T14" fmla="*/ 19 w 393"/>
                <a:gd name="T15" fmla="*/ 1 h 331"/>
                <a:gd name="T16" fmla="*/ 22 w 393"/>
                <a:gd name="T17" fmla="*/ 1 h 331"/>
                <a:gd name="T18" fmla="*/ 25 w 393"/>
                <a:gd name="T19" fmla="*/ 0 h 331"/>
                <a:gd name="T20" fmla="*/ 29 w 393"/>
                <a:gd name="T21" fmla="*/ 0 h 331"/>
                <a:gd name="T22" fmla="*/ 33 w 393"/>
                <a:gd name="T23" fmla="*/ 0 h 331"/>
                <a:gd name="T24" fmla="*/ 37 w 393"/>
                <a:gd name="T25" fmla="*/ 1 h 331"/>
                <a:gd name="T26" fmla="*/ 41 w 393"/>
                <a:gd name="T27" fmla="*/ 1 h 331"/>
                <a:gd name="T28" fmla="*/ 46 w 393"/>
                <a:gd name="T29" fmla="*/ 2 h 331"/>
                <a:gd name="T30" fmla="*/ 51 w 393"/>
                <a:gd name="T31" fmla="*/ 3 h 331"/>
                <a:gd name="T32" fmla="*/ 56 w 393"/>
                <a:gd name="T33" fmla="*/ 5 h 331"/>
                <a:gd name="T34" fmla="*/ 59 w 393"/>
                <a:gd name="T35" fmla="*/ 5 h 331"/>
                <a:gd name="T36" fmla="*/ 63 w 393"/>
                <a:gd name="T37" fmla="*/ 7 h 331"/>
                <a:gd name="T38" fmla="*/ 66 w 393"/>
                <a:gd name="T39" fmla="*/ 8 h 331"/>
                <a:gd name="T40" fmla="*/ 70 w 393"/>
                <a:gd name="T41" fmla="*/ 9 h 331"/>
                <a:gd name="T42" fmla="*/ 73 w 393"/>
                <a:gd name="T43" fmla="*/ 11 h 331"/>
                <a:gd name="T44" fmla="*/ 77 w 393"/>
                <a:gd name="T45" fmla="*/ 13 h 331"/>
                <a:gd name="T46" fmla="*/ 81 w 393"/>
                <a:gd name="T47" fmla="*/ 14 h 331"/>
                <a:gd name="T48" fmla="*/ 84 w 393"/>
                <a:gd name="T49" fmla="*/ 17 h 331"/>
                <a:gd name="T50" fmla="*/ 89 w 393"/>
                <a:gd name="T51" fmla="*/ 21 h 331"/>
                <a:gd name="T52" fmla="*/ 92 w 393"/>
                <a:gd name="T53" fmla="*/ 27 h 331"/>
                <a:gd name="T54" fmla="*/ 96 w 393"/>
                <a:gd name="T55" fmla="*/ 36 h 331"/>
                <a:gd name="T56" fmla="*/ 98 w 393"/>
                <a:gd name="T57" fmla="*/ 45 h 331"/>
                <a:gd name="T58" fmla="*/ 98 w 393"/>
                <a:gd name="T59" fmla="*/ 55 h 331"/>
                <a:gd name="T60" fmla="*/ 96 w 393"/>
                <a:gd name="T61" fmla="*/ 64 h 331"/>
                <a:gd name="T62" fmla="*/ 92 w 393"/>
                <a:gd name="T63" fmla="*/ 72 h 331"/>
                <a:gd name="T64" fmla="*/ 85 w 393"/>
                <a:gd name="T65" fmla="*/ 77 h 331"/>
                <a:gd name="T66" fmla="*/ 77 w 393"/>
                <a:gd name="T67" fmla="*/ 81 h 331"/>
                <a:gd name="T68" fmla="*/ 70 w 393"/>
                <a:gd name="T69" fmla="*/ 83 h 331"/>
                <a:gd name="T70" fmla="*/ 64 w 393"/>
                <a:gd name="T71" fmla="*/ 83 h 331"/>
                <a:gd name="T72" fmla="*/ 59 w 393"/>
                <a:gd name="T73" fmla="*/ 83 h 331"/>
                <a:gd name="T74" fmla="*/ 55 w 393"/>
                <a:gd name="T75" fmla="*/ 83 h 331"/>
                <a:gd name="T76" fmla="*/ 53 w 393"/>
                <a:gd name="T77" fmla="*/ 82 h 331"/>
                <a:gd name="T78" fmla="*/ 51 w 393"/>
                <a:gd name="T79" fmla="*/ 81 h 331"/>
                <a:gd name="T80" fmla="*/ 51 w 393"/>
                <a:gd name="T81" fmla="*/ 81 h 331"/>
                <a:gd name="T82" fmla="*/ 51 w 393"/>
                <a:gd name="T83" fmla="*/ 80 h 331"/>
                <a:gd name="T84" fmla="*/ 50 w 393"/>
                <a:gd name="T85" fmla="*/ 78 h 331"/>
                <a:gd name="T86" fmla="*/ 50 w 393"/>
                <a:gd name="T87" fmla="*/ 76 h 331"/>
                <a:gd name="T88" fmla="*/ 48 w 393"/>
                <a:gd name="T89" fmla="*/ 72 h 331"/>
                <a:gd name="T90" fmla="*/ 47 w 393"/>
                <a:gd name="T91" fmla="*/ 68 h 331"/>
                <a:gd name="T92" fmla="*/ 45 w 393"/>
                <a:gd name="T93" fmla="*/ 63 h 331"/>
                <a:gd name="T94" fmla="*/ 43 w 393"/>
                <a:gd name="T95" fmla="*/ 58 h 331"/>
                <a:gd name="T96" fmla="*/ 40 w 393"/>
                <a:gd name="T97" fmla="*/ 53 h 331"/>
                <a:gd name="T98" fmla="*/ 37 w 393"/>
                <a:gd name="T99" fmla="*/ 47 h 331"/>
                <a:gd name="T100" fmla="*/ 34 w 393"/>
                <a:gd name="T101" fmla="*/ 42 h 331"/>
                <a:gd name="T102" fmla="*/ 30 w 393"/>
                <a:gd name="T103" fmla="*/ 36 h 331"/>
                <a:gd name="T104" fmla="*/ 25 w 393"/>
                <a:gd name="T105" fmla="*/ 31 h 331"/>
                <a:gd name="T106" fmla="*/ 20 w 393"/>
                <a:gd name="T107" fmla="*/ 26 h 331"/>
                <a:gd name="T108" fmla="*/ 14 w 393"/>
                <a:gd name="T109" fmla="*/ 22 h 331"/>
                <a:gd name="T110" fmla="*/ 7 w 393"/>
                <a:gd name="T111" fmla="*/ 18 h 331"/>
                <a:gd name="T112" fmla="*/ 0 w 393"/>
                <a:gd name="T113" fmla="*/ 15 h 331"/>
                <a:gd name="T114" fmla="*/ 8 w 393"/>
                <a:gd name="T115" fmla="*/ 4 h 3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3"/>
                <a:gd name="T175" fmla="*/ 0 h 331"/>
                <a:gd name="T176" fmla="*/ 393 w 393"/>
                <a:gd name="T177" fmla="*/ 331 h 3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3" h="331">
                  <a:moveTo>
                    <a:pt x="35" y="15"/>
                  </a:moveTo>
                  <a:lnTo>
                    <a:pt x="36" y="15"/>
                  </a:lnTo>
                  <a:lnTo>
                    <a:pt x="38" y="14"/>
                  </a:lnTo>
                  <a:lnTo>
                    <a:pt x="43" y="11"/>
                  </a:lnTo>
                  <a:lnTo>
                    <a:pt x="49" y="10"/>
                  </a:lnTo>
                  <a:lnTo>
                    <a:pt x="57" y="8"/>
                  </a:lnTo>
                  <a:lnTo>
                    <a:pt x="66" y="5"/>
                  </a:lnTo>
                  <a:lnTo>
                    <a:pt x="76" y="3"/>
                  </a:lnTo>
                  <a:lnTo>
                    <a:pt x="89" y="2"/>
                  </a:lnTo>
                  <a:lnTo>
                    <a:pt x="102" y="0"/>
                  </a:lnTo>
                  <a:lnTo>
                    <a:pt x="117" y="0"/>
                  </a:lnTo>
                  <a:lnTo>
                    <a:pt x="132" y="0"/>
                  </a:lnTo>
                  <a:lnTo>
                    <a:pt x="149" y="1"/>
                  </a:lnTo>
                  <a:lnTo>
                    <a:pt x="166" y="3"/>
                  </a:lnTo>
                  <a:lnTo>
                    <a:pt x="185" y="5"/>
                  </a:lnTo>
                  <a:lnTo>
                    <a:pt x="204" y="11"/>
                  </a:lnTo>
                  <a:lnTo>
                    <a:pt x="225" y="17"/>
                  </a:lnTo>
                  <a:lnTo>
                    <a:pt x="239" y="20"/>
                  </a:lnTo>
                  <a:lnTo>
                    <a:pt x="253" y="25"/>
                  </a:lnTo>
                  <a:lnTo>
                    <a:pt x="266" y="30"/>
                  </a:lnTo>
                  <a:lnTo>
                    <a:pt x="280" y="35"/>
                  </a:lnTo>
                  <a:lnTo>
                    <a:pt x="294" y="42"/>
                  </a:lnTo>
                  <a:lnTo>
                    <a:pt x="309" y="49"/>
                  </a:lnTo>
                  <a:lnTo>
                    <a:pt x="324" y="56"/>
                  </a:lnTo>
                  <a:lnTo>
                    <a:pt x="339" y="65"/>
                  </a:lnTo>
                  <a:lnTo>
                    <a:pt x="356" y="82"/>
                  </a:lnTo>
                  <a:lnTo>
                    <a:pt x="371" y="108"/>
                  </a:lnTo>
                  <a:lnTo>
                    <a:pt x="384" y="143"/>
                  </a:lnTo>
                  <a:lnTo>
                    <a:pt x="392" y="179"/>
                  </a:lnTo>
                  <a:lnTo>
                    <a:pt x="393" y="219"/>
                  </a:lnTo>
                  <a:lnTo>
                    <a:pt x="386" y="255"/>
                  </a:lnTo>
                  <a:lnTo>
                    <a:pt x="370" y="287"/>
                  </a:lnTo>
                  <a:lnTo>
                    <a:pt x="342" y="308"/>
                  </a:lnTo>
                  <a:lnTo>
                    <a:pt x="309" y="321"/>
                  </a:lnTo>
                  <a:lnTo>
                    <a:pt x="280" y="329"/>
                  </a:lnTo>
                  <a:lnTo>
                    <a:pt x="256" y="331"/>
                  </a:lnTo>
                  <a:lnTo>
                    <a:pt x="238" y="331"/>
                  </a:lnTo>
                  <a:lnTo>
                    <a:pt x="223" y="329"/>
                  </a:lnTo>
                  <a:lnTo>
                    <a:pt x="212" y="326"/>
                  </a:lnTo>
                  <a:lnTo>
                    <a:pt x="206" y="322"/>
                  </a:lnTo>
                  <a:lnTo>
                    <a:pt x="204" y="321"/>
                  </a:lnTo>
                  <a:lnTo>
                    <a:pt x="204" y="319"/>
                  </a:lnTo>
                  <a:lnTo>
                    <a:pt x="202" y="312"/>
                  </a:lnTo>
                  <a:lnTo>
                    <a:pt x="200" y="302"/>
                  </a:lnTo>
                  <a:lnTo>
                    <a:pt x="195" y="288"/>
                  </a:lnTo>
                  <a:lnTo>
                    <a:pt x="189" y="272"/>
                  </a:lnTo>
                  <a:lnTo>
                    <a:pt x="182" y="252"/>
                  </a:lnTo>
                  <a:lnTo>
                    <a:pt x="174" y="231"/>
                  </a:lnTo>
                  <a:lnTo>
                    <a:pt x="163" y="209"/>
                  </a:lnTo>
                  <a:lnTo>
                    <a:pt x="151" y="187"/>
                  </a:lnTo>
                  <a:lnTo>
                    <a:pt x="136" y="166"/>
                  </a:lnTo>
                  <a:lnTo>
                    <a:pt x="120" y="143"/>
                  </a:lnTo>
                  <a:lnTo>
                    <a:pt x="100" y="122"/>
                  </a:lnTo>
                  <a:lnTo>
                    <a:pt x="80" y="102"/>
                  </a:lnTo>
                  <a:lnTo>
                    <a:pt x="56" y="85"/>
                  </a:lnTo>
                  <a:lnTo>
                    <a:pt x="29" y="69"/>
                  </a:lnTo>
                  <a:lnTo>
                    <a:pt x="0" y="57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3" name="Freeform 79"/>
            <p:cNvSpPr>
              <a:spLocks noChangeAspect="1"/>
            </p:cNvSpPr>
            <p:nvPr/>
          </p:nvSpPr>
          <p:spPr bwMode="auto">
            <a:xfrm>
              <a:off x="2035" y="1657"/>
              <a:ext cx="171" cy="145"/>
            </a:xfrm>
            <a:custGeom>
              <a:avLst/>
              <a:gdLst>
                <a:gd name="T0" fmla="*/ 4 w 341"/>
                <a:gd name="T1" fmla="*/ 4 h 290"/>
                <a:gd name="T2" fmla="*/ 4 w 341"/>
                <a:gd name="T3" fmla="*/ 4 h 290"/>
                <a:gd name="T4" fmla="*/ 4 w 341"/>
                <a:gd name="T5" fmla="*/ 3 h 290"/>
                <a:gd name="T6" fmla="*/ 6 w 341"/>
                <a:gd name="T7" fmla="*/ 3 h 290"/>
                <a:gd name="T8" fmla="*/ 7 w 341"/>
                <a:gd name="T9" fmla="*/ 2 h 290"/>
                <a:gd name="T10" fmla="*/ 9 w 341"/>
                <a:gd name="T11" fmla="*/ 2 h 290"/>
                <a:gd name="T12" fmla="*/ 11 w 341"/>
                <a:gd name="T13" fmla="*/ 1 h 290"/>
                <a:gd name="T14" fmla="*/ 13 w 341"/>
                <a:gd name="T15" fmla="*/ 1 h 290"/>
                <a:gd name="T16" fmla="*/ 16 w 341"/>
                <a:gd name="T17" fmla="*/ 1 h 290"/>
                <a:gd name="T18" fmla="*/ 19 w 341"/>
                <a:gd name="T19" fmla="*/ 0 h 290"/>
                <a:gd name="T20" fmla="*/ 23 w 341"/>
                <a:gd name="T21" fmla="*/ 0 h 290"/>
                <a:gd name="T22" fmla="*/ 27 w 341"/>
                <a:gd name="T23" fmla="*/ 1 h 290"/>
                <a:gd name="T24" fmla="*/ 31 w 341"/>
                <a:gd name="T25" fmla="*/ 1 h 290"/>
                <a:gd name="T26" fmla="*/ 35 w 341"/>
                <a:gd name="T27" fmla="*/ 1 h 290"/>
                <a:gd name="T28" fmla="*/ 40 w 341"/>
                <a:gd name="T29" fmla="*/ 2 h 290"/>
                <a:gd name="T30" fmla="*/ 45 w 341"/>
                <a:gd name="T31" fmla="*/ 5 h 290"/>
                <a:gd name="T32" fmla="*/ 50 w 341"/>
                <a:gd name="T33" fmla="*/ 6 h 290"/>
                <a:gd name="T34" fmla="*/ 52 w 341"/>
                <a:gd name="T35" fmla="*/ 7 h 290"/>
                <a:gd name="T36" fmla="*/ 55 w 341"/>
                <a:gd name="T37" fmla="*/ 9 h 290"/>
                <a:gd name="T38" fmla="*/ 58 w 341"/>
                <a:gd name="T39" fmla="*/ 9 h 290"/>
                <a:gd name="T40" fmla="*/ 61 w 341"/>
                <a:gd name="T41" fmla="*/ 11 h 290"/>
                <a:gd name="T42" fmla="*/ 64 w 341"/>
                <a:gd name="T43" fmla="*/ 12 h 290"/>
                <a:gd name="T44" fmla="*/ 67 w 341"/>
                <a:gd name="T45" fmla="*/ 14 h 290"/>
                <a:gd name="T46" fmla="*/ 70 w 341"/>
                <a:gd name="T47" fmla="*/ 17 h 290"/>
                <a:gd name="T48" fmla="*/ 73 w 341"/>
                <a:gd name="T49" fmla="*/ 18 h 290"/>
                <a:gd name="T50" fmla="*/ 76 w 341"/>
                <a:gd name="T51" fmla="*/ 22 h 290"/>
                <a:gd name="T52" fmla="*/ 80 w 341"/>
                <a:gd name="T53" fmla="*/ 28 h 290"/>
                <a:gd name="T54" fmla="*/ 83 w 341"/>
                <a:gd name="T55" fmla="*/ 36 h 290"/>
                <a:gd name="T56" fmla="*/ 85 w 341"/>
                <a:gd name="T57" fmla="*/ 43 h 290"/>
                <a:gd name="T58" fmla="*/ 86 w 341"/>
                <a:gd name="T59" fmla="*/ 52 h 290"/>
                <a:gd name="T60" fmla="*/ 85 w 341"/>
                <a:gd name="T61" fmla="*/ 59 h 290"/>
                <a:gd name="T62" fmla="*/ 83 w 341"/>
                <a:gd name="T63" fmla="*/ 66 h 290"/>
                <a:gd name="T64" fmla="*/ 77 w 341"/>
                <a:gd name="T65" fmla="*/ 70 h 290"/>
                <a:gd name="T66" fmla="*/ 72 w 341"/>
                <a:gd name="T67" fmla="*/ 71 h 290"/>
                <a:gd name="T68" fmla="*/ 67 w 341"/>
                <a:gd name="T69" fmla="*/ 73 h 290"/>
                <a:gd name="T70" fmla="*/ 62 w 341"/>
                <a:gd name="T71" fmla="*/ 73 h 290"/>
                <a:gd name="T72" fmla="*/ 59 w 341"/>
                <a:gd name="T73" fmla="*/ 73 h 290"/>
                <a:gd name="T74" fmla="*/ 56 w 341"/>
                <a:gd name="T75" fmla="*/ 72 h 290"/>
                <a:gd name="T76" fmla="*/ 54 w 341"/>
                <a:gd name="T77" fmla="*/ 72 h 290"/>
                <a:gd name="T78" fmla="*/ 53 w 341"/>
                <a:gd name="T79" fmla="*/ 71 h 290"/>
                <a:gd name="T80" fmla="*/ 53 w 341"/>
                <a:gd name="T81" fmla="*/ 71 h 290"/>
                <a:gd name="T82" fmla="*/ 53 w 341"/>
                <a:gd name="T83" fmla="*/ 71 h 290"/>
                <a:gd name="T84" fmla="*/ 52 w 341"/>
                <a:gd name="T85" fmla="*/ 69 h 290"/>
                <a:gd name="T86" fmla="*/ 51 w 341"/>
                <a:gd name="T87" fmla="*/ 67 h 290"/>
                <a:gd name="T88" fmla="*/ 50 w 341"/>
                <a:gd name="T89" fmla="*/ 63 h 290"/>
                <a:gd name="T90" fmla="*/ 49 w 341"/>
                <a:gd name="T91" fmla="*/ 60 h 290"/>
                <a:gd name="T92" fmla="*/ 47 w 341"/>
                <a:gd name="T93" fmla="*/ 56 h 290"/>
                <a:gd name="T94" fmla="*/ 45 w 341"/>
                <a:gd name="T95" fmla="*/ 51 h 290"/>
                <a:gd name="T96" fmla="*/ 42 w 341"/>
                <a:gd name="T97" fmla="*/ 46 h 290"/>
                <a:gd name="T98" fmla="*/ 38 w 341"/>
                <a:gd name="T99" fmla="*/ 41 h 290"/>
                <a:gd name="T100" fmla="*/ 35 w 341"/>
                <a:gd name="T101" fmla="*/ 36 h 290"/>
                <a:gd name="T102" fmla="*/ 30 w 341"/>
                <a:gd name="T103" fmla="*/ 30 h 290"/>
                <a:gd name="T104" fmla="*/ 26 w 341"/>
                <a:gd name="T105" fmla="*/ 25 h 290"/>
                <a:gd name="T106" fmla="*/ 20 w 341"/>
                <a:gd name="T107" fmla="*/ 20 h 290"/>
                <a:gd name="T108" fmla="*/ 14 w 341"/>
                <a:gd name="T109" fmla="*/ 14 h 290"/>
                <a:gd name="T110" fmla="*/ 8 w 341"/>
                <a:gd name="T111" fmla="*/ 10 h 290"/>
                <a:gd name="T112" fmla="*/ 0 w 341"/>
                <a:gd name="T113" fmla="*/ 5 h 290"/>
                <a:gd name="T114" fmla="*/ 4 w 341"/>
                <a:gd name="T115" fmla="*/ 4 h 2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1"/>
                <a:gd name="T175" fmla="*/ 0 h 290"/>
                <a:gd name="T176" fmla="*/ 341 w 341"/>
                <a:gd name="T177" fmla="*/ 290 h 2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1" h="290">
                  <a:moveTo>
                    <a:pt x="13" y="16"/>
                  </a:moveTo>
                  <a:lnTo>
                    <a:pt x="14" y="16"/>
                  </a:lnTo>
                  <a:lnTo>
                    <a:pt x="16" y="15"/>
                  </a:lnTo>
                  <a:lnTo>
                    <a:pt x="21" y="12"/>
                  </a:lnTo>
                  <a:lnTo>
                    <a:pt x="27" y="10"/>
                  </a:lnTo>
                  <a:lnTo>
                    <a:pt x="34" y="8"/>
                  </a:lnTo>
                  <a:lnTo>
                    <a:pt x="43" y="5"/>
                  </a:lnTo>
                  <a:lnTo>
                    <a:pt x="52" y="3"/>
                  </a:lnTo>
                  <a:lnTo>
                    <a:pt x="64" y="1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106" y="1"/>
                  </a:lnTo>
                  <a:lnTo>
                    <a:pt x="122" y="2"/>
                  </a:lnTo>
                  <a:lnTo>
                    <a:pt x="140" y="5"/>
                  </a:lnTo>
                  <a:lnTo>
                    <a:pt x="158" y="10"/>
                  </a:lnTo>
                  <a:lnTo>
                    <a:pt x="178" y="17"/>
                  </a:lnTo>
                  <a:lnTo>
                    <a:pt x="197" y="25"/>
                  </a:lnTo>
                  <a:lnTo>
                    <a:pt x="208" y="29"/>
                  </a:lnTo>
                  <a:lnTo>
                    <a:pt x="219" y="34"/>
                  </a:lnTo>
                  <a:lnTo>
                    <a:pt x="231" y="39"/>
                  </a:lnTo>
                  <a:lnTo>
                    <a:pt x="242" y="44"/>
                  </a:lnTo>
                  <a:lnTo>
                    <a:pt x="254" y="51"/>
                  </a:lnTo>
                  <a:lnTo>
                    <a:pt x="265" y="58"/>
                  </a:lnTo>
                  <a:lnTo>
                    <a:pt x="278" y="65"/>
                  </a:lnTo>
                  <a:lnTo>
                    <a:pt x="289" y="74"/>
                  </a:lnTo>
                  <a:lnTo>
                    <a:pt x="303" y="89"/>
                  </a:lnTo>
                  <a:lnTo>
                    <a:pt x="317" y="112"/>
                  </a:lnTo>
                  <a:lnTo>
                    <a:pt x="330" y="142"/>
                  </a:lnTo>
                  <a:lnTo>
                    <a:pt x="338" y="175"/>
                  </a:lnTo>
                  <a:lnTo>
                    <a:pt x="341" y="208"/>
                  </a:lnTo>
                  <a:lnTo>
                    <a:pt x="339" y="237"/>
                  </a:lnTo>
                  <a:lnTo>
                    <a:pt x="329" y="261"/>
                  </a:lnTo>
                  <a:lnTo>
                    <a:pt x="308" y="277"/>
                  </a:lnTo>
                  <a:lnTo>
                    <a:pt x="285" y="284"/>
                  </a:lnTo>
                  <a:lnTo>
                    <a:pt x="265" y="289"/>
                  </a:lnTo>
                  <a:lnTo>
                    <a:pt x="248" y="290"/>
                  </a:lnTo>
                  <a:lnTo>
                    <a:pt x="234" y="289"/>
                  </a:lnTo>
                  <a:lnTo>
                    <a:pt x="223" y="288"/>
                  </a:lnTo>
                  <a:lnTo>
                    <a:pt x="215" y="285"/>
                  </a:lnTo>
                  <a:lnTo>
                    <a:pt x="210" y="284"/>
                  </a:lnTo>
                  <a:lnTo>
                    <a:pt x="209" y="283"/>
                  </a:lnTo>
                  <a:lnTo>
                    <a:pt x="209" y="281"/>
                  </a:lnTo>
                  <a:lnTo>
                    <a:pt x="207" y="276"/>
                  </a:lnTo>
                  <a:lnTo>
                    <a:pt x="203" y="267"/>
                  </a:lnTo>
                  <a:lnTo>
                    <a:pt x="198" y="255"/>
                  </a:lnTo>
                  <a:lnTo>
                    <a:pt x="193" y="240"/>
                  </a:lnTo>
                  <a:lnTo>
                    <a:pt x="186" y="224"/>
                  </a:lnTo>
                  <a:lnTo>
                    <a:pt x="177" y="207"/>
                  </a:lnTo>
                  <a:lnTo>
                    <a:pt x="165" y="187"/>
                  </a:lnTo>
                  <a:lnTo>
                    <a:pt x="152" y="167"/>
                  </a:lnTo>
                  <a:lnTo>
                    <a:pt x="137" y="145"/>
                  </a:lnTo>
                  <a:lnTo>
                    <a:pt x="120" y="123"/>
                  </a:lnTo>
                  <a:lnTo>
                    <a:pt x="101" y="102"/>
                  </a:lnTo>
                  <a:lnTo>
                    <a:pt x="80" y="80"/>
                  </a:lnTo>
                  <a:lnTo>
                    <a:pt x="56" y="59"/>
                  </a:lnTo>
                  <a:lnTo>
                    <a:pt x="29" y="41"/>
                  </a:lnTo>
                  <a:lnTo>
                    <a:pt x="0" y="23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4" name="Freeform 80"/>
            <p:cNvSpPr>
              <a:spLocks noChangeAspect="1"/>
            </p:cNvSpPr>
            <p:nvPr/>
          </p:nvSpPr>
          <p:spPr bwMode="auto">
            <a:xfrm>
              <a:off x="2048" y="1661"/>
              <a:ext cx="167" cy="119"/>
            </a:xfrm>
            <a:custGeom>
              <a:avLst/>
              <a:gdLst>
                <a:gd name="T0" fmla="*/ 1 w 335"/>
                <a:gd name="T1" fmla="*/ 0 h 238"/>
                <a:gd name="T2" fmla="*/ 10 w 335"/>
                <a:gd name="T3" fmla="*/ 1 h 238"/>
                <a:gd name="T4" fmla="*/ 19 w 335"/>
                <a:gd name="T5" fmla="*/ 3 h 238"/>
                <a:gd name="T6" fmla="*/ 26 w 335"/>
                <a:gd name="T7" fmla="*/ 5 h 238"/>
                <a:gd name="T8" fmla="*/ 33 w 335"/>
                <a:gd name="T9" fmla="*/ 7 h 238"/>
                <a:gd name="T10" fmla="*/ 39 w 335"/>
                <a:gd name="T11" fmla="*/ 11 h 238"/>
                <a:gd name="T12" fmla="*/ 44 w 335"/>
                <a:gd name="T13" fmla="*/ 14 h 238"/>
                <a:gd name="T14" fmla="*/ 49 w 335"/>
                <a:gd name="T15" fmla="*/ 17 h 238"/>
                <a:gd name="T16" fmla="*/ 54 w 335"/>
                <a:gd name="T17" fmla="*/ 21 h 238"/>
                <a:gd name="T18" fmla="*/ 58 w 335"/>
                <a:gd name="T19" fmla="*/ 25 h 238"/>
                <a:gd name="T20" fmla="*/ 62 w 335"/>
                <a:gd name="T21" fmla="*/ 29 h 238"/>
                <a:gd name="T22" fmla="*/ 65 w 335"/>
                <a:gd name="T23" fmla="*/ 34 h 238"/>
                <a:gd name="T24" fmla="*/ 69 w 335"/>
                <a:gd name="T25" fmla="*/ 38 h 238"/>
                <a:gd name="T26" fmla="*/ 72 w 335"/>
                <a:gd name="T27" fmla="*/ 43 h 238"/>
                <a:gd name="T28" fmla="*/ 76 w 335"/>
                <a:gd name="T29" fmla="*/ 48 h 238"/>
                <a:gd name="T30" fmla="*/ 80 w 335"/>
                <a:gd name="T31" fmla="*/ 53 h 238"/>
                <a:gd name="T32" fmla="*/ 83 w 335"/>
                <a:gd name="T33" fmla="*/ 58 h 238"/>
                <a:gd name="T34" fmla="*/ 83 w 335"/>
                <a:gd name="T35" fmla="*/ 58 h 238"/>
                <a:gd name="T36" fmla="*/ 83 w 335"/>
                <a:gd name="T37" fmla="*/ 59 h 238"/>
                <a:gd name="T38" fmla="*/ 83 w 335"/>
                <a:gd name="T39" fmla="*/ 59 h 238"/>
                <a:gd name="T40" fmla="*/ 82 w 335"/>
                <a:gd name="T41" fmla="*/ 59 h 238"/>
                <a:gd name="T42" fmla="*/ 82 w 335"/>
                <a:gd name="T43" fmla="*/ 60 h 238"/>
                <a:gd name="T44" fmla="*/ 81 w 335"/>
                <a:gd name="T45" fmla="*/ 60 h 238"/>
                <a:gd name="T46" fmla="*/ 81 w 335"/>
                <a:gd name="T47" fmla="*/ 60 h 238"/>
                <a:gd name="T48" fmla="*/ 80 w 335"/>
                <a:gd name="T49" fmla="*/ 60 h 238"/>
                <a:gd name="T50" fmla="*/ 77 w 335"/>
                <a:gd name="T51" fmla="*/ 54 h 238"/>
                <a:gd name="T52" fmla="*/ 73 w 335"/>
                <a:gd name="T53" fmla="*/ 50 h 238"/>
                <a:gd name="T54" fmla="*/ 70 w 335"/>
                <a:gd name="T55" fmla="*/ 45 h 238"/>
                <a:gd name="T56" fmla="*/ 66 w 335"/>
                <a:gd name="T57" fmla="*/ 40 h 238"/>
                <a:gd name="T58" fmla="*/ 63 w 335"/>
                <a:gd name="T59" fmla="*/ 35 h 238"/>
                <a:gd name="T60" fmla="*/ 59 w 335"/>
                <a:gd name="T61" fmla="*/ 30 h 238"/>
                <a:gd name="T62" fmla="*/ 56 w 335"/>
                <a:gd name="T63" fmla="*/ 26 h 238"/>
                <a:gd name="T64" fmla="*/ 52 w 335"/>
                <a:gd name="T65" fmla="*/ 22 h 238"/>
                <a:gd name="T66" fmla="*/ 47 w 335"/>
                <a:gd name="T67" fmla="*/ 19 h 238"/>
                <a:gd name="T68" fmla="*/ 43 w 335"/>
                <a:gd name="T69" fmla="*/ 15 h 238"/>
                <a:gd name="T70" fmla="*/ 37 w 335"/>
                <a:gd name="T71" fmla="*/ 12 h 238"/>
                <a:gd name="T72" fmla="*/ 32 w 335"/>
                <a:gd name="T73" fmla="*/ 9 h 238"/>
                <a:gd name="T74" fmla="*/ 25 w 335"/>
                <a:gd name="T75" fmla="*/ 7 h 238"/>
                <a:gd name="T76" fmla="*/ 17 w 335"/>
                <a:gd name="T77" fmla="*/ 5 h 238"/>
                <a:gd name="T78" fmla="*/ 9 w 335"/>
                <a:gd name="T79" fmla="*/ 3 h 238"/>
                <a:gd name="T80" fmla="*/ 0 w 335"/>
                <a:gd name="T81" fmla="*/ 2 h 238"/>
                <a:gd name="T82" fmla="*/ 0 w 335"/>
                <a:gd name="T83" fmla="*/ 2 h 238"/>
                <a:gd name="T84" fmla="*/ 0 w 335"/>
                <a:gd name="T85" fmla="*/ 1 h 238"/>
                <a:gd name="T86" fmla="*/ 0 w 335"/>
                <a:gd name="T87" fmla="*/ 1 h 238"/>
                <a:gd name="T88" fmla="*/ 0 w 335"/>
                <a:gd name="T89" fmla="*/ 1 h 238"/>
                <a:gd name="T90" fmla="*/ 0 w 335"/>
                <a:gd name="T91" fmla="*/ 1 h 238"/>
                <a:gd name="T92" fmla="*/ 0 w 335"/>
                <a:gd name="T93" fmla="*/ 1 h 238"/>
                <a:gd name="T94" fmla="*/ 1 w 335"/>
                <a:gd name="T95" fmla="*/ 0 h 238"/>
                <a:gd name="T96" fmla="*/ 1 w 335"/>
                <a:gd name="T97" fmla="*/ 0 h 238"/>
                <a:gd name="T98" fmla="*/ 1 w 335"/>
                <a:gd name="T99" fmla="*/ 0 h 2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5"/>
                <a:gd name="T151" fmla="*/ 0 h 238"/>
                <a:gd name="T152" fmla="*/ 335 w 335"/>
                <a:gd name="T153" fmla="*/ 238 h 2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5" h="238">
                  <a:moveTo>
                    <a:pt x="5" y="0"/>
                  </a:moveTo>
                  <a:lnTo>
                    <a:pt x="42" y="4"/>
                  </a:lnTo>
                  <a:lnTo>
                    <a:pt x="76" y="11"/>
                  </a:lnTo>
                  <a:lnTo>
                    <a:pt x="106" y="19"/>
                  </a:lnTo>
                  <a:lnTo>
                    <a:pt x="133" y="30"/>
                  </a:lnTo>
                  <a:lnTo>
                    <a:pt x="157" y="41"/>
                  </a:lnTo>
                  <a:lnTo>
                    <a:pt x="179" y="54"/>
                  </a:lnTo>
                  <a:lnTo>
                    <a:pt x="199" y="68"/>
                  </a:lnTo>
                  <a:lnTo>
                    <a:pt x="217" y="83"/>
                  </a:lnTo>
                  <a:lnTo>
                    <a:pt x="234" y="99"/>
                  </a:lnTo>
                  <a:lnTo>
                    <a:pt x="249" y="116"/>
                  </a:lnTo>
                  <a:lnTo>
                    <a:pt x="263" y="133"/>
                  </a:lnTo>
                  <a:lnTo>
                    <a:pt x="277" y="152"/>
                  </a:lnTo>
                  <a:lnTo>
                    <a:pt x="291" y="171"/>
                  </a:lnTo>
                  <a:lnTo>
                    <a:pt x="305" y="191"/>
                  </a:lnTo>
                  <a:lnTo>
                    <a:pt x="320" y="210"/>
                  </a:lnTo>
                  <a:lnTo>
                    <a:pt x="335" y="231"/>
                  </a:lnTo>
                  <a:lnTo>
                    <a:pt x="335" y="232"/>
                  </a:lnTo>
                  <a:lnTo>
                    <a:pt x="335" y="233"/>
                  </a:lnTo>
                  <a:lnTo>
                    <a:pt x="334" y="235"/>
                  </a:lnTo>
                  <a:lnTo>
                    <a:pt x="331" y="236"/>
                  </a:lnTo>
                  <a:lnTo>
                    <a:pt x="329" y="237"/>
                  </a:lnTo>
                  <a:lnTo>
                    <a:pt x="327" y="238"/>
                  </a:lnTo>
                  <a:lnTo>
                    <a:pt x="325" y="238"/>
                  </a:lnTo>
                  <a:lnTo>
                    <a:pt x="323" y="237"/>
                  </a:lnTo>
                  <a:lnTo>
                    <a:pt x="308" y="216"/>
                  </a:lnTo>
                  <a:lnTo>
                    <a:pt x="295" y="197"/>
                  </a:lnTo>
                  <a:lnTo>
                    <a:pt x="281" y="177"/>
                  </a:lnTo>
                  <a:lnTo>
                    <a:pt x="267" y="157"/>
                  </a:lnTo>
                  <a:lnTo>
                    <a:pt x="253" y="139"/>
                  </a:lnTo>
                  <a:lnTo>
                    <a:pt x="239" y="122"/>
                  </a:lnTo>
                  <a:lnTo>
                    <a:pt x="224" y="104"/>
                  </a:lnTo>
                  <a:lnTo>
                    <a:pt x="208" y="88"/>
                  </a:lnTo>
                  <a:lnTo>
                    <a:pt x="191" y="73"/>
                  </a:lnTo>
                  <a:lnTo>
                    <a:pt x="172" y="60"/>
                  </a:lnTo>
                  <a:lnTo>
                    <a:pt x="151" y="47"/>
                  </a:lnTo>
                  <a:lnTo>
                    <a:pt x="128" y="35"/>
                  </a:lnTo>
                  <a:lnTo>
                    <a:pt x="101" y="25"/>
                  </a:lnTo>
                  <a:lnTo>
                    <a:pt x="71" y="17"/>
                  </a:lnTo>
                  <a:lnTo>
                    <a:pt x="39" y="10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5" name="Freeform 81"/>
            <p:cNvSpPr>
              <a:spLocks noChangeAspect="1"/>
            </p:cNvSpPr>
            <p:nvPr/>
          </p:nvSpPr>
          <p:spPr bwMode="auto">
            <a:xfrm>
              <a:off x="2013" y="1659"/>
              <a:ext cx="168" cy="146"/>
            </a:xfrm>
            <a:custGeom>
              <a:avLst/>
              <a:gdLst>
                <a:gd name="T0" fmla="*/ 1 w 335"/>
                <a:gd name="T1" fmla="*/ 0 h 292"/>
                <a:gd name="T2" fmla="*/ 9 w 335"/>
                <a:gd name="T3" fmla="*/ 1 h 292"/>
                <a:gd name="T4" fmla="*/ 16 w 335"/>
                <a:gd name="T5" fmla="*/ 3 h 292"/>
                <a:gd name="T6" fmla="*/ 22 w 335"/>
                <a:gd name="T7" fmla="*/ 5 h 292"/>
                <a:gd name="T8" fmla="*/ 28 w 335"/>
                <a:gd name="T9" fmla="*/ 9 h 292"/>
                <a:gd name="T10" fmla="*/ 34 w 335"/>
                <a:gd name="T11" fmla="*/ 12 h 292"/>
                <a:gd name="T12" fmla="*/ 39 w 335"/>
                <a:gd name="T13" fmla="*/ 16 h 292"/>
                <a:gd name="T14" fmla="*/ 44 w 335"/>
                <a:gd name="T15" fmla="*/ 20 h 292"/>
                <a:gd name="T16" fmla="*/ 49 w 335"/>
                <a:gd name="T17" fmla="*/ 24 h 292"/>
                <a:gd name="T18" fmla="*/ 54 w 335"/>
                <a:gd name="T19" fmla="*/ 29 h 292"/>
                <a:gd name="T20" fmla="*/ 58 w 335"/>
                <a:gd name="T21" fmla="*/ 35 h 292"/>
                <a:gd name="T22" fmla="*/ 62 w 335"/>
                <a:gd name="T23" fmla="*/ 40 h 292"/>
                <a:gd name="T24" fmla="*/ 67 w 335"/>
                <a:gd name="T25" fmla="*/ 46 h 292"/>
                <a:gd name="T26" fmla="*/ 71 w 335"/>
                <a:gd name="T27" fmla="*/ 52 h 292"/>
                <a:gd name="T28" fmla="*/ 75 w 335"/>
                <a:gd name="T29" fmla="*/ 58 h 292"/>
                <a:gd name="T30" fmla="*/ 79 w 335"/>
                <a:gd name="T31" fmla="*/ 65 h 292"/>
                <a:gd name="T32" fmla="*/ 84 w 335"/>
                <a:gd name="T33" fmla="*/ 71 h 292"/>
                <a:gd name="T34" fmla="*/ 84 w 335"/>
                <a:gd name="T35" fmla="*/ 72 h 292"/>
                <a:gd name="T36" fmla="*/ 84 w 335"/>
                <a:gd name="T37" fmla="*/ 72 h 292"/>
                <a:gd name="T38" fmla="*/ 84 w 335"/>
                <a:gd name="T39" fmla="*/ 72 h 292"/>
                <a:gd name="T40" fmla="*/ 83 w 335"/>
                <a:gd name="T41" fmla="*/ 73 h 292"/>
                <a:gd name="T42" fmla="*/ 83 w 335"/>
                <a:gd name="T43" fmla="*/ 73 h 292"/>
                <a:gd name="T44" fmla="*/ 83 w 335"/>
                <a:gd name="T45" fmla="*/ 73 h 292"/>
                <a:gd name="T46" fmla="*/ 82 w 335"/>
                <a:gd name="T47" fmla="*/ 73 h 292"/>
                <a:gd name="T48" fmla="*/ 82 w 335"/>
                <a:gd name="T49" fmla="*/ 73 h 292"/>
                <a:gd name="T50" fmla="*/ 77 w 335"/>
                <a:gd name="T51" fmla="*/ 67 h 292"/>
                <a:gd name="T52" fmla="*/ 73 w 335"/>
                <a:gd name="T53" fmla="*/ 60 h 292"/>
                <a:gd name="T54" fmla="*/ 69 w 335"/>
                <a:gd name="T55" fmla="*/ 54 h 292"/>
                <a:gd name="T56" fmla="*/ 65 w 335"/>
                <a:gd name="T57" fmla="*/ 48 h 292"/>
                <a:gd name="T58" fmla="*/ 61 w 335"/>
                <a:gd name="T59" fmla="*/ 42 h 292"/>
                <a:gd name="T60" fmla="*/ 56 w 335"/>
                <a:gd name="T61" fmla="*/ 37 h 292"/>
                <a:gd name="T62" fmla="*/ 52 w 335"/>
                <a:gd name="T63" fmla="*/ 31 h 292"/>
                <a:gd name="T64" fmla="*/ 48 w 335"/>
                <a:gd name="T65" fmla="*/ 26 h 292"/>
                <a:gd name="T66" fmla="*/ 43 w 335"/>
                <a:gd name="T67" fmla="*/ 22 h 292"/>
                <a:gd name="T68" fmla="*/ 39 w 335"/>
                <a:gd name="T69" fmla="*/ 18 h 292"/>
                <a:gd name="T70" fmla="*/ 33 w 335"/>
                <a:gd name="T71" fmla="*/ 13 h 292"/>
                <a:gd name="T72" fmla="*/ 28 w 335"/>
                <a:gd name="T73" fmla="*/ 10 h 292"/>
                <a:gd name="T74" fmla="*/ 22 w 335"/>
                <a:gd name="T75" fmla="*/ 7 h 292"/>
                <a:gd name="T76" fmla="*/ 16 w 335"/>
                <a:gd name="T77" fmla="*/ 5 h 292"/>
                <a:gd name="T78" fmla="*/ 9 w 335"/>
                <a:gd name="T79" fmla="*/ 3 h 292"/>
                <a:gd name="T80" fmla="*/ 1 w 335"/>
                <a:gd name="T81" fmla="*/ 1 h 292"/>
                <a:gd name="T82" fmla="*/ 1 w 335"/>
                <a:gd name="T83" fmla="*/ 1 h 292"/>
                <a:gd name="T84" fmla="*/ 1 w 335"/>
                <a:gd name="T85" fmla="*/ 1 h 292"/>
                <a:gd name="T86" fmla="*/ 0 w 335"/>
                <a:gd name="T87" fmla="*/ 1 h 292"/>
                <a:gd name="T88" fmla="*/ 0 w 335"/>
                <a:gd name="T89" fmla="*/ 1 h 292"/>
                <a:gd name="T90" fmla="*/ 1 w 335"/>
                <a:gd name="T91" fmla="*/ 1 h 292"/>
                <a:gd name="T92" fmla="*/ 1 w 335"/>
                <a:gd name="T93" fmla="*/ 0 h 292"/>
                <a:gd name="T94" fmla="*/ 1 w 335"/>
                <a:gd name="T95" fmla="*/ 0 h 292"/>
                <a:gd name="T96" fmla="*/ 1 w 335"/>
                <a:gd name="T97" fmla="*/ 0 h 292"/>
                <a:gd name="T98" fmla="*/ 1 w 335"/>
                <a:gd name="T99" fmla="*/ 0 h 2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5"/>
                <a:gd name="T151" fmla="*/ 0 h 292"/>
                <a:gd name="T152" fmla="*/ 335 w 335"/>
                <a:gd name="T153" fmla="*/ 292 h 2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5" h="292">
                  <a:moveTo>
                    <a:pt x="4" y="0"/>
                  </a:moveTo>
                  <a:lnTo>
                    <a:pt x="34" y="6"/>
                  </a:lnTo>
                  <a:lnTo>
                    <a:pt x="63" y="13"/>
                  </a:lnTo>
                  <a:lnTo>
                    <a:pt x="88" y="23"/>
                  </a:lnTo>
                  <a:lnTo>
                    <a:pt x="112" y="35"/>
                  </a:lnTo>
                  <a:lnTo>
                    <a:pt x="135" y="49"/>
                  </a:lnTo>
                  <a:lnTo>
                    <a:pt x="156" y="64"/>
                  </a:lnTo>
                  <a:lnTo>
                    <a:pt x="176" y="81"/>
                  </a:lnTo>
                  <a:lnTo>
                    <a:pt x="194" y="99"/>
                  </a:lnTo>
                  <a:lnTo>
                    <a:pt x="213" y="119"/>
                  </a:lnTo>
                  <a:lnTo>
                    <a:pt x="230" y="140"/>
                  </a:lnTo>
                  <a:lnTo>
                    <a:pt x="247" y="161"/>
                  </a:lnTo>
                  <a:lnTo>
                    <a:pt x="265" y="184"/>
                  </a:lnTo>
                  <a:lnTo>
                    <a:pt x="281" y="209"/>
                  </a:lnTo>
                  <a:lnTo>
                    <a:pt x="298" y="233"/>
                  </a:lnTo>
                  <a:lnTo>
                    <a:pt x="316" y="258"/>
                  </a:lnTo>
                  <a:lnTo>
                    <a:pt x="335" y="284"/>
                  </a:lnTo>
                  <a:lnTo>
                    <a:pt x="335" y="285"/>
                  </a:lnTo>
                  <a:lnTo>
                    <a:pt x="335" y="287"/>
                  </a:lnTo>
                  <a:lnTo>
                    <a:pt x="334" y="288"/>
                  </a:lnTo>
                  <a:lnTo>
                    <a:pt x="332" y="290"/>
                  </a:lnTo>
                  <a:lnTo>
                    <a:pt x="331" y="292"/>
                  </a:lnTo>
                  <a:lnTo>
                    <a:pt x="329" y="292"/>
                  </a:lnTo>
                  <a:lnTo>
                    <a:pt x="328" y="292"/>
                  </a:lnTo>
                  <a:lnTo>
                    <a:pt x="327" y="290"/>
                  </a:lnTo>
                  <a:lnTo>
                    <a:pt x="308" y="265"/>
                  </a:lnTo>
                  <a:lnTo>
                    <a:pt x="291" y="241"/>
                  </a:lnTo>
                  <a:lnTo>
                    <a:pt x="274" y="216"/>
                  </a:lnTo>
                  <a:lnTo>
                    <a:pt x="258" y="193"/>
                  </a:lnTo>
                  <a:lnTo>
                    <a:pt x="241" y="169"/>
                  </a:lnTo>
                  <a:lnTo>
                    <a:pt x="224" y="148"/>
                  </a:lnTo>
                  <a:lnTo>
                    <a:pt x="208" y="126"/>
                  </a:lnTo>
                  <a:lnTo>
                    <a:pt x="190" y="106"/>
                  </a:lnTo>
                  <a:lnTo>
                    <a:pt x="171" y="88"/>
                  </a:lnTo>
                  <a:lnTo>
                    <a:pt x="153" y="70"/>
                  </a:lnTo>
                  <a:lnTo>
                    <a:pt x="132" y="55"/>
                  </a:lnTo>
                  <a:lnTo>
                    <a:pt x="110" y="42"/>
                  </a:lnTo>
                  <a:lnTo>
                    <a:pt x="86" y="30"/>
                  </a:lnTo>
                  <a:lnTo>
                    <a:pt x="61" y="20"/>
                  </a:lnTo>
                  <a:lnTo>
                    <a:pt x="33" y="13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6" name="Freeform 82"/>
            <p:cNvSpPr>
              <a:spLocks noChangeAspect="1"/>
            </p:cNvSpPr>
            <p:nvPr/>
          </p:nvSpPr>
          <p:spPr bwMode="auto">
            <a:xfrm>
              <a:off x="1179" y="2631"/>
              <a:ext cx="1084" cy="150"/>
            </a:xfrm>
            <a:custGeom>
              <a:avLst/>
              <a:gdLst>
                <a:gd name="T0" fmla="*/ 57 w 2170"/>
                <a:gd name="T1" fmla="*/ 73 h 299"/>
                <a:gd name="T2" fmla="*/ 73 w 2170"/>
                <a:gd name="T3" fmla="*/ 74 h 299"/>
                <a:gd name="T4" fmla="*/ 91 w 2170"/>
                <a:gd name="T5" fmla="*/ 74 h 299"/>
                <a:gd name="T6" fmla="*/ 110 w 2170"/>
                <a:gd name="T7" fmla="*/ 75 h 299"/>
                <a:gd name="T8" fmla="*/ 131 w 2170"/>
                <a:gd name="T9" fmla="*/ 75 h 299"/>
                <a:gd name="T10" fmla="*/ 153 w 2170"/>
                <a:gd name="T11" fmla="*/ 75 h 299"/>
                <a:gd name="T12" fmla="*/ 175 w 2170"/>
                <a:gd name="T13" fmla="*/ 75 h 299"/>
                <a:gd name="T14" fmla="*/ 199 w 2170"/>
                <a:gd name="T15" fmla="*/ 74 h 299"/>
                <a:gd name="T16" fmla="*/ 224 w 2170"/>
                <a:gd name="T17" fmla="*/ 73 h 299"/>
                <a:gd name="T18" fmla="*/ 249 w 2170"/>
                <a:gd name="T19" fmla="*/ 72 h 299"/>
                <a:gd name="T20" fmla="*/ 275 w 2170"/>
                <a:gd name="T21" fmla="*/ 70 h 299"/>
                <a:gd name="T22" fmla="*/ 288 w 2170"/>
                <a:gd name="T23" fmla="*/ 70 h 299"/>
                <a:gd name="T24" fmla="*/ 307 w 2170"/>
                <a:gd name="T25" fmla="*/ 71 h 299"/>
                <a:gd name="T26" fmla="*/ 331 w 2170"/>
                <a:gd name="T27" fmla="*/ 71 h 299"/>
                <a:gd name="T28" fmla="*/ 358 w 2170"/>
                <a:gd name="T29" fmla="*/ 71 h 299"/>
                <a:gd name="T30" fmla="*/ 387 w 2170"/>
                <a:gd name="T31" fmla="*/ 71 h 299"/>
                <a:gd name="T32" fmla="*/ 404 w 2170"/>
                <a:gd name="T33" fmla="*/ 71 h 299"/>
                <a:gd name="T34" fmla="*/ 416 w 2170"/>
                <a:gd name="T35" fmla="*/ 71 h 299"/>
                <a:gd name="T36" fmla="*/ 428 w 2170"/>
                <a:gd name="T37" fmla="*/ 70 h 299"/>
                <a:gd name="T38" fmla="*/ 440 w 2170"/>
                <a:gd name="T39" fmla="*/ 69 h 299"/>
                <a:gd name="T40" fmla="*/ 451 w 2170"/>
                <a:gd name="T41" fmla="*/ 68 h 299"/>
                <a:gd name="T42" fmla="*/ 463 w 2170"/>
                <a:gd name="T43" fmla="*/ 66 h 299"/>
                <a:gd name="T44" fmla="*/ 474 w 2170"/>
                <a:gd name="T45" fmla="*/ 64 h 299"/>
                <a:gd name="T46" fmla="*/ 485 w 2170"/>
                <a:gd name="T47" fmla="*/ 62 h 299"/>
                <a:gd name="T48" fmla="*/ 496 w 2170"/>
                <a:gd name="T49" fmla="*/ 59 h 299"/>
                <a:gd name="T50" fmla="*/ 505 w 2170"/>
                <a:gd name="T51" fmla="*/ 56 h 299"/>
                <a:gd name="T52" fmla="*/ 514 w 2170"/>
                <a:gd name="T53" fmla="*/ 53 h 299"/>
                <a:gd name="T54" fmla="*/ 531 w 2170"/>
                <a:gd name="T55" fmla="*/ 42 h 299"/>
                <a:gd name="T56" fmla="*/ 540 w 2170"/>
                <a:gd name="T57" fmla="*/ 28 h 299"/>
                <a:gd name="T58" fmla="*/ 541 w 2170"/>
                <a:gd name="T59" fmla="*/ 15 h 299"/>
                <a:gd name="T60" fmla="*/ 536 w 2170"/>
                <a:gd name="T61" fmla="*/ 11 h 299"/>
                <a:gd name="T62" fmla="*/ 525 w 2170"/>
                <a:gd name="T63" fmla="*/ 7 h 299"/>
                <a:gd name="T64" fmla="*/ 510 w 2170"/>
                <a:gd name="T65" fmla="*/ 5 h 299"/>
                <a:gd name="T66" fmla="*/ 489 w 2170"/>
                <a:gd name="T67" fmla="*/ 3 h 299"/>
                <a:gd name="T68" fmla="*/ 463 w 2170"/>
                <a:gd name="T69" fmla="*/ 1 h 299"/>
                <a:gd name="T70" fmla="*/ 434 w 2170"/>
                <a:gd name="T71" fmla="*/ 1 h 299"/>
                <a:gd name="T72" fmla="*/ 402 w 2170"/>
                <a:gd name="T73" fmla="*/ 1 h 299"/>
                <a:gd name="T74" fmla="*/ 366 w 2170"/>
                <a:gd name="T75" fmla="*/ 1 h 299"/>
                <a:gd name="T76" fmla="*/ 328 w 2170"/>
                <a:gd name="T77" fmla="*/ 3 h 299"/>
                <a:gd name="T78" fmla="*/ 288 w 2170"/>
                <a:gd name="T79" fmla="*/ 5 h 299"/>
                <a:gd name="T80" fmla="*/ 246 w 2170"/>
                <a:gd name="T81" fmla="*/ 8 h 299"/>
                <a:gd name="T82" fmla="*/ 206 w 2170"/>
                <a:gd name="T83" fmla="*/ 11 h 299"/>
                <a:gd name="T84" fmla="*/ 168 w 2170"/>
                <a:gd name="T85" fmla="*/ 15 h 299"/>
                <a:gd name="T86" fmla="*/ 133 w 2170"/>
                <a:gd name="T87" fmla="*/ 20 h 299"/>
                <a:gd name="T88" fmla="*/ 101 w 2170"/>
                <a:gd name="T89" fmla="*/ 25 h 299"/>
                <a:gd name="T90" fmla="*/ 72 w 2170"/>
                <a:gd name="T91" fmla="*/ 30 h 299"/>
                <a:gd name="T92" fmla="*/ 47 w 2170"/>
                <a:gd name="T93" fmla="*/ 35 h 299"/>
                <a:gd name="T94" fmla="*/ 27 w 2170"/>
                <a:gd name="T95" fmla="*/ 41 h 299"/>
                <a:gd name="T96" fmla="*/ 12 w 2170"/>
                <a:gd name="T97" fmla="*/ 46 h 299"/>
                <a:gd name="T98" fmla="*/ 3 w 2170"/>
                <a:gd name="T99" fmla="*/ 52 h 299"/>
                <a:gd name="T100" fmla="*/ 0 w 2170"/>
                <a:gd name="T101" fmla="*/ 57 h 299"/>
                <a:gd name="T102" fmla="*/ 1 w 2170"/>
                <a:gd name="T103" fmla="*/ 61 h 299"/>
                <a:gd name="T104" fmla="*/ 7 w 2170"/>
                <a:gd name="T105" fmla="*/ 64 h 299"/>
                <a:gd name="T106" fmla="*/ 15 w 2170"/>
                <a:gd name="T107" fmla="*/ 67 h 299"/>
                <a:gd name="T108" fmla="*/ 27 w 2170"/>
                <a:gd name="T109" fmla="*/ 69 h 299"/>
                <a:gd name="T110" fmla="*/ 42 w 2170"/>
                <a:gd name="T111" fmla="*/ 71 h 2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70"/>
                <a:gd name="T169" fmla="*/ 0 h 299"/>
                <a:gd name="T170" fmla="*/ 2170 w 2170"/>
                <a:gd name="T171" fmla="*/ 299 h 2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70" h="299">
                  <a:moveTo>
                    <a:pt x="191" y="285"/>
                  </a:moveTo>
                  <a:lnTo>
                    <a:pt x="211" y="288"/>
                  </a:lnTo>
                  <a:lnTo>
                    <a:pt x="230" y="289"/>
                  </a:lnTo>
                  <a:lnTo>
                    <a:pt x="251" y="290"/>
                  </a:lnTo>
                  <a:lnTo>
                    <a:pt x="273" y="292"/>
                  </a:lnTo>
                  <a:lnTo>
                    <a:pt x="295" y="293"/>
                  </a:lnTo>
                  <a:lnTo>
                    <a:pt x="318" y="295"/>
                  </a:lnTo>
                  <a:lnTo>
                    <a:pt x="342" y="296"/>
                  </a:lnTo>
                  <a:lnTo>
                    <a:pt x="366" y="296"/>
                  </a:lnTo>
                  <a:lnTo>
                    <a:pt x="392" y="297"/>
                  </a:lnTo>
                  <a:lnTo>
                    <a:pt x="417" y="298"/>
                  </a:lnTo>
                  <a:lnTo>
                    <a:pt x="442" y="298"/>
                  </a:lnTo>
                  <a:lnTo>
                    <a:pt x="470" y="298"/>
                  </a:lnTo>
                  <a:lnTo>
                    <a:pt x="497" y="299"/>
                  </a:lnTo>
                  <a:lnTo>
                    <a:pt x="525" y="299"/>
                  </a:lnTo>
                  <a:lnTo>
                    <a:pt x="553" y="299"/>
                  </a:lnTo>
                  <a:lnTo>
                    <a:pt x="583" y="299"/>
                  </a:lnTo>
                  <a:lnTo>
                    <a:pt x="612" y="299"/>
                  </a:lnTo>
                  <a:lnTo>
                    <a:pt x="642" y="298"/>
                  </a:lnTo>
                  <a:lnTo>
                    <a:pt x="672" y="298"/>
                  </a:lnTo>
                  <a:lnTo>
                    <a:pt x="703" y="297"/>
                  </a:lnTo>
                  <a:lnTo>
                    <a:pt x="734" y="297"/>
                  </a:lnTo>
                  <a:lnTo>
                    <a:pt x="766" y="296"/>
                  </a:lnTo>
                  <a:lnTo>
                    <a:pt x="798" y="295"/>
                  </a:lnTo>
                  <a:lnTo>
                    <a:pt x="831" y="293"/>
                  </a:lnTo>
                  <a:lnTo>
                    <a:pt x="863" y="292"/>
                  </a:lnTo>
                  <a:lnTo>
                    <a:pt x="896" y="291"/>
                  </a:lnTo>
                  <a:lnTo>
                    <a:pt x="930" y="289"/>
                  </a:lnTo>
                  <a:lnTo>
                    <a:pt x="963" y="288"/>
                  </a:lnTo>
                  <a:lnTo>
                    <a:pt x="998" y="285"/>
                  </a:lnTo>
                  <a:lnTo>
                    <a:pt x="1032" y="284"/>
                  </a:lnTo>
                  <a:lnTo>
                    <a:pt x="1067" y="282"/>
                  </a:lnTo>
                  <a:lnTo>
                    <a:pt x="1101" y="280"/>
                  </a:lnTo>
                  <a:lnTo>
                    <a:pt x="1116" y="278"/>
                  </a:lnTo>
                  <a:lnTo>
                    <a:pt x="1135" y="278"/>
                  </a:lnTo>
                  <a:lnTo>
                    <a:pt x="1156" y="278"/>
                  </a:lnTo>
                  <a:lnTo>
                    <a:pt x="1179" y="278"/>
                  </a:lnTo>
                  <a:lnTo>
                    <a:pt x="1204" y="280"/>
                  </a:lnTo>
                  <a:lnTo>
                    <a:pt x="1232" y="281"/>
                  </a:lnTo>
                  <a:lnTo>
                    <a:pt x="1262" y="281"/>
                  </a:lnTo>
                  <a:lnTo>
                    <a:pt x="1294" y="282"/>
                  </a:lnTo>
                  <a:lnTo>
                    <a:pt x="1327" y="283"/>
                  </a:lnTo>
                  <a:lnTo>
                    <a:pt x="1362" y="283"/>
                  </a:lnTo>
                  <a:lnTo>
                    <a:pt x="1398" y="284"/>
                  </a:lnTo>
                  <a:lnTo>
                    <a:pt x="1434" y="284"/>
                  </a:lnTo>
                  <a:lnTo>
                    <a:pt x="1471" y="284"/>
                  </a:lnTo>
                  <a:lnTo>
                    <a:pt x="1509" y="284"/>
                  </a:lnTo>
                  <a:lnTo>
                    <a:pt x="1549" y="284"/>
                  </a:lnTo>
                  <a:lnTo>
                    <a:pt x="1588" y="283"/>
                  </a:lnTo>
                  <a:lnTo>
                    <a:pt x="1604" y="283"/>
                  </a:lnTo>
                  <a:lnTo>
                    <a:pt x="1620" y="282"/>
                  </a:lnTo>
                  <a:lnTo>
                    <a:pt x="1636" y="282"/>
                  </a:lnTo>
                  <a:lnTo>
                    <a:pt x="1652" y="281"/>
                  </a:lnTo>
                  <a:lnTo>
                    <a:pt x="1667" y="281"/>
                  </a:lnTo>
                  <a:lnTo>
                    <a:pt x="1683" y="280"/>
                  </a:lnTo>
                  <a:lnTo>
                    <a:pt x="1699" y="278"/>
                  </a:lnTo>
                  <a:lnTo>
                    <a:pt x="1716" y="277"/>
                  </a:lnTo>
                  <a:lnTo>
                    <a:pt x="1731" y="277"/>
                  </a:lnTo>
                  <a:lnTo>
                    <a:pt x="1747" y="275"/>
                  </a:lnTo>
                  <a:lnTo>
                    <a:pt x="1762" y="274"/>
                  </a:lnTo>
                  <a:lnTo>
                    <a:pt x="1778" y="273"/>
                  </a:lnTo>
                  <a:lnTo>
                    <a:pt x="1793" y="272"/>
                  </a:lnTo>
                  <a:lnTo>
                    <a:pt x="1808" y="269"/>
                  </a:lnTo>
                  <a:lnTo>
                    <a:pt x="1823" y="268"/>
                  </a:lnTo>
                  <a:lnTo>
                    <a:pt x="1838" y="266"/>
                  </a:lnTo>
                  <a:lnTo>
                    <a:pt x="1854" y="263"/>
                  </a:lnTo>
                  <a:lnTo>
                    <a:pt x="1869" y="261"/>
                  </a:lnTo>
                  <a:lnTo>
                    <a:pt x="1885" y="259"/>
                  </a:lnTo>
                  <a:lnTo>
                    <a:pt x="1900" y="255"/>
                  </a:lnTo>
                  <a:lnTo>
                    <a:pt x="1915" y="253"/>
                  </a:lnTo>
                  <a:lnTo>
                    <a:pt x="1930" y="250"/>
                  </a:lnTo>
                  <a:lnTo>
                    <a:pt x="1944" y="246"/>
                  </a:lnTo>
                  <a:lnTo>
                    <a:pt x="1959" y="243"/>
                  </a:lnTo>
                  <a:lnTo>
                    <a:pt x="1973" y="239"/>
                  </a:lnTo>
                  <a:lnTo>
                    <a:pt x="1985" y="236"/>
                  </a:lnTo>
                  <a:lnTo>
                    <a:pt x="1999" y="232"/>
                  </a:lnTo>
                  <a:lnTo>
                    <a:pt x="2012" y="228"/>
                  </a:lnTo>
                  <a:lnTo>
                    <a:pt x="2024" y="223"/>
                  </a:lnTo>
                  <a:lnTo>
                    <a:pt x="2036" y="219"/>
                  </a:lnTo>
                  <a:lnTo>
                    <a:pt x="2047" y="214"/>
                  </a:lnTo>
                  <a:lnTo>
                    <a:pt x="2059" y="209"/>
                  </a:lnTo>
                  <a:lnTo>
                    <a:pt x="2083" y="197"/>
                  </a:lnTo>
                  <a:lnTo>
                    <a:pt x="2105" y="182"/>
                  </a:lnTo>
                  <a:lnTo>
                    <a:pt x="2125" y="167"/>
                  </a:lnTo>
                  <a:lnTo>
                    <a:pt x="2141" y="149"/>
                  </a:lnTo>
                  <a:lnTo>
                    <a:pt x="2153" y="131"/>
                  </a:lnTo>
                  <a:lnTo>
                    <a:pt x="2163" y="111"/>
                  </a:lnTo>
                  <a:lnTo>
                    <a:pt x="2168" y="90"/>
                  </a:lnTo>
                  <a:lnTo>
                    <a:pt x="2170" y="66"/>
                  </a:lnTo>
                  <a:lnTo>
                    <a:pt x="2168" y="60"/>
                  </a:lnTo>
                  <a:lnTo>
                    <a:pt x="2164" y="54"/>
                  </a:lnTo>
                  <a:lnTo>
                    <a:pt x="2157" y="48"/>
                  </a:lnTo>
                  <a:lnTo>
                    <a:pt x="2148" y="42"/>
                  </a:lnTo>
                  <a:lnTo>
                    <a:pt x="2136" y="38"/>
                  </a:lnTo>
                  <a:lnTo>
                    <a:pt x="2121" y="33"/>
                  </a:lnTo>
                  <a:lnTo>
                    <a:pt x="2104" y="28"/>
                  </a:lnTo>
                  <a:lnTo>
                    <a:pt x="2085" y="24"/>
                  </a:lnTo>
                  <a:lnTo>
                    <a:pt x="2064" y="20"/>
                  </a:lnTo>
                  <a:lnTo>
                    <a:pt x="2041" y="17"/>
                  </a:lnTo>
                  <a:lnTo>
                    <a:pt x="2014" y="13"/>
                  </a:lnTo>
                  <a:lnTo>
                    <a:pt x="1986" y="11"/>
                  </a:lnTo>
                  <a:lnTo>
                    <a:pt x="1958" y="9"/>
                  </a:lnTo>
                  <a:lnTo>
                    <a:pt x="1925" y="7"/>
                  </a:lnTo>
                  <a:lnTo>
                    <a:pt x="1892" y="4"/>
                  </a:lnTo>
                  <a:lnTo>
                    <a:pt x="1856" y="3"/>
                  </a:lnTo>
                  <a:lnTo>
                    <a:pt x="1819" y="2"/>
                  </a:lnTo>
                  <a:lnTo>
                    <a:pt x="1780" y="1"/>
                  </a:lnTo>
                  <a:lnTo>
                    <a:pt x="1740" y="1"/>
                  </a:lnTo>
                  <a:lnTo>
                    <a:pt x="1698" y="0"/>
                  </a:lnTo>
                  <a:lnTo>
                    <a:pt x="1655" y="1"/>
                  </a:lnTo>
                  <a:lnTo>
                    <a:pt x="1610" y="1"/>
                  </a:lnTo>
                  <a:lnTo>
                    <a:pt x="1564" y="2"/>
                  </a:lnTo>
                  <a:lnTo>
                    <a:pt x="1516" y="2"/>
                  </a:lnTo>
                  <a:lnTo>
                    <a:pt x="1468" y="4"/>
                  </a:lnTo>
                  <a:lnTo>
                    <a:pt x="1417" y="5"/>
                  </a:lnTo>
                  <a:lnTo>
                    <a:pt x="1366" y="8"/>
                  </a:lnTo>
                  <a:lnTo>
                    <a:pt x="1315" y="10"/>
                  </a:lnTo>
                  <a:lnTo>
                    <a:pt x="1262" y="12"/>
                  </a:lnTo>
                  <a:lnTo>
                    <a:pt x="1207" y="15"/>
                  </a:lnTo>
                  <a:lnTo>
                    <a:pt x="1153" y="18"/>
                  </a:lnTo>
                  <a:lnTo>
                    <a:pt x="1098" y="22"/>
                  </a:lnTo>
                  <a:lnTo>
                    <a:pt x="1043" y="25"/>
                  </a:lnTo>
                  <a:lnTo>
                    <a:pt x="987" y="30"/>
                  </a:lnTo>
                  <a:lnTo>
                    <a:pt x="933" y="34"/>
                  </a:lnTo>
                  <a:lnTo>
                    <a:pt x="880" y="39"/>
                  </a:lnTo>
                  <a:lnTo>
                    <a:pt x="827" y="43"/>
                  </a:lnTo>
                  <a:lnTo>
                    <a:pt x="775" y="48"/>
                  </a:lnTo>
                  <a:lnTo>
                    <a:pt x="725" y="54"/>
                  </a:lnTo>
                  <a:lnTo>
                    <a:pt x="675" y="60"/>
                  </a:lnTo>
                  <a:lnTo>
                    <a:pt x="627" y="65"/>
                  </a:lnTo>
                  <a:lnTo>
                    <a:pt x="580" y="71"/>
                  </a:lnTo>
                  <a:lnTo>
                    <a:pt x="533" y="78"/>
                  </a:lnTo>
                  <a:lnTo>
                    <a:pt x="489" y="84"/>
                  </a:lnTo>
                  <a:lnTo>
                    <a:pt x="446" y="91"/>
                  </a:lnTo>
                  <a:lnTo>
                    <a:pt x="404" y="98"/>
                  </a:lnTo>
                  <a:lnTo>
                    <a:pt x="364" y="104"/>
                  </a:lnTo>
                  <a:lnTo>
                    <a:pt x="326" y="111"/>
                  </a:lnTo>
                  <a:lnTo>
                    <a:pt x="289" y="118"/>
                  </a:lnTo>
                  <a:lnTo>
                    <a:pt x="255" y="126"/>
                  </a:lnTo>
                  <a:lnTo>
                    <a:pt x="221" y="133"/>
                  </a:lnTo>
                  <a:lnTo>
                    <a:pt x="190" y="140"/>
                  </a:lnTo>
                  <a:lnTo>
                    <a:pt x="161" y="148"/>
                  </a:lnTo>
                  <a:lnTo>
                    <a:pt x="135" y="155"/>
                  </a:lnTo>
                  <a:lnTo>
                    <a:pt x="109" y="162"/>
                  </a:lnTo>
                  <a:lnTo>
                    <a:pt x="88" y="170"/>
                  </a:lnTo>
                  <a:lnTo>
                    <a:pt x="68" y="177"/>
                  </a:lnTo>
                  <a:lnTo>
                    <a:pt x="50" y="184"/>
                  </a:lnTo>
                  <a:lnTo>
                    <a:pt x="35" y="192"/>
                  </a:lnTo>
                  <a:lnTo>
                    <a:pt x="22" y="199"/>
                  </a:lnTo>
                  <a:lnTo>
                    <a:pt x="13" y="206"/>
                  </a:lnTo>
                  <a:lnTo>
                    <a:pt x="6" y="213"/>
                  </a:lnTo>
                  <a:lnTo>
                    <a:pt x="1" y="220"/>
                  </a:lnTo>
                  <a:lnTo>
                    <a:pt x="0" y="227"/>
                  </a:lnTo>
                  <a:lnTo>
                    <a:pt x="1" y="231"/>
                  </a:lnTo>
                  <a:lnTo>
                    <a:pt x="3" y="237"/>
                  </a:lnTo>
                  <a:lnTo>
                    <a:pt x="7" y="242"/>
                  </a:lnTo>
                  <a:lnTo>
                    <a:pt x="13" y="246"/>
                  </a:lnTo>
                  <a:lnTo>
                    <a:pt x="21" y="250"/>
                  </a:lnTo>
                  <a:lnTo>
                    <a:pt x="29" y="254"/>
                  </a:lnTo>
                  <a:lnTo>
                    <a:pt x="39" y="258"/>
                  </a:lnTo>
                  <a:lnTo>
                    <a:pt x="51" y="261"/>
                  </a:lnTo>
                  <a:lnTo>
                    <a:pt x="63" y="265"/>
                  </a:lnTo>
                  <a:lnTo>
                    <a:pt x="78" y="268"/>
                  </a:lnTo>
                  <a:lnTo>
                    <a:pt x="93" y="272"/>
                  </a:lnTo>
                  <a:lnTo>
                    <a:pt x="111" y="275"/>
                  </a:lnTo>
                  <a:lnTo>
                    <a:pt x="129" y="277"/>
                  </a:lnTo>
                  <a:lnTo>
                    <a:pt x="149" y="281"/>
                  </a:lnTo>
                  <a:lnTo>
                    <a:pt x="169" y="283"/>
                  </a:lnTo>
                  <a:lnTo>
                    <a:pt x="191" y="285"/>
                  </a:lnTo>
                  <a:close/>
                </a:path>
              </a:pathLst>
            </a:custGeom>
            <a:solidFill>
              <a:srgbClr val="7F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7" name="Freeform 83"/>
            <p:cNvSpPr>
              <a:spLocks noChangeAspect="1"/>
            </p:cNvSpPr>
            <p:nvPr/>
          </p:nvSpPr>
          <p:spPr bwMode="auto">
            <a:xfrm>
              <a:off x="1991" y="2502"/>
              <a:ext cx="48" cy="109"/>
            </a:xfrm>
            <a:custGeom>
              <a:avLst/>
              <a:gdLst>
                <a:gd name="T0" fmla="*/ 0 w 95"/>
                <a:gd name="T1" fmla="*/ 54 h 219"/>
                <a:gd name="T2" fmla="*/ 0 w 95"/>
                <a:gd name="T3" fmla="*/ 3 h 219"/>
                <a:gd name="T4" fmla="*/ 24 w 95"/>
                <a:gd name="T5" fmla="*/ 0 h 219"/>
                <a:gd name="T6" fmla="*/ 24 w 95"/>
                <a:gd name="T7" fmla="*/ 54 h 219"/>
                <a:gd name="T8" fmla="*/ 0 w 95"/>
                <a:gd name="T9" fmla="*/ 54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219"/>
                <a:gd name="T17" fmla="*/ 95 w 95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219">
                  <a:moveTo>
                    <a:pt x="0" y="219"/>
                  </a:moveTo>
                  <a:lnTo>
                    <a:pt x="0" y="15"/>
                  </a:lnTo>
                  <a:lnTo>
                    <a:pt x="95" y="0"/>
                  </a:lnTo>
                  <a:lnTo>
                    <a:pt x="95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8" name="Freeform 84"/>
            <p:cNvSpPr>
              <a:spLocks noChangeAspect="1"/>
            </p:cNvSpPr>
            <p:nvPr/>
          </p:nvSpPr>
          <p:spPr bwMode="auto">
            <a:xfrm>
              <a:off x="2014" y="2573"/>
              <a:ext cx="144" cy="53"/>
            </a:xfrm>
            <a:custGeom>
              <a:avLst/>
              <a:gdLst>
                <a:gd name="T0" fmla="*/ 11 w 287"/>
                <a:gd name="T1" fmla="*/ 0 h 106"/>
                <a:gd name="T2" fmla="*/ 47 w 287"/>
                <a:gd name="T3" fmla="*/ 5 h 106"/>
                <a:gd name="T4" fmla="*/ 72 w 287"/>
                <a:gd name="T5" fmla="*/ 27 h 106"/>
                <a:gd name="T6" fmla="*/ 59 w 287"/>
                <a:gd name="T7" fmla="*/ 27 h 106"/>
                <a:gd name="T8" fmla="*/ 44 w 287"/>
                <a:gd name="T9" fmla="*/ 19 h 106"/>
                <a:gd name="T10" fmla="*/ 0 w 287"/>
                <a:gd name="T11" fmla="*/ 21 h 106"/>
                <a:gd name="T12" fmla="*/ 11 w 287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7"/>
                <a:gd name="T22" fmla="*/ 0 h 106"/>
                <a:gd name="T23" fmla="*/ 287 w 287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7" h="106">
                  <a:moveTo>
                    <a:pt x="41" y="0"/>
                  </a:moveTo>
                  <a:lnTo>
                    <a:pt x="186" y="20"/>
                  </a:lnTo>
                  <a:lnTo>
                    <a:pt x="287" y="106"/>
                  </a:lnTo>
                  <a:lnTo>
                    <a:pt x="234" y="106"/>
                  </a:lnTo>
                  <a:lnTo>
                    <a:pt x="173" y="74"/>
                  </a:lnTo>
                  <a:lnTo>
                    <a:pt x="0" y="8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29" name="Freeform 85"/>
            <p:cNvSpPr>
              <a:spLocks noChangeAspect="1"/>
            </p:cNvSpPr>
            <p:nvPr/>
          </p:nvSpPr>
          <p:spPr bwMode="auto">
            <a:xfrm>
              <a:off x="1869" y="2574"/>
              <a:ext cx="138" cy="50"/>
            </a:xfrm>
            <a:custGeom>
              <a:avLst/>
              <a:gdLst>
                <a:gd name="T0" fmla="*/ 65 w 277"/>
                <a:gd name="T1" fmla="*/ 0 h 101"/>
                <a:gd name="T2" fmla="*/ 25 w 277"/>
                <a:gd name="T3" fmla="*/ 3 h 101"/>
                <a:gd name="T4" fmla="*/ 0 w 277"/>
                <a:gd name="T5" fmla="*/ 25 h 101"/>
                <a:gd name="T6" fmla="*/ 13 w 277"/>
                <a:gd name="T7" fmla="*/ 25 h 101"/>
                <a:gd name="T8" fmla="*/ 29 w 277"/>
                <a:gd name="T9" fmla="*/ 17 h 101"/>
                <a:gd name="T10" fmla="*/ 69 w 277"/>
                <a:gd name="T11" fmla="*/ 19 h 101"/>
                <a:gd name="T12" fmla="*/ 65 w 277"/>
                <a:gd name="T13" fmla="*/ 0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01"/>
                <a:gd name="T23" fmla="*/ 277 w 27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01">
                  <a:moveTo>
                    <a:pt x="262" y="0"/>
                  </a:moveTo>
                  <a:lnTo>
                    <a:pt x="102" y="14"/>
                  </a:lnTo>
                  <a:lnTo>
                    <a:pt x="0" y="101"/>
                  </a:lnTo>
                  <a:lnTo>
                    <a:pt x="54" y="101"/>
                  </a:lnTo>
                  <a:lnTo>
                    <a:pt x="116" y="68"/>
                  </a:lnTo>
                  <a:lnTo>
                    <a:pt x="277" y="7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0" name="Freeform 86"/>
            <p:cNvSpPr>
              <a:spLocks noChangeAspect="1"/>
            </p:cNvSpPr>
            <p:nvPr/>
          </p:nvSpPr>
          <p:spPr bwMode="auto">
            <a:xfrm>
              <a:off x="1994" y="2584"/>
              <a:ext cx="40" cy="95"/>
            </a:xfrm>
            <a:custGeom>
              <a:avLst/>
              <a:gdLst>
                <a:gd name="T0" fmla="*/ 20 w 81"/>
                <a:gd name="T1" fmla="*/ 5 h 189"/>
                <a:gd name="T2" fmla="*/ 17 w 81"/>
                <a:gd name="T3" fmla="*/ 48 h 189"/>
                <a:gd name="T4" fmla="*/ 3 w 81"/>
                <a:gd name="T5" fmla="*/ 47 h 189"/>
                <a:gd name="T6" fmla="*/ 0 w 81"/>
                <a:gd name="T7" fmla="*/ 4 h 189"/>
                <a:gd name="T8" fmla="*/ 0 w 81"/>
                <a:gd name="T9" fmla="*/ 4 h 189"/>
                <a:gd name="T10" fmla="*/ 1 w 81"/>
                <a:gd name="T11" fmla="*/ 3 h 189"/>
                <a:gd name="T12" fmla="*/ 4 w 81"/>
                <a:gd name="T13" fmla="*/ 2 h 189"/>
                <a:gd name="T14" fmla="*/ 6 w 81"/>
                <a:gd name="T15" fmla="*/ 1 h 189"/>
                <a:gd name="T16" fmla="*/ 10 w 81"/>
                <a:gd name="T17" fmla="*/ 0 h 189"/>
                <a:gd name="T18" fmla="*/ 13 w 81"/>
                <a:gd name="T19" fmla="*/ 1 h 189"/>
                <a:gd name="T20" fmla="*/ 16 w 81"/>
                <a:gd name="T21" fmla="*/ 2 h 189"/>
                <a:gd name="T22" fmla="*/ 20 w 81"/>
                <a:gd name="T23" fmla="*/ 5 h 1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189"/>
                <a:gd name="T38" fmla="*/ 81 w 81"/>
                <a:gd name="T39" fmla="*/ 189 h 1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189">
                  <a:moveTo>
                    <a:pt x="81" y="19"/>
                  </a:moveTo>
                  <a:lnTo>
                    <a:pt x="68" y="189"/>
                  </a:lnTo>
                  <a:lnTo>
                    <a:pt x="12" y="188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7" y="9"/>
                  </a:lnTo>
                  <a:lnTo>
                    <a:pt x="16" y="5"/>
                  </a:lnTo>
                  <a:lnTo>
                    <a:pt x="27" y="1"/>
                  </a:lnTo>
                  <a:lnTo>
                    <a:pt x="40" y="0"/>
                  </a:lnTo>
                  <a:lnTo>
                    <a:pt x="53" y="1"/>
                  </a:lnTo>
                  <a:lnTo>
                    <a:pt x="67" y="7"/>
                  </a:lnTo>
                  <a:lnTo>
                    <a:pt x="8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1" name="Freeform 87"/>
            <p:cNvSpPr>
              <a:spLocks noChangeAspect="1"/>
            </p:cNvSpPr>
            <p:nvPr/>
          </p:nvSpPr>
          <p:spPr bwMode="auto">
            <a:xfrm>
              <a:off x="1990" y="2684"/>
              <a:ext cx="45" cy="44"/>
            </a:xfrm>
            <a:custGeom>
              <a:avLst/>
              <a:gdLst>
                <a:gd name="T0" fmla="*/ 12 w 89"/>
                <a:gd name="T1" fmla="*/ 22 h 89"/>
                <a:gd name="T2" fmla="*/ 14 w 89"/>
                <a:gd name="T3" fmla="*/ 22 h 89"/>
                <a:gd name="T4" fmla="*/ 16 w 89"/>
                <a:gd name="T5" fmla="*/ 21 h 89"/>
                <a:gd name="T6" fmla="*/ 18 w 89"/>
                <a:gd name="T7" fmla="*/ 20 h 89"/>
                <a:gd name="T8" fmla="*/ 19 w 89"/>
                <a:gd name="T9" fmla="*/ 18 h 89"/>
                <a:gd name="T10" fmla="*/ 21 w 89"/>
                <a:gd name="T11" fmla="*/ 17 h 89"/>
                <a:gd name="T12" fmla="*/ 22 w 89"/>
                <a:gd name="T13" fmla="*/ 15 h 89"/>
                <a:gd name="T14" fmla="*/ 22 w 89"/>
                <a:gd name="T15" fmla="*/ 13 h 89"/>
                <a:gd name="T16" fmla="*/ 23 w 89"/>
                <a:gd name="T17" fmla="*/ 11 h 89"/>
                <a:gd name="T18" fmla="*/ 22 w 89"/>
                <a:gd name="T19" fmla="*/ 8 h 89"/>
                <a:gd name="T20" fmla="*/ 22 w 89"/>
                <a:gd name="T21" fmla="*/ 6 h 89"/>
                <a:gd name="T22" fmla="*/ 21 w 89"/>
                <a:gd name="T23" fmla="*/ 5 h 89"/>
                <a:gd name="T24" fmla="*/ 19 w 89"/>
                <a:gd name="T25" fmla="*/ 3 h 89"/>
                <a:gd name="T26" fmla="*/ 18 w 89"/>
                <a:gd name="T27" fmla="*/ 1 h 89"/>
                <a:gd name="T28" fmla="*/ 16 w 89"/>
                <a:gd name="T29" fmla="*/ 1 h 89"/>
                <a:gd name="T30" fmla="*/ 14 w 89"/>
                <a:gd name="T31" fmla="*/ 0 h 89"/>
                <a:gd name="T32" fmla="*/ 12 w 89"/>
                <a:gd name="T33" fmla="*/ 0 h 89"/>
                <a:gd name="T34" fmla="*/ 9 w 89"/>
                <a:gd name="T35" fmla="*/ 0 h 89"/>
                <a:gd name="T36" fmla="*/ 7 w 89"/>
                <a:gd name="T37" fmla="*/ 1 h 89"/>
                <a:gd name="T38" fmla="*/ 5 w 89"/>
                <a:gd name="T39" fmla="*/ 1 h 89"/>
                <a:gd name="T40" fmla="*/ 4 w 89"/>
                <a:gd name="T41" fmla="*/ 3 h 89"/>
                <a:gd name="T42" fmla="*/ 2 w 89"/>
                <a:gd name="T43" fmla="*/ 5 h 89"/>
                <a:gd name="T44" fmla="*/ 1 w 89"/>
                <a:gd name="T45" fmla="*/ 6 h 89"/>
                <a:gd name="T46" fmla="*/ 1 w 89"/>
                <a:gd name="T47" fmla="*/ 8 h 89"/>
                <a:gd name="T48" fmla="*/ 0 w 89"/>
                <a:gd name="T49" fmla="*/ 11 h 89"/>
                <a:gd name="T50" fmla="*/ 1 w 89"/>
                <a:gd name="T51" fmla="*/ 13 h 89"/>
                <a:gd name="T52" fmla="*/ 1 w 89"/>
                <a:gd name="T53" fmla="*/ 15 h 89"/>
                <a:gd name="T54" fmla="*/ 2 w 89"/>
                <a:gd name="T55" fmla="*/ 17 h 89"/>
                <a:gd name="T56" fmla="*/ 4 w 89"/>
                <a:gd name="T57" fmla="*/ 18 h 89"/>
                <a:gd name="T58" fmla="*/ 5 w 89"/>
                <a:gd name="T59" fmla="*/ 20 h 89"/>
                <a:gd name="T60" fmla="*/ 7 w 89"/>
                <a:gd name="T61" fmla="*/ 21 h 89"/>
                <a:gd name="T62" fmla="*/ 9 w 89"/>
                <a:gd name="T63" fmla="*/ 22 h 89"/>
                <a:gd name="T64" fmla="*/ 12 w 89"/>
                <a:gd name="T65" fmla="*/ 22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89"/>
                <a:gd name="T101" fmla="*/ 89 w 89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89">
                  <a:moveTo>
                    <a:pt x="45" y="89"/>
                  </a:moveTo>
                  <a:lnTo>
                    <a:pt x="55" y="88"/>
                  </a:lnTo>
                  <a:lnTo>
                    <a:pt x="63" y="86"/>
                  </a:lnTo>
                  <a:lnTo>
                    <a:pt x="70" y="81"/>
                  </a:lnTo>
                  <a:lnTo>
                    <a:pt x="76" y="75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8" y="53"/>
                  </a:lnTo>
                  <a:lnTo>
                    <a:pt x="89" y="44"/>
                  </a:lnTo>
                  <a:lnTo>
                    <a:pt x="88" y="35"/>
                  </a:lnTo>
                  <a:lnTo>
                    <a:pt x="86" y="27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5" y="2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2" y="53"/>
                  </a:lnTo>
                  <a:lnTo>
                    <a:pt x="4" y="62"/>
                  </a:lnTo>
                  <a:lnTo>
                    <a:pt x="8" y="70"/>
                  </a:lnTo>
                  <a:lnTo>
                    <a:pt x="13" y="75"/>
                  </a:lnTo>
                  <a:lnTo>
                    <a:pt x="20" y="81"/>
                  </a:lnTo>
                  <a:lnTo>
                    <a:pt x="28" y="86"/>
                  </a:lnTo>
                  <a:lnTo>
                    <a:pt x="36" y="88"/>
                  </a:lnTo>
                  <a:lnTo>
                    <a:pt x="4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2" name="Freeform 88"/>
            <p:cNvSpPr>
              <a:spLocks noChangeAspect="1"/>
            </p:cNvSpPr>
            <p:nvPr/>
          </p:nvSpPr>
          <p:spPr bwMode="auto">
            <a:xfrm>
              <a:off x="2123" y="2631"/>
              <a:ext cx="45" cy="44"/>
            </a:xfrm>
            <a:custGeom>
              <a:avLst/>
              <a:gdLst>
                <a:gd name="T0" fmla="*/ 12 w 88"/>
                <a:gd name="T1" fmla="*/ 22 h 88"/>
                <a:gd name="T2" fmla="*/ 9 w 88"/>
                <a:gd name="T3" fmla="*/ 22 h 88"/>
                <a:gd name="T4" fmla="*/ 7 w 88"/>
                <a:gd name="T5" fmla="*/ 22 h 88"/>
                <a:gd name="T6" fmla="*/ 5 w 88"/>
                <a:gd name="T7" fmla="*/ 20 h 88"/>
                <a:gd name="T8" fmla="*/ 3 w 88"/>
                <a:gd name="T9" fmla="*/ 19 h 88"/>
                <a:gd name="T10" fmla="*/ 2 w 88"/>
                <a:gd name="T11" fmla="*/ 18 h 88"/>
                <a:gd name="T12" fmla="*/ 1 w 88"/>
                <a:gd name="T13" fmla="*/ 15 h 88"/>
                <a:gd name="T14" fmla="*/ 1 w 88"/>
                <a:gd name="T15" fmla="*/ 13 h 88"/>
                <a:gd name="T16" fmla="*/ 0 w 88"/>
                <a:gd name="T17" fmla="*/ 11 h 88"/>
                <a:gd name="T18" fmla="*/ 1 w 88"/>
                <a:gd name="T19" fmla="*/ 9 h 88"/>
                <a:gd name="T20" fmla="*/ 1 w 88"/>
                <a:gd name="T21" fmla="*/ 6 h 88"/>
                <a:gd name="T22" fmla="*/ 2 w 88"/>
                <a:gd name="T23" fmla="*/ 5 h 88"/>
                <a:gd name="T24" fmla="*/ 3 w 88"/>
                <a:gd name="T25" fmla="*/ 3 h 88"/>
                <a:gd name="T26" fmla="*/ 5 w 88"/>
                <a:gd name="T27" fmla="*/ 1 h 88"/>
                <a:gd name="T28" fmla="*/ 7 w 88"/>
                <a:gd name="T29" fmla="*/ 1 h 88"/>
                <a:gd name="T30" fmla="*/ 9 w 88"/>
                <a:gd name="T31" fmla="*/ 1 h 88"/>
                <a:gd name="T32" fmla="*/ 12 w 88"/>
                <a:gd name="T33" fmla="*/ 0 h 88"/>
                <a:gd name="T34" fmla="*/ 14 w 88"/>
                <a:gd name="T35" fmla="*/ 1 h 88"/>
                <a:gd name="T36" fmla="*/ 16 w 88"/>
                <a:gd name="T37" fmla="*/ 1 h 88"/>
                <a:gd name="T38" fmla="*/ 18 w 88"/>
                <a:gd name="T39" fmla="*/ 1 h 88"/>
                <a:gd name="T40" fmla="*/ 20 w 88"/>
                <a:gd name="T41" fmla="*/ 3 h 88"/>
                <a:gd name="T42" fmla="*/ 21 w 88"/>
                <a:gd name="T43" fmla="*/ 5 h 88"/>
                <a:gd name="T44" fmla="*/ 22 w 88"/>
                <a:gd name="T45" fmla="*/ 6 h 88"/>
                <a:gd name="T46" fmla="*/ 23 w 88"/>
                <a:gd name="T47" fmla="*/ 9 h 88"/>
                <a:gd name="T48" fmla="*/ 23 w 88"/>
                <a:gd name="T49" fmla="*/ 11 h 88"/>
                <a:gd name="T50" fmla="*/ 23 w 88"/>
                <a:gd name="T51" fmla="*/ 13 h 88"/>
                <a:gd name="T52" fmla="*/ 22 w 88"/>
                <a:gd name="T53" fmla="*/ 15 h 88"/>
                <a:gd name="T54" fmla="*/ 21 w 88"/>
                <a:gd name="T55" fmla="*/ 18 h 88"/>
                <a:gd name="T56" fmla="*/ 20 w 88"/>
                <a:gd name="T57" fmla="*/ 19 h 88"/>
                <a:gd name="T58" fmla="*/ 18 w 88"/>
                <a:gd name="T59" fmla="*/ 20 h 88"/>
                <a:gd name="T60" fmla="*/ 16 w 88"/>
                <a:gd name="T61" fmla="*/ 22 h 88"/>
                <a:gd name="T62" fmla="*/ 14 w 88"/>
                <a:gd name="T63" fmla="*/ 22 h 88"/>
                <a:gd name="T64" fmla="*/ 12 w 88"/>
                <a:gd name="T65" fmla="*/ 22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88"/>
                <a:gd name="T101" fmla="*/ 88 w 88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88">
                  <a:moveTo>
                    <a:pt x="45" y="88"/>
                  </a:moveTo>
                  <a:lnTo>
                    <a:pt x="35" y="87"/>
                  </a:lnTo>
                  <a:lnTo>
                    <a:pt x="27" y="85"/>
                  </a:lnTo>
                  <a:lnTo>
                    <a:pt x="19" y="80"/>
                  </a:lnTo>
                  <a:lnTo>
                    <a:pt x="12" y="76"/>
                  </a:lnTo>
                  <a:lnTo>
                    <a:pt x="8" y="69"/>
                  </a:lnTo>
                  <a:lnTo>
                    <a:pt x="3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6" y="12"/>
                  </a:lnTo>
                  <a:lnTo>
                    <a:pt x="81" y="19"/>
                  </a:lnTo>
                  <a:lnTo>
                    <a:pt x="85" y="26"/>
                  </a:lnTo>
                  <a:lnTo>
                    <a:pt x="87" y="34"/>
                  </a:lnTo>
                  <a:lnTo>
                    <a:pt x="88" y="43"/>
                  </a:lnTo>
                  <a:lnTo>
                    <a:pt x="87" y="53"/>
                  </a:lnTo>
                  <a:lnTo>
                    <a:pt x="85" y="61"/>
                  </a:lnTo>
                  <a:lnTo>
                    <a:pt x="81" y="69"/>
                  </a:lnTo>
                  <a:lnTo>
                    <a:pt x="76" y="76"/>
                  </a:lnTo>
                  <a:lnTo>
                    <a:pt x="69" y="80"/>
                  </a:lnTo>
                  <a:lnTo>
                    <a:pt x="62" y="85"/>
                  </a:lnTo>
                  <a:lnTo>
                    <a:pt x="54" y="87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3" name="Freeform 89"/>
            <p:cNvSpPr>
              <a:spLocks noChangeAspect="1"/>
            </p:cNvSpPr>
            <p:nvPr/>
          </p:nvSpPr>
          <p:spPr bwMode="auto">
            <a:xfrm>
              <a:off x="1861" y="2629"/>
              <a:ext cx="44" cy="44"/>
            </a:xfrm>
            <a:custGeom>
              <a:avLst/>
              <a:gdLst>
                <a:gd name="T0" fmla="*/ 11 w 89"/>
                <a:gd name="T1" fmla="*/ 22 h 89"/>
                <a:gd name="T2" fmla="*/ 13 w 89"/>
                <a:gd name="T3" fmla="*/ 22 h 89"/>
                <a:gd name="T4" fmla="*/ 15 w 89"/>
                <a:gd name="T5" fmla="*/ 21 h 89"/>
                <a:gd name="T6" fmla="*/ 17 w 89"/>
                <a:gd name="T7" fmla="*/ 20 h 89"/>
                <a:gd name="T8" fmla="*/ 19 w 89"/>
                <a:gd name="T9" fmla="*/ 19 h 89"/>
                <a:gd name="T10" fmla="*/ 20 w 89"/>
                <a:gd name="T11" fmla="*/ 17 h 89"/>
                <a:gd name="T12" fmla="*/ 21 w 89"/>
                <a:gd name="T13" fmla="*/ 15 h 89"/>
                <a:gd name="T14" fmla="*/ 22 w 89"/>
                <a:gd name="T15" fmla="*/ 13 h 89"/>
                <a:gd name="T16" fmla="*/ 22 w 89"/>
                <a:gd name="T17" fmla="*/ 11 h 89"/>
                <a:gd name="T18" fmla="*/ 22 w 89"/>
                <a:gd name="T19" fmla="*/ 8 h 89"/>
                <a:gd name="T20" fmla="*/ 21 w 89"/>
                <a:gd name="T21" fmla="*/ 6 h 89"/>
                <a:gd name="T22" fmla="*/ 20 w 89"/>
                <a:gd name="T23" fmla="*/ 5 h 89"/>
                <a:gd name="T24" fmla="*/ 19 w 89"/>
                <a:gd name="T25" fmla="*/ 3 h 89"/>
                <a:gd name="T26" fmla="*/ 17 w 89"/>
                <a:gd name="T27" fmla="*/ 1 h 89"/>
                <a:gd name="T28" fmla="*/ 15 w 89"/>
                <a:gd name="T29" fmla="*/ 1 h 89"/>
                <a:gd name="T30" fmla="*/ 13 w 89"/>
                <a:gd name="T31" fmla="*/ 0 h 89"/>
                <a:gd name="T32" fmla="*/ 11 w 89"/>
                <a:gd name="T33" fmla="*/ 0 h 89"/>
                <a:gd name="T34" fmla="*/ 8 w 89"/>
                <a:gd name="T35" fmla="*/ 0 h 89"/>
                <a:gd name="T36" fmla="*/ 6 w 89"/>
                <a:gd name="T37" fmla="*/ 1 h 89"/>
                <a:gd name="T38" fmla="*/ 5 w 89"/>
                <a:gd name="T39" fmla="*/ 1 h 89"/>
                <a:gd name="T40" fmla="*/ 3 w 89"/>
                <a:gd name="T41" fmla="*/ 3 h 89"/>
                <a:gd name="T42" fmla="*/ 1 w 89"/>
                <a:gd name="T43" fmla="*/ 5 h 89"/>
                <a:gd name="T44" fmla="*/ 1 w 89"/>
                <a:gd name="T45" fmla="*/ 6 h 89"/>
                <a:gd name="T46" fmla="*/ 0 w 89"/>
                <a:gd name="T47" fmla="*/ 8 h 89"/>
                <a:gd name="T48" fmla="*/ 0 w 89"/>
                <a:gd name="T49" fmla="*/ 11 h 89"/>
                <a:gd name="T50" fmla="*/ 0 w 89"/>
                <a:gd name="T51" fmla="*/ 13 h 89"/>
                <a:gd name="T52" fmla="*/ 1 w 89"/>
                <a:gd name="T53" fmla="*/ 15 h 89"/>
                <a:gd name="T54" fmla="*/ 1 w 89"/>
                <a:gd name="T55" fmla="*/ 17 h 89"/>
                <a:gd name="T56" fmla="*/ 3 w 89"/>
                <a:gd name="T57" fmla="*/ 19 h 89"/>
                <a:gd name="T58" fmla="*/ 5 w 89"/>
                <a:gd name="T59" fmla="*/ 20 h 89"/>
                <a:gd name="T60" fmla="*/ 6 w 89"/>
                <a:gd name="T61" fmla="*/ 21 h 89"/>
                <a:gd name="T62" fmla="*/ 8 w 89"/>
                <a:gd name="T63" fmla="*/ 22 h 89"/>
                <a:gd name="T64" fmla="*/ 11 w 89"/>
                <a:gd name="T65" fmla="*/ 22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89"/>
                <a:gd name="T101" fmla="*/ 89 w 89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89">
                  <a:moveTo>
                    <a:pt x="44" y="89"/>
                  </a:moveTo>
                  <a:lnTo>
                    <a:pt x="53" y="88"/>
                  </a:lnTo>
                  <a:lnTo>
                    <a:pt x="61" y="85"/>
                  </a:lnTo>
                  <a:lnTo>
                    <a:pt x="69" y="81"/>
                  </a:lnTo>
                  <a:lnTo>
                    <a:pt x="76" y="76"/>
                  </a:lnTo>
                  <a:lnTo>
                    <a:pt x="81" y="69"/>
                  </a:lnTo>
                  <a:lnTo>
                    <a:pt x="85" y="61"/>
                  </a:lnTo>
                  <a:lnTo>
                    <a:pt x="88" y="53"/>
                  </a:lnTo>
                  <a:lnTo>
                    <a:pt x="89" y="44"/>
                  </a:lnTo>
                  <a:lnTo>
                    <a:pt x="88" y="35"/>
                  </a:lnTo>
                  <a:lnTo>
                    <a:pt x="85" y="27"/>
                  </a:lnTo>
                  <a:lnTo>
                    <a:pt x="81" y="20"/>
                  </a:lnTo>
                  <a:lnTo>
                    <a:pt x="76" y="13"/>
                  </a:lnTo>
                  <a:lnTo>
                    <a:pt x="69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1" y="53"/>
                  </a:lnTo>
                  <a:lnTo>
                    <a:pt x="4" y="61"/>
                  </a:lnTo>
                  <a:lnTo>
                    <a:pt x="7" y="69"/>
                  </a:lnTo>
                  <a:lnTo>
                    <a:pt x="13" y="76"/>
                  </a:lnTo>
                  <a:lnTo>
                    <a:pt x="20" y="81"/>
                  </a:lnTo>
                  <a:lnTo>
                    <a:pt x="27" y="85"/>
                  </a:lnTo>
                  <a:lnTo>
                    <a:pt x="35" y="88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4" name="Freeform 90"/>
            <p:cNvSpPr>
              <a:spLocks noChangeAspect="1"/>
            </p:cNvSpPr>
            <p:nvPr/>
          </p:nvSpPr>
          <p:spPr bwMode="auto">
            <a:xfrm>
              <a:off x="1869" y="2638"/>
              <a:ext cx="27" cy="27"/>
            </a:xfrm>
            <a:custGeom>
              <a:avLst/>
              <a:gdLst>
                <a:gd name="T0" fmla="*/ 7 w 53"/>
                <a:gd name="T1" fmla="*/ 14 h 54"/>
                <a:gd name="T2" fmla="*/ 10 w 53"/>
                <a:gd name="T3" fmla="*/ 13 h 54"/>
                <a:gd name="T4" fmla="*/ 12 w 53"/>
                <a:gd name="T5" fmla="*/ 12 h 54"/>
                <a:gd name="T6" fmla="*/ 13 w 53"/>
                <a:gd name="T7" fmla="*/ 10 h 54"/>
                <a:gd name="T8" fmla="*/ 14 w 53"/>
                <a:gd name="T9" fmla="*/ 7 h 54"/>
                <a:gd name="T10" fmla="*/ 13 w 53"/>
                <a:gd name="T11" fmla="*/ 4 h 54"/>
                <a:gd name="T12" fmla="*/ 12 w 53"/>
                <a:gd name="T13" fmla="*/ 2 h 54"/>
                <a:gd name="T14" fmla="*/ 10 w 53"/>
                <a:gd name="T15" fmla="*/ 1 h 54"/>
                <a:gd name="T16" fmla="*/ 7 w 53"/>
                <a:gd name="T17" fmla="*/ 0 h 54"/>
                <a:gd name="T18" fmla="*/ 5 w 53"/>
                <a:gd name="T19" fmla="*/ 1 h 54"/>
                <a:gd name="T20" fmla="*/ 3 w 53"/>
                <a:gd name="T21" fmla="*/ 2 h 54"/>
                <a:gd name="T22" fmla="*/ 1 w 53"/>
                <a:gd name="T23" fmla="*/ 4 h 54"/>
                <a:gd name="T24" fmla="*/ 0 w 53"/>
                <a:gd name="T25" fmla="*/ 7 h 54"/>
                <a:gd name="T26" fmla="*/ 1 w 53"/>
                <a:gd name="T27" fmla="*/ 10 h 54"/>
                <a:gd name="T28" fmla="*/ 3 w 53"/>
                <a:gd name="T29" fmla="*/ 12 h 54"/>
                <a:gd name="T30" fmla="*/ 5 w 53"/>
                <a:gd name="T31" fmla="*/ 13 h 54"/>
                <a:gd name="T32" fmla="*/ 7 w 53"/>
                <a:gd name="T33" fmla="*/ 1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4"/>
                <a:gd name="T53" fmla="*/ 53 w 5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4">
                  <a:moveTo>
                    <a:pt x="27" y="54"/>
                  </a:moveTo>
                  <a:lnTo>
                    <a:pt x="37" y="52"/>
                  </a:lnTo>
                  <a:lnTo>
                    <a:pt x="45" y="46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3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9" y="8"/>
                  </a:lnTo>
                  <a:lnTo>
                    <a:pt x="3" y="16"/>
                  </a:lnTo>
                  <a:lnTo>
                    <a:pt x="0" y="27"/>
                  </a:lnTo>
                  <a:lnTo>
                    <a:pt x="3" y="37"/>
                  </a:lnTo>
                  <a:lnTo>
                    <a:pt x="9" y="46"/>
                  </a:lnTo>
                  <a:lnTo>
                    <a:pt x="17" y="5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5" name="Freeform 91"/>
            <p:cNvSpPr>
              <a:spLocks noChangeAspect="1"/>
            </p:cNvSpPr>
            <p:nvPr/>
          </p:nvSpPr>
          <p:spPr bwMode="auto">
            <a:xfrm>
              <a:off x="2064" y="2316"/>
              <a:ext cx="63" cy="57"/>
            </a:xfrm>
            <a:custGeom>
              <a:avLst/>
              <a:gdLst>
                <a:gd name="T0" fmla="*/ 25 w 125"/>
                <a:gd name="T1" fmla="*/ 5 h 114"/>
                <a:gd name="T2" fmla="*/ 32 w 125"/>
                <a:gd name="T3" fmla="*/ 11 h 114"/>
                <a:gd name="T4" fmla="*/ 25 w 125"/>
                <a:gd name="T5" fmla="*/ 14 h 114"/>
                <a:gd name="T6" fmla="*/ 31 w 125"/>
                <a:gd name="T7" fmla="*/ 20 h 114"/>
                <a:gd name="T8" fmla="*/ 24 w 125"/>
                <a:gd name="T9" fmla="*/ 23 h 114"/>
                <a:gd name="T10" fmla="*/ 30 w 125"/>
                <a:gd name="T11" fmla="*/ 29 h 114"/>
                <a:gd name="T12" fmla="*/ 0 w 125"/>
                <a:gd name="T13" fmla="*/ 23 h 114"/>
                <a:gd name="T14" fmla="*/ 8 w 125"/>
                <a:gd name="T15" fmla="*/ 20 h 114"/>
                <a:gd name="T16" fmla="*/ 1 w 125"/>
                <a:gd name="T17" fmla="*/ 14 h 114"/>
                <a:gd name="T18" fmla="*/ 10 w 125"/>
                <a:gd name="T19" fmla="*/ 11 h 114"/>
                <a:gd name="T20" fmla="*/ 3 w 125"/>
                <a:gd name="T21" fmla="*/ 6 h 114"/>
                <a:gd name="T22" fmla="*/ 12 w 125"/>
                <a:gd name="T23" fmla="*/ 0 h 114"/>
                <a:gd name="T24" fmla="*/ 25 w 125"/>
                <a:gd name="T25" fmla="*/ 5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5"/>
                <a:gd name="T40" fmla="*/ 0 h 114"/>
                <a:gd name="T41" fmla="*/ 125 w 125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5" h="114">
                  <a:moveTo>
                    <a:pt x="100" y="18"/>
                  </a:moveTo>
                  <a:lnTo>
                    <a:pt x="125" y="43"/>
                  </a:lnTo>
                  <a:lnTo>
                    <a:pt x="99" y="54"/>
                  </a:lnTo>
                  <a:lnTo>
                    <a:pt x="124" y="79"/>
                  </a:lnTo>
                  <a:lnTo>
                    <a:pt x="93" y="91"/>
                  </a:lnTo>
                  <a:lnTo>
                    <a:pt x="117" y="114"/>
                  </a:lnTo>
                  <a:lnTo>
                    <a:pt x="0" y="91"/>
                  </a:lnTo>
                  <a:lnTo>
                    <a:pt x="29" y="79"/>
                  </a:lnTo>
                  <a:lnTo>
                    <a:pt x="1" y="53"/>
                  </a:lnTo>
                  <a:lnTo>
                    <a:pt x="38" y="43"/>
                  </a:lnTo>
                  <a:lnTo>
                    <a:pt x="10" y="23"/>
                  </a:lnTo>
                  <a:lnTo>
                    <a:pt x="46" y="0"/>
                  </a:lnTo>
                  <a:lnTo>
                    <a:pt x="10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6" name="Freeform 92"/>
            <p:cNvSpPr>
              <a:spLocks noChangeAspect="1"/>
            </p:cNvSpPr>
            <p:nvPr/>
          </p:nvSpPr>
          <p:spPr bwMode="auto">
            <a:xfrm>
              <a:off x="2004" y="2137"/>
              <a:ext cx="225" cy="196"/>
            </a:xfrm>
            <a:custGeom>
              <a:avLst/>
              <a:gdLst>
                <a:gd name="T0" fmla="*/ 27 w 449"/>
                <a:gd name="T1" fmla="*/ 88 h 393"/>
                <a:gd name="T2" fmla="*/ 21 w 449"/>
                <a:gd name="T3" fmla="*/ 86 h 393"/>
                <a:gd name="T4" fmla="*/ 15 w 449"/>
                <a:gd name="T5" fmla="*/ 83 h 393"/>
                <a:gd name="T6" fmla="*/ 10 w 449"/>
                <a:gd name="T7" fmla="*/ 78 h 393"/>
                <a:gd name="T8" fmla="*/ 6 w 449"/>
                <a:gd name="T9" fmla="*/ 73 h 393"/>
                <a:gd name="T10" fmla="*/ 3 w 449"/>
                <a:gd name="T11" fmla="*/ 67 h 393"/>
                <a:gd name="T12" fmla="*/ 1 w 449"/>
                <a:gd name="T13" fmla="*/ 60 h 393"/>
                <a:gd name="T14" fmla="*/ 0 w 449"/>
                <a:gd name="T15" fmla="*/ 53 h 393"/>
                <a:gd name="T16" fmla="*/ 1 w 449"/>
                <a:gd name="T17" fmla="*/ 46 h 393"/>
                <a:gd name="T18" fmla="*/ 5 w 449"/>
                <a:gd name="T19" fmla="*/ 28 h 393"/>
                <a:gd name="T20" fmla="*/ 7 w 449"/>
                <a:gd name="T21" fmla="*/ 22 h 393"/>
                <a:gd name="T22" fmla="*/ 11 w 449"/>
                <a:gd name="T23" fmla="*/ 15 h 393"/>
                <a:gd name="T24" fmla="*/ 15 w 449"/>
                <a:gd name="T25" fmla="*/ 10 h 393"/>
                <a:gd name="T26" fmla="*/ 20 w 449"/>
                <a:gd name="T27" fmla="*/ 6 h 393"/>
                <a:gd name="T28" fmla="*/ 26 w 449"/>
                <a:gd name="T29" fmla="*/ 3 h 393"/>
                <a:gd name="T30" fmla="*/ 33 w 449"/>
                <a:gd name="T31" fmla="*/ 1 h 393"/>
                <a:gd name="T32" fmla="*/ 39 w 449"/>
                <a:gd name="T33" fmla="*/ 0 h 393"/>
                <a:gd name="T34" fmla="*/ 46 w 449"/>
                <a:gd name="T35" fmla="*/ 1 h 393"/>
                <a:gd name="T36" fmla="*/ 86 w 449"/>
                <a:gd name="T37" fmla="*/ 9 h 393"/>
                <a:gd name="T38" fmla="*/ 93 w 449"/>
                <a:gd name="T39" fmla="*/ 11 h 393"/>
                <a:gd name="T40" fmla="*/ 99 w 449"/>
                <a:gd name="T41" fmla="*/ 15 h 393"/>
                <a:gd name="T42" fmla="*/ 104 w 449"/>
                <a:gd name="T43" fmla="*/ 19 h 393"/>
                <a:gd name="T44" fmla="*/ 108 w 449"/>
                <a:gd name="T45" fmla="*/ 25 h 393"/>
                <a:gd name="T46" fmla="*/ 110 w 449"/>
                <a:gd name="T47" fmla="*/ 31 h 393"/>
                <a:gd name="T48" fmla="*/ 112 w 449"/>
                <a:gd name="T49" fmla="*/ 37 h 393"/>
                <a:gd name="T50" fmla="*/ 113 w 449"/>
                <a:gd name="T51" fmla="*/ 44 h 393"/>
                <a:gd name="T52" fmla="*/ 112 w 449"/>
                <a:gd name="T53" fmla="*/ 51 h 393"/>
                <a:gd name="T54" fmla="*/ 108 w 449"/>
                <a:gd name="T55" fmla="*/ 69 h 393"/>
                <a:gd name="T56" fmla="*/ 106 w 449"/>
                <a:gd name="T57" fmla="*/ 76 h 393"/>
                <a:gd name="T58" fmla="*/ 103 w 449"/>
                <a:gd name="T59" fmla="*/ 82 h 393"/>
                <a:gd name="T60" fmla="*/ 98 w 449"/>
                <a:gd name="T61" fmla="*/ 87 h 393"/>
                <a:gd name="T62" fmla="*/ 93 w 449"/>
                <a:gd name="T63" fmla="*/ 92 h 393"/>
                <a:gd name="T64" fmla="*/ 87 w 449"/>
                <a:gd name="T65" fmla="*/ 95 h 393"/>
                <a:gd name="T66" fmla="*/ 81 w 449"/>
                <a:gd name="T67" fmla="*/ 97 h 393"/>
                <a:gd name="T68" fmla="*/ 74 w 449"/>
                <a:gd name="T69" fmla="*/ 98 h 393"/>
                <a:gd name="T70" fmla="*/ 67 w 449"/>
                <a:gd name="T71" fmla="*/ 97 h 393"/>
                <a:gd name="T72" fmla="*/ 27 w 449"/>
                <a:gd name="T73" fmla="*/ 88 h 3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9"/>
                <a:gd name="T112" fmla="*/ 0 h 393"/>
                <a:gd name="T113" fmla="*/ 449 w 449"/>
                <a:gd name="T114" fmla="*/ 393 h 3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9" h="393">
                  <a:moveTo>
                    <a:pt x="107" y="355"/>
                  </a:moveTo>
                  <a:lnTo>
                    <a:pt x="81" y="346"/>
                  </a:lnTo>
                  <a:lnTo>
                    <a:pt x="58" y="333"/>
                  </a:lnTo>
                  <a:lnTo>
                    <a:pt x="38" y="315"/>
                  </a:lnTo>
                  <a:lnTo>
                    <a:pt x="22" y="293"/>
                  </a:lnTo>
                  <a:lnTo>
                    <a:pt x="9" y="269"/>
                  </a:lnTo>
                  <a:lnTo>
                    <a:pt x="2" y="242"/>
                  </a:lnTo>
                  <a:lnTo>
                    <a:pt x="0" y="214"/>
                  </a:lnTo>
                  <a:lnTo>
                    <a:pt x="4" y="186"/>
                  </a:lnTo>
                  <a:lnTo>
                    <a:pt x="19" y="115"/>
                  </a:lnTo>
                  <a:lnTo>
                    <a:pt x="28" y="88"/>
                  </a:lnTo>
                  <a:lnTo>
                    <a:pt x="42" y="63"/>
                  </a:lnTo>
                  <a:lnTo>
                    <a:pt x="59" y="42"/>
                  </a:lnTo>
                  <a:lnTo>
                    <a:pt x="80" y="24"/>
                  </a:lnTo>
                  <a:lnTo>
                    <a:pt x="104" y="12"/>
                  </a:lnTo>
                  <a:lnTo>
                    <a:pt x="129" y="4"/>
                  </a:lnTo>
                  <a:lnTo>
                    <a:pt x="156" y="0"/>
                  </a:lnTo>
                  <a:lnTo>
                    <a:pt x="183" y="4"/>
                  </a:lnTo>
                  <a:lnTo>
                    <a:pt x="343" y="38"/>
                  </a:lnTo>
                  <a:lnTo>
                    <a:pt x="370" y="47"/>
                  </a:lnTo>
                  <a:lnTo>
                    <a:pt x="393" y="60"/>
                  </a:lnTo>
                  <a:lnTo>
                    <a:pt x="413" y="78"/>
                  </a:lnTo>
                  <a:lnTo>
                    <a:pt x="429" y="100"/>
                  </a:lnTo>
                  <a:lnTo>
                    <a:pt x="440" y="125"/>
                  </a:lnTo>
                  <a:lnTo>
                    <a:pt x="447" y="151"/>
                  </a:lnTo>
                  <a:lnTo>
                    <a:pt x="449" y="179"/>
                  </a:lnTo>
                  <a:lnTo>
                    <a:pt x="446" y="207"/>
                  </a:lnTo>
                  <a:lnTo>
                    <a:pt x="431" y="278"/>
                  </a:lnTo>
                  <a:lnTo>
                    <a:pt x="423" y="305"/>
                  </a:lnTo>
                  <a:lnTo>
                    <a:pt x="409" y="331"/>
                  </a:lnTo>
                  <a:lnTo>
                    <a:pt x="392" y="351"/>
                  </a:lnTo>
                  <a:lnTo>
                    <a:pt x="371" y="369"/>
                  </a:lnTo>
                  <a:lnTo>
                    <a:pt x="347" y="381"/>
                  </a:lnTo>
                  <a:lnTo>
                    <a:pt x="322" y="389"/>
                  </a:lnTo>
                  <a:lnTo>
                    <a:pt x="295" y="393"/>
                  </a:lnTo>
                  <a:lnTo>
                    <a:pt x="267" y="389"/>
                  </a:lnTo>
                  <a:lnTo>
                    <a:pt x="107" y="35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7" name="Freeform 93"/>
            <p:cNvSpPr>
              <a:spLocks noChangeAspect="1"/>
            </p:cNvSpPr>
            <p:nvPr/>
          </p:nvSpPr>
          <p:spPr bwMode="auto">
            <a:xfrm>
              <a:off x="1817" y="2355"/>
              <a:ext cx="375" cy="162"/>
            </a:xfrm>
            <a:custGeom>
              <a:avLst/>
              <a:gdLst>
                <a:gd name="T0" fmla="*/ 75 w 750"/>
                <a:gd name="T1" fmla="*/ 4 h 322"/>
                <a:gd name="T2" fmla="*/ 87 w 750"/>
                <a:gd name="T3" fmla="*/ 1 h 322"/>
                <a:gd name="T4" fmla="*/ 100 w 750"/>
                <a:gd name="T5" fmla="*/ 0 h 322"/>
                <a:gd name="T6" fmla="*/ 114 w 750"/>
                <a:gd name="T7" fmla="*/ 1 h 322"/>
                <a:gd name="T8" fmla="*/ 129 w 750"/>
                <a:gd name="T9" fmla="*/ 3 h 322"/>
                <a:gd name="T10" fmla="*/ 143 w 750"/>
                <a:gd name="T11" fmla="*/ 6 h 322"/>
                <a:gd name="T12" fmla="*/ 155 w 750"/>
                <a:gd name="T13" fmla="*/ 10 h 322"/>
                <a:gd name="T14" fmla="*/ 167 w 750"/>
                <a:gd name="T15" fmla="*/ 14 h 322"/>
                <a:gd name="T16" fmla="*/ 177 w 750"/>
                <a:gd name="T17" fmla="*/ 19 h 322"/>
                <a:gd name="T18" fmla="*/ 184 w 750"/>
                <a:gd name="T19" fmla="*/ 25 h 322"/>
                <a:gd name="T20" fmla="*/ 187 w 750"/>
                <a:gd name="T21" fmla="*/ 31 h 322"/>
                <a:gd name="T22" fmla="*/ 188 w 750"/>
                <a:gd name="T23" fmla="*/ 37 h 322"/>
                <a:gd name="T24" fmla="*/ 184 w 750"/>
                <a:gd name="T25" fmla="*/ 44 h 322"/>
                <a:gd name="T26" fmla="*/ 178 w 750"/>
                <a:gd name="T27" fmla="*/ 51 h 322"/>
                <a:gd name="T28" fmla="*/ 168 w 750"/>
                <a:gd name="T29" fmla="*/ 57 h 322"/>
                <a:gd name="T30" fmla="*/ 156 w 750"/>
                <a:gd name="T31" fmla="*/ 63 h 322"/>
                <a:gd name="T32" fmla="*/ 140 w 750"/>
                <a:gd name="T33" fmla="*/ 68 h 322"/>
                <a:gd name="T34" fmla="*/ 104 w 750"/>
                <a:gd name="T35" fmla="*/ 77 h 322"/>
                <a:gd name="T36" fmla="*/ 94 w 750"/>
                <a:gd name="T37" fmla="*/ 79 h 322"/>
                <a:gd name="T38" fmla="*/ 83 w 750"/>
                <a:gd name="T39" fmla="*/ 81 h 322"/>
                <a:gd name="T40" fmla="*/ 73 w 750"/>
                <a:gd name="T41" fmla="*/ 82 h 322"/>
                <a:gd name="T42" fmla="*/ 63 w 750"/>
                <a:gd name="T43" fmla="*/ 81 h 322"/>
                <a:gd name="T44" fmla="*/ 53 w 750"/>
                <a:gd name="T45" fmla="*/ 79 h 322"/>
                <a:gd name="T46" fmla="*/ 45 w 750"/>
                <a:gd name="T47" fmla="*/ 75 h 322"/>
                <a:gd name="T48" fmla="*/ 35 w 750"/>
                <a:gd name="T49" fmla="*/ 70 h 322"/>
                <a:gd name="T50" fmla="*/ 6 w 750"/>
                <a:gd name="T51" fmla="*/ 49 h 322"/>
                <a:gd name="T52" fmla="*/ 5 w 750"/>
                <a:gd name="T53" fmla="*/ 46 h 322"/>
                <a:gd name="T54" fmla="*/ 1 w 750"/>
                <a:gd name="T55" fmla="*/ 38 h 322"/>
                <a:gd name="T56" fmla="*/ 1 w 750"/>
                <a:gd name="T57" fmla="*/ 30 h 322"/>
                <a:gd name="T58" fmla="*/ 8 w 750"/>
                <a:gd name="T59" fmla="*/ 22 h 322"/>
                <a:gd name="T60" fmla="*/ 12 w 750"/>
                <a:gd name="T61" fmla="*/ 20 h 322"/>
                <a:gd name="T62" fmla="*/ 15 w 750"/>
                <a:gd name="T63" fmla="*/ 18 h 322"/>
                <a:gd name="T64" fmla="*/ 20 w 750"/>
                <a:gd name="T65" fmla="*/ 17 h 322"/>
                <a:gd name="T66" fmla="*/ 24 w 750"/>
                <a:gd name="T67" fmla="*/ 16 h 322"/>
                <a:gd name="T68" fmla="*/ 29 w 750"/>
                <a:gd name="T69" fmla="*/ 14 h 322"/>
                <a:gd name="T70" fmla="*/ 36 w 750"/>
                <a:gd name="T71" fmla="*/ 13 h 322"/>
                <a:gd name="T72" fmla="*/ 45 w 750"/>
                <a:gd name="T73" fmla="*/ 10 h 322"/>
                <a:gd name="T74" fmla="*/ 54 w 750"/>
                <a:gd name="T75" fmla="*/ 8 h 3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0"/>
                <a:gd name="T115" fmla="*/ 0 h 322"/>
                <a:gd name="T116" fmla="*/ 750 w 750"/>
                <a:gd name="T117" fmla="*/ 322 h 3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0" h="322">
                  <a:moveTo>
                    <a:pt x="219" y="30"/>
                  </a:moveTo>
                  <a:lnTo>
                    <a:pt x="297" y="13"/>
                  </a:lnTo>
                  <a:lnTo>
                    <a:pt x="322" y="7"/>
                  </a:lnTo>
                  <a:lnTo>
                    <a:pt x="348" y="3"/>
                  </a:lnTo>
                  <a:lnTo>
                    <a:pt x="375" y="1"/>
                  </a:lnTo>
                  <a:lnTo>
                    <a:pt x="402" y="0"/>
                  </a:lnTo>
                  <a:lnTo>
                    <a:pt x="431" y="1"/>
                  </a:lnTo>
                  <a:lnTo>
                    <a:pt x="458" y="3"/>
                  </a:lnTo>
                  <a:lnTo>
                    <a:pt x="486" y="6"/>
                  </a:lnTo>
                  <a:lnTo>
                    <a:pt x="515" y="10"/>
                  </a:lnTo>
                  <a:lnTo>
                    <a:pt x="541" y="16"/>
                  </a:lnTo>
                  <a:lnTo>
                    <a:pt x="569" y="22"/>
                  </a:lnTo>
                  <a:lnTo>
                    <a:pt x="594" y="30"/>
                  </a:lnTo>
                  <a:lnTo>
                    <a:pt x="619" y="38"/>
                  </a:lnTo>
                  <a:lnTo>
                    <a:pt x="644" y="46"/>
                  </a:lnTo>
                  <a:lnTo>
                    <a:pt x="666" y="55"/>
                  </a:lnTo>
                  <a:lnTo>
                    <a:pt x="686" y="64"/>
                  </a:lnTo>
                  <a:lnTo>
                    <a:pt x="705" y="75"/>
                  </a:lnTo>
                  <a:lnTo>
                    <a:pt x="721" y="85"/>
                  </a:lnTo>
                  <a:lnTo>
                    <a:pt x="734" y="97"/>
                  </a:lnTo>
                  <a:lnTo>
                    <a:pt x="742" y="108"/>
                  </a:lnTo>
                  <a:lnTo>
                    <a:pt x="747" y="121"/>
                  </a:lnTo>
                  <a:lnTo>
                    <a:pt x="750" y="134"/>
                  </a:lnTo>
                  <a:lnTo>
                    <a:pt x="749" y="146"/>
                  </a:lnTo>
                  <a:lnTo>
                    <a:pt x="744" y="160"/>
                  </a:lnTo>
                  <a:lnTo>
                    <a:pt x="736" y="173"/>
                  </a:lnTo>
                  <a:lnTo>
                    <a:pt x="724" y="186"/>
                  </a:lnTo>
                  <a:lnTo>
                    <a:pt x="711" y="200"/>
                  </a:lnTo>
                  <a:lnTo>
                    <a:pt x="692" y="213"/>
                  </a:lnTo>
                  <a:lnTo>
                    <a:pt x="671" y="225"/>
                  </a:lnTo>
                  <a:lnTo>
                    <a:pt x="648" y="237"/>
                  </a:lnTo>
                  <a:lnTo>
                    <a:pt x="621" y="249"/>
                  </a:lnTo>
                  <a:lnTo>
                    <a:pt x="592" y="259"/>
                  </a:lnTo>
                  <a:lnTo>
                    <a:pt x="558" y="268"/>
                  </a:lnTo>
                  <a:lnTo>
                    <a:pt x="442" y="299"/>
                  </a:lnTo>
                  <a:lnTo>
                    <a:pt x="418" y="305"/>
                  </a:lnTo>
                  <a:lnTo>
                    <a:pt x="395" y="311"/>
                  </a:lnTo>
                  <a:lnTo>
                    <a:pt x="373" y="314"/>
                  </a:lnTo>
                  <a:lnTo>
                    <a:pt x="352" y="318"/>
                  </a:lnTo>
                  <a:lnTo>
                    <a:pt x="331" y="321"/>
                  </a:lnTo>
                  <a:lnTo>
                    <a:pt x="311" y="322"/>
                  </a:lnTo>
                  <a:lnTo>
                    <a:pt x="291" y="322"/>
                  </a:lnTo>
                  <a:lnTo>
                    <a:pt x="272" y="322"/>
                  </a:lnTo>
                  <a:lnTo>
                    <a:pt x="253" y="320"/>
                  </a:lnTo>
                  <a:lnTo>
                    <a:pt x="234" y="317"/>
                  </a:lnTo>
                  <a:lnTo>
                    <a:pt x="215" y="312"/>
                  </a:lnTo>
                  <a:lnTo>
                    <a:pt x="197" y="306"/>
                  </a:lnTo>
                  <a:lnTo>
                    <a:pt x="177" y="298"/>
                  </a:lnTo>
                  <a:lnTo>
                    <a:pt x="159" y="289"/>
                  </a:lnTo>
                  <a:lnTo>
                    <a:pt x="139" y="279"/>
                  </a:lnTo>
                  <a:lnTo>
                    <a:pt x="119" y="266"/>
                  </a:lnTo>
                  <a:lnTo>
                    <a:pt x="27" y="192"/>
                  </a:lnTo>
                  <a:lnTo>
                    <a:pt x="25" y="189"/>
                  </a:lnTo>
                  <a:lnTo>
                    <a:pt x="18" y="181"/>
                  </a:lnTo>
                  <a:lnTo>
                    <a:pt x="10" y="168"/>
                  </a:lnTo>
                  <a:lnTo>
                    <a:pt x="4" y="152"/>
                  </a:lnTo>
                  <a:lnTo>
                    <a:pt x="0" y="135"/>
                  </a:lnTo>
                  <a:lnTo>
                    <a:pt x="2" y="117"/>
                  </a:lnTo>
                  <a:lnTo>
                    <a:pt x="12" y="101"/>
                  </a:lnTo>
                  <a:lnTo>
                    <a:pt x="32" y="87"/>
                  </a:lnTo>
                  <a:lnTo>
                    <a:pt x="40" y="83"/>
                  </a:lnTo>
                  <a:lnTo>
                    <a:pt x="48" y="79"/>
                  </a:lnTo>
                  <a:lnTo>
                    <a:pt x="56" y="76"/>
                  </a:lnTo>
                  <a:lnTo>
                    <a:pt x="63" y="72"/>
                  </a:lnTo>
                  <a:lnTo>
                    <a:pt x="71" y="70"/>
                  </a:lnTo>
                  <a:lnTo>
                    <a:pt x="79" y="67"/>
                  </a:lnTo>
                  <a:lnTo>
                    <a:pt x="87" y="64"/>
                  </a:lnTo>
                  <a:lnTo>
                    <a:pt x="96" y="62"/>
                  </a:lnTo>
                  <a:lnTo>
                    <a:pt x="107" y="59"/>
                  </a:lnTo>
                  <a:lnTo>
                    <a:pt x="117" y="56"/>
                  </a:lnTo>
                  <a:lnTo>
                    <a:pt x="130" y="53"/>
                  </a:lnTo>
                  <a:lnTo>
                    <a:pt x="144" y="49"/>
                  </a:lnTo>
                  <a:lnTo>
                    <a:pt x="159" y="45"/>
                  </a:lnTo>
                  <a:lnTo>
                    <a:pt x="177" y="40"/>
                  </a:lnTo>
                  <a:lnTo>
                    <a:pt x="197" y="36"/>
                  </a:lnTo>
                  <a:lnTo>
                    <a:pt x="219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8" name="Freeform 94"/>
            <p:cNvSpPr>
              <a:spLocks noChangeAspect="1"/>
            </p:cNvSpPr>
            <p:nvPr/>
          </p:nvSpPr>
          <p:spPr bwMode="auto">
            <a:xfrm>
              <a:off x="1654" y="2665"/>
              <a:ext cx="96" cy="88"/>
            </a:xfrm>
            <a:custGeom>
              <a:avLst/>
              <a:gdLst>
                <a:gd name="T0" fmla="*/ 40 w 192"/>
                <a:gd name="T1" fmla="*/ 0 h 178"/>
                <a:gd name="T2" fmla="*/ 40 w 192"/>
                <a:gd name="T3" fmla="*/ 1 h 178"/>
                <a:gd name="T4" fmla="*/ 42 w 192"/>
                <a:gd name="T5" fmla="*/ 3 h 178"/>
                <a:gd name="T6" fmla="*/ 44 w 192"/>
                <a:gd name="T7" fmla="*/ 7 h 178"/>
                <a:gd name="T8" fmla="*/ 46 w 192"/>
                <a:gd name="T9" fmla="*/ 9 h 178"/>
                <a:gd name="T10" fmla="*/ 48 w 192"/>
                <a:gd name="T11" fmla="*/ 11 h 178"/>
                <a:gd name="T12" fmla="*/ 48 w 192"/>
                <a:gd name="T13" fmla="*/ 12 h 178"/>
                <a:gd name="T14" fmla="*/ 48 w 192"/>
                <a:gd name="T15" fmla="*/ 14 h 178"/>
                <a:gd name="T16" fmla="*/ 48 w 192"/>
                <a:gd name="T17" fmla="*/ 15 h 178"/>
                <a:gd name="T18" fmla="*/ 47 w 192"/>
                <a:gd name="T19" fmla="*/ 16 h 178"/>
                <a:gd name="T20" fmla="*/ 45 w 192"/>
                <a:gd name="T21" fmla="*/ 17 h 178"/>
                <a:gd name="T22" fmla="*/ 43 w 192"/>
                <a:gd name="T23" fmla="*/ 19 h 178"/>
                <a:gd name="T24" fmla="*/ 41 w 192"/>
                <a:gd name="T25" fmla="*/ 20 h 178"/>
                <a:gd name="T26" fmla="*/ 38 w 192"/>
                <a:gd name="T27" fmla="*/ 22 h 178"/>
                <a:gd name="T28" fmla="*/ 36 w 192"/>
                <a:gd name="T29" fmla="*/ 24 h 178"/>
                <a:gd name="T30" fmla="*/ 34 w 192"/>
                <a:gd name="T31" fmla="*/ 27 h 178"/>
                <a:gd name="T32" fmla="*/ 33 w 192"/>
                <a:gd name="T33" fmla="*/ 31 h 178"/>
                <a:gd name="T34" fmla="*/ 31 w 192"/>
                <a:gd name="T35" fmla="*/ 34 h 178"/>
                <a:gd name="T36" fmla="*/ 27 w 192"/>
                <a:gd name="T37" fmla="*/ 37 h 178"/>
                <a:gd name="T38" fmla="*/ 24 w 192"/>
                <a:gd name="T39" fmla="*/ 39 h 178"/>
                <a:gd name="T40" fmla="*/ 19 w 192"/>
                <a:gd name="T41" fmla="*/ 41 h 178"/>
                <a:gd name="T42" fmla="*/ 14 w 192"/>
                <a:gd name="T43" fmla="*/ 42 h 178"/>
                <a:gd name="T44" fmla="*/ 10 w 192"/>
                <a:gd name="T45" fmla="*/ 43 h 178"/>
                <a:gd name="T46" fmla="*/ 7 w 192"/>
                <a:gd name="T47" fmla="*/ 43 h 178"/>
                <a:gd name="T48" fmla="*/ 6 w 192"/>
                <a:gd name="T49" fmla="*/ 44 h 178"/>
                <a:gd name="T50" fmla="*/ 6 w 192"/>
                <a:gd name="T51" fmla="*/ 44 h 178"/>
                <a:gd name="T52" fmla="*/ 4 w 192"/>
                <a:gd name="T53" fmla="*/ 44 h 178"/>
                <a:gd name="T54" fmla="*/ 3 w 192"/>
                <a:gd name="T55" fmla="*/ 44 h 178"/>
                <a:gd name="T56" fmla="*/ 1 w 192"/>
                <a:gd name="T57" fmla="*/ 43 h 178"/>
                <a:gd name="T58" fmla="*/ 0 w 192"/>
                <a:gd name="T59" fmla="*/ 42 h 178"/>
                <a:gd name="T60" fmla="*/ 1 w 192"/>
                <a:gd name="T61" fmla="*/ 41 h 178"/>
                <a:gd name="T62" fmla="*/ 2 w 192"/>
                <a:gd name="T63" fmla="*/ 40 h 178"/>
                <a:gd name="T64" fmla="*/ 5 w 192"/>
                <a:gd name="T65" fmla="*/ 40 h 178"/>
                <a:gd name="T66" fmla="*/ 7 w 192"/>
                <a:gd name="T67" fmla="*/ 38 h 178"/>
                <a:gd name="T68" fmla="*/ 10 w 192"/>
                <a:gd name="T69" fmla="*/ 36 h 178"/>
                <a:gd name="T70" fmla="*/ 13 w 192"/>
                <a:gd name="T71" fmla="*/ 33 h 178"/>
                <a:gd name="T72" fmla="*/ 17 w 192"/>
                <a:gd name="T73" fmla="*/ 30 h 178"/>
                <a:gd name="T74" fmla="*/ 20 w 192"/>
                <a:gd name="T75" fmla="*/ 27 h 178"/>
                <a:gd name="T76" fmla="*/ 22 w 192"/>
                <a:gd name="T77" fmla="*/ 25 h 178"/>
                <a:gd name="T78" fmla="*/ 24 w 192"/>
                <a:gd name="T79" fmla="*/ 23 h 178"/>
                <a:gd name="T80" fmla="*/ 24 w 192"/>
                <a:gd name="T81" fmla="*/ 23 h 178"/>
                <a:gd name="T82" fmla="*/ 25 w 192"/>
                <a:gd name="T83" fmla="*/ 22 h 178"/>
                <a:gd name="T84" fmla="*/ 26 w 192"/>
                <a:gd name="T85" fmla="*/ 21 h 178"/>
                <a:gd name="T86" fmla="*/ 28 w 192"/>
                <a:gd name="T87" fmla="*/ 18 h 178"/>
                <a:gd name="T88" fmla="*/ 30 w 192"/>
                <a:gd name="T89" fmla="*/ 16 h 178"/>
                <a:gd name="T90" fmla="*/ 33 w 192"/>
                <a:gd name="T91" fmla="*/ 12 h 178"/>
                <a:gd name="T92" fmla="*/ 34 w 192"/>
                <a:gd name="T93" fmla="*/ 9 h 178"/>
                <a:gd name="T94" fmla="*/ 34 w 192"/>
                <a:gd name="T95" fmla="*/ 6 h 178"/>
                <a:gd name="T96" fmla="*/ 34 w 192"/>
                <a:gd name="T97" fmla="*/ 2 h 178"/>
                <a:gd name="T98" fmla="*/ 40 w 192"/>
                <a:gd name="T99" fmla="*/ 0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2"/>
                <a:gd name="T151" fmla="*/ 0 h 178"/>
                <a:gd name="T152" fmla="*/ 192 w 192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2" h="178">
                  <a:moveTo>
                    <a:pt x="157" y="0"/>
                  </a:moveTo>
                  <a:lnTo>
                    <a:pt x="160" y="5"/>
                  </a:lnTo>
                  <a:lnTo>
                    <a:pt x="167" y="15"/>
                  </a:lnTo>
                  <a:lnTo>
                    <a:pt x="175" y="28"/>
                  </a:lnTo>
                  <a:lnTo>
                    <a:pt x="184" y="37"/>
                  </a:lnTo>
                  <a:lnTo>
                    <a:pt x="190" y="44"/>
                  </a:lnTo>
                  <a:lnTo>
                    <a:pt x="192" y="51"/>
                  </a:lnTo>
                  <a:lnTo>
                    <a:pt x="191" y="58"/>
                  </a:lnTo>
                  <a:lnTo>
                    <a:pt x="190" y="62"/>
                  </a:lnTo>
                  <a:lnTo>
                    <a:pt x="186" y="66"/>
                  </a:lnTo>
                  <a:lnTo>
                    <a:pt x="180" y="71"/>
                  </a:lnTo>
                  <a:lnTo>
                    <a:pt x="171" y="77"/>
                  </a:lnTo>
                  <a:lnTo>
                    <a:pt x="161" y="82"/>
                  </a:lnTo>
                  <a:lnTo>
                    <a:pt x="150" y="90"/>
                  </a:lnTo>
                  <a:lnTo>
                    <a:pt x="141" y="100"/>
                  </a:lnTo>
                  <a:lnTo>
                    <a:pt x="134" y="111"/>
                  </a:lnTo>
                  <a:lnTo>
                    <a:pt x="131" y="125"/>
                  </a:lnTo>
                  <a:lnTo>
                    <a:pt x="125" y="139"/>
                  </a:lnTo>
                  <a:lnTo>
                    <a:pt x="111" y="149"/>
                  </a:lnTo>
                  <a:lnTo>
                    <a:pt x="94" y="158"/>
                  </a:lnTo>
                  <a:lnTo>
                    <a:pt x="76" y="165"/>
                  </a:lnTo>
                  <a:lnTo>
                    <a:pt x="56" y="171"/>
                  </a:lnTo>
                  <a:lnTo>
                    <a:pt x="40" y="174"/>
                  </a:lnTo>
                  <a:lnTo>
                    <a:pt x="28" y="176"/>
                  </a:lnTo>
                  <a:lnTo>
                    <a:pt x="24" y="177"/>
                  </a:lnTo>
                  <a:lnTo>
                    <a:pt x="21" y="178"/>
                  </a:lnTo>
                  <a:lnTo>
                    <a:pt x="16" y="178"/>
                  </a:lnTo>
                  <a:lnTo>
                    <a:pt x="9" y="178"/>
                  </a:lnTo>
                  <a:lnTo>
                    <a:pt x="3" y="176"/>
                  </a:lnTo>
                  <a:lnTo>
                    <a:pt x="0" y="171"/>
                  </a:lnTo>
                  <a:lnTo>
                    <a:pt x="1" y="168"/>
                  </a:lnTo>
                  <a:lnTo>
                    <a:pt x="6" y="164"/>
                  </a:lnTo>
                  <a:lnTo>
                    <a:pt x="18" y="161"/>
                  </a:lnTo>
                  <a:lnTo>
                    <a:pt x="28" y="156"/>
                  </a:lnTo>
                  <a:lnTo>
                    <a:pt x="40" y="147"/>
                  </a:lnTo>
                  <a:lnTo>
                    <a:pt x="54" y="136"/>
                  </a:lnTo>
                  <a:lnTo>
                    <a:pt x="66" y="124"/>
                  </a:lnTo>
                  <a:lnTo>
                    <a:pt x="78" y="112"/>
                  </a:lnTo>
                  <a:lnTo>
                    <a:pt x="88" y="102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0" y="90"/>
                  </a:lnTo>
                  <a:lnTo>
                    <a:pt x="106" y="85"/>
                  </a:lnTo>
                  <a:lnTo>
                    <a:pt x="112" y="75"/>
                  </a:lnTo>
                  <a:lnTo>
                    <a:pt x="121" y="64"/>
                  </a:lnTo>
                  <a:lnTo>
                    <a:pt x="129" y="50"/>
                  </a:lnTo>
                  <a:lnTo>
                    <a:pt x="134" y="36"/>
                  </a:lnTo>
                  <a:lnTo>
                    <a:pt x="136" y="24"/>
                  </a:lnTo>
                  <a:lnTo>
                    <a:pt x="133" y="11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39" name="Freeform 95"/>
            <p:cNvSpPr>
              <a:spLocks noChangeAspect="1"/>
            </p:cNvSpPr>
            <p:nvPr/>
          </p:nvSpPr>
          <p:spPr bwMode="auto">
            <a:xfrm>
              <a:off x="1646" y="2451"/>
              <a:ext cx="237" cy="268"/>
            </a:xfrm>
            <a:custGeom>
              <a:avLst/>
              <a:gdLst>
                <a:gd name="T0" fmla="*/ 119 w 473"/>
                <a:gd name="T1" fmla="*/ 12 h 537"/>
                <a:gd name="T2" fmla="*/ 17 w 473"/>
                <a:gd name="T3" fmla="*/ 18 h 537"/>
                <a:gd name="T4" fmla="*/ 18 w 473"/>
                <a:gd name="T5" fmla="*/ 21 h 537"/>
                <a:gd name="T6" fmla="*/ 20 w 473"/>
                <a:gd name="T7" fmla="*/ 30 h 537"/>
                <a:gd name="T8" fmla="*/ 24 w 473"/>
                <a:gd name="T9" fmla="*/ 43 h 537"/>
                <a:gd name="T10" fmla="*/ 29 w 473"/>
                <a:gd name="T11" fmla="*/ 59 h 537"/>
                <a:gd name="T12" fmla="*/ 35 w 473"/>
                <a:gd name="T13" fmla="*/ 77 h 537"/>
                <a:gd name="T14" fmla="*/ 40 w 473"/>
                <a:gd name="T15" fmla="*/ 95 h 537"/>
                <a:gd name="T16" fmla="*/ 45 w 473"/>
                <a:gd name="T17" fmla="*/ 111 h 537"/>
                <a:gd name="T18" fmla="*/ 49 w 473"/>
                <a:gd name="T19" fmla="*/ 126 h 537"/>
                <a:gd name="T20" fmla="*/ 50 w 473"/>
                <a:gd name="T21" fmla="*/ 132 h 537"/>
                <a:gd name="T22" fmla="*/ 50 w 473"/>
                <a:gd name="T23" fmla="*/ 134 h 537"/>
                <a:gd name="T24" fmla="*/ 48 w 473"/>
                <a:gd name="T25" fmla="*/ 132 h 537"/>
                <a:gd name="T26" fmla="*/ 45 w 473"/>
                <a:gd name="T27" fmla="*/ 127 h 537"/>
                <a:gd name="T28" fmla="*/ 39 w 473"/>
                <a:gd name="T29" fmla="*/ 112 h 537"/>
                <a:gd name="T30" fmla="*/ 32 w 473"/>
                <a:gd name="T31" fmla="*/ 94 h 537"/>
                <a:gd name="T32" fmla="*/ 24 w 473"/>
                <a:gd name="T33" fmla="*/ 74 h 537"/>
                <a:gd name="T34" fmla="*/ 17 w 473"/>
                <a:gd name="T35" fmla="*/ 54 h 537"/>
                <a:gd name="T36" fmla="*/ 11 w 473"/>
                <a:gd name="T37" fmla="*/ 37 h 537"/>
                <a:gd name="T38" fmla="*/ 5 w 473"/>
                <a:gd name="T39" fmla="*/ 22 h 537"/>
                <a:gd name="T40" fmla="*/ 2 w 473"/>
                <a:gd name="T41" fmla="*/ 12 h 537"/>
                <a:gd name="T42" fmla="*/ 0 w 473"/>
                <a:gd name="T43" fmla="*/ 8 h 537"/>
                <a:gd name="T44" fmla="*/ 88 w 473"/>
                <a:gd name="T45" fmla="*/ 0 h 537"/>
                <a:gd name="T46" fmla="*/ 119 w 473"/>
                <a:gd name="T47" fmla="*/ 12 h 5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3"/>
                <a:gd name="T73" fmla="*/ 0 h 537"/>
                <a:gd name="T74" fmla="*/ 473 w 473"/>
                <a:gd name="T75" fmla="*/ 537 h 5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3" h="537">
                  <a:moveTo>
                    <a:pt x="473" y="48"/>
                  </a:moveTo>
                  <a:lnTo>
                    <a:pt x="65" y="74"/>
                  </a:lnTo>
                  <a:lnTo>
                    <a:pt x="70" y="86"/>
                  </a:lnTo>
                  <a:lnTo>
                    <a:pt x="80" y="122"/>
                  </a:lnTo>
                  <a:lnTo>
                    <a:pt x="96" y="174"/>
                  </a:lnTo>
                  <a:lnTo>
                    <a:pt x="116" y="239"/>
                  </a:lnTo>
                  <a:lnTo>
                    <a:pt x="138" y="309"/>
                  </a:lnTo>
                  <a:lnTo>
                    <a:pt x="159" y="380"/>
                  </a:lnTo>
                  <a:lnTo>
                    <a:pt x="178" y="447"/>
                  </a:lnTo>
                  <a:lnTo>
                    <a:pt x="194" y="505"/>
                  </a:lnTo>
                  <a:lnTo>
                    <a:pt x="199" y="528"/>
                  </a:lnTo>
                  <a:lnTo>
                    <a:pt x="197" y="537"/>
                  </a:lnTo>
                  <a:lnTo>
                    <a:pt x="189" y="531"/>
                  </a:lnTo>
                  <a:lnTo>
                    <a:pt x="178" y="510"/>
                  </a:lnTo>
                  <a:lnTo>
                    <a:pt x="154" y="449"/>
                  </a:lnTo>
                  <a:lnTo>
                    <a:pt x="125" y="377"/>
                  </a:lnTo>
                  <a:lnTo>
                    <a:pt x="96" y="297"/>
                  </a:lnTo>
                  <a:lnTo>
                    <a:pt x="66" y="219"/>
                  </a:lnTo>
                  <a:lnTo>
                    <a:pt x="41" y="148"/>
                  </a:lnTo>
                  <a:lnTo>
                    <a:pt x="19" y="89"/>
                  </a:lnTo>
                  <a:lnTo>
                    <a:pt x="5" y="48"/>
                  </a:lnTo>
                  <a:lnTo>
                    <a:pt x="0" y="34"/>
                  </a:lnTo>
                  <a:lnTo>
                    <a:pt x="350" y="0"/>
                  </a:lnTo>
                  <a:lnTo>
                    <a:pt x="473" y="48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0" name="Freeform 96"/>
            <p:cNvSpPr>
              <a:spLocks noChangeAspect="1"/>
            </p:cNvSpPr>
            <p:nvPr/>
          </p:nvSpPr>
          <p:spPr bwMode="auto">
            <a:xfrm>
              <a:off x="1651" y="2679"/>
              <a:ext cx="107" cy="78"/>
            </a:xfrm>
            <a:custGeom>
              <a:avLst/>
              <a:gdLst>
                <a:gd name="T0" fmla="*/ 23 w 214"/>
                <a:gd name="T1" fmla="*/ 16 h 158"/>
                <a:gd name="T2" fmla="*/ 25 w 214"/>
                <a:gd name="T3" fmla="*/ 18 h 158"/>
                <a:gd name="T4" fmla="*/ 22 w 214"/>
                <a:gd name="T5" fmla="*/ 22 h 158"/>
                <a:gd name="T6" fmla="*/ 23 w 214"/>
                <a:gd name="T7" fmla="*/ 23 h 158"/>
                <a:gd name="T8" fmla="*/ 23 w 214"/>
                <a:gd name="T9" fmla="*/ 23 h 158"/>
                <a:gd name="T10" fmla="*/ 25 w 214"/>
                <a:gd name="T11" fmla="*/ 23 h 158"/>
                <a:gd name="T12" fmla="*/ 27 w 214"/>
                <a:gd name="T13" fmla="*/ 23 h 158"/>
                <a:gd name="T14" fmla="*/ 30 w 214"/>
                <a:gd name="T15" fmla="*/ 20 h 158"/>
                <a:gd name="T16" fmla="*/ 35 w 214"/>
                <a:gd name="T17" fmla="*/ 16 h 158"/>
                <a:gd name="T18" fmla="*/ 40 w 214"/>
                <a:gd name="T19" fmla="*/ 10 h 158"/>
                <a:gd name="T20" fmla="*/ 46 w 214"/>
                <a:gd name="T21" fmla="*/ 0 h 158"/>
                <a:gd name="T22" fmla="*/ 47 w 214"/>
                <a:gd name="T23" fmla="*/ 0 h 158"/>
                <a:gd name="T24" fmla="*/ 49 w 214"/>
                <a:gd name="T25" fmla="*/ 2 h 158"/>
                <a:gd name="T26" fmla="*/ 51 w 214"/>
                <a:gd name="T27" fmla="*/ 5 h 158"/>
                <a:gd name="T28" fmla="*/ 51 w 214"/>
                <a:gd name="T29" fmla="*/ 10 h 158"/>
                <a:gd name="T30" fmla="*/ 54 w 214"/>
                <a:gd name="T31" fmla="*/ 20 h 158"/>
                <a:gd name="T32" fmla="*/ 54 w 214"/>
                <a:gd name="T33" fmla="*/ 21 h 158"/>
                <a:gd name="T34" fmla="*/ 53 w 214"/>
                <a:gd name="T35" fmla="*/ 21 h 158"/>
                <a:gd name="T36" fmla="*/ 52 w 214"/>
                <a:gd name="T37" fmla="*/ 22 h 158"/>
                <a:gd name="T38" fmla="*/ 50 w 214"/>
                <a:gd name="T39" fmla="*/ 22 h 158"/>
                <a:gd name="T40" fmla="*/ 49 w 214"/>
                <a:gd name="T41" fmla="*/ 23 h 158"/>
                <a:gd name="T42" fmla="*/ 48 w 214"/>
                <a:gd name="T43" fmla="*/ 23 h 158"/>
                <a:gd name="T44" fmla="*/ 46 w 214"/>
                <a:gd name="T45" fmla="*/ 24 h 158"/>
                <a:gd name="T46" fmla="*/ 45 w 214"/>
                <a:gd name="T47" fmla="*/ 24 h 158"/>
                <a:gd name="T48" fmla="*/ 42 w 214"/>
                <a:gd name="T49" fmla="*/ 18 h 158"/>
                <a:gd name="T50" fmla="*/ 42 w 214"/>
                <a:gd name="T51" fmla="*/ 18 h 158"/>
                <a:gd name="T52" fmla="*/ 39 w 214"/>
                <a:gd name="T53" fmla="*/ 20 h 158"/>
                <a:gd name="T54" fmla="*/ 37 w 214"/>
                <a:gd name="T55" fmla="*/ 23 h 158"/>
                <a:gd name="T56" fmla="*/ 35 w 214"/>
                <a:gd name="T57" fmla="*/ 28 h 158"/>
                <a:gd name="T58" fmla="*/ 35 w 214"/>
                <a:gd name="T59" fmla="*/ 28 h 158"/>
                <a:gd name="T60" fmla="*/ 33 w 214"/>
                <a:gd name="T61" fmla="*/ 30 h 158"/>
                <a:gd name="T62" fmla="*/ 29 w 214"/>
                <a:gd name="T63" fmla="*/ 32 h 158"/>
                <a:gd name="T64" fmla="*/ 26 w 214"/>
                <a:gd name="T65" fmla="*/ 34 h 158"/>
                <a:gd name="T66" fmla="*/ 21 w 214"/>
                <a:gd name="T67" fmla="*/ 36 h 158"/>
                <a:gd name="T68" fmla="*/ 15 w 214"/>
                <a:gd name="T69" fmla="*/ 37 h 158"/>
                <a:gd name="T70" fmla="*/ 9 w 214"/>
                <a:gd name="T71" fmla="*/ 39 h 158"/>
                <a:gd name="T72" fmla="*/ 1 w 214"/>
                <a:gd name="T73" fmla="*/ 39 h 158"/>
                <a:gd name="T74" fmla="*/ 1 w 214"/>
                <a:gd name="T75" fmla="*/ 38 h 158"/>
                <a:gd name="T76" fmla="*/ 0 w 214"/>
                <a:gd name="T77" fmla="*/ 36 h 158"/>
                <a:gd name="T78" fmla="*/ 1 w 214"/>
                <a:gd name="T79" fmla="*/ 33 h 158"/>
                <a:gd name="T80" fmla="*/ 3 w 214"/>
                <a:gd name="T81" fmla="*/ 32 h 158"/>
                <a:gd name="T82" fmla="*/ 5 w 214"/>
                <a:gd name="T83" fmla="*/ 31 h 158"/>
                <a:gd name="T84" fmla="*/ 7 w 214"/>
                <a:gd name="T85" fmla="*/ 30 h 158"/>
                <a:gd name="T86" fmla="*/ 10 w 214"/>
                <a:gd name="T87" fmla="*/ 28 h 158"/>
                <a:gd name="T88" fmla="*/ 13 w 214"/>
                <a:gd name="T89" fmla="*/ 26 h 158"/>
                <a:gd name="T90" fmla="*/ 16 w 214"/>
                <a:gd name="T91" fmla="*/ 24 h 158"/>
                <a:gd name="T92" fmla="*/ 19 w 214"/>
                <a:gd name="T93" fmla="*/ 21 h 158"/>
                <a:gd name="T94" fmla="*/ 21 w 214"/>
                <a:gd name="T95" fmla="*/ 19 h 158"/>
                <a:gd name="T96" fmla="*/ 23 w 214"/>
                <a:gd name="T97" fmla="*/ 16 h 1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4"/>
                <a:gd name="T148" fmla="*/ 0 h 158"/>
                <a:gd name="T149" fmla="*/ 214 w 214"/>
                <a:gd name="T150" fmla="*/ 158 h 1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4" h="158">
                  <a:moveTo>
                    <a:pt x="89" y="65"/>
                  </a:moveTo>
                  <a:lnTo>
                    <a:pt x="99" y="75"/>
                  </a:lnTo>
                  <a:lnTo>
                    <a:pt x="87" y="92"/>
                  </a:lnTo>
                  <a:lnTo>
                    <a:pt x="89" y="93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8" y="93"/>
                  </a:lnTo>
                  <a:lnTo>
                    <a:pt x="122" y="84"/>
                  </a:lnTo>
                  <a:lnTo>
                    <a:pt x="138" y="67"/>
                  </a:lnTo>
                  <a:lnTo>
                    <a:pt x="159" y="40"/>
                  </a:lnTo>
                  <a:lnTo>
                    <a:pt x="184" y="0"/>
                  </a:lnTo>
                  <a:lnTo>
                    <a:pt x="188" y="2"/>
                  </a:lnTo>
                  <a:lnTo>
                    <a:pt x="195" y="10"/>
                  </a:lnTo>
                  <a:lnTo>
                    <a:pt x="201" y="23"/>
                  </a:lnTo>
                  <a:lnTo>
                    <a:pt x="201" y="40"/>
                  </a:lnTo>
                  <a:lnTo>
                    <a:pt x="214" y="84"/>
                  </a:lnTo>
                  <a:lnTo>
                    <a:pt x="213" y="85"/>
                  </a:lnTo>
                  <a:lnTo>
                    <a:pt x="211" y="87"/>
                  </a:lnTo>
                  <a:lnTo>
                    <a:pt x="206" y="89"/>
                  </a:lnTo>
                  <a:lnTo>
                    <a:pt x="200" y="91"/>
                  </a:lnTo>
                  <a:lnTo>
                    <a:pt x="195" y="93"/>
                  </a:lnTo>
                  <a:lnTo>
                    <a:pt x="189" y="96"/>
                  </a:lnTo>
                  <a:lnTo>
                    <a:pt x="183" y="97"/>
                  </a:lnTo>
                  <a:lnTo>
                    <a:pt x="177" y="98"/>
                  </a:lnTo>
                  <a:lnTo>
                    <a:pt x="168" y="73"/>
                  </a:lnTo>
                  <a:lnTo>
                    <a:pt x="165" y="75"/>
                  </a:lnTo>
                  <a:lnTo>
                    <a:pt x="155" y="83"/>
                  </a:lnTo>
                  <a:lnTo>
                    <a:pt x="145" y="96"/>
                  </a:lnTo>
                  <a:lnTo>
                    <a:pt x="139" y="114"/>
                  </a:lnTo>
                  <a:lnTo>
                    <a:pt x="137" y="116"/>
                  </a:lnTo>
                  <a:lnTo>
                    <a:pt x="130" y="121"/>
                  </a:lnTo>
                  <a:lnTo>
                    <a:pt x="117" y="129"/>
                  </a:lnTo>
                  <a:lnTo>
                    <a:pt x="102" y="137"/>
                  </a:lnTo>
                  <a:lnTo>
                    <a:pt x="83" y="145"/>
                  </a:lnTo>
                  <a:lnTo>
                    <a:pt x="60" y="152"/>
                  </a:lnTo>
                  <a:lnTo>
                    <a:pt x="33" y="157"/>
                  </a:lnTo>
                  <a:lnTo>
                    <a:pt x="4" y="158"/>
                  </a:lnTo>
                  <a:lnTo>
                    <a:pt x="2" y="154"/>
                  </a:lnTo>
                  <a:lnTo>
                    <a:pt x="0" y="146"/>
                  </a:lnTo>
                  <a:lnTo>
                    <a:pt x="1" y="136"/>
                  </a:lnTo>
                  <a:lnTo>
                    <a:pt x="10" y="129"/>
                  </a:lnTo>
                  <a:lnTo>
                    <a:pt x="18" y="126"/>
                  </a:lnTo>
                  <a:lnTo>
                    <a:pt x="29" y="121"/>
                  </a:lnTo>
                  <a:lnTo>
                    <a:pt x="40" y="114"/>
                  </a:lnTo>
                  <a:lnTo>
                    <a:pt x="53" y="106"/>
                  </a:lnTo>
                  <a:lnTo>
                    <a:pt x="64" y="97"/>
                  </a:lnTo>
                  <a:lnTo>
                    <a:pt x="75" y="87"/>
                  </a:lnTo>
                  <a:lnTo>
                    <a:pt x="83" y="76"/>
                  </a:lnTo>
                  <a:lnTo>
                    <a:pt x="89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1" name="Freeform 97"/>
            <p:cNvSpPr>
              <a:spLocks noChangeAspect="1"/>
            </p:cNvSpPr>
            <p:nvPr/>
          </p:nvSpPr>
          <p:spPr bwMode="auto">
            <a:xfrm>
              <a:off x="1544" y="2695"/>
              <a:ext cx="109" cy="67"/>
            </a:xfrm>
            <a:custGeom>
              <a:avLst/>
              <a:gdLst>
                <a:gd name="T0" fmla="*/ 50 w 217"/>
                <a:gd name="T1" fmla="*/ 0 h 135"/>
                <a:gd name="T2" fmla="*/ 50 w 217"/>
                <a:gd name="T3" fmla="*/ 1 h 135"/>
                <a:gd name="T4" fmla="*/ 51 w 217"/>
                <a:gd name="T5" fmla="*/ 4 h 135"/>
                <a:gd name="T6" fmla="*/ 52 w 217"/>
                <a:gd name="T7" fmla="*/ 7 h 135"/>
                <a:gd name="T8" fmla="*/ 54 w 217"/>
                <a:gd name="T9" fmla="*/ 10 h 135"/>
                <a:gd name="T10" fmla="*/ 55 w 217"/>
                <a:gd name="T11" fmla="*/ 12 h 135"/>
                <a:gd name="T12" fmla="*/ 55 w 217"/>
                <a:gd name="T13" fmla="*/ 14 h 135"/>
                <a:gd name="T14" fmla="*/ 54 w 217"/>
                <a:gd name="T15" fmla="*/ 16 h 135"/>
                <a:gd name="T16" fmla="*/ 54 w 217"/>
                <a:gd name="T17" fmla="*/ 17 h 135"/>
                <a:gd name="T18" fmla="*/ 52 w 217"/>
                <a:gd name="T19" fmla="*/ 18 h 135"/>
                <a:gd name="T20" fmla="*/ 51 w 217"/>
                <a:gd name="T21" fmla="*/ 18 h 135"/>
                <a:gd name="T22" fmla="*/ 48 w 217"/>
                <a:gd name="T23" fmla="*/ 19 h 135"/>
                <a:gd name="T24" fmla="*/ 45 w 217"/>
                <a:gd name="T25" fmla="*/ 19 h 135"/>
                <a:gd name="T26" fmla="*/ 42 w 217"/>
                <a:gd name="T27" fmla="*/ 20 h 135"/>
                <a:gd name="T28" fmla="*/ 39 w 217"/>
                <a:gd name="T29" fmla="*/ 22 h 135"/>
                <a:gd name="T30" fmla="*/ 37 w 217"/>
                <a:gd name="T31" fmla="*/ 24 h 135"/>
                <a:gd name="T32" fmla="*/ 35 w 217"/>
                <a:gd name="T33" fmla="*/ 27 h 135"/>
                <a:gd name="T34" fmla="*/ 33 w 217"/>
                <a:gd name="T35" fmla="*/ 30 h 135"/>
                <a:gd name="T36" fmla="*/ 29 w 217"/>
                <a:gd name="T37" fmla="*/ 32 h 135"/>
                <a:gd name="T38" fmla="*/ 24 w 217"/>
                <a:gd name="T39" fmla="*/ 33 h 135"/>
                <a:gd name="T40" fmla="*/ 19 w 217"/>
                <a:gd name="T41" fmla="*/ 33 h 135"/>
                <a:gd name="T42" fmla="*/ 14 w 217"/>
                <a:gd name="T43" fmla="*/ 33 h 135"/>
                <a:gd name="T44" fmla="*/ 10 w 217"/>
                <a:gd name="T45" fmla="*/ 33 h 135"/>
                <a:gd name="T46" fmla="*/ 7 w 217"/>
                <a:gd name="T47" fmla="*/ 33 h 135"/>
                <a:gd name="T48" fmla="*/ 6 w 217"/>
                <a:gd name="T49" fmla="*/ 33 h 135"/>
                <a:gd name="T50" fmla="*/ 5 w 217"/>
                <a:gd name="T51" fmla="*/ 33 h 135"/>
                <a:gd name="T52" fmla="*/ 3 w 217"/>
                <a:gd name="T53" fmla="*/ 32 h 135"/>
                <a:gd name="T54" fmla="*/ 2 w 217"/>
                <a:gd name="T55" fmla="*/ 32 h 135"/>
                <a:gd name="T56" fmla="*/ 1 w 217"/>
                <a:gd name="T57" fmla="*/ 31 h 135"/>
                <a:gd name="T58" fmla="*/ 0 w 217"/>
                <a:gd name="T59" fmla="*/ 30 h 135"/>
                <a:gd name="T60" fmla="*/ 1 w 217"/>
                <a:gd name="T61" fmla="*/ 29 h 135"/>
                <a:gd name="T62" fmla="*/ 3 w 217"/>
                <a:gd name="T63" fmla="*/ 29 h 135"/>
                <a:gd name="T64" fmla="*/ 6 w 217"/>
                <a:gd name="T65" fmla="*/ 29 h 135"/>
                <a:gd name="T66" fmla="*/ 8 w 217"/>
                <a:gd name="T67" fmla="*/ 28 h 135"/>
                <a:gd name="T68" fmla="*/ 12 w 217"/>
                <a:gd name="T69" fmla="*/ 27 h 135"/>
                <a:gd name="T70" fmla="*/ 16 w 217"/>
                <a:gd name="T71" fmla="*/ 25 h 135"/>
                <a:gd name="T72" fmla="*/ 20 w 217"/>
                <a:gd name="T73" fmla="*/ 23 h 135"/>
                <a:gd name="T74" fmla="*/ 23 w 217"/>
                <a:gd name="T75" fmla="*/ 21 h 135"/>
                <a:gd name="T76" fmla="*/ 26 w 217"/>
                <a:gd name="T77" fmla="*/ 19 h 135"/>
                <a:gd name="T78" fmla="*/ 28 w 217"/>
                <a:gd name="T79" fmla="*/ 18 h 135"/>
                <a:gd name="T80" fmla="*/ 29 w 217"/>
                <a:gd name="T81" fmla="*/ 18 h 135"/>
                <a:gd name="T82" fmla="*/ 30 w 217"/>
                <a:gd name="T83" fmla="*/ 17 h 135"/>
                <a:gd name="T84" fmla="*/ 32 w 217"/>
                <a:gd name="T85" fmla="*/ 16 h 135"/>
                <a:gd name="T86" fmla="*/ 34 w 217"/>
                <a:gd name="T87" fmla="*/ 14 h 135"/>
                <a:gd name="T88" fmla="*/ 37 w 217"/>
                <a:gd name="T89" fmla="*/ 12 h 135"/>
                <a:gd name="T90" fmla="*/ 39 w 217"/>
                <a:gd name="T91" fmla="*/ 10 h 135"/>
                <a:gd name="T92" fmla="*/ 42 w 217"/>
                <a:gd name="T93" fmla="*/ 7 h 135"/>
                <a:gd name="T94" fmla="*/ 43 w 217"/>
                <a:gd name="T95" fmla="*/ 3 h 135"/>
                <a:gd name="T96" fmla="*/ 43 w 217"/>
                <a:gd name="T97" fmla="*/ 0 h 135"/>
                <a:gd name="T98" fmla="*/ 50 w 217"/>
                <a:gd name="T99" fmla="*/ 0 h 1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7"/>
                <a:gd name="T151" fmla="*/ 0 h 135"/>
                <a:gd name="T152" fmla="*/ 217 w 217"/>
                <a:gd name="T153" fmla="*/ 135 h 1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7" h="135">
                  <a:moveTo>
                    <a:pt x="199" y="0"/>
                  </a:moveTo>
                  <a:lnTo>
                    <a:pt x="200" y="5"/>
                  </a:lnTo>
                  <a:lnTo>
                    <a:pt x="204" y="17"/>
                  </a:lnTo>
                  <a:lnTo>
                    <a:pt x="208" y="30"/>
                  </a:lnTo>
                  <a:lnTo>
                    <a:pt x="214" y="42"/>
                  </a:lnTo>
                  <a:lnTo>
                    <a:pt x="217" y="50"/>
                  </a:lnTo>
                  <a:lnTo>
                    <a:pt x="217" y="58"/>
                  </a:lnTo>
                  <a:lnTo>
                    <a:pt x="215" y="65"/>
                  </a:lnTo>
                  <a:lnTo>
                    <a:pt x="213" y="68"/>
                  </a:lnTo>
                  <a:lnTo>
                    <a:pt x="208" y="72"/>
                  </a:lnTo>
                  <a:lnTo>
                    <a:pt x="201" y="74"/>
                  </a:lnTo>
                  <a:lnTo>
                    <a:pt x="191" y="76"/>
                  </a:lnTo>
                  <a:lnTo>
                    <a:pt x="179" y="79"/>
                  </a:lnTo>
                  <a:lnTo>
                    <a:pt x="167" y="83"/>
                  </a:lnTo>
                  <a:lnTo>
                    <a:pt x="155" y="90"/>
                  </a:lnTo>
                  <a:lnTo>
                    <a:pt x="146" y="99"/>
                  </a:lnTo>
                  <a:lnTo>
                    <a:pt x="138" y="111"/>
                  </a:lnTo>
                  <a:lnTo>
                    <a:pt x="129" y="122"/>
                  </a:lnTo>
                  <a:lnTo>
                    <a:pt x="113" y="129"/>
                  </a:lnTo>
                  <a:lnTo>
                    <a:pt x="94" y="134"/>
                  </a:lnTo>
                  <a:lnTo>
                    <a:pt x="73" y="135"/>
                  </a:lnTo>
                  <a:lnTo>
                    <a:pt x="54" y="135"/>
                  </a:lnTo>
                  <a:lnTo>
                    <a:pt x="38" y="134"/>
                  </a:lnTo>
                  <a:lnTo>
                    <a:pt x="26" y="133"/>
                  </a:lnTo>
                  <a:lnTo>
                    <a:pt x="22" y="132"/>
                  </a:lnTo>
                  <a:lnTo>
                    <a:pt x="19" y="132"/>
                  </a:lnTo>
                  <a:lnTo>
                    <a:pt x="12" y="131"/>
                  </a:lnTo>
                  <a:lnTo>
                    <a:pt x="7" y="129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2" y="117"/>
                  </a:lnTo>
                  <a:lnTo>
                    <a:pt x="9" y="116"/>
                  </a:lnTo>
                  <a:lnTo>
                    <a:pt x="22" y="116"/>
                  </a:lnTo>
                  <a:lnTo>
                    <a:pt x="32" y="113"/>
                  </a:lnTo>
                  <a:lnTo>
                    <a:pt x="46" y="109"/>
                  </a:lnTo>
                  <a:lnTo>
                    <a:pt x="61" y="102"/>
                  </a:lnTo>
                  <a:lnTo>
                    <a:pt x="77" y="94"/>
                  </a:lnTo>
                  <a:lnTo>
                    <a:pt x="92" y="86"/>
                  </a:lnTo>
                  <a:lnTo>
                    <a:pt x="103" y="79"/>
                  </a:lnTo>
                  <a:lnTo>
                    <a:pt x="111" y="74"/>
                  </a:lnTo>
                  <a:lnTo>
                    <a:pt x="115" y="72"/>
                  </a:lnTo>
                  <a:lnTo>
                    <a:pt x="117" y="71"/>
                  </a:lnTo>
                  <a:lnTo>
                    <a:pt x="125" y="66"/>
                  </a:lnTo>
                  <a:lnTo>
                    <a:pt x="134" y="59"/>
                  </a:lnTo>
                  <a:lnTo>
                    <a:pt x="146" y="50"/>
                  </a:lnTo>
                  <a:lnTo>
                    <a:pt x="156" y="40"/>
                  </a:lnTo>
                  <a:lnTo>
                    <a:pt x="166" y="28"/>
                  </a:lnTo>
                  <a:lnTo>
                    <a:pt x="171" y="15"/>
                  </a:lnTo>
                  <a:lnTo>
                    <a:pt x="172" y="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2" name="Freeform 98"/>
            <p:cNvSpPr>
              <a:spLocks noChangeAspect="1"/>
            </p:cNvSpPr>
            <p:nvPr/>
          </p:nvSpPr>
          <p:spPr bwMode="auto">
            <a:xfrm>
              <a:off x="1541" y="2710"/>
              <a:ext cx="114" cy="57"/>
            </a:xfrm>
            <a:custGeom>
              <a:avLst/>
              <a:gdLst>
                <a:gd name="T0" fmla="*/ 27 w 227"/>
                <a:gd name="T1" fmla="*/ 9 h 113"/>
                <a:gd name="T2" fmla="*/ 29 w 227"/>
                <a:gd name="T3" fmla="*/ 13 h 113"/>
                <a:gd name="T4" fmla="*/ 25 w 227"/>
                <a:gd name="T5" fmla="*/ 16 h 113"/>
                <a:gd name="T6" fmla="*/ 25 w 227"/>
                <a:gd name="T7" fmla="*/ 16 h 113"/>
                <a:gd name="T8" fmla="*/ 26 w 227"/>
                <a:gd name="T9" fmla="*/ 17 h 113"/>
                <a:gd name="T10" fmla="*/ 28 w 227"/>
                <a:gd name="T11" fmla="*/ 18 h 113"/>
                <a:gd name="T12" fmla="*/ 30 w 227"/>
                <a:gd name="T13" fmla="*/ 18 h 113"/>
                <a:gd name="T14" fmla="*/ 34 w 227"/>
                <a:gd name="T15" fmla="*/ 17 h 113"/>
                <a:gd name="T16" fmla="*/ 39 w 227"/>
                <a:gd name="T17" fmla="*/ 14 h 113"/>
                <a:gd name="T18" fmla="*/ 46 w 227"/>
                <a:gd name="T19" fmla="*/ 9 h 113"/>
                <a:gd name="T20" fmla="*/ 54 w 227"/>
                <a:gd name="T21" fmla="*/ 0 h 113"/>
                <a:gd name="T22" fmla="*/ 55 w 227"/>
                <a:gd name="T23" fmla="*/ 1 h 113"/>
                <a:gd name="T24" fmla="*/ 57 w 227"/>
                <a:gd name="T25" fmla="*/ 4 h 113"/>
                <a:gd name="T26" fmla="*/ 57 w 227"/>
                <a:gd name="T27" fmla="*/ 7 h 113"/>
                <a:gd name="T28" fmla="*/ 56 w 227"/>
                <a:gd name="T29" fmla="*/ 11 h 113"/>
                <a:gd name="T30" fmla="*/ 56 w 227"/>
                <a:gd name="T31" fmla="*/ 23 h 113"/>
                <a:gd name="T32" fmla="*/ 56 w 227"/>
                <a:gd name="T33" fmla="*/ 23 h 113"/>
                <a:gd name="T34" fmla="*/ 55 w 227"/>
                <a:gd name="T35" fmla="*/ 23 h 113"/>
                <a:gd name="T36" fmla="*/ 54 w 227"/>
                <a:gd name="T37" fmla="*/ 23 h 113"/>
                <a:gd name="T38" fmla="*/ 52 w 227"/>
                <a:gd name="T39" fmla="*/ 24 h 113"/>
                <a:gd name="T40" fmla="*/ 51 w 227"/>
                <a:gd name="T41" fmla="*/ 24 h 113"/>
                <a:gd name="T42" fmla="*/ 49 w 227"/>
                <a:gd name="T43" fmla="*/ 24 h 113"/>
                <a:gd name="T44" fmla="*/ 48 w 227"/>
                <a:gd name="T45" fmla="*/ 24 h 113"/>
                <a:gd name="T46" fmla="*/ 46 w 227"/>
                <a:gd name="T47" fmla="*/ 24 h 113"/>
                <a:gd name="T48" fmla="*/ 46 w 227"/>
                <a:gd name="T49" fmla="*/ 17 h 113"/>
                <a:gd name="T50" fmla="*/ 46 w 227"/>
                <a:gd name="T51" fmla="*/ 17 h 113"/>
                <a:gd name="T52" fmla="*/ 45 w 227"/>
                <a:gd name="T53" fmla="*/ 17 h 113"/>
                <a:gd name="T54" fmla="*/ 44 w 227"/>
                <a:gd name="T55" fmla="*/ 18 h 113"/>
                <a:gd name="T56" fmla="*/ 42 w 227"/>
                <a:gd name="T57" fmla="*/ 18 h 113"/>
                <a:gd name="T58" fmla="*/ 40 w 227"/>
                <a:gd name="T59" fmla="*/ 20 h 113"/>
                <a:gd name="T60" fmla="*/ 39 w 227"/>
                <a:gd name="T61" fmla="*/ 21 h 113"/>
                <a:gd name="T62" fmla="*/ 37 w 227"/>
                <a:gd name="T63" fmla="*/ 23 h 113"/>
                <a:gd name="T64" fmla="*/ 36 w 227"/>
                <a:gd name="T65" fmla="*/ 25 h 113"/>
                <a:gd name="T66" fmla="*/ 35 w 227"/>
                <a:gd name="T67" fmla="*/ 25 h 113"/>
                <a:gd name="T68" fmla="*/ 33 w 227"/>
                <a:gd name="T69" fmla="*/ 26 h 113"/>
                <a:gd name="T70" fmla="*/ 30 w 227"/>
                <a:gd name="T71" fmla="*/ 27 h 113"/>
                <a:gd name="T72" fmla="*/ 26 w 227"/>
                <a:gd name="T73" fmla="*/ 28 h 113"/>
                <a:gd name="T74" fmla="*/ 20 w 227"/>
                <a:gd name="T75" fmla="*/ 28 h 113"/>
                <a:gd name="T76" fmla="*/ 14 w 227"/>
                <a:gd name="T77" fmla="*/ 29 h 113"/>
                <a:gd name="T78" fmla="*/ 8 w 227"/>
                <a:gd name="T79" fmla="*/ 28 h 113"/>
                <a:gd name="T80" fmla="*/ 1 w 227"/>
                <a:gd name="T81" fmla="*/ 26 h 113"/>
                <a:gd name="T82" fmla="*/ 0 w 227"/>
                <a:gd name="T83" fmla="*/ 26 h 113"/>
                <a:gd name="T84" fmla="*/ 0 w 227"/>
                <a:gd name="T85" fmla="*/ 23 h 113"/>
                <a:gd name="T86" fmla="*/ 1 w 227"/>
                <a:gd name="T87" fmla="*/ 21 h 113"/>
                <a:gd name="T88" fmla="*/ 4 w 227"/>
                <a:gd name="T89" fmla="*/ 20 h 113"/>
                <a:gd name="T90" fmla="*/ 6 w 227"/>
                <a:gd name="T91" fmla="*/ 20 h 113"/>
                <a:gd name="T92" fmla="*/ 9 w 227"/>
                <a:gd name="T93" fmla="*/ 19 h 113"/>
                <a:gd name="T94" fmla="*/ 12 w 227"/>
                <a:gd name="T95" fmla="*/ 18 h 113"/>
                <a:gd name="T96" fmla="*/ 16 w 227"/>
                <a:gd name="T97" fmla="*/ 17 h 113"/>
                <a:gd name="T98" fmla="*/ 19 w 227"/>
                <a:gd name="T99" fmla="*/ 15 h 113"/>
                <a:gd name="T100" fmla="*/ 23 w 227"/>
                <a:gd name="T101" fmla="*/ 14 h 113"/>
                <a:gd name="T102" fmla="*/ 25 w 227"/>
                <a:gd name="T103" fmla="*/ 12 h 113"/>
                <a:gd name="T104" fmla="*/ 27 w 227"/>
                <a:gd name="T105" fmla="*/ 9 h 1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7"/>
                <a:gd name="T160" fmla="*/ 0 h 113"/>
                <a:gd name="T161" fmla="*/ 227 w 227"/>
                <a:gd name="T162" fmla="*/ 113 h 1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7" h="113">
                  <a:moveTo>
                    <a:pt x="107" y="36"/>
                  </a:moveTo>
                  <a:lnTo>
                    <a:pt x="114" y="50"/>
                  </a:lnTo>
                  <a:lnTo>
                    <a:pt x="99" y="63"/>
                  </a:lnTo>
                  <a:lnTo>
                    <a:pt x="100" y="64"/>
                  </a:lnTo>
                  <a:lnTo>
                    <a:pt x="102" y="67"/>
                  </a:lnTo>
                  <a:lnTo>
                    <a:pt x="109" y="70"/>
                  </a:lnTo>
                  <a:lnTo>
                    <a:pt x="119" y="70"/>
                  </a:lnTo>
                  <a:lnTo>
                    <a:pt x="134" y="65"/>
                  </a:lnTo>
                  <a:lnTo>
                    <a:pt x="154" y="53"/>
                  </a:lnTo>
                  <a:lnTo>
                    <a:pt x="182" y="33"/>
                  </a:lnTo>
                  <a:lnTo>
                    <a:pt x="216" y="0"/>
                  </a:lnTo>
                  <a:lnTo>
                    <a:pt x="219" y="4"/>
                  </a:lnTo>
                  <a:lnTo>
                    <a:pt x="225" y="13"/>
                  </a:lnTo>
                  <a:lnTo>
                    <a:pt x="227" y="28"/>
                  </a:lnTo>
                  <a:lnTo>
                    <a:pt x="222" y="44"/>
                  </a:lnTo>
                  <a:lnTo>
                    <a:pt x="222" y="89"/>
                  </a:lnTo>
                  <a:lnTo>
                    <a:pt x="221" y="89"/>
                  </a:lnTo>
                  <a:lnTo>
                    <a:pt x="218" y="90"/>
                  </a:lnTo>
                  <a:lnTo>
                    <a:pt x="213" y="91"/>
                  </a:lnTo>
                  <a:lnTo>
                    <a:pt x="207" y="93"/>
                  </a:lnTo>
                  <a:lnTo>
                    <a:pt x="202" y="94"/>
                  </a:lnTo>
                  <a:lnTo>
                    <a:pt x="195" y="94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66"/>
                  </a:lnTo>
                  <a:lnTo>
                    <a:pt x="181" y="66"/>
                  </a:lnTo>
                  <a:lnTo>
                    <a:pt x="177" y="67"/>
                  </a:lnTo>
                  <a:lnTo>
                    <a:pt x="173" y="70"/>
                  </a:lnTo>
                  <a:lnTo>
                    <a:pt x="166" y="72"/>
                  </a:lnTo>
                  <a:lnTo>
                    <a:pt x="160" y="77"/>
                  </a:lnTo>
                  <a:lnTo>
                    <a:pt x="153" y="81"/>
                  </a:lnTo>
                  <a:lnTo>
                    <a:pt x="147" y="89"/>
                  </a:lnTo>
                  <a:lnTo>
                    <a:pt x="143" y="97"/>
                  </a:lnTo>
                  <a:lnTo>
                    <a:pt x="139" y="98"/>
                  </a:lnTo>
                  <a:lnTo>
                    <a:pt x="131" y="102"/>
                  </a:lnTo>
                  <a:lnTo>
                    <a:pt x="119" y="105"/>
                  </a:lnTo>
                  <a:lnTo>
                    <a:pt x="101" y="110"/>
                  </a:lnTo>
                  <a:lnTo>
                    <a:pt x="79" y="112"/>
                  </a:lnTo>
                  <a:lnTo>
                    <a:pt x="55" y="113"/>
                  </a:lnTo>
                  <a:lnTo>
                    <a:pt x="30" y="111"/>
                  </a:lnTo>
                  <a:lnTo>
                    <a:pt x="1" y="104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3" y="82"/>
                  </a:lnTo>
                  <a:lnTo>
                    <a:pt x="14" y="78"/>
                  </a:lnTo>
                  <a:lnTo>
                    <a:pt x="23" y="77"/>
                  </a:lnTo>
                  <a:lnTo>
                    <a:pt x="34" y="74"/>
                  </a:lnTo>
                  <a:lnTo>
                    <a:pt x="48" y="71"/>
                  </a:lnTo>
                  <a:lnTo>
                    <a:pt x="62" y="66"/>
                  </a:lnTo>
                  <a:lnTo>
                    <a:pt x="76" y="60"/>
                  </a:lnTo>
                  <a:lnTo>
                    <a:pt x="89" y="53"/>
                  </a:lnTo>
                  <a:lnTo>
                    <a:pt x="99" y="45"/>
                  </a:lnTo>
                  <a:lnTo>
                    <a:pt x="107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3" name="Freeform 99"/>
            <p:cNvSpPr>
              <a:spLocks noChangeAspect="1"/>
            </p:cNvSpPr>
            <p:nvPr/>
          </p:nvSpPr>
          <p:spPr bwMode="auto">
            <a:xfrm>
              <a:off x="1709" y="1949"/>
              <a:ext cx="73" cy="49"/>
            </a:xfrm>
            <a:custGeom>
              <a:avLst/>
              <a:gdLst>
                <a:gd name="T0" fmla="*/ 36 w 145"/>
                <a:gd name="T1" fmla="*/ 0 h 96"/>
                <a:gd name="T2" fmla="*/ 0 w 145"/>
                <a:gd name="T3" fmla="*/ 16 h 96"/>
                <a:gd name="T4" fmla="*/ 4 w 145"/>
                <a:gd name="T5" fmla="*/ 25 h 96"/>
                <a:gd name="T6" fmla="*/ 37 w 145"/>
                <a:gd name="T7" fmla="*/ 5 h 96"/>
                <a:gd name="T8" fmla="*/ 36 w 14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96"/>
                <a:gd name="T17" fmla="*/ 145 w 145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96">
                  <a:moveTo>
                    <a:pt x="141" y="0"/>
                  </a:moveTo>
                  <a:lnTo>
                    <a:pt x="0" y="63"/>
                  </a:lnTo>
                  <a:lnTo>
                    <a:pt x="13" y="96"/>
                  </a:lnTo>
                  <a:lnTo>
                    <a:pt x="145" y="2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4" name="Freeform 100"/>
            <p:cNvSpPr>
              <a:spLocks noChangeAspect="1"/>
            </p:cNvSpPr>
            <p:nvPr/>
          </p:nvSpPr>
          <p:spPr bwMode="auto">
            <a:xfrm>
              <a:off x="1723" y="1819"/>
              <a:ext cx="404" cy="325"/>
            </a:xfrm>
            <a:custGeom>
              <a:avLst/>
              <a:gdLst>
                <a:gd name="T0" fmla="*/ 113 w 809"/>
                <a:gd name="T1" fmla="*/ 157 h 650"/>
                <a:gd name="T2" fmla="*/ 93 w 809"/>
                <a:gd name="T3" fmla="*/ 161 h 650"/>
                <a:gd name="T4" fmla="*/ 74 w 809"/>
                <a:gd name="T5" fmla="*/ 163 h 650"/>
                <a:gd name="T6" fmla="*/ 56 w 809"/>
                <a:gd name="T7" fmla="*/ 161 h 650"/>
                <a:gd name="T8" fmla="*/ 40 w 809"/>
                <a:gd name="T9" fmla="*/ 157 h 650"/>
                <a:gd name="T10" fmla="*/ 26 w 809"/>
                <a:gd name="T11" fmla="*/ 150 h 650"/>
                <a:gd name="T12" fmla="*/ 15 w 809"/>
                <a:gd name="T13" fmla="*/ 140 h 650"/>
                <a:gd name="T14" fmla="*/ 6 w 809"/>
                <a:gd name="T15" fmla="*/ 127 h 650"/>
                <a:gd name="T16" fmla="*/ 1 w 809"/>
                <a:gd name="T17" fmla="*/ 112 h 650"/>
                <a:gd name="T18" fmla="*/ 0 w 809"/>
                <a:gd name="T19" fmla="*/ 96 h 650"/>
                <a:gd name="T20" fmla="*/ 2 w 809"/>
                <a:gd name="T21" fmla="*/ 81 h 650"/>
                <a:gd name="T22" fmla="*/ 7 w 809"/>
                <a:gd name="T23" fmla="*/ 65 h 650"/>
                <a:gd name="T24" fmla="*/ 16 w 809"/>
                <a:gd name="T25" fmla="*/ 49 h 650"/>
                <a:gd name="T26" fmla="*/ 29 w 809"/>
                <a:gd name="T27" fmla="*/ 36 h 650"/>
                <a:gd name="T28" fmla="*/ 44 w 809"/>
                <a:gd name="T29" fmla="*/ 22 h 650"/>
                <a:gd name="T30" fmla="*/ 62 w 809"/>
                <a:gd name="T31" fmla="*/ 12 h 650"/>
                <a:gd name="T32" fmla="*/ 83 w 809"/>
                <a:gd name="T33" fmla="*/ 5 h 650"/>
                <a:gd name="T34" fmla="*/ 103 w 809"/>
                <a:gd name="T35" fmla="*/ 1 h 650"/>
                <a:gd name="T36" fmla="*/ 123 w 809"/>
                <a:gd name="T37" fmla="*/ 0 h 650"/>
                <a:gd name="T38" fmla="*/ 142 w 809"/>
                <a:gd name="T39" fmla="*/ 2 h 650"/>
                <a:gd name="T40" fmla="*/ 159 w 809"/>
                <a:gd name="T41" fmla="*/ 7 h 650"/>
                <a:gd name="T42" fmla="*/ 174 w 809"/>
                <a:gd name="T43" fmla="*/ 14 h 650"/>
                <a:gd name="T44" fmla="*/ 187 w 809"/>
                <a:gd name="T45" fmla="*/ 25 h 650"/>
                <a:gd name="T46" fmla="*/ 195 w 809"/>
                <a:gd name="T47" fmla="*/ 38 h 650"/>
                <a:gd name="T48" fmla="*/ 201 w 809"/>
                <a:gd name="T49" fmla="*/ 52 h 650"/>
                <a:gd name="T50" fmla="*/ 202 w 809"/>
                <a:gd name="T51" fmla="*/ 68 h 650"/>
                <a:gd name="T52" fmla="*/ 199 w 809"/>
                <a:gd name="T53" fmla="*/ 83 h 650"/>
                <a:gd name="T54" fmla="*/ 192 w 809"/>
                <a:gd name="T55" fmla="*/ 99 h 650"/>
                <a:gd name="T56" fmla="*/ 182 w 809"/>
                <a:gd name="T57" fmla="*/ 113 h 650"/>
                <a:gd name="T58" fmla="*/ 169 w 809"/>
                <a:gd name="T59" fmla="*/ 127 h 650"/>
                <a:gd name="T60" fmla="*/ 153 w 809"/>
                <a:gd name="T61" fmla="*/ 140 h 650"/>
                <a:gd name="T62" fmla="*/ 134 w 809"/>
                <a:gd name="T63" fmla="*/ 150 h 6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9"/>
                <a:gd name="T97" fmla="*/ 0 h 650"/>
                <a:gd name="T98" fmla="*/ 809 w 809"/>
                <a:gd name="T99" fmla="*/ 650 h 6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9" h="650">
                  <a:moveTo>
                    <a:pt x="496" y="613"/>
                  </a:moveTo>
                  <a:lnTo>
                    <a:pt x="455" y="627"/>
                  </a:lnTo>
                  <a:lnTo>
                    <a:pt x="415" y="637"/>
                  </a:lnTo>
                  <a:lnTo>
                    <a:pt x="374" y="644"/>
                  </a:lnTo>
                  <a:lnTo>
                    <a:pt x="335" y="649"/>
                  </a:lnTo>
                  <a:lnTo>
                    <a:pt x="297" y="650"/>
                  </a:lnTo>
                  <a:lnTo>
                    <a:pt x="261" y="648"/>
                  </a:lnTo>
                  <a:lnTo>
                    <a:pt x="227" y="643"/>
                  </a:lnTo>
                  <a:lnTo>
                    <a:pt x="193" y="636"/>
                  </a:lnTo>
                  <a:lnTo>
                    <a:pt x="162" y="626"/>
                  </a:lnTo>
                  <a:lnTo>
                    <a:pt x="133" y="613"/>
                  </a:lnTo>
                  <a:lnTo>
                    <a:pt x="107" y="597"/>
                  </a:lnTo>
                  <a:lnTo>
                    <a:pt x="83" y="579"/>
                  </a:lnTo>
                  <a:lnTo>
                    <a:pt x="61" y="558"/>
                  </a:lnTo>
                  <a:lnTo>
                    <a:pt x="42" y="535"/>
                  </a:lnTo>
                  <a:lnTo>
                    <a:pt x="27" y="508"/>
                  </a:lnTo>
                  <a:lnTo>
                    <a:pt x="15" y="480"/>
                  </a:lnTo>
                  <a:lnTo>
                    <a:pt x="6" y="450"/>
                  </a:lnTo>
                  <a:lnTo>
                    <a:pt x="1" y="417"/>
                  </a:lnTo>
                  <a:lnTo>
                    <a:pt x="0" y="386"/>
                  </a:lnTo>
                  <a:lnTo>
                    <a:pt x="2" y="354"/>
                  </a:lnTo>
                  <a:lnTo>
                    <a:pt x="8" y="322"/>
                  </a:lnTo>
                  <a:lnTo>
                    <a:pt x="18" y="290"/>
                  </a:lnTo>
                  <a:lnTo>
                    <a:pt x="31" y="257"/>
                  </a:lnTo>
                  <a:lnTo>
                    <a:pt x="47" y="227"/>
                  </a:lnTo>
                  <a:lnTo>
                    <a:pt x="67" y="197"/>
                  </a:lnTo>
                  <a:lnTo>
                    <a:pt x="90" y="169"/>
                  </a:lnTo>
                  <a:lnTo>
                    <a:pt x="116" y="141"/>
                  </a:lnTo>
                  <a:lnTo>
                    <a:pt x="145" y="114"/>
                  </a:lnTo>
                  <a:lnTo>
                    <a:pt x="177" y="91"/>
                  </a:lnTo>
                  <a:lnTo>
                    <a:pt x="212" y="70"/>
                  </a:lnTo>
                  <a:lnTo>
                    <a:pt x="250" y="50"/>
                  </a:lnTo>
                  <a:lnTo>
                    <a:pt x="290" y="34"/>
                  </a:lnTo>
                  <a:lnTo>
                    <a:pt x="332" y="21"/>
                  </a:lnTo>
                  <a:lnTo>
                    <a:pt x="373" y="11"/>
                  </a:lnTo>
                  <a:lnTo>
                    <a:pt x="415" y="4"/>
                  </a:lnTo>
                  <a:lnTo>
                    <a:pt x="455" y="0"/>
                  </a:lnTo>
                  <a:lnTo>
                    <a:pt x="494" y="0"/>
                  </a:lnTo>
                  <a:lnTo>
                    <a:pt x="533" y="3"/>
                  </a:lnTo>
                  <a:lnTo>
                    <a:pt x="570" y="8"/>
                  </a:lnTo>
                  <a:lnTo>
                    <a:pt x="606" y="17"/>
                  </a:lnTo>
                  <a:lnTo>
                    <a:pt x="638" y="28"/>
                  </a:lnTo>
                  <a:lnTo>
                    <a:pt x="669" y="43"/>
                  </a:lnTo>
                  <a:lnTo>
                    <a:pt x="698" y="59"/>
                  </a:lnTo>
                  <a:lnTo>
                    <a:pt x="725" y="79"/>
                  </a:lnTo>
                  <a:lnTo>
                    <a:pt x="748" y="101"/>
                  </a:lnTo>
                  <a:lnTo>
                    <a:pt x="767" y="125"/>
                  </a:lnTo>
                  <a:lnTo>
                    <a:pt x="783" y="151"/>
                  </a:lnTo>
                  <a:lnTo>
                    <a:pt x="796" y="180"/>
                  </a:lnTo>
                  <a:lnTo>
                    <a:pt x="804" y="210"/>
                  </a:lnTo>
                  <a:lnTo>
                    <a:pt x="809" y="241"/>
                  </a:lnTo>
                  <a:lnTo>
                    <a:pt x="809" y="272"/>
                  </a:lnTo>
                  <a:lnTo>
                    <a:pt x="805" y="303"/>
                  </a:lnTo>
                  <a:lnTo>
                    <a:pt x="797" y="334"/>
                  </a:lnTo>
                  <a:lnTo>
                    <a:pt x="786" y="366"/>
                  </a:lnTo>
                  <a:lnTo>
                    <a:pt x="769" y="397"/>
                  </a:lnTo>
                  <a:lnTo>
                    <a:pt x="751" y="427"/>
                  </a:lnTo>
                  <a:lnTo>
                    <a:pt x="729" y="455"/>
                  </a:lnTo>
                  <a:lnTo>
                    <a:pt x="704" y="483"/>
                  </a:lnTo>
                  <a:lnTo>
                    <a:pt x="676" y="510"/>
                  </a:lnTo>
                  <a:lnTo>
                    <a:pt x="645" y="535"/>
                  </a:lnTo>
                  <a:lnTo>
                    <a:pt x="612" y="558"/>
                  </a:lnTo>
                  <a:lnTo>
                    <a:pt x="576" y="579"/>
                  </a:lnTo>
                  <a:lnTo>
                    <a:pt x="537" y="597"/>
                  </a:lnTo>
                  <a:lnTo>
                    <a:pt x="496" y="613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5" name="Freeform 101"/>
            <p:cNvSpPr>
              <a:spLocks noChangeAspect="1"/>
            </p:cNvSpPr>
            <p:nvPr/>
          </p:nvSpPr>
          <p:spPr bwMode="auto">
            <a:xfrm>
              <a:off x="1739" y="1889"/>
              <a:ext cx="301" cy="238"/>
            </a:xfrm>
            <a:custGeom>
              <a:avLst/>
              <a:gdLst>
                <a:gd name="T0" fmla="*/ 87 w 603"/>
                <a:gd name="T1" fmla="*/ 116 h 476"/>
                <a:gd name="T2" fmla="*/ 72 w 603"/>
                <a:gd name="T3" fmla="*/ 119 h 476"/>
                <a:gd name="T4" fmla="*/ 57 w 603"/>
                <a:gd name="T5" fmla="*/ 119 h 476"/>
                <a:gd name="T6" fmla="*/ 43 w 603"/>
                <a:gd name="T7" fmla="*/ 118 h 476"/>
                <a:gd name="T8" fmla="*/ 31 w 603"/>
                <a:gd name="T9" fmla="*/ 114 h 476"/>
                <a:gd name="T10" fmla="*/ 20 w 603"/>
                <a:gd name="T11" fmla="*/ 108 h 476"/>
                <a:gd name="T12" fmla="*/ 11 w 603"/>
                <a:gd name="T13" fmla="*/ 101 h 476"/>
                <a:gd name="T14" fmla="*/ 4 w 603"/>
                <a:gd name="T15" fmla="*/ 91 h 476"/>
                <a:gd name="T16" fmla="*/ 1 w 603"/>
                <a:gd name="T17" fmla="*/ 80 h 476"/>
                <a:gd name="T18" fmla="*/ 0 w 603"/>
                <a:gd name="T19" fmla="*/ 69 h 476"/>
                <a:gd name="T20" fmla="*/ 2 w 603"/>
                <a:gd name="T21" fmla="*/ 57 h 476"/>
                <a:gd name="T22" fmla="*/ 7 w 603"/>
                <a:gd name="T23" fmla="*/ 46 h 476"/>
                <a:gd name="T24" fmla="*/ 14 w 603"/>
                <a:gd name="T25" fmla="*/ 35 h 476"/>
                <a:gd name="T26" fmla="*/ 24 w 603"/>
                <a:gd name="T27" fmla="*/ 25 h 476"/>
                <a:gd name="T28" fmla="*/ 35 w 603"/>
                <a:gd name="T29" fmla="*/ 16 h 476"/>
                <a:gd name="T30" fmla="*/ 49 w 603"/>
                <a:gd name="T31" fmla="*/ 9 h 476"/>
                <a:gd name="T32" fmla="*/ 64 w 603"/>
                <a:gd name="T33" fmla="*/ 4 h 476"/>
                <a:gd name="T34" fmla="*/ 79 w 603"/>
                <a:gd name="T35" fmla="*/ 1 h 476"/>
                <a:gd name="T36" fmla="*/ 93 w 603"/>
                <a:gd name="T37" fmla="*/ 0 h 476"/>
                <a:gd name="T38" fmla="*/ 107 w 603"/>
                <a:gd name="T39" fmla="*/ 2 h 476"/>
                <a:gd name="T40" fmla="*/ 119 w 603"/>
                <a:gd name="T41" fmla="*/ 6 h 476"/>
                <a:gd name="T42" fmla="*/ 130 w 603"/>
                <a:gd name="T43" fmla="*/ 12 h 476"/>
                <a:gd name="T44" fmla="*/ 139 w 603"/>
                <a:gd name="T45" fmla="*/ 19 h 476"/>
                <a:gd name="T46" fmla="*/ 146 w 603"/>
                <a:gd name="T47" fmla="*/ 29 h 476"/>
                <a:gd name="T48" fmla="*/ 149 w 603"/>
                <a:gd name="T49" fmla="*/ 39 h 476"/>
                <a:gd name="T50" fmla="*/ 150 w 603"/>
                <a:gd name="T51" fmla="*/ 51 h 476"/>
                <a:gd name="T52" fmla="*/ 148 w 603"/>
                <a:gd name="T53" fmla="*/ 62 h 476"/>
                <a:gd name="T54" fmla="*/ 143 w 603"/>
                <a:gd name="T55" fmla="*/ 74 h 476"/>
                <a:gd name="T56" fmla="*/ 136 w 603"/>
                <a:gd name="T57" fmla="*/ 84 h 476"/>
                <a:gd name="T58" fmla="*/ 126 w 603"/>
                <a:gd name="T59" fmla="*/ 94 h 476"/>
                <a:gd name="T60" fmla="*/ 115 w 603"/>
                <a:gd name="T61" fmla="*/ 103 h 476"/>
                <a:gd name="T62" fmla="*/ 101 w 603"/>
                <a:gd name="T63" fmla="*/ 110 h 4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3"/>
                <a:gd name="T97" fmla="*/ 0 h 476"/>
                <a:gd name="T98" fmla="*/ 603 w 603"/>
                <a:gd name="T99" fmla="*/ 476 h 4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3" h="476">
                  <a:moveTo>
                    <a:pt x="378" y="452"/>
                  </a:moveTo>
                  <a:lnTo>
                    <a:pt x="348" y="461"/>
                  </a:lnTo>
                  <a:lnTo>
                    <a:pt x="318" y="468"/>
                  </a:lnTo>
                  <a:lnTo>
                    <a:pt x="288" y="473"/>
                  </a:lnTo>
                  <a:lnTo>
                    <a:pt x="258" y="476"/>
                  </a:lnTo>
                  <a:lnTo>
                    <a:pt x="229" y="476"/>
                  </a:lnTo>
                  <a:lnTo>
                    <a:pt x="202" y="473"/>
                  </a:lnTo>
                  <a:lnTo>
                    <a:pt x="175" y="469"/>
                  </a:lnTo>
                  <a:lnTo>
                    <a:pt x="149" y="463"/>
                  </a:lnTo>
                  <a:lnTo>
                    <a:pt x="125" y="455"/>
                  </a:lnTo>
                  <a:lnTo>
                    <a:pt x="103" y="445"/>
                  </a:lnTo>
                  <a:lnTo>
                    <a:pt x="81" y="432"/>
                  </a:lnTo>
                  <a:lnTo>
                    <a:pt x="62" y="417"/>
                  </a:lnTo>
                  <a:lnTo>
                    <a:pt x="45" y="401"/>
                  </a:lnTo>
                  <a:lnTo>
                    <a:pt x="31" y="384"/>
                  </a:lnTo>
                  <a:lnTo>
                    <a:pt x="19" y="364"/>
                  </a:lnTo>
                  <a:lnTo>
                    <a:pt x="9" y="342"/>
                  </a:lnTo>
                  <a:lnTo>
                    <a:pt x="4" y="320"/>
                  </a:lnTo>
                  <a:lnTo>
                    <a:pt x="0" y="297"/>
                  </a:lnTo>
                  <a:lnTo>
                    <a:pt x="0" y="274"/>
                  </a:lnTo>
                  <a:lnTo>
                    <a:pt x="2" y="251"/>
                  </a:lnTo>
                  <a:lnTo>
                    <a:pt x="8" y="228"/>
                  </a:lnTo>
                  <a:lnTo>
                    <a:pt x="16" y="205"/>
                  </a:lnTo>
                  <a:lnTo>
                    <a:pt x="28" y="183"/>
                  </a:lnTo>
                  <a:lnTo>
                    <a:pt x="42" y="160"/>
                  </a:lnTo>
                  <a:lnTo>
                    <a:pt x="57" y="139"/>
                  </a:lnTo>
                  <a:lnTo>
                    <a:pt x="75" y="119"/>
                  </a:lnTo>
                  <a:lnTo>
                    <a:pt x="96" y="100"/>
                  </a:lnTo>
                  <a:lnTo>
                    <a:pt x="118" y="82"/>
                  </a:lnTo>
                  <a:lnTo>
                    <a:pt x="142" y="64"/>
                  </a:lnTo>
                  <a:lnTo>
                    <a:pt x="168" y="49"/>
                  </a:lnTo>
                  <a:lnTo>
                    <a:pt x="196" y="36"/>
                  </a:lnTo>
                  <a:lnTo>
                    <a:pt x="226" y="24"/>
                  </a:lnTo>
                  <a:lnTo>
                    <a:pt x="256" y="15"/>
                  </a:lnTo>
                  <a:lnTo>
                    <a:pt x="286" y="8"/>
                  </a:lnTo>
                  <a:lnTo>
                    <a:pt x="316" y="2"/>
                  </a:lnTo>
                  <a:lnTo>
                    <a:pt x="346" y="0"/>
                  </a:lnTo>
                  <a:lnTo>
                    <a:pt x="375" y="0"/>
                  </a:lnTo>
                  <a:lnTo>
                    <a:pt x="402" y="2"/>
                  </a:lnTo>
                  <a:lnTo>
                    <a:pt x="429" y="7"/>
                  </a:lnTo>
                  <a:lnTo>
                    <a:pt x="454" y="13"/>
                  </a:lnTo>
                  <a:lnTo>
                    <a:pt x="478" y="22"/>
                  </a:lnTo>
                  <a:lnTo>
                    <a:pt x="501" y="32"/>
                  </a:lnTo>
                  <a:lnTo>
                    <a:pt x="522" y="45"/>
                  </a:lnTo>
                  <a:lnTo>
                    <a:pt x="540" y="59"/>
                  </a:lnTo>
                  <a:lnTo>
                    <a:pt x="558" y="75"/>
                  </a:lnTo>
                  <a:lnTo>
                    <a:pt x="572" y="93"/>
                  </a:lnTo>
                  <a:lnTo>
                    <a:pt x="584" y="113"/>
                  </a:lnTo>
                  <a:lnTo>
                    <a:pt x="593" y="134"/>
                  </a:lnTo>
                  <a:lnTo>
                    <a:pt x="599" y="155"/>
                  </a:lnTo>
                  <a:lnTo>
                    <a:pt x="603" y="178"/>
                  </a:lnTo>
                  <a:lnTo>
                    <a:pt x="603" y="202"/>
                  </a:lnTo>
                  <a:lnTo>
                    <a:pt x="600" y="225"/>
                  </a:lnTo>
                  <a:lnTo>
                    <a:pt x="595" y="248"/>
                  </a:lnTo>
                  <a:lnTo>
                    <a:pt x="585" y="271"/>
                  </a:lnTo>
                  <a:lnTo>
                    <a:pt x="575" y="293"/>
                  </a:lnTo>
                  <a:lnTo>
                    <a:pt x="561" y="314"/>
                  </a:lnTo>
                  <a:lnTo>
                    <a:pt x="545" y="336"/>
                  </a:lnTo>
                  <a:lnTo>
                    <a:pt x="528" y="357"/>
                  </a:lnTo>
                  <a:lnTo>
                    <a:pt x="507" y="375"/>
                  </a:lnTo>
                  <a:lnTo>
                    <a:pt x="485" y="394"/>
                  </a:lnTo>
                  <a:lnTo>
                    <a:pt x="461" y="411"/>
                  </a:lnTo>
                  <a:lnTo>
                    <a:pt x="434" y="426"/>
                  </a:lnTo>
                  <a:lnTo>
                    <a:pt x="407" y="440"/>
                  </a:lnTo>
                  <a:lnTo>
                    <a:pt x="378" y="452"/>
                  </a:lnTo>
                  <a:close/>
                </a:path>
              </a:pathLst>
            </a:custGeom>
            <a:solidFill>
              <a:srgbClr val="F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6" name="Freeform 102"/>
            <p:cNvSpPr>
              <a:spLocks noChangeAspect="1"/>
            </p:cNvSpPr>
            <p:nvPr/>
          </p:nvSpPr>
          <p:spPr bwMode="auto">
            <a:xfrm>
              <a:off x="1685" y="1652"/>
              <a:ext cx="503" cy="371"/>
            </a:xfrm>
            <a:custGeom>
              <a:avLst/>
              <a:gdLst>
                <a:gd name="T0" fmla="*/ 211 w 1007"/>
                <a:gd name="T1" fmla="*/ 180 h 742"/>
                <a:gd name="T2" fmla="*/ 211 w 1007"/>
                <a:gd name="T3" fmla="*/ 157 h 742"/>
                <a:gd name="T4" fmla="*/ 204 w 1007"/>
                <a:gd name="T5" fmla="*/ 127 h 742"/>
                <a:gd name="T6" fmla="*/ 182 w 1007"/>
                <a:gd name="T7" fmla="*/ 105 h 742"/>
                <a:gd name="T8" fmla="*/ 140 w 1007"/>
                <a:gd name="T9" fmla="*/ 104 h 742"/>
                <a:gd name="T10" fmla="*/ 90 w 1007"/>
                <a:gd name="T11" fmla="*/ 125 h 742"/>
                <a:gd name="T12" fmla="*/ 66 w 1007"/>
                <a:gd name="T13" fmla="*/ 137 h 742"/>
                <a:gd name="T14" fmla="*/ 42 w 1007"/>
                <a:gd name="T15" fmla="*/ 146 h 742"/>
                <a:gd name="T16" fmla="*/ 21 w 1007"/>
                <a:gd name="T17" fmla="*/ 153 h 742"/>
                <a:gd name="T18" fmla="*/ 6 w 1007"/>
                <a:gd name="T19" fmla="*/ 158 h 742"/>
                <a:gd name="T20" fmla="*/ 1 w 1007"/>
                <a:gd name="T21" fmla="*/ 160 h 742"/>
                <a:gd name="T22" fmla="*/ 0 w 1007"/>
                <a:gd name="T23" fmla="*/ 153 h 742"/>
                <a:gd name="T24" fmla="*/ 0 w 1007"/>
                <a:gd name="T25" fmla="*/ 136 h 742"/>
                <a:gd name="T26" fmla="*/ 6 w 1007"/>
                <a:gd name="T27" fmla="*/ 110 h 742"/>
                <a:gd name="T28" fmla="*/ 21 w 1007"/>
                <a:gd name="T29" fmla="*/ 81 h 742"/>
                <a:gd name="T30" fmla="*/ 50 w 1007"/>
                <a:gd name="T31" fmla="*/ 52 h 742"/>
                <a:gd name="T32" fmla="*/ 70 w 1007"/>
                <a:gd name="T33" fmla="*/ 39 h 742"/>
                <a:gd name="T34" fmla="*/ 77 w 1007"/>
                <a:gd name="T35" fmla="*/ 35 h 742"/>
                <a:gd name="T36" fmla="*/ 80 w 1007"/>
                <a:gd name="T37" fmla="*/ 33 h 742"/>
                <a:gd name="T38" fmla="*/ 83 w 1007"/>
                <a:gd name="T39" fmla="*/ 30 h 742"/>
                <a:gd name="T40" fmla="*/ 90 w 1007"/>
                <a:gd name="T41" fmla="*/ 23 h 742"/>
                <a:gd name="T42" fmla="*/ 98 w 1007"/>
                <a:gd name="T43" fmla="*/ 17 h 742"/>
                <a:gd name="T44" fmla="*/ 106 w 1007"/>
                <a:gd name="T45" fmla="*/ 12 h 742"/>
                <a:gd name="T46" fmla="*/ 115 w 1007"/>
                <a:gd name="T47" fmla="*/ 9 h 742"/>
                <a:gd name="T48" fmla="*/ 124 w 1007"/>
                <a:gd name="T49" fmla="*/ 5 h 742"/>
                <a:gd name="T50" fmla="*/ 133 w 1007"/>
                <a:gd name="T51" fmla="*/ 3 h 742"/>
                <a:gd name="T52" fmla="*/ 142 w 1007"/>
                <a:gd name="T53" fmla="*/ 1 h 742"/>
                <a:gd name="T54" fmla="*/ 157 w 1007"/>
                <a:gd name="T55" fmla="*/ 0 h 742"/>
                <a:gd name="T56" fmla="*/ 172 w 1007"/>
                <a:gd name="T57" fmla="*/ 1 h 742"/>
                <a:gd name="T58" fmla="*/ 187 w 1007"/>
                <a:gd name="T59" fmla="*/ 5 h 742"/>
                <a:gd name="T60" fmla="*/ 201 w 1007"/>
                <a:gd name="T61" fmla="*/ 11 h 742"/>
                <a:gd name="T62" fmla="*/ 214 w 1007"/>
                <a:gd name="T63" fmla="*/ 20 h 742"/>
                <a:gd name="T64" fmla="*/ 224 w 1007"/>
                <a:gd name="T65" fmla="*/ 28 h 742"/>
                <a:gd name="T66" fmla="*/ 232 w 1007"/>
                <a:gd name="T67" fmla="*/ 39 h 742"/>
                <a:gd name="T68" fmla="*/ 238 w 1007"/>
                <a:gd name="T69" fmla="*/ 50 h 742"/>
                <a:gd name="T70" fmla="*/ 244 w 1007"/>
                <a:gd name="T71" fmla="*/ 63 h 742"/>
                <a:gd name="T72" fmla="*/ 248 w 1007"/>
                <a:gd name="T73" fmla="*/ 79 h 742"/>
                <a:gd name="T74" fmla="*/ 251 w 1007"/>
                <a:gd name="T75" fmla="*/ 103 h 742"/>
                <a:gd name="T76" fmla="*/ 248 w 1007"/>
                <a:gd name="T77" fmla="*/ 136 h 742"/>
                <a:gd name="T78" fmla="*/ 237 w 1007"/>
                <a:gd name="T79" fmla="*/ 159 h 742"/>
                <a:gd name="T80" fmla="*/ 225 w 1007"/>
                <a:gd name="T81" fmla="*/ 175 h 742"/>
                <a:gd name="T82" fmla="*/ 214 w 1007"/>
                <a:gd name="T83" fmla="*/ 183 h 742"/>
                <a:gd name="T84" fmla="*/ 210 w 1007"/>
                <a:gd name="T85" fmla="*/ 186 h 7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7"/>
                <a:gd name="T130" fmla="*/ 0 h 742"/>
                <a:gd name="T131" fmla="*/ 1007 w 1007"/>
                <a:gd name="T132" fmla="*/ 742 h 7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7" h="742">
                  <a:moveTo>
                    <a:pt x="842" y="742"/>
                  </a:moveTo>
                  <a:lnTo>
                    <a:pt x="843" y="736"/>
                  </a:lnTo>
                  <a:lnTo>
                    <a:pt x="844" y="719"/>
                  </a:lnTo>
                  <a:lnTo>
                    <a:pt x="845" y="695"/>
                  </a:lnTo>
                  <a:lnTo>
                    <a:pt x="847" y="663"/>
                  </a:lnTo>
                  <a:lnTo>
                    <a:pt x="844" y="626"/>
                  </a:lnTo>
                  <a:lnTo>
                    <a:pt x="840" y="587"/>
                  </a:lnTo>
                  <a:lnTo>
                    <a:pt x="830" y="548"/>
                  </a:lnTo>
                  <a:lnTo>
                    <a:pt x="816" y="508"/>
                  </a:lnTo>
                  <a:lnTo>
                    <a:pt x="795" y="474"/>
                  </a:lnTo>
                  <a:lnTo>
                    <a:pt x="767" y="444"/>
                  </a:lnTo>
                  <a:lnTo>
                    <a:pt x="731" y="421"/>
                  </a:lnTo>
                  <a:lnTo>
                    <a:pt x="685" y="408"/>
                  </a:lnTo>
                  <a:lnTo>
                    <a:pt x="630" y="406"/>
                  </a:lnTo>
                  <a:lnTo>
                    <a:pt x="563" y="417"/>
                  </a:lnTo>
                  <a:lnTo>
                    <a:pt x="484" y="444"/>
                  </a:lnTo>
                  <a:lnTo>
                    <a:pt x="392" y="488"/>
                  </a:lnTo>
                  <a:lnTo>
                    <a:pt x="362" y="503"/>
                  </a:lnTo>
                  <a:lnTo>
                    <a:pt x="330" y="518"/>
                  </a:lnTo>
                  <a:lnTo>
                    <a:pt x="299" y="531"/>
                  </a:lnTo>
                  <a:lnTo>
                    <a:pt x="266" y="545"/>
                  </a:lnTo>
                  <a:lnTo>
                    <a:pt x="234" y="559"/>
                  </a:lnTo>
                  <a:lnTo>
                    <a:pt x="201" y="571"/>
                  </a:lnTo>
                  <a:lnTo>
                    <a:pt x="170" y="582"/>
                  </a:lnTo>
                  <a:lnTo>
                    <a:pt x="140" y="594"/>
                  </a:lnTo>
                  <a:lnTo>
                    <a:pt x="113" y="603"/>
                  </a:lnTo>
                  <a:lnTo>
                    <a:pt x="86" y="612"/>
                  </a:lnTo>
                  <a:lnTo>
                    <a:pt x="63" y="619"/>
                  </a:lnTo>
                  <a:lnTo>
                    <a:pt x="44" y="626"/>
                  </a:lnTo>
                  <a:lnTo>
                    <a:pt x="27" y="630"/>
                  </a:lnTo>
                  <a:lnTo>
                    <a:pt x="15" y="634"/>
                  </a:lnTo>
                  <a:lnTo>
                    <a:pt x="7" y="636"/>
                  </a:lnTo>
                  <a:lnTo>
                    <a:pt x="4" y="637"/>
                  </a:lnTo>
                  <a:lnTo>
                    <a:pt x="3" y="634"/>
                  </a:lnTo>
                  <a:lnTo>
                    <a:pt x="2" y="625"/>
                  </a:lnTo>
                  <a:lnTo>
                    <a:pt x="1" y="611"/>
                  </a:lnTo>
                  <a:lnTo>
                    <a:pt x="0" y="591"/>
                  </a:lnTo>
                  <a:lnTo>
                    <a:pt x="0" y="568"/>
                  </a:lnTo>
                  <a:lnTo>
                    <a:pt x="2" y="541"/>
                  </a:lnTo>
                  <a:lnTo>
                    <a:pt x="7" y="509"/>
                  </a:lnTo>
                  <a:lnTo>
                    <a:pt x="14" y="476"/>
                  </a:lnTo>
                  <a:lnTo>
                    <a:pt x="24" y="440"/>
                  </a:lnTo>
                  <a:lnTo>
                    <a:pt x="40" y="402"/>
                  </a:lnTo>
                  <a:lnTo>
                    <a:pt x="60" y="363"/>
                  </a:lnTo>
                  <a:lnTo>
                    <a:pt x="85" y="324"/>
                  </a:lnTo>
                  <a:lnTo>
                    <a:pt x="117" y="285"/>
                  </a:lnTo>
                  <a:lnTo>
                    <a:pt x="156" y="246"/>
                  </a:lnTo>
                  <a:lnTo>
                    <a:pt x="203" y="208"/>
                  </a:lnTo>
                  <a:lnTo>
                    <a:pt x="257" y="171"/>
                  </a:lnTo>
                  <a:lnTo>
                    <a:pt x="269" y="163"/>
                  </a:lnTo>
                  <a:lnTo>
                    <a:pt x="282" y="156"/>
                  </a:lnTo>
                  <a:lnTo>
                    <a:pt x="292" y="149"/>
                  </a:lnTo>
                  <a:lnTo>
                    <a:pt x="303" y="143"/>
                  </a:lnTo>
                  <a:lnTo>
                    <a:pt x="310" y="139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1" y="132"/>
                  </a:lnTo>
                  <a:lnTo>
                    <a:pt x="322" y="130"/>
                  </a:lnTo>
                  <a:lnTo>
                    <a:pt x="327" y="126"/>
                  </a:lnTo>
                  <a:lnTo>
                    <a:pt x="333" y="120"/>
                  </a:lnTo>
                  <a:lnTo>
                    <a:pt x="341" y="112"/>
                  </a:lnTo>
                  <a:lnTo>
                    <a:pt x="350" y="103"/>
                  </a:lnTo>
                  <a:lnTo>
                    <a:pt x="360" y="94"/>
                  </a:lnTo>
                  <a:lnTo>
                    <a:pt x="372" y="84"/>
                  </a:lnTo>
                  <a:lnTo>
                    <a:pt x="383" y="75"/>
                  </a:lnTo>
                  <a:lnTo>
                    <a:pt x="394" y="68"/>
                  </a:lnTo>
                  <a:lnTo>
                    <a:pt x="405" y="61"/>
                  </a:lnTo>
                  <a:lnTo>
                    <a:pt x="416" y="56"/>
                  </a:lnTo>
                  <a:lnTo>
                    <a:pt x="427" y="49"/>
                  </a:lnTo>
                  <a:lnTo>
                    <a:pt x="439" y="43"/>
                  </a:lnTo>
                  <a:lnTo>
                    <a:pt x="450" y="38"/>
                  </a:lnTo>
                  <a:lnTo>
                    <a:pt x="462" y="33"/>
                  </a:lnTo>
                  <a:lnTo>
                    <a:pt x="473" y="28"/>
                  </a:lnTo>
                  <a:lnTo>
                    <a:pt x="485" y="23"/>
                  </a:lnTo>
                  <a:lnTo>
                    <a:pt x="496" y="20"/>
                  </a:lnTo>
                  <a:lnTo>
                    <a:pt x="508" y="16"/>
                  </a:lnTo>
                  <a:lnTo>
                    <a:pt x="521" y="13"/>
                  </a:lnTo>
                  <a:lnTo>
                    <a:pt x="532" y="10"/>
                  </a:lnTo>
                  <a:lnTo>
                    <a:pt x="544" y="7"/>
                  </a:lnTo>
                  <a:lnTo>
                    <a:pt x="556" y="5"/>
                  </a:lnTo>
                  <a:lnTo>
                    <a:pt x="568" y="4"/>
                  </a:lnTo>
                  <a:lnTo>
                    <a:pt x="589" y="1"/>
                  </a:lnTo>
                  <a:lnTo>
                    <a:pt x="609" y="0"/>
                  </a:lnTo>
                  <a:lnTo>
                    <a:pt x="629" y="0"/>
                  </a:lnTo>
                  <a:lnTo>
                    <a:pt x="650" y="0"/>
                  </a:lnTo>
                  <a:lnTo>
                    <a:pt x="670" y="3"/>
                  </a:lnTo>
                  <a:lnTo>
                    <a:pt x="690" y="5"/>
                  </a:lnTo>
                  <a:lnTo>
                    <a:pt x="711" y="10"/>
                  </a:lnTo>
                  <a:lnTo>
                    <a:pt x="730" y="14"/>
                  </a:lnTo>
                  <a:lnTo>
                    <a:pt x="750" y="20"/>
                  </a:lnTo>
                  <a:lnTo>
                    <a:pt x="768" y="27"/>
                  </a:lnTo>
                  <a:lnTo>
                    <a:pt x="787" y="35"/>
                  </a:lnTo>
                  <a:lnTo>
                    <a:pt x="805" y="44"/>
                  </a:lnTo>
                  <a:lnTo>
                    <a:pt x="824" y="54"/>
                  </a:lnTo>
                  <a:lnTo>
                    <a:pt x="841" y="66"/>
                  </a:lnTo>
                  <a:lnTo>
                    <a:pt x="857" y="78"/>
                  </a:lnTo>
                  <a:lnTo>
                    <a:pt x="873" y="91"/>
                  </a:lnTo>
                  <a:lnTo>
                    <a:pt x="885" y="103"/>
                  </a:lnTo>
                  <a:lnTo>
                    <a:pt x="896" y="114"/>
                  </a:lnTo>
                  <a:lnTo>
                    <a:pt x="908" y="127"/>
                  </a:lnTo>
                  <a:lnTo>
                    <a:pt x="918" y="140"/>
                  </a:lnTo>
                  <a:lnTo>
                    <a:pt x="928" y="155"/>
                  </a:lnTo>
                  <a:lnTo>
                    <a:pt x="938" y="169"/>
                  </a:lnTo>
                  <a:lnTo>
                    <a:pt x="947" y="183"/>
                  </a:lnTo>
                  <a:lnTo>
                    <a:pt x="955" y="200"/>
                  </a:lnTo>
                  <a:lnTo>
                    <a:pt x="963" y="217"/>
                  </a:lnTo>
                  <a:lnTo>
                    <a:pt x="971" y="235"/>
                  </a:lnTo>
                  <a:lnTo>
                    <a:pt x="978" y="255"/>
                  </a:lnTo>
                  <a:lnTo>
                    <a:pt x="984" y="274"/>
                  </a:lnTo>
                  <a:lnTo>
                    <a:pt x="989" y="295"/>
                  </a:lnTo>
                  <a:lnTo>
                    <a:pt x="994" y="316"/>
                  </a:lnTo>
                  <a:lnTo>
                    <a:pt x="999" y="338"/>
                  </a:lnTo>
                  <a:lnTo>
                    <a:pt x="1002" y="361"/>
                  </a:lnTo>
                  <a:lnTo>
                    <a:pt x="1007" y="413"/>
                  </a:lnTo>
                  <a:lnTo>
                    <a:pt x="1006" y="461"/>
                  </a:lnTo>
                  <a:lnTo>
                    <a:pt x="1001" y="504"/>
                  </a:lnTo>
                  <a:lnTo>
                    <a:pt x="992" y="543"/>
                  </a:lnTo>
                  <a:lnTo>
                    <a:pt x="980" y="577"/>
                  </a:lnTo>
                  <a:lnTo>
                    <a:pt x="968" y="609"/>
                  </a:lnTo>
                  <a:lnTo>
                    <a:pt x="951" y="636"/>
                  </a:lnTo>
                  <a:lnTo>
                    <a:pt x="935" y="660"/>
                  </a:lnTo>
                  <a:lnTo>
                    <a:pt x="919" y="681"/>
                  </a:lnTo>
                  <a:lnTo>
                    <a:pt x="902" y="698"/>
                  </a:lnTo>
                  <a:lnTo>
                    <a:pt x="886" y="712"/>
                  </a:lnTo>
                  <a:lnTo>
                    <a:pt x="872" y="724"/>
                  </a:lnTo>
                  <a:lnTo>
                    <a:pt x="859" y="732"/>
                  </a:lnTo>
                  <a:lnTo>
                    <a:pt x="850" y="738"/>
                  </a:lnTo>
                  <a:lnTo>
                    <a:pt x="844" y="741"/>
                  </a:lnTo>
                  <a:lnTo>
                    <a:pt x="842" y="742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7" name="Freeform 103"/>
            <p:cNvSpPr>
              <a:spLocks noChangeAspect="1"/>
            </p:cNvSpPr>
            <p:nvPr/>
          </p:nvSpPr>
          <p:spPr bwMode="auto">
            <a:xfrm>
              <a:off x="1705" y="1667"/>
              <a:ext cx="469" cy="330"/>
            </a:xfrm>
            <a:custGeom>
              <a:avLst/>
              <a:gdLst>
                <a:gd name="T0" fmla="*/ 210 w 938"/>
                <a:gd name="T1" fmla="*/ 164 h 660"/>
                <a:gd name="T2" fmla="*/ 210 w 938"/>
                <a:gd name="T3" fmla="*/ 154 h 660"/>
                <a:gd name="T4" fmla="*/ 209 w 938"/>
                <a:gd name="T5" fmla="*/ 138 h 660"/>
                <a:gd name="T6" fmla="*/ 204 w 938"/>
                <a:gd name="T7" fmla="*/ 119 h 660"/>
                <a:gd name="T8" fmla="*/ 195 w 938"/>
                <a:gd name="T9" fmla="*/ 102 h 660"/>
                <a:gd name="T10" fmla="*/ 178 w 938"/>
                <a:gd name="T11" fmla="*/ 90 h 660"/>
                <a:gd name="T12" fmla="*/ 151 w 938"/>
                <a:gd name="T13" fmla="*/ 87 h 660"/>
                <a:gd name="T14" fmla="*/ 114 w 938"/>
                <a:gd name="T15" fmla="*/ 97 h 660"/>
                <a:gd name="T16" fmla="*/ 84 w 938"/>
                <a:gd name="T17" fmla="*/ 111 h 660"/>
                <a:gd name="T18" fmla="*/ 70 w 938"/>
                <a:gd name="T19" fmla="*/ 117 h 660"/>
                <a:gd name="T20" fmla="*/ 55 w 938"/>
                <a:gd name="T21" fmla="*/ 123 h 660"/>
                <a:gd name="T22" fmla="*/ 40 w 938"/>
                <a:gd name="T23" fmla="*/ 127 h 660"/>
                <a:gd name="T24" fmla="*/ 27 w 938"/>
                <a:gd name="T25" fmla="*/ 132 h 660"/>
                <a:gd name="T26" fmla="*/ 15 w 938"/>
                <a:gd name="T27" fmla="*/ 135 h 660"/>
                <a:gd name="T28" fmla="*/ 6 w 938"/>
                <a:gd name="T29" fmla="*/ 138 h 660"/>
                <a:gd name="T30" fmla="*/ 1 w 938"/>
                <a:gd name="T31" fmla="*/ 138 h 660"/>
                <a:gd name="T32" fmla="*/ 0 w 938"/>
                <a:gd name="T33" fmla="*/ 138 h 660"/>
                <a:gd name="T34" fmla="*/ 0 w 938"/>
                <a:gd name="T35" fmla="*/ 133 h 660"/>
                <a:gd name="T36" fmla="*/ 2 w 938"/>
                <a:gd name="T37" fmla="*/ 124 h 660"/>
                <a:gd name="T38" fmla="*/ 4 w 938"/>
                <a:gd name="T39" fmla="*/ 111 h 660"/>
                <a:gd name="T40" fmla="*/ 10 w 938"/>
                <a:gd name="T41" fmla="*/ 97 h 660"/>
                <a:gd name="T42" fmla="*/ 19 w 938"/>
                <a:gd name="T43" fmla="*/ 82 h 660"/>
                <a:gd name="T44" fmla="*/ 31 w 938"/>
                <a:gd name="T45" fmla="*/ 66 h 660"/>
                <a:gd name="T46" fmla="*/ 51 w 938"/>
                <a:gd name="T47" fmla="*/ 49 h 660"/>
                <a:gd name="T48" fmla="*/ 72 w 938"/>
                <a:gd name="T49" fmla="*/ 36 h 660"/>
                <a:gd name="T50" fmla="*/ 78 w 938"/>
                <a:gd name="T51" fmla="*/ 31 h 660"/>
                <a:gd name="T52" fmla="*/ 76 w 938"/>
                <a:gd name="T53" fmla="*/ 33 h 660"/>
                <a:gd name="T54" fmla="*/ 81 w 938"/>
                <a:gd name="T55" fmla="*/ 28 h 660"/>
                <a:gd name="T56" fmla="*/ 95 w 938"/>
                <a:gd name="T57" fmla="*/ 17 h 660"/>
                <a:gd name="T58" fmla="*/ 106 w 938"/>
                <a:gd name="T59" fmla="*/ 10 h 660"/>
                <a:gd name="T60" fmla="*/ 117 w 938"/>
                <a:gd name="T61" fmla="*/ 5 h 660"/>
                <a:gd name="T62" fmla="*/ 127 w 938"/>
                <a:gd name="T63" fmla="*/ 1 h 660"/>
                <a:gd name="T64" fmla="*/ 138 w 938"/>
                <a:gd name="T65" fmla="*/ 1 h 660"/>
                <a:gd name="T66" fmla="*/ 147 w 938"/>
                <a:gd name="T67" fmla="*/ 0 h 660"/>
                <a:gd name="T68" fmla="*/ 157 w 938"/>
                <a:gd name="T69" fmla="*/ 1 h 660"/>
                <a:gd name="T70" fmla="*/ 165 w 938"/>
                <a:gd name="T71" fmla="*/ 3 h 660"/>
                <a:gd name="T72" fmla="*/ 174 w 938"/>
                <a:gd name="T73" fmla="*/ 5 h 660"/>
                <a:gd name="T74" fmla="*/ 182 w 938"/>
                <a:gd name="T75" fmla="*/ 10 h 660"/>
                <a:gd name="T76" fmla="*/ 190 w 938"/>
                <a:gd name="T77" fmla="*/ 14 h 660"/>
                <a:gd name="T78" fmla="*/ 197 w 938"/>
                <a:gd name="T79" fmla="*/ 20 h 660"/>
                <a:gd name="T80" fmla="*/ 205 w 938"/>
                <a:gd name="T81" fmla="*/ 27 h 660"/>
                <a:gd name="T82" fmla="*/ 214 w 938"/>
                <a:gd name="T83" fmla="*/ 38 h 660"/>
                <a:gd name="T84" fmla="*/ 221 w 938"/>
                <a:gd name="T85" fmla="*/ 49 h 660"/>
                <a:gd name="T86" fmla="*/ 227 w 938"/>
                <a:gd name="T87" fmla="*/ 62 h 660"/>
                <a:gd name="T88" fmla="*/ 235 w 938"/>
                <a:gd name="T89" fmla="*/ 89 h 660"/>
                <a:gd name="T90" fmla="*/ 232 w 938"/>
                <a:gd name="T91" fmla="*/ 124 h 660"/>
                <a:gd name="T92" fmla="*/ 221 w 938"/>
                <a:gd name="T93" fmla="*/ 150 h 660"/>
                <a:gd name="T94" fmla="*/ 211 w 938"/>
                <a:gd name="T95" fmla="*/ 164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8"/>
                <a:gd name="T145" fmla="*/ 0 h 660"/>
                <a:gd name="T146" fmla="*/ 938 w 938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8" h="660">
                  <a:moveTo>
                    <a:pt x="837" y="660"/>
                  </a:moveTo>
                  <a:lnTo>
                    <a:pt x="837" y="655"/>
                  </a:lnTo>
                  <a:lnTo>
                    <a:pt x="838" y="638"/>
                  </a:lnTo>
                  <a:lnTo>
                    <a:pt x="839" y="615"/>
                  </a:lnTo>
                  <a:lnTo>
                    <a:pt x="838" y="585"/>
                  </a:lnTo>
                  <a:lnTo>
                    <a:pt x="834" y="551"/>
                  </a:lnTo>
                  <a:lnTo>
                    <a:pt x="827" y="514"/>
                  </a:lnTo>
                  <a:lnTo>
                    <a:pt x="816" y="477"/>
                  </a:lnTo>
                  <a:lnTo>
                    <a:pt x="800" y="441"/>
                  </a:lnTo>
                  <a:lnTo>
                    <a:pt x="777" y="409"/>
                  </a:lnTo>
                  <a:lnTo>
                    <a:pt x="747" y="382"/>
                  </a:lnTo>
                  <a:lnTo>
                    <a:pt x="709" y="361"/>
                  </a:lnTo>
                  <a:lnTo>
                    <a:pt x="660" y="350"/>
                  </a:lnTo>
                  <a:lnTo>
                    <a:pt x="603" y="350"/>
                  </a:lnTo>
                  <a:lnTo>
                    <a:pt x="535" y="363"/>
                  </a:lnTo>
                  <a:lnTo>
                    <a:pt x="453" y="391"/>
                  </a:lnTo>
                  <a:lnTo>
                    <a:pt x="360" y="435"/>
                  </a:lnTo>
                  <a:lnTo>
                    <a:pt x="334" y="447"/>
                  </a:lnTo>
                  <a:lnTo>
                    <a:pt x="308" y="459"/>
                  </a:lnTo>
                  <a:lnTo>
                    <a:pt x="279" y="470"/>
                  </a:lnTo>
                  <a:lnTo>
                    <a:pt x="249" y="482"/>
                  </a:lnTo>
                  <a:lnTo>
                    <a:pt x="219" y="492"/>
                  </a:lnTo>
                  <a:lnTo>
                    <a:pt x="190" y="503"/>
                  </a:lnTo>
                  <a:lnTo>
                    <a:pt x="160" y="511"/>
                  </a:lnTo>
                  <a:lnTo>
                    <a:pt x="131" y="520"/>
                  </a:lnTo>
                  <a:lnTo>
                    <a:pt x="105" y="527"/>
                  </a:lnTo>
                  <a:lnTo>
                    <a:pt x="80" y="534"/>
                  </a:lnTo>
                  <a:lnTo>
                    <a:pt x="58" y="539"/>
                  </a:lnTo>
                  <a:lnTo>
                    <a:pt x="38" y="544"/>
                  </a:lnTo>
                  <a:lnTo>
                    <a:pt x="22" y="549"/>
                  </a:lnTo>
                  <a:lnTo>
                    <a:pt x="10" y="551"/>
                  </a:lnTo>
                  <a:lnTo>
                    <a:pt x="2" y="552"/>
                  </a:lnTo>
                  <a:lnTo>
                    <a:pt x="0" y="553"/>
                  </a:lnTo>
                  <a:lnTo>
                    <a:pt x="0" y="551"/>
                  </a:lnTo>
                  <a:lnTo>
                    <a:pt x="0" y="543"/>
                  </a:lnTo>
                  <a:lnTo>
                    <a:pt x="0" y="531"/>
                  </a:lnTo>
                  <a:lnTo>
                    <a:pt x="1" y="515"/>
                  </a:lnTo>
                  <a:lnTo>
                    <a:pt x="5" y="496"/>
                  </a:lnTo>
                  <a:lnTo>
                    <a:pt x="8" y="474"/>
                  </a:lnTo>
                  <a:lnTo>
                    <a:pt x="15" y="447"/>
                  </a:lnTo>
                  <a:lnTo>
                    <a:pt x="24" y="420"/>
                  </a:lnTo>
                  <a:lnTo>
                    <a:pt x="37" y="391"/>
                  </a:lnTo>
                  <a:lnTo>
                    <a:pt x="53" y="360"/>
                  </a:lnTo>
                  <a:lnTo>
                    <a:pt x="73" y="327"/>
                  </a:lnTo>
                  <a:lnTo>
                    <a:pt x="97" y="294"/>
                  </a:lnTo>
                  <a:lnTo>
                    <a:pt x="127" y="261"/>
                  </a:lnTo>
                  <a:lnTo>
                    <a:pt x="161" y="228"/>
                  </a:lnTo>
                  <a:lnTo>
                    <a:pt x="202" y="196"/>
                  </a:lnTo>
                  <a:lnTo>
                    <a:pt x="248" y="165"/>
                  </a:lnTo>
                  <a:lnTo>
                    <a:pt x="287" y="141"/>
                  </a:lnTo>
                  <a:lnTo>
                    <a:pt x="305" y="129"/>
                  </a:lnTo>
                  <a:lnTo>
                    <a:pt x="310" y="127"/>
                  </a:lnTo>
                  <a:lnTo>
                    <a:pt x="308" y="128"/>
                  </a:lnTo>
                  <a:lnTo>
                    <a:pt x="304" y="129"/>
                  </a:lnTo>
                  <a:lnTo>
                    <a:pt x="307" y="125"/>
                  </a:lnTo>
                  <a:lnTo>
                    <a:pt x="322" y="112"/>
                  </a:lnTo>
                  <a:lnTo>
                    <a:pt x="355" y="84"/>
                  </a:lnTo>
                  <a:lnTo>
                    <a:pt x="377" y="68"/>
                  </a:lnTo>
                  <a:lnTo>
                    <a:pt x="400" y="53"/>
                  </a:lnTo>
                  <a:lnTo>
                    <a:pt x="422" y="41"/>
                  </a:lnTo>
                  <a:lnTo>
                    <a:pt x="444" y="29"/>
                  </a:lnTo>
                  <a:lnTo>
                    <a:pt x="467" y="20"/>
                  </a:lnTo>
                  <a:lnTo>
                    <a:pt x="489" y="13"/>
                  </a:lnTo>
                  <a:lnTo>
                    <a:pt x="511" y="7"/>
                  </a:lnTo>
                  <a:lnTo>
                    <a:pt x="532" y="4"/>
                  </a:lnTo>
                  <a:lnTo>
                    <a:pt x="551" y="1"/>
                  </a:lnTo>
                  <a:lnTo>
                    <a:pt x="569" y="0"/>
                  </a:lnTo>
                  <a:lnTo>
                    <a:pt x="588" y="0"/>
                  </a:lnTo>
                  <a:lnTo>
                    <a:pt x="606" y="1"/>
                  </a:lnTo>
                  <a:lnTo>
                    <a:pt x="625" y="4"/>
                  </a:lnTo>
                  <a:lnTo>
                    <a:pt x="642" y="7"/>
                  </a:lnTo>
                  <a:lnTo>
                    <a:pt x="660" y="12"/>
                  </a:lnTo>
                  <a:lnTo>
                    <a:pt x="678" y="18"/>
                  </a:lnTo>
                  <a:lnTo>
                    <a:pt x="694" y="23"/>
                  </a:lnTo>
                  <a:lnTo>
                    <a:pt x="711" y="31"/>
                  </a:lnTo>
                  <a:lnTo>
                    <a:pt x="727" y="39"/>
                  </a:lnTo>
                  <a:lnTo>
                    <a:pt x="742" y="49"/>
                  </a:lnTo>
                  <a:lnTo>
                    <a:pt x="758" y="58"/>
                  </a:lnTo>
                  <a:lnTo>
                    <a:pt x="772" y="69"/>
                  </a:lnTo>
                  <a:lnTo>
                    <a:pt x="787" y="80"/>
                  </a:lnTo>
                  <a:lnTo>
                    <a:pt x="801" y="92"/>
                  </a:lnTo>
                  <a:lnTo>
                    <a:pt x="819" y="111"/>
                  </a:lnTo>
                  <a:lnTo>
                    <a:pt x="838" y="130"/>
                  </a:lnTo>
                  <a:lnTo>
                    <a:pt x="854" y="152"/>
                  </a:lnTo>
                  <a:lnTo>
                    <a:pt x="870" y="174"/>
                  </a:lnTo>
                  <a:lnTo>
                    <a:pt x="884" y="198"/>
                  </a:lnTo>
                  <a:lnTo>
                    <a:pt x="896" y="223"/>
                  </a:lnTo>
                  <a:lnTo>
                    <a:pt x="907" y="248"/>
                  </a:lnTo>
                  <a:lnTo>
                    <a:pt x="917" y="274"/>
                  </a:lnTo>
                  <a:lnTo>
                    <a:pt x="937" y="357"/>
                  </a:lnTo>
                  <a:lnTo>
                    <a:pt x="938" y="433"/>
                  </a:lnTo>
                  <a:lnTo>
                    <a:pt x="926" y="499"/>
                  </a:lnTo>
                  <a:lnTo>
                    <a:pt x="907" y="554"/>
                  </a:lnTo>
                  <a:lnTo>
                    <a:pt x="883" y="599"/>
                  </a:lnTo>
                  <a:lnTo>
                    <a:pt x="861" y="633"/>
                  </a:lnTo>
                  <a:lnTo>
                    <a:pt x="843" y="653"/>
                  </a:lnTo>
                  <a:lnTo>
                    <a:pt x="837" y="660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8" name="Freeform 104"/>
            <p:cNvSpPr>
              <a:spLocks noChangeAspect="1"/>
            </p:cNvSpPr>
            <p:nvPr/>
          </p:nvSpPr>
          <p:spPr bwMode="auto">
            <a:xfrm>
              <a:off x="1739" y="1683"/>
              <a:ext cx="411" cy="302"/>
            </a:xfrm>
            <a:custGeom>
              <a:avLst/>
              <a:gdLst>
                <a:gd name="T0" fmla="*/ 195 w 823"/>
                <a:gd name="T1" fmla="*/ 150 h 604"/>
                <a:gd name="T2" fmla="*/ 195 w 823"/>
                <a:gd name="T3" fmla="*/ 140 h 604"/>
                <a:gd name="T4" fmla="*/ 193 w 823"/>
                <a:gd name="T5" fmla="*/ 123 h 604"/>
                <a:gd name="T6" fmla="*/ 188 w 823"/>
                <a:gd name="T7" fmla="*/ 105 h 604"/>
                <a:gd name="T8" fmla="*/ 178 w 823"/>
                <a:gd name="T9" fmla="*/ 87 h 604"/>
                <a:gd name="T10" fmla="*/ 162 w 823"/>
                <a:gd name="T11" fmla="*/ 75 h 604"/>
                <a:gd name="T12" fmla="*/ 136 w 823"/>
                <a:gd name="T13" fmla="*/ 72 h 604"/>
                <a:gd name="T14" fmla="*/ 100 w 823"/>
                <a:gd name="T15" fmla="*/ 79 h 604"/>
                <a:gd name="T16" fmla="*/ 72 w 823"/>
                <a:gd name="T17" fmla="*/ 92 h 604"/>
                <a:gd name="T18" fmla="*/ 61 w 823"/>
                <a:gd name="T19" fmla="*/ 97 h 604"/>
                <a:gd name="T20" fmla="*/ 48 w 823"/>
                <a:gd name="T21" fmla="*/ 102 h 604"/>
                <a:gd name="T22" fmla="*/ 35 w 823"/>
                <a:gd name="T23" fmla="*/ 107 h 604"/>
                <a:gd name="T24" fmla="*/ 23 w 823"/>
                <a:gd name="T25" fmla="*/ 111 h 604"/>
                <a:gd name="T26" fmla="*/ 13 w 823"/>
                <a:gd name="T27" fmla="*/ 114 h 604"/>
                <a:gd name="T28" fmla="*/ 5 w 823"/>
                <a:gd name="T29" fmla="*/ 116 h 604"/>
                <a:gd name="T30" fmla="*/ 1 w 823"/>
                <a:gd name="T31" fmla="*/ 118 h 604"/>
                <a:gd name="T32" fmla="*/ 0 w 823"/>
                <a:gd name="T33" fmla="*/ 117 h 604"/>
                <a:gd name="T34" fmla="*/ 0 w 823"/>
                <a:gd name="T35" fmla="*/ 113 h 604"/>
                <a:gd name="T36" fmla="*/ 0 w 823"/>
                <a:gd name="T37" fmla="*/ 106 h 604"/>
                <a:gd name="T38" fmla="*/ 1 w 823"/>
                <a:gd name="T39" fmla="*/ 96 h 604"/>
                <a:gd name="T40" fmla="*/ 5 w 823"/>
                <a:gd name="T41" fmla="*/ 83 h 604"/>
                <a:gd name="T42" fmla="*/ 12 w 823"/>
                <a:gd name="T43" fmla="*/ 70 h 604"/>
                <a:gd name="T44" fmla="*/ 22 w 823"/>
                <a:gd name="T45" fmla="*/ 56 h 604"/>
                <a:gd name="T46" fmla="*/ 37 w 823"/>
                <a:gd name="T47" fmla="*/ 42 h 604"/>
                <a:gd name="T48" fmla="*/ 55 w 823"/>
                <a:gd name="T49" fmla="*/ 30 h 604"/>
                <a:gd name="T50" fmla="*/ 60 w 823"/>
                <a:gd name="T51" fmla="*/ 27 h 604"/>
                <a:gd name="T52" fmla="*/ 59 w 823"/>
                <a:gd name="T53" fmla="*/ 27 h 604"/>
                <a:gd name="T54" fmla="*/ 62 w 823"/>
                <a:gd name="T55" fmla="*/ 23 h 604"/>
                <a:gd name="T56" fmla="*/ 75 w 823"/>
                <a:gd name="T57" fmla="*/ 12 h 604"/>
                <a:gd name="T58" fmla="*/ 89 w 823"/>
                <a:gd name="T59" fmla="*/ 5 h 604"/>
                <a:gd name="T60" fmla="*/ 102 w 823"/>
                <a:gd name="T61" fmla="*/ 1 h 604"/>
                <a:gd name="T62" fmla="*/ 116 w 823"/>
                <a:gd name="T63" fmla="*/ 0 h 604"/>
                <a:gd name="T64" fmla="*/ 130 w 823"/>
                <a:gd name="T65" fmla="*/ 1 h 604"/>
                <a:gd name="T66" fmla="*/ 144 w 823"/>
                <a:gd name="T67" fmla="*/ 5 h 604"/>
                <a:gd name="T68" fmla="*/ 157 w 823"/>
                <a:gd name="T69" fmla="*/ 10 h 604"/>
                <a:gd name="T70" fmla="*/ 169 w 823"/>
                <a:gd name="T71" fmla="*/ 19 h 604"/>
                <a:gd name="T72" fmla="*/ 178 w 823"/>
                <a:gd name="T73" fmla="*/ 26 h 604"/>
                <a:gd name="T74" fmla="*/ 184 w 823"/>
                <a:gd name="T75" fmla="*/ 34 h 604"/>
                <a:gd name="T76" fmla="*/ 190 w 823"/>
                <a:gd name="T77" fmla="*/ 41 h 604"/>
                <a:gd name="T78" fmla="*/ 194 w 823"/>
                <a:gd name="T79" fmla="*/ 49 h 604"/>
                <a:gd name="T80" fmla="*/ 202 w 823"/>
                <a:gd name="T81" fmla="*/ 72 h 604"/>
                <a:gd name="T82" fmla="*/ 205 w 823"/>
                <a:gd name="T83" fmla="*/ 106 h 604"/>
                <a:gd name="T84" fmla="*/ 201 w 823"/>
                <a:gd name="T85" fmla="*/ 134 h 604"/>
                <a:gd name="T86" fmla="*/ 196 w 823"/>
                <a:gd name="T87" fmla="*/ 149 h 6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3"/>
                <a:gd name="T133" fmla="*/ 0 h 604"/>
                <a:gd name="T134" fmla="*/ 823 w 823"/>
                <a:gd name="T135" fmla="*/ 604 h 6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3" h="604">
                  <a:moveTo>
                    <a:pt x="780" y="604"/>
                  </a:moveTo>
                  <a:lnTo>
                    <a:pt x="780" y="598"/>
                  </a:lnTo>
                  <a:lnTo>
                    <a:pt x="781" y="582"/>
                  </a:lnTo>
                  <a:lnTo>
                    <a:pt x="781" y="559"/>
                  </a:lnTo>
                  <a:lnTo>
                    <a:pt x="779" y="529"/>
                  </a:lnTo>
                  <a:lnTo>
                    <a:pt x="774" y="495"/>
                  </a:lnTo>
                  <a:lnTo>
                    <a:pt x="767" y="458"/>
                  </a:lnTo>
                  <a:lnTo>
                    <a:pt x="755" y="420"/>
                  </a:lnTo>
                  <a:lnTo>
                    <a:pt x="737" y="383"/>
                  </a:lnTo>
                  <a:lnTo>
                    <a:pt x="714" y="349"/>
                  </a:lnTo>
                  <a:lnTo>
                    <a:pt x="684" y="321"/>
                  </a:lnTo>
                  <a:lnTo>
                    <a:pt x="648" y="300"/>
                  </a:lnTo>
                  <a:lnTo>
                    <a:pt x="600" y="287"/>
                  </a:lnTo>
                  <a:lnTo>
                    <a:pt x="545" y="285"/>
                  </a:lnTo>
                  <a:lnTo>
                    <a:pt x="478" y="294"/>
                  </a:lnTo>
                  <a:lnTo>
                    <a:pt x="401" y="319"/>
                  </a:lnTo>
                  <a:lnTo>
                    <a:pt x="311" y="360"/>
                  </a:lnTo>
                  <a:lnTo>
                    <a:pt x="290" y="370"/>
                  </a:lnTo>
                  <a:lnTo>
                    <a:pt x="269" y="379"/>
                  </a:lnTo>
                  <a:lnTo>
                    <a:pt x="244" y="390"/>
                  </a:lnTo>
                  <a:lnTo>
                    <a:pt x="219" y="400"/>
                  </a:lnTo>
                  <a:lnTo>
                    <a:pt x="194" y="409"/>
                  </a:lnTo>
                  <a:lnTo>
                    <a:pt x="167" y="419"/>
                  </a:lnTo>
                  <a:lnTo>
                    <a:pt x="142" y="428"/>
                  </a:lnTo>
                  <a:lnTo>
                    <a:pt x="118" y="436"/>
                  </a:lnTo>
                  <a:lnTo>
                    <a:pt x="93" y="444"/>
                  </a:lnTo>
                  <a:lnTo>
                    <a:pt x="72" y="451"/>
                  </a:lnTo>
                  <a:lnTo>
                    <a:pt x="52" y="458"/>
                  </a:lnTo>
                  <a:lnTo>
                    <a:pt x="35" y="462"/>
                  </a:lnTo>
                  <a:lnTo>
                    <a:pt x="21" y="467"/>
                  </a:lnTo>
                  <a:lnTo>
                    <a:pt x="10" y="470"/>
                  </a:lnTo>
                  <a:lnTo>
                    <a:pt x="4" y="472"/>
                  </a:lnTo>
                  <a:lnTo>
                    <a:pt x="1" y="473"/>
                  </a:lnTo>
                  <a:lnTo>
                    <a:pt x="1" y="470"/>
                  </a:lnTo>
                  <a:lnTo>
                    <a:pt x="0" y="465"/>
                  </a:lnTo>
                  <a:lnTo>
                    <a:pt x="0" y="454"/>
                  </a:lnTo>
                  <a:lnTo>
                    <a:pt x="0" y="440"/>
                  </a:lnTo>
                  <a:lnTo>
                    <a:pt x="1" y="424"/>
                  </a:lnTo>
                  <a:lnTo>
                    <a:pt x="2" y="405"/>
                  </a:lnTo>
                  <a:lnTo>
                    <a:pt x="7" y="384"/>
                  </a:lnTo>
                  <a:lnTo>
                    <a:pt x="13" y="360"/>
                  </a:lnTo>
                  <a:lnTo>
                    <a:pt x="22" y="334"/>
                  </a:lnTo>
                  <a:lnTo>
                    <a:pt x="33" y="308"/>
                  </a:lnTo>
                  <a:lnTo>
                    <a:pt x="48" y="280"/>
                  </a:lnTo>
                  <a:lnTo>
                    <a:pt x="67" y="253"/>
                  </a:lnTo>
                  <a:lnTo>
                    <a:pt x="90" y="224"/>
                  </a:lnTo>
                  <a:lnTo>
                    <a:pt x="118" y="196"/>
                  </a:lnTo>
                  <a:lnTo>
                    <a:pt x="151" y="169"/>
                  </a:lnTo>
                  <a:lnTo>
                    <a:pt x="189" y="141"/>
                  </a:lnTo>
                  <a:lnTo>
                    <a:pt x="221" y="120"/>
                  </a:lnTo>
                  <a:lnTo>
                    <a:pt x="237" y="111"/>
                  </a:lnTo>
                  <a:lnTo>
                    <a:pt x="242" y="109"/>
                  </a:lnTo>
                  <a:lnTo>
                    <a:pt x="240" y="109"/>
                  </a:lnTo>
                  <a:lnTo>
                    <a:pt x="236" y="110"/>
                  </a:lnTo>
                  <a:lnTo>
                    <a:pt x="239" y="105"/>
                  </a:lnTo>
                  <a:lnTo>
                    <a:pt x="250" y="94"/>
                  </a:lnTo>
                  <a:lnTo>
                    <a:pt x="278" y="69"/>
                  </a:lnTo>
                  <a:lnTo>
                    <a:pt x="303" y="50"/>
                  </a:lnTo>
                  <a:lnTo>
                    <a:pt x="328" y="35"/>
                  </a:lnTo>
                  <a:lnTo>
                    <a:pt x="356" y="22"/>
                  </a:lnTo>
                  <a:lnTo>
                    <a:pt x="383" y="12"/>
                  </a:lnTo>
                  <a:lnTo>
                    <a:pt x="410" y="5"/>
                  </a:lnTo>
                  <a:lnTo>
                    <a:pt x="438" y="2"/>
                  </a:lnTo>
                  <a:lnTo>
                    <a:pt x="467" y="0"/>
                  </a:lnTo>
                  <a:lnTo>
                    <a:pt x="494" y="2"/>
                  </a:lnTo>
                  <a:lnTo>
                    <a:pt x="522" y="5"/>
                  </a:lnTo>
                  <a:lnTo>
                    <a:pt x="550" y="11"/>
                  </a:lnTo>
                  <a:lnTo>
                    <a:pt x="576" y="20"/>
                  </a:lnTo>
                  <a:lnTo>
                    <a:pt x="603" y="30"/>
                  </a:lnTo>
                  <a:lnTo>
                    <a:pt x="628" y="43"/>
                  </a:lnTo>
                  <a:lnTo>
                    <a:pt x="653" y="57"/>
                  </a:lnTo>
                  <a:lnTo>
                    <a:pt x="676" y="73"/>
                  </a:lnTo>
                  <a:lnTo>
                    <a:pt x="698" y="91"/>
                  </a:lnTo>
                  <a:lnTo>
                    <a:pt x="712" y="105"/>
                  </a:lnTo>
                  <a:lnTo>
                    <a:pt x="726" y="119"/>
                  </a:lnTo>
                  <a:lnTo>
                    <a:pt x="737" y="133"/>
                  </a:lnTo>
                  <a:lnTo>
                    <a:pt x="750" y="148"/>
                  </a:lnTo>
                  <a:lnTo>
                    <a:pt x="761" y="164"/>
                  </a:lnTo>
                  <a:lnTo>
                    <a:pt x="770" y="180"/>
                  </a:lnTo>
                  <a:lnTo>
                    <a:pt x="779" y="196"/>
                  </a:lnTo>
                  <a:lnTo>
                    <a:pt x="787" y="213"/>
                  </a:lnTo>
                  <a:lnTo>
                    <a:pt x="811" y="288"/>
                  </a:lnTo>
                  <a:lnTo>
                    <a:pt x="823" y="360"/>
                  </a:lnTo>
                  <a:lnTo>
                    <a:pt x="823" y="425"/>
                  </a:lnTo>
                  <a:lnTo>
                    <a:pt x="816" y="484"/>
                  </a:lnTo>
                  <a:lnTo>
                    <a:pt x="805" y="534"/>
                  </a:lnTo>
                  <a:lnTo>
                    <a:pt x="793" y="572"/>
                  </a:lnTo>
                  <a:lnTo>
                    <a:pt x="784" y="596"/>
                  </a:lnTo>
                  <a:lnTo>
                    <a:pt x="780" y="604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49" name="Freeform 105"/>
            <p:cNvSpPr>
              <a:spLocks noChangeAspect="1"/>
            </p:cNvSpPr>
            <p:nvPr/>
          </p:nvSpPr>
          <p:spPr bwMode="auto">
            <a:xfrm>
              <a:off x="1762" y="1728"/>
              <a:ext cx="108" cy="195"/>
            </a:xfrm>
            <a:custGeom>
              <a:avLst/>
              <a:gdLst>
                <a:gd name="T0" fmla="*/ 54 w 216"/>
                <a:gd name="T1" fmla="*/ 2 h 391"/>
                <a:gd name="T2" fmla="*/ 48 w 216"/>
                <a:gd name="T3" fmla="*/ 5 h 391"/>
                <a:gd name="T4" fmla="*/ 42 w 216"/>
                <a:gd name="T5" fmla="*/ 7 h 391"/>
                <a:gd name="T6" fmla="*/ 37 w 216"/>
                <a:gd name="T7" fmla="*/ 11 h 391"/>
                <a:gd name="T8" fmla="*/ 32 w 216"/>
                <a:gd name="T9" fmla="*/ 14 h 391"/>
                <a:gd name="T10" fmla="*/ 27 w 216"/>
                <a:gd name="T11" fmla="*/ 18 h 391"/>
                <a:gd name="T12" fmla="*/ 24 w 216"/>
                <a:gd name="T13" fmla="*/ 23 h 391"/>
                <a:gd name="T14" fmla="*/ 19 w 216"/>
                <a:gd name="T15" fmla="*/ 29 h 391"/>
                <a:gd name="T16" fmla="*/ 15 w 216"/>
                <a:gd name="T17" fmla="*/ 34 h 391"/>
                <a:gd name="T18" fmla="*/ 11 w 216"/>
                <a:gd name="T19" fmla="*/ 41 h 391"/>
                <a:gd name="T20" fmla="*/ 8 w 216"/>
                <a:gd name="T21" fmla="*/ 48 h 391"/>
                <a:gd name="T22" fmla="*/ 6 w 216"/>
                <a:gd name="T23" fmla="*/ 55 h 391"/>
                <a:gd name="T24" fmla="*/ 3 w 216"/>
                <a:gd name="T25" fmla="*/ 63 h 391"/>
                <a:gd name="T26" fmla="*/ 3 w 216"/>
                <a:gd name="T27" fmla="*/ 71 h 391"/>
                <a:gd name="T28" fmla="*/ 3 w 216"/>
                <a:gd name="T29" fmla="*/ 79 h 391"/>
                <a:gd name="T30" fmla="*/ 3 w 216"/>
                <a:gd name="T31" fmla="*/ 88 h 391"/>
                <a:gd name="T32" fmla="*/ 3 w 216"/>
                <a:gd name="T33" fmla="*/ 97 h 391"/>
                <a:gd name="T34" fmla="*/ 3 w 216"/>
                <a:gd name="T35" fmla="*/ 97 h 391"/>
                <a:gd name="T36" fmla="*/ 2 w 216"/>
                <a:gd name="T37" fmla="*/ 97 h 391"/>
                <a:gd name="T38" fmla="*/ 1 w 216"/>
                <a:gd name="T39" fmla="*/ 97 h 391"/>
                <a:gd name="T40" fmla="*/ 1 w 216"/>
                <a:gd name="T41" fmla="*/ 96 h 391"/>
                <a:gd name="T42" fmla="*/ 0 w 216"/>
                <a:gd name="T43" fmla="*/ 87 h 391"/>
                <a:gd name="T44" fmla="*/ 0 w 216"/>
                <a:gd name="T45" fmla="*/ 79 h 391"/>
                <a:gd name="T46" fmla="*/ 1 w 216"/>
                <a:gd name="T47" fmla="*/ 71 h 391"/>
                <a:gd name="T48" fmla="*/ 2 w 216"/>
                <a:gd name="T49" fmla="*/ 63 h 391"/>
                <a:gd name="T50" fmla="*/ 3 w 216"/>
                <a:gd name="T51" fmla="*/ 56 h 391"/>
                <a:gd name="T52" fmla="*/ 5 w 216"/>
                <a:gd name="T53" fmla="*/ 49 h 391"/>
                <a:gd name="T54" fmla="*/ 8 w 216"/>
                <a:gd name="T55" fmla="*/ 42 h 391"/>
                <a:gd name="T56" fmla="*/ 13 w 216"/>
                <a:gd name="T57" fmla="*/ 35 h 391"/>
                <a:gd name="T58" fmla="*/ 17 w 216"/>
                <a:gd name="T59" fmla="*/ 29 h 391"/>
                <a:gd name="T60" fmla="*/ 21 w 216"/>
                <a:gd name="T61" fmla="*/ 23 h 391"/>
                <a:gd name="T62" fmla="*/ 26 w 216"/>
                <a:gd name="T63" fmla="*/ 18 h 391"/>
                <a:gd name="T64" fmla="*/ 30 w 216"/>
                <a:gd name="T65" fmla="*/ 13 h 391"/>
                <a:gd name="T66" fmla="*/ 36 w 216"/>
                <a:gd name="T67" fmla="*/ 9 h 391"/>
                <a:gd name="T68" fmla="*/ 41 w 216"/>
                <a:gd name="T69" fmla="*/ 5 h 391"/>
                <a:gd name="T70" fmla="*/ 47 w 216"/>
                <a:gd name="T71" fmla="*/ 2 h 391"/>
                <a:gd name="T72" fmla="*/ 53 w 216"/>
                <a:gd name="T73" fmla="*/ 0 h 391"/>
                <a:gd name="T74" fmla="*/ 53 w 216"/>
                <a:gd name="T75" fmla="*/ 0 h 391"/>
                <a:gd name="T76" fmla="*/ 54 w 216"/>
                <a:gd name="T77" fmla="*/ 0 h 391"/>
                <a:gd name="T78" fmla="*/ 54 w 216"/>
                <a:gd name="T79" fmla="*/ 0 h 391"/>
                <a:gd name="T80" fmla="*/ 54 w 216"/>
                <a:gd name="T81" fmla="*/ 1 h 391"/>
                <a:gd name="T82" fmla="*/ 54 w 216"/>
                <a:gd name="T83" fmla="*/ 1 h 391"/>
                <a:gd name="T84" fmla="*/ 54 w 216"/>
                <a:gd name="T85" fmla="*/ 2 h 391"/>
                <a:gd name="T86" fmla="*/ 54 w 216"/>
                <a:gd name="T87" fmla="*/ 2 h 391"/>
                <a:gd name="T88" fmla="*/ 54 w 216"/>
                <a:gd name="T89" fmla="*/ 2 h 391"/>
                <a:gd name="T90" fmla="*/ 54 w 216"/>
                <a:gd name="T91" fmla="*/ 2 h 3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6"/>
                <a:gd name="T139" fmla="*/ 0 h 391"/>
                <a:gd name="T140" fmla="*/ 216 w 216"/>
                <a:gd name="T141" fmla="*/ 391 h 3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6" h="391">
                  <a:moveTo>
                    <a:pt x="213" y="10"/>
                  </a:moveTo>
                  <a:lnTo>
                    <a:pt x="190" y="20"/>
                  </a:lnTo>
                  <a:lnTo>
                    <a:pt x="168" y="30"/>
                  </a:lnTo>
                  <a:lnTo>
                    <a:pt x="148" y="44"/>
                  </a:lnTo>
                  <a:lnTo>
                    <a:pt x="128" y="58"/>
                  </a:lnTo>
                  <a:lnTo>
                    <a:pt x="111" y="75"/>
                  </a:lnTo>
                  <a:lnTo>
                    <a:pt x="93" y="94"/>
                  </a:lnTo>
                  <a:lnTo>
                    <a:pt x="76" y="116"/>
                  </a:lnTo>
                  <a:lnTo>
                    <a:pt x="60" y="139"/>
                  </a:lnTo>
                  <a:lnTo>
                    <a:pt x="44" y="166"/>
                  </a:lnTo>
                  <a:lnTo>
                    <a:pt x="32" y="194"/>
                  </a:lnTo>
                  <a:lnTo>
                    <a:pt x="22" y="223"/>
                  </a:lnTo>
                  <a:lnTo>
                    <a:pt x="15" y="254"/>
                  </a:lnTo>
                  <a:lnTo>
                    <a:pt x="12" y="285"/>
                  </a:lnTo>
                  <a:lnTo>
                    <a:pt x="9" y="318"/>
                  </a:lnTo>
                  <a:lnTo>
                    <a:pt x="9" y="353"/>
                  </a:lnTo>
                  <a:lnTo>
                    <a:pt x="12" y="390"/>
                  </a:lnTo>
                  <a:lnTo>
                    <a:pt x="11" y="391"/>
                  </a:lnTo>
                  <a:lnTo>
                    <a:pt x="7" y="390"/>
                  </a:lnTo>
                  <a:lnTo>
                    <a:pt x="2" y="389"/>
                  </a:lnTo>
                  <a:lnTo>
                    <a:pt x="1" y="386"/>
                  </a:lnTo>
                  <a:lnTo>
                    <a:pt x="0" y="349"/>
                  </a:lnTo>
                  <a:lnTo>
                    <a:pt x="0" y="316"/>
                  </a:lnTo>
                  <a:lnTo>
                    <a:pt x="1" y="284"/>
                  </a:lnTo>
                  <a:lnTo>
                    <a:pt x="5" y="254"/>
                  </a:lnTo>
                  <a:lnTo>
                    <a:pt x="11" y="225"/>
                  </a:lnTo>
                  <a:lnTo>
                    <a:pt x="20" y="197"/>
                  </a:lnTo>
                  <a:lnTo>
                    <a:pt x="32" y="169"/>
                  </a:lnTo>
                  <a:lnTo>
                    <a:pt x="49" y="141"/>
                  </a:lnTo>
                  <a:lnTo>
                    <a:pt x="65" y="117"/>
                  </a:lnTo>
                  <a:lnTo>
                    <a:pt x="82" y="95"/>
                  </a:lnTo>
                  <a:lnTo>
                    <a:pt x="102" y="74"/>
                  </a:lnTo>
                  <a:lnTo>
                    <a:pt x="121" y="55"/>
                  </a:lnTo>
                  <a:lnTo>
                    <a:pt x="142" y="37"/>
                  </a:lnTo>
                  <a:lnTo>
                    <a:pt x="164" y="22"/>
                  </a:lnTo>
                  <a:lnTo>
                    <a:pt x="187" y="11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3" y="2"/>
                  </a:lnTo>
                  <a:lnTo>
                    <a:pt x="214" y="3"/>
                  </a:lnTo>
                  <a:lnTo>
                    <a:pt x="216" y="5"/>
                  </a:lnTo>
                  <a:lnTo>
                    <a:pt x="216" y="6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3" y="10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0" name="Freeform 106"/>
            <p:cNvSpPr>
              <a:spLocks noChangeAspect="1"/>
            </p:cNvSpPr>
            <p:nvPr/>
          </p:nvSpPr>
          <p:spPr bwMode="auto">
            <a:xfrm>
              <a:off x="1856" y="1728"/>
              <a:ext cx="243" cy="151"/>
            </a:xfrm>
            <a:custGeom>
              <a:avLst/>
              <a:gdLst>
                <a:gd name="T0" fmla="*/ 5 w 485"/>
                <a:gd name="T1" fmla="*/ 4 h 301"/>
                <a:gd name="T2" fmla="*/ 11 w 485"/>
                <a:gd name="T3" fmla="*/ 3 h 301"/>
                <a:gd name="T4" fmla="*/ 18 w 485"/>
                <a:gd name="T5" fmla="*/ 3 h 301"/>
                <a:gd name="T6" fmla="*/ 25 w 485"/>
                <a:gd name="T7" fmla="*/ 3 h 301"/>
                <a:gd name="T8" fmla="*/ 32 w 485"/>
                <a:gd name="T9" fmla="*/ 4 h 301"/>
                <a:gd name="T10" fmla="*/ 39 w 485"/>
                <a:gd name="T11" fmla="*/ 5 h 301"/>
                <a:gd name="T12" fmla="*/ 46 w 485"/>
                <a:gd name="T13" fmla="*/ 7 h 301"/>
                <a:gd name="T14" fmla="*/ 53 w 485"/>
                <a:gd name="T15" fmla="*/ 10 h 301"/>
                <a:gd name="T16" fmla="*/ 63 w 485"/>
                <a:gd name="T17" fmla="*/ 14 h 301"/>
                <a:gd name="T18" fmla="*/ 75 w 485"/>
                <a:gd name="T19" fmla="*/ 22 h 301"/>
                <a:gd name="T20" fmla="*/ 87 w 485"/>
                <a:gd name="T21" fmla="*/ 32 h 301"/>
                <a:gd name="T22" fmla="*/ 97 w 485"/>
                <a:gd name="T23" fmla="*/ 43 h 301"/>
                <a:gd name="T24" fmla="*/ 106 w 485"/>
                <a:gd name="T25" fmla="*/ 54 h 301"/>
                <a:gd name="T26" fmla="*/ 114 w 485"/>
                <a:gd name="T27" fmla="*/ 63 h 301"/>
                <a:gd name="T28" fmla="*/ 119 w 485"/>
                <a:gd name="T29" fmla="*/ 71 h 301"/>
                <a:gd name="T30" fmla="*/ 121 w 485"/>
                <a:gd name="T31" fmla="*/ 75 h 301"/>
                <a:gd name="T32" fmla="*/ 121 w 485"/>
                <a:gd name="T33" fmla="*/ 72 h 301"/>
                <a:gd name="T34" fmla="*/ 117 w 485"/>
                <a:gd name="T35" fmla="*/ 64 h 301"/>
                <a:gd name="T36" fmla="*/ 112 w 485"/>
                <a:gd name="T37" fmla="*/ 56 h 301"/>
                <a:gd name="T38" fmla="*/ 105 w 485"/>
                <a:gd name="T39" fmla="*/ 47 h 301"/>
                <a:gd name="T40" fmla="*/ 97 w 485"/>
                <a:gd name="T41" fmla="*/ 37 h 301"/>
                <a:gd name="T42" fmla="*/ 87 w 485"/>
                <a:gd name="T43" fmla="*/ 28 h 301"/>
                <a:gd name="T44" fmla="*/ 77 w 485"/>
                <a:gd name="T45" fmla="*/ 20 h 301"/>
                <a:gd name="T46" fmla="*/ 67 w 485"/>
                <a:gd name="T47" fmla="*/ 14 h 301"/>
                <a:gd name="T48" fmla="*/ 58 w 485"/>
                <a:gd name="T49" fmla="*/ 9 h 301"/>
                <a:gd name="T50" fmla="*/ 51 w 485"/>
                <a:gd name="T51" fmla="*/ 7 h 301"/>
                <a:gd name="T52" fmla="*/ 43 w 485"/>
                <a:gd name="T53" fmla="*/ 4 h 301"/>
                <a:gd name="T54" fmla="*/ 35 w 485"/>
                <a:gd name="T55" fmla="*/ 2 h 301"/>
                <a:gd name="T56" fmla="*/ 27 w 485"/>
                <a:gd name="T57" fmla="*/ 1 h 301"/>
                <a:gd name="T58" fmla="*/ 19 w 485"/>
                <a:gd name="T59" fmla="*/ 0 h 301"/>
                <a:gd name="T60" fmla="*/ 11 w 485"/>
                <a:gd name="T61" fmla="*/ 0 h 301"/>
                <a:gd name="T62" fmla="*/ 4 w 485"/>
                <a:gd name="T63" fmla="*/ 1 h 301"/>
                <a:gd name="T64" fmla="*/ 0 w 485"/>
                <a:gd name="T65" fmla="*/ 2 h 301"/>
                <a:gd name="T66" fmla="*/ 0 w 485"/>
                <a:gd name="T67" fmla="*/ 3 h 301"/>
                <a:gd name="T68" fmla="*/ 0 w 485"/>
                <a:gd name="T69" fmla="*/ 4 h 301"/>
                <a:gd name="T70" fmla="*/ 1 w 485"/>
                <a:gd name="T71" fmla="*/ 4 h 301"/>
                <a:gd name="T72" fmla="*/ 2 w 485"/>
                <a:gd name="T73" fmla="*/ 4 h 3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5"/>
                <a:gd name="T112" fmla="*/ 0 h 301"/>
                <a:gd name="T113" fmla="*/ 485 w 485"/>
                <a:gd name="T114" fmla="*/ 301 h 3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5" h="301">
                  <a:moveTo>
                    <a:pt x="5" y="15"/>
                  </a:moveTo>
                  <a:lnTo>
                    <a:pt x="17" y="13"/>
                  </a:lnTo>
                  <a:lnTo>
                    <a:pt x="30" y="12"/>
                  </a:lnTo>
                  <a:lnTo>
                    <a:pt x="44" y="11"/>
                  </a:lnTo>
                  <a:lnTo>
                    <a:pt x="56" y="10"/>
                  </a:lnTo>
                  <a:lnTo>
                    <a:pt x="70" y="10"/>
                  </a:lnTo>
                  <a:lnTo>
                    <a:pt x="84" y="10"/>
                  </a:lnTo>
                  <a:lnTo>
                    <a:pt x="98" y="11"/>
                  </a:lnTo>
                  <a:lnTo>
                    <a:pt x="113" y="13"/>
                  </a:lnTo>
                  <a:lnTo>
                    <a:pt x="127" y="15"/>
                  </a:lnTo>
                  <a:lnTo>
                    <a:pt x="141" y="18"/>
                  </a:lnTo>
                  <a:lnTo>
                    <a:pt x="154" y="20"/>
                  </a:lnTo>
                  <a:lnTo>
                    <a:pt x="168" y="25"/>
                  </a:lnTo>
                  <a:lnTo>
                    <a:pt x="182" y="28"/>
                  </a:lnTo>
                  <a:lnTo>
                    <a:pt x="196" y="33"/>
                  </a:lnTo>
                  <a:lnTo>
                    <a:pt x="210" y="37"/>
                  </a:lnTo>
                  <a:lnTo>
                    <a:pt x="223" y="43"/>
                  </a:lnTo>
                  <a:lnTo>
                    <a:pt x="250" y="56"/>
                  </a:lnTo>
                  <a:lnTo>
                    <a:pt x="275" y="71"/>
                  </a:lnTo>
                  <a:lnTo>
                    <a:pt x="300" y="88"/>
                  </a:lnTo>
                  <a:lnTo>
                    <a:pt x="324" y="108"/>
                  </a:lnTo>
                  <a:lnTo>
                    <a:pt x="347" y="128"/>
                  </a:lnTo>
                  <a:lnTo>
                    <a:pt x="368" y="149"/>
                  </a:lnTo>
                  <a:lnTo>
                    <a:pt x="388" y="171"/>
                  </a:lnTo>
                  <a:lnTo>
                    <a:pt x="407" y="193"/>
                  </a:lnTo>
                  <a:lnTo>
                    <a:pt x="424" y="213"/>
                  </a:lnTo>
                  <a:lnTo>
                    <a:pt x="439" y="233"/>
                  </a:lnTo>
                  <a:lnTo>
                    <a:pt x="453" y="252"/>
                  </a:lnTo>
                  <a:lnTo>
                    <a:pt x="464" y="268"/>
                  </a:lnTo>
                  <a:lnTo>
                    <a:pt x="474" y="281"/>
                  </a:lnTo>
                  <a:lnTo>
                    <a:pt x="479" y="292"/>
                  </a:lnTo>
                  <a:lnTo>
                    <a:pt x="484" y="299"/>
                  </a:lnTo>
                  <a:lnTo>
                    <a:pt x="485" y="301"/>
                  </a:lnTo>
                  <a:lnTo>
                    <a:pt x="482" y="287"/>
                  </a:lnTo>
                  <a:lnTo>
                    <a:pt x="475" y="272"/>
                  </a:lnTo>
                  <a:lnTo>
                    <a:pt x="467" y="256"/>
                  </a:lnTo>
                  <a:lnTo>
                    <a:pt x="457" y="239"/>
                  </a:lnTo>
                  <a:lnTo>
                    <a:pt x="446" y="222"/>
                  </a:lnTo>
                  <a:lnTo>
                    <a:pt x="432" y="203"/>
                  </a:lnTo>
                  <a:lnTo>
                    <a:pt x="417" y="185"/>
                  </a:lnTo>
                  <a:lnTo>
                    <a:pt x="401" y="166"/>
                  </a:lnTo>
                  <a:lnTo>
                    <a:pt x="385" y="148"/>
                  </a:lnTo>
                  <a:lnTo>
                    <a:pt x="366" y="129"/>
                  </a:lnTo>
                  <a:lnTo>
                    <a:pt x="347" y="112"/>
                  </a:lnTo>
                  <a:lnTo>
                    <a:pt x="327" y="96"/>
                  </a:lnTo>
                  <a:lnTo>
                    <a:pt x="308" y="80"/>
                  </a:lnTo>
                  <a:lnTo>
                    <a:pt x="287" y="66"/>
                  </a:lnTo>
                  <a:lnTo>
                    <a:pt x="265" y="53"/>
                  </a:lnTo>
                  <a:lnTo>
                    <a:pt x="244" y="42"/>
                  </a:lnTo>
                  <a:lnTo>
                    <a:pt x="230" y="35"/>
                  </a:lnTo>
                  <a:lnTo>
                    <a:pt x="217" y="29"/>
                  </a:lnTo>
                  <a:lnTo>
                    <a:pt x="202" y="25"/>
                  </a:lnTo>
                  <a:lnTo>
                    <a:pt x="187" y="19"/>
                  </a:lnTo>
                  <a:lnTo>
                    <a:pt x="172" y="14"/>
                  </a:lnTo>
                  <a:lnTo>
                    <a:pt x="156" y="11"/>
                  </a:lnTo>
                  <a:lnTo>
                    <a:pt x="139" y="7"/>
                  </a:lnTo>
                  <a:lnTo>
                    <a:pt x="123" y="5"/>
                  </a:lnTo>
                  <a:lnTo>
                    <a:pt x="106" y="3"/>
                  </a:lnTo>
                  <a:lnTo>
                    <a:pt x="90" y="2"/>
                  </a:lnTo>
                  <a:lnTo>
                    <a:pt x="74" y="0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9" y="2"/>
                  </a:lnTo>
                  <a:lnTo>
                    <a:pt x="15" y="3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1" name="Freeform 107"/>
            <p:cNvSpPr>
              <a:spLocks noChangeAspect="1"/>
            </p:cNvSpPr>
            <p:nvPr/>
          </p:nvSpPr>
          <p:spPr bwMode="auto">
            <a:xfrm>
              <a:off x="1827" y="1729"/>
              <a:ext cx="35" cy="167"/>
            </a:xfrm>
            <a:custGeom>
              <a:avLst/>
              <a:gdLst>
                <a:gd name="T0" fmla="*/ 18 w 69"/>
                <a:gd name="T1" fmla="*/ 2 h 334"/>
                <a:gd name="T2" fmla="*/ 13 w 69"/>
                <a:gd name="T3" fmla="*/ 7 h 334"/>
                <a:gd name="T4" fmla="*/ 9 w 69"/>
                <a:gd name="T5" fmla="*/ 12 h 334"/>
                <a:gd name="T6" fmla="*/ 7 w 69"/>
                <a:gd name="T7" fmla="*/ 18 h 334"/>
                <a:gd name="T8" fmla="*/ 4 w 69"/>
                <a:gd name="T9" fmla="*/ 22 h 334"/>
                <a:gd name="T10" fmla="*/ 3 w 69"/>
                <a:gd name="T11" fmla="*/ 27 h 334"/>
                <a:gd name="T12" fmla="*/ 2 w 69"/>
                <a:gd name="T13" fmla="*/ 33 h 334"/>
                <a:gd name="T14" fmla="*/ 2 w 69"/>
                <a:gd name="T15" fmla="*/ 39 h 334"/>
                <a:gd name="T16" fmla="*/ 2 w 69"/>
                <a:gd name="T17" fmla="*/ 45 h 334"/>
                <a:gd name="T18" fmla="*/ 3 w 69"/>
                <a:gd name="T19" fmla="*/ 50 h 334"/>
                <a:gd name="T20" fmla="*/ 5 w 69"/>
                <a:gd name="T21" fmla="*/ 56 h 334"/>
                <a:gd name="T22" fmla="*/ 6 w 69"/>
                <a:gd name="T23" fmla="*/ 62 h 334"/>
                <a:gd name="T24" fmla="*/ 8 w 69"/>
                <a:gd name="T25" fmla="*/ 69 h 334"/>
                <a:gd name="T26" fmla="*/ 10 w 69"/>
                <a:gd name="T27" fmla="*/ 75 h 334"/>
                <a:gd name="T28" fmla="*/ 11 w 69"/>
                <a:gd name="T29" fmla="*/ 79 h 334"/>
                <a:gd name="T30" fmla="*/ 12 w 69"/>
                <a:gd name="T31" fmla="*/ 82 h 334"/>
                <a:gd name="T32" fmla="*/ 12 w 69"/>
                <a:gd name="T33" fmla="*/ 83 h 334"/>
                <a:gd name="T34" fmla="*/ 11 w 69"/>
                <a:gd name="T35" fmla="*/ 83 h 334"/>
                <a:gd name="T36" fmla="*/ 11 w 69"/>
                <a:gd name="T37" fmla="*/ 83 h 334"/>
                <a:gd name="T38" fmla="*/ 10 w 69"/>
                <a:gd name="T39" fmla="*/ 84 h 334"/>
                <a:gd name="T40" fmla="*/ 10 w 69"/>
                <a:gd name="T41" fmla="*/ 84 h 334"/>
                <a:gd name="T42" fmla="*/ 4 w 69"/>
                <a:gd name="T43" fmla="*/ 65 h 334"/>
                <a:gd name="T44" fmla="*/ 1 w 69"/>
                <a:gd name="T45" fmla="*/ 50 h 334"/>
                <a:gd name="T46" fmla="*/ 0 w 69"/>
                <a:gd name="T47" fmla="*/ 38 h 334"/>
                <a:gd name="T48" fmla="*/ 1 w 69"/>
                <a:gd name="T49" fmla="*/ 28 h 334"/>
                <a:gd name="T50" fmla="*/ 3 w 69"/>
                <a:gd name="T51" fmla="*/ 21 h 334"/>
                <a:gd name="T52" fmla="*/ 7 w 69"/>
                <a:gd name="T53" fmla="*/ 13 h 334"/>
                <a:gd name="T54" fmla="*/ 11 w 69"/>
                <a:gd name="T55" fmla="*/ 7 h 334"/>
                <a:gd name="T56" fmla="*/ 16 w 69"/>
                <a:gd name="T57" fmla="*/ 1 h 334"/>
                <a:gd name="T58" fmla="*/ 16 w 69"/>
                <a:gd name="T59" fmla="*/ 1 h 334"/>
                <a:gd name="T60" fmla="*/ 16 w 69"/>
                <a:gd name="T61" fmla="*/ 0 h 334"/>
                <a:gd name="T62" fmla="*/ 17 w 69"/>
                <a:gd name="T63" fmla="*/ 0 h 334"/>
                <a:gd name="T64" fmla="*/ 17 w 69"/>
                <a:gd name="T65" fmla="*/ 1 h 334"/>
                <a:gd name="T66" fmla="*/ 17 w 69"/>
                <a:gd name="T67" fmla="*/ 1 h 334"/>
                <a:gd name="T68" fmla="*/ 18 w 69"/>
                <a:gd name="T69" fmla="*/ 1 h 334"/>
                <a:gd name="T70" fmla="*/ 18 w 69"/>
                <a:gd name="T71" fmla="*/ 1 h 334"/>
                <a:gd name="T72" fmla="*/ 18 w 69"/>
                <a:gd name="T73" fmla="*/ 2 h 334"/>
                <a:gd name="T74" fmla="*/ 18 w 69"/>
                <a:gd name="T75" fmla="*/ 2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9"/>
                <a:gd name="T115" fmla="*/ 0 h 334"/>
                <a:gd name="T116" fmla="*/ 69 w 69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9" h="334">
                  <a:moveTo>
                    <a:pt x="69" y="8"/>
                  </a:moveTo>
                  <a:lnTo>
                    <a:pt x="51" y="29"/>
                  </a:lnTo>
                  <a:lnTo>
                    <a:pt x="36" y="50"/>
                  </a:lnTo>
                  <a:lnTo>
                    <a:pt x="25" y="70"/>
                  </a:lnTo>
                  <a:lnTo>
                    <a:pt x="15" y="88"/>
                  </a:lnTo>
                  <a:lnTo>
                    <a:pt x="10" y="108"/>
                  </a:lnTo>
                  <a:lnTo>
                    <a:pt x="7" y="130"/>
                  </a:lnTo>
                  <a:lnTo>
                    <a:pt x="7" y="154"/>
                  </a:lnTo>
                  <a:lnTo>
                    <a:pt x="8" y="183"/>
                  </a:lnTo>
                  <a:lnTo>
                    <a:pt x="12" y="203"/>
                  </a:lnTo>
                  <a:lnTo>
                    <a:pt x="18" y="226"/>
                  </a:lnTo>
                  <a:lnTo>
                    <a:pt x="23" y="251"/>
                  </a:lnTo>
                  <a:lnTo>
                    <a:pt x="30" y="275"/>
                  </a:lnTo>
                  <a:lnTo>
                    <a:pt x="37" y="297"/>
                  </a:lnTo>
                  <a:lnTo>
                    <a:pt x="42" y="314"/>
                  </a:lnTo>
                  <a:lnTo>
                    <a:pt x="45" y="326"/>
                  </a:lnTo>
                  <a:lnTo>
                    <a:pt x="46" y="330"/>
                  </a:lnTo>
                  <a:lnTo>
                    <a:pt x="44" y="331"/>
                  </a:lnTo>
                  <a:lnTo>
                    <a:pt x="42" y="332"/>
                  </a:lnTo>
                  <a:lnTo>
                    <a:pt x="40" y="334"/>
                  </a:lnTo>
                  <a:lnTo>
                    <a:pt x="38" y="334"/>
                  </a:lnTo>
                  <a:lnTo>
                    <a:pt x="16" y="259"/>
                  </a:lnTo>
                  <a:lnTo>
                    <a:pt x="4" y="200"/>
                  </a:lnTo>
                  <a:lnTo>
                    <a:pt x="0" y="152"/>
                  </a:lnTo>
                  <a:lnTo>
                    <a:pt x="3" y="114"/>
                  </a:lnTo>
                  <a:lnTo>
                    <a:pt x="12" y="82"/>
                  </a:lnTo>
                  <a:lnTo>
                    <a:pt x="26" y="55"/>
                  </a:lnTo>
                  <a:lnTo>
                    <a:pt x="42" y="29"/>
                  </a:lnTo>
                  <a:lnTo>
                    <a:pt x="61" y="3"/>
                  </a:lnTo>
                  <a:lnTo>
                    <a:pt x="63" y="2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2" name="Freeform 108"/>
            <p:cNvSpPr>
              <a:spLocks noChangeAspect="1"/>
            </p:cNvSpPr>
            <p:nvPr/>
          </p:nvSpPr>
          <p:spPr bwMode="auto">
            <a:xfrm>
              <a:off x="1844" y="1918"/>
              <a:ext cx="25" cy="135"/>
            </a:xfrm>
            <a:custGeom>
              <a:avLst/>
              <a:gdLst>
                <a:gd name="T0" fmla="*/ 0 w 49"/>
                <a:gd name="T1" fmla="*/ 66 h 269"/>
                <a:gd name="T2" fmla="*/ 3 w 49"/>
                <a:gd name="T3" fmla="*/ 55 h 269"/>
                <a:gd name="T4" fmla="*/ 5 w 49"/>
                <a:gd name="T5" fmla="*/ 43 h 269"/>
                <a:gd name="T6" fmla="*/ 6 w 49"/>
                <a:gd name="T7" fmla="*/ 32 h 269"/>
                <a:gd name="T8" fmla="*/ 6 w 49"/>
                <a:gd name="T9" fmla="*/ 22 h 269"/>
                <a:gd name="T10" fmla="*/ 5 w 49"/>
                <a:gd name="T11" fmla="*/ 14 h 269"/>
                <a:gd name="T12" fmla="*/ 4 w 49"/>
                <a:gd name="T13" fmla="*/ 7 h 269"/>
                <a:gd name="T14" fmla="*/ 3 w 49"/>
                <a:gd name="T15" fmla="*/ 2 h 269"/>
                <a:gd name="T16" fmla="*/ 3 w 49"/>
                <a:gd name="T17" fmla="*/ 0 h 269"/>
                <a:gd name="T18" fmla="*/ 4 w 49"/>
                <a:gd name="T19" fmla="*/ 2 h 269"/>
                <a:gd name="T20" fmla="*/ 5 w 49"/>
                <a:gd name="T21" fmla="*/ 6 h 269"/>
                <a:gd name="T22" fmla="*/ 7 w 49"/>
                <a:gd name="T23" fmla="*/ 13 h 269"/>
                <a:gd name="T24" fmla="*/ 8 w 49"/>
                <a:gd name="T25" fmla="*/ 22 h 269"/>
                <a:gd name="T26" fmla="*/ 8 w 49"/>
                <a:gd name="T27" fmla="*/ 32 h 269"/>
                <a:gd name="T28" fmla="*/ 8 w 49"/>
                <a:gd name="T29" fmla="*/ 43 h 269"/>
                <a:gd name="T30" fmla="*/ 7 w 49"/>
                <a:gd name="T31" fmla="*/ 54 h 269"/>
                <a:gd name="T32" fmla="*/ 4 w 49"/>
                <a:gd name="T33" fmla="*/ 64 h 269"/>
                <a:gd name="T34" fmla="*/ 4 w 49"/>
                <a:gd name="T35" fmla="*/ 64 h 269"/>
                <a:gd name="T36" fmla="*/ 5 w 49"/>
                <a:gd name="T37" fmla="*/ 64 h 269"/>
                <a:gd name="T38" fmla="*/ 6 w 49"/>
                <a:gd name="T39" fmla="*/ 65 h 269"/>
                <a:gd name="T40" fmla="*/ 7 w 49"/>
                <a:gd name="T41" fmla="*/ 65 h 269"/>
                <a:gd name="T42" fmla="*/ 8 w 49"/>
                <a:gd name="T43" fmla="*/ 65 h 269"/>
                <a:gd name="T44" fmla="*/ 9 w 49"/>
                <a:gd name="T45" fmla="*/ 65 h 269"/>
                <a:gd name="T46" fmla="*/ 10 w 49"/>
                <a:gd name="T47" fmla="*/ 65 h 269"/>
                <a:gd name="T48" fmla="*/ 12 w 49"/>
                <a:gd name="T49" fmla="*/ 64 h 269"/>
                <a:gd name="T50" fmla="*/ 13 w 49"/>
                <a:gd name="T51" fmla="*/ 64 h 269"/>
                <a:gd name="T52" fmla="*/ 13 w 49"/>
                <a:gd name="T53" fmla="*/ 65 h 269"/>
                <a:gd name="T54" fmla="*/ 12 w 49"/>
                <a:gd name="T55" fmla="*/ 66 h 269"/>
                <a:gd name="T56" fmla="*/ 12 w 49"/>
                <a:gd name="T57" fmla="*/ 66 h 269"/>
                <a:gd name="T58" fmla="*/ 10 w 49"/>
                <a:gd name="T59" fmla="*/ 67 h 269"/>
                <a:gd name="T60" fmla="*/ 8 w 49"/>
                <a:gd name="T61" fmla="*/ 68 h 269"/>
                <a:gd name="T62" fmla="*/ 6 w 49"/>
                <a:gd name="T63" fmla="*/ 68 h 269"/>
                <a:gd name="T64" fmla="*/ 4 w 49"/>
                <a:gd name="T65" fmla="*/ 67 h 269"/>
                <a:gd name="T66" fmla="*/ 2 w 49"/>
                <a:gd name="T67" fmla="*/ 67 h 269"/>
                <a:gd name="T68" fmla="*/ 1 w 49"/>
                <a:gd name="T69" fmla="*/ 66 h 269"/>
                <a:gd name="T70" fmla="*/ 1 w 49"/>
                <a:gd name="T71" fmla="*/ 66 h 269"/>
                <a:gd name="T72" fmla="*/ 0 w 49"/>
                <a:gd name="T73" fmla="*/ 66 h 2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9"/>
                <a:gd name="T112" fmla="*/ 0 h 269"/>
                <a:gd name="T113" fmla="*/ 49 w 49"/>
                <a:gd name="T114" fmla="*/ 269 h 2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9" h="269">
                  <a:moveTo>
                    <a:pt x="0" y="262"/>
                  </a:moveTo>
                  <a:lnTo>
                    <a:pt x="12" y="217"/>
                  </a:lnTo>
                  <a:lnTo>
                    <a:pt x="19" y="171"/>
                  </a:lnTo>
                  <a:lnTo>
                    <a:pt x="22" y="127"/>
                  </a:lnTo>
                  <a:lnTo>
                    <a:pt x="22" y="87"/>
                  </a:lnTo>
                  <a:lnTo>
                    <a:pt x="18" y="53"/>
                  </a:lnTo>
                  <a:lnTo>
                    <a:pt x="15" y="25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5" y="6"/>
                  </a:lnTo>
                  <a:lnTo>
                    <a:pt x="19" y="24"/>
                  </a:lnTo>
                  <a:lnTo>
                    <a:pt x="25" y="51"/>
                  </a:lnTo>
                  <a:lnTo>
                    <a:pt x="30" y="86"/>
                  </a:lnTo>
                  <a:lnTo>
                    <a:pt x="32" y="126"/>
                  </a:lnTo>
                  <a:lnTo>
                    <a:pt x="31" y="169"/>
                  </a:lnTo>
                  <a:lnTo>
                    <a:pt x="25" y="213"/>
                  </a:lnTo>
                  <a:lnTo>
                    <a:pt x="14" y="254"/>
                  </a:lnTo>
                  <a:lnTo>
                    <a:pt x="16" y="255"/>
                  </a:lnTo>
                  <a:lnTo>
                    <a:pt x="18" y="256"/>
                  </a:lnTo>
                  <a:lnTo>
                    <a:pt x="22" y="258"/>
                  </a:lnTo>
                  <a:lnTo>
                    <a:pt x="25" y="259"/>
                  </a:lnTo>
                  <a:lnTo>
                    <a:pt x="29" y="259"/>
                  </a:lnTo>
                  <a:lnTo>
                    <a:pt x="34" y="259"/>
                  </a:lnTo>
                  <a:lnTo>
                    <a:pt x="40" y="258"/>
                  </a:lnTo>
                  <a:lnTo>
                    <a:pt x="48" y="255"/>
                  </a:lnTo>
                  <a:lnTo>
                    <a:pt x="49" y="256"/>
                  </a:lnTo>
                  <a:lnTo>
                    <a:pt x="49" y="259"/>
                  </a:lnTo>
                  <a:lnTo>
                    <a:pt x="47" y="261"/>
                  </a:lnTo>
                  <a:lnTo>
                    <a:pt x="45" y="263"/>
                  </a:lnTo>
                  <a:lnTo>
                    <a:pt x="37" y="267"/>
                  </a:lnTo>
                  <a:lnTo>
                    <a:pt x="29" y="269"/>
                  </a:lnTo>
                  <a:lnTo>
                    <a:pt x="21" y="269"/>
                  </a:lnTo>
                  <a:lnTo>
                    <a:pt x="14" y="268"/>
                  </a:lnTo>
                  <a:lnTo>
                    <a:pt x="8" y="267"/>
                  </a:lnTo>
                  <a:lnTo>
                    <a:pt x="3" y="264"/>
                  </a:lnTo>
                  <a:lnTo>
                    <a:pt x="1" y="263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3" name="Freeform 109"/>
            <p:cNvSpPr>
              <a:spLocks noChangeAspect="1"/>
            </p:cNvSpPr>
            <p:nvPr/>
          </p:nvSpPr>
          <p:spPr bwMode="auto">
            <a:xfrm>
              <a:off x="1903" y="1884"/>
              <a:ext cx="138" cy="86"/>
            </a:xfrm>
            <a:custGeom>
              <a:avLst/>
              <a:gdLst>
                <a:gd name="T0" fmla="*/ 34 w 278"/>
                <a:gd name="T1" fmla="*/ 38 h 172"/>
                <a:gd name="T2" fmla="*/ 27 w 278"/>
                <a:gd name="T3" fmla="*/ 41 h 172"/>
                <a:gd name="T4" fmla="*/ 21 w 278"/>
                <a:gd name="T5" fmla="*/ 42 h 172"/>
                <a:gd name="T6" fmla="*/ 15 w 278"/>
                <a:gd name="T7" fmla="*/ 43 h 172"/>
                <a:gd name="T8" fmla="*/ 10 w 278"/>
                <a:gd name="T9" fmla="*/ 43 h 172"/>
                <a:gd name="T10" fmla="*/ 5 w 278"/>
                <a:gd name="T11" fmla="*/ 43 h 172"/>
                <a:gd name="T12" fmla="*/ 2 w 278"/>
                <a:gd name="T13" fmla="*/ 43 h 172"/>
                <a:gd name="T14" fmla="*/ 0 w 278"/>
                <a:gd name="T15" fmla="*/ 43 h 172"/>
                <a:gd name="T16" fmla="*/ 0 w 278"/>
                <a:gd name="T17" fmla="*/ 43 h 172"/>
                <a:gd name="T18" fmla="*/ 0 w 278"/>
                <a:gd name="T19" fmla="*/ 42 h 172"/>
                <a:gd name="T20" fmla="*/ 1 w 278"/>
                <a:gd name="T21" fmla="*/ 38 h 172"/>
                <a:gd name="T22" fmla="*/ 3 w 278"/>
                <a:gd name="T23" fmla="*/ 34 h 172"/>
                <a:gd name="T24" fmla="*/ 5 w 278"/>
                <a:gd name="T25" fmla="*/ 27 h 172"/>
                <a:gd name="T26" fmla="*/ 8 w 278"/>
                <a:gd name="T27" fmla="*/ 22 h 172"/>
                <a:gd name="T28" fmla="*/ 12 w 278"/>
                <a:gd name="T29" fmla="*/ 15 h 172"/>
                <a:gd name="T30" fmla="*/ 16 w 278"/>
                <a:gd name="T31" fmla="*/ 11 h 172"/>
                <a:gd name="T32" fmla="*/ 22 w 278"/>
                <a:gd name="T33" fmla="*/ 6 h 172"/>
                <a:gd name="T34" fmla="*/ 26 w 278"/>
                <a:gd name="T35" fmla="*/ 3 h 172"/>
                <a:gd name="T36" fmla="*/ 31 w 278"/>
                <a:gd name="T37" fmla="*/ 1 h 172"/>
                <a:gd name="T38" fmla="*/ 35 w 278"/>
                <a:gd name="T39" fmla="*/ 1 h 172"/>
                <a:gd name="T40" fmla="*/ 40 w 278"/>
                <a:gd name="T41" fmla="*/ 0 h 172"/>
                <a:gd name="T42" fmla="*/ 44 w 278"/>
                <a:gd name="T43" fmla="*/ 0 h 172"/>
                <a:gd name="T44" fmla="*/ 48 w 278"/>
                <a:gd name="T45" fmla="*/ 1 h 172"/>
                <a:gd name="T46" fmla="*/ 52 w 278"/>
                <a:gd name="T47" fmla="*/ 1 h 172"/>
                <a:gd name="T48" fmla="*/ 55 w 278"/>
                <a:gd name="T49" fmla="*/ 1 h 172"/>
                <a:gd name="T50" fmla="*/ 58 w 278"/>
                <a:gd name="T51" fmla="*/ 3 h 172"/>
                <a:gd name="T52" fmla="*/ 61 w 278"/>
                <a:gd name="T53" fmla="*/ 3 h 172"/>
                <a:gd name="T54" fmla="*/ 63 w 278"/>
                <a:gd name="T55" fmla="*/ 5 h 172"/>
                <a:gd name="T56" fmla="*/ 65 w 278"/>
                <a:gd name="T57" fmla="*/ 6 h 172"/>
                <a:gd name="T58" fmla="*/ 67 w 278"/>
                <a:gd name="T59" fmla="*/ 7 h 172"/>
                <a:gd name="T60" fmla="*/ 68 w 278"/>
                <a:gd name="T61" fmla="*/ 8 h 172"/>
                <a:gd name="T62" fmla="*/ 69 w 278"/>
                <a:gd name="T63" fmla="*/ 9 h 172"/>
                <a:gd name="T64" fmla="*/ 69 w 278"/>
                <a:gd name="T65" fmla="*/ 9 h 172"/>
                <a:gd name="T66" fmla="*/ 68 w 278"/>
                <a:gd name="T67" fmla="*/ 10 h 172"/>
                <a:gd name="T68" fmla="*/ 67 w 278"/>
                <a:gd name="T69" fmla="*/ 12 h 172"/>
                <a:gd name="T70" fmla="*/ 64 w 278"/>
                <a:gd name="T71" fmla="*/ 15 h 172"/>
                <a:gd name="T72" fmla="*/ 61 w 278"/>
                <a:gd name="T73" fmla="*/ 20 h 172"/>
                <a:gd name="T74" fmla="*/ 56 w 278"/>
                <a:gd name="T75" fmla="*/ 24 h 172"/>
                <a:gd name="T76" fmla="*/ 50 w 278"/>
                <a:gd name="T77" fmla="*/ 29 h 172"/>
                <a:gd name="T78" fmla="*/ 43 w 278"/>
                <a:gd name="T79" fmla="*/ 34 h 172"/>
                <a:gd name="T80" fmla="*/ 34 w 278"/>
                <a:gd name="T81" fmla="*/ 38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8"/>
                <a:gd name="T124" fmla="*/ 0 h 172"/>
                <a:gd name="T125" fmla="*/ 278 w 278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8" h="172">
                  <a:moveTo>
                    <a:pt x="139" y="151"/>
                  </a:moveTo>
                  <a:lnTo>
                    <a:pt x="110" y="162"/>
                  </a:lnTo>
                  <a:lnTo>
                    <a:pt x="84" y="167"/>
                  </a:lnTo>
                  <a:lnTo>
                    <a:pt x="60" y="171"/>
                  </a:lnTo>
                  <a:lnTo>
                    <a:pt x="41" y="172"/>
                  </a:lnTo>
                  <a:lnTo>
                    <a:pt x="23" y="172"/>
                  </a:lnTo>
                  <a:lnTo>
                    <a:pt x="11" y="171"/>
                  </a:lnTo>
                  <a:lnTo>
                    <a:pt x="3" y="170"/>
                  </a:lnTo>
                  <a:lnTo>
                    <a:pt x="0" y="170"/>
                  </a:lnTo>
                  <a:lnTo>
                    <a:pt x="1" y="165"/>
                  </a:lnTo>
                  <a:lnTo>
                    <a:pt x="5" y="152"/>
                  </a:lnTo>
                  <a:lnTo>
                    <a:pt x="12" y="133"/>
                  </a:lnTo>
                  <a:lnTo>
                    <a:pt x="20" y="111"/>
                  </a:lnTo>
                  <a:lnTo>
                    <a:pt x="33" y="86"/>
                  </a:lnTo>
                  <a:lnTo>
                    <a:pt x="48" y="63"/>
                  </a:lnTo>
                  <a:lnTo>
                    <a:pt x="66" y="41"/>
                  </a:lnTo>
                  <a:lnTo>
                    <a:pt x="88" y="25"/>
                  </a:lnTo>
                  <a:lnTo>
                    <a:pt x="107" y="15"/>
                  </a:lnTo>
                  <a:lnTo>
                    <a:pt x="127" y="7"/>
                  </a:lnTo>
                  <a:lnTo>
                    <a:pt x="144" y="4"/>
                  </a:lnTo>
                  <a:lnTo>
                    <a:pt x="163" y="0"/>
                  </a:lnTo>
                  <a:lnTo>
                    <a:pt x="179" y="0"/>
                  </a:lnTo>
                  <a:lnTo>
                    <a:pt x="195" y="2"/>
                  </a:lnTo>
                  <a:lnTo>
                    <a:pt x="209" y="4"/>
                  </a:lnTo>
                  <a:lnTo>
                    <a:pt x="223" y="7"/>
                  </a:lnTo>
                  <a:lnTo>
                    <a:pt x="235" y="12"/>
                  </a:lnTo>
                  <a:lnTo>
                    <a:pt x="246" y="15"/>
                  </a:lnTo>
                  <a:lnTo>
                    <a:pt x="255" y="20"/>
                  </a:lnTo>
                  <a:lnTo>
                    <a:pt x="263" y="25"/>
                  </a:lnTo>
                  <a:lnTo>
                    <a:pt x="270" y="29"/>
                  </a:lnTo>
                  <a:lnTo>
                    <a:pt x="275" y="32"/>
                  </a:lnTo>
                  <a:lnTo>
                    <a:pt x="277" y="34"/>
                  </a:lnTo>
                  <a:lnTo>
                    <a:pt x="278" y="35"/>
                  </a:lnTo>
                  <a:lnTo>
                    <a:pt x="276" y="38"/>
                  </a:lnTo>
                  <a:lnTo>
                    <a:pt x="270" y="48"/>
                  </a:lnTo>
                  <a:lnTo>
                    <a:pt x="260" y="61"/>
                  </a:lnTo>
                  <a:lnTo>
                    <a:pt x="246" y="78"/>
                  </a:lnTo>
                  <a:lnTo>
                    <a:pt x="226" y="97"/>
                  </a:lnTo>
                  <a:lnTo>
                    <a:pt x="202" y="116"/>
                  </a:lnTo>
                  <a:lnTo>
                    <a:pt x="173" y="135"/>
                  </a:lnTo>
                  <a:lnTo>
                    <a:pt x="139" y="151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4" name="Freeform 110"/>
            <p:cNvSpPr>
              <a:spLocks noChangeAspect="1"/>
            </p:cNvSpPr>
            <p:nvPr/>
          </p:nvSpPr>
          <p:spPr bwMode="auto">
            <a:xfrm>
              <a:off x="1913" y="1885"/>
              <a:ext cx="117" cy="74"/>
            </a:xfrm>
            <a:custGeom>
              <a:avLst/>
              <a:gdLst>
                <a:gd name="T0" fmla="*/ 0 w 234"/>
                <a:gd name="T1" fmla="*/ 37 h 147"/>
                <a:gd name="T2" fmla="*/ 2 w 234"/>
                <a:gd name="T3" fmla="*/ 34 h 147"/>
                <a:gd name="T4" fmla="*/ 3 w 234"/>
                <a:gd name="T5" fmla="*/ 30 h 147"/>
                <a:gd name="T6" fmla="*/ 5 w 234"/>
                <a:gd name="T7" fmla="*/ 26 h 147"/>
                <a:gd name="T8" fmla="*/ 7 w 234"/>
                <a:gd name="T9" fmla="*/ 21 h 147"/>
                <a:gd name="T10" fmla="*/ 10 w 234"/>
                <a:gd name="T11" fmla="*/ 16 h 147"/>
                <a:gd name="T12" fmla="*/ 14 w 234"/>
                <a:gd name="T13" fmla="*/ 11 h 147"/>
                <a:gd name="T14" fmla="*/ 18 w 234"/>
                <a:gd name="T15" fmla="*/ 7 h 147"/>
                <a:gd name="T16" fmla="*/ 24 w 234"/>
                <a:gd name="T17" fmla="*/ 4 h 147"/>
                <a:gd name="T18" fmla="*/ 31 w 234"/>
                <a:gd name="T19" fmla="*/ 1 h 147"/>
                <a:gd name="T20" fmla="*/ 39 w 234"/>
                <a:gd name="T21" fmla="*/ 0 h 147"/>
                <a:gd name="T22" fmla="*/ 45 w 234"/>
                <a:gd name="T23" fmla="*/ 1 h 147"/>
                <a:gd name="T24" fmla="*/ 50 w 234"/>
                <a:gd name="T25" fmla="*/ 3 h 147"/>
                <a:gd name="T26" fmla="*/ 54 w 234"/>
                <a:gd name="T27" fmla="*/ 6 h 147"/>
                <a:gd name="T28" fmla="*/ 57 w 234"/>
                <a:gd name="T29" fmla="*/ 8 h 147"/>
                <a:gd name="T30" fmla="*/ 58 w 234"/>
                <a:gd name="T31" fmla="*/ 10 h 147"/>
                <a:gd name="T32" fmla="*/ 59 w 234"/>
                <a:gd name="T33" fmla="*/ 11 h 147"/>
                <a:gd name="T34" fmla="*/ 58 w 234"/>
                <a:gd name="T35" fmla="*/ 11 h 147"/>
                <a:gd name="T36" fmla="*/ 57 w 234"/>
                <a:gd name="T37" fmla="*/ 11 h 147"/>
                <a:gd name="T38" fmla="*/ 55 w 234"/>
                <a:gd name="T39" fmla="*/ 11 h 147"/>
                <a:gd name="T40" fmla="*/ 52 w 234"/>
                <a:gd name="T41" fmla="*/ 12 h 147"/>
                <a:gd name="T42" fmla="*/ 49 w 234"/>
                <a:gd name="T43" fmla="*/ 12 h 147"/>
                <a:gd name="T44" fmla="*/ 45 w 234"/>
                <a:gd name="T45" fmla="*/ 13 h 147"/>
                <a:gd name="T46" fmla="*/ 41 w 234"/>
                <a:gd name="T47" fmla="*/ 14 h 147"/>
                <a:gd name="T48" fmla="*/ 36 w 234"/>
                <a:gd name="T49" fmla="*/ 16 h 147"/>
                <a:gd name="T50" fmla="*/ 31 w 234"/>
                <a:gd name="T51" fmla="*/ 17 h 147"/>
                <a:gd name="T52" fmla="*/ 27 w 234"/>
                <a:gd name="T53" fmla="*/ 19 h 147"/>
                <a:gd name="T54" fmla="*/ 22 w 234"/>
                <a:gd name="T55" fmla="*/ 21 h 147"/>
                <a:gd name="T56" fmla="*/ 17 w 234"/>
                <a:gd name="T57" fmla="*/ 24 h 147"/>
                <a:gd name="T58" fmla="*/ 12 w 234"/>
                <a:gd name="T59" fmla="*/ 27 h 147"/>
                <a:gd name="T60" fmla="*/ 7 w 234"/>
                <a:gd name="T61" fmla="*/ 30 h 147"/>
                <a:gd name="T62" fmla="*/ 4 w 234"/>
                <a:gd name="T63" fmla="*/ 33 h 147"/>
                <a:gd name="T64" fmla="*/ 0 w 234"/>
                <a:gd name="T65" fmla="*/ 37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"/>
                <a:gd name="T100" fmla="*/ 0 h 147"/>
                <a:gd name="T101" fmla="*/ 234 w 234"/>
                <a:gd name="T102" fmla="*/ 147 h 1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" h="147">
                  <a:moveTo>
                    <a:pt x="0" y="147"/>
                  </a:moveTo>
                  <a:lnTo>
                    <a:pt x="5" y="136"/>
                  </a:lnTo>
                  <a:lnTo>
                    <a:pt x="9" y="120"/>
                  </a:lnTo>
                  <a:lnTo>
                    <a:pt x="17" y="101"/>
                  </a:lnTo>
                  <a:lnTo>
                    <a:pt x="27" y="82"/>
                  </a:lnTo>
                  <a:lnTo>
                    <a:pt x="38" y="61"/>
                  </a:lnTo>
                  <a:lnTo>
                    <a:pt x="53" y="42"/>
                  </a:lnTo>
                  <a:lnTo>
                    <a:pt x="71" y="25"/>
                  </a:lnTo>
                  <a:lnTo>
                    <a:pt x="93" y="13"/>
                  </a:lnTo>
                  <a:lnTo>
                    <a:pt x="126" y="2"/>
                  </a:lnTo>
                  <a:lnTo>
                    <a:pt x="153" y="0"/>
                  </a:lnTo>
                  <a:lnTo>
                    <a:pt x="177" y="4"/>
                  </a:lnTo>
                  <a:lnTo>
                    <a:pt x="197" y="11"/>
                  </a:lnTo>
                  <a:lnTo>
                    <a:pt x="213" y="22"/>
                  </a:lnTo>
                  <a:lnTo>
                    <a:pt x="225" y="31"/>
                  </a:lnTo>
                  <a:lnTo>
                    <a:pt x="232" y="38"/>
                  </a:lnTo>
                  <a:lnTo>
                    <a:pt x="234" y="41"/>
                  </a:lnTo>
                  <a:lnTo>
                    <a:pt x="232" y="41"/>
                  </a:lnTo>
                  <a:lnTo>
                    <a:pt x="227" y="42"/>
                  </a:lnTo>
                  <a:lnTo>
                    <a:pt x="219" y="44"/>
                  </a:lnTo>
                  <a:lnTo>
                    <a:pt x="207" y="45"/>
                  </a:lnTo>
                  <a:lnTo>
                    <a:pt x="195" y="48"/>
                  </a:lnTo>
                  <a:lnTo>
                    <a:pt x="179" y="52"/>
                  </a:lnTo>
                  <a:lnTo>
                    <a:pt x="162" y="55"/>
                  </a:lnTo>
                  <a:lnTo>
                    <a:pt x="144" y="61"/>
                  </a:lnTo>
                  <a:lnTo>
                    <a:pt x="126" y="67"/>
                  </a:lnTo>
                  <a:lnTo>
                    <a:pt x="106" y="75"/>
                  </a:lnTo>
                  <a:lnTo>
                    <a:pt x="86" y="83"/>
                  </a:lnTo>
                  <a:lnTo>
                    <a:pt x="67" y="93"/>
                  </a:lnTo>
                  <a:lnTo>
                    <a:pt x="48" y="105"/>
                  </a:lnTo>
                  <a:lnTo>
                    <a:pt x="31" y="117"/>
                  </a:lnTo>
                  <a:lnTo>
                    <a:pt x="15" y="131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6B5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5" name="Freeform 111"/>
            <p:cNvSpPr>
              <a:spLocks noChangeAspect="1"/>
            </p:cNvSpPr>
            <p:nvPr/>
          </p:nvSpPr>
          <p:spPr bwMode="auto">
            <a:xfrm>
              <a:off x="1915" y="1905"/>
              <a:ext cx="112" cy="56"/>
            </a:xfrm>
            <a:custGeom>
              <a:avLst/>
              <a:gdLst>
                <a:gd name="T0" fmla="*/ 56 w 224"/>
                <a:gd name="T1" fmla="*/ 3 h 113"/>
                <a:gd name="T2" fmla="*/ 55 w 224"/>
                <a:gd name="T3" fmla="*/ 5 h 113"/>
                <a:gd name="T4" fmla="*/ 53 w 224"/>
                <a:gd name="T5" fmla="*/ 7 h 113"/>
                <a:gd name="T6" fmla="*/ 49 w 224"/>
                <a:gd name="T7" fmla="*/ 9 h 113"/>
                <a:gd name="T8" fmla="*/ 46 w 224"/>
                <a:gd name="T9" fmla="*/ 13 h 113"/>
                <a:gd name="T10" fmla="*/ 42 w 224"/>
                <a:gd name="T11" fmla="*/ 16 h 113"/>
                <a:gd name="T12" fmla="*/ 37 w 224"/>
                <a:gd name="T13" fmla="*/ 19 h 113"/>
                <a:gd name="T14" fmla="*/ 33 w 224"/>
                <a:gd name="T15" fmla="*/ 22 h 113"/>
                <a:gd name="T16" fmla="*/ 28 w 224"/>
                <a:gd name="T17" fmla="*/ 24 h 113"/>
                <a:gd name="T18" fmla="*/ 24 w 224"/>
                <a:gd name="T19" fmla="*/ 25 h 113"/>
                <a:gd name="T20" fmla="*/ 19 w 224"/>
                <a:gd name="T21" fmla="*/ 26 h 113"/>
                <a:gd name="T22" fmla="*/ 14 w 224"/>
                <a:gd name="T23" fmla="*/ 27 h 113"/>
                <a:gd name="T24" fmla="*/ 10 w 224"/>
                <a:gd name="T25" fmla="*/ 27 h 113"/>
                <a:gd name="T26" fmla="*/ 6 w 224"/>
                <a:gd name="T27" fmla="*/ 28 h 113"/>
                <a:gd name="T28" fmla="*/ 3 w 224"/>
                <a:gd name="T29" fmla="*/ 28 h 113"/>
                <a:gd name="T30" fmla="*/ 1 w 224"/>
                <a:gd name="T31" fmla="*/ 28 h 113"/>
                <a:gd name="T32" fmla="*/ 0 w 224"/>
                <a:gd name="T33" fmla="*/ 28 h 113"/>
                <a:gd name="T34" fmla="*/ 0 w 224"/>
                <a:gd name="T35" fmla="*/ 28 h 113"/>
                <a:gd name="T36" fmla="*/ 0 w 224"/>
                <a:gd name="T37" fmla="*/ 27 h 113"/>
                <a:gd name="T38" fmla="*/ 0 w 224"/>
                <a:gd name="T39" fmla="*/ 26 h 113"/>
                <a:gd name="T40" fmla="*/ 1 w 224"/>
                <a:gd name="T41" fmla="*/ 25 h 113"/>
                <a:gd name="T42" fmla="*/ 3 w 224"/>
                <a:gd name="T43" fmla="*/ 21 h 113"/>
                <a:gd name="T44" fmla="*/ 6 w 224"/>
                <a:gd name="T45" fmla="*/ 17 h 113"/>
                <a:gd name="T46" fmla="*/ 10 w 224"/>
                <a:gd name="T47" fmla="*/ 14 h 113"/>
                <a:gd name="T48" fmla="*/ 13 w 224"/>
                <a:gd name="T49" fmla="*/ 11 h 113"/>
                <a:gd name="T50" fmla="*/ 17 w 224"/>
                <a:gd name="T51" fmla="*/ 8 h 113"/>
                <a:gd name="T52" fmla="*/ 22 w 224"/>
                <a:gd name="T53" fmla="*/ 6 h 113"/>
                <a:gd name="T54" fmla="*/ 26 w 224"/>
                <a:gd name="T55" fmla="*/ 4 h 113"/>
                <a:gd name="T56" fmla="*/ 29 w 224"/>
                <a:gd name="T57" fmla="*/ 2 h 113"/>
                <a:gd name="T58" fmla="*/ 34 w 224"/>
                <a:gd name="T59" fmla="*/ 1 h 113"/>
                <a:gd name="T60" fmla="*/ 38 w 224"/>
                <a:gd name="T61" fmla="*/ 0 h 113"/>
                <a:gd name="T62" fmla="*/ 42 w 224"/>
                <a:gd name="T63" fmla="*/ 0 h 113"/>
                <a:gd name="T64" fmla="*/ 46 w 224"/>
                <a:gd name="T65" fmla="*/ 0 h 113"/>
                <a:gd name="T66" fmla="*/ 49 w 224"/>
                <a:gd name="T67" fmla="*/ 0 h 113"/>
                <a:gd name="T68" fmla="*/ 52 w 224"/>
                <a:gd name="T69" fmla="*/ 0 h 113"/>
                <a:gd name="T70" fmla="*/ 55 w 224"/>
                <a:gd name="T71" fmla="*/ 2 h 113"/>
                <a:gd name="T72" fmla="*/ 56 w 224"/>
                <a:gd name="T73" fmla="*/ 3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4"/>
                <a:gd name="T112" fmla="*/ 0 h 113"/>
                <a:gd name="T113" fmla="*/ 224 w 224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4" h="113">
                  <a:moveTo>
                    <a:pt x="224" y="14"/>
                  </a:moveTo>
                  <a:lnTo>
                    <a:pt x="218" y="20"/>
                  </a:lnTo>
                  <a:lnTo>
                    <a:pt x="209" y="28"/>
                  </a:lnTo>
                  <a:lnTo>
                    <a:pt x="196" y="39"/>
                  </a:lnTo>
                  <a:lnTo>
                    <a:pt x="181" y="52"/>
                  </a:lnTo>
                  <a:lnTo>
                    <a:pt x="165" y="65"/>
                  </a:lnTo>
                  <a:lnTo>
                    <a:pt x="148" y="77"/>
                  </a:lnTo>
                  <a:lnTo>
                    <a:pt x="131" y="88"/>
                  </a:lnTo>
                  <a:lnTo>
                    <a:pt x="113" y="96"/>
                  </a:lnTo>
                  <a:lnTo>
                    <a:pt x="95" y="101"/>
                  </a:lnTo>
                  <a:lnTo>
                    <a:pt x="75" y="106"/>
                  </a:lnTo>
                  <a:lnTo>
                    <a:pt x="57" y="109"/>
                  </a:lnTo>
                  <a:lnTo>
                    <a:pt x="39" y="111"/>
                  </a:lnTo>
                  <a:lnTo>
                    <a:pt x="24" y="112"/>
                  </a:lnTo>
                  <a:lnTo>
                    <a:pt x="11" y="113"/>
                  </a:lnTo>
                  <a:lnTo>
                    <a:pt x="3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3" y="101"/>
                  </a:lnTo>
                  <a:lnTo>
                    <a:pt x="12" y="85"/>
                  </a:lnTo>
                  <a:lnTo>
                    <a:pt x="24" y="71"/>
                  </a:lnTo>
                  <a:lnTo>
                    <a:pt x="37" y="58"/>
                  </a:lnTo>
                  <a:lnTo>
                    <a:pt x="52" y="46"/>
                  </a:lnTo>
                  <a:lnTo>
                    <a:pt x="67" y="35"/>
                  </a:lnTo>
                  <a:lnTo>
                    <a:pt x="85" y="25"/>
                  </a:lnTo>
                  <a:lnTo>
                    <a:pt x="101" y="17"/>
                  </a:lnTo>
                  <a:lnTo>
                    <a:pt x="118" y="10"/>
                  </a:lnTo>
                  <a:lnTo>
                    <a:pt x="135" y="6"/>
                  </a:lnTo>
                  <a:lnTo>
                    <a:pt x="151" y="2"/>
                  </a:lnTo>
                  <a:lnTo>
                    <a:pt x="168" y="0"/>
                  </a:lnTo>
                  <a:lnTo>
                    <a:pt x="183" y="0"/>
                  </a:lnTo>
                  <a:lnTo>
                    <a:pt x="195" y="1"/>
                  </a:lnTo>
                  <a:lnTo>
                    <a:pt x="207" y="3"/>
                  </a:lnTo>
                  <a:lnTo>
                    <a:pt x="217" y="8"/>
                  </a:lnTo>
                  <a:lnTo>
                    <a:pt x="22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6" name="Freeform 112"/>
            <p:cNvSpPr>
              <a:spLocks noChangeAspect="1"/>
            </p:cNvSpPr>
            <p:nvPr/>
          </p:nvSpPr>
          <p:spPr bwMode="auto">
            <a:xfrm>
              <a:off x="1927" y="1927"/>
              <a:ext cx="33" cy="33"/>
            </a:xfrm>
            <a:custGeom>
              <a:avLst/>
              <a:gdLst>
                <a:gd name="T0" fmla="*/ 12 w 64"/>
                <a:gd name="T1" fmla="*/ 17 h 64"/>
                <a:gd name="T2" fmla="*/ 10 w 64"/>
                <a:gd name="T3" fmla="*/ 17 h 64"/>
                <a:gd name="T4" fmla="*/ 8 w 64"/>
                <a:gd name="T5" fmla="*/ 17 h 64"/>
                <a:gd name="T6" fmla="*/ 6 w 64"/>
                <a:gd name="T7" fmla="*/ 17 h 64"/>
                <a:gd name="T8" fmla="*/ 5 w 64"/>
                <a:gd name="T9" fmla="*/ 16 h 64"/>
                <a:gd name="T10" fmla="*/ 4 w 64"/>
                <a:gd name="T11" fmla="*/ 15 h 64"/>
                <a:gd name="T12" fmla="*/ 2 w 64"/>
                <a:gd name="T13" fmla="*/ 14 h 64"/>
                <a:gd name="T14" fmla="*/ 1 w 64"/>
                <a:gd name="T15" fmla="*/ 13 h 64"/>
                <a:gd name="T16" fmla="*/ 1 w 64"/>
                <a:gd name="T17" fmla="*/ 12 h 64"/>
                <a:gd name="T18" fmla="*/ 0 w 64"/>
                <a:gd name="T19" fmla="*/ 8 h 64"/>
                <a:gd name="T20" fmla="*/ 1 w 64"/>
                <a:gd name="T21" fmla="*/ 5 h 64"/>
                <a:gd name="T22" fmla="*/ 3 w 64"/>
                <a:gd name="T23" fmla="*/ 3 h 64"/>
                <a:gd name="T24" fmla="*/ 6 w 64"/>
                <a:gd name="T25" fmla="*/ 1 h 64"/>
                <a:gd name="T26" fmla="*/ 7 w 64"/>
                <a:gd name="T27" fmla="*/ 0 h 64"/>
                <a:gd name="T28" fmla="*/ 9 w 64"/>
                <a:gd name="T29" fmla="*/ 0 h 64"/>
                <a:gd name="T30" fmla="*/ 11 w 64"/>
                <a:gd name="T31" fmla="*/ 0 h 64"/>
                <a:gd name="T32" fmla="*/ 12 w 64"/>
                <a:gd name="T33" fmla="*/ 1 h 64"/>
                <a:gd name="T34" fmla="*/ 13 w 64"/>
                <a:gd name="T35" fmla="*/ 2 h 64"/>
                <a:gd name="T36" fmla="*/ 14 w 64"/>
                <a:gd name="T37" fmla="*/ 3 h 64"/>
                <a:gd name="T38" fmla="*/ 16 w 64"/>
                <a:gd name="T39" fmla="*/ 4 h 64"/>
                <a:gd name="T40" fmla="*/ 17 w 64"/>
                <a:gd name="T41" fmla="*/ 6 h 64"/>
                <a:gd name="T42" fmla="*/ 17 w 64"/>
                <a:gd name="T43" fmla="*/ 9 h 64"/>
                <a:gd name="T44" fmla="*/ 17 w 64"/>
                <a:gd name="T45" fmla="*/ 12 h 64"/>
                <a:gd name="T46" fmla="*/ 14 w 64"/>
                <a:gd name="T47" fmla="*/ 14 h 64"/>
                <a:gd name="T48" fmla="*/ 12 w 64"/>
                <a:gd name="T49" fmla="*/ 17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64"/>
                <a:gd name="T77" fmla="*/ 64 w 64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64">
                  <a:moveTo>
                    <a:pt x="44" y="62"/>
                  </a:moveTo>
                  <a:lnTo>
                    <a:pt x="37" y="64"/>
                  </a:lnTo>
                  <a:lnTo>
                    <a:pt x="31" y="64"/>
                  </a:lnTo>
                  <a:lnTo>
                    <a:pt x="24" y="63"/>
                  </a:lnTo>
                  <a:lnTo>
                    <a:pt x="18" y="61"/>
                  </a:lnTo>
                  <a:lnTo>
                    <a:pt x="13" y="59"/>
                  </a:lnTo>
                  <a:lnTo>
                    <a:pt x="8" y="54"/>
                  </a:lnTo>
                  <a:lnTo>
                    <a:pt x="4" y="49"/>
                  </a:lnTo>
                  <a:lnTo>
                    <a:pt x="1" y="44"/>
                  </a:lnTo>
                  <a:lnTo>
                    <a:pt x="0" y="31"/>
                  </a:lnTo>
                  <a:lnTo>
                    <a:pt x="2" y="18"/>
                  </a:lnTo>
                  <a:lnTo>
                    <a:pt x="10" y="9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1" y="6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2" y="21"/>
                  </a:lnTo>
                  <a:lnTo>
                    <a:pt x="64" y="33"/>
                  </a:lnTo>
                  <a:lnTo>
                    <a:pt x="62" y="45"/>
                  </a:lnTo>
                  <a:lnTo>
                    <a:pt x="54" y="55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00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7" name="Freeform 113"/>
            <p:cNvSpPr>
              <a:spLocks noChangeAspect="1"/>
            </p:cNvSpPr>
            <p:nvPr/>
          </p:nvSpPr>
          <p:spPr bwMode="auto">
            <a:xfrm>
              <a:off x="1931" y="1934"/>
              <a:ext cx="22" cy="21"/>
            </a:xfrm>
            <a:custGeom>
              <a:avLst/>
              <a:gdLst>
                <a:gd name="T0" fmla="*/ 8 w 43"/>
                <a:gd name="T1" fmla="*/ 10 h 41"/>
                <a:gd name="T2" fmla="*/ 6 w 43"/>
                <a:gd name="T3" fmla="*/ 11 h 41"/>
                <a:gd name="T4" fmla="*/ 4 w 43"/>
                <a:gd name="T5" fmla="*/ 10 h 41"/>
                <a:gd name="T6" fmla="*/ 2 w 43"/>
                <a:gd name="T7" fmla="*/ 9 h 41"/>
                <a:gd name="T8" fmla="*/ 1 w 43"/>
                <a:gd name="T9" fmla="*/ 8 h 41"/>
                <a:gd name="T10" fmla="*/ 0 w 43"/>
                <a:gd name="T11" fmla="*/ 5 h 41"/>
                <a:gd name="T12" fmla="*/ 1 w 43"/>
                <a:gd name="T13" fmla="*/ 3 h 41"/>
                <a:gd name="T14" fmla="*/ 2 w 43"/>
                <a:gd name="T15" fmla="*/ 2 h 41"/>
                <a:gd name="T16" fmla="*/ 4 w 43"/>
                <a:gd name="T17" fmla="*/ 1 h 41"/>
                <a:gd name="T18" fmla="*/ 6 w 43"/>
                <a:gd name="T19" fmla="*/ 0 h 41"/>
                <a:gd name="T20" fmla="*/ 8 w 43"/>
                <a:gd name="T21" fmla="*/ 1 h 41"/>
                <a:gd name="T22" fmla="*/ 10 w 43"/>
                <a:gd name="T23" fmla="*/ 2 h 41"/>
                <a:gd name="T24" fmla="*/ 11 w 43"/>
                <a:gd name="T25" fmla="*/ 3 h 41"/>
                <a:gd name="T26" fmla="*/ 11 w 43"/>
                <a:gd name="T27" fmla="*/ 6 h 41"/>
                <a:gd name="T28" fmla="*/ 10 w 43"/>
                <a:gd name="T29" fmla="*/ 8 h 41"/>
                <a:gd name="T30" fmla="*/ 9 w 43"/>
                <a:gd name="T31" fmla="*/ 9 h 41"/>
                <a:gd name="T32" fmla="*/ 8 w 43"/>
                <a:gd name="T33" fmla="*/ 1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1"/>
                <a:gd name="T53" fmla="*/ 43 w 4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1">
                  <a:moveTo>
                    <a:pt x="29" y="40"/>
                  </a:moveTo>
                  <a:lnTo>
                    <a:pt x="21" y="41"/>
                  </a:lnTo>
                  <a:lnTo>
                    <a:pt x="13" y="40"/>
                  </a:lnTo>
                  <a:lnTo>
                    <a:pt x="6" y="35"/>
                  </a:lnTo>
                  <a:lnTo>
                    <a:pt x="1" y="29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3" y="22"/>
                  </a:lnTo>
                  <a:lnTo>
                    <a:pt x="40" y="30"/>
                  </a:lnTo>
                  <a:lnTo>
                    <a:pt x="36" y="35"/>
                  </a:lnTo>
                  <a:lnTo>
                    <a:pt x="29" y="40"/>
                  </a:lnTo>
                  <a:close/>
                </a:path>
              </a:pathLst>
            </a:custGeom>
            <a:solidFill>
              <a:srgbClr val="3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8" name="Freeform 114"/>
            <p:cNvSpPr>
              <a:spLocks noChangeAspect="1"/>
            </p:cNvSpPr>
            <p:nvPr/>
          </p:nvSpPr>
          <p:spPr bwMode="auto">
            <a:xfrm>
              <a:off x="1934" y="1937"/>
              <a:ext cx="15" cy="15"/>
            </a:xfrm>
            <a:custGeom>
              <a:avLst/>
              <a:gdLst>
                <a:gd name="T0" fmla="*/ 5 w 30"/>
                <a:gd name="T1" fmla="*/ 8 h 28"/>
                <a:gd name="T2" fmla="*/ 4 w 30"/>
                <a:gd name="T3" fmla="*/ 8 h 28"/>
                <a:gd name="T4" fmla="*/ 3 w 30"/>
                <a:gd name="T5" fmla="*/ 8 h 28"/>
                <a:gd name="T6" fmla="*/ 1 w 30"/>
                <a:gd name="T7" fmla="*/ 7 h 28"/>
                <a:gd name="T8" fmla="*/ 1 w 30"/>
                <a:gd name="T9" fmla="*/ 5 h 28"/>
                <a:gd name="T10" fmla="*/ 0 w 30"/>
                <a:gd name="T11" fmla="*/ 4 h 28"/>
                <a:gd name="T12" fmla="*/ 1 w 30"/>
                <a:gd name="T13" fmla="*/ 2 h 28"/>
                <a:gd name="T14" fmla="*/ 2 w 30"/>
                <a:gd name="T15" fmla="*/ 1 h 28"/>
                <a:gd name="T16" fmla="*/ 3 w 30"/>
                <a:gd name="T17" fmla="*/ 1 h 28"/>
                <a:gd name="T18" fmla="*/ 4 w 30"/>
                <a:gd name="T19" fmla="*/ 0 h 28"/>
                <a:gd name="T20" fmla="*/ 6 w 30"/>
                <a:gd name="T21" fmla="*/ 1 h 28"/>
                <a:gd name="T22" fmla="*/ 7 w 30"/>
                <a:gd name="T23" fmla="*/ 1 h 28"/>
                <a:gd name="T24" fmla="*/ 8 w 30"/>
                <a:gd name="T25" fmla="*/ 3 h 28"/>
                <a:gd name="T26" fmla="*/ 8 w 30"/>
                <a:gd name="T27" fmla="*/ 4 h 28"/>
                <a:gd name="T28" fmla="*/ 7 w 30"/>
                <a:gd name="T29" fmla="*/ 5 h 28"/>
                <a:gd name="T30" fmla="*/ 7 w 30"/>
                <a:gd name="T31" fmla="*/ 7 h 28"/>
                <a:gd name="T32" fmla="*/ 5 w 30"/>
                <a:gd name="T33" fmla="*/ 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8"/>
                <a:gd name="T53" fmla="*/ 30 w 3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8">
                  <a:moveTo>
                    <a:pt x="20" y="27"/>
                  </a:moveTo>
                  <a:lnTo>
                    <a:pt x="15" y="28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5" y="24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59" name="Freeform 115"/>
            <p:cNvSpPr>
              <a:spLocks noChangeAspect="1"/>
            </p:cNvSpPr>
            <p:nvPr/>
          </p:nvSpPr>
          <p:spPr bwMode="auto">
            <a:xfrm>
              <a:off x="1913" y="1904"/>
              <a:ext cx="127" cy="55"/>
            </a:xfrm>
            <a:custGeom>
              <a:avLst/>
              <a:gdLst>
                <a:gd name="T0" fmla="*/ 63 w 255"/>
                <a:gd name="T1" fmla="*/ 2 h 110"/>
                <a:gd name="T2" fmla="*/ 63 w 255"/>
                <a:gd name="T3" fmla="*/ 2 h 110"/>
                <a:gd name="T4" fmla="*/ 61 w 255"/>
                <a:gd name="T5" fmla="*/ 2 h 110"/>
                <a:gd name="T6" fmla="*/ 59 w 255"/>
                <a:gd name="T7" fmla="*/ 1 h 110"/>
                <a:gd name="T8" fmla="*/ 56 w 255"/>
                <a:gd name="T9" fmla="*/ 1 h 110"/>
                <a:gd name="T10" fmla="*/ 52 w 255"/>
                <a:gd name="T11" fmla="*/ 1 h 110"/>
                <a:gd name="T12" fmla="*/ 48 w 255"/>
                <a:gd name="T13" fmla="*/ 0 h 110"/>
                <a:gd name="T14" fmla="*/ 43 w 255"/>
                <a:gd name="T15" fmla="*/ 1 h 110"/>
                <a:gd name="T16" fmla="*/ 38 w 255"/>
                <a:gd name="T17" fmla="*/ 1 h 110"/>
                <a:gd name="T18" fmla="*/ 33 w 255"/>
                <a:gd name="T19" fmla="*/ 2 h 110"/>
                <a:gd name="T20" fmla="*/ 28 w 255"/>
                <a:gd name="T21" fmla="*/ 3 h 110"/>
                <a:gd name="T22" fmla="*/ 22 w 255"/>
                <a:gd name="T23" fmla="*/ 5 h 110"/>
                <a:gd name="T24" fmla="*/ 17 w 255"/>
                <a:gd name="T25" fmla="*/ 7 h 110"/>
                <a:gd name="T26" fmla="*/ 12 w 255"/>
                <a:gd name="T27" fmla="*/ 12 h 110"/>
                <a:gd name="T28" fmla="*/ 8 w 255"/>
                <a:gd name="T29" fmla="*/ 15 h 110"/>
                <a:gd name="T30" fmla="*/ 3 w 255"/>
                <a:gd name="T31" fmla="*/ 22 h 110"/>
                <a:gd name="T32" fmla="*/ 0 w 255"/>
                <a:gd name="T33" fmla="*/ 28 h 110"/>
                <a:gd name="T34" fmla="*/ 0 w 255"/>
                <a:gd name="T35" fmla="*/ 28 h 110"/>
                <a:gd name="T36" fmla="*/ 1 w 255"/>
                <a:gd name="T37" fmla="*/ 27 h 110"/>
                <a:gd name="T38" fmla="*/ 2 w 255"/>
                <a:gd name="T39" fmla="*/ 25 h 110"/>
                <a:gd name="T40" fmla="*/ 4 w 255"/>
                <a:gd name="T41" fmla="*/ 24 h 110"/>
                <a:gd name="T42" fmla="*/ 6 w 255"/>
                <a:gd name="T43" fmla="*/ 21 h 110"/>
                <a:gd name="T44" fmla="*/ 9 w 255"/>
                <a:gd name="T45" fmla="*/ 19 h 110"/>
                <a:gd name="T46" fmla="*/ 12 w 255"/>
                <a:gd name="T47" fmla="*/ 16 h 110"/>
                <a:gd name="T48" fmla="*/ 16 w 255"/>
                <a:gd name="T49" fmla="*/ 14 h 110"/>
                <a:gd name="T50" fmla="*/ 20 w 255"/>
                <a:gd name="T51" fmla="*/ 11 h 110"/>
                <a:gd name="T52" fmla="*/ 25 w 255"/>
                <a:gd name="T53" fmla="*/ 9 h 110"/>
                <a:gd name="T54" fmla="*/ 30 w 255"/>
                <a:gd name="T55" fmla="*/ 7 h 110"/>
                <a:gd name="T56" fmla="*/ 36 w 255"/>
                <a:gd name="T57" fmla="*/ 5 h 110"/>
                <a:gd name="T58" fmla="*/ 42 w 255"/>
                <a:gd name="T59" fmla="*/ 3 h 110"/>
                <a:gd name="T60" fmla="*/ 49 w 255"/>
                <a:gd name="T61" fmla="*/ 2 h 110"/>
                <a:gd name="T62" fmla="*/ 56 w 255"/>
                <a:gd name="T63" fmla="*/ 2 h 110"/>
                <a:gd name="T64" fmla="*/ 63 w 255"/>
                <a:gd name="T65" fmla="*/ 2 h 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10"/>
                <a:gd name="T101" fmla="*/ 255 w 255"/>
                <a:gd name="T102" fmla="*/ 110 h 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10">
                  <a:moveTo>
                    <a:pt x="255" y="7"/>
                  </a:moveTo>
                  <a:lnTo>
                    <a:pt x="252" y="7"/>
                  </a:lnTo>
                  <a:lnTo>
                    <a:pt x="247" y="5"/>
                  </a:lnTo>
                  <a:lnTo>
                    <a:pt x="237" y="3"/>
                  </a:lnTo>
                  <a:lnTo>
                    <a:pt x="225" y="2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74" y="1"/>
                  </a:lnTo>
                  <a:lnTo>
                    <a:pt x="154" y="2"/>
                  </a:lnTo>
                  <a:lnTo>
                    <a:pt x="134" y="5"/>
                  </a:lnTo>
                  <a:lnTo>
                    <a:pt x="113" y="11"/>
                  </a:lnTo>
                  <a:lnTo>
                    <a:pt x="91" y="20"/>
                  </a:lnTo>
                  <a:lnTo>
                    <a:pt x="70" y="31"/>
                  </a:lnTo>
                  <a:lnTo>
                    <a:pt x="51" y="45"/>
                  </a:lnTo>
                  <a:lnTo>
                    <a:pt x="32" y="63"/>
                  </a:lnTo>
                  <a:lnTo>
                    <a:pt x="15" y="85"/>
                  </a:lnTo>
                  <a:lnTo>
                    <a:pt x="0" y="110"/>
                  </a:lnTo>
                  <a:lnTo>
                    <a:pt x="1" y="109"/>
                  </a:lnTo>
                  <a:lnTo>
                    <a:pt x="5" y="106"/>
                  </a:lnTo>
                  <a:lnTo>
                    <a:pt x="9" y="100"/>
                  </a:lnTo>
                  <a:lnTo>
                    <a:pt x="16" y="93"/>
                  </a:lnTo>
                  <a:lnTo>
                    <a:pt x="25" y="84"/>
                  </a:lnTo>
                  <a:lnTo>
                    <a:pt x="37" y="75"/>
                  </a:lnTo>
                  <a:lnTo>
                    <a:pt x="51" y="64"/>
                  </a:lnTo>
                  <a:lnTo>
                    <a:pt x="66" y="54"/>
                  </a:lnTo>
                  <a:lnTo>
                    <a:pt x="83" y="44"/>
                  </a:lnTo>
                  <a:lnTo>
                    <a:pt x="101" y="34"/>
                  </a:lnTo>
                  <a:lnTo>
                    <a:pt x="122" y="25"/>
                  </a:lnTo>
                  <a:lnTo>
                    <a:pt x="145" y="18"/>
                  </a:lnTo>
                  <a:lnTo>
                    <a:pt x="171" y="12"/>
                  </a:lnTo>
                  <a:lnTo>
                    <a:pt x="196" y="8"/>
                  </a:lnTo>
                  <a:lnTo>
                    <a:pt x="225" y="5"/>
                  </a:lnTo>
                  <a:lnTo>
                    <a:pt x="25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0" name="Freeform 116"/>
            <p:cNvSpPr>
              <a:spLocks noChangeAspect="1"/>
            </p:cNvSpPr>
            <p:nvPr/>
          </p:nvSpPr>
          <p:spPr bwMode="auto">
            <a:xfrm>
              <a:off x="1728" y="1948"/>
              <a:ext cx="112" cy="59"/>
            </a:xfrm>
            <a:custGeom>
              <a:avLst/>
              <a:gdLst>
                <a:gd name="T0" fmla="*/ 31 w 225"/>
                <a:gd name="T1" fmla="*/ 28 h 118"/>
                <a:gd name="T2" fmla="*/ 37 w 225"/>
                <a:gd name="T3" fmla="*/ 26 h 118"/>
                <a:gd name="T4" fmla="*/ 42 w 225"/>
                <a:gd name="T5" fmla="*/ 24 h 118"/>
                <a:gd name="T6" fmla="*/ 46 w 225"/>
                <a:gd name="T7" fmla="*/ 22 h 118"/>
                <a:gd name="T8" fmla="*/ 50 w 225"/>
                <a:gd name="T9" fmla="*/ 19 h 118"/>
                <a:gd name="T10" fmla="*/ 52 w 225"/>
                <a:gd name="T11" fmla="*/ 17 h 118"/>
                <a:gd name="T12" fmla="*/ 54 w 225"/>
                <a:gd name="T13" fmla="*/ 15 h 118"/>
                <a:gd name="T14" fmla="*/ 56 w 225"/>
                <a:gd name="T15" fmla="*/ 15 h 118"/>
                <a:gd name="T16" fmla="*/ 56 w 225"/>
                <a:gd name="T17" fmla="*/ 15 h 118"/>
                <a:gd name="T18" fmla="*/ 55 w 225"/>
                <a:gd name="T19" fmla="*/ 14 h 118"/>
                <a:gd name="T20" fmla="*/ 53 w 225"/>
                <a:gd name="T21" fmla="*/ 12 h 118"/>
                <a:gd name="T22" fmla="*/ 49 w 225"/>
                <a:gd name="T23" fmla="*/ 10 h 118"/>
                <a:gd name="T24" fmla="*/ 45 w 225"/>
                <a:gd name="T25" fmla="*/ 7 h 118"/>
                <a:gd name="T26" fmla="*/ 40 w 225"/>
                <a:gd name="T27" fmla="*/ 4 h 118"/>
                <a:gd name="T28" fmla="*/ 35 w 225"/>
                <a:gd name="T29" fmla="*/ 2 h 118"/>
                <a:gd name="T30" fmla="*/ 29 w 225"/>
                <a:gd name="T31" fmla="*/ 1 h 118"/>
                <a:gd name="T32" fmla="*/ 24 w 225"/>
                <a:gd name="T33" fmla="*/ 0 h 118"/>
                <a:gd name="T34" fmla="*/ 15 w 225"/>
                <a:gd name="T35" fmla="*/ 2 h 118"/>
                <a:gd name="T36" fmla="*/ 8 w 225"/>
                <a:gd name="T37" fmla="*/ 5 h 118"/>
                <a:gd name="T38" fmla="*/ 4 w 225"/>
                <a:gd name="T39" fmla="*/ 9 h 118"/>
                <a:gd name="T40" fmla="*/ 1 w 225"/>
                <a:gd name="T41" fmla="*/ 14 h 118"/>
                <a:gd name="T42" fmla="*/ 0 w 225"/>
                <a:gd name="T43" fmla="*/ 18 h 118"/>
                <a:gd name="T44" fmla="*/ 0 w 225"/>
                <a:gd name="T45" fmla="*/ 22 h 118"/>
                <a:gd name="T46" fmla="*/ 0 w 225"/>
                <a:gd name="T47" fmla="*/ 24 h 118"/>
                <a:gd name="T48" fmla="*/ 0 w 225"/>
                <a:gd name="T49" fmla="*/ 25 h 118"/>
                <a:gd name="T50" fmla="*/ 0 w 225"/>
                <a:gd name="T51" fmla="*/ 25 h 118"/>
                <a:gd name="T52" fmla="*/ 1 w 225"/>
                <a:gd name="T53" fmla="*/ 26 h 118"/>
                <a:gd name="T54" fmla="*/ 3 w 225"/>
                <a:gd name="T55" fmla="*/ 28 h 118"/>
                <a:gd name="T56" fmla="*/ 7 w 225"/>
                <a:gd name="T57" fmla="*/ 29 h 118"/>
                <a:gd name="T58" fmla="*/ 11 w 225"/>
                <a:gd name="T59" fmla="*/ 30 h 118"/>
                <a:gd name="T60" fmla="*/ 16 w 225"/>
                <a:gd name="T61" fmla="*/ 30 h 118"/>
                <a:gd name="T62" fmla="*/ 23 w 225"/>
                <a:gd name="T63" fmla="*/ 30 h 118"/>
                <a:gd name="T64" fmla="*/ 31 w 225"/>
                <a:gd name="T65" fmla="*/ 2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118"/>
                <a:gd name="T101" fmla="*/ 225 w 225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118">
                  <a:moveTo>
                    <a:pt x="126" y="110"/>
                  </a:moveTo>
                  <a:lnTo>
                    <a:pt x="149" y="102"/>
                  </a:lnTo>
                  <a:lnTo>
                    <a:pt x="169" y="94"/>
                  </a:lnTo>
                  <a:lnTo>
                    <a:pt x="187" y="85"/>
                  </a:lnTo>
                  <a:lnTo>
                    <a:pt x="201" y="76"/>
                  </a:lnTo>
                  <a:lnTo>
                    <a:pt x="211" y="68"/>
                  </a:lnTo>
                  <a:lnTo>
                    <a:pt x="219" y="63"/>
                  </a:lnTo>
                  <a:lnTo>
                    <a:pt x="224" y="58"/>
                  </a:lnTo>
                  <a:lnTo>
                    <a:pt x="225" y="57"/>
                  </a:lnTo>
                  <a:lnTo>
                    <a:pt x="221" y="55"/>
                  </a:lnTo>
                  <a:lnTo>
                    <a:pt x="213" y="48"/>
                  </a:lnTo>
                  <a:lnTo>
                    <a:pt x="199" y="37"/>
                  </a:lnTo>
                  <a:lnTo>
                    <a:pt x="182" y="27"/>
                  </a:lnTo>
                  <a:lnTo>
                    <a:pt x="161" y="15"/>
                  </a:lnTo>
                  <a:lnTo>
                    <a:pt x="141" y="7"/>
                  </a:lnTo>
                  <a:lnTo>
                    <a:pt x="118" y="2"/>
                  </a:lnTo>
                  <a:lnTo>
                    <a:pt x="96" y="0"/>
                  </a:lnTo>
                  <a:lnTo>
                    <a:pt x="60" y="8"/>
                  </a:lnTo>
                  <a:lnTo>
                    <a:pt x="35" y="20"/>
                  </a:lnTo>
                  <a:lnTo>
                    <a:pt x="17" y="36"/>
                  </a:lnTo>
                  <a:lnTo>
                    <a:pt x="7" y="53"/>
                  </a:lnTo>
                  <a:lnTo>
                    <a:pt x="2" y="71"/>
                  </a:lnTo>
                  <a:lnTo>
                    <a:pt x="0" y="85"/>
                  </a:lnTo>
                  <a:lnTo>
                    <a:pt x="1" y="95"/>
                  </a:lnTo>
                  <a:lnTo>
                    <a:pt x="1" y="98"/>
                  </a:lnTo>
                  <a:lnTo>
                    <a:pt x="2" y="99"/>
                  </a:lnTo>
                  <a:lnTo>
                    <a:pt x="7" y="104"/>
                  </a:lnTo>
                  <a:lnTo>
                    <a:pt x="15" y="109"/>
                  </a:lnTo>
                  <a:lnTo>
                    <a:pt x="28" y="113"/>
                  </a:lnTo>
                  <a:lnTo>
                    <a:pt x="44" y="117"/>
                  </a:lnTo>
                  <a:lnTo>
                    <a:pt x="66" y="118"/>
                  </a:lnTo>
                  <a:lnTo>
                    <a:pt x="93" y="117"/>
                  </a:lnTo>
                  <a:lnTo>
                    <a:pt x="126" y="110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1" name="Freeform 117"/>
            <p:cNvSpPr>
              <a:spLocks noChangeAspect="1"/>
            </p:cNvSpPr>
            <p:nvPr/>
          </p:nvSpPr>
          <p:spPr bwMode="auto">
            <a:xfrm>
              <a:off x="1729" y="1952"/>
              <a:ext cx="99" cy="31"/>
            </a:xfrm>
            <a:custGeom>
              <a:avLst/>
              <a:gdLst>
                <a:gd name="T0" fmla="*/ 50 w 198"/>
                <a:gd name="T1" fmla="*/ 14 h 63"/>
                <a:gd name="T2" fmla="*/ 47 w 198"/>
                <a:gd name="T3" fmla="*/ 12 h 63"/>
                <a:gd name="T4" fmla="*/ 45 w 198"/>
                <a:gd name="T5" fmla="*/ 10 h 63"/>
                <a:gd name="T6" fmla="*/ 41 w 198"/>
                <a:gd name="T7" fmla="*/ 8 h 63"/>
                <a:gd name="T8" fmla="*/ 37 w 198"/>
                <a:gd name="T9" fmla="*/ 5 h 63"/>
                <a:gd name="T10" fmla="*/ 33 w 198"/>
                <a:gd name="T11" fmla="*/ 3 h 63"/>
                <a:gd name="T12" fmla="*/ 28 w 198"/>
                <a:gd name="T13" fmla="*/ 1 h 63"/>
                <a:gd name="T14" fmla="*/ 25 w 198"/>
                <a:gd name="T15" fmla="*/ 0 h 63"/>
                <a:gd name="T16" fmla="*/ 22 w 198"/>
                <a:gd name="T17" fmla="*/ 0 h 63"/>
                <a:gd name="T18" fmla="*/ 15 w 198"/>
                <a:gd name="T19" fmla="*/ 1 h 63"/>
                <a:gd name="T20" fmla="*/ 11 w 198"/>
                <a:gd name="T21" fmla="*/ 3 h 63"/>
                <a:gd name="T22" fmla="*/ 6 w 198"/>
                <a:gd name="T23" fmla="*/ 6 h 63"/>
                <a:gd name="T24" fmla="*/ 3 w 198"/>
                <a:gd name="T25" fmla="*/ 9 h 63"/>
                <a:gd name="T26" fmla="*/ 2 w 198"/>
                <a:gd name="T27" fmla="*/ 11 h 63"/>
                <a:gd name="T28" fmla="*/ 1 w 198"/>
                <a:gd name="T29" fmla="*/ 13 h 63"/>
                <a:gd name="T30" fmla="*/ 0 w 198"/>
                <a:gd name="T31" fmla="*/ 15 h 63"/>
                <a:gd name="T32" fmla="*/ 0 w 198"/>
                <a:gd name="T33" fmla="*/ 15 h 63"/>
                <a:gd name="T34" fmla="*/ 1 w 198"/>
                <a:gd name="T35" fmla="*/ 15 h 63"/>
                <a:gd name="T36" fmla="*/ 2 w 198"/>
                <a:gd name="T37" fmla="*/ 15 h 63"/>
                <a:gd name="T38" fmla="*/ 3 w 198"/>
                <a:gd name="T39" fmla="*/ 14 h 63"/>
                <a:gd name="T40" fmla="*/ 5 w 198"/>
                <a:gd name="T41" fmla="*/ 14 h 63"/>
                <a:gd name="T42" fmla="*/ 6 w 198"/>
                <a:gd name="T43" fmla="*/ 14 h 63"/>
                <a:gd name="T44" fmla="*/ 10 w 198"/>
                <a:gd name="T45" fmla="*/ 13 h 63"/>
                <a:gd name="T46" fmla="*/ 12 w 198"/>
                <a:gd name="T47" fmla="*/ 12 h 63"/>
                <a:gd name="T48" fmla="*/ 16 w 198"/>
                <a:gd name="T49" fmla="*/ 12 h 63"/>
                <a:gd name="T50" fmla="*/ 20 w 198"/>
                <a:gd name="T51" fmla="*/ 12 h 63"/>
                <a:gd name="T52" fmla="*/ 24 w 198"/>
                <a:gd name="T53" fmla="*/ 11 h 63"/>
                <a:gd name="T54" fmla="*/ 27 w 198"/>
                <a:gd name="T55" fmla="*/ 11 h 63"/>
                <a:gd name="T56" fmla="*/ 31 w 198"/>
                <a:gd name="T57" fmla="*/ 11 h 63"/>
                <a:gd name="T58" fmla="*/ 37 w 198"/>
                <a:gd name="T59" fmla="*/ 11 h 63"/>
                <a:gd name="T60" fmla="*/ 41 w 198"/>
                <a:gd name="T61" fmla="*/ 12 h 63"/>
                <a:gd name="T62" fmla="*/ 45 w 198"/>
                <a:gd name="T63" fmla="*/ 12 h 63"/>
                <a:gd name="T64" fmla="*/ 50 w 198"/>
                <a:gd name="T65" fmla="*/ 14 h 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63"/>
                <a:gd name="T101" fmla="*/ 198 w 198"/>
                <a:gd name="T102" fmla="*/ 63 h 6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63">
                  <a:moveTo>
                    <a:pt x="198" y="56"/>
                  </a:moveTo>
                  <a:lnTo>
                    <a:pt x="188" y="50"/>
                  </a:lnTo>
                  <a:lnTo>
                    <a:pt x="177" y="42"/>
                  </a:lnTo>
                  <a:lnTo>
                    <a:pt x="162" y="33"/>
                  </a:lnTo>
                  <a:lnTo>
                    <a:pt x="146" y="22"/>
                  </a:lnTo>
                  <a:lnTo>
                    <a:pt x="130" y="13"/>
                  </a:lnTo>
                  <a:lnTo>
                    <a:pt x="113" y="6"/>
                  </a:lnTo>
                  <a:lnTo>
                    <a:pt x="100" y="2"/>
                  </a:lnTo>
                  <a:lnTo>
                    <a:pt x="87" y="0"/>
                  </a:lnTo>
                  <a:lnTo>
                    <a:pt x="60" y="6"/>
                  </a:lnTo>
                  <a:lnTo>
                    <a:pt x="41" y="15"/>
                  </a:lnTo>
                  <a:lnTo>
                    <a:pt x="25" y="25"/>
                  </a:lnTo>
                  <a:lnTo>
                    <a:pt x="14" y="36"/>
                  </a:lnTo>
                  <a:lnTo>
                    <a:pt x="7" y="47"/>
                  </a:lnTo>
                  <a:lnTo>
                    <a:pt x="3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5" y="62"/>
                  </a:lnTo>
                  <a:lnTo>
                    <a:pt x="11" y="59"/>
                  </a:lnTo>
                  <a:lnTo>
                    <a:pt x="18" y="58"/>
                  </a:lnTo>
                  <a:lnTo>
                    <a:pt x="27" y="56"/>
                  </a:lnTo>
                  <a:lnTo>
                    <a:pt x="39" y="53"/>
                  </a:lnTo>
                  <a:lnTo>
                    <a:pt x="50" y="51"/>
                  </a:lnTo>
                  <a:lnTo>
                    <a:pt x="64" y="49"/>
                  </a:lnTo>
                  <a:lnTo>
                    <a:pt x="79" y="48"/>
                  </a:lnTo>
                  <a:lnTo>
                    <a:pt x="94" y="47"/>
                  </a:lnTo>
                  <a:lnTo>
                    <a:pt x="110" y="45"/>
                  </a:lnTo>
                  <a:lnTo>
                    <a:pt x="127" y="45"/>
                  </a:lnTo>
                  <a:lnTo>
                    <a:pt x="145" y="47"/>
                  </a:lnTo>
                  <a:lnTo>
                    <a:pt x="162" y="49"/>
                  </a:lnTo>
                  <a:lnTo>
                    <a:pt x="180" y="51"/>
                  </a:lnTo>
                  <a:lnTo>
                    <a:pt x="198" y="56"/>
                  </a:lnTo>
                  <a:close/>
                </a:path>
              </a:pathLst>
            </a:custGeom>
            <a:solidFill>
              <a:srgbClr val="6B5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2" name="Freeform 118"/>
            <p:cNvSpPr>
              <a:spLocks noChangeAspect="1"/>
            </p:cNvSpPr>
            <p:nvPr/>
          </p:nvSpPr>
          <p:spPr bwMode="auto">
            <a:xfrm>
              <a:off x="1730" y="1968"/>
              <a:ext cx="96" cy="34"/>
            </a:xfrm>
            <a:custGeom>
              <a:avLst/>
              <a:gdLst>
                <a:gd name="T0" fmla="*/ 1 w 191"/>
                <a:gd name="T1" fmla="*/ 14 h 68"/>
                <a:gd name="T2" fmla="*/ 3 w 191"/>
                <a:gd name="T3" fmla="*/ 15 h 68"/>
                <a:gd name="T4" fmla="*/ 6 w 191"/>
                <a:gd name="T5" fmla="*/ 17 h 68"/>
                <a:gd name="T6" fmla="*/ 9 w 191"/>
                <a:gd name="T7" fmla="*/ 17 h 68"/>
                <a:gd name="T8" fmla="*/ 12 w 191"/>
                <a:gd name="T9" fmla="*/ 17 h 68"/>
                <a:gd name="T10" fmla="*/ 16 w 191"/>
                <a:gd name="T11" fmla="*/ 17 h 68"/>
                <a:gd name="T12" fmla="*/ 20 w 191"/>
                <a:gd name="T13" fmla="*/ 17 h 68"/>
                <a:gd name="T14" fmla="*/ 25 w 191"/>
                <a:gd name="T15" fmla="*/ 16 h 68"/>
                <a:gd name="T16" fmla="*/ 29 w 191"/>
                <a:gd name="T17" fmla="*/ 15 h 68"/>
                <a:gd name="T18" fmla="*/ 33 w 191"/>
                <a:gd name="T19" fmla="*/ 13 h 68"/>
                <a:gd name="T20" fmla="*/ 37 w 191"/>
                <a:gd name="T21" fmla="*/ 12 h 68"/>
                <a:gd name="T22" fmla="*/ 40 w 191"/>
                <a:gd name="T23" fmla="*/ 10 h 68"/>
                <a:gd name="T24" fmla="*/ 43 w 191"/>
                <a:gd name="T25" fmla="*/ 9 h 68"/>
                <a:gd name="T26" fmla="*/ 45 w 191"/>
                <a:gd name="T27" fmla="*/ 8 h 68"/>
                <a:gd name="T28" fmla="*/ 47 w 191"/>
                <a:gd name="T29" fmla="*/ 6 h 68"/>
                <a:gd name="T30" fmla="*/ 48 w 191"/>
                <a:gd name="T31" fmla="*/ 6 h 68"/>
                <a:gd name="T32" fmla="*/ 48 w 191"/>
                <a:gd name="T33" fmla="*/ 6 h 68"/>
                <a:gd name="T34" fmla="*/ 48 w 191"/>
                <a:gd name="T35" fmla="*/ 5 h 68"/>
                <a:gd name="T36" fmla="*/ 46 w 191"/>
                <a:gd name="T37" fmla="*/ 5 h 68"/>
                <a:gd name="T38" fmla="*/ 45 w 191"/>
                <a:gd name="T39" fmla="*/ 4 h 68"/>
                <a:gd name="T40" fmla="*/ 43 w 191"/>
                <a:gd name="T41" fmla="*/ 4 h 68"/>
                <a:gd name="T42" fmla="*/ 39 w 191"/>
                <a:gd name="T43" fmla="*/ 2 h 68"/>
                <a:gd name="T44" fmla="*/ 35 w 191"/>
                <a:gd name="T45" fmla="*/ 1 h 68"/>
                <a:gd name="T46" fmla="*/ 31 w 191"/>
                <a:gd name="T47" fmla="*/ 1 h 68"/>
                <a:gd name="T48" fmla="*/ 26 w 191"/>
                <a:gd name="T49" fmla="*/ 0 h 68"/>
                <a:gd name="T50" fmla="*/ 22 w 191"/>
                <a:gd name="T51" fmla="*/ 0 h 68"/>
                <a:gd name="T52" fmla="*/ 18 w 191"/>
                <a:gd name="T53" fmla="*/ 1 h 68"/>
                <a:gd name="T54" fmla="*/ 15 w 191"/>
                <a:gd name="T55" fmla="*/ 1 h 68"/>
                <a:gd name="T56" fmla="*/ 11 w 191"/>
                <a:gd name="T57" fmla="*/ 1 h 68"/>
                <a:gd name="T58" fmla="*/ 8 w 191"/>
                <a:gd name="T59" fmla="*/ 2 h 68"/>
                <a:gd name="T60" fmla="*/ 6 w 191"/>
                <a:gd name="T61" fmla="*/ 4 h 68"/>
                <a:gd name="T62" fmla="*/ 3 w 191"/>
                <a:gd name="T63" fmla="*/ 5 h 68"/>
                <a:gd name="T64" fmla="*/ 2 w 191"/>
                <a:gd name="T65" fmla="*/ 7 h 68"/>
                <a:gd name="T66" fmla="*/ 1 w 191"/>
                <a:gd name="T67" fmla="*/ 9 h 68"/>
                <a:gd name="T68" fmla="*/ 0 w 191"/>
                <a:gd name="T69" fmla="*/ 10 h 68"/>
                <a:gd name="T70" fmla="*/ 1 w 191"/>
                <a:gd name="T71" fmla="*/ 12 h 68"/>
                <a:gd name="T72" fmla="*/ 1 w 191"/>
                <a:gd name="T73" fmla="*/ 14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1"/>
                <a:gd name="T112" fmla="*/ 0 h 68"/>
                <a:gd name="T113" fmla="*/ 191 w 191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1" h="68">
                  <a:moveTo>
                    <a:pt x="4" y="58"/>
                  </a:moveTo>
                  <a:lnTo>
                    <a:pt x="12" y="62"/>
                  </a:lnTo>
                  <a:lnTo>
                    <a:pt x="23" y="65"/>
                  </a:lnTo>
                  <a:lnTo>
                    <a:pt x="34" y="66"/>
                  </a:lnTo>
                  <a:lnTo>
                    <a:pt x="48" y="68"/>
                  </a:lnTo>
                  <a:lnTo>
                    <a:pt x="63" y="68"/>
                  </a:lnTo>
                  <a:lnTo>
                    <a:pt x="80" y="66"/>
                  </a:lnTo>
                  <a:lnTo>
                    <a:pt x="97" y="64"/>
                  </a:lnTo>
                  <a:lnTo>
                    <a:pt x="115" y="61"/>
                  </a:lnTo>
                  <a:lnTo>
                    <a:pt x="132" y="55"/>
                  </a:lnTo>
                  <a:lnTo>
                    <a:pt x="147" y="49"/>
                  </a:lnTo>
                  <a:lnTo>
                    <a:pt x="160" y="43"/>
                  </a:lnTo>
                  <a:lnTo>
                    <a:pt x="170" y="38"/>
                  </a:lnTo>
                  <a:lnTo>
                    <a:pt x="180" y="32"/>
                  </a:lnTo>
                  <a:lnTo>
                    <a:pt x="185" y="27"/>
                  </a:lnTo>
                  <a:lnTo>
                    <a:pt x="190" y="25"/>
                  </a:lnTo>
                  <a:lnTo>
                    <a:pt x="191" y="24"/>
                  </a:lnTo>
                  <a:lnTo>
                    <a:pt x="189" y="23"/>
                  </a:lnTo>
                  <a:lnTo>
                    <a:pt x="184" y="21"/>
                  </a:lnTo>
                  <a:lnTo>
                    <a:pt x="178" y="19"/>
                  </a:lnTo>
                  <a:lnTo>
                    <a:pt x="171" y="16"/>
                  </a:lnTo>
                  <a:lnTo>
                    <a:pt x="154" y="9"/>
                  </a:lnTo>
                  <a:lnTo>
                    <a:pt x="138" y="4"/>
                  </a:lnTo>
                  <a:lnTo>
                    <a:pt x="121" y="2"/>
                  </a:lnTo>
                  <a:lnTo>
                    <a:pt x="103" y="0"/>
                  </a:lnTo>
                  <a:lnTo>
                    <a:pt x="87" y="0"/>
                  </a:lnTo>
                  <a:lnTo>
                    <a:pt x="72" y="1"/>
                  </a:lnTo>
                  <a:lnTo>
                    <a:pt x="57" y="3"/>
                  </a:lnTo>
                  <a:lnTo>
                    <a:pt x="44" y="7"/>
                  </a:lnTo>
                  <a:lnTo>
                    <a:pt x="32" y="11"/>
                  </a:lnTo>
                  <a:lnTo>
                    <a:pt x="22" y="16"/>
                  </a:lnTo>
                  <a:lnTo>
                    <a:pt x="12" y="21"/>
                  </a:lnTo>
                  <a:lnTo>
                    <a:pt x="6" y="28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" y="50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3" name="Freeform 119"/>
            <p:cNvSpPr>
              <a:spLocks noChangeAspect="1"/>
            </p:cNvSpPr>
            <p:nvPr/>
          </p:nvSpPr>
          <p:spPr bwMode="auto">
            <a:xfrm>
              <a:off x="1736" y="1975"/>
              <a:ext cx="26" cy="26"/>
            </a:xfrm>
            <a:custGeom>
              <a:avLst/>
              <a:gdLst>
                <a:gd name="T0" fmla="*/ 8 w 52"/>
                <a:gd name="T1" fmla="*/ 14 h 50"/>
                <a:gd name="T2" fmla="*/ 6 w 52"/>
                <a:gd name="T3" fmla="*/ 14 h 50"/>
                <a:gd name="T4" fmla="*/ 3 w 52"/>
                <a:gd name="T5" fmla="*/ 13 h 50"/>
                <a:gd name="T6" fmla="*/ 2 w 52"/>
                <a:gd name="T7" fmla="*/ 11 h 50"/>
                <a:gd name="T8" fmla="*/ 0 w 52"/>
                <a:gd name="T9" fmla="*/ 9 h 50"/>
                <a:gd name="T10" fmla="*/ 0 w 52"/>
                <a:gd name="T11" fmla="*/ 6 h 50"/>
                <a:gd name="T12" fmla="*/ 1 w 52"/>
                <a:gd name="T13" fmla="*/ 3 h 50"/>
                <a:gd name="T14" fmla="*/ 3 w 52"/>
                <a:gd name="T15" fmla="*/ 1 h 50"/>
                <a:gd name="T16" fmla="*/ 5 w 52"/>
                <a:gd name="T17" fmla="*/ 0 h 50"/>
                <a:gd name="T18" fmla="*/ 7 w 52"/>
                <a:gd name="T19" fmla="*/ 0 h 50"/>
                <a:gd name="T20" fmla="*/ 10 w 52"/>
                <a:gd name="T21" fmla="*/ 1 h 50"/>
                <a:gd name="T22" fmla="*/ 12 w 52"/>
                <a:gd name="T23" fmla="*/ 3 h 50"/>
                <a:gd name="T24" fmla="*/ 13 w 52"/>
                <a:gd name="T25" fmla="*/ 5 h 50"/>
                <a:gd name="T26" fmla="*/ 13 w 52"/>
                <a:gd name="T27" fmla="*/ 8 h 50"/>
                <a:gd name="T28" fmla="*/ 13 w 52"/>
                <a:gd name="T29" fmla="*/ 10 h 50"/>
                <a:gd name="T30" fmla="*/ 11 w 52"/>
                <a:gd name="T31" fmla="*/ 12 h 50"/>
                <a:gd name="T32" fmla="*/ 8 w 52"/>
                <a:gd name="T33" fmla="*/ 14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32" y="50"/>
                  </a:moveTo>
                  <a:lnTo>
                    <a:pt x="22" y="50"/>
                  </a:lnTo>
                  <a:lnTo>
                    <a:pt x="13" y="48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2"/>
                  </a:lnTo>
                  <a:lnTo>
                    <a:pt x="47" y="9"/>
                  </a:lnTo>
                  <a:lnTo>
                    <a:pt x="52" y="18"/>
                  </a:lnTo>
                  <a:lnTo>
                    <a:pt x="52" y="28"/>
                  </a:lnTo>
                  <a:lnTo>
                    <a:pt x="49" y="38"/>
                  </a:lnTo>
                  <a:lnTo>
                    <a:pt x="42" y="46"/>
                  </a:lnTo>
                  <a:lnTo>
                    <a:pt x="32" y="50"/>
                  </a:lnTo>
                  <a:close/>
                </a:path>
              </a:pathLst>
            </a:custGeom>
            <a:solidFill>
              <a:srgbClr val="00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4" name="Freeform 120"/>
            <p:cNvSpPr>
              <a:spLocks noChangeAspect="1"/>
            </p:cNvSpPr>
            <p:nvPr/>
          </p:nvSpPr>
          <p:spPr bwMode="auto">
            <a:xfrm>
              <a:off x="1738" y="1980"/>
              <a:ext cx="17" cy="16"/>
            </a:xfrm>
            <a:custGeom>
              <a:avLst/>
              <a:gdLst>
                <a:gd name="T0" fmla="*/ 6 w 33"/>
                <a:gd name="T1" fmla="*/ 8 h 32"/>
                <a:gd name="T2" fmla="*/ 4 w 33"/>
                <a:gd name="T3" fmla="*/ 8 h 32"/>
                <a:gd name="T4" fmla="*/ 2 w 33"/>
                <a:gd name="T5" fmla="*/ 7 h 32"/>
                <a:gd name="T6" fmla="*/ 1 w 33"/>
                <a:gd name="T7" fmla="*/ 6 h 32"/>
                <a:gd name="T8" fmla="*/ 0 w 33"/>
                <a:gd name="T9" fmla="*/ 5 h 32"/>
                <a:gd name="T10" fmla="*/ 0 w 33"/>
                <a:gd name="T11" fmla="*/ 3 h 32"/>
                <a:gd name="T12" fmla="*/ 1 w 33"/>
                <a:gd name="T13" fmla="*/ 2 h 32"/>
                <a:gd name="T14" fmla="*/ 2 w 33"/>
                <a:gd name="T15" fmla="*/ 1 h 32"/>
                <a:gd name="T16" fmla="*/ 4 w 33"/>
                <a:gd name="T17" fmla="*/ 0 h 32"/>
                <a:gd name="T18" fmla="*/ 5 w 33"/>
                <a:gd name="T19" fmla="*/ 0 h 32"/>
                <a:gd name="T20" fmla="*/ 7 w 33"/>
                <a:gd name="T21" fmla="*/ 1 h 32"/>
                <a:gd name="T22" fmla="*/ 8 w 33"/>
                <a:gd name="T23" fmla="*/ 1 h 32"/>
                <a:gd name="T24" fmla="*/ 9 w 33"/>
                <a:gd name="T25" fmla="*/ 2 h 32"/>
                <a:gd name="T26" fmla="*/ 9 w 33"/>
                <a:gd name="T27" fmla="*/ 4 h 32"/>
                <a:gd name="T28" fmla="*/ 8 w 33"/>
                <a:gd name="T29" fmla="*/ 6 h 32"/>
                <a:gd name="T30" fmla="*/ 7 w 33"/>
                <a:gd name="T31" fmla="*/ 7 h 32"/>
                <a:gd name="T32" fmla="*/ 6 w 33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2"/>
                <a:gd name="T53" fmla="*/ 33 w 3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2">
                  <a:moveTo>
                    <a:pt x="21" y="32"/>
                  </a:moveTo>
                  <a:lnTo>
                    <a:pt x="14" y="32"/>
                  </a:lnTo>
                  <a:lnTo>
                    <a:pt x="8" y="31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2" y="8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6"/>
                  </a:lnTo>
                  <a:lnTo>
                    <a:pt x="33" y="11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6" y="29"/>
                  </a:lnTo>
                  <a:lnTo>
                    <a:pt x="21" y="32"/>
                  </a:lnTo>
                  <a:close/>
                </a:path>
              </a:pathLst>
            </a:custGeom>
            <a:solidFill>
              <a:srgbClr val="3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5" name="Freeform 121"/>
            <p:cNvSpPr>
              <a:spLocks noChangeAspect="1"/>
            </p:cNvSpPr>
            <p:nvPr/>
          </p:nvSpPr>
          <p:spPr bwMode="auto">
            <a:xfrm>
              <a:off x="1741" y="1982"/>
              <a:ext cx="11" cy="12"/>
            </a:xfrm>
            <a:custGeom>
              <a:avLst/>
              <a:gdLst>
                <a:gd name="T0" fmla="*/ 3 w 23"/>
                <a:gd name="T1" fmla="*/ 6 h 23"/>
                <a:gd name="T2" fmla="*/ 2 w 23"/>
                <a:gd name="T3" fmla="*/ 6 h 23"/>
                <a:gd name="T4" fmla="*/ 1 w 23"/>
                <a:gd name="T5" fmla="*/ 6 h 23"/>
                <a:gd name="T6" fmla="*/ 0 w 23"/>
                <a:gd name="T7" fmla="*/ 5 h 23"/>
                <a:gd name="T8" fmla="*/ 0 w 23"/>
                <a:gd name="T9" fmla="*/ 4 h 23"/>
                <a:gd name="T10" fmla="*/ 0 w 23"/>
                <a:gd name="T11" fmla="*/ 3 h 23"/>
                <a:gd name="T12" fmla="*/ 0 w 23"/>
                <a:gd name="T13" fmla="*/ 2 h 23"/>
                <a:gd name="T14" fmla="*/ 1 w 23"/>
                <a:gd name="T15" fmla="*/ 1 h 23"/>
                <a:gd name="T16" fmla="*/ 2 w 23"/>
                <a:gd name="T17" fmla="*/ 0 h 23"/>
                <a:gd name="T18" fmla="*/ 3 w 23"/>
                <a:gd name="T19" fmla="*/ 0 h 23"/>
                <a:gd name="T20" fmla="*/ 4 w 23"/>
                <a:gd name="T21" fmla="*/ 1 h 23"/>
                <a:gd name="T22" fmla="*/ 5 w 23"/>
                <a:gd name="T23" fmla="*/ 2 h 23"/>
                <a:gd name="T24" fmla="*/ 5 w 23"/>
                <a:gd name="T25" fmla="*/ 2 h 23"/>
                <a:gd name="T26" fmla="*/ 5 w 23"/>
                <a:gd name="T27" fmla="*/ 4 h 23"/>
                <a:gd name="T28" fmla="*/ 5 w 23"/>
                <a:gd name="T29" fmla="*/ 5 h 23"/>
                <a:gd name="T30" fmla="*/ 4 w 23"/>
                <a:gd name="T31" fmla="*/ 5 h 23"/>
                <a:gd name="T32" fmla="*/ 3 w 23"/>
                <a:gd name="T33" fmla="*/ 6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3"/>
                <a:gd name="T53" fmla="*/ 23 w 23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3">
                  <a:moveTo>
                    <a:pt x="15" y="22"/>
                  </a:moveTo>
                  <a:lnTo>
                    <a:pt x="10" y="23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1" y="17"/>
                  </a:lnTo>
                  <a:lnTo>
                    <a:pt x="18" y="20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6" name="Freeform 122"/>
            <p:cNvSpPr>
              <a:spLocks noChangeAspect="1"/>
            </p:cNvSpPr>
            <p:nvPr/>
          </p:nvSpPr>
          <p:spPr bwMode="auto">
            <a:xfrm>
              <a:off x="1717" y="1966"/>
              <a:ext cx="106" cy="30"/>
            </a:xfrm>
            <a:custGeom>
              <a:avLst/>
              <a:gdLst>
                <a:gd name="T0" fmla="*/ 0 w 212"/>
                <a:gd name="T1" fmla="*/ 15 h 60"/>
                <a:gd name="T2" fmla="*/ 1 w 212"/>
                <a:gd name="T3" fmla="*/ 15 h 60"/>
                <a:gd name="T4" fmla="*/ 1 w 212"/>
                <a:gd name="T5" fmla="*/ 14 h 60"/>
                <a:gd name="T6" fmla="*/ 2 w 212"/>
                <a:gd name="T7" fmla="*/ 13 h 60"/>
                <a:gd name="T8" fmla="*/ 3 w 212"/>
                <a:gd name="T9" fmla="*/ 12 h 60"/>
                <a:gd name="T10" fmla="*/ 6 w 212"/>
                <a:gd name="T11" fmla="*/ 10 h 60"/>
                <a:gd name="T12" fmla="*/ 7 w 212"/>
                <a:gd name="T13" fmla="*/ 8 h 60"/>
                <a:gd name="T14" fmla="*/ 11 w 212"/>
                <a:gd name="T15" fmla="*/ 6 h 60"/>
                <a:gd name="T16" fmla="*/ 13 w 212"/>
                <a:gd name="T17" fmla="*/ 4 h 60"/>
                <a:gd name="T18" fmla="*/ 18 w 212"/>
                <a:gd name="T19" fmla="*/ 3 h 60"/>
                <a:gd name="T20" fmla="*/ 21 w 212"/>
                <a:gd name="T21" fmla="*/ 2 h 60"/>
                <a:gd name="T22" fmla="*/ 26 w 212"/>
                <a:gd name="T23" fmla="*/ 1 h 60"/>
                <a:gd name="T24" fmla="*/ 30 w 212"/>
                <a:gd name="T25" fmla="*/ 0 h 60"/>
                <a:gd name="T26" fmla="*/ 36 w 212"/>
                <a:gd name="T27" fmla="*/ 1 h 60"/>
                <a:gd name="T28" fmla="*/ 41 w 212"/>
                <a:gd name="T29" fmla="*/ 2 h 60"/>
                <a:gd name="T30" fmla="*/ 47 w 212"/>
                <a:gd name="T31" fmla="*/ 4 h 60"/>
                <a:gd name="T32" fmla="*/ 53 w 212"/>
                <a:gd name="T33" fmla="*/ 6 h 60"/>
                <a:gd name="T34" fmla="*/ 53 w 212"/>
                <a:gd name="T35" fmla="*/ 6 h 60"/>
                <a:gd name="T36" fmla="*/ 52 w 212"/>
                <a:gd name="T37" fmla="*/ 6 h 60"/>
                <a:gd name="T38" fmla="*/ 51 w 212"/>
                <a:gd name="T39" fmla="*/ 6 h 60"/>
                <a:gd name="T40" fmla="*/ 49 w 212"/>
                <a:gd name="T41" fmla="*/ 5 h 60"/>
                <a:gd name="T42" fmla="*/ 46 w 212"/>
                <a:gd name="T43" fmla="*/ 4 h 60"/>
                <a:gd name="T44" fmla="*/ 43 w 212"/>
                <a:gd name="T45" fmla="*/ 4 h 60"/>
                <a:gd name="T46" fmla="*/ 40 w 212"/>
                <a:gd name="T47" fmla="*/ 4 h 60"/>
                <a:gd name="T48" fmla="*/ 36 w 212"/>
                <a:gd name="T49" fmla="*/ 4 h 60"/>
                <a:gd name="T50" fmla="*/ 31 w 212"/>
                <a:gd name="T51" fmla="*/ 4 h 60"/>
                <a:gd name="T52" fmla="*/ 27 w 212"/>
                <a:gd name="T53" fmla="*/ 4 h 60"/>
                <a:gd name="T54" fmla="*/ 23 w 212"/>
                <a:gd name="T55" fmla="*/ 4 h 60"/>
                <a:gd name="T56" fmla="*/ 19 w 212"/>
                <a:gd name="T57" fmla="*/ 6 h 60"/>
                <a:gd name="T58" fmla="*/ 13 w 212"/>
                <a:gd name="T59" fmla="*/ 7 h 60"/>
                <a:gd name="T60" fmla="*/ 10 w 212"/>
                <a:gd name="T61" fmla="*/ 9 h 60"/>
                <a:gd name="T62" fmla="*/ 5 w 212"/>
                <a:gd name="T63" fmla="*/ 12 h 60"/>
                <a:gd name="T64" fmla="*/ 0 w 212"/>
                <a:gd name="T65" fmla="*/ 15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"/>
                <a:gd name="T100" fmla="*/ 0 h 60"/>
                <a:gd name="T101" fmla="*/ 212 w 212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" h="60">
                  <a:moveTo>
                    <a:pt x="0" y="60"/>
                  </a:moveTo>
                  <a:lnTo>
                    <a:pt x="1" y="59"/>
                  </a:lnTo>
                  <a:lnTo>
                    <a:pt x="4" y="55"/>
                  </a:lnTo>
                  <a:lnTo>
                    <a:pt x="8" y="51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1" y="30"/>
                  </a:lnTo>
                  <a:lnTo>
                    <a:pt x="42" y="23"/>
                  </a:lnTo>
                  <a:lnTo>
                    <a:pt x="54" y="16"/>
                  </a:lnTo>
                  <a:lnTo>
                    <a:pt x="69" y="9"/>
                  </a:lnTo>
                  <a:lnTo>
                    <a:pt x="84" y="5"/>
                  </a:lnTo>
                  <a:lnTo>
                    <a:pt x="103" y="1"/>
                  </a:lnTo>
                  <a:lnTo>
                    <a:pt x="121" y="0"/>
                  </a:lnTo>
                  <a:lnTo>
                    <a:pt x="142" y="1"/>
                  </a:lnTo>
                  <a:lnTo>
                    <a:pt x="164" y="6"/>
                  </a:lnTo>
                  <a:lnTo>
                    <a:pt x="187" y="13"/>
                  </a:lnTo>
                  <a:lnTo>
                    <a:pt x="212" y="24"/>
                  </a:lnTo>
                  <a:lnTo>
                    <a:pt x="211" y="24"/>
                  </a:lnTo>
                  <a:lnTo>
                    <a:pt x="208" y="23"/>
                  </a:lnTo>
                  <a:lnTo>
                    <a:pt x="201" y="21"/>
                  </a:lnTo>
                  <a:lnTo>
                    <a:pt x="193" y="19"/>
                  </a:lnTo>
                  <a:lnTo>
                    <a:pt x="182" y="16"/>
                  </a:lnTo>
                  <a:lnTo>
                    <a:pt x="171" y="15"/>
                  </a:lnTo>
                  <a:lnTo>
                    <a:pt x="157" y="13"/>
                  </a:lnTo>
                  <a:lnTo>
                    <a:pt x="143" y="13"/>
                  </a:lnTo>
                  <a:lnTo>
                    <a:pt x="127" y="13"/>
                  </a:lnTo>
                  <a:lnTo>
                    <a:pt x="110" y="14"/>
                  </a:lnTo>
                  <a:lnTo>
                    <a:pt x="92" y="16"/>
                  </a:lnTo>
                  <a:lnTo>
                    <a:pt x="74" y="21"/>
                  </a:lnTo>
                  <a:lnTo>
                    <a:pt x="55" y="28"/>
                  </a:lnTo>
                  <a:lnTo>
                    <a:pt x="37" y="36"/>
                  </a:lnTo>
                  <a:lnTo>
                    <a:pt x="19" y="4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7" name="Freeform 123"/>
            <p:cNvSpPr>
              <a:spLocks noChangeAspect="1"/>
            </p:cNvSpPr>
            <p:nvPr/>
          </p:nvSpPr>
          <p:spPr bwMode="auto">
            <a:xfrm>
              <a:off x="1716" y="1911"/>
              <a:ext cx="101" cy="24"/>
            </a:xfrm>
            <a:custGeom>
              <a:avLst/>
              <a:gdLst>
                <a:gd name="T0" fmla="*/ 49 w 203"/>
                <a:gd name="T1" fmla="*/ 3 h 48"/>
                <a:gd name="T2" fmla="*/ 46 w 203"/>
                <a:gd name="T3" fmla="*/ 3 h 48"/>
                <a:gd name="T4" fmla="*/ 43 w 203"/>
                <a:gd name="T5" fmla="*/ 2 h 48"/>
                <a:gd name="T6" fmla="*/ 40 w 203"/>
                <a:gd name="T7" fmla="*/ 2 h 48"/>
                <a:gd name="T8" fmla="*/ 37 w 203"/>
                <a:gd name="T9" fmla="*/ 2 h 48"/>
                <a:gd name="T10" fmla="*/ 34 w 203"/>
                <a:gd name="T11" fmla="*/ 2 h 48"/>
                <a:gd name="T12" fmla="*/ 31 w 203"/>
                <a:gd name="T13" fmla="*/ 2 h 48"/>
                <a:gd name="T14" fmla="*/ 28 w 203"/>
                <a:gd name="T15" fmla="*/ 2 h 48"/>
                <a:gd name="T16" fmla="*/ 24 w 203"/>
                <a:gd name="T17" fmla="*/ 3 h 48"/>
                <a:gd name="T18" fmla="*/ 21 w 203"/>
                <a:gd name="T19" fmla="*/ 3 h 48"/>
                <a:gd name="T20" fmla="*/ 18 w 203"/>
                <a:gd name="T21" fmla="*/ 5 h 48"/>
                <a:gd name="T22" fmla="*/ 15 w 203"/>
                <a:gd name="T23" fmla="*/ 5 h 48"/>
                <a:gd name="T24" fmla="*/ 12 w 203"/>
                <a:gd name="T25" fmla="*/ 6 h 48"/>
                <a:gd name="T26" fmla="*/ 9 w 203"/>
                <a:gd name="T27" fmla="*/ 7 h 48"/>
                <a:gd name="T28" fmla="*/ 6 w 203"/>
                <a:gd name="T29" fmla="*/ 9 h 48"/>
                <a:gd name="T30" fmla="*/ 3 w 203"/>
                <a:gd name="T31" fmla="*/ 11 h 48"/>
                <a:gd name="T32" fmla="*/ 0 w 203"/>
                <a:gd name="T33" fmla="*/ 12 h 48"/>
                <a:gd name="T34" fmla="*/ 0 w 203"/>
                <a:gd name="T35" fmla="*/ 12 h 48"/>
                <a:gd name="T36" fmla="*/ 0 w 203"/>
                <a:gd name="T37" fmla="*/ 12 h 48"/>
                <a:gd name="T38" fmla="*/ 0 w 203"/>
                <a:gd name="T39" fmla="*/ 12 h 48"/>
                <a:gd name="T40" fmla="*/ 0 w 203"/>
                <a:gd name="T41" fmla="*/ 12 h 48"/>
                <a:gd name="T42" fmla="*/ 0 w 203"/>
                <a:gd name="T43" fmla="*/ 12 h 48"/>
                <a:gd name="T44" fmla="*/ 0 w 203"/>
                <a:gd name="T45" fmla="*/ 11 h 48"/>
                <a:gd name="T46" fmla="*/ 0 w 203"/>
                <a:gd name="T47" fmla="*/ 11 h 48"/>
                <a:gd name="T48" fmla="*/ 0 w 203"/>
                <a:gd name="T49" fmla="*/ 11 h 48"/>
                <a:gd name="T50" fmla="*/ 3 w 203"/>
                <a:gd name="T51" fmla="*/ 9 h 48"/>
                <a:gd name="T52" fmla="*/ 6 w 203"/>
                <a:gd name="T53" fmla="*/ 7 h 48"/>
                <a:gd name="T54" fmla="*/ 9 w 203"/>
                <a:gd name="T55" fmla="*/ 6 h 48"/>
                <a:gd name="T56" fmla="*/ 12 w 203"/>
                <a:gd name="T57" fmla="*/ 5 h 48"/>
                <a:gd name="T58" fmla="*/ 15 w 203"/>
                <a:gd name="T59" fmla="*/ 3 h 48"/>
                <a:gd name="T60" fmla="*/ 18 w 203"/>
                <a:gd name="T61" fmla="*/ 3 h 48"/>
                <a:gd name="T62" fmla="*/ 21 w 203"/>
                <a:gd name="T63" fmla="*/ 2 h 48"/>
                <a:gd name="T64" fmla="*/ 24 w 203"/>
                <a:gd name="T65" fmla="*/ 1 h 48"/>
                <a:gd name="T66" fmla="*/ 28 w 203"/>
                <a:gd name="T67" fmla="*/ 1 h 48"/>
                <a:gd name="T68" fmla="*/ 31 w 203"/>
                <a:gd name="T69" fmla="*/ 1 h 48"/>
                <a:gd name="T70" fmla="*/ 34 w 203"/>
                <a:gd name="T71" fmla="*/ 0 h 48"/>
                <a:gd name="T72" fmla="*/ 37 w 203"/>
                <a:gd name="T73" fmla="*/ 0 h 48"/>
                <a:gd name="T74" fmla="*/ 41 w 203"/>
                <a:gd name="T75" fmla="*/ 1 h 48"/>
                <a:gd name="T76" fmla="*/ 44 w 203"/>
                <a:gd name="T77" fmla="*/ 1 h 48"/>
                <a:gd name="T78" fmla="*/ 47 w 203"/>
                <a:gd name="T79" fmla="*/ 2 h 48"/>
                <a:gd name="T80" fmla="*/ 50 w 203"/>
                <a:gd name="T81" fmla="*/ 3 h 48"/>
                <a:gd name="T82" fmla="*/ 50 w 203"/>
                <a:gd name="T83" fmla="*/ 3 h 48"/>
                <a:gd name="T84" fmla="*/ 50 w 203"/>
                <a:gd name="T85" fmla="*/ 3 h 48"/>
                <a:gd name="T86" fmla="*/ 50 w 203"/>
                <a:gd name="T87" fmla="*/ 3 h 48"/>
                <a:gd name="T88" fmla="*/ 50 w 203"/>
                <a:gd name="T89" fmla="*/ 3 h 48"/>
                <a:gd name="T90" fmla="*/ 50 w 203"/>
                <a:gd name="T91" fmla="*/ 3 h 48"/>
                <a:gd name="T92" fmla="*/ 50 w 203"/>
                <a:gd name="T93" fmla="*/ 3 h 48"/>
                <a:gd name="T94" fmla="*/ 50 w 203"/>
                <a:gd name="T95" fmla="*/ 3 h 48"/>
                <a:gd name="T96" fmla="*/ 49 w 203"/>
                <a:gd name="T97" fmla="*/ 3 h 48"/>
                <a:gd name="T98" fmla="*/ 49 w 203"/>
                <a:gd name="T99" fmla="*/ 3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3"/>
                <a:gd name="T151" fmla="*/ 0 h 48"/>
                <a:gd name="T152" fmla="*/ 203 w 203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3" h="48">
                  <a:moveTo>
                    <a:pt x="199" y="15"/>
                  </a:moveTo>
                  <a:lnTo>
                    <a:pt x="187" y="11"/>
                  </a:lnTo>
                  <a:lnTo>
                    <a:pt x="175" y="8"/>
                  </a:lnTo>
                  <a:lnTo>
                    <a:pt x="162" y="6"/>
                  </a:lnTo>
                  <a:lnTo>
                    <a:pt x="150" y="5"/>
                  </a:lnTo>
                  <a:lnTo>
                    <a:pt x="137" y="5"/>
                  </a:lnTo>
                  <a:lnTo>
                    <a:pt x="124" y="6"/>
                  </a:lnTo>
                  <a:lnTo>
                    <a:pt x="112" y="8"/>
                  </a:lnTo>
                  <a:lnTo>
                    <a:pt x="99" y="10"/>
                  </a:lnTo>
                  <a:lnTo>
                    <a:pt x="86" y="13"/>
                  </a:lnTo>
                  <a:lnTo>
                    <a:pt x="74" y="17"/>
                  </a:lnTo>
                  <a:lnTo>
                    <a:pt x="62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26" y="36"/>
                  </a:lnTo>
                  <a:lnTo>
                    <a:pt x="15" y="42"/>
                  </a:lnTo>
                  <a:lnTo>
                    <a:pt x="3" y="48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14" y="36"/>
                  </a:lnTo>
                  <a:lnTo>
                    <a:pt x="25" y="31"/>
                  </a:lnTo>
                  <a:lnTo>
                    <a:pt x="37" y="25"/>
                  </a:lnTo>
                  <a:lnTo>
                    <a:pt x="48" y="19"/>
                  </a:lnTo>
                  <a:lnTo>
                    <a:pt x="61" y="15"/>
                  </a:lnTo>
                  <a:lnTo>
                    <a:pt x="74" y="11"/>
                  </a:lnTo>
                  <a:lnTo>
                    <a:pt x="86" y="8"/>
                  </a:lnTo>
                  <a:lnTo>
                    <a:pt x="99" y="4"/>
                  </a:lnTo>
                  <a:lnTo>
                    <a:pt x="112" y="2"/>
                  </a:lnTo>
                  <a:lnTo>
                    <a:pt x="124" y="1"/>
                  </a:lnTo>
                  <a:lnTo>
                    <a:pt x="137" y="0"/>
                  </a:lnTo>
                  <a:lnTo>
                    <a:pt x="151" y="0"/>
                  </a:lnTo>
                  <a:lnTo>
                    <a:pt x="164" y="1"/>
                  </a:lnTo>
                  <a:lnTo>
                    <a:pt x="176" y="3"/>
                  </a:lnTo>
                  <a:lnTo>
                    <a:pt x="189" y="6"/>
                  </a:lnTo>
                  <a:lnTo>
                    <a:pt x="202" y="10"/>
                  </a:lnTo>
                  <a:lnTo>
                    <a:pt x="203" y="11"/>
                  </a:lnTo>
                  <a:lnTo>
                    <a:pt x="203" y="12"/>
                  </a:lnTo>
                  <a:lnTo>
                    <a:pt x="203" y="13"/>
                  </a:lnTo>
                  <a:lnTo>
                    <a:pt x="203" y="15"/>
                  </a:lnTo>
                  <a:lnTo>
                    <a:pt x="202" y="15"/>
                  </a:lnTo>
                  <a:lnTo>
                    <a:pt x="200" y="15"/>
                  </a:lnTo>
                  <a:lnTo>
                    <a:pt x="19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8" name="Freeform 124"/>
            <p:cNvSpPr>
              <a:spLocks noChangeAspect="1"/>
            </p:cNvSpPr>
            <p:nvPr/>
          </p:nvSpPr>
          <p:spPr bwMode="auto">
            <a:xfrm>
              <a:off x="1912" y="1854"/>
              <a:ext cx="101" cy="24"/>
            </a:xfrm>
            <a:custGeom>
              <a:avLst/>
              <a:gdLst>
                <a:gd name="T0" fmla="*/ 50 w 202"/>
                <a:gd name="T1" fmla="*/ 3 h 48"/>
                <a:gd name="T2" fmla="*/ 46 w 202"/>
                <a:gd name="T3" fmla="*/ 3 h 48"/>
                <a:gd name="T4" fmla="*/ 44 w 202"/>
                <a:gd name="T5" fmla="*/ 2 h 48"/>
                <a:gd name="T6" fmla="*/ 40 w 202"/>
                <a:gd name="T7" fmla="*/ 2 h 48"/>
                <a:gd name="T8" fmla="*/ 37 w 202"/>
                <a:gd name="T9" fmla="*/ 2 h 48"/>
                <a:gd name="T10" fmla="*/ 34 w 202"/>
                <a:gd name="T11" fmla="*/ 2 h 48"/>
                <a:gd name="T12" fmla="*/ 30 w 202"/>
                <a:gd name="T13" fmla="*/ 2 h 48"/>
                <a:gd name="T14" fmla="*/ 27 w 202"/>
                <a:gd name="T15" fmla="*/ 2 h 48"/>
                <a:gd name="T16" fmla="*/ 25 w 202"/>
                <a:gd name="T17" fmla="*/ 3 h 48"/>
                <a:gd name="T18" fmla="*/ 22 w 202"/>
                <a:gd name="T19" fmla="*/ 3 h 48"/>
                <a:gd name="T20" fmla="*/ 18 w 202"/>
                <a:gd name="T21" fmla="*/ 5 h 48"/>
                <a:gd name="T22" fmla="*/ 15 w 202"/>
                <a:gd name="T23" fmla="*/ 5 h 48"/>
                <a:gd name="T24" fmla="*/ 12 w 202"/>
                <a:gd name="T25" fmla="*/ 6 h 48"/>
                <a:gd name="T26" fmla="*/ 10 w 202"/>
                <a:gd name="T27" fmla="*/ 7 h 48"/>
                <a:gd name="T28" fmla="*/ 6 w 202"/>
                <a:gd name="T29" fmla="*/ 9 h 48"/>
                <a:gd name="T30" fmla="*/ 3 w 202"/>
                <a:gd name="T31" fmla="*/ 11 h 48"/>
                <a:gd name="T32" fmla="*/ 1 w 202"/>
                <a:gd name="T33" fmla="*/ 12 h 48"/>
                <a:gd name="T34" fmla="*/ 1 w 202"/>
                <a:gd name="T35" fmla="*/ 12 h 48"/>
                <a:gd name="T36" fmla="*/ 1 w 202"/>
                <a:gd name="T37" fmla="*/ 12 h 48"/>
                <a:gd name="T38" fmla="*/ 0 w 202"/>
                <a:gd name="T39" fmla="*/ 12 h 48"/>
                <a:gd name="T40" fmla="*/ 0 w 202"/>
                <a:gd name="T41" fmla="*/ 12 h 48"/>
                <a:gd name="T42" fmla="*/ 0 w 202"/>
                <a:gd name="T43" fmla="*/ 12 h 48"/>
                <a:gd name="T44" fmla="*/ 0 w 202"/>
                <a:gd name="T45" fmla="*/ 11 h 48"/>
                <a:gd name="T46" fmla="*/ 0 w 202"/>
                <a:gd name="T47" fmla="*/ 11 h 48"/>
                <a:gd name="T48" fmla="*/ 1 w 202"/>
                <a:gd name="T49" fmla="*/ 11 h 48"/>
                <a:gd name="T50" fmla="*/ 3 w 202"/>
                <a:gd name="T51" fmla="*/ 9 h 48"/>
                <a:gd name="T52" fmla="*/ 6 w 202"/>
                <a:gd name="T53" fmla="*/ 7 h 48"/>
                <a:gd name="T54" fmla="*/ 9 w 202"/>
                <a:gd name="T55" fmla="*/ 6 h 48"/>
                <a:gd name="T56" fmla="*/ 12 w 202"/>
                <a:gd name="T57" fmla="*/ 5 h 48"/>
                <a:gd name="T58" fmla="*/ 15 w 202"/>
                <a:gd name="T59" fmla="*/ 3 h 48"/>
                <a:gd name="T60" fmla="*/ 18 w 202"/>
                <a:gd name="T61" fmla="*/ 3 h 48"/>
                <a:gd name="T62" fmla="*/ 22 w 202"/>
                <a:gd name="T63" fmla="*/ 2 h 48"/>
                <a:gd name="T64" fmla="*/ 25 w 202"/>
                <a:gd name="T65" fmla="*/ 1 h 48"/>
                <a:gd name="T66" fmla="*/ 27 w 202"/>
                <a:gd name="T67" fmla="*/ 1 h 48"/>
                <a:gd name="T68" fmla="*/ 30 w 202"/>
                <a:gd name="T69" fmla="*/ 1 h 48"/>
                <a:gd name="T70" fmla="*/ 34 w 202"/>
                <a:gd name="T71" fmla="*/ 0 h 48"/>
                <a:gd name="T72" fmla="*/ 38 w 202"/>
                <a:gd name="T73" fmla="*/ 0 h 48"/>
                <a:gd name="T74" fmla="*/ 41 w 202"/>
                <a:gd name="T75" fmla="*/ 1 h 48"/>
                <a:gd name="T76" fmla="*/ 44 w 202"/>
                <a:gd name="T77" fmla="*/ 1 h 48"/>
                <a:gd name="T78" fmla="*/ 47 w 202"/>
                <a:gd name="T79" fmla="*/ 2 h 48"/>
                <a:gd name="T80" fmla="*/ 50 w 202"/>
                <a:gd name="T81" fmla="*/ 3 h 48"/>
                <a:gd name="T82" fmla="*/ 51 w 202"/>
                <a:gd name="T83" fmla="*/ 3 h 48"/>
                <a:gd name="T84" fmla="*/ 51 w 202"/>
                <a:gd name="T85" fmla="*/ 3 h 48"/>
                <a:gd name="T86" fmla="*/ 51 w 202"/>
                <a:gd name="T87" fmla="*/ 3 h 48"/>
                <a:gd name="T88" fmla="*/ 50 w 202"/>
                <a:gd name="T89" fmla="*/ 3 h 48"/>
                <a:gd name="T90" fmla="*/ 50 w 202"/>
                <a:gd name="T91" fmla="*/ 3 h 48"/>
                <a:gd name="T92" fmla="*/ 50 w 202"/>
                <a:gd name="T93" fmla="*/ 4 h 48"/>
                <a:gd name="T94" fmla="*/ 50 w 202"/>
                <a:gd name="T95" fmla="*/ 4 h 48"/>
                <a:gd name="T96" fmla="*/ 50 w 202"/>
                <a:gd name="T97" fmla="*/ 3 h 48"/>
                <a:gd name="T98" fmla="*/ 50 w 202"/>
                <a:gd name="T99" fmla="*/ 3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48"/>
                <a:gd name="T152" fmla="*/ 202 w 202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48">
                  <a:moveTo>
                    <a:pt x="197" y="14"/>
                  </a:moveTo>
                  <a:lnTo>
                    <a:pt x="184" y="11"/>
                  </a:lnTo>
                  <a:lnTo>
                    <a:pt x="173" y="8"/>
                  </a:lnTo>
                  <a:lnTo>
                    <a:pt x="160" y="6"/>
                  </a:lnTo>
                  <a:lnTo>
                    <a:pt x="147" y="5"/>
                  </a:lnTo>
                  <a:lnTo>
                    <a:pt x="135" y="5"/>
                  </a:lnTo>
                  <a:lnTo>
                    <a:pt x="122" y="6"/>
                  </a:lnTo>
                  <a:lnTo>
                    <a:pt x="110" y="8"/>
                  </a:lnTo>
                  <a:lnTo>
                    <a:pt x="98" y="10"/>
                  </a:lnTo>
                  <a:lnTo>
                    <a:pt x="85" y="13"/>
                  </a:lnTo>
                  <a:lnTo>
                    <a:pt x="72" y="17"/>
                  </a:lnTo>
                  <a:lnTo>
                    <a:pt x="61" y="20"/>
                  </a:lnTo>
                  <a:lnTo>
                    <a:pt x="48" y="25"/>
                  </a:lnTo>
                  <a:lnTo>
                    <a:pt x="37" y="31"/>
                  </a:lnTo>
                  <a:lnTo>
                    <a:pt x="25" y="36"/>
                  </a:lnTo>
                  <a:lnTo>
                    <a:pt x="15" y="42"/>
                  </a:lnTo>
                  <a:lnTo>
                    <a:pt x="3" y="48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1" y="42"/>
                  </a:lnTo>
                  <a:lnTo>
                    <a:pt x="13" y="36"/>
                  </a:lnTo>
                  <a:lnTo>
                    <a:pt x="24" y="31"/>
                  </a:lnTo>
                  <a:lnTo>
                    <a:pt x="36" y="25"/>
                  </a:lnTo>
                  <a:lnTo>
                    <a:pt x="47" y="19"/>
                  </a:lnTo>
                  <a:lnTo>
                    <a:pt x="60" y="14"/>
                  </a:lnTo>
                  <a:lnTo>
                    <a:pt x="72" y="11"/>
                  </a:lnTo>
                  <a:lnTo>
                    <a:pt x="85" y="8"/>
                  </a:lnTo>
                  <a:lnTo>
                    <a:pt x="98" y="4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2" y="1"/>
                  </a:lnTo>
                  <a:lnTo>
                    <a:pt x="175" y="3"/>
                  </a:lnTo>
                  <a:lnTo>
                    <a:pt x="188" y="6"/>
                  </a:lnTo>
                  <a:lnTo>
                    <a:pt x="200" y="10"/>
                  </a:lnTo>
                  <a:lnTo>
                    <a:pt x="202" y="11"/>
                  </a:lnTo>
                  <a:lnTo>
                    <a:pt x="202" y="12"/>
                  </a:lnTo>
                  <a:lnTo>
                    <a:pt x="200" y="13"/>
                  </a:lnTo>
                  <a:lnTo>
                    <a:pt x="200" y="14"/>
                  </a:lnTo>
                  <a:lnTo>
                    <a:pt x="199" y="16"/>
                  </a:lnTo>
                  <a:lnTo>
                    <a:pt x="198" y="16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69" name="Freeform 125"/>
            <p:cNvSpPr>
              <a:spLocks noChangeAspect="1"/>
            </p:cNvSpPr>
            <p:nvPr/>
          </p:nvSpPr>
          <p:spPr bwMode="auto">
            <a:xfrm>
              <a:off x="1864" y="1703"/>
              <a:ext cx="257" cy="267"/>
            </a:xfrm>
            <a:custGeom>
              <a:avLst/>
              <a:gdLst>
                <a:gd name="T0" fmla="*/ 6 w 514"/>
                <a:gd name="T1" fmla="*/ 6 h 534"/>
                <a:gd name="T2" fmla="*/ 19 w 514"/>
                <a:gd name="T3" fmla="*/ 1 h 534"/>
                <a:gd name="T4" fmla="*/ 32 w 514"/>
                <a:gd name="T5" fmla="*/ 0 h 534"/>
                <a:gd name="T6" fmla="*/ 45 w 514"/>
                <a:gd name="T7" fmla="*/ 1 h 534"/>
                <a:gd name="T8" fmla="*/ 58 w 514"/>
                <a:gd name="T9" fmla="*/ 4 h 534"/>
                <a:gd name="T10" fmla="*/ 71 w 514"/>
                <a:gd name="T11" fmla="*/ 10 h 534"/>
                <a:gd name="T12" fmla="*/ 82 w 514"/>
                <a:gd name="T13" fmla="*/ 17 h 534"/>
                <a:gd name="T14" fmla="*/ 93 w 514"/>
                <a:gd name="T15" fmla="*/ 25 h 534"/>
                <a:gd name="T16" fmla="*/ 101 w 514"/>
                <a:gd name="T17" fmla="*/ 34 h 534"/>
                <a:gd name="T18" fmla="*/ 108 w 514"/>
                <a:gd name="T19" fmla="*/ 43 h 534"/>
                <a:gd name="T20" fmla="*/ 113 w 514"/>
                <a:gd name="T21" fmla="*/ 52 h 534"/>
                <a:gd name="T22" fmla="*/ 118 w 514"/>
                <a:gd name="T23" fmla="*/ 61 h 534"/>
                <a:gd name="T24" fmla="*/ 122 w 514"/>
                <a:gd name="T25" fmla="*/ 75 h 534"/>
                <a:gd name="T26" fmla="*/ 126 w 514"/>
                <a:gd name="T27" fmla="*/ 92 h 534"/>
                <a:gd name="T28" fmla="*/ 129 w 514"/>
                <a:gd name="T29" fmla="*/ 109 h 534"/>
                <a:gd name="T30" fmla="*/ 126 w 514"/>
                <a:gd name="T31" fmla="*/ 125 h 534"/>
                <a:gd name="T32" fmla="*/ 122 w 514"/>
                <a:gd name="T33" fmla="*/ 134 h 534"/>
                <a:gd name="T34" fmla="*/ 121 w 514"/>
                <a:gd name="T35" fmla="*/ 130 h 534"/>
                <a:gd name="T36" fmla="*/ 125 w 514"/>
                <a:gd name="T37" fmla="*/ 121 h 534"/>
                <a:gd name="T38" fmla="*/ 127 w 514"/>
                <a:gd name="T39" fmla="*/ 106 h 534"/>
                <a:gd name="T40" fmla="*/ 124 w 514"/>
                <a:gd name="T41" fmla="*/ 91 h 534"/>
                <a:gd name="T42" fmla="*/ 120 w 514"/>
                <a:gd name="T43" fmla="*/ 75 h 534"/>
                <a:gd name="T44" fmla="*/ 116 w 514"/>
                <a:gd name="T45" fmla="*/ 62 h 534"/>
                <a:gd name="T46" fmla="*/ 111 w 514"/>
                <a:gd name="T47" fmla="*/ 53 h 534"/>
                <a:gd name="T48" fmla="*/ 106 w 514"/>
                <a:gd name="T49" fmla="*/ 44 h 534"/>
                <a:gd name="T50" fmla="*/ 99 w 514"/>
                <a:gd name="T51" fmla="*/ 36 h 534"/>
                <a:gd name="T52" fmla="*/ 91 w 514"/>
                <a:gd name="T53" fmla="*/ 27 h 534"/>
                <a:gd name="T54" fmla="*/ 81 w 514"/>
                <a:gd name="T55" fmla="*/ 19 h 534"/>
                <a:gd name="T56" fmla="*/ 70 w 514"/>
                <a:gd name="T57" fmla="*/ 12 h 534"/>
                <a:gd name="T58" fmla="*/ 58 w 514"/>
                <a:gd name="T59" fmla="*/ 6 h 534"/>
                <a:gd name="T60" fmla="*/ 45 w 514"/>
                <a:gd name="T61" fmla="*/ 3 h 534"/>
                <a:gd name="T62" fmla="*/ 32 w 514"/>
                <a:gd name="T63" fmla="*/ 2 h 534"/>
                <a:gd name="T64" fmla="*/ 20 w 514"/>
                <a:gd name="T65" fmla="*/ 3 h 534"/>
                <a:gd name="T66" fmla="*/ 7 w 514"/>
                <a:gd name="T67" fmla="*/ 8 h 534"/>
                <a:gd name="T68" fmla="*/ 1 w 514"/>
                <a:gd name="T69" fmla="*/ 11 h 534"/>
                <a:gd name="T70" fmla="*/ 1 w 514"/>
                <a:gd name="T71" fmla="*/ 11 h 534"/>
                <a:gd name="T72" fmla="*/ 0 w 514"/>
                <a:gd name="T73" fmla="*/ 10 h 534"/>
                <a:gd name="T74" fmla="*/ 1 w 514"/>
                <a:gd name="T75" fmla="*/ 9 h 534"/>
                <a:gd name="T76" fmla="*/ 1 w 514"/>
                <a:gd name="T77" fmla="*/ 9 h 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4"/>
                <a:gd name="T118" fmla="*/ 0 h 534"/>
                <a:gd name="T119" fmla="*/ 514 w 514"/>
                <a:gd name="T120" fmla="*/ 534 h 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4" h="534">
                  <a:moveTo>
                    <a:pt x="2" y="38"/>
                  </a:moveTo>
                  <a:lnTo>
                    <a:pt x="27" y="24"/>
                  </a:lnTo>
                  <a:lnTo>
                    <a:pt x="52" y="14"/>
                  </a:lnTo>
                  <a:lnTo>
                    <a:pt x="77" y="7"/>
                  </a:lnTo>
                  <a:lnTo>
                    <a:pt x="103" y="2"/>
                  </a:lnTo>
                  <a:lnTo>
                    <a:pt x="129" y="0"/>
                  </a:lnTo>
                  <a:lnTo>
                    <a:pt x="156" y="1"/>
                  </a:lnTo>
                  <a:lnTo>
                    <a:pt x="182" y="4"/>
                  </a:lnTo>
                  <a:lnTo>
                    <a:pt x="207" y="10"/>
                  </a:lnTo>
                  <a:lnTo>
                    <a:pt x="234" y="18"/>
                  </a:lnTo>
                  <a:lnTo>
                    <a:pt x="259" y="27"/>
                  </a:lnTo>
                  <a:lnTo>
                    <a:pt x="284" y="40"/>
                  </a:lnTo>
                  <a:lnTo>
                    <a:pt x="308" y="53"/>
                  </a:lnTo>
                  <a:lnTo>
                    <a:pt x="331" y="69"/>
                  </a:lnTo>
                  <a:lnTo>
                    <a:pt x="353" y="85"/>
                  </a:lnTo>
                  <a:lnTo>
                    <a:pt x="372" y="103"/>
                  </a:lnTo>
                  <a:lnTo>
                    <a:pt x="392" y="123"/>
                  </a:lnTo>
                  <a:lnTo>
                    <a:pt x="406" y="139"/>
                  </a:lnTo>
                  <a:lnTo>
                    <a:pt x="419" y="155"/>
                  </a:lnTo>
                  <a:lnTo>
                    <a:pt x="432" y="172"/>
                  </a:lnTo>
                  <a:lnTo>
                    <a:pt x="444" y="190"/>
                  </a:lnTo>
                  <a:lnTo>
                    <a:pt x="454" y="208"/>
                  </a:lnTo>
                  <a:lnTo>
                    <a:pt x="463" y="227"/>
                  </a:lnTo>
                  <a:lnTo>
                    <a:pt x="472" y="246"/>
                  </a:lnTo>
                  <a:lnTo>
                    <a:pt x="479" y="267"/>
                  </a:lnTo>
                  <a:lnTo>
                    <a:pt x="489" y="300"/>
                  </a:lnTo>
                  <a:lnTo>
                    <a:pt x="498" y="334"/>
                  </a:lnTo>
                  <a:lnTo>
                    <a:pt x="506" y="368"/>
                  </a:lnTo>
                  <a:lnTo>
                    <a:pt x="512" y="402"/>
                  </a:lnTo>
                  <a:lnTo>
                    <a:pt x="514" y="436"/>
                  </a:lnTo>
                  <a:lnTo>
                    <a:pt x="512" y="470"/>
                  </a:lnTo>
                  <a:lnTo>
                    <a:pt x="504" y="502"/>
                  </a:lnTo>
                  <a:lnTo>
                    <a:pt x="490" y="534"/>
                  </a:lnTo>
                  <a:lnTo>
                    <a:pt x="489" y="533"/>
                  </a:lnTo>
                  <a:lnTo>
                    <a:pt x="487" y="527"/>
                  </a:lnTo>
                  <a:lnTo>
                    <a:pt x="487" y="520"/>
                  </a:lnTo>
                  <a:lnTo>
                    <a:pt x="487" y="517"/>
                  </a:lnTo>
                  <a:lnTo>
                    <a:pt x="500" y="487"/>
                  </a:lnTo>
                  <a:lnTo>
                    <a:pt x="507" y="456"/>
                  </a:lnTo>
                  <a:lnTo>
                    <a:pt x="508" y="426"/>
                  </a:lnTo>
                  <a:lnTo>
                    <a:pt x="506" y="396"/>
                  </a:lnTo>
                  <a:lnTo>
                    <a:pt x="499" y="365"/>
                  </a:lnTo>
                  <a:lnTo>
                    <a:pt x="491" y="334"/>
                  </a:lnTo>
                  <a:lnTo>
                    <a:pt x="481" y="303"/>
                  </a:lnTo>
                  <a:lnTo>
                    <a:pt x="471" y="272"/>
                  </a:lnTo>
                  <a:lnTo>
                    <a:pt x="464" y="251"/>
                  </a:lnTo>
                  <a:lnTo>
                    <a:pt x="456" y="232"/>
                  </a:lnTo>
                  <a:lnTo>
                    <a:pt x="447" y="213"/>
                  </a:lnTo>
                  <a:lnTo>
                    <a:pt x="437" y="196"/>
                  </a:lnTo>
                  <a:lnTo>
                    <a:pt x="425" y="178"/>
                  </a:lnTo>
                  <a:lnTo>
                    <a:pt x="413" y="162"/>
                  </a:lnTo>
                  <a:lnTo>
                    <a:pt x="399" y="146"/>
                  </a:lnTo>
                  <a:lnTo>
                    <a:pt x="385" y="130"/>
                  </a:lnTo>
                  <a:lnTo>
                    <a:pt x="366" y="111"/>
                  </a:lnTo>
                  <a:lnTo>
                    <a:pt x="347" y="94"/>
                  </a:lnTo>
                  <a:lnTo>
                    <a:pt x="326" y="77"/>
                  </a:lnTo>
                  <a:lnTo>
                    <a:pt x="303" y="62"/>
                  </a:lnTo>
                  <a:lnTo>
                    <a:pt x="281" y="49"/>
                  </a:lnTo>
                  <a:lnTo>
                    <a:pt x="257" y="38"/>
                  </a:lnTo>
                  <a:lnTo>
                    <a:pt x="233" y="27"/>
                  </a:lnTo>
                  <a:lnTo>
                    <a:pt x="207" y="19"/>
                  </a:lnTo>
                  <a:lnTo>
                    <a:pt x="182" y="15"/>
                  </a:lnTo>
                  <a:lnTo>
                    <a:pt x="157" y="11"/>
                  </a:lnTo>
                  <a:lnTo>
                    <a:pt x="131" y="10"/>
                  </a:lnTo>
                  <a:lnTo>
                    <a:pt x="106" y="11"/>
                  </a:lnTo>
                  <a:lnTo>
                    <a:pt x="81" y="15"/>
                  </a:lnTo>
                  <a:lnTo>
                    <a:pt x="55" y="22"/>
                  </a:lnTo>
                  <a:lnTo>
                    <a:pt x="31" y="32"/>
                  </a:lnTo>
                  <a:lnTo>
                    <a:pt x="7" y="45"/>
                  </a:lnTo>
                  <a:lnTo>
                    <a:pt x="6" y="46"/>
                  </a:lnTo>
                  <a:lnTo>
                    <a:pt x="4" y="46"/>
                  </a:lnTo>
                  <a:lnTo>
                    <a:pt x="2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" y="39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FF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0" name="Freeform 126"/>
            <p:cNvSpPr>
              <a:spLocks noChangeAspect="1"/>
            </p:cNvSpPr>
            <p:nvPr/>
          </p:nvSpPr>
          <p:spPr bwMode="auto">
            <a:xfrm>
              <a:off x="2066" y="1854"/>
              <a:ext cx="68" cy="101"/>
            </a:xfrm>
            <a:custGeom>
              <a:avLst/>
              <a:gdLst>
                <a:gd name="T0" fmla="*/ 7 w 136"/>
                <a:gd name="T1" fmla="*/ 32 h 201"/>
                <a:gd name="T2" fmla="*/ 6 w 136"/>
                <a:gd name="T3" fmla="*/ 31 h 201"/>
                <a:gd name="T4" fmla="*/ 4 w 136"/>
                <a:gd name="T5" fmla="*/ 27 h 201"/>
                <a:gd name="T6" fmla="*/ 1 w 136"/>
                <a:gd name="T7" fmla="*/ 23 h 201"/>
                <a:gd name="T8" fmla="*/ 0 w 136"/>
                <a:gd name="T9" fmla="*/ 17 h 201"/>
                <a:gd name="T10" fmla="*/ 0 w 136"/>
                <a:gd name="T11" fmla="*/ 12 h 201"/>
                <a:gd name="T12" fmla="*/ 3 w 136"/>
                <a:gd name="T13" fmla="*/ 7 h 201"/>
                <a:gd name="T14" fmla="*/ 9 w 136"/>
                <a:gd name="T15" fmla="*/ 3 h 201"/>
                <a:gd name="T16" fmla="*/ 20 w 136"/>
                <a:gd name="T17" fmla="*/ 0 h 201"/>
                <a:gd name="T18" fmla="*/ 22 w 136"/>
                <a:gd name="T19" fmla="*/ 0 h 201"/>
                <a:gd name="T20" fmla="*/ 24 w 136"/>
                <a:gd name="T21" fmla="*/ 1 h 201"/>
                <a:gd name="T22" fmla="*/ 26 w 136"/>
                <a:gd name="T23" fmla="*/ 2 h 201"/>
                <a:gd name="T24" fmla="*/ 28 w 136"/>
                <a:gd name="T25" fmla="*/ 3 h 201"/>
                <a:gd name="T26" fmla="*/ 30 w 136"/>
                <a:gd name="T27" fmla="*/ 5 h 201"/>
                <a:gd name="T28" fmla="*/ 32 w 136"/>
                <a:gd name="T29" fmla="*/ 8 h 201"/>
                <a:gd name="T30" fmla="*/ 34 w 136"/>
                <a:gd name="T31" fmla="*/ 11 h 201"/>
                <a:gd name="T32" fmla="*/ 34 w 136"/>
                <a:gd name="T33" fmla="*/ 14 h 201"/>
                <a:gd name="T34" fmla="*/ 34 w 136"/>
                <a:gd name="T35" fmla="*/ 21 h 201"/>
                <a:gd name="T36" fmla="*/ 34 w 136"/>
                <a:gd name="T37" fmla="*/ 28 h 201"/>
                <a:gd name="T38" fmla="*/ 31 w 136"/>
                <a:gd name="T39" fmla="*/ 35 h 201"/>
                <a:gd name="T40" fmla="*/ 29 w 136"/>
                <a:gd name="T41" fmla="*/ 41 h 201"/>
                <a:gd name="T42" fmla="*/ 26 w 136"/>
                <a:gd name="T43" fmla="*/ 46 h 201"/>
                <a:gd name="T44" fmla="*/ 23 w 136"/>
                <a:gd name="T45" fmla="*/ 50 h 201"/>
                <a:gd name="T46" fmla="*/ 19 w 136"/>
                <a:gd name="T47" fmla="*/ 51 h 201"/>
                <a:gd name="T48" fmla="*/ 15 w 136"/>
                <a:gd name="T49" fmla="*/ 49 h 201"/>
                <a:gd name="T50" fmla="*/ 7 w 136"/>
                <a:gd name="T51" fmla="*/ 32 h 2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"/>
                <a:gd name="T79" fmla="*/ 0 h 201"/>
                <a:gd name="T80" fmla="*/ 136 w 136"/>
                <a:gd name="T81" fmla="*/ 201 h 2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" h="201">
                  <a:moveTo>
                    <a:pt x="29" y="126"/>
                  </a:moveTo>
                  <a:lnTo>
                    <a:pt x="26" y="122"/>
                  </a:lnTo>
                  <a:lnTo>
                    <a:pt x="16" y="108"/>
                  </a:lnTo>
                  <a:lnTo>
                    <a:pt x="7" y="90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12" y="25"/>
                  </a:lnTo>
                  <a:lnTo>
                    <a:pt x="38" y="9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7" y="2"/>
                  </a:lnTo>
                  <a:lnTo>
                    <a:pt x="105" y="7"/>
                  </a:lnTo>
                  <a:lnTo>
                    <a:pt x="113" y="12"/>
                  </a:lnTo>
                  <a:lnTo>
                    <a:pt x="121" y="19"/>
                  </a:lnTo>
                  <a:lnTo>
                    <a:pt x="128" y="30"/>
                  </a:lnTo>
                  <a:lnTo>
                    <a:pt x="134" y="42"/>
                  </a:lnTo>
                  <a:lnTo>
                    <a:pt x="136" y="56"/>
                  </a:lnTo>
                  <a:lnTo>
                    <a:pt x="136" y="83"/>
                  </a:lnTo>
                  <a:lnTo>
                    <a:pt x="133" y="111"/>
                  </a:lnTo>
                  <a:lnTo>
                    <a:pt x="127" y="139"/>
                  </a:lnTo>
                  <a:lnTo>
                    <a:pt x="118" y="163"/>
                  </a:lnTo>
                  <a:lnTo>
                    <a:pt x="106" y="184"/>
                  </a:lnTo>
                  <a:lnTo>
                    <a:pt x="93" y="197"/>
                  </a:lnTo>
                  <a:lnTo>
                    <a:pt x="78" y="201"/>
                  </a:lnTo>
                  <a:lnTo>
                    <a:pt x="61" y="194"/>
                  </a:lnTo>
                  <a:lnTo>
                    <a:pt x="29" y="126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1" name="Freeform 127"/>
            <p:cNvSpPr>
              <a:spLocks noChangeAspect="1"/>
            </p:cNvSpPr>
            <p:nvPr/>
          </p:nvSpPr>
          <p:spPr bwMode="auto">
            <a:xfrm>
              <a:off x="2083" y="1870"/>
              <a:ext cx="43" cy="67"/>
            </a:xfrm>
            <a:custGeom>
              <a:avLst/>
              <a:gdLst>
                <a:gd name="T0" fmla="*/ 2 w 85"/>
                <a:gd name="T1" fmla="*/ 24 h 132"/>
                <a:gd name="T2" fmla="*/ 2 w 85"/>
                <a:gd name="T3" fmla="*/ 23 h 132"/>
                <a:gd name="T4" fmla="*/ 1 w 85"/>
                <a:gd name="T5" fmla="*/ 20 h 132"/>
                <a:gd name="T6" fmla="*/ 1 w 85"/>
                <a:gd name="T7" fmla="*/ 16 h 132"/>
                <a:gd name="T8" fmla="*/ 0 w 85"/>
                <a:gd name="T9" fmla="*/ 11 h 132"/>
                <a:gd name="T10" fmla="*/ 1 w 85"/>
                <a:gd name="T11" fmla="*/ 6 h 132"/>
                <a:gd name="T12" fmla="*/ 3 w 85"/>
                <a:gd name="T13" fmla="*/ 3 h 132"/>
                <a:gd name="T14" fmla="*/ 6 w 85"/>
                <a:gd name="T15" fmla="*/ 0 h 132"/>
                <a:gd name="T16" fmla="*/ 12 w 85"/>
                <a:gd name="T17" fmla="*/ 0 h 132"/>
                <a:gd name="T18" fmla="*/ 14 w 85"/>
                <a:gd name="T19" fmla="*/ 1 h 132"/>
                <a:gd name="T20" fmla="*/ 16 w 85"/>
                <a:gd name="T21" fmla="*/ 2 h 132"/>
                <a:gd name="T22" fmla="*/ 18 w 85"/>
                <a:gd name="T23" fmla="*/ 4 h 132"/>
                <a:gd name="T24" fmla="*/ 19 w 85"/>
                <a:gd name="T25" fmla="*/ 7 h 132"/>
                <a:gd name="T26" fmla="*/ 21 w 85"/>
                <a:gd name="T27" fmla="*/ 10 h 132"/>
                <a:gd name="T28" fmla="*/ 21 w 85"/>
                <a:gd name="T29" fmla="*/ 13 h 132"/>
                <a:gd name="T30" fmla="*/ 22 w 85"/>
                <a:gd name="T31" fmla="*/ 17 h 132"/>
                <a:gd name="T32" fmla="*/ 21 w 85"/>
                <a:gd name="T33" fmla="*/ 22 h 132"/>
                <a:gd name="T34" fmla="*/ 21 w 85"/>
                <a:gd name="T35" fmla="*/ 24 h 132"/>
                <a:gd name="T36" fmla="*/ 20 w 85"/>
                <a:gd name="T37" fmla="*/ 27 h 132"/>
                <a:gd name="T38" fmla="*/ 19 w 85"/>
                <a:gd name="T39" fmla="*/ 28 h 132"/>
                <a:gd name="T40" fmla="*/ 18 w 85"/>
                <a:gd name="T41" fmla="*/ 30 h 132"/>
                <a:gd name="T42" fmla="*/ 17 w 85"/>
                <a:gd name="T43" fmla="*/ 31 h 132"/>
                <a:gd name="T44" fmla="*/ 16 w 85"/>
                <a:gd name="T45" fmla="*/ 32 h 132"/>
                <a:gd name="T46" fmla="*/ 14 w 85"/>
                <a:gd name="T47" fmla="*/ 33 h 132"/>
                <a:gd name="T48" fmla="*/ 12 w 85"/>
                <a:gd name="T49" fmla="*/ 34 h 132"/>
                <a:gd name="T50" fmla="*/ 2 w 85"/>
                <a:gd name="T51" fmla="*/ 24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5"/>
                <a:gd name="T79" fmla="*/ 0 h 132"/>
                <a:gd name="T80" fmla="*/ 85 w 85"/>
                <a:gd name="T81" fmla="*/ 132 h 1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5" h="132">
                  <a:moveTo>
                    <a:pt x="8" y="94"/>
                  </a:moveTo>
                  <a:lnTo>
                    <a:pt x="7" y="90"/>
                  </a:lnTo>
                  <a:lnTo>
                    <a:pt x="3" y="77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2" y="24"/>
                  </a:lnTo>
                  <a:lnTo>
                    <a:pt x="10" y="9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2" y="8"/>
                  </a:lnTo>
                  <a:lnTo>
                    <a:pt x="69" y="15"/>
                  </a:lnTo>
                  <a:lnTo>
                    <a:pt x="76" y="25"/>
                  </a:lnTo>
                  <a:lnTo>
                    <a:pt x="81" y="37"/>
                  </a:lnTo>
                  <a:lnTo>
                    <a:pt x="84" y="51"/>
                  </a:lnTo>
                  <a:lnTo>
                    <a:pt x="85" y="67"/>
                  </a:lnTo>
                  <a:lnTo>
                    <a:pt x="83" y="84"/>
                  </a:lnTo>
                  <a:lnTo>
                    <a:pt x="81" y="94"/>
                  </a:lnTo>
                  <a:lnTo>
                    <a:pt x="77" y="104"/>
                  </a:lnTo>
                  <a:lnTo>
                    <a:pt x="75" y="111"/>
                  </a:lnTo>
                  <a:lnTo>
                    <a:pt x="71" y="116"/>
                  </a:lnTo>
                  <a:lnTo>
                    <a:pt x="67" y="121"/>
                  </a:lnTo>
                  <a:lnTo>
                    <a:pt x="61" y="125"/>
                  </a:lnTo>
                  <a:lnTo>
                    <a:pt x="55" y="129"/>
                  </a:lnTo>
                  <a:lnTo>
                    <a:pt x="48" y="132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F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2" name="Freeform 128"/>
            <p:cNvSpPr>
              <a:spLocks noChangeAspect="1"/>
            </p:cNvSpPr>
            <p:nvPr/>
          </p:nvSpPr>
          <p:spPr bwMode="auto">
            <a:xfrm>
              <a:off x="2088" y="1879"/>
              <a:ext cx="23" cy="59"/>
            </a:xfrm>
            <a:custGeom>
              <a:avLst/>
              <a:gdLst>
                <a:gd name="T0" fmla="*/ 10 w 45"/>
                <a:gd name="T1" fmla="*/ 0 h 119"/>
                <a:gd name="T2" fmla="*/ 8 w 45"/>
                <a:gd name="T3" fmla="*/ 0 h 119"/>
                <a:gd name="T4" fmla="*/ 6 w 45"/>
                <a:gd name="T5" fmla="*/ 0 h 119"/>
                <a:gd name="T6" fmla="*/ 4 w 45"/>
                <a:gd name="T7" fmla="*/ 0 h 119"/>
                <a:gd name="T8" fmla="*/ 3 w 45"/>
                <a:gd name="T9" fmla="*/ 1 h 119"/>
                <a:gd name="T10" fmla="*/ 2 w 45"/>
                <a:gd name="T11" fmla="*/ 2 h 119"/>
                <a:gd name="T12" fmla="*/ 2 w 45"/>
                <a:gd name="T13" fmla="*/ 3 h 119"/>
                <a:gd name="T14" fmla="*/ 1 w 45"/>
                <a:gd name="T15" fmla="*/ 4 h 119"/>
                <a:gd name="T16" fmla="*/ 1 w 45"/>
                <a:gd name="T17" fmla="*/ 6 h 119"/>
                <a:gd name="T18" fmla="*/ 0 w 45"/>
                <a:gd name="T19" fmla="*/ 11 h 119"/>
                <a:gd name="T20" fmla="*/ 1 w 45"/>
                <a:gd name="T21" fmla="*/ 16 h 119"/>
                <a:gd name="T22" fmla="*/ 3 w 45"/>
                <a:gd name="T23" fmla="*/ 22 h 119"/>
                <a:gd name="T24" fmla="*/ 6 w 45"/>
                <a:gd name="T25" fmla="*/ 28 h 119"/>
                <a:gd name="T26" fmla="*/ 7 w 45"/>
                <a:gd name="T27" fmla="*/ 28 h 119"/>
                <a:gd name="T28" fmla="*/ 8 w 45"/>
                <a:gd name="T29" fmla="*/ 29 h 119"/>
                <a:gd name="T30" fmla="*/ 8 w 45"/>
                <a:gd name="T31" fmla="*/ 29 h 119"/>
                <a:gd name="T32" fmla="*/ 9 w 45"/>
                <a:gd name="T33" fmla="*/ 29 h 119"/>
                <a:gd name="T34" fmla="*/ 9 w 45"/>
                <a:gd name="T35" fmla="*/ 29 h 119"/>
                <a:gd name="T36" fmla="*/ 9 w 45"/>
                <a:gd name="T37" fmla="*/ 29 h 119"/>
                <a:gd name="T38" fmla="*/ 9 w 45"/>
                <a:gd name="T39" fmla="*/ 28 h 119"/>
                <a:gd name="T40" fmla="*/ 9 w 45"/>
                <a:gd name="T41" fmla="*/ 28 h 119"/>
                <a:gd name="T42" fmla="*/ 6 w 45"/>
                <a:gd name="T43" fmla="*/ 22 h 119"/>
                <a:gd name="T44" fmla="*/ 4 w 45"/>
                <a:gd name="T45" fmla="*/ 17 h 119"/>
                <a:gd name="T46" fmla="*/ 3 w 45"/>
                <a:gd name="T47" fmla="*/ 13 h 119"/>
                <a:gd name="T48" fmla="*/ 3 w 45"/>
                <a:gd name="T49" fmla="*/ 9 h 119"/>
                <a:gd name="T50" fmla="*/ 4 w 45"/>
                <a:gd name="T51" fmla="*/ 6 h 119"/>
                <a:gd name="T52" fmla="*/ 5 w 45"/>
                <a:gd name="T53" fmla="*/ 3 h 119"/>
                <a:gd name="T54" fmla="*/ 7 w 45"/>
                <a:gd name="T55" fmla="*/ 2 h 119"/>
                <a:gd name="T56" fmla="*/ 11 w 45"/>
                <a:gd name="T57" fmla="*/ 3 h 119"/>
                <a:gd name="T58" fmla="*/ 11 w 45"/>
                <a:gd name="T59" fmla="*/ 3 h 119"/>
                <a:gd name="T60" fmla="*/ 12 w 45"/>
                <a:gd name="T61" fmla="*/ 3 h 119"/>
                <a:gd name="T62" fmla="*/ 12 w 45"/>
                <a:gd name="T63" fmla="*/ 2 h 119"/>
                <a:gd name="T64" fmla="*/ 11 w 45"/>
                <a:gd name="T65" fmla="*/ 2 h 119"/>
                <a:gd name="T66" fmla="*/ 11 w 45"/>
                <a:gd name="T67" fmla="*/ 1 h 119"/>
                <a:gd name="T68" fmla="*/ 11 w 45"/>
                <a:gd name="T69" fmla="*/ 1 h 119"/>
                <a:gd name="T70" fmla="*/ 10 w 45"/>
                <a:gd name="T71" fmla="*/ 0 h 119"/>
                <a:gd name="T72" fmla="*/ 10 w 45"/>
                <a:gd name="T73" fmla="*/ 0 h 119"/>
                <a:gd name="T74" fmla="*/ 10 w 45"/>
                <a:gd name="T75" fmla="*/ 0 h 1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119"/>
                <a:gd name="T116" fmla="*/ 45 w 45"/>
                <a:gd name="T117" fmla="*/ 119 h 11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119">
                  <a:moveTo>
                    <a:pt x="37" y="2"/>
                  </a:moveTo>
                  <a:lnTo>
                    <a:pt x="29" y="0"/>
                  </a:lnTo>
                  <a:lnTo>
                    <a:pt x="22" y="0"/>
                  </a:lnTo>
                  <a:lnTo>
                    <a:pt x="16" y="1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44"/>
                  </a:lnTo>
                  <a:lnTo>
                    <a:pt x="4" y="65"/>
                  </a:lnTo>
                  <a:lnTo>
                    <a:pt x="12" y="89"/>
                  </a:lnTo>
                  <a:lnTo>
                    <a:pt x="24" y="113"/>
                  </a:lnTo>
                  <a:lnTo>
                    <a:pt x="27" y="115"/>
                  </a:lnTo>
                  <a:lnTo>
                    <a:pt x="29" y="118"/>
                  </a:lnTo>
                  <a:lnTo>
                    <a:pt x="30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5" y="118"/>
                  </a:lnTo>
                  <a:lnTo>
                    <a:pt x="35" y="115"/>
                  </a:lnTo>
                  <a:lnTo>
                    <a:pt x="34" y="113"/>
                  </a:lnTo>
                  <a:lnTo>
                    <a:pt x="22" y="91"/>
                  </a:lnTo>
                  <a:lnTo>
                    <a:pt x="15" y="70"/>
                  </a:lnTo>
                  <a:lnTo>
                    <a:pt x="11" y="52"/>
                  </a:lnTo>
                  <a:lnTo>
                    <a:pt x="11" y="36"/>
                  </a:lnTo>
                  <a:lnTo>
                    <a:pt x="13" y="24"/>
                  </a:lnTo>
                  <a:lnTo>
                    <a:pt x="19" y="15"/>
                  </a:lnTo>
                  <a:lnTo>
                    <a:pt x="28" y="10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0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2" y="5"/>
                  </a:lnTo>
                  <a:lnTo>
                    <a:pt x="39" y="3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3" name="Freeform 129"/>
            <p:cNvSpPr>
              <a:spLocks noChangeAspect="1"/>
            </p:cNvSpPr>
            <p:nvPr/>
          </p:nvSpPr>
          <p:spPr bwMode="auto">
            <a:xfrm>
              <a:off x="2094" y="1915"/>
              <a:ext cx="17" cy="9"/>
            </a:xfrm>
            <a:custGeom>
              <a:avLst/>
              <a:gdLst>
                <a:gd name="T0" fmla="*/ 2 w 34"/>
                <a:gd name="T1" fmla="*/ 5 h 18"/>
                <a:gd name="T2" fmla="*/ 3 w 34"/>
                <a:gd name="T3" fmla="*/ 3 h 18"/>
                <a:gd name="T4" fmla="*/ 4 w 34"/>
                <a:gd name="T5" fmla="*/ 2 h 18"/>
                <a:gd name="T6" fmla="*/ 5 w 34"/>
                <a:gd name="T7" fmla="*/ 2 h 18"/>
                <a:gd name="T8" fmla="*/ 7 w 34"/>
                <a:gd name="T9" fmla="*/ 3 h 18"/>
                <a:gd name="T10" fmla="*/ 8 w 34"/>
                <a:gd name="T11" fmla="*/ 3 h 18"/>
                <a:gd name="T12" fmla="*/ 9 w 34"/>
                <a:gd name="T13" fmla="*/ 3 h 18"/>
                <a:gd name="T14" fmla="*/ 9 w 34"/>
                <a:gd name="T15" fmla="*/ 3 h 18"/>
                <a:gd name="T16" fmla="*/ 9 w 34"/>
                <a:gd name="T17" fmla="*/ 3 h 18"/>
                <a:gd name="T18" fmla="*/ 9 w 34"/>
                <a:gd name="T19" fmla="*/ 2 h 18"/>
                <a:gd name="T20" fmla="*/ 8 w 34"/>
                <a:gd name="T21" fmla="*/ 2 h 18"/>
                <a:gd name="T22" fmla="*/ 7 w 34"/>
                <a:gd name="T23" fmla="*/ 1 h 18"/>
                <a:gd name="T24" fmla="*/ 7 w 34"/>
                <a:gd name="T25" fmla="*/ 1 h 18"/>
                <a:gd name="T26" fmla="*/ 4 w 34"/>
                <a:gd name="T27" fmla="*/ 0 h 18"/>
                <a:gd name="T28" fmla="*/ 2 w 34"/>
                <a:gd name="T29" fmla="*/ 0 h 18"/>
                <a:gd name="T30" fmla="*/ 1 w 34"/>
                <a:gd name="T31" fmla="*/ 1 h 18"/>
                <a:gd name="T32" fmla="*/ 0 w 34"/>
                <a:gd name="T33" fmla="*/ 2 h 18"/>
                <a:gd name="T34" fmla="*/ 0 w 34"/>
                <a:gd name="T35" fmla="*/ 2 h 18"/>
                <a:gd name="T36" fmla="*/ 1 w 34"/>
                <a:gd name="T37" fmla="*/ 3 h 18"/>
                <a:gd name="T38" fmla="*/ 1 w 34"/>
                <a:gd name="T39" fmla="*/ 3 h 18"/>
                <a:gd name="T40" fmla="*/ 1 w 34"/>
                <a:gd name="T41" fmla="*/ 4 h 18"/>
                <a:gd name="T42" fmla="*/ 1 w 34"/>
                <a:gd name="T43" fmla="*/ 5 h 18"/>
                <a:gd name="T44" fmla="*/ 2 w 34"/>
                <a:gd name="T45" fmla="*/ 5 h 18"/>
                <a:gd name="T46" fmla="*/ 2 w 34"/>
                <a:gd name="T47" fmla="*/ 5 h 18"/>
                <a:gd name="T48" fmla="*/ 2 w 34"/>
                <a:gd name="T49" fmla="*/ 5 h 18"/>
                <a:gd name="T50" fmla="*/ 2 w 34"/>
                <a:gd name="T51" fmla="*/ 5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"/>
                <a:gd name="T79" fmla="*/ 0 h 18"/>
                <a:gd name="T80" fmla="*/ 34 w 34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" h="18">
                  <a:moveTo>
                    <a:pt x="10" y="18"/>
                  </a:moveTo>
                  <a:lnTo>
                    <a:pt x="12" y="12"/>
                  </a:lnTo>
                  <a:lnTo>
                    <a:pt x="17" y="10"/>
                  </a:lnTo>
                  <a:lnTo>
                    <a:pt x="23" y="10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18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4" name="Freeform 130"/>
            <p:cNvSpPr>
              <a:spLocks noChangeAspect="1"/>
            </p:cNvSpPr>
            <p:nvPr/>
          </p:nvSpPr>
          <p:spPr bwMode="auto">
            <a:xfrm>
              <a:off x="1874" y="1872"/>
              <a:ext cx="167" cy="107"/>
            </a:xfrm>
            <a:custGeom>
              <a:avLst/>
              <a:gdLst>
                <a:gd name="T0" fmla="*/ 28 w 334"/>
                <a:gd name="T1" fmla="*/ 11 h 215"/>
                <a:gd name="T2" fmla="*/ 18 w 334"/>
                <a:gd name="T3" fmla="*/ 20 h 215"/>
                <a:gd name="T4" fmla="*/ 12 w 334"/>
                <a:gd name="T5" fmla="*/ 23 h 215"/>
                <a:gd name="T6" fmla="*/ 9 w 334"/>
                <a:gd name="T7" fmla="*/ 26 h 215"/>
                <a:gd name="T8" fmla="*/ 6 w 334"/>
                <a:gd name="T9" fmla="*/ 31 h 215"/>
                <a:gd name="T10" fmla="*/ 6 w 334"/>
                <a:gd name="T11" fmla="*/ 35 h 215"/>
                <a:gd name="T12" fmla="*/ 12 w 334"/>
                <a:gd name="T13" fmla="*/ 46 h 215"/>
                <a:gd name="T14" fmla="*/ 17 w 334"/>
                <a:gd name="T15" fmla="*/ 48 h 215"/>
                <a:gd name="T16" fmla="*/ 21 w 334"/>
                <a:gd name="T17" fmla="*/ 49 h 215"/>
                <a:gd name="T18" fmla="*/ 27 w 334"/>
                <a:gd name="T19" fmla="*/ 49 h 215"/>
                <a:gd name="T20" fmla="*/ 67 w 334"/>
                <a:gd name="T21" fmla="*/ 40 h 215"/>
                <a:gd name="T22" fmla="*/ 72 w 334"/>
                <a:gd name="T23" fmla="*/ 37 h 215"/>
                <a:gd name="T24" fmla="*/ 76 w 334"/>
                <a:gd name="T25" fmla="*/ 33 h 215"/>
                <a:gd name="T26" fmla="*/ 77 w 334"/>
                <a:gd name="T27" fmla="*/ 28 h 215"/>
                <a:gd name="T28" fmla="*/ 76 w 334"/>
                <a:gd name="T29" fmla="*/ 23 h 215"/>
                <a:gd name="T30" fmla="*/ 69 w 334"/>
                <a:gd name="T31" fmla="*/ 10 h 215"/>
                <a:gd name="T32" fmla="*/ 65 w 334"/>
                <a:gd name="T33" fmla="*/ 6 h 215"/>
                <a:gd name="T34" fmla="*/ 59 w 334"/>
                <a:gd name="T35" fmla="*/ 5 h 215"/>
                <a:gd name="T36" fmla="*/ 53 w 334"/>
                <a:gd name="T37" fmla="*/ 5 h 215"/>
                <a:gd name="T38" fmla="*/ 37 w 334"/>
                <a:gd name="T39" fmla="*/ 12 h 215"/>
                <a:gd name="T40" fmla="*/ 51 w 334"/>
                <a:gd name="T41" fmla="*/ 1 h 215"/>
                <a:gd name="T42" fmla="*/ 58 w 334"/>
                <a:gd name="T43" fmla="*/ 0 h 215"/>
                <a:gd name="T44" fmla="*/ 66 w 334"/>
                <a:gd name="T45" fmla="*/ 1 h 215"/>
                <a:gd name="T46" fmla="*/ 72 w 334"/>
                <a:gd name="T47" fmla="*/ 4 h 215"/>
                <a:gd name="T48" fmla="*/ 76 w 334"/>
                <a:gd name="T49" fmla="*/ 9 h 215"/>
                <a:gd name="T50" fmla="*/ 84 w 334"/>
                <a:gd name="T51" fmla="*/ 25 h 215"/>
                <a:gd name="T52" fmla="*/ 83 w 334"/>
                <a:gd name="T53" fmla="*/ 31 h 215"/>
                <a:gd name="T54" fmla="*/ 80 w 334"/>
                <a:gd name="T55" fmla="*/ 36 h 215"/>
                <a:gd name="T56" fmla="*/ 75 w 334"/>
                <a:gd name="T57" fmla="*/ 41 h 215"/>
                <a:gd name="T58" fmla="*/ 29 w 334"/>
                <a:gd name="T59" fmla="*/ 52 h 215"/>
                <a:gd name="T60" fmla="*/ 22 w 334"/>
                <a:gd name="T61" fmla="*/ 53 h 215"/>
                <a:gd name="T62" fmla="*/ 15 w 334"/>
                <a:gd name="T63" fmla="*/ 53 h 215"/>
                <a:gd name="T64" fmla="*/ 10 w 334"/>
                <a:gd name="T65" fmla="*/ 50 h 215"/>
                <a:gd name="T66" fmla="*/ 6 w 334"/>
                <a:gd name="T67" fmla="*/ 47 h 215"/>
                <a:gd name="T68" fmla="*/ 0 w 334"/>
                <a:gd name="T69" fmla="*/ 33 h 215"/>
                <a:gd name="T70" fmla="*/ 1 w 334"/>
                <a:gd name="T71" fmla="*/ 28 h 215"/>
                <a:gd name="T72" fmla="*/ 5 w 334"/>
                <a:gd name="T73" fmla="*/ 24 h 215"/>
                <a:gd name="T74" fmla="*/ 10 w 334"/>
                <a:gd name="T75" fmla="*/ 20 h 2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4"/>
                <a:gd name="T115" fmla="*/ 0 h 215"/>
                <a:gd name="T116" fmla="*/ 334 w 334"/>
                <a:gd name="T117" fmla="*/ 215 h 2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4" h="215">
                  <a:moveTo>
                    <a:pt x="53" y="74"/>
                  </a:moveTo>
                  <a:lnTo>
                    <a:pt x="114" y="46"/>
                  </a:lnTo>
                  <a:lnTo>
                    <a:pt x="125" y="57"/>
                  </a:lnTo>
                  <a:lnTo>
                    <a:pt x="70" y="81"/>
                  </a:lnTo>
                  <a:lnTo>
                    <a:pt x="58" y="86"/>
                  </a:lnTo>
                  <a:lnTo>
                    <a:pt x="48" y="93"/>
                  </a:lnTo>
                  <a:lnTo>
                    <a:pt x="39" y="99"/>
                  </a:lnTo>
                  <a:lnTo>
                    <a:pt x="33" y="106"/>
                  </a:lnTo>
                  <a:lnTo>
                    <a:pt x="28" y="116"/>
                  </a:lnTo>
                  <a:lnTo>
                    <a:pt x="25" y="124"/>
                  </a:lnTo>
                  <a:lnTo>
                    <a:pt x="25" y="132"/>
                  </a:lnTo>
                  <a:lnTo>
                    <a:pt x="27" y="140"/>
                  </a:lnTo>
                  <a:lnTo>
                    <a:pt x="46" y="177"/>
                  </a:lnTo>
                  <a:lnTo>
                    <a:pt x="50" y="184"/>
                  </a:lnTo>
                  <a:lnTo>
                    <a:pt x="57" y="189"/>
                  </a:lnTo>
                  <a:lnTo>
                    <a:pt x="65" y="194"/>
                  </a:lnTo>
                  <a:lnTo>
                    <a:pt x="76" y="196"/>
                  </a:lnTo>
                  <a:lnTo>
                    <a:pt x="87" y="197"/>
                  </a:lnTo>
                  <a:lnTo>
                    <a:pt x="99" y="197"/>
                  </a:lnTo>
                  <a:lnTo>
                    <a:pt x="111" y="196"/>
                  </a:lnTo>
                  <a:lnTo>
                    <a:pt x="124" y="193"/>
                  </a:lnTo>
                  <a:lnTo>
                    <a:pt x="266" y="160"/>
                  </a:lnTo>
                  <a:lnTo>
                    <a:pt x="277" y="156"/>
                  </a:lnTo>
                  <a:lnTo>
                    <a:pt x="288" y="149"/>
                  </a:lnTo>
                  <a:lnTo>
                    <a:pt x="296" y="141"/>
                  </a:lnTo>
                  <a:lnTo>
                    <a:pt x="303" y="132"/>
                  </a:lnTo>
                  <a:lnTo>
                    <a:pt x="306" y="122"/>
                  </a:lnTo>
                  <a:lnTo>
                    <a:pt x="308" y="113"/>
                  </a:lnTo>
                  <a:lnTo>
                    <a:pt x="307" y="103"/>
                  </a:lnTo>
                  <a:lnTo>
                    <a:pt x="304" y="94"/>
                  </a:lnTo>
                  <a:lnTo>
                    <a:pt x="282" y="49"/>
                  </a:lnTo>
                  <a:lnTo>
                    <a:pt x="276" y="40"/>
                  </a:lnTo>
                  <a:lnTo>
                    <a:pt x="269" y="33"/>
                  </a:lnTo>
                  <a:lnTo>
                    <a:pt x="259" y="27"/>
                  </a:lnTo>
                  <a:lnTo>
                    <a:pt x="249" y="22"/>
                  </a:lnTo>
                  <a:lnTo>
                    <a:pt x="237" y="20"/>
                  </a:lnTo>
                  <a:lnTo>
                    <a:pt x="224" y="20"/>
                  </a:lnTo>
                  <a:lnTo>
                    <a:pt x="212" y="20"/>
                  </a:lnTo>
                  <a:lnTo>
                    <a:pt x="199" y="23"/>
                  </a:lnTo>
                  <a:lnTo>
                    <a:pt x="145" y="49"/>
                  </a:lnTo>
                  <a:lnTo>
                    <a:pt x="144" y="34"/>
                  </a:lnTo>
                  <a:lnTo>
                    <a:pt x="205" y="6"/>
                  </a:lnTo>
                  <a:lnTo>
                    <a:pt x="220" y="3"/>
                  </a:lnTo>
                  <a:lnTo>
                    <a:pt x="235" y="0"/>
                  </a:lnTo>
                  <a:lnTo>
                    <a:pt x="250" y="2"/>
                  </a:lnTo>
                  <a:lnTo>
                    <a:pt x="264" y="5"/>
                  </a:lnTo>
                  <a:lnTo>
                    <a:pt x="276" y="10"/>
                  </a:lnTo>
                  <a:lnTo>
                    <a:pt x="288" y="18"/>
                  </a:lnTo>
                  <a:lnTo>
                    <a:pt x="297" y="27"/>
                  </a:lnTo>
                  <a:lnTo>
                    <a:pt x="304" y="37"/>
                  </a:lnTo>
                  <a:lnTo>
                    <a:pt x="329" y="90"/>
                  </a:lnTo>
                  <a:lnTo>
                    <a:pt x="333" y="102"/>
                  </a:lnTo>
                  <a:lnTo>
                    <a:pt x="334" y="113"/>
                  </a:lnTo>
                  <a:lnTo>
                    <a:pt x="332" y="126"/>
                  </a:lnTo>
                  <a:lnTo>
                    <a:pt x="327" y="136"/>
                  </a:lnTo>
                  <a:lnTo>
                    <a:pt x="320" y="147"/>
                  </a:lnTo>
                  <a:lnTo>
                    <a:pt x="310" y="156"/>
                  </a:lnTo>
                  <a:lnTo>
                    <a:pt x="298" y="164"/>
                  </a:lnTo>
                  <a:lnTo>
                    <a:pt x="284" y="170"/>
                  </a:lnTo>
                  <a:lnTo>
                    <a:pt x="117" y="209"/>
                  </a:lnTo>
                  <a:lnTo>
                    <a:pt x="102" y="212"/>
                  </a:lnTo>
                  <a:lnTo>
                    <a:pt x="88" y="215"/>
                  </a:lnTo>
                  <a:lnTo>
                    <a:pt x="73" y="215"/>
                  </a:lnTo>
                  <a:lnTo>
                    <a:pt x="61" y="212"/>
                  </a:lnTo>
                  <a:lnTo>
                    <a:pt x="48" y="209"/>
                  </a:lnTo>
                  <a:lnTo>
                    <a:pt x="39" y="203"/>
                  </a:lnTo>
                  <a:lnTo>
                    <a:pt x="30" y="196"/>
                  </a:lnTo>
                  <a:lnTo>
                    <a:pt x="24" y="188"/>
                  </a:lnTo>
                  <a:lnTo>
                    <a:pt x="2" y="143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3" y="114"/>
                  </a:lnTo>
                  <a:lnTo>
                    <a:pt x="9" y="105"/>
                  </a:lnTo>
                  <a:lnTo>
                    <a:pt x="17" y="96"/>
                  </a:lnTo>
                  <a:lnTo>
                    <a:pt x="26" y="87"/>
                  </a:lnTo>
                  <a:lnTo>
                    <a:pt x="39" y="80"/>
                  </a:lnTo>
                  <a:lnTo>
                    <a:pt x="53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5" name="Freeform 131"/>
            <p:cNvSpPr>
              <a:spLocks noChangeAspect="1"/>
            </p:cNvSpPr>
            <p:nvPr/>
          </p:nvSpPr>
          <p:spPr bwMode="auto">
            <a:xfrm>
              <a:off x="1931" y="1889"/>
              <a:ext cx="15" cy="11"/>
            </a:xfrm>
            <a:custGeom>
              <a:avLst/>
              <a:gdLst>
                <a:gd name="T0" fmla="*/ 2 w 31"/>
                <a:gd name="T1" fmla="*/ 5 h 23"/>
                <a:gd name="T2" fmla="*/ 0 w 31"/>
                <a:gd name="T3" fmla="*/ 3 h 23"/>
                <a:gd name="T4" fmla="*/ 7 w 31"/>
                <a:gd name="T5" fmla="*/ 0 h 23"/>
                <a:gd name="T6" fmla="*/ 7 w 31"/>
                <a:gd name="T7" fmla="*/ 3 h 23"/>
                <a:gd name="T8" fmla="*/ 2 w 31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3"/>
                <a:gd name="T17" fmla="*/ 31 w 3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3">
                  <a:moveTo>
                    <a:pt x="11" y="23"/>
                  </a:moveTo>
                  <a:lnTo>
                    <a:pt x="0" y="12"/>
                  </a:lnTo>
                  <a:lnTo>
                    <a:pt x="30" y="0"/>
                  </a:lnTo>
                  <a:lnTo>
                    <a:pt x="31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6" name="Freeform 132"/>
            <p:cNvSpPr>
              <a:spLocks noChangeAspect="1"/>
            </p:cNvSpPr>
            <p:nvPr/>
          </p:nvSpPr>
          <p:spPr bwMode="auto">
            <a:xfrm>
              <a:off x="1709" y="1942"/>
              <a:ext cx="134" cy="91"/>
            </a:xfrm>
            <a:custGeom>
              <a:avLst/>
              <a:gdLst>
                <a:gd name="T0" fmla="*/ 30 w 268"/>
                <a:gd name="T1" fmla="*/ 3 h 181"/>
                <a:gd name="T2" fmla="*/ 42 w 268"/>
                <a:gd name="T3" fmla="*/ 4 h 181"/>
                <a:gd name="T4" fmla="*/ 47 w 268"/>
                <a:gd name="T5" fmla="*/ 4 h 181"/>
                <a:gd name="T6" fmla="*/ 52 w 268"/>
                <a:gd name="T7" fmla="*/ 5 h 181"/>
                <a:gd name="T8" fmla="*/ 56 w 268"/>
                <a:gd name="T9" fmla="*/ 7 h 181"/>
                <a:gd name="T10" fmla="*/ 58 w 268"/>
                <a:gd name="T11" fmla="*/ 10 h 181"/>
                <a:gd name="T12" fmla="*/ 62 w 268"/>
                <a:gd name="T13" fmla="*/ 20 h 181"/>
                <a:gd name="T14" fmla="*/ 61 w 268"/>
                <a:gd name="T15" fmla="*/ 24 h 181"/>
                <a:gd name="T16" fmla="*/ 59 w 268"/>
                <a:gd name="T17" fmla="*/ 27 h 181"/>
                <a:gd name="T18" fmla="*/ 55 w 268"/>
                <a:gd name="T19" fmla="*/ 30 h 181"/>
                <a:gd name="T20" fmla="*/ 26 w 268"/>
                <a:gd name="T21" fmla="*/ 41 h 181"/>
                <a:gd name="T22" fmla="*/ 21 w 268"/>
                <a:gd name="T23" fmla="*/ 42 h 181"/>
                <a:gd name="T24" fmla="*/ 17 w 268"/>
                <a:gd name="T25" fmla="*/ 40 h 181"/>
                <a:gd name="T26" fmla="*/ 12 w 268"/>
                <a:gd name="T27" fmla="*/ 38 h 181"/>
                <a:gd name="T28" fmla="*/ 10 w 268"/>
                <a:gd name="T29" fmla="*/ 33 h 181"/>
                <a:gd name="T30" fmla="*/ 5 w 268"/>
                <a:gd name="T31" fmla="*/ 21 h 181"/>
                <a:gd name="T32" fmla="*/ 5 w 268"/>
                <a:gd name="T33" fmla="*/ 16 h 181"/>
                <a:gd name="T34" fmla="*/ 7 w 268"/>
                <a:gd name="T35" fmla="*/ 12 h 181"/>
                <a:gd name="T36" fmla="*/ 11 w 268"/>
                <a:gd name="T37" fmla="*/ 10 h 181"/>
                <a:gd name="T38" fmla="*/ 26 w 268"/>
                <a:gd name="T39" fmla="*/ 7 h 181"/>
                <a:gd name="T40" fmla="*/ 10 w 268"/>
                <a:gd name="T41" fmla="*/ 6 h 181"/>
                <a:gd name="T42" fmla="*/ 5 w 268"/>
                <a:gd name="T43" fmla="*/ 9 h 181"/>
                <a:gd name="T44" fmla="*/ 1 w 268"/>
                <a:gd name="T45" fmla="*/ 13 h 181"/>
                <a:gd name="T46" fmla="*/ 0 w 268"/>
                <a:gd name="T47" fmla="*/ 18 h 181"/>
                <a:gd name="T48" fmla="*/ 1 w 268"/>
                <a:gd name="T49" fmla="*/ 23 h 181"/>
                <a:gd name="T50" fmla="*/ 7 w 268"/>
                <a:gd name="T51" fmla="*/ 38 h 181"/>
                <a:gd name="T52" fmla="*/ 11 w 268"/>
                <a:gd name="T53" fmla="*/ 42 h 181"/>
                <a:gd name="T54" fmla="*/ 17 w 268"/>
                <a:gd name="T55" fmla="*/ 45 h 181"/>
                <a:gd name="T56" fmla="*/ 22 w 268"/>
                <a:gd name="T57" fmla="*/ 46 h 181"/>
                <a:gd name="T58" fmla="*/ 56 w 268"/>
                <a:gd name="T59" fmla="*/ 33 h 181"/>
                <a:gd name="T60" fmla="*/ 61 w 268"/>
                <a:gd name="T61" fmla="*/ 30 h 181"/>
                <a:gd name="T62" fmla="*/ 66 w 268"/>
                <a:gd name="T63" fmla="*/ 27 h 181"/>
                <a:gd name="T64" fmla="*/ 67 w 268"/>
                <a:gd name="T65" fmla="*/ 23 h 181"/>
                <a:gd name="T66" fmla="*/ 67 w 268"/>
                <a:gd name="T67" fmla="*/ 18 h 181"/>
                <a:gd name="T68" fmla="*/ 61 w 268"/>
                <a:gd name="T69" fmla="*/ 6 h 181"/>
                <a:gd name="T70" fmla="*/ 57 w 268"/>
                <a:gd name="T71" fmla="*/ 2 h 181"/>
                <a:gd name="T72" fmla="*/ 52 w 268"/>
                <a:gd name="T73" fmla="*/ 1 h 181"/>
                <a:gd name="T74" fmla="*/ 46 w 268"/>
                <a:gd name="T75" fmla="*/ 0 h 1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"/>
                <a:gd name="T115" fmla="*/ 0 h 181"/>
                <a:gd name="T116" fmla="*/ 268 w 268"/>
                <a:gd name="T117" fmla="*/ 181 h 1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" h="181">
                  <a:moveTo>
                    <a:pt x="175" y="2"/>
                  </a:moveTo>
                  <a:lnTo>
                    <a:pt x="121" y="11"/>
                  </a:lnTo>
                  <a:lnTo>
                    <a:pt x="121" y="23"/>
                  </a:lnTo>
                  <a:lnTo>
                    <a:pt x="169" y="16"/>
                  </a:lnTo>
                  <a:lnTo>
                    <a:pt x="180" y="14"/>
                  </a:lnTo>
                  <a:lnTo>
                    <a:pt x="189" y="14"/>
                  </a:lnTo>
                  <a:lnTo>
                    <a:pt x="199" y="15"/>
                  </a:lnTo>
                  <a:lnTo>
                    <a:pt x="209" y="17"/>
                  </a:lnTo>
                  <a:lnTo>
                    <a:pt x="217" y="21"/>
                  </a:lnTo>
                  <a:lnTo>
                    <a:pt x="224" y="25"/>
                  </a:lnTo>
                  <a:lnTo>
                    <a:pt x="229" y="31"/>
                  </a:lnTo>
                  <a:lnTo>
                    <a:pt x="233" y="38"/>
                  </a:lnTo>
                  <a:lnTo>
                    <a:pt x="247" y="72"/>
                  </a:lnTo>
                  <a:lnTo>
                    <a:pt x="249" y="79"/>
                  </a:lnTo>
                  <a:lnTo>
                    <a:pt x="249" y="87"/>
                  </a:lnTo>
                  <a:lnTo>
                    <a:pt x="247" y="94"/>
                  </a:lnTo>
                  <a:lnTo>
                    <a:pt x="242" y="101"/>
                  </a:lnTo>
                  <a:lnTo>
                    <a:pt x="236" y="108"/>
                  </a:lnTo>
                  <a:lnTo>
                    <a:pt x="229" y="114"/>
                  </a:lnTo>
                  <a:lnTo>
                    <a:pt x="221" y="119"/>
                  </a:lnTo>
                  <a:lnTo>
                    <a:pt x="212" y="122"/>
                  </a:lnTo>
                  <a:lnTo>
                    <a:pt x="107" y="162"/>
                  </a:lnTo>
                  <a:lnTo>
                    <a:pt x="97" y="165"/>
                  </a:lnTo>
                  <a:lnTo>
                    <a:pt x="86" y="165"/>
                  </a:lnTo>
                  <a:lnTo>
                    <a:pt x="76" y="162"/>
                  </a:lnTo>
                  <a:lnTo>
                    <a:pt x="67" y="159"/>
                  </a:lnTo>
                  <a:lnTo>
                    <a:pt x="59" y="154"/>
                  </a:lnTo>
                  <a:lnTo>
                    <a:pt x="51" y="149"/>
                  </a:lnTo>
                  <a:lnTo>
                    <a:pt x="45" y="140"/>
                  </a:lnTo>
                  <a:lnTo>
                    <a:pt x="40" y="132"/>
                  </a:lnTo>
                  <a:lnTo>
                    <a:pt x="23" y="90"/>
                  </a:lnTo>
                  <a:lnTo>
                    <a:pt x="21" y="81"/>
                  </a:lnTo>
                  <a:lnTo>
                    <a:pt x="21" y="72"/>
                  </a:lnTo>
                  <a:lnTo>
                    <a:pt x="22" y="64"/>
                  </a:lnTo>
                  <a:lnTo>
                    <a:pt x="25" y="56"/>
                  </a:lnTo>
                  <a:lnTo>
                    <a:pt x="30" y="48"/>
                  </a:lnTo>
                  <a:lnTo>
                    <a:pt x="37" y="43"/>
                  </a:lnTo>
                  <a:lnTo>
                    <a:pt x="46" y="37"/>
                  </a:lnTo>
                  <a:lnTo>
                    <a:pt x="55" y="33"/>
                  </a:lnTo>
                  <a:lnTo>
                    <a:pt x="104" y="26"/>
                  </a:lnTo>
                  <a:lnTo>
                    <a:pt x="96" y="15"/>
                  </a:lnTo>
                  <a:lnTo>
                    <a:pt x="40" y="24"/>
                  </a:lnTo>
                  <a:lnTo>
                    <a:pt x="29" y="28"/>
                  </a:lnTo>
                  <a:lnTo>
                    <a:pt x="20" y="33"/>
                  </a:lnTo>
                  <a:lnTo>
                    <a:pt x="12" y="41"/>
                  </a:lnTo>
                  <a:lnTo>
                    <a:pt x="6" y="49"/>
                  </a:lnTo>
                  <a:lnTo>
                    <a:pt x="1" y="60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3" y="91"/>
                  </a:lnTo>
                  <a:lnTo>
                    <a:pt x="23" y="142"/>
                  </a:lnTo>
                  <a:lnTo>
                    <a:pt x="29" y="152"/>
                  </a:lnTo>
                  <a:lnTo>
                    <a:pt x="36" y="161"/>
                  </a:lnTo>
                  <a:lnTo>
                    <a:pt x="45" y="168"/>
                  </a:lnTo>
                  <a:lnTo>
                    <a:pt x="55" y="174"/>
                  </a:lnTo>
                  <a:lnTo>
                    <a:pt x="67" y="178"/>
                  </a:lnTo>
                  <a:lnTo>
                    <a:pt x="78" y="180"/>
                  </a:lnTo>
                  <a:lnTo>
                    <a:pt x="90" y="181"/>
                  </a:lnTo>
                  <a:lnTo>
                    <a:pt x="103" y="178"/>
                  </a:lnTo>
                  <a:lnTo>
                    <a:pt x="226" y="129"/>
                  </a:lnTo>
                  <a:lnTo>
                    <a:pt x="237" y="125"/>
                  </a:lnTo>
                  <a:lnTo>
                    <a:pt x="247" y="120"/>
                  </a:lnTo>
                  <a:lnTo>
                    <a:pt x="255" y="113"/>
                  </a:lnTo>
                  <a:lnTo>
                    <a:pt x="262" y="106"/>
                  </a:lnTo>
                  <a:lnTo>
                    <a:pt x="266" y="98"/>
                  </a:lnTo>
                  <a:lnTo>
                    <a:pt x="268" y="89"/>
                  </a:lnTo>
                  <a:lnTo>
                    <a:pt x="268" y="81"/>
                  </a:lnTo>
                  <a:lnTo>
                    <a:pt x="266" y="71"/>
                  </a:lnTo>
                  <a:lnTo>
                    <a:pt x="250" y="30"/>
                  </a:lnTo>
                  <a:lnTo>
                    <a:pt x="245" y="22"/>
                  </a:lnTo>
                  <a:lnTo>
                    <a:pt x="239" y="14"/>
                  </a:lnTo>
                  <a:lnTo>
                    <a:pt x="230" y="8"/>
                  </a:lnTo>
                  <a:lnTo>
                    <a:pt x="221" y="3"/>
                  </a:lnTo>
                  <a:lnTo>
                    <a:pt x="210" y="1"/>
                  </a:lnTo>
                  <a:lnTo>
                    <a:pt x="198" y="0"/>
                  </a:lnTo>
                  <a:lnTo>
                    <a:pt x="187" y="0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7" name="Freeform 133"/>
            <p:cNvSpPr>
              <a:spLocks noChangeAspect="1"/>
            </p:cNvSpPr>
            <p:nvPr/>
          </p:nvSpPr>
          <p:spPr bwMode="auto">
            <a:xfrm>
              <a:off x="1756" y="1948"/>
              <a:ext cx="13" cy="8"/>
            </a:xfrm>
            <a:custGeom>
              <a:avLst/>
              <a:gdLst>
                <a:gd name="T0" fmla="*/ 7 w 25"/>
                <a:gd name="T1" fmla="*/ 3 h 15"/>
                <a:gd name="T2" fmla="*/ 7 w 25"/>
                <a:gd name="T3" fmla="*/ 0 h 15"/>
                <a:gd name="T4" fmla="*/ 0 w 25"/>
                <a:gd name="T5" fmla="*/ 1 h 15"/>
                <a:gd name="T6" fmla="*/ 2 w 25"/>
                <a:gd name="T7" fmla="*/ 4 h 15"/>
                <a:gd name="T8" fmla="*/ 7 w 25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5"/>
                <a:gd name="T17" fmla="*/ 25 w 2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5">
                  <a:moveTo>
                    <a:pt x="25" y="12"/>
                  </a:moveTo>
                  <a:lnTo>
                    <a:pt x="25" y="0"/>
                  </a:lnTo>
                  <a:lnTo>
                    <a:pt x="0" y="4"/>
                  </a:lnTo>
                  <a:lnTo>
                    <a:pt x="8" y="15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8" name="Freeform 134"/>
            <p:cNvSpPr>
              <a:spLocks noChangeAspect="1"/>
            </p:cNvSpPr>
            <p:nvPr/>
          </p:nvSpPr>
          <p:spPr bwMode="auto">
            <a:xfrm>
              <a:off x="2015" y="1843"/>
              <a:ext cx="89" cy="56"/>
            </a:xfrm>
            <a:custGeom>
              <a:avLst/>
              <a:gdLst>
                <a:gd name="T0" fmla="*/ 44 w 177"/>
                <a:gd name="T1" fmla="*/ 0 h 111"/>
                <a:gd name="T2" fmla="*/ 0 w 177"/>
                <a:gd name="T3" fmla="*/ 20 h 111"/>
                <a:gd name="T4" fmla="*/ 5 w 177"/>
                <a:gd name="T5" fmla="*/ 28 h 111"/>
                <a:gd name="T6" fmla="*/ 45 w 177"/>
                <a:gd name="T7" fmla="*/ 5 h 111"/>
                <a:gd name="T8" fmla="*/ 44 w 17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11"/>
                <a:gd name="T17" fmla="*/ 177 w 177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11">
                  <a:moveTo>
                    <a:pt x="173" y="0"/>
                  </a:moveTo>
                  <a:lnTo>
                    <a:pt x="0" y="79"/>
                  </a:lnTo>
                  <a:lnTo>
                    <a:pt x="17" y="111"/>
                  </a:lnTo>
                  <a:lnTo>
                    <a:pt x="177" y="19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79" name="Freeform 135"/>
            <p:cNvSpPr>
              <a:spLocks noChangeAspect="1"/>
            </p:cNvSpPr>
            <p:nvPr/>
          </p:nvSpPr>
          <p:spPr bwMode="auto">
            <a:xfrm>
              <a:off x="1836" y="1949"/>
              <a:ext cx="63" cy="35"/>
            </a:xfrm>
            <a:custGeom>
              <a:avLst/>
              <a:gdLst>
                <a:gd name="T0" fmla="*/ 24 w 124"/>
                <a:gd name="T1" fmla="*/ 1 h 70"/>
                <a:gd name="T2" fmla="*/ 23 w 124"/>
                <a:gd name="T3" fmla="*/ 1 h 70"/>
                <a:gd name="T4" fmla="*/ 21 w 124"/>
                <a:gd name="T5" fmla="*/ 0 h 70"/>
                <a:gd name="T6" fmla="*/ 18 w 124"/>
                <a:gd name="T7" fmla="*/ 0 h 70"/>
                <a:gd name="T8" fmla="*/ 15 w 124"/>
                <a:gd name="T9" fmla="*/ 1 h 70"/>
                <a:gd name="T10" fmla="*/ 11 w 124"/>
                <a:gd name="T11" fmla="*/ 1 h 70"/>
                <a:gd name="T12" fmla="*/ 7 w 124"/>
                <a:gd name="T13" fmla="*/ 2 h 70"/>
                <a:gd name="T14" fmla="*/ 3 w 124"/>
                <a:gd name="T15" fmla="*/ 4 h 70"/>
                <a:gd name="T16" fmla="*/ 0 w 124"/>
                <a:gd name="T17" fmla="*/ 9 h 70"/>
                <a:gd name="T18" fmla="*/ 1 w 124"/>
                <a:gd name="T19" fmla="*/ 18 h 70"/>
                <a:gd name="T20" fmla="*/ 2 w 124"/>
                <a:gd name="T21" fmla="*/ 17 h 70"/>
                <a:gd name="T22" fmla="*/ 3 w 124"/>
                <a:gd name="T23" fmla="*/ 15 h 70"/>
                <a:gd name="T24" fmla="*/ 4 w 124"/>
                <a:gd name="T25" fmla="*/ 13 h 70"/>
                <a:gd name="T26" fmla="*/ 7 w 124"/>
                <a:gd name="T27" fmla="*/ 11 h 70"/>
                <a:gd name="T28" fmla="*/ 11 w 124"/>
                <a:gd name="T29" fmla="*/ 9 h 70"/>
                <a:gd name="T30" fmla="*/ 16 w 124"/>
                <a:gd name="T31" fmla="*/ 9 h 70"/>
                <a:gd name="T32" fmla="*/ 23 w 124"/>
                <a:gd name="T33" fmla="*/ 8 h 70"/>
                <a:gd name="T34" fmla="*/ 32 w 124"/>
                <a:gd name="T35" fmla="*/ 9 h 70"/>
                <a:gd name="T36" fmla="*/ 24 w 124"/>
                <a:gd name="T37" fmla="*/ 1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70"/>
                <a:gd name="T59" fmla="*/ 124 w 124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70">
                  <a:moveTo>
                    <a:pt x="93" y="1"/>
                  </a:moveTo>
                  <a:lnTo>
                    <a:pt x="91" y="1"/>
                  </a:lnTo>
                  <a:lnTo>
                    <a:pt x="83" y="0"/>
                  </a:lnTo>
                  <a:lnTo>
                    <a:pt x="71" y="0"/>
                  </a:lnTo>
                  <a:lnTo>
                    <a:pt x="57" y="1"/>
                  </a:lnTo>
                  <a:lnTo>
                    <a:pt x="41" y="4"/>
                  </a:lnTo>
                  <a:lnTo>
                    <a:pt x="26" y="10"/>
                  </a:lnTo>
                  <a:lnTo>
                    <a:pt x="11" y="19"/>
                  </a:lnTo>
                  <a:lnTo>
                    <a:pt x="0" y="33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9" y="62"/>
                  </a:lnTo>
                  <a:lnTo>
                    <a:pt x="16" y="54"/>
                  </a:lnTo>
                  <a:lnTo>
                    <a:pt x="27" y="46"/>
                  </a:lnTo>
                  <a:lnTo>
                    <a:pt x="42" y="39"/>
                  </a:lnTo>
                  <a:lnTo>
                    <a:pt x="63" y="33"/>
                  </a:lnTo>
                  <a:lnTo>
                    <a:pt x="91" y="32"/>
                  </a:lnTo>
                  <a:lnTo>
                    <a:pt x="124" y="3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0" name="Freeform 136"/>
            <p:cNvSpPr>
              <a:spLocks noChangeAspect="1"/>
            </p:cNvSpPr>
            <p:nvPr/>
          </p:nvSpPr>
          <p:spPr bwMode="auto">
            <a:xfrm>
              <a:off x="1732" y="2147"/>
              <a:ext cx="254" cy="84"/>
            </a:xfrm>
            <a:custGeom>
              <a:avLst/>
              <a:gdLst>
                <a:gd name="T0" fmla="*/ 121 w 508"/>
                <a:gd name="T1" fmla="*/ 0 h 168"/>
                <a:gd name="T2" fmla="*/ 117 w 508"/>
                <a:gd name="T3" fmla="*/ 1 h 168"/>
                <a:gd name="T4" fmla="*/ 112 w 508"/>
                <a:gd name="T5" fmla="*/ 3 h 168"/>
                <a:gd name="T6" fmla="*/ 106 w 508"/>
                <a:gd name="T7" fmla="*/ 5 h 168"/>
                <a:gd name="T8" fmla="*/ 100 w 508"/>
                <a:gd name="T9" fmla="*/ 6 h 168"/>
                <a:gd name="T10" fmla="*/ 94 w 508"/>
                <a:gd name="T11" fmla="*/ 9 h 168"/>
                <a:gd name="T12" fmla="*/ 88 w 508"/>
                <a:gd name="T13" fmla="*/ 11 h 168"/>
                <a:gd name="T14" fmla="*/ 84 w 508"/>
                <a:gd name="T15" fmla="*/ 12 h 168"/>
                <a:gd name="T16" fmla="*/ 81 w 508"/>
                <a:gd name="T17" fmla="*/ 13 h 168"/>
                <a:gd name="T18" fmla="*/ 76 w 508"/>
                <a:gd name="T19" fmla="*/ 15 h 168"/>
                <a:gd name="T20" fmla="*/ 70 w 508"/>
                <a:gd name="T21" fmla="*/ 17 h 168"/>
                <a:gd name="T22" fmla="*/ 65 w 508"/>
                <a:gd name="T23" fmla="*/ 19 h 168"/>
                <a:gd name="T24" fmla="*/ 59 w 508"/>
                <a:gd name="T25" fmla="*/ 20 h 168"/>
                <a:gd name="T26" fmla="*/ 54 w 508"/>
                <a:gd name="T27" fmla="*/ 21 h 168"/>
                <a:gd name="T28" fmla="*/ 48 w 508"/>
                <a:gd name="T29" fmla="*/ 23 h 168"/>
                <a:gd name="T30" fmla="*/ 42 w 508"/>
                <a:gd name="T31" fmla="*/ 25 h 168"/>
                <a:gd name="T32" fmla="*/ 36 w 508"/>
                <a:gd name="T33" fmla="*/ 26 h 168"/>
                <a:gd name="T34" fmla="*/ 31 w 508"/>
                <a:gd name="T35" fmla="*/ 28 h 168"/>
                <a:gd name="T36" fmla="*/ 27 w 508"/>
                <a:gd name="T37" fmla="*/ 28 h 168"/>
                <a:gd name="T38" fmla="*/ 23 w 508"/>
                <a:gd name="T39" fmla="*/ 29 h 168"/>
                <a:gd name="T40" fmla="*/ 19 w 508"/>
                <a:gd name="T41" fmla="*/ 30 h 168"/>
                <a:gd name="T42" fmla="*/ 15 w 508"/>
                <a:gd name="T43" fmla="*/ 30 h 168"/>
                <a:gd name="T44" fmla="*/ 11 w 508"/>
                <a:gd name="T45" fmla="*/ 31 h 168"/>
                <a:gd name="T46" fmla="*/ 6 w 508"/>
                <a:gd name="T47" fmla="*/ 32 h 168"/>
                <a:gd name="T48" fmla="*/ 2 w 508"/>
                <a:gd name="T49" fmla="*/ 33 h 168"/>
                <a:gd name="T50" fmla="*/ 1 w 508"/>
                <a:gd name="T51" fmla="*/ 35 h 168"/>
                <a:gd name="T52" fmla="*/ 0 w 508"/>
                <a:gd name="T53" fmla="*/ 38 h 168"/>
                <a:gd name="T54" fmla="*/ 1 w 508"/>
                <a:gd name="T55" fmla="*/ 41 h 168"/>
                <a:gd name="T56" fmla="*/ 3 w 508"/>
                <a:gd name="T57" fmla="*/ 42 h 168"/>
                <a:gd name="T58" fmla="*/ 8 w 508"/>
                <a:gd name="T59" fmla="*/ 42 h 168"/>
                <a:gd name="T60" fmla="*/ 12 w 508"/>
                <a:gd name="T61" fmla="*/ 41 h 168"/>
                <a:gd name="T62" fmla="*/ 17 w 508"/>
                <a:gd name="T63" fmla="*/ 41 h 168"/>
                <a:gd name="T64" fmla="*/ 21 w 508"/>
                <a:gd name="T65" fmla="*/ 40 h 168"/>
                <a:gd name="T66" fmla="*/ 26 w 508"/>
                <a:gd name="T67" fmla="*/ 39 h 168"/>
                <a:gd name="T68" fmla="*/ 30 w 508"/>
                <a:gd name="T69" fmla="*/ 38 h 168"/>
                <a:gd name="T70" fmla="*/ 35 w 508"/>
                <a:gd name="T71" fmla="*/ 37 h 168"/>
                <a:gd name="T72" fmla="*/ 39 w 508"/>
                <a:gd name="T73" fmla="*/ 36 h 168"/>
                <a:gd name="T74" fmla="*/ 44 w 508"/>
                <a:gd name="T75" fmla="*/ 34 h 168"/>
                <a:gd name="T76" fmla="*/ 49 w 508"/>
                <a:gd name="T77" fmla="*/ 33 h 168"/>
                <a:gd name="T78" fmla="*/ 54 w 508"/>
                <a:gd name="T79" fmla="*/ 31 h 168"/>
                <a:gd name="T80" fmla="*/ 60 w 508"/>
                <a:gd name="T81" fmla="*/ 29 h 168"/>
                <a:gd name="T82" fmla="*/ 65 w 508"/>
                <a:gd name="T83" fmla="*/ 28 h 168"/>
                <a:gd name="T84" fmla="*/ 71 w 508"/>
                <a:gd name="T85" fmla="*/ 26 h 168"/>
                <a:gd name="T86" fmla="*/ 77 w 508"/>
                <a:gd name="T87" fmla="*/ 24 h 168"/>
                <a:gd name="T88" fmla="*/ 82 w 508"/>
                <a:gd name="T89" fmla="*/ 23 h 168"/>
                <a:gd name="T90" fmla="*/ 88 w 508"/>
                <a:gd name="T91" fmla="*/ 21 h 168"/>
                <a:gd name="T92" fmla="*/ 93 w 508"/>
                <a:gd name="T93" fmla="*/ 20 h 168"/>
                <a:gd name="T94" fmla="*/ 99 w 508"/>
                <a:gd name="T95" fmla="*/ 18 h 168"/>
                <a:gd name="T96" fmla="*/ 104 w 508"/>
                <a:gd name="T97" fmla="*/ 17 h 168"/>
                <a:gd name="T98" fmla="*/ 109 w 508"/>
                <a:gd name="T99" fmla="*/ 14 h 168"/>
                <a:gd name="T100" fmla="*/ 114 w 508"/>
                <a:gd name="T101" fmla="*/ 12 h 168"/>
                <a:gd name="T102" fmla="*/ 119 w 508"/>
                <a:gd name="T103" fmla="*/ 11 h 168"/>
                <a:gd name="T104" fmla="*/ 123 w 508"/>
                <a:gd name="T105" fmla="*/ 10 h 168"/>
                <a:gd name="T106" fmla="*/ 125 w 508"/>
                <a:gd name="T107" fmla="*/ 7 h 168"/>
                <a:gd name="T108" fmla="*/ 127 w 508"/>
                <a:gd name="T109" fmla="*/ 5 h 168"/>
                <a:gd name="T110" fmla="*/ 127 w 508"/>
                <a:gd name="T111" fmla="*/ 3 h 168"/>
                <a:gd name="T112" fmla="*/ 127 w 508"/>
                <a:gd name="T113" fmla="*/ 1 h 168"/>
                <a:gd name="T114" fmla="*/ 126 w 508"/>
                <a:gd name="T115" fmla="*/ 1 h 168"/>
                <a:gd name="T116" fmla="*/ 124 w 508"/>
                <a:gd name="T117" fmla="*/ 0 h 168"/>
                <a:gd name="T118" fmla="*/ 122 w 508"/>
                <a:gd name="T119" fmla="*/ 0 h 168"/>
                <a:gd name="T120" fmla="*/ 121 w 508"/>
                <a:gd name="T121" fmla="*/ 0 h 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8"/>
                <a:gd name="T184" fmla="*/ 0 h 168"/>
                <a:gd name="T185" fmla="*/ 508 w 508"/>
                <a:gd name="T186" fmla="*/ 168 h 1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8" h="168">
                  <a:moveTo>
                    <a:pt x="481" y="0"/>
                  </a:moveTo>
                  <a:lnTo>
                    <a:pt x="466" y="3"/>
                  </a:lnTo>
                  <a:lnTo>
                    <a:pt x="445" y="9"/>
                  </a:lnTo>
                  <a:lnTo>
                    <a:pt x="422" y="17"/>
                  </a:lnTo>
                  <a:lnTo>
                    <a:pt x="398" y="26"/>
                  </a:lnTo>
                  <a:lnTo>
                    <a:pt x="374" y="34"/>
                  </a:lnTo>
                  <a:lnTo>
                    <a:pt x="352" y="42"/>
                  </a:lnTo>
                  <a:lnTo>
                    <a:pt x="333" y="49"/>
                  </a:lnTo>
                  <a:lnTo>
                    <a:pt x="322" y="54"/>
                  </a:lnTo>
                  <a:lnTo>
                    <a:pt x="301" y="61"/>
                  </a:lnTo>
                  <a:lnTo>
                    <a:pt x="280" y="68"/>
                  </a:lnTo>
                  <a:lnTo>
                    <a:pt x="258" y="75"/>
                  </a:lnTo>
                  <a:lnTo>
                    <a:pt x="236" y="80"/>
                  </a:lnTo>
                  <a:lnTo>
                    <a:pt x="213" y="87"/>
                  </a:lnTo>
                  <a:lnTo>
                    <a:pt x="190" y="93"/>
                  </a:lnTo>
                  <a:lnTo>
                    <a:pt x="166" y="100"/>
                  </a:lnTo>
                  <a:lnTo>
                    <a:pt x="141" y="107"/>
                  </a:lnTo>
                  <a:lnTo>
                    <a:pt x="124" y="112"/>
                  </a:lnTo>
                  <a:lnTo>
                    <a:pt x="107" y="115"/>
                  </a:lnTo>
                  <a:lnTo>
                    <a:pt x="90" y="119"/>
                  </a:lnTo>
                  <a:lnTo>
                    <a:pt x="74" y="121"/>
                  </a:lnTo>
                  <a:lnTo>
                    <a:pt x="58" y="123"/>
                  </a:lnTo>
                  <a:lnTo>
                    <a:pt x="41" y="125"/>
                  </a:lnTo>
                  <a:lnTo>
                    <a:pt x="24" y="128"/>
                  </a:lnTo>
                  <a:lnTo>
                    <a:pt x="7" y="130"/>
                  </a:lnTo>
                  <a:lnTo>
                    <a:pt x="1" y="137"/>
                  </a:lnTo>
                  <a:lnTo>
                    <a:pt x="0" y="151"/>
                  </a:lnTo>
                  <a:lnTo>
                    <a:pt x="3" y="163"/>
                  </a:lnTo>
                  <a:lnTo>
                    <a:pt x="11" y="168"/>
                  </a:lnTo>
                  <a:lnTo>
                    <a:pt x="29" y="166"/>
                  </a:lnTo>
                  <a:lnTo>
                    <a:pt x="47" y="163"/>
                  </a:lnTo>
                  <a:lnTo>
                    <a:pt x="66" y="161"/>
                  </a:lnTo>
                  <a:lnTo>
                    <a:pt x="83" y="158"/>
                  </a:lnTo>
                  <a:lnTo>
                    <a:pt x="102" y="154"/>
                  </a:lnTo>
                  <a:lnTo>
                    <a:pt x="120" y="151"/>
                  </a:lnTo>
                  <a:lnTo>
                    <a:pt x="139" y="146"/>
                  </a:lnTo>
                  <a:lnTo>
                    <a:pt x="156" y="142"/>
                  </a:lnTo>
                  <a:lnTo>
                    <a:pt x="175" y="136"/>
                  </a:lnTo>
                  <a:lnTo>
                    <a:pt x="195" y="130"/>
                  </a:lnTo>
                  <a:lnTo>
                    <a:pt x="216" y="124"/>
                  </a:lnTo>
                  <a:lnTo>
                    <a:pt x="238" y="119"/>
                  </a:lnTo>
                  <a:lnTo>
                    <a:pt x="259" y="112"/>
                  </a:lnTo>
                  <a:lnTo>
                    <a:pt x="283" y="106"/>
                  </a:lnTo>
                  <a:lnTo>
                    <a:pt x="306" y="99"/>
                  </a:lnTo>
                  <a:lnTo>
                    <a:pt x="327" y="92"/>
                  </a:lnTo>
                  <a:lnTo>
                    <a:pt x="351" y="86"/>
                  </a:lnTo>
                  <a:lnTo>
                    <a:pt x="372" y="79"/>
                  </a:lnTo>
                  <a:lnTo>
                    <a:pt x="394" y="72"/>
                  </a:lnTo>
                  <a:lnTo>
                    <a:pt x="416" y="66"/>
                  </a:lnTo>
                  <a:lnTo>
                    <a:pt x="436" y="59"/>
                  </a:lnTo>
                  <a:lnTo>
                    <a:pt x="455" y="51"/>
                  </a:lnTo>
                  <a:lnTo>
                    <a:pt x="474" y="44"/>
                  </a:lnTo>
                  <a:lnTo>
                    <a:pt x="491" y="37"/>
                  </a:lnTo>
                  <a:lnTo>
                    <a:pt x="500" y="30"/>
                  </a:lnTo>
                  <a:lnTo>
                    <a:pt x="507" y="19"/>
                  </a:lnTo>
                  <a:lnTo>
                    <a:pt x="508" y="9"/>
                  </a:lnTo>
                  <a:lnTo>
                    <a:pt x="505" y="2"/>
                  </a:lnTo>
                  <a:lnTo>
                    <a:pt x="501" y="1"/>
                  </a:lnTo>
                  <a:lnTo>
                    <a:pt x="495" y="0"/>
                  </a:lnTo>
                  <a:lnTo>
                    <a:pt x="486" y="0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1" name="Freeform 137"/>
            <p:cNvSpPr>
              <a:spLocks noChangeAspect="1"/>
            </p:cNvSpPr>
            <p:nvPr/>
          </p:nvSpPr>
          <p:spPr bwMode="auto">
            <a:xfrm>
              <a:off x="1812" y="2139"/>
              <a:ext cx="293" cy="406"/>
            </a:xfrm>
            <a:custGeom>
              <a:avLst/>
              <a:gdLst>
                <a:gd name="T0" fmla="*/ 77 w 588"/>
                <a:gd name="T1" fmla="*/ 10 h 812"/>
                <a:gd name="T2" fmla="*/ 81 w 588"/>
                <a:gd name="T3" fmla="*/ 28 h 812"/>
                <a:gd name="T4" fmla="*/ 87 w 588"/>
                <a:gd name="T5" fmla="*/ 57 h 812"/>
                <a:gd name="T6" fmla="*/ 90 w 588"/>
                <a:gd name="T7" fmla="*/ 88 h 812"/>
                <a:gd name="T8" fmla="*/ 89 w 588"/>
                <a:gd name="T9" fmla="*/ 104 h 812"/>
                <a:gd name="T10" fmla="*/ 82 w 588"/>
                <a:gd name="T11" fmla="*/ 111 h 812"/>
                <a:gd name="T12" fmla="*/ 69 w 588"/>
                <a:gd name="T13" fmla="*/ 119 h 812"/>
                <a:gd name="T14" fmla="*/ 53 w 588"/>
                <a:gd name="T15" fmla="*/ 127 h 812"/>
                <a:gd name="T16" fmla="*/ 36 w 588"/>
                <a:gd name="T17" fmla="*/ 135 h 812"/>
                <a:gd name="T18" fmla="*/ 20 w 588"/>
                <a:gd name="T19" fmla="*/ 141 h 812"/>
                <a:gd name="T20" fmla="*/ 8 w 588"/>
                <a:gd name="T21" fmla="*/ 145 h 812"/>
                <a:gd name="T22" fmla="*/ 1 w 588"/>
                <a:gd name="T23" fmla="*/ 148 h 812"/>
                <a:gd name="T24" fmla="*/ 0 w 588"/>
                <a:gd name="T25" fmla="*/ 149 h 812"/>
                <a:gd name="T26" fmla="*/ 2 w 588"/>
                <a:gd name="T27" fmla="*/ 153 h 812"/>
                <a:gd name="T28" fmla="*/ 7 w 588"/>
                <a:gd name="T29" fmla="*/ 160 h 812"/>
                <a:gd name="T30" fmla="*/ 12 w 588"/>
                <a:gd name="T31" fmla="*/ 169 h 812"/>
                <a:gd name="T32" fmla="*/ 19 w 588"/>
                <a:gd name="T33" fmla="*/ 179 h 812"/>
                <a:gd name="T34" fmla="*/ 27 w 588"/>
                <a:gd name="T35" fmla="*/ 188 h 812"/>
                <a:gd name="T36" fmla="*/ 35 w 588"/>
                <a:gd name="T37" fmla="*/ 196 h 812"/>
                <a:gd name="T38" fmla="*/ 43 w 588"/>
                <a:gd name="T39" fmla="*/ 202 h 812"/>
                <a:gd name="T40" fmla="*/ 47 w 588"/>
                <a:gd name="T41" fmla="*/ 203 h 812"/>
                <a:gd name="T42" fmla="*/ 51 w 588"/>
                <a:gd name="T43" fmla="*/ 200 h 812"/>
                <a:gd name="T44" fmla="*/ 59 w 588"/>
                <a:gd name="T45" fmla="*/ 196 h 812"/>
                <a:gd name="T46" fmla="*/ 69 w 588"/>
                <a:gd name="T47" fmla="*/ 189 h 812"/>
                <a:gd name="T48" fmla="*/ 82 w 588"/>
                <a:gd name="T49" fmla="*/ 181 h 812"/>
                <a:gd name="T50" fmla="*/ 96 w 588"/>
                <a:gd name="T51" fmla="*/ 172 h 812"/>
                <a:gd name="T52" fmla="*/ 111 w 588"/>
                <a:gd name="T53" fmla="*/ 162 h 812"/>
                <a:gd name="T54" fmla="*/ 125 w 588"/>
                <a:gd name="T55" fmla="*/ 153 h 812"/>
                <a:gd name="T56" fmla="*/ 138 w 588"/>
                <a:gd name="T57" fmla="*/ 143 h 812"/>
                <a:gd name="T58" fmla="*/ 144 w 588"/>
                <a:gd name="T59" fmla="*/ 134 h 812"/>
                <a:gd name="T60" fmla="*/ 146 w 588"/>
                <a:gd name="T61" fmla="*/ 122 h 812"/>
                <a:gd name="T62" fmla="*/ 145 w 588"/>
                <a:gd name="T63" fmla="*/ 110 h 812"/>
                <a:gd name="T64" fmla="*/ 136 w 588"/>
                <a:gd name="T65" fmla="*/ 74 h 812"/>
                <a:gd name="T66" fmla="*/ 125 w 588"/>
                <a:gd name="T67" fmla="*/ 33 h 812"/>
                <a:gd name="T68" fmla="*/ 118 w 588"/>
                <a:gd name="T69" fmla="*/ 11 h 812"/>
                <a:gd name="T70" fmla="*/ 116 w 588"/>
                <a:gd name="T71" fmla="*/ 3 h 812"/>
                <a:gd name="T72" fmla="*/ 115 w 588"/>
                <a:gd name="T73" fmla="*/ 2 h 812"/>
                <a:gd name="T74" fmla="*/ 110 w 588"/>
                <a:gd name="T75" fmla="*/ 1 h 812"/>
                <a:gd name="T76" fmla="*/ 100 w 588"/>
                <a:gd name="T77" fmla="*/ 1 h 812"/>
                <a:gd name="T78" fmla="*/ 85 w 588"/>
                <a:gd name="T79" fmla="*/ 3 h 8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8"/>
                <a:gd name="T121" fmla="*/ 0 h 812"/>
                <a:gd name="T122" fmla="*/ 588 w 588"/>
                <a:gd name="T123" fmla="*/ 812 h 8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8" h="812">
                  <a:moveTo>
                    <a:pt x="307" y="30"/>
                  </a:moveTo>
                  <a:lnTo>
                    <a:pt x="309" y="40"/>
                  </a:lnTo>
                  <a:lnTo>
                    <a:pt x="317" y="70"/>
                  </a:lnTo>
                  <a:lnTo>
                    <a:pt x="327" y="114"/>
                  </a:lnTo>
                  <a:lnTo>
                    <a:pt x="339" y="167"/>
                  </a:lnTo>
                  <a:lnTo>
                    <a:pt x="351" y="228"/>
                  </a:lnTo>
                  <a:lnTo>
                    <a:pt x="360" y="290"/>
                  </a:lnTo>
                  <a:lnTo>
                    <a:pt x="364" y="350"/>
                  </a:lnTo>
                  <a:lnTo>
                    <a:pt x="364" y="404"/>
                  </a:lnTo>
                  <a:lnTo>
                    <a:pt x="360" y="417"/>
                  </a:lnTo>
                  <a:lnTo>
                    <a:pt x="347" y="431"/>
                  </a:lnTo>
                  <a:lnTo>
                    <a:pt x="329" y="446"/>
                  </a:lnTo>
                  <a:lnTo>
                    <a:pt x="306" y="462"/>
                  </a:lnTo>
                  <a:lnTo>
                    <a:pt x="278" y="477"/>
                  </a:lnTo>
                  <a:lnTo>
                    <a:pt x="247" y="493"/>
                  </a:lnTo>
                  <a:lnTo>
                    <a:pt x="215" y="508"/>
                  </a:lnTo>
                  <a:lnTo>
                    <a:pt x="181" y="523"/>
                  </a:lnTo>
                  <a:lnTo>
                    <a:pt x="147" y="537"/>
                  </a:lnTo>
                  <a:lnTo>
                    <a:pt x="114" y="549"/>
                  </a:lnTo>
                  <a:lnTo>
                    <a:pt x="83" y="562"/>
                  </a:lnTo>
                  <a:lnTo>
                    <a:pt x="57" y="572"/>
                  </a:lnTo>
                  <a:lnTo>
                    <a:pt x="34" y="580"/>
                  </a:lnTo>
                  <a:lnTo>
                    <a:pt x="15" y="586"/>
                  </a:lnTo>
                  <a:lnTo>
                    <a:pt x="5" y="591"/>
                  </a:lnTo>
                  <a:lnTo>
                    <a:pt x="0" y="592"/>
                  </a:lnTo>
                  <a:lnTo>
                    <a:pt x="1" y="594"/>
                  </a:lnTo>
                  <a:lnTo>
                    <a:pt x="5" y="600"/>
                  </a:lnTo>
                  <a:lnTo>
                    <a:pt x="11" y="610"/>
                  </a:lnTo>
                  <a:lnTo>
                    <a:pt x="19" y="623"/>
                  </a:lnTo>
                  <a:lnTo>
                    <a:pt x="28" y="638"/>
                  </a:lnTo>
                  <a:lnTo>
                    <a:pt x="38" y="655"/>
                  </a:lnTo>
                  <a:lnTo>
                    <a:pt x="51" y="675"/>
                  </a:lnTo>
                  <a:lnTo>
                    <a:pt x="65" y="693"/>
                  </a:lnTo>
                  <a:lnTo>
                    <a:pt x="79" y="713"/>
                  </a:lnTo>
                  <a:lnTo>
                    <a:pt x="94" y="732"/>
                  </a:lnTo>
                  <a:lnTo>
                    <a:pt x="109" y="751"/>
                  </a:lnTo>
                  <a:lnTo>
                    <a:pt x="125" y="768"/>
                  </a:lnTo>
                  <a:lnTo>
                    <a:pt x="141" y="783"/>
                  </a:lnTo>
                  <a:lnTo>
                    <a:pt x="157" y="796"/>
                  </a:lnTo>
                  <a:lnTo>
                    <a:pt x="172" y="806"/>
                  </a:lnTo>
                  <a:lnTo>
                    <a:pt x="187" y="812"/>
                  </a:lnTo>
                  <a:lnTo>
                    <a:pt x="189" y="811"/>
                  </a:lnTo>
                  <a:lnTo>
                    <a:pt x="196" y="806"/>
                  </a:lnTo>
                  <a:lnTo>
                    <a:pt x="206" y="800"/>
                  </a:lnTo>
                  <a:lnTo>
                    <a:pt x="220" y="791"/>
                  </a:lnTo>
                  <a:lnTo>
                    <a:pt x="238" y="781"/>
                  </a:lnTo>
                  <a:lnTo>
                    <a:pt x="257" y="769"/>
                  </a:lnTo>
                  <a:lnTo>
                    <a:pt x="279" y="755"/>
                  </a:lnTo>
                  <a:lnTo>
                    <a:pt x="304" y="739"/>
                  </a:lnTo>
                  <a:lnTo>
                    <a:pt x="330" y="723"/>
                  </a:lnTo>
                  <a:lnTo>
                    <a:pt x="357" y="706"/>
                  </a:lnTo>
                  <a:lnTo>
                    <a:pt x="386" y="687"/>
                  </a:lnTo>
                  <a:lnTo>
                    <a:pt x="416" y="668"/>
                  </a:lnTo>
                  <a:lnTo>
                    <a:pt x="445" y="648"/>
                  </a:lnTo>
                  <a:lnTo>
                    <a:pt x="475" y="629"/>
                  </a:lnTo>
                  <a:lnTo>
                    <a:pt x="504" y="609"/>
                  </a:lnTo>
                  <a:lnTo>
                    <a:pt x="533" y="590"/>
                  </a:lnTo>
                  <a:lnTo>
                    <a:pt x="553" y="572"/>
                  </a:lnTo>
                  <a:lnTo>
                    <a:pt x="569" y="554"/>
                  </a:lnTo>
                  <a:lnTo>
                    <a:pt x="580" y="534"/>
                  </a:lnTo>
                  <a:lnTo>
                    <a:pt x="586" y="514"/>
                  </a:lnTo>
                  <a:lnTo>
                    <a:pt x="588" y="490"/>
                  </a:lnTo>
                  <a:lnTo>
                    <a:pt x="587" y="466"/>
                  </a:lnTo>
                  <a:lnTo>
                    <a:pt x="582" y="441"/>
                  </a:lnTo>
                  <a:lnTo>
                    <a:pt x="576" y="413"/>
                  </a:lnTo>
                  <a:lnTo>
                    <a:pt x="545" y="295"/>
                  </a:lnTo>
                  <a:lnTo>
                    <a:pt x="521" y="201"/>
                  </a:lnTo>
                  <a:lnTo>
                    <a:pt x="501" y="130"/>
                  </a:lnTo>
                  <a:lnTo>
                    <a:pt x="486" y="78"/>
                  </a:lnTo>
                  <a:lnTo>
                    <a:pt x="476" y="42"/>
                  </a:lnTo>
                  <a:lnTo>
                    <a:pt x="469" y="20"/>
                  </a:lnTo>
                  <a:lnTo>
                    <a:pt x="466" y="10"/>
                  </a:lnTo>
                  <a:lnTo>
                    <a:pt x="465" y="7"/>
                  </a:lnTo>
                  <a:lnTo>
                    <a:pt x="462" y="5"/>
                  </a:lnTo>
                  <a:lnTo>
                    <a:pt x="454" y="3"/>
                  </a:lnTo>
                  <a:lnTo>
                    <a:pt x="442" y="1"/>
                  </a:lnTo>
                  <a:lnTo>
                    <a:pt x="424" y="0"/>
                  </a:lnTo>
                  <a:lnTo>
                    <a:pt x="401" y="1"/>
                  </a:lnTo>
                  <a:lnTo>
                    <a:pt x="375" y="5"/>
                  </a:lnTo>
                  <a:lnTo>
                    <a:pt x="342" y="15"/>
                  </a:lnTo>
                  <a:lnTo>
                    <a:pt x="307" y="3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2" name="Freeform 138"/>
            <p:cNvSpPr>
              <a:spLocks noChangeAspect="1"/>
            </p:cNvSpPr>
            <p:nvPr/>
          </p:nvSpPr>
          <p:spPr bwMode="auto">
            <a:xfrm>
              <a:off x="1976" y="2135"/>
              <a:ext cx="60" cy="21"/>
            </a:xfrm>
            <a:custGeom>
              <a:avLst/>
              <a:gdLst>
                <a:gd name="T0" fmla="*/ 1 w 120"/>
                <a:gd name="T1" fmla="*/ 8 h 41"/>
                <a:gd name="T2" fmla="*/ 1 w 120"/>
                <a:gd name="T3" fmla="*/ 8 h 41"/>
                <a:gd name="T4" fmla="*/ 0 w 120"/>
                <a:gd name="T5" fmla="*/ 7 h 41"/>
                <a:gd name="T6" fmla="*/ 0 w 120"/>
                <a:gd name="T7" fmla="*/ 6 h 41"/>
                <a:gd name="T8" fmla="*/ 1 w 120"/>
                <a:gd name="T9" fmla="*/ 5 h 41"/>
                <a:gd name="T10" fmla="*/ 1 w 120"/>
                <a:gd name="T11" fmla="*/ 4 h 41"/>
                <a:gd name="T12" fmla="*/ 3 w 120"/>
                <a:gd name="T13" fmla="*/ 3 h 41"/>
                <a:gd name="T14" fmla="*/ 6 w 120"/>
                <a:gd name="T15" fmla="*/ 2 h 41"/>
                <a:gd name="T16" fmla="*/ 9 w 120"/>
                <a:gd name="T17" fmla="*/ 2 h 41"/>
                <a:gd name="T18" fmla="*/ 14 w 120"/>
                <a:gd name="T19" fmla="*/ 1 h 41"/>
                <a:gd name="T20" fmla="*/ 18 w 120"/>
                <a:gd name="T21" fmla="*/ 1 h 41"/>
                <a:gd name="T22" fmla="*/ 21 w 120"/>
                <a:gd name="T23" fmla="*/ 0 h 41"/>
                <a:gd name="T24" fmla="*/ 25 w 120"/>
                <a:gd name="T25" fmla="*/ 0 h 41"/>
                <a:gd name="T26" fmla="*/ 27 w 120"/>
                <a:gd name="T27" fmla="*/ 1 h 41"/>
                <a:gd name="T28" fmla="*/ 29 w 120"/>
                <a:gd name="T29" fmla="*/ 2 h 41"/>
                <a:gd name="T30" fmla="*/ 30 w 120"/>
                <a:gd name="T31" fmla="*/ 3 h 41"/>
                <a:gd name="T32" fmla="*/ 30 w 120"/>
                <a:gd name="T33" fmla="*/ 6 h 41"/>
                <a:gd name="T34" fmla="*/ 29 w 120"/>
                <a:gd name="T35" fmla="*/ 6 h 41"/>
                <a:gd name="T36" fmla="*/ 26 w 120"/>
                <a:gd name="T37" fmla="*/ 7 h 41"/>
                <a:gd name="T38" fmla="*/ 21 w 120"/>
                <a:gd name="T39" fmla="*/ 8 h 41"/>
                <a:gd name="T40" fmla="*/ 15 w 120"/>
                <a:gd name="T41" fmla="*/ 10 h 41"/>
                <a:gd name="T42" fmla="*/ 10 w 120"/>
                <a:gd name="T43" fmla="*/ 10 h 41"/>
                <a:gd name="T44" fmla="*/ 5 w 120"/>
                <a:gd name="T45" fmla="*/ 11 h 41"/>
                <a:gd name="T46" fmla="*/ 2 w 120"/>
                <a:gd name="T47" fmla="*/ 10 h 41"/>
                <a:gd name="T48" fmla="*/ 1 w 120"/>
                <a:gd name="T49" fmla="*/ 8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41"/>
                <a:gd name="T77" fmla="*/ 120 w 120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41">
                  <a:moveTo>
                    <a:pt x="1" y="31"/>
                  </a:moveTo>
                  <a:lnTo>
                    <a:pt x="1" y="30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3" y="16"/>
                  </a:lnTo>
                  <a:lnTo>
                    <a:pt x="10" y="12"/>
                  </a:lnTo>
                  <a:lnTo>
                    <a:pt x="21" y="8"/>
                  </a:lnTo>
                  <a:lnTo>
                    <a:pt x="35" y="5"/>
                  </a:lnTo>
                  <a:lnTo>
                    <a:pt x="53" y="3"/>
                  </a:lnTo>
                  <a:lnTo>
                    <a:pt x="69" y="1"/>
                  </a:lnTo>
                  <a:lnTo>
                    <a:pt x="84" y="0"/>
                  </a:lnTo>
                  <a:lnTo>
                    <a:pt x="97" y="0"/>
                  </a:lnTo>
                  <a:lnTo>
                    <a:pt x="106" y="1"/>
                  </a:lnTo>
                  <a:lnTo>
                    <a:pt x="114" y="5"/>
                  </a:lnTo>
                  <a:lnTo>
                    <a:pt x="118" y="12"/>
                  </a:lnTo>
                  <a:lnTo>
                    <a:pt x="120" y="23"/>
                  </a:lnTo>
                  <a:lnTo>
                    <a:pt x="115" y="24"/>
                  </a:lnTo>
                  <a:lnTo>
                    <a:pt x="101" y="27"/>
                  </a:lnTo>
                  <a:lnTo>
                    <a:pt x="82" y="32"/>
                  </a:lnTo>
                  <a:lnTo>
                    <a:pt x="61" y="37"/>
                  </a:lnTo>
                  <a:lnTo>
                    <a:pt x="39" y="40"/>
                  </a:lnTo>
                  <a:lnTo>
                    <a:pt x="19" y="41"/>
                  </a:lnTo>
                  <a:lnTo>
                    <a:pt x="6" y="38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3" name="Freeform 139"/>
            <p:cNvSpPr>
              <a:spLocks noChangeAspect="1"/>
            </p:cNvSpPr>
            <p:nvPr/>
          </p:nvSpPr>
          <p:spPr bwMode="auto">
            <a:xfrm>
              <a:off x="2001" y="2096"/>
              <a:ext cx="13" cy="54"/>
            </a:xfrm>
            <a:custGeom>
              <a:avLst/>
              <a:gdLst>
                <a:gd name="T0" fmla="*/ 1 w 27"/>
                <a:gd name="T1" fmla="*/ 27 h 110"/>
                <a:gd name="T2" fmla="*/ 0 w 27"/>
                <a:gd name="T3" fmla="*/ 0 h 110"/>
                <a:gd name="T4" fmla="*/ 5 w 27"/>
                <a:gd name="T5" fmla="*/ 0 h 110"/>
                <a:gd name="T6" fmla="*/ 6 w 27"/>
                <a:gd name="T7" fmla="*/ 27 h 110"/>
                <a:gd name="T8" fmla="*/ 1 w 27"/>
                <a:gd name="T9" fmla="*/ 2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0"/>
                <a:gd name="T17" fmla="*/ 27 w 2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0">
                  <a:moveTo>
                    <a:pt x="6" y="110"/>
                  </a:moveTo>
                  <a:lnTo>
                    <a:pt x="0" y="1"/>
                  </a:lnTo>
                  <a:lnTo>
                    <a:pt x="20" y="0"/>
                  </a:lnTo>
                  <a:lnTo>
                    <a:pt x="27" y="109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4" name="Freeform 140"/>
            <p:cNvSpPr>
              <a:spLocks noChangeAspect="1"/>
            </p:cNvSpPr>
            <p:nvPr/>
          </p:nvSpPr>
          <p:spPr bwMode="auto">
            <a:xfrm>
              <a:off x="1990" y="2152"/>
              <a:ext cx="59" cy="153"/>
            </a:xfrm>
            <a:custGeom>
              <a:avLst/>
              <a:gdLst>
                <a:gd name="T0" fmla="*/ 0 w 119"/>
                <a:gd name="T1" fmla="*/ 1 h 305"/>
                <a:gd name="T2" fmla="*/ 0 w 119"/>
                <a:gd name="T3" fmla="*/ 4 h 305"/>
                <a:gd name="T4" fmla="*/ 2 w 119"/>
                <a:gd name="T5" fmla="*/ 12 h 305"/>
                <a:gd name="T6" fmla="*/ 5 w 119"/>
                <a:gd name="T7" fmla="*/ 24 h 305"/>
                <a:gd name="T8" fmla="*/ 7 w 119"/>
                <a:gd name="T9" fmla="*/ 37 h 305"/>
                <a:gd name="T10" fmla="*/ 10 w 119"/>
                <a:gd name="T11" fmla="*/ 50 h 305"/>
                <a:gd name="T12" fmla="*/ 12 w 119"/>
                <a:gd name="T13" fmla="*/ 62 h 305"/>
                <a:gd name="T14" fmla="*/ 14 w 119"/>
                <a:gd name="T15" fmla="*/ 71 h 305"/>
                <a:gd name="T16" fmla="*/ 14 w 119"/>
                <a:gd name="T17" fmla="*/ 74 h 305"/>
                <a:gd name="T18" fmla="*/ 29 w 119"/>
                <a:gd name="T19" fmla="*/ 77 h 305"/>
                <a:gd name="T20" fmla="*/ 15 w 119"/>
                <a:gd name="T21" fmla="*/ 0 h 305"/>
                <a:gd name="T22" fmla="*/ 0 w 119"/>
                <a:gd name="T23" fmla="*/ 1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9"/>
                <a:gd name="T37" fmla="*/ 0 h 305"/>
                <a:gd name="T38" fmla="*/ 119 w 119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9" h="305">
                  <a:moveTo>
                    <a:pt x="0" y="3"/>
                  </a:moveTo>
                  <a:lnTo>
                    <a:pt x="3" y="15"/>
                  </a:lnTo>
                  <a:lnTo>
                    <a:pt x="11" y="47"/>
                  </a:lnTo>
                  <a:lnTo>
                    <a:pt x="20" y="94"/>
                  </a:lnTo>
                  <a:lnTo>
                    <a:pt x="31" y="147"/>
                  </a:lnTo>
                  <a:lnTo>
                    <a:pt x="42" y="200"/>
                  </a:lnTo>
                  <a:lnTo>
                    <a:pt x="51" y="247"/>
                  </a:lnTo>
                  <a:lnTo>
                    <a:pt x="57" y="281"/>
                  </a:lnTo>
                  <a:lnTo>
                    <a:pt x="58" y="296"/>
                  </a:lnTo>
                  <a:lnTo>
                    <a:pt x="119" y="305"/>
                  </a:lnTo>
                  <a:lnTo>
                    <a:pt x="6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5" name="Freeform 141"/>
            <p:cNvSpPr>
              <a:spLocks noChangeAspect="1"/>
            </p:cNvSpPr>
            <p:nvPr/>
          </p:nvSpPr>
          <p:spPr bwMode="auto">
            <a:xfrm>
              <a:off x="2004" y="2173"/>
              <a:ext cx="25" cy="27"/>
            </a:xfrm>
            <a:custGeom>
              <a:avLst/>
              <a:gdLst>
                <a:gd name="T0" fmla="*/ 6 w 51"/>
                <a:gd name="T1" fmla="*/ 0 h 55"/>
                <a:gd name="T2" fmla="*/ 4 w 51"/>
                <a:gd name="T3" fmla="*/ 2 h 55"/>
                <a:gd name="T4" fmla="*/ 2 w 51"/>
                <a:gd name="T5" fmla="*/ 4 h 55"/>
                <a:gd name="T6" fmla="*/ 1 w 51"/>
                <a:gd name="T7" fmla="*/ 7 h 55"/>
                <a:gd name="T8" fmla="*/ 1 w 51"/>
                <a:gd name="T9" fmla="*/ 9 h 55"/>
                <a:gd name="T10" fmla="*/ 2 w 51"/>
                <a:gd name="T11" fmla="*/ 10 h 55"/>
                <a:gd name="T12" fmla="*/ 3 w 51"/>
                <a:gd name="T13" fmla="*/ 11 h 55"/>
                <a:gd name="T14" fmla="*/ 4 w 51"/>
                <a:gd name="T15" fmla="*/ 12 h 55"/>
                <a:gd name="T16" fmla="*/ 6 w 51"/>
                <a:gd name="T17" fmla="*/ 12 h 55"/>
                <a:gd name="T18" fmla="*/ 7 w 51"/>
                <a:gd name="T19" fmla="*/ 13 h 55"/>
                <a:gd name="T20" fmla="*/ 9 w 51"/>
                <a:gd name="T21" fmla="*/ 13 h 55"/>
                <a:gd name="T22" fmla="*/ 10 w 51"/>
                <a:gd name="T23" fmla="*/ 13 h 55"/>
                <a:gd name="T24" fmla="*/ 12 w 51"/>
                <a:gd name="T25" fmla="*/ 12 h 55"/>
                <a:gd name="T26" fmla="*/ 12 w 51"/>
                <a:gd name="T27" fmla="*/ 12 h 55"/>
                <a:gd name="T28" fmla="*/ 12 w 51"/>
                <a:gd name="T29" fmla="*/ 13 h 55"/>
                <a:gd name="T30" fmla="*/ 12 w 51"/>
                <a:gd name="T31" fmla="*/ 13 h 55"/>
                <a:gd name="T32" fmla="*/ 12 w 51"/>
                <a:gd name="T33" fmla="*/ 13 h 55"/>
                <a:gd name="T34" fmla="*/ 12 w 51"/>
                <a:gd name="T35" fmla="*/ 13 h 55"/>
                <a:gd name="T36" fmla="*/ 12 w 51"/>
                <a:gd name="T37" fmla="*/ 13 h 55"/>
                <a:gd name="T38" fmla="*/ 12 w 51"/>
                <a:gd name="T39" fmla="*/ 13 h 55"/>
                <a:gd name="T40" fmla="*/ 12 w 51"/>
                <a:gd name="T41" fmla="*/ 13 h 55"/>
                <a:gd name="T42" fmla="*/ 10 w 51"/>
                <a:gd name="T43" fmla="*/ 13 h 55"/>
                <a:gd name="T44" fmla="*/ 9 w 51"/>
                <a:gd name="T45" fmla="*/ 13 h 55"/>
                <a:gd name="T46" fmla="*/ 7 w 51"/>
                <a:gd name="T47" fmla="*/ 13 h 55"/>
                <a:gd name="T48" fmla="*/ 6 w 51"/>
                <a:gd name="T49" fmla="*/ 13 h 55"/>
                <a:gd name="T50" fmla="*/ 4 w 51"/>
                <a:gd name="T51" fmla="*/ 13 h 55"/>
                <a:gd name="T52" fmla="*/ 3 w 51"/>
                <a:gd name="T53" fmla="*/ 13 h 55"/>
                <a:gd name="T54" fmla="*/ 2 w 51"/>
                <a:gd name="T55" fmla="*/ 12 h 55"/>
                <a:gd name="T56" fmla="*/ 1 w 51"/>
                <a:gd name="T57" fmla="*/ 10 h 55"/>
                <a:gd name="T58" fmla="*/ 0 w 51"/>
                <a:gd name="T59" fmla="*/ 8 h 55"/>
                <a:gd name="T60" fmla="*/ 0 w 51"/>
                <a:gd name="T61" fmla="*/ 5 h 55"/>
                <a:gd name="T62" fmla="*/ 2 w 51"/>
                <a:gd name="T63" fmla="*/ 2 h 55"/>
                <a:gd name="T64" fmla="*/ 5 w 51"/>
                <a:gd name="T65" fmla="*/ 0 h 55"/>
                <a:gd name="T66" fmla="*/ 6 w 51"/>
                <a:gd name="T67" fmla="*/ 0 h 55"/>
                <a:gd name="T68" fmla="*/ 6 w 51"/>
                <a:gd name="T69" fmla="*/ 0 h 55"/>
                <a:gd name="T70" fmla="*/ 6 w 51"/>
                <a:gd name="T71" fmla="*/ 0 h 55"/>
                <a:gd name="T72" fmla="*/ 6 w 51"/>
                <a:gd name="T73" fmla="*/ 0 h 55"/>
                <a:gd name="T74" fmla="*/ 7 w 51"/>
                <a:gd name="T75" fmla="*/ 0 h 55"/>
                <a:gd name="T76" fmla="*/ 7 w 51"/>
                <a:gd name="T77" fmla="*/ 0 h 55"/>
                <a:gd name="T78" fmla="*/ 7 w 51"/>
                <a:gd name="T79" fmla="*/ 0 h 55"/>
                <a:gd name="T80" fmla="*/ 6 w 51"/>
                <a:gd name="T81" fmla="*/ 0 h 55"/>
                <a:gd name="T82" fmla="*/ 6 w 51"/>
                <a:gd name="T83" fmla="*/ 0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"/>
                <a:gd name="T127" fmla="*/ 0 h 55"/>
                <a:gd name="T128" fmla="*/ 51 w 51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" h="55">
                  <a:moveTo>
                    <a:pt x="27" y="3"/>
                  </a:moveTo>
                  <a:lnTo>
                    <a:pt x="16" y="10"/>
                  </a:lnTo>
                  <a:lnTo>
                    <a:pt x="9" y="18"/>
                  </a:lnTo>
                  <a:lnTo>
                    <a:pt x="6" y="28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14" y="46"/>
                  </a:lnTo>
                  <a:lnTo>
                    <a:pt x="19" y="49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3" y="52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4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43" y="55"/>
                  </a:lnTo>
                  <a:lnTo>
                    <a:pt x="36" y="55"/>
                  </a:lnTo>
                  <a:lnTo>
                    <a:pt x="30" y="55"/>
                  </a:lnTo>
                  <a:lnTo>
                    <a:pt x="24" y="55"/>
                  </a:lnTo>
                  <a:lnTo>
                    <a:pt x="19" y="54"/>
                  </a:lnTo>
                  <a:lnTo>
                    <a:pt x="14" y="52"/>
                  </a:lnTo>
                  <a:lnTo>
                    <a:pt x="9" y="48"/>
                  </a:lnTo>
                  <a:lnTo>
                    <a:pt x="5" y="43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6" name="Freeform 142"/>
            <p:cNvSpPr>
              <a:spLocks noChangeAspect="1"/>
            </p:cNvSpPr>
            <p:nvPr/>
          </p:nvSpPr>
          <p:spPr bwMode="auto">
            <a:xfrm>
              <a:off x="1979" y="2174"/>
              <a:ext cx="26" cy="28"/>
            </a:xfrm>
            <a:custGeom>
              <a:avLst/>
              <a:gdLst>
                <a:gd name="T0" fmla="*/ 7 w 50"/>
                <a:gd name="T1" fmla="*/ 1 h 55"/>
                <a:gd name="T2" fmla="*/ 4 w 50"/>
                <a:gd name="T3" fmla="*/ 3 h 55"/>
                <a:gd name="T4" fmla="*/ 2 w 50"/>
                <a:gd name="T5" fmla="*/ 5 h 55"/>
                <a:gd name="T6" fmla="*/ 2 w 50"/>
                <a:gd name="T7" fmla="*/ 7 h 55"/>
                <a:gd name="T8" fmla="*/ 2 w 50"/>
                <a:gd name="T9" fmla="*/ 10 h 55"/>
                <a:gd name="T10" fmla="*/ 3 w 50"/>
                <a:gd name="T11" fmla="*/ 11 h 55"/>
                <a:gd name="T12" fmla="*/ 3 w 50"/>
                <a:gd name="T13" fmla="*/ 12 h 55"/>
                <a:gd name="T14" fmla="*/ 5 w 50"/>
                <a:gd name="T15" fmla="*/ 12 h 55"/>
                <a:gd name="T16" fmla="*/ 6 w 50"/>
                <a:gd name="T17" fmla="*/ 13 h 55"/>
                <a:gd name="T18" fmla="*/ 8 w 50"/>
                <a:gd name="T19" fmla="*/ 13 h 55"/>
                <a:gd name="T20" fmla="*/ 9 w 50"/>
                <a:gd name="T21" fmla="*/ 13 h 55"/>
                <a:gd name="T22" fmla="*/ 11 w 50"/>
                <a:gd name="T23" fmla="*/ 13 h 55"/>
                <a:gd name="T24" fmla="*/ 13 w 50"/>
                <a:gd name="T25" fmla="*/ 13 h 55"/>
                <a:gd name="T26" fmla="*/ 13 w 50"/>
                <a:gd name="T27" fmla="*/ 13 h 55"/>
                <a:gd name="T28" fmla="*/ 13 w 50"/>
                <a:gd name="T29" fmla="*/ 13 h 55"/>
                <a:gd name="T30" fmla="*/ 14 w 50"/>
                <a:gd name="T31" fmla="*/ 13 h 55"/>
                <a:gd name="T32" fmla="*/ 14 w 50"/>
                <a:gd name="T33" fmla="*/ 13 h 55"/>
                <a:gd name="T34" fmla="*/ 14 w 50"/>
                <a:gd name="T35" fmla="*/ 14 h 55"/>
                <a:gd name="T36" fmla="*/ 13 w 50"/>
                <a:gd name="T37" fmla="*/ 14 h 55"/>
                <a:gd name="T38" fmla="*/ 13 w 50"/>
                <a:gd name="T39" fmla="*/ 14 h 55"/>
                <a:gd name="T40" fmla="*/ 13 w 50"/>
                <a:gd name="T41" fmla="*/ 14 h 55"/>
                <a:gd name="T42" fmla="*/ 11 w 50"/>
                <a:gd name="T43" fmla="*/ 14 h 55"/>
                <a:gd name="T44" fmla="*/ 9 w 50"/>
                <a:gd name="T45" fmla="*/ 14 h 55"/>
                <a:gd name="T46" fmla="*/ 8 w 50"/>
                <a:gd name="T47" fmla="*/ 14 h 55"/>
                <a:gd name="T48" fmla="*/ 6 w 50"/>
                <a:gd name="T49" fmla="*/ 14 h 55"/>
                <a:gd name="T50" fmla="*/ 5 w 50"/>
                <a:gd name="T51" fmla="*/ 14 h 55"/>
                <a:gd name="T52" fmla="*/ 3 w 50"/>
                <a:gd name="T53" fmla="*/ 13 h 55"/>
                <a:gd name="T54" fmla="*/ 2 w 50"/>
                <a:gd name="T55" fmla="*/ 12 h 55"/>
                <a:gd name="T56" fmla="*/ 1 w 50"/>
                <a:gd name="T57" fmla="*/ 11 h 55"/>
                <a:gd name="T58" fmla="*/ 0 w 50"/>
                <a:gd name="T59" fmla="*/ 8 h 55"/>
                <a:gd name="T60" fmla="*/ 1 w 50"/>
                <a:gd name="T61" fmla="*/ 5 h 55"/>
                <a:gd name="T62" fmla="*/ 3 w 50"/>
                <a:gd name="T63" fmla="*/ 3 h 55"/>
                <a:gd name="T64" fmla="*/ 6 w 50"/>
                <a:gd name="T65" fmla="*/ 0 h 55"/>
                <a:gd name="T66" fmla="*/ 6 w 50"/>
                <a:gd name="T67" fmla="*/ 0 h 55"/>
                <a:gd name="T68" fmla="*/ 7 w 50"/>
                <a:gd name="T69" fmla="*/ 0 h 55"/>
                <a:gd name="T70" fmla="*/ 7 w 50"/>
                <a:gd name="T71" fmla="*/ 0 h 55"/>
                <a:gd name="T72" fmla="*/ 7 w 50"/>
                <a:gd name="T73" fmla="*/ 0 h 55"/>
                <a:gd name="T74" fmla="*/ 7 w 50"/>
                <a:gd name="T75" fmla="*/ 1 h 55"/>
                <a:gd name="T76" fmla="*/ 7 w 50"/>
                <a:gd name="T77" fmla="*/ 1 h 55"/>
                <a:gd name="T78" fmla="*/ 7 w 50"/>
                <a:gd name="T79" fmla="*/ 1 h 55"/>
                <a:gd name="T80" fmla="*/ 7 w 50"/>
                <a:gd name="T81" fmla="*/ 1 h 55"/>
                <a:gd name="T82" fmla="*/ 7 w 50"/>
                <a:gd name="T83" fmla="*/ 1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55"/>
                <a:gd name="T128" fmla="*/ 50 w 50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55">
                  <a:moveTo>
                    <a:pt x="26" y="3"/>
                  </a:moveTo>
                  <a:lnTo>
                    <a:pt x="16" y="10"/>
                  </a:lnTo>
                  <a:lnTo>
                    <a:pt x="8" y="18"/>
                  </a:lnTo>
                  <a:lnTo>
                    <a:pt x="5" y="28"/>
                  </a:lnTo>
                  <a:lnTo>
                    <a:pt x="6" y="38"/>
                  </a:lnTo>
                  <a:lnTo>
                    <a:pt x="9" y="43"/>
                  </a:lnTo>
                  <a:lnTo>
                    <a:pt x="12" y="46"/>
                  </a:lnTo>
                  <a:lnTo>
                    <a:pt x="17" y="48"/>
                  </a:lnTo>
                  <a:lnTo>
                    <a:pt x="23" y="50"/>
                  </a:lnTo>
                  <a:lnTo>
                    <a:pt x="29" y="51"/>
                  </a:lnTo>
                  <a:lnTo>
                    <a:pt x="35" y="51"/>
                  </a:lnTo>
                  <a:lnTo>
                    <a:pt x="42" y="51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0" y="53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35" y="55"/>
                  </a:lnTo>
                  <a:lnTo>
                    <a:pt x="29" y="54"/>
                  </a:lnTo>
                  <a:lnTo>
                    <a:pt x="24" y="54"/>
                  </a:lnTo>
                  <a:lnTo>
                    <a:pt x="18" y="53"/>
                  </a:lnTo>
                  <a:lnTo>
                    <a:pt x="12" y="51"/>
                  </a:lnTo>
                  <a:lnTo>
                    <a:pt x="8" y="47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7" name="Freeform 143"/>
            <p:cNvSpPr>
              <a:spLocks noChangeAspect="1"/>
            </p:cNvSpPr>
            <p:nvPr/>
          </p:nvSpPr>
          <p:spPr bwMode="auto">
            <a:xfrm>
              <a:off x="1984" y="2143"/>
              <a:ext cx="43" cy="21"/>
            </a:xfrm>
            <a:custGeom>
              <a:avLst/>
              <a:gdLst>
                <a:gd name="T0" fmla="*/ 10 w 84"/>
                <a:gd name="T1" fmla="*/ 11 h 42"/>
                <a:gd name="T2" fmla="*/ 9 w 84"/>
                <a:gd name="T3" fmla="*/ 11 h 42"/>
                <a:gd name="T4" fmla="*/ 7 w 84"/>
                <a:gd name="T5" fmla="*/ 10 h 42"/>
                <a:gd name="T6" fmla="*/ 6 w 84"/>
                <a:gd name="T7" fmla="*/ 9 h 42"/>
                <a:gd name="T8" fmla="*/ 4 w 84"/>
                <a:gd name="T9" fmla="*/ 7 h 42"/>
                <a:gd name="T10" fmla="*/ 3 w 84"/>
                <a:gd name="T11" fmla="*/ 6 h 42"/>
                <a:gd name="T12" fmla="*/ 2 w 84"/>
                <a:gd name="T13" fmla="*/ 5 h 42"/>
                <a:gd name="T14" fmla="*/ 1 w 84"/>
                <a:gd name="T15" fmla="*/ 5 h 42"/>
                <a:gd name="T16" fmla="*/ 0 w 84"/>
                <a:gd name="T17" fmla="*/ 4 h 42"/>
                <a:gd name="T18" fmla="*/ 1 w 84"/>
                <a:gd name="T19" fmla="*/ 3 h 42"/>
                <a:gd name="T20" fmla="*/ 2 w 84"/>
                <a:gd name="T21" fmla="*/ 3 h 42"/>
                <a:gd name="T22" fmla="*/ 3 w 84"/>
                <a:gd name="T23" fmla="*/ 3 h 42"/>
                <a:gd name="T24" fmla="*/ 4 w 84"/>
                <a:gd name="T25" fmla="*/ 3 h 42"/>
                <a:gd name="T26" fmla="*/ 6 w 84"/>
                <a:gd name="T27" fmla="*/ 3 h 42"/>
                <a:gd name="T28" fmla="*/ 8 w 84"/>
                <a:gd name="T29" fmla="*/ 1 h 42"/>
                <a:gd name="T30" fmla="*/ 10 w 84"/>
                <a:gd name="T31" fmla="*/ 1 h 42"/>
                <a:gd name="T32" fmla="*/ 11 w 84"/>
                <a:gd name="T33" fmla="*/ 1 h 42"/>
                <a:gd name="T34" fmla="*/ 12 w 84"/>
                <a:gd name="T35" fmla="*/ 1 h 42"/>
                <a:gd name="T36" fmla="*/ 14 w 84"/>
                <a:gd name="T37" fmla="*/ 1 h 42"/>
                <a:gd name="T38" fmla="*/ 16 w 84"/>
                <a:gd name="T39" fmla="*/ 1 h 42"/>
                <a:gd name="T40" fmla="*/ 17 w 84"/>
                <a:gd name="T41" fmla="*/ 1 h 42"/>
                <a:gd name="T42" fmla="*/ 19 w 84"/>
                <a:gd name="T43" fmla="*/ 0 h 42"/>
                <a:gd name="T44" fmla="*/ 20 w 84"/>
                <a:gd name="T45" fmla="*/ 0 h 42"/>
                <a:gd name="T46" fmla="*/ 22 w 84"/>
                <a:gd name="T47" fmla="*/ 0 h 42"/>
                <a:gd name="T48" fmla="*/ 22 w 84"/>
                <a:gd name="T49" fmla="*/ 1 h 42"/>
                <a:gd name="T50" fmla="*/ 22 w 84"/>
                <a:gd name="T51" fmla="*/ 1 h 42"/>
                <a:gd name="T52" fmla="*/ 20 w 84"/>
                <a:gd name="T53" fmla="*/ 3 h 42"/>
                <a:gd name="T54" fmla="*/ 19 w 84"/>
                <a:gd name="T55" fmla="*/ 3 h 42"/>
                <a:gd name="T56" fmla="*/ 17 w 84"/>
                <a:gd name="T57" fmla="*/ 5 h 42"/>
                <a:gd name="T58" fmla="*/ 15 w 84"/>
                <a:gd name="T59" fmla="*/ 7 h 42"/>
                <a:gd name="T60" fmla="*/ 13 w 84"/>
                <a:gd name="T61" fmla="*/ 9 h 42"/>
                <a:gd name="T62" fmla="*/ 12 w 84"/>
                <a:gd name="T63" fmla="*/ 10 h 42"/>
                <a:gd name="T64" fmla="*/ 10 w 84"/>
                <a:gd name="T65" fmla="*/ 11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42"/>
                <a:gd name="T101" fmla="*/ 84 w 84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42">
                  <a:moveTo>
                    <a:pt x="38" y="42"/>
                  </a:moveTo>
                  <a:lnTo>
                    <a:pt x="33" y="41"/>
                  </a:lnTo>
                  <a:lnTo>
                    <a:pt x="28" y="39"/>
                  </a:lnTo>
                  <a:lnTo>
                    <a:pt x="21" y="36"/>
                  </a:lnTo>
                  <a:lnTo>
                    <a:pt x="15" y="31"/>
                  </a:lnTo>
                  <a:lnTo>
                    <a:pt x="9" y="26"/>
                  </a:lnTo>
                  <a:lnTo>
                    <a:pt x="5" y="22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5" y="14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3" y="9"/>
                  </a:lnTo>
                  <a:lnTo>
                    <a:pt x="30" y="7"/>
                  </a:lnTo>
                  <a:lnTo>
                    <a:pt x="37" y="6"/>
                  </a:lnTo>
                  <a:lnTo>
                    <a:pt x="41" y="4"/>
                  </a:lnTo>
                  <a:lnTo>
                    <a:pt x="46" y="3"/>
                  </a:lnTo>
                  <a:lnTo>
                    <a:pt x="53" y="3"/>
                  </a:lnTo>
                  <a:lnTo>
                    <a:pt x="60" y="2"/>
                  </a:lnTo>
                  <a:lnTo>
                    <a:pt x="67" y="1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3" y="3"/>
                  </a:lnTo>
                  <a:lnTo>
                    <a:pt x="79" y="9"/>
                  </a:lnTo>
                  <a:lnTo>
                    <a:pt x="72" y="15"/>
                  </a:lnTo>
                  <a:lnTo>
                    <a:pt x="66" y="23"/>
                  </a:lnTo>
                  <a:lnTo>
                    <a:pt x="58" y="30"/>
                  </a:lnTo>
                  <a:lnTo>
                    <a:pt x="51" y="36"/>
                  </a:lnTo>
                  <a:lnTo>
                    <a:pt x="44" y="40"/>
                  </a:lnTo>
                  <a:lnTo>
                    <a:pt x="38" y="42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8" name="Freeform 144"/>
            <p:cNvSpPr>
              <a:spLocks noChangeAspect="1"/>
            </p:cNvSpPr>
            <p:nvPr/>
          </p:nvSpPr>
          <p:spPr bwMode="auto">
            <a:xfrm>
              <a:off x="1977" y="2148"/>
              <a:ext cx="24" cy="19"/>
            </a:xfrm>
            <a:custGeom>
              <a:avLst/>
              <a:gdLst>
                <a:gd name="T0" fmla="*/ 0 w 48"/>
                <a:gd name="T1" fmla="*/ 0 h 39"/>
                <a:gd name="T2" fmla="*/ 1 w 48"/>
                <a:gd name="T3" fmla="*/ 9 h 39"/>
                <a:gd name="T4" fmla="*/ 1 w 48"/>
                <a:gd name="T5" fmla="*/ 9 h 39"/>
                <a:gd name="T6" fmla="*/ 2 w 48"/>
                <a:gd name="T7" fmla="*/ 9 h 39"/>
                <a:gd name="T8" fmla="*/ 3 w 48"/>
                <a:gd name="T9" fmla="*/ 9 h 39"/>
                <a:gd name="T10" fmla="*/ 5 w 48"/>
                <a:gd name="T11" fmla="*/ 8 h 39"/>
                <a:gd name="T12" fmla="*/ 7 w 48"/>
                <a:gd name="T13" fmla="*/ 8 h 39"/>
                <a:gd name="T14" fmla="*/ 9 w 48"/>
                <a:gd name="T15" fmla="*/ 8 h 39"/>
                <a:gd name="T16" fmla="*/ 11 w 48"/>
                <a:gd name="T17" fmla="*/ 8 h 39"/>
                <a:gd name="T18" fmla="*/ 12 w 48"/>
                <a:gd name="T19" fmla="*/ 8 h 39"/>
                <a:gd name="T20" fmla="*/ 12 w 48"/>
                <a:gd name="T21" fmla="*/ 8 h 39"/>
                <a:gd name="T22" fmla="*/ 11 w 48"/>
                <a:gd name="T23" fmla="*/ 7 h 39"/>
                <a:gd name="T24" fmla="*/ 9 w 48"/>
                <a:gd name="T25" fmla="*/ 5 h 39"/>
                <a:gd name="T26" fmla="*/ 7 w 48"/>
                <a:gd name="T27" fmla="*/ 3 h 39"/>
                <a:gd name="T28" fmla="*/ 5 w 48"/>
                <a:gd name="T29" fmla="*/ 2 h 39"/>
                <a:gd name="T30" fmla="*/ 3 w 48"/>
                <a:gd name="T31" fmla="*/ 0 h 39"/>
                <a:gd name="T32" fmla="*/ 2 w 48"/>
                <a:gd name="T33" fmla="*/ 0 h 39"/>
                <a:gd name="T34" fmla="*/ 0 w 48"/>
                <a:gd name="T35" fmla="*/ 0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39"/>
                <a:gd name="T56" fmla="*/ 48 w 48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39">
                  <a:moveTo>
                    <a:pt x="0" y="0"/>
                  </a:moveTo>
                  <a:lnTo>
                    <a:pt x="2" y="39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3" y="36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3"/>
                  </a:lnTo>
                  <a:lnTo>
                    <a:pt x="43" y="33"/>
                  </a:lnTo>
                  <a:lnTo>
                    <a:pt x="48" y="35"/>
                  </a:lnTo>
                  <a:lnTo>
                    <a:pt x="46" y="32"/>
                  </a:lnTo>
                  <a:lnTo>
                    <a:pt x="41" y="28"/>
                  </a:lnTo>
                  <a:lnTo>
                    <a:pt x="36" y="22"/>
                  </a:lnTo>
                  <a:lnTo>
                    <a:pt x="28" y="15"/>
                  </a:lnTo>
                  <a:lnTo>
                    <a:pt x="18" y="8"/>
                  </a:lnTo>
                  <a:lnTo>
                    <a:pt x="11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89" name="Freeform 145"/>
            <p:cNvSpPr>
              <a:spLocks noChangeAspect="1"/>
            </p:cNvSpPr>
            <p:nvPr/>
          </p:nvSpPr>
          <p:spPr bwMode="auto">
            <a:xfrm>
              <a:off x="1874" y="2135"/>
              <a:ext cx="178" cy="199"/>
            </a:xfrm>
            <a:custGeom>
              <a:avLst/>
              <a:gdLst>
                <a:gd name="T0" fmla="*/ 84 w 356"/>
                <a:gd name="T1" fmla="*/ 0 h 396"/>
                <a:gd name="T2" fmla="*/ 81 w 356"/>
                <a:gd name="T3" fmla="*/ 3 h 396"/>
                <a:gd name="T4" fmla="*/ 77 w 356"/>
                <a:gd name="T5" fmla="*/ 7 h 396"/>
                <a:gd name="T6" fmla="*/ 73 w 356"/>
                <a:gd name="T7" fmla="*/ 12 h 396"/>
                <a:gd name="T8" fmla="*/ 69 w 356"/>
                <a:gd name="T9" fmla="*/ 18 h 396"/>
                <a:gd name="T10" fmla="*/ 65 w 356"/>
                <a:gd name="T11" fmla="*/ 23 h 396"/>
                <a:gd name="T12" fmla="*/ 61 w 356"/>
                <a:gd name="T13" fmla="*/ 27 h 396"/>
                <a:gd name="T14" fmla="*/ 58 w 356"/>
                <a:gd name="T15" fmla="*/ 31 h 396"/>
                <a:gd name="T16" fmla="*/ 56 w 356"/>
                <a:gd name="T17" fmla="*/ 34 h 396"/>
                <a:gd name="T18" fmla="*/ 53 w 356"/>
                <a:gd name="T19" fmla="*/ 38 h 396"/>
                <a:gd name="T20" fmla="*/ 49 w 356"/>
                <a:gd name="T21" fmla="*/ 43 h 396"/>
                <a:gd name="T22" fmla="*/ 45 w 356"/>
                <a:gd name="T23" fmla="*/ 47 h 396"/>
                <a:gd name="T24" fmla="*/ 42 w 356"/>
                <a:gd name="T25" fmla="*/ 51 h 396"/>
                <a:gd name="T26" fmla="*/ 39 w 356"/>
                <a:gd name="T27" fmla="*/ 56 h 396"/>
                <a:gd name="T28" fmla="*/ 35 w 356"/>
                <a:gd name="T29" fmla="*/ 60 h 396"/>
                <a:gd name="T30" fmla="*/ 30 w 356"/>
                <a:gd name="T31" fmla="*/ 65 h 396"/>
                <a:gd name="T32" fmla="*/ 25 w 356"/>
                <a:gd name="T33" fmla="*/ 69 h 396"/>
                <a:gd name="T34" fmla="*/ 22 w 356"/>
                <a:gd name="T35" fmla="*/ 73 h 396"/>
                <a:gd name="T36" fmla="*/ 20 w 356"/>
                <a:gd name="T37" fmla="*/ 76 h 396"/>
                <a:gd name="T38" fmla="*/ 17 w 356"/>
                <a:gd name="T39" fmla="*/ 79 h 396"/>
                <a:gd name="T40" fmla="*/ 13 w 356"/>
                <a:gd name="T41" fmla="*/ 81 h 396"/>
                <a:gd name="T42" fmla="*/ 10 w 356"/>
                <a:gd name="T43" fmla="*/ 84 h 396"/>
                <a:gd name="T44" fmla="*/ 6 w 356"/>
                <a:gd name="T45" fmla="*/ 87 h 396"/>
                <a:gd name="T46" fmla="*/ 3 w 356"/>
                <a:gd name="T47" fmla="*/ 89 h 396"/>
                <a:gd name="T48" fmla="*/ 1 w 356"/>
                <a:gd name="T49" fmla="*/ 92 h 396"/>
                <a:gd name="T50" fmla="*/ 0 w 356"/>
                <a:gd name="T51" fmla="*/ 94 h 396"/>
                <a:gd name="T52" fmla="*/ 1 w 356"/>
                <a:gd name="T53" fmla="*/ 97 h 396"/>
                <a:gd name="T54" fmla="*/ 3 w 356"/>
                <a:gd name="T55" fmla="*/ 100 h 396"/>
                <a:gd name="T56" fmla="*/ 6 w 356"/>
                <a:gd name="T57" fmla="*/ 100 h 396"/>
                <a:gd name="T58" fmla="*/ 10 w 356"/>
                <a:gd name="T59" fmla="*/ 96 h 396"/>
                <a:gd name="T60" fmla="*/ 13 w 356"/>
                <a:gd name="T61" fmla="*/ 94 h 396"/>
                <a:gd name="T62" fmla="*/ 17 w 356"/>
                <a:gd name="T63" fmla="*/ 91 h 396"/>
                <a:gd name="T64" fmla="*/ 20 w 356"/>
                <a:gd name="T65" fmla="*/ 88 h 396"/>
                <a:gd name="T66" fmla="*/ 23 w 356"/>
                <a:gd name="T67" fmla="*/ 84 h 396"/>
                <a:gd name="T68" fmla="*/ 27 w 356"/>
                <a:gd name="T69" fmla="*/ 81 h 396"/>
                <a:gd name="T70" fmla="*/ 30 w 356"/>
                <a:gd name="T71" fmla="*/ 78 h 396"/>
                <a:gd name="T72" fmla="*/ 34 w 356"/>
                <a:gd name="T73" fmla="*/ 75 h 396"/>
                <a:gd name="T74" fmla="*/ 37 w 356"/>
                <a:gd name="T75" fmla="*/ 71 h 396"/>
                <a:gd name="T76" fmla="*/ 40 w 356"/>
                <a:gd name="T77" fmla="*/ 67 h 396"/>
                <a:gd name="T78" fmla="*/ 44 w 356"/>
                <a:gd name="T79" fmla="*/ 63 h 396"/>
                <a:gd name="T80" fmla="*/ 47 w 356"/>
                <a:gd name="T81" fmla="*/ 59 h 396"/>
                <a:gd name="T82" fmla="*/ 51 w 356"/>
                <a:gd name="T83" fmla="*/ 55 h 396"/>
                <a:gd name="T84" fmla="*/ 54 w 356"/>
                <a:gd name="T85" fmla="*/ 51 h 396"/>
                <a:gd name="T86" fmla="*/ 58 w 356"/>
                <a:gd name="T87" fmla="*/ 46 h 396"/>
                <a:gd name="T88" fmla="*/ 62 w 356"/>
                <a:gd name="T89" fmla="*/ 42 h 396"/>
                <a:gd name="T90" fmla="*/ 66 w 356"/>
                <a:gd name="T91" fmla="*/ 38 h 396"/>
                <a:gd name="T92" fmla="*/ 70 w 356"/>
                <a:gd name="T93" fmla="*/ 33 h 396"/>
                <a:gd name="T94" fmla="*/ 74 w 356"/>
                <a:gd name="T95" fmla="*/ 29 h 396"/>
                <a:gd name="T96" fmla="*/ 77 w 356"/>
                <a:gd name="T97" fmla="*/ 25 h 396"/>
                <a:gd name="T98" fmla="*/ 80 w 356"/>
                <a:gd name="T99" fmla="*/ 21 h 396"/>
                <a:gd name="T100" fmla="*/ 84 w 356"/>
                <a:gd name="T101" fmla="*/ 17 h 396"/>
                <a:gd name="T102" fmla="*/ 87 w 356"/>
                <a:gd name="T103" fmla="*/ 13 h 396"/>
                <a:gd name="T104" fmla="*/ 89 w 356"/>
                <a:gd name="T105" fmla="*/ 9 h 396"/>
                <a:gd name="T106" fmla="*/ 89 w 356"/>
                <a:gd name="T107" fmla="*/ 7 h 396"/>
                <a:gd name="T108" fmla="*/ 88 w 356"/>
                <a:gd name="T109" fmla="*/ 3 h 396"/>
                <a:gd name="T110" fmla="*/ 85 w 356"/>
                <a:gd name="T111" fmla="*/ 1 h 396"/>
                <a:gd name="T112" fmla="*/ 84 w 356"/>
                <a:gd name="T113" fmla="*/ 0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96"/>
                <a:gd name="T173" fmla="*/ 356 w 35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96">
                  <a:moveTo>
                    <a:pt x="333" y="0"/>
                  </a:moveTo>
                  <a:lnTo>
                    <a:pt x="321" y="11"/>
                  </a:lnTo>
                  <a:lnTo>
                    <a:pt x="307" y="27"/>
                  </a:lnTo>
                  <a:lnTo>
                    <a:pt x="292" y="47"/>
                  </a:lnTo>
                  <a:lnTo>
                    <a:pt x="276" y="69"/>
                  </a:lnTo>
                  <a:lnTo>
                    <a:pt x="260" y="90"/>
                  </a:lnTo>
                  <a:lnTo>
                    <a:pt x="245" y="108"/>
                  </a:lnTo>
                  <a:lnTo>
                    <a:pt x="234" y="124"/>
                  </a:lnTo>
                  <a:lnTo>
                    <a:pt x="226" y="135"/>
                  </a:lnTo>
                  <a:lnTo>
                    <a:pt x="212" y="152"/>
                  </a:lnTo>
                  <a:lnTo>
                    <a:pt x="198" y="169"/>
                  </a:lnTo>
                  <a:lnTo>
                    <a:pt x="183" y="186"/>
                  </a:lnTo>
                  <a:lnTo>
                    <a:pt x="168" y="203"/>
                  </a:lnTo>
                  <a:lnTo>
                    <a:pt x="153" y="221"/>
                  </a:lnTo>
                  <a:lnTo>
                    <a:pt x="137" y="238"/>
                  </a:lnTo>
                  <a:lnTo>
                    <a:pt x="120" y="257"/>
                  </a:lnTo>
                  <a:lnTo>
                    <a:pt x="102" y="275"/>
                  </a:lnTo>
                  <a:lnTo>
                    <a:pt x="90" y="288"/>
                  </a:lnTo>
                  <a:lnTo>
                    <a:pt x="78" y="300"/>
                  </a:lnTo>
                  <a:lnTo>
                    <a:pt x="66" y="312"/>
                  </a:lnTo>
                  <a:lnTo>
                    <a:pt x="53" y="322"/>
                  </a:lnTo>
                  <a:lnTo>
                    <a:pt x="40" y="334"/>
                  </a:lnTo>
                  <a:lnTo>
                    <a:pt x="27" y="344"/>
                  </a:lnTo>
                  <a:lnTo>
                    <a:pt x="15" y="355"/>
                  </a:lnTo>
                  <a:lnTo>
                    <a:pt x="1" y="365"/>
                  </a:lnTo>
                  <a:lnTo>
                    <a:pt x="0" y="374"/>
                  </a:lnTo>
                  <a:lnTo>
                    <a:pt x="6" y="387"/>
                  </a:lnTo>
                  <a:lnTo>
                    <a:pt x="15" y="396"/>
                  </a:lnTo>
                  <a:lnTo>
                    <a:pt x="24" y="395"/>
                  </a:lnTo>
                  <a:lnTo>
                    <a:pt x="38" y="383"/>
                  </a:lnTo>
                  <a:lnTo>
                    <a:pt x="53" y="372"/>
                  </a:lnTo>
                  <a:lnTo>
                    <a:pt x="67" y="360"/>
                  </a:lnTo>
                  <a:lnTo>
                    <a:pt x="80" y="348"/>
                  </a:lnTo>
                  <a:lnTo>
                    <a:pt x="94" y="335"/>
                  </a:lnTo>
                  <a:lnTo>
                    <a:pt x="108" y="322"/>
                  </a:lnTo>
                  <a:lnTo>
                    <a:pt x="121" y="310"/>
                  </a:lnTo>
                  <a:lnTo>
                    <a:pt x="133" y="296"/>
                  </a:lnTo>
                  <a:lnTo>
                    <a:pt x="146" y="281"/>
                  </a:lnTo>
                  <a:lnTo>
                    <a:pt x="160" y="266"/>
                  </a:lnTo>
                  <a:lnTo>
                    <a:pt x="174" y="251"/>
                  </a:lnTo>
                  <a:lnTo>
                    <a:pt x="189" y="235"/>
                  </a:lnTo>
                  <a:lnTo>
                    <a:pt x="204" y="218"/>
                  </a:lnTo>
                  <a:lnTo>
                    <a:pt x="219" y="201"/>
                  </a:lnTo>
                  <a:lnTo>
                    <a:pt x="234" y="184"/>
                  </a:lnTo>
                  <a:lnTo>
                    <a:pt x="249" y="167"/>
                  </a:lnTo>
                  <a:lnTo>
                    <a:pt x="264" y="150"/>
                  </a:lnTo>
                  <a:lnTo>
                    <a:pt x="279" y="132"/>
                  </a:lnTo>
                  <a:lnTo>
                    <a:pt x="294" y="116"/>
                  </a:lnTo>
                  <a:lnTo>
                    <a:pt x="307" y="99"/>
                  </a:lnTo>
                  <a:lnTo>
                    <a:pt x="320" y="83"/>
                  </a:lnTo>
                  <a:lnTo>
                    <a:pt x="333" y="67"/>
                  </a:lnTo>
                  <a:lnTo>
                    <a:pt x="345" y="51"/>
                  </a:lnTo>
                  <a:lnTo>
                    <a:pt x="356" y="36"/>
                  </a:lnTo>
                  <a:lnTo>
                    <a:pt x="356" y="25"/>
                  </a:lnTo>
                  <a:lnTo>
                    <a:pt x="349" y="12"/>
                  </a:lnTo>
                  <a:lnTo>
                    <a:pt x="340" y="2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0" name="Freeform 146"/>
            <p:cNvSpPr>
              <a:spLocks noChangeAspect="1"/>
            </p:cNvSpPr>
            <p:nvPr/>
          </p:nvSpPr>
          <p:spPr bwMode="auto">
            <a:xfrm>
              <a:off x="2017" y="2309"/>
              <a:ext cx="36" cy="16"/>
            </a:xfrm>
            <a:custGeom>
              <a:avLst/>
              <a:gdLst>
                <a:gd name="T0" fmla="*/ 0 w 71"/>
                <a:gd name="T1" fmla="*/ 0 h 32"/>
                <a:gd name="T2" fmla="*/ 18 w 71"/>
                <a:gd name="T3" fmla="*/ 3 h 32"/>
                <a:gd name="T4" fmla="*/ 18 w 71"/>
                <a:gd name="T5" fmla="*/ 8 h 32"/>
                <a:gd name="T6" fmla="*/ 0 w 71"/>
                <a:gd name="T7" fmla="*/ 3 h 32"/>
                <a:gd name="T8" fmla="*/ 0 w 71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2"/>
                <a:gd name="T17" fmla="*/ 71 w 7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2">
                  <a:moveTo>
                    <a:pt x="0" y="0"/>
                  </a:moveTo>
                  <a:lnTo>
                    <a:pt x="69" y="15"/>
                  </a:lnTo>
                  <a:lnTo>
                    <a:pt x="71" y="32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1" name="Freeform 147"/>
            <p:cNvSpPr>
              <a:spLocks noChangeAspect="1"/>
            </p:cNvSpPr>
            <p:nvPr/>
          </p:nvSpPr>
          <p:spPr bwMode="auto">
            <a:xfrm>
              <a:off x="2005" y="2141"/>
              <a:ext cx="31" cy="23"/>
            </a:xfrm>
            <a:custGeom>
              <a:avLst/>
              <a:gdLst>
                <a:gd name="T0" fmla="*/ 15 w 63"/>
                <a:gd name="T1" fmla="*/ 0 h 45"/>
                <a:gd name="T2" fmla="*/ 14 w 63"/>
                <a:gd name="T3" fmla="*/ 10 h 45"/>
                <a:gd name="T4" fmla="*/ 13 w 63"/>
                <a:gd name="T5" fmla="*/ 10 h 45"/>
                <a:gd name="T6" fmla="*/ 12 w 63"/>
                <a:gd name="T7" fmla="*/ 10 h 45"/>
                <a:gd name="T8" fmla="*/ 11 w 63"/>
                <a:gd name="T9" fmla="*/ 10 h 45"/>
                <a:gd name="T10" fmla="*/ 9 w 63"/>
                <a:gd name="T11" fmla="*/ 10 h 45"/>
                <a:gd name="T12" fmla="*/ 7 w 63"/>
                <a:gd name="T13" fmla="*/ 10 h 45"/>
                <a:gd name="T14" fmla="*/ 4 w 63"/>
                <a:gd name="T15" fmla="*/ 11 h 45"/>
                <a:gd name="T16" fmla="*/ 2 w 63"/>
                <a:gd name="T17" fmla="*/ 11 h 45"/>
                <a:gd name="T18" fmla="*/ 0 w 63"/>
                <a:gd name="T19" fmla="*/ 12 h 45"/>
                <a:gd name="T20" fmla="*/ 0 w 63"/>
                <a:gd name="T21" fmla="*/ 11 h 45"/>
                <a:gd name="T22" fmla="*/ 2 w 63"/>
                <a:gd name="T23" fmla="*/ 10 h 45"/>
                <a:gd name="T24" fmla="*/ 4 w 63"/>
                <a:gd name="T25" fmla="*/ 8 h 45"/>
                <a:gd name="T26" fmla="*/ 7 w 63"/>
                <a:gd name="T27" fmla="*/ 6 h 45"/>
                <a:gd name="T28" fmla="*/ 10 w 63"/>
                <a:gd name="T29" fmla="*/ 3 h 45"/>
                <a:gd name="T30" fmla="*/ 12 w 63"/>
                <a:gd name="T31" fmla="*/ 2 h 45"/>
                <a:gd name="T32" fmla="*/ 14 w 63"/>
                <a:gd name="T33" fmla="*/ 0 h 45"/>
                <a:gd name="T34" fmla="*/ 15 w 63"/>
                <a:gd name="T35" fmla="*/ 0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3"/>
                <a:gd name="T55" fmla="*/ 0 h 45"/>
                <a:gd name="T56" fmla="*/ 63 w 63"/>
                <a:gd name="T57" fmla="*/ 45 h 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3" h="45">
                  <a:moveTo>
                    <a:pt x="63" y="0"/>
                  </a:moveTo>
                  <a:lnTo>
                    <a:pt x="56" y="37"/>
                  </a:lnTo>
                  <a:lnTo>
                    <a:pt x="55" y="37"/>
                  </a:lnTo>
                  <a:lnTo>
                    <a:pt x="50" y="37"/>
                  </a:lnTo>
                  <a:lnTo>
                    <a:pt x="44" y="38"/>
                  </a:lnTo>
                  <a:lnTo>
                    <a:pt x="36" y="38"/>
                  </a:lnTo>
                  <a:lnTo>
                    <a:pt x="28" y="40"/>
                  </a:lnTo>
                  <a:lnTo>
                    <a:pt x="19" y="41"/>
                  </a:lnTo>
                  <a:lnTo>
                    <a:pt x="10" y="43"/>
                  </a:lnTo>
                  <a:lnTo>
                    <a:pt x="0" y="45"/>
                  </a:lnTo>
                  <a:lnTo>
                    <a:pt x="3" y="43"/>
                  </a:lnTo>
                  <a:lnTo>
                    <a:pt x="10" y="37"/>
                  </a:lnTo>
                  <a:lnTo>
                    <a:pt x="19" y="29"/>
                  </a:lnTo>
                  <a:lnTo>
                    <a:pt x="29" y="21"/>
                  </a:lnTo>
                  <a:lnTo>
                    <a:pt x="40" y="12"/>
                  </a:lnTo>
                  <a:lnTo>
                    <a:pt x="50" y="5"/>
                  </a:lnTo>
                  <a:lnTo>
                    <a:pt x="58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2" name="Freeform 148"/>
            <p:cNvSpPr>
              <a:spLocks noChangeAspect="1"/>
            </p:cNvSpPr>
            <p:nvPr/>
          </p:nvSpPr>
          <p:spPr bwMode="auto">
            <a:xfrm>
              <a:off x="1880" y="2074"/>
              <a:ext cx="39" cy="20"/>
            </a:xfrm>
            <a:custGeom>
              <a:avLst/>
              <a:gdLst>
                <a:gd name="T0" fmla="*/ 10 w 80"/>
                <a:gd name="T1" fmla="*/ 1 h 39"/>
                <a:gd name="T2" fmla="*/ 11 w 80"/>
                <a:gd name="T3" fmla="*/ 1 h 39"/>
                <a:gd name="T4" fmla="*/ 12 w 80"/>
                <a:gd name="T5" fmla="*/ 1 h 39"/>
                <a:gd name="T6" fmla="*/ 14 w 80"/>
                <a:gd name="T7" fmla="*/ 1 h 39"/>
                <a:gd name="T8" fmla="*/ 16 w 80"/>
                <a:gd name="T9" fmla="*/ 0 h 39"/>
                <a:gd name="T10" fmla="*/ 18 w 80"/>
                <a:gd name="T11" fmla="*/ 0 h 39"/>
                <a:gd name="T12" fmla="*/ 19 w 80"/>
                <a:gd name="T13" fmla="*/ 1 h 39"/>
                <a:gd name="T14" fmla="*/ 19 w 80"/>
                <a:gd name="T15" fmla="*/ 2 h 39"/>
                <a:gd name="T16" fmla="*/ 18 w 80"/>
                <a:gd name="T17" fmla="*/ 4 h 39"/>
                <a:gd name="T18" fmla="*/ 2 w 80"/>
                <a:gd name="T19" fmla="*/ 10 h 39"/>
                <a:gd name="T20" fmla="*/ 3 w 80"/>
                <a:gd name="T21" fmla="*/ 9 h 39"/>
                <a:gd name="T22" fmla="*/ 3 w 80"/>
                <a:gd name="T23" fmla="*/ 8 h 39"/>
                <a:gd name="T24" fmla="*/ 2 w 80"/>
                <a:gd name="T25" fmla="*/ 6 h 39"/>
                <a:gd name="T26" fmla="*/ 0 w 80"/>
                <a:gd name="T27" fmla="*/ 5 h 39"/>
                <a:gd name="T28" fmla="*/ 10 w 80"/>
                <a:gd name="T29" fmla="*/ 1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39"/>
                <a:gd name="T47" fmla="*/ 80 w 8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39">
                  <a:moveTo>
                    <a:pt x="43" y="4"/>
                  </a:moveTo>
                  <a:lnTo>
                    <a:pt x="45" y="3"/>
                  </a:lnTo>
                  <a:lnTo>
                    <a:pt x="51" y="2"/>
                  </a:lnTo>
                  <a:lnTo>
                    <a:pt x="59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0" y="5"/>
                  </a:lnTo>
                  <a:lnTo>
                    <a:pt x="75" y="14"/>
                  </a:lnTo>
                  <a:lnTo>
                    <a:pt x="11" y="39"/>
                  </a:lnTo>
                  <a:lnTo>
                    <a:pt x="12" y="35"/>
                  </a:lnTo>
                  <a:lnTo>
                    <a:pt x="13" y="29"/>
                  </a:lnTo>
                  <a:lnTo>
                    <a:pt x="11" y="22"/>
                  </a:lnTo>
                  <a:lnTo>
                    <a:pt x="0" y="20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3" name="Freeform 149"/>
            <p:cNvSpPr>
              <a:spLocks noChangeAspect="1"/>
            </p:cNvSpPr>
            <p:nvPr/>
          </p:nvSpPr>
          <p:spPr bwMode="auto">
            <a:xfrm>
              <a:off x="1858" y="2071"/>
              <a:ext cx="55" cy="14"/>
            </a:xfrm>
            <a:custGeom>
              <a:avLst/>
              <a:gdLst>
                <a:gd name="T0" fmla="*/ 13 w 111"/>
                <a:gd name="T1" fmla="*/ 7 h 27"/>
                <a:gd name="T2" fmla="*/ 15 w 111"/>
                <a:gd name="T3" fmla="*/ 6 h 27"/>
                <a:gd name="T4" fmla="*/ 17 w 111"/>
                <a:gd name="T5" fmla="*/ 6 h 27"/>
                <a:gd name="T6" fmla="*/ 19 w 111"/>
                <a:gd name="T7" fmla="*/ 5 h 27"/>
                <a:gd name="T8" fmla="*/ 22 w 111"/>
                <a:gd name="T9" fmla="*/ 4 h 27"/>
                <a:gd name="T10" fmla="*/ 24 w 111"/>
                <a:gd name="T11" fmla="*/ 3 h 27"/>
                <a:gd name="T12" fmla="*/ 26 w 111"/>
                <a:gd name="T13" fmla="*/ 2 h 27"/>
                <a:gd name="T14" fmla="*/ 27 w 111"/>
                <a:gd name="T15" fmla="*/ 2 h 27"/>
                <a:gd name="T16" fmla="*/ 27 w 111"/>
                <a:gd name="T17" fmla="*/ 2 h 27"/>
                <a:gd name="T18" fmla="*/ 27 w 111"/>
                <a:gd name="T19" fmla="*/ 2 h 27"/>
                <a:gd name="T20" fmla="*/ 27 w 111"/>
                <a:gd name="T21" fmla="*/ 2 h 27"/>
                <a:gd name="T22" fmla="*/ 25 w 111"/>
                <a:gd name="T23" fmla="*/ 2 h 27"/>
                <a:gd name="T24" fmla="*/ 24 w 111"/>
                <a:gd name="T25" fmla="*/ 1 h 27"/>
                <a:gd name="T26" fmla="*/ 22 w 111"/>
                <a:gd name="T27" fmla="*/ 1 h 27"/>
                <a:gd name="T28" fmla="*/ 20 w 111"/>
                <a:gd name="T29" fmla="*/ 1 h 27"/>
                <a:gd name="T30" fmla="*/ 17 w 111"/>
                <a:gd name="T31" fmla="*/ 1 h 27"/>
                <a:gd name="T32" fmla="*/ 14 w 111"/>
                <a:gd name="T33" fmla="*/ 1 h 27"/>
                <a:gd name="T34" fmla="*/ 11 w 111"/>
                <a:gd name="T35" fmla="*/ 0 h 27"/>
                <a:gd name="T36" fmla="*/ 8 w 111"/>
                <a:gd name="T37" fmla="*/ 1 h 27"/>
                <a:gd name="T38" fmla="*/ 5 w 111"/>
                <a:gd name="T39" fmla="*/ 1 h 27"/>
                <a:gd name="T40" fmla="*/ 3 w 111"/>
                <a:gd name="T41" fmla="*/ 1 h 27"/>
                <a:gd name="T42" fmla="*/ 1 w 111"/>
                <a:gd name="T43" fmla="*/ 2 h 27"/>
                <a:gd name="T44" fmla="*/ 0 w 111"/>
                <a:gd name="T45" fmla="*/ 3 h 27"/>
                <a:gd name="T46" fmla="*/ 0 w 111"/>
                <a:gd name="T47" fmla="*/ 4 h 27"/>
                <a:gd name="T48" fmla="*/ 0 w 111"/>
                <a:gd name="T49" fmla="*/ 5 h 27"/>
                <a:gd name="T50" fmla="*/ 2 w 111"/>
                <a:gd name="T51" fmla="*/ 6 h 27"/>
                <a:gd name="T52" fmla="*/ 3 w 111"/>
                <a:gd name="T53" fmla="*/ 7 h 27"/>
                <a:gd name="T54" fmla="*/ 5 w 111"/>
                <a:gd name="T55" fmla="*/ 7 h 27"/>
                <a:gd name="T56" fmla="*/ 6 w 111"/>
                <a:gd name="T57" fmla="*/ 7 h 27"/>
                <a:gd name="T58" fmla="*/ 8 w 111"/>
                <a:gd name="T59" fmla="*/ 7 h 27"/>
                <a:gd name="T60" fmla="*/ 10 w 111"/>
                <a:gd name="T61" fmla="*/ 7 h 27"/>
                <a:gd name="T62" fmla="*/ 11 w 111"/>
                <a:gd name="T63" fmla="*/ 7 h 27"/>
                <a:gd name="T64" fmla="*/ 13 w 111"/>
                <a:gd name="T65" fmla="*/ 7 h 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"/>
                <a:gd name="T100" fmla="*/ 0 h 27"/>
                <a:gd name="T101" fmla="*/ 111 w 111"/>
                <a:gd name="T102" fmla="*/ 27 h 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" h="27">
                  <a:moveTo>
                    <a:pt x="53" y="25"/>
                  </a:moveTo>
                  <a:lnTo>
                    <a:pt x="60" y="23"/>
                  </a:lnTo>
                  <a:lnTo>
                    <a:pt x="70" y="21"/>
                  </a:lnTo>
                  <a:lnTo>
                    <a:pt x="79" y="17"/>
                  </a:lnTo>
                  <a:lnTo>
                    <a:pt x="89" y="14"/>
                  </a:lnTo>
                  <a:lnTo>
                    <a:pt x="97" y="11"/>
                  </a:lnTo>
                  <a:lnTo>
                    <a:pt x="104" y="8"/>
                  </a:lnTo>
                  <a:lnTo>
                    <a:pt x="109" y="7"/>
                  </a:lnTo>
                  <a:lnTo>
                    <a:pt x="111" y="6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3" y="6"/>
                  </a:lnTo>
                  <a:lnTo>
                    <a:pt x="96" y="4"/>
                  </a:lnTo>
                  <a:lnTo>
                    <a:pt x="88" y="4"/>
                  </a:lnTo>
                  <a:lnTo>
                    <a:pt x="80" y="3"/>
                  </a:lnTo>
                  <a:lnTo>
                    <a:pt x="70" y="2"/>
                  </a:lnTo>
                  <a:lnTo>
                    <a:pt x="58" y="1"/>
                  </a:lnTo>
                  <a:lnTo>
                    <a:pt x="45" y="0"/>
                  </a:lnTo>
                  <a:lnTo>
                    <a:pt x="34" y="1"/>
                  </a:lnTo>
                  <a:lnTo>
                    <a:pt x="22" y="2"/>
                  </a:lnTo>
                  <a:lnTo>
                    <a:pt x="13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8" y="22"/>
                  </a:lnTo>
                  <a:lnTo>
                    <a:pt x="14" y="25"/>
                  </a:lnTo>
                  <a:lnTo>
                    <a:pt x="20" y="26"/>
                  </a:lnTo>
                  <a:lnTo>
                    <a:pt x="27" y="27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7" y="26"/>
                  </a:lnTo>
                  <a:lnTo>
                    <a:pt x="53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4" name="Freeform 150"/>
            <p:cNvSpPr>
              <a:spLocks noChangeAspect="1"/>
            </p:cNvSpPr>
            <p:nvPr/>
          </p:nvSpPr>
          <p:spPr bwMode="auto">
            <a:xfrm>
              <a:off x="1863" y="2077"/>
              <a:ext cx="27" cy="4"/>
            </a:xfrm>
            <a:custGeom>
              <a:avLst/>
              <a:gdLst>
                <a:gd name="T0" fmla="*/ 14 w 54"/>
                <a:gd name="T1" fmla="*/ 1 h 8"/>
                <a:gd name="T2" fmla="*/ 13 w 54"/>
                <a:gd name="T3" fmla="*/ 1 h 8"/>
                <a:gd name="T4" fmla="*/ 11 w 54"/>
                <a:gd name="T5" fmla="*/ 1 h 8"/>
                <a:gd name="T6" fmla="*/ 9 w 54"/>
                <a:gd name="T7" fmla="*/ 1 h 8"/>
                <a:gd name="T8" fmla="*/ 6 w 54"/>
                <a:gd name="T9" fmla="*/ 0 h 8"/>
                <a:gd name="T10" fmla="*/ 3 w 54"/>
                <a:gd name="T11" fmla="*/ 0 h 8"/>
                <a:gd name="T12" fmla="*/ 1 w 54"/>
                <a:gd name="T13" fmla="*/ 0 h 8"/>
                <a:gd name="T14" fmla="*/ 0 w 54"/>
                <a:gd name="T15" fmla="*/ 1 h 8"/>
                <a:gd name="T16" fmla="*/ 1 w 54"/>
                <a:gd name="T17" fmla="*/ 1 h 8"/>
                <a:gd name="T18" fmla="*/ 3 w 54"/>
                <a:gd name="T19" fmla="*/ 1 h 8"/>
                <a:gd name="T20" fmla="*/ 5 w 54"/>
                <a:gd name="T21" fmla="*/ 2 h 8"/>
                <a:gd name="T22" fmla="*/ 7 w 54"/>
                <a:gd name="T23" fmla="*/ 2 h 8"/>
                <a:gd name="T24" fmla="*/ 9 w 54"/>
                <a:gd name="T25" fmla="*/ 1 h 8"/>
                <a:gd name="T26" fmla="*/ 11 w 54"/>
                <a:gd name="T27" fmla="*/ 1 h 8"/>
                <a:gd name="T28" fmla="*/ 12 w 54"/>
                <a:gd name="T29" fmla="*/ 1 h 8"/>
                <a:gd name="T30" fmla="*/ 14 w 54"/>
                <a:gd name="T31" fmla="*/ 1 h 8"/>
                <a:gd name="T32" fmla="*/ 14 w 54"/>
                <a:gd name="T33" fmla="*/ 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8"/>
                <a:gd name="T53" fmla="*/ 54 w 5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8">
                  <a:moveTo>
                    <a:pt x="54" y="3"/>
                  </a:moveTo>
                  <a:lnTo>
                    <a:pt x="50" y="3"/>
                  </a:lnTo>
                  <a:lnTo>
                    <a:pt x="44" y="1"/>
                  </a:lnTo>
                  <a:lnTo>
                    <a:pt x="33" y="1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10" y="7"/>
                  </a:lnTo>
                  <a:lnTo>
                    <a:pt x="18" y="8"/>
                  </a:lnTo>
                  <a:lnTo>
                    <a:pt x="26" y="8"/>
                  </a:lnTo>
                  <a:lnTo>
                    <a:pt x="36" y="7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3" y="3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5" name="Freeform 151"/>
            <p:cNvSpPr>
              <a:spLocks noChangeAspect="1"/>
            </p:cNvSpPr>
            <p:nvPr/>
          </p:nvSpPr>
          <p:spPr bwMode="auto">
            <a:xfrm>
              <a:off x="1873" y="2081"/>
              <a:ext cx="44" cy="28"/>
            </a:xfrm>
            <a:custGeom>
              <a:avLst/>
              <a:gdLst>
                <a:gd name="T0" fmla="*/ 12 w 87"/>
                <a:gd name="T1" fmla="*/ 4 h 55"/>
                <a:gd name="T2" fmla="*/ 14 w 87"/>
                <a:gd name="T3" fmla="*/ 3 h 55"/>
                <a:gd name="T4" fmla="*/ 15 w 87"/>
                <a:gd name="T5" fmla="*/ 3 h 55"/>
                <a:gd name="T6" fmla="*/ 17 w 87"/>
                <a:gd name="T7" fmla="*/ 2 h 55"/>
                <a:gd name="T8" fmla="*/ 19 w 87"/>
                <a:gd name="T9" fmla="*/ 2 h 55"/>
                <a:gd name="T10" fmla="*/ 20 w 87"/>
                <a:gd name="T11" fmla="*/ 1 h 55"/>
                <a:gd name="T12" fmla="*/ 21 w 87"/>
                <a:gd name="T13" fmla="*/ 1 h 55"/>
                <a:gd name="T14" fmla="*/ 22 w 87"/>
                <a:gd name="T15" fmla="*/ 0 h 55"/>
                <a:gd name="T16" fmla="*/ 22 w 87"/>
                <a:gd name="T17" fmla="*/ 0 h 55"/>
                <a:gd name="T18" fmla="*/ 22 w 87"/>
                <a:gd name="T19" fmla="*/ 1 h 55"/>
                <a:gd name="T20" fmla="*/ 20 w 87"/>
                <a:gd name="T21" fmla="*/ 4 h 55"/>
                <a:gd name="T22" fmla="*/ 18 w 87"/>
                <a:gd name="T23" fmla="*/ 7 h 55"/>
                <a:gd name="T24" fmla="*/ 16 w 87"/>
                <a:gd name="T25" fmla="*/ 9 h 55"/>
                <a:gd name="T26" fmla="*/ 13 w 87"/>
                <a:gd name="T27" fmla="*/ 11 h 55"/>
                <a:gd name="T28" fmla="*/ 11 w 87"/>
                <a:gd name="T29" fmla="*/ 12 h 55"/>
                <a:gd name="T30" fmla="*/ 9 w 87"/>
                <a:gd name="T31" fmla="*/ 13 h 55"/>
                <a:gd name="T32" fmla="*/ 6 w 87"/>
                <a:gd name="T33" fmla="*/ 14 h 55"/>
                <a:gd name="T34" fmla="*/ 4 w 87"/>
                <a:gd name="T35" fmla="*/ 14 h 55"/>
                <a:gd name="T36" fmla="*/ 3 w 87"/>
                <a:gd name="T37" fmla="*/ 14 h 55"/>
                <a:gd name="T38" fmla="*/ 1 w 87"/>
                <a:gd name="T39" fmla="*/ 14 h 55"/>
                <a:gd name="T40" fmla="*/ 1 w 87"/>
                <a:gd name="T41" fmla="*/ 13 h 55"/>
                <a:gd name="T42" fmla="*/ 0 w 87"/>
                <a:gd name="T43" fmla="*/ 12 h 55"/>
                <a:gd name="T44" fmla="*/ 1 w 87"/>
                <a:gd name="T45" fmla="*/ 11 h 55"/>
                <a:gd name="T46" fmla="*/ 2 w 87"/>
                <a:gd name="T47" fmla="*/ 10 h 55"/>
                <a:gd name="T48" fmla="*/ 3 w 87"/>
                <a:gd name="T49" fmla="*/ 8 h 55"/>
                <a:gd name="T50" fmla="*/ 5 w 87"/>
                <a:gd name="T51" fmla="*/ 7 h 55"/>
                <a:gd name="T52" fmla="*/ 7 w 87"/>
                <a:gd name="T53" fmla="*/ 6 h 55"/>
                <a:gd name="T54" fmla="*/ 9 w 87"/>
                <a:gd name="T55" fmla="*/ 5 h 55"/>
                <a:gd name="T56" fmla="*/ 12 w 87"/>
                <a:gd name="T57" fmla="*/ 4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7"/>
                <a:gd name="T88" fmla="*/ 0 h 55"/>
                <a:gd name="T89" fmla="*/ 87 w 87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7" h="55">
                  <a:moveTo>
                    <a:pt x="46" y="15"/>
                  </a:moveTo>
                  <a:lnTo>
                    <a:pt x="53" y="12"/>
                  </a:lnTo>
                  <a:lnTo>
                    <a:pt x="59" y="10"/>
                  </a:lnTo>
                  <a:lnTo>
                    <a:pt x="66" y="8"/>
                  </a:lnTo>
                  <a:lnTo>
                    <a:pt x="73" y="5"/>
                  </a:lnTo>
                  <a:lnTo>
                    <a:pt x="79" y="3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79" y="13"/>
                  </a:lnTo>
                  <a:lnTo>
                    <a:pt x="71" y="25"/>
                  </a:lnTo>
                  <a:lnTo>
                    <a:pt x="61" y="35"/>
                  </a:lnTo>
                  <a:lnTo>
                    <a:pt x="51" y="41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24" y="54"/>
                  </a:lnTo>
                  <a:lnTo>
                    <a:pt x="16" y="55"/>
                  </a:lnTo>
                  <a:lnTo>
                    <a:pt x="9" y="55"/>
                  </a:lnTo>
                  <a:lnTo>
                    <a:pt x="4" y="54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1" y="42"/>
                  </a:lnTo>
                  <a:lnTo>
                    <a:pt x="5" y="38"/>
                  </a:lnTo>
                  <a:lnTo>
                    <a:pt x="11" y="32"/>
                  </a:lnTo>
                  <a:lnTo>
                    <a:pt x="19" y="27"/>
                  </a:lnTo>
                  <a:lnTo>
                    <a:pt x="27" y="23"/>
                  </a:lnTo>
                  <a:lnTo>
                    <a:pt x="36" y="18"/>
                  </a:lnTo>
                  <a:lnTo>
                    <a:pt x="46" y="1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6" name="Freeform 152"/>
            <p:cNvSpPr>
              <a:spLocks noChangeAspect="1"/>
            </p:cNvSpPr>
            <p:nvPr/>
          </p:nvSpPr>
          <p:spPr bwMode="auto">
            <a:xfrm>
              <a:off x="1876" y="2094"/>
              <a:ext cx="18" cy="13"/>
            </a:xfrm>
            <a:custGeom>
              <a:avLst/>
              <a:gdLst>
                <a:gd name="T0" fmla="*/ 9 w 37"/>
                <a:gd name="T1" fmla="*/ 0 h 25"/>
                <a:gd name="T2" fmla="*/ 8 w 37"/>
                <a:gd name="T3" fmla="*/ 1 h 25"/>
                <a:gd name="T4" fmla="*/ 7 w 37"/>
                <a:gd name="T5" fmla="*/ 2 h 25"/>
                <a:gd name="T6" fmla="*/ 6 w 37"/>
                <a:gd name="T7" fmla="*/ 3 h 25"/>
                <a:gd name="T8" fmla="*/ 4 w 37"/>
                <a:gd name="T9" fmla="*/ 4 h 25"/>
                <a:gd name="T10" fmla="*/ 2 w 37"/>
                <a:gd name="T11" fmla="*/ 6 h 25"/>
                <a:gd name="T12" fmla="*/ 1 w 37"/>
                <a:gd name="T13" fmla="*/ 6 h 25"/>
                <a:gd name="T14" fmla="*/ 0 w 37"/>
                <a:gd name="T15" fmla="*/ 7 h 25"/>
                <a:gd name="T16" fmla="*/ 0 w 37"/>
                <a:gd name="T17" fmla="*/ 6 h 25"/>
                <a:gd name="T18" fmla="*/ 1 w 37"/>
                <a:gd name="T19" fmla="*/ 4 h 25"/>
                <a:gd name="T20" fmla="*/ 2 w 37"/>
                <a:gd name="T21" fmla="*/ 4 h 25"/>
                <a:gd name="T22" fmla="*/ 3 w 37"/>
                <a:gd name="T23" fmla="*/ 2 h 25"/>
                <a:gd name="T24" fmla="*/ 5 w 37"/>
                <a:gd name="T25" fmla="*/ 2 h 25"/>
                <a:gd name="T26" fmla="*/ 6 w 37"/>
                <a:gd name="T27" fmla="*/ 1 h 25"/>
                <a:gd name="T28" fmla="*/ 8 w 37"/>
                <a:gd name="T29" fmla="*/ 1 h 25"/>
                <a:gd name="T30" fmla="*/ 9 w 37"/>
                <a:gd name="T31" fmla="*/ 0 h 25"/>
                <a:gd name="T32" fmla="*/ 9 w 37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5"/>
                <a:gd name="T53" fmla="*/ 37 w 3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5">
                  <a:moveTo>
                    <a:pt x="37" y="0"/>
                  </a:moveTo>
                  <a:lnTo>
                    <a:pt x="35" y="1"/>
                  </a:lnTo>
                  <a:lnTo>
                    <a:pt x="30" y="6"/>
                  </a:lnTo>
                  <a:lnTo>
                    <a:pt x="24" y="10"/>
                  </a:lnTo>
                  <a:lnTo>
                    <a:pt x="17" y="16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4" y="8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7" name="Freeform 153"/>
            <p:cNvSpPr>
              <a:spLocks noChangeAspect="1"/>
            </p:cNvSpPr>
            <p:nvPr/>
          </p:nvSpPr>
          <p:spPr bwMode="auto">
            <a:xfrm>
              <a:off x="1187" y="2321"/>
              <a:ext cx="732" cy="467"/>
            </a:xfrm>
            <a:custGeom>
              <a:avLst/>
              <a:gdLst>
                <a:gd name="T0" fmla="*/ 363 w 1466"/>
                <a:gd name="T1" fmla="*/ 20 h 934"/>
                <a:gd name="T2" fmla="*/ 278 w 1466"/>
                <a:gd name="T3" fmla="*/ 0 h 934"/>
                <a:gd name="T4" fmla="*/ 2 w 1466"/>
                <a:gd name="T5" fmla="*/ 3 h 934"/>
                <a:gd name="T6" fmla="*/ 0 w 1466"/>
                <a:gd name="T7" fmla="*/ 204 h 934"/>
                <a:gd name="T8" fmla="*/ 20 w 1466"/>
                <a:gd name="T9" fmla="*/ 234 h 934"/>
                <a:gd name="T10" fmla="*/ 54 w 1466"/>
                <a:gd name="T11" fmla="*/ 233 h 934"/>
                <a:gd name="T12" fmla="*/ 56 w 1466"/>
                <a:gd name="T13" fmla="*/ 196 h 934"/>
                <a:gd name="T14" fmla="*/ 310 w 1466"/>
                <a:gd name="T15" fmla="*/ 196 h 934"/>
                <a:gd name="T16" fmla="*/ 310 w 1466"/>
                <a:gd name="T17" fmla="*/ 216 h 934"/>
                <a:gd name="T18" fmla="*/ 332 w 1466"/>
                <a:gd name="T19" fmla="*/ 232 h 934"/>
                <a:gd name="T20" fmla="*/ 366 w 1466"/>
                <a:gd name="T21" fmla="*/ 232 h 934"/>
                <a:gd name="T22" fmla="*/ 363 w 1466"/>
                <a:gd name="T23" fmla="*/ 20 h 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6"/>
                <a:gd name="T37" fmla="*/ 0 h 934"/>
                <a:gd name="T38" fmla="*/ 1466 w 1466"/>
                <a:gd name="T39" fmla="*/ 934 h 9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6" h="934">
                  <a:moveTo>
                    <a:pt x="1454" y="78"/>
                  </a:moveTo>
                  <a:lnTo>
                    <a:pt x="1115" y="0"/>
                  </a:lnTo>
                  <a:lnTo>
                    <a:pt x="11" y="11"/>
                  </a:lnTo>
                  <a:lnTo>
                    <a:pt x="0" y="816"/>
                  </a:lnTo>
                  <a:lnTo>
                    <a:pt x="81" y="934"/>
                  </a:lnTo>
                  <a:lnTo>
                    <a:pt x="216" y="932"/>
                  </a:lnTo>
                  <a:lnTo>
                    <a:pt x="224" y="782"/>
                  </a:lnTo>
                  <a:lnTo>
                    <a:pt x="1241" y="782"/>
                  </a:lnTo>
                  <a:lnTo>
                    <a:pt x="1241" y="863"/>
                  </a:lnTo>
                  <a:lnTo>
                    <a:pt x="1329" y="926"/>
                  </a:lnTo>
                  <a:lnTo>
                    <a:pt x="1466" y="925"/>
                  </a:lnTo>
                  <a:lnTo>
                    <a:pt x="1454" y="78"/>
                  </a:lnTo>
                  <a:close/>
                </a:path>
              </a:pathLst>
            </a:custGeom>
            <a:solidFill>
              <a:srgbClr val="00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8" name="Freeform 154"/>
            <p:cNvSpPr>
              <a:spLocks noChangeAspect="1"/>
            </p:cNvSpPr>
            <p:nvPr/>
          </p:nvSpPr>
          <p:spPr bwMode="auto">
            <a:xfrm>
              <a:off x="1180" y="2315"/>
              <a:ext cx="734" cy="45"/>
            </a:xfrm>
            <a:custGeom>
              <a:avLst/>
              <a:gdLst>
                <a:gd name="T0" fmla="*/ 297 w 1467"/>
                <a:gd name="T1" fmla="*/ 0 h 91"/>
                <a:gd name="T2" fmla="*/ 367 w 1467"/>
                <a:gd name="T3" fmla="*/ 22 h 91"/>
                <a:gd name="T4" fmla="*/ 23 w 1467"/>
                <a:gd name="T5" fmla="*/ 22 h 91"/>
                <a:gd name="T6" fmla="*/ 0 w 1467"/>
                <a:gd name="T7" fmla="*/ 0 h 91"/>
                <a:gd name="T8" fmla="*/ 297 w 1467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7"/>
                <a:gd name="T16" fmla="*/ 0 h 91"/>
                <a:gd name="T17" fmla="*/ 1467 w 1467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7" h="91">
                  <a:moveTo>
                    <a:pt x="1186" y="0"/>
                  </a:moveTo>
                  <a:lnTo>
                    <a:pt x="1467" y="91"/>
                  </a:lnTo>
                  <a:lnTo>
                    <a:pt x="89" y="91"/>
                  </a:lnTo>
                  <a:lnTo>
                    <a:pt x="0" y="1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7FA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99" name="Freeform 155"/>
            <p:cNvSpPr>
              <a:spLocks noChangeAspect="1"/>
            </p:cNvSpPr>
            <p:nvPr/>
          </p:nvSpPr>
          <p:spPr bwMode="auto">
            <a:xfrm>
              <a:off x="1178" y="2315"/>
              <a:ext cx="47" cy="473"/>
            </a:xfrm>
            <a:custGeom>
              <a:avLst/>
              <a:gdLst>
                <a:gd name="T0" fmla="*/ 1 w 93"/>
                <a:gd name="T1" fmla="*/ 0 h 946"/>
                <a:gd name="T2" fmla="*/ 24 w 93"/>
                <a:gd name="T3" fmla="*/ 23 h 946"/>
                <a:gd name="T4" fmla="*/ 23 w 93"/>
                <a:gd name="T5" fmla="*/ 237 h 946"/>
                <a:gd name="T6" fmla="*/ 0 w 93"/>
                <a:gd name="T7" fmla="*/ 216 h 946"/>
                <a:gd name="T8" fmla="*/ 1 w 93"/>
                <a:gd name="T9" fmla="*/ 0 h 9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46"/>
                <a:gd name="T17" fmla="*/ 93 w 93"/>
                <a:gd name="T18" fmla="*/ 946 h 9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46">
                  <a:moveTo>
                    <a:pt x="4" y="0"/>
                  </a:moveTo>
                  <a:lnTo>
                    <a:pt x="93" y="90"/>
                  </a:lnTo>
                  <a:lnTo>
                    <a:pt x="89" y="946"/>
                  </a:lnTo>
                  <a:lnTo>
                    <a:pt x="0" y="86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FA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0" name="Freeform 156"/>
            <p:cNvSpPr>
              <a:spLocks noChangeAspect="1"/>
            </p:cNvSpPr>
            <p:nvPr/>
          </p:nvSpPr>
          <p:spPr bwMode="auto">
            <a:xfrm>
              <a:off x="1807" y="2712"/>
              <a:ext cx="39" cy="68"/>
            </a:xfrm>
            <a:custGeom>
              <a:avLst/>
              <a:gdLst>
                <a:gd name="T0" fmla="*/ 0 w 78"/>
                <a:gd name="T1" fmla="*/ 0 h 136"/>
                <a:gd name="T2" fmla="*/ 20 w 78"/>
                <a:gd name="T3" fmla="*/ 0 h 136"/>
                <a:gd name="T4" fmla="*/ 20 w 78"/>
                <a:gd name="T5" fmla="*/ 34 h 136"/>
                <a:gd name="T6" fmla="*/ 0 w 78"/>
                <a:gd name="T7" fmla="*/ 20 h 136"/>
                <a:gd name="T8" fmla="*/ 0 w 78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136"/>
                <a:gd name="T17" fmla="*/ 78 w 78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136">
                  <a:moveTo>
                    <a:pt x="0" y="0"/>
                  </a:moveTo>
                  <a:lnTo>
                    <a:pt x="78" y="0"/>
                  </a:lnTo>
                  <a:lnTo>
                    <a:pt x="78" y="136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1" name="Freeform 157"/>
            <p:cNvSpPr>
              <a:spLocks noChangeAspect="1"/>
            </p:cNvSpPr>
            <p:nvPr/>
          </p:nvSpPr>
          <p:spPr bwMode="auto">
            <a:xfrm>
              <a:off x="1517" y="2236"/>
              <a:ext cx="5" cy="6"/>
            </a:xfrm>
            <a:custGeom>
              <a:avLst/>
              <a:gdLst>
                <a:gd name="T0" fmla="*/ 0 w 12"/>
                <a:gd name="T1" fmla="*/ 2 h 12"/>
                <a:gd name="T2" fmla="*/ 0 w 12"/>
                <a:gd name="T3" fmla="*/ 2 h 12"/>
                <a:gd name="T4" fmla="*/ 0 w 12"/>
                <a:gd name="T5" fmla="*/ 3 h 12"/>
                <a:gd name="T6" fmla="*/ 1 w 12"/>
                <a:gd name="T7" fmla="*/ 3 h 12"/>
                <a:gd name="T8" fmla="*/ 1 w 12"/>
                <a:gd name="T9" fmla="*/ 3 h 12"/>
                <a:gd name="T10" fmla="*/ 1 w 12"/>
                <a:gd name="T11" fmla="*/ 3 h 12"/>
                <a:gd name="T12" fmla="*/ 2 w 12"/>
                <a:gd name="T13" fmla="*/ 3 h 12"/>
                <a:gd name="T14" fmla="*/ 2 w 12"/>
                <a:gd name="T15" fmla="*/ 2 h 12"/>
                <a:gd name="T16" fmla="*/ 2 w 12"/>
                <a:gd name="T17" fmla="*/ 2 h 12"/>
                <a:gd name="T18" fmla="*/ 2 w 12"/>
                <a:gd name="T19" fmla="*/ 1 h 12"/>
                <a:gd name="T20" fmla="*/ 2 w 12"/>
                <a:gd name="T21" fmla="*/ 1 h 12"/>
                <a:gd name="T22" fmla="*/ 1 w 12"/>
                <a:gd name="T23" fmla="*/ 0 h 12"/>
                <a:gd name="T24" fmla="*/ 1 w 12"/>
                <a:gd name="T25" fmla="*/ 0 h 12"/>
                <a:gd name="T26" fmla="*/ 1 w 12"/>
                <a:gd name="T27" fmla="*/ 0 h 12"/>
                <a:gd name="T28" fmla="*/ 0 w 12"/>
                <a:gd name="T29" fmla="*/ 1 h 12"/>
                <a:gd name="T30" fmla="*/ 0 w 12"/>
                <a:gd name="T31" fmla="*/ 1 h 12"/>
                <a:gd name="T32" fmla="*/ 0 w 12"/>
                <a:gd name="T33" fmla="*/ 2 h 12"/>
                <a:gd name="T34" fmla="*/ 0 w 12"/>
                <a:gd name="T35" fmla="*/ 2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2"/>
                <a:gd name="T56" fmla="*/ 12 w 12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2">
                  <a:moveTo>
                    <a:pt x="0" y="6"/>
                  </a:moveTo>
                  <a:lnTo>
                    <a:pt x="0" y="8"/>
                  </a:lnTo>
                  <a:lnTo>
                    <a:pt x="1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2" name="Freeform 158"/>
            <p:cNvSpPr>
              <a:spLocks noChangeAspect="1"/>
            </p:cNvSpPr>
            <p:nvPr/>
          </p:nvSpPr>
          <p:spPr bwMode="auto">
            <a:xfrm>
              <a:off x="1199" y="2304"/>
              <a:ext cx="91" cy="40"/>
            </a:xfrm>
            <a:custGeom>
              <a:avLst/>
              <a:gdLst>
                <a:gd name="T0" fmla="*/ 0 w 183"/>
                <a:gd name="T1" fmla="*/ 14 h 82"/>
                <a:gd name="T2" fmla="*/ 1 w 183"/>
                <a:gd name="T3" fmla="*/ 12 h 82"/>
                <a:gd name="T4" fmla="*/ 4 w 183"/>
                <a:gd name="T5" fmla="*/ 9 h 82"/>
                <a:gd name="T6" fmla="*/ 8 w 183"/>
                <a:gd name="T7" fmla="*/ 5 h 82"/>
                <a:gd name="T8" fmla="*/ 14 w 183"/>
                <a:gd name="T9" fmla="*/ 1 h 82"/>
                <a:gd name="T10" fmla="*/ 21 w 183"/>
                <a:gd name="T11" fmla="*/ 0 h 82"/>
                <a:gd name="T12" fmla="*/ 29 w 183"/>
                <a:gd name="T13" fmla="*/ 1 h 82"/>
                <a:gd name="T14" fmla="*/ 37 w 183"/>
                <a:gd name="T15" fmla="*/ 7 h 82"/>
                <a:gd name="T16" fmla="*/ 45 w 183"/>
                <a:gd name="T17" fmla="*/ 18 h 82"/>
                <a:gd name="T18" fmla="*/ 44 w 183"/>
                <a:gd name="T19" fmla="*/ 18 h 82"/>
                <a:gd name="T20" fmla="*/ 41 w 183"/>
                <a:gd name="T21" fmla="*/ 19 h 82"/>
                <a:gd name="T22" fmla="*/ 36 w 183"/>
                <a:gd name="T23" fmla="*/ 19 h 82"/>
                <a:gd name="T24" fmla="*/ 29 w 183"/>
                <a:gd name="T25" fmla="*/ 20 h 82"/>
                <a:gd name="T26" fmla="*/ 22 w 183"/>
                <a:gd name="T27" fmla="*/ 20 h 82"/>
                <a:gd name="T28" fmla="*/ 14 w 183"/>
                <a:gd name="T29" fmla="*/ 19 h 82"/>
                <a:gd name="T30" fmla="*/ 7 w 183"/>
                <a:gd name="T31" fmla="*/ 17 h 82"/>
                <a:gd name="T32" fmla="*/ 0 w 183"/>
                <a:gd name="T33" fmla="*/ 14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3"/>
                <a:gd name="T52" fmla="*/ 0 h 82"/>
                <a:gd name="T53" fmla="*/ 183 w 183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3" h="82">
                  <a:moveTo>
                    <a:pt x="0" y="58"/>
                  </a:moveTo>
                  <a:lnTo>
                    <a:pt x="5" y="52"/>
                  </a:lnTo>
                  <a:lnTo>
                    <a:pt x="17" y="38"/>
                  </a:lnTo>
                  <a:lnTo>
                    <a:pt x="34" y="22"/>
                  </a:lnTo>
                  <a:lnTo>
                    <a:pt x="58" y="7"/>
                  </a:lnTo>
                  <a:lnTo>
                    <a:pt x="86" y="0"/>
                  </a:lnTo>
                  <a:lnTo>
                    <a:pt x="116" y="6"/>
                  </a:lnTo>
                  <a:lnTo>
                    <a:pt x="149" y="29"/>
                  </a:lnTo>
                  <a:lnTo>
                    <a:pt x="183" y="75"/>
                  </a:lnTo>
                  <a:lnTo>
                    <a:pt x="178" y="76"/>
                  </a:lnTo>
                  <a:lnTo>
                    <a:pt x="164" y="79"/>
                  </a:lnTo>
                  <a:lnTo>
                    <a:pt x="145" y="80"/>
                  </a:lnTo>
                  <a:lnTo>
                    <a:pt x="119" y="82"/>
                  </a:lnTo>
                  <a:lnTo>
                    <a:pt x="90" y="81"/>
                  </a:lnTo>
                  <a:lnTo>
                    <a:pt x="59" y="77"/>
                  </a:lnTo>
                  <a:lnTo>
                    <a:pt x="29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3" name="Freeform 159"/>
            <p:cNvSpPr>
              <a:spLocks noChangeAspect="1"/>
            </p:cNvSpPr>
            <p:nvPr/>
          </p:nvSpPr>
          <p:spPr bwMode="auto">
            <a:xfrm>
              <a:off x="1158" y="2080"/>
              <a:ext cx="121" cy="93"/>
            </a:xfrm>
            <a:custGeom>
              <a:avLst/>
              <a:gdLst>
                <a:gd name="T0" fmla="*/ 61 w 242"/>
                <a:gd name="T1" fmla="*/ 5 h 186"/>
                <a:gd name="T2" fmla="*/ 57 w 242"/>
                <a:gd name="T3" fmla="*/ 7 h 186"/>
                <a:gd name="T4" fmla="*/ 54 w 242"/>
                <a:gd name="T5" fmla="*/ 11 h 186"/>
                <a:gd name="T6" fmla="*/ 50 w 242"/>
                <a:gd name="T7" fmla="*/ 13 h 186"/>
                <a:gd name="T8" fmla="*/ 47 w 242"/>
                <a:gd name="T9" fmla="*/ 17 h 186"/>
                <a:gd name="T10" fmla="*/ 43 w 242"/>
                <a:gd name="T11" fmla="*/ 19 h 186"/>
                <a:gd name="T12" fmla="*/ 40 w 242"/>
                <a:gd name="T13" fmla="*/ 22 h 186"/>
                <a:gd name="T14" fmla="*/ 36 w 242"/>
                <a:gd name="T15" fmla="*/ 24 h 186"/>
                <a:gd name="T16" fmla="*/ 32 w 242"/>
                <a:gd name="T17" fmla="*/ 26 h 186"/>
                <a:gd name="T18" fmla="*/ 29 w 242"/>
                <a:gd name="T19" fmla="*/ 29 h 186"/>
                <a:gd name="T20" fmla="*/ 25 w 242"/>
                <a:gd name="T21" fmla="*/ 31 h 186"/>
                <a:gd name="T22" fmla="*/ 21 w 242"/>
                <a:gd name="T23" fmla="*/ 34 h 186"/>
                <a:gd name="T24" fmla="*/ 18 w 242"/>
                <a:gd name="T25" fmla="*/ 37 h 186"/>
                <a:gd name="T26" fmla="*/ 14 w 242"/>
                <a:gd name="T27" fmla="*/ 39 h 186"/>
                <a:gd name="T28" fmla="*/ 10 w 242"/>
                <a:gd name="T29" fmla="*/ 42 h 186"/>
                <a:gd name="T30" fmla="*/ 6 w 242"/>
                <a:gd name="T31" fmla="*/ 44 h 186"/>
                <a:gd name="T32" fmla="*/ 3 w 242"/>
                <a:gd name="T33" fmla="*/ 47 h 186"/>
                <a:gd name="T34" fmla="*/ 0 w 242"/>
                <a:gd name="T35" fmla="*/ 42 h 186"/>
                <a:gd name="T36" fmla="*/ 4 w 242"/>
                <a:gd name="T37" fmla="*/ 40 h 186"/>
                <a:gd name="T38" fmla="*/ 8 w 242"/>
                <a:gd name="T39" fmla="*/ 37 h 186"/>
                <a:gd name="T40" fmla="*/ 12 w 242"/>
                <a:gd name="T41" fmla="*/ 35 h 186"/>
                <a:gd name="T42" fmla="*/ 15 w 242"/>
                <a:gd name="T43" fmla="*/ 32 h 186"/>
                <a:gd name="T44" fmla="*/ 19 w 242"/>
                <a:gd name="T45" fmla="*/ 29 h 186"/>
                <a:gd name="T46" fmla="*/ 23 w 242"/>
                <a:gd name="T47" fmla="*/ 27 h 186"/>
                <a:gd name="T48" fmla="*/ 26 w 242"/>
                <a:gd name="T49" fmla="*/ 24 h 186"/>
                <a:gd name="T50" fmla="*/ 30 w 242"/>
                <a:gd name="T51" fmla="*/ 23 h 186"/>
                <a:gd name="T52" fmla="*/ 34 w 242"/>
                <a:gd name="T53" fmla="*/ 20 h 186"/>
                <a:gd name="T54" fmla="*/ 37 w 242"/>
                <a:gd name="T55" fmla="*/ 17 h 186"/>
                <a:gd name="T56" fmla="*/ 41 w 242"/>
                <a:gd name="T57" fmla="*/ 14 h 186"/>
                <a:gd name="T58" fmla="*/ 45 w 242"/>
                <a:gd name="T59" fmla="*/ 12 h 186"/>
                <a:gd name="T60" fmla="*/ 48 w 242"/>
                <a:gd name="T61" fmla="*/ 9 h 186"/>
                <a:gd name="T62" fmla="*/ 52 w 242"/>
                <a:gd name="T63" fmla="*/ 6 h 186"/>
                <a:gd name="T64" fmla="*/ 55 w 242"/>
                <a:gd name="T65" fmla="*/ 3 h 186"/>
                <a:gd name="T66" fmla="*/ 58 w 242"/>
                <a:gd name="T67" fmla="*/ 0 h 186"/>
                <a:gd name="T68" fmla="*/ 61 w 242"/>
                <a:gd name="T69" fmla="*/ 5 h 1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186"/>
                <a:gd name="T107" fmla="*/ 242 w 242"/>
                <a:gd name="T108" fmla="*/ 186 h 1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186">
                  <a:moveTo>
                    <a:pt x="242" y="18"/>
                  </a:moveTo>
                  <a:lnTo>
                    <a:pt x="228" y="30"/>
                  </a:lnTo>
                  <a:lnTo>
                    <a:pt x="214" y="42"/>
                  </a:lnTo>
                  <a:lnTo>
                    <a:pt x="200" y="53"/>
                  </a:lnTo>
                  <a:lnTo>
                    <a:pt x="186" y="65"/>
                  </a:lnTo>
                  <a:lnTo>
                    <a:pt x="171" y="75"/>
                  </a:lnTo>
                  <a:lnTo>
                    <a:pt x="158" y="87"/>
                  </a:lnTo>
                  <a:lnTo>
                    <a:pt x="143" y="97"/>
                  </a:lnTo>
                  <a:lnTo>
                    <a:pt x="128" y="106"/>
                  </a:lnTo>
                  <a:lnTo>
                    <a:pt x="113" y="117"/>
                  </a:lnTo>
                  <a:lnTo>
                    <a:pt x="99" y="127"/>
                  </a:lnTo>
                  <a:lnTo>
                    <a:pt x="84" y="136"/>
                  </a:lnTo>
                  <a:lnTo>
                    <a:pt x="69" y="147"/>
                  </a:lnTo>
                  <a:lnTo>
                    <a:pt x="54" y="156"/>
                  </a:lnTo>
                  <a:lnTo>
                    <a:pt x="39" y="166"/>
                  </a:lnTo>
                  <a:lnTo>
                    <a:pt x="24" y="175"/>
                  </a:lnTo>
                  <a:lnTo>
                    <a:pt x="9" y="186"/>
                  </a:lnTo>
                  <a:lnTo>
                    <a:pt x="0" y="167"/>
                  </a:lnTo>
                  <a:lnTo>
                    <a:pt x="15" y="158"/>
                  </a:lnTo>
                  <a:lnTo>
                    <a:pt x="30" y="148"/>
                  </a:lnTo>
                  <a:lnTo>
                    <a:pt x="45" y="138"/>
                  </a:lnTo>
                  <a:lnTo>
                    <a:pt x="60" y="128"/>
                  </a:lnTo>
                  <a:lnTo>
                    <a:pt x="75" y="119"/>
                  </a:lnTo>
                  <a:lnTo>
                    <a:pt x="90" y="109"/>
                  </a:lnTo>
                  <a:lnTo>
                    <a:pt x="103" y="98"/>
                  </a:lnTo>
                  <a:lnTo>
                    <a:pt x="118" y="89"/>
                  </a:lnTo>
                  <a:lnTo>
                    <a:pt x="133" y="79"/>
                  </a:lnTo>
                  <a:lnTo>
                    <a:pt x="148" y="68"/>
                  </a:lnTo>
                  <a:lnTo>
                    <a:pt x="162" y="57"/>
                  </a:lnTo>
                  <a:lnTo>
                    <a:pt x="177" y="46"/>
                  </a:lnTo>
                  <a:lnTo>
                    <a:pt x="191" y="35"/>
                  </a:lnTo>
                  <a:lnTo>
                    <a:pt x="205" y="23"/>
                  </a:lnTo>
                  <a:lnTo>
                    <a:pt x="219" y="12"/>
                  </a:lnTo>
                  <a:lnTo>
                    <a:pt x="232" y="0"/>
                  </a:lnTo>
                  <a:lnTo>
                    <a:pt x="24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4" name="Freeform 160"/>
            <p:cNvSpPr>
              <a:spLocks noChangeAspect="1"/>
            </p:cNvSpPr>
            <p:nvPr/>
          </p:nvSpPr>
          <p:spPr bwMode="auto">
            <a:xfrm>
              <a:off x="1158" y="2168"/>
              <a:ext cx="86" cy="143"/>
            </a:xfrm>
            <a:custGeom>
              <a:avLst/>
              <a:gdLst>
                <a:gd name="T0" fmla="*/ 4 w 171"/>
                <a:gd name="T1" fmla="*/ 0 h 285"/>
                <a:gd name="T2" fmla="*/ 9 w 171"/>
                <a:gd name="T3" fmla="*/ 9 h 285"/>
                <a:gd name="T4" fmla="*/ 14 w 171"/>
                <a:gd name="T5" fmla="*/ 17 h 285"/>
                <a:gd name="T6" fmla="*/ 19 w 171"/>
                <a:gd name="T7" fmla="*/ 26 h 285"/>
                <a:gd name="T8" fmla="*/ 24 w 171"/>
                <a:gd name="T9" fmla="*/ 34 h 285"/>
                <a:gd name="T10" fmla="*/ 28 w 171"/>
                <a:gd name="T11" fmla="*/ 43 h 285"/>
                <a:gd name="T12" fmla="*/ 33 w 171"/>
                <a:gd name="T13" fmla="*/ 51 h 285"/>
                <a:gd name="T14" fmla="*/ 38 w 171"/>
                <a:gd name="T15" fmla="*/ 60 h 285"/>
                <a:gd name="T16" fmla="*/ 43 w 171"/>
                <a:gd name="T17" fmla="*/ 68 h 285"/>
                <a:gd name="T18" fmla="*/ 39 w 171"/>
                <a:gd name="T19" fmla="*/ 72 h 285"/>
                <a:gd name="T20" fmla="*/ 35 w 171"/>
                <a:gd name="T21" fmla="*/ 63 h 285"/>
                <a:gd name="T22" fmla="*/ 30 w 171"/>
                <a:gd name="T23" fmla="*/ 55 h 285"/>
                <a:gd name="T24" fmla="*/ 25 w 171"/>
                <a:gd name="T25" fmla="*/ 46 h 285"/>
                <a:gd name="T26" fmla="*/ 20 w 171"/>
                <a:gd name="T27" fmla="*/ 37 h 285"/>
                <a:gd name="T28" fmla="*/ 15 w 171"/>
                <a:gd name="T29" fmla="*/ 29 h 285"/>
                <a:gd name="T30" fmla="*/ 10 w 171"/>
                <a:gd name="T31" fmla="*/ 20 h 285"/>
                <a:gd name="T32" fmla="*/ 5 w 171"/>
                <a:gd name="T33" fmla="*/ 12 h 285"/>
                <a:gd name="T34" fmla="*/ 0 w 171"/>
                <a:gd name="T35" fmla="*/ 3 h 285"/>
                <a:gd name="T36" fmla="*/ 4 w 171"/>
                <a:gd name="T37" fmla="*/ 0 h 2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"/>
                <a:gd name="T58" fmla="*/ 0 h 285"/>
                <a:gd name="T59" fmla="*/ 171 w 171"/>
                <a:gd name="T60" fmla="*/ 285 h 2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" h="285">
                  <a:moveTo>
                    <a:pt x="15" y="0"/>
                  </a:moveTo>
                  <a:lnTo>
                    <a:pt x="35" y="34"/>
                  </a:lnTo>
                  <a:lnTo>
                    <a:pt x="55" y="67"/>
                  </a:lnTo>
                  <a:lnTo>
                    <a:pt x="74" y="102"/>
                  </a:lnTo>
                  <a:lnTo>
                    <a:pt x="93" y="136"/>
                  </a:lnTo>
                  <a:lnTo>
                    <a:pt x="112" y="171"/>
                  </a:lnTo>
                  <a:lnTo>
                    <a:pt x="132" y="204"/>
                  </a:lnTo>
                  <a:lnTo>
                    <a:pt x="152" y="239"/>
                  </a:lnTo>
                  <a:lnTo>
                    <a:pt x="171" y="272"/>
                  </a:lnTo>
                  <a:lnTo>
                    <a:pt x="156" y="285"/>
                  </a:lnTo>
                  <a:lnTo>
                    <a:pt x="137" y="252"/>
                  </a:lnTo>
                  <a:lnTo>
                    <a:pt x="117" y="217"/>
                  </a:lnTo>
                  <a:lnTo>
                    <a:pt x="97" y="182"/>
                  </a:lnTo>
                  <a:lnTo>
                    <a:pt x="78" y="148"/>
                  </a:lnTo>
                  <a:lnTo>
                    <a:pt x="59" y="113"/>
                  </a:lnTo>
                  <a:lnTo>
                    <a:pt x="40" y="80"/>
                  </a:lnTo>
                  <a:lnTo>
                    <a:pt x="20" y="45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5" name="Freeform 161"/>
            <p:cNvSpPr>
              <a:spLocks noChangeAspect="1"/>
            </p:cNvSpPr>
            <p:nvPr/>
          </p:nvSpPr>
          <p:spPr bwMode="auto">
            <a:xfrm>
              <a:off x="1153" y="2158"/>
              <a:ext cx="21" cy="26"/>
            </a:xfrm>
            <a:custGeom>
              <a:avLst/>
              <a:gdLst>
                <a:gd name="T0" fmla="*/ 5 w 44"/>
                <a:gd name="T1" fmla="*/ 13 h 52"/>
                <a:gd name="T2" fmla="*/ 3 w 44"/>
                <a:gd name="T3" fmla="*/ 12 h 52"/>
                <a:gd name="T4" fmla="*/ 1 w 44"/>
                <a:gd name="T5" fmla="*/ 11 h 52"/>
                <a:gd name="T6" fmla="*/ 0 w 44"/>
                <a:gd name="T7" fmla="*/ 9 h 52"/>
                <a:gd name="T8" fmla="*/ 0 w 44"/>
                <a:gd name="T9" fmla="*/ 6 h 52"/>
                <a:gd name="T10" fmla="*/ 0 w 44"/>
                <a:gd name="T11" fmla="*/ 3 h 52"/>
                <a:gd name="T12" fmla="*/ 2 w 44"/>
                <a:gd name="T13" fmla="*/ 2 h 52"/>
                <a:gd name="T14" fmla="*/ 4 w 44"/>
                <a:gd name="T15" fmla="*/ 0 h 52"/>
                <a:gd name="T16" fmla="*/ 5 w 44"/>
                <a:gd name="T17" fmla="*/ 0 h 52"/>
                <a:gd name="T18" fmla="*/ 7 w 44"/>
                <a:gd name="T19" fmla="*/ 1 h 52"/>
                <a:gd name="T20" fmla="*/ 9 w 44"/>
                <a:gd name="T21" fmla="*/ 3 h 52"/>
                <a:gd name="T22" fmla="*/ 10 w 44"/>
                <a:gd name="T23" fmla="*/ 5 h 52"/>
                <a:gd name="T24" fmla="*/ 10 w 44"/>
                <a:gd name="T25" fmla="*/ 7 h 52"/>
                <a:gd name="T26" fmla="*/ 10 w 44"/>
                <a:gd name="T27" fmla="*/ 10 h 52"/>
                <a:gd name="T28" fmla="*/ 8 w 44"/>
                <a:gd name="T29" fmla="*/ 12 h 52"/>
                <a:gd name="T30" fmla="*/ 6 w 44"/>
                <a:gd name="T31" fmla="*/ 13 h 52"/>
                <a:gd name="T32" fmla="*/ 5 w 44"/>
                <a:gd name="T33" fmla="*/ 13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52"/>
                <a:gd name="T53" fmla="*/ 44 w 44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52">
                  <a:moveTo>
                    <a:pt x="20" y="52"/>
                  </a:moveTo>
                  <a:lnTo>
                    <a:pt x="12" y="48"/>
                  </a:lnTo>
                  <a:lnTo>
                    <a:pt x="5" y="43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8" y="5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3"/>
                  </a:lnTo>
                  <a:lnTo>
                    <a:pt x="39" y="10"/>
                  </a:lnTo>
                  <a:lnTo>
                    <a:pt x="43" y="19"/>
                  </a:lnTo>
                  <a:lnTo>
                    <a:pt x="44" y="30"/>
                  </a:lnTo>
                  <a:lnTo>
                    <a:pt x="42" y="39"/>
                  </a:lnTo>
                  <a:lnTo>
                    <a:pt x="36" y="47"/>
                  </a:lnTo>
                  <a:lnTo>
                    <a:pt x="28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6" name="Freeform 162"/>
            <p:cNvSpPr>
              <a:spLocks noChangeAspect="1"/>
            </p:cNvSpPr>
            <p:nvPr/>
          </p:nvSpPr>
          <p:spPr bwMode="auto">
            <a:xfrm>
              <a:off x="1265" y="2059"/>
              <a:ext cx="89" cy="42"/>
            </a:xfrm>
            <a:custGeom>
              <a:avLst/>
              <a:gdLst>
                <a:gd name="T0" fmla="*/ 0 w 177"/>
                <a:gd name="T1" fmla="*/ 16 h 84"/>
                <a:gd name="T2" fmla="*/ 1 w 177"/>
                <a:gd name="T3" fmla="*/ 14 h 84"/>
                <a:gd name="T4" fmla="*/ 4 w 177"/>
                <a:gd name="T5" fmla="*/ 11 h 84"/>
                <a:gd name="T6" fmla="*/ 8 w 177"/>
                <a:gd name="T7" fmla="*/ 6 h 84"/>
                <a:gd name="T8" fmla="*/ 14 w 177"/>
                <a:gd name="T9" fmla="*/ 2 h 84"/>
                <a:gd name="T10" fmla="*/ 21 w 177"/>
                <a:gd name="T11" fmla="*/ 0 h 84"/>
                <a:gd name="T12" fmla="*/ 28 w 177"/>
                <a:gd name="T13" fmla="*/ 1 h 84"/>
                <a:gd name="T14" fmla="*/ 36 w 177"/>
                <a:gd name="T15" fmla="*/ 6 h 84"/>
                <a:gd name="T16" fmla="*/ 45 w 177"/>
                <a:gd name="T17" fmla="*/ 18 h 84"/>
                <a:gd name="T18" fmla="*/ 44 w 177"/>
                <a:gd name="T19" fmla="*/ 18 h 84"/>
                <a:gd name="T20" fmla="*/ 40 w 177"/>
                <a:gd name="T21" fmla="*/ 19 h 84"/>
                <a:gd name="T22" fmla="*/ 35 w 177"/>
                <a:gd name="T23" fmla="*/ 20 h 84"/>
                <a:gd name="T24" fmla="*/ 29 w 177"/>
                <a:gd name="T25" fmla="*/ 21 h 84"/>
                <a:gd name="T26" fmla="*/ 23 w 177"/>
                <a:gd name="T27" fmla="*/ 21 h 84"/>
                <a:gd name="T28" fmla="*/ 15 w 177"/>
                <a:gd name="T29" fmla="*/ 21 h 84"/>
                <a:gd name="T30" fmla="*/ 8 w 177"/>
                <a:gd name="T31" fmla="*/ 19 h 84"/>
                <a:gd name="T32" fmla="*/ 0 w 177"/>
                <a:gd name="T33" fmla="*/ 16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"/>
                <a:gd name="T52" fmla="*/ 0 h 84"/>
                <a:gd name="T53" fmla="*/ 177 w 177"/>
                <a:gd name="T54" fmla="*/ 84 h 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" h="84">
                  <a:moveTo>
                    <a:pt x="0" y="64"/>
                  </a:moveTo>
                  <a:lnTo>
                    <a:pt x="3" y="58"/>
                  </a:lnTo>
                  <a:lnTo>
                    <a:pt x="15" y="43"/>
                  </a:lnTo>
                  <a:lnTo>
                    <a:pt x="32" y="25"/>
                  </a:lnTo>
                  <a:lnTo>
                    <a:pt x="55" y="8"/>
                  </a:lnTo>
                  <a:lnTo>
                    <a:pt x="82" y="0"/>
                  </a:lnTo>
                  <a:lnTo>
                    <a:pt x="112" y="3"/>
                  </a:lnTo>
                  <a:lnTo>
                    <a:pt x="144" y="25"/>
                  </a:lnTo>
                  <a:lnTo>
                    <a:pt x="177" y="70"/>
                  </a:lnTo>
                  <a:lnTo>
                    <a:pt x="173" y="71"/>
                  </a:lnTo>
                  <a:lnTo>
                    <a:pt x="160" y="74"/>
                  </a:lnTo>
                  <a:lnTo>
                    <a:pt x="140" y="79"/>
                  </a:lnTo>
                  <a:lnTo>
                    <a:pt x="116" y="83"/>
                  </a:lnTo>
                  <a:lnTo>
                    <a:pt x="89" y="84"/>
                  </a:lnTo>
                  <a:lnTo>
                    <a:pt x="59" y="83"/>
                  </a:lnTo>
                  <a:lnTo>
                    <a:pt x="29" y="76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7" name="Freeform 163"/>
            <p:cNvSpPr>
              <a:spLocks noChangeAspect="1"/>
            </p:cNvSpPr>
            <p:nvPr/>
          </p:nvSpPr>
          <p:spPr bwMode="auto">
            <a:xfrm>
              <a:off x="1278" y="2255"/>
              <a:ext cx="364" cy="101"/>
            </a:xfrm>
            <a:custGeom>
              <a:avLst/>
              <a:gdLst>
                <a:gd name="T0" fmla="*/ 0 w 727"/>
                <a:gd name="T1" fmla="*/ 0 h 203"/>
                <a:gd name="T2" fmla="*/ 7 w 727"/>
                <a:gd name="T3" fmla="*/ 32 h 203"/>
                <a:gd name="T4" fmla="*/ 44 w 727"/>
                <a:gd name="T5" fmla="*/ 50 h 203"/>
                <a:gd name="T6" fmla="*/ 77 w 727"/>
                <a:gd name="T7" fmla="*/ 48 h 203"/>
                <a:gd name="T8" fmla="*/ 178 w 727"/>
                <a:gd name="T9" fmla="*/ 43 h 203"/>
                <a:gd name="T10" fmla="*/ 182 w 727"/>
                <a:gd name="T11" fmla="*/ 33 h 203"/>
                <a:gd name="T12" fmla="*/ 0 w 727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7"/>
                <a:gd name="T22" fmla="*/ 0 h 203"/>
                <a:gd name="T23" fmla="*/ 727 w 727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7" h="203">
                  <a:moveTo>
                    <a:pt x="0" y="0"/>
                  </a:moveTo>
                  <a:lnTo>
                    <a:pt x="27" y="128"/>
                  </a:lnTo>
                  <a:lnTo>
                    <a:pt x="175" y="203"/>
                  </a:lnTo>
                  <a:lnTo>
                    <a:pt x="307" y="195"/>
                  </a:lnTo>
                  <a:lnTo>
                    <a:pt x="710" y="174"/>
                  </a:lnTo>
                  <a:lnTo>
                    <a:pt x="727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8" name="Freeform 164"/>
            <p:cNvSpPr>
              <a:spLocks noChangeAspect="1"/>
            </p:cNvSpPr>
            <p:nvPr/>
          </p:nvSpPr>
          <p:spPr bwMode="auto">
            <a:xfrm>
              <a:off x="1309" y="2207"/>
              <a:ext cx="337" cy="128"/>
            </a:xfrm>
            <a:custGeom>
              <a:avLst/>
              <a:gdLst>
                <a:gd name="T0" fmla="*/ 0 w 674"/>
                <a:gd name="T1" fmla="*/ 5 h 254"/>
                <a:gd name="T2" fmla="*/ 7 w 674"/>
                <a:gd name="T3" fmla="*/ 30 h 254"/>
                <a:gd name="T4" fmla="*/ 62 w 674"/>
                <a:gd name="T5" fmla="*/ 65 h 254"/>
                <a:gd name="T6" fmla="*/ 169 w 674"/>
                <a:gd name="T7" fmla="*/ 58 h 254"/>
                <a:gd name="T8" fmla="*/ 166 w 674"/>
                <a:gd name="T9" fmla="*/ 45 h 254"/>
                <a:gd name="T10" fmla="*/ 108 w 674"/>
                <a:gd name="T11" fmla="*/ 2 h 254"/>
                <a:gd name="T12" fmla="*/ 107 w 674"/>
                <a:gd name="T13" fmla="*/ 2 h 254"/>
                <a:gd name="T14" fmla="*/ 104 w 674"/>
                <a:gd name="T15" fmla="*/ 2 h 254"/>
                <a:gd name="T16" fmla="*/ 99 w 674"/>
                <a:gd name="T17" fmla="*/ 2 h 254"/>
                <a:gd name="T18" fmla="*/ 92 w 674"/>
                <a:gd name="T19" fmla="*/ 1 h 254"/>
                <a:gd name="T20" fmla="*/ 84 w 674"/>
                <a:gd name="T21" fmla="*/ 1 h 254"/>
                <a:gd name="T22" fmla="*/ 76 w 674"/>
                <a:gd name="T23" fmla="*/ 1 h 254"/>
                <a:gd name="T24" fmla="*/ 66 w 674"/>
                <a:gd name="T25" fmla="*/ 1 h 254"/>
                <a:gd name="T26" fmla="*/ 55 w 674"/>
                <a:gd name="T27" fmla="*/ 0 h 254"/>
                <a:gd name="T28" fmla="*/ 46 w 674"/>
                <a:gd name="T29" fmla="*/ 0 h 254"/>
                <a:gd name="T30" fmla="*/ 36 w 674"/>
                <a:gd name="T31" fmla="*/ 1 h 254"/>
                <a:gd name="T32" fmla="*/ 27 w 674"/>
                <a:gd name="T33" fmla="*/ 1 h 254"/>
                <a:gd name="T34" fmla="*/ 19 w 674"/>
                <a:gd name="T35" fmla="*/ 1 h 254"/>
                <a:gd name="T36" fmla="*/ 11 w 674"/>
                <a:gd name="T37" fmla="*/ 2 h 254"/>
                <a:gd name="T38" fmla="*/ 5 w 674"/>
                <a:gd name="T39" fmla="*/ 3 h 254"/>
                <a:gd name="T40" fmla="*/ 1 w 674"/>
                <a:gd name="T41" fmla="*/ 3 h 254"/>
                <a:gd name="T42" fmla="*/ 0 w 674"/>
                <a:gd name="T43" fmla="*/ 5 h 2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4"/>
                <a:gd name="T67" fmla="*/ 0 h 254"/>
                <a:gd name="T68" fmla="*/ 674 w 674"/>
                <a:gd name="T69" fmla="*/ 254 h 2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4" h="254">
                  <a:moveTo>
                    <a:pt x="0" y="18"/>
                  </a:moveTo>
                  <a:lnTo>
                    <a:pt x="28" y="118"/>
                  </a:lnTo>
                  <a:lnTo>
                    <a:pt x="248" y="254"/>
                  </a:lnTo>
                  <a:lnTo>
                    <a:pt x="674" y="228"/>
                  </a:lnTo>
                  <a:lnTo>
                    <a:pt x="663" y="177"/>
                  </a:lnTo>
                  <a:lnTo>
                    <a:pt x="435" y="7"/>
                  </a:lnTo>
                  <a:lnTo>
                    <a:pt x="430" y="7"/>
                  </a:lnTo>
                  <a:lnTo>
                    <a:pt x="416" y="6"/>
                  </a:lnTo>
                  <a:lnTo>
                    <a:pt x="396" y="6"/>
                  </a:lnTo>
                  <a:lnTo>
                    <a:pt x="369" y="4"/>
                  </a:lnTo>
                  <a:lnTo>
                    <a:pt x="337" y="3"/>
                  </a:lnTo>
                  <a:lnTo>
                    <a:pt x="301" y="2"/>
                  </a:lnTo>
                  <a:lnTo>
                    <a:pt x="263" y="1"/>
                  </a:lnTo>
                  <a:lnTo>
                    <a:pt x="223" y="0"/>
                  </a:lnTo>
                  <a:lnTo>
                    <a:pt x="184" y="0"/>
                  </a:lnTo>
                  <a:lnTo>
                    <a:pt x="144" y="1"/>
                  </a:lnTo>
                  <a:lnTo>
                    <a:pt x="108" y="1"/>
                  </a:lnTo>
                  <a:lnTo>
                    <a:pt x="74" y="3"/>
                  </a:lnTo>
                  <a:lnTo>
                    <a:pt x="46" y="6"/>
                  </a:lnTo>
                  <a:lnTo>
                    <a:pt x="23" y="9"/>
                  </a:lnTo>
                  <a:lnTo>
                    <a:pt x="7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09" name="Freeform 165"/>
            <p:cNvSpPr>
              <a:spLocks noChangeAspect="1"/>
            </p:cNvSpPr>
            <p:nvPr/>
          </p:nvSpPr>
          <p:spPr bwMode="auto">
            <a:xfrm>
              <a:off x="1309" y="2211"/>
              <a:ext cx="253" cy="33"/>
            </a:xfrm>
            <a:custGeom>
              <a:avLst/>
              <a:gdLst>
                <a:gd name="T0" fmla="*/ 0 w 506"/>
                <a:gd name="T1" fmla="*/ 3 h 65"/>
                <a:gd name="T2" fmla="*/ 109 w 506"/>
                <a:gd name="T3" fmla="*/ 0 h 65"/>
                <a:gd name="T4" fmla="*/ 127 w 506"/>
                <a:gd name="T5" fmla="*/ 15 h 65"/>
                <a:gd name="T6" fmla="*/ 21 w 506"/>
                <a:gd name="T7" fmla="*/ 17 h 65"/>
                <a:gd name="T8" fmla="*/ 0 w 506"/>
                <a:gd name="T9" fmla="*/ 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65"/>
                <a:gd name="T17" fmla="*/ 506 w 50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65">
                  <a:moveTo>
                    <a:pt x="0" y="11"/>
                  </a:moveTo>
                  <a:lnTo>
                    <a:pt x="435" y="0"/>
                  </a:lnTo>
                  <a:lnTo>
                    <a:pt x="506" y="60"/>
                  </a:lnTo>
                  <a:lnTo>
                    <a:pt x="82" y="6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0" name="Freeform 166"/>
            <p:cNvSpPr>
              <a:spLocks noChangeAspect="1"/>
            </p:cNvSpPr>
            <p:nvPr/>
          </p:nvSpPr>
          <p:spPr bwMode="auto">
            <a:xfrm>
              <a:off x="1328" y="2156"/>
              <a:ext cx="135" cy="27"/>
            </a:xfrm>
            <a:custGeom>
              <a:avLst/>
              <a:gdLst>
                <a:gd name="T0" fmla="*/ 5 w 269"/>
                <a:gd name="T1" fmla="*/ 11 h 54"/>
                <a:gd name="T2" fmla="*/ 0 w 269"/>
                <a:gd name="T3" fmla="*/ 0 h 54"/>
                <a:gd name="T4" fmla="*/ 60 w 269"/>
                <a:gd name="T5" fmla="*/ 1 h 54"/>
                <a:gd name="T6" fmla="*/ 68 w 269"/>
                <a:gd name="T7" fmla="*/ 14 h 54"/>
                <a:gd name="T8" fmla="*/ 5 w 269"/>
                <a:gd name="T9" fmla="*/ 1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9"/>
                <a:gd name="T16" fmla="*/ 0 h 54"/>
                <a:gd name="T17" fmla="*/ 269 w 269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" h="54">
                  <a:moveTo>
                    <a:pt x="17" y="41"/>
                  </a:moveTo>
                  <a:lnTo>
                    <a:pt x="0" y="0"/>
                  </a:lnTo>
                  <a:lnTo>
                    <a:pt x="239" y="3"/>
                  </a:lnTo>
                  <a:lnTo>
                    <a:pt x="269" y="54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1" name="Freeform 167"/>
            <p:cNvSpPr>
              <a:spLocks noChangeAspect="1"/>
            </p:cNvSpPr>
            <p:nvPr/>
          </p:nvSpPr>
          <p:spPr bwMode="auto">
            <a:xfrm>
              <a:off x="1316" y="2165"/>
              <a:ext cx="204" cy="57"/>
            </a:xfrm>
            <a:custGeom>
              <a:avLst/>
              <a:gdLst>
                <a:gd name="T0" fmla="*/ 0 w 408"/>
                <a:gd name="T1" fmla="*/ 7 h 114"/>
                <a:gd name="T2" fmla="*/ 1 w 408"/>
                <a:gd name="T3" fmla="*/ 7 h 114"/>
                <a:gd name="T4" fmla="*/ 2 w 408"/>
                <a:gd name="T5" fmla="*/ 6 h 114"/>
                <a:gd name="T6" fmla="*/ 3 w 408"/>
                <a:gd name="T7" fmla="*/ 5 h 114"/>
                <a:gd name="T8" fmla="*/ 6 w 408"/>
                <a:gd name="T9" fmla="*/ 5 h 114"/>
                <a:gd name="T10" fmla="*/ 9 w 408"/>
                <a:gd name="T11" fmla="*/ 4 h 114"/>
                <a:gd name="T12" fmla="*/ 13 w 408"/>
                <a:gd name="T13" fmla="*/ 3 h 114"/>
                <a:gd name="T14" fmla="*/ 18 w 408"/>
                <a:gd name="T15" fmla="*/ 2 h 114"/>
                <a:gd name="T16" fmla="*/ 23 w 408"/>
                <a:gd name="T17" fmla="*/ 1 h 114"/>
                <a:gd name="T18" fmla="*/ 28 w 408"/>
                <a:gd name="T19" fmla="*/ 1 h 114"/>
                <a:gd name="T20" fmla="*/ 35 w 408"/>
                <a:gd name="T21" fmla="*/ 0 h 114"/>
                <a:gd name="T22" fmla="*/ 41 w 408"/>
                <a:gd name="T23" fmla="*/ 0 h 114"/>
                <a:gd name="T24" fmla="*/ 49 w 408"/>
                <a:gd name="T25" fmla="*/ 1 h 114"/>
                <a:gd name="T26" fmla="*/ 56 w 408"/>
                <a:gd name="T27" fmla="*/ 1 h 114"/>
                <a:gd name="T28" fmla="*/ 65 w 408"/>
                <a:gd name="T29" fmla="*/ 3 h 114"/>
                <a:gd name="T30" fmla="*/ 74 w 408"/>
                <a:gd name="T31" fmla="*/ 4 h 114"/>
                <a:gd name="T32" fmla="*/ 83 w 408"/>
                <a:gd name="T33" fmla="*/ 7 h 114"/>
                <a:gd name="T34" fmla="*/ 102 w 408"/>
                <a:gd name="T35" fmla="*/ 28 h 114"/>
                <a:gd name="T36" fmla="*/ 15 w 408"/>
                <a:gd name="T37" fmla="*/ 29 h 114"/>
                <a:gd name="T38" fmla="*/ 0 w 408"/>
                <a:gd name="T39" fmla="*/ 7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8"/>
                <a:gd name="T61" fmla="*/ 0 h 114"/>
                <a:gd name="T62" fmla="*/ 408 w 408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8" h="114">
                  <a:moveTo>
                    <a:pt x="0" y="26"/>
                  </a:moveTo>
                  <a:lnTo>
                    <a:pt x="2" y="25"/>
                  </a:lnTo>
                  <a:lnTo>
                    <a:pt x="6" y="24"/>
                  </a:lnTo>
                  <a:lnTo>
                    <a:pt x="13" y="20"/>
                  </a:lnTo>
                  <a:lnTo>
                    <a:pt x="23" y="18"/>
                  </a:lnTo>
                  <a:lnTo>
                    <a:pt x="36" y="14"/>
                  </a:lnTo>
                  <a:lnTo>
                    <a:pt x="51" y="10"/>
                  </a:lnTo>
                  <a:lnTo>
                    <a:pt x="70" y="7"/>
                  </a:lnTo>
                  <a:lnTo>
                    <a:pt x="89" y="3"/>
                  </a:lnTo>
                  <a:lnTo>
                    <a:pt x="112" y="1"/>
                  </a:lnTo>
                  <a:lnTo>
                    <a:pt x="137" y="0"/>
                  </a:lnTo>
                  <a:lnTo>
                    <a:pt x="164" y="0"/>
                  </a:lnTo>
                  <a:lnTo>
                    <a:pt x="193" y="1"/>
                  </a:lnTo>
                  <a:lnTo>
                    <a:pt x="225" y="3"/>
                  </a:lnTo>
                  <a:lnTo>
                    <a:pt x="257" y="9"/>
                  </a:lnTo>
                  <a:lnTo>
                    <a:pt x="293" y="16"/>
                  </a:lnTo>
                  <a:lnTo>
                    <a:pt x="330" y="26"/>
                  </a:lnTo>
                  <a:lnTo>
                    <a:pt x="408" y="110"/>
                  </a:lnTo>
                  <a:lnTo>
                    <a:pt x="63" y="11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2" name="Freeform 168"/>
            <p:cNvSpPr>
              <a:spLocks noChangeAspect="1"/>
            </p:cNvSpPr>
            <p:nvPr/>
          </p:nvSpPr>
          <p:spPr bwMode="auto">
            <a:xfrm>
              <a:off x="1339" y="2186"/>
              <a:ext cx="173" cy="48"/>
            </a:xfrm>
            <a:custGeom>
              <a:avLst/>
              <a:gdLst>
                <a:gd name="T0" fmla="*/ 0 w 346"/>
                <a:gd name="T1" fmla="*/ 2 h 98"/>
                <a:gd name="T2" fmla="*/ 1 w 346"/>
                <a:gd name="T3" fmla="*/ 2 h 98"/>
                <a:gd name="T4" fmla="*/ 1 w 346"/>
                <a:gd name="T5" fmla="*/ 2 h 98"/>
                <a:gd name="T6" fmla="*/ 3 w 346"/>
                <a:gd name="T7" fmla="*/ 2 h 98"/>
                <a:gd name="T8" fmla="*/ 5 w 346"/>
                <a:gd name="T9" fmla="*/ 1 h 98"/>
                <a:gd name="T10" fmla="*/ 7 w 346"/>
                <a:gd name="T11" fmla="*/ 1 h 98"/>
                <a:gd name="T12" fmla="*/ 11 w 346"/>
                <a:gd name="T13" fmla="*/ 1 h 98"/>
                <a:gd name="T14" fmla="*/ 14 w 346"/>
                <a:gd name="T15" fmla="*/ 0 h 98"/>
                <a:gd name="T16" fmla="*/ 19 w 346"/>
                <a:gd name="T17" fmla="*/ 0 h 98"/>
                <a:gd name="T18" fmla="*/ 23 w 346"/>
                <a:gd name="T19" fmla="*/ 0 h 98"/>
                <a:gd name="T20" fmla="*/ 28 w 346"/>
                <a:gd name="T21" fmla="*/ 0 h 98"/>
                <a:gd name="T22" fmla="*/ 34 w 346"/>
                <a:gd name="T23" fmla="*/ 0 h 98"/>
                <a:gd name="T24" fmla="*/ 41 w 346"/>
                <a:gd name="T25" fmla="*/ 0 h 98"/>
                <a:gd name="T26" fmla="*/ 47 w 346"/>
                <a:gd name="T27" fmla="*/ 0 h 98"/>
                <a:gd name="T28" fmla="*/ 54 w 346"/>
                <a:gd name="T29" fmla="*/ 0 h 98"/>
                <a:gd name="T30" fmla="*/ 61 w 346"/>
                <a:gd name="T31" fmla="*/ 1 h 98"/>
                <a:gd name="T32" fmla="*/ 70 w 346"/>
                <a:gd name="T33" fmla="*/ 2 h 98"/>
                <a:gd name="T34" fmla="*/ 87 w 346"/>
                <a:gd name="T35" fmla="*/ 23 h 98"/>
                <a:gd name="T36" fmla="*/ 13 w 346"/>
                <a:gd name="T37" fmla="*/ 24 h 98"/>
                <a:gd name="T38" fmla="*/ 0 w 346"/>
                <a:gd name="T39" fmla="*/ 2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6"/>
                <a:gd name="T61" fmla="*/ 0 h 98"/>
                <a:gd name="T62" fmla="*/ 346 w 346"/>
                <a:gd name="T63" fmla="*/ 98 h 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6" h="98">
                  <a:moveTo>
                    <a:pt x="0" y="10"/>
                  </a:moveTo>
                  <a:lnTo>
                    <a:pt x="2" y="10"/>
                  </a:lnTo>
                  <a:lnTo>
                    <a:pt x="5" y="9"/>
                  </a:lnTo>
                  <a:lnTo>
                    <a:pt x="11" y="8"/>
                  </a:lnTo>
                  <a:lnTo>
                    <a:pt x="19" y="7"/>
                  </a:lnTo>
                  <a:lnTo>
                    <a:pt x="29" y="6"/>
                  </a:lnTo>
                  <a:lnTo>
                    <a:pt x="42" y="5"/>
                  </a:lnTo>
                  <a:lnTo>
                    <a:pt x="57" y="2"/>
                  </a:lnTo>
                  <a:lnTo>
                    <a:pt x="74" y="1"/>
                  </a:lnTo>
                  <a:lnTo>
                    <a:pt x="93" y="1"/>
                  </a:lnTo>
                  <a:lnTo>
                    <a:pt x="113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8" y="1"/>
                  </a:lnTo>
                  <a:lnTo>
                    <a:pt x="217" y="3"/>
                  </a:lnTo>
                  <a:lnTo>
                    <a:pt x="247" y="6"/>
                  </a:lnTo>
                  <a:lnTo>
                    <a:pt x="279" y="9"/>
                  </a:lnTo>
                  <a:lnTo>
                    <a:pt x="346" y="93"/>
                  </a:lnTo>
                  <a:lnTo>
                    <a:pt x="52" y="9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3" name="Freeform 169"/>
            <p:cNvSpPr>
              <a:spLocks noChangeAspect="1"/>
            </p:cNvSpPr>
            <p:nvPr/>
          </p:nvSpPr>
          <p:spPr bwMode="auto">
            <a:xfrm>
              <a:off x="1309" y="2217"/>
              <a:ext cx="337" cy="118"/>
            </a:xfrm>
            <a:custGeom>
              <a:avLst/>
              <a:gdLst>
                <a:gd name="T0" fmla="*/ 0 w 674"/>
                <a:gd name="T1" fmla="*/ 0 h 236"/>
                <a:gd name="T2" fmla="*/ 62 w 674"/>
                <a:gd name="T3" fmla="*/ 47 h 236"/>
                <a:gd name="T4" fmla="*/ 166 w 674"/>
                <a:gd name="T5" fmla="*/ 40 h 236"/>
                <a:gd name="T6" fmla="*/ 169 w 674"/>
                <a:gd name="T7" fmla="*/ 53 h 236"/>
                <a:gd name="T8" fmla="*/ 62 w 674"/>
                <a:gd name="T9" fmla="*/ 59 h 236"/>
                <a:gd name="T10" fmla="*/ 3 w 674"/>
                <a:gd name="T11" fmla="*/ 15 h 236"/>
                <a:gd name="T12" fmla="*/ 0 w 674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4"/>
                <a:gd name="T22" fmla="*/ 0 h 236"/>
                <a:gd name="T23" fmla="*/ 674 w 674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4" h="236">
                  <a:moveTo>
                    <a:pt x="0" y="0"/>
                  </a:moveTo>
                  <a:lnTo>
                    <a:pt x="250" y="188"/>
                  </a:lnTo>
                  <a:lnTo>
                    <a:pt x="663" y="159"/>
                  </a:lnTo>
                  <a:lnTo>
                    <a:pt x="674" y="210"/>
                  </a:lnTo>
                  <a:lnTo>
                    <a:pt x="248" y="236"/>
                  </a:lnTo>
                  <a:lnTo>
                    <a:pt x="11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4" name="Freeform 170"/>
            <p:cNvSpPr>
              <a:spLocks noChangeAspect="1"/>
            </p:cNvSpPr>
            <p:nvPr/>
          </p:nvSpPr>
          <p:spPr bwMode="auto">
            <a:xfrm>
              <a:off x="1414" y="2253"/>
              <a:ext cx="24" cy="5"/>
            </a:xfrm>
            <a:custGeom>
              <a:avLst/>
              <a:gdLst>
                <a:gd name="T0" fmla="*/ 12 w 48"/>
                <a:gd name="T1" fmla="*/ 2 h 9"/>
                <a:gd name="T2" fmla="*/ 12 w 48"/>
                <a:gd name="T3" fmla="*/ 2 h 9"/>
                <a:gd name="T4" fmla="*/ 11 w 48"/>
                <a:gd name="T5" fmla="*/ 1 h 9"/>
                <a:gd name="T6" fmla="*/ 10 w 48"/>
                <a:gd name="T7" fmla="*/ 1 h 9"/>
                <a:gd name="T8" fmla="*/ 10 w 48"/>
                <a:gd name="T9" fmla="*/ 0 h 9"/>
                <a:gd name="T10" fmla="*/ 8 w 48"/>
                <a:gd name="T11" fmla="*/ 0 h 9"/>
                <a:gd name="T12" fmla="*/ 7 w 48"/>
                <a:gd name="T13" fmla="*/ 0 h 9"/>
                <a:gd name="T14" fmla="*/ 6 w 48"/>
                <a:gd name="T15" fmla="*/ 0 h 9"/>
                <a:gd name="T16" fmla="*/ 5 w 48"/>
                <a:gd name="T17" fmla="*/ 0 h 9"/>
                <a:gd name="T18" fmla="*/ 3 w 48"/>
                <a:gd name="T19" fmla="*/ 0 h 9"/>
                <a:gd name="T20" fmla="*/ 3 w 48"/>
                <a:gd name="T21" fmla="*/ 0 h 9"/>
                <a:gd name="T22" fmla="*/ 2 w 48"/>
                <a:gd name="T23" fmla="*/ 1 h 9"/>
                <a:gd name="T24" fmla="*/ 0 w 48"/>
                <a:gd name="T25" fmla="*/ 1 h 9"/>
                <a:gd name="T26" fmla="*/ 1 w 48"/>
                <a:gd name="T27" fmla="*/ 1 h 9"/>
                <a:gd name="T28" fmla="*/ 2 w 48"/>
                <a:gd name="T29" fmla="*/ 2 h 9"/>
                <a:gd name="T30" fmla="*/ 3 w 48"/>
                <a:gd name="T31" fmla="*/ 2 h 9"/>
                <a:gd name="T32" fmla="*/ 3 w 48"/>
                <a:gd name="T33" fmla="*/ 3 h 9"/>
                <a:gd name="T34" fmla="*/ 5 w 48"/>
                <a:gd name="T35" fmla="*/ 3 h 9"/>
                <a:gd name="T36" fmla="*/ 6 w 48"/>
                <a:gd name="T37" fmla="*/ 3 h 9"/>
                <a:gd name="T38" fmla="*/ 6 w 48"/>
                <a:gd name="T39" fmla="*/ 3 h 9"/>
                <a:gd name="T40" fmla="*/ 7 w 48"/>
                <a:gd name="T41" fmla="*/ 2 h 9"/>
                <a:gd name="T42" fmla="*/ 9 w 48"/>
                <a:gd name="T43" fmla="*/ 2 h 9"/>
                <a:gd name="T44" fmla="*/ 10 w 48"/>
                <a:gd name="T45" fmla="*/ 2 h 9"/>
                <a:gd name="T46" fmla="*/ 11 w 48"/>
                <a:gd name="T47" fmla="*/ 2 h 9"/>
                <a:gd name="T48" fmla="*/ 12 w 48"/>
                <a:gd name="T49" fmla="*/ 2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9"/>
                <a:gd name="T77" fmla="*/ 48 w 48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9">
                  <a:moveTo>
                    <a:pt x="48" y="8"/>
                  </a:moveTo>
                  <a:lnTo>
                    <a:pt x="45" y="6"/>
                  </a:lnTo>
                  <a:lnTo>
                    <a:pt x="43" y="3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1"/>
                  </a:lnTo>
                  <a:lnTo>
                    <a:pt x="4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30" y="8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4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5" name="Freeform 171"/>
            <p:cNvSpPr>
              <a:spLocks noChangeAspect="1"/>
            </p:cNvSpPr>
            <p:nvPr/>
          </p:nvSpPr>
          <p:spPr bwMode="auto">
            <a:xfrm>
              <a:off x="1461" y="2252"/>
              <a:ext cx="24" cy="5"/>
            </a:xfrm>
            <a:custGeom>
              <a:avLst/>
              <a:gdLst>
                <a:gd name="T0" fmla="*/ 12 w 47"/>
                <a:gd name="T1" fmla="*/ 3 h 9"/>
                <a:gd name="T2" fmla="*/ 12 w 47"/>
                <a:gd name="T3" fmla="*/ 2 h 9"/>
                <a:gd name="T4" fmla="*/ 11 w 47"/>
                <a:gd name="T5" fmla="*/ 1 h 9"/>
                <a:gd name="T6" fmla="*/ 10 w 47"/>
                <a:gd name="T7" fmla="*/ 1 h 9"/>
                <a:gd name="T8" fmla="*/ 9 w 47"/>
                <a:gd name="T9" fmla="*/ 0 h 9"/>
                <a:gd name="T10" fmla="*/ 8 w 47"/>
                <a:gd name="T11" fmla="*/ 0 h 9"/>
                <a:gd name="T12" fmla="*/ 7 w 47"/>
                <a:gd name="T13" fmla="*/ 1 h 9"/>
                <a:gd name="T14" fmla="*/ 6 w 47"/>
                <a:gd name="T15" fmla="*/ 1 h 9"/>
                <a:gd name="T16" fmla="*/ 5 w 47"/>
                <a:gd name="T17" fmla="*/ 1 h 9"/>
                <a:gd name="T18" fmla="*/ 4 w 47"/>
                <a:gd name="T19" fmla="*/ 1 h 9"/>
                <a:gd name="T20" fmla="*/ 3 w 47"/>
                <a:gd name="T21" fmla="*/ 1 h 9"/>
                <a:gd name="T22" fmla="*/ 1 w 47"/>
                <a:gd name="T23" fmla="*/ 1 h 9"/>
                <a:gd name="T24" fmla="*/ 0 w 47"/>
                <a:gd name="T25" fmla="*/ 1 h 9"/>
                <a:gd name="T26" fmla="*/ 1 w 47"/>
                <a:gd name="T27" fmla="*/ 1 h 9"/>
                <a:gd name="T28" fmla="*/ 2 w 47"/>
                <a:gd name="T29" fmla="*/ 2 h 9"/>
                <a:gd name="T30" fmla="*/ 3 w 47"/>
                <a:gd name="T31" fmla="*/ 2 h 9"/>
                <a:gd name="T32" fmla="*/ 3 w 47"/>
                <a:gd name="T33" fmla="*/ 3 h 9"/>
                <a:gd name="T34" fmla="*/ 4 w 47"/>
                <a:gd name="T35" fmla="*/ 3 h 9"/>
                <a:gd name="T36" fmla="*/ 5 w 47"/>
                <a:gd name="T37" fmla="*/ 3 h 9"/>
                <a:gd name="T38" fmla="*/ 7 w 47"/>
                <a:gd name="T39" fmla="*/ 3 h 9"/>
                <a:gd name="T40" fmla="*/ 8 w 47"/>
                <a:gd name="T41" fmla="*/ 3 h 9"/>
                <a:gd name="T42" fmla="*/ 9 w 47"/>
                <a:gd name="T43" fmla="*/ 3 h 9"/>
                <a:gd name="T44" fmla="*/ 10 w 47"/>
                <a:gd name="T45" fmla="*/ 3 h 9"/>
                <a:gd name="T46" fmla="*/ 11 w 47"/>
                <a:gd name="T47" fmla="*/ 3 h 9"/>
                <a:gd name="T48" fmla="*/ 12 w 47"/>
                <a:gd name="T49" fmla="*/ 3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9"/>
                <a:gd name="T77" fmla="*/ 47 w 47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9">
                  <a:moveTo>
                    <a:pt x="47" y="9"/>
                  </a:moveTo>
                  <a:lnTo>
                    <a:pt x="45" y="7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30" y="9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6" name="Freeform 172"/>
            <p:cNvSpPr>
              <a:spLocks noChangeAspect="1"/>
            </p:cNvSpPr>
            <p:nvPr/>
          </p:nvSpPr>
          <p:spPr bwMode="auto">
            <a:xfrm>
              <a:off x="1532" y="2251"/>
              <a:ext cx="35" cy="4"/>
            </a:xfrm>
            <a:custGeom>
              <a:avLst/>
              <a:gdLst>
                <a:gd name="T0" fmla="*/ 17 w 71"/>
                <a:gd name="T1" fmla="*/ 2 h 9"/>
                <a:gd name="T2" fmla="*/ 15 w 71"/>
                <a:gd name="T3" fmla="*/ 0 h 9"/>
                <a:gd name="T4" fmla="*/ 13 w 71"/>
                <a:gd name="T5" fmla="*/ 0 h 9"/>
                <a:gd name="T6" fmla="*/ 11 w 71"/>
                <a:gd name="T7" fmla="*/ 0 h 9"/>
                <a:gd name="T8" fmla="*/ 9 w 71"/>
                <a:gd name="T9" fmla="*/ 0 h 9"/>
                <a:gd name="T10" fmla="*/ 7 w 71"/>
                <a:gd name="T11" fmla="*/ 0 h 9"/>
                <a:gd name="T12" fmla="*/ 5 w 71"/>
                <a:gd name="T13" fmla="*/ 0 h 9"/>
                <a:gd name="T14" fmla="*/ 3 w 71"/>
                <a:gd name="T15" fmla="*/ 0 h 9"/>
                <a:gd name="T16" fmla="*/ 2 w 71"/>
                <a:gd name="T17" fmla="*/ 0 h 9"/>
                <a:gd name="T18" fmla="*/ 0 w 71"/>
                <a:gd name="T19" fmla="*/ 0 h 9"/>
                <a:gd name="T20" fmla="*/ 1 w 71"/>
                <a:gd name="T21" fmla="*/ 1 h 9"/>
                <a:gd name="T22" fmla="*/ 1 w 71"/>
                <a:gd name="T23" fmla="*/ 1 h 9"/>
                <a:gd name="T24" fmla="*/ 2 w 71"/>
                <a:gd name="T25" fmla="*/ 1 h 9"/>
                <a:gd name="T26" fmla="*/ 3 w 71"/>
                <a:gd name="T27" fmla="*/ 2 h 9"/>
                <a:gd name="T28" fmla="*/ 4 w 71"/>
                <a:gd name="T29" fmla="*/ 2 h 9"/>
                <a:gd name="T30" fmla="*/ 6 w 71"/>
                <a:gd name="T31" fmla="*/ 2 h 9"/>
                <a:gd name="T32" fmla="*/ 8 w 71"/>
                <a:gd name="T33" fmla="*/ 2 h 9"/>
                <a:gd name="T34" fmla="*/ 10 w 71"/>
                <a:gd name="T35" fmla="*/ 2 h 9"/>
                <a:gd name="T36" fmla="*/ 12 w 71"/>
                <a:gd name="T37" fmla="*/ 2 h 9"/>
                <a:gd name="T38" fmla="*/ 14 w 71"/>
                <a:gd name="T39" fmla="*/ 2 h 9"/>
                <a:gd name="T40" fmla="*/ 16 w 71"/>
                <a:gd name="T41" fmla="*/ 2 h 9"/>
                <a:gd name="T42" fmla="*/ 17 w 71"/>
                <a:gd name="T43" fmla="*/ 2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9"/>
                <a:gd name="T68" fmla="*/ 71 w 71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9">
                  <a:moveTo>
                    <a:pt x="71" y="8"/>
                  </a:moveTo>
                  <a:lnTo>
                    <a:pt x="61" y="0"/>
                  </a:lnTo>
                  <a:lnTo>
                    <a:pt x="53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5" y="1"/>
                  </a:lnTo>
                  <a:lnTo>
                    <a:pt x="8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6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9" y="9"/>
                  </a:lnTo>
                  <a:lnTo>
                    <a:pt x="26" y="9"/>
                  </a:lnTo>
                  <a:lnTo>
                    <a:pt x="34" y="9"/>
                  </a:lnTo>
                  <a:lnTo>
                    <a:pt x="42" y="8"/>
                  </a:lnTo>
                  <a:lnTo>
                    <a:pt x="49" y="8"/>
                  </a:lnTo>
                  <a:lnTo>
                    <a:pt x="57" y="8"/>
                  </a:lnTo>
                  <a:lnTo>
                    <a:pt x="64" y="8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7" name="Freeform 173"/>
            <p:cNvSpPr>
              <a:spLocks noChangeAspect="1"/>
            </p:cNvSpPr>
            <p:nvPr/>
          </p:nvSpPr>
          <p:spPr bwMode="auto">
            <a:xfrm>
              <a:off x="1508" y="2251"/>
              <a:ext cx="24" cy="5"/>
            </a:xfrm>
            <a:custGeom>
              <a:avLst/>
              <a:gdLst>
                <a:gd name="T0" fmla="*/ 12 w 48"/>
                <a:gd name="T1" fmla="*/ 2 h 10"/>
                <a:gd name="T2" fmla="*/ 12 w 48"/>
                <a:gd name="T3" fmla="*/ 1 h 10"/>
                <a:gd name="T4" fmla="*/ 11 w 48"/>
                <a:gd name="T5" fmla="*/ 1 h 10"/>
                <a:gd name="T6" fmla="*/ 10 w 48"/>
                <a:gd name="T7" fmla="*/ 1 h 10"/>
                <a:gd name="T8" fmla="*/ 10 w 48"/>
                <a:gd name="T9" fmla="*/ 1 h 10"/>
                <a:gd name="T10" fmla="*/ 10 w 48"/>
                <a:gd name="T11" fmla="*/ 0 h 10"/>
                <a:gd name="T12" fmla="*/ 9 w 48"/>
                <a:gd name="T13" fmla="*/ 0 h 10"/>
                <a:gd name="T14" fmla="*/ 7 w 48"/>
                <a:gd name="T15" fmla="*/ 1 h 10"/>
                <a:gd name="T16" fmla="*/ 6 w 48"/>
                <a:gd name="T17" fmla="*/ 1 h 10"/>
                <a:gd name="T18" fmla="*/ 5 w 48"/>
                <a:gd name="T19" fmla="*/ 1 h 10"/>
                <a:gd name="T20" fmla="*/ 3 w 48"/>
                <a:gd name="T21" fmla="*/ 1 h 10"/>
                <a:gd name="T22" fmla="*/ 3 w 48"/>
                <a:gd name="T23" fmla="*/ 1 h 10"/>
                <a:gd name="T24" fmla="*/ 2 w 48"/>
                <a:gd name="T25" fmla="*/ 1 h 10"/>
                <a:gd name="T26" fmla="*/ 0 w 48"/>
                <a:gd name="T27" fmla="*/ 1 h 10"/>
                <a:gd name="T28" fmla="*/ 1 w 48"/>
                <a:gd name="T29" fmla="*/ 1 h 10"/>
                <a:gd name="T30" fmla="*/ 2 w 48"/>
                <a:gd name="T31" fmla="*/ 1 h 10"/>
                <a:gd name="T32" fmla="*/ 3 w 48"/>
                <a:gd name="T33" fmla="*/ 1 h 10"/>
                <a:gd name="T34" fmla="*/ 3 w 48"/>
                <a:gd name="T35" fmla="*/ 3 h 10"/>
                <a:gd name="T36" fmla="*/ 5 w 48"/>
                <a:gd name="T37" fmla="*/ 3 h 10"/>
                <a:gd name="T38" fmla="*/ 6 w 48"/>
                <a:gd name="T39" fmla="*/ 3 h 10"/>
                <a:gd name="T40" fmla="*/ 6 w 48"/>
                <a:gd name="T41" fmla="*/ 3 h 10"/>
                <a:gd name="T42" fmla="*/ 7 w 48"/>
                <a:gd name="T43" fmla="*/ 3 h 10"/>
                <a:gd name="T44" fmla="*/ 9 w 48"/>
                <a:gd name="T45" fmla="*/ 3 h 10"/>
                <a:gd name="T46" fmla="*/ 10 w 48"/>
                <a:gd name="T47" fmla="*/ 3 h 10"/>
                <a:gd name="T48" fmla="*/ 11 w 48"/>
                <a:gd name="T49" fmla="*/ 2 h 10"/>
                <a:gd name="T50" fmla="*/ 12 w 48"/>
                <a:gd name="T51" fmla="*/ 2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10"/>
                <a:gd name="T80" fmla="*/ 48 w 48"/>
                <a:gd name="T81" fmla="*/ 10 h 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10">
                  <a:moveTo>
                    <a:pt x="48" y="8"/>
                  </a:moveTo>
                  <a:lnTo>
                    <a:pt x="46" y="6"/>
                  </a:lnTo>
                  <a:lnTo>
                    <a:pt x="44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6"/>
                  </a:lnTo>
                  <a:lnTo>
                    <a:pt x="9" y="7"/>
                  </a:lnTo>
                  <a:lnTo>
                    <a:pt x="13" y="10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4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8" name="Freeform 174"/>
            <p:cNvSpPr>
              <a:spLocks noChangeAspect="1"/>
            </p:cNvSpPr>
            <p:nvPr/>
          </p:nvSpPr>
          <p:spPr bwMode="auto">
            <a:xfrm>
              <a:off x="1366" y="2253"/>
              <a:ext cx="23" cy="5"/>
            </a:xfrm>
            <a:custGeom>
              <a:avLst/>
              <a:gdLst>
                <a:gd name="T0" fmla="*/ 0 w 48"/>
                <a:gd name="T1" fmla="*/ 0 h 9"/>
                <a:gd name="T2" fmla="*/ 1 w 48"/>
                <a:gd name="T3" fmla="*/ 2 h 9"/>
                <a:gd name="T4" fmla="*/ 2 w 48"/>
                <a:gd name="T5" fmla="*/ 2 h 9"/>
                <a:gd name="T6" fmla="*/ 4 w 48"/>
                <a:gd name="T7" fmla="*/ 2 h 9"/>
                <a:gd name="T8" fmla="*/ 5 w 48"/>
                <a:gd name="T9" fmla="*/ 2 h 9"/>
                <a:gd name="T10" fmla="*/ 6 w 48"/>
                <a:gd name="T11" fmla="*/ 2 h 9"/>
                <a:gd name="T12" fmla="*/ 7 w 48"/>
                <a:gd name="T13" fmla="*/ 3 h 9"/>
                <a:gd name="T14" fmla="*/ 9 w 48"/>
                <a:gd name="T15" fmla="*/ 3 h 9"/>
                <a:gd name="T16" fmla="*/ 10 w 48"/>
                <a:gd name="T17" fmla="*/ 3 h 9"/>
                <a:gd name="T18" fmla="*/ 11 w 48"/>
                <a:gd name="T19" fmla="*/ 3 h 9"/>
                <a:gd name="T20" fmla="*/ 10 w 48"/>
                <a:gd name="T21" fmla="*/ 2 h 9"/>
                <a:gd name="T22" fmla="*/ 10 w 48"/>
                <a:gd name="T23" fmla="*/ 2 h 9"/>
                <a:gd name="T24" fmla="*/ 9 w 48"/>
                <a:gd name="T25" fmla="*/ 1 h 9"/>
                <a:gd name="T26" fmla="*/ 8 w 48"/>
                <a:gd name="T27" fmla="*/ 0 h 9"/>
                <a:gd name="T28" fmla="*/ 7 w 48"/>
                <a:gd name="T29" fmla="*/ 0 h 9"/>
                <a:gd name="T30" fmla="*/ 6 w 48"/>
                <a:gd name="T31" fmla="*/ 0 h 9"/>
                <a:gd name="T32" fmla="*/ 5 w 48"/>
                <a:gd name="T33" fmla="*/ 0 h 9"/>
                <a:gd name="T34" fmla="*/ 4 w 48"/>
                <a:gd name="T35" fmla="*/ 0 h 9"/>
                <a:gd name="T36" fmla="*/ 3 w 48"/>
                <a:gd name="T37" fmla="*/ 0 h 9"/>
                <a:gd name="T38" fmla="*/ 2 w 48"/>
                <a:gd name="T39" fmla="*/ 0 h 9"/>
                <a:gd name="T40" fmla="*/ 1 w 48"/>
                <a:gd name="T41" fmla="*/ 0 h 9"/>
                <a:gd name="T42" fmla="*/ 0 w 48"/>
                <a:gd name="T43" fmla="*/ 0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9"/>
                <a:gd name="T68" fmla="*/ 48 w 48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9">
                  <a:moveTo>
                    <a:pt x="0" y="0"/>
                  </a:moveTo>
                  <a:lnTo>
                    <a:pt x="5" y="8"/>
                  </a:lnTo>
                  <a:lnTo>
                    <a:pt x="11" y="8"/>
                  </a:lnTo>
                  <a:lnTo>
                    <a:pt x="17" y="8"/>
                  </a:lnTo>
                  <a:lnTo>
                    <a:pt x="21" y="8"/>
                  </a:lnTo>
                  <a:lnTo>
                    <a:pt x="27" y="8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2" y="9"/>
                  </a:lnTo>
                  <a:lnTo>
                    <a:pt x="48" y="9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19" name="Freeform 175"/>
            <p:cNvSpPr>
              <a:spLocks noChangeAspect="1"/>
            </p:cNvSpPr>
            <p:nvPr/>
          </p:nvSpPr>
          <p:spPr bwMode="auto">
            <a:xfrm>
              <a:off x="1434" y="2268"/>
              <a:ext cx="24" cy="4"/>
            </a:xfrm>
            <a:custGeom>
              <a:avLst/>
              <a:gdLst>
                <a:gd name="T0" fmla="*/ 0 w 47"/>
                <a:gd name="T1" fmla="*/ 0 h 8"/>
                <a:gd name="T2" fmla="*/ 1 w 47"/>
                <a:gd name="T3" fmla="*/ 1 h 8"/>
                <a:gd name="T4" fmla="*/ 2 w 47"/>
                <a:gd name="T5" fmla="*/ 1 h 8"/>
                <a:gd name="T6" fmla="*/ 2 w 47"/>
                <a:gd name="T7" fmla="*/ 1 h 8"/>
                <a:gd name="T8" fmla="*/ 3 w 47"/>
                <a:gd name="T9" fmla="*/ 2 h 8"/>
                <a:gd name="T10" fmla="*/ 4 w 47"/>
                <a:gd name="T11" fmla="*/ 2 h 8"/>
                <a:gd name="T12" fmla="*/ 5 w 47"/>
                <a:gd name="T13" fmla="*/ 2 h 8"/>
                <a:gd name="T14" fmla="*/ 7 w 47"/>
                <a:gd name="T15" fmla="*/ 2 h 8"/>
                <a:gd name="T16" fmla="*/ 8 w 47"/>
                <a:gd name="T17" fmla="*/ 2 h 8"/>
                <a:gd name="T18" fmla="*/ 9 w 47"/>
                <a:gd name="T19" fmla="*/ 2 h 8"/>
                <a:gd name="T20" fmla="*/ 10 w 47"/>
                <a:gd name="T21" fmla="*/ 2 h 8"/>
                <a:gd name="T22" fmla="*/ 11 w 47"/>
                <a:gd name="T23" fmla="*/ 2 h 8"/>
                <a:gd name="T24" fmla="*/ 12 w 47"/>
                <a:gd name="T25" fmla="*/ 2 h 8"/>
                <a:gd name="T26" fmla="*/ 12 w 47"/>
                <a:gd name="T27" fmla="*/ 1 h 8"/>
                <a:gd name="T28" fmla="*/ 11 w 47"/>
                <a:gd name="T29" fmla="*/ 1 h 8"/>
                <a:gd name="T30" fmla="*/ 10 w 47"/>
                <a:gd name="T31" fmla="*/ 1 h 8"/>
                <a:gd name="T32" fmla="*/ 9 w 47"/>
                <a:gd name="T33" fmla="*/ 0 h 8"/>
                <a:gd name="T34" fmla="*/ 8 w 47"/>
                <a:gd name="T35" fmla="*/ 0 h 8"/>
                <a:gd name="T36" fmla="*/ 7 w 47"/>
                <a:gd name="T37" fmla="*/ 0 h 8"/>
                <a:gd name="T38" fmla="*/ 6 w 47"/>
                <a:gd name="T39" fmla="*/ 0 h 8"/>
                <a:gd name="T40" fmla="*/ 5 w 47"/>
                <a:gd name="T41" fmla="*/ 0 h 8"/>
                <a:gd name="T42" fmla="*/ 3 w 47"/>
                <a:gd name="T43" fmla="*/ 0 h 8"/>
                <a:gd name="T44" fmla="*/ 3 w 47"/>
                <a:gd name="T45" fmla="*/ 0 h 8"/>
                <a:gd name="T46" fmla="*/ 1 w 47"/>
                <a:gd name="T47" fmla="*/ 0 h 8"/>
                <a:gd name="T48" fmla="*/ 0 w 47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8"/>
                <a:gd name="T77" fmla="*/ 47 w 47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8">
                  <a:moveTo>
                    <a:pt x="0" y="0"/>
                  </a:moveTo>
                  <a:lnTo>
                    <a:pt x="2" y="2"/>
                  </a:lnTo>
                  <a:lnTo>
                    <a:pt x="5" y="3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0" name="Freeform 176"/>
            <p:cNvSpPr>
              <a:spLocks noChangeAspect="1"/>
            </p:cNvSpPr>
            <p:nvPr/>
          </p:nvSpPr>
          <p:spPr bwMode="auto">
            <a:xfrm>
              <a:off x="1482" y="2267"/>
              <a:ext cx="23" cy="4"/>
            </a:xfrm>
            <a:custGeom>
              <a:avLst/>
              <a:gdLst>
                <a:gd name="T0" fmla="*/ 0 w 47"/>
                <a:gd name="T1" fmla="*/ 0 h 10"/>
                <a:gd name="T2" fmla="*/ 1 w 47"/>
                <a:gd name="T3" fmla="*/ 1 h 10"/>
                <a:gd name="T4" fmla="*/ 1 w 47"/>
                <a:gd name="T5" fmla="*/ 1 h 10"/>
                <a:gd name="T6" fmla="*/ 2 w 47"/>
                <a:gd name="T7" fmla="*/ 1 h 10"/>
                <a:gd name="T8" fmla="*/ 3 w 47"/>
                <a:gd name="T9" fmla="*/ 2 h 10"/>
                <a:gd name="T10" fmla="*/ 4 w 47"/>
                <a:gd name="T11" fmla="*/ 2 h 10"/>
                <a:gd name="T12" fmla="*/ 5 w 47"/>
                <a:gd name="T13" fmla="*/ 2 h 10"/>
                <a:gd name="T14" fmla="*/ 6 w 47"/>
                <a:gd name="T15" fmla="*/ 2 h 10"/>
                <a:gd name="T16" fmla="*/ 7 w 47"/>
                <a:gd name="T17" fmla="*/ 2 h 10"/>
                <a:gd name="T18" fmla="*/ 8 w 47"/>
                <a:gd name="T19" fmla="*/ 2 h 10"/>
                <a:gd name="T20" fmla="*/ 9 w 47"/>
                <a:gd name="T21" fmla="*/ 2 h 10"/>
                <a:gd name="T22" fmla="*/ 10 w 47"/>
                <a:gd name="T23" fmla="*/ 2 h 10"/>
                <a:gd name="T24" fmla="*/ 11 w 47"/>
                <a:gd name="T25" fmla="*/ 2 h 10"/>
                <a:gd name="T26" fmla="*/ 11 w 47"/>
                <a:gd name="T27" fmla="*/ 1 h 10"/>
                <a:gd name="T28" fmla="*/ 10 w 47"/>
                <a:gd name="T29" fmla="*/ 1 h 10"/>
                <a:gd name="T30" fmla="*/ 9 w 47"/>
                <a:gd name="T31" fmla="*/ 0 h 10"/>
                <a:gd name="T32" fmla="*/ 9 w 47"/>
                <a:gd name="T33" fmla="*/ 0 h 10"/>
                <a:gd name="T34" fmla="*/ 7 w 47"/>
                <a:gd name="T35" fmla="*/ 0 h 10"/>
                <a:gd name="T36" fmla="*/ 6 w 47"/>
                <a:gd name="T37" fmla="*/ 0 h 10"/>
                <a:gd name="T38" fmla="*/ 5 w 47"/>
                <a:gd name="T39" fmla="*/ 0 h 10"/>
                <a:gd name="T40" fmla="*/ 4 w 47"/>
                <a:gd name="T41" fmla="*/ 0 h 10"/>
                <a:gd name="T42" fmla="*/ 3 w 47"/>
                <a:gd name="T43" fmla="*/ 0 h 10"/>
                <a:gd name="T44" fmla="*/ 2 w 47"/>
                <a:gd name="T45" fmla="*/ 0 h 10"/>
                <a:gd name="T46" fmla="*/ 1 w 47"/>
                <a:gd name="T47" fmla="*/ 0 h 10"/>
                <a:gd name="T48" fmla="*/ 0 w 47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10"/>
                <a:gd name="T77" fmla="*/ 47 w 47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10">
                  <a:moveTo>
                    <a:pt x="0" y="2"/>
                  </a:moveTo>
                  <a:lnTo>
                    <a:pt x="4" y="4"/>
                  </a:lnTo>
                  <a:lnTo>
                    <a:pt x="7" y="5"/>
                  </a:lnTo>
                  <a:lnTo>
                    <a:pt x="9" y="7"/>
                  </a:lnTo>
                  <a:lnTo>
                    <a:pt x="13" y="10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30" y="9"/>
                  </a:lnTo>
                  <a:lnTo>
                    <a:pt x="35" y="9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7" y="9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1" name="Freeform 177"/>
            <p:cNvSpPr>
              <a:spLocks noChangeAspect="1"/>
            </p:cNvSpPr>
            <p:nvPr/>
          </p:nvSpPr>
          <p:spPr bwMode="auto">
            <a:xfrm>
              <a:off x="1529" y="2266"/>
              <a:ext cx="23" cy="4"/>
            </a:xfrm>
            <a:custGeom>
              <a:avLst/>
              <a:gdLst>
                <a:gd name="T0" fmla="*/ 2 w 47"/>
                <a:gd name="T1" fmla="*/ 2 h 9"/>
                <a:gd name="T2" fmla="*/ 4 w 47"/>
                <a:gd name="T3" fmla="*/ 2 h 9"/>
                <a:gd name="T4" fmla="*/ 5 w 47"/>
                <a:gd name="T5" fmla="*/ 2 h 9"/>
                <a:gd name="T6" fmla="*/ 6 w 47"/>
                <a:gd name="T7" fmla="*/ 2 h 9"/>
                <a:gd name="T8" fmla="*/ 7 w 47"/>
                <a:gd name="T9" fmla="*/ 2 h 9"/>
                <a:gd name="T10" fmla="*/ 8 w 47"/>
                <a:gd name="T11" fmla="*/ 2 h 9"/>
                <a:gd name="T12" fmla="*/ 9 w 47"/>
                <a:gd name="T13" fmla="*/ 2 h 9"/>
                <a:gd name="T14" fmla="*/ 10 w 47"/>
                <a:gd name="T15" fmla="*/ 2 h 9"/>
                <a:gd name="T16" fmla="*/ 11 w 47"/>
                <a:gd name="T17" fmla="*/ 2 h 9"/>
                <a:gd name="T18" fmla="*/ 11 w 47"/>
                <a:gd name="T19" fmla="*/ 1 h 9"/>
                <a:gd name="T20" fmla="*/ 10 w 47"/>
                <a:gd name="T21" fmla="*/ 1 h 9"/>
                <a:gd name="T22" fmla="*/ 9 w 47"/>
                <a:gd name="T23" fmla="*/ 0 h 9"/>
                <a:gd name="T24" fmla="*/ 8 w 47"/>
                <a:gd name="T25" fmla="*/ 0 h 9"/>
                <a:gd name="T26" fmla="*/ 7 w 47"/>
                <a:gd name="T27" fmla="*/ 0 h 9"/>
                <a:gd name="T28" fmla="*/ 6 w 47"/>
                <a:gd name="T29" fmla="*/ 0 h 9"/>
                <a:gd name="T30" fmla="*/ 5 w 47"/>
                <a:gd name="T31" fmla="*/ 0 h 9"/>
                <a:gd name="T32" fmla="*/ 4 w 47"/>
                <a:gd name="T33" fmla="*/ 0 h 9"/>
                <a:gd name="T34" fmla="*/ 3 w 47"/>
                <a:gd name="T35" fmla="*/ 0 h 9"/>
                <a:gd name="T36" fmla="*/ 2 w 47"/>
                <a:gd name="T37" fmla="*/ 0 h 9"/>
                <a:gd name="T38" fmla="*/ 1 w 47"/>
                <a:gd name="T39" fmla="*/ 0 h 9"/>
                <a:gd name="T40" fmla="*/ 0 w 47"/>
                <a:gd name="T41" fmla="*/ 0 h 9"/>
                <a:gd name="T42" fmla="*/ 0 w 47"/>
                <a:gd name="T43" fmla="*/ 1 h 9"/>
                <a:gd name="T44" fmla="*/ 1 w 47"/>
                <a:gd name="T45" fmla="*/ 1 h 9"/>
                <a:gd name="T46" fmla="*/ 2 w 47"/>
                <a:gd name="T47" fmla="*/ 1 h 9"/>
                <a:gd name="T48" fmla="*/ 2 w 47"/>
                <a:gd name="T49" fmla="*/ 2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9"/>
                <a:gd name="T77" fmla="*/ 47 w 47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9">
                  <a:moveTo>
                    <a:pt x="11" y="9"/>
                  </a:moveTo>
                  <a:lnTo>
                    <a:pt x="16" y="9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7" y="8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5" y="5"/>
                  </a:lnTo>
                  <a:lnTo>
                    <a:pt x="9" y="7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2" name="Freeform 178"/>
            <p:cNvSpPr>
              <a:spLocks noChangeAspect="1"/>
            </p:cNvSpPr>
            <p:nvPr/>
          </p:nvSpPr>
          <p:spPr bwMode="auto">
            <a:xfrm>
              <a:off x="1552" y="2264"/>
              <a:ext cx="33" cy="6"/>
            </a:xfrm>
            <a:custGeom>
              <a:avLst/>
              <a:gdLst>
                <a:gd name="T0" fmla="*/ 17 w 65"/>
                <a:gd name="T1" fmla="*/ 3 h 10"/>
                <a:gd name="T2" fmla="*/ 16 w 65"/>
                <a:gd name="T3" fmla="*/ 0 h 10"/>
                <a:gd name="T4" fmla="*/ 14 w 65"/>
                <a:gd name="T5" fmla="*/ 0 h 10"/>
                <a:gd name="T6" fmla="*/ 12 w 65"/>
                <a:gd name="T7" fmla="*/ 1 h 10"/>
                <a:gd name="T8" fmla="*/ 10 w 65"/>
                <a:gd name="T9" fmla="*/ 1 h 10"/>
                <a:gd name="T10" fmla="*/ 8 w 65"/>
                <a:gd name="T11" fmla="*/ 1 h 10"/>
                <a:gd name="T12" fmla="*/ 6 w 65"/>
                <a:gd name="T13" fmla="*/ 1 h 10"/>
                <a:gd name="T14" fmla="*/ 4 w 65"/>
                <a:gd name="T15" fmla="*/ 1 h 10"/>
                <a:gd name="T16" fmla="*/ 2 w 65"/>
                <a:gd name="T17" fmla="*/ 1 h 10"/>
                <a:gd name="T18" fmla="*/ 0 w 65"/>
                <a:gd name="T19" fmla="*/ 1 h 10"/>
                <a:gd name="T20" fmla="*/ 1 w 65"/>
                <a:gd name="T21" fmla="*/ 1 h 10"/>
                <a:gd name="T22" fmla="*/ 2 w 65"/>
                <a:gd name="T23" fmla="*/ 2 h 10"/>
                <a:gd name="T24" fmla="*/ 2 w 65"/>
                <a:gd name="T25" fmla="*/ 3 h 10"/>
                <a:gd name="T26" fmla="*/ 3 w 65"/>
                <a:gd name="T27" fmla="*/ 4 h 10"/>
                <a:gd name="T28" fmla="*/ 5 w 65"/>
                <a:gd name="T29" fmla="*/ 4 h 10"/>
                <a:gd name="T30" fmla="*/ 7 w 65"/>
                <a:gd name="T31" fmla="*/ 3 h 10"/>
                <a:gd name="T32" fmla="*/ 8 w 65"/>
                <a:gd name="T33" fmla="*/ 3 h 10"/>
                <a:gd name="T34" fmla="*/ 10 w 65"/>
                <a:gd name="T35" fmla="*/ 3 h 10"/>
                <a:gd name="T36" fmla="*/ 12 w 65"/>
                <a:gd name="T37" fmla="*/ 3 h 10"/>
                <a:gd name="T38" fmla="*/ 14 w 65"/>
                <a:gd name="T39" fmla="*/ 3 h 10"/>
                <a:gd name="T40" fmla="*/ 15 w 65"/>
                <a:gd name="T41" fmla="*/ 3 h 10"/>
                <a:gd name="T42" fmla="*/ 17 w 65"/>
                <a:gd name="T43" fmla="*/ 3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5"/>
                <a:gd name="T67" fmla="*/ 0 h 10"/>
                <a:gd name="T68" fmla="*/ 65 w 65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5" h="10">
                  <a:moveTo>
                    <a:pt x="65" y="8"/>
                  </a:moveTo>
                  <a:lnTo>
                    <a:pt x="61" y="0"/>
                  </a:lnTo>
                  <a:lnTo>
                    <a:pt x="53" y="0"/>
                  </a:lnTo>
                  <a:lnTo>
                    <a:pt x="46" y="1"/>
                  </a:lnTo>
                  <a:lnTo>
                    <a:pt x="38" y="1"/>
                  </a:lnTo>
                  <a:lnTo>
                    <a:pt x="31" y="1"/>
                  </a:lnTo>
                  <a:lnTo>
                    <a:pt x="23" y="1"/>
                  </a:lnTo>
                  <a:lnTo>
                    <a:pt x="15" y="1"/>
                  </a:lnTo>
                  <a:lnTo>
                    <a:pt x="8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5" y="9"/>
                  </a:lnTo>
                  <a:lnTo>
                    <a:pt x="32" y="9"/>
                  </a:lnTo>
                  <a:lnTo>
                    <a:pt x="39" y="9"/>
                  </a:lnTo>
                  <a:lnTo>
                    <a:pt x="46" y="9"/>
                  </a:lnTo>
                  <a:lnTo>
                    <a:pt x="53" y="9"/>
                  </a:lnTo>
                  <a:lnTo>
                    <a:pt x="59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3" name="Freeform 179"/>
            <p:cNvSpPr>
              <a:spLocks noChangeAspect="1"/>
            </p:cNvSpPr>
            <p:nvPr/>
          </p:nvSpPr>
          <p:spPr bwMode="auto">
            <a:xfrm>
              <a:off x="1387" y="2268"/>
              <a:ext cx="23" cy="4"/>
            </a:xfrm>
            <a:custGeom>
              <a:avLst/>
              <a:gdLst>
                <a:gd name="T0" fmla="*/ 0 w 45"/>
                <a:gd name="T1" fmla="*/ 0 h 8"/>
                <a:gd name="T2" fmla="*/ 2 w 45"/>
                <a:gd name="T3" fmla="*/ 2 h 8"/>
                <a:gd name="T4" fmla="*/ 3 w 45"/>
                <a:gd name="T5" fmla="*/ 2 h 8"/>
                <a:gd name="T6" fmla="*/ 4 w 45"/>
                <a:gd name="T7" fmla="*/ 2 h 8"/>
                <a:gd name="T8" fmla="*/ 5 w 45"/>
                <a:gd name="T9" fmla="*/ 2 h 8"/>
                <a:gd name="T10" fmla="*/ 7 w 45"/>
                <a:gd name="T11" fmla="*/ 2 h 8"/>
                <a:gd name="T12" fmla="*/ 8 w 45"/>
                <a:gd name="T13" fmla="*/ 2 h 8"/>
                <a:gd name="T14" fmla="*/ 9 w 45"/>
                <a:gd name="T15" fmla="*/ 2 h 8"/>
                <a:gd name="T16" fmla="*/ 10 w 45"/>
                <a:gd name="T17" fmla="*/ 2 h 8"/>
                <a:gd name="T18" fmla="*/ 12 w 45"/>
                <a:gd name="T19" fmla="*/ 2 h 8"/>
                <a:gd name="T20" fmla="*/ 11 w 45"/>
                <a:gd name="T21" fmla="*/ 1 h 8"/>
                <a:gd name="T22" fmla="*/ 10 w 45"/>
                <a:gd name="T23" fmla="*/ 1 h 8"/>
                <a:gd name="T24" fmla="*/ 9 w 45"/>
                <a:gd name="T25" fmla="*/ 1 h 8"/>
                <a:gd name="T26" fmla="*/ 9 w 45"/>
                <a:gd name="T27" fmla="*/ 0 h 8"/>
                <a:gd name="T28" fmla="*/ 7 w 45"/>
                <a:gd name="T29" fmla="*/ 0 h 8"/>
                <a:gd name="T30" fmla="*/ 4 w 45"/>
                <a:gd name="T31" fmla="*/ 0 h 8"/>
                <a:gd name="T32" fmla="*/ 2 w 45"/>
                <a:gd name="T33" fmla="*/ 0 h 8"/>
                <a:gd name="T34" fmla="*/ 0 w 45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8"/>
                <a:gd name="T56" fmla="*/ 45 w 45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8">
                  <a:moveTo>
                    <a:pt x="0" y="0"/>
                  </a:moveTo>
                  <a:lnTo>
                    <a:pt x="5" y="8"/>
                  </a:lnTo>
                  <a:lnTo>
                    <a:pt x="9" y="8"/>
                  </a:lnTo>
                  <a:lnTo>
                    <a:pt x="15" y="8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5" y="8"/>
                  </a:lnTo>
                  <a:lnTo>
                    <a:pt x="40" y="8"/>
                  </a:lnTo>
                  <a:lnTo>
                    <a:pt x="45" y="8"/>
                  </a:lnTo>
                  <a:lnTo>
                    <a:pt x="43" y="6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4" name="Freeform 180"/>
            <p:cNvSpPr>
              <a:spLocks noChangeAspect="1"/>
            </p:cNvSpPr>
            <p:nvPr/>
          </p:nvSpPr>
          <p:spPr bwMode="auto">
            <a:xfrm>
              <a:off x="1573" y="2279"/>
              <a:ext cx="34" cy="4"/>
            </a:xfrm>
            <a:custGeom>
              <a:avLst/>
              <a:gdLst>
                <a:gd name="T0" fmla="*/ 17 w 68"/>
                <a:gd name="T1" fmla="*/ 2 h 9"/>
                <a:gd name="T2" fmla="*/ 15 w 68"/>
                <a:gd name="T3" fmla="*/ 0 h 9"/>
                <a:gd name="T4" fmla="*/ 13 w 68"/>
                <a:gd name="T5" fmla="*/ 0 h 9"/>
                <a:gd name="T6" fmla="*/ 11 w 68"/>
                <a:gd name="T7" fmla="*/ 0 h 9"/>
                <a:gd name="T8" fmla="*/ 9 w 68"/>
                <a:gd name="T9" fmla="*/ 0 h 9"/>
                <a:gd name="T10" fmla="*/ 8 w 68"/>
                <a:gd name="T11" fmla="*/ 0 h 9"/>
                <a:gd name="T12" fmla="*/ 6 w 68"/>
                <a:gd name="T13" fmla="*/ 0 h 9"/>
                <a:gd name="T14" fmla="*/ 4 w 68"/>
                <a:gd name="T15" fmla="*/ 0 h 9"/>
                <a:gd name="T16" fmla="*/ 2 w 68"/>
                <a:gd name="T17" fmla="*/ 0 h 9"/>
                <a:gd name="T18" fmla="*/ 0 w 68"/>
                <a:gd name="T19" fmla="*/ 0 h 9"/>
                <a:gd name="T20" fmla="*/ 1 w 68"/>
                <a:gd name="T21" fmla="*/ 0 h 9"/>
                <a:gd name="T22" fmla="*/ 1 w 68"/>
                <a:gd name="T23" fmla="*/ 1 h 9"/>
                <a:gd name="T24" fmla="*/ 2 w 68"/>
                <a:gd name="T25" fmla="*/ 1 h 9"/>
                <a:gd name="T26" fmla="*/ 3 w 68"/>
                <a:gd name="T27" fmla="*/ 2 h 9"/>
                <a:gd name="T28" fmla="*/ 5 w 68"/>
                <a:gd name="T29" fmla="*/ 2 h 9"/>
                <a:gd name="T30" fmla="*/ 6 w 68"/>
                <a:gd name="T31" fmla="*/ 2 h 9"/>
                <a:gd name="T32" fmla="*/ 9 w 68"/>
                <a:gd name="T33" fmla="*/ 2 h 9"/>
                <a:gd name="T34" fmla="*/ 10 w 68"/>
                <a:gd name="T35" fmla="*/ 2 h 9"/>
                <a:gd name="T36" fmla="*/ 11 w 68"/>
                <a:gd name="T37" fmla="*/ 2 h 9"/>
                <a:gd name="T38" fmla="*/ 13 w 68"/>
                <a:gd name="T39" fmla="*/ 2 h 9"/>
                <a:gd name="T40" fmla="*/ 15 w 68"/>
                <a:gd name="T41" fmla="*/ 2 h 9"/>
                <a:gd name="T42" fmla="*/ 17 w 68"/>
                <a:gd name="T43" fmla="*/ 2 h 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9"/>
                <a:gd name="T68" fmla="*/ 68 w 68"/>
                <a:gd name="T69" fmla="*/ 9 h 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9">
                  <a:moveTo>
                    <a:pt x="68" y="8"/>
                  </a:moveTo>
                  <a:lnTo>
                    <a:pt x="63" y="0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4" y="1"/>
                  </a:lnTo>
                  <a:lnTo>
                    <a:pt x="16" y="1"/>
                  </a:lnTo>
                  <a:lnTo>
                    <a:pt x="8" y="1"/>
                  </a:lnTo>
                  <a:lnTo>
                    <a:pt x="0" y="1"/>
                  </a:lnTo>
                  <a:lnTo>
                    <a:pt x="4" y="3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9"/>
                  </a:lnTo>
                  <a:lnTo>
                    <a:pt x="20" y="9"/>
                  </a:lnTo>
                  <a:lnTo>
                    <a:pt x="27" y="9"/>
                  </a:lnTo>
                  <a:lnTo>
                    <a:pt x="34" y="9"/>
                  </a:lnTo>
                  <a:lnTo>
                    <a:pt x="40" y="8"/>
                  </a:lnTo>
                  <a:lnTo>
                    <a:pt x="47" y="8"/>
                  </a:lnTo>
                  <a:lnTo>
                    <a:pt x="54" y="8"/>
                  </a:lnTo>
                  <a:lnTo>
                    <a:pt x="61" y="8"/>
                  </a:lnTo>
                  <a:lnTo>
                    <a:pt x="6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5" name="Freeform 181"/>
            <p:cNvSpPr>
              <a:spLocks noChangeAspect="1"/>
            </p:cNvSpPr>
            <p:nvPr/>
          </p:nvSpPr>
          <p:spPr bwMode="auto">
            <a:xfrm>
              <a:off x="1550" y="2279"/>
              <a:ext cx="23" cy="5"/>
            </a:xfrm>
            <a:custGeom>
              <a:avLst/>
              <a:gdLst>
                <a:gd name="T0" fmla="*/ 0 w 47"/>
                <a:gd name="T1" fmla="*/ 1 h 9"/>
                <a:gd name="T2" fmla="*/ 0 w 47"/>
                <a:gd name="T3" fmla="*/ 1 h 9"/>
                <a:gd name="T4" fmla="*/ 1 w 47"/>
                <a:gd name="T5" fmla="*/ 1 h 9"/>
                <a:gd name="T6" fmla="*/ 2 w 47"/>
                <a:gd name="T7" fmla="*/ 2 h 9"/>
                <a:gd name="T8" fmla="*/ 3 w 47"/>
                <a:gd name="T9" fmla="*/ 3 h 9"/>
                <a:gd name="T10" fmla="*/ 4 w 47"/>
                <a:gd name="T11" fmla="*/ 3 h 9"/>
                <a:gd name="T12" fmla="*/ 5 w 47"/>
                <a:gd name="T13" fmla="*/ 3 h 9"/>
                <a:gd name="T14" fmla="*/ 6 w 47"/>
                <a:gd name="T15" fmla="*/ 3 h 9"/>
                <a:gd name="T16" fmla="*/ 7 w 47"/>
                <a:gd name="T17" fmla="*/ 3 h 9"/>
                <a:gd name="T18" fmla="*/ 8 w 47"/>
                <a:gd name="T19" fmla="*/ 3 h 9"/>
                <a:gd name="T20" fmla="*/ 9 w 47"/>
                <a:gd name="T21" fmla="*/ 3 h 9"/>
                <a:gd name="T22" fmla="*/ 10 w 47"/>
                <a:gd name="T23" fmla="*/ 2 h 9"/>
                <a:gd name="T24" fmla="*/ 11 w 47"/>
                <a:gd name="T25" fmla="*/ 2 h 9"/>
                <a:gd name="T26" fmla="*/ 11 w 47"/>
                <a:gd name="T27" fmla="*/ 2 h 9"/>
                <a:gd name="T28" fmla="*/ 10 w 47"/>
                <a:gd name="T29" fmla="*/ 1 h 9"/>
                <a:gd name="T30" fmla="*/ 9 w 47"/>
                <a:gd name="T31" fmla="*/ 1 h 9"/>
                <a:gd name="T32" fmla="*/ 8 w 47"/>
                <a:gd name="T33" fmla="*/ 0 h 9"/>
                <a:gd name="T34" fmla="*/ 7 w 47"/>
                <a:gd name="T35" fmla="*/ 0 h 9"/>
                <a:gd name="T36" fmla="*/ 6 w 47"/>
                <a:gd name="T37" fmla="*/ 1 h 9"/>
                <a:gd name="T38" fmla="*/ 5 w 47"/>
                <a:gd name="T39" fmla="*/ 1 h 9"/>
                <a:gd name="T40" fmla="*/ 4 w 47"/>
                <a:gd name="T41" fmla="*/ 1 h 9"/>
                <a:gd name="T42" fmla="*/ 3 w 47"/>
                <a:gd name="T43" fmla="*/ 1 h 9"/>
                <a:gd name="T44" fmla="*/ 2 w 47"/>
                <a:gd name="T45" fmla="*/ 1 h 9"/>
                <a:gd name="T46" fmla="*/ 1 w 47"/>
                <a:gd name="T47" fmla="*/ 1 h 9"/>
                <a:gd name="T48" fmla="*/ 0 w 47"/>
                <a:gd name="T49" fmla="*/ 1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9"/>
                <a:gd name="T77" fmla="*/ 47 w 47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9">
                  <a:moveTo>
                    <a:pt x="0" y="1"/>
                  </a:moveTo>
                  <a:lnTo>
                    <a:pt x="2" y="3"/>
                  </a:lnTo>
                  <a:lnTo>
                    <a:pt x="6" y="4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30" y="9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3" y="8"/>
                  </a:lnTo>
                  <a:lnTo>
                    <a:pt x="47" y="8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6" name="Freeform 182"/>
            <p:cNvSpPr>
              <a:spLocks noChangeAspect="1"/>
            </p:cNvSpPr>
            <p:nvPr/>
          </p:nvSpPr>
          <p:spPr bwMode="auto">
            <a:xfrm>
              <a:off x="1465" y="2295"/>
              <a:ext cx="23" cy="5"/>
            </a:xfrm>
            <a:custGeom>
              <a:avLst/>
              <a:gdLst>
                <a:gd name="T0" fmla="*/ 0 w 47"/>
                <a:gd name="T1" fmla="*/ 1 h 9"/>
                <a:gd name="T2" fmla="*/ 0 w 47"/>
                <a:gd name="T3" fmla="*/ 1 h 9"/>
                <a:gd name="T4" fmla="*/ 1 w 47"/>
                <a:gd name="T5" fmla="*/ 2 h 9"/>
                <a:gd name="T6" fmla="*/ 2 w 47"/>
                <a:gd name="T7" fmla="*/ 2 h 9"/>
                <a:gd name="T8" fmla="*/ 3 w 47"/>
                <a:gd name="T9" fmla="*/ 3 h 9"/>
                <a:gd name="T10" fmla="*/ 4 w 47"/>
                <a:gd name="T11" fmla="*/ 3 h 9"/>
                <a:gd name="T12" fmla="*/ 5 w 47"/>
                <a:gd name="T13" fmla="*/ 3 h 9"/>
                <a:gd name="T14" fmla="*/ 6 w 47"/>
                <a:gd name="T15" fmla="*/ 3 h 9"/>
                <a:gd name="T16" fmla="*/ 7 w 47"/>
                <a:gd name="T17" fmla="*/ 2 h 9"/>
                <a:gd name="T18" fmla="*/ 8 w 47"/>
                <a:gd name="T19" fmla="*/ 2 h 9"/>
                <a:gd name="T20" fmla="*/ 9 w 47"/>
                <a:gd name="T21" fmla="*/ 2 h 9"/>
                <a:gd name="T22" fmla="*/ 10 w 47"/>
                <a:gd name="T23" fmla="*/ 2 h 9"/>
                <a:gd name="T24" fmla="*/ 11 w 47"/>
                <a:gd name="T25" fmla="*/ 2 h 9"/>
                <a:gd name="T26" fmla="*/ 11 w 47"/>
                <a:gd name="T27" fmla="*/ 2 h 9"/>
                <a:gd name="T28" fmla="*/ 10 w 47"/>
                <a:gd name="T29" fmla="*/ 1 h 9"/>
                <a:gd name="T30" fmla="*/ 9 w 47"/>
                <a:gd name="T31" fmla="*/ 1 h 9"/>
                <a:gd name="T32" fmla="*/ 8 w 47"/>
                <a:gd name="T33" fmla="*/ 0 h 9"/>
                <a:gd name="T34" fmla="*/ 7 w 47"/>
                <a:gd name="T35" fmla="*/ 0 h 9"/>
                <a:gd name="T36" fmla="*/ 6 w 47"/>
                <a:gd name="T37" fmla="*/ 0 h 9"/>
                <a:gd name="T38" fmla="*/ 5 w 47"/>
                <a:gd name="T39" fmla="*/ 0 h 9"/>
                <a:gd name="T40" fmla="*/ 4 w 47"/>
                <a:gd name="T41" fmla="*/ 0 h 9"/>
                <a:gd name="T42" fmla="*/ 3 w 47"/>
                <a:gd name="T43" fmla="*/ 0 h 9"/>
                <a:gd name="T44" fmla="*/ 2 w 47"/>
                <a:gd name="T45" fmla="*/ 0 h 9"/>
                <a:gd name="T46" fmla="*/ 1 w 47"/>
                <a:gd name="T47" fmla="*/ 1 h 9"/>
                <a:gd name="T48" fmla="*/ 0 w 47"/>
                <a:gd name="T49" fmla="*/ 1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9"/>
                <a:gd name="T77" fmla="*/ 47 w 47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9">
                  <a:moveTo>
                    <a:pt x="0" y="1"/>
                  </a:moveTo>
                  <a:lnTo>
                    <a:pt x="2" y="3"/>
                  </a:lnTo>
                  <a:lnTo>
                    <a:pt x="5" y="5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5" y="9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7" name="Freeform 183"/>
            <p:cNvSpPr>
              <a:spLocks noChangeAspect="1"/>
            </p:cNvSpPr>
            <p:nvPr/>
          </p:nvSpPr>
          <p:spPr bwMode="auto">
            <a:xfrm>
              <a:off x="1434" y="2294"/>
              <a:ext cx="24" cy="5"/>
            </a:xfrm>
            <a:custGeom>
              <a:avLst/>
              <a:gdLst>
                <a:gd name="T0" fmla="*/ 0 w 48"/>
                <a:gd name="T1" fmla="*/ 1 h 9"/>
                <a:gd name="T2" fmla="*/ 1 w 48"/>
                <a:gd name="T3" fmla="*/ 1 h 9"/>
                <a:gd name="T4" fmla="*/ 2 w 48"/>
                <a:gd name="T5" fmla="*/ 1 h 9"/>
                <a:gd name="T6" fmla="*/ 3 w 48"/>
                <a:gd name="T7" fmla="*/ 2 h 9"/>
                <a:gd name="T8" fmla="*/ 3 w 48"/>
                <a:gd name="T9" fmla="*/ 3 h 9"/>
                <a:gd name="T10" fmla="*/ 5 w 48"/>
                <a:gd name="T11" fmla="*/ 3 h 9"/>
                <a:gd name="T12" fmla="*/ 6 w 48"/>
                <a:gd name="T13" fmla="*/ 3 h 9"/>
                <a:gd name="T14" fmla="*/ 6 w 48"/>
                <a:gd name="T15" fmla="*/ 3 h 9"/>
                <a:gd name="T16" fmla="*/ 7 w 48"/>
                <a:gd name="T17" fmla="*/ 2 h 9"/>
                <a:gd name="T18" fmla="*/ 9 w 48"/>
                <a:gd name="T19" fmla="*/ 2 h 9"/>
                <a:gd name="T20" fmla="*/ 10 w 48"/>
                <a:gd name="T21" fmla="*/ 2 h 9"/>
                <a:gd name="T22" fmla="*/ 11 w 48"/>
                <a:gd name="T23" fmla="*/ 2 h 9"/>
                <a:gd name="T24" fmla="*/ 12 w 48"/>
                <a:gd name="T25" fmla="*/ 2 h 9"/>
                <a:gd name="T26" fmla="*/ 12 w 48"/>
                <a:gd name="T27" fmla="*/ 2 h 9"/>
                <a:gd name="T28" fmla="*/ 11 w 48"/>
                <a:gd name="T29" fmla="*/ 1 h 9"/>
                <a:gd name="T30" fmla="*/ 10 w 48"/>
                <a:gd name="T31" fmla="*/ 1 h 9"/>
                <a:gd name="T32" fmla="*/ 9 w 48"/>
                <a:gd name="T33" fmla="*/ 0 h 9"/>
                <a:gd name="T34" fmla="*/ 7 w 48"/>
                <a:gd name="T35" fmla="*/ 0 h 9"/>
                <a:gd name="T36" fmla="*/ 6 w 48"/>
                <a:gd name="T37" fmla="*/ 0 h 9"/>
                <a:gd name="T38" fmla="*/ 6 w 48"/>
                <a:gd name="T39" fmla="*/ 0 h 9"/>
                <a:gd name="T40" fmla="*/ 5 w 48"/>
                <a:gd name="T41" fmla="*/ 0 h 9"/>
                <a:gd name="T42" fmla="*/ 3 w 48"/>
                <a:gd name="T43" fmla="*/ 1 h 9"/>
                <a:gd name="T44" fmla="*/ 3 w 48"/>
                <a:gd name="T45" fmla="*/ 1 h 9"/>
                <a:gd name="T46" fmla="*/ 1 w 48"/>
                <a:gd name="T47" fmla="*/ 1 h 9"/>
                <a:gd name="T48" fmla="*/ 0 w 48"/>
                <a:gd name="T49" fmla="*/ 1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9"/>
                <a:gd name="T77" fmla="*/ 48 w 48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9">
                  <a:moveTo>
                    <a:pt x="0" y="1"/>
                  </a:moveTo>
                  <a:lnTo>
                    <a:pt x="3" y="3"/>
                  </a:lnTo>
                  <a:lnTo>
                    <a:pt x="6" y="4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3" y="8"/>
                  </a:lnTo>
                  <a:lnTo>
                    <a:pt x="48" y="8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8" name="Freeform 184"/>
            <p:cNvSpPr>
              <a:spLocks noChangeAspect="1"/>
            </p:cNvSpPr>
            <p:nvPr/>
          </p:nvSpPr>
          <p:spPr bwMode="auto">
            <a:xfrm>
              <a:off x="1455" y="2282"/>
              <a:ext cx="24" cy="4"/>
            </a:xfrm>
            <a:custGeom>
              <a:avLst/>
              <a:gdLst>
                <a:gd name="T0" fmla="*/ 0 w 48"/>
                <a:gd name="T1" fmla="*/ 0 h 10"/>
                <a:gd name="T2" fmla="*/ 1 w 48"/>
                <a:gd name="T3" fmla="*/ 0 h 10"/>
                <a:gd name="T4" fmla="*/ 2 w 48"/>
                <a:gd name="T5" fmla="*/ 1 h 10"/>
                <a:gd name="T6" fmla="*/ 3 w 48"/>
                <a:gd name="T7" fmla="*/ 1 h 10"/>
                <a:gd name="T8" fmla="*/ 3 w 48"/>
                <a:gd name="T9" fmla="*/ 2 h 10"/>
                <a:gd name="T10" fmla="*/ 5 w 48"/>
                <a:gd name="T11" fmla="*/ 2 h 10"/>
                <a:gd name="T12" fmla="*/ 6 w 48"/>
                <a:gd name="T13" fmla="*/ 2 h 10"/>
                <a:gd name="T14" fmla="*/ 6 w 48"/>
                <a:gd name="T15" fmla="*/ 2 h 10"/>
                <a:gd name="T16" fmla="*/ 7 w 48"/>
                <a:gd name="T17" fmla="*/ 1 h 10"/>
                <a:gd name="T18" fmla="*/ 9 w 48"/>
                <a:gd name="T19" fmla="*/ 1 h 10"/>
                <a:gd name="T20" fmla="*/ 10 w 48"/>
                <a:gd name="T21" fmla="*/ 1 h 10"/>
                <a:gd name="T22" fmla="*/ 11 w 48"/>
                <a:gd name="T23" fmla="*/ 1 h 10"/>
                <a:gd name="T24" fmla="*/ 12 w 48"/>
                <a:gd name="T25" fmla="*/ 1 h 10"/>
                <a:gd name="T26" fmla="*/ 12 w 48"/>
                <a:gd name="T27" fmla="*/ 1 h 10"/>
                <a:gd name="T28" fmla="*/ 11 w 48"/>
                <a:gd name="T29" fmla="*/ 1 h 10"/>
                <a:gd name="T30" fmla="*/ 10 w 48"/>
                <a:gd name="T31" fmla="*/ 0 h 10"/>
                <a:gd name="T32" fmla="*/ 9 w 48"/>
                <a:gd name="T33" fmla="*/ 0 h 10"/>
                <a:gd name="T34" fmla="*/ 7 w 48"/>
                <a:gd name="T35" fmla="*/ 0 h 10"/>
                <a:gd name="T36" fmla="*/ 6 w 48"/>
                <a:gd name="T37" fmla="*/ 0 h 10"/>
                <a:gd name="T38" fmla="*/ 6 w 48"/>
                <a:gd name="T39" fmla="*/ 0 h 10"/>
                <a:gd name="T40" fmla="*/ 5 w 48"/>
                <a:gd name="T41" fmla="*/ 0 h 10"/>
                <a:gd name="T42" fmla="*/ 3 w 48"/>
                <a:gd name="T43" fmla="*/ 0 h 10"/>
                <a:gd name="T44" fmla="*/ 3 w 48"/>
                <a:gd name="T45" fmla="*/ 0 h 10"/>
                <a:gd name="T46" fmla="*/ 2 w 48"/>
                <a:gd name="T47" fmla="*/ 0 h 10"/>
                <a:gd name="T48" fmla="*/ 0 w 48"/>
                <a:gd name="T49" fmla="*/ 0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10"/>
                <a:gd name="T77" fmla="*/ 48 w 48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10">
                  <a:moveTo>
                    <a:pt x="0" y="0"/>
                  </a:moveTo>
                  <a:lnTo>
                    <a:pt x="4" y="3"/>
                  </a:lnTo>
                  <a:lnTo>
                    <a:pt x="7" y="5"/>
                  </a:lnTo>
                  <a:lnTo>
                    <a:pt x="9" y="7"/>
                  </a:lnTo>
                  <a:lnTo>
                    <a:pt x="13" y="10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30" y="8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5" y="6"/>
                  </a:lnTo>
                  <a:lnTo>
                    <a:pt x="43" y="4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29" name="Freeform 185"/>
            <p:cNvSpPr>
              <a:spLocks noChangeAspect="1"/>
            </p:cNvSpPr>
            <p:nvPr/>
          </p:nvSpPr>
          <p:spPr bwMode="auto">
            <a:xfrm>
              <a:off x="1408" y="2282"/>
              <a:ext cx="23" cy="4"/>
            </a:xfrm>
            <a:custGeom>
              <a:avLst/>
              <a:gdLst>
                <a:gd name="T0" fmla="*/ 0 w 46"/>
                <a:gd name="T1" fmla="*/ 0 h 8"/>
                <a:gd name="T2" fmla="*/ 1 w 46"/>
                <a:gd name="T3" fmla="*/ 2 h 8"/>
                <a:gd name="T4" fmla="*/ 3 w 46"/>
                <a:gd name="T5" fmla="*/ 2 h 8"/>
                <a:gd name="T6" fmla="*/ 3 w 46"/>
                <a:gd name="T7" fmla="*/ 2 h 8"/>
                <a:gd name="T8" fmla="*/ 5 w 46"/>
                <a:gd name="T9" fmla="*/ 2 h 8"/>
                <a:gd name="T10" fmla="*/ 6 w 46"/>
                <a:gd name="T11" fmla="*/ 2 h 8"/>
                <a:gd name="T12" fmla="*/ 7 w 46"/>
                <a:gd name="T13" fmla="*/ 2 h 8"/>
                <a:gd name="T14" fmla="*/ 9 w 46"/>
                <a:gd name="T15" fmla="*/ 2 h 8"/>
                <a:gd name="T16" fmla="*/ 11 w 46"/>
                <a:gd name="T17" fmla="*/ 2 h 8"/>
                <a:gd name="T18" fmla="*/ 12 w 46"/>
                <a:gd name="T19" fmla="*/ 2 h 8"/>
                <a:gd name="T20" fmla="*/ 11 w 46"/>
                <a:gd name="T21" fmla="*/ 1 h 8"/>
                <a:gd name="T22" fmla="*/ 10 w 46"/>
                <a:gd name="T23" fmla="*/ 1 h 8"/>
                <a:gd name="T24" fmla="*/ 9 w 46"/>
                <a:gd name="T25" fmla="*/ 1 h 8"/>
                <a:gd name="T26" fmla="*/ 9 w 46"/>
                <a:gd name="T27" fmla="*/ 0 h 8"/>
                <a:gd name="T28" fmla="*/ 6 w 46"/>
                <a:gd name="T29" fmla="*/ 0 h 8"/>
                <a:gd name="T30" fmla="*/ 5 w 46"/>
                <a:gd name="T31" fmla="*/ 0 h 8"/>
                <a:gd name="T32" fmla="*/ 2 w 46"/>
                <a:gd name="T33" fmla="*/ 0 h 8"/>
                <a:gd name="T34" fmla="*/ 0 w 46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8"/>
                <a:gd name="T56" fmla="*/ 46 w 46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8">
                  <a:moveTo>
                    <a:pt x="0" y="0"/>
                  </a:moveTo>
                  <a:lnTo>
                    <a:pt x="4" y="8"/>
                  </a:lnTo>
                  <a:lnTo>
                    <a:pt x="10" y="8"/>
                  </a:lnTo>
                  <a:lnTo>
                    <a:pt x="15" y="8"/>
                  </a:lnTo>
                  <a:lnTo>
                    <a:pt x="20" y="8"/>
                  </a:lnTo>
                  <a:lnTo>
                    <a:pt x="25" y="8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9" y="5"/>
                  </a:lnTo>
                  <a:lnTo>
                    <a:pt x="35" y="3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0" name="Freeform 186"/>
            <p:cNvSpPr>
              <a:spLocks noChangeAspect="1"/>
            </p:cNvSpPr>
            <p:nvPr/>
          </p:nvSpPr>
          <p:spPr bwMode="auto">
            <a:xfrm>
              <a:off x="1502" y="2281"/>
              <a:ext cx="24" cy="4"/>
            </a:xfrm>
            <a:custGeom>
              <a:avLst/>
              <a:gdLst>
                <a:gd name="T0" fmla="*/ 0 w 48"/>
                <a:gd name="T1" fmla="*/ 0 h 9"/>
                <a:gd name="T2" fmla="*/ 1 w 48"/>
                <a:gd name="T3" fmla="*/ 1 h 9"/>
                <a:gd name="T4" fmla="*/ 2 w 48"/>
                <a:gd name="T5" fmla="*/ 1 h 9"/>
                <a:gd name="T6" fmla="*/ 3 w 48"/>
                <a:gd name="T7" fmla="*/ 1 h 9"/>
                <a:gd name="T8" fmla="*/ 3 w 48"/>
                <a:gd name="T9" fmla="*/ 2 h 9"/>
                <a:gd name="T10" fmla="*/ 5 w 48"/>
                <a:gd name="T11" fmla="*/ 2 h 9"/>
                <a:gd name="T12" fmla="*/ 6 w 48"/>
                <a:gd name="T13" fmla="*/ 2 h 9"/>
                <a:gd name="T14" fmla="*/ 6 w 48"/>
                <a:gd name="T15" fmla="*/ 2 h 9"/>
                <a:gd name="T16" fmla="*/ 7 w 48"/>
                <a:gd name="T17" fmla="*/ 2 h 9"/>
                <a:gd name="T18" fmla="*/ 9 w 48"/>
                <a:gd name="T19" fmla="*/ 2 h 9"/>
                <a:gd name="T20" fmla="*/ 10 w 48"/>
                <a:gd name="T21" fmla="*/ 2 h 9"/>
                <a:gd name="T22" fmla="*/ 11 w 48"/>
                <a:gd name="T23" fmla="*/ 2 h 9"/>
                <a:gd name="T24" fmla="*/ 12 w 48"/>
                <a:gd name="T25" fmla="*/ 2 h 9"/>
                <a:gd name="T26" fmla="*/ 11 w 48"/>
                <a:gd name="T27" fmla="*/ 1 h 9"/>
                <a:gd name="T28" fmla="*/ 11 w 48"/>
                <a:gd name="T29" fmla="*/ 1 h 9"/>
                <a:gd name="T30" fmla="*/ 10 w 48"/>
                <a:gd name="T31" fmla="*/ 0 h 9"/>
                <a:gd name="T32" fmla="*/ 9 w 48"/>
                <a:gd name="T33" fmla="*/ 0 h 9"/>
                <a:gd name="T34" fmla="*/ 7 w 48"/>
                <a:gd name="T35" fmla="*/ 0 h 9"/>
                <a:gd name="T36" fmla="*/ 6 w 48"/>
                <a:gd name="T37" fmla="*/ 0 h 9"/>
                <a:gd name="T38" fmla="*/ 6 w 48"/>
                <a:gd name="T39" fmla="*/ 0 h 9"/>
                <a:gd name="T40" fmla="*/ 5 w 48"/>
                <a:gd name="T41" fmla="*/ 0 h 9"/>
                <a:gd name="T42" fmla="*/ 3 w 48"/>
                <a:gd name="T43" fmla="*/ 0 h 9"/>
                <a:gd name="T44" fmla="*/ 3 w 48"/>
                <a:gd name="T45" fmla="*/ 0 h 9"/>
                <a:gd name="T46" fmla="*/ 1 w 48"/>
                <a:gd name="T47" fmla="*/ 0 h 9"/>
                <a:gd name="T48" fmla="*/ 0 w 48"/>
                <a:gd name="T49" fmla="*/ 0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9"/>
                <a:gd name="T77" fmla="*/ 48 w 48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9">
                  <a:moveTo>
                    <a:pt x="0" y="1"/>
                  </a:moveTo>
                  <a:lnTo>
                    <a:pt x="3" y="4"/>
                  </a:lnTo>
                  <a:lnTo>
                    <a:pt x="6" y="6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6" y="9"/>
                  </a:lnTo>
                  <a:lnTo>
                    <a:pt x="31" y="9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8" y="9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3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D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1" name="Freeform 187"/>
            <p:cNvSpPr>
              <a:spLocks noChangeAspect="1"/>
            </p:cNvSpPr>
            <p:nvPr/>
          </p:nvSpPr>
          <p:spPr bwMode="auto">
            <a:xfrm>
              <a:off x="1273" y="2241"/>
              <a:ext cx="141" cy="102"/>
            </a:xfrm>
            <a:custGeom>
              <a:avLst/>
              <a:gdLst>
                <a:gd name="T0" fmla="*/ 35 w 281"/>
                <a:gd name="T1" fmla="*/ 6 h 205"/>
                <a:gd name="T2" fmla="*/ 5 w 281"/>
                <a:gd name="T3" fmla="*/ 0 h 205"/>
                <a:gd name="T4" fmla="*/ 0 w 281"/>
                <a:gd name="T5" fmla="*/ 3 h 205"/>
                <a:gd name="T6" fmla="*/ 4 w 281"/>
                <a:gd name="T7" fmla="*/ 10 h 205"/>
                <a:gd name="T8" fmla="*/ 49 w 281"/>
                <a:gd name="T9" fmla="*/ 50 h 205"/>
                <a:gd name="T10" fmla="*/ 50 w 281"/>
                <a:gd name="T11" fmla="*/ 50 h 205"/>
                <a:gd name="T12" fmla="*/ 52 w 281"/>
                <a:gd name="T13" fmla="*/ 51 h 205"/>
                <a:gd name="T14" fmla="*/ 54 w 281"/>
                <a:gd name="T15" fmla="*/ 51 h 205"/>
                <a:gd name="T16" fmla="*/ 58 w 281"/>
                <a:gd name="T17" fmla="*/ 51 h 205"/>
                <a:gd name="T18" fmla="*/ 61 w 281"/>
                <a:gd name="T19" fmla="*/ 50 h 205"/>
                <a:gd name="T20" fmla="*/ 65 w 281"/>
                <a:gd name="T21" fmla="*/ 49 h 205"/>
                <a:gd name="T22" fmla="*/ 68 w 281"/>
                <a:gd name="T23" fmla="*/ 47 h 205"/>
                <a:gd name="T24" fmla="*/ 71 w 281"/>
                <a:gd name="T25" fmla="*/ 44 h 205"/>
                <a:gd name="T26" fmla="*/ 70 w 281"/>
                <a:gd name="T27" fmla="*/ 34 h 205"/>
                <a:gd name="T28" fmla="*/ 35 w 281"/>
                <a:gd name="T29" fmla="*/ 6 h 2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1"/>
                <a:gd name="T46" fmla="*/ 0 h 205"/>
                <a:gd name="T47" fmla="*/ 281 w 281"/>
                <a:gd name="T48" fmla="*/ 205 h 2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1" h="205">
                  <a:moveTo>
                    <a:pt x="138" y="27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14" y="42"/>
                  </a:lnTo>
                  <a:lnTo>
                    <a:pt x="195" y="202"/>
                  </a:lnTo>
                  <a:lnTo>
                    <a:pt x="197" y="202"/>
                  </a:lnTo>
                  <a:lnTo>
                    <a:pt x="205" y="204"/>
                  </a:lnTo>
                  <a:lnTo>
                    <a:pt x="215" y="205"/>
                  </a:lnTo>
                  <a:lnTo>
                    <a:pt x="229" y="205"/>
                  </a:lnTo>
                  <a:lnTo>
                    <a:pt x="243" y="202"/>
                  </a:lnTo>
                  <a:lnTo>
                    <a:pt x="257" y="198"/>
                  </a:lnTo>
                  <a:lnTo>
                    <a:pt x="271" y="190"/>
                  </a:lnTo>
                  <a:lnTo>
                    <a:pt x="281" y="177"/>
                  </a:lnTo>
                  <a:lnTo>
                    <a:pt x="278" y="139"/>
                  </a:lnTo>
                  <a:lnTo>
                    <a:pt x="138" y="2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2" name="Freeform 188"/>
            <p:cNvSpPr>
              <a:spLocks noChangeAspect="1"/>
            </p:cNvSpPr>
            <p:nvPr/>
          </p:nvSpPr>
          <p:spPr bwMode="auto">
            <a:xfrm>
              <a:off x="1278" y="2230"/>
              <a:ext cx="133" cy="102"/>
            </a:xfrm>
            <a:custGeom>
              <a:avLst/>
              <a:gdLst>
                <a:gd name="T0" fmla="*/ 0 w 266"/>
                <a:gd name="T1" fmla="*/ 6 h 204"/>
                <a:gd name="T2" fmla="*/ 1 w 266"/>
                <a:gd name="T3" fmla="*/ 5 h 204"/>
                <a:gd name="T4" fmla="*/ 1 w 266"/>
                <a:gd name="T5" fmla="*/ 4 h 204"/>
                <a:gd name="T6" fmla="*/ 3 w 266"/>
                <a:gd name="T7" fmla="*/ 3 h 204"/>
                <a:gd name="T8" fmla="*/ 5 w 266"/>
                <a:gd name="T9" fmla="*/ 1 h 204"/>
                <a:gd name="T10" fmla="*/ 8 w 266"/>
                <a:gd name="T11" fmla="*/ 0 h 204"/>
                <a:gd name="T12" fmla="*/ 12 w 266"/>
                <a:gd name="T13" fmla="*/ 0 h 204"/>
                <a:gd name="T14" fmla="*/ 17 w 266"/>
                <a:gd name="T15" fmla="*/ 2 h 204"/>
                <a:gd name="T16" fmla="*/ 23 w 266"/>
                <a:gd name="T17" fmla="*/ 5 h 204"/>
                <a:gd name="T18" fmla="*/ 62 w 266"/>
                <a:gd name="T19" fmla="*/ 35 h 204"/>
                <a:gd name="T20" fmla="*/ 62 w 266"/>
                <a:gd name="T21" fmla="*/ 36 h 204"/>
                <a:gd name="T22" fmla="*/ 65 w 266"/>
                <a:gd name="T23" fmla="*/ 38 h 204"/>
                <a:gd name="T24" fmla="*/ 66 w 266"/>
                <a:gd name="T25" fmla="*/ 41 h 204"/>
                <a:gd name="T26" fmla="*/ 67 w 266"/>
                <a:gd name="T27" fmla="*/ 45 h 204"/>
                <a:gd name="T28" fmla="*/ 66 w 266"/>
                <a:gd name="T29" fmla="*/ 48 h 204"/>
                <a:gd name="T30" fmla="*/ 63 w 266"/>
                <a:gd name="T31" fmla="*/ 49 h 204"/>
                <a:gd name="T32" fmla="*/ 60 w 266"/>
                <a:gd name="T33" fmla="*/ 51 h 204"/>
                <a:gd name="T34" fmla="*/ 56 w 266"/>
                <a:gd name="T35" fmla="*/ 51 h 204"/>
                <a:gd name="T36" fmla="*/ 52 w 266"/>
                <a:gd name="T37" fmla="*/ 51 h 204"/>
                <a:gd name="T38" fmla="*/ 49 w 266"/>
                <a:gd name="T39" fmla="*/ 51 h 204"/>
                <a:gd name="T40" fmla="*/ 46 w 266"/>
                <a:gd name="T41" fmla="*/ 50 h 204"/>
                <a:gd name="T42" fmla="*/ 44 w 266"/>
                <a:gd name="T43" fmla="*/ 48 h 204"/>
                <a:gd name="T44" fmla="*/ 42 w 266"/>
                <a:gd name="T45" fmla="*/ 45 h 204"/>
                <a:gd name="T46" fmla="*/ 37 w 266"/>
                <a:gd name="T47" fmla="*/ 40 h 204"/>
                <a:gd name="T48" fmla="*/ 30 w 266"/>
                <a:gd name="T49" fmla="*/ 35 h 204"/>
                <a:gd name="T50" fmla="*/ 22 w 266"/>
                <a:gd name="T51" fmla="*/ 27 h 204"/>
                <a:gd name="T52" fmla="*/ 15 w 266"/>
                <a:gd name="T53" fmla="*/ 22 h 204"/>
                <a:gd name="T54" fmla="*/ 9 w 266"/>
                <a:gd name="T55" fmla="*/ 17 h 204"/>
                <a:gd name="T56" fmla="*/ 4 w 266"/>
                <a:gd name="T57" fmla="*/ 13 h 204"/>
                <a:gd name="T58" fmla="*/ 3 w 266"/>
                <a:gd name="T59" fmla="*/ 12 h 204"/>
                <a:gd name="T60" fmla="*/ 0 w 266"/>
                <a:gd name="T61" fmla="*/ 6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6"/>
                <a:gd name="T94" fmla="*/ 0 h 204"/>
                <a:gd name="T95" fmla="*/ 266 w 266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6" h="204">
                  <a:moveTo>
                    <a:pt x="0" y="23"/>
                  </a:moveTo>
                  <a:lnTo>
                    <a:pt x="1" y="20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2" y="4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70" y="6"/>
                  </a:lnTo>
                  <a:lnTo>
                    <a:pt x="95" y="17"/>
                  </a:lnTo>
                  <a:lnTo>
                    <a:pt x="248" y="139"/>
                  </a:lnTo>
                  <a:lnTo>
                    <a:pt x="251" y="143"/>
                  </a:lnTo>
                  <a:lnTo>
                    <a:pt x="257" y="151"/>
                  </a:lnTo>
                  <a:lnTo>
                    <a:pt x="264" y="162"/>
                  </a:lnTo>
                  <a:lnTo>
                    <a:pt x="266" y="177"/>
                  </a:lnTo>
                  <a:lnTo>
                    <a:pt x="263" y="189"/>
                  </a:lnTo>
                  <a:lnTo>
                    <a:pt x="254" y="196"/>
                  </a:lnTo>
                  <a:lnTo>
                    <a:pt x="240" y="201"/>
                  </a:lnTo>
                  <a:lnTo>
                    <a:pt x="226" y="204"/>
                  </a:lnTo>
                  <a:lnTo>
                    <a:pt x="210" y="204"/>
                  </a:lnTo>
                  <a:lnTo>
                    <a:pt x="196" y="201"/>
                  </a:lnTo>
                  <a:lnTo>
                    <a:pt x="186" y="198"/>
                  </a:lnTo>
                  <a:lnTo>
                    <a:pt x="179" y="191"/>
                  </a:lnTo>
                  <a:lnTo>
                    <a:pt x="168" y="179"/>
                  </a:lnTo>
                  <a:lnTo>
                    <a:pt x="149" y="160"/>
                  </a:lnTo>
                  <a:lnTo>
                    <a:pt x="121" y="137"/>
                  </a:lnTo>
                  <a:lnTo>
                    <a:pt x="91" y="111"/>
                  </a:lnTo>
                  <a:lnTo>
                    <a:pt x="62" y="86"/>
                  </a:lnTo>
                  <a:lnTo>
                    <a:pt x="36" y="65"/>
                  </a:lnTo>
                  <a:lnTo>
                    <a:pt x="19" y="52"/>
                  </a:lnTo>
                  <a:lnTo>
                    <a:pt x="12" y="4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3" name="Freeform 189"/>
            <p:cNvSpPr>
              <a:spLocks noChangeAspect="1"/>
            </p:cNvSpPr>
            <p:nvPr/>
          </p:nvSpPr>
          <p:spPr bwMode="auto">
            <a:xfrm>
              <a:off x="1380" y="2395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4" name="Freeform 190"/>
            <p:cNvSpPr>
              <a:spLocks noChangeAspect="1"/>
            </p:cNvSpPr>
            <p:nvPr/>
          </p:nvSpPr>
          <p:spPr bwMode="auto">
            <a:xfrm>
              <a:off x="1294" y="2284"/>
              <a:ext cx="119" cy="116"/>
            </a:xfrm>
            <a:custGeom>
              <a:avLst/>
              <a:gdLst>
                <a:gd name="T0" fmla="*/ 53 w 239"/>
                <a:gd name="T1" fmla="*/ 36 h 232"/>
                <a:gd name="T2" fmla="*/ 59 w 239"/>
                <a:gd name="T3" fmla="*/ 29 h 232"/>
                <a:gd name="T4" fmla="*/ 57 w 239"/>
                <a:gd name="T5" fmla="*/ 24 h 232"/>
                <a:gd name="T6" fmla="*/ 50 w 239"/>
                <a:gd name="T7" fmla="*/ 22 h 232"/>
                <a:gd name="T8" fmla="*/ 56 w 239"/>
                <a:gd name="T9" fmla="*/ 25 h 232"/>
                <a:gd name="T10" fmla="*/ 57 w 239"/>
                <a:gd name="T11" fmla="*/ 29 h 232"/>
                <a:gd name="T12" fmla="*/ 50 w 239"/>
                <a:gd name="T13" fmla="*/ 36 h 232"/>
                <a:gd name="T14" fmla="*/ 50 w 239"/>
                <a:gd name="T15" fmla="*/ 36 h 232"/>
                <a:gd name="T16" fmla="*/ 50 w 239"/>
                <a:gd name="T17" fmla="*/ 40 h 232"/>
                <a:gd name="T18" fmla="*/ 51 w 239"/>
                <a:gd name="T19" fmla="*/ 42 h 232"/>
                <a:gd name="T20" fmla="*/ 51 w 239"/>
                <a:gd name="T21" fmla="*/ 51 h 232"/>
                <a:gd name="T22" fmla="*/ 49 w 239"/>
                <a:gd name="T23" fmla="*/ 53 h 232"/>
                <a:gd name="T24" fmla="*/ 43 w 239"/>
                <a:gd name="T25" fmla="*/ 54 h 232"/>
                <a:gd name="T26" fmla="*/ 37 w 239"/>
                <a:gd name="T27" fmla="*/ 49 h 232"/>
                <a:gd name="T28" fmla="*/ 30 w 239"/>
                <a:gd name="T29" fmla="*/ 45 h 232"/>
                <a:gd name="T30" fmla="*/ 29 w 239"/>
                <a:gd name="T31" fmla="*/ 45 h 232"/>
                <a:gd name="T32" fmla="*/ 28 w 239"/>
                <a:gd name="T33" fmla="*/ 46 h 232"/>
                <a:gd name="T34" fmla="*/ 25 w 239"/>
                <a:gd name="T35" fmla="*/ 48 h 232"/>
                <a:gd name="T36" fmla="*/ 23 w 239"/>
                <a:gd name="T37" fmla="*/ 50 h 232"/>
                <a:gd name="T38" fmla="*/ 17 w 239"/>
                <a:gd name="T39" fmla="*/ 53 h 232"/>
                <a:gd name="T40" fmla="*/ 16 w 239"/>
                <a:gd name="T41" fmla="*/ 52 h 232"/>
                <a:gd name="T42" fmla="*/ 12 w 239"/>
                <a:gd name="T43" fmla="*/ 49 h 232"/>
                <a:gd name="T44" fmla="*/ 12 w 239"/>
                <a:gd name="T45" fmla="*/ 44 h 232"/>
                <a:gd name="T46" fmla="*/ 12 w 239"/>
                <a:gd name="T47" fmla="*/ 38 h 232"/>
                <a:gd name="T48" fmla="*/ 11 w 239"/>
                <a:gd name="T49" fmla="*/ 38 h 232"/>
                <a:gd name="T50" fmla="*/ 7 w 239"/>
                <a:gd name="T51" fmla="*/ 35 h 232"/>
                <a:gd name="T52" fmla="*/ 5 w 239"/>
                <a:gd name="T53" fmla="*/ 34 h 232"/>
                <a:gd name="T54" fmla="*/ 4 w 239"/>
                <a:gd name="T55" fmla="*/ 26 h 232"/>
                <a:gd name="T56" fmla="*/ 8 w 239"/>
                <a:gd name="T57" fmla="*/ 20 h 232"/>
                <a:gd name="T58" fmla="*/ 10 w 239"/>
                <a:gd name="T59" fmla="*/ 12 h 232"/>
                <a:gd name="T60" fmla="*/ 6 w 239"/>
                <a:gd name="T61" fmla="*/ 6 h 232"/>
                <a:gd name="T62" fmla="*/ 7 w 239"/>
                <a:gd name="T63" fmla="*/ 4 h 232"/>
                <a:gd name="T64" fmla="*/ 9 w 239"/>
                <a:gd name="T65" fmla="*/ 1 h 232"/>
                <a:gd name="T66" fmla="*/ 8 w 239"/>
                <a:gd name="T67" fmla="*/ 0 h 232"/>
                <a:gd name="T68" fmla="*/ 7 w 239"/>
                <a:gd name="T69" fmla="*/ 1 h 232"/>
                <a:gd name="T70" fmla="*/ 4 w 239"/>
                <a:gd name="T71" fmla="*/ 5 h 232"/>
                <a:gd name="T72" fmla="*/ 5 w 239"/>
                <a:gd name="T73" fmla="*/ 9 h 232"/>
                <a:gd name="T74" fmla="*/ 7 w 239"/>
                <a:gd name="T75" fmla="*/ 15 h 232"/>
                <a:gd name="T76" fmla="*/ 3 w 239"/>
                <a:gd name="T77" fmla="*/ 23 h 232"/>
                <a:gd name="T78" fmla="*/ 0 w 239"/>
                <a:gd name="T79" fmla="*/ 30 h 232"/>
                <a:gd name="T80" fmla="*/ 0 w 239"/>
                <a:gd name="T81" fmla="*/ 31 h 232"/>
                <a:gd name="T82" fmla="*/ 3 w 239"/>
                <a:gd name="T83" fmla="*/ 35 h 232"/>
                <a:gd name="T84" fmla="*/ 6 w 239"/>
                <a:gd name="T85" fmla="*/ 37 h 232"/>
                <a:gd name="T86" fmla="*/ 10 w 239"/>
                <a:gd name="T87" fmla="*/ 42 h 232"/>
                <a:gd name="T88" fmla="*/ 10 w 239"/>
                <a:gd name="T89" fmla="*/ 46 h 232"/>
                <a:gd name="T90" fmla="*/ 10 w 239"/>
                <a:gd name="T91" fmla="*/ 50 h 232"/>
                <a:gd name="T92" fmla="*/ 12 w 239"/>
                <a:gd name="T93" fmla="*/ 53 h 232"/>
                <a:gd name="T94" fmla="*/ 16 w 239"/>
                <a:gd name="T95" fmla="*/ 55 h 232"/>
                <a:gd name="T96" fmla="*/ 20 w 239"/>
                <a:gd name="T97" fmla="*/ 56 h 232"/>
                <a:gd name="T98" fmla="*/ 20 w 239"/>
                <a:gd name="T99" fmla="*/ 55 h 232"/>
                <a:gd name="T100" fmla="*/ 25 w 239"/>
                <a:gd name="T101" fmla="*/ 52 h 232"/>
                <a:gd name="T102" fmla="*/ 29 w 239"/>
                <a:gd name="T103" fmla="*/ 48 h 232"/>
                <a:gd name="T104" fmla="*/ 33 w 239"/>
                <a:gd name="T105" fmla="*/ 50 h 232"/>
                <a:gd name="T106" fmla="*/ 38 w 239"/>
                <a:gd name="T107" fmla="*/ 52 h 232"/>
                <a:gd name="T108" fmla="*/ 42 w 239"/>
                <a:gd name="T109" fmla="*/ 55 h 232"/>
                <a:gd name="T110" fmla="*/ 44 w 239"/>
                <a:gd name="T111" fmla="*/ 58 h 232"/>
                <a:gd name="T112" fmla="*/ 45 w 239"/>
                <a:gd name="T113" fmla="*/ 58 h 232"/>
                <a:gd name="T114" fmla="*/ 47 w 239"/>
                <a:gd name="T115" fmla="*/ 58 h 232"/>
                <a:gd name="T116" fmla="*/ 49 w 239"/>
                <a:gd name="T117" fmla="*/ 57 h 232"/>
                <a:gd name="T118" fmla="*/ 53 w 239"/>
                <a:gd name="T119" fmla="*/ 52 h 232"/>
                <a:gd name="T120" fmla="*/ 55 w 239"/>
                <a:gd name="T121" fmla="*/ 47 h 232"/>
                <a:gd name="T122" fmla="*/ 55 w 239"/>
                <a:gd name="T123" fmla="*/ 47 h 232"/>
                <a:gd name="T124" fmla="*/ 53 w 239"/>
                <a:gd name="T125" fmla="*/ 42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9"/>
                <a:gd name="T190" fmla="*/ 0 h 232"/>
                <a:gd name="T191" fmla="*/ 239 w 239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9" h="232">
                  <a:moveTo>
                    <a:pt x="209" y="153"/>
                  </a:moveTo>
                  <a:lnTo>
                    <a:pt x="209" y="146"/>
                  </a:lnTo>
                  <a:lnTo>
                    <a:pt x="215" y="143"/>
                  </a:lnTo>
                  <a:lnTo>
                    <a:pt x="226" y="131"/>
                  </a:lnTo>
                  <a:lnTo>
                    <a:pt x="234" y="122"/>
                  </a:lnTo>
                  <a:lnTo>
                    <a:pt x="238" y="114"/>
                  </a:lnTo>
                  <a:lnTo>
                    <a:pt x="239" y="107"/>
                  </a:lnTo>
                  <a:lnTo>
                    <a:pt x="235" y="100"/>
                  </a:lnTo>
                  <a:lnTo>
                    <a:pt x="230" y="93"/>
                  </a:lnTo>
                  <a:lnTo>
                    <a:pt x="221" y="86"/>
                  </a:lnTo>
                  <a:lnTo>
                    <a:pt x="209" y="78"/>
                  </a:lnTo>
                  <a:lnTo>
                    <a:pt x="202" y="85"/>
                  </a:lnTo>
                  <a:lnTo>
                    <a:pt x="211" y="91"/>
                  </a:lnTo>
                  <a:lnTo>
                    <a:pt x="219" y="96"/>
                  </a:lnTo>
                  <a:lnTo>
                    <a:pt x="225" y="100"/>
                  </a:lnTo>
                  <a:lnTo>
                    <a:pt x="229" y="105"/>
                  </a:lnTo>
                  <a:lnTo>
                    <a:pt x="230" y="111"/>
                  </a:lnTo>
                  <a:lnTo>
                    <a:pt x="229" y="116"/>
                  </a:lnTo>
                  <a:lnTo>
                    <a:pt x="225" y="122"/>
                  </a:lnTo>
                  <a:lnTo>
                    <a:pt x="218" y="129"/>
                  </a:lnTo>
                  <a:lnTo>
                    <a:pt x="201" y="141"/>
                  </a:lnTo>
                  <a:lnTo>
                    <a:pt x="200" y="142"/>
                  </a:lnTo>
                  <a:lnTo>
                    <a:pt x="200" y="143"/>
                  </a:lnTo>
                  <a:lnTo>
                    <a:pt x="200" y="144"/>
                  </a:lnTo>
                  <a:lnTo>
                    <a:pt x="200" y="157"/>
                  </a:lnTo>
                  <a:lnTo>
                    <a:pt x="201" y="159"/>
                  </a:lnTo>
                  <a:lnTo>
                    <a:pt x="203" y="162"/>
                  </a:lnTo>
                  <a:lnTo>
                    <a:pt x="204" y="166"/>
                  </a:lnTo>
                  <a:lnTo>
                    <a:pt x="206" y="168"/>
                  </a:lnTo>
                  <a:lnTo>
                    <a:pt x="210" y="187"/>
                  </a:lnTo>
                  <a:lnTo>
                    <a:pt x="207" y="200"/>
                  </a:lnTo>
                  <a:lnTo>
                    <a:pt x="204" y="204"/>
                  </a:lnTo>
                  <a:lnTo>
                    <a:pt x="202" y="206"/>
                  </a:lnTo>
                  <a:lnTo>
                    <a:pt x="200" y="210"/>
                  </a:lnTo>
                  <a:lnTo>
                    <a:pt x="197" y="212"/>
                  </a:lnTo>
                  <a:lnTo>
                    <a:pt x="186" y="222"/>
                  </a:lnTo>
                  <a:lnTo>
                    <a:pt x="184" y="222"/>
                  </a:lnTo>
                  <a:lnTo>
                    <a:pt x="173" y="213"/>
                  </a:lnTo>
                  <a:lnTo>
                    <a:pt x="166" y="205"/>
                  </a:lnTo>
                  <a:lnTo>
                    <a:pt x="158" y="199"/>
                  </a:lnTo>
                  <a:lnTo>
                    <a:pt x="149" y="195"/>
                  </a:lnTo>
                  <a:lnTo>
                    <a:pt x="141" y="189"/>
                  </a:lnTo>
                  <a:lnTo>
                    <a:pt x="123" y="180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19" y="179"/>
                  </a:lnTo>
                  <a:lnTo>
                    <a:pt x="113" y="181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2"/>
                  </a:lnTo>
                  <a:lnTo>
                    <a:pt x="102" y="190"/>
                  </a:lnTo>
                  <a:lnTo>
                    <a:pt x="98" y="194"/>
                  </a:lnTo>
                  <a:lnTo>
                    <a:pt x="96" y="196"/>
                  </a:lnTo>
                  <a:lnTo>
                    <a:pt x="93" y="199"/>
                  </a:lnTo>
                  <a:lnTo>
                    <a:pt x="90" y="203"/>
                  </a:lnTo>
                  <a:lnTo>
                    <a:pt x="79" y="212"/>
                  </a:lnTo>
                  <a:lnTo>
                    <a:pt x="71" y="210"/>
                  </a:lnTo>
                  <a:lnTo>
                    <a:pt x="68" y="209"/>
                  </a:lnTo>
                  <a:lnTo>
                    <a:pt x="66" y="207"/>
                  </a:lnTo>
                  <a:lnTo>
                    <a:pt x="63" y="207"/>
                  </a:lnTo>
                  <a:lnTo>
                    <a:pt x="60" y="206"/>
                  </a:lnTo>
                  <a:lnTo>
                    <a:pt x="51" y="196"/>
                  </a:lnTo>
                  <a:lnTo>
                    <a:pt x="51" y="184"/>
                  </a:lnTo>
                  <a:lnTo>
                    <a:pt x="51" y="179"/>
                  </a:lnTo>
                  <a:lnTo>
                    <a:pt x="51" y="174"/>
                  </a:lnTo>
                  <a:lnTo>
                    <a:pt x="51" y="168"/>
                  </a:lnTo>
                  <a:lnTo>
                    <a:pt x="51" y="164"/>
                  </a:lnTo>
                  <a:lnTo>
                    <a:pt x="48" y="151"/>
                  </a:lnTo>
                  <a:lnTo>
                    <a:pt x="47" y="150"/>
                  </a:lnTo>
                  <a:lnTo>
                    <a:pt x="47" y="149"/>
                  </a:lnTo>
                  <a:lnTo>
                    <a:pt x="45" y="149"/>
                  </a:lnTo>
                  <a:lnTo>
                    <a:pt x="33" y="141"/>
                  </a:lnTo>
                  <a:lnTo>
                    <a:pt x="30" y="138"/>
                  </a:lnTo>
                  <a:lnTo>
                    <a:pt x="28" y="136"/>
                  </a:lnTo>
                  <a:lnTo>
                    <a:pt x="26" y="135"/>
                  </a:lnTo>
                  <a:lnTo>
                    <a:pt x="23" y="133"/>
                  </a:lnTo>
                  <a:lnTo>
                    <a:pt x="10" y="122"/>
                  </a:lnTo>
                  <a:lnTo>
                    <a:pt x="11" y="113"/>
                  </a:lnTo>
                  <a:lnTo>
                    <a:pt x="17" y="104"/>
                  </a:lnTo>
                  <a:lnTo>
                    <a:pt x="22" y="96"/>
                  </a:lnTo>
                  <a:lnTo>
                    <a:pt x="28" y="86"/>
                  </a:lnTo>
                  <a:lnTo>
                    <a:pt x="34" y="77"/>
                  </a:lnTo>
                  <a:lnTo>
                    <a:pt x="37" y="68"/>
                  </a:lnTo>
                  <a:lnTo>
                    <a:pt x="40" y="59"/>
                  </a:lnTo>
                  <a:lnTo>
                    <a:pt x="40" y="48"/>
                  </a:lnTo>
                  <a:lnTo>
                    <a:pt x="37" y="38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1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7" y="20"/>
                  </a:lnTo>
                  <a:lnTo>
                    <a:pt x="14" y="25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8" y="43"/>
                  </a:lnTo>
                  <a:lnTo>
                    <a:pt x="30" y="52"/>
                  </a:lnTo>
                  <a:lnTo>
                    <a:pt x="29" y="62"/>
                  </a:lnTo>
                  <a:lnTo>
                    <a:pt x="27" y="71"/>
                  </a:lnTo>
                  <a:lnTo>
                    <a:pt x="20" y="83"/>
                  </a:lnTo>
                  <a:lnTo>
                    <a:pt x="12" y="92"/>
                  </a:lnTo>
                  <a:lnTo>
                    <a:pt x="5" y="104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0" y="127"/>
                  </a:lnTo>
                  <a:lnTo>
                    <a:pt x="2" y="128"/>
                  </a:lnTo>
                  <a:lnTo>
                    <a:pt x="10" y="135"/>
                  </a:lnTo>
                  <a:lnTo>
                    <a:pt x="14" y="137"/>
                  </a:lnTo>
                  <a:lnTo>
                    <a:pt x="18" y="141"/>
                  </a:lnTo>
                  <a:lnTo>
                    <a:pt x="22" y="144"/>
                  </a:lnTo>
                  <a:lnTo>
                    <a:pt x="26" y="147"/>
                  </a:lnTo>
                  <a:lnTo>
                    <a:pt x="40" y="156"/>
                  </a:lnTo>
                  <a:lnTo>
                    <a:pt x="41" y="159"/>
                  </a:lnTo>
                  <a:lnTo>
                    <a:pt x="42" y="166"/>
                  </a:lnTo>
                  <a:lnTo>
                    <a:pt x="42" y="172"/>
                  </a:lnTo>
                  <a:lnTo>
                    <a:pt x="42" y="179"/>
                  </a:lnTo>
                  <a:lnTo>
                    <a:pt x="41" y="184"/>
                  </a:lnTo>
                  <a:lnTo>
                    <a:pt x="41" y="196"/>
                  </a:lnTo>
                  <a:lnTo>
                    <a:pt x="41" y="197"/>
                  </a:lnTo>
                  <a:lnTo>
                    <a:pt x="41" y="198"/>
                  </a:lnTo>
                  <a:lnTo>
                    <a:pt x="42" y="199"/>
                  </a:lnTo>
                  <a:lnTo>
                    <a:pt x="48" y="209"/>
                  </a:lnTo>
                  <a:lnTo>
                    <a:pt x="53" y="213"/>
                  </a:lnTo>
                  <a:lnTo>
                    <a:pt x="60" y="215"/>
                  </a:lnTo>
                  <a:lnTo>
                    <a:pt x="67" y="219"/>
                  </a:lnTo>
                  <a:lnTo>
                    <a:pt x="74" y="220"/>
                  </a:lnTo>
                  <a:lnTo>
                    <a:pt x="80" y="221"/>
                  </a:lnTo>
                  <a:lnTo>
                    <a:pt x="81" y="221"/>
                  </a:lnTo>
                  <a:lnTo>
                    <a:pt x="82" y="221"/>
                  </a:lnTo>
                  <a:lnTo>
                    <a:pt x="83" y="220"/>
                  </a:lnTo>
                  <a:lnTo>
                    <a:pt x="87" y="217"/>
                  </a:lnTo>
                  <a:lnTo>
                    <a:pt x="94" y="212"/>
                  </a:lnTo>
                  <a:lnTo>
                    <a:pt x="101" y="206"/>
                  </a:lnTo>
                  <a:lnTo>
                    <a:pt x="106" y="200"/>
                  </a:lnTo>
                  <a:lnTo>
                    <a:pt x="113" y="195"/>
                  </a:lnTo>
                  <a:lnTo>
                    <a:pt x="118" y="189"/>
                  </a:lnTo>
                  <a:lnTo>
                    <a:pt x="120" y="189"/>
                  </a:lnTo>
                  <a:lnTo>
                    <a:pt x="129" y="194"/>
                  </a:lnTo>
                  <a:lnTo>
                    <a:pt x="135" y="197"/>
                  </a:lnTo>
                  <a:lnTo>
                    <a:pt x="141" y="200"/>
                  </a:lnTo>
                  <a:lnTo>
                    <a:pt x="148" y="204"/>
                  </a:lnTo>
                  <a:lnTo>
                    <a:pt x="154" y="207"/>
                  </a:lnTo>
                  <a:lnTo>
                    <a:pt x="159" y="211"/>
                  </a:lnTo>
                  <a:lnTo>
                    <a:pt x="164" y="214"/>
                  </a:lnTo>
                  <a:lnTo>
                    <a:pt x="170" y="219"/>
                  </a:lnTo>
                  <a:lnTo>
                    <a:pt x="174" y="224"/>
                  </a:lnTo>
                  <a:lnTo>
                    <a:pt x="178" y="229"/>
                  </a:lnTo>
                  <a:lnTo>
                    <a:pt x="179" y="229"/>
                  </a:lnTo>
                  <a:lnTo>
                    <a:pt x="180" y="229"/>
                  </a:lnTo>
                  <a:lnTo>
                    <a:pt x="180" y="230"/>
                  </a:lnTo>
                  <a:lnTo>
                    <a:pt x="181" y="230"/>
                  </a:lnTo>
                  <a:lnTo>
                    <a:pt x="187" y="232"/>
                  </a:lnTo>
                  <a:lnTo>
                    <a:pt x="188" y="232"/>
                  </a:lnTo>
                  <a:lnTo>
                    <a:pt x="189" y="232"/>
                  </a:lnTo>
                  <a:lnTo>
                    <a:pt x="191" y="232"/>
                  </a:lnTo>
                  <a:lnTo>
                    <a:pt x="192" y="230"/>
                  </a:lnTo>
                  <a:lnTo>
                    <a:pt x="196" y="226"/>
                  </a:lnTo>
                  <a:lnTo>
                    <a:pt x="203" y="220"/>
                  </a:lnTo>
                  <a:lnTo>
                    <a:pt x="210" y="213"/>
                  </a:lnTo>
                  <a:lnTo>
                    <a:pt x="215" y="205"/>
                  </a:lnTo>
                  <a:lnTo>
                    <a:pt x="216" y="196"/>
                  </a:lnTo>
                  <a:lnTo>
                    <a:pt x="219" y="189"/>
                  </a:lnTo>
                  <a:lnTo>
                    <a:pt x="221" y="188"/>
                  </a:lnTo>
                  <a:lnTo>
                    <a:pt x="221" y="187"/>
                  </a:lnTo>
                  <a:lnTo>
                    <a:pt x="221" y="185"/>
                  </a:lnTo>
                  <a:lnTo>
                    <a:pt x="218" y="176"/>
                  </a:lnTo>
                  <a:lnTo>
                    <a:pt x="216" y="171"/>
                  </a:lnTo>
                  <a:lnTo>
                    <a:pt x="214" y="165"/>
                  </a:lnTo>
                  <a:lnTo>
                    <a:pt x="211" y="159"/>
                  </a:lnTo>
                  <a:lnTo>
                    <a:pt x="209" y="15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5" name="Freeform 191"/>
            <p:cNvSpPr>
              <a:spLocks noChangeAspect="1"/>
            </p:cNvSpPr>
            <p:nvPr/>
          </p:nvSpPr>
          <p:spPr bwMode="auto">
            <a:xfrm>
              <a:off x="1392" y="2321"/>
              <a:ext cx="11" cy="10"/>
            </a:xfrm>
            <a:custGeom>
              <a:avLst/>
              <a:gdLst>
                <a:gd name="T0" fmla="*/ 3 w 21"/>
                <a:gd name="T1" fmla="*/ 5 h 19"/>
                <a:gd name="T2" fmla="*/ 4 w 21"/>
                <a:gd name="T3" fmla="*/ 5 h 19"/>
                <a:gd name="T4" fmla="*/ 5 w 21"/>
                <a:gd name="T5" fmla="*/ 4 h 19"/>
                <a:gd name="T6" fmla="*/ 5 w 21"/>
                <a:gd name="T7" fmla="*/ 4 h 19"/>
                <a:gd name="T8" fmla="*/ 6 w 21"/>
                <a:gd name="T9" fmla="*/ 3 h 19"/>
                <a:gd name="T10" fmla="*/ 5 w 21"/>
                <a:gd name="T11" fmla="*/ 2 h 19"/>
                <a:gd name="T12" fmla="*/ 5 w 21"/>
                <a:gd name="T13" fmla="*/ 1 h 19"/>
                <a:gd name="T14" fmla="*/ 4 w 21"/>
                <a:gd name="T15" fmla="*/ 1 h 19"/>
                <a:gd name="T16" fmla="*/ 3 w 21"/>
                <a:gd name="T17" fmla="*/ 0 h 19"/>
                <a:gd name="T18" fmla="*/ 2 w 21"/>
                <a:gd name="T19" fmla="*/ 1 h 19"/>
                <a:gd name="T20" fmla="*/ 1 w 21"/>
                <a:gd name="T21" fmla="*/ 1 h 19"/>
                <a:gd name="T22" fmla="*/ 1 w 21"/>
                <a:gd name="T23" fmla="*/ 2 h 19"/>
                <a:gd name="T24" fmla="*/ 0 w 21"/>
                <a:gd name="T25" fmla="*/ 3 h 19"/>
                <a:gd name="T26" fmla="*/ 1 w 21"/>
                <a:gd name="T27" fmla="*/ 4 h 19"/>
                <a:gd name="T28" fmla="*/ 1 w 21"/>
                <a:gd name="T29" fmla="*/ 4 h 19"/>
                <a:gd name="T30" fmla="*/ 2 w 21"/>
                <a:gd name="T31" fmla="*/ 5 h 19"/>
                <a:gd name="T32" fmla="*/ 3 w 21"/>
                <a:gd name="T33" fmla="*/ 5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19"/>
                  </a:moveTo>
                  <a:lnTo>
                    <a:pt x="15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6" name="Freeform 192"/>
            <p:cNvSpPr>
              <a:spLocks noChangeAspect="1"/>
            </p:cNvSpPr>
            <p:nvPr/>
          </p:nvSpPr>
          <p:spPr bwMode="auto">
            <a:xfrm>
              <a:off x="1429" y="2204"/>
              <a:ext cx="145" cy="76"/>
            </a:xfrm>
            <a:custGeom>
              <a:avLst/>
              <a:gdLst>
                <a:gd name="T0" fmla="*/ 26 w 291"/>
                <a:gd name="T1" fmla="*/ 12 h 152"/>
                <a:gd name="T2" fmla="*/ 18 w 291"/>
                <a:gd name="T3" fmla="*/ 14 h 152"/>
                <a:gd name="T4" fmla="*/ 13 w 291"/>
                <a:gd name="T5" fmla="*/ 15 h 152"/>
                <a:gd name="T6" fmla="*/ 12 w 291"/>
                <a:gd name="T7" fmla="*/ 16 h 152"/>
                <a:gd name="T8" fmla="*/ 8 w 291"/>
                <a:gd name="T9" fmla="*/ 19 h 152"/>
                <a:gd name="T10" fmla="*/ 2 w 291"/>
                <a:gd name="T11" fmla="*/ 22 h 152"/>
                <a:gd name="T12" fmla="*/ 1 w 291"/>
                <a:gd name="T13" fmla="*/ 25 h 152"/>
                <a:gd name="T14" fmla="*/ 6 w 291"/>
                <a:gd name="T15" fmla="*/ 23 h 152"/>
                <a:gd name="T16" fmla="*/ 13 w 291"/>
                <a:gd name="T17" fmla="*/ 19 h 152"/>
                <a:gd name="T18" fmla="*/ 16 w 291"/>
                <a:gd name="T19" fmla="*/ 19 h 152"/>
                <a:gd name="T20" fmla="*/ 20 w 291"/>
                <a:gd name="T21" fmla="*/ 21 h 152"/>
                <a:gd name="T22" fmla="*/ 12 w 291"/>
                <a:gd name="T23" fmla="*/ 25 h 152"/>
                <a:gd name="T24" fmla="*/ 7 w 291"/>
                <a:gd name="T25" fmla="*/ 30 h 152"/>
                <a:gd name="T26" fmla="*/ 11 w 291"/>
                <a:gd name="T27" fmla="*/ 29 h 152"/>
                <a:gd name="T28" fmla="*/ 16 w 291"/>
                <a:gd name="T29" fmla="*/ 27 h 152"/>
                <a:gd name="T30" fmla="*/ 20 w 291"/>
                <a:gd name="T31" fmla="*/ 25 h 152"/>
                <a:gd name="T32" fmla="*/ 25 w 291"/>
                <a:gd name="T33" fmla="*/ 24 h 152"/>
                <a:gd name="T34" fmla="*/ 33 w 291"/>
                <a:gd name="T35" fmla="*/ 23 h 152"/>
                <a:gd name="T36" fmla="*/ 41 w 291"/>
                <a:gd name="T37" fmla="*/ 22 h 152"/>
                <a:gd name="T38" fmla="*/ 44 w 291"/>
                <a:gd name="T39" fmla="*/ 24 h 152"/>
                <a:gd name="T40" fmla="*/ 38 w 291"/>
                <a:gd name="T41" fmla="*/ 27 h 152"/>
                <a:gd name="T42" fmla="*/ 32 w 291"/>
                <a:gd name="T43" fmla="*/ 31 h 152"/>
                <a:gd name="T44" fmla="*/ 28 w 291"/>
                <a:gd name="T45" fmla="*/ 36 h 152"/>
                <a:gd name="T46" fmla="*/ 28 w 291"/>
                <a:gd name="T47" fmla="*/ 38 h 152"/>
                <a:gd name="T48" fmla="*/ 33 w 291"/>
                <a:gd name="T49" fmla="*/ 36 h 152"/>
                <a:gd name="T50" fmla="*/ 48 w 291"/>
                <a:gd name="T51" fmla="*/ 30 h 152"/>
                <a:gd name="T52" fmla="*/ 63 w 291"/>
                <a:gd name="T53" fmla="*/ 26 h 152"/>
                <a:gd name="T54" fmla="*/ 64 w 291"/>
                <a:gd name="T55" fmla="*/ 25 h 152"/>
                <a:gd name="T56" fmla="*/ 67 w 291"/>
                <a:gd name="T57" fmla="*/ 23 h 152"/>
                <a:gd name="T58" fmla="*/ 70 w 291"/>
                <a:gd name="T59" fmla="*/ 20 h 152"/>
                <a:gd name="T60" fmla="*/ 72 w 291"/>
                <a:gd name="T61" fmla="*/ 17 h 152"/>
                <a:gd name="T62" fmla="*/ 59 w 291"/>
                <a:gd name="T63" fmla="*/ 9 h 152"/>
                <a:gd name="T64" fmla="*/ 41 w 291"/>
                <a:gd name="T65" fmla="*/ 3 h 152"/>
                <a:gd name="T66" fmla="*/ 34 w 291"/>
                <a:gd name="T67" fmla="*/ 1 h 152"/>
                <a:gd name="T68" fmla="*/ 27 w 291"/>
                <a:gd name="T69" fmla="*/ 0 h 152"/>
                <a:gd name="T70" fmla="*/ 21 w 291"/>
                <a:gd name="T71" fmla="*/ 1 h 152"/>
                <a:gd name="T72" fmla="*/ 16 w 291"/>
                <a:gd name="T73" fmla="*/ 2 h 152"/>
                <a:gd name="T74" fmla="*/ 14 w 291"/>
                <a:gd name="T75" fmla="*/ 3 h 152"/>
                <a:gd name="T76" fmla="*/ 21 w 291"/>
                <a:gd name="T77" fmla="*/ 3 h 152"/>
                <a:gd name="T78" fmla="*/ 28 w 291"/>
                <a:gd name="T79" fmla="*/ 4 h 152"/>
                <a:gd name="T80" fmla="*/ 34 w 291"/>
                <a:gd name="T81" fmla="*/ 7 h 152"/>
                <a:gd name="T82" fmla="*/ 13 w 291"/>
                <a:gd name="T83" fmla="*/ 7 h 152"/>
                <a:gd name="T84" fmla="*/ 6 w 291"/>
                <a:gd name="T85" fmla="*/ 12 h 152"/>
                <a:gd name="T86" fmla="*/ 0 w 291"/>
                <a:gd name="T87" fmla="*/ 16 h 152"/>
                <a:gd name="T88" fmla="*/ 3 w 291"/>
                <a:gd name="T89" fmla="*/ 16 h 152"/>
                <a:gd name="T90" fmla="*/ 10 w 291"/>
                <a:gd name="T91" fmla="*/ 12 h 152"/>
                <a:gd name="T92" fmla="*/ 14 w 291"/>
                <a:gd name="T93" fmla="*/ 10 h 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1"/>
                <a:gd name="T142" fmla="*/ 0 h 152"/>
                <a:gd name="T143" fmla="*/ 291 w 291"/>
                <a:gd name="T144" fmla="*/ 152 h 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1" h="152">
                  <a:moveTo>
                    <a:pt x="59" y="43"/>
                  </a:moveTo>
                  <a:lnTo>
                    <a:pt x="114" y="45"/>
                  </a:lnTo>
                  <a:lnTo>
                    <a:pt x="104" y="48"/>
                  </a:lnTo>
                  <a:lnTo>
                    <a:pt x="92" y="51"/>
                  </a:lnTo>
                  <a:lnTo>
                    <a:pt x="82" y="54"/>
                  </a:lnTo>
                  <a:lnTo>
                    <a:pt x="73" y="56"/>
                  </a:lnTo>
                  <a:lnTo>
                    <a:pt x="64" y="59"/>
                  </a:lnTo>
                  <a:lnTo>
                    <a:pt x="57" y="61"/>
                  </a:lnTo>
                  <a:lnTo>
                    <a:pt x="52" y="62"/>
                  </a:lnTo>
                  <a:lnTo>
                    <a:pt x="51" y="62"/>
                  </a:lnTo>
                  <a:lnTo>
                    <a:pt x="50" y="63"/>
                  </a:lnTo>
                  <a:lnTo>
                    <a:pt x="49" y="64"/>
                  </a:lnTo>
                  <a:lnTo>
                    <a:pt x="45" y="67"/>
                  </a:lnTo>
                  <a:lnTo>
                    <a:pt x="41" y="71"/>
                  </a:lnTo>
                  <a:lnTo>
                    <a:pt x="35" y="75"/>
                  </a:lnTo>
                  <a:lnTo>
                    <a:pt x="28" y="81"/>
                  </a:lnTo>
                  <a:lnTo>
                    <a:pt x="20" y="85"/>
                  </a:lnTo>
                  <a:lnTo>
                    <a:pt x="11" y="91"/>
                  </a:lnTo>
                  <a:lnTo>
                    <a:pt x="1" y="98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9" y="100"/>
                  </a:lnTo>
                  <a:lnTo>
                    <a:pt x="17" y="97"/>
                  </a:lnTo>
                  <a:lnTo>
                    <a:pt x="27" y="92"/>
                  </a:lnTo>
                  <a:lnTo>
                    <a:pt x="36" y="89"/>
                  </a:lnTo>
                  <a:lnTo>
                    <a:pt x="45" y="84"/>
                  </a:lnTo>
                  <a:lnTo>
                    <a:pt x="52" y="79"/>
                  </a:lnTo>
                  <a:lnTo>
                    <a:pt x="58" y="77"/>
                  </a:lnTo>
                  <a:lnTo>
                    <a:pt x="62" y="75"/>
                  </a:lnTo>
                  <a:lnTo>
                    <a:pt x="64" y="74"/>
                  </a:lnTo>
                  <a:lnTo>
                    <a:pt x="130" y="67"/>
                  </a:lnTo>
                  <a:lnTo>
                    <a:pt x="82" y="83"/>
                  </a:lnTo>
                  <a:lnTo>
                    <a:pt x="80" y="84"/>
                  </a:lnTo>
                  <a:lnTo>
                    <a:pt x="72" y="89"/>
                  </a:lnTo>
                  <a:lnTo>
                    <a:pt x="61" y="96"/>
                  </a:lnTo>
                  <a:lnTo>
                    <a:pt x="51" y="102"/>
                  </a:lnTo>
                  <a:lnTo>
                    <a:pt x="41" y="109"/>
                  </a:lnTo>
                  <a:lnTo>
                    <a:pt x="32" y="116"/>
                  </a:lnTo>
                  <a:lnTo>
                    <a:pt x="28" y="120"/>
                  </a:lnTo>
                  <a:lnTo>
                    <a:pt x="30" y="121"/>
                  </a:lnTo>
                  <a:lnTo>
                    <a:pt x="39" y="119"/>
                  </a:lnTo>
                  <a:lnTo>
                    <a:pt x="46" y="116"/>
                  </a:lnTo>
                  <a:lnTo>
                    <a:pt x="53" y="114"/>
                  </a:lnTo>
                  <a:lnTo>
                    <a:pt x="59" y="110"/>
                  </a:lnTo>
                  <a:lnTo>
                    <a:pt x="65" y="108"/>
                  </a:lnTo>
                  <a:lnTo>
                    <a:pt x="69" y="105"/>
                  </a:lnTo>
                  <a:lnTo>
                    <a:pt x="75" y="102"/>
                  </a:lnTo>
                  <a:lnTo>
                    <a:pt x="81" y="101"/>
                  </a:lnTo>
                  <a:lnTo>
                    <a:pt x="85" y="100"/>
                  </a:lnTo>
                  <a:lnTo>
                    <a:pt x="94" y="99"/>
                  </a:lnTo>
                  <a:lnTo>
                    <a:pt x="103" y="98"/>
                  </a:lnTo>
                  <a:lnTo>
                    <a:pt x="113" y="97"/>
                  </a:lnTo>
                  <a:lnTo>
                    <a:pt x="123" y="96"/>
                  </a:lnTo>
                  <a:lnTo>
                    <a:pt x="132" y="94"/>
                  </a:lnTo>
                  <a:lnTo>
                    <a:pt x="140" y="94"/>
                  </a:lnTo>
                  <a:lnTo>
                    <a:pt x="143" y="93"/>
                  </a:lnTo>
                  <a:lnTo>
                    <a:pt x="166" y="91"/>
                  </a:lnTo>
                  <a:lnTo>
                    <a:pt x="179" y="91"/>
                  </a:lnTo>
                  <a:lnTo>
                    <a:pt x="181" y="94"/>
                  </a:lnTo>
                  <a:lnTo>
                    <a:pt x="178" y="98"/>
                  </a:lnTo>
                  <a:lnTo>
                    <a:pt x="171" y="102"/>
                  </a:lnTo>
                  <a:lnTo>
                    <a:pt x="162" y="106"/>
                  </a:lnTo>
                  <a:lnTo>
                    <a:pt x="155" y="109"/>
                  </a:lnTo>
                  <a:lnTo>
                    <a:pt x="150" y="112"/>
                  </a:lnTo>
                  <a:lnTo>
                    <a:pt x="138" y="119"/>
                  </a:lnTo>
                  <a:lnTo>
                    <a:pt x="129" y="125"/>
                  </a:lnTo>
                  <a:lnTo>
                    <a:pt x="123" y="132"/>
                  </a:lnTo>
                  <a:lnTo>
                    <a:pt x="119" y="138"/>
                  </a:lnTo>
                  <a:lnTo>
                    <a:pt x="115" y="144"/>
                  </a:lnTo>
                  <a:lnTo>
                    <a:pt x="114" y="149"/>
                  </a:lnTo>
                  <a:lnTo>
                    <a:pt x="113" y="151"/>
                  </a:lnTo>
                  <a:lnTo>
                    <a:pt x="113" y="152"/>
                  </a:lnTo>
                  <a:lnTo>
                    <a:pt x="115" y="151"/>
                  </a:lnTo>
                  <a:lnTo>
                    <a:pt x="122" y="147"/>
                  </a:lnTo>
                  <a:lnTo>
                    <a:pt x="133" y="143"/>
                  </a:lnTo>
                  <a:lnTo>
                    <a:pt x="149" y="136"/>
                  </a:lnTo>
                  <a:lnTo>
                    <a:pt x="168" y="128"/>
                  </a:lnTo>
                  <a:lnTo>
                    <a:pt x="193" y="121"/>
                  </a:lnTo>
                  <a:lnTo>
                    <a:pt x="220" y="113"/>
                  </a:lnTo>
                  <a:lnTo>
                    <a:pt x="253" y="105"/>
                  </a:lnTo>
                  <a:lnTo>
                    <a:pt x="254" y="104"/>
                  </a:lnTo>
                  <a:lnTo>
                    <a:pt x="255" y="104"/>
                  </a:lnTo>
                  <a:lnTo>
                    <a:pt x="256" y="102"/>
                  </a:lnTo>
                  <a:lnTo>
                    <a:pt x="257" y="102"/>
                  </a:lnTo>
                  <a:lnTo>
                    <a:pt x="262" y="99"/>
                  </a:lnTo>
                  <a:lnTo>
                    <a:pt x="266" y="96"/>
                  </a:lnTo>
                  <a:lnTo>
                    <a:pt x="271" y="92"/>
                  </a:lnTo>
                  <a:lnTo>
                    <a:pt x="276" y="89"/>
                  </a:lnTo>
                  <a:lnTo>
                    <a:pt x="279" y="86"/>
                  </a:lnTo>
                  <a:lnTo>
                    <a:pt x="282" y="83"/>
                  </a:lnTo>
                  <a:lnTo>
                    <a:pt x="286" y="81"/>
                  </a:lnTo>
                  <a:lnTo>
                    <a:pt x="289" y="78"/>
                  </a:lnTo>
                  <a:lnTo>
                    <a:pt x="291" y="66"/>
                  </a:lnTo>
                  <a:lnTo>
                    <a:pt x="280" y="54"/>
                  </a:lnTo>
                  <a:lnTo>
                    <a:pt x="261" y="44"/>
                  </a:lnTo>
                  <a:lnTo>
                    <a:pt x="236" y="33"/>
                  </a:lnTo>
                  <a:lnTo>
                    <a:pt x="210" y="25"/>
                  </a:lnTo>
                  <a:lnTo>
                    <a:pt x="185" y="19"/>
                  </a:lnTo>
                  <a:lnTo>
                    <a:pt x="164" y="14"/>
                  </a:lnTo>
                  <a:lnTo>
                    <a:pt x="151" y="11"/>
                  </a:lnTo>
                  <a:lnTo>
                    <a:pt x="147" y="10"/>
                  </a:lnTo>
                  <a:lnTo>
                    <a:pt x="136" y="7"/>
                  </a:lnTo>
                  <a:lnTo>
                    <a:pt x="126" y="3"/>
                  </a:lnTo>
                  <a:lnTo>
                    <a:pt x="118" y="1"/>
                  </a:lnTo>
                  <a:lnTo>
                    <a:pt x="110" y="0"/>
                  </a:lnTo>
                  <a:lnTo>
                    <a:pt x="100" y="0"/>
                  </a:lnTo>
                  <a:lnTo>
                    <a:pt x="94" y="1"/>
                  </a:lnTo>
                  <a:lnTo>
                    <a:pt x="85" y="3"/>
                  </a:lnTo>
                  <a:lnTo>
                    <a:pt x="79" y="6"/>
                  </a:lnTo>
                  <a:lnTo>
                    <a:pt x="72" y="8"/>
                  </a:lnTo>
                  <a:lnTo>
                    <a:pt x="66" y="10"/>
                  </a:lnTo>
                  <a:lnTo>
                    <a:pt x="60" y="13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6" y="14"/>
                  </a:lnTo>
                  <a:lnTo>
                    <a:pt x="75" y="13"/>
                  </a:lnTo>
                  <a:lnTo>
                    <a:pt x="85" y="13"/>
                  </a:lnTo>
                  <a:lnTo>
                    <a:pt x="96" y="13"/>
                  </a:lnTo>
                  <a:lnTo>
                    <a:pt x="105" y="14"/>
                  </a:lnTo>
                  <a:lnTo>
                    <a:pt x="113" y="16"/>
                  </a:lnTo>
                  <a:lnTo>
                    <a:pt x="118" y="18"/>
                  </a:lnTo>
                  <a:lnTo>
                    <a:pt x="128" y="24"/>
                  </a:lnTo>
                  <a:lnTo>
                    <a:pt x="138" y="30"/>
                  </a:lnTo>
                  <a:lnTo>
                    <a:pt x="144" y="33"/>
                  </a:lnTo>
                  <a:lnTo>
                    <a:pt x="60" y="26"/>
                  </a:lnTo>
                  <a:lnTo>
                    <a:pt x="54" y="30"/>
                  </a:lnTo>
                  <a:lnTo>
                    <a:pt x="46" y="36"/>
                  </a:lnTo>
                  <a:lnTo>
                    <a:pt x="36" y="41"/>
                  </a:lnTo>
                  <a:lnTo>
                    <a:pt x="24" y="48"/>
                  </a:lnTo>
                  <a:lnTo>
                    <a:pt x="14" y="54"/>
                  </a:lnTo>
                  <a:lnTo>
                    <a:pt x="6" y="60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4" y="64"/>
                  </a:lnTo>
                  <a:lnTo>
                    <a:pt x="23" y="61"/>
                  </a:lnTo>
                  <a:lnTo>
                    <a:pt x="34" y="56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7" y="44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7" name="Freeform 193"/>
            <p:cNvSpPr>
              <a:spLocks noChangeAspect="1"/>
            </p:cNvSpPr>
            <p:nvPr/>
          </p:nvSpPr>
          <p:spPr bwMode="auto">
            <a:xfrm>
              <a:off x="1562" y="2211"/>
              <a:ext cx="186" cy="42"/>
            </a:xfrm>
            <a:custGeom>
              <a:avLst/>
              <a:gdLst>
                <a:gd name="T0" fmla="*/ 90 w 374"/>
                <a:gd name="T1" fmla="*/ 0 h 84"/>
                <a:gd name="T2" fmla="*/ 0 w 374"/>
                <a:gd name="T3" fmla="*/ 7 h 84"/>
                <a:gd name="T4" fmla="*/ 1 w 374"/>
                <a:gd name="T5" fmla="*/ 10 h 84"/>
                <a:gd name="T6" fmla="*/ 2 w 374"/>
                <a:gd name="T7" fmla="*/ 14 h 84"/>
                <a:gd name="T8" fmla="*/ 4 w 374"/>
                <a:gd name="T9" fmla="*/ 20 h 84"/>
                <a:gd name="T10" fmla="*/ 5 w 374"/>
                <a:gd name="T11" fmla="*/ 21 h 84"/>
                <a:gd name="T12" fmla="*/ 93 w 374"/>
                <a:gd name="T13" fmla="*/ 9 h 84"/>
                <a:gd name="T14" fmla="*/ 90 w 374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4"/>
                <a:gd name="T25" fmla="*/ 0 h 84"/>
                <a:gd name="T26" fmla="*/ 374 w 374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4" h="84">
                  <a:moveTo>
                    <a:pt x="363" y="0"/>
                  </a:moveTo>
                  <a:lnTo>
                    <a:pt x="0" y="29"/>
                  </a:lnTo>
                  <a:lnTo>
                    <a:pt x="4" y="38"/>
                  </a:lnTo>
                  <a:lnTo>
                    <a:pt x="11" y="59"/>
                  </a:lnTo>
                  <a:lnTo>
                    <a:pt x="19" y="78"/>
                  </a:lnTo>
                  <a:lnTo>
                    <a:pt x="23" y="84"/>
                  </a:lnTo>
                  <a:lnTo>
                    <a:pt x="374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8" name="Freeform 194"/>
            <p:cNvSpPr>
              <a:spLocks noChangeAspect="1"/>
            </p:cNvSpPr>
            <p:nvPr/>
          </p:nvSpPr>
          <p:spPr bwMode="auto">
            <a:xfrm>
              <a:off x="1468" y="2040"/>
              <a:ext cx="272" cy="229"/>
            </a:xfrm>
            <a:custGeom>
              <a:avLst/>
              <a:gdLst>
                <a:gd name="T0" fmla="*/ 96 w 542"/>
                <a:gd name="T1" fmla="*/ 11 h 458"/>
                <a:gd name="T2" fmla="*/ 95 w 542"/>
                <a:gd name="T3" fmla="*/ 11 h 458"/>
                <a:gd name="T4" fmla="*/ 94 w 542"/>
                <a:gd name="T5" fmla="*/ 10 h 458"/>
                <a:gd name="T6" fmla="*/ 92 w 542"/>
                <a:gd name="T7" fmla="*/ 8 h 458"/>
                <a:gd name="T8" fmla="*/ 89 w 542"/>
                <a:gd name="T9" fmla="*/ 7 h 458"/>
                <a:gd name="T10" fmla="*/ 85 w 542"/>
                <a:gd name="T11" fmla="*/ 5 h 458"/>
                <a:gd name="T12" fmla="*/ 80 w 542"/>
                <a:gd name="T13" fmla="*/ 4 h 458"/>
                <a:gd name="T14" fmla="*/ 75 w 542"/>
                <a:gd name="T15" fmla="*/ 2 h 458"/>
                <a:gd name="T16" fmla="*/ 69 w 542"/>
                <a:gd name="T17" fmla="*/ 1 h 458"/>
                <a:gd name="T18" fmla="*/ 62 w 542"/>
                <a:gd name="T19" fmla="*/ 0 h 458"/>
                <a:gd name="T20" fmla="*/ 55 w 542"/>
                <a:gd name="T21" fmla="*/ 0 h 458"/>
                <a:gd name="T22" fmla="*/ 47 w 542"/>
                <a:gd name="T23" fmla="*/ 1 h 458"/>
                <a:gd name="T24" fmla="*/ 39 w 542"/>
                <a:gd name="T25" fmla="*/ 2 h 458"/>
                <a:gd name="T26" fmla="*/ 30 w 542"/>
                <a:gd name="T27" fmla="*/ 5 h 458"/>
                <a:gd name="T28" fmla="*/ 20 w 542"/>
                <a:gd name="T29" fmla="*/ 9 h 458"/>
                <a:gd name="T30" fmla="*/ 11 w 542"/>
                <a:gd name="T31" fmla="*/ 14 h 458"/>
                <a:gd name="T32" fmla="*/ 0 w 542"/>
                <a:gd name="T33" fmla="*/ 20 h 458"/>
                <a:gd name="T34" fmla="*/ 38 w 542"/>
                <a:gd name="T35" fmla="*/ 47 h 458"/>
                <a:gd name="T36" fmla="*/ 67 w 542"/>
                <a:gd name="T37" fmla="*/ 115 h 458"/>
                <a:gd name="T38" fmla="*/ 100 w 542"/>
                <a:gd name="T39" fmla="*/ 107 h 458"/>
                <a:gd name="T40" fmla="*/ 137 w 542"/>
                <a:gd name="T41" fmla="*/ 103 h 458"/>
                <a:gd name="T42" fmla="*/ 135 w 542"/>
                <a:gd name="T43" fmla="*/ 99 h 458"/>
                <a:gd name="T44" fmla="*/ 132 w 542"/>
                <a:gd name="T45" fmla="*/ 89 h 458"/>
                <a:gd name="T46" fmla="*/ 128 w 542"/>
                <a:gd name="T47" fmla="*/ 75 h 458"/>
                <a:gd name="T48" fmla="*/ 122 w 542"/>
                <a:gd name="T49" fmla="*/ 59 h 458"/>
                <a:gd name="T50" fmla="*/ 116 w 542"/>
                <a:gd name="T51" fmla="*/ 43 h 458"/>
                <a:gd name="T52" fmla="*/ 109 w 542"/>
                <a:gd name="T53" fmla="*/ 28 h 458"/>
                <a:gd name="T54" fmla="*/ 102 w 542"/>
                <a:gd name="T55" fmla="*/ 17 h 458"/>
                <a:gd name="T56" fmla="*/ 96 w 542"/>
                <a:gd name="T57" fmla="*/ 11 h 4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2"/>
                <a:gd name="T88" fmla="*/ 0 h 458"/>
                <a:gd name="T89" fmla="*/ 542 w 542"/>
                <a:gd name="T90" fmla="*/ 458 h 4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2" h="458">
                  <a:moveTo>
                    <a:pt x="380" y="42"/>
                  </a:moveTo>
                  <a:lnTo>
                    <a:pt x="377" y="41"/>
                  </a:lnTo>
                  <a:lnTo>
                    <a:pt x="373" y="38"/>
                  </a:lnTo>
                  <a:lnTo>
                    <a:pt x="364" y="32"/>
                  </a:lnTo>
                  <a:lnTo>
                    <a:pt x="352" y="26"/>
                  </a:lnTo>
                  <a:lnTo>
                    <a:pt x="337" y="19"/>
                  </a:lnTo>
                  <a:lnTo>
                    <a:pt x="319" y="13"/>
                  </a:lnTo>
                  <a:lnTo>
                    <a:pt x="297" y="7"/>
                  </a:lnTo>
                  <a:lnTo>
                    <a:pt x="274" y="2"/>
                  </a:lnTo>
                  <a:lnTo>
                    <a:pt x="247" y="0"/>
                  </a:lnTo>
                  <a:lnTo>
                    <a:pt x="218" y="0"/>
                  </a:lnTo>
                  <a:lnTo>
                    <a:pt x="187" y="2"/>
                  </a:lnTo>
                  <a:lnTo>
                    <a:pt x="153" y="8"/>
                  </a:lnTo>
                  <a:lnTo>
                    <a:pt x="117" y="18"/>
                  </a:lnTo>
                  <a:lnTo>
                    <a:pt x="80" y="33"/>
                  </a:lnTo>
                  <a:lnTo>
                    <a:pt x="41" y="53"/>
                  </a:lnTo>
                  <a:lnTo>
                    <a:pt x="0" y="79"/>
                  </a:lnTo>
                  <a:lnTo>
                    <a:pt x="150" y="185"/>
                  </a:lnTo>
                  <a:lnTo>
                    <a:pt x="268" y="458"/>
                  </a:lnTo>
                  <a:lnTo>
                    <a:pt x="398" y="428"/>
                  </a:lnTo>
                  <a:lnTo>
                    <a:pt x="542" y="409"/>
                  </a:lnTo>
                  <a:lnTo>
                    <a:pt x="538" y="394"/>
                  </a:lnTo>
                  <a:lnTo>
                    <a:pt x="527" y="356"/>
                  </a:lnTo>
                  <a:lnTo>
                    <a:pt x="509" y="300"/>
                  </a:lnTo>
                  <a:lnTo>
                    <a:pt x="487" y="236"/>
                  </a:lnTo>
                  <a:lnTo>
                    <a:pt x="462" y="171"/>
                  </a:lnTo>
                  <a:lnTo>
                    <a:pt x="435" y="111"/>
                  </a:lnTo>
                  <a:lnTo>
                    <a:pt x="407" y="66"/>
                  </a:lnTo>
                  <a:lnTo>
                    <a:pt x="38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39" name="Freeform 195"/>
            <p:cNvSpPr>
              <a:spLocks noChangeAspect="1"/>
            </p:cNvSpPr>
            <p:nvPr/>
          </p:nvSpPr>
          <p:spPr bwMode="auto">
            <a:xfrm>
              <a:off x="1514" y="2057"/>
              <a:ext cx="127" cy="24"/>
            </a:xfrm>
            <a:custGeom>
              <a:avLst/>
              <a:gdLst>
                <a:gd name="T0" fmla="*/ 62 w 252"/>
                <a:gd name="T1" fmla="*/ 0 h 47"/>
                <a:gd name="T2" fmla="*/ 58 w 252"/>
                <a:gd name="T3" fmla="*/ 0 h 47"/>
                <a:gd name="T4" fmla="*/ 55 w 252"/>
                <a:gd name="T5" fmla="*/ 0 h 47"/>
                <a:gd name="T6" fmla="*/ 51 w 252"/>
                <a:gd name="T7" fmla="*/ 1 h 47"/>
                <a:gd name="T8" fmla="*/ 48 w 252"/>
                <a:gd name="T9" fmla="*/ 1 h 47"/>
                <a:gd name="T10" fmla="*/ 45 w 252"/>
                <a:gd name="T11" fmla="*/ 1 h 47"/>
                <a:gd name="T12" fmla="*/ 41 w 252"/>
                <a:gd name="T13" fmla="*/ 1 h 47"/>
                <a:gd name="T14" fmla="*/ 38 w 252"/>
                <a:gd name="T15" fmla="*/ 2 h 47"/>
                <a:gd name="T16" fmla="*/ 34 w 252"/>
                <a:gd name="T17" fmla="*/ 2 h 47"/>
                <a:gd name="T18" fmla="*/ 30 w 252"/>
                <a:gd name="T19" fmla="*/ 2 h 47"/>
                <a:gd name="T20" fmla="*/ 26 w 252"/>
                <a:gd name="T21" fmla="*/ 3 h 47"/>
                <a:gd name="T22" fmla="*/ 21 w 252"/>
                <a:gd name="T23" fmla="*/ 4 h 47"/>
                <a:gd name="T24" fmla="*/ 16 w 252"/>
                <a:gd name="T25" fmla="*/ 6 h 47"/>
                <a:gd name="T26" fmla="*/ 11 w 252"/>
                <a:gd name="T27" fmla="*/ 7 h 47"/>
                <a:gd name="T28" fmla="*/ 6 w 252"/>
                <a:gd name="T29" fmla="*/ 9 h 47"/>
                <a:gd name="T30" fmla="*/ 3 w 252"/>
                <a:gd name="T31" fmla="*/ 10 h 47"/>
                <a:gd name="T32" fmla="*/ 1 w 252"/>
                <a:gd name="T33" fmla="*/ 10 h 47"/>
                <a:gd name="T34" fmla="*/ 0 w 252"/>
                <a:gd name="T35" fmla="*/ 11 h 47"/>
                <a:gd name="T36" fmla="*/ 0 w 252"/>
                <a:gd name="T37" fmla="*/ 11 h 47"/>
                <a:gd name="T38" fmla="*/ 0 w 252"/>
                <a:gd name="T39" fmla="*/ 12 h 47"/>
                <a:gd name="T40" fmla="*/ 1 w 252"/>
                <a:gd name="T41" fmla="*/ 12 h 47"/>
                <a:gd name="T42" fmla="*/ 1 w 252"/>
                <a:gd name="T43" fmla="*/ 12 h 47"/>
                <a:gd name="T44" fmla="*/ 2 w 252"/>
                <a:gd name="T45" fmla="*/ 12 h 47"/>
                <a:gd name="T46" fmla="*/ 3 w 252"/>
                <a:gd name="T47" fmla="*/ 12 h 47"/>
                <a:gd name="T48" fmla="*/ 4 w 252"/>
                <a:gd name="T49" fmla="*/ 12 h 47"/>
                <a:gd name="T50" fmla="*/ 5 w 252"/>
                <a:gd name="T51" fmla="*/ 11 h 47"/>
                <a:gd name="T52" fmla="*/ 8 w 252"/>
                <a:gd name="T53" fmla="*/ 10 h 47"/>
                <a:gd name="T54" fmla="*/ 12 w 252"/>
                <a:gd name="T55" fmla="*/ 10 h 47"/>
                <a:gd name="T56" fmla="*/ 16 w 252"/>
                <a:gd name="T57" fmla="*/ 8 h 47"/>
                <a:gd name="T58" fmla="*/ 20 w 252"/>
                <a:gd name="T59" fmla="*/ 7 h 47"/>
                <a:gd name="T60" fmla="*/ 24 w 252"/>
                <a:gd name="T61" fmla="*/ 6 h 47"/>
                <a:gd name="T62" fmla="*/ 27 w 252"/>
                <a:gd name="T63" fmla="*/ 5 h 47"/>
                <a:gd name="T64" fmla="*/ 31 w 252"/>
                <a:gd name="T65" fmla="*/ 4 h 47"/>
                <a:gd name="T66" fmla="*/ 35 w 252"/>
                <a:gd name="T67" fmla="*/ 4 h 47"/>
                <a:gd name="T68" fmla="*/ 39 w 252"/>
                <a:gd name="T69" fmla="*/ 4 h 47"/>
                <a:gd name="T70" fmla="*/ 42 w 252"/>
                <a:gd name="T71" fmla="*/ 3 h 47"/>
                <a:gd name="T72" fmla="*/ 46 w 252"/>
                <a:gd name="T73" fmla="*/ 3 h 47"/>
                <a:gd name="T74" fmla="*/ 50 w 252"/>
                <a:gd name="T75" fmla="*/ 3 h 47"/>
                <a:gd name="T76" fmla="*/ 54 w 252"/>
                <a:gd name="T77" fmla="*/ 3 h 47"/>
                <a:gd name="T78" fmla="*/ 57 w 252"/>
                <a:gd name="T79" fmla="*/ 3 h 47"/>
                <a:gd name="T80" fmla="*/ 61 w 252"/>
                <a:gd name="T81" fmla="*/ 3 h 47"/>
                <a:gd name="T82" fmla="*/ 62 w 252"/>
                <a:gd name="T83" fmla="*/ 3 h 47"/>
                <a:gd name="T84" fmla="*/ 63 w 252"/>
                <a:gd name="T85" fmla="*/ 2 h 47"/>
                <a:gd name="T86" fmla="*/ 63 w 252"/>
                <a:gd name="T87" fmla="*/ 2 h 47"/>
                <a:gd name="T88" fmla="*/ 64 w 252"/>
                <a:gd name="T89" fmla="*/ 2 h 47"/>
                <a:gd name="T90" fmla="*/ 63 w 252"/>
                <a:gd name="T91" fmla="*/ 1 h 47"/>
                <a:gd name="T92" fmla="*/ 63 w 252"/>
                <a:gd name="T93" fmla="*/ 1 h 47"/>
                <a:gd name="T94" fmla="*/ 62 w 252"/>
                <a:gd name="T95" fmla="*/ 0 h 47"/>
                <a:gd name="T96" fmla="*/ 62 w 252"/>
                <a:gd name="T97" fmla="*/ 0 h 47"/>
                <a:gd name="T98" fmla="*/ 62 w 252"/>
                <a:gd name="T99" fmla="*/ 0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47"/>
                <a:gd name="T152" fmla="*/ 252 w 252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47">
                  <a:moveTo>
                    <a:pt x="244" y="0"/>
                  </a:moveTo>
                  <a:lnTo>
                    <a:pt x="230" y="0"/>
                  </a:lnTo>
                  <a:lnTo>
                    <a:pt x="216" y="0"/>
                  </a:lnTo>
                  <a:lnTo>
                    <a:pt x="203" y="1"/>
                  </a:lnTo>
                  <a:lnTo>
                    <a:pt x="190" y="1"/>
                  </a:lnTo>
                  <a:lnTo>
                    <a:pt x="176" y="2"/>
                  </a:lnTo>
                  <a:lnTo>
                    <a:pt x="162" y="4"/>
                  </a:lnTo>
                  <a:lnTo>
                    <a:pt x="148" y="5"/>
                  </a:lnTo>
                  <a:lnTo>
                    <a:pt x="135" y="6"/>
                  </a:lnTo>
                  <a:lnTo>
                    <a:pt x="120" y="8"/>
                  </a:lnTo>
                  <a:lnTo>
                    <a:pt x="101" y="12"/>
                  </a:lnTo>
                  <a:lnTo>
                    <a:pt x="82" y="16"/>
                  </a:lnTo>
                  <a:lnTo>
                    <a:pt x="61" y="22"/>
                  </a:lnTo>
                  <a:lnTo>
                    <a:pt x="41" y="28"/>
                  </a:lnTo>
                  <a:lnTo>
                    <a:pt x="24" y="34"/>
                  </a:lnTo>
                  <a:lnTo>
                    <a:pt x="10" y="37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15" y="46"/>
                  </a:lnTo>
                  <a:lnTo>
                    <a:pt x="20" y="44"/>
                  </a:lnTo>
                  <a:lnTo>
                    <a:pt x="31" y="40"/>
                  </a:lnTo>
                  <a:lnTo>
                    <a:pt x="45" y="37"/>
                  </a:lnTo>
                  <a:lnTo>
                    <a:pt x="61" y="31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8" y="19"/>
                  </a:lnTo>
                  <a:lnTo>
                    <a:pt x="121" y="16"/>
                  </a:lnTo>
                  <a:lnTo>
                    <a:pt x="136" y="14"/>
                  </a:lnTo>
                  <a:lnTo>
                    <a:pt x="152" y="13"/>
                  </a:lnTo>
                  <a:lnTo>
                    <a:pt x="167" y="11"/>
                  </a:lnTo>
                  <a:lnTo>
                    <a:pt x="182" y="11"/>
                  </a:lnTo>
                  <a:lnTo>
                    <a:pt x="197" y="9"/>
                  </a:lnTo>
                  <a:lnTo>
                    <a:pt x="212" y="9"/>
                  </a:lnTo>
                  <a:lnTo>
                    <a:pt x="227" y="9"/>
                  </a:lnTo>
                  <a:lnTo>
                    <a:pt x="242" y="9"/>
                  </a:lnTo>
                  <a:lnTo>
                    <a:pt x="246" y="9"/>
                  </a:lnTo>
                  <a:lnTo>
                    <a:pt x="249" y="8"/>
                  </a:lnTo>
                  <a:lnTo>
                    <a:pt x="251" y="6"/>
                  </a:lnTo>
                  <a:lnTo>
                    <a:pt x="252" y="5"/>
                  </a:lnTo>
                  <a:lnTo>
                    <a:pt x="251" y="4"/>
                  </a:lnTo>
                  <a:lnTo>
                    <a:pt x="250" y="1"/>
                  </a:lnTo>
                  <a:lnTo>
                    <a:pt x="247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0" name="Freeform 196"/>
            <p:cNvSpPr>
              <a:spLocks noChangeAspect="1"/>
            </p:cNvSpPr>
            <p:nvPr/>
          </p:nvSpPr>
          <p:spPr bwMode="auto">
            <a:xfrm>
              <a:off x="1535" y="2080"/>
              <a:ext cx="127" cy="24"/>
            </a:xfrm>
            <a:custGeom>
              <a:avLst/>
              <a:gdLst>
                <a:gd name="T0" fmla="*/ 61 w 254"/>
                <a:gd name="T1" fmla="*/ 0 h 47"/>
                <a:gd name="T2" fmla="*/ 58 w 254"/>
                <a:gd name="T3" fmla="*/ 0 h 47"/>
                <a:gd name="T4" fmla="*/ 55 w 254"/>
                <a:gd name="T5" fmla="*/ 0 h 47"/>
                <a:gd name="T6" fmla="*/ 51 w 254"/>
                <a:gd name="T7" fmla="*/ 1 h 47"/>
                <a:gd name="T8" fmla="*/ 48 w 254"/>
                <a:gd name="T9" fmla="*/ 1 h 47"/>
                <a:gd name="T10" fmla="*/ 44 w 254"/>
                <a:gd name="T11" fmla="*/ 1 h 47"/>
                <a:gd name="T12" fmla="*/ 41 w 254"/>
                <a:gd name="T13" fmla="*/ 1 h 47"/>
                <a:gd name="T14" fmla="*/ 38 w 254"/>
                <a:gd name="T15" fmla="*/ 2 h 47"/>
                <a:gd name="T16" fmla="*/ 34 w 254"/>
                <a:gd name="T17" fmla="*/ 2 h 47"/>
                <a:gd name="T18" fmla="*/ 31 w 254"/>
                <a:gd name="T19" fmla="*/ 2 h 47"/>
                <a:gd name="T20" fmla="*/ 26 w 254"/>
                <a:gd name="T21" fmla="*/ 3 h 47"/>
                <a:gd name="T22" fmla="*/ 21 w 254"/>
                <a:gd name="T23" fmla="*/ 4 h 47"/>
                <a:gd name="T24" fmla="*/ 16 w 254"/>
                <a:gd name="T25" fmla="*/ 6 h 47"/>
                <a:gd name="T26" fmla="*/ 11 w 254"/>
                <a:gd name="T27" fmla="*/ 7 h 47"/>
                <a:gd name="T28" fmla="*/ 6 w 254"/>
                <a:gd name="T29" fmla="*/ 9 h 47"/>
                <a:gd name="T30" fmla="*/ 3 w 254"/>
                <a:gd name="T31" fmla="*/ 10 h 47"/>
                <a:gd name="T32" fmla="*/ 1 w 254"/>
                <a:gd name="T33" fmla="*/ 11 h 47"/>
                <a:gd name="T34" fmla="*/ 1 w 254"/>
                <a:gd name="T35" fmla="*/ 11 h 47"/>
                <a:gd name="T36" fmla="*/ 0 w 254"/>
                <a:gd name="T37" fmla="*/ 11 h 47"/>
                <a:gd name="T38" fmla="*/ 0 w 254"/>
                <a:gd name="T39" fmla="*/ 12 h 47"/>
                <a:gd name="T40" fmla="*/ 1 w 254"/>
                <a:gd name="T41" fmla="*/ 12 h 47"/>
                <a:gd name="T42" fmla="*/ 2 w 254"/>
                <a:gd name="T43" fmla="*/ 12 h 47"/>
                <a:gd name="T44" fmla="*/ 3 w 254"/>
                <a:gd name="T45" fmla="*/ 12 h 47"/>
                <a:gd name="T46" fmla="*/ 3 w 254"/>
                <a:gd name="T47" fmla="*/ 12 h 47"/>
                <a:gd name="T48" fmla="*/ 4 w 254"/>
                <a:gd name="T49" fmla="*/ 12 h 47"/>
                <a:gd name="T50" fmla="*/ 6 w 254"/>
                <a:gd name="T51" fmla="*/ 11 h 47"/>
                <a:gd name="T52" fmla="*/ 8 w 254"/>
                <a:gd name="T53" fmla="*/ 11 h 47"/>
                <a:gd name="T54" fmla="*/ 12 w 254"/>
                <a:gd name="T55" fmla="*/ 10 h 47"/>
                <a:gd name="T56" fmla="*/ 16 w 254"/>
                <a:gd name="T57" fmla="*/ 8 h 47"/>
                <a:gd name="T58" fmla="*/ 20 w 254"/>
                <a:gd name="T59" fmla="*/ 7 h 47"/>
                <a:gd name="T60" fmla="*/ 24 w 254"/>
                <a:gd name="T61" fmla="*/ 6 h 47"/>
                <a:gd name="T62" fmla="*/ 28 w 254"/>
                <a:gd name="T63" fmla="*/ 5 h 47"/>
                <a:gd name="T64" fmla="*/ 31 w 254"/>
                <a:gd name="T65" fmla="*/ 4 h 47"/>
                <a:gd name="T66" fmla="*/ 34 w 254"/>
                <a:gd name="T67" fmla="*/ 4 h 47"/>
                <a:gd name="T68" fmla="*/ 38 w 254"/>
                <a:gd name="T69" fmla="*/ 4 h 47"/>
                <a:gd name="T70" fmla="*/ 42 w 254"/>
                <a:gd name="T71" fmla="*/ 3 h 47"/>
                <a:gd name="T72" fmla="*/ 46 w 254"/>
                <a:gd name="T73" fmla="*/ 3 h 47"/>
                <a:gd name="T74" fmla="*/ 50 w 254"/>
                <a:gd name="T75" fmla="*/ 3 h 47"/>
                <a:gd name="T76" fmla="*/ 54 w 254"/>
                <a:gd name="T77" fmla="*/ 3 h 47"/>
                <a:gd name="T78" fmla="*/ 57 w 254"/>
                <a:gd name="T79" fmla="*/ 3 h 47"/>
                <a:gd name="T80" fmla="*/ 61 w 254"/>
                <a:gd name="T81" fmla="*/ 3 h 47"/>
                <a:gd name="T82" fmla="*/ 62 w 254"/>
                <a:gd name="T83" fmla="*/ 3 h 47"/>
                <a:gd name="T84" fmla="*/ 63 w 254"/>
                <a:gd name="T85" fmla="*/ 2 h 47"/>
                <a:gd name="T86" fmla="*/ 64 w 254"/>
                <a:gd name="T87" fmla="*/ 2 h 47"/>
                <a:gd name="T88" fmla="*/ 64 w 254"/>
                <a:gd name="T89" fmla="*/ 2 h 47"/>
                <a:gd name="T90" fmla="*/ 64 w 254"/>
                <a:gd name="T91" fmla="*/ 1 h 47"/>
                <a:gd name="T92" fmla="*/ 63 w 254"/>
                <a:gd name="T93" fmla="*/ 1 h 47"/>
                <a:gd name="T94" fmla="*/ 62 w 254"/>
                <a:gd name="T95" fmla="*/ 0 h 47"/>
                <a:gd name="T96" fmla="*/ 61 w 254"/>
                <a:gd name="T97" fmla="*/ 0 h 47"/>
                <a:gd name="T98" fmla="*/ 61 w 254"/>
                <a:gd name="T99" fmla="*/ 0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4"/>
                <a:gd name="T151" fmla="*/ 0 h 47"/>
                <a:gd name="T152" fmla="*/ 254 w 254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4" h="47">
                  <a:moveTo>
                    <a:pt x="244" y="0"/>
                  </a:moveTo>
                  <a:lnTo>
                    <a:pt x="231" y="0"/>
                  </a:lnTo>
                  <a:lnTo>
                    <a:pt x="218" y="0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6" y="3"/>
                  </a:lnTo>
                  <a:lnTo>
                    <a:pt x="163" y="4"/>
                  </a:lnTo>
                  <a:lnTo>
                    <a:pt x="150" y="5"/>
                  </a:lnTo>
                  <a:lnTo>
                    <a:pt x="136" y="6"/>
                  </a:lnTo>
                  <a:lnTo>
                    <a:pt x="121" y="8"/>
                  </a:lnTo>
                  <a:lnTo>
                    <a:pt x="103" y="12"/>
                  </a:lnTo>
                  <a:lnTo>
                    <a:pt x="83" y="16"/>
                  </a:lnTo>
                  <a:lnTo>
                    <a:pt x="61" y="22"/>
                  </a:lnTo>
                  <a:lnTo>
                    <a:pt x="42" y="28"/>
                  </a:lnTo>
                  <a:lnTo>
                    <a:pt x="24" y="34"/>
                  </a:lnTo>
                  <a:lnTo>
                    <a:pt x="12" y="37"/>
                  </a:lnTo>
                  <a:lnTo>
                    <a:pt x="4" y="41"/>
                  </a:lnTo>
                  <a:lnTo>
                    <a:pt x="1" y="42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3" y="46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2" y="47"/>
                  </a:lnTo>
                  <a:lnTo>
                    <a:pt x="15" y="46"/>
                  </a:lnTo>
                  <a:lnTo>
                    <a:pt x="22" y="44"/>
                  </a:lnTo>
                  <a:lnTo>
                    <a:pt x="32" y="41"/>
                  </a:lnTo>
                  <a:lnTo>
                    <a:pt x="46" y="37"/>
                  </a:lnTo>
                  <a:lnTo>
                    <a:pt x="61" y="31"/>
                  </a:lnTo>
                  <a:lnTo>
                    <a:pt x="79" y="27"/>
                  </a:lnTo>
                  <a:lnTo>
                    <a:pt x="95" y="22"/>
                  </a:lnTo>
                  <a:lnTo>
                    <a:pt x="110" y="19"/>
                  </a:lnTo>
                  <a:lnTo>
                    <a:pt x="121" y="16"/>
                  </a:lnTo>
                  <a:lnTo>
                    <a:pt x="136" y="14"/>
                  </a:lnTo>
                  <a:lnTo>
                    <a:pt x="152" y="13"/>
                  </a:lnTo>
                  <a:lnTo>
                    <a:pt x="167" y="11"/>
                  </a:lnTo>
                  <a:lnTo>
                    <a:pt x="182" y="11"/>
                  </a:lnTo>
                  <a:lnTo>
                    <a:pt x="198" y="9"/>
                  </a:lnTo>
                  <a:lnTo>
                    <a:pt x="213" y="9"/>
                  </a:lnTo>
                  <a:lnTo>
                    <a:pt x="228" y="9"/>
                  </a:lnTo>
                  <a:lnTo>
                    <a:pt x="243" y="9"/>
                  </a:lnTo>
                  <a:lnTo>
                    <a:pt x="247" y="9"/>
                  </a:lnTo>
                  <a:lnTo>
                    <a:pt x="250" y="8"/>
                  </a:lnTo>
                  <a:lnTo>
                    <a:pt x="253" y="6"/>
                  </a:lnTo>
                  <a:lnTo>
                    <a:pt x="254" y="5"/>
                  </a:lnTo>
                  <a:lnTo>
                    <a:pt x="253" y="4"/>
                  </a:lnTo>
                  <a:lnTo>
                    <a:pt x="251" y="1"/>
                  </a:lnTo>
                  <a:lnTo>
                    <a:pt x="248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1" name="Freeform 197"/>
            <p:cNvSpPr>
              <a:spLocks noChangeAspect="1"/>
            </p:cNvSpPr>
            <p:nvPr/>
          </p:nvSpPr>
          <p:spPr bwMode="auto">
            <a:xfrm>
              <a:off x="1560" y="2116"/>
              <a:ext cx="127" cy="24"/>
            </a:xfrm>
            <a:custGeom>
              <a:avLst/>
              <a:gdLst>
                <a:gd name="T0" fmla="*/ 61 w 253"/>
                <a:gd name="T1" fmla="*/ 0 h 48"/>
                <a:gd name="T2" fmla="*/ 58 w 253"/>
                <a:gd name="T3" fmla="*/ 0 h 48"/>
                <a:gd name="T4" fmla="*/ 55 w 253"/>
                <a:gd name="T5" fmla="*/ 0 h 48"/>
                <a:gd name="T6" fmla="*/ 51 w 253"/>
                <a:gd name="T7" fmla="*/ 1 h 48"/>
                <a:gd name="T8" fmla="*/ 48 w 253"/>
                <a:gd name="T9" fmla="*/ 1 h 48"/>
                <a:gd name="T10" fmla="*/ 45 w 253"/>
                <a:gd name="T11" fmla="*/ 1 h 48"/>
                <a:gd name="T12" fmla="*/ 41 w 253"/>
                <a:gd name="T13" fmla="*/ 1 h 48"/>
                <a:gd name="T14" fmla="*/ 38 w 253"/>
                <a:gd name="T15" fmla="*/ 1 h 48"/>
                <a:gd name="T16" fmla="*/ 34 w 253"/>
                <a:gd name="T17" fmla="*/ 2 h 48"/>
                <a:gd name="T18" fmla="*/ 31 w 253"/>
                <a:gd name="T19" fmla="*/ 2 h 48"/>
                <a:gd name="T20" fmla="*/ 26 w 253"/>
                <a:gd name="T21" fmla="*/ 3 h 48"/>
                <a:gd name="T22" fmla="*/ 21 w 253"/>
                <a:gd name="T23" fmla="*/ 5 h 48"/>
                <a:gd name="T24" fmla="*/ 16 w 253"/>
                <a:gd name="T25" fmla="*/ 6 h 48"/>
                <a:gd name="T26" fmla="*/ 11 w 253"/>
                <a:gd name="T27" fmla="*/ 7 h 48"/>
                <a:gd name="T28" fmla="*/ 7 w 253"/>
                <a:gd name="T29" fmla="*/ 9 h 48"/>
                <a:gd name="T30" fmla="*/ 3 w 253"/>
                <a:gd name="T31" fmla="*/ 10 h 48"/>
                <a:gd name="T32" fmla="*/ 1 w 253"/>
                <a:gd name="T33" fmla="*/ 10 h 48"/>
                <a:gd name="T34" fmla="*/ 1 w 253"/>
                <a:gd name="T35" fmla="*/ 11 h 48"/>
                <a:gd name="T36" fmla="*/ 0 w 253"/>
                <a:gd name="T37" fmla="*/ 11 h 48"/>
                <a:gd name="T38" fmla="*/ 0 w 253"/>
                <a:gd name="T39" fmla="*/ 12 h 48"/>
                <a:gd name="T40" fmla="*/ 1 w 253"/>
                <a:gd name="T41" fmla="*/ 12 h 48"/>
                <a:gd name="T42" fmla="*/ 2 w 253"/>
                <a:gd name="T43" fmla="*/ 12 h 48"/>
                <a:gd name="T44" fmla="*/ 3 w 253"/>
                <a:gd name="T45" fmla="*/ 12 h 48"/>
                <a:gd name="T46" fmla="*/ 3 w 253"/>
                <a:gd name="T47" fmla="*/ 12 h 48"/>
                <a:gd name="T48" fmla="*/ 4 w 253"/>
                <a:gd name="T49" fmla="*/ 12 h 48"/>
                <a:gd name="T50" fmla="*/ 6 w 253"/>
                <a:gd name="T51" fmla="*/ 12 h 48"/>
                <a:gd name="T52" fmla="*/ 8 w 253"/>
                <a:gd name="T53" fmla="*/ 11 h 48"/>
                <a:gd name="T54" fmla="*/ 12 w 253"/>
                <a:gd name="T55" fmla="*/ 10 h 48"/>
                <a:gd name="T56" fmla="*/ 16 w 253"/>
                <a:gd name="T57" fmla="*/ 8 h 48"/>
                <a:gd name="T58" fmla="*/ 20 w 253"/>
                <a:gd name="T59" fmla="*/ 6 h 48"/>
                <a:gd name="T60" fmla="*/ 24 w 253"/>
                <a:gd name="T61" fmla="*/ 6 h 48"/>
                <a:gd name="T62" fmla="*/ 28 w 253"/>
                <a:gd name="T63" fmla="*/ 5 h 48"/>
                <a:gd name="T64" fmla="*/ 31 w 253"/>
                <a:gd name="T65" fmla="*/ 5 h 48"/>
                <a:gd name="T66" fmla="*/ 35 w 253"/>
                <a:gd name="T67" fmla="*/ 3 h 48"/>
                <a:gd name="T68" fmla="*/ 39 w 253"/>
                <a:gd name="T69" fmla="*/ 3 h 48"/>
                <a:gd name="T70" fmla="*/ 42 w 253"/>
                <a:gd name="T71" fmla="*/ 3 h 48"/>
                <a:gd name="T72" fmla="*/ 46 w 253"/>
                <a:gd name="T73" fmla="*/ 3 h 48"/>
                <a:gd name="T74" fmla="*/ 50 w 253"/>
                <a:gd name="T75" fmla="*/ 3 h 48"/>
                <a:gd name="T76" fmla="*/ 54 w 253"/>
                <a:gd name="T77" fmla="*/ 3 h 48"/>
                <a:gd name="T78" fmla="*/ 57 w 253"/>
                <a:gd name="T79" fmla="*/ 3 h 48"/>
                <a:gd name="T80" fmla="*/ 61 w 253"/>
                <a:gd name="T81" fmla="*/ 3 h 48"/>
                <a:gd name="T82" fmla="*/ 62 w 253"/>
                <a:gd name="T83" fmla="*/ 3 h 48"/>
                <a:gd name="T84" fmla="*/ 63 w 253"/>
                <a:gd name="T85" fmla="*/ 2 h 48"/>
                <a:gd name="T86" fmla="*/ 63 w 253"/>
                <a:gd name="T87" fmla="*/ 2 h 48"/>
                <a:gd name="T88" fmla="*/ 64 w 253"/>
                <a:gd name="T89" fmla="*/ 1 h 48"/>
                <a:gd name="T90" fmla="*/ 63 w 253"/>
                <a:gd name="T91" fmla="*/ 1 h 48"/>
                <a:gd name="T92" fmla="*/ 63 w 253"/>
                <a:gd name="T93" fmla="*/ 1 h 48"/>
                <a:gd name="T94" fmla="*/ 62 w 253"/>
                <a:gd name="T95" fmla="*/ 0 h 48"/>
                <a:gd name="T96" fmla="*/ 61 w 253"/>
                <a:gd name="T97" fmla="*/ 0 h 48"/>
                <a:gd name="T98" fmla="*/ 61 w 253"/>
                <a:gd name="T99" fmla="*/ 0 h 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3"/>
                <a:gd name="T151" fmla="*/ 0 h 48"/>
                <a:gd name="T152" fmla="*/ 253 w 253"/>
                <a:gd name="T153" fmla="*/ 48 h 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3" h="48">
                  <a:moveTo>
                    <a:pt x="244" y="0"/>
                  </a:moveTo>
                  <a:lnTo>
                    <a:pt x="230" y="0"/>
                  </a:lnTo>
                  <a:lnTo>
                    <a:pt x="218" y="0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7" y="2"/>
                  </a:lnTo>
                  <a:lnTo>
                    <a:pt x="163" y="3"/>
                  </a:lnTo>
                  <a:lnTo>
                    <a:pt x="150" y="4"/>
                  </a:lnTo>
                  <a:lnTo>
                    <a:pt x="136" y="5"/>
                  </a:lnTo>
                  <a:lnTo>
                    <a:pt x="121" y="8"/>
                  </a:lnTo>
                  <a:lnTo>
                    <a:pt x="102" y="12"/>
                  </a:lnTo>
                  <a:lnTo>
                    <a:pt x="83" y="17"/>
                  </a:lnTo>
                  <a:lnTo>
                    <a:pt x="62" y="23"/>
                  </a:lnTo>
                  <a:lnTo>
                    <a:pt x="42" y="28"/>
                  </a:lnTo>
                  <a:lnTo>
                    <a:pt x="25" y="33"/>
                  </a:lnTo>
                  <a:lnTo>
                    <a:pt x="11" y="38"/>
                  </a:lnTo>
                  <a:lnTo>
                    <a:pt x="3" y="40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7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2" y="48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46" y="37"/>
                  </a:lnTo>
                  <a:lnTo>
                    <a:pt x="62" y="32"/>
                  </a:lnTo>
                  <a:lnTo>
                    <a:pt x="78" y="27"/>
                  </a:lnTo>
                  <a:lnTo>
                    <a:pt x="95" y="23"/>
                  </a:lnTo>
                  <a:lnTo>
                    <a:pt x="109" y="19"/>
                  </a:lnTo>
                  <a:lnTo>
                    <a:pt x="122" y="17"/>
                  </a:lnTo>
                  <a:lnTo>
                    <a:pt x="137" y="15"/>
                  </a:lnTo>
                  <a:lnTo>
                    <a:pt x="153" y="12"/>
                  </a:lnTo>
                  <a:lnTo>
                    <a:pt x="168" y="11"/>
                  </a:lnTo>
                  <a:lnTo>
                    <a:pt x="183" y="10"/>
                  </a:lnTo>
                  <a:lnTo>
                    <a:pt x="198" y="10"/>
                  </a:lnTo>
                  <a:lnTo>
                    <a:pt x="213" y="9"/>
                  </a:lnTo>
                  <a:lnTo>
                    <a:pt x="228" y="9"/>
                  </a:lnTo>
                  <a:lnTo>
                    <a:pt x="243" y="9"/>
                  </a:lnTo>
                  <a:lnTo>
                    <a:pt x="246" y="9"/>
                  </a:lnTo>
                  <a:lnTo>
                    <a:pt x="250" y="8"/>
                  </a:lnTo>
                  <a:lnTo>
                    <a:pt x="252" y="5"/>
                  </a:lnTo>
                  <a:lnTo>
                    <a:pt x="253" y="4"/>
                  </a:lnTo>
                  <a:lnTo>
                    <a:pt x="252" y="3"/>
                  </a:lnTo>
                  <a:lnTo>
                    <a:pt x="251" y="1"/>
                  </a:lnTo>
                  <a:lnTo>
                    <a:pt x="247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2" name="Freeform 198"/>
            <p:cNvSpPr>
              <a:spLocks noChangeAspect="1"/>
            </p:cNvSpPr>
            <p:nvPr/>
          </p:nvSpPr>
          <p:spPr bwMode="auto">
            <a:xfrm>
              <a:off x="1572" y="2138"/>
              <a:ext cx="126" cy="24"/>
            </a:xfrm>
            <a:custGeom>
              <a:avLst/>
              <a:gdLst>
                <a:gd name="T0" fmla="*/ 61 w 252"/>
                <a:gd name="T1" fmla="*/ 0 h 49"/>
                <a:gd name="T2" fmla="*/ 58 w 252"/>
                <a:gd name="T3" fmla="*/ 0 h 49"/>
                <a:gd name="T4" fmla="*/ 55 w 252"/>
                <a:gd name="T5" fmla="*/ 0 h 49"/>
                <a:gd name="T6" fmla="*/ 51 w 252"/>
                <a:gd name="T7" fmla="*/ 0 h 49"/>
                <a:gd name="T8" fmla="*/ 48 w 252"/>
                <a:gd name="T9" fmla="*/ 0 h 49"/>
                <a:gd name="T10" fmla="*/ 44 w 252"/>
                <a:gd name="T11" fmla="*/ 0 h 49"/>
                <a:gd name="T12" fmla="*/ 41 w 252"/>
                <a:gd name="T13" fmla="*/ 1 h 49"/>
                <a:gd name="T14" fmla="*/ 38 w 252"/>
                <a:gd name="T15" fmla="*/ 1 h 49"/>
                <a:gd name="T16" fmla="*/ 34 w 252"/>
                <a:gd name="T17" fmla="*/ 1 h 49"/>
                <a:gd name="T18" fmla="*/ 30 w 252"/>
                <a:gd name="T19" fmla="*/ 2 h 49"/>
                <a:gd name="T20" fmla="*/ 26 w 252"/>
                <a:gd name="T21" fmla="*/ 3 h 49"/>
                <a:gd name="T22" fmla="*/ 21 w 252"/>
                <a:gd name="T23" fmla="*/ 4 h 49"/>
                <a:gd name="T24" fmla="*/ 16 w 252"/>
                <a:gd name="T25" fmla="*/ 5 h 49"/>
                <a:gd name="T26" fmla="*/ 11 w 252"/>
                <a:gd name="T27" fmla="*/ 7 h 49"/>
                <a:gd name="T28" fmla="*/ 6 w 252"/>
                <a:gd name="T29" fmla="*/ 8 h 49"/>
                <a:gd name="T30" fmla="*/ 3 w 252"/>
                <a:gd name="T31" fmla="*/ 9 h 49"/>
                <a:gd name="T32" fmla="*/ 1 w 252"/>
                <a:gd name="T33" fmla="*/ 10 h 49"/>
                <a:gd name="T34" fmla="*/ 1 w 252"/>
                <a:gd name="T35" fmla="*/ 10 h 49"/>
                <a:gd name="T36" fmla="*/ 0 w 252"/>
                <a:gd name="T37" fmla="*/ 11 h 49"/>
                <a:gd name="T38" fmla="*/ 0 w 252"/>
                <a:gd name="T39" fmla="*/ 11 h 49"/>
                <a:gd name="T40" fmla="*/ 1 w 252"/>
                <a:gd name="T41" fmla="*/ 12 h 49"/>
                <a:gd name="T42" fmla="*/ 2 w 252"/>
                <a:gd name="T43" fmla="*/ 12 h 49"/>
                <a:gd name="T44" fmla="*/ 3 w 252"/>
                <a:gd name="T45" fmla="*/ 12 h 49"/>
                <a:gd name="T46" fmla="*/ 3 w 252"/>
                <a:gd name="T47" fmla="*/ 12 h 49"/>
                <a:gd name="T48" fmla="*/ 4 w 252"/>
                <a:gd name="T49" fmla="*/ 12 h 49"/>
                <a:gd name="T50" fmla="*/ 6 w 252"/>
                <a:gd name="T51" fmla="*/ 11 h 49"/>
                <a:gd name="T52" fmla="*/ 8 w 252"/>
                <a:gd name="T53" fmla="*/ 10 h 49"/>
                <a:gd name="T54" fmla="*/ 12 w 252"/>
                <a:gd name="T55" fmla="*/ 9 h 49"/>
                <a:gd name="T56" fmla="*/ 16 w 252"/>
                <a:gd name="T57" fmla="*/ 8 h 49"/>
                <a:gd name="T58" fmla="*/ 20 w 252"/>
                <a:gd name="T59" fmla="*/ 7 h 49"/>
                <a:gd name="T60" fmla="*/ 24 w 252"/>
                <a:gd name="T61" fmla="*/ 5 h 49"/>
                <a:gd name="T62" fmla="*/ 28 w 252"/>
                <a:gd name="T63" fmla="*/ 5 h 49"/>
                <a:gd name="T64" fmla="*/ 31 w 252"/>
                <a:gd name="T65" fmla="*/ 4 h 49"/>
                <a:gd name="T66" fmla="*/ 34 w 252"/>
                <a:gd name="T67" fmla="*/ 3 h 49"/>
                <a:gd name="T68" fmla="*/ 38 w 252"/>
                <a:gd name="T69" fmla="*/ 3 h 49"/>
                <a:gd name="T70" fmla="*/ 42 w 252"/>
                <a:gd name="T71" fmla="*/ 3 h 49"/>
                <a:gd name="T72" fmla="*/ 46 w 252"/>
                <a:gd name="T73" fmla="*/ 3 h 49"/>
                <a:gd name="T74" fmla="*/ 50 w 252"/>
                <a:gd name="T75" fmla="*/ 2 h 49"/>
                <a:gd name="T76" fmla="*/ 53 w 252"/>
                <a:gd name="T77" fmla="*/ 2 h 49"/>
                <a:gd name="T78" fmla="*/ 57 w 252"/>
                <a:gd name="T79" fmla="*/ 2 h 49"/>
                <a:gd name="T80" fmla="*/ 61 w 252"/>
                <a:gd name="T81" fmla="*/ 2 h 49"/>
                <a:gd name="T82" fmla="*/ 62 w 252"/>
                <a:gd name="T83" fmla="*/ 2 h 49"/>
                <a:gd name="T84" fmla="*/ 63 w 252"/>
                <a:gd name="T85" fmla="*/ 2 h 49"/>
                <a:gd name="T86" fmla="*/ 63 w 252"/>
                <a:gd name="T87" fmla="*/ 1 h 49"/>
                <a:gd name="T88" fmla="*/ 63 w 252"/>
                <a:gd name="T89" fmla="*/ 1 h 49"/>
                <a:gd name="T90" fmla="*/ 63 w 252"/>
                <a:gd name="T91" fmla="*/ 1 h 49"/>
                <a:gd name="T92" fmla="*/ 63 w 252"/>
                <a:gd name="T93" fmla="*/ 0 h 49"/>
                <a:gd name="T94" fmla="*/ 62 w 252"/>
                <a:gd name="T95" fmla="*/ 0 h 49"/>
                <a:gd name="T96" fmla="*/ 61 w 252"/>
                <a:gd name="T97" fmla="*/ 0 h 49"/>
                <a:gd name="T98" fmla="*/ 61 w 252"/>
                <a:gd name="T99" fmla="*/ 0 h 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49"/>
                <a:gd name="T152" fmla="*/ 252 w 252"/>
                <a:gd name="T153" fmla="*/ 49 h 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49">
                  <a:moveTo>
                    <a:pt x="244" y="0"/>
                  </a:moveTo>
                  <a:lnTo>
                    <a:pt x="230" y="0"/>
                  </a:lnTo>
                  <a:lnTo>
                    <a:pt x="217" y="2"/>
                  </a:lnTo>
                  <a:lnTo>
                    <a:pt x="203" y="2"/>
                  </a:lnTo>
                  <a:lnTo>
                    <a:pt x="190" y="2"/>
                  </a:lnTo>
                  <a:lnTo>
                    <a:pt x="176" y="3"/>
                  </a:lnTo>
                  <a:lnTo>
                    <a:pt x="162" y="4"/>
                  </a:lnTo>
                  <a:lnTo>
                    <a:pt x="149" y="5"/>
                  </a:lnTo>
                  <a:lnTo>
                    <a:pt x="135" y="6"/>
                  </a:lnTo>
                  <a:lnTo>
                    <a:pt x="120" y="8"/>
                  </a:lnTo>
                  <a:lnTo>
                    <a:pt x="102" y="13"/>
                  </a:lnTo>
                  <a:lnTo>
                    <a:pt x="82" y="18"/>
                  </a:lnTo>
                  <a:lnTo>
                    <a:pt x="61" y="23"/>
                  </a:lnTo>
                  <a:lnTo>
                    <a:pt x="41" y="29"/>
                  </a:lnTo>
                  <a:lnTo>
                    <a:pt x="24" y="34"/>
                  </a:lnTo>
                  <a:lnTo>
                    <a:pt x="11" y="38"/>
                  </a:lnTo>
                  <a:lnTo>
                    <a:pt x="3" y="41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1" y="49"/>
                  </a:lnTo>
                  <a:lnTo>
                    <a:pt x="15" y="48"/>
                  </a:lnTo>
                  <a:lnTo>
                    <a:pt x="22" y="45"/>
                  </a:lnTo>
                  <a:lnTo>
                    <a:pt x="32" y="42"/>
                  </a:lnTo>
                  <a:lnTo>
                    <a:pt x="46" y="37"/>
                  </a:lnTo>
                  <a:lnTo>
                    <a:pt x="61" y="33"/>
                  </a:lnTo>
                  <a:lnTo>
                    <a:pt x="78" y="28"/>
                  </a:lnTo>
                  <a:lnTo>
                    <a:pt x="94" y="23"/>
                  </a:lnTo>
                  <a:lnTo>
                    <a:pt x="109" y="20"/>
                  </a:lnTo>
                  <a:lnTo>
                    <a:pt x="121" y="18"/>
                  </a:lnTo>
                  <a:lnTo>
                    <a:pt x="136" y="15"/>
                  </a:lnTo>
                  <a:lnTo>
                    <a:pt x="152" y="14"/>
                  </a:lnTo>
                  <a:lnTo>
                    <a:pt x="167" y="12"/>
                  </a:lnTo>
                  <a:lnTo>
                    <a:pt x="182" y="12"/>
                  </a:lnTo>
                  <a:lnTo>
                    <a:pt x="197" y="11"/>
                  </a:lnTo>
                  <a:lnTo>
                    <a:pt x="212" y="11"/>
                  </a:lnTo>
                  <a:lnTo>
                    <a:pt x="228" y="10"/>
                  </a:lnTo>
                  <a:lnTo>
                    <a:pt x="243" y="10"/>
                  </a:lnTo>
                  <a:lnTo>
                    <a:pt x="247" y="10"/>
                  </a:lnTo>
                  <a:lnTo>
                    <a:pt x="250" y="8"/>
                  </a:lnTo>
                  <a:lnTo>
                    <a:pt x="251" y="6"/>
                  </a:lnTo>
                  <a:lnTo>
                    <a:pt x="252" y="5"/>
                  </a:lnTo>
                  <a:lnTo>
                    <a:pt x="252" y="4"/>
                  </a:lnTo>
                  <a:lnTo>
                    <a:pt x="250" y="2"/>
                  </a:lnTo>
                  <a:lnTo>
                    <a:pt x="248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3" name="Freeform 199"/>
            <p:cNvSpPr>
              <a:spLocks noChangeAspect="1"/>
            </p:cNvSpPr>
            <p:nvPr/>
          </p:nvSpPr>
          <p:spPr bwMode="auto">
            <a:xfrm>
              <a:off x="1601" y="2198"/>
              <a:ext cx="114" cy="22"/>
            </a:xfrm>
            <a:custGeom>
              <a:avLst/>
              <a:gdLst>
                <a:gd name="T0" fmla="*/ 55 w 228"/>
                <a:gd name="T1" fmla="*/ 0 h 43"/>
                <a:gd name="T2" fmla="*/ 52 w 228"/>
                <a:gd name="T3" fmla="*/ 0 h 43"/>
                <a:gd name="T4" fmla="*/ 49 w 228"/>
                <a:gd name="T5" fmla="*/ 0 h 43"/>
                <a:gd name="T6" fmla="*/ 46 w 228"/>
                <a:gd name="T7" fmla="*/ 0 h 43"/>
                <a:gd name="T8" fmla="*/ 43 w 228"/>
                <a:gd name="T9" fmla="*/ 1 h 43"/>
                <a:gd name="T10" fmla="*/ 40 w 228"/>
                <a:gd name="T11" fmla="*/ 1 h 43"/>
                <a:gd name="T12" fmla="*/ 37 w 228"/>
                <a:gd name="T13" fmla="*/ 1 h 43"/>
                <a:gd name="T14" fmla="*/ 34 w 228"/>
                <a:gd name="T15" fmla="*/ 1 h 43"/>
                <a:gd name="T16" fmla="*/ 30 w 228"/>
                <a:gd name="T17" fmla="*/ 2 h 43"/>
                <a:gd name="T18" fmla="*/ 27 w 228"/>
                <a:gd name="T19" fmla="*/ 2 h 43"/>
                <a:gd name="T20" fmla="*/ 23 w 228"/>
                <a:gd name="T21" fmla="*/ 3 h 43"/>
                <a:gd name="T22" fmla="*/ 19 w 228"/>
                <a:gd name="T23" fmla="*/ 4 h 43"/>
                <a:gd name="T24" fmla="*/ 14 w 228"/>
                <a:gd name="T25" fmla="*/ 5 h 43"/>
                <a:gd name="T26" fmla="*/ 10 w 228"/>
                <a:gd name="T27" fmla="*/ 7 h 43"/>
                <a:gd name="T28" fmla="*/ 6 w 228"/>
                <a:gd name="T29" fmla="*/ 8 h 43"/>
                <a:gd name="T30" fmla="*/ 3 w 228"/>
                <a:gd name="T31" fmla="*/ 9 h 43"/>
                <a:gd name="T32" fmla="*/ 1 w 228"/>
                <a:gd name="T33" fmla="*/ 9 h 43"/>
                <a:gd name="T34" fmla="*/ 1 w 228"/>
                <a:gd name="T35" fmla="*/ 10 h 43"/>
                <a:gd name="T36" fmla="*/ 0 w 228"/>
                <a:gd name="T37" fmla="*/ 10 h 43"/>
                <a:gd name="T38" fmla="*/ 0 w 228"/>
                <a:gd name="T39" fmla="*/ 11 h 43"/>
                <a:gd name="T40" fmla="*/ 1 w 228"/>
                <a:gd name="T41" fmla="*/ 11 h 43"/>
                <a:gd name="T42" fmla="*/ 1 w 228"/>
                <a:gd name="T43" fmla="*/ 11 h 43"/>
                <a:gd name="T44" fmla="*/ 2 w 228"/>
                <a:gd name="T45" fmla="*/ 11 h 43"/>
                <a:gd name="T46" fmla="*/ 3 w 228"/>
                <a:gd name="T47" fmla="*/ 11 h 43"/>
                <a:gd name="T48" fmla="*/ 4 w 228"/>
                <a:gd name="T49" fmla="*/ 11 h 43"/>
                <a:gd name="T50" fmla="*/ 5 w 228"/>
                <a:gd name="T51" fmla="*/ 10 h 43"/>
                <a:gd name="T52" fmla="*/ 7 w 228"/>
                <a:gd name="T53" fmla="*/ 10 h 43"/>
                <a:gd name="T54" fmla="*/ 11 w 228"/>
                <a:gd name="T55" fmla="*/ 9 h 43"/>
                <a:gd name="T56" fmla="*/ 14 w 228"/>
                <a:gd name="T57" fmla="*/ 7 h 43"/>
                <a:gd name="T58" fmla="*/ 18 w 228"/>
                <a:gd name="T59" fmla="*/ 7 h 43"/>
                <a:gd name="T60" fmla="*/ 22 w 228"/>
                <a:gd name="T61" fmla="*/ 5 h 43"/>
                <a:gd name="T62" fmla="*/ 25 w 228"/>
                <a:gd name="T63" fmla="*/ 5 h 43"/>
                <a:gd name="T64" fmla="*/ 28 w 228"/>
                <a:gd name="T65" fmla="*/ 4 h 43"/>
                <a:gd name="T66" fmla="*/ 30 w 228"/>
                <a:gd name="T67" fmla="*/ 4 h 43"/>
                <a:gd name="T68" fmla="*/ 35 w 228"/>
                <a:gd name="T69" fmla="*/ 3 h 43"/>
                <a:gd name="T70" fmla="*/ 38 w 228"/>
                <a:gd name="T71" fmla="*/ 3 h 43"/>
                <a:gd name="T72" fmla="*/ 41 w 228"/>
                <a:gd name="T73" fmla="*/ 3 h 43"/>
                <a:gd name="T74" fmla="*/ 45 w 228"/>
                <a:gd name="T75" fmla="*/ 2 h 43"/>
                <a:gd name="T76" fmla="*/ 48 w 228"/>
                <a:gd name="T77" fmla="*/ 2 h 43"/>
                <a:gd name="T78" fmla="*/ 52 w 228"/>
                <a:gd name="T79" fmla="*/ 2 h 43"/>
                <a:gd name="T80" fmla="*/ 55 w 228"/>
                <a:gd name="T81" fmla="*/ 2 h 43"/>
                <a:gd name="T82" fmla="*/ 56 w 228"/>
                <a:gd name="T83" fmla="*/ 2 h 43"/>
                <a:gd name="T84" fmla="*/ 57 w 228"/>
                <a:gd name="T85" fmla="*/ 2 h 43"/>
                <a:gd name="T86" fmla="*/ 57 w 228"/>
                <a:gd name="T87" fmla="*/ 2 h 43"/>
                <a:gd name="T88" fmla="*/ 57 w 228"/>
                <a:gd name="T89" fmla="*/ 1 h 43"/>
                <a:gd name="T90" fmla="*/ 57 w 228"/>
                <a:gd name="T91" fmla="*/ 1 h 43"/>
                <a:gd name="T92" fmla="*/ 57 w 228"/>
                <a:gd name="T93" fmla="*/ 1 h 43"/>
                <a:gd name="T94" fmla="*/ 56 w 228"/>
                <a:gd name="T95" fmla="*/ 0 h 43"/>
                <a:gd name="T96" fmla="*/ 55 w 228"/>
                <a:gd name="T97" fmla="*/ 0 h 43"/>
                <a:gd name="T98" fmla="*/ 55 w 228"/>
                <a:gd name="T99" fmla="*/ 0 h 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43"/>
                <a:gd name="T152" fmla="*/ 228 w 228"/>
                <a:gd name="T153" fmla="*/ 43 h 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43">
                  <a:moveTo>
                    <a:pt x="220" y="0"/>
                  </a:moveTo>
                  <a:lnTo>
                    <a:pt x="207" y="0"/>
                  </a:lnTo>
                  <a:lnTo>
                    <a:pt x="196" y="0"/>
                  </a:lnTo>
                  <a:lnTo>
                    <a:pt x="183" y="0"/>
                  </a:lnTo>
                  <a:lnTo>
                    <a:pt x="171" y="2"/>
                  </a:lnTo>
                  <a:lnTo>
                    <a:pt x="159" y="2"/>
                  </a:lnTo>
                  <a:lnTo>
                    <a:pt x="147" y="3"/>
                  </a:lnTo>
                  <a:lnTo>
                    <a:pt x="135" y="4"/>
                  </a:lnTo>
                  <a:lnTo>
                    <a:pt x="122" y="5"/>
                  </a:lnTo>
                  <a:lnTo>
                    <a:pt x="108" y="7"/>
                  </a:lnTo>
                  <a:lnTo>
                    <a:pt x="92" y="11"/>
                  </a:lnTo>
                  <a:lnTo>
                    <a:pt x="73" y="15"/>
                  </a:lnTo>
                  <a:lnTo>
                    <a:pt x="55" y="20"/>
                  </a:lnTo>
                  <a:lnTo>
                    <a:pt x="38" y="25"/>
                  </a:lnTo>
                  <a:lnTo>
                    <a:pt x="22" y="30"/>
                  </a:lnTo>
                  <a:lnTo>
                    <a:pt x="10" y="34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8" y="43"/>
                  </a:lnTo>
                  <a:lnTo>
                    <a:pt x="11" y="43"/>
                  </a:lnTo>
                  <a:lnTo>
                    <a:pt x="14" y="42"/>
                  </a:lnTo>
                  <a:lnTo>
                    <a:pt x="19" y="40"/>
                  </a:lnTo>
                  <a:lnTo>
                    <a:pt x="29" y="37"/>
                  </a:lnTo>
                  <a:lnTo>
                    <a:pt x="41" y="33"/>
                  </a:lnTo>
                  <a:lnTo>
                    <a:pt x="56" y="28"/>
                  </a:lnTo>
                  <a:lnTo>
                    <a:pt x="71" y="25"/>
                  </a:lnTo>
                  <a:lnTo>
                    <a:pt x="85" y="20"/>
                  </a:lnTo>
                  <a:lnTo>
                    <a:pt x="99" y="18"/>
                  </a:lnTo>
                  <a:lnTo>
                    <a:pt x="109" y="15"/>
                  </a:lnTo>
                  <a:lnTo>
                    <a:pt x="123" y="13"/>
                  </a:lnTo>
                  <a:lnTo>
                    <a:pt x="137" y="12"/>
                  </a:lnTo>
                  <a:lnTo>
                    <a:pt x="151" y="10"/>
                  </a:lnTo>
                  <a:lnTo>
                    <a:pt x="164" y="10"/>
                  </a:lnTo>
                  <a:lnTo>
                    <a:pt x="178" y="8"/>
                  </a:lnTo>
                  <a:lnTo>
                    <a:pt x="191" y="8"/>
                  </a:lnTo>
                  <a:lnTo>
                    <a:pt x="205" y="8"/>
                  </a:lnTo>
                  <a:lnTo>
                    <a:pt x="219" y="8"/>
                  </a:lnTo>
                  <a:lnTo>
                    <a:pt x="222" y="8"/>
                  </a:lnTo>
                  <a:lnTo>
                    <a:pt x="226" y="7"/>
                  </a:lnTo>
                  <a:lnTo>
                    <a:pt x="227" y="5"/>
                  </a:lnTo>
                  <a:lnTo>
                    <a:pt x="228" y="4"/>
                  </a:lnTo>
                  <a:lnTo>
                    <a:pt x="227" y="3"/>
                  </a:lnTo>
                  <a:lnTo>
                    <a:pt x="226" y="2"/>
                  </a:lnTo>
                  <a:lnTo>
                    <a:pt x="22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4" name="Freeform 200"/>
            <p:cNvSpPr>
              <a:spLocks noChangeAspect="1"/>
            </p:cNvSpPr>
            <p:nvPr/>
          </p:nvSpPr>
          <p:spPr bwMode="auto">
            <a:xfrm>
              <a:off x="1586" y="2158"/>
              <a:ext cx="113" cy="22"/>
            </a:xfrm>
            <a:custGeom>
              <a:avLst/>
              <a:gdLst>
                <a:gd name="T0" fmla="*/ 54 w 227"/>
                <a:gd name="T1" fmla="*/ 0 h 44"/>
                <a:gd name="T2" fmla="*/ 51 w 227"/>
                <a:gd name="T3" fmla="*/ 0 h 44"/>
                <a:gd name="T4" fmla="*/ 48 w 227"/>
                <a:gd name="T5" fmla="*/ 1 h 44"/>
                <a:gd name="T6" fmla="*/ 45 w 227"/>
                <a:gd name="T7" fmla="*/ 1 h 44"/>
                <a:gd name="T8" fmla="*/ 42 w 227"/>
                <a:gd name="T9" fmla="*/ 1 h 44"/>
                <a:gd name="T10" fmla="*/ 39 w 227"/>
                <a:gd name="T11" fmla="*/ 1 h 44"/>
                <a:gd name="T12" fmla="*/ 36 w 227"/>
                <a:gd name="T13" fmla="*/ 1 h 44"/>
                <a:gd name="T14" fmla="*/ 33 w 227"/>
                <a:gd name="T15" fmla="*/ 1 h 44"/>
                <a:gd name="T16" fmla="*/ 30 w 227"/>
                <a:gd name="T17" fmla="*/ 1 h 44"/>
                <a:gd name="T18" fmla="*/ 27 w 227"/>
                <a:gd name="T19" fmla="*/ 2 h 44"/>
                <a:gd name="T20" fmla="*/ 22 w 227"/>
                <a:gd name="T21" fmla="*/ 3 h 44"/>
                <a:gd name="T22" fmla="*/ 18 w 227"/>
                <a:gd name="T23" fmla="*/ 4 h 44"/>
                <a:gd name="T24" fmla="*/ 13 w 227"/>
                <a:gd name="T25" fmla="*/ 5 h 44"/>
                <a:gd name="T26" fmla="*/ 9 w 227"/>
                <a:gd name="T27" fmla="*/ 6 h 44"/>
                <a:gd name="T28" fmla="*/ 5 w 227"/>
                <a:gd name="T29" fmla="*/ 7 h 44"/>
                <a:gd name="T30" fmla="*/ 2 w 227"/>
                <a:gd name="T31" fmla="*/ 9 h 44"/>
                <a:gd name="T32" fmla="*/ 0 w 227"/>
                <a:gd name="T33" fmla="*/ 10 h 44"/>
                <a:gd name="T34" fmla="*/ 0 w 227"/>
                <a:gd name="T35" fmla="*/ 10 h 44"/>
                <a:gd name="T36" fmla="*/ 0 w 227"/>
                <a:gd name="T37" fmla="*/ 10 h 44"/>
                <a:gd name="T38" fmla="*/ 0 w 227"/>
                <a:gd name="T39" fmla="*/ 11 h 44"/>
                <a:gd name="T40" fmla="*/ 0 w 227"/>
                <a:gd name="T41" fmla="*/ 11 h 44"/>
                <a:gd name="T42" fmla="*/ 0 w 227"/>
                <a:gd name="T43" fmla="*/ 11 h 44"/>
                <a:gd name="T44" fmla="*/ 1 w 227"/>
                <a:gd name="T45" fmla="*/ 11 h 44"/>
                <a:gd name="T46" fmla="*/ 2 w 227"/>
                <a:gd name="T47" fmla="*/ 11 h 44"/>
                <a:gd name="T48" fmla="*/ 3 w 227"/>
                <a:gd name="T49" fmla="*/ 11 h 44"/>
                <a:gd name="T50" fmla="*/ 4 w 227"/>
                <a:gd name="T51" fmla="*/ 10 h 44"/>
                <a:gd name="T52" fmla="*/ 6 w 227"/>
                <a:gd name="T53" fmla="*/ 10 h 44"/>
                <a:gd name="T54" fmla="*/ 10 w 227"/>
                <a:gd name="T55" fmla="*/ 9 h 44"/>
                <a:gd name="T56" fmla="*/ 13 w 227"/>
                <a:gd name="T57" fmla="*/ 7 h 44"/>
                <a:gd name="T58" fmla="*/ 17 w 227"/>
                <a:gd name="T59" fmla="*/ 6 h 44"/>
                <a:gd name="T60" fmla="*/ 21 w 227"/>
                <a:gd name="T61" fmla="*/ 5 h 44"/>
                <a:gd name="T62" fmla="*/ 24 w 227"/>
                <a:gd name="T63" fmla="*/ 5 h 44"/>
                <a:gd name="T64" fmla="*/ 27 w 227"/>
                <a:gd name="T65" fmla="*/ 3 h 44"/>
                <a:gd name="T66" fmla="*/ 30 w 227"/>
                <a:gd name="T67" fmla="*/ 3 h 44"/>
                <a:gd name="T68" fmla="*/ 34 w 227"/>
                <a:gd name="T69" fmla="*/ 3 h 44"/>
                <a:gd name="T70" fmla="*/ 37 w 227"/>
                <a:gd name="T71" fmla="*/ 3 h 44"/>
                <a:gd name="T72" fmla="*/ 40 w 227"/>
                <a:gd name="T73" fmla="*/ 3 h 44"/>
                <a:gd name="T74" fmla="*/ 44 w 227"/>
                <a:gd name="T75" fmla="*/ 3 h 44"/>
                <a:gd name="T76" fmla="*/ 47 w 227"/>
                <a:gd name="T77" fmla="*/ 3 h 44"/>
                <a:gd name="T78" fmla="*/ 51 w 227"/>
                <a:gd name="T79" fmla="*/ 2 h 44"/>
                <a:gd name="T80" fmla="*/ 54 w 227"/>
                <a:gd name="T81" fmla="*/ 2 h 44"/>
                <a:gd name="T82" fmla="*/ 55 w 227"/>
                <a:gd name="T83" fmla="*/ 2 h 44"/>
                <a:gd name="T84" fmla="*/ 56 w 227"/>
                <a:gd name="T85" fmla="*/ 1 h 44"/>
                <a:gd name="T86" fmla="*/ 56 w 227"/>
                <a:gd name="T87" fmla="*/ 1 h 44"/>
                <a:gd name="T88" fmla="*/ 56 w 227"/>
                <a:gd name="T89" fmla="*/ 1 h 44"/>
                <a:gd name="T90" fmla="*/ 56 w 227"/>
                <a:gd name="T91" fmla="*/ 1 h 44"/>
                <a:gd name="T92" fmla="*/ 56 w 227"/>
                <a:gd name="T93" fmla="*/ 1 h 44"/>
                <a:gd name="T94" fmla="*/ 55 w 227"/>
                <a:gd name="T95" fmla="*/ 0 h 44"/>
                <a:gd name="T96" fmla="*/ 54 w 227"/>
                <a:gd name="T97" fmla="*/ 0 h 44"/>
                <a:gd name="T98" fmla="*/ 54 w 227"/>
                <a:gd name="T99" fmla="*/ 0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44"/>
                <a:gd name="T152" fmla="*/ 227 w 227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44">
                  <a:moveTo>
                    <a:pt x="219" y="0"/>
                  </a:moveTo>
                  <a:lnTo>
                    <a:pt x="206" y="0"/>
                  </a:lnTo>
                  <a:lnTo>
                    <a:pt x="194" y="1"/>
                  </a:lnTo>
                  <a:lnTo>
                    <a:pt x="182" y="1"/>
                  </a:lnTo>
                  <a:lnTo>
                    <a:pt x="170" y="1"/>
                  </a:lnTo>
                  <a:lnTo>
                    <a:pt x="157" y="2"/>
                  </a:lnTo>
                  <a:lnTo>
                    <a:pt x="146" y="3"/>
                  </a:lnTo>
                  <a:lnTo>
                    <a:pt x="133" y="4"/>
                  </a:lnTo>
                  <a:lnTo>
                    <a:pt x="121" y="6"/>
                  </a:lnTo>
                  <a:lnTo>
                    <a:pt x="108" y="8"/>
                  </a:lnTo>
                  <a:lnTo>
                    <a:pt x="91" y="11"/>
                  </a:lnTo>
                  <a:lnTo>
                    <a:pt x="73" y="16"/>
                  </a:lnTo>
                  <a:lnTo>
                    <a:pt x="55" y="20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9" y="34"/>
                  </a:lnTo>
                  <a:lnTo>
                    <a:pt x="2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10" y="44"/>
                  </a:lnTo>
                  <a:lnTo>
                    <a:pt x="12" y="42"/>
                  </a:lnTo>
                  <a:lnTo>
                    <a:pt x="18" y="40"/>
                  </a:lnTo>
                  <a:lnTo>
                    <a:pt x="27" y="38"/>
                  </a:lnTo>
                  <a:lnTo>
                    <a:pt x="40" y="33"/>
                  </a:lnTo>
                  <a:lnTo>
                    <a:pt x="55" y="29"/>
                  </a:lnTo>
                  <a:lnTo>
                    <a:pt x="70" y="25"/>
                  </a:lnTo>
                  <a:lnTo>
                    <a:pt x="84" y="20"/>
                  </a:lnTo>
                  <a:lnTo>
                    <a:pt x="98" y="17"/>
                  </a:lnTo>
                  <a:lnTo>
                    <a:pt x="108" y="15"/>
                  </a:lnTo>
                  <a:lnTo>
                    <a:pt x="122" y="12"/>
                  </a:lnTo>
                  <a:lnTo>
                    <a:pt x="136" y="11"/>
                  </a:lnTo>
                  <a:lnTo>
                    <a:pt x="149" y="10"/>
                  </a:lnTo>
                  <a:lnTo>
                    <a:pt x="163" y="9"/>
                  </a:lnTo>
                  <a:lnTo>
                    <a:pt x="177" y="9"/>
                  </a:lnTo>
                  <a:lnTo>
                    <a:pt x="191" y="9"/>
                  </a:lnTo>
                  <a:lnTo>
                    <a:pt x="204" y="8"/>
                  </a:lnTo>
                  <a:lnTo>
                    <a:pt x="217" y="8"/>
                  </a:lnTo>
                  <a:lnTo>
                    <a:pt x="221" y="8"/>
                  </a:lnTo>
                  <a:lnTo>
                    <a:pt x="224" y="7"/>
                  </a:lnTo>
                  <a:lnTo>
                    <a:pt x="225" y="6"/>
                  </a:lnTo>
                  <a:lnTo>
                    <a:pt x="227" y="4"/>
                  </a:lnTo>
                  <a:lnTo>
                    <a:pt x="225" y="3"/>
                  </a:lnTo>
                  <a:lnTo>
                    <a:pt x="224" y="1"/>
                  </a:lnTo>
                  <a:lnTo>
                    <a:pt x="222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5" name="Freeform 201"/>
            <p:cNvSpPr>
              <a:spLocks noChangeAspect="1"/>
            </p:cNvSpPr>
            <p:nvPr/>
          </p:nvSpPr>
          <p:spPr bwMode="auto">
            <a:xfrm>
              <a:off x="1593" y="2178"/>
              <a:ext cx="113" cy="22"/>
            </a:xfrm>
            <a:custGeom>
              <a:avLst/>
              <a:gdLst>
                <a:gd name="T0" fmla="*/ 54 w 227"/>
                <a:gd name="T1" fmla="*/ 0 h 44"/>
                <a:gd name="T2" fmla="*/ 51 w 227"/>
                <a:gd name="T3" fmla="*/ 0 h 44"/>
                <a:gd name="T4" fmla="*/ 48 w 227"/>
                <a:gd name="T5" fmla="*/ 0 h 44"/>
                <a:gd name="T6" fmla="*/ 45 w 227"/>
                <a:gd name="T7" fmla="*/ 0 h 44"/>
                <a:gd name="T8" fmla="*/ 42 w 227"/>
                <a:gd name="T9" fmla="*/ 1 h 44"/>
                <a:gd name="T10" fmla="*/ 39 w 227"/>
                <a:gd name="T11" fmla="*/ 1 h 44"/>
                <a:gd name="T12" fmla="*/ 36 w 227"/>
                <a:gd name="T13" fmla="*/ 1 h 44"/>
                <a:gd name="T14" fmla="*/ 33 w 227"/>
                <a:gd name="T15" fmla="*/ 1 h 44"/>
                <a:gd name="T16" fmla="*/ 30 w 227"/>
                <a:gd name="T17" fmla="*/ 1 h 44"/>
                <a:gd name="T18" fmla="*/ 27 w 227"/>
                <a:gd name="T19" fmla="*/ 1 h 44"/>
                <a:gd name="T20" fmla="*/ 23 w 227"/>
                <a:gd name="T21" fmla="*/ 3 h 44"/>
                <a:gd name="T22" fmla="*/ 18 w 227"/>
                <a:gd name="T23" fmla="*/ 4 h 44"/>
                <a:gd name="T24" fmla="*/ 14 w 227"/>
                <a:gd name="T25" fmla="*/ 6 h 44"/>
                <a:gd name="T26" fmla="*/ 9 w 227"/>
                <a:gd name="T27" fmla="*/ 6 h 44"/>
                <a:gd name="T28" fmla="*/ 5 w 227"/>
                <a:gd name="T29" fmla="*/ 7 h 44"/>
                <a:gd name="T30" fmla="*/ 2 w 227"/>
                <a:gd name="T31" fmla="*/ 9 h 44"/>
                <a:gd name="T32" fmla="*/ 0 w 227"/>
                <a:gd name="T33" fmla="*/ 10 h 44"/>
                <a:gd name="T34" fmla="*/ 0 w 227"/>
                <a:gd name="T35" fmla="*/ 10 h 44"/>
                <a:gd name="T36" fmla="*/ 0 w 227"/>
                <a:gd name="T37" fmla="*/ 10 h 44"/>
                <a:gd name="T38" fmla="*/ 0 w 227"/>
                <a:gd name="T39" fmla="*/ 11 h 44"/>
                <a:gd name="T40" fmla="*/ 0 w 227"/>
                <a:gd name="T41" fmla="*/ 11 h 44"/>
                <a:gd name="T42" fmla="*/ 1 w 227"/>
                <a:gd name="T43" fmla="*/ 11 h 44"/>
                <a:gd name="T44" fmla="*/ 2 w 227"/>
                <a:gd name="T45" fmla="*/ 11 h 44"/>
                <a:gd name="T46" fmla="*/ 2 w 227"/>
                <a:gd name="T47" fmla="*/ 11 h 44"/>
                <a:gd name="T48" fmla="*/ 3 w 227"/>
                <a:gd name="T49" fmla="*/ 11 h 44"/>
                <a:gd name="T50" fmla="*/ 5 w 227"/>
                <a:gd name="T51" fmla="*/ 10 h 44"/>
                <a:gd name="T52" fmla="*/ 7 w 227"/>
                <a:gd name="T53" fmla="*/ 10 h 44"/>
                <a:gd name="T54" fmla="*/ 10 w 227"/>
                <a:gd name="T55" fmla="*/ 8 h 44"/>
                <a:gd name="T56" fmla="*/ 14 w 227"/>
                <a:gd name="T57" fmla="*/ 7 h 44"/>
                <a:gd name="T58" fmla="*/ 17 w 227"/>
                <a:gd name="T59" fmla="*/ 6 h 44"/>
                <a:gd name="T60" fmla="*/ 21 w 227"/>
                <a:gd name="T61" fmla="*/ 6 h 44"/>
                <a:gd name="T62" fmla="*/ 24 w 227"/>
                <a:gd name="T63" fmla="*/ 5 h 44"/>
                <a:gd name="T64" fmla="*/ 27 w 227"/>
                <a:gd name="T65" fmla="*/ 3 h 44"/>
                <a:gd name="T66" fmla="*/ 31 w 227"/>
                <a:gd name="T67" fmla="*/ 3 h 44"/>
                <a:gd name="T68" fmla="*/ 34 w 227"/>
                <a:gd name="T69" fmla="*/ 3 h 44"/>
                <a:gd name="T70" fmla="*/ 37 w 227"/>
                <a:gd name="T71" fmla="*/ 3 h 44"/>
                <a:gd name="T72" fmla="*/ 41 w 227"/>
                <a:gd name="T73" fmla="*/ 3 h 44"/>
                <a:gd name="T74" fmla="*/ 44 w 227"/>
                <a:gd name="T75" fmla="*/ 3 h 44"/>
                <a:gd name="T76" fmla="*/ 48 w 227"/>
                <a:gd name="T77" fmla="*/ 2 h 44"/>
                <a:gd name="T78" fmla="*/ 51 w 227"/>
                <a:gd name="T79" fmla="*/ 2 h 44"/>
                <a:gd name="T80" fmla="*/ 54 w 227"/>
                <a:gd name="T81" fmla="*/ 2 h 44"/>
                <a:gd name="T82" fmla="*/ 55 w 227"/>
                <a:gd name="T83" fmla="*/ 2 h 44"/>
                <a:gd name="T84" fmla="*/ 56 w 227"/>
                <a:gd name="T85" fmla="*/ 1 h 44"/>
                <a:gd name="T86" fmla="*/ 56 w 227"/>
                <a:gd name="T87" fmla="*/ 1 h 44"/>
                <a:gd name="T88" fmla="*/ 56 w 227"/>
                <a:gd name="T89" fmla="*/ 1 h 44"/>
                <a:gd name="T90" fmla="*/ 56 w 227"/>
                <a:gd name="T91" fmla="*/ 1 h 44"/>
                <a:gd name="T92" fmla="*/ 56 w 227"/>
                <a:gd name="T93" fmla="*/ 1 h 44"/>
                <a:gd name="T94" fmla="*/ 55 w 227"/>
                <a:gd name="T95" fmla="*/ 0 h 44"/>
                <a:gd name="T96" fmla="*/ 54 w 227"/>
                <a:gd name="T97" fmla="*/ 0 h 44"/>
                <a:gd name="T98" fmla="*/ 54 w 227"/>
                <a:gd name="T99" fmla="*/ 0 h 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44"/>
                <a:gd name="T152" fmla="*/ 227 w 227"/>
                <a:gd name="T153" fmla="*/ 44 h 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44">
                  <a:moveTo>
                    <a:pt x="219" y="0"/>
                  </a:moveTo>
                  <a:lnTo>
                    <a:pt x="207" y="0"/>
                  </a:lnTo>
                  <a:lnTo>
                    <a:pt x="195" y="0"/>
                  </a:lnTo>
                  <a:lnTo>
                    <a:pt x="182" y="0"/>
                  </a:lnTo>
                  <a:lnTo>
                    <a:pt x="171" y="1"/>
                  </a:lnTo>
                  <a:lnTo>
                    <a:pt x="158" y="1"/>
                  </a:lnTo>
                  <a:lnTo>
                    <a:pt x="147" y="2"/>
                  </a:lnTo>
                  <a:lnTo>
                    <a:pt x="134" y="4"/>
                  </a:lnTo>
                  <a:lnTo>
                    <a:pt x="121" y="5"/>
                  </a:lnTo>
                  <a:lnTo>
                    <a:pt x="109" y="7"/>
                  </a:lnTo>
                  <a:lnTo>
                    <a:pt x="93" y="10"/>
                  </a:lnTo>
                  <a:lnTo>
                    <a:pt x="74" y="16"/>
                  </a:lnTo>
                  <a:lnTo>
                    <a:pt x="56" y="21"/>
                  </a:lnTo>
                  <a:lnTo>
                    <a:pt x="37" y="25"/>
                  </a:lnTo>
                  <a:lnTo>
                    <a:pt x="22" y="30"/>
                  </a:lnTo>
                  <a:lnTo>
                    <a:pt x="10" y="35"/>
                  </a:lnTo>
                  <a:lnTo>
                    <a:pt x="3" y="37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3"/>
                  </a:lnTo>
                  <a:lnTo>
                    <a:pt x="14" y="42"/>
                  </a:lnTo>
                  <a:lnTo>
                    <a:pt x="20" y="39"/>
                  </a:lnTo>
                  <a:lnTo>
                    <a:pt x="29" y="37"/>
                  </a:lnTo>
                  <a:lnTo>
                    <a:pt x="42" y="32"/>
                  </a:lnTo>
                  <a:lnTo>
                    <a:pt x="56" y="29"/>
                  </a:lnTo>
                  <a:lnTo>
                    <a:pt x="71" y="24"/>
                  </a:lnTo>
                  <a:lnTo>
                    <a:pt x="86" y="21"/>
                  </a:lnTo>
                  <a:lnTo>
                    <a:pt x="98" y="17"/>
                  </a:lnTo>
                  <a:lnTo>
                    <a:pt x="110" y="15"/>
                  </a:lnTo>
                  <a:lnTo>
                    <a:pt x="124" y="13"/>
                  </a:lnTo>
                  <a:lnTo>
                    <a:pt x="138" y="12"/>
                  </a:lnTo>
                  <a:lnTo>
                    <a:pt x="151" y="10"/>
                  </a:lnTo>
                  <a:lnTo>
                    <a:pt x="164" y="9"/>
                  </a:lnTo>
                  <a:lnTo>
                    <a:pt x="178" y="9"/>
                  </a:lnTo>
                  <a:lnTo>
                    <a:pt x="192" y="8"/>
                  </a:lnTo>
                  <a:lnTo>
                    <a:pt x="204" y="8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5" y="7"/>
                  </a:lnTo>
                  <a:lnTo>
                    <a:pt x="226" y="6"/>
                  </a:lnTo>
                  <a:lnTo>
                    <a:pt x="227" y="5"/>
                  </a:lnTo>
                  <a:lnTo>
                    <a:pt x="226" y="4"/>
                  </a:lnTo>
                  <a:lnTo>
                    <a:pt x="225" y="1"/>
                  </a:lnTo>
                  <a:lnTo>
                    <a:pt x="223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6" name="Freeform 202"/>
            <p:cNvSpPr>
              <a:spLocks noChangeAspect="1"/>
            </p:cNvSpPr>
            <p:nvPr/>
          </p:nvSpPr>
          <p:spPr bwMode="auto">
            <a:xfrm>
              <a:off x="1608" y="2222"/>
              <a:ext cx="113" cy="21"/>
            </a:xfrm>
            <a:custGeom>
              <a:avLst/>
              <a:gdLst>
                <a:gd name="T0" fmla="*/ 55 w 227"/>
                <a:gd name="T1" fmla="*/ 0 h 42"/>
                <a:gd name="T2" fmla="*/ 52 w 227"/>
                <a:gd name="T3" fmla="*/ 0 h 42"/>
                <a:gd name="T4" fmla="*/ 48 w 227"/>
                <a:gd name="T5" fmla="*/ 0 h 42"/>
                <a:gd name="T6" fmla="*/ 46 w 227"/>
                <a:gd name="T7" fmla="*/ 0 h 42"/>
                <a:gd name="T8" fmla="*/ 42 w 227"/>
                <a:gd name="T9" fmla="*/ 0 h 42"/>
                <a:gd name="T10" fmla="*/ 39 w 227"/>
                <a:gd name="T11" fmla="*/ 1 h 42"/>
                <a:gd name="T12" fmla="*/ 36 w 227"/>
                <a:gd name="T13" fmla="*/ 1 h 42"/>
                <a:gd name="T14" fmla="*/ 33 w 227"/>
                <a:gd name="T15" fmla="*/ 1 h 42"/>
                <a:gd name="T16" fmla="*/ 30 w 227"/>
                <a:gd name="T17" fmla="*/ 1 h 42"/>
                <a:gd name="T18" fmla="*/ 27 w 227"/>
                <a:gd name="T19" fmla="*/ 1 h 42"/>
                <a:gd name="T20" fmla="*/ 23 w 227"/>
                <a:gd name="T21" fmla="*/ 3 h 42"/>
                <a:gd name="T22" fmla="*/ 18 w 227"/>
                <a:gd name="T23" fmla="*/ 3 h 42"/>
                <a:gd name="T24" fmla="*/ 14 w 227"/>
                <a:gd name="T25" fmla="*/ 5 h 42"/>
                <a:gd name="T26" fmla="*/ 9 w 227"/>
                <a:gd name="T27" fmla="*/ 6 h 42"/>
                <a:gd name="T28" fmla="*/ 5 w 227"/>
                <a:gd name="T29" fmla="*/ 7 h 42"/>
                <a:gd name="T30" fmla="*/ 2 w 227"/>
                <a:gd name="T31" fmla="*/ 9 h 42"/>
                <a:gd name="T32" fmla="*/ 0 w 227"/>
                <a:gd name="T33" fmla="*/ 9 h 42"/>
                <a:gd name="T34" fmla="*/ 0 w 227"/>
                <a:gd name="T35" fmla="*/ 9 h 42"/>
                <a:gd name="T36" fmla="*/ 0 w 227"/>
                <a:gd name="T37" fmla="*/ 10 h 42"/>
                <a:gd name="T38" fmla="*/ 0 w 227"/>
                <a:gd name="T39" fmla="*/ 10 h 42"/>
                <a:gd name="T40" fmla="*/ 0 w 227"/>
                <a:gd name="T41" fmla="*/ 11 h 42"/>
                <a:gd name="T42" fmla="*/ 1 w 227"/>
                <a:gd name="T43" fmla="*/ 11 h 42"/>
                <a:gd name="T44" fmla="*/ 2 w 227"/>
                <a:gd name="T45" fmla="*/ 11 h 42"/>
                <a:gd name="T46" fmla="*/ 2 w 227"/>
                <a:gd name="T47" fmla="*/ 11 h 42"/>
                <a:gd name="T48" fmla="*/ 3 w 227"/>
                <a:gd name="T49" fmla="*/ 11 h 42"/>
                <a:gd name="T50" fmla="*/ 5 w 227"/>
                <a:gd name="T51" fmla="*/ 10 h 42"/>
                <a:gd name="T52" fmla="*/ 7 w 227"/>
                <a:gd name="T53" fmla="*/ 9 h 42"/>
                <a:gd name="T54" fmla="*/ 10 w 227"/>
                <a:gd name="T55" fmla="*/ 8 h 42"/>
                <a:gd name="T56" fmla="*/ 14 w 227"/>
                <a:gd name="T57" fmla="*/ 6 h 42"/>
                <a:gd name="T58" fmla="*/ 17 w 227"/>
                <a:gd name="T59" fmla="*/ 6 h 42"/>
                <a:gd name="T60" fmla="*/ 21 w 227"/>
                <a:gd name="T61" fmla="*/ 5 h 42"/>
                <a:gd name="T62" fmla="*/ 24 w 227"/>
                <a:gd name="T63" fmla="*/ 5 h 42"/>
                <a:gd name="T64" fmla="*/ 27 w 227"/>
                <a:gd name="T65" fmla="*/ 3 h 42"/>
                <a:gd name="T66" fmla="*/ 31 w 227"/>
                <a:gd name="T67" fmla="*/ 3 h 42"/>
                <a:gd name="T68" fmla="*/ 34 w 227"/>
                <a:gd name="T69" fmla="*/ 3 h 42"/>
                <a:gd name="T70" fmla="*/ 37 w 227"/>
                <a:gd name="T71" fmla="*/ 3 h 42"/>
                <a:gd name="T72" fmla="*/ 41 w 227"/>
                <a:gd name="T73" fmla="*/ 3 h 42"/>
                <a:gd name="T74" fmla="*/ 44 w 227"/>
                <a:gd name="T75" fmla="*/ 2 h 42"/>
                <a:gd name="T76" fmla="*/ 48 w 227"/>
                <a:gd name="T77" fmla="*/ 2 h 42"/>
                <a:gd name="T78" fmla="*/ 51 w 227"/>
                <a:gd name="T79" fmla="*/ 2 h 42"/>
                <a:gd name="T80" fmla="*/ 54 w 227"/>
                <a:gd name="T81" fmla="*/ 2 h 42"/>
                <a:gd name="T82" fmla="*/ 55 w 227"/>
                <a:gd name="T83" fmla="*/ 2 h 42"/>
                <a:gd name="T84" fmla="*/ 56 w 227"/>
                <a:gd name="T85" fmla="*/ 1 h 42"/>
                <a:gd name="T86" fmla="*/ 56 w 227"/>
                <a:gd name="T87" fmla="*/ 1 h 42"/>
                <a:gd name="T88" fmla="*/ 56 w 227"/>
                <a:gd name="T89" fmla="*/ 1 h 42"/>
                <a:gd name="T90" fmla="*/ 56 w 227"/>
                <a:gd name="T91" fmla="*/ 1 h 42"/>
                <a:gd name="T92" fmla="*/ 56 w 227"/>
                <a:gd name="T93" fmla="*/ 1 h 42"/>
                <a:gd name="T94" fmla="*/ 56 w 227"/>
                <a:gd name="T95" fmla="*/ 0 h 42"/>
                <a:gd name="T96" fmla="*/ 55 w 227"/>
                <a:gd name="T97" fmla="*/ 0 h 42"/>
                <a:gd name="T98" fmla="*/ 55 w 227"/>
                <a:gd name="T99" fmla="*/ 0 h 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42"/>
                <a:gd name="T152" fmla="*/ 227 w 227"/>
                <a:gd name="T153" fmla="*/ 42 h 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42">
                  <a:moveTo>
                    <a:pt x="220" y="0"/>
                  </a:moveTo>
                  <a:lnTo>
                    <a:pt x="208" y="0"/>
                  </a:lnTo>
                  <a:lnTo>
                    <a:pt x="195" y="0"/>
                  </a:lnTo>
                  <a:lnTo>
                    <a:pt x="184" y="0"/>
                  </a:lnTo>
                  <a:lnTo>
                    <a:pt x="171" y="0"/>
                  </a:lnTo>
                  <a:lnTo>
                    <a:pt x="158" y="1"/>
                  </a:lnTo>
                  <a:lnTo>
                    <a:pt x="147" y="2"/>
                  </a:lnTo>
                  <a:lnTo>
                    <a:pt x="134" y="3"/>
                  </a:lnTo>
                  <a:lnTo>
                    <a:pt x="121" y="4"/>
                  </a:lnTo>
                  <a:lnTo>
                    <a:pt x="109" y="7"/>
                  </a:lnTo>
                  <a:lnTo>
                    <a:pt x="93" y="10"/>
                  </a:lnTo>
                  <a:lnTo>
                    <a:pt x="74" y="15"/>
                  </a:lnTo>
                  <a:lnTo>
                    <a:pt x="56" y="19"/>
                  </a:lnTo>
                  <a:lnTo>
                    <a:pt x="37" y="24"/>
                  </a:lnTo>
                  <a:lnTo>
                    <a:pt x="22" y="30"/>
                  </a:lnTo>
                  <a:lnTo>
                    <a:pt x="10" y="33"/>
                  </a:lnTo>
                  <a:lnTo>
                    <a:pt x="3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1"/>
                  </a:lnTo>
                  <a:lnTo>
                    <a:pt x="5" y="42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20" y="39"/>
                  </a:lnTo>
                  <a:lnTo>
                    <a:pt x="29" y="36"/>
                  </a:lnTo>
                  <a:lnTo>
                    <a:pt x="42" y="32"/>
                  </a:lnTo>
                  <a:lnTo>
                    <a:pt x="56" y="27"/>
                  </a:lnTo>
                  <a:lnTo>
                    <a:pt x="71" y="24"/>
                  </a:lnTo>
                  <a:lnTo>
                    <a:pt x="86" y="19"/>
                  </a:lnTo>
                  <a:lnTo>
                    <a:pt x="98" y="17"/>
                  </a:lnTo>
                  <a:lnTo>
                    <a:pt x="110" y="15"/>
                  </a:lnTo>
                  <a:lnTo>
                    <a:pt x="124" y="12"/>
                  </a:lnTo>
                  <a:lnTo>
                    <a:pt x="137" y="11"/>
                  </a:lnTo>
                  <a:lnTo>
                    <a:pt x="151" y="9"/>
                  </a:lnTo>
                  <a:lnTo>
                    <a:pt x="165" y="9"/>
                  </a:lnTo>
                  <a:lnTo>
                    <a:pt x="178" y="8"/>
                  </a:lnTo>
                  <a:lnTo>
                    <a:pt x="192" y="8"/>
                  </a:lnTo>
                  <a:lnTo>
                    <a:pt x="205" y="8"/>
                  </a:lnTo>
                  <a:lnTo>
                    <a:pt x="219" y="8"/>
                  </a:lnTo>
                  <a:lnTo>
                    <a:pt x="222" y="8"/>
                  </a:lnTo>
                  <a:lnTo>
                    <a:pt x="225" y="7"/>
                  </a:lnTo>
                  <a:lnTo>
                    <a:pt x="226" y="4"/>
                  </a:lnTo>
                  <a:lnTo>
                    <a:pt x="227" y="3"/>
                  </a:lnTo>
                  <a:lnTo>
                    <a:pt x="227" y="2"/>
                  </a:lnTo>
                  <a:lnTo>
                    <a:pt x="226" y="1"/>
                  </a:lnTo>
                  <a:lnTo>
                    <a:pt x="224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7" name="Freeform 203"/>
            <p:cNvSpPr>
              <a:spLocks noChangeAspect="1"/>
            </p:cNvSpPr>
            <p:nvPr/>
          </p:nvSpPr>
          <p:spPr bwMode="auto">
            <a:xfrm>
              <a:off x="1649" y="2167"/>
              <a:ext cx="123" cy="59"/>
            </a:xfrm>
            <a:custGeom>
              <a:avLst/>
              <a:gdLst>
                <a:gd name="T0" fmla="*/ 60 w 247"/>
                <a:gd name="T1" fmla="*/ 10 h 119"/>
                <a:gd name="T2" fmla="*/ 61 w 247"/>
                <a:gd name="T3" fmla="*/ 13 h 119"/>
                <a:gd name="T4" fmla="*/ 61 w 247"/>
                <a:gd name="T5" fmla="*/ 16 h 119"/>
                <a:gd name="T6" fmla="*/ 55 w 247"/>
                <a:gd name="T7" fmla="*/ 19 h 119"/>
                <a:gd name="T8" fmla="*/ 46 w 247"/>
                <a:gd name="T9" fmla="*/ 20 h 119"/>
                <a:gd name="T10" fmla="*/ 39 w 247"/>
                <a:gd name="T11" fmla="*/ 20 h 119"/>
                <a:gd name="T12" fmla="*/ 34 w 247"/>
                <a:gd name="T13" fmla="*/ 21 h 119"/>
                <a:gd name="T14" fmla="*/ 29 w 247"/>
                <a:gd name="T15" fmla="*/ 23 h 119"/>
                <a:gd name="T16" fmla="*/ 23 w 247"/>
                <a:gd name="T17" fmla="*/ 26 h 119"/>
                <a:gd name="T18" fmla="*/ 20 w 247"/>
                <a:gd name="T19" fmla="*/ 28 h 119"/>
                <a:gd name="T20" fmla="*/ 19 w 247"/>
                <a:gd name="T21" fmla="*/ 29 h 119"/>
                <a:gd name="T22" fmla="*/ 17 w 247"/>
                <a:gd name="T23" fmla="*/ 29 h 119"/>
                <a:gd name="T24" fmla="*/ 16 w 247"/>
                <a:gd name="T25" fmla="*/ 29 h 119"/>
                <a:gd name="T26" fmla="*/ 17 w 247"/>
                <a:gd name="T27" fmla="*/ 27 h 119"/>
                <a:gd name="T28" fmla="*/ 20 w 247"/>
                <a:gd name="T29" fmla="*/ 24 h 119"/>
                <a:gd name="T30" fmla="*/ 22 w 247"/>
                <a:gd name="T31" fmla="*/ 22 h 119"/>
                <a:gd name="T32" fmla="*/ 30 w 247"/>
                <a:gd name="T33" fmla="*/ 18 h 119"/>
                <a:gd name="T34" fmla="*/ 9 w 247"/>
                <a:gd name="T35" fmla="*/ 23 h 119"/>
                <a:gd name="T36" fmla="*/ 4 w 247"/>
                <a:gd name="T37" fmla="*/ 25 h 119"/>
                <a:gd name="T38" fmla="*/ 1 w 247"/>
                <a:gd name="T39" fmla="*/ 26 h 119"/>
                <a:gd name="T40" fmla="*/ 2 w 247"/>
                <a:gd name="T41" fmla="*/ 25 h 119"/>
                <a:gd name="T42" fmla="*/ 5 w 247"/>
                <a:gd name="T43" fmla="*/ 22 h 119"/>
                <a:gd name="T44" fmla="*/ 7 w 247"/>
                <a:gd name="T45" fmla="*/ 20 h 119"/>
                <a:gd name="T46" fmla="*/ 26 w 247"/>
                <a:gd name="T47" fmla="*/ 13 h 119"/>
                <a:gd name="T48" fmla="*/ 25 w 247"/>
                <a:gd name="T49" fmla="*/ 13 h 119"/>
                <a:gd name="T50" fmla="*/ 24 w 247"/>
                <a:gd name="T51" fmla="*/ 13 h 119"/>
                <a:gd name="T52" fmla="*/ 20 w 247"/>
                <a:gd name="T53" fmla="*/ 13 h 119"/>
                <a:gd name="T54" fmla="*/ 15 w 247"/>
                <a:gd name="T55" fmla="*/ 14 h 119"/>
                <a:gd name="T56" fmla="*/ 10 w 247"/>
                <a:gd name="T57" fmla="*/ 16 h 119"/>
                <a:gd name="T58" fmla="*/ 5 w 247"/>
                <a:gd name="T59" fmla="*/ 17 h 119"/>
                <a:gd name="T60" fmla="*/ 2 w 247"/>
                <a:gd name="T61" fmla="*/ 17 h 119"/>
                <a:gd name="T62" fmla="*/ 0 w 247"/>
                <a:gd name="T63" fmla="*/ 18 h 119"/>
                <a:gd name="T64" fmla="*/ 1 w 247"/>
                <a:gd name="T65" fmla="*/ 17 h 119"/>
                <a:gd name="T66" fmla="*/ 4 w 247"/>
                <a:gd name="T67" fmla="*/ 15 h 119"/>
                <a:gd name="T68" fmla="*/ 9 w 247"/>
                <a:gd name="T69" fmla="*/ 12 h 119"/>
                <a:gd name="T70" fmla="*/ 14 w 247"/>
                <a:gd name="T71" fmla="*/ 10 h 119"/>
                <a:gd name="T72" fmla="*/ 23 w 247"/>
                <a:gd name="T73" fmla="*/ 8 h 119"/>
                <a:gd name="T74" fmla="*/ 27 w 247"/>
                <a:gd name="T75" fmla="*/ 7 h 119"/>
                <a:gd name="T76" fmla="*/ 28 w 247"/>
                <a:gd name="T77" fmla="*/ 7 h 119"/>
                <a:gd name="T78" fmla="*/ 28 w 247"/>
                <a:gd name="T79" fmla="*/ 7 h 119"/>
                <a:gd name="T80" fmla="*/ 20 w 247"/>
                <a:gd name="T81" fmla="*/ 5 h 119"/>
                <a:gd name="T82" fmla="*/ 17 w 247"/>
                <a:gd name="T83" fmla="*/ 6 h 119"/>
                <a:gd name="T84" fmla="*/ 12 w 247"/>
                <a:gd name="T85" fmla="*/ 7 h 119"/>
                <a:gd name="T86" fmla="*/ 7 w 247"/>
                <a:gd name="T87" fmla="*/ 8 h 119"/>
                <a:gd name="T88" fmla="*/ 5 w 247"/>
                <a:gd name="T89" fmla="*/ 7 h 119"/>
                <a:gd name="T90" fmla="*/ 9 w 247"/>
                <a:gd name="T91" fmla="*/ 5 h 119"/>
                <a:gd name="T92" fmla="*/ 15 w 247"/>
                <a:gd name="T93" fmla="*/ 3 h 119"/>
                <a:gd name="T94" fmla="*/ 20 w 247"/>
                <a:gd name="T95" fmla="*/ 1 h 119"/>
                <a:gd name="T96" fmla="*/ 29 w 247"/>
                <a:gd name="T97" fmla="*/ 0 h 119"/>
                <a:gd name="T98" fmla="*/ 33 w 247"/>
                <a:gd name="T99" fmla="*/ 0 h 119"/>
                <a:gd name="T100" fmla="*/ 42 w 247"/>
                <a:gd name="T101" fmla="*/ 1 h 119"/>
                <a:gd name="T102" fmla="*/ 53 w 247"/>
                <a:gd name="T103" fmla="*/ 4 h 119"/>
                <a:gd name="T104" fmla="*/ 60 w 247"/>
                <a:gd name="T105" fmla="*/ 9 h 1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7"/>
                <a:gd name="T160" fmla="*/ 0 h 119"/>
                <a:gd name="T161" fmla="*/ 247 w 247"/>
                <a:gd name="T162" fmla="*/ 119 h 1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7" h="119">
                  <a:moveTo>
                    <a:pt x="240" y="39"/>
                  </a:moveTo>
                  <a:lnTo>
                    <a:pt x="241" y="40"/>
                  </a:lnTo>
                  <a:lnTo>
                    <a:pt x="243" y="45"/>
                  </a:lnTo>
                  <a:lnTo>
                    <a:pt x="247" y="52"/>
                  </a:lnTo>
                  <a:lnTo>
                    <a:pt x="247" y="59"/>
                  </a:lnTo>
                  <a:lnTo>
                    <a:pt x="245" y="66"/>
                  </a:lnTo>
                  <a:lnTo>
                    <a:pt x="237" y="73"/>
                  </a:lnTo>
                  <a:lnTo>
                    <a:pt x="223" y="77"/>
                  </a:lnTo>
                  <a:lnTo>
                    <a:pt x="200" y="80"/>
                  </a:lnTo>
                  <a:lnTo>
                    <a:pt x="184" y="80"/>
                  </a:lnTo>
                  <a:lnTo>
                    <a:pt x="169" y="80"/>
                  </a:lnTo>
                  <a:lnTo>
                    <a:pt x="157" y="81"/>
                  </a:lnTo>
                  <a:lnTo>
                    <a:pt x="147" y="83"/>
                  </a:lnTo>
                  <a:lnTo>
                    <a:pt x="136" y="85"/>
                  </a:lnTo>
                  <a:lnTo>
                    <a:pt x="126" y="89"/>
                  </a:lnTo>
                  <a:lnTo>
                    <a:pt x="116" y="93"/>
                  </a:lnTo>
                  <a:lnTo>
                    <a:pt x="104" y="100"/>
                  </a:lnTo>
                  <a:lnTo>
                    <a:pt x="95" y="106"/>
                  </a:lnTo>
                  <a:lnTo>
                    <a:pt x="88" y="111"/>
                  </a:lnTo>
                  <a:lnTo>
                    <a:pt x="83" y="113"/>
                  </a:lnTo>
                  <a:lnTo>
                    <a:pt x="79" y="115"/>
                  </a:lnTo>
                  <a:lnTo>
                    <a:pt x="76" y="116"/>
                  </a:lnTo>
                  <a:lnTo>
                    <a:pt x="74" y="118"/>
                  </a:lnTo>
                  <a:lnTo>
                    <a:pt x="71" y="118"/>
                  </a:lnTo>
                  <a:lnTo>
                    <a:pt x="67" y="119"/>
                  </a:lnTo>
                  <a:lnTo>
                    <a:pt x="65" y="118"/>
                  </a:lnTo>
                  <a:lnTo>
                    <a:pt x="66" y="115"/>
                  </a:lnTo>
                  <a:lnTo>
                    <a:pt x="69" y="111"/>
                  </a:lnTo>
                  <a:lnTo>
                    <a:pt x="75" y="105"/>
                  </a:lnTo>
                  <a:lnTo>
                    <a:pt x="81" y="99"/>
                  </a:lnTo>
                  <a:lnTo>
                    <a:pt x="86" y="94"/>
                  </a:lnTo>
                  <a:lnTo>
                    <a:pt x="90" y="91"/>
                  </a:lnTo>
                  <a:lnTo>
                    <a:pt x="91" y="90"/>
                  </a:lnTo>
                  <a:lnTo>
                    <a:pt x="120" y="73"/>
                  </a:lnTo>
                  <a:lnTo>
                    <a:pt x="38" y="91"/>
                  </a:lnTo>
                  <a:lnTo>
                    <a:pt x="36" y="92"/>
                  </a:lnTo>
                  <a:lnTo>
                    <a:pt x="28" y="97"/>
                  </a:lnTo>
                  <a:lnTo>
                    <a:pt x="19" y="101"/>
                  </a:lnTo>
                  <a:lnTo>
                    <a:pt x="7" y="106"/>
                  </a:lnTo>
                  <a:lnTo>
                    <a:pt x="4" y="106"/>
                  </a:lnTo>
                  <a:lnTo>
                    <a:pt x="5" y="104"/>
                  </a:lnTo>
                  <a:lnTo>
                    <a:pt x="8" y="100"/>
                  </a:lnTo>
                  <a:lnTo>
                    <a:pt x="14" y="94"/>
                  </a:lnTo>
                  <a:lnTo>
                    <a:pt x="21" y="90"/>
                  </a:lnTo>
                  <a:lnTo>
                    <a:pt x="27" y="85"/>
                  </a:lnTo>
                  <a:lnTo>
                    <a:pt x="31" y="82"/>
                  </a:lnTo>
                  <a:lnTo>
                    <a:pt x="34" y="81"/>
                  </a:lnTo>
                  <a:lnTo>
                    <a:pt x="105" y="54"/>
                  </a:lnTo>
                  <a:lnTo>
                    <a:pt x="103" y="54"/>
                  </a:lnTo>
                  <a:lnTo>
                    <a:pt x="99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2" y="55"/>
                  </a:lnTo>
                  <a:lnTo>
                    <a:pt x="73" y="56"/>
                  </a:lnTo>
                  <a:lnTo>
                    <a:pt x="63" y="59"/>
                  </a:lnTo>
                  <a:lnTo>
                    <a:pt x="52" y="61"/>
                  </a:lnTo>
                  <a:lnTo>
                    <a:pt x="42" y="65"/>
                  </a:lnTo>
                  <a:lnTo>
                    <a:pt x="33" y="67"/>
                  </a:lnTo>
                  <a:lnTo>
                    <a:pt x="23" y="69"/>
                  </a:lnTo>
                  <a:lnTo>
                    <a:pt x="16" y="70"/>
                  </a:lnTo>
                  <a:lnTo>
                    <a:pt x="10" y="71"/>
                  </a:lnTo>
                  <a:lnTo>
                    <a:pt x="5" y="73"/>
                  </a:lnTo>
                  <a:lnTo>
                    <a:pt x="1" y="73"/>
                  </a:lnTo>
                  <a:lnTo>
                    <a:pt x="0" y="71"/>
                  </a:lnTo>
                  <a:lnTo>
                    <a:pt x="4" y="68"/>
                  </a:lnTo>
                  <a:lnTo>
                    <a:pt x="10" y="65"/>
                  </a:lnTo>
                  <a:lnTo>
                    <a:pt x="18" y="60"/>
                  </a:lnTo>
                  <a:lnTo>
                    <a:pt x="27" y="55"/>
                  </a:lnTo>
                  <a:lnTo>
                    <a:pt x="37" y="50"/>
                  </a:lnTo>
                  <a:lnTo>
                    <a:pt x="49" y="46"/>
                  </a:lnTo>
                  <a:lnTo>
                    <a:pt x="59" y="43"/>
                  </a:lnTo>
                  <a:lnTo>
                    <a:pt x="79" y="38"/>
                  </a:lnTo>
                  <a:lnTo>
                    <a:pt x="94" y="35"/>
                  </a:lnTo>
                  <a:lnTo>
                    <a:pt x="103" y="33"/>
                  </a:lnTo>
                  <a:lnTo>
                    <a:pt x="109" y="31"/>
                  </a:lnTo>
                  <a:lnTo>
                    <a:pt x="112" y="31"/>
                  </a:lnTo>
                  <a:lnTo>
                    <a:pt x="84" y="23"/>
                  </a:lnTo>
                  <a:lnTo>
                    <a:pt x="82" y="23"/>
                  </a:lnTo>
                  <a:lnTo>
                    <a:pt x="76" y="24"/>
                  </a:lnTo>
                  <a:lnTo>
                    <a:pt x="68" y="27"/>
                  </a:lnTo>
                  <a:lnTo>
                    <a:pt x="59" y="28"/>
                  </a:lnTo>
                  <a:lnTo>
                    <a:pt x="49" y="30"/>
                  </a:lnTo>
                  <a:lnTo>
                    <a:pt x="38" y="31"/>
                  </a:lnTo>
                  <a:lnTo>
                    <a:pt x="30" y="32"/>
                  </a:lnTo>
                  <a:lnTo>
                    <a:pt x="23" y="32"/>
                  </a:lnTo>
                  <a:lnTo>
                    <a:pt x="22" y="31"/>
                  </a:lnTo>
                  <a:lnTo>
                    <a:pt x="27" y="28"/>
                  </a:lnTo>
                  <a:lnTo>
                    <a:pt x="36" y="23"/>
                  </a:lnTo>
                  <a:lnTo>
                    <a:pt x="49" y="18"/>
                  </a:lnTo>
                  <a:lnTo>
                    <a:pt x="61" y="14"/>
                  </a:lnTo>
                  <a:lnTo>
                    <a:pt x="73" y="9"/>
                  </a:lnTo>
                  <a:lnTo>
                    <a:pt x="81" y="7"/>
                  </a:lnTo>
                  <a:lnTo>
                    <a:pt x="84" y="6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34" y="1"/>
                  </a:lnTo>
                  <a:lnTo>
                    <a:pt x="151" y="3"/>
                  </a:lnTo>
                  <a:lnTo>
                    <a:pt x="171" y="7"/>
                  </a:lnTo>
                  <a:lnTo>
                    <a:pt x="193" y="12"/>
                  </a:lnTo>
                  <a:lnTo>
                    <a:pt x="212" y="18"/>
                  </a:lnTo>
                  <a:lnTo>
                    <a:pt x="228" y="28"/>
                  </a:lnTo>
                  <a:lnTo>
                    <a:pt x="240" y="39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8" name="Freeform 204"/>
            <p:cNvSpPr>
              <a:spLocks noChangeAspect="1"/>
            </p:cNvSpPr>
            <p:nvPr/>
          </p:nvSpPr>
          <p:spPr bwMode="auto">
            <a:xfrm>
              <a:off x="1713" y="2159"/>
              <a:ext cx="47" cy="20"/>
            </a:xfrm>
            <a:custGeom>
              <a:avLst/>
              <a:gdLst>
                <a:gd name="T0" fmla="*/ 24 w 94"/>
                <a:gd name="T1" fmla="*/ 10 h 39"/>
                <a:gd name="T2" fmla="*/ 9 w 94"/>
                <a:gd name="T3" fmla="*/ 2 h 39"/>
                <a:gd name="T4" fmla="*/ 0 w 94"/>
                <a:gd name="T5" fmla="*/ 0 h 39"/>
                <a:gd name="T6" fmla="*/ 1 w 94"/>
                <a:gd name="T7" fmla="*/ 6 h 39"/>
                <a:gd name="T8" fmla="*/ 24 w 94"/>
                <a:gd name="T9" fmla="*/ 1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39"/>
                <a:gd name="T17" fmla="*/ 94 w 94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39">
                  <a:moveTo>
                    <a:pt x="94" y="39"/>
                  </a:moveTo>
                  <a:lnTo>
                    <a:pt x="34" y="7"/>
                  </a:lnTo>
                  <a:lnTo>
                    <a:pt x="0" y="0"/>
                  </a:lnTo>
                  <a:lnTo>
                    <a:pt x="7" y="21"/>
                  </a:lnTo>
                  <a:lnTo>
                    <a:pt x="94" y="39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49" name="Freeform 205"/>
            <p:cNvSpPr>
              <a:spLocks noChangeAspect="1"/>
            </p:cNvSpPr>
            <p:nvPr/>
          </p:nvSpPr>
          <p:spPr bwMode="auto">
            <a:xfrm>
              <a:off x="1754" y="2181"/>
              <a:ext cx="133" cy="153"/>
            </a:xfrm>
            <a:custGeom>
              <a:avLst/>
              <a:gdLst>
                <a:gd name="T0" fmla="*/ 67 w 266"/>
                <a:gd name="T1" fmla="*/ 68 h 305"/>
                <a:gd name="T2" fmla="*/ 5 w 266"/>
                <a:gd name="T3" fmla="*/ 0 h 305"/>
                <a:gd name="T4" fmla="*/ 5 w 266"/>
                <a:gd name="T5" fmla="*/ 1 h 305"/>
                <a:gd name="T6" fmla="*/ 4 w 266"/>
                <a:gd name="T7" fmla="*/ 2 h 305"/>
                <a:gd name="T8" fmla="*/ 3 w 266"/>
                <a:gd name="T9" fmla="*/ 5 h 305"/>
                <a:gd name="T10" fmla="*/ 1 w 266"/>
                <a:gd name="T11" fmla="*/ 7 h 305"/>
                <a:gd name="T12" fmla="*/ 1 w 266"/>
                <a:gd name="T13" fmla="*/ 10 h 305"/>
                <a:gd name="T14" fmla="*/ 0 w 266"/>
                <a:gd name="T15" fmla="*/ 12 h 305"/>
                <a:gd name="T16" fmla="*/ 0 w 266"/>
                <a:gd name="T17" fmla="*/ 14 h 305"/>
                <a:gd name="T18" fmla="*/ 1 w 266"/>
                <a:gd name="T19" fmla="*/ 14 h 305"/>
                <a:gd name="T20" fmla="*/ 64 w 266"/>
                <a:gd name="T21" fmla="*/ 77 h 305"/>
                <a:gd name="T22" fmla="*/ 67 w 266"/>
                <a:gd name="T23" fmla="*/ 68 h 3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6"/>
                <a:gd name="T37" fmla="*/ 0 h 305"/>
                <a:gd name="T38" fmla="*/ 266 w 266"/>
                <a:gd name="T39" fmla="*/ 305 h 3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6" h="305">
                  <a:moveTo>
                    <a:pt x="266" y="271"/>
                  </a:moveTo>
                  <a:lnTo>
                    <a:pt x="23" y="0"/>
                  </a:lnTo>
                  <a:lnTo>
                    <a:pt x="22" y="2"/>
                  </a:lnTo>
                  <a:lnTo>
                    <a:pt x="17" y="8"/>
                  </a:lnTo>
                  <a:lnTo>
                    <a:pt x="13" y="17"/>
                  </a:lnTo>
                  <a:lnTo>
                    <a:pt x="7" y="27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" y="55"/>
                  </a:lnTo>
                  <a:lnTo>
                    <a:pt x="256" y="305"/>
                  </a:lnTo>
                  <a:lnTo>
                    <a:pt x="266" y="27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390" name="Group 206"/>
          <p:cNvGrpSpPr>
            <a:grpSpLocks noChangeAspect="1"/>
          </p:cNvGrpSpPr>
          <p:nvPr/>
        </p:nvGrpSpPr>
        <p:grpSpPr bwMode="auto">
          <a:xfrm>
            <a:off x="4029556" y="1162708"/>
            <a:ext cx="1820863" cy="1261679"/>
            <a:chOff x="2544" y="1776"/>
            <a:chExt cx="1158" cy="886"/>
          </a:xfrm>
        </p:grpSpPr>
        <p:sp>
          <p:nvSpPr>
            <p:cNvPr id="16740" name="AutoShape 207"/>
            <p:cNvSpPr>
              <a:spLocks noChangeAspect="1" noChangeArrowheads="1" noTextEdit="1"/>
            </p:cNvSpPr>
            <p:nvPr/>
          </p:nvSpPr>
          <p:spPr bwMode="auto">
            <a:xfrm>
              <a:off x="2544" y="1776"/>
              <a:ext cx="1158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1" name="Freeform 208"/>
            <p:cNvSpPr>
              <a:spLocks noChangeAspect="1"/>
            </p:cNvSpPr>
            <p:nvPr/>
          </p:nvSpPr>
          <p:spPr bwMode="auto">
            <a:xfrm>
              <a:off x="2697" y="1842"/>
              <a:ext cx="691" cy="293"/>
            </a:xfrm>
            <a:custGeom>
              <a:avLst/>
              <a:gdLst>
                <a:gd name="T0" fmla="*/ 41 w 1383"/>
                <a:gd name="T1" fmla="*/ 49 h 588"/>
                <a:gd name="T2" fmla="*/ 122 w 1383"/>
                <a:gd name="T3" fmla="*/ 49 h 588"/>
                <a:gd name="T4" fmla="*/ 122 w 1383"/>
                <a:gd name="T5" fmla="*/ 146 h 588"/>
                <a:gd name="T6" fmla="*/ 150 w 1383"/>
                <a:gd name="T7" fmla="*/ 146 h 588"/>
                <a:gd name="T8" fmla="*/ 150 w 1383"/>
                <a:gd name="T9" fmla="*/ 20 h 588"/>
                <a:gd name="T10" fmla="*/ 214 w 1383"/>
                <a:gd name="T11" fmla="*/ 20 h 588"/>
                <a:gd name="T12" fmla="*/ 214 w 1383"/>
                <a:gd name="T13" fmla="*/ 69 h 588"/>
                <a:gd name="T14" fmla="*/ 256 w 1383"/>
                <a:gd name="T15" fmla="*/ 69 h 588"/>
                <a:gd name="T16" fmla="*/ 256 w 1383"/>
                <a:gd name="T17" fmla="*/ 109 h 588"/>
                <a:gd name="T18" fmla="*/ 296 w 1383"/>
                <a:gd name="T19" fmla="*/ 109 h 588"/>
                <a:gd name="T20" fmla="*/ 296 w 1383"/>
                <a:gd name="T21" fmla="*/ 67 h 588"/>
                <a:gd name="T22" fmla="*/ 330 w 1383"/>
                <a:gd name="T23" fmla="*/ 67 h 588"/>
                <a:gd name="T24" fmla="*/ 330 w 1383"/>
                <a:gd name="T25" fmla="*/ 112 h 588"/>
                <a:gd name="T26" fmla="*/ 345 w 1383"/>
                <a:gd name="T27" fmla="*/ 112 h 588"/>
                <a:gd name="T28" fmla="*/ 345 w 1383"/>
                <a:gd name="T29" fmla="*/ 1 h 588"/>
                <a:gd name="T30" fmla="*/ 338 w 1383"/>
                <a:gd name="T31" fmla="*/ 0 h 588"/>
                <a:gd name="T32" fmla="*/ 330 w 1383"/>
                <a:gd name="T33" fmla="*/ 0 h 588"/>
                <a:gd name="T34" fmla="*/ 320 w 1383"/>
                <a:gd name="T35" fmla="*/ 0 h 588"/>
                <a:gd name="T36" fmla="*/ 310 w 1383"/>
                <a:gd name="T37" fmla="*/ 0 h 588"/>
                <a:gd name="T38" fmla="*/ 300 w 1383"/>
                <a:gd name="T39" fmla="*/ 0 h 588"/>
                <a:gd name="T40" fmla="*/ 288 w 1383"/>
                <a:gd name="T41" fmla="*/ 1 h 588"/>
                <a:gd name="T42" fmla="*/ 277 w 1383"/>
                <a:gd name="T43" fmla="*/ 1 h 588"/>
                <a:gd name="T44" fmla="*/ 264 w 1383"/>
                <a:gd name="T45" fmla="*/ 2 h 588"/>
                <a:gd name="T46" fmla="*/ 252 w 1383"/>
                <a:gd name="T47" fmla="*/ 3 h 588"/>
                <a:gd name="T48" fmla="*/ 239 w 1383"/>
                <a:gd name="T49" fmla="*/ 4 h 588"/>
                <a:gd name="T50" fmla="*/ 226 w 1383"/>
                <a:gd name="T51" fmla="*/ 5 h 588"/>
                <a:gd name="T52" fmla="*/ 213 w 1383"/>
                <a:gd name="T53" fmla="*/ 7 h 588"/>
                <a:gd name="T54" fmla="*/ 200 w 1383"/>
                <a:gd name="T55" fmla="*/ 8 h 588"/>
                <a:gd name="T56" fmla="*/ 186 w 1383"/>
                <a:gd name="T57" fmla="*/ 10 h 588"/>
                <a:gd name="T58" fmla="*/ 173 w 1383"/>
                <a:gd name="T59" fmla="*/ 11 h 588"/>
                <a:gd name="T60" fmla="*/ 160 w 1383"/>
                <a:gd name="T61" fmla="*/ 12 h 588"/>
                <a:gd name="T62" fmla="*/ 147 w 1383"/>
                <a:gd name="T63" fmla="*/ 14 h 588"/>
                <a:gd name="T64" fmla="*/ 135 w 1383"/>
                <a:gd name="T65" fmla="*/ 16 h 588"/>
                <a:gd name="T66" fmla="*/ 122 w 1383"/>
                <a:gd name="T67" fmla="*/ 17 h 588"/>
                <a:gd name="T68" fmla="*/ 111 w 1383"/>
                <a:gd name="T69" fmla="*/ 18 h 588"/>
                <a:gd name="T70" fmla="*/ 100 w 1383"/>
                <a:gd name="T71" fmla="*/ 20 h 588"/>
                <a:gd name="T72" fmla="*/ 89 w 1383"/>
                <a:gd name="T73" fmla="*/ 21 h 588"/>
                <a:gd name="T74" fmla="*/ 79 w 1383"/>
                <a:gd name="T75" fmla="*/ 22 h 588"/>
                <a:gd name="T76" fmla="*/ 70 w 1383"/>
                <a:gd name="T77" fmla="*/ 24 h 588"/>
                <a:gd name="T78" fmla="*/ 61 w 1383"/>
                <a:gd name="T79" fmla="*/ 25 h 588"/>
                <a:gd name="T80" fmla="*/ 54 w 1383"/>
                <a:gd name="T81" fmla="*/ 26 h 588"/>
                <a:gd name="T82" fmla="*/ 47 w 1383"/>
                <a:gd name="T83" fmla="*/ 27 h 588"/>
                <a:gd name="T84" fmla="*/ 42 w 1383"/>
                <a:gd name="T85" fmla="*/ 28 h 588"/>
                <a:gd name="T86" fmla="*/ 37 w 1383"/>
                <a:gd name="T87" fmla="*/ 28 h 588"/>
                <a:gd name="T88" fmla="*/ 34 w 1383"/>
                <a:gd name="T89" fmla="*/ 29 h 588"/>
                <a:gd name="T90" fmla="*/ 32 w 1383"/>
                <a:gd name="T91" fmla="*/ 29 h 588"/>
                <a:gd name="T92" fmla="*/ 31 w 1383"/>
                <a:gd name="T93" fmla="*/ 29 h 588"/>
                <a:gd name="T94" fmla="*/ 24 w 1383"/>
                <a:gd name="T95" fmla="*/ 32 h 588"/>
                <a:gd name="T96" fmla="*/ 17 w 1383"/>
                <a:gd name="T97" fmla="*/ 35 h 588"/>
                <a:gd name="T98" fmla="*/ 12 w 1383"/>
                <a:gd name="T99" fmla="*/ 39 h 588"/>
                <a:gd name="T100" fmla="*/ 7 w 1383"/>
                <a:gd name="T101" fmla="*/ 43 h 588"/>
                <a:gd name="T102" fmla="*/ 3 w 1383"/>
                <a:gd name="T103" fmla="*/ 48 h 588"/>
                <a:gd name="T104" fmla="*/ 1 w 1383"/>
                <a:gd name="T105" fmla="*/ 53 h 588"/>
                <a:gd name="T106" fmla="*/ 0 w 1383"/>
                <a:gd name="T107" fmla="*/ 58 h 588"/>
                <a:gd name="T108" fmla="*/ 0 w 1383"/>
                <a:gd name="T109" fmla="*/ 64 h 588"/>
                <a:gd name="T110" fmla="*/ 18 w 1383"/>
                <a:gd name="T111" fmla="*/ 124 h 588"/>
                <a:gd name="T112" fmla="*/ 41 w 1383"/>
                <a:gd name="T113" fmla="*/ 124 h 588"/>
                <a:gd name="T114" fmla="*/ 41 w 1383"/>
                <a:gd name="T115" fmla="*/ 49 h 5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3"/>
                <a:gd name="T175" fmla="*/ 0 h 588"/>
                <a:gd name="T176" fmla="*/ 1383 w 1383"/>
                <a:gd name="T177" fmla="*/ 588 h 5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3" h="588">
                  <a:moveTo>
                    <a:pt x="164" y="196"/>
                  </a:moveTo>
                  <a:lnTo>
                    <a:pt x="488" y="196"/>
                  </a:lnTo>
                  <a:lnTo>
                    <a:pt x="488" y="588"/>
                  </a:lnTo>
                  <a:lnTo>
                    <a:pt x="601" y="588"/>
                  </a:lnTo>
                  <a:lnTo>
                    <a:pt x="601" y="80"/>
                  </a:lnTo>
                  <a:lnTo>
                    <a:pt x="856" y="80"/>
                  </a:lnTo>
                  <a:lnTo>
                    <a:pt x="856" y="279"/>
                  </a:lnTo>
                  <a:lnTo>
                    <a:pt x="1025" y="279"/>
                  </a:lnTo>
                  <a:lnTo>
                    <a:pt x="1025" y="439"/>
                  </a:lnTo>
                  <a:lnTo>
                    <a:pt x="1185" y="439"/>
                  </a:lnTo>
                  <a:lnTo>
                    <a:pt x="1185" y="268"/>
                  </a:lnTo>
                  <a:lnTo>
                    <a:pt x="1323" y="268"/>
                  </a:lnTo>
                  <a:lnTo>
                    <a:pt x="1323" y="452"/>
                  </a:lnTo>
                  <a:lnTo>
                    <a:pt x="1383" y="452"/>
                  </a:lnTo>
                  <a:lnTo>
                    <a:pt x="1383" y="4"/>
                  </a:lnTo>
                  <a:lnTo>
                    <a:pt x="1353" y="1"/>
                  </a:lnTo>
                  <a:lnTo>
                    <a:pt x="1320" y="0"/>
                  </a:lnTo>
                  <a:lnTo>
                    <a:pt x="1283" y="0"/>
                  </a:lnTo>
                  <a:lnTo>
                    <a:pt x="1242" y="1"/>
                  </a:lnTo>
                  <a:lnTo>
                    <a:pt x="1200" y="3"/>
                  </a:lnTo>
                  <a:lnTo>
                    <a:pt x="1155" y="5"/>
                  </a:lnTo>
                  <a:lnTo>
                    <a:pt x="1108" y="7"/>
                  </a:lnTo>
                  <a:lnTo>
                    <a:pt x="1059" y="11"/>
                  </a:lnTo>
                  <a:lnTo>
                    <a:pt x="1010" y="14"/>
                  </a:lnTo>
                  <a:lnTo>
                    <a:pt x="958" y="19"/>
                  </a:lnTo>
                  <a:lnTo>
                    <a:pt x="906" y="23"/>
                  </a:lnTo>
                  <a:lnTo>
                    <a:pt x="853" y="29"/>
                  </a:lnTo>
                  <a:lnTo>
                    <a:pt x="800" y="34"/>
                  </a:lnTo>
                  <a:lnTo>
                    <a:pt x="747" y="40"/>
                  </a:lnTo>
                  <a:lnTo>
                    <a:pt x="694" y="45"/>
                  </a:lnTo>
                  <a:lnTo>
                    <a:pt x="642" y="51"/>
                  </a:lnTo>
                  <a:lnTo>
                    <a:pt x="590" y="57"/>
                  </a:lnTo>
                  <a:lnTo>
                    <a:pt x="541" y="64"/>
                  </a:lnTo>
                  <a:lnTo>
                    <a:pt x="491" y="69"/>
                  </a:lnTo>
                  <a:lnTo>
                    <a:pt x="445" y="75"/>
                  </a:lnTo>
                  <a:lnTo>
                    <a:pt x="400" y="81"/>
                  </a:lnTo>
                  <a:lnTo>
                    <a:pt x="358" y="87"/>
                  </a:lnTo>
                  <a:lnTo>
                    <a:pt x="317" y="91"/>
                  </a:lnTo>
                  <a:lnTo>
                    <a:pt x="280" y="96"/>
                  </a:lnTo>
                  <a:lnTo>
                    <a:pt x="247" y="101"/>
                  </a:lnTo>
                  <a:lnTo>
                    <a:pt x="217" y="105"/>
                  </a:lnTo>
                  <a:lnTo>
                    <a:pt x="190" y="109"/>
                  </a:lnTo>
                  <a:lnTo>
                    <a:pt x="169" y="112"/>
                  </a:lnTo>
                  <a:lnTo>
                    <a:pt x="151" y="114"/>
                  </a:lnTo>
                  <a:lnTo>
                    <a:pt x="137" y="117"/>
                  </a:lnTo>
                  <a:lnTo>
                    <a:pt x="129" y="118"/>
                  </a:lnTo>
                  <a:lnTo>
                    <a:pt x="127" y="118"/>
                  </a:lnTo>
                  <a:lnTo>
                    <a:pt x="97" y="128"/>
                  </a:lnTo>
                  <a:lnTo>
                    <a:pt x="71" y="141"/>
                  </a:lnTo>
                  <a:lnTo>
                    <a:pt x="48" y="157"/>
                  </a:lnTo>
                  <a:lnTo>
                    <a:pt x="29" y="174"/>
                  </a:lnTo>
                  <a:lnTo>
                    <a:pt x="14" y="194"/>
                  </a:lnTo>
                  <a:lnTo>
                    <a:pt x="5" y="215"/>
                  </a:lnTo>
                  <a:lnTo>
                    <a:pt x="0" y="235"/>
                  </a:lnTo>
                  <a:lnTo>
                    <a:pt x="3" y="256"/>
                  </a:lnTo>
                  <a:lnTo>
                    <a:pt x="72" y="499"/>
                  </a:lnTo>
                  <a:lnTo>
                    <a:pt x="164" y="499"/>
                  </a:lnTo>
                  <a:lnTo>
                    <a:pt x="164" y="196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2" name="Freeform 209"/>
            <p:cNvSpPr>
              <a:spLocks noChangeAspect="1"/>
            </p:cNvSpPr>
            <p:nvPr/>
          </p:nvSpPr>
          <p:spPr bwMode="auto">
            <a:xfrm>
              <a:off x="2732" y="1843"/>
              <a:ext cx="903" cy="784"/>
            </a:xfrm>
            <a:custGeom>
              <a:avLst/>
              <a:gdLst>
                <a:gd name="T0" fmla="*/ 451 w 1805"/>
                <a:gd name="T1" fmla="*/ 275 h 1567"/>
                <a:gd name="T2" fmla="*/ 381 w 1805"/>
                <a:gd name="T3" fmla="*/ 84 h 1567"/>
                <a:gd name="T4" fmla="*/ 357 w 1805"/>
                <a:gd name="T5" fmla="*/ 23 h 1567"/>
                <a:gd name="T6" fmla="*/ 357 w 1805"/>
                <a:gd name="T7" fmla="*/ 22 h 1567"/>
                <a:gd name="T8" fmla="*/ 356 w 1805"/>
                <a:gd name="T9" fmla="*/ 20 h 1567"/>
                <a:gd name="T10" fmla="*/ 355 w 1805"/>
                <a:gd name="T11" fmla="*/ 17 h 1567"/>
                <a:gd name="T12" fmla="*/ 353 w 1805"/>
                <a:gd name="T13" fmla="*/ 14 h 1567"/>
                <a:gd name="T14" fmla="*/ 351 w 1805"/>
                <a:gd name="T15" fmla="*/ 10 h 1567"/>
                <a:gd name="T16" fmla="*/ 349 w 1805"/>
                <a:gd name="T17" fmla="*/ 7 h 1567"/>
                <a:gd name="T18" fmla="*/ 345 w 1805"/>
                <a:gd name="T19" fmla="*/ 4 h 1567"/>
                <a:gd name="T20" fmla="*/ 342 w 1805"/>
                <a:gd name="T21" fmla="*/ 2 h 1567"/>
                <a:gd name="T22" fmla="*/ 341 w 1805"/>
                <a:gd name="T23" fmla="*/ 2 h 1567"/>
                <a:gd name="T24" fmla="*/ 339 w 1805"/>
                <a:gd name="T25" fmla="*/ 2 h 1567"/>
                <a:gd name="T26" fmla="*/ 337 w 1805"/>
                <a:gd name="T27" fmla="*/ 1 h 1567"/>
                <a:gd name="T28" fmla="*/ 336 w 1805"/>
                <a:gd name="T29" fmla="*/ 1 h 1567"/>
                <a:gd name="T30" fmla="*/ 334 w 1805"/>
                <a:gd name="T31" fmla="*/ 1 h 1567"/>
                <a:gd name="T32" fmla="*/ 332 w 1805"/>
                <a:gd name="T33" fmla="*/ 1 h 1567"/>
                <a:gd name="T34" fmla="*/ 330 w 1805"/>
                <a:gd name="T35" fmla="*/ 0 h 1567"/>
                <a:gd name="T36" fmla="*/ 328 w 1805"/>
                <a:gd name="T37" fmla="*/ 0 h 1567"/>
                <a:gd name="T38" fmla="*/ 328 w 1805"/>
                <a:gd name="T39" fmla="*/ 112 h 1567"/>
                <a:gd name="T40" fmla="*/ 313 w 1805"/>
                <a:gd name="T41" fmla="*/ 112 h 1567"/>
                <a:gd name="T42" fmla="*/ 313 w 1805"/>
                <a:gd name="T43" fmla="*/ 66 h 1567"/>
                <a:gd name="T44" fmla="*/ 279 w 1805"/>
                <a:gd name="T45" fmla="*/ 66 h 1567"/>
                <a:gd name="T46" fmla="*/ 279 w 1805"/>
                <a:gd name="T47" fmla="*/ 109 h 1567"/>
                <a:gd name="T48" fmla="*/ 239 w 1805"/>
                <a:gd name="T49" fmla="*/ 109 h 1567"/>
                <a:gd name="T50" fmla="*/ 239 w 1805"/>
                <a:gd name="T51" fmla="*/ 69 h 1567"/>
                <a:gd name="T52" fmla="*/ 196 w 1805"/>
                <a:gd name="T53" fmla="*/ 69 h 1567"/>
                <a:gd name="T54" fmla="*/ 196 w 1805"/>
                <a:gd name="T55" fmla="*/ 19 h 1567"/>
                <a:gd name="T56" fmla="*/ 133 w 1805"/>
                <a:gd name="T57" fmla="*/ 19 h 1567"/>
                <a:gd name="T58" fmla="*/ 133 w 1805"/>
                <a:gd name="T59" fmla="*/ 146 h 1567"/>
                <a:gd name="T60" fmla="*/ 104 w 1805"/>
                <a:gd name="T61" fmla="*/ 146 h 1567"/>
                <a:gd name="T62" fmla="*/ 104 w 1805"/>
                <a:gd name="T63" fmla="*/ 48 h 1567"/>
                <a:gd name="T64" fmla="*/ 23 w 1805"/>
                <a:gd name="T65" fmla="*/ 48 h 1567"/>
                <a:gd name="T66" fmla="*/ 23 w 1805"/>
                <a:gd name="T67" fmla="*/ 124 h 1567"/>
                <a:gd name="T68" fmla="*/ 0 w 1805"/>
                <a:gd name="T69" fmla="*/ 124 h 1567"/>
                <a:gd name="T70" fmla="*/ 11 w 1805"/>
                <a:gd name="T71" fmla="*/ 161 h 1567"/>
                <a:gd name="T72" fmla="*/ 77 w 1805"/>
                <a:gd name="T73" fmla="*/ 367 h 1567"/>
                <a:gd name="T74" fmla="*/ 80 w 1805"/>
                <a:gd name="T75" fmla="*/ 372 h 1567"/>
                <a:gd name="T76" fmla="*/ 83 w 1805"/>
                <a:gd name="T77" fmla="*/ 377 h 1567"/>
                <a:gd name="T78" fmla="*/ 88 w 1805"/>
                <a:gd name="T79" fmla="*/ 382 h 1567"/>
                <a:gd name="T80" fmla="*/ 93 w 1805"/>
                <a:gd name="T81" fmla="*/ 386 h 1567"/>
                <a:gd name="T82" fmla="*/ 100 w 1805"/>
                <a:gd name="T83" fmla="*/ 389 h 1567"/>
                <a:gd name="T84" fmla="*/ 106 w 1805"/>
                <a:gd name="T85" fmla="*/ 391 h 1567"/>
                <a:gd name="T86" fmla="*/ 114 w 1805"/>
                <a:gd name="T87" fmla="*/ 392 h 1567"/>
                <a:gd name="T88" fmla="*/ 121 w 1805"/>
                <a:gd name="T89" fmla="*/ 391 h 1567"/>
                <a:gd name="T90" fmla="*/ 424 w 1805"/>
                <a:gd name="T91" fmla="*/ 307 h 1567"/>
                <a:gd name="T92" fmla="*/ 428 w 1805"/>
                <a:gd name="T93" fmla="*/ 307 h 1567"/>
                <a:gd name="T94" fmla="*/ 431 w 1805"/>
                <a:gd name="T95" fmla="*/ 306 h 1567"/>
                <a:gd name="T96" fmla="*/ 435 w 1805"/>
                <a:gd name="T97" fmla="*/ 305 h 1567"/>
                <a:gd name="T98" fmla="*/ 438 w 1805"/>
                <a:gd name="T99" fmla="*/ 304 h 1567"/>
                <a:gd name="T100" fmla="*/ 441 w 1805"/>
                <a:gd name="T101" fmla="*/ 302 h 1567"/>
                <a:gd name="T102" fmla="*/ 444 w 1805"/>
                <a:gd name="T103" fmla="*/ 301 h 1567"/>
                <a:gd name="T104" fmla="*/ 446 w 1805"/>
                <a:gd name="T105" fmla="*/ 299 h 1567"/>
                <a:gd name="T106" fmla="*/ 448 w 1805"/>
                <a:gd name="T107" fmla="*/ 297 h 1567"/>
                <a:gd name="T108" fmla="*/ 451 w 1805"/>
                <a:gd name="T109" fmla="*/ 293 h 1567"/>
                <a:gd name="T110" fmla="*/ 452 w 1805"/>
                <a:gd name="T111" fmla="*/ 288 h 1567"/>
                <a:gd name="T112" fmla="*/ 452 w 1805"/>
                <a:gd name="T113" fmla="*/ 283 h 1567"/>
                <a:gd name="T114" fmla="*/ 451 w 1805"/>
                <a:gd name="T115" fmla="*/ 275 h 15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05"/>
                <a:gd name="T175" fmla="*/ 0 h 1567"/>
                <a:gd name="T176" fmla="*/ 1805 w 1805"/>
                <a:gd name="T177" fmla="*/ 1567 h 15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05" h="1567">
                  <a:moveTo>
                    <a:pt x="1801" y="1100"/>
                  </a:moveTo>
                  <a:lnTo>
                    <a:pt x="1522" y="336"/>
                  </a:lnTo>
                  <a:lnTo>
                    <a:pt x="1426" y="90"/>
                  </a:lnTo>
                  <a:lnTo>
                    <a:pt x="1425" y="86"/>
                  </a:lnTo>
                  <a:lnTo>
                    <a:pt x="1423" y="78"/>
                  </a:lnTo>
                  <a:lnTo>
                    <a:pt x="1418" y="67"/>
                  </a:lnTo>
                  <a:lnTo>
                    <a:pt x="1411" y="53"/>
                  </a:lnTo>
                  <a:lnTo>
                    <a:pt x="1403" y="38"/>
                  </a:lnTo>
                  <a:lnTo>
                    <a:pt x="1393" y="25"/>
                  </a:lnTo>
                  <a:lnTo>
                    <a:pt x="1380" y="15"/>
                  </a:lnTo>
                  <a:lnTo>
                    <a:pt x="1366" y="8"/>
                  </a:lnTo>
                  <a:lnTo>
                    <a:pt x="1361" y="7"/>
                  </a:lnTo>
                  <a:lnTo>
                    <a:pt x="1355" y="6"/>
                  </a:lnTo>
                  <a:lnTo>
                    <a:pt x="1348" y="4"/>
                  </a:lnTo>
                  <a:lnTo>
                    <a:pt x="1341" y="3"/>
                  </a:lnTo>
                  <a:lnTo>
                    <a:pt x="1334" y="2"/>
                  </a:lnTo>
                  <a:lnTo>
                    <a:pt x="1327" y="1"/>
                  </a:lnTo>
                  <a:lnTo>
                    <a:pt x="1319" y="0"/>
                  </a:lnTo>
                  <a:lnTo>
                    <a:pt x="1311" y="0"/>
                  </a:lnTo>
                  <a:lnTo>
                    <a:pt x="1311" y="448"/>
                  </a:lnTo>
                  <a:lnTo>
                    <a:pt x="1251" y="448"/>
                  </a:lnTo>
                  <a:lnTo>
                    <a:pt x="1251" y="264"/>
                  </a:lnTo>
                  <a:lnTo>
                    <a:pt x="1113" y="264"/>
                  </a:lnTo>
                  <a:lnTo>
                    <a:pt x="1113" y="435"/>
                  </a:lnTo>
                  <a:lnTo>
                    <a:pt x="953" y="435"/>
                  </a:lnTo>
                  <a:lnTo>
                    <a:pt x="953" y="275"/>
                  </a:lnTo>
                  <a:lnTo>
                    <a:pt x="784" y="275"/>
                  </a:lnTo>
                  <a:lnTo>
                    <a:pt x="784" y="76"/>
                  </a:lnTo>
                  <a:lnTo>
                    <a:pt x="529" y="76"/>
                  </a:lnTo>
                  <a:lnTo>
                    <a:pt x="529" y="584"/>
                  </a:lnTo>
                  <a:lnTo>
                    <a:pt x="416" y="584"/>
                  </a:lnTo>
                  <a:lnTo>
                    <a:pt x="416" y="192"/>
                  </a:lnTo>
                  <a:lnTo>
                    <a:pt x="92" y="192"/>
                  </a:lnTo>
                  <a:lnTo>
                    <a:pt x="92" y="495"/>
                  </a:lnTo>
                  <a:lnTo>
                    <a:pt x="0" y="495"/>
                  </a:lnTo>
                  <a:lnTo>
                    <a:pt x="41" y="644"/>
                  </a:lnTo>
                  <a:lnTo>
                    <a:pt x="307" y="1468"/>
                  </a:lnTo>
                  <a:lnTo>
                    <a:pt x="317" y="1487"/>
                  </a:lnTo>
                  <a:lnTo>
                    <a:pt x="332" y="1507"/>
                  </a:lnTo>
                  <a:lnTo>
                    <a:pt x="350" y="1525"/>
                  </a:lnTo>
                  <a:lnTo>
                    <a:pt x="372" y="1541"/>
                  </a:lnTo>
                  <a:lnTo>
                    <a:pt x="397" y="1554"/>
                  </a:lnTo>
                  <a:lnTo>
                    <a:pt x="424" y="1563"/>
                  </a:lnTo>
                  <a:lnTo>
                    <a:pt x="453" y="1567"/>
                  </a:lnTo>
                  <a:lnTo>
                    <a:pt x="481" y="1564"/>
                  </a:lnTo>
                  <a:lnTo>
                    <a:pt x="1695" y="1227"/>
                  </a:lnTo>
                  <a:lnTo>
                    <a:pt x="1710" y="1225"/>
                  </a:lnTo>
                  <a:lnTo>
                    <a:pt x="1724" y="1221"/>
                  </a:lnTo>
                  <a:lnTo>
                    <a:pt x="1737" y="1218"/>
                  </a:lnTo>
                  <a:lnTo>
                    <a:pt x="1750" y="1213"/>
                  </a:lnTo>
                  <a:lnTo>
                    <a:pt x="1763" y="1208"/>
                  </a:lnTo>
                  <a:lnTo>
                    <a:pt x="1773" y="1203"/>
                  </a:lnTo>
                  <a:lnTo>
                    <a:pt x="1783" y="1196"/>
                  </a:lnTo>
                  <a:lnTo>
                    <a:pt x="1792" y="1187"/>
                  </a:lnTo>
                  <a:lnTo>
                    <a:pt x="1801" y="1172"/>
                  </a:lnTo>
                  <a:lnTo>
                    <a:pt x="1805" y="1152"/>
                  </a:lnTo>
                  <a:lnTo>
                    <a:pt x="1805" y="1129"/>
                  </a:lnTo>
                  <a:lnTo>
                    <a:pt x="1801" y="1100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3" name="Freeform 210"/>
            <p:cNvSpPr>
              <a:spLocks noChangeAspect="1"/>
            </p:cNvSpPr>
            <p:nvPr/>
          </p:nvSpPr>
          <p:spPr bwMode="auto">
            <a:xfrm>
              <a:off x="2873" y="1922"/>
              <a:ext cx="77" cy="90"/>
            </a:xfrm>
            <a:custGeom>
              <a:avLst/>
              <a:gdLst>
                <a:gd name="T0" fmla="*/ 2 w 153"/>
                <a:gd name="T1" fmla="*/ 6 h 180"/>
                <a:gd name="T2" fmla="*/ 4 w 153"/>
                <a:gd name="T3" fmla="*/ 7 h 180"/>
                <a:gd name="T4" fmla="*/ 7 w 153"/>
                <a:gd name="T5" fmla="*/ 9 h 180"/>
                <a:gd name="T6" fmla="*/ 9 w 153"/>
                <a:gd name="T7" fmla="*/ 11 h 180"/>
                <a:gd name="T8" fmla="*/ 10 w 153"/>
                <a:gd name="T9" fmla="*/ 12 h 180"/>
                <a:gd name="T10" fmla="*/ 13 w 153"/>
                <a:gd name="T11" fmla="*/ 15 h 180"/>
                <a:gd name="T12" fmla="*/ 17 w 153"/>
                <a:gd name="T13" fmla="*/ 20 h 180"/>
                <a:gd name="T14" fmla="*/ 21 w 153"/>
                <a:gd name="T15" fmla="*/ 25 h 180"/>
                <a:gd name="T16" fmla="*/ 26 w 153"/>
                <a:gd name="T17" fmla="*/ 31 h 180"/>
                <a:gd name="T18" fmla="*/ 30 w 153"/>
                <a:gd name="T19" fmla="*/ 37 h 180"/>
                <a:gd name="T20" fmla="*/ 34 w 153"/>
                <a:gd name="T21" fmla="*/ 41 h 180"/>
                <a:gd name="T22" fmla="*/ 37 w 153"/>
                <a:gd name="T23" fmla="*/ 45 h 180"/>
                <a:gd name="T24" fmla="*/ 39 w 153"/>
                <a:gd name="T25" fmla="*/ 45 h 180"/>
                <a:gd name="T26" fmla="*/ 38 w 153"/>
                <a:gd name="T27" fmla="*/ 43 h 180"/>
                <a:gd name="T28" fmla="*/ 36 w 153"/>
                <a:gd name="T29" fmla="*/ 39 h 180"/>
                <a:gd name="T30" fmla="*/ 32 w 153"/>
                <a:gd name="T31" fmla="*/ 33 h 180"/>
                <a:gd name="T32" fmla="*/ 27 w 153"/>
                <a:gd name="T33" fmla="*/ 25 h 180"/>
                <a:gd name="T34" fmla="*/ 21 w 153"/>
                <a:gd name="T35" fmla="*/ 17 h 180"/>
                <a:gd name="T36" fmla="*/ 15 w 153"/>
                <a:gd name="T37" fmla="*/ 10 h 180"/>
                <a:gd name="T38" fmla="*/ 10 w 153"/>
                <a:gd name="T39" fmla="*/ 5 h 180"/>
                <a:gd name="T40" fmla="*/ 5 w 153"/>
                <a:gd name="T41" fmla="*/ 1 h 180"/>
                <a:gd name="T42" fmla="*/ 4 w 153"/>
                <a:gd name="T43" fmla="*/ 0 h 180"/>
                <a:gd name="T44" fmla="*/ 2 w 153"/>
                <a:gd name="T45" fmla="*/ 0 h 180"/>
                <a:gd name="T46" fmla="*/ 2 w 153"/>
                <a:gd name="T47" fmla="*/ 1 h 180"/>
                <a:gd name="T48" fmla="*/ 1 w 153"/>
                <a:gd name="T49" fmla="*/ 1 h 180"/>
                <a:gd name="T50" fmla="*/ 0 w 153"/>
                <a:gd name="T51" fmla="*/ 3 h 180"/>
                <a:gd name="T52" fmla="*/ 0 w 153"/>
                <a:gd name="T53" fmla="*/ 3 h 180"/>
                <a:gd name="T54" fmla="*/ 1 w 153"/>
                <a:gd name="T55" fmla="*/ 5 h 180"/>
                <a:gd name="T56" fmla="*/ 2 w 153"/>
                <a:gd name="T57" fmla="*/ 6 h 180"/>
                <a:gd name="T58" fmla="*/ 2 w 153"/>
                <a:gd name="T59" fmla="*/ 6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3"/>
                <a:gd name="T91" fmla="*/ 0 h 180"/>
                <a:gd name="T92" fmla="*/ 153 w 153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3" h="180">
                  <a:moveTo>
                    <a:pt x="7" y="22"/>
                  </a:moveTo>
                  <a:lnTo>
                    <a:pt x="16" y="28"/>
                  </a:lnTo>
                  <a:lnTo>
                    <a:pt x="25" y="35"/>
                  </a:lnTo>
                  <a:lnTo>
                    <a:pt x="33" y="43"/>
                  </a:lnTo>
                  <a:lnTo>
                    <a:pt x="40" y="50"/>
                  </a:lnTo>
                  <a:lnTo>
                    <a:pt x="52" y="63"/>
                  </a:lnTo>
                  <a:lnTo>
                    <a:pt x="67" y="80"/>
                  </a:lnTo>
                  <a:lnTo>
                    <a:pt x="84" y="102"/>
                  </a:lnTo>
                  <a:lnTo>
                    <a:pt x="102" y="125"/>
                  </a:lnTo>
                  <a:lnTo>
                    <a:pt x="120" y="146"/>
                  </a:lnTo>
                  <a:lnTo>
                    <a:pt x="136" y="164"/>
                  </a:lnTo>
                  <a:lnTo>
                    <a:pt x="147" y="177"/>
                  </a:lnTo>
                  <a:lnTo>
                    <a:pt x="153" y="180"/>
                  </a:lnTo>
                  <a:lnTo>
                    <a:pt x="151" y="172"/>
                  </a:lnTo>
                  <a:lnTo>
                    <a:pt x="142" y="155"/>
                  </a:lnTo>
                  <a:lnTo>
                    <a:pt x="126" y="130"/>
                  </a:lnTo>
                  <a:lnTo>
                    <a:pt x="105" y="100"/>
                  </a:lnTo>
                  <a:lnTo>
                    <a:pt x="82" y="68"/>
                  </a:lnTo>
                  <a:lnTo>
                    <a:pt x="59" y="40"/>
                  </a:lnTo>
                  <a:lnTo>
                    <a:pt x="37" y="17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4" name="Freeform 211"/>
            <p:cNvSpPr>
              <a:spLocks noChangeAspect="1"/>
            </p:cNvSpPr>
            <p:nvPr/>
          </p:nvSpPr>
          <p:spPr bwMode="auto">
            <a:xfrm>
              <a:off x="2834" y="1925"/>
              <a:ext cx="49" cy="149"/>
            </a:xfrm>
            <a:custGeom>
              <a:avLst/>
              <a:gdLst>
                <a:gd name="T0" fmla="*/ 5 w 97"/>
                <a:gd name="T1" fmla="*/ 74 h 298"/>
                <a:gd name="T2" fmla="*/ 7 w 97"/>
                <a:gd name="T3" fmla="*/ 68 h 298"/>
                <a:gd name="T4" fmla="*/ 8 w 97"/>
                <a:gd name="T5" fmla="*/ 60 h 298"/>
                <a:gd name="T6" fmla="*/ 10 w 97"/>
                <a:gd name="T7" fmla="*/ 53 h 298"/>
                <a:gd name="T8" fmla="*/ 10 w 97"/>
                <a:gd name="T9" fmla="*/ 48 h 298"/>
                <a:gd name="T10" fmla="*/ 12 w 97"/>
                <a:gd name="T11" fmla="*/ 42 h 298"/>
                <a:gd name="T12" fmla="*/ 14 w 97"/>
                <a:gd name="T13" fmla="*/ 36 h 298"/>
                <a:gd name="T14" fmla="*/ 15 w 97"/>
                <a:gd name="T15" fmla="*/ 29 h 298"/>
                <a:gd name="T16" fmla="*/ 17 w 97"/>
                <a:gd name="T17" fmla="*/ 22 h 298"/>
                <a:gd name="T18" fmla="*/ 19 w 97"/>
                <a:gd name="T19" fmla="*/ 17 h 298"/>
                <a:gd name="T20" fmla="*/ 20 w 97"/>
                <a:gd name="T21" fmla="*/ 12 h 298"/>
                <a:gd name="T22" fmla="*/ 22 w 97"/>
                <a:gd name="T23" fmla="*/ 9 h 298"/>
                <a:gd name="T24" fmla="*/ 25 w 97"/>
                <a:gd name="T25" fmla="*/ 3 h 298"/>
                <a:gd name="T26" fmla="*/ 24 w 97"/>
                <a:gd name="T27" fmla="*/ 2 h 298"/>
                <a:gd name="T28" fmla="*/ 22 w 97"/>
                <a:gd name="T29" fmla="*/ 1 h 298"/>
                <a:gd name="T30" fmla="*/ 21 w 97"/>
                <a:gd name="T31" fmla="*/ 0 h 298"/>
                <a:gd name="T32" fmla="*/ 20 w 97"/>
                <a:gd name="T33" fmla="*/ 1 h 298"/>
                <a:gd name="T34" fmla="*/ 18 w 97"/>
                <a:gd name="T35" fmla="*/ 5 h 298"/>
                <a:gd name="T36" fmla="*/ 15 w 97"/>
                <a:gd name="T37" fmla="*/ 10 h 298"/>
                <a:gd name="T38" fmla="*/ 14 w 97"/>
                <a:gd name="T39" fmla="*/ 17 h 298"/>
                <a:gd name="T40" fmla="*/ 12 w 97"/>
                <a:gd name="T41" fmla="*/ 21 h 298"/>
                <a:gd name="T42" fmla="*/ 10 w 97"/>
                <a:gd name="T43" fmla="*/ 27 h 298"/>
                <a:gd name="T44" fmla="*/ 9 w 97"/>
                <a:gd name="T45" fmla="*/ 34 h 298"/>
                <a:gd name="T46" fmla="*/ 7 w 97"/>
                <a:gd name="T47" fmla="*/ 39 h 298"/>
                <a:gd name="T48" fmla="*/ 5 w 97"/>
                <a:gd name="T49" fmla="*/ 46 h 298"/>
                <a:gd name="T50" fmla="*/ 4 w 97"/>
                <a:gd name="T51" fmla="*/ 53 h 298"/>
                <a:gd name="T52" fmla="*/ 2 w 97"/>
                <a:gd name="T53" fmla="*/ 59 h 298"/>
                <a:gd name="T54" fmla="*/ 1 w 97"/>
                <a:gd name="T55" fmla="*/ 66 h 298"/>
                <a:gd name="T56" fmla="*/ 0 w 97"/>
                <a:gd name="T57" fmla="*/ 71 h 298"/>
                <a:gd name="T58" fmla="*/ 1 w 97"/>
                <a:gd name="T59" fmla="*/ 73 h 298"/>
                <a:gd name="T60" fmla="*/ 2 w 97"/>
                <a:gd name="T61" fmla="*/ 75 h 298"/>
                <a:gd name="T62" fmla="*/ 4 w 97"/>
                <a:gd name="T63" fmla="*/ 75 h 298"/>
                <a:gd name="T64" fmla="*/ 5 w 97"/>
                <a:gd name="T65" fmla="*/ 74 h 2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298"/>
                <a:gd name="T101" fmla="*/ 97 w 97"/>
                <a:gd name="T102" fmla="*/ 298 h 2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298">
                  <a:moveTo>
                    <a:pt x="19" y="293"/>
                  </a:moveTo>
                  <a:lnTo>
                    <a:pt x="25" y="272"/>
                  </a:lnTo>
                  <a:lnTo>
                    <a:pt x="31" y="242"/>
                  </a:lnTo>
                  <a:lnTo>
                    <a:pt x="37" y="215"/>
                  </a:lnTo>
                  <a:lnTo>
                    <a:pt x="40" y="195"/>
                  </a:lnTo>
                  <a:lnTo>
                    <a:pt x="46" y="170"/>
                  </a:lnTo>
                  <a:lnTo>
                    <a:pt x="53" y="144"/>
                  </a:lnTo>
                  <a:lnTo>
                    <a:pt x="60" y="117"/>
                  </a:lnTo>
                  <a:lnTo>
                    <a:pt x="68" y="88"/>
                  </a:lnTo>
                  <a:lnTo>
                    <a:pt x="73" y="68"/>
                  </a:lnTo>
                  <a:lnTo>
                    <a:pt x="80" y="51"/>
                  </a:lnTo>
                  <a:lnTo>
                    <a:pt x="88" y="33"/>
                  </a:lnTo>
                  <a:lnTo>
                    <a:pt x="97" y="15"/>
                  </a:lnTo>
                  <a:lnTo>
                    <a:pt x="95" y="10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77" y="3"/>
                  </a:lnTo>
                  <a:lnTo>
                    <a:pt x="69" y="22"/>
                  </a:lnTo>
                  <a:lnTo>
                    <a:pt x="60" y="43"/>
                  </a:lnTo>
                  <a:lnTo>
                    <a:pt x="53" y="65"/>
                  </a:lnTo>
                  <a:lnTo>
                    <a:pt x="46" y="87"/>
                  </a:lnTo>
                  <a:lnTo>
                    <a:pt x="40" y="110"/>
                  </a:lnTo>
                  <a:lnTo>
                    <a:pt x="33" y="134"/>
                  </a:lnTo>
                  <a:lnTo>
                    <a:pt x="26" y="159"/>
                  </a:lnTo>
                  <a:lnTo>
                    <a:pt x="19" y="186"/>
                  </a:lnTo>
                  <a:lnTo>
                    <a:pt x="14" y="212"/>
                  </a:lnTo>
                  <a:lnTo>
                    <a:pt x="8" y="238"/>
                  </a:lnTo>
                  <a:lnTo>
                    <a:pt x="3" y="262"/>
                  </a:lnTo>
                  <a:lnTo>
                    <a:pt x="0" y="284"/>
                  </a:lnTo>
                  <a:lnTo>
                    <a:pt x="1" y="292"/>
                  </a:lnTo>
                  <a:lnTo>
                    <a:pt x="8" y="297"/>
                  </a:lnTo>
                  <a:lnTo>
                    <a:pt x="15" y="298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5" name="Freeform 212"/>
            <p:cNvSpPr>
              <a:spLocks noChangeAspect="1"/>
            </p:cNvSpPr>
            <p:nvPr/>
          </p:nvSpPr>
          <p:spPr bwMode="auto">
            <a:xfrm>
              <a:off x="2868" y="2291"/>
              <a:ext cx="42" cy="141"/>
            </a:xfrm>
            <a:custGeom>
              <a:avLst/>
              <a:gdLst>
                <a:gd name="T0" fmla="*/ 0 w 84"/>
                <a:gd name="T1" fmla="*/ 0 h 282"/>
                <a:gd name="T2" fmla="*/ 12 w 84"/>
                <a:gd name="T3" fmla="*/ 71 h 282"/>
                <a:gd name="T4" fmla="*/ 21 w 84"/>
                <a:gd name="T5" fmla="*/ 70 h 282"/>
                <a:gd name="T6" fmla="*/ 11 w 84"/>
                <a:gd name="T7" fmla="*/ 3 h 282"/>
                <a:gd name="T8" fmla="*/ 0 w 84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282"/>
                <a:gd name="T17" fmla="*/ 84 w 84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282">
                  <a:moveTo>
                    <a:pt x="0" y="0"/>
                  </a:moveTo>
                  <a:lnTo>
                    <a:pt x="48" y="282"/>
                  </a:lnTo>
                  <a:lnTo>
                    <a:pt x="84" y="280"/>
                  </a:lnTo>
                  <a:lnTo>
                    <a:pt x="4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6" name="Freeform 213"/>
            <p:cNvSpPr>
              <a:spLocks noChangeAspect="1"/>
            </p:cNvSpPr>
            <p:nvPr/>
          </p:nvSpPr>
          <p:spPr bwMode="auto">
            <a:xfrm>
              <a:off x="2735" y="2550"/>
              <a:ext cx="54" cy="106"/>
            </a:xfrm>
            <a:custGeom>
              <a:avLst/>
              <a:gdLst>
                <a:gd name="T0" fmla="*/ 6 w 108"/>
                <a:gd name="T1" fmla="*/ 14 h 212"/>
                <a:gd name="T2" fmla="*/ 5 w 108"/>
                <a:gd name="T3" fmla="*/ 14 h 212"/>
                <a:gd name="T4" fmla="*/ 2 w 108"/>
                <a:gd name="T5" fmla="*/ 17 h 212"/>
                <a:gd name="T6" fmla="*/ 0 w 108"/>
                <a:gd name="T7" fmla="*/ 20 h 212"/>
                <a:gd name="T8" fmla="*/ 1 w 108"/>
                <a:gd name="T9" fmla="*/ 24 h 212"/>
                <a:gd name="T10" fmla="*/ 2 w 108"/>
                <a:gd name="T11" fmla="*/ 24 h 212"/>
                <a:gd name="T12" fmla="*/ 4 w 108"/>
                <a:gd name="T13" fmla="*/ 27 h 212"/>
                <a:gd name="T14" fmla="*/ 6 w 108"/>
                <a:gd name="T15" fmla="*/ 31 h 212"/>
                <a:gd name="T16" fmla="*/ 7 w 108"/>
                <a:gd name="T17" fmla="*/ 42 h 212"/>
                <a:gd name="T18" fmla="*/ 7 w 108"/>
                <a:gd name="T19" fmla="*/ 42 h 212"/>
                <a:gd name="T20" fmla="*/ 7 w 108"/>
                <a:gd name="T21" fmla="*/ 43 h 212"/>
                <a:gd name="T22" fmla="*/ 9 w 108"/>
                <a:gd name="T23" fmla="*/ 44 h 212"/>
                <a:gd name="T24" fmla="*/ 11 w 108"/>
                <a:gd name="T25" fmla="*/ 45 h 212"/>
                <a:gd name="T26" fmla="*/ 12 w 108"/>
                <a:gd name="T27" fmla="*/ 46 h 212"/>
                <a:gd name="T28" fmla="*/ 14 w 108"/>
                <a:gd name="T29" fmla="*/ 47 h 212"/>
                <a:gd name="T30" fmla="*/ 15 w 108"/>
                <a:gd name="T31" fmla="*/ 48 h 212"/>
                <a:gd name="T32" fmla="*/ 17 w 108"/>
                <a:gd name="T33" fmla="*/ 48 h 212"/>
                <a:gd name="T34" fmla="*/ 25 w 108"/>
                <a:gd name="T35" fmla="*/ 53 h 212"/>
                <a:gd name="T36" fmla="*/ 26 w 108"/>
                <a:gd name="T37" fmla="*/ 53 h 212"/>
                <a:gd name="T38" fmla="*/ 26 w 108"/>
                <a:gd name="T39" fmla="*/ 52 h 212"/>
                <a:gd name="T40" fmla="*/ 26 w 108"/>
                <a:gd name="T41" fmla="*/ 51 h 212"/>
                <a:gd name="T42" fmla="*/ 26 w 108"/>
                <a:gd name="T43" fmla="*/ 50 h 212"/>
                <a:gd name="T44" fmla="*/ 19 w 108"/>
                <a:gd name="T45" fmla="*/ 43 h 212"/>
                <a:gd name="T46" fmla="*/ 19 w 108"/>
                <a:gd name="T47" fmla="*/ 41 h 212"/>
                <a:gd name="T48" fmla="*/ 18 w 108"/>
                <a:gd name="T49" fmla="*/ 37 h 212"/>
                <a:gd name="T50" fmla="*/ 17 w 108"/>
                <a:gd name="T51" fmla="*/ 32 h 212"/>
                <a:gd name="T52" fmla="*/ 17 w 108"/>
                <a:gd name="T53" fmla="*/ 27 h 212"/>
                <a:gd name="T54" fmla="*/ 16 w 108"/>
                <a:gd name="T55" fmla="*/ 25 h 212"/>
                <a:gd name="T56" fmla="*/ 17 w 108"/>
                <a:gd name="T57" fmla="*/ 23 h 212"/>
                <a:gd name="T58" fmla="*/ 17 w 108"/>
                <a:gd name="T59" fmla="*/ 22 h 212"/>
                <a:gd name="T60" fmla="*/ 17 w 108"/>
                <a:gd name="T61" fmla="*/ 22 h 212"/>
                <a:gd name="T62" fmla="*/ 27 w 108"/>
                <a:gd name="T63" fmla="*/ 7 h 212"/>
                <a:gd name="T64" fmla="*/ 18 w 108"/>
                <a:gd name="T65" fmla="*/ 0 h 212"/>
                <a:gd name="T66" fmla="*/ 6 w 108"/>
                <a:gd name="T67" fmla="*/ 14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212"/>
                <a:gd name="T104" fmla="*/ 108 w 108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212">
                  <a:moveTo>
                    <a:pt x="23" y="57"/>
                  </a:moveTo>
                  <a:lnTo>
                    <a:pt x="18" y="59"/>
                  </a:lnTo>
                  <a:lnTo>
                    <a:pt x="8" y="66"/>
                  </a:lnTo>
                  <a:lnTo>
                    <a:pt x="0" y="79"/>
                  </a:lnTo>
                  <a:lnTo>
                    <a:pt x="2" y="94"/>
                  </a:lnTo>
                  <a:lnTo>
                    <a:pt x="6" y="96"/>
                  </a:lnTo>
                  <a:lnTo>
                    <a:pt x="16" y="105"/>
                  </a:lnTo>
                  <a:lnTo>
                    <a:pt x="24" y="127"/>
                  </a:lnTo>
                  <a:lnTo>
                    <a:pt x="26" y="166"/>
                  </a:lnTo>
                  <a:lnTo>
                    <a:pt x="27" y="167"/>
                  </a:lnTo>
                  <a:lnTo>
                    <a:pt x="31" y="170"/>
                  </a:lnTo>
                  <a:lnTo>
                    <a:pt x="35" y="173"/>
                  </a:lnTo>
                  <a:lnTo>
                    <a:pt x="41" y="177"/>
                  </a:lnTo>
                  <a:lnTo>
                    <a:pt x="48" y="181"/>
                  </a:lnTo>
                  <a:lnTo>
                    <a:pt x="54" y="186"/>
                  </a:lnTo>
                  <a:lnTo>
                    <a:pt x="61" y="189"/>
                  </a:lnTo>
                  <a:lnTo>
                    <a:pt x="65" y="192"/>
                  </a:lnTo>
                  <a:lnTo>
                    <a:pt x="100" y="212"/>
                  </a:lnTo>
                  <a:lnTo>
                    <a:pt x="101" y="211"/>
                  </a:lnTo>
                  <a:lnTo>
                    <a:pt x="102" y="208"/>
                  </a:lnTo>
                  <a:lnTo>
                    <a:pt x="103" y="203"/>
                  </a:lnTo>
                  <a:lnTo>
                    <a:pt x="103" y="199"/>
                  </a:lnTo>
                  <a:lnTo>
                    <a:pt x="74" y="169"/>
                  </a:lnTo>
                  <a:lnTo>
                    <a:pt x="73" y="163"/>
                  </a:lnTo>
                  <a:lnTo>
                    <a:pt x="70" y="148"/>
                  </a:lnTo>
                  <a:lnTo>
                    <a:pt x="68" y="128"/>
                  </a:lnTo>
                  <a:lnTo>
                    <a:pt x="65" y="110"/>
                  </a:lnTo>
                  <a:lnTo>
                    <a:pt x="64" y="97"/>
                  </a:lnTo>
                  <a:lnTo>
                    <a:pt x="65" y="90"/>
                  </a:lnTo>
                  <a:lnTo>
                    <a:pt x="66" y="87"/>
                  </a:lnTo>
                  <a:lnTo>
                    <a:pt x="108" y="28"/>
                  </a:lnTo>
                  <a:lnTo>
                    <a:pt x="72" y="0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7" name="Freeform 214"/>
            <p:cNvSpPr>
              <a:spLocks noChangeAspect="1"/>
            </p:cNvSpPr>
            <p:nvPr/>
          </p:nvSpPr>
          <p:spPr bwMode="auto">
            <a:xfrm>
              <a:off x="2721" y="2593"/>
              <a:ext cx="64" cy="64"/>
            </a:xfrm>
            <a:custGeom>
              <a:avLst/>
              <a:gdLst>
                <a:gd name="T0" fmla="*/ 14 w 128"/>
                <a:gd name="T1" fmla="*/ 19 h 129"/>
                <a:gd name="T2" fmla="*/ 32 w 128"/>
                <a:gd name="T3" fmla="*/ 31 h 129"/>
                <a:gd name="T4" fmla="*/ 31 w 128"/>
                <a:gd name="T5" fmla="*/ 31 h 129"/>
                <a:gd name="T6" fmla="*/ 31 w 128"/>
                <a:gd name="T7" fmla="*/ 32 h 129"/>
                <a:gd name="T8" fmla="*/ 31 w 128"/>
                <a:gd name="T9" fmla="*/ 32 h 129"/>
                <a:gd name="T10" fmla="*/ 31 w 128"/>
                <a:gd name="T11" fmla="*/ 32 h 129"/>
                <a:gd name="T12" fmla="*/ 30 w 128"/>
                <a:gd name="T13" fmla="*/ 32 h 129"/>
                <a:gd name="T14" fmla="*/ 30 w 128"/>
                <a:gd name="T15" fmla="*/ 31 h 129"/>
                <a:gd name="T16" fmla="*/ 29 w 128"/>
                <a:gd name="T17" fmla="*/ 31 h 129"/>
                <a:gd name="T18" fmla="*/ 27 w 128"/>
                <a:gd name="T19" fmla="*/ 30 h 129"/>
                <a:gd name="T20" fmla="*/ 26 w 128"/>
                <a:gd name="T21" fmla="*/ 29 h 129"/>
                <a:gd name="T22" fmla="*/ 24 w 128"/>
                <a:gd name="T23" fmla="*/ 28 h 129"/>
                <a:gd name="T24" fmla="*/ 21 w 128"/>
                <a:gd name="T25" fmla="*/ 27 h 129"/>
                <a:gd name="T26" fmla="*/ 19 w 128"/>
                <a:gd name="T27" fmla="*/ 25 h 129"/>
                <a:gd name="T28" fmla="*/ 18 w 128"/>
                <a:gd name="T29" fmla="*/ 24 h 129"/>
                <a:gd name="T30" fmla="*/ 16 w 128"/>
                <a:gd name="T31" fmla="*/ 23 h 129"/>
                <a:gd name="T32" fmla="*/ 14 w 128"/>
                <a:gd name="T33" fmla="*/ 22 h 129"/>
                <a:gd name="T34" fmla="*/ 12 w 128"/>
                <a:gd name="T35" fmla="*/ 21 h 129"/>
                <a:gd name="T36" fmla="*/ 12 w 128"/>
                <a:gd name="T37" fmla="*/ 11 h 129"/>
                <a:gd name="T38" fmla="*/ 11 w 128"/>
                <a:gd name="T39" fmla="*/ 7 h 129"/>
                <a:gd name="T40" fmla="*/ 10 w 128"/>
                <a:gd name="T41" fmla="*/ 5 h 129"/>
                <a:gd name="T42" fmla="*/ 9 w 128"/>
                <a:gd name="T43" fmla="*/ 4 h 129"/>
                <a:gd name="T44" fmla="*/ 2 w 128"/>
                <a:gd name="T45" fmla="*/ 14 h 129"/>
                <a:gd name="T46" fmla="*/ 0 w 128"/>
                <a:gd name="T47" fmla="*/ 13 h 129"/>
                <a:gd name="T48" fmla="*/ 6 w 128"/>
                <a:gd name="T49" fmla="*/ 2 h 129"/>
                <a:gd name="T50" fmla="*/ 6 w 128"/>
                <a:gd name="T51" fmla="*/ 2 h 129"/>
                <a:gd name="T52" fmla="*/ 6 w 128"/>
                <a:gd name="T53" fmla="*/ 1 h 129"/>
                <a:gd name="T54" fmla="*/ 6 w 128"/>
                <a:gd name="T55" fmla="*/ 0 h 129"/>
                <a:gd name="T56" fmla="*/ 6 w 128"/>
                <a:gd name="T57" fmla="*/ 0 h 129"/>
                <a:gd name="T58" fmla="*/ 9 w 128"/>
                <a:gd name="T59" fmla="*/ 1 h 129"/>
                <a:gd name="T60" fmla="*/ 11 w 128"/>
                <a:gd name="T61" fmla="*/ 4 h 129"/>
                <a:gd name="T62" fmla="*/ 13 w 128"/>
                <a:gd name="T63" fmla="*/ 7 h 129"/>
                <a:gd name="T64" fmla="*/ 14 w 128"/>
                <a:gd name="T65" fmla="*/ 11 h 129"/>
                <a:gd name="T66" fmla="*/ 14 w 128"/>
                <a:gd name="T67" fmla="*/ 14 h 129"/>
                <a:gd name="T68" fmla="*/ 14 w 128"/>
                <a:gd name="T69" fmla="*/ 17 h 129"/>
                <a:gd name="T70" fmla="*/ 14 w 128"/>
                <a:gd name="T71" fmla="*/ 19 h 129"/>
                <a:gd name="T72" fmla="*/ 14 w 128"/>
                <a:gd name="T73" fmla="*/ 19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129"/>
                <a:gd name="T113" fmla="*/ 128 w 128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129">
                  <a:moveTo>
                    <a:pt x="58" y="79"/>
                  </a:moveTo>
                  <a:lnTo>
                    <a:pt x="128" y="125"/>
                  </a:lnTo>
                  <a:lnTo>
                    <a:pt x="127" y="126"/>
                  </a:lnTo>
                  <a:lnTo>
                    <a:pt x="125" y="128"/>
                  </a:lnTo>
                  <a:lnTo>
                    <a:pt x="124" y="129"/>
                  </a:lnTo>
                  <a:lnTo>
                    <a:pt x="123" y="129"/>
                  </a:lnTo>
                  <a:lnTo>
                    <a:pt x="121" y="126"/>
                  </a:lnTo>
                  <a:lnTo>
                    <a:pt x="116" y="124"/>
                  </a:lnTo>
                  <a:lnTo>
                    <a:pt x="111" y="122"/>
                  </a:lnTo>
                  <a:lnTo>
                    <a:pt x="104" y="118"/>
                  </a:lnTo>
                  <a:lnTo>
                    <a:pt x="97" y="114"/>
                  </a:lnTo>
                  <a:lnTo>
                    <a:pt x="87" y="109"/>
                  </a:lnTo>
                  <a:lnTo>
                    <a:pt x="79" y="103"/>
                  </a:lnTo>
                  <a:lnTo>
                    <a:pt x="72" y="99"/>
                  </a:lnTo>
                  <a:lnTo>
                    <a:pt x="64" y="94"/>
                  </a:lnTo>
                  <a:lnTo>
                    <a:pt x="56" y="90"/>
                  </a:lnTo>
                  <a:lnTo>
                    <a:pt x="48" y="84"/>
                  </a:lnTo>
                  <a:lnTo>
                    <a:pt x="49" y="47"/>
                  </a:lnTo>
                  <a:lnTo>
                    <a:pt x="45" y="29"/>
                  </a:lnTo>
                  <a:lnTo>
                    <a:pt x="40" y="20"/>
                  </a:lnTo>
                  <a:lnTo>
                    <a:pt x="38" y="19"/>
                  </a:lnTo>
                  <a:lnTo>
                    <a:pt x="10" y="59"/>
                  </a:lnTo>
                  <a:lnTo>
                    <a:pt x="0" y="53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7" y="17"/>
                  </a:lnTo>
                  <a:lnTo>
                    <a:pt x="53" y="30"/>
                  </a:lnTo>
                  <a:lnTo>
                    <a:pt x="56" y="44"/>
                  </a:lnTo>
                  <a:lnTo>
                    <a:pt x="58" y="57"/>
                  </a:lnTo>
                  <a:lnTo>
                    <a:pt x="58" y="69"/>
                  </a:lnTo>
                  <a:lnTo>
                    <a:pt x="58" y="76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8" name="Freeform 215"/>
            <p:cNvSpPr>
              <a:spLocks noChangeAspect="1"/>
            </p:cNvSpPr>
            <p:nvPr/>
          </p:nvSpPr>
          <p:spPr bwMode="auto">
            <a:xfrm>
              <a:off x="2751" y="2429"/>
              <a:ext cx="159" cy="146"/>
            </a:xfrm>
            <a:custGeom>
              <a:avLst/>
              <a:gdLst>
                <a:gd name="T0" fmla="*/ 71 w 319"/>
                <a:gd name="T1" fmla="*/ 0 h 293"/>
                <a:gd name="T2" fmla="*/ 0 w 319"/>
                <a:gd name="T3" fmla="*/ 63 h 293"/>
                <a:gd name="T4" fmla="*/ 18 w 319"/>
                <a:gd name="T5" fmla="*/ 73 h 293"/>
                <a:gd name="T6" fmla="*/ 79 w 319"/>
                <a:gd name="T7" fmla="*/ 1 h 293"/>
                <a:gd name="T8" fmla="*/ 71 w 319"/>
                <a:gd name="T9" fmla="*/ 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293"/>
                <a:gd name="T17" fmla="*/ 319 w 319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293">
                  <a:moveTo>
                    <a:pt x="287" y="0"/>
                  </a:moveTo>
                  <a:lnTo>
                    <a:pt x="0" y="253"/>
                  </a:lnTo>
                  <a:lnTo>
                    <a:pt x="72" y="293"/>
                  </a:lnTo>
                  <a:lnTo>
                    <a:pt x="319" y="5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49" name="Freeform 216"/>
            <p:cNvSpPr>
              <a:spLocks noChangeAspect="1"/>
            </p:cNvSpPr>
            <p:nvPr/>
          </p:nvSpPr>
          <p:spPr bwMode="auto">
            <a:xfrm>
              <a:off x="2896" y="2277"/>
              <a:ext cx="105" cy="138"/>
            </a:xfrm>
            <a:custGeom>
              <a:avLst/>
              <a:gdLst>
                <a:gd name="T0" fmla="*/ 0 w 210"/>
                <a:gd name="T1" fmla="*/ 3 h 276"/>
                <a:gd name="T2" fmla="*/ 45 w 210"/>
                <a:gd name="T3" fmla="*/ 69 h 276"/>
                <a:gd name="T4" fmla="*/ 53 w 210"/>
                <a:gd name="T5" fmla="*/ 64 h 276"/>
                <a:gd name="T6" fmla="*/ 12 w 210"/>
                <a:gd name="T7" fmla="*/ 0 h 276"/>
                <a:gd name="T8" fmla="*/ 0 w 210"/>
                <a:gd name="T9" fmla="*/ 3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76"/>
                <a:gd name="T17" fmla="*/ 210 w 210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76">
                  <a:moveTo>
                    <a:pt x="0" y="12"/>
                  </a:moveTo>
                  <a:lnTo>
                    <a:pt x="180" y="276"/>
                  </a:lnTo>
                  <a:lnTo>
                    <a:pt x="210" y="256"/>
                  </a:lnTo>
                  <a:lnTo>
                    <a:pt x="4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0" name="Freeform 217"/>
            <p:cNvSpPr>
              <a:spLocks noChangeAspect="1"/>
            </p:cNvSpPr>
            <p:nvPr/>
          </p:nvSpPr>
          <p:spPr bwMode="auto">
            <a:xfrm>
              <a:off x="3030" y="2573"/>
              <a:ext cx="81" cy="79"/>
            </a:xfrm>
            <a:custGeom>
              <a:avLst/>
              <a:gdLst>
                <a:gd name="T0" fmla="*/ 3 w 164"/>
                <a:gd name="T1" fmla="*/ 17 h 156"/>
                <a:gd name="T2" fmla="*/ 2 w 164"/>
                <a:gd name="T3" fmla="*/ 18 h 156"/>
                <a:gd name="T4" fmla="*/ 1 w 164"/>
                <a:gd name="T5" fmla="*/ 22 h 156"/>
                <a:gd name="T6" fmla="*/ 1 w 164"/>
                <a:gd name="T7" fmla="*/ 25 h 156"/>
                <a:gd name="T8" fmla="*/ 4 w 164"/>
                <a:gd name="T9" fmla="*/ 28 h 156"/>
                <a:gd name="T10" fmla="*/ 4 w 164"/>
                <a:gd name="T11" fmla="*/ 28 h 156"/>
                <a:gd name="T12" fmla="*/ 5 w 164"/>
                <a:gd name="T13" fmla="*/ 28 h 156"/>
                <a:gd name="T14" fmla="*/ 6 w 164"/>
                <a:gd name="T15" fmla="*/ 28 h 156"/>
                <a:gd name="T16" fmla="*/ 8 w 164"/>
                <a:gd name="T17" fmla="*/ 28 h 156"/>
                <a:gd name="T18" fmla="*/ 10 w 164"/>
                <a:gd name="T19" fmla="*/ 30 h 156"/>
                <a:gd name="T20" fmla="*/ 13 w 164"/>
                <a:gd name="T21" fmla="*/ 32 h 156"/>
                <a:gd name="T22" fmla="*/ 16 w 164"/>
                <a:gd name="T23" fmla="*/ 35 h 156"/>
                <a:gd name="T24" fmla="*/ 19 w 164"/>
                <a:gd name="T25" fmla="*/ 40 h 156"/>
                <a:gd name="T26" fmla="*/ 19 w 164"/>
                <a:gd name="T27" fmla="*/ 40 h 156"/>
                <a:gd name="T28" fmla="*/ 20 w 164"/>
                <a:gd name="T29" fmla="*/ 40 h 156"/>
                <a:gd name="T30" fmla="*/ 21 w 164"/>
                <a:gd name="T31" fmla="*/ 40 h 156"/>
                <a:gd name="T32" fmla="*/ 23 w 164"/>
                <a:gd name="T33" fmla="*/ 40 h 156"/>
                <a:gd name="T34" fmla="*/ 25 w 164"/>
                <a:gd name="T35" fmla="*/ 40 h 156"/>
                <a:gd name="T36" fmla="*/ 27 w 164"/>
                <a:gd name="T37" fmla="*/ 40 h 156"/>
                <a:gd name="T38" fmla="*/ 29 w 164"/>
                <a:gd name="T39" fmla="*/ 40 h 156"/>
                <a:gd name="T40" fmla="*/ 30 w 164"/>
                <a:gd name="T41" fmla="*/ 40 h 156"/>
                <a:gd name="T42" fmla="*/ 40 w 164"/>
                <a:gd name="T43" fmla="*/ 39 h 156"/>
                <a:gd name="T44" fmla="*/ 40 w 164"/>
                <a:gd name="T45" fmla="*/ 39 h 156"/>
                <a:gd name="T46" fmla="*/ 40 w 164"/>
                <a:gd name="T47" fmla="*/ 37 h 156"/>
                <a:gd name="T48" fmla="*/ 40 w 164"/>
                <a:gd name="T49" fmla="*/ 37 h 156"/>
                <a:gd name="T50" fmla="*/ 39 w 164"/>
                <a:gd name="T51" fmla="*/ 35 h 156"/>
                <a:gd name="T52" fmla="*/ 29 w 164"/>
                <a:gd name="T53" fmla="*/ 33 h 156"/>
                <a:gd name="T54" fmla="*/ 29 w 164"/>
                <a:gd name="T55" fmla="*/ 33 h 156"/>
                <a:gd name="T56" fmla="*/ 28 w 164"/>
                <a:gd name="T57" fmla="*/ 32 h 156"/>
                <a:gd name="T58" fmla="*/ 27 w 164"/>
                <a:gd name="T59" fmla="*/ 31 h 156"/>
                <a:gd name="T60" fmla="*/ 25 w 164"/>
                <a:gd name="T61" fmla="*/ 30 h 156"/>
                <a:gd name="T62" fmla="*/ 23 w 164"/>
                <a:gd name="T63" fmla="*/ 28 h 156"/>
                <a:gd name="T64" fmla="*/ 22 w 164"/>
                <a:gd name="T65" fmla="*/ 26 h 156"/>
                <a:gd name="T66" fmla="*/ 20 w 164"/>
                <a:gd name="T67" fmla="*/ 24 h 156"/>
                <a:gd name="T68" fmla="*/ 19 w 164"/>
                <a:gd name="T69" fmla="*/ 22 h 156"/>
                <a:gd name="T70" fmla="*/ 17 w 164"/>
                <a:gd name="T71" fmla="*/ 20 h 156"/>
                <a:gd name="T72" fmla="*/ 16 w 164"/>
                <a:gd name="T73" fmla="*/ 18 h 156"/>
                <a:gd name="T74" fmla="*/ 16 w 164"/>
                <a:gd name="T75" fmla="*/ 18 h 156"/>
                <a:gd name="T76" fmla="*/ 16 w 164"/>
                <a:gd name="T77" fmla="*/ 17 h 156"/>
                <a:gd name="T78" fmla="*/ 14 w 164"/>
                <a:gd name="T79" fmla="*/ 1 h 156"/>
                <a:gd name="T80" fmla="*/ 0 w 164"/>
                <a:gd name="T81" fmla="*/ 0 h 156"/>
                <a:gd name="T82" fmla="*/ 3 w 164"/>
                <a:gd name="T83" fmla="*/ 17 h 1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4"/>
                <a:gd name="T127" fmla="*/ 0 h 156"/>
                <a:gd name="T128" fmla="*/ 164 w 164"/>
                <a:gd name="T129" fmla="*/ 156 h 1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4" h="156">
                  <a:moveTo>
                    <a:pt x="13" y="68"/>
                  </a:moveTo>
                  <a:lnTo>
                    <a:pt x="11" y="72"/>
                  </a:lnTo>
                  <a:lnTo>
                    <a:pt x="6" y="84"/>
                  </a:lnTo>
                  <a:lnTo>
                    <a:pt x="6" y="98"/>
                  </a:lnTo>
                  <a:lnTo>
                    <a:pt x="16" y="109"/>
                  </a:lnTo>
                  <a:lnTo>
                    <a:pt x="18" y="109"/>
                  </a:lnTo>
                  <a:lnTo>
                    <a:pt x="21" y="108"/>
                  </a:lnTo>
                  <a:lnTo>
                    <a:pt x="27" y="109"/>
                  </a:lnTo>
                  <a:lnTo>
                    <a:pt x="34" y="110"/>
                  </a:lnTo>
                  <a:lnTo>
                    <a:pt x="43" y="116"/>
                  </a:lnTo>
                  <a:lnTo>
                    <a:pt x="53" y="124"/>
                  </a:lnTo>
                  <a:lnTo>
                    <a:pt x="64" y="138"/>
                  </a:lnTo>
                  <a:lnTo>
                    <a:pt x="76" y="156"/>
                  </a:lnTo>
                  <a:lnTo>
                    <a:pt x="78" y="156"/>
                  </a:lnTo>
                  <a:lnTo>
                    <a:pt x="82" y="156"/>
                  </a:lnTo>
                  <a:lnTo>
                    <a:pt x="88" y="156"/>
                  </a:lnTo>
                  <a:lnTo>
                    <a:pt x="95" y="156"/>
                  </a:lnTo>
                  <a:lnTo>
                    <a:pt x="103" y="156"/>
                  </a:lnTo>
                  <a:lnTo>
                    <a:pt x="111" y="156"/>
                  </a:lnTo>
                  <a:lnTo>
                    <a:pt x="118" y="155"/>
                  </a:lnTo>
                  <a:lnTo>
                    <a:pt x="124" y="154"/>
                  </a:lnTo>
                  <a:lnTo>
                    <a:pt x="164" y="153"/>
                  </a:lnTo>
                  <a:lnTo>
                    <a:pt x="164" y="152"/>
                  </a:lnTo>
                  <a:lnTo>
                    <a:pt x="163" y="147"/>
                  </a:lnTo>
                  <a:lnTo>
                    <a:pt x="162" y="144"/>
                  </a:lnTo>
                  <a:lnTo>
                    <a:pt x="158" y="139"/>
                  </a:lnTo>
                  <a:lnTo>
                    <a:pt x="118" y="131"/>
                  </a:lnTo>
                  <a:lnTo>
                    <a:pt x="117" y="130"/>
                  </a:lnTo>
                  <a:lnTo>
                    <a:pt x="113" y="126"/>
                  </a:lnTo>
                  <a:lnTo>
                    <a:pt x="109" y="122"/>
                  </a:lnTo>
                  <a:lnTo>
                    <a:pt x="103" y="116"/>
                  </a:lnTo>
                  <a:lnTo>
                    <a:pt x="96" y="109"/>
                  </a:lnTo>
                  <a:lnTo>
                    <a:pt x="90" y="102"/>
                  </a:lnTo>
                  <a:lnTo>
                    <a:pt x="83" y="94"/>
                  </a:lnTo>
                  <a:lnTo>
                    <a:pt x="78" y="87"/>
                  </a:lnTo>
                  <a:lnTo>
                    <a:pt x="69" y="77"/>
                  </a:lnTo>
                  <a:lnTo>
                    <a:pt x="67" y="71"/>
                  </a:lnTo>
                  <a:lnTo>
                    <a:pt x="66" y="69"/>
                  </a:lnTo>
                  <a:lnTo>
                    <a:pt x="66" y="68"/>
                  </a:lnTo>
                  <a:lnTo>
                    <a:pt x="57" y="2"/>
                  </a:lnTo>
                  <a:lnTo>
                    <a:pt x="0" y="0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1" name="Freeform 218"/>
            <p:cNvSpPr>
              <a:spLocks noChangeAspect="1"/>
            </p:cNvSpPr>
            <p:nvPr/>
          </p:nvSpPr>
          <p:spPr bwMode="auto">
            <a:xfrm>
              <a:off x="3034" y="2626"/>
              <a:ext cx="77" cy="30"/>
            </a:xfrm>
            <a:custGeom>
              <a:avLst/>
              <a:gdLst>
                <a:gd name="T0" fmla="*/ 18 w 154"/>
                <a:gd name="T1" fmla="*/ 13 h 60"/>
                <a:gd name="T2" fmla="*/ 39 w 154"/>
                <a:gd name="T3" fmla="*/ 13 h 60"/>
                <a:gd name="T4" fmla="*/ 39 w 154"/>
                <a:gd name="T5" fmla="*/ 13 h 60"/>
                <a:gd name="T6" fmla="*/ 39 w 154"/>
                <a:gd name="T7" fmla="*/ 13 h 60"/>
                <a:gd name="T8" fmla="*/ 38 w 154"/>
                <a:gd name="T9" fmla="*/ 14 h 60"/>
                <a:gd name="T10" fmla="*/ 38 w 154"/>
                <a:gd name="T11" fmla="*/ 14 h 60"/>
                <a:gd name="T12" fmla="*/ 38 w 154"/>
                <a:gd name="T13" fmla="*/ 14 h 60"/>
                <a:gd name="T14" fmla="*/ 37 w 154"/>
                <a:gd name="T15" fmla="*/ 14 h 60"/>
                <a:gd name="T16" fmla="*/ 36 w 154"/>
                <a:gd name="T17" fmla="*/ 14 h 60"/>
                <a:gd name="T18" fmla="*/ 35 w 154"/>
                <a:gd name="T19" fmla="*/ 14 h 60"/>
                <a:gd name="T20" fmla="*/ 33 w 154"/>
                <a:gd name="T21" fmla="*/ 14 h 60"/>
                <a:gd name="T22" fmla="*/ 30 w 154"/>
                <a:gd name="T23" fmla="*/ 15 h 60"/>
                <a:gd name="T24" fmla="*/ 27 w 154"/>
                <a:gd name="T25" fmla="*/ 15 h 60"/>
                <a:gd name="T26" fmla="*/ 25 w 154"/>
                <a:gd name="T27" fmla="*/ 15 h 60"/>
                <a:gd name="T28" fmla="*/ 24 w 154"/>
                <a:gd name="T29" fmla="*/ 15 h 60"/>
                <a:gd name="T30" fmla="*/ 23 w 154"/>
                <a:gd name="T31" fmla="*/ 15 h 60"/>
                <a:gd name="T32" fmla="*/ 22 w 154"/>
                <a:gd name="T33" fmla="*/ 15 h 60"/>
                <a:gd name="T34" fmla="*/ 21 w 154"/>
                <a:gd name="T35" fmla="*/ 15 h 60"/>
                <a:gd name="T36" fmla="*/ 19 w 154"/>
                <a:gd name="T37" fmla="*/ 15 h 60"/>
                <a:gd name="T38" fmla="*/ 19 w 154"/>
                <a:gd name="T39" fmla="*/ 15 h 60"/>
                <a:gd name="T40" fmla="*/ 18 w 154"/>
                <a:gd name="T41" fmla="*/ 15 h 60"/>
                <a:gd name="T42" fmla="*/ 17 w 154"/>
                <a:gd name="T43" fmla="*/ 15 h 60"/>
                <a:gd name="T44" fmla="*/ 13 w 154"/>
                <a:gd name="T45" fmla="*/ 11 h 60"/>
                <a:gd name="T46" fmla="*/ 11 w 154"/>
                <a:gd name="T47" fmla="*/ 7 h 60"/>
                <a:gd name="T48" fmla="*/ 9 w 154"/>
                <a:gd name="T49" fmla="*/ 5 h 60"/>
                <a:gd name="T50" fmla="*/ 7 w 154"/>
                <a:gd name="T51" fmla="*/ 4 h 60"/>
                <a:gd name="T52" fmla="*/ 6 w 154"/>
                <a:gd name="T53" fmla="*/ 3 h 60"/>
                <a:gd name="T54" fmla="*/ 5 w 154"/>
                <a:gd name="T55" fmla="*/ 3 h 60"/>
                <a:gd name="T56" fmla="*/ 5 w 154"/>
                <a:gd name="T57" fmla="*/ 3 h 60"/>
                <a:gd name="T58" fmla="*/ 5 w 154"/>
                <a:gd name="T59" fmla="*/ 3 h 60"/>
                <a:gd name="T60" fmla="*/ 5 w 154"/>
                <a:gd name="T61" fmla="*/ 15 h 60"/>
                <a:gd name="T62" fmla="*/ 2 w 154"/>
                <a:gd name="T63" fmla="*/ 15 h 60"/>
                <a:gd name="T64" fmla="*/ 1 w 154"/>
                <a:gd name="T65" fmla="*/ 3 h 60"/>
                <a:gd name="T66" fmla="*/ 1 w 154"/>
                <a:gd name="T67" fmla="*/ 2 h 60"/>
                <a:gd name="T68" fmla="*/ 1 w 154"/>
                <a:gd name="T69" fmla="*/ 2 h 60"/>
                <a:gd name="T70" fmla="*/ 1 w 154"/>
                <a:gd name="T71" fmla="*/ 2 h 60"/>
                <a:gd name="T72" fmla="*/ 0 w 154"/>
                <a:gd name="T73" fmla="*/ 1 h 60"/>
                <a:gd name="T74" fmla="*/ 3 w 154"/>
                <a:gd name="T75" fmla="*/ 0 h 60"/>
                <a:gd name="T76" fmla="*/ 6 w 154"/>
                <a:gd name="T77" fmla="*/ 1 h 60"/>
                <a:gd name="T78" fmla="*/ 10 w 154"/>
                <a:gd name="T79" fmla="*/ 3 h 60"/>
                <a:gd name="T80" fmla="*/ 12 w 154"/>
                <a:gd name="T81" fmla="*/ 6 h 60"/>
                <a:gd name="T82" fmla="*/ 14 w 154"/>
                <a:gd name="T83" fmla="*/ 8 h 60"/>
                <a:gd name="T84" fmla="*/ 16 w 154"/>
                <a:gd name="T85" fmla="*/ 11 h 60"/>
                <a:gd name="T86" fmla="*/ 18 w 154"/>
                <a:gd name="T87" fmla="*/ 12 h 60"/>
                <a:gd name="T88" fmla="*/ 18 w 154"/>
                <a:gd name="T89" fmla="*/ 13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4"/>
                <a:gd name="T136" fmla="*/ 0 h 60"/>
                <a:gd name="T137" fmla="*/ 154 w 154"/>
                <a:gd name="T138" fmla="*/ 60 h 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4" h="60">
                  <a:moveTo>
                    <a:pt x="70" y="50"/>
                  </a:moveTo>
                  <a:lnTo>
                    <a:pt x="154" y="49"/>
                  </a:lnTo>
                  <a:lnTo>
                    <a:pt x="153" y="50"/>
                  </a:lnTo>
                  <a:lnTo>
                    <a:pt x="153" y="52"/>
                  </a:lnTo>
                  <a:lnTo>
                    <a:pt x="152" y="53"/>
                  </a:lnTo>
                  <a:lnTo>
                    <a:pt x="150" y="53"/>
                  </a:lnTo>
                  <a:lnTo>
                    <a:pt x="148" y="53"/>
                  </a:lnTo>
                  <a:lnTo>
                    <a:pt x="142" y="55"/>
                  </a:lnTo>
                  <a:lnTo>
                    <a:pt x="137" y="56"/>
                  </a:lnTo>
                  <a:lnTo>
                    <a:pt x="129" y="56"/>
                  </a:lnTo>
                  <a:lnTo>
                    <a:pt x="121" y="57"/>
                  </a:lnTo>
                  <a:lnTo>
                    <a:pt x="111" y="58"/>
                  </a:lnTo>
                  <a:lnTo>
                    <a:pt x="101" y="58"/>
                  </a:lnTo>
                  <a:lnTo>
                    <a:pt x="97" y="58"/>
                  </a:lnTo>
                  <a:lnTo>
                    <a:pt x="93" y="58"/>
                  </a:lnTo>
                  <a:lnTo>
                    <a:pt x="88" y="58"/>
                  </a:lnTo>
                  <a:lnTo>
                    <a:pt x="84" y="58"/>
                  </a:lnTo>
                  <a:lnTo>
                    <a:pt x="79" y="59"/>
                  </a:lnTo>
                  <a:lnTo>
                    <a:pt x="74" y="59"/>
                  </a:lnTo>
                  <a:lnTo>
                    <a:pt x="70" y="59"/>
                  </a:lnTo>
                  <a:lnTo>
                    <a:pt x="65" y="59"/>
                  </a:lnTo>
                  <a:lnTo>
                    <a:pt x="55" y="41"/>
                  </a:lnTo>
                  <a:lnTo>
                    <a:pt x="44" y="28"/>
                  </a:lnTo>
                  <a:lnTo>
                    <a:pt x="36" y="20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8" y="59"/>
                  </a:lnTo>
                  <a:lnTo>
                    <a:pt x="8" y="6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26" y="4"/>
                  </a:lnTo>
                  <a:lnTo>
                    <a:pt x="39" y="12"/>
                  </a:lnTo>
                  <a:lnTo>
                    <a:pt x="49" y="21"/>
                  </a:lnTo>
                  <a:lnTo>
                    <a:pt x="57" y="32"/>
                  </a:lnTo>
                  <a:lnTo>
                    <a:pt x="64" y="41"/>
                  </a:lnTo>
                  <a:lnTo>
                    <a:pt x="69" y="48"/>
                  </a:lnTo>
                  <a:lnTo>
                    <a:pt x="7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2" name="Freeform 219"/>
            <p:cNvSpPr>
              <a:spLocks noChangeAspect="1"/>
            </p:cNvSpPr>
            <p:nvPr/>
          </p:nvSpPr>
          <p:spPr bwMode="auto">
            <a:xfrm>
              <a:off x="2984" y="2405"/>
              <a:ext cx="83" cy="192"/>
            </a:xfrm>
            <a:custGeom>
              <a:avLst/>
              <a:gdLst>
                <a:gd name="T0" fmla="*/ 0 w 166"/>
                <a:gd name="T1" fmla="*/ 3 h 384"/>
                <a:gd name="T2" fmla="*/ 21 w 166"/>
                <a:gd name="T3" fmla="*/ 96 h 384"/>
                <a:gd name="T4" fmla="*/ 42 w 166"/>
                <a:gd name="T5" fmla="*/ 95 h 384"/>
                <a:gd name="T6" fmla="*/ 9 w 166"/>
                <a:gd name="T7" fmla="*/ 0 h 384"/>
                <a:gd name="T8" fmla="*/ 0 w 166"/>
                <a:gd name="T9" fmla="*/ 3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384"/>
                <a:gd name="T17" fmla="*/ 166 w 16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384">
                  <a:moveTo>
                    <a:pt x="0" y="14"/>
                  </a:moveTo>
                  <a:lnTo>
                    <a:pt x="82" y="384"/>
                  </a:lnTo>
                  <a:lnTo>
                    <a:pt x="166" y="378"/>
                  </a:lnTo>
                  <a:lnTo>
                    <a:pt x="3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3" name="Freeform 220"/>
            <p:cNvSpPr>
              <a:spLocks noChangeAspect="1"/>
            </p:cNvSpPr>
            <p:nvPr/>
          </p:nvSpPr>
          <p:spPr bwMode="auto">
            <a:xfrm>
              <a:off x="2800" y="2055"/>
              <a:ext cx="151" cy="257"/>
            </a:xfrm>
            <a:custGeom>
              <a:avLst/>
              <a:gdLst>
                <a:gd name="T0" fmla="*/ 23 w 303"/>
                <a:gd name="T1" fmla="*/ 0 h 514"/>
                <a:gd name="T2" fmla="*/ 24 w 303"/>
                <a:gd name="T3" fmla="*/ 1 h 514"/>
                <a:gd name="T4" fmla="*/ 25 w 303"/>
                <a:gd name="T5" fmla="*/ 6 h 514"/>
                <a:gd name="T6" fmla="*/ 27 w 303"/>
                <a:gd name="T7" fmla="*/ 13 h 514"/>
                <a:gd name="T8" fmla="*/ 29 w 303"/>
                <a:gd name="T9" fmla="*/ 21 h 514"/>
                <a:gd name="T10" fmla="*/ 31 w 303"/>
                <a:gd name="T11" fmla="*/ 30 h 514"/>
                <a:gd name="T12" fmla="*/ 34 w 303"/>
                <a:gd name="T13" fmla="*/ 39 h 514"/>
                <a:gd name="T14" fmla="*/ 37 w 303"/>
                <a:gd name="T15" fmla="*/ 48 h 514"/>
                <a:gd name="T16" fmla="*/ 40 w 303"/>
                <a:gd name="T17" fmla="*/ 55 h 514"/>
                <a:gd name="T18" fmla="*/ 44 w 303"/>
                <a:gd name="T19" fmla="*/ 63 h 514"/>
                <a:gd name="T20" fmla="*/ 50 w 303"/>
                <a:gd name="T21" fmla="*/ 72 h 514"/>
                <a:gd name="T22" fmla="*/ 55 w 303"/>
                <a:gd name="T23" fmla="*/ 81 h 514"/>
                <a:gd name="T24" fmla="*/ 61 w 303"/>
                <a:gd name="T25" fmla="*/ 90 h 514"/>
                <a:gd name="T26" fmla="*/ 67 w 303"/>
                <a:gd name="T27" fmla="*/ 98 h 514"/>
                <a:gd name="T28" fmla="*/ 71 w 303"/>
                <a:gd name="T29" fmla="*/ 105 h 514"/>
                <a:gd name="T30" fmla="*/ 74 w 303"/>
                <a:gd name="T31" fmla="*/ 109 h 514"/>
                <a:gd name="T32" fmla="*/ 75 w 303"/>
                <a:gd name="T33" fmla="*/ 111 h 514"/>
                <a:gd name="T34" fmla="*/ 75 w 303"/>
                <a:gd name="T35" fmla="*/ 111 h 514"/>
                <a:gd name="T36" fmla="*/ 74 w 303"/>
                <a:gd name="T37" fmla="*/ 112 h 514"/>
                <a:gd name="T38" fmla="*/ 73 w 303"/>
                <a:gd name="T39" fmla="*/ 113 h 514"/>
                <a:gd name="T40" fmla="*/ 71 w 303"/>
                <a:gd name="T41" fmla="*/ 114 h 514"/>
                <a:gd name="T42" fmla="*/ 69 w 303"/>
                <a:gd name="T43" fmla="*/ 115 h 514"/>
                <a:gd name="T44" fmla="*/ 66 w 303"/>
                <a:gd name="T45" fmla="*/ 117 h 514"/>
                <a:gd name="T46" fmla="*/ 63 w 303"/>
                <a:gd name="T47" fmla="*/ 118 h 514"/>
                <a:gd name="T48" fmla="*/ 60 w 303"/>
                <a:gd name="T49" fmla="*/ 120 h 514"/>
                <a:gd name="T50" fmla="*/ 56 w 303"/>
                <a:gd name="T51" fmla="*/ 122 h 514"/>
                <a:gd name="T52" fmla="*/ 52 w 303"/>
                <a:gd name="T53" fmla="*/ 123 h 514"/>
                <a:gd name="T54" fmla="*/ 48 w 303"/>
                <a:gd name="T55" fmla="*/ 125 h 514"/>
                <a:gd name="T56" fmla="*/ 44 w 303"/>
                <a:gd name="T57" fmla="*/ 126 h 514"/>
                <a:gd name="T58" fmla="*/ 39 w 303"/>
                <a:gd name="T59" fmla="*/ 127 h 514"/>
                <a:gd name="T60" fmla="*/ 35 w 303"/>
                <a:gd name="T61" fmla="*/ 128 h 514"/>
                <a:gd name="T62" fmla="*/ 30 w 303"/>
                <a:gd name="T63" fmla="*/ 129 h 514"/>
                <a:gd name="T64" fmla="*/ 26 w 303"/>
                <a:gd name="T65" fmla="*/ 129 h 514"/>
                <a:gd name="T66" fmla="*/ 25 w 303"/>
                <a:gd name="T67" fmla="*/ 126 h 514"/>
                <a:gd name="T68" fmla="*/ 24 w 303"/>
                <a:gd name="T69" fmla="*/ 120 h 514"/>
                <a:gd name="T70" fmla="*/ 23 w 303"/>
                <a:gd name="T71" fmla="*/ 112 h 514"/>
                <a:gd name="T72" fmla="*/ 21 w 303"/>
                <a:gd name="T73" fmla="*/ 102 h 514"/>
                <a:gd name="T74" fmla="*/ 18 w 303"/>
                <a:gd name="T75" fmla="*/ 90 h 514"/>
                <a:gd name="T76" fmla="*/ 16 w 303"/>
                <a:gd name="T77" fmla="*/ 79 h 514"/>
                <a:gd name="T78" fmla="*/ 12 w 303"/>
                <a:gd name="T79" fmla="*/ 68 h 514"/>
                <a:gd name="T80" fmla="*/ 10 w 303"/>
                <a:gd name="T81" fmla="*/ 59 h 514"/>
                <a:gd name="T82" fmla="*/ 7 w 303"/>
                <a:gd name="T83" fmla="*/ 51 h 514"/>
                <a:gd name="T84" fmla="*/ 5 w 303"/>
                <a:gd name="T85" fmla="*/ 44 h 514"/>
                <a:gd name="T86" fmla="*/ 3 w 303"/>
                <a:gd name="T87" fmla="*/ 36 h 514"/>
                <a:gd name="T88" fmla="*/ 2 w 303"/>
                <a:gd name="T89" fmla="*/ 30 h 514"/>
                <a:gd name="T90" fmla="*/ 1 w 303"/>
                <a:gd name="T91" fmla="*/ 24 h 514"/>
                <a:gd name="T92" fmla="*/ 0 w 303"/>
                <a:gd name="T93" fmla="*/ 20 h 514"/>
                <a:gd name="T94" fmla="*/ 0 w 303"/>
                <a:gd name="T95" fmla="*/ 17 h 514"/>
                <a:gd name="T96" fmla="*/ 0 w 303"/>
                <a:gd name="T97" fmla="*/ 15 h 514"/>
                <a:gd name="T98" fmla="*/ 0 w 303"/>
                <a:gd name="T99" fmla="*/ 13 h 514"/>
                <a:gd name="T100" fmla="*/ 1 w 303"/>
                <a:gd name="T101" fmla="*/ 11 h 514"/>
                <a:gd name="T102" fmla="*/ 3 w 303"/>
                <a:gd name="T103" fmla="*/ 9 h 514"/>
                <a:gd name="T104" fmla="*/ 5 w 303"/>
                <a:gd name="T105" fmla="*/ 6 h 514"/>
                <a:gd name="T106" fmla="*/ 8 w 303"/>
                <a:gd name="T107" fmla="*/ 4 h 514"/>
                <a:gd name="T108" fmla="*/ 12 w 303"/>
                <a:gd name="T109" fmla="*/ 2 h 514"/>
                <a:gd name="T110" fmla="*/ 17 w 303"/>
                <a:gd name="T111" fmla="*/ 1 h 514"/>
                <a:gd name="T112" fmla="*/ 23 w 303"/>
                <a:gd name="T113" fmla="*/ 0 h 5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3"/>
                <a:gd name="T172" fmla="*/ 0 h 514"/>
                <a:gd name="T173" fmla="*/ 303 w 303"/>
                <a:gd name="T174" fmla="*/ 514 h 51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3" h="514">
                  <a:moveTo>
                    <a:pt x="95" y="0"/>
                  </a:moveTo>
                  <a:lnTo>
                    <a:pt x="96" y="7"/>
                  </a:lnTo>
                  <a:lnTo>
                    <a:pt x="101" y="25"/>
                  </a:lnTo>
                  <a:lnTo>
                    <a:pt x="108" y="53"/>
                  </a:lnTo>
                  <a:lnTo>
                    <a:pt x="116" y="86"/>
                  </a:lnTo>
                  <a:lnTo>
                    <a:pt x="126" y="122"/>
                  </a:lnTo>
                  <a:lnTo>
                    <a:pt x="138" y="159"/>
                  </a:lnTo>
                  <a:lnTo>
                    <a:pt x="149" y="193"/>
                  </a:lnTo>
                  <a:lnTo>
                    <a:pt x="162" y="222"/>
                  </a:lnTo>
                  <a:lnTo>
                    <a:pt x="179" y="253"/>
                  </a:lnTo>
                  <a:lnTo>
                    <a:pt x="200" y="288"/>
                  </a:lnTo>
                  <a:lnTo>
                    <a:pt x="223" y="326"/>
                  </a:lnTo>
                  <a:lnTo>
                    <a:pt x="246" y="362"/>
                  </a:lnTo>
                  <a:lnTo>
                    <a:pt x="268" y="394"/>
                  </a:lnTo>
                  <a:lnTo>
                    <a:pt x="287" y="421"/>
                  </a:lnTo>
                  <a:lnTo>
                    <a:pt x="298" y="439"/>
                  </a:lnTo>
                  <a:lnTo>
                    <a:pt x="303" y="446"/>
                  </a:lnTo>
                  <a:lnTo>
                    <a:pt x="301" y="447"/>
                  </a:lnTo>
                  <a:lnTo>
                    <a:pt x="298" y="449"/>
                  </a:lnTo>
                  <a:lnTo>
                    <a:pt x="292" y="453"/>
                  </a:lnTo>
                  <a:lnTo>
                    <a:pt x="285" y="457"/>
                  </a:lnTo>
                  <a:lnTo>
                    <a:pt x="276" y="462"/>
                  </a:lnTo>
                  <a:lnTo>
                    <a:pt x="266" y="469"/>
                  </a:lnTo>
                  <a:lnTo>
                    <a:pt x="253" y="474"/>
                  </a:lnTo>
                  <a:lnTo>
                    <a:pt x="240" y="481"/>
                  </a:lnTo>
                  <a:lnTo>
                    <a:pt x="225" y="488"/>
                  </a:lnTo>
                  <a:lnTo>
                    <a:pt x="209" y="494"/>
                  </a:lnTo>
                  <a:lnTo>
                    <a:pt x="193" y="500"/>
                  </a:lnTo>
                  <a:lnTo>
                    <a:pt x="176" y="504"/>
                  </a:lnTo>
                  <a:lnTo>
                    <a:pt x="159" y="509"/>
                  </a:lnTo>
                  <a:lnTo>
                    <a:pt x="141" y="512"/>
                  </a:lnTo>
                  <a:lnTo>
                    <a:pt x="123" y="514"/>
                  </a:lnTo>
                  <a:lnTo>
                    <a:pt x="104" y="514"/>
                  </a:lnTo>
                  <a:lnTo>
                    <a:pt x="103" y="506"/>
                  </a:lnTo>
                  <a:lnTo>
                    <a:pt x="99" y="483"/>
                  </a:lnTo>
                  <a:lnTo>
                    <a:pt x="93" y="449"/>
                  </a:lnTo>
                  <a:lnTo>
                    <a:pt x="85" y="408"/>
                  </a:lnTo>
                  <a:lnTo>
                    <a:pt x="74" y="363"/>
                  </a:lnTo>
                  <a:lnTo>
                    <a:pt x="64" y="318"/>
                  </a:lnTo>
                  <a:lnTo>
                    <a:pt x="51" y="275"/>
                  </a:lnTo>
                  <a:lnTo>
                    <a:pt x="40" y="238"/>
                  </a:lnTo>
                  <a:lnTo>
                    <a:pt x="30" y="206"/>
                  </a:lnTo>
                  <a:lnTo>
                    <a:pt x="20" y="176"/>
                  </a:lnTo>
                  <a:lnTo>
                    <a:pt x="13" y="147"/>
                  </a:lnTo>
                  <a:lnTo>
                    <a:pt x="8" y="121"/>
                  </a:lnTo>
                  <a:lnTo>
                    <a:pt x="4" y="99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0" y="62"/>
                  </a:lnTo>
                  <a:lnTo>
                    <a:pt x="2" y="55"/>
                  </a:lnTo>
                  <a:lnTo>
                    <a:pt x="5" y="46"/>
                  </a:lnTo>
                  <a:lnTo>
                    <a:pt x="12" y="36"/>
                  </a:lnTo>
                  <a:lnTo>
                    <a:pt x="21" y="25"/>
                  </a:lnTo>
                  <a:lnTo>
                    <a:pt x="34" y="16"/>
                  </a:lnTo>
                  <a:lnTo>
                    <a:pt x="50" y="8"/>
                  </a:lnTo>
                  <a:lnTo>
                    <a:pt x="70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4" name="Freeform 221"/>
            <p:cNvSpPr>
              <a:spLocks noChangeAspect="1"/>
            </p:cNvSpPr>
            <p:nvPr/>
          </p:nvSpPr>
          <p:spPr bwMode="auto">
            <a:xfrm>
              <a:off x="2823" y="2095"/>
              <a:ext cx="15" cy="19"/>
            </a:xfrm>
            <a:custGeom>
              <a:avLst/>
              <a:gdLst>
                <a:gd name="T0" fmla="*/ 1 w 29"/>
                <a:gd name="T1" fmla="*/ 1 h 37"/>
                <a:gd name="T2" fmla="*/ 3 w 29"/>
                <a:gd name="T3" fmla="*/ 1 h 37"/>
                <a:gd name="T4" fmla="*/ 4 w 29"/>
                <a:gd name="T5" fmla="*/ 1 h 37"/>
                <a:gd name="T6" fmla="*/ 6 w 29"/>
                <a:gd name="T7" fmla="*/ 2 h 37"/>
                <a:gd name="T8" fmla="*/ 7 w 29"/>
                <a:gd name="T9" fmla="*/ 3 h 37"/>
                <a:gd name="T10" fmla="*/ 7 w 29"/>
                <a:gd name="T11" fmla="*/ 5 h 37"/>
                <a:gd name="T12" fmla="*/ 6 w 29"/>
                <a:gd name="T13" fmla="*/ 6 h 37"/>
                <a:gd name="T14" fmla="*/ 5 w 29"/>
                <a:gd name="T15" fmla="*/ 8 h 37"/>
                <a:gd name="T16" fmla="*/ 4 w 29"/>
                <a:gd name="T17" fmla="*/ 9 h 37"/>
                <a:gd name="T18" fmla="*/ 4 w 29"/>
                <a:gd name="T19" fmla="*/ 9 h 37"/>
                <a:gd name="T20" fmla="*/ 4 w 29"/>
                <a:gd name="T21" fmla="*/ 9 h 37"/>
                <a:gd name="T22" fmla="*/ 4 w 29"/>
                <a:gd name="T23" fmla="*/ 9 h 37"/>
                <a:gd name="T24" fmla="*/ 4 w 29"/>
                <a:gd name="T25" fmla="*/ 10 h 37"/>
                <a:gd name="T26" fmla="*/ 4 w 29"/>
                <a:gd name="T27" fmla="*/ 10 h 37"/>
                <a:gd name="T28" fmla="*/ 4 w 29"/>
                <a:gd name="T29" fmla="*/ 10 h 37"/>
                <a:gd name="T30" fmla="*/ 4 w 29"/>
                <a:gd name="T31" fmla="*/ 10 h 37"/>
                <a:gd name="T32" fmla="*/ 4 w 29"/>
                <a:gd name="T33" fmla="*/ 10 h 37"/>
                <a:gd name="T34" fmla="*/ 6 w 29"/>
                <a:gd name="T35" fmla="*/ 8 h 37"/>
                <a:gd name="T36" fmla="*/ 7 w 29"/>
                <a:gd name="T37" fmla="*/ 7 h 37"/>
                <a:gd name="T38" fmla="*/ 8 w 29"/>
                <a:gd name="T39" fmla="*/ 5 h 37"/>
                <a:gd name="T40" fmla="*/ 8 w 29"/>
                <a:gd name="T41" fmla="*/ 3 h 37"/>
                <a:gd name="T42" fmla="*/ 7 w 29"/>
                <a:gd name="T43" fmla="*/ 2 h 37"/>
                <a:gd name="T44" fmla="*/ 5 w 29"/>
                <a:gd name="T45" fmla="*/ 1 h 37"/>
                <a:gd name="T46" fmla="*/ 3 w 29"/>
                <a:gd name="T47" fmla="*/ 0 h 37"/>
                <a:gd name="T48" fmla="*/ 1 w 29"/>
                <a:gd name="T49" fmla="*/ 1 h 37"/>
                <a:gd name="T50" fmla="*/ 1 w 29"/>
                <a:gd name="T51" fmla="*/ 1 h 37"/>
                <a:gd name="T52" fmla="*/ 1 w 29"/>
                <a:gd name="T53" fmla="*/ 1 h 37"/>
                <a:gd name="T54" fmla="*/ 0 w 29"/>
                <a:gd name="T55" fmla="*/ 1 h 37"/>
                <a:gd name="T56" fmla="*/ 0 w 29"/>
                <a:gd name="T57" fmla="*/ 1 h 37"/>
                <a:gd name="T58" fmla="*/ 0 w 29"/>
                <a:gd name="T59" fmla="*/ 1 h 37"/>
                <a:gd name="T60" fmla="*/ 0 w 29"/>
                <a:gd name="T61" fmla="*/ 1 h 37"/>
                <a:gd name="T62" fmla="*/ 0 w 29"/>
                <a:gd name="T63" fmla="*/ 1 h 37"/>
                <a:gd name="T64" fmla="*/ 1 w 29"/>
                <a:gd name="T65" fmla="*/ 1 h 37"/>
                <a:gd name="T66" fmla="*/ 1 w 29"/>
                <a:gd name="T67" fmla="*/ 1 h 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37"/>
                <a:gd name="T104" fmla="*/ 29 w 29"/>
                <a:gd name="T105" fmla="*/ 37 h 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37">
                  <a:moveTo>
                    <a:pt x="1" y="4"/>
                  </a:moveTo>
                  <a:lnTo>
                    <a:pt x="9" y="3"/>
                  </a:lnTo>
                  <a:lnTo>
                    <a:pt x="16" y="3"/>
                  </a:lnTo>
                  <a:lnTo>
                    <a:pt x="22" y="6"/>
                  </a:lnTo>
                  <a:lnTo>
                    <a:pt x="26" y="11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18" y="30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21" y="31"/>
                  </a:lnTo>
                  <a:lnTo>
                    <a:pt x="25" y="26"/>
                  </a:lnTo>
                  <a:lnTo>
                    <a:pt x="29" y="19"/>
                  </a:lnTo>
                  <a:lnTo>
                    <a:pt x="29" y="12"/>
                  </a:lnTo>
                  <a:lnTo>
                    <a:pt x="25" y="5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5" name="Freeform 222"/>
            <p:cNvSpPr>
              <a:spLocks noChangeAspect="1"/>
            </p:cNvSpPr>
            <p:nvPr/>
          </p:nvSpPr>
          <p:spPr bwMode="auto">
            <a:xfrm>
              <a:off x="2839" y="2080"/>
              <a:ext cx="15" cy="19"/>
            </a:xfrm>
            <a:custGeom>
              <a:avLst/>
              <a:gdLst>
                <a:gd name="T0" fmla="*/ 1 w 30"/>
                <a:gd name="T1" fmla="*/ 1 h 38"/>
                <a:gd name="T2" fmla="*/ 3 w 30"/>
                <a:gd name="T3" fmla="*/ 1 h 38"/>
                <a:gd name="T4" fmla="*/ 4 w 30"/>
                <a:gd name="T5" fmla="*/ 1 h 38"/>
                <a:gd name="T6" fmla="*/ 6 w 30"/>
                <a:gd name="T7" fmla="*/ 1 h 38"/>
                <a:gd name="T8" fmla="*/ 7 w 30"/>
                <a:gd name="T9" fmla="*/ 2 h 38"/>
                <a:gd name="T10" fmla="*/ 7 w 30"/>
                <a:gd name="T11" fmla="*/ 5 h 38"/>
                <a:gd name="T12" fmla="*/ 6 w 30"/>
                <a:gd name="T13" fmla="*/ 6 h 38"/>
                <a:gd name="T14" fmla="*/ 5 w 30"/>
                <a:gd name="T15" fmla="*/ 7 h 38"/>
                <a:gd name="T16" fmla="*/ 4 w 30"/>
                <a:gd name="T17" fmla="*/ 9 h 38"/>
                <a:gd name="T18" fmla="*/ 4 w 30"/>
                <a:gd name="T19" fmla="*/ 9 h 38"/>
                <a:gd name="T20" fmla="*/ 4 w 30"/>
                <a:gd name="T21" fmla="*/ 9 h 38"/>
                <a:gd name="T22" fmla="*/ 4 w 30"/>
                <a:gd name="T23" fmla="*/ 10 h 38"/>
                <a:gd name="T24" fmla="*/ 4 w 30"/>
                <a:gd name="T25" fmla="*/ 10 h 38"/>
                <a:gd name="T26" fmla="*/ 4 w 30"/>
                <a:gd name="T27" fmla="*/ 10 h 38"/>
                <a:gd name="T28" fmla="*/ 4 w 30"/>
                <a:gd name="T29" fmla="*/ 10 h 38"/>
                <a:gd name="T30" fmla="*/ 4 w 30"/>
                <a:gd name="T31" fmla="*/ 10 h 38"/>
                <a:gd name="T32" fmla="*/ 4 w 30"/>
                <a:gd name="T33" fmla="*/ 10 h 38"/>
                <a:gd name="T34" fmla="*/ 6 w 30"/>
                <a:gd name="T35" fmla="*/ 7 h 38"/>
                <a:gd name="T36" fmla="*/ 7 w 30"/>
                <a:gd name="T37" fmla="*/ 6 h 38"/>
                <a:gd name="T38" fmla="*/ 8 w 30"/>
                <a:gd name="T39" fmla="*/ 5 h 38"/>
                <a:gd name="T40" fmla="*/ 8 w 30"/>
                <a:gd name="T41" fmla="*/ 3 h 38"/>
                <a:gd name="T42" fmla="*/ 7 w 30"/>
                <a:gd name="T43" fmla="*/ 1 h 38"/>
                <a:gd name="T44" fmla="*/ 5 w 30"/>
                <a:gd name="T45" fmla="*/ 1 h 38"/>
                <a:gd name="T46" fmla="*/ 3 w 30"/>
                <a:gd name="T47" fmla="*/ 0 h 38"/>
                <a:gd name="T48" fmla="*/ 1 w 30"/>
                <a:gd name="T49" fmla="*/ 1 h 38"/>
                <a:gd name="T50" fmla="*/ 1 w 30"/>
                <a:gd name="T51" fmla="*/ 1 h 38"/>
                <a:gd name="T52" fmla="*/ 1 w 30"/>
                <a:gd name="T53" fmla="*/ 1 h 38"/>
                <a:gd name="T54" fmla="*/ 0 w 30"/>
                <a:gd name="T55" fmla="*/ 1 h 38"/>
                <a:gd name="T56" fmla="*/ 0 w 30"/>
                <a:gd name="T57" fmla="*/ 1 h 38"/>
                <a:gd name="T58" fmla="*/ 0 w 30"/>
                <a:gd name="T59" fmla="*/ 1 h 38"/>
                <a:gd name="T60" fmla="*/ 1 w 30"/>
                <a:gd name="T61" fmla="*/ 1 h 38"/>
                <a:gd name="T62" fmla="*/ 1 w 30"/>
                <a:gd name="T63" fmla="*/ 1 h 38"/>
                <a:gd name="T64" fmla="*/ 1 w 30"/>
                <a:gd name="T65" fmla="*/ 1 h 38"/>
                <a:gd name="T66" fmla="*/ 1 w 30"/>
                <a:gd name="T67" fmla="*/ 1 h 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38"/>
                <a:gd name="T104" fmla="*/ 30 w 30"/>
                <a:gd name="T105" fmla="*/ 38 h 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38">
                  <a:moveTo>
                    <a:pt x="1" y="5"/>
                  </a:moveTo>
                  <a:lnTo>
                    <a:pt x="9" y="4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6" y="11"/>
                  </a:lnTo>
                  <a:lnTo>
                    <a:pt x="26" y="18"/>
                  </a:lnTo>
                  <a:lnTo>
                    <a:pt x="24" y="25"/>
                  </a:lnTo>
                  <a:lnTo>
                    <a:pt x="18" y="30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21" y="31"/>
                  </a:lnTo>
                  <a:lnTo>
                    <a:pt x="26" y="26"/>
                  </a:lnTo>
                  <a:lnTo>
                    <a:pt x="29" y="20"/>
                  </a:lnTo>
                  <a:lnTo>
                    <a:pt x="30" y="12"/>
                  </a:lnTo>
                  <a:lnTo>
                    <a:pt x="26" y="5"/>
                  </a:lnTo>
                  <a:lnTo>
                    <a:pt x="20" y="1"/>
                  </a:lnTo>
                  <a:lnTo>
                    <a:pt x="1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6" name="Freeform 223"/>
            <p:cNvSpPr>
              <a:spLocks noChangeAspect="1"/>
            </p:cNvSpPr>
            <p:nvPr/>
          </p:nvSpPr>
          <p:spPr bwMode="auto">
            <a:xfrm>
              <a:off x="2811" y="2042"/>
              <a:ext cx="12" cy="35"/>
            </a:xfrm>
            <a:custGeom>
              <a:avLst/>
              <a:gdLst>
                <a:gd name="T0" fmla="*/ 3 w 26"/>
                <a:gd name="T1" fmla="*/ 17 h 71"/>
                <a:gd name="T2" fmla="*/ 0 w 26"/>
                <a:gd name="T3" fmla="*/ 0 h 71"/>
                <a:gd name="T4" fmla="*/ 3 w 26"/>
                <a:gd name="T5" fmla="*/ 0 h 71"/>
                <a:gd name="T6" fmla="*/ 6 w 26"/>
                <a:gd name="T7" fmla="*/ 17 h 71"/>
                <a:gd name="T8" fmla="*/ 3 w 26"/>
                <a:gd name="T9" fmla="*/ 1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1"/>
                <a:gd name="T17" fmla="*/ 26 w 26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1">
                  <a:moveTo>
                    <a:pt x="13" y="71"/>
                  </a:moveTo>
                  <a:lnTo>
                    <a:pt x="0" y="3"/>
                  </a:lnTo>
                  <a:lnTo>
                    <a:pt x="13" y="0"/>
                  </a:lnTo>
                  <a:lnTo>
                    <a:pt x="26" y="68"/>
                  </a:lnTo>
                  <a:lnTo>
                    <a:pt x="13" y="71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7" name="Freeform 224"/>
            <p:cNvSpPr>
              <a:spLocks noChangeAspect="1"/>
            </p:cNvSpPr>
            <p:nvPr/>
          </p:nvSpPr>
          <p:spPr bwMode="auto">
            <a:xfrm>
              <a:off x="2796" y="2222"/>
              <a:ext cx="109" cy="44"/>
            </a:xfrm>
            <a:custGeom>
              <a:avLst/>
              <a:gdLst>
                <a:gd name="T0" fmla="*/ 5 w 217"/>
                <a:gd name="T1" fmla="*/ 1 h 87"/>
                <a:gd name="T2" fmla="*/ 6 w 217"/>
                <a:gd name="T3" fmla="*/ 2 h 87"/>
                <a:gd name="T4" fmla="*/ 7 w 217"/>
                <a:gd name="T5" fmla="*/ 3 h 87"/>
                <a:gd name="T6" fmla="*/ 8 w 217"/>
                <a:gd name="T7" fmla="*/ 4 h 87"/>
                <a:gd name="T8" fmla="*/ 10 w 217"/>
                <a:gd name="T9" fmla="*/ 5 h 87"/>
                <a:gd name="T10" fmla="*/ 11 w 217"/>
                <a:gd name="T11" fmla="*/ 5 h 87"/>
                <a:gd name="T12" fmla="*/ 12 w 217"/>
                <a:gd name="T13" fmla="*/ 6 h 87"/>
                <a:gd name="T14" fmla="*/ 14 w 217"/>
                <a:gd name="T15" fmla="*/ 6 h 87"/>
                <a:gd name="T16" fmla="*/ 15 w 217"/>
                <a:gd name="T17" fmla="*/ 7 h 87"/>
                <a:gd name="T18" fmla="*/ 18 w 217"/>
                <a:gd name="T19" fmla="*/ 8 h 87"/>
                <a:gd name="T20" fmla="*/ 24 w 217"/>
                <a:gd name="T21" fmla="*/ 10 h 87"/>
                <a:gd name="T22" fmla="*/ 31 w 217"/>
                <a:gd name="T23" fmla="*/ 13 h 87"/>
                <a:gd name="T24" fmla="*/ 37 w 217"/>
                <a:gd name="T25" fmla="*/ 15 h 87"/>
                <a:gd name="T26" fmla="*/ 44 w 217"/>
                <a:gd name="T27" fmla="*/ 17 h 87"/>
                <a:gd name="T28" fmla="*/ 50 w 217"/>
                <a:gd name="T29" fmla="*/ 19 h 87"/>
                <a:gd name="T30" fmla="*/ 53 w 217"/>
                <a:gd name="T31" fmla="*/ 21 h 87"/>
                <a:gd name="T32" fmla="*/ 55 w 217"/>
                <a:gd name="T33" fmla="*/ 22 h 87"/>
                <a:gd name="T34" fmla="*/ 54 w 217"/>
                <a:gd name="T35" fmla="*/ 22 h 87"/>
                <a:gd name="T36" fmla="*/ 53 w 217"/>
                <a:gd name="T37" fmla="*/ 22 h 87"/>
                <a:gd name="T38" fmla="*/ 51 w 217"/>
                <a:gd name="T39" fmla="*/ 22 h 87"/>
                <a:gd name="T40" fmla="*/ 48 w 217"/>
                <a:gd name="T41" fmla="*/ 21 h 87"/>
                <a:gd name="T42" fmla="*/ 44 w 217"/>
                <a:gd name="T43" fmla="*/ 21 h 87"/>
                <a:gd name="T44" fmla="*/ 40 w 217"/>
                <a:gd name="T45" fmla="*/ 20 h 87"/>
                <a:gd name="T46" fmla="*/ 36 w 217"/>
                <a:gd name="T47" fmla="*/ 19 h 87"/>
                <a:gd name="T48" fmla="*/ 32 w 217"/>
                <a:gd name="T49" fmla="*/ 18 h 87"/>
                <a:gd name="T50" fmla="*/ 27 w 217"/>
                <a:gd name="T51" fmla="*/ 16 h 87"/>
                <a:gd name="T52" fmla="*/ 22 w 217"/>
                <a:gd name="T53" fmla="*/ 15 h 87"/>
                <a:gd name="T54" fmla="*/ 18 w 217"/>
                <a:gd name="T55" fmla="*/ 14 h 87"/>
                <a:gd name="T56" fmla="*/ 14 w 217"/>
                <a:gd name="T57" fmla="*/ 12 h 87"/>
                <a:gd name="T58" fmla="*/ 10 w 217"/>
                <a:gd name="T59" fmla="*/ 10 h 87"/>
                <a:gd name="T60" fmla="*/ 6 w 217"/>
                <a:gd name="T61" fmla="*/ 9 h 87"/>
                <a:gd name="T62" fmla="*/ 3 w 217"/>
                <a:gd name="T63" fmla="*/ 7 h 87"/>
                <a:gd name="T64" fmla="*/ 1 w 217"/>
                <a:gd name="T65" fmla="*/ 6 h 87"/>
                <a:gd name="T66" fmla="*/ 1 w 217"/>
                <a:gd name="T67" fmla="*/ 5 h 87"/>
                <a:gd name="T68" fmla="*/ 0 w 217"/>
                <a:gd name="T69" fmla="*/ 3 h 87"/>
                <a:gd name="T70" fmla="*/ 0 w 217"/>
                <a:gd name="T71" fmla="*/ 3 h 87"/>
                <a:gd name="T72" fmla="*/ 1 w 217"/>
                <a:gd name="T73" fmla="*/ 1 h 87"/>
                <a:gd name="T74" fmla="*/ 2 w 217"/>
                <a:gd name="T75" fmla="*/ 1 h 87"/>
                <a:gd name="T76" fmla="*/ 3 w 217"/>
                <a:gd name="T77" fmla="*/ 0 h 87"/>
                <a:gd name="T78" fmla="*/ 4 w 217"/>
                <a:gd name="T79" fmla="*/ 1 h 87"/>
                <a:gd name="T80" fmla="*/ 5 w 217"/>
                <a:gd name="T81" fmla="*/ 1 h 87"/>
                <a:gd name="T82" fmla="*/ 5 w 217"/>
                <a:gd name="T83" fmla="*/ 1 h 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7"/>
                <a:gd name="T127" fmla="*/ 0 h 87"/>
                <a:gd name="T128" fmla="*/ 217 w 217"/>
                <a:gd name="T129" fmla="*/ 87 h 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7" h="87">
                  <a:moveTo>
                    <a:pt x="19" y="4"/>
                  </a:moveTo>
                  <a:lnTo>
                    <a:pt x="24" y="8"/>
                  </a:lnTo>
                  <a:lnTo>
                    <a:pt x="27" y="11"/>
                  </a:lnTo>
                  <a:lnTo>
                    <a:pt x="32" y="15"/>
                  </a:lnTo>
                  <a:lnTo>
                    <a:pt x="37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53" y="24"/>
                  </a:lnTo>
                  <a:lnTo>
                    <a:pt x="57" y="26"/>
                  </a:lnTo>
                  <a:lnTo>
                    <a:pt x="72" y="32"/>
                  </a:lnTo>
                  <a:lnTo>
                    <a:pt x="94" y="40"/>
                  </a:lnTo>
                  <a:lnTo>
                    <a:pt x="121" y="49"/>
                  </a:lnTo>
                  <a:lnTo>
                    <a:pt x="148" y="59"/>
                  </a:lnTo>
                  <a:lnTo>
                    <a:pt x="174" y="68"/>
                  </a:lnTo>
                  <a:lnTo>
                    <a:pt x="197" y="76"/>
                  </a:lnTo>
                  <a:lnTo>
                    <a:pt x="212" y="82"/>
                  </a:lnTo>
                  <a:lnTo>
                    <a:pt x="217" y="86"/>
                  </a:lnTo>
                  <a:lnTo>
                    <a:pt x="215" y="87"/>
                  </a:lnTo>
                  <a:lnTo>
                    <a:pt x="209" y="87"/>
                  </a:lnTo>
                  <a:lnTo>
                    <a:pt x="201" y="86"/>
                  </a:lnTo>
                  <a:lnTo>
                    <a:pt x="190" y="84"/>
                  </a:lnTo>
                  <a:lnTo>
                    <a:pt x="176" y="82"/>
                  </a:lnTo>
                  <a:lnTo>
                    <a:pt x="160" y="78"/>
                  </a:lnTo>
                  <a:lnTo>
                    <a:pt x="144" y="73"/>
                  </a:lnTo>
                  <a:lnTo>
                    <a:pt x="125" y="69"/>
                  </a:lnTo>
                  <a:lnTo>
                    <a:pt x="107" y="64"/>
                  </a:lnTo>
                  <a:lnTo>
                    <a:pt x="88" y="59"/>
                  </a:lnTo>
                  <a:lnTo>
                    <a:pt x="71" y="53"/>
                  </a:lnTo>
                  <a:lnTo>
                    <a:pt x="54" y="47"/>
                  </a:lnTo>
                  <a:lnTo>
                    <a:pt x="38" y="40"/>
                  </a:lnTo>
                  <a:lnTo>
                    <a:pt x="24" y="34"/>
                  </a:lnTo>
                  <a:lnTo>
                    <a:pt x="12" y="27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8" name="Freeform 225"/>
            <p:cNvSpPr>
              <a:spLocks noChangeAspect="1"/>
            </p:cNvSpPr>
            <p:nvPr/>
          </p:nvSpPr>
          <p:spPr bwMode="auto">
            <a:xfrm>
              <a:off x="2664" y="1852"/>
              <a:ext cx="264" cy="199"/>
            </a:xfrm>
            <a:custGeom>
              <a:avLst/>
              <a:gdLst>
                <a:gd name="T0" fmla="*/ 84 w 528"/>
                <a:gd name="T1" fmla="*/ 96 h 398"/>
                <a:gd name="T2" fmla="*/ 97 w 528"/>
                <a:gd name="T3" fmla="*/ 91 h 398"/>
                <a:gd name="T4" fmla="*/ 107 w 528"/>
                <a:gd name="T5" fmla="*/ 85 h 398"/>
                <a:gd name="T6" fmla="*/ 116 w 528"/>
                <a:gd name="T7" fmla="*/ 78 h 398"/>
                <a:gd name="T8" fmla="*/ 123 w 528"/>
                <a:gd name="T9" fmla="*/ 70 h 398"/>
                <a:gd name="T10" fmla="*/ 129 w 528"/>
                <a:gd name="T11" fmla="*/ 61 h 398"/>
                <a:gd name="T12" fmla="*/ 132 w 528"/>
                <a:gd name="T13" fmla="*/ 52 h 398"/>
                <a:gd name="T14" fmla="*/ 132 w 528"/>
                <a:gd name="T15" fmla="*/ 43 h 398"/>
                <a:gd name="T16" fmla="*/ 130 w 528"/>
                <a:gd name="T17" fmla="*/ 33 h 398"/>
                <a:gd name="T18" fmla="*/ 125 w 528"/>
                <a:gd name="T19" fmla="*/ 24 h 398"/>
                <a:gd name="T20" fmla="*/ 118 w 528"/>
                <a:gd name="T21" fmla="*/ 17 h 398"/>
                <a:gd name="T22" fmla="*/ 110 w 528"/>
                <a:gd name="T23" fmla="*/ 10 h 398"/>
                <a:gd name="T24" fmla="*/ 100 w 528"/>
                <a:gd name="T25" fmla="*/ 5 h 398"/>
                <a:gd name="T26" fmla="*/ 88 w 528"/>
                <a:gd name="T27" fmla="*/ 2 h 398"/>
                <a:gd name="T28" fmla="*/ 76 w 528"/>
                <a:gd name="T29" fmla="*/ 0 h 398"/>
                <a:gd name="T30" fmla="*/ 63 w 528"/>
                <a:gd name="T31" fmla="*/ 1 h 398"/>
                <a:gd name="T32" fmla="*/ 49 w 528"/>
                <a:gd name="T33" fmla="*/ 3 h 398"/>
                <a:gd name="T34" fmla="*/ 36 w 528"/>
                <a:gd name="T35" fmla="*/ 9 h 398"/>
                <a:gd name="T36" fmla="*/ 26 w 528"/>
                <a:gd name="T37" fmla="*/ 15 h 398"/>
                <a:gd name="T38" fmla="*/ 17 w 528"/>
                <a:gd name="T39" fmla="*/ 23 h 398"/>
                <a:gd name="T40" fmla="*/ 9 w 528"/>
                <a:gd name="T41" fmla="*/ 30 h 398"/>
                <a:gd name="T42" fmla="*/ 3 w 528"/>
                <a:gd name="T43" fmla="*/ 40 h 398"/>
                <a:gd name="T44" fmla="*/ 1 w 528"/>
                <a:gd name="T45" fmla="*/ 50 h 398"/>
                <a:gd name="T46" fmla="*/ 0 w 528"/>
                <a:gd name="T47" fmla="*/ 59 h 398"/>
                <a:gd name="T48" fmla="*/ 2 w 528"/>
                <a:gd name="T49" fmla="*/ 70 h 398"/>
                <a:gd name="T50" fmla="*/ 7 w 528"/>
                <a:gd name="T51" fmla="*/ 78 h 398"/>
                <a:gd name="T52" fmla="*/ 14 w 528"/>
                <a:gd name="T53" fmla="*/ 86 h 398"/>
                <a:gd name="T54" fmla="*/ 23 w 528"/>
                <a:gd name="T55" fmla="*/ 92 h 398"/>
                <a:gd name="T56" fmla="*/ 33 w 528"/>
                <a:gd name="T57" fmla="*/ 96 h 398"/>
                <a:gd name="T58" fmla="*/ 45 w 528"/>
                <a:gd name="T59" fmla="*/ 99 h 398"/>
                <a:gd name="T60" fmla="*/ 57 w 528"/>
                <a:gd name="T61" fmla="*/ 100 h 398"/>
                <a:gd name="T62" fmla="*/ 71 w 528"/>
                <a:gd name="T63" fmla="*/ 99 h 3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8"/>
                <a:gd name="T97" fmla="*/ 0 h 398"/>
                <a:gd name="T98" fmla="*/ 528 w 528"/>
                <a:gd name="T99" fmla="*/ 398 h 3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8" h="398">
                  <a:moveTo>
                    <a:pt x="312" y="388"/>
                  </a:moveTo>
                  <a:lnTo>
                    <a:pt x="339" y="381"/>
                  </a:lnTo>
                  <a:lnTo>
                    <a:pt x="364" y="372"/>
                  </a:lnTo>
                  <a:lnTo>
                    <a:pt x="388" y="363"/>
                  </a:lnTo>
                  <a:lnTo>
                    <a:pt x="410" y="351"/>
                  </a:lnTo>
                  <a:lnTo>
                    <a:pt x="431" y="339"/>
                  </a:lnTo>
                  <a:lnTo>
                    <a:pt x="450" y="326"/>
                  </a:lnTo>
                  <a:lnTo>
                    <a:pt x="466" y="311"/>
                  </a:lnTo>
                  <a:lnTo>
                    <a:pt x="483" y="296"/>
                  </a:lnTo>
                  <a:lnTo>
                    <a:pt x="495" y="280"/>
                  </a:lnTo>
                  <a:lnTo>
                    <a:pt x="506" y="264"/>
                  </a:lnTo>
                  <a:lnTo>
                    <a:pt x="515" y="247"/>
                  </a:lnTo>
                  <a:lnTo>
                    <a:pt x="522" y="228"/>
                  </a:lnTo>
                  <a:lnTo>
                    <a:pt x="526" y="210"/>
                  </a:lnTo>
                  <a:lnTo>
                    <a:pt x="528" y="190"/>
                  </a:lnTo>
                  <a:lnTo>
                    <a:pt x="528" y="171"/>
                  </a:lnTo>
                  <a:lnTo>
                    <a:pt x="524" y="151"/>
                  </a:lnTo>
                  <a:lnTo>
                    <a:pt x="518" y="131"/>
                  </a:lnTo>
                  <a:lnTo>
                    <a:pt x="510" y="113"/>
                  </a:lnTo>
                  <a:lnTo>
                    <a:pt x="500" y="96"/>
                  </a:lnTo>
                  <a:lnTo>
                    <a:pt x="487" y="80"/>
                  </a:lnTo>
                  <a:lnTo>
                    <a:pt x="473" y="65"/>
                  </a:lnTo>
                  <a:lnTo>
                    <a:pt x="457" y="51"/>
                  </a:lnTo>
                  <a:lnTo>
                    <a:pt x="440" y="38"/>
                  </a:lnTo>
                  <a:lnTo>
                    <a:pt x="420" y="28"/>
                  </a:lnTo>
                  <a:lnTo>
                    <a:pt x="400" y="19"/>
                  </a:lnTo>
                  <a:lnTo>
                    <a:pt x="378" y="10"/>
                  </a:lnTo>
                  <a:lnTo>
                    <a:pt x="354" y="6"/>
                  </a:lnTo>
                  <a:lnTo>
                    <a:pt x="329" y="1"/>
                  </a:lnTo>
                  <a:lnTo>
                    <a:pt x="304" y="0"/>
                  </a:lnTo>
                  <a:lnTo>
                    <a:pt x="279" y="0"/>
                  </a:lnTo>
                  <a:lnTo>
                    <a:pt x="252" y="4"/>
                  </a:lnTo>
                  <a:lnTo>
                    <a:pt x="225" y="8"/>
                  </a:lnTo>
                  <a:lnTo>
                    <a:pt x="198" y="15"/>
                  </a:lnTo>
                  <a:lnTo>
                    <a:pt x="172" y="24"/>
                  </a:lnTo>
                  <a:lnTo>
                    <a:pt x="147" y="35"/>
                  </a:lnTo>
                  <a:lnTo>
                    <a:pt x="124" y="46"/>
                  </a:lnTo>
                  <a:lnTo>
                    <a:pt x="104" y="60"/>
                  </a:lnTo>
                  <a:lnTo>
                    <a:pt x="84" y="74"/>
                  </a:lnTo>
                  <a:lnTo>
                    <a:pt x="65" y="90"/>
                  </a:lnTo>
                  <a:lnTo>
                    <a:pt x="51" y="106"/>
                  </a:lnTo>
                  <a:lnTo>
                    <a:pt x="36" y="123"/>
                  </a:lnTo>
                  <a:lnTo>
                    <a:pt x="24" y="142"/>
                  </a:lnTo>
                  <a:lnTo>
                    <a:pt x="15" y="160"/>
                  </a:lnTo>
                  <a:lnTo>
                    <a:pt x="7" y="180"/>
                  </a:lnTo>
                  <a:lnTo>
                    <a:pt x="2" y="199"/>
                  </a:lnTo>
                  <a:lnTo>
                    <a:pt x="0" y="219"/>
                  </a:lnTo>
                  <a:lnTo>
                    <a:pt x="0" y="239"/>
                  </a:lnTo>
                  <a:lnTo>
                    <a:pt x="3" y="258"/>
                  </a:lnTo>
                  <a:lnTo>
                    <a:pt x="9" y="278"/>
                  </a:lnTo>
                  <a:lnTo>
                    <a:pt x="17" y="295"/>
                  </a:lnTo>
                  <a:lnTo>
                    <a:pt x="29" y="312"/>
                  </a:lnTo>
                  <a:lnTo>
                    <a:pt x="41" y="328"/>
                  </a:lnTo>
                  <a:lnTo>
                    <a:pt x="56" y="342"/>
                  </a:lnTo>
                  <a:lnTo>
                    <a:pt x="74" y="355"/>
                  </a:lnTo>
                  <a:lnTo>
                    <a:pt x="92" y="366"/>
                  </a:lnTo>
                  <a:lnTo>
                    <a:pt x="112" y="376"/>
                  </a:lnTo>
                  <a:lnTo>
                    <a:pt x="133" y="384"/>
                  </a:lnTo>
                  <a:lnTo>
                    <a:pt x="157" y="390"/>
                  </a:lnTo>
                  <a:lnTo>
                    <a:pt x="181" y="394"/>
                  </a:lnTo>
                  <a:lnTo>
                    <a:pt x="206" y="398"/>
                  </a:lnTo>
                  <a:lnTo>
                    <a:pt x="231" y="398"/>
                  </a:lnTo>
                  <a:lnTo>
                    <a:pt x="258" y="396"/>
                  </a:lnTo>
                  <a:lnTo>
                    <a:pt x="284" y="394"/>
                  </a:lnTo>
                  <a:lnTo>
                    <a:pt x="312" y="388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59" name="Freeform 226"/>
            <p:cNvSpPr>
              <a:spLocks noChangeAspect="1"/>
            </p:cNvSpPr>
            <p:nvPr/>
          </p:nvSpPr>
          <p:spPr bwMode="auto">
            <a:xfrm>
              <a:off x="2727" y="1882"/>
              <a:ext cx="194" cy="147"/>
            </a:xfrm>
            <a:custGeom>
              <a:avLst/>
              <a:gdLst>
                <a:gd name="T0" fmla="*/ 56 w 390"/>
                <a:gd name="T1" fmla="*/ 72 h 294"/>
                <a:gd name="T2" fmla="*/ 66 w 390"/>
                <a:gd name="T3" fmla="*/ 69 h 294"/>
                <a:gd name="T4" fmla="*/ 74 w 390"/>
                <a:gd name="T5" fmla="*/ 65 h 294"/>
                <a:gd name="T6" fmla="*/ 82 w 390"/>
                <a:gd name="T7" fmla="*/ 59 h 294"/>
                <a:gd name="T8" fmla="*/ 88 w 390"/>
                <a:gd name="T9" fmla="*/ 53 h 294"/>
                <a:gd name="T10" fmla="*/ 92 w 390"/>
                <a:gd name="T11" fmla="*/ 47 h 294"/>
                <a:gd name="T12" fmla="*/ 96 w 390"/>
                <a:gd name="T13" fmla="*/ 40 h 294"/>
                <a:gd name="T14" fmla="*/ 97 w 390"/>
                <a:gd name="T15" fmla="*/ 33 h 294"/>
                <a:gd name="T16" fmla="*/ 96 w 390"/>
                <a:gd name="T17" fmla="*/ 25 h 294"/>
                <a:gd name="T18" fmla="*/ 95 w 390"/>
                <a:gd name="T19" fmla="*/ 22 h 294"/>
                <a:gd name="T20" fmla="*/ 94 w 390"/>
                <a:gd name="T21" fmla="*/ 18 h 294"/>
                <a:gd name="T22" fmla="*/ 92 w 390"/>
                <a:gd name="T23" fmla="*/ 15 h 294"/>
                <a:gd name="T24" fmla="*/ 89 w 390"/>
                <a:gd name="T25" fmla="*/ 13 h 294"/>
                <a:gd name="T26" fmla="*/ 86 w 390"/>
                <a:gd name="T27" fmla="*/ 10 h 294"/>
                <a:gd name="T28" fmla="*/ 84 w 390"/>
                <a:gd name="T29" fmla="*/ 8 h 294"/>
                <a:gd name="T30" fmla="*/ 80 w 390"/>
                <a:gd name="T31" fmla="*/ 6 h 294"/>
                <a:gd name="T32" fmla="*/ 76 w 390"/>
                <a:gd name="T33" fmla="*/ 4 h 294"/>
                <a:gd name="T34" fmla="*/ 72 w 390"/>
                <a:gd name="T35" fmla="*/ 2 h 294"/>
                <a:gd name="T36" fmla="*/ 68 w 390"/>
                <a:gd name="T37" fmla="*/ 1 h 294"/>
                <a:gd name="T38" fmla="*/ 64 w 390"/>
                <a:gd name="T39" fmla="*/ 1 h 294"/>
                <a:gd name="T40" fmla="*/ 59 w 390"/>
                <a:gd name="T41" fmla="*/ 1 h 294"/>
                <a:gd name="T42" fmla="*/ 55 w 390"/>
                <a:gd name="T43" fmla="*/ 0 h 294"/>
                <a:gd name="T44" fmla="*/ 50 w 390"/>
                <a:gd name="T45" fmla="*/ 1 h 294"/>
                <a:gd name="T46" fmla="*/ 45 w 390"/>
                <a:gd name="T47" fmla="*/ 1 h 294"/>
                <a:gd name="T48" fmla="*/ 40 w 390"/>
                <a:gd name="T49" fmla="*/ 1 h 294"/>
                <a:gd name="T50" fmla="*/ 31 w 390"/>
                <a:gd name="T51" fmla="*/ 5 h 294"/>
                <a:gd name="T52" fmla="*/ 22 w 390"/>
                <a:gd name="T53" fmla="*/ 9 h 294"/>
                <a:gd name="T54" fmla="*/ 15 w 390"/>
                <a:gd name="T55" fmla="*/ 13 h 294"/>
                <a:gd name="T56" fmla="*/ 9 w 390"/>
                <a:gd name="T57" fmla="*/ 19 h 294"/>
                <a:gd name="T58" fmla="*/ 4 w 390"/>
                <a:gd name="T59" fmla="*/ 26 h 294"/>
                <a:gd name="T60" fmla="*/ 1 w 390"/>
                <a:gd name="T61" fmla="*/ 33 h 294"/>
                <a:gd name="T62" fmla="*/ 0 w 390"/>
                <a:gd name="T63" fmla="*/ 40 h 294"/>
                <a:gd name="T64" fmla="*/ 0 w 390"/>
                <a:gd name="T65" fmla="*/ 47 h 294"/>
                <a:gd name="T66" fmla="*/ 1 w 390"/>
                <a:gd name="T67" fmla="*/ 51 h 294"/>
                <a:gd name="T68" fmla="*/ 3 w 390"/>
                <a:gd name="T69" fmla="*/ 54 h 294"/>
                <a:gd name="T70" fmla="*/ 5 w 390"/>
                <a:gd name="T71" fmla="*/ 57 h 294"/>
                <a:gd name="T72" fmla="*/ 7 w 390"/>
                <a:gd name="T73" fmla="*/ 60 h 294"/>
                <a:gd name="T74" fmla="*/ 10 w 390"/>
                <a:gd name="T75" fmla="*/ 63 h 294"/>
                <a:gd name="T76" fmla="*/ 13 w 390"/>
                <a:gd name="T77" fmla="*/ 66 h 294"/>
                <a:gd name="T78" fmla="*/ 16 w 390"/>
                <a:gd name="T79" fmla="*/ 68 h 294"/>
                <a:gd name="T80" fmla="*/ 20 w 390"/>
                <a:gd name="T81" fmla="*/ 70 h 294"/>
                <a:gd name="T82" fmla="*/ 24 w 390"/>
                <a:gd name="T83" fmla="*/ 71 h 294"/>
                <a:gd name="T84" fmla="*/ 28 w 390"/>
                <a:gd name="T85" fmla="*/ 72 h 294"/>
                <a:gd name="T86" fmla="*/ 33 w 390"/>
                <a:gd name="T87" fmla="*/ 73 h 294"/>
                <a:gd name="T88" fmla="*/ 37 w 390"/>
                <a:gd name="T89" fmla="*/ 74 h 294"/>
                <a:gd name="T90" fmla="*/ 42 w 390"/>
                <a:gd name="T91" fmla="*/ 74 h 294"/>
                <a:gd name="T92" fmla="*/ 47 w 390"/>
                <a:gd name="T93" fmla="*/ 74 h 294"/>
                <a:gd name="T94" fmla="*/ 51 w 390"/>
                <a:gd name="T95" fmla="*/ 73 h 294"/>
                <a:gd name="T96" fmla="*/ 56 w 390"/>
                <a:gd name="T97" fmla="*/ 72 h 2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0"/>
                <a:gd name="T148" fmla="*/ 0 h 294"/>
                <a:gd name="T149" fmla="*/ 390 w 390"/>
                <a:gd name="T150" fmla="*/ 294 h 2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0" h="294">
                  <a:moveTo>
                    <a:pt x="227" y="287"/>
                  </a:moveTo>
                  <a:lnTo>
                    <a:pt x="265" y="275"/>
                  </a:lnTo>
                  <a:lnTo>
                    <a:pt x="300" y="259"/>
                  </a:lnTo>
                  <a:lnTo>
                    <a:pt x="329" y="238"/>
                  </a:lnTo>
                  <a:lnTo>
                    <a:pt x="354" y="215"/>
                  </a:lnTo>
                  <a:lnTo>
                    <a:pt x="372" y="189"/>
                  </a:lnTo>
                  <a:lnTo>
                    <a:pt x="385" y="161"/>
                  </a:lnTo>
                  <a:lnTo>
                    <a:pt x="390" y="132"/>
                  </a:lnTo>
                  <a:lnTo>
                    <a:pt x="387" y="103"/>
                  </a:lnTo>
                  <a:lnTo>
                    <a:pt x="383" y="89"/>
                  </a:lnTo>
                  <a:lnTo>
                    <a:pt x="377" y="75"/>
                  </a:lnTo>
                  <a:lnTo>
                    <a:pt x="369" y="63"/>
                  </a:lnTo>
                  <a:lnTo>
                    <a:pt x="360" y="52"/>
                  </a:lnTo>
                  <a:lnTo>
                    <a:pt x="348" y="41"/>
                  </a:lnTo>
                  <a:lnTo>
                    <a:pt x="337" y="32"/>
                  </a:lnTo>
                  <a:lnTo>
                    <a:pt x="323" y="24"/>
                  </a:lnTo>
                  <a:lnTo>
                    <a:pt x="308" y="16"/>
                  </a:lnTo>
                  <a:lnTo>
                    <a:pt x="292" y="10"/>
                  </a:lnTo>
                  <a:lnTo>
                    <a:pt x="276" y="6"/>
                  </a:lnTo>
                  <a:lnTo>
                    <a:pt x="258" y="2"/>
                  </a:lnTo>
                  <a:lnTo>
                    <a:pt x="240" y="1"/>
                  </a:lnTo>
                  <a:lnTo>
                    <a:pt x="221" y="0"/>
                  </a:lnTo>
                  <a:lnTo>
                    <a:pt x="202" y="1"/>
                  </a:lnTo>
                  <a:lnTo>
                    <a:pt x="182" y="3"/>
                  </a:lnTo>
                  <a:lnTo>
                    <a:pt x="163" y="7"/>
                  </a:lnTo>
                  <a:lnTo>
                    <a:pt x="125" y="18"/>
                  </a:lnTo>
                  <a:lnTo>
                    <a:pt x="90" y="35"/>
                  </a:lnTo>
                  <a:lnTo>
                    <a:pt x="61" y="55"/>
                  </a:lnTo>
                  <a:lnTo>
                    <a:pt x="36" y="78"/>
                  </a:lnTo>
                  <a:lnTo>
                    <a:pt x="18" y="105"/>
                  </a:lnTo>
                  <a:lnTo>
                    <a:pt x="5" y="132"/>
                  </a:lnTo>
                  <a:lnTo>
                    <a:pt x="0" y="161"/>
                  </a:lnTo>
                  <a:lnTo>
                    <a:pt x="3" y="191"/>
                  </a:lnTo>
                  <a:lnTo>
                    <a:pt x="7" y="205"/>
                  </a:lnTo>
                  <a:lnTo>
                    <a:pt x="13" y="219"/>
                  </a:lnTo>
                  <a:lnTo>
                    <a:pt x="21" y="230"/>
                  </a:lnTo>
                  <a:lnTo>
                    <a:pt x="30" y="242"/>
                  </a:lnTo>
                  <a:lnTo>
                    <a:pt x="42" y="252"/>
                  </a:lnTo>
                  <a:lnTo>
                    <a:pt x="53" y="262"/>
                  </a:lnTo>
                  <a:lnTo>
                    <a:pt x="67" y="270"/>
                  </a:lnTo>
                  <a:lnTo>
                    <a:pt x="82" y="277"/>
                  </a:lnTo>
                  <a:lnTo>
                    <a:pt x="98" y="283"/>
                  </a:lnTo>
                  <a:lnTo>
                    <a:pt x="114" y="288"/>
                  </a:lnTo>
                  <a:lnTo>
                    <a:pt x="132" y="291"/>
                  </a:lnTo>
                  <a:lnTo>
                    <a:pt x="150" y="293"/>
                  </a:lnTo>
                  <a:lnTo>
                    <a:pt x="168" y="294"/>
                  </a:lnTo>
                  <a:lnTo>
                    <a:pt x="188" y="293"/>
                  </a:lnTo>
                  <a:lnTo>
                    <a:pt x="208" y="290"/>
                  </a:lnTo>
                  <a:lnTo>
                    <a:pt x="227" y="287"/>
                  </a:lnTo>
                  <a:close/>
                </a:path>
              </a:pathLst>
            </a:custGeom>
            <a:solidFill>
              <a:srgbClr val="F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0" name="Freeform 227"/>
            <p:cNvSpPr>
              <a:spLocks noChangeAspect="1"/>
            </p:cNvSpPr>
            <p:nvPr/>
          </p:nvSpPr>
          <p:spPr bwMode="auto">
            <a:xfrm>
              <a:off x="2701" y="1901"/>
              <a:ext cx="103" cy="44"/>
            </a:xfrm>
            <a:custGeom>
              <a:avLst/>
              <a:gdLst>
                <a:gd name="T0" fmla="*/ 28 w 206"/>
                <a:gd name="T1" fmla="*/ 22 h 89"/>
                <a:gd name="T2" fmla="*/ 34 w 206"/>
                <a:gd name="T3" fmla="*/ 21 h 89"/>
                <a:gd name="T4" fmla="*/ 38 w 206"/>
                <a:gd name="T5" fmla="*/ 20 h 89"/>
                <a:gd name="T6" fmla="*/ 42 w 206"/>
                <a:gd name="T7" fmla="*/ 19 h 89"/>
                <a:gd name="T8" fmla="*/ 45 w 206"/>
                <a:gd name="T9" fmla="*/ 18 h 89"/>
                <a:gd name="T10" fmla="*/ 48 w 206"/>
                <a:gd name="T11" fmla="*/ 17 h 89"/>
                <a:gd name="T12" fmla="*/ 50 w 206"/>
                <a:gd name="T13" fmla="*/ 16 h 89"/>
                <a:gd name="T14" fmla="*/ 52 w 206"/>
                <a:gd name="T15" fmla="*/ 15 h 89"/>
                <a:gd name="T16" fmla="*/ 52 w 206"/>
                <a:gd name="T17" fmla="*/ 15 h 89"/>
                <a:gd name="T18" fmla="*/ 51 w 206"/>
                <a:gd name="T19" fmla="*/ 14 h 89"/>
                <a:gd name="T20" fmla="*/ 50 w 206"/>
                <a:gd name="T21" fmla="*/ 13 h 89"/>
                <a:gd name="T22" fmla="*/ 48 w 206"/>
                <a:gd name="T23" fmla="*/ 10 h 89"/>
                <a:gd name="T24" fmla="*/ 45 w 206"/>
                <a:gd name="T25" fmla="*/ 8 h 89"/>
                <a:gd name="T26" fmla="*/ 41 w 206"/>
                <a:gd name="T27" fmla="*/ 5 h 89"/>
                <a:gd name="T28" fmla="*/ 37 w 206"/>
                <a:gd name="T29" fmla="*/ 3 h 89"/>
                <a:gd name="T30" fmla="*/ 33 w 206"/>
                <a:gd name="T31" fmla="*/ 0 h 89"/>
                <a:gd name="T32" fmla="*/ 28 w 206"/>
                <a:gd name="T33" fmla="*/ 0 h 89"/>
                <a:gd name="T34" fmla="*/ 22 w 206"/>
                <a:gd name="T35" fmla="*/ 0 h 89"/>
                <a:gd name="T36" fmla="*/ 15 w 206"/>
                <a:gd name="T37" fmla="*/ 1 h 89"/>
                <a:gd name="T38" fmla="*/ 11 w 206"/>
                <a:gd name="T39" fmla="*/ 4 h 89"/>
                <a:gd name="T40" fmla="*/ 6 w 206"/>
                <a:gd name="T41" fmla="*/ 6 h 89"/>
                <a:gd name="T42" fmla="*/ 3 w 206"/>
                <a:gd name="T43" fmla="*/ 9 h 89"/>
                <a:gd name="T44" fmla="*/ 2 w 206"/>
                <a:gd name="T45" fmla="*/ 11 h 89"/>
                <a:gd name="T46" fmla="*/ 1 w 206"/>
                <a:gd name="T47" fmla="*/ 13 h 89"/>
                <a:gd name="T48" fmla="*/ 0 w 206"/>
                <a:gd name="T49" fmla="*/ 14 h 89"/>
                <a:gd name="T50" fmla="*/ 1 w 206"/>
                <a:gd name="T51" fmla="*/ 14 h 89"/>
                <a:gd name="T52" fmla="*/ 2 w 206"/>
                <a:gd name="T53" fmla="*/ 15 h 89"/>
                <a:gd name="T54" fmla="*/ 5 w 206"/>
                <a:gd name="T55" fmla="*/ 17 h 89"/>
                <a:gd name="T56" fmla="*/ 7 w 206"/>
                <a:gd name="T57" fmla="*/ 18 h 89"/>
                <a:gd name="T58" fmla="*/ 12 w 206"/>
                <a:gd name="T59" fmla="*/ 20 h 89"/>
                <a:gd name="T60" fmla="*/ 17 w 206"/>
                <a:gd name="T61" fmla="*/ 21 h 89"/>
                <a:gd name="T62" fmla="*/ 22 w 206"/>
                <a:gd name="T63" fmla="*/ 22 h 89"/>
                <a:gd name="T64" fmla="*/ 28 w 206"/>
                <a:gd name="T65" fmla="*/ 22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9"/>
                <a:gd name="T101" fmla="*/ 206 w 206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9">
                  <a:moveTo>
                    <a:pt x="114" y="89"/>
                  </a:moveTo>
                  <a:lnTo>
                    <a:pt x="133" y="86"/>
                  </a:lnTo>
                  <a:lnTo>
                    <a:pt x="152" y="83"/>
                  </a:lnTo>
                  <a:lnTo>
                    <a:pt x="167" y="78"/>
                  </a:lnTo>
                  <a:lnTo>
                    <a:pt x="180" y="74"/>
                  </a:lnTo>
                  <a:lnTo>
                    <a:pt x="191" y="69"/>
                  </a:lnTo>
                  <a:lnTo>
                    <a:pt x="199" y="65"/>
                  </a:lnTo>
                  <a:lnTo>
                    <a:pt x="205" y="62"/>
                  </a:lnTo>
                  <a:lnTo>
                    <a:pt x="206" y="61"/>
                  </a:lnTo>
                  <a:lnTo>
                    <a:pt x="204" y="59"/>
                  </a:lnTo>
                  <a:lnTo>
                    <a:pt x="198" y="52"/>
                  </a:lnTo>
                  <a:lnTo>
                    <a:pt x="189" y="43"/>
                  </a:lnTo>
                  <a:lnTo>
                    <a:pt x="177" y="32"/>
                  </a:lnTo>
                  <a:lnTo>
                    <a:pt x="162" y="22"/>
                  </a:lnTo>
                  <a:lnTo>
                    <a:pt x="147" y="12"/>
                  </a:lnTo>
                  <a:lnTo>
                    <a:pt x="130" y="3"/>
                  </a:lnTo>
                  <a:lnTo>
                    <a:pt x="112" y="0"/>
                  </a:lnTo>
                  <a:lnTo>
                    <a:pt x="85" y="1"/>
                  </a:lnTo>
                  <a:lnTo>
                    <a:pt x="61" y="7"/>
                  </a:lnTo>
                  <a:lnTo>
                    <a:pt x="41" y="16"/>
                  </a:lnTo>
                  <a:lnTo>
                    <a:pt x="26" y="27"/>
                  </a:lnTo>
                  <a:lnTo>
                    <a:pt x="15" y="38"/>
                  </a:lnTo>
                  <a:lnTo>
                    <a:pt x="5" y="47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2" y="59"/>
                  </a:lnTo>
                  <a:lnTo>
                    <a:pt x="8" y="62"/>
                  </a:lnTo>
                  <a:lnTo>
                    <a:pt x="17" y="68"/>
                  </a:lnTo>
                  <a:lnTo>
                    <a:pt x="31" y="74"/>
                  </a:lnTo>
                  <a:lnTo>
                    <a:pt x="47" y="80"/>
                  </a:lnTo>
                  <a:lnTo>
                    <a:pt x="66" y="85"/>
                  </a:lnTo>
                  <a:lnTo>
                    <a:pt x="88" y="88"/>
                  </a:lnTo>
                  <a:lnTo>
                    <a:pt x="114" y="89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1" name="Freeform 228"/>
            <p:cNvSpPr>
              <a:spLocks noChangeAspect="1"/>
            </p:cNvSpPr>
            <p:nvPr/>
          </p:nvSpPr>
          <p:spPr bwMode="auto">
            <a:xfrm>
              <a:off x="2713" y="1918"/>
              <a:ext cx="84" cy="23"/>
            </a:xfrm>
            <a:custGeom>
              <a:avLst/>
              <a:gdLst>
                <a:gd name="T0" fmla="*/ 0 w 168"/>
                <a:gd name="T1" fmla="*/ 7 h 48"/>
                <a:gd name="T2" fmla="*/ 1 w 168"/>
                <a:gd name="T3" fmla="*/ 7 h 48"/>
                <a:gd name="T4" fmla="*/ 3 w 168"/>
                <a:gd name="T5" fmla="*/ 8 h 48"/>
                <a:gd name="T6" fmla="*/ 5 w 168"/>
                <a:gd name="T7" fmla="*/ 8 h 48"/>
                <a:gd name="T8" fmla="*/ 9 w 168"/>
                <a:gd name="T9" fmla="*/ 9 h 48"/>
                <a:gd name="T10" fmla="*/ 12 w 168"/>
                <a:gd name="T11" fmla="*/ 10 h 48"/>
                <a:gd name="T12" fmla="*/ 15 w 168"/>
                <a:gd name="T13" fmla="*/ 11 h 48"/>
                <a:gd name="T14" fmla="*/ 19 w 168"/>
                <a:gd name="T15" fmla="*/ 11 h 48"/>
                <a:gd name="T16" fmla="*/ 21 w 168"/>
                <a:gd name="T17" fmla="*/ 11 h 48"/>
                <a:gd name="T18" fmla="*/ 26 w 168"/>
                <a:gd name="T19" fmla="*/ 11 h 48"/>
                <a:gd name="T20" fmla="*/ 30 w 168"/>
                <a:gd name="T21" fmla="*/ 10 h 48"/>
                <a:gd name="T22" fmla="*/ 34 w 168"/>
                <a:gd name="T23" fmla="*/ 10 h 48"/>
                <a:gd name="T24" fmla="*/ 37 w 168"/>
                <a:gd name="T25" fmla="*/ 8 h 48"/>
                <a:gd name="T26" fmla="*/ 39 w 168"/>
                <a:gd name="T27" fmla="*/ 8 h 48"/>
                <a:gd name="T28" fmla="*/ 41 w 168"/>
                <a:gd name="T29" fmla="*/ 7 h 48"/>
                <a:gd name="T30" fmla="*/ 42 w 168"/>
                <a:gd name="T31" fmla="*/ 6 h 48"/>
                <a:gd name="T32" fmla="*/ 42 w 168"/>
                <a:gd name="T33" fmla="*/ 6 h 48"/>
                <a:gd name="T34" fmla="*/ 42 w 168"/>
                <a:gd name="T35" fmla="*/ 5 h 48"/>
                <a:gd name="T36" fmla="*/ 40 w 168"/>
                <a:gd name="T37" fmla="*/ 4 h 48"/>
                <a:gd name="T38" fmla="*/ 37 w 168"/>
                <a:gd name="T39" fmla="*/ 2 h 48"/>
                <a:gd name="T40" fmla="*/ 33 w 168"/>
                <a:gd name="T41" fmla="*/ 1 h 48"/>
                <a:gd name="T42" fmla="*/ 26 w 168"/>
                <a:gd name="T43" fmla="*/ 0 h 48"/>
                <a:gd name="T44" fmla="*/ 20 w 168"/>
                <a:gd name="T45" fmla="*/ 0 h 48"/>
                <a:gd name="T46" fmla="*/ 11 w 168"/>
                <a:gd name="T47" fmla="*/ 2 h 48"/>
                <a:gd name="T48" fmla="*/ 0 w 168"/>
                <a:gd name="T49" fmla="*/ 7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48"/>
                <a:gd name="T77" fmla="*/ 168 w 168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48">
                  <a:moveTo>
                    <a:pt x="0" y="29"/>
                  </a:moveTo>
                  <a:lnTo>
                    <a:pt x="4" y="32"/>
                  </a:lnTo>
                  <a:lnTo>
                    <a:pt x="12" y="34"/>
                  </a:lnTo>
                  <a:lnTo>
                    <a:pt x="23" y="36"/>
                  </a:lnTo>
                  <a:lnTo>
                    <a:pt x="35" y="40"/>
                  </a:lnTo>
                  <a:lnTo>
                    <a:pt x="48" y="43"/>
                  </a:lnTo>
                  <a:lnTo>
                    <a:pt x="62" y="45"/>
                  </a:lnTo>
                  <a:lnTo>
                    <a:pt x="75" y="47"/>
                  </a:lnTo>
                  <a:lnTo>
                    <a:pt x="87" y="48"/>
                  </a:lnTo>
                  <a:lnTo>
                    <a:pt x="106" y="47"/>
                  </a:lnTo>
                  <a:lnTo>
                    <a:pt x="122" y="44"/>
                  </a:lnTo>
                  <a:lnTo>
                    <a:pt x="135" y="41"/>
                  </a:lnTo>
                  <a:lnTo>
                    <a:pt x="147" y="36"/>
                  </a:lnTo>
                  <a:lnTo>
                    <a:pt x="155" y="33"/>
                  </a:lnTo>
                  <a:lnTo>
                    <a:pt x="162" y="29"/>
                  </a:lnTo>
                  <a:lnTo>
                    <a:pt x="167" y="27"/>
                  </a:lnTo>
                  <a:lnTo>
                    <a:pt x="168" y="26"/>
                  </a:lnTo>
                  <a:lnTo>
                    <a:pt x="166" y="23"/>
                  </a:lnTo>
                  <a:lnTo>
                    <a:pt x="159" y="18"/>
                  </a:lnTo>
                  <a:lnTo>
                    <a:pt x="146" y="11"/>
                  </a:lnTo>
                  <a:lnTo>
                    <a:pt x="129" y="4"/>
                  </a:lnTo>
                  <a:lnTo>
                    <a:pt x="106" y="0"/>
                  </a:lnTo>
                  <a:lnTo>
                    <a:pt x="77" y="3"/>
                  </a:lnTo>
                  <a:lnTo>
                    <a:pt x="41" y="1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2" name="Freeform 229"/>
            <p:cNvSpPr>
              <a:spLocks noChangeAspect="1"/>
            </p:cNvSpPr>
            <p:nvPr/>
          </p:nvSpPr>
          <p:spPr bwMode="auto">
            <a:xfrm>
              <a:off x="2764" y="1921"/>
              <a:ext cx="21" cy="18"/>
            </a:xfrm>
            <a:custGeom>
              <a:avLst/>
              <a:gdLst>
                <a:gd name="T0" fmla="*/ 5 w 43"/>
                <a:gd name="T1" fmla="*/ 9 h 37"/>
                <a:gd name="T2" fmla="*/ 7 w 43"/>
                <a:gd name="T3" fmla="*/ 8 h 37"/>
                <a:gd name="T4" fmla="*/ 9 w 43"/>
                <a:gd name="T5" fmla="*/ 7 h 37"/>
                <a:gd name="T6" fmla="*/ 10 w 43"/>
                <a:gd name="T7" fmla="*/ 5 h 37"/>
                <a:gd name="T8" fmla="*/ 10 w 43"/>
                <a:gd name="T9" fmla="*/ 3 h 37"/>
                <a:gd name="T10" fmla="*/ 9 w 43"/>
                <a:gd name="T11" fmla="*/ 1 h 37"/>
                <a:gd name="T12" fmla="*/ 8 w 43"/>
                <a:gd name="T13" fmla="*/ 0 h 37"/>
                <a:gd name="T14" fmla="*/ 5 w 43"/>
                <a:gd name="T15" fmla="*/ 0 h 37"/>
                <a:gd name="T16" fmla="*/ 3 w 43"/>
                <a:gd name="T17" fmla="*/ 0 h 37"/>
                <a:gd name="T18" fmla="*/ 1 w 43"/>
                <a:gd name="T19" fmla="*/ 0 h 37"/>
                <a:gd name="T20" fmla="*/ 0 w 43"/>
                <a:gd name="T21" fmla="*/ 1 h 37"/>
                <a:gd name="T22" fmla="*/ 0 w 43"/>
                <a:gd name="T23" fmla="*/ 2 h 37"/>
                <a:gd name="T24" fmla="*/ 0 w 43"/>
                <a:gd name="T25" fmla="*/ 4 h 37"/>
                <a:gd name="T26" fmla="*/ 0 w 43"/>
                <a:gd name="T27" fmla="*/ 6 h 37"/>
                <a:gd name="T28" fmla="*/ 1 w 43"/>
                <a:gd name="T29" fmla="*/ 8 h 37"/>
                <a:gd name="T30" fmla="*/ 3 w 43"/>
                <a:gd name="T31" fmla="*/ 9 h 37"/>
                <a:gd name="T32" fmla="*/ 5 w 43"/>
                <a:gd name="T33" fmla="*/ 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37"/>
                <a:gd name="T53" fmla="*/ 43 w 4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37">
                  <a:moveTo>
                    <a:pt x="23" y="37"/>
                  </a:moveTo>
                  <a:lnTo>
                    <a:pt x="31" y="35"/>
                  </a:lnTo>
                  <a:lnTo>
                    <a:pt x="38" y="29"/>
                  </a:lnTo>
                  <a:lnTo>
                    <a:pt x="42" y="22"/>
                  </a:lnTo>
                  <a:lnTo>
                    <a:pt x="43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7" y="32"/>
                  </a:lnTo>
                  <a:lnTo>
                    <a:pt x="14" y="36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3" name="Freeform 230"/>
            <p:cNvSpPr>
              <a:spLocks noChangeAspect="1"/>
            </p:cNvSpPr>
            <p:nvPr/>
          </p:nvSpPr>
          <p:spPr bwMode="auto">
            <a:xfrm>
              <a:off x="2769" y="1922"/>
              <a:ext cx="14" cy="14"/>
            </a:xfrm>
            <a:custGeom>
              <a:avLst/>
              <a:gdLst>
                <a:gd name="T0" fmla="*/ 4 w 28"/>
                <a:gd name="T1" fmla="*/ 7 h 28"/>
                <a:gd name="T2" fmla="*/ 6 w 28"/>
                <a:gd name="T3" fmla="*/ 7 h 28"/>
                <a:gd name="T4" fmla="*/ 7 w 28"/>
                <a:gd name="T5" fmla="*/ 6 h 28"/>
                <a:gd name="T6" fmla="*/ 7 w 28"/>
                <a:gd name="T7" fmla="*/ 5 h 28"/>
                <a:gd name="T8" fmla="*/ 7 w 28"/>
                <a:gd name="T9" fmla="*/ 4 h 28"/>
                <a:gd name="T10" fmla="*/ 7 w 28"/>
                <a:gd name="T11" fmla="*/ 3 h 28"/>
                <a:gd name="T12" fmla="*/ 6 w 28"/>
                <a:gd name="T13" fmla="*/ 1 h 28"/>
                <a:gd name="T14" fmla="*/ 5 w 28"/>
                <a:gd name="T15" fmla="*/ 1 h 28"/>
                <a:gd name="T16" fmla="*/ 4 w 28"/>
                <a:gd name="T17" fmla="*/ 0 h 28"/>
                <a:gd name="T18" fmla="*/ 2 w 28"/>
                <a:gd name="T19" fmla="*/ 1 h 28"/>
                <a:gd name="T20" fmla="*/ 1 w 28"/>
                <a:gd name="T21" fmla="*/ 2 h 28"/>
                <a:gd name="T22" fmla="*/ 0 w 28"/>
                <a:gd name="T23" fmla="*/ 3 h 28"/>
                <a:gd name="T24" fmla="*/ 0 w 28"/>
                <a:gd name="T25" fmla="*/ 4 h 28"/>
                <a:gd name="T26" fmla="*/ 1 w 28"/>
                <a:gd name="T27" fmla="*/ 6 h 28"/>
                <a:gd name="T28" fmla="*/ 2 w 28"/>
                <a:gd name="T29" fmla="*/ 7 h 28"/>
                <a:gd name="T30" fmla="*/ 3 w 28"/>
                <a:gd name="T31" fmla="*/ 7 h 28"/>
                <a:gd name="T32" fmla="*/ 4 w 28"/>
                <a:gd name="T33" fmla="*/ 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15" y="28"/>
                  </a:moveTo>
                  <a:lnTo>
                    <a:pt x="21" y="27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28" y="13"/>
                  </a:lnTo>
                  <a:lnTo>
                    <a:pt x="27" y="9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5" y="25"/>
                  </a:lnTo>
                  <a:lnTo>
                    <a:pt x="10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4" name="Freeform 231"/>
            <p:cNvSpPr>
              <a:spLocks noChangeAspect="1"/>
            </p:cNvSpPr>
            <p:nvPr/>
          </p:nvSpPr>
          <p:spPr bwMode="auto">
            <a:xfrm>
              <a:off x="2771" y="1924"/>
              <a:ext cx="10" cy="9"/>
            </a:xfrm>
            <a:custGeom>
              <a:avLst/>
              <a:gdLst>
                <a:gd name="T0" fmla="*/ 3 w 20"/>
                <a:gd name="T1" fmla="*/ 4 h 19"/>
                <a:gd name="T2" fmla="*/ 3 w 20"/>
                <a:gd name="T3" fmla="*/ 4 h 19"/>
                <a:gd name="T4" fmla="*/ 5 w 20"/>
                <a:gd name="T5" fmla="*/ 3 h 19"/>
                <a:gd name="T6" fmla="*/ 5 w 20"/>
                <a:gd name="T7" fmla="*/ 3 h 19"/>
                <a:gd name="T8" fmla="*/ 5 w 20"/>
                <a:gd name="T9" fmla="*/ 2 h 19"/>
                <a:gd name="T10" fmla="*/ 5 w 20"/>
                <a:gd name="T11" fmla="*/ 1 h 19"/>
                <a:gd name="T12" fmla="*/ 4 w 20"/>
                <a:gd name="T13" fmla="*/ 0 h 19"/>
                <a:gd name="T14" fmla="*/ 3 w 20"/>
                <a:gd name="T15" fmla="*/ 0 h 19"/>
                <a:gd name="T16" fmla="*/ 3 w 20"/>
                <a:gd name="T17" fmla="*/ 0 h 19"/>
                <a:gd name="T18" fmla="*/ 1 w 20"/>
                <a:gd name="T19" fmla="*/ 0 h 19"/>
                <a:gd name="T20" fmla="*/ 1 w 20"/>
                <a:gd name="T21" fmla="*/ 0 h 19"/>
                <a:gd name="T22" fmla="*/ 0 w 20"/>
                <a:gd name="T23" fmla="*/ 1 h 19"/>
                <a:gd name="T24" fmla="*/ 0 w 20"/>
                <a:gd name="T25" fmla="*/ 2 h 19"/>
                <a:gd name="T26" fmla="*/ 1 w 20"/>
                <a:gd name="T27" fmla="*/ 3 h 19"/>
                <a:gd name="T28" fmla="*/ 1 w 20"/>
                <a:gd name="T29" fmla="*/ 4 h 19"/>
                <a:gd name="T30" fmla="*/ 1 w 20"/>
                <a:gd name="T31" fmla="*/ 4 h 19"/>
                <a:gd name="T32" fmla="*/ 3 w 20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9"/>
                <a:gd name="T53" fmla="*/ 20 w 2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9">
                  <a:moveTo>
                    <a:pt x="10" y="19"/>
                  </a:moveTo>
                  <a:lnTo>
                    <a:pt x="14" y="17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0" y="8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7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5" name="Freeform 232"/>
            <p:cNvSpPr>
              <a:spLocks noChangeAspect="1"/>
            </p:cNvSpPr>
            <p:nvPr/>
          </p:nvSpPr>
          <p:spPr bwMode="auto">
            <a:xfrm>
              <a:off x="2713" y="1910"/>
              <a:ext cx="83" cy="23"/>
            </a:xfrm>
            <a:custGeom>
              <a:avLst/>
              <a:gdLst>
                <a:gd name="T0" fmla="*/ 42 w 166"/>
                <a:gd name="T1" fmla="*/ 9 h 45"/>
                <a:gd name="T2" fmla="*/ 40 w 166"/>
                <a:gd name="T3" fmla="*/ 8 h 45"/>
                <a:gd name="T4" fmla="*/ 38 w 166"/>
                <a:gd name="T5" fmla="*/ 6 h 45"/>
                <a:gd name="T6" fmla="*/ 35 w 166"/>
                <a:gd name="T7" fmla="*/ 5 h 45"/>
                <a:gd name="T8" fmla="*/ 33 w 166"/>
                <a:gd name="T9" fmla="*/ 3 h 45"/>
                <a:gd name="T10" fmla="*/ 29 w 166"/>
                <a:gd name="T11" fmla="*/ 2 h 45"/>
                <a:gd name="T12" fmla="*/ 26 w 166"/>
                <a:gd name="T13" fmla="*/ 1 h 45"/>
                <a:gd name="T14" fmla="*/ 22 w 166"/>
                <a:gd name="T15" fmla="*/ 0 h 45"/>
                <a:gd name="T16" fmla="*/ 19 w 166"/>
                <a:gd name="T17" fmla="*/ 0 h 45"/>
                <a:gd name="T18" fmla="*/ 13 w 166"/>
                <a:gd name="T19" fmla="*/ 1 h 45"/>
                <a:gd name="T20" fmla="*/ 9 w 166"/>
                <a:gd name="T21" fmla="*/ 3 h 45"/>
                <a:gd name="T22" fmla="*/ 5 w 166"/>
                <a:gd name="T23" fmla="*/ 5 h 45"/>
                <a:gd name="T24" fmla="*/ 3 w 166"/>
                <a:gd name="T25" fmla="*/ 7 h 45"/>
                <a:gd name="T26" fmla="*/ 1 w 166"/>
                <a:gd name="T27" fmla="*/ 9 h 45"/>
                <a:gd name="T28" fmla="*/ 1 w 166"/>
                <a:gd name="T29" fmla="*/ 10 h 45"/>
                <a:gd name="T30" fmla="*/ 0 w 166"/>
                <a:gd name="T31" fmla="*/ 11 h 45"/>
                <a:gd name="T32" fmla="*/ 0 w 166"/>
                <a:gd name="T33" fmla="*/ 12 h 45"/>
                <a:gd name="T34" fmla="*/ 1 w 166"/>
                <a:gd name="T35" fmla="*/ 11 h 45"/>
                <a:gd name="T36" fmla="*/ 3 w 166"/>
                <a:gd name="T37" fmla="*/ 10 h 45"/>
                <a:gd name="T38" fmla="*/ 7 w 166"/>
                <a:gd name="T39" fmla="*/ 9 h 45"/>
                <a:gd name="T40" fmla="*/ 12 w 166"/>
                <a:gd name="T41" fmla="*/ 7 h 45"/>
                <a:gd name="T42" fmla="*/ 19 w 166"/>
                <a:gd name="T43" fmla="*/ 6 h 45"/>
                <a:gd name="T44" fmla="*/ 25 w 166"/>
                <a:gd name="T45" fmla="*/ 6 h 45"/>
                <a:gd name="T46" fmla="*/ 34 w 166"/>
                <a:gd name="T47" fmla="*/ 7 h 45"/>
                <a:gd name="T48" fmla="*/ 42 w 166"/>
                <a:gd name="T49" fmla="*/ 9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45"/>
                <a:gd name="T77" fmla="*/ 166 w 166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45">
                  <a:moveTo>
                    <a:pt x="166" y="36"/>
                  </a:moveTo>
                  <a:lnTo>
                    <a:pt x="159" y="30"/>
                  </a:lnTo>
                  <a:lnTo>
                    <a:pt x="151" y="23"/>
                  </a:lnTo>
                  <a:lnTo>
                    <a:pt x="140" y="18"/>
                  </a:lnTo>
                  <a:lnTo>
                    <a:pt x="130" y="11"/>
                  </a:lnTo>
                  <a:lnTo>
                    <a:pt x="118" y="6"/>
                  </a:lnTo>
                  <a:lnTo>
                    <a:pt x="104" y="3"/>
                  </a:lnTo>
                  <a:lnTo>
                    <a:pt x="91" y="0"/>
                  </a:lnTo>
                  <a:lnTo>
                    <a:pt x="75" y="0"/>
                  </a:lnTo>
                  <a:lnTo>
                    <a:pt x="53" y="4"/>
                  </a:lnTo>
                  <a:lnTo>
                    <a:pt x="35" y="10"/>
                  </a:lnTo>
                  <a:lnTo>
                    <a:pt x="21" y="18"/>
                  </a:lnTo>
                  <a:lnTo>
                    <a:pt x="12" y="25"/>
                  </a:lnTo>
                  <a:lnTo>
                    <a:pt x="7" y="33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3" y="43"/>
                  </a:lnTo>
                  <a:lnTo>
                    <a:pt x="13" y="38"/>
                  </a:lnTo>
                  <a:lnTo>
                    <a:pt x="30" y="33"/>
                  </a:lnTo>
                  <a:lnTo>
                    <a:pt x="50" y="27"/>
                  </a:lnTo>
                  <a:lnTo>
                    <a:pt x="76" y="22"/>
                  </a:lnTo>
                  <a:lnTo>
                    <a:pt x="103" y="21"/>
                  </a:lnTo>
                  <a:lnTo>
                    <a:pt x="134" y="26"/>
                  </a:lnTo>
                  <a:lnTo>
                    <a:pt x="166" y="36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6" name="Freeform 233"/>
            <p:cNvSpPr>
              <a:spLocks noChangeAspect="1"/>
            </p:cNvSpPr>
            <p:nvPr/>
          </p:nvSpPr>
          <p:spPr bwMode="auto">
            <a:xfrm>
              <a:off x="2707" y="1917"/>
              <a:ext cx="91" cy="19"/>
            </a:xfrm>
            <a:custGeom>
              <a:avLst/>
              <a:gdLst>
                <a:gd name="T0" fmla="*/ 0 w 182"/>
                <a:gd name="T1" fmla="*/ 10 h 38"/>
                <a:gd name="T2" fmla="*/ 1 w 182"/>
                <a:gd name="T3" fmla="*/ 9 h 38"/>
                <a:gd name="T4" fmla="*/ 3 w 182"/>
                <a:gd name="T5" fmla="*/ 6 h 38"/>
                <a:gd name="T6" fmla="*/ 6 w 182"/>
                <a:gd name="T7" fmla="*/ 4 h 38"/>
                <a:gd name="T8" fmla="*/ 11 w 182"/>
                <a:gd name="T9" fmla="*/ 1 h 38"/>
                <a:gd name="T10" fmla="*/ 18 w 182"/>
                <a:gd name="T11" fmla="*/ 0 h 38"/>
                <a:gd name="T12" fmla="*/ 25 w 182"/>
                <a:gd name="T13" fmla="*/ 0 h 38"/>
                <a:gd name="T14" fmla="*/ 35 w 182"/>
                <a:gd name="T15" fmla="*/ 1 h 38"/>
                <a:gd name="T16" fmla="*/ 46 w 182"/>
                <a:gd name="T17" fmla="*/ 6 h 38"/>
                <a:gd name="T18" fmla="*/ 45 w 182"/>
                <a:gd name="T19" fmla="*/ 6 h 38"/>
                <a:gd name="T20" fmla="*/ 42 w 182"/>
                <a:gd name="T21" fmla="*/ 5 h 38"/>
                <a:gd name="T22" fmla="*/ 38 w 182"/>
                <a:gd name="T23" fmla="*/ 4 h 38"/>
                <a:gd name="T24" fmla="*/ 31 w 182"/>
                <a:gd name="T25" fmla="*/ 3 h 38"/>
                <a:gd name="T26" fmla="*/ 24 w 182"/>
                <a:gd name="T27" fmla="*/ 3 h 38"/>
                <a:gd name="T28" fmla="*/ 17 w 182"/>
                <a:gd name="T29" fmla="*/ 3 h 38"/>
                <a:gd name="T30" fmla="*/ 9 w 182"/>
                <a:gd name="T31" fmla="*/ 5 h 38"/>
                <a:gd name="T32" fmla="*/ 0 w 182"/>
                <a:gd name="T33" fmla="*/ 1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2"/>
                <a:gd name="T52" fmla="*/ 0 h 38"/>
                <a:gd name="T53" fmla="*/ 182 w 182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2" h="38">
                  <a:moveTo>
                    <a:pt x="0" y="38"/>
                  </a:moveTo>
                  <a:lnTo>
                    <a:pt x="2" y="35"/>
                  </a:lnTo>
                  <a:lnTo>
                    <a:pt x="10" y="27"/>
                  </a:lnTo>
                  <a:lnTo>
                    <a:pt x="24" y="16"/>
                  </a:lnTo>
                  <a:lnTo>
                    <a:pt x="44" y="7"/>
                  </a:lnTo>
                  <a:lnTo>
                    <a:pt x="69" y="0"/>
                  </a:lnTo>
                  <a:lnTo>
                    <a:pt x="100" y="0"/>
                  </a:lnTo>
                  <a:lnTo>
                    <a:pt x="138" y="7"/>
                  </a:lnTo>
                  <a:lnTo>
                    <a:pt x="182" y="25"/>
                  </a:lnTo>
                  <a:lnTo>
                    <a:pt x="178" y="24"/>
                  </a:lnTo>
                  <a:lnTo>
                    <a:pt x="166" y="21"/>
                  </a:lnTo>
                  <a:lnTo>
                    <a:pt x="149" y="16"/>
                  </a:lnTo>
                  <a:lnTo>
                    <a:pt x="126" y="13"/>
                  </a:lnTo>
                  <a:lnTo>
                    <a:pt x="98" y="12"/>
                  </a:lnTo>
                  <a:lnTo>
                    <a:pt x="67" y="15"/>
                  </a:lnTo>
                  <a:lnTo>
                    <a:pt x="33" y="2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7" name="Freeform 234"/>
            <p:cNvSpPr>
              <a:spLocks noChangeAspect="1"/>
            </p:cNvSpPr>
            <p:nvPr/>
          </p:nvSpPr>
          <p:spPr bwMode="auto">
            <a:xfrm>
              <a:off x="2842" y="1881"/>
              <a:ext cx="71" cy="41"/>
            </a:xfrm>
            <a:custGeom>
              <a:avLst/>
              <a:gdLst>
                <a:gd name="T0" fmla="*/ 18 w 142"/>
                <a:gd name="T1" fmla="*/ 20 h 80"/>
                <a:gd name="T2" fmla="*/ 13 w 142"/>
                <a:gd name="T3" fmla="*/ 21 h 80"/>
                <a:gd name="T4" fmla="*/ 10 w 142"/>
                <a:gd name="T5" fmla="*/ 21 h 80"/>
                <a:gd name="T6" fmla="*/ 7 w 142"/>
                <a:gd name="T7" fmla="*/ 21 h 80"/>
                <a:gd name="T8" fmla="*/ 4 w 142"/>
                <a:gd name="T9" fmla="*/ 21 h 80"/>
                <a:gd name="T10" fmla="*/ 2 w 142"/>
                <a:gd name="T11" fmla="*/ 21 h 80"/>
                <a:gd name="T12" fmla="*/ 1 w 142"/>
                <a:gd name="T13" fmla="*/ 21 h 80"/>
                <a:gd name="T14" fmla="*/ 1 w 142"/>
                <a:gd name="T15" fmla="*/ 20 h 80"/>
                <a:gd name="T16" fmla="*/ 0 w 142"/>
                <a:gd name="T17" fmla="*/ 20 h 80"/>
                <a:gd name="T18" fmla="*/ 1 w 142"/>
                <a:gd name="T19" fmla="*/ 19 h 80"/>
                <a:gd name="T20" fmla="*/ 1 w 142"/>
                <a:gd name="T21" fmla="*/ 17 h 80"/>
                <a:gd name="T22" fmla="*/ 2 w 142"/>
                <a:gd name="T23" fmla="*/ 15 h 80"/>
                <a:gd name="T24" fmla="*/ 4 w 142"/>
                <a:gd name="T25" fmla="*/ 12 h 80"/>
                <a:gd name="T26" fmla="*/ 6 w 142"/>
                <a:gd name="T27" fmla="*/ 8 h 80"/>
                <a:gd name="T28" fmla="*/ 9 w 142"/>
                <a:gd name="T29" fmla="*/ 5 h 80"/>
                <a:gd name="T30" fmla="*/ 11 w 142"/>
                <a:gd name="T31" fmla="*/ 3 h 80"/>
                <a:gd name="T32" fmla="*/ 15 w 142"/>
                <a:gd name="T33" fmla="*/ 1 h 80"/>
                <a:gd name="T34" fmla="*/ 20 w 142"/>
                <a:gd name="T35" fmla="*/ 0 h 80"/>
                <a:gd name="T36" fmla="*/ 24 w 142"/>
                <a:gd name="T37" fmla="*/ 1 h 80"/>
                <a:gd name="T38" fmla="*/ 28 w 142"/>
                <a:gd name="T39" fmla="*/ 2 h 80"/>
                <a:gd name="T40" fmla="*/ 30 w 142"/>
                <a:gd name="T41" fmla="*/ 4 h 80"/>
                <a:gd name="T42" fmla="*/ 33 w 142"/>
                <a:gd name="T43" fmla="*/ 6 h 80"/>
                <a:gd name="T44" fmla="*/ 35 w 142"/>
                <a:gd name="T45" fmla="*/ 8 h 80"/>
                <a:gd name="T46" fmla="*/ 35 w 142"/>
                <a:gd name="T47" fmla="*/ 10 h 80"/>
                <a:gd name="T48" fmla="*/ 36 w 142"/>
                <a:gd name="T49" fmla="*/ 11 h 80"/>
                <a:gd name="T50" fmla="*/ 35 w 142"/>
                <a:gd name="T51" fmla="*/ 11 h 80"/>
                <a:gd name="T52" fmla="*/ 35 w 142"/>
                <a:gd name="T53" fmla="*/ 12 h 80"/>
                <a:gd name="T54" fmla="*/ 34 w 142"/>
                <a:gd name="T55" fmla="*/ 13 h 80"/>
                <a:gd name="T56" fmla="*/ 32 w 142"/>
                <a:gd name="T57" fmla="*/ 14 h 80"/>
                <a:gd name="T58" fmla="*/ 29 w 142"/>
                <a:gd name="T59" fmla="*/ 16 h 80"/>
                <a:gd name="T60" fmla="*/ 26 w 142"/>
                <a:gd name="T61" fmla="*/ 17 h 80"/>
                <a:gd name="T62" fmla="*/ 22 w 142"/>
                <a:gd name="T63" fmla="*/ 18 h 80"/>
                <a:gd name="T64" fmla="*/ 18 w 142"/>
                <a:gd name="T65" fmla="*/ 2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80"/>
                <a:gd name="T101" fmla="*/ 142 w 142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80">
                  <a:moveTo>
                    <a:pt x="71" y="76"/>
                  </a:moveTo>
                  <a:lnTo>
                    <a:pt x="55" y="78"/>
                  </a:lnTo>
                  <a:lnTo>
                    <a:pt x="41" y="80"/>
                  </a:lnTo>
                  <a:lnTo>
                    <a:pt x="30" y="80"/>
                  </a:lnTo>
                  <a:lnTo>
                    <a:pt x="19" y="79"/>
                  </a:lnTo>
                  <a:lnTo>
                    <a:pt x="11" y="79"/>
                  </a:lnTo>
                  <a:lnTo>
                    <a:pt x="4" y="78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9" y="56"/>
                  </a:lnTo>
                  <a:lnTo>
                    <a:pt x="16" y="44"/>
                  </a:lnTo>
                  <a:lnTo>
                    <a:pt x="25" y="31"/>
                  </a:lnTo>
                  <a:lnTo>
                    <a:pt x="36" y="19"/>
                  </a:lnTo>
                  <a:lnTo>
                    <a:pt x="47" y="9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98" y="1"/>
                  </a:lnTo>
                  <a:lnTo>
                    <a:pt x="113" y="7"/>
                  </a:lnTo>
                  <a:lnTo>
                    <a:pt x="123" y="15"/>
                  </a:lnTo>
                  <a:lnTo>
                    <a:pt x="132" y="24"/>
                  </a:lnTo>
                  <a:lnTo>
                    <a:pt x="137" y="32"/>
                  </a:lnTo>
                  <a:lnTo>
                    <a:pt x="140" y="39"/>
                  </a:lnTo>
                  <a:lnTo>
                    <a:pt x="142" y="41"/>
                  </a:lnTo>
                  <a:lnTo>
                    <a:pt x="140" y="42"/>
                  </a:lnTo>
                  <a:lnTo>
                    <a:pt x="138" y="46"/>
                  </a:lnTo>
                  <a:lnTo>
                    <a:pt x="134" y="49"/>
                  </a:lnTo>
                  <a:lnTo>
                    <a:pt x="128" y="55"/>
                  </a:lnTo>
                  <a:lnTo>
                    <a:pt x="117" y="61"/>
                  </a:lnTo>
                  <a:lnTo>
                    <a:pt x="106" y="67"/>
                  </a:lnTo>
                  <a:lnTo>
                    <a:pt x="90" y="71"/>
                  </a:lnTo>
                  <a:lnTo>
                    <a:pt x="71" y="76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8" name="Freeform 235"/>
            <p:cNvSpPr>
              <a:spLocks noChangeAspect="1"/>
            </p:cNvSpPr>
            <p:nvPr/>
          </p:nvSpPr>
          <p:spPr bwMode="auto">
            <a:xfrm>
              <a:off x="2848" y="1884"/>
              <a:ext cx="57" cy="32"/>
            </a:xfrm>
            <a:custGeom>
              <a:avLst/>
              <a:gdLst>
                <a:gd name="T0" fmla="*/ 0 w 113"/>
                <a:gd name="T1" fmla="*/ 16 h 65"/>
                <a:gd name="T2" fmla="*/ 1 w 113"/>
                <a:gd name="T3" fmla="*/ 15 h 65"/>
                <a:gd name="T4" fmla="*/ 2 w 113"/>
                <a:gd name="T5" fmla="*/ 13 h 65"/>
                <a:gd name="T6" fmla="*/ 4 w 113"/>
                <a:gd name="T7" fmla="*/ 11 h 65"/>
                <a:gd name="T8" fmla="*/ 5 w 113"/>
                <a:gd name="T9" fmla="*/ 9 h 65"/>
                <a:gd name="T10" fmla="*/ 7 w 113"/>
                <a:gd name="T11" fmla="*/ 8 h 65"/>
                <a:gd name="T12" fmla="*/ 8 w 113"/>
                <a:gd name="T13" fmla="*/ 5 h 65"/>
                <a:gd name="T14" fmla="*/ 10 w 113"/>
                <a:gd name="T15" fmla="*/ 4 h 65"/>
                <a:gd name="T16" fmla="*/ 12 w 113"/>
                <a:gd name="T17" fmla="*/ 3 h 65"/>
                <a:gd name="T18" fmla="*/ 16 w 113"/>
                <a:gd name="T19" fmla="*/ 1 h 65"/>
                <a:gd name="T20" fmla="*/ 20 w 113"/>
                <a:gd name="T21" fmla="*/ 0 h 65"/>
                <a:gd name="T22" fmla="*/ 23 w 113"/>
                <a:gd name="T23" fmla="*/ 0 h 65"/>
                <a:gd name="T24" fmla="*/ 25 w 113"/>
                <a:gd name="T25" fmla="*/ 0 h 65"/>
                <a:gd name="T26" fmla="*/ 27 w 113"/>
                <a:gd name="T27" fmla="*/ 1 h 65"/>
                <a:gd name="T28" fmla="*/ 28 w 113"/>
                <a:gd name="T29" fmla="*/ 2 h 65"/>
                <a:gd name="T30" fmla="*/ 28 w 113"/>
                <a:gd name="T31" fmla="*/ 3 h 65"/>
                <a:gd name="T32" fmla="*/ 29 w 113"/>
                <a:gd name="T33" fmla="*/ 3 h 65"/>
                <a:gd name="T34" fmla="*/ 28 w 113"/>
                <a:gd name="T35" fmla="*/ 3 h 65"/>
                <a:gd name="T36" fmla="*/ 26 w 113"/>
                <a:gd name="T37" fmla="*/ 3 h 65"/>
                <a:gd name="T38" fmla="*/ 23 w 113"/>
                <a:gd name="T39" fmla="*/ 4 h 65"/>
                <a:gd name="T40" fmla="*/ 19 w 113"/>
                <a:gd name="T41" fmla="*/ 5 h 65"/>
                <a:gd name="T42" fmla="*/ 15 w 113"/>
                <a:gd name="T43" fmla="*/ 7 h 65"/>
                <a:gd name="T44" fmla="*/ 10 w 113"/>
                <a:gd name="T45" fmla="*/ 9 h 65"/>
                <a:gd name="T46" fmla="*/ 5 w 113"/>
                <a:gd name="T47" fmla="*/ 12 h 65"/>
                <a:gd name="T48" fmla="*/ 0 w 113"/>
                <a:gd name="T49" fmla="*/ 16 h 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65"/>
                <a:gd name="T77" fmla="*/ 113 w 113"/>
                <a:gd name="T78" fmla="*/ 65 h 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65">
                  <a:moveTo>
                    <a:pt x="0" y="65"/>
                  </a:moveTo>
                  <a:lnTo>
                    <a:pt x="4" y="60"/>
                  </a:lnTo>
                  <a:lnTo>
                    <a:pt x="7" y="53"/>
                  </a:lnTo>
                  <a:lnTo>
                    <a:pt x="13" y="47"/>
                  </a:lnTo>
                  <a:lnTo>
                    <a:pt x="18" y="38"/>
                  </a:lnTo>
                  <a:lnTo>
                    <a:pt x="25" y="32"/>
                  </a:lnTo>
                  <a:lnTo>
                    <a:pt x="31" y="23"/>
                  </a:lnTo>
                  <a:lnTo>
                    <a:pt x="38" y="18"/>
                  </a:lnTo>
                  <a:lnTo>
                    <a:pt x="48" y="12"/>
                  </a:lnTo>
                  <a:lnTo>
                    <a:pt x="64" y="4"/>
                  </a:lnTo>
                  <a:lnTo>
                    <a:pt x="78" y="0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105" y="6"/>
                  </a:lnTo>
                  <a:lnTo>
                    <a:pt x="110" y="10"/>
                  </a:lnTo>
                  <a:lnTo>
                    <a:pt x="112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102" y="15"/>
                  </a:lnTo>
                  <a:lnTo>
                    <a:pt x="90" y="18"/>
                  </a:lnTo>
                  <a:lnTo>
                    <a:pt x="74" y="22"/>
                  </a:lnTo>
                  <a:lnTo>
                    <a:pt x="57" y="29"/>
                  </a:lnTo>
                  <a:lnTo>
                    <a:pt x="37" y="38"/>
                  </a:lnTo>
                  <a:lnTo>
                    <a:pt x="19" y="5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69" name="Freeform 236"/>
            <p:cNvSpPr>
              <a:spLocks noChangeAspect="1"/>
            </p:cNvSpPr>
            <p:nvPr/>
          </p:nvSpPr>
          <p:spPr bwMode="auto">
            <a:xfrm>
              <a:off x="2849" y="1888"/>
              <a:ext cx="62" cy="29"/>
            </a:xfrm>
            <a:custGeom>
              <a:avLst/>
              <a:gdLst>
                <a:gd name="T0" fmla="*/ 31 w 123"/>
                <a:gd name="T1" fmla="*/ 6 h 57"/>
                <a:gd name="T2" fmla="*/ 29 w 123"/>
                <a:gd name="T3" fmla="*/ 7 h 57"/>
                <a:gd name="T4" fmla="*/ 27 w 123"/>
                <a:gd name="T5" fmla="*/ 9 h 57"/>
                <a:gd name="T6" fmla="*/ 25 w 123"/>
                <a:gd name="T7" fmla="*/ 10 h 57"/>
                <a:gd name="T8" fmla="*/ 23 w 123"/>
                <a:gd name="T9" fmla="*/ 11 h 57"/>
                <a:gd name="T10" fmla="*/ 21 w 123"/>
                <a:gd name="T11" fmla="*/ 12 h 57"/>
                <a:gd name="T12" fmla="*/ 18 w 123"/>
                <a:gd name="T13" fmla="*/ 13 h 57"/>
                <a:gd name="T14" fmla="*/ 16 w 123"/>
                <a:gd name="T15" fmla="*/ 14 h 57"/>
                <a:gd name="T16" fmla="*/ 14 w 123"/>
                <a:gd name="T17" fmla="*/ 14 h 57"/>
                <a:gd name="T18" fmla="*/ 12 w 123"/>
                <a:gd name="T19" fmla="*/ 14 h 57"/>
                <a:gd name="T20" fmla="*/ 9 w 123"/>
                <a:gd name="T21" fmla="*/ 15 h 57"/>
                <a:gd name="T22" fmla="*/ 7 w 123"/>
                <a:gd name="T23" fmla="*/ 15 h 57"/>
                <a:gd name="T24" fmla="*/ 5 w 123"/>
                <a:gd name="T25" fmla="*/ 15 h 57"/>
                <a:gd name="T26" fmla="*/ 3 w 123"/>
                <a:gd name="T27" fmla="*/ 15 h 57"/>
                <a:gd name="T28" fmla="*/ 1 w 123"/>
                <a:gd name="T29" fmla="*/ 15 h 57"/>
                <a:gd name="T30" fmla="*/ 1 w 123"/>
                <a:gd name="T31" fmla="*/ 15 h 57"/>
                <a:gd name="T32" fmla="*/ 0 w 123"/>
                <a:gd name="T33" fmla="*/ 15 h 57"/>
                <a:gd name="T34" fmla="*/ 0 w 123"/>
                <a:gd name="T35" fmla="*/ 15 h 57"/>
                <a:gd name="T36" fmla="*/ 1 w 123"/>
                <a:gd name="T37" fmla="*/ 14 h 57"/>
                <a:gd name="T38" fmla="*/ 1 w 123"/>
                <a:gd name="T39" fmla="*/ 14 h 57"/>
                <a:gd name="T40" fmla="*/ 2 w 123"/>
                <a:gd name="T41" fmla="*/ 13 h 57"/>
                <a:gd name="T42" fmla="*/ 7 w 123"/>
                <a:gd name="T43" fmla="*/ 10 h 57"/>
                <a:gd name="T44" fmla="*/ 11 w 123"/>
                <a:gd name="T45" fmla="*/ 6 h 57"/>
                <a:gd name="T46" fmla="*/ 15 w 123"/>
                <a:gd name="T47" fmla="*/ 3 h 57"/>
                <a:gd name="T48" fmla="*/ 19 w 123"/>
                <a:gd name="T49" fmla="*/ 1 h 57"/>
                <a:gd name="T50" fmla="*/ 23 w 123"/>
                <a:gd name="T51" fmla="*/ 0 h 57"/>
                <a:gd name="T52" fmla="*/ 26 w 123"/>
                <a:gd name="T53" fmla="*/ 1 h 57"/>
                <a:gd name="T54" fmla="*/ 29 w 123"/>
                <a:gd name="T55" fmla="*/ 2 h 57"/>
                <a:gd name="T56" fmla="*/ 31 w 123"/>
                <a:gd name="T57" fmla="*/ 6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3"/>
                <a:gd name="T88" fmla="*/ 0 h 57"/>
                <a:gd name="T89" fmla="*/ 123 w 123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3" h="57">
                  <a:moveTo>
                    <a:pt x="123" y="22"/>
                  </a:moveTo>
                  <a:lnTo>
                    <a:pt x="115" y="28"/>
                  </a:lnTo>
                  <a:lnTo>
                    <a:pt x="107" y="34"/>
                  </a:lnTo>
                  <a:lnTo>
                    <a:pt x="99" y="40"/>
                  </a:lnTo>
                  <a:lnTo>
                    <a:pt x="90" y="43"/>
                  </a:lnTo>
                  <a:lnTo>
                    <a:pt x="81" y="48"/>
                  </a:lnTo>
                  <a:lnTo>
                    <a:pt x="72" y="50"/>
                  </a:lnTo>
                  <a:lnTo>
                    <a:pt x="64" y="53"/>
                  </a:lnTo>
                  <a:lnTo>
                    <a:pt x="55" y="55"/>
                  </a:lnTo>
                  <a:lnTo>
                    <a:pt x="45" y="56"/>
                  </a:lnTo>
                  <a:lnTo>
                    <a:pt x="35" y="57"/>
                  </a:lnTo>
                  <a:lnTo>
                    <a:pt x="26" y="57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4" y="57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3" y="54"/>
                  </a:lnTo>
                  <a:lnTo>
                    <a:pt x="5" y="50"/>
                  </a:lnTo>
                  <a:lnTo>
                    <a:pt x="25" y="37"/>
                  </a:lnTo>
                  <a:lnTo>
                    <a:pt x="42" y="23"/>
                  </a:lnTo>
                  <a:lnTo>
                    <a:pt x="60" y="12"/>
                  </a:lnTo>
                  <a:lnTo>
                    <a:pt x="76" y="4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4" y="8"/>
                  </a:lnTo>
                  <a:lnTo>
                    <a:pt x="12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0" name="Freeform 237"/>
            <p:cNvSpPr>
              <a:spLocks noChangeAspect="1"/>
            </p:cNvSpPr>
            <p:nvPr/>
          </p:nvSpPr>
          <p:spPr bwMode="auto">
            <a:xfrm>
              <a:off x="2891" y="1892"/>
              <a:ext cx="17" cy="13"/>
            </a:xfrm>
            <a:custGeom>
              <a:avLst/>
              <a:gdLst>
                <a:gd name="T0" fmla="*/ 5 w 33"/>
                <a:gd name="T1" fmla="*/ 7 h 26"/>
                <a:gd name="T2" fmla="*/ 7 w 33"/>
                <a:gd name="T3" fmla="*/ 6 h 26"/>
                <a:gd name="T4" fmla="*/ 8 w 33"/>
                <a:gd name="T5" fmla="*/ 5 h 26"/>
                <a:gd name="T6" fmla="*/ 9 w 33"/>
                <a:gd name="T7" fmla="*/ 3 h 26"/>
                <a:gd name="T8" fmla="*/ 9 w 33"/>
                <a:gd name="T9" fmla="*/ 2 h 26"/>
                <a:gd name="T10" fmla="*/ 8 w 33"/>
                <a:gd name="T11" fmla="*/ 1 h 26"/>
                <a:gd name="T12" fmla="*/ 7 w 33"/>
                <a:gd name="T13" fmla="*/ 0 h 26"/>
                <a:gd name="T14" fmla="*/ 5 w 33"/>
                <a:gd name="T15" fmla="*/ 0 h 26"/>
                <a:gd name="T16" fmla="*/ 3 w 33"/>
                <a:gd name="T17" fmla="*/ 1 h 26"/>
                <a:gd name="T18" fmla="*/ 2 w 33"/>
                <a:gd name="T19" fmla="*/ 1 h 26"/>
                <a:gd name="T20" fmla="*/ 1 w 33"/>
                <a:gd name="T21" fmla="*/ 1 h 26"/>
                <a:gd name="T22" fmla="*/ 0 w 33"/>
                <a:gd name="T23" fmla="*/ 2 h 26"/>
                <a:gd name="T24" fmla="*/ 0 w 33"/>
                <a:gd name="T25" fmla="*/ 3 h 26"/>
                <a:gd name="T26" fmla="*/ 1 w 33"/>
                <a:gd name="T27" fmla="*/ 5 h 26"/>
                <a:gd name="T28" fmla="*/ 2 w 33"/>
                <a:gd name="T29" fmla="*/ 6 h 26"/>
                <a:gd name="T30" fmla="*/ 3 w 33"/>
                <a:gd name="T31" fmla="*/ 7 h 26"/>
                <a:gd name="T32" fmla="*/ 5 w 33"/>
                <a:gd name="T33" fmla="*/ 7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6"/>
                <a:gd name="T53" fmla="*/ 33 w 3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6">
                  <a:moveTo>
                    <a:pt x="19" y="26"/>
                  </a:moveTo>
                  <a:lnTo>
                    <a:pt x="26" y="24"/>
                  </a:lnTo>
                  <a:lnTo>
                    <a:pt x="31" y="19"/>
                  </a:lnTo>
                  <a:lnTo>
                    <a:pt x="33" y="13"/>
                  </a:lnTo>
                  <a:lnTo>
                    <a:pt x="33" y="6"/>
                  </a:lnTo>
                  <a:lnTo>
                    <a:pt x="30" y="2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9"/>
                  </a:lnTo>
                  <a:lnTo>
                    <a:pt x="7" y="24"/>
                  </a:lnTo>
                  <a:lnTo>
                    <a:pt x="12" y="26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1" name="Freeform 238"/>
            <p:cNvSpPr>
              <a:spLocks noChangeAspect="1"/>
            </p:cNvSpPr>
            <p:nvPr/>
          </p:nvSpPr>
          <p:spPr bwMode="auto">
            <a:xfrm>
              <a:off x="2895" y="1892"/>
              <a:ext cx="11" cy="11"/>
            </a:xfrm>
            <a:custGeom>
              <a:avLst/>
              <a:gdLst>
                <a:gd name="T0" fmla="*/ 3 w 22"/>
                <a:gd name="T1" fmla="*/ 6 h 21"/>
                <a:gd name="T2" fmla="*/ 5 w 22"/>
                <a:gd name="T3" fmla="*/ 5 h 21"/>
                <a:gd name="T4" fmla="*/ 5 w 22"/>
                <a:gd name="T5" fmla="*/ 4 h 21"/>
                <a:gd name="T6" fmla="*/ 6 w 22"/>
                <a:gd name="T7" fmla="*/ 3 h 21"/>
                <a:gd name="T8" fmla="*/ 6 w 22"/>
                <a:gd name="T9" fmla="*/ 2 h 21"/>
                <a:gd name="T10" fmla="*/ 5 w 22"/>
                <a:gd name="T11" fmla="*/ 1 h 21"/>
                <a:gd name="T12" fmla="*/ 5 w 22"/>
                <a:gd name="T13" fmla="*/ 1 h 21"/>
                <a:gd name="T14" fmla="*/ 3 w 22"/>
                <a:gd name="T15" fmla="*/ 0 h 21"/>
                <a:gd name="T16" fmla="*/ 2 w 22"/>
                <a:gd name="T17" fmla="*/ 0 h 21"/>
                <a:gd name="T18" fmla="*/ 1 w 22"/>
                <a:gd name="T19" fmla="*/ 1 h 21"/>
                <a:gd name="T20" fmla="*/ 1 w 22"/>
                <a:gd name="T21" fmla="*/ 1 h 21"/>
                <a:gd name="T22" fmla="*/ 0 w 22"/>
                <a:gd name="T23" fmla="*/ 2 h 21"/>
                <a:gd name="T24" fmla="*/ 0 w 22"/>
                <a:gd name="T25" fmla="*/ 3 h 21"/>
                <a:gd name="T26" fmla="*/ 1 w 22"/>
                <a:gd name="T27" fmla="*/ 5 h 21"/>
                <a:gd name="T28" fmla="*/ 1 w 22"/>
                <a:gd name="T29" fmla="*/ 5 h 21"/>
                <a:gd name="T30" fmla="*/ 3 w 22"/>
                <a:gd name="T31" fmla="*/ 6 h 21"/>
                <a:gd name="T32" fmla="*/ 3 w 22"/>
                <a:gd name="T33" fmla="*/ 6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4" y="21"/>
                  </a:moveTo>
                  <a:lnTo>
                    <a:pt x="17" y="19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0"/>
                  </a:lnTo>
                  <a:lnTo>
                    <a:pt x="9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2" name="Freeform 239"/>
            <p:cNvSpPr>
              <a:spLocks noChangeAspect="1"/>
            </p:cNvSpPr>
            <p:nvPr/>
          </p:nvSpPr>
          <p:spPr bwMode="auto">
            <a:xfrm>
              <a:off x="2897" y="1894"/>
              <a:ext cx="7" cy="6"/>
            </a:xfrm>
            <a:custGeom>
              <a:avLst/>
              <a:gdLst>
                <a:gd name="T0" fmla="*/ 2 w 15"/>
                <a:gd name="T1" fmla="*/ 3 h 14"/>
                <a:gd name="T2" fmla="*/ 3 w 15"/>
                <a:gd name="T3" fmla="*/ 3 h 14"/>
                <a:gd name="T4" fmla="*/ 3 w 15"/>
                <a:gd name="T5" fmla="*/ 2 h 14"/>
                <a:gd name="T6" fmla="*/ 3 w 15"/>
                <a:gd name="T7" fmla="*/ 1 h 14"/>
                <a:gd name="T8" fmla="*/ 3 w 15"/>
                <a:gd name="T9" fmla="*/ 1 h 14"/>
                <a:gd name="T10" fmla="*/ 3 w 15"/>
                <a:gd name="T11" fmla="*/ 0 h 14"/>
                <a:gd name="T12" fmla="*/ 3 w 15"/>
                <a:gd name="T13" fmla="*/ 0 h 14"/>
                <a:gd name="T14" fmla="*/ 2 w 15"/>
                <a:gd name="T15" fmla="*/ 0 h 14"/>
                <a:gd name="T16" fmla="*/ 1 w 15"/>
                <a:gd name="T17" fmla="*/ 0 h 14"/>
                <a:gd name="T18" fmla="*/ 0 w 15"/>
                <a:gd name="T19" fmla="*/ 0 h 14"/>
                <a:gd name="T20" fmla="*/ 0 w 15"/>
                <a:gd name="T21" fmla="*/ 0 h 14"/>
                <a:gd name="T22" fmla="*/ 0 w 15"/>
                <a:gd name="T23" fmla="*/ 1 h 14"/>
                <a:gd name="T24" fmla="*/ 0 w 15"/>
                <a:gd name="T25" fmla="*/ 1 h 14"/>
                <a:gd name="T26" fmla="*/ 0 w 15"/>
                <a:gd name="T27" fmla="*/ 2 h 14"/>
                <a:gd name="T28" fmla="*/ 1 w 15"/>
                <a:gd name="T29" fmla="*/ 3 h 14"/>
                <a:gd name="T30" fmla="*/ 1 w 15"/>
                <a:gd name="T31" fmla="*/ 3 h 14"/>
                <a:gd name="T32" fmla="*/ 2 w 15"/>
                <a:gd name="T33" fmla="*/ 3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4"/>
                <a:gd name="T53" fmla="*/ 15 w 1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4">
                  <a:moveTo>
                    <a:pt x="9" y="14"/>
                  </a:moveTo>
                  <a:lnTo>
                    <a:pt x="13" y="13"/>
                  </a:lnTo>
                  <a:lnTo>
                    <a:pt x="14" y="12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3" name="Freeform 240"/>
            <p:cNvSpPr>
              <a:spLocks noChangeAspect="1"/>
            </p:cNvSpPr>
            <p:nvPr/>
          </p:nvSpPr>
          <p:spPr bwMode="auto">
            <a:xfrm>
              <a:off x="2849" y="1888"/>
              <a:ext cx="70" cy="29"/>
            </a:xfrm>
            <a:custGeom>
              <a:avLst/>
              <a:gdLst>
                <a:gd name="T0" fmla="*/ 35 w 140"/>
                <a:gd name="T1" fmla="*/ 3 h 57"/>
                <a:gd name="T2" fmla="*/ 35 w 140"/>
                <a:gd name="T3" fmla="*/ 2 h 57"/>
                <a:gd name="T4" fmla="*/ 31 w 140"/>
                <a:gd name="T5" fmla="*/ 1 h 57"/>
                <a:gd name="T6" fmla="*/ 28 w 140"/>
                <a:gd name="T7" fmla="*/ 1 h 57"/>
                <a:gd name="T8" fmla="*/ 24 w 140"/>
                <a:gd name="T9" fmla="*/ 0 h 57"/>
                <a:gd name="T10" fmla="*/ 18 w 140"/>
                <a:gd name="T11" fmla="*/ 1 h 57"/>
                <a:gd name="T12" fmla="*/ 12 w 140"/>
                <a:gd name="T13" fmla="*/ 3 h 57"/>
                <a:gd name="T14" fmla="*/ 6 w 140"/>
                <a:gd name="T15" fmla="*/ 8 h 57"/>
                <a:gd name="T16" fmla="*/ 0 w 140"/>
                <a:gd name="T17" fmla="*/ 15 h 57"/>
                <a:gd name="T18" fmla="*/ 1 w 140"/>
                <a:gd name="T19" fmla="*/ 14 h 57"/>
                <a:gd name="T20" fmla="*/ 2 w 140"/>
                <a:gd name="T21" fmla="*/ 12 h 57"/>
                <a:gd name="T22" fmla="*/ 5 w 140"/>
                <a:gd name="T23" fmla="*/ 10 h 57"/>
                <a:gd name="T24" fmla="*/ 9 w 140"/>
                <a:gd name="T25" fmla="*/ 8 h 57"/>
                <a:gd name="T26" fmla="*/ 14 w 140"/>
                <a:gd name="T27" fmla="*/ 5 h 57"/>
                <a:gd name="T28" fmla="*/ 21 w 140"/>
                <a:gd name="T29" fmla="*/ 3 h 57"/>
                <a:gd name="T30" fmla="*/ 27 w 140"/>
                <a:gd name="T31" fmla="*/ 2 h 57"/>
                <a:gd name="T32" fmla="*/ 35 w 140"/>
                <a:gd name="T33" fmla="*/ 3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0"/>
                <a:gd name="T52" fmla="*/ 0 h 57"/>
                <a:gd name="T53" fmla="*/ 140 w 140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0" h="57">
                  <a:moveTo>
                    <a:pt x="140" y="9"/>
                  </a:moveTo>
                  <a:lnTo>
                    <a:pt x="137" y="8"/>
                  </a:lnTo>
                  <a:lnTo>
                    <a:pt x="127" y="4"/>
                  </a:lnTo>
                  <a:lnTo>
                    <a:pt x="114" y="1"/>
                  </a:lnTo>
                  <a:lnTo>
                    <a:pt x="96" y="0"/>
                  </a:lnTo>
                  <a:lnTo>
                    <a:pt x="74" y="3"/>
                  </a:lnTo>
                  <a:lnTo>
                    <a:pt x="50" y="12"/>
                  </a:lnTo>
                  <a:lnTo>
                    <a:pt x="25" y="29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23" y="39"/>
                  </a:lnTo>
                  <a:lnTo>
                    <a:pt x="39" y="29"/>
                  </a:lnTo>
                  <a:lnTo>
                    <a:pt x="59" y="19"/>
                  </a:lnTo>
                  <a:lnTo>
                    <a:pt x="84" y="12"/>
                  </a:lnTo>
                  <a:lnTo>
                    <a:pt x="110" y="8"/>
                  </a:lnTo>
                  <a:lnTo>
                    <a:pt x="14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4" name="Freeform 241"/>
            <p:cNvSpPr>
              <a:spLocks noChangeAspect="1"/>
            </p:cNvSpPr>
            <p:nvPr/>
          </p:nvSpPr>
          <p:spPr bwMode="auto">
            <a:xfrm>
              <a:off x="2815" y="1894"/>
              <a:ext cx="48" cy="76"/>
            </a:xfrm>
            <a:custGeom>
              <a:avLst/>
              <a:gdLst>
                <a:gd name="T0" fmla="*/ 24 w 95"/>
                <a:gd name="T1" fmla="*/ 34 h 152"/>
                <a:gd name="T2" fmla="*/ 19 w 95"/>
                <a:gd name="T3" fmla="*/ 29 h 152"/>
                <a:gd name="T4" fmla="*/ 14 w 95"/>
                <a:gd name="T5" fmla="*/ 23 h 152"/>
                <a:gd name="T6" fmla="*/ 10 w 95"/>
                <a:gd name="T7" fmla="*/ 19 h 152"/>
                <a:gd name="T8" fmla="*/ 6 w 95"/>
                <a:gd name="T9" fmla="*/ 12 h 152"/>
                <a:gd name="T10" fmla="*/ 4 w 95"/>
                <a:gd name="T11" fmla="*/ 7 h 152"/>
                <a:gd name="T12" fmla="*/ 2 w 95"/>
                <a:gd name="T13" fmla="*/ 3 h 152"/>
                <a:gd name="T14" fmla="*/ 1 w 95"/>
                <a:gd name="T15" fmla="*/ 1 h 152"/>
                <a:gd name="T16" fmla="*/ 0 w 95"/>
                <a:gd name="T17" fmla="*/ 0 h 152"/>
                <a:gd name="T18" fmla="*/ 1 w 95"/>
                <a:gd name="T19" fmla="*/ 1 h 152"/>
                <a:gd name="T20" fmla="*/ 1 w 95"/>
                <a:gd name="T21" fmla="*/ 4 h 152"/>
                <a:gd name="T22" fmla="*/ 3 w 95"/>
                <a:gd name="T23" fmla="*/ 8 h 152"/>
                <a:gd name="T24" fmla="*/ 5 w 95"/>
                <a:gd name="T25" fmla="*/ 13 h 152"/>
                <a:gd name="T26" fmla="*/ 8 w 95"/>
                <a:gd name="T27" fmla="*/ 19 h 152"/>
                <a:gd name="T28" fmla="*/ 12 w 95"/>
                <a:gd name="T29" fmla="*/ 24 h 152"/>
                <a:gd name="T30" fmla="*/ 16 w 95"/>
                <a:gd name="T31" fmla="*/ 29 h 152"/>
                <a:gd name="T32" fmla="*/ 22 w 95"/>
                <a:gd name="T33" fmla="*/ 35 h 152"/>
                <a:gd name="T34" fmla="*/ 21 w 95"/>
                <a:gd name="T35" fmla="*/ 35 h 152"/>
                <a:gd name="T36" fmla="*/ 20 w 95"/>
                <a:gd name="T37" fmla="*/ 36 h 152"/>
                <a:gd name="T38" fmla="*/ 19 w 95"/>
                <a:gd name="T39" fmla="*/ 37 h 152"/>
                <a:gd name="T40" fmla="*/ 17 w 95"/>
                <a:gd name="T41" fmla="*/ 38 h 152"/>
                <a:gd name="T42" fmla="*/ 17 w 95"/>
                <a:gd name="T43" fmla="*/ 38 h 152"/>
                <a:gd name="T44" fmla="*/ 17 w 95"/>
                <a:gd name="T45" fmla="*/ 38 h 152"/>
                <a:gd name="T46" fmla="*/ 18 w 95"/>
                <a:gd name="T47" fmla="*/ 38 h 152"/>
                <a:gd name="T48" fmla="*/ 18 w 95"/>
                <a:gd name="T49" fmla="*/ 38 h 152"/>
                <a:gd name="T50" fmla="*/ 21 w 95"/>
                <a:gd name="T51" fmla="*/ 38 h 152"/>
                <a:gd name="T52" fmla="*/ 23 w 95"/>
                <a:gd name="T53" fmla="*/ 36 h 152"/>
                <a:gd name="T54" fmla="*/ 24 w 95"/>
                <a:gd name="T55" fmla="*/ 35 h 152"/>
                <a:gd name="T56" fmla="*/ 24 w 95"/>
                <a:gd name="T57" fmla="*/ 34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5"/>
                <a:gd name="T88" fmla="*/ 0 h 152"/>
                <a:gd name="T89" fmla="*/ 95 w 95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5" h="152">
                  <a:moveTo>
                    <a:pt x="95" y="136"/>
                  </a:moveTo>
                  <a:lnTo>
                    <a:pt x="73" y="116"/>
                  </a:lnTo>
                  <a:lnTo>
                    <a:pt x="54" y="95"/>
                  </a:lnTo>
                  <a:lnTo>
                    <a:pt x="38" y="73"/>
                  </a:lnTo>
                  <a:lnTo>
                    <a:pt x="24" y="51"/>
                  </a:lnTo>
                  <a:lnTo>
                    <a:pt x="13" y="31"/>
                  </a:lnTo>
                  <a:lnTo>
                    <a:pt x="6" y="15"/>
                  </a:lnTo>
                  <a:lnTo>
                    <a:pt x="2" y="3"/>
                  </a:lnTo>
                  <a:lnTo>
                    <a:pt x="0" y="0"/>
                  </a:lnTo>
                  <a:lnTo>
                    <a:pt x="1" y="5"/>
                  </a:lnTo>
                  <a:lnTo>
                    <a:pt x="4" y="16"/>
                  </a:lnTo>
                  <a:lnTo>
                    <a:pt x="10" y="32"/>
                  </a:lnTo>
                  <a:lnTo>
                    <a:pt x="20" y="52"/>
                  </a:lnTo>
                  <a:lnTo>
                    <a:pt x="32" y="74"/>
                  </a:lnTo>
                  <a:lnTo>
                    <a:pt x="47" y="97"/>
                  </a:lnTo>
                  <a:lnTo>
                    <a:pt x="64" y="119"/>
                  </a:lnTo>
                  <a:lnTo>
                    <a:pt x="85" y="137"/>
                  </a:lnTo>
                  <a:lnTo>
                    <a:pt x="84" y="139"/>
                  </a:lnTo>
                  <a:lnTo>
                    <a:pt x="80" y="143"/>
                  </a:lnTo>
                  <a:lnTo>
                    <a:pt x="76" y="146"/>
                  </a:lnTo>
                  <a:lnTo>
                    <a:pt x="68" y="150"/>
                  </a:lnTo>
                  <a:lnTo>
                    <a:pt x="66" y="150"/>
                  </a:lnTo>
                  <a:lnTo>
                    <a:pt x="68" y="151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81" y="150"/>
                  </a:lnTo>
                  <a:lnTo>
                    <a:pt x="89" y="144"/>
                  </a:lnTo>
                  <a:lnTo>
                    <a:pt x="94" y="139"/>
                  </a:lnTo>
                  <a:lnTo>
                    <a:pt x="95" y="136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5" name="Freeform 242"/>
            <p:cNvSpPr>
              <a:spLocks noChangeAspect="1"/>
            </p:cNvSpPr>
            <p:nvPr/>
          </p:nvSpPr>
          <p:spPr bwMode="auto">
            <a:xfrm>
              <a:off x="2544" y="1779"/>
              <a:ext cx="347" cy="325"/>
            </a:xfrm>
            <a:custGeom>
              <a:avLst/>
              <a:gdLst>
                <a:gd name="T0" fmla="*/ 9 w 695"/>
                <a:gd name="T1" fmla="*/ 145 h 650"/>
                <a:gd name="T2" fmla="*/ 14 w 695"/>
                <a:gd name="T3" fmla="*/ 149 h 650"/>
                <a:gd name="T4" fmla="*/ 23 w 695"/>
                <a:gd name="T5" fmla="*/ 155 h 650"/>
                <a:gd name="T6" fmla="*/ 37 w 695"/>
                <a:gd name="T7" fmla="*/ 160 h 650"/>
                <a:gd name="T8" fmla="*/ 55 w 695"/>
                <a:gd name="T9" fmla="*/ 163 h 650"/>
                <a:gd name="T10" fmla="*/ 78 w 695"/>
                <a:gd name="T11" fmla="*/ 159 h 650"/>
                <a:gd name="T12" fmla="*/ 101 w 695"/>
                <a:gd name="T13" fmla="*/ 140 h 650"/>
                <a:gd name="T14" fmla="*/ 113 w 695"/>
                <a:gd name="T15" fmla="*/ 122 h 650"/>
                <a:gd name="T16" fmla="*/ 112 w 695"/>
                <a:gd name="T17" fmla="*/ 122 h 650"/>
                <a:gd name="T18" fmla="*/ 103 w 695"/>
                <a:gd name="T19" fmla="*/ 124 h 650"/>
                <a:gd name="T20" fmla="*/ 92 w 695"/>
                <a:gd name="T21" fmla="*/ 121 h 650"/>
                <a:gd name="T22" fmla="*/ 81 w 695"/>
                <a:gd name="T23" fmla="*/ 108 h 650"/>
                <a:gd name="T24" fmla="*/ 75 w 695"/>
                <a:gd name="T25" fmla="*/ 93 h 650"/>
                <a:gd name="T26" fmla="*/ 77 w 695"/>
                <a:gd name="T27" fmla="*/ 79 h 650"/>
                <a:gd name="T28" fmla="*/ 88 w 695"/>
                <a:gd name="T29" fmla="*/ 67 h 650"/>
                <a:gd name="T30" fmla="*/ 112 w 695"/>
                <a:gd name="T31" fmla="*/ 58 h 650"/>
                <a:gd name="T32" fmla="*/ 133 w 695"/>
                <a:gd name="T33" fmla="*/ 55 h 650"/>
                <a:gd name="T34" fmla="*/ 147 w 695"/>
                <a:gd name="T35" fmla="*/ 52 h 650"/>
                <a:gd name="T36" fmla="*/ 158 w 695"/>
                <a:gd name="T37" fmla="*/ 48 h 650"/>
                <a:gd name="T38" fmla="*/ 167 w 695"/>
                <a:gd name="T39" fmla="*/ 45 h 650"/>
                <a:gd name="T40" fmla="*/ 172 w 695"/>
                <a:gd name="T41" fmla="*/ 42 h 650"/>
                <a:gd name="T42" fmla="*/ 173 w 695"/>
                <a:gd name="T43" fmla="*/ 41 h 650"/>
                <a:gd name="T44" fmla="*/ 172 w 695"/>
                <a:gd name="T45" fmla="*/ 36 h 650"/>
                <a:gd name="T46" fmla="*/ 168 w 695"/>
                <a:gd name="T47" fmla="*/ 25 h 650"/>
                <a:gd name="T48" fmla="*/ 158 w 695"/>
                <a:gd name="T49" fmla="*/ 14 h 650"/>
                <a:gd name="T50" fmla="*/ 141 w 695"/>
                <a:gd name="T51" fmla="*/ 6 h 650"/>
                <a:gd name="T52" fmla="*/ 114 w 695"/>
                <a:gd name="T53" fmla="*/ 3 h 650"/>
                <a:gd name="T54" fmla="*/ 107 w 695"/>
                <a:gd name="T55" fmla="*/ 3 h 650"/>
                <a:gd name="T56" fmla="*/ 102 w 695"/>
                <a:gd name="T57" fmla="*/ 3 h 650"/>
                <a:gd name="T58" fmla="*/ 101 w 695"/>
                <a:gd name="T59" fmla="*/ 3 h 650"/>
                <a:gd name="T60" fmla="*/ 97 w 695"/>
                <a:gd name="T61" fmla="*/ 2 h 650"/>
                <a:gd name="T62" fmla="*/ 91 w 695"/>
                <a:gd name="T63" fmla="*/ 1 h 650"/>
                <a:gd name="T64" fmla="*/ 79 w 695"/>
                <a:gd name="T65" fmla="*/ 1 h 650"/>
                <a:gd name="T66" fmla="*/ 67 w 695"/>
                <a:gd name="T67" fmla="*/ 0 h 650"/>
                <a:gd name="T68" fmla="*/ 55 w 695"/>
                <a:gd name="T69" fmla="*/ 1 h 650"/>
                <a:gd name="T70" fmla="*/ 45 w 695"/>
                <a:gd name="T71" fmla="*/ 3 h 650"/>
                <a:gd name="T72" fmla="*/ 36 w 695"/>
                <a:gd name="T73" fmla="*/ 5 h 650"/>
                <a:gd name="T74" fmla="*/ 26 w 695"/>
                <a:gd name="T75" fmla="*/ 10 h 650"/>
                <a:gd name="T76" fmla="*/ 16 w 695"/>
                <a:gd name="T77" fmla="*/ 19 h 650"/>
                <a:gd name="T78" fmla="*/ 8 w 695"/>
                <a:gd name="T79" fmla="*/ 30 h 650"/>
                <a:gd name="T80" fmla="*/ 3 w 695"/>
                <a:gd name="T81" fmla="*/ 45 h 650"/>
                <a:gd name="T82" fmla="*/ 2 w 695"/>
                <a:gd name="T83" fmla="*/ 61 h 650"/>
                <a:gd name="T84" fmla="*/ 0 w 695"/>
                <a:gd name="T85" fmla="*/ 74 h 650"/>
                <a:gd name="T86" fmla="*/ 0 w 695"/>
                <a:gd name="T87" fmla="*/ 78 h 650"/>
                <a:gd name="T88" fmla="*/ 0 w 695"/>
                <a:gd name="T89" fmla="*/ 82 h 650"/>
                <a:gd name="T90" fmla="*/ 1 w 695"/>
                <a:gd name="T91" fmla="*/ 87 h 650"/>
                <a:gd name="T92" fmla="*/ 6 w 695"/>
                <a:gd name="T93" fmla="*/ 97 h 650"/>
                <a:gd name="T94" fmla="*/ 25 w 695"/>
                <a:gd name="T95" fmla="*/ 136 h 650"/>
                <a:gd name="T96" fmla="*/ 13 w 695"/>
                <a:gd name="T97" fmla="*/ 144 h 6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5"/>
                <a:gd name="T148" fmla="*/ 0 h 650"/>
                <a:gd name="T149" fmla="*/ 695 w 695"/>
                <a:gd name="T150" fmla="*/ 650 h 6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5" h="650">
                  <a:moveTo>
                    <a:pt x="32" y="574"/>
                  </a:moveTo>
                  <a:lnTo>
                    <a:pt x="33" y="575"/>
                  </a:lnTo>
                  <a:lnTo>
                    <a:pt x="36" y="578"/>
                  </a:lnTo>
                  <a:lnTo>
                    <a:pt x="41" y="583"/>
                  </a:lnTo>
                  <a:lnTo>
                    <a:pt x="48" y="589"/>
                  </a:lnTo>
                  <a:lnTo>
                    <a:pt x="56" y="595"/>
                  </a:lnTo>
                  <a:lnTo>
                    <a:pt x="68" y="602"/>
                  </a:lnTo>
                  <a:lnTo>
                    <a:pt x="81" y="610"/>
                  </a:lnTo>
                  <a:lnTo>
                    <a:pt x="94" y="618"/>
                  </a:lnTo>
                  <a:lnTo>
                    <a:pt x="112" y="627"/>
                  </a:lnTo>
                  <a:lnTo>
                    <a:pt x="130" y="633"/>
                  </a:lnTo>
                  <a:lnTo>
                    <a:pt x="150" y="639"/>
                  </a:lnTo>
                  <a:lnTo>
                    <a:pt x="172" y="645"/>
                  </a:lnTo>
                  <a:lnTo>
                    <a:pt x="196" y="648"/>
                  </a:lnTo>
                  <a:lnTo>
                    <a:pt x="221" y="650"/>
                  </a:lnTo>
                  <a:lnTo>
                    <a:pt x="249" y="650"/>
                  </a:lnTo>
                  <a:lnTo>
                    <a:pt x="278" y="646"/>
                  </a:lnTo>
                  <a:lnTo>
                    <a:pt x="315" y="635"/>
                  </a:lnTo>
                  <a:lnTo>
                    <a:pt x="348" y="614"/>
                  </a:lnTo>
                  <a:lnTo>
                    <a:pt x="379" y="589"/>
                  </a:lnTo>
                  <a:lnTo>
                    <a:pt x="406" y="560"/>
                  </a:lnTo>
                  <a:lnTo>
                    <a:pt x="427" y="531"/>
                  </a:lnTo>
                  <a:lnTo>
                    <a:pt x="445" y="507"/>
                  </a:lnTo>
                  <a:lnTo>
                    <a:pt x="455" y="491"/>
                  </a:lnTo>
                  <a:lnTo>
                    <a:pt x="459" y="484"/>
                  </a:lnTo>
                  <a:lnTo>
                    <a:pt x="456" y="485"/>
                  </a:lnTo>
                  <a:lnTo>
                    <a:pt x="449" y="488"/>
                  </a:lnTo>
                  <a:lnTo>
                    <a:pt x="439" y="492"/>
                  </a:lnTo>
                  <a:lnTo>
                    <a:pt x="427" y="495"/>
                  </a:lnTo>
                  <a:lnTo>
                    <a:pt x="413" y="497"/>
                  </a:lnTo>
                  <a:lnTo>
                    <a:pt x="398" y="496"/>
                  </a:lnTo>
                  <a:lnTo>
                    <a:pt x="383" y="493"/>
                  </a:lnTo>
                  <a:lnTo>
                    <a:pt x="369" y="485"/>
                  </a:lnTo>
                  <a:lnTo>
                    <a:pt x="351" y="470"/>
                  </a:lnTo>
                  <a:lnTo>
                    <a:pt x="336" y="453"/>
                  </a:lnTo>
                  <a:lnTo>
                    <a:pt x="324" y="434"/>
                  </a:lnTo>
                  <a:lnTo>
                    <a:pt x="313" y="416"/>
                  </a:lnTo>
                  <a:lnTo>
                    <a:pt x="305" y="395"/>
                  </a:lnTo>
                  <a:lnTo>
                    <a:pt x="301" y="375"/>
                  </a:lnTo>
                  <a:lnTo>
                    <a:pt x="300" y="355"/>
                  </a:lnTo>
                  <a:lnTo>
                    <a:pt x="302" y="335"/>
                  </a:lnTo>
                  <a:lnTo>
                    <a:pt x="308" y="315"/>
                  </a:lnTo>
                  <a:lnTo>
                    <a:pt x="319" y="297"/>
                  </a:lnTo>
                  <a:lnTo>
                    <a:pt x="334" y="280"/>
                  </a:lnTo>
                  <a:lnTo>
                    <a:pt x="355" y="265"/>
                  </a:lnTo>
                  <a:lnTo>
                    <a:pt x="380" y="251"/>
                  </a:lnTo>
                  <a:lnTo>
                    <a:pt x="411" y="241"/>
                  </a:lnTo>
                  <a:lnTo>
                    <a:pt x="449" y="232"/>
                  </a:lnTo>
                  <a:lnTo>
                    <a:pt x="493" y="227"/>
                  </a:lnTo>
                  <a:lnTo>
                    <a:pt x="514" y="224"/>
                  </a:lnTo>
                  <a:lnTo>
                    <a:pt x="533" y="222"/>
                  </a:lnTo>
                  <a:lnTo>
                    <a:pt x="552" y="218"/>
                  </a:lnTo>
                  <a:lnTo>
                    <a:pt x="570" y="214"/>
                  </a:lnTo>
                  <a:lnTo>
                    <a:pt x="589" y="209"/>
                  </a:lnTo>
                  <a:lnTo>
                    <a:pt x="605" y="205"/>
                  </a:lnTo>
                  <a:lnTo>
                    <a:pt x="621" y="199"/>
                  </a:lnTo>
                  <a:lnTo>
                    <a:pt x="635" y="194"/>
                  </a:lnTo>
                  <a:lnTo>
                    <a:pt x="649" y="190"/>
                  </a:lnTo>
                  <a:lnTo>
                    <a:pt x="660" y="185"/>
                  </a:lnTo>
                  <a:lnTo>
                    <a:pt x="671" y="181"/>
                  </a:lnTo>
                  <a:lnTo>
                    <a:pt x="679" y="177"/>
                  </a:lnTo>
                  <a:lnTo>
                    <a:pt x="686" y="174"/>
                  </a:lnTo>
                  <a:lnTo>
                    <a:pt x="690" y="171"/>
                  </a:lnTo>
                  <a:lnTo>
                    <a:pt x="694" y="169"/>
                  </a:lnTo>
                  <a:lnTo>
                    <a:pt x="695" y="169"/>
                  </a:lnTo>
                  <a:lnTo>
                    <a:pt x="695" y="167"/>
                  </a:lnTo>
                  <a:lnTo>
                    <a:pt x="694" y="162"/>
                  </a:lnTo>
                  <a:lnTo>
                    <a:pt x="692" y="154"/>
                  </a:lnTo>
                  <a:lnTo>
                    <a:pt x="690" y="144"/>
                  </a:lnTo>
                  <a:lnTo>
                    <a:pt x="687" y="131"/>
                  </a:lnTo>
                  <a:lnTo>
                    <a:pt x="681" y="118"/>
                  </a:lnTo>
                  <a:lnTo>
                    <a:pt x="673" y="103"/>
                  </a:lnTo>
                  <a:lnTo>
                    <a:pt x="663" y="88"/>
                  </a:lnTo>
                  <a:lnTo>
                    <a:pt x="650" y="73"/>
                  </a:lnTo>
                  <a:lnTo>
                    <a:pt x="634" y="59"/>
                  </a:lnTo>
                  <a:lnTo>
                    <a:pt x="615" y="46"/>
                  </a:lnTo>
                  <a:lnTo>
                    <a:pt x="592" y="33"/>
                  </a:lnTo>
                  <a:lnTo>
                    <a:pt x="565" y="24"/>
                  </a:lnTo>
                  <a:lnTo>
                    <a:pt x="533" y="16"/>
                  </a:lnTo>
                  <a:lnTo>
                    <a:pt x="498" y="11"/>
                  </a:lnTo>
                  <a:lnTo>
                    <a:pt x="456" y="10"/>
                  </a:lnTo>
                  <a:lnTo>
                    <a:pt x="447" y="10"/>
                  </a:lnTo>
                  <a:lnTo>
                    <a:pt x="438" y="11"/>
                  </a:lnTo>
                  <a:lnTo>
                    <a:pt x="430" y="11"/>
                  </a:lnTo>
                  <a:lnTo>
                    <a:pt x="422" y="11"/>
                  </a:lnTo>
                  <a:lnTo>
                    <a:pt x="416" y="11"/>
                  </a:lnTo>
                  <a:lnTo>
                    <a:pt x="411" y="11"/>
                  </a:lnTo>
                  <a:lnTo>
                    <a:pt x="409" y="11"/>
                  </a:lnTo>
                  <a:lnTo>
                    <a:pt x="408" y="11"/>
                  </a:lnTo>
                  <a:lnTo>
                    <a:pt x="407" y="11"/>
                  </a:lnTo>
                  <a:lnTo>
                    <a:pt x="403" y="10"/>
                  </a:lnTo>
                  <a:lnTo>
                    <a:pt x="398" y="9"/>
                  </a:lnTo>
                  <a:lnTo>
                    <a:pt x="391" y="8"/>
                  </a:lnTo>
                  <a:lnTo>
                    <a:pt x="383" y="7"/>
                  </a:lnTo>
                  <a:lnTo>
                    <a:pt x="374" y="6"/>
                  </a:lnTo>
                  <a:lnTo>
                    <a:pt x="365" y="4"/>
                  </a:lnTo>
                  <a:lnTo>
                    <a:pt x="356" y="3"/>
                  </a:lnTo>
                  <a:lnTo>
                    <a:pt x="338" y="2"/>
                  </a:lnTo>
                  <a:lnTo>
                    <a:pt x="319" y="1"/>
                  </a:lnTo>
                  <a:lnTo>
                    <a:pt x="302" y="0"/>
                  </a:lnTo>
                  <a:lnTo>
                    <a:pt x="285" y="0"/>
                  </a:lnTo>
                  <a:lnTo>
                    <a:pt x="268" y="0"/>
                  </a:lnTo>
                  <a:lnTo>
                    <a:pt x="252" y="1"/>
                  </a:lnTo>
                  <a:lnTo>
                    <a:pt x="237" y="2"/>
                  </a:lnTo>
                  <a:lnTo>
                    <a:pt x="222" y="3"/>
                  </a:lnTo>
                  <a:lnTo>
                    <a:pt x="209" y="6"/>
                  </a:lnTo>
                  <a:lnTo>
                    <a:pt x="195" y="8"/>
                  </a:lnTo>
                  <a:lnTo>
                    <a:pt x="181" y="11"/>
                  </a:lnTo>
                  <a:lnTo>
                    <a:pt x="168" y="15"/>
                  </a:lnTo>
                  <a:lnTo>
                    <a:pt x="156" y="18"/>
                  </a:lnTo>
                  <a:lnTo>
                    <a:pt x="144" y="23"/>
                  </a:lnTo>
                  <a:lnTo>
                    <a:pt x="133" y="27"/>
                  </a:lnTo>
                  <a:lnTo>
                    <a:pt x="122" y="32"/>
                  </a:lnTo>
                  <a:lnTo>
                    <a:pt x="106" y="41"/>
                  </a:lnTo>
                  <a:lnTo>
                    <a:pt x="90" y="52"/>
                  </a:lnTo>
                  <a:lnTo>
                    <a:pt x="76" y="63"/>
                  </a:lnTo>
                  <a:lnTo>
                    <a:pt x="65" y="76"/>
                  </a:lnTo>
                  <a:lnTo>
                    <a:pt x="53" y="90"/>
                  </a:lnTo>
                  <a:lnTo>
                    <a:pt x="43" y="105"/>
                  </a:lnTo>
                  <a:lnTo>
                    <a:pt x="35" y="120"/>
                  </a:lnTo>
                  <a:lnTo>
                    <a:pt x="27" y="137"/>
                  </a:lnTo>
                  <a:lnTo>
                    <a:pt x="20" y="159"/>
                  </a:lnTo>
                  <a:lnTo>
                    <a:pt x="15" y="182"/>
                  </a:lnTo>
                  <a:lnTo>
                    <a:pt x="12" y="206"/>
                  </a:lnTo>
                  <a:lnTo>
                    <a:pt x="9" y="232"/>
                  </a:lnTo>
                  <a:lnTo>
                    <a:pt x="8" y="247"/>
                  </a:lnTo>
                  <a:lnTo>
                    <a:pt x="6" y="262"/>
                  </a:lnTo>
                  <a:lnTo>
                    <a:pt x="3" y="279"/>
                  </a:lnTo>
                  <a:lnTo>
                    <a:pt x="1" y="294"/>
                  </a:lnTo>
                  <a:lnTo>
                    <a:pt x="0" y="299"/>
                  </a:lnTo>
                  <a:lnTo>
                    <a:pt x="0" y="305"/>
                  </a:lnTo>
                  <a:lnTo>
                    <a:pt x="0" y="311"/>
                  </a:lnTo>
                  <a:lnTo>
                    <a:pt x="0" y="317"/>
                  </a:lnTo>
                  <a:lnTo>
                    <a:pt x="0" y="322"/>
                  </a:lnTo>
                  <a:lnTo>
                    <a:pt x="0" y="328"/>
                  </a:lnTo>
                  <a:lnTo>
                    <a:pt x="1" y="334"/>
                  </a:lnTo>
                  <a:lnTo>
                    <a:pt x="2" y="340"/>
                  </a:lnTo>
                  <a:lnTo>
                    <a:pt x="6" y="351"/>
                  </a:lnTo>
                  <a:lnTo>
                    <a:pt x="10" y="364"/>
                  </a:lnTo>
                  <a:lnTo>
                    <a:pt x="16" y="375"/>
                  </a:lnTo>
                  <a:lnTo>
                    <a:pt x="24" y="388"/>
                  </a:lnTo>
                  <a:lnTo>
                    <a:pt x="74" y="458"/>
                  </a:lnTo>
                  <a:lnTo>
                    <a:pt x="97" y="508"/>
                  </a:lnTo>
                  <a:lnTo>
                    <a:pt x="101" y="542"/>
                  </a:lnTo>
                  <a:lnTo>
                    <a:pt x="92" y="562"/>
                  </a:lnTo>
                  <a:lnTo>
                    <a:pt x="75" y="572"/>
                  </a:lnTo>
                  <a:lnTo>
                    <a:pt x="55" y="575"/>
                  </a:lnTo>
                  <a:lnTo>
                    <a:pt x="39" y="575"/>
                  </a:lnTo>
                  <a:lnTo>
                    <a:pt x="32" y="574"/>
                  </a:lnTo>
                  <a:close/>
                </a:path>
              </a:pathLst>
            </a:custGeom>
            <a:solidFill>
              <a:srgbClr val="66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6" name="Freeform 243"/>
            <p:cNvSpPr>
              <a:spLocks noChangeAspect="1"/>
            </p:cNvSpPr>
            <p:nvPr/>
          </p:nvSpPr>
          <p:spPr bwMode="auto">
            <a:xfrm>
              <a:off x="2558" y="1792"/>
              <a:ext cx="322" cy="302"/>
            </a:xfrm>
            <a:custGeom>
              <a:avLst/>
              <a:gdLst>
                <a:gd name="T0" fmla="*/ 16 w 643"/>
                <a:gd name="T1" fmla="*/ 141 h 605"/>
                <a:gd name="T2" fmla="*/ 21 w 643"/>
                <a:gd name="T3" fmla="*/ 143 h 605"/>
                <a:gd name="T4" fmla="*/ 30 w 643"/>
                <a:gd name="T5" fmla="*/ 146 h 605"/>
                <a:gd name="T6" fmla="*/ 41 w 643"/>
                <a:gd name="T7" fmla="*/ 149 h 605"/>
                <a:gd name="T8" fmla="*/ 52 w 643"/>
                <a:gd name="T9" fmla="*/ 151 h 605"/>
                <a:gd name="T10" fmla="*/ 61 w 643"/>
                <a:gd name="T11" fmla="*/ 149 h 605"/>
                <a:gd name="T12" fmla="*/ 70 w 643"/>
                <a:gd name="T13" fmla="*/ 146 h 605"/>
                <a:gd name="T14" fmla="*/ 78 w 643"/>
                <a:gd name="T15" fmla="*/ 141 h 605"/>
                <a:gd name="T16" fmla="*/ 86 w 643"/>
                <a:gd name="T17" fmla="*/ 135 h 605"/>
                <a:gd name="T18" fmla="*/ 92 w 643"/>
                <a:gd name="T19" fmla="*/ 129 h 605"/>
                <a:gd name="T20" fmla="*/ 96 w 643"/>
                <a:gd name="T21" fmla="*/ 125 h 605"/>
                <a:gd name="T22" fmla="*/ 98 w 643"/>
                <a:gd name="T23" fmla="*/ 122 h 605"/>
                <a:gd name="T24" fmla="*/ 98 w 643"/>
                <a:gd name="T25" fmla="*/ 122 h 605"/>
                <a:gd name="T26" fmla="*/ 93 w 643"/>
                <a:gd name="T27" fmla="*/ 122 h 605"/>
                <a:gd name="T28" fmla="*/ 86 w 643"/>
                <a:gd name="T29" fmla="*/ 120 h 605"/>
                <a:gd name="T30" fmla="*/ 77 w 643"/>
                <a:gd name="T31" fmla="*/ 115 h 605"/>
                <a:gd name="T32" fmla="*/ 71 w 643"/>
                <a:gd name="T33" fmla="*/ 106 h 605"/>
                <a:gd name="T34" fmla="*/ 66 w 643"/>
                <a:gd name="T35" fmla="*/ 97 h 605"/>
                <a:gd name="T36" fmla="*/ 64 w 643"/>
                <a:gd name="T37" fmla="*/ 87 h 605"/>
                <a:gd name="T38" fmla="*/ 64 w 643"/>
                <a:gd name="T39" fmla="*/ 77 h 605"/>
                <a:gd name="T40" fmla="*/ 67 w 643"/>
                <a:gd name="T41" fmla="*/ 68 h 605"/>
                <a:gd name="T42" fmla="*/ 74 w 643"/>
                <a:gd name="T43" fmla="*/ 60 h 605"/>
                <a:gd name="T44" fmla="*/ 86 w 643"/>
                <a:gd name="T45" fmla="*/ 53 h 605"/>
                <a:gd name="T46" fmla="*/ 103 w 643"/>
                <a:gd name="T47" fmla="*/ 49 h 605"/>
                <a:gd name="T48" fmla="*/ 118 w 643"/>
                <a:gd name="T49" fmla="*/ 47 h 605"/>
                <a:gd name="T50" fmla="*/ 126 w 643"/>
                <a:gd name="T51" fmla="*/ 45 h 605"/>
                <a:gd name="T52" fmla="*/ 135 w 643"/>
                <a:gd name="T53" fmla="*/ 43 h 605"/>
                <a:gd name="T54" fmla="*/ 142 w 643"/>
                <a:gd name="T55" fmla="*/ 41 h 605"/>
                <a:gd name="T56" fmla="*/ 149 w 643"/>
                <a:gd name="T57" fmla="*/ 39 h 605"/>
                <a:gd name="T58" fmla="*/ 154 w 643"/>
                <a:gd name="T59" fmla="*/ 36 h 605"/>
                <a:gd name="T60" fmla="*/ 158 w 643"/>
                <a:gd name="T61" fmla="*/ 35 h 605"/>
                <a:gd name="T62" fmla="*/ 161 w 643"/>
                <a:gd name="T63" fmla="*/ 33 h 605"/>
                <a:gd name="T64" fmla="*/ 161 w 643"/>
                <a:gd name="T65" fmla="*/ 33 h 605"/>
                <a:gd name="T66" fmla="*/ 160 w 643"/>
                <a:gd name="T67" fmla="*/ 30 h 605"/>
                <a:gd name="T68" fmla="*/ 158 w 643"/>
                <a:gd name="T69" fmla="*/ 26 h 605"/>
                <a:gd name="T70" fmla="*/ 154 w 643"/>
                <a:gd name="T71" fmla="*/ 20 h 605"/>
                <a:gd name="T72" fmla="*/ 148 w 643"/>
                <a:gd name="T73" fmla="*/ 14 h 605"/>
                <a:gd name="T74" fmla="*/ 140 w 643"/>
                <a:gd name="T75" fmla="*/ 9 h 605"/>
                <a:gd name="T76" fmla="*/ 129 w 643"/>
                <a:gd name="T77" fmla="*/ 5 h 605"/>
                <a:gd name="T78" fmla="*/ 114 w 643"/>
                <a:gd name="T79" fmla="*/ 2 h 605"/>
                <a:gd name="T80" fmla="*/ 98 w 643"/>
                <a:gd name="T81" fmla="*/ 2 h 605"/>
                <a:gd name="T82" fmla="*/ 94 w 643"/>
                <a:gd name="T83" fmla="*/ 2 h 605"/>
                <a:gd name="T84" fmla="*/ 95 w 643"/>
                <a:gd name="T85" fmla="*/ 2 h 605"/>
                <a:gd name="T86" fmla="*/ 91 w 643"/>
                <a:gd name="T87" fmla="*/ 1 h 605"/>
                <a:gd name="T88" fmla="*/ 76 w 643"/>
                <a:gd name="T89" fmla="*/ 0 h 605"/>
                <a:gd name="T90" fmla="*/ 62 w 643"/>
                <a:gd name="T91" fmla="*/ 0 h 605"/>
                <a:gd name="T92" fmla="*/ 50 w 643"/>
                <a:gd name="T93" fmla="*/ 2 h 605"/>
                <a:gd name="T94" fmla="*/ 38 w 643"/>
                <a:gd name="T95" fmla="*/ 5 h 605"/>
                <a:gd name="T96" fmla="*/ 29 w 643"/>
                <a:gd name="T97" fmla="*/ 10 h 605"/>
                <a:gd name="T98" fmla="*/ 20 w 643"/>
                <a:gd name="T99" fmla="*/ 16 h 605"/>
                <a:gd name="T100" fmla="*/ 13 w 643"/>
                <a:gd name="T101" fmla="*/ 24 h 605"/>
                <a:gd name="T102" fmla="*/ 8 w 643"/>
                <a:gd name="T103" fmla="*/ 33 h 605"/>
                <a:gd name="T104" fmla="*/ 5 w 643"/>
                <a:gd name="T105" fmla="*/ 42 h 605"/>
                <a:gd name="T106" fmla="*/ 3 w 643"/>
                <a:gd name="T107" fmla="*/ 49 h 605"/>
                <a:gd name="T108" fmla="*/ 2 w 643"/>
                <a:gd name="T109" fmla="*/ 59 h 605"/>
                <a:gd name="T110" fmla="*/ 0 w 643"/>
                <a:gd name="T111" fmla="*/ 71 h 605"/>
                <a:gd name="T112" fmla="*/ 1 w 643"/>
                <a:gd name="T113" fmla="*/ 80 h 605"/>
                <a:gd name="T114" fmla="*/ 3 w 643"/>
                <a:gd name="T115" fmla="*/ 86 h 605"/>
                <a:gd name="T116" fmla="*/ 17 w 643"/>
                <a:gd name="T117" fmla="*/ 103 h 605"/>
                <a:gd name="T118" fmla="*/ 26 w 643"/>
                <a:gd name="T119" fmla="*/ 124 h 605"/>
                <a:gd name="T120" fmla="*/ 23 w 643"/>
                <a:gd name="T121" fmla="*/ 136 h 605"/>
                <a:gd name="T122" fmla="*/ 17 w 643"/>
                <a:gd name="T123" fmla="*/ 140 h 6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3"/>
                <a:gd name="T187" fmla="*/ 0 h 605"/>
                <a:gd name="T188" fmla="*/ 643 w 643"/>
                <a:gd name="T189" fmla="*/ 605 h 6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3" h="605">
                  <a:moveTo>
                    <a:pt x="62" y="562"/>
                  </a:moveTo>
                  <a:lnTo>
                    <a:pt x="64" y="564"/>
                  </a:lnTo>
                  <a:lnTo>
                    <a:pt x="72" y="567"/>
                  </a:lnTo>
                  <a:lnTo>
                    <a:pt x="84" y="573"/>
                  </a:lnTo>
                  <a:lnTo>
                    <a:pt x="100" y="580"/>
                  </a:lnTo>
                  <a:lnTo>
                    <a:pt x="118" y="587"/>
                  </a:lnTo>
                  <a:lnTo>
                    <a:pt x="139" y="593"/>
                  </a:lnTo>
                  <a:lnTo>
                    <a:pt x="162" y="599"/>
                  </a:lnTo>
                  <a:lnTo>
                    <a:pt x="186" y="604"/>
                  </a:lnTo>
                  <a:lnTo>
                    <a:pt x="206" y="605"/>
                  </a:lnTo>
                  <a:lnTo>
                    <a:pt x="224" y="604"/>
                  </a:lnTo>
                  <a:lnTo>
                    <a:pt x="243" y="599"/>
                  </a:lnTo>
                  <a:lnTo>
                    <a:pt x="261" y="592"/>
                  </a:lnTo>
                  <a:lnTo>
                    <a:pt x="280" y="584"/>
                  </a:lnTo>
                  <a:lnTo>
                    <a:pt x="296" y="575"/>
                  </a:lnTo>
                  <a:lnTo>
                    <a:pt x="312" y="564"/>
                  </a:lnTo>
                  <a:lnTo>
                    <a:pt x="328" y="552"/>
                  </a:lnTo>
                  <a:lnTo>
                    <a:pt x="342" y="540"/>
                  </a:lnTo>
                  <a:lnTo>
                    <a:pt x="355" y="529"/>
                  </a:lnTo>
                  <a:lnTo>
                    <a:pt x="365" y="519"/>
                  </a:lnTo>
                  <a:lnTo>
                    <a:pt x="374" y="509"/>
                  </a:lnTo>
                  <a:lnTo>
                    <a:pt x="382" y="500"/>
                  </a:lnTo>
                  <a:lnTo>
                    <a:pt x="388" y="494"/>
                  </a:lnTo>
                  <a:lnTo>
                    <a:pt x="392" y="490"/>
                  </a:lnTo>
                  <a:lnTo>
                    <a:pt x="393" y="489"/>
                  </a:lnTo>
                  <a:lnTo>
                    <a:pt x="390" y="489"/>
                  </a:lnTo>
                  <a:lnTo>
                    <a:pt x="382" y="490"/>
                  </a:lnTo>
                  <a:lnTo>
                    <a:pt x="371" y="489"/>
                  </a:lnTo>
                  <a:lnTo>
                    <a:pt x="357" y="486"/>
                  </a:lnTo>
                  <a:lnTo>
                    <a:pt x="341" y="482"/>
                  </a:lnTo>
                  <a:lnTo>
                    <a:pt x="324" y="474"/>
                  </a:lnTo>
                  <a:lnTo>
                    <a:pt x="307" y="461"/>
                  </a:lnTo>
                  <a:lnTo>
                    <a:pt x="292" y="444"/>
                  </a:lnTo>
                  <a:lnTo>
                    <a:pt x="281" y="426"/>
                  </a:lnTo>
                  <a:lnTo>
                    <a:pt x="272" y="408"/>
                  </a:lnTo>
                  <a:lnTo>
                    <a:pt x="263" y="388"/>
                  </a:lnTo>
                  <a:lnTo>
                    <a:pt x="257" y="369"/>
                  </a:lnTo>
                  <a:lnTo>
                    <a:pt x="253" y="349"/>
                  </a:lnTo>
                  <a:lnTo>
                    <a:pt x="252" y="330"/>
                  </a:lnTo>
                  <a:lnTo>
                    <a:pt x="253" y="310"/>
                  </a:lnTo>
                  <a:lnTo>
                    <a:pt x="258" y="292"/>
                  </a:lnTo>
                  <a:lnTo>
                    <a:pt x="267" y="273"/>
                  </a:lnTo>
                  <a:lnTo>
                    <a:pt x="279" y="257"/>
                  </a:lnTo>
                  <a:lnTo>
                    <a:pt x="296" y="241"/>
                  </a:lnTo>
                  <a:lnTo>
                    <a:pt x="317" y="227"/>
                  </a:lnTo>
                  <a:lnTo>
                    <a:pt x="342" y="214"/>
                  </a:lnTo>
                  <a:lnTo>
                    <a:pt x="373" y="204"/>
                  </a:lnTo>
                  <a:lnTo>
                    <a:pt x="410" y="197"/>
                  </a:lnTo>
                  <a:lnTo>
                    <a:pt x="451" y="191"/>
                  </a:lnTo>
                  <a:lnTo>
                    <a:pt x="469" y="189"/>
                  </a:lnTo>
                  <a:lnTo>
                    <a:pt x="486" y="187"/>
                  </a:lnTo>
                  <a:lnTo>
                    <a:pt x="503" y="183"/>
                  </a:lnTo>
                  <a:lnTo>
                    <a:pt x="519" y="180"/>
                  </a:lnTo>
                  <a:lnTo>
                    <a:pt x="537" y="175"/>
                  </a:lnTo>
                  <a:lnTo>
                    <a:pt x="552" y="171"/>
                  </a:lnTo>
                  <a:lnTo>
                    <a:pt x="567" y="166"/>
                  </a:lnTo>
                  <a:lnTo>
                    <a:pt x="582" y="160"/>
                  </a:lnTo>
                  <a:lnTo>
                    <a:pt x="594" y="156"/>
                  </a:lnTo>
                  <a:lnTo>
                    <a:pt x="606" y="151"/>
                  </a:lnTo>
                  <a:lnTo>
                    <a:pt x="616" y="146"/>
                  </a:lnTo>
                  <a:lnTo>
                    <a:pt x="625" y="143"/>
                  </a:lnTo>
                  <a:lnTo>
                    <a:pt x="632" y="140"/>
                  </a:lnTo>
                  <a:lnTo>
                    <a:pt x="638" y="137"/>
                  </a:lnTo>
                  <a:lnTo>
                    <a:pt x="642" y="135"/>
                  </a:lnTo>
                  <a:lnTo>
                    <a:pt x="643" y="135"/>
                  </a:lnTo>
                  <a:lnTo>
                    <a:pt x="643" y="134"/>
                  </a:lnTo>
                  <a:lnTo>
                    <a:pt x="642" y="129"/>
                  </a:lnTo>
                  <a:lnTo>
                    <a:pt x="639" y="123"/>
                  </a:lnTo>
                  <a:lnTo>
                    <a:pt x="636" y="115"/>
                  </a:lnTo>
                  <a:lnTo>
                    <a:pt x="630" y="105"/>
                  </a:lnTo>
                  <a:lnTo>
                    <a:pt x="624" y="95"/>
                  </a:lnTo>
                  <a:lnTo>
                    <a:pt x="615" y="83"/>
                  </a:lnTo>
                  <a:lnTo>
                    <a:pt x="605" y="70"/>
                  </a:lnTo>
                  <a:lnTo>
                    <a:pt x="592" y="59"/>
                  </a:lnTo>
                  <a:lnTo>
                    <a:pt x="577" y="47"/>
                  </a:lnTo>
                  <a:lnTo>
                    <a:pt x="559" y="37"/>
                  </a:lnTo>
                  <a:lnTo>
                    <a:pt x="537" y="28"/>
                  </a:lnTo>
                  <a:lnTo>
                    <a:pt x="513" y="20"/>
                  </a:lnTo>
                  <a:lnTo>
                    <a:pt x="485" y="14"/>
                  </a:lnTo>
                  <a:lnTo>
                    <a:pt x="454" y="10"/>
                  </a:lnTo>
                  <a:lnTo>
                    <a:pt x="419" y="9"/>
                  </a:lnTo>
                  <a:lnTo>
                    <a:pt x="390" y="9"/>
                  </a:lnTo>
                  <a:lnTo>
                    <a:pt x="377" y="10"/>
                  </a:lnTo>
                  <a:lnTo>
                    <a:pt x="373" y="10"/>
                  </a:lnTo>
                  <a:lnTo>
                    <a:pt x="375" y="9"/>
                  </a:lnTo>
                  <a:lnTo>
                    <a:pt x="377" y="9"/>
                  </a:lnTo>
                  <a:lnTo>
                    <a:pt x="374" y="7"/>
                  </a:lnTo>
                  <a:lnTo>
                    <a:pt x="362" y="6"/>
                  </a:lnTo>
                  <a:lnTo>
                    <a:pt x="334" y="2"/>
                  </a:lnTo>
                  <a:lnTo>
                    <a:pt x="304" y="0"/>
                  </a:lnTo>
                  <a:lnTo>
                    <a:pt x="275" y="0"/>
                  </a:lnTo>
                  <a:lnTo>
                    <a:pt x="248" y="1"/>
                  </a:lnTo>
                  <a:lnTo>
                    <a:pt x="221" y="4"/>
                  </a:lnTo>
                  <a:lnTo>
                    <a:pt x="197" y="8"/>
                  </a:lnTo>
                  <a:lnTo>
                    <a:pt x="174" y="14"/>
                  </a:lnTo>
                  <a:lnTo>
                    <a:pt x="152" y="21"/>
                  </a:lnTo>
                  <a:lnTo>
                    <a:pt x="131" y="30"/>
                  </a:lnTo>
                  <a:lnTo>
                    <a:pt x="113" y="40"/>
                  </a:lnTo>
                  <a:lnTo>
                    <a:pt x="95" y="53"/>
                  </a:lnTo>
                  <a:lnTo>
                    <a:pt x="79" y="66"/>
                  </a:lnTo>
                  <a:lnTo>
                    <a:pt x="64" y="81"/>
                  </a:lnTo>
                  <a:lnTo>
                    <a:pt x="52" y="97"/>
                  </a:lnTo>
                  <a:lnTo>
                    <a:pt x="40" y="114"/>
                  </a:lnTo>
                  <a:lnTo>
                    <a:pt x="31" y="134"/>
                  </a:lnTo>
                  <a:lnTo>
                    <a:pt x="23" y="153"/>
                  </a:lnTo>
                  <a:lnTo>
                    <a:pt x="18" y="168"/>
                  </a:lnTo>
                  <a:lnTo>
                    <a:pt x="15" y="183"/>
                  </a:lnTo>
                  <a:lnTo>
                    <a:pt x="11" y="199"/>
                  </a:lnTo>
                  <a:lnTo>
                    <a:pt x="9" y="216"/>
                  </a:lnTo>
                  <a:lnTo>
                    <a:pt x="6" y="237"/>
                  </a:lnTo>
                  <a:lnTo>
                    <a:pt x="2" y="262"/>
                  </a:lnTo>
                  <a:lnTo>
                    <a:pt x="0" y="287"/>
                  </a:lnTo>
                  <a:lnTo>
                    <a:pt x="0" y="311"/>
                  </a:lnTo>
                  <a:lnTo>
                    <a:pt x="2" y="323"/>
                  </a:lnTo>
                  <a:lnTo>
                    <a:pt x="6" y="334"/>
                  </a:lnTo>
                  <a:lnTo>
                    <a:pt x="11" y="345"/>
                  </a:lnTo>
                  <a:lnTo>
                    <a:pt x="18" y="355"/>
                  </a:lnTo>
                  <a:lnTo>
                    <a:pt x="67" y="415"/>
                  </a:lnTo>
                  <a:lnTo>
                    <a:pt x="93" y="462"/>
                  </a:lnTo>
                  <a:lnTo>
                    <a:pt x="104" y="499"/>
                  </a:lnTo>
                  <a:lnTo>
                    <a:pt x="101" y="525"/>
                  </a:lnTo>
                  <a:lnTo>
                    <a:pt x="91" y="544"/>
                  </a:lnTo>
                  <a:lnTo>
                    <a:pt x="78" y="555"/>
                  </a:lnTo>
                  <a:lnTo>
                    <a:pt x="67" y="561"/>
                  </a:lnTo>
                  <a:lnTo>
                    <a:pt x="62" y="562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7" name="Freeform 244"/>
            <p:cNvSpPr>
              <a:spLocks noChangeAspect="1"/>
            </p:cNvSpPr>
            <p:nvPr/>
          </p:nvSpPr>
          <p:spPr bwMode="auto">
            <a:xfrm>
              <a:off x="2572" y="1794"/>
              <a:ext cx="295" cy="288"/>
            </a:xfrm>
            <a:custGeom>
              <a:avLst/>
              <a:gdLst>
                <a:gd name="T0" fmla="*/ 21 w 591"/>
                <a:gd name="T1" fmla="*/ 139 h 577"/>
                <a:gd name="T2" fmla="*/ 25 w 591"/>
                <a:gd name="T3" fmla="*/ 140 h 577"/>
                <a:gd name="T4" fmla="*/ 32 w 591"/>
                <a:gd name="T5" fmla="*/ 142 h 577"/>
                <a:gd name="T6" fmla="*/ 42 w 591"/>
                <a:gd name="T7" fmla="*/ 143 h 577"/>
                <a:gd name="T8" fmla="*/ 53 w 591"/>
                <a:gd name="T9" fmla="*/ 144 h 577"/>
                <a:gd name="T10" fmla="*/ 66 w 591"/>
                <a:gd name="T11" fmla="*/ 138 h 577"/>
                <a:gd name="T12" fmla="*/ 76 w 591"/>
                <a:gd name="T13" fmla="*/ 130 h 577"/>
                <a:gd name="T14" fmla="*/ 82 w 591"/>
                <a:gd name="T15" fmla="*/ 124 h 577"/>
                <a:gd name="T16" fmla="*/ 82 w 591"/>
                <a:gd name="T17" fmla="*/ 123 h 577"/>
                <a:gd name="T18" fmla="*/ 77 w 591"/>
                <a:gd name="T19" fmla="*/ 122 h 577"/>
                <a:gd name="T20" fmla="*/ 70 w 591"/>
                <a:gd name="T21" fmla="*/ 119 h 577"/>
                <a:gd name="T22" fmla="*/ 62 w 591"/>
                <a:gd name="T23" fmla="*/ 112 h 577"/>
                <a:gd name="T24" fmla="*/ 57 w 591"/>
                <a:gd name="T25" fmla="*/ 103 h 577"/>
                <a:gd name="T26" fmla="*/ 53 w 591"/>
                <a:gd name="T27" fmla="*/ 93 h 577"/>
                <a:gd name="T28" fmla="*/ 51 w 591"/>
                <a:gd name="T29" fmla="*/ 83 h 577"/>
                <a:gd name="T30" fmla="*/ 52 w 591"/>
                <a:gd name="T31" fmla="*/ 73 h 577"/>
                <a:gd name="T32" fmla="*/ 55 w 591"/>
                <a:gd name="T33" fmla="*/ 63 h 577"/>
                <a:gd name="T34" fmla="*/ 62 w 591"/>
                <a:gd name="T35" fmla="*/ 55 h 577"/>
                <a:gd name="T36" fmla="*/ 74 w 591"/>
                <a:gd name="T37" fmla="*/ 48 h 577"/>
                <a:gd name="T38" fmla="*/ 90 w 591"/>
                <a:gd name="T39" fmla="*/ 44 h 577"/>
                <a:gd name="T40" fmla="*/ 103 w 591"/>
                <a:gd name="T41" fmla="*/ 42 h 577"/>
                <a:gd name="T42" fmla="*/ 111 w 591"/>
                <a:gd name="T43" fmla="*/ 40 h 577"/>
                <a:gd name="T44" fmla="*/ 119 w 591"/>
                <a:gd name="T45" fmla="*/ 39 h 577"/>
                <a:gd name="T46" fmla="*/ 127 w 591"/>
                <a:gd name="T47" fmla="*/ 37 h 577"/>
                <a:gd name="T48" fmla="*/ 134 w 591"/>
                <a:gd name="T49" fmla="*/ 35 h 577"/>
                <a:gd name="T50" fmla="*/ 140 w 591"/>
                <a:gd name="T51" fmla="*/ 33 h 577"/>
                <a:gd name="T52" fmla="*/ 145 w 591"/>
                <a:gd name="T53" fmla="*/ 32 h 577"/>
                <a:gd name="T54" fmla="*/ 147 w 591"/>
                <a:gd name="T55" fmla="*/ 31 h 577"/>
                <a:gd name="T56" fmla="*/ 147 w 591"/>
                <a:gd name="T57" fmla="*/ 31 h 577"/>
                <a:gd name="T58" fmla="*/ 146 w 591"/>
                <a:gd name="T59" fmla="*/ 28 h 577"/>
                <a:gd name="T60" fmla="*/ 144 w 591"/>
                <a:gd name="T61" fmla="*/ 24 h 577"/>
                <a:gd name="T62" fmla="*/ 140 w 591"/>
                <a:gd name="T63" fmla="*/ 19 h 577"/>
                <a:gd name="T64" fmla="*/ 135 w 591"/>
                <a:gd name="T65" fmla="*/ 14 h 577"/>
                <a:gd name="T66" fmla="*/ 127 w 591"/>
                <a:gd name="T67" fmla="*/ 9 h 577"/>
                <a:gd name="T68" fmla="*/ 117 w 591"/>
                <a:gd name="T69" fmla="*/ 5 h 577"/>
                <a:gd name="T70" fmla="*/ 105 w 591"/>
                <a:gd name="T71" fmla="*/ 3 h 577"/>
                <a:gd name="T72" fmla="*/ 91 w 591"/>
                <a:gd name="T73" fmla="*/ 2 h 577"/>
                <a:gd name="T74" fmla="*/ 87 w 591"/>
                <a:gd name="T75" fmla="*/ 2 h 577"/>
                <a:gd name="T76" fmla="*/ 88 w 591"/>
                <a:gd name="T77" fmla="*/ 2 h 577"/>
                <a:gd name="T78" fmla="*/ 85 w 591"/>
                <a:gd name="T79" fmla="*/ 1 h 577"/>
                <a:gd name="T80" fmla="*/ 72 w 591"/>
                <a:gd name="T81" fmla="*/ 0 h 577"/>
                <a:gd name="T82" fmla="*/ 59 w 591"/>
                <a:gd name="T83" fmla="*/ 0 h 577"/>
                <a:gd name="T84" fmla="*/ 48 w 591"/>
                <a:gd name="T85" fmla="*/ 2 h 577"/>
                <a:gd name="T86" fmla="*/ 37 w 591"/>
                <a:gd name="T87" fmla="*/ 6 h 577"/>
                <a:gd name="T88" fmla="*/ 27 w 591"/>
                <a:gd name="T89" fmla="*/ 11 h 577"/>
                <a:gd name="T90" fmla="*/ 18 w 591"/>
                <a:gd name="T91" fmla="*/ 18 h 577"/>
                <a:gd name="T92" fmla="*/ 12 w 591"/>
                <a:gd name="T93" fmla="*/ 26 h 577"/>
                <a:gd name="T94" fmla="*/ 7 w 591"/>
                <a:gd name="T95" fmla="*/ 36 h 577"/>
                <a:gd name="T96" fmla="*/ 4 w 591"/>
                <a:gd name="T97" fmla="*/ 44 h 577"/>
                <a:gd name="T98" fmla="*/ 3 w 591"/>
                <a:gd name="T99" fmla="*/ 50 h 577"/>
                <a:gd name="T100" fmla="*/ 1 w 591"/>
                <a:gd name="T101" fmla="*/ 60 h 577"/>
                <a:gd name="T102" fmla="*/ 0 w 591"/>
                <a:gd name="T103" fmla="*/ 76 h 577"/>
                <a:gd name="T104" fmla="*/ 16 w 591"/>
                <a:gd name="T105" fmla="*/ 100 h 577"/>
                <a:gd name="T106" fmla="*/ 26 w 591"/>
                <a:gd name="T107" fmla="*/ 122 h 577"/>
                <a:gd name="T108" fmla="*/ 25 w 591"/>
                <a:gd name="T109" fmla="*/ 134 h 577"/>
                <a:gd name="T110" fmla="*/ 21 w 591"/>
                <a:gd name="T111" fmla="*/ 13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1"/>
                <a:gd name="T169" fmla="*/ 0 h 577"/>
                <a:gd name="T170" fmla="*/ 591 w 59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1" h="577">
                  <a:moveTo>
                    <a:pt x="82" y="555"/>
                  </a:moveTo>
                  <a:lnTo>
                    <a:pt x="84" y="556"/>
                  </a:lnTo>
                  <a:lnTo>
                    <a:pt x="91" y="557"/>
                  </a:lnTo>
                  <a:lnTo>
                    <a:pt x="102" y="561"/>
                  </a:lnTo>
                  <a:lnTo>
                    <a:pt x="116" y="564"/>
                  </a:lnTo>
                  <a:lnTo>
                    <a:pt x="131" y="568"/>
                  </a:lnTo>
                  <a:lnTo>
                    <a:pt x="149" y="571"/>
                  </a:lnTo>
                  <a:lnTo>
                    <a:pt x="169" y="575"/>
                  </a:lnTo>
                  <a:lnTo>
                    <a:pt x="189" y="577"/>
                  </a:lnTo>
                  <a:lnTo>
                    <a:pt x="215" y="576"/>
                  </a:lnTo>
                  <a:lnTo>
                    <a:pt x="240" y="567"/>
                  </a:lnTo>
                  <a:lnTo>
                    <a:pt x="264" y="554"/>
                  </a:lnTo>
                  <a:lnTo>
                    <a:pt x="286" y="539"/>
                  </a:lnTo>
                  <a:lnTo>
                    <a:pt x="304" y="523"/>
                  </a:lnTo>
                  <a:lnTo>
                    <a:pt x="319" y="509"/>
                  </a:lnTo>
                  <a:lnTo>
                    <a:pt x="329" y="499"/>
                  </a:lnTo>
                  <a:lnTo>
                    <a:pt x="332" y="495"/>
                  </a:lnTo>
                  <a:lnTo>
                    <a:pt x="330" y="495"/>
                  </a:lnTo>
                  <a:lnTo>
                    <a:pt x="322" y="494"/>
                  </a:lnTo>
                  <a:lnTo>
                    <a:pt x="310" y="491"/>
                  </a:lnTo>
                  <a:lnTo>
                    <a:pt x="298" y="486"/>
                  </a:lnTo>
                  <a:lnTo>
                    <a:pt x="281" y="478"/>
                  </a:lnTo>
                  <a:lnTo>
                    <a:pt x="266" y="466"/>
                  </a:lnTo>
                  <a:lnTo>
                    <a:pt x="251" y="451"/>
                  </a:lnTo>
                  <a:lnTo>
                    <a:pt x="239" y="432"/>
                  </a:lnTo>
                  <a:lnTo>
                    <a:pt x="230" y="413"/>
                  </a:lnTo>
                  <a:lnTo>
                    <a:pt x="222" y="394"/>
                  </a:lnTo>
                  <a:lnTo>
                    <a:pt x="215" y="373"/>
                  </a:lnTo>
                  <a:lnTo>
                    <a:pt x="210" y="353"/>
                  </a:lnTo>
                  <a:lnTo>
                    <a:pt x="207" y="333"/>
                  </a:lnTo>
                  <a:lnTo>
                    <a:pt x="207" y="312"/>
                  </a:lnTo>
                  <a:lnTo>
                    <a:pt x="209" y="292"/>
                  </a:lnTo>
                  <a:lnTo>
                    <a:pt x="215" y="273"/>
                  </a:lnTo>
                  <a:lnTo>
                    <a:pt x="223" y="254"/>
                  </a:lnTo>
                  <a:lnTo>
                    <a:pt x="235" y="237"/>
                  </a:lnTo>
                  <a:lnTo>
                    <a:pt x="251" y="221"/>
                  </a:lnTo>
                  <a:lnTo>
                    <a:pt x="271" y="206"/>
                  </a:lnTo>
                  <a:lnTo>
                    <a:pt x="296" y="193"/>
                  </a:lnTo>
                  <a:lnTo>
                    <a:pt x="325" y="183"/>
                  </a:lnTo>
                  <a:lnTo>
                    <a:pt x="360" y="176"/>
                  </a:lnTo>
                  <a:lnTo>
                    <a:pt x="400" y="170"/>
                  </a:lnTo>
                  <a:lnTo>
                    <a:pt x="414" y="169"/>
                  </a:lnTo>
                  <a:lnTo>
                    <a:pt x="430" y="167"/>
                  </a:lnTo>
                  <a:lnTo>
                    <a:pt x="445" y="163"/>
                  </a:lnTo>
                  <a:lnTo>
                    <a:pt x="461" y="160"/>
                  </a:lnTo>
                  <a:lnTo>
                    <a:pt x="477" y="156"/>
                  </a:lnTo>
                  <a:lnTo>
                    <a:pt x="493" y="153"/>
                  </a:lnTo>
                  <a:lnTo>
                    <a:pt x="508" y="149"/>
                  </a:lnTo>
                  <a:lnTo>
                    <a:pt x="523" y="145"/>
                  </a:lnTo>
                  <a:lnTo>
                    <a:pt x="537" y="141"/>
                  </a:lnTo>
                  <a:lnTo>
                    <a:pt x="550" y="138"/>
                  </a:lnTo>
                  <a:lnTo>
                    <a:pt x="561" y="135"/>
                  </a:lnTo>
                  <a:lnTo>
                    <a:pt x="572" y="131"/>
                  </a:lnTo>
                  <a:lnTo>
                    <a:pt x="580" y="129"/>
                  </a:lnTo>
                  <a:lnTo>
                    <a:pt x="586" y="126"/>
                  </a:lnTo>
                  <a:lnTo>
                    <a:pt x="590" y="125"/>
                  </a:lnTo>
                  <a:lnTo>
                    <a:pt x="591" y="125"/>
                  </a:lnTo>
                  <a:lnTo>
                    <a:pt x="591" y="124"/>
                  </a:lnTo>
                  <a:lnTo>
                    <a:pt x="589" y="121"/>
                  </a:lnTo>
                  <a:lnTo>
                    <a:pt x="587" y="115"/>
                  </a:lnTo>
                  <a:lnTo>
                    <a:pt x="583" y="108"/>
                  </a:lnTo>
                  <a:lnTo>
                    <a:pt x="578" y="99"/>
                  </a:lnTo>
                  <a:lnTo>
                    <a:pt x="572" y="90"/>
                  </a:lnTo>
                  <a:lnTo>
                    <a:pt x="563" y="79"/>
                  </a:lnTo>
                  <a:lnTo>
                    <a:pt x="553" y="69"/>
                  </a:lnTo>
                  <a:lnTo>
                    <a:pt x="541" y="58"/>
                  </a:lnTo>
                  <a:lnTo>
                    <a:pt x="527" y="48"/>
                  </a:lnTo>
                  <a:lnTo>
                    <a:pt x="511" y="38"/>
                  </a:lnTo>
                  <a:lnTo>
                    <a:pt x="492" y="30"/>
                  </a:lnTo>
                  <a:lnTo>
                    <a:pt x="470" y="23"/>
                  </a:lnTo>
                  <a:lnTo>
                    <a:pt x="447" y="17"/>
                  </a:lnTo>
                  <a:lnTo>
                    <a:pt x="421" y="12"/>
                  </a:lnTo>
                  <a:lnTo>
                    <a:pt x="391" y="11"/>
                  </a:lnTo>
                  <a:lnTo>
                    <a:pt x="366" y="11"/>
                  </a:lnTo>
                  <a:lnTo>
                    <a:pt x="354" y="11"/>
                  </a:lnTo>
                  <a:lnTo>
                    <a:pt x="351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2" y="9"/>
                  </a:lnTo>
                  <a:lnTo>
                    <a:pt x="341" y="7"/>
                  </a:lnTo>
                  <a:lnTo>
                    <a:pt x="318" y="3"/>
                  </a:lnTo>
                  <a:lnTo>
                    <a:pt x="291" y="1"/>
                  </a:lnTo>
                  <a:lnTo>
                    <a:pt x="264" y="0"/>
                  </a:lnTo>
                  <a:lnTo>
                    <a:pt x="239" y="1"/>
                  </a:lnTo>
                  <a:lnTo>
                    <a:pt x="215" y="4"/>
                  </a:lnTo>
                  <a:lnTo>
                    <a:pt x="192" y="9"/>
                  </a:lnTo>
                  <a:lnTo>
                    <a:pt x="169" y="16"/>
                  </a:lnTo>
                  <a:lnTo>
                    <a:pt x="148" y="24"/>
                  </a:lnTo>
                  <a:lnTo>
                    <a:pt x="128" y="33"/>
                  </a:lnTo>
                  <a:lnTo>
                    <a:pt x="109" y="46"/>
                  </a:lnTo>
                  <a:lnTo>
                    <a:pt x="91" y="58"/>
                  </a:lnTo>
                  <a:lnTo>
                    <a:pt x="75" y="73"/>
                  </a:lnTo>
                  <a:lnTo>
                    <a:pt x="61" y="90"/>
                  </a:lnTo>
                  <a:lnTo>
                    <a:pt x="49" y="107"/>
                  </a:lnTo>
                  <a:lnTo>
                    <a:pt x="37" y="126"/>
                  </a:lnTo>
                  <a:lnTo>
                    <a:pt x="28" y="146"/>
                  </a:lnTo>
                  <a:lnTo>
                    <a:pt x="20" y="168"/>
                  </a:lnTo>
                  <a:lnTo>
                    <a:pt x="16" y="178"/>
                  </a:lnTo>
                  <a:lnTo>
                    <a:pt x="14" y="190"/>
                  </a:lnTo>
                  <a:lnTo>
                    <a:pt x="12" y="201"/>
                  </a:lnTo>
                  <a:lnTo>
                    <a:pt x="11" y="213"/>
                  </a:lnTo>
                  <a:lnTo>
                    <a:pt x="5" y="243"/>
                  </a:lnTo>
                  <a:lnTo>
                    <a:pt x="0" y="275"/>
                  </a:lnTo>
                  <a:lnTo>
                    <a:pt x="3" y="307"/>
                  </a:lnTo>
                  <a:lnTo>
                    <a:pt x="16" y="336"/>
                  </a:lnTo>
                  <a:lnTo>
                    <a:pt x="64" y="401"/>
                  </a:lnTo>
                  <a:lnTo>
                    <a:pt x="91" y="451"/>
                  </a:lnTo>
                  <a:lnTo>
                    <a:pt x="104" y="489"/>
                  </a:lnTo>
                  <a:lnTo>
                    <a:pt x="106" y="517"/>
                  </a:lnTo>
                  <a:lnTo>
                    <a:pt x="102" y="537"/>
                  </a:lnTo>
                  <a:lnTo>
                    <a:pt x="94" y="548"/>
                  </a:lnTo>
                  <a:lnTo>
                    <a:pt x="86" y="554"/>
                  </a:lnTo>
                  <a:lnTo>
                    <a:pt x="82" y="555"/>
                  </a:lnTo>
                  <a:close/>
                </a:path>
              </a:pathLst>
            </a:custGeom>
            <a:solidFill>
              <a:srgbClr val="66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8" name="Freeform 245"/>
            <p:cNvSpPr>
              <a:spLocks noChangeAspect="1"/>
            </p:cNvSpPr>
            <p:nvPr/>
          </p:nvSpPr>
          <p:spPr bwMode="auto">
            <a:xfrm>
              <a:off x="2740" y="1796"/>
              <a:ext cx="122" cy="72"/>
            </a:xfrm>
            <a:custGeom>
              <a:avLst/>
              <a:gdLst>
                <a:gd name="T0" fmla="*/ 1 w 244"/>
                <a:gd name="T1" fmla="*/ 2 h 145"/>
                <a:gd name="T2" fmla="*/ 5 w 244"/>
                <a:gd name="T3" fmla="*/ 2 h 145"/>
                <a:gd name="T4" fmla="*/ 9 w 244"/>
                <a:gd name="T5" fmla="*/ 1 h 145"/>
                <a:gd name="T6" fmla="*/ 12 w 244"/>
                <a:gd name="T7" fmla="*/ 1 h 145"/>
                <a:gd name="T8" fmla="*/ 16 w 244"/>
                <a:gd name="T9" fmla="*/ 2 h 145"/>
                <a:gd name="T10" fmla="*/ 20 w 244"/>
                <a:gd name="T11" fmla="*/ 2 h 145"/>
                <a:gd name="T12" fmla="*/ 24 w 244"/>
                <a:gd name="T13" fmla="*/ 3 h 145"/>
                <a:gd name="T14" fmla="*/ 28 w 244"/>
                <a:gd name="T15" fmla="*/ 5 h 145"/>
                <a:gd name="T16" fmla="*/ 32 w 244"/>
                <a:gd name="T17" fmla="*/ 6 h 145"/>
                <a:gd name="T18" fmla="*/ 37 w 244"/>
                <a:gd name="T19" fmla="*/ 9 h 145"/>
                <a:gd name="T20" fmla="*/ 41 w 244"/>
                <a:gd name="T21" fmla="*/ 11 h 145"/>
                <a:gd name="T22" fmla="*/ 45 w 244"/>
                <a:gd name="T23" fmla="*/ 14 h 145"/>
                <a:gd name="T24" fmla="*/ 48 w 244"/>
                <a:gd name="T25" fmla="*/ 18 h 145"/>
                <a:gd name="T26" fmla="*/ 52 w 244"/>
                <a:gd name="T27" fmla="*/ 22 h 145"/>
                <a:gd name="T28" fmla="*/ 54 w 244"/>
                <a:gd name="T29" fmla="*/ 26 h 145"/>
                <a:gd name="T30" fmla="*/ 58 w 244"/>
                <a:gd name="T31" fmla="*/ 31 h 145"/>
                <a:gd name="T32" fmla="*/ 61 w 244"/>
                <a:gd name="T33" fmla="*/ 36 h 145"/>
                <a:gd name="T34" fmla="*/ 61 w 244"/>
                <a:gd name="T35" fmla="*/ 36 h 145"/>
                <a:gd name="T36" fmla="*/ 61 w 244"/>
                <a:gd name="T37" fmla="*/ 35 h 145"/>
                <a:gd name="T38" fmla="*/ 61 w 244"/>
                <a:gd name="T39" fmla="*/ 35 h 145"/>
                <a:gd name="T40" fmla="*/ 61 w 244"/>
                <a:gd name="T41" fmla="*/ 35 h 145"/>
                <a:gd name="T42" fmla="*/ 59 w 244"/>
                <a:gd name="T43" fmla="*/ 30 h 145"/>
                <a:gd name="T44" fmla="*/ 56 w 244"/>
                <a:gd name="T45" fmla="*/ 25 h 145"/>
                <a:gd name="T46" fmla="*/ 53 w 244"/>
                <a:gd name="T47" fmla="*/ 21 h 145"/>
                <a:gd name="T48" fmla="*/ 50 w 244"/>
                <a:gd name="T49" fmla="*/ 17 h 145"/>
                <a:gd name="T50" fmla="*/ 46 w 244"/>
                <a:gd name="T51" fmla="*/ 14 h 145"/>
                <a:gd name="T52" fmla="*/ 43 w 244"/>
                <a:gd name="T53" fmla="*/ 11 h 145"/>
                <a:gd name="T54" fmla="*/ 39 w 244"/>
                <a:gd name="T55" fmla="*/ 8 h 145"/>
                <a:gd name="T56" fmla="*/ 34 w 244"/>
                <a:gd name="T57" fmla="*/ 6 h 145"/>
                <a:gd name="T58" fmla="*/ 30 w 244"/>
                <a:gd name="T59" fmla="*/ 4 h 145"/>
                <a:gd name="T60" fmla="*/ 26 w 244"/>
                <a:gd name="T61" fmla="*/ 2 h 145"/>
                <a:gd name="T62" fmla="*/ 21 w 244"/>
                <a:gd name="T63" fmla="*/ 1 h 145"/>
                <a:gd name="T64" fmla="*/ 17 w 244"/>
                <a:gd name="T65" fmla="*/ 0 h 145"/>
                <a:gd name="T66" fmla="*/ 13 w 244"/>
                <a:gd name="T67" fmla="*/ 0 h 145"/>
                <a:gd name="T68" fmla="*/ 9 w 244"/>
                <a:gd name="T69" fmla="*/ 0 h 145"/>
                <a:gd name="T70" fmla="*/ 5 w 244"/>
                <a:gd name="T71" fmla="*/ 0 h 145"/>
                <a:gd name="T72" fmla="*/ 1 w 244"/>
                <a:gd name="T73" fmla="*/ 1 h 145"/>
                <a:gd name="T74" fmla="*/ 0 w 244"/>
                <a:gd name="T75" fmla="*/ 1 h 145"/>
                <a:gd name="T76" fmla="*/ 0 w 244"/>
                <a:gd name="T77" fmla="*/ 1 h 145"/>
                <a:gd name="T78" fmla="*/ 0 w 244"/>
                <a:gd name="T79" fmla="*/ 1 h 145"/>
                <a:gd name="T80" fmla="*/ 0 w 244"/>
                <a:gd name="T81" fmla="*/ 2 h 145"/>
                <a:gd name="T82" fmla="*/ 0 w 244"/>
                <a:gd name="T83" fmla="*/ 2 h 145"/>
                <a:gd name="T84" fmla="*/ 1 w 244"/>
                <a:gd name="T85" fmla="*/ 2 h 145"/>
                <a:gd name="T86" fmla="*/ 1 w 244"/>
                <a:gd name="T87" fmla="*/ 2 h 145"/>
                <a:gd name="T88" fmla="*/ 1 w 244"/>
                <a:gd name="T89" fmla="*/ 2 h 145"/>
                <a:gd name="T90" fmla="*/ 1 w 244"/>
                <a:gd name="T91" fmla="*/ 2 h 1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45"/>
                <a:gd name="T140" fmla="*/ 244 w 244"/>
                <a:gd name="T141" fmla="*/ 145 h 1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45">
                  <a:moveTo>
                    <a:pt x="2" y="11"/>
                  </a:moveTo>
                  <a:lnTo>
                    <a:pt x="18" y="8"/>
                  </a:lnTo>
                  <a:lnTo>
                    <a:pt x="33" y="6"/>
                  </a:lnTo>
                  <a:lnTo>
                    <a:pt x="48" y="6"/>
                  </a:lnTo>
                  <a:lnTo>
                    <a:pt x="64" y="8"/>
                  </a:lnTo>
                  <a:lnTo>
                    <a:pt x="79" y="11"/>
                  </a:lnTo>
                  <a:lnTo>
                    <a:pt x="95" y="15"/>
                  </a:lnTo>
                  <a:lnTo>
                    <a:pt x="112" y="20"/>
                  </a:lnTo>
                  <a:lnTo>
                    <a:pt x="128" y="27"/>
                  </a:lnTo>
                  <a:lnTo>
                    <a:pt x="146" y="36"/>
                  </a:lnTo>
                  <a:lnTo>
                    <a:pt x="162" y="46"/>
                  </a:lnTo>
                  <a:lnTo>
                    <a:pt x="177" y="59"/>
                  </a:lnTo>
                  <a:lnTo>
                    <a:pt x="191" y="73"/>
                  </a:lnTo>
                  <a:lnTo>
                    <a:pt x="205" y="89"/>
                  </a:lnTo>
                  <a:lnTo>
                    <a:pt x="216" y="106"/>
                  </a:lnTo>
                  <a:lnTo>
                    <a:pt x="229" y="125"/>
                  </a:lnTo>
                  <a:lnTo>
                    <a:pt x="241" y="145"/>
                  </a:lnTo>
                  <a:lnTo>
                    <a:pt x="242" y="145"/>
                  </a:lnTo>
                  <a:lnTo>
                    <a:pt x="243" y="143"/>
                  </a:lnTo>
                  <a:lnTo>
                    <a:pt x="244" y="141"/>
                  </a:lnTo>
                  <a:lnTo>
                    <a:pt x="244" y="140"/>
                  </a:lnTo>
                  <a:lnTo>
                    <a:pt x="233" y="120"/>
                  </a:lnTo>
                  <a:lnTo>
                    <a:pt x="221" y="102"/>
                  </a:lnTo>
                  <a:lnTo>
                    <a:pt x="209" y="85"/>
                  </a:lnTo>
                  <a:lnTo>
                    <a:pt x="197" y="70"/>
                  </a:lnTo>
                  <a:lnTo>
                    <a:pt x="184" y="57"/>
                  </a:lnTo>
                  <a:lnTo>
                    <a:pt x="170" y="45"/>
                  </a:lnTo>
                  <a:lnTo>
                    <a:pt x="154" y="34"/>
                  </a:lnTo>
                  <a:lnTo>
                    <a:pt x="136" y="24"/>
                  </a:lnTo>
                  <a:lnTo>
                    <a:pt x="118" y="17"/>
                  </a:lnTo>
                  <a:lnTo>
                    <a:pt x="101" y="11"/>
                  </a:lnTo>
                  <a:lnTo>
                    <a:pt x="84" y="6"/>
                  </a:lnTo>
                  <a:lnTo>
                    <a:pt x="67" y="2"/>
                  </a:lnTo>
                  <a:lnTo>
                    <a:pt x="50" y="1"/>
                  </a:lnTo>
                  <a:lnTo>
                    <a:pt x="33" y="0"/>
                  </a:lnTo>
                  <a:lnTo>
                    <a:pt x="17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79" name="Freeform 246"/>
            <p:cNvSpPr>
              <a:spLocks noChangeAspect="1"/>
            </p:cNvSpPr>
            <p:nvPr/>
          </p:nvSpPr>
          <p:spPr bwMode="auto">
            <a:xfrm>
              <a:off x="2744" y="1796"/>
              <a:ext cx="65" cy="85"/>
            </a:xfrm>
            <a:custGeom>
              <a:avLst/>
              <a:gdLst>
                <a:gd name="T0" fmla="*/ 1 w 130"/>
                <a:gd name="T1" fmla="*/ 1 h 171"/>
                <a:gd name="T2" fmla="*/ 4 w 130"/>
                <a:gd name="T3" fmla="*/ 3 h 171"/>
                <a:gd name="T4" fmla="*/ 8 w 130"/>
                <a:gd name="T5" fmla="*/ 4 h 171"/>
                <a:gd name="T6" fmla="*/ 11 w 130"/>
                <a:gd name="T7" fmla="*/ 5 h 171"/>
                <a:gd name="T8" fmla="*/ 14 w 130"/>
                <a:gd name="T9" fmla="*/ 7 h 171"/>
                <a:gd name="T10" fmla="*/ 17 w 130"/>
                <a:gd name="T11" fmla="*/ 9 h 171"/>
                <a:gd name="T12" fmla="*/ 19 w 130"/>
                <a:gd name="T13" fmla="*/ 12 h 171"/>
                <a:gd name="T14" fmla="*/ 21 w 130"/>
                <a:gd name="T15" fmla="*/ 15 h 171"/>
                <a:gd name="T16" fmla="*/ 23 w 130"/>
                <a:gd name="T17" fmla="*/ 19 h 171"/>
                <a:gd name="T18" fmla="*/ 26 w 130"/>
                <a:gd name="T19" fmla="*/ 26 h 171"/>
                <a:gd name="T20" fmla="*/ 28 w 130"/>
                <a:gd name="T21" fmla="*/ 33 h 171"/>
                <a:gd name="T22" fmla="*/ 30 w 130"/>
                <a:gd name="T23" fmla="*/ 40 h 171"/>
                <a:gd name="T24" fmla="*/ 31 w 130"/>
                <a:gd name="T25" fmla="*/ 42 h 171"/>
                <a:gd name="T26" fmla="*/ 31 w 130"/>
                <a:gd name="T27" fmla="*/ 42 h 171"/>
                <a:gd name="T28" fmla="*/ 32 w 130"/>
                <a:gd name="T29" fmla="*/ 42 h 171"/>
                <a:gd name="T30" fmla="*/ 33 w 130"/>
                <a:gd name="T31" fmla="*/ 42 h 171"/>
                <a:gd name="T32" fmla="*/ 33 w 130"/>
                <a:gd name="T33" fmla="*/ 42 h 171"/>
                <a:gd name="T34" fmla="*/ 29 w 130"/>
                <a:gd name="T35" fmla="*/ 30 h 171"/>
                <a:gd name="T36" fmla="*/ 25 w 130"/>
                <a:gd name="T37" fmla="*/ 21 h 171"/>
                <a:gd name="T38" fmla="*/ 22 w 130"/>
                <a:gd name="T39" fmla="*/ 14 h 171"/>
                <a:gd name="T40" fmla="*/ 18 w 130"/>
                <a:gd name="T41" fmla="*/ 9 h 171"/>
                <a:gd name="T42" fmla="*/ 14 w 130"/>
                <a:gd name="T43" fmla="*/ 6 h 171"/>
                <a:gd name="T44" fmla="*/ 10 w 130"/>
                <a:gd name="T45" fmla="*/ 4 h 171"/>
                <a:gd name="T46" fmla="*/ 6 w 130"/>
                <a:gd name="T47" fmla="*/ 2 h 171"/>
                <a:gd name="T48" fmla="*/ 1 w 130"/>
                <a:gd name="T49" fmla="*/ 0 h 171"/>
                <a:gd name="T50" fmla="*/ 1 w 130"/>
                <a:gd name="T51" fmla="*/ 0 h 171"/>
                <a:gd name="T52" fmla="*/ 1 w 130"/>
                <a:gd name="T53" fmla="*/ 0 h 171"/>
                <a:gd name="T54" fmla="*/ 1 w 130"/>
                <a:gd name="T55" fmla="*/ 0 h 171"/>
                <a:gd name="T56" fmla="*/ 1 w 130"/>
                <a:gd name="T57" fmla="*/ 0 h 171"/>
                <a:gd name="T58" fmla="*/ 0 w 130"/>
                <a:gd name="T59" fmla="*/ 0 h 171"/>
                <a:gd name="T60" fmla="*/ 0 w 130"/>
                <a:gd name="T61" fmla="*/ 1 h 171"/>
                <a:gd name="T62" fmla="*/ 1 w 130"/>
                <a:gd name="T63" fmla="*/ 1 h 171"/>
                <a:gd name="T64" fmla="*/ 1 w 130"/>
                <a:gd name="T65" fmla="*/ 1 h 171"/>
                <a:gd name="T66" fmla="*/ 1 w 130"/>
                <a:gd name="T67" fmla="*/ 1 h 1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71"/>
                <a:gd name="T104" fmla="*/ 130 w 130"/>
                <a:gd name="T105" fmla="*/ 171 h 1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71">
                  <a:moveTo>
                    <a:pt x="2" y="6"/>
                  </a:moveTo>
                  <a:lnTo>
                    <a:pt x="19" y="12"/>
                  </a:lnTo>
                  <a:lnTo>
                    <a:pt x="34" y="17"/>
                  </a:lnTo>
                  <a:lnTo>
                    <a:pt x="47" y="23"/>
                  </a:lnTo>
                  <a:lnTo>
                    <a:pt x="59" y="30"/>
                  </a:lnTo>
                  <a:lnTo>
                    <a:pt x="68" y="39"/>
                  </a:lnTo>
                  <a:lnTo>
                    <a:pt x="76" y="50"/>
                  </a:lnTo>
                  <a:lnTo>
                    <a:pt x="85" y="62"/>
                  </a:lnTo>
                  <a:lnTo>
                    <a:pt x="93" y="79"/>
                  </a:lnTo>
                  <a:lnTo>
                    <a:pt x="105" y="105"/>
                  </a:lnTo>
                  <a:lnTo>
                    <a:pt x="114" y="135"/>
                  </a:lnTo>
                  <a:lnTo>
                    <a:pt x="121" y="160"/>
                  </a:lnTo>
                  <a:lnTo>
                    <a:pt x="124" y="171"/>
                  </a:lnTo>
                  <a:lnTo>
                    <a:pt x="125" y="170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16" y="122"/>
                  </a:lnTo>
                  <a:lnTo>
                    <a:pt x="102" y="87"/>
                  </a:lnTo>
                  <a:lnTo>
                    <a:pt x="89" y="59"/>
                  </a:lnTo>
                  <a:lnTo>
                    <a:pt x="74" y="39"/>
                  </a:lnTo>
                  <a:lnTo>
                    <a:pt x="59" y="27"/>
                  </a:lnTo>
                  <a:lnTo>
                    <a:pt x="41" y="16"/>
                  </a:lnTo>
                  <a:lnTo>
                    <a:pt x="24" y="8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0" name="Freeform 247"/>
            <p:cNvSpPr>
              <a:spLocks noChangeAspect="1"/>
            </p:cNvSpPr>
            <p:nvPr/>
          </p:nvSpPr>
          <p:spPr bwMode="auto">
            <a:xfrm>
              <a:off x="2602" y="1797"/>
              <a:ext cx="142" cy="289"/>
            </a:xfrm>
            <a:custGeom>
              <a:avLst/>
              <a:gdLst>
                <a:gd name="T0" fmla="*/ 65 w 285"/>
                <a:gd name="T1" fmla="*/ 1 h 577"/>
                <a:gd name="T2" fmla="*/ 56 w 285"/>
                <a:gd name="T3" fmla="*/ 3 h 577"/>
                <a:gd name="T4" fmla="*/ 46 w 285"/>
                <a:gd name="T5" fmla="*/ 5 h 577"/>
                <a:gd name="T6" fmla="*/ 37 w 285"/>
                <a:gd name="T7" fmla="*/ 7 h 577"/>
                <a:gd name="T8" fmla="*/ 27 w 285"/>
                <a:gd name="T9" fmla="*/ 11 h 577"/>
                <a:gd name="T10" fmla="*/ 19 w 285"/>
                <a:gd name="T11" fmla="*/ 15 h 577"/>
                <a:gd name="T12" fmla="*/ 11 w 285"/>
                <a:gd name="T13" fmla="*/ 21 h 577"/>
                <a:gd name="T14" fmla="*/ 5 w 285"/>
                <a:gd name="T15" fmla="*/ 28 h 577"/>
                <a:gd name="T16" fmla="*/ 0 w 285"/>
                <a:gd name="T17" fmla="*/ 38 h 577"/>
                <a:gd name="T18" fmla="*/ 0 w 285"/>
                <a:gd name="T19" fmla="*/ 51 h 577"/>
                <a:gd name="T20" fmla="*/ 2 w 285"/>
                <a:gd name="T21" fmla="*/ 62 h 577"/>
                <a:gd name="T22" fmla="*/ 6 w 285"/>
                <a:gd name="T23" fmla="*/ 71 h 577"/>
                <a:gd name="T24" fmla="*/ 14 w 285"/>
                <a:gd name="T25" fmla="*/ 85 h 577"/>
                <a:gd name="T26" fmla="*/ 21 w 285"/>
                <a:gd name="T27" fmla="*/ 99 h 577"/>
                <a:gd name="T28" fmla="*/ 26 w 285"/>
                <a:gd name="T29" fmla="*/ 109 h 577"/>
                <a:gd name="T30" fmla="*/ 28 w 285"/>
                <a:gd name="T31" fmla="*/ 116 h 577"/>
                <a:gd name="T32" fmla="*/ 29 w 285"/>
                <a:gd name="T33" fmla="*/ 122 h 577"/>
                <a:gd name="T34" fmla="*/ 27 w 285"/>
                <a:gd name="T35" fmla="*/ 128 h 577"/>
                <a:gd name="T36" fmla="*/ 25 w 285"/>
                <a:gd name="T37" fmla="*/ 133 h 577"/>
                <a:gd name="T38" fmla="*/ 24 w 285"/>
                <a:gd name="T39" fmla="*/ 137 h 577"/>
                <a:gd name="T40" fmla="*/ 21 w 285"/>
                <a:gd name="T41" fmla="*/ 140 h 577"/>
                <a:gd name="T42" fmla="*/ 18 w 285"/>
                <a:gd name="T43" fmla="*/ 142 h 577"/>
                <a:gd name="T44" fmla="*/ 16 w 285"/>
                <a:gd name="T45" fmla="*/ 143 h 577"/>
                <a:gd name="T46" fmla="*/ 16 w 285"/>
                <a:gd name="T47" fmla="*/ 144 h 577"/>
                <a:gd name="T48" fmla="*/ 16 w 285"/>
                <a:gd name="T49" fmla="*/ 145 h 577"/>
                <a:gd name="T50" fmla="*/ 17 w 285"/>
                <a:gd name="T51" fmla="*/ 145 h 577"/>
                <a:gd name="T52" fmla="*/ 20 w 285"/>
                <a:gd name="T53" fmla="*/ 143 h 577"/>
                <a:gd name="T54" fmla="*/ 24 w 285"/>
                <a:gd name="T55" fmla="*/ 139 h 577"/>
                <a:gd name="T56" fmla="*/ 28 w 285"/>
                <a:gd name="T57" fmla="*/ 133 h 577"/>
                <a:gd name="T58" fmla="*/ 30 w 285"/>
                <a:gd name="T59" fmla="*/ 126 h 577"/>
                <a:gd name="T60" fmla="*/ 30 w 285"/>
                <a:gd name="T61" fmla="*/ 115 h 577"/>
                <a:gd name="T62" fmla="*/ 23 w 285"/>
                <a:gd name="T63" fmla="*/ 98 h 577"/>
                <a:gd name="T64" fmla="*/ 14 w 285"/>
                <a:gd name="T65" fmla="*/ 79 h 577"/>
                <a:gd name="T66" fmla="*/ 5 w 285"/>
                <a:gd name="T67" fmla="*/ 63 h 577"/>
                <a:gd name="T68" fmla="*/ 1 w 285"/>
                <a:gd name="T69" fmla="*/ 51 h 577"/>
                <a:gd name="T70" fmla="*/ 2 w 285"/>
                <a:gd name="T71" fmla="*/ 39 h 577"/>
                <a:gd name="T72" fmla="*/ 6 w 285"/>
                <a:gd name="T73" fmla="*/ 29 h 577"/>
                <a:gd name="T74" fmla="*/ 12 w 285"/>
                <a:gd name="T75" fmla="*/ 22 h 577"/>
                <a:gd name="T76" fmla="*/ 19 w 285"/>
                <a:gd name="T77" fmla="*/ 17 h 577"/>
                <a:gd name="T78" fmla="*/ 27 w 285"/>
                <a:gd name="T79" fmla="*/ 13 h 577"/>
                <a:gd name="T80" fmla="*/ 36 w 285"/>
                <a:gd name="T81" fmla="*/ 9 h 577"/>
                <a:gd name="T82" fmla="*/ 46 w 285"/>
                <a:gd name="T83" fmla="*/ 7 h 577"/>
                <a:gd name="T84" fmla="*/ 56 w 285"/>
                <a:gd name="T85" fmla="*/ 5 h 577"/>
                <a:gd name="T86" fmla="*/ 65 w 285"/>
                <a:gd name="T87" fmla="*/ 3 h 577"/>
                <a:gd name="T88" fmla="*/ 71 w 285"/>
                <a:gd name="T89" fmla="*/ 2 h 577"/>
                <a:gd name="T90" fmla="*/ 71 w 285"/>
                <a:gd name="T91" fmla="*/ 1 h 577"/>
                <a:gd name="T92" fmla="*/ 71 w 285"/>
                <a:gd name="T93" fmla="*/ 1 h 577"/>
                <a:gd name="T94" fmla="*/ 70 w 285"/>
                <a:gd name="T95" fmla="*/ 0 h 577"/>
                <a:gd name="T96" fmla="*/ 70 w 285"/>
                <a:gd name="T97" fmla="*/ 0 h 5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5"/>
                <a:gd name="T148" fmla="*/ 0 h 577"/>
                <a:gd name="T149" fmla="*/ 285 w 285"/>
                <a:gd name="T150" fmla="*/ 577 h 5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5" h="577">
                  <a:moveTo>
                    <a:pt x="282" y="0"/>
                  </a:moveTo>
                  <a:lnTo>
                    <a:pt x="263" y="4"/>
                  </a:lnTo>
                  <a:lnTo>
                    <a:pt x="243" y="8"/>
                  </a:lnTo>
                  <a:lnTo>
                    <a:pt x="225" y="11"/>
                  </a:lnTo>
                  <a:lnTo>
                    <a:pt x="205" y="15"/>
                  </a:lnTo>
                  <a:lnTo>
                    <a:pt x="187" y="19"/>
                  </a:lnTo>
                  <a:lnTo>
                    <a:pt x="167" y="24"/>
                  </a:lnTo>
                  <a:lnTo>
                    <a:pt x="149" y="28"/>
                  </a:lnTo>
                  <a:lnTo>
                    <a:pt x="129" y="34"/>
                  </a:lnTo>
                  <a:lnTo>
                    <a:pt x="111" y="41"/>
                  </a:lnTo>
                  <a:lnTo>
                    <a:pt x="94" y="49"/>
                  </a:lnTo>
                  <a:lnTo>
                    <a:pt x="76" y="58"/>
                  </a:lnTo>
                  <a:lnTo>
                    <a:pt x="61" y="70"/>
                  </a:lnTo>
                  <a:lnTo>
                    <a:pt x="46" y="81"/>
                  </a:lnTo>
                  <a:lnTo>
                    <a:pt x="33" y="95"/>
                  </a:lnTo>
                  <a:lnTo>
                    <a:pt x="20" y="110"/>
                  </a:lnTo>
                  <a:lnTo>
                    <a:pt x="10" y="126"/>
                  </a:lnTo>
                  <a:lnTo>
                    <a:pt x="3" y="151"/>
                  </a:lnTo>
                  <a:lnTo>
                    <a:pt x="0" y="176"/>
                  </a:lnTo>
                  <a:lnTo>
                    <a:pt x="2" y="202"/>
                  </a:lnTo>
                  <a:lnTo>
                    <a:pt x="5" y="227"/>
                  </a:lnTo>
                  <a:lnTo>
                    <a:pt x="11" y="246"/>
                  </a:lnTo>
                  <a:lnTo>
                    <a:pt x="18" y="265"/>
                  </a:lnTo>
                  <a:lnTo>
                    <a:pt x="27" y="283"/>
                  </a:lnTo>
                  <a:lnTo>
                    <a:pt x="37" y="301"/>
                  </a:lnTo>
                  <a:lnTo>
                    <a:pt x="58" y="338"/>
                  </a:lnTo>
                  <a:lnTo>
                    <a:pt x="74" y="368"/>
                  </a:lnTo>
                  <a:lnTo>
                    <a:pt x="87" y="394"/>
                  </a:lnTo>
                  <a:lnTo>
                    <a:pt x="97" y="416"/>
                  </a:lnTo>
                  <a:lnTo>
                    <a:pt x="104" y="433"/>
                  </a:lnTo>
                  <a:lnTo>
                    <a:pt x="109" y="449"/>
                  </a:lnTo>
                  <a:lnTo>
                    <a:pt x="112" y="463"/>
                  </a:lnTo>
                  <a:lnTo>
                    <a:pt x="114" y="475"/>
                  </a:lnTo>
                  <a:lnTo>
                    <a:pt x="116" y="488"/>
                  </a:lnTo>
                  <a:lnTo>
                    <a:pt x="114" y="500"/>
                  </a:lnTo>
                  <a:lnTo>
                    <a:pt x="111" y="511"/>
                  </a:lnTo>
                  <a:lnTo>
                    <a:pt x="106" y="524"/>
                  </a:lnTo>
                  <a:lnTo>
                    <a:pt x="103" y="531"/>
                  </a:lnTo>
                  <a:lnTo>
                    <a:pt x="99" y="539"/>
                  </a:lnTo>
                  <a:lnTo>
                    <a:pt x="96" y="546"/>
                  </a:lnTo>
                  <a:lnTo>
                    <a:pt x="91" y="553"/>
                  </a:lnTo>
                  <a:lnTo>
                    <a:pt x="87" y="558"/>
                  </a:lnTo>
                  <a:lnTo>
                    <a:pt x="81" y="563"/>
                  </a:lnTo>
                  <a:lnTo>
                    <a:pt x="74" y="568"/>
                  </a:lnTo>
                  <a:lnTo>
                    <a:pt x="67" y="571"/>
                  </a:lnTo>
                  <a:lnTo>
                    <a:pt x="66" y="571"/>
                  </a:lnTo>
                  <a:lnTo>
                    <a:pt x="66" y="572"/>
                  </a:lnTo>
                  <a:lnTo>
                    <a:pt x="66" y="575"/>
                  </a:lnTo>
                  <a:lnTo>
                    <a:pt x="66" y="576"/>
                  </a:lnTo>
                  <a:lnTo>
                    <a:pt x="66" y="577"/>
                  </a:lnTo>
                  <a:lnTo>
                    <a:pt x="67" y="577"/>
                  </a:lnTo>
                  <a:lnTo>
                    <a:pt x="68" y="577"/>
                  </a:lnTo>
                  <a:lnTo>
                    <a:pt x="70" y="577"/>
                  </a:lnTo>
                  <a:lnTo>
                    <a:pt x="81" y="571"/>
                  </a:lnTo>
                  <a:lnTo>
                    <a:pt x="91" y="563"/>
                  </a:lnTo>
                  <a:lnTo>
                    <a:pt x="99" y="553"/>
                  </a:lnTo>
                  <a:lnTo>
                    <a:pt x="106" y="541"/>
                  </a:lnTo>
                  <a:lnTo>
                    <a:pt x="112" y="530"/>
                  </a:lnTo>
                  <a:lnTo>
                    <a:pt x="117" y="516"/>
                  </a:lnTo>
                  <a:lnTo>
                    <a:pt x="121" y="503"/>
                  </a:lnTo>
                  <a:lnTo>
                    <a:pt x="125" y="490"/>
                  </a:lnTo>
                  <a:lnTo>
                    <a:pt x="121" y="460"/>
                  </a:lnTo>
                  <a:lnTo>
                    <a:pt x="111" y="426"/>
                  </a:lnTo>
                  <a:lnTo>
                    <a:pt x="95" y="389"/>
                  </a:lnTo>
                  <a:lnTo>
                    <a:pt x="75" y="351"/>
                  </a:lnTo>
                  <a:lnTo>
                    <a:pt x="56" y="313"/>
                  </a:lnTo>
                  <a:lnTo>
                    <a:pt x="36" y="278"/>
                  </a:lnTo>
                  <a:lnTo>
                    <a:pt x="21" y="250"/>
                  </a:lnTo>
                  <a:lnTo>
                    <a:pt x="12" y="225"/>
                  </a:lnTo>
                  <a:lnTo>
                    <a:pt x="7" y="201"/>
                  </a:lnTo>
                  <a:lnTo>
                    <a:pt x="7" y="178"/>
                  </a:lnTo>
                  <a:lnTo>
                    <a:pt x="10" y="154"/>
                  </a:lnTo>
                  <a:lnTo>
                    <a:pt x="14" y="131"/>
                  </a:lnTo>
                  <a:lnTo>
                    <a:pt x="25" y="116"/>
                  </a:lnTo>
                  <a:lnTo>
                    <a:pt x="36" y="101"/>
                  </a:lnTo>
                  <a:lnTo>
                    <a:pt x="48" y="88"/>
                  </a:lnTo>
                  <a:lnTo>
                    <a:pt x="61" y="77"/>
                  </a:lnTo>
                  <a:lnTo>
                    <a:pt x="76" y="66"/>
                  </a:lnTo>
                  <a:lnTo>
                    <a:pt x="91" y="58"/>
                  </a:lnTo>
                  <a:lnTo>
                    <a:pt x="108" y="50"/>
                  </a:lnTo>
                  <a:lnTo>
                    <a:pt x="125" y="43"/>
                  </a:lnTo>
                  <a:lnTo>
                    <a:pt x="144" y="36"/>
                  </a:lnTo>
                  <a:lnTo>
                    <a:pt x="164" y="32"/>
                  </a:lnTo>
                  <a:lnTo>
                    <a:pt x="184" y="27"/>
                  </a:lnTo>
                  <a:lnTo>
                    <a:pt x="204" y="23"/>
                  </a:lnTo>
                  <a:lnTo>
                    <a:pt x="224" y="19"/>
                  </a:lnTo>
                  <a:lnTo>
                    <a:pt x="243" y="15"/>
                  </a:lnTo>
                  <a:lnTo>
                    <a:pt x="263" y="11"/>
                  </a:lnTo>
                  <a:lnTo>
                    <a:pt x="283" y="7"/>
                  </a:lnTo>
                  <a:lnTo>
                    <a:pt x="284" y="5"/>
                  </a:lnTo>
                  <a:lnTo>
                    <a:pt x="285" y="4"/>
                  </a:lnTo>
                  <a:lnTo>
                    <a:pt x="285" y="3"/>
                  </a:lnTo>
                  <a:lnTo>
                    <a:pt x="285" y="2"/>
                  </a:lnTo>
                  <a:lnTo>
                    <a:pt x="285" y="1"/>
                  </a:lnTo>
                  <a:lnTo>
                    <a:pt x="284" y="0"/>
                  </a:lnTo>
                  <a:lnTo>
                    <a:pt x="283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1" name="Freeform 248"/>
            <p:cNvSpPr>
              <a:spLocks noChangeAspect="1"/>
            </p:cNvSpPr>
            <p:nvPr/>
          </p:nvSpPr>
          <p:spPr bwMode="auto">
            <a:xfrm>
              <a:off x="2713" y="1798"/>
              <a:ext cx="29" cy="99"/>
            </a:xfrm>
            <a:custGeom>
              <a:avLst/>
              <a:gdLst>
                <a:gd name="T0" fmla="*/ 13 w 57"/>
                <a:gd name="T1" fmla="*/ 1 h 197"/>
                <a:gd name="T2" fmla="*/ 11 w 57"/>
                <a:gd name="T3" fmla="*/ 3 h 197"/>
                <a:gd name="T4" fmla="*/ 9 w 57"/>
                <a:gd name="T5" fmla="*/ 6 h 197"/>
                <a:gd name="T6" fmla="*/ 7 w 57"/>
                <a:gd name="T7" fmla="*/ 9 h 197"/>
                <a:gd name="T8" fmla="*/ 5 w 57"/>
                <a:gd name="T9" fmla="*/ 12 h 197"/>
                <a:gd name="T10" fmla="*/ 3 w 57"/>
                <a:gd name="T11" fmla="*/ 14 h 197"/>
                <a:gd name="T12" fmla="*/ 2 w 57"/>
                <a:gd name="T13" fmla="*/ 18 h 197"/>
                <a:gd name="T14" fmla="*/ 1 w 57"/>
                <a:gd name="T15" fmla="*/ 21 h 197"/>
                <a:gd name="T16" fmla="*/ 1 w 57"/>
                <a:gd name="T17" fmla="*/ 24 h 197"/>
                <a:gd name="T18" fmla="*/ 0 w 57"/>
                <a:gd name="T19" fmla="*/ 31 h 197"/>
                <a:gd name="T20" fmla="*/ 1 w 57"/>
                <a:gd name="T21" fmla="*/ 38 h 197"/>
                <a:gd name="T22" fmla="*/ 3 w 57"/>
                <a:gd name="T23" fmla="*/ 44 h 197"/>
                <a:gd name="T24" fmla="*/ 7 w 57"/>
                <a:gd name="T25" fmla="*/ 49 h 197"/>
                <a:gd name="T26" fmla="*/ 7 w 57"/>
                <a:gd name="T27" fmla="*/ 50 h 197"/>
                <a:gd name="T28" fmla="*/ 7 w 57"/>
                <a:gd name="T29" fmla="*/ 50 h 197"/>
                <a:gd name="T30" fmla="*/ 8 w 57"/>
                <a:gd name="T31" fmla="*/ 50 h 197"/>
                <a:gd name="T32" fmla="*/ 8 w 57"/>
                <a:gd name="T33" fmla="*/ 50 h 197"/>
                <a:gd name="T34" fmla="*/ 9 w 57"/>
                <a:gd name="T35" fmla="*/ 49 h 197"/>
                <a:gd name="T36" fmla="*/ 9 w 57"/>
                <a:gd name="T37" fmla="*/ 49 h 197"/>
                <a:gd name="T38" fmla="*/ 9 w 57"/>
                <a:gd name="T39" fmla="*/ 48 h 197"/>
                <a:gd name="T40" fmla="*/ 8 w 57"/>
                <a:gd name="T41" fmla="*/ 48 h 197"/>
                <a:gd name="T42" fmla="*/ 6 w 57"/>
                <a:gd name="T43" fmla="*/ 45 h 197"/>
                <a:gd name="T44" fmla="*/ 5 w 57"/>
                <a:gd name="T45" fmla="*/ 42 h 197"/>
                <a:gd name="T46" fmla="*/ 3 w 57"/>
                <a:gd name="T47" fmla="*/ 38 h 197"/>
                <a:gd name="T48" fmla="*/ 2 w 57"/>
                <a:gd name="T49" fmla="*/ 35 h 197"/>
                <a:gd name="T50" fmla="*/ 2 w 57"/>
                <a:gd name="T51" fmla="*/ 30 h 197"/>
                <a:gd name="T52" fmla="*/ 2 w 57"/>
                <a:gd name="T53" fmla="*/ 25 h 197"/>
                <a:gd name="T54" fmla="*/ 3 w 57"/>
                <a:gd name="T55" fmla="*/ 21 h 197"/>
                <a:gd name="T56" fmla="*/ 4 w 57"/>
                <a:gd name="T57" fmla="*/ 17 h 197"/>
                <a:gd name="T58" fmla="*/ 6 w 57"/>
                <a:gd name="T59" fmla="*/ 13 h 197"/>
                <a:gd name="T60" fmla="*/ 9 w 57"/>
                <a:gd name="T61" fmla="*/ 9 h 197"/>
                <a:gd name="T62" fmla="*/ 12 w 57"/>
                <a:gd name="T63" fmla="*/ 5 h 197"/>
                <a:gd name="T64" fmla="*/ 14 w 57"/>
                <a:gd name="T65" fmla="*/ 2 h 197"/>
                <a:gd name="T66" fmla="*/ 15 w 57"/>
                <a:gd name="T67" fmla="*/ 2 h 197"/>
                <a:gd name="T68" fmla="*/ 15 w 57"/>
                <a:gd name="T69" fmla="*/ 1 h 197"/>
                <a:gd name="T70" fmla="*/ 15 w 57"/>
                <a:gd name="T71" fmla="*/ 1 h 197"/>
                <a:gd name="T72" fmla="*/ 14 w 57"/>
                <a:gd name="T73" fmla="*/ 1 h 197"/>
                <a:gd name="T74" fmla="*/ 14 w 57"/>
                <a:gd name="T75" fmla="*/ 0 h 197"/>
                <a:gd name="T76" fmla="*/ 14 w 57"/>
                <a:gd name="T77" fmla="*/ 0 h 197"/>
                <a:gd name="T78" fmla="*/ 13 w 57"/>
                <a:gd name="T79" fmla="*/ 0 h 197"/>
                <a:gd name="T80" fmla="*/ 13 w 57"/>
                <a:gd name="T81" fmla="*/ 1 h 197"/>
                <a:gd name="T82" fmla="*/ 13 w 57"/>
                <a:gd name="T83" fmla="*/ 1 h 1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"/>
                <a:gd name="T127" fmla="*/ 0 h 197"/>
                <a:gd name="T128" fmla="*/ 57 w 57"/>
                <a:gd name="T129" fmla="*/ 197 h 1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" h="197">
                  <a:moveTo>
                    <a:pt x="50" y="1"/>
                  </a:moveTo>
                  <a:lnTo>
                    <a:pt x="41" y="11"/>
                  </a:lnTo>
                  <a:lnTo>
                    <a:pt x="33" y="22"/>
                  </a:lnTo>
                  <a:lnTo>
                    <a:pt x="25" y="33"/>
                  </a:lnTo>
                  <a:lnTo>
                    <a:pt x="19" y="45"/>
                  </a:lnTo>
                  <a:lnTo>
                    <a:pt x="12" y="56"/>
                  </a:lnTo>
                  <a:lnTo>
                    <a:pt x="8" y="69"/>
                  </a:lnTo>
                  <a:lnTo>
                    <a:pt x="3" y="83"/>
                  </a:lnTo>
                  <a:lnTo>
                    <a:pt x="1" y="96"/>
                  </a:lnTo>
                  <a:lnTo>
                    <a:pt x="0" y="122"/>
                  </a:lnTo>
                  <a:lnTo>
                    <a:pt x="3" y="149"/>
                  </a:lnTo>
                  <a:lnTo>
                    <a:pt x="12" y="173"/>
                  </a:lnTo>
                  <a:lnTo>
                    <a:pt x="26" y="196"/>
                  </a:lnTo>
                  <a:lnTo>
                    <a:pt x="27" y="197"/>
                  </a:lnTo>
                  <a:lnTo>
                    <a:pt x="28" y="197"/>
                  </a:lnTo>
                  <a:lnTo>
                    <a:pt x="31" y="197"/>
                  </a:lnTo>
                  <a:lnTo>
                    <a:pt x="32" y="197"/>
                  </a:lnTo>
                  <a:lnTo>
                    <a:pt x="33" y="196"/>
                  </a:lnTo>
                  <a:lnTo>
                    <a:pt x="33" y="195"/>
                  </a:lnTo>
                  <a:lnTo>
                    <a:pt x="33" y="192"/>
                  </a:lnTo>
                  <a:lnTo>
                    <a:pt x="32" y="191"/>
                  </a:lnTo>
                  <a:lnTo>
                    <a:pt x="24" y="179"/>
                  </a:lnTo>
                  <a:lnTo>
                    <a:pt x="17" y="166"/>
                  </a:lnTo>
                  <a:lnTo>
                    <a:pt x="11" y="152"/>
                  </a:lnTo>
                  <a:lnTo>
                    <a:pt x="8" y="137"/>
                  </a:lnTo>
                  <a:lnTo>
                    <a:pt x="5" y="119"/>
                  </a:lnTo>
                  <a:lnTo>
                    <a:pt x="7" y="100"/>
                  </a:lnTo>
                  <a:lnTo>
                    <a:pt x="10" y="83"/>
                  </a:lnTo>
                  <a:lnTo>
                    <a:pt x="16" y="66"/>
                  </a:lnTo>
                  <a:lnTo>
                    <a:pt x="24" y="49"/>
                  </a:lnTo>
                  <a:lnTo>
                    <a:pt x="33" y="33"/>
                  </a:lnTo>
                  <a:lnTo>
                    <a:pt x="45" y="20"/>
                  </a:lnTo>
                  <a:lnTo>
                    <a:pt x="56" y="6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2" name="Freeform 249"/>
            <p:cNvSpPr>
              <a:spLocks noChangeAspect="1"/>
            </p:cNvSpPr>
            <p:nvPr/>
          </p:nvSpPr>
          <p:spPr bwMode="auto">
            <a:xfrm>
              <a:off x="2742" y="1798"/>
              <a:ext cx="31" cy="87"/>
            </a:xfrm>
            <a:custGeom>
              <a:avLst/>
              <a:gdLst>
                <a:gd name="T0" fmla="*/ 0 w 64"/>
                <a:gd name="T1" fmla="*/ 1 h 174"/>
                <a:gd name="T2" fmla="*/ 0 w 64"/>
                <a:gd name="T3" fmla="*/ 6 h 174"/>
                <a:gd name="T4" fmla="*/ 1 w 64"/>
                <a:gd name="T5" fmla="*/ 12 h 174"/>
                <a:gd name="T6" fmla="*/ 2 w 64"/>
                <a:gd name="T7" fmla="*/ 18 h 174"/>
                <a:gd name="T8" fmla="*/ 3 w 64"/>
                <a:gd name="T9" fmla="*/ 23 h 174"/>
                <a:gd name="T10" fmla="*/ 5 w 64"/>
                <a:gd name="T11" fmla="*/ 29 h 174"/>
                <a:gd name="T12" fmla="*/ 7 w 64"/>
                <a:gd name="T13" fmla="*/ 35 h 174"/>
                <a:gd name="T14" fmla="*/ 10 w 64"/>
                <a:gd name="T15" fmla="*/ 39 h 174"/>
                <a:gd name="T16" fmla="*/ 14 w 64"/>
                <a:gd name="T17" fmla="*/ 44 h 174"/>
                <a:gd name="T18" fmla="*/ 14 w 64"/>
                <a:gd name="T19" fmla="*/ 44 h 174"/>
                <a:gd name="T20" fmla="*/ 15 w 64"/>
                <a:gd name="T21" fmla="*/ 44 h 174"/>
                <a:gd name="T22" fmla="*/ 15 w 64"/>
                <a:gd name="T23" fmla="*/ 44 h 174"/>
                <a:gd name="T24" fmla="*/ 15 w 64"/>
                <a:gd name="T25" fmla="*/ 44 h 174"/>
                <a:gd name="T26" fmla="*/ 15 w 64"/>
                <a:gd name="T27" fmla="*/ 43 h 174"/>
                <a:gd name="T28" fmla="*/ 15 w 64"/>
                <a:gd name="T29" fmla="*/ 43 h 174"/>
                <a:gd name="T30" fmla="*/ 15 w 64"/>
                <a:gd name="T31" fmla="*/ 42 h 174"/>
                <a:gd name="T32" fmla="*/ 15 w 64"/>
                <a:gd name="T33" fmla="*/ 42 h 174"/>
                <a:gd name="T34" fmla="*/ 11 w 64"/>
                <a:gd name="T35" fmla="*/ 38 h 174"/>
                <a:gd name="T36" fmla="*/ 8 w 64"/>
                <a:gd name="T37" fmla="*/ 33 h 174"/>
                <a:gd name="T38" fmla="*/ 6 w 64"/>
                <a:gd name="T39" fmla="*/ 28 h 174"/>
                <a:gd name="T40" fmla="*/ 5 w 64"/>
                <a:gd name="T41" fmla="*/ 23 h 174"/>
                <a:gd name="T42" fmla="*/ 3 w 64"/>
                <a:gd name="T43" fmla="*/ 18 h 174"/>
                <a:gd name="T44" fmla="*/ 3 w 64"/>
                <a:gd name="T45" fmla="*/ 11 h 174"/>
                <a:gd name="T46" fmla="*/ 2 w 64"/>
                <a:gd name="T47" fmla="*/ 6 h 174"/>
                <a:gd name="T48" fmla="*/ 1 w 64"/>
                <a:gd name="T49" fmla="*/ 1 h 174"/>
                <a:gd name="T50" fmla="*/ 1 w 64"/>
                <a:gd name="T51" fmla="*/ 1 h 174"/>
                <a:gd name="T52" fmla="*/ 1 w 64"/>
                <a:gd name="T53" fmla="*/ 1 h 174"/>
                <a:gd name="T54" fmla="*/ 1 w 64"/>
                <a:gd name="T55" fmla="*/ 0 h 174"/>
                <a:gd name="T56" fmla="*/ 1 w 64"/>
                <a:gd name="T57" fmla="*/ 0 h 174"/>
                <a:gd name="T58" fmla="*/ 0 w 64"/>
                <a:gd name="T59" fmla="*/ 1 h 174"/>
                <a:gd name="T60" fmla="*/ 0 w 64"/>
                <a:gd name="T61" fmla="*/ 1 h 174"/>
                <a:gd name="T62" fmla="*/ 0 w 64"/>
                <a:gd name="T63" fmla="*/ 1 h 174"/>
                <a:gd name="T64" fmla="*/ 0 w 64"/>
                <a:gd name="T65" fmla="*/ 1 h 174"/>
                <a:gd name="T66" fmla="*/ 0 w 64"/>
                <a:gd name="T67" fmla="*/ 1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174"/>
                <a:gd name="T104" fmla="*/ 64 w 64"/>
                <a:gd name="T105" fmla="*/ 174 h 1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174">
                  <a:moveTo>
                    <a:pt x="0" y="4"/>
                  </a:moveTo>
                  <a:lnTo>
                    <a:pt x="3" y="26"/>
                  </a:lnTo>
                  <a:lnTo>
                    <a:pt x="6" y="49"/>
                  </a:lnTo>
                  <a:lnTo>
                    <a:pt x="9" y="72"/>
                  </a:lnTo>
                  <a:lnTo>
                    <a:pt x="14" y="95"/>
                  </a:lnTo>
                  <a:lnTo>
                    <a:pt x="21" y="117"/>
                  </a:lnTo>
                  <a:lnTo>
                    <a:pt x="30" y="137"/>
                  </a:lnTo>
                  <a:lnTo>
                    <a:pt x="43" y="156"/>
                  </a:lnTo>
                  <a:lnTo>
                    <a:pt x="59" y="173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2" y="174"/>
                  </a:lnTo>
                  <a:lnTo>
                    <a:pt x="64" y="173"/>
                  </a:lnTo>
                  <a:lnTo>
                    <a:pt x="64" y="171"/>
                  </a:lnTo>
                  <a:lnTo>
                    <a:pt x="64" y="169"/>
                  </a:lnTo>
                  <a:lnTo>
                    <a:pt x="64" y="168"/>
                  </a:lnTo>
                  <a:lnTo>
                    <a:pt x="62" y="167"/>
                  </a:lnTo>
                  <a:lnTo>
                    <a:pt x="46" y="151"/>
                  </a:lnTo>
                  <a:lnTo>
                    <a:pt x="35" y="132"/>
                  </a:lnTo>
                  <a:lnTo>
                    <a:pt x="27" y="113"/>
                  </a:lnTo>
                  <a:lnTo>
                    <a:pt x="20" y="92"/>
                  </a:lnTo>
                  <a:lnTo>
                    <a:pt x="15" y="69"/>
                  </a:lnTo>
                  <a:lnTo>
                    <a:pt x="13" y="47"/>
                  </a:lnTo>
                  <a:lnTo>
                    <a:pt x="9" y="2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3" name="Freeform 250"/>
            <p:cNvSpPr>
              <a:spLocks noChangeAspect="1"/>
            </p:cNvSpPr>
            <p:nvPr/>
          </p:nvSpPr>
          <p:spPr bwMode="auto">
            <a:xfrm>
              <a:off x="2648" y="1798"/>
              <a:ext cx="90" cy="288"/>
            </a:xfrm>
            <a:custGeom>
              <a:avLst/>
              <a:gdLst>
                <a:gd name="T0" fmla="*/ 39 w 181"/>
                <a:gd name="T1" fmla="*/ 2 h 575"/>
                <a:gd name="T2" fmla="*/ 31 w 181"/>
                <a:gd name="T3" fmla="*/ 5 h 575"/>
                <a:gd name="T4" fmla="*/ 23 w 181"/>
                <a:gd name="T5" fmla="*/ 11 h 575"/>
                <a:gd name="T6" fmla="*/ 16 w 181"/>
                <a:gd name="T7" fmla="*/ 18 h 575"/>
                <a:gd name="T8" fmla="*/ 11 w 181"/>
                <a:gd name="T9" fmla="*/ 25 h 575"/>
                <a:gd name="T10" fmla="*/ 7 w 181"/>
                <a:gd name="T11" fmla="*/ 32 h 575"/>
                <a:gd name="T12" fmla="*/ 3 w 181"/>
                <a:gd name="T13" fmla="*/ 40 h 575"/>
                <a:gd name="T14" fmla="*/ 1 w 181"/>
                <a:gd name="T15" fmla="*/ 48 h 575"/>
                <a:gd name="T16" fmla="*/ 0 w 181"/>
                <a:gd name="T17" fmla="*/ 62 h 575"/>
                <a:gd name="T18" fmla="*/ 1 w 181"/>
                <a:gd name="T19" fmla="*/ 80 h 575"/>
                <a:gd name="T20" fmla="*/ 4 w 181"/>
                <a:gd name="T21" fmla="*/ 93 h 575"/>
                <a:gd name="T22" fmla="*/ 7 w 181"/>
                <a:gd name="T23" fmla="*/ 100 h 575"/>
                <a:gd name="T24" fmla="*/ 10 w 181"/>
                <a:gd name="T25" fmla="*/ 107 h 575"/>
                <a:gd name="T26" fmla="*/ 12 w 181"/>
                <a:gd name="T27" fmla="*/ 114 h 575"/>
                <a:gd name="T28" fmla="*/ 15 w 181"/>
                <a:gd name="T29" fmla="*/ 124 h 575"/>
                <a:gd name="T30" fmla="*/ 16 w 181"/>
                <a:gd name="T31" fmla="*/ 137 h 575"/>
                <a:gd name="T32" fmla="*/ 15 w 181"/>
                <a:gd name="T33" fmla="*/ 144 h 575"/>
                <a:gd name="T34" fmla="*/ 16 w 181"/>
                <a:gd name="T35" fmla="*/ 144 h 575"/>
                <a:gd name="T36" fmla="*/ 16 w 181"/>
                <a:gd name="T37" fmla="*/ 144 h 575"/>
                <a:gd name="T38" fmla="*/ 17 w 181"/>
                <a:gd name="T39" fmla="*/ 144 h 575"/>
                <a:gd name="T40" fmla="*/ 18 w 181"/>
                <a:gd name="T41" fmla="*/ 138 h 575"/>
                <a:gd name="T42" fmla="*/ 17 w 181"/>
                <a:gd name="T43" fmla="*/ 127 h 575"/>
                <a:gd name="T44" fmla="*/ 15 w 181"/>
                <a:gd name="T45" fmla="*/ 117 h 575"/>
                <a:gd name="T46" fmla="*/ 12 w 181"/>
                <a:gd name="T47" fmla="*/ 107 h 575"/>
                <a:gd name="T48" fmla="*/ 6 w 181"/>
                <a:gd name="T49" fmla="*/ 94 h 575"/>
                <a:gd name="T50" fmla="*/ 3 w 181"/>
                <a:gd name="T51" fmla="*/ 77 h 575"/>
                <a:gd name="T52" fmla="*/ 2 w 181"/>
                <a:gd name="T53" fmla="*/ 58 h 575"/>
                <a:gd name="T54" fmla="*/ 5 w 181"/>
                <a:gd name="T55" fmla="*/ 39 h 575"/>
                <a:gd name="T56" fmla="*/ 12 w 181"/>
                <a:gd name="T57" fmla="*/ 27 h 575"/>
                <a:gd name="T58" fmla="*/ 16 w 181"/>
                <a:gd name="T59" fmla="*/ 21 h 575"/>
                <a:gd name="T60" fmla="*/ 21 w 181"/>
                <a:gd name="T61" fmla="*/ 15 h 575"/>
                <a:gd name="T62" fmla="*/ 27 w 181"/>
                <a:gd name="T63" fmla="*/ 10 h 575"/>
                <a:gd name="T64" fmla="*/ 32 w 181"/>
                <a:gd name="T65" fmla="*/ 6 h 575"/>
                <a:gd name="T66" fmla="*/ 35 w 181"/>
                <a:gd name="T67" fmla="*/ 5 h 575"/>
                <a:gd name="T68" fmla="*/ 39 w 181"/>
                <a:gd name="T69" fmla="*/ 3 h 575"/>
                <a:gd name="T70" fmla="*/ 43 w 181"/>
                <a:gd name="T71" fmla="*/ 2 h 575"/>
                <a:gd name="T72" fmla="*/ 45 w 181"/>
                <a:gd name="T73" fmla="*/ 2 h 575"/>
                <a:gd name="T74" fmla="*/ 45 w 181"/>
                <a:gd name="T75" fmla="*/ 2 h 575"/>
                <a:gd name="T76" fmla="*/ 45 w 181"/>
                <a:gd name="T77" fmla="*/ 1 h 575"/>
                <a:gd name="T78" fmla="*/ 44 w 181"/>
                <a:gd name="T79" fmla="*/ 0 h 575"/>
                <a:gd name="T80" fmla="*/ 44 w 181"/>
                <a:gd name="T81" fmla="*/ 0 h 5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1"/>
                <a:gd name="T124" fmla="*/ 0 h 575"/>
                <a:gd name="T125" fmla="*/ 181 w 181"/>
                <a:gd name="T126" fmla="*/ 575 h 5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1" h="575">
                  <a:moveTo>
                    <a:pt x="177" y="0"/>
                  </a:moveTo>
                  <a:lnTo>
                    <a:pt x="158" y="5"/>
                  </a:lnTo>
                  <a:lnTo>
                    <a:pt x="141" y="11"/>
                  </a:lnTo>
                  <a:lnTo>
                    <a:pt x="125" y="20"/>
                  </a:lnTo>
                  <a:lnTo>
                    <a:pt x="109" y="30"/>
                  </a:lnTo>
                  <a:lnTo>
                    <a:pt x="94" y="43"/>
                  </a:lnTo>
                  <a:lnTo>
                    <a:pt x="80" y="55"/>
                  </a:lnTo>
                  <a:lnTo>
                    <a:pt x="67" y="69"/>
                  </a:lnTo>
                  <a:lnTo>
                    <a:pt x="55" y="84"/>
                  </a:lnTo>
                  <a:lnTo>
                    <a:pt x="44" y="98"/>
                  </a:lnTo>
                  <a:lnTo>
                    <a:pt x="36" y="113"/>
                  </a:lnTo>
                  <a:lnTo>
                    <a:pt x="28" y="128"/>
                  </a:lnTo>
                  <a:lnTo>
                    <a:pt x="21" y="143"/>
                  </a:lnTo>
                  <a:lnTo>
                    <a:pt x="15" y="159"/>
                  </a:lnTo>
                  <a:lnTo>
                    <a:pt x="11" y="175"/>
                  </a:lnTo>
                  <a:lnTo>
                    <a:pt x="7" y="191"/>
                  </a:lnTo>
                  <a:lnTo>
                    <a:pt x="4" y="208"/>
                  </a:lnTo>
                  <a:lnTo>
                    <a:pt x="0" y="245"/>
                  </a:lnTo>
                  <a:lnTo>
                    <a:pt x="2" y="282"/>
                  </a:lnTo>
                  <a:lnTo>
                    <a:pt x="6" y="318"/>
                  </a:lnTo>
                  <a:lnTo>
                    <a:pt x="14" y="355"/>
                  </a:lnTo>
                  <a:lnTo>
                    <a:pt x="19" y="370"/>
                  </a:lnTo>
                  <a:lnTo>
                    <a:pt x="23" y="384"/>
                  </a:lnTo>
                  <a:lnTo>
                    <a:pt x="28" y="397"/>
                  </a:lnTo>
                  <a:lnTo>
                    <a:pt x="34" y="411"/>
                  </a:lnTo>
                  <a:lnTo>
                    <a:pt x="40" y="426"/>
                  </a:lnTo>
                  <a:lnTo>
                    <a:pt x="45" y="440"/>
                  </a:lnTo>
                  <a:lnTo>
                    <a:pt x="51" y="454"/>
                  </a:lnTo>
                  <a:lnTo>
                    <a:pt x="56" y="469"/>
                  </a:lnTo>
                  <a:lnTo>
                    <a:pt x="63" y="494"/>
                  </a:lnTo>
                  <a:lnTo>
                    <a:pt x="65" y="520"/>
                  </a:lnTo>
                  <a:lnTo>
                    <a:pt x="65" y="546"/>
                  </a:lnTo>
                  <a:lnTo>
                    <a:pt x="63" y="571"/>
                  </a:lnTo>
                  <a:lnTo>
                    <a:pt x="63" y="573"/>
                  </a:lnTo>
                  <a:lnTo>
                    <a:pt x="64" y="574"/>
                  </a:lnTo>
                  <a:lnTo>
                    <a:pt x="65" y="575"/>
                  </a:lnTo>
                  <a:lnTo>
                    <a:pt x="66" y="575"/>
                  </a:lnTo>
                  <a:lnTo>
                    <a:pt x="67" y="575"/>
                  </a:lnTo>
                  <a:lnTo>
                    <a:pt x="68" y="574"/>
                  </a:lnTo>
                  <a:lnTo>
                    <a:pt x="70" y="573"/>
                  </a:lnTo>
                  <a:lnTo>
                    <a:pt x="70" y="571"/>
                  </a:lnTo>
                  <a:lnTo>
                    <a:pt x="72" y="551"/>
                  </a:lnTo>
                  <a:lnTo>
                    <a:pt x="72" y="529"/>
                  </a:lnTo>
                  <a:lnTo>
                    <a:pt x="71" y="508"/>
                  </a:lnTo>
                  <a:lnTo>
                    <a:pt x="67" y="486"/>
                  </a:lnTo>
                  <a:lnTo>
                    <a:pt x="63" y="465"/>
                  </a:lnTo>
                  <a:lnTo>
                    <a:pt x="56" y="445"/>
                  </a:lnTo>
                  <a:lnTo>
                    <a:pt x="48" y="425"/>
                  </a:lnTo>
                  <a:lnTo>
                    <a:pt x="38" y="405"/>
                  </a:lnTo>
                  <a:lnTo>
                    <a:pt x="27" y="373"/>
                  </a:lnTo>
                  <a:lnTo>
                    <a:pt x="18" y="340"/>
                  </a:lnTo>
                  <a:lnTo>
                    <a:pt x="12" y="306"/>
                  </a:lnTo>
                  <a:lnTo>
                    <a:pt x="8" y="271"/>
                  </a:lnTo>
                  <a:lnTo>
                    <a:pt x="8" y="232"/>
                  </a:lnTo>
                  <a:lnTo>
                    <a:pt x="14" y="193"/>
                  </a:lnTo>
                  <a:lnTo>
                    <a:pt x="23" y="155"/>
                  </a:lnTo>
                  <a:lnTo>
                    <a:pt x="40" y="120"/>
                  </a:lnTo>
                  <a:lnTo>
                    <a:pt x="48" y="106"/>
                  </a:lnTo>
                  <a:lnTo>
                    <a:pt x="57" y="93"/>
                  </a:lnTo>
                  <a:lnTo>
                    <a:pt x="66" y="81"/>
                  </a:lnTo>
                  <a:lnTo>
                    <a:pt x="76" y="69"/>
                  </a:lnTo>
                  <a:lnTo>
                    <a:pt x="87" y="58"/>
                  </a:lnTo>
                  <a:lnTo>
                    <a:pt x="98" y="47"/>
                  </a:lnTo>
                  <a:lnTo>
                    <a:pt x="111" y="37"/>
                  </a:lnTo>
                  <a:lnTo>
                    <a:pt x="124" y="28"/>
                  </a:lnTo>
                  <a:lnTo>
                    <a:pt x="129" y="23"/>
                  </a:lnTo>
                  <a:lnTo>
                    <a:pt x="136" y="20"/>
                  </a:lnTo>
                  <a:lnTo>
                    <a:pt x="143" y="17"/>
                  </a:lnTo>
                  <a:lnTo>
                    <a:pt x="150" y="14"/>
                  </a:lnTo>
                  <a:lnTo>
                    <a:pt x="157" y="11"/>
                  </a:lnTo>
                  <a:lnTo>
                    <a:pt x="164" y="10"/>
                  </a:lnTo>
                  <a:lnTo>
                    <a:pt x="172" y="8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80" y="6"/>
                  </a:lnTo>
                  <a:lnTo>
                    <a:pt x="181" y="5"/>
                  </a:lnTo>
                  <a:lnTo>
                    <a:pt x="181" y="3"/>
                  </a:lnTo>
                  <a:lnTo>
                    <a:pt x="181" y="2"/>
                  </a:lnTo>
                  <a:lnTo>
                    <a:pt x="180" y="1"/>
                  </a:lnTo>
                  <a:lnTo>
                    <a:pt x="178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C8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4" name="Freeform 251"/>
            <p:cNvSpPr>
              <a:spLocks noChangeAspect="1"/>
            </p:cNvSpPr>
            <p:nvPr/>
          </p:nvSpPr>
          <p:spPr bwMode="auto">
            <a:xfrm>
              <a:off x="2709" y="1885"/>
              <a:ext cx="63" cy="24"/>
            </a:xfrm>
            <a:custGeom>
              <a:avLst/>
              <a:gdLst>
                <a:gd name="T0" fmla="*/ 31 w 126"/>
                <a:gd name="T1" fmla="*/ 2 h 47"/>
                <a:gd name="T2" fmla="*/ 27 w 126"/>
                <a:gd name="T3" fmla="*/ 2 h 47"/>
                <a:gd name="T4" fmla="*/ 23 w 126"/>
                <a:gd name="T5" fmla="*/ 2 h 47"/>
                <a:gd name="T6" fmla="*/ 19 w 126"/>
                <a:gd name="T7" fmla="*/ 2 h 47"/>
                <a:gd name="T8" fmla="*/ 15 w 126"/>
                <a:gd name="T9" fmla="*/ 4 h 47"/>
                <a:gd name="T10" fmla="*/ 11 w 126"/>
                <a:gd name="T11" fmla="*/ 5 h 47"/>
                <a:gd name="T12" fmla="*/ 7 w 126"/>
                <a:gd name="T13" fmla="*/ 7 h 47"/>
                <a:gd name="T14" fmla="*/ 4 w 126"/>
                <a:gd name="T15" fmla="*/ 10 h 47"/>
                <a:gd name="T16" fmla="*/ 1 w 126"/>
                <a:gd name="T17" fmla="*/ 12 h 47"/>
                <a:gd name="T18" fmla="*/ 1 w 126"/>
                <a:gd name="T19" fmla="*/ 12 h 47"/>
                <a:gd name="T20" fmla="*/ 1 w 126"/>
                <a:gd name="T21" fmla="*/ 12 h 47"/>
                <a:gd name="T22" fmla="*/ 0 w 126"/>
                <a:gd name="T23" fmla="*/ 12 h 47"/>
                <a:gd name="T24" fmla="*/ 0 w 126"/>
                <a:gd name="T25" fmla="*/ 12 h 47"/>
                <a:gd name="T26" fmla="*/ 0 w 126"/>
                <a:gd name="T27" fmla="*/ 12 h 47"/>
                <a:gd name="T28" fmla="*/ 0 w 126"/>
                <a:gd name="T29" fmla="*/ 12 h 47"/>
                <a:gd name="T30" fmla="*/ 0 w 126"/>
                <a:gd name="T31" fmla="*/ 11 h 47"/>
                <a:gd name="T32" fmla="*/ 0 w 126"/>
                <a:gd name="T33" fmla="*/ 11 h 47"/>
                <a:gd name="T34" fmla="*/ 4 w 126"/>
                <a:gd name="T35" fmla="*/ 9 h 47"/>
                <a:gd name="T36" fmla="*/ 7 w 126"/>
                <a:gd name="T37" fmla="*/ 6 h 47"/>
                <a:gd name="T38" fmla="*/ 11 w 126"/>
                <a:gd name="T39" fmla="*/ 4 h 47"/>
                <a:gd name="T40" fmla="*/ 15 w 126"/>
                <a:gd name="T41" fmla="*/ 3 h 47"/>
                <a:gd name="T42" fmla="*/ 19 w 126"/>
                <a:gd name="T43" fmla="*/ 2 h 47"/>
                <a:gd name="T44" fmla="*/ 23 w 126"/>
                <a:gd name="T45" fmla="*/ 1 h 47"/>
                <a:gd name="T46" fmla="*/ 27 w 126"/>
                <a:gd name="T47" fmla="*/ 0 h 47"/>
                <a:gd name="T48" fmla="*/ 32 w 126"/>
                <a:gd name="T49" fmla="*/ 1 h 47"/>
                <a:gd name="T50" fmla="*/ 32 w 126"/>
                <a:gd name="T51" fmla="*/ 1 h 47"/>
                <a:gd name="T52" fmla="*/ 32 w 126"/>
                <a:gd name="T53" fmla="*/ 1 h 47"/>
                <a:gd name="T54" fmla="*/ 32 w 126"/>
                <a:gd name="T55" fmla="*/ 1 h 47"/>
                <a:gd name="T56" fmla="*/ 32 w 126"/>
                <a:gd name="T57" fmla="*/ 2 h 47"/>
                <a:gd name="T58" fmla="*/ 32 w 126"/>
                <a:gd name="T59" fmla="*/ 2 h 47"/>
                <a:gd name="T60" fmla="*/ 32 w 126"/>
                <a:gd name="T61" fmla="*/ 2 h 47"/>
                <a:gd name="T62" fmla="*/ 32 w 126"/>
                <a:gd name="T63" fmla="*/ 2 h 47"/>
                <a:gd name="T64" fmla="*/ 31 w 126"/>
                <a:gd name="T65" fmla="*/ 2 h 47"/>
                <a:gd name="T66" fmla="*/ 31 w 126"/>
                <a:gd name="T67" fmla="*/ 2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6"/>
                <a:gd name="T103" fmla="*/ 0 h 47"/>
                <a:gd name="T104" fmla="*/ 126 w 126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6" h="47">
                  <a:moveTo>
                    <a:pt x="124" y="6"/>
                  </a:moveTo>
                  <a:lnTo>
                    <a:pt x="108" y="5"/>
                  </a:lnTo>
                  <a:lnTo>
                    <a:pt x="91" y="5"/>
                  </a:lnTo>
                  <a:lnTo>
                    <a:pt x="74" y="8"/>
                  </a:lnTo>
                  <a:lnTo>
                    <a:pt x="59" y="13"/>
                  </a:lnTo>
                  <a:lnTo>
                    <a:pt x="43" y="19"/>
                  </a:lnTo>
                  <a:lnTo>
                    <a:pt x="28" y="28"/>
                  </a:lnTo>
                  <a:lnTo>
                    <a:pt x="15" y="37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3" y="33"/>
                  </a:lnTo>
                  <a:lnTo>
                    <a:pt x="27" y="24"/>
                  </a:lnTo>
                  <a:lnTo>
                    <a:pt x="42" y="16"/>
                  </a:lnTo>
                  <a:lnTo>
                    <a:pt x="58" y="9"/>
                  </a:lnTo>
                  <a:lnTo>
                    <a:pt x="74" y="5"/>
                  </a:lnTo>
                  <a:lnTo>
                    <a:pt x="92" y="1"/>
                  </a:lnTo>
                  <a:lnTo>
                    <a:pt x="108" y="0"/>
                  </a:lnTo>
                  <a:lnTo>
                    <a:pt x="125" y="2"/>
                  </a:lnTo>
                  <a:lnTo>
                    <a:pt x="126" y="2"/>
                  </a:lnTo>
                  <a:lnTo>
                    <a:pt x="126" y="3"/>
                  </a:lnTo>
                  <a:lnTo>
                    <a:pt x="126" y="5"/>
                  </a:lnTo>
                  <a:lnTo>
                    <a:pt x="126" y="6"/>
                  </a:lnTo>
                  <a:lnTo>
                    <a:pt x="125" y="6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5" name="Freeform 252"/>
            <p:cNvSpPr>
              <a:spLocks noChangeAspect="1"/>
            </p:cNvSpPr>
            <p:nvPr/>
          </p:nvSpPr>
          <p:spPr bwMode="auto">
            <a:xfrm>
              <a:off x="2833" y="1860"/>
              <a:ext cx="66" cy="12"/>
            </a:xfrm>
            <a:custGeom>
              <a:avLst/>
              <a:gdLst>
                <a:gd name="T0" fmla="*/ 0 w 133"/>
                <a:gd name="T1" fmla="*/ 6 h 24"/>
                <a:gd name="T2" fmla="*/ 4 w 133"/>
                <a:gd name="T3" fmla="*/ 4 h 24"/>
                <a:gd name="T4" fmla="*/ 8 w 133"/>
                <a:gd name="T5" fmla="*/ 3 h 24"/>
                <a:gd name="T6" fmla="*/ 12 w 133"/>
                <a:gd name="T7" fmla="*/ 2 h 24"/>
                <a:gd name="T8" fmla="*/ 16 w 133"/>
                <a:gd name="T9" fmla="*/ 1 h 24"/>
                <a:gd name="T10" fmla="*/ 20 w 133"/>
                <a:gd name="T11" fmla="*/ 1 h 24"/>
                <a:gd name="T12" fmla="*/ 25 w 133"/>
                <a:gd name="T13" fmla="*/ 2 h 24"/>
                <a:gd name="T14" fmla="*/ 29 w 133"/>
                <a:gd name="T15" fmla="*/ 2 h 24"/>
                <a:gd name="T16" fmla="*/ 33 w 133"/>
                <a:gd name="T17" fmla="*/ 3 h 24"/>
                <a:gd name="T18" fmla="*/ 33 w 133"/>
                <a:gd name="T19" fmla="*/ 3 h 24"/>
                <a:gd name="T20" fmla="*/ 33 w 133"/>
                <a:gd name="T21" fmla="*/ 3 h 24"/>
                <a:gd name="T22" fmla="*/ 33 w 133"/>
                <a:gd name="T23" fmla="*/ 3 h 24"/>
                <a:gd name="T24" fmla="*/ 33 w 133"/>
                <a:gd name="T25" fmla="*/ 3 h 24"/>
                <a:gd name="T26" fmla="*/ 33 w 133"/>
                <a:gd name="T27" fmla="*/ 3 h 24"/>
                <a:gd name="T28" fmla="*/ 33 w 133"/>
                <a:gd name="T29" fmla="*/ 3 h 24"/>
                <a:gd name="T30" fmla="*/ 33 w 133"/>
                <a:gd name="T31" fmla="*/ 2 h 24"/>
                <a:gd name="T32" fmla="*/ 33 w 133"/>
                <a:gd name="T33" fmla="*/ 2 h 24"/>
                <a:gd name="T34" fmla="*/ 29 w 133"/>
                <a:gd name="T35" fmla="*/ 2 h 24"/>
                <a:gd name="T36" fmla="*/ 24 w 133"/>
                <a:gd name="T37" fmla="*/ 1 h 24"/>
                <a:gd name="T38" fmla="*/ 20 w 133"/>
                <a:gd name="T39" fmla="*/ 0 h 24"/>
                <a:gd name="T40" fmla="*/ 16 w 133"/>
                <a:gd name="T41" fmla="*/ 0 h 24"/>
                <a:gd name="T42" fmla="*/ 12 w 133"/>
                <a:gd name="T43" fmla="*/ 1 h 24"/>
                <a:gd name="T44" fmla="*/ 8 w 133"/>
                <a:gd name="T45" fmla="*/ 2 h 24"/>
                <a:gd name="T46" fmla="*/ 3 w 133"/>
                <a:gd name="T47" fmla="*/ 3 h 24"/>
                <a:gd name="T48" fmla="*/ 0 w 133"/>
                <a:gd name="T49" fmla="*/ 6 h 24"/>
                <a:gd name="T50" fmla="*/ 0 w 133"/>
                <a:gd name="T51" fmla="*/ 6 h 24"/>
                <a:gd name="T52" fmla="*/ 0 w 133"/>
                <a:gd name="T53" fmla="*/ 6 h 24"/>
                <a:gd name="T54" fmla="*/ 0 w 133"/>
                <a:gd name="T55" fmla="*/ 6 h 24"/>
                <a:gd name="T56" fmla="*/ 0 w 133"/>
                <a:gd name="T57" fmla="*/ 6 h 24"/>
                <a:gd name="T58" fmla="*/ 0 w 133"/>
                <a:gd name="T59" fmla="*/ 6 h 24"/>
                <a:gd name="T60" fmla="*/ 0 w 133"/>
                <a:gd name="T61" fmla="*/ 6 h 24"/>
                <a:gd name="T62" fmla="*/ 0 w 133"/>
                <a:gd name="T63" fmla="*/ 6 h 24"/>
                <a:gd name="T64" fmla="*/ 0 w 133"/>
                <a:gd name="T65" fmla="*/ 6 h 24"/>
                <a:gd name="T66" fmla="*/ 0 w 133"/>
                <a:gd name="T67" fmla="*/ 6 h 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24"/>
                <a:gd name="T104" fmla="*/ 133 w 133"/>
                <a:gd name="T105" fmla="*/ 24 h 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24">
                  <a:moveTo>
                    <a:pt x="3" y="24"/>
                  </a:moveTo>
                  <a:lnTo>
                    <a:pt x="18" y="16"/>
                  </a:lnTo>
                  <a:lnTo>
                    <a:pt x="33" y="10"/>
                  </a:lnTo>
                  <a:lnTo>
                    <a:pt x="49" y="6"/>
                  </a:lnTo>
                  <a:lnTo>
                    <a:pt x="66" y="4"/>
                  </a:lnTo>
                  <a:lnTo>
                    <a:pt x="82" y="4"/>
                  </a:lnTo>
                  <a:lnTo>
                    <a:pt x="100" y="5"/>
                  </a:lnTo>
                  <a:lnTo>
                    <a:pt x="116" y="8"/>
                  </a:lnTo>
                  <a:lnTo>
                    <a:pt x="132" y="12"/>
                  </a:lnTo>
                  <a:lnTo>
                    <a:pt x="133" y="12"/>
                  </a:lnTo>
                  <a:lnTo>
                    <a:pt x="133" y="10"/>
                  </a:lnTo>
                  <a:lnTo>
                    <a:pt x="133" y="9"/>
                  </a:lnTo>
                  <a:lnTo>
                    <a:pt x="133" y="8"/>
                  </a:lnTo>
                  <a:lnTo>
                    <a:pt x="132" y="8"/>
                  </a:lnTo>
                  <a:lnTo>
                    <a:pt x="116" y="5"/>
                  </a:lnTo>
                  <a:lnTo>
                    <a:pt x="98" y="1"/>
                  </a:lnTo>
                  <a:lnTo>
                    <a:pt x="81" y="0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6"/>
                  </a:lnTo>
                  <a:lnTo>
                    <a:pt x="15" y="13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6" name="Freeform 253"/>
            <p:cNvSpPr>
              <a:spLocks noChangeAspect="1"/>
            </p:cNvSpPr>
            <p:nvPr/>
          </p:nvSpPr>
          <p:spPr bwMode="auto">
            <a:xfrm>
              <a:off x="2690" y="1952"/>
              <a:ext cx="56" cy="68"/>
            </a:xfrm>
            <a:custGeom>
              <a:avLst/>
              <a:gdLst>
                <a:gd name="T0" fmla="*/ 1 w 111"/>
                <a:gd name="T1" fmla="*/ 0 h 136"/>
                <a:gd name="T2" fmla="*/ 1 w 111"/>
                <a:gd name="T3" fmla="*/ 1 h 136"/>
                <a:gd name="T4" fmla="*/ 2 w 111"/>
                <a:gd name="T5" fmla="*/ 5 h 136"/>
                <a:gd name="T6" fmla="*/ 3 w 111"/>
                <a:gd name="T7" fmla="*/ 11 h 136"/>
                <a:gd name="T8" fmla="*/ 6 w 111"/>
                <a:gd name="T9" fmla="*/ 17 h 136"/>
                <a:gd name="T10" fmla="*/ 9 w 111"/>
                <a:gd name="T11" fmla="*/ 23 h 136"/>
                <a:gd name="T12" fmla="*/ 14 w 111"/>
                <a:gd name="T13" fmla="*/ 27 h 136"/>
                <a:gd name="T14" fmla="*/ 20 w 111"/>
                <a:gd name="T15" fmla="*/ 28 h 136"/>
                <a:gd name="T16" fmla="*/ 28 w 111"/>
                <a:gd name="T17" fmla="*/ 26 h 136"/>
                <a:gd name="T18" fmla="*/ 28 w 111"/>
                <a:gd name="T19" fmla="*/ 27 h 136"/>
                <a:gd name="T20" fmla="*/ 26 w 111"/>
                <a:gd name="T21" fmla="*/ 29 h 136"/>
                <a:gd name="T22" fmla="*/ 23 w 111"/>
                <a:gd name="T23" fmla="*/ 31 h 136"/>
                <a:gd name="T24" fmla="*/ 20 w 111"/>
                <a:gd name="T25" fmla="*/ 34 h 136"/>
                <a:gd name="T26" fmla="*/ 16 w 111"/>
                <a:gd name="T27" fmla="*/ 34 h 136"/>
                <a:gd name="T28" fmla="*/ 12 w 111"/>
                <a:gd name="T29" fmla="*/ 33 h 136"/>
                <a:gd name="T30" fmla="*/ 7 w 111"/>
                <a:gd name="T31" fmla="*/ 27 h 136"/>
                <a:gd name="T32" fmla="*/ 3 w 111"/>
                <a:gd name="T33" fmla="*/ 19 h 136"/>
                <a:gd name="T34" fmla="*/ 1 w 111"/>
                <a:gd name="T35" fmla="*/ 11 h 136"/>
                <a:gd name="T36" fmla="*/ 0 w 111"/>
                <a:gd name="T37" fmla="*/ 5 h 136"/>
                <a:gd name="T38" fmla="*/ 1 w 111"/>
                <a:gd name="T39" fmla="*/ 1 h 136"/>
                <a:gd name="T40" fmla="*/ 1 w 111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136"/>
                <a:gd name="T65" fmla="*/ 111 w 111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136">
                  <a:moveTo>
                    <a:pt x="2" y="0"/>
                  </a:moveTo>
                  <a:lnTo>
                    <a:pt x="3" y="7"/>
                  </a:lnTo>
                  <a:lnTo>
                    <a:pt x="5" y="23"/>
                  </a:lnTo>
                  <a:lnTo>
                    <a:pt x="11" y="46"/>
                  </a:lnTo>
                  <a:lnTo>
                    <a:pt x="22" y="71"/>
                  </a:lnTo>
                  <a:lnTo>
                    <a:pt x="35" y="93"/>
                  </a:lnTo>
                  <a:lnTo>
                    <a:pt x="55" y="109"/>
                  </a:lnTo>
                  <a:lnTo>
                    <a:pt x="79" y="113"/>
                  </a:lnTo>
                  <a:lnTo>
                    <a:pt x="111" y="104"/>
                  </a:lnTo>
                  <a:lnTo>
                    <a:pt x="109" y="108"/>
                  </a:lnTo>
                  <a:lnTo>
                    <a:pt x="102" y="116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62" y="136"/>
                  </a:lnTo>
                  <a:lnTo>
                    <a:pt x="45" y="129"/>
                  </a:lnTo>
                  <a:lnTo>
                    <a:pt x="27" y="111"/>
                  </a:lnTo>
                  <a:lnTo>
                    <a:pt x="10" y="76"/>
                  </a:lnTo>
                  <a:lnTo>
                    <a:pt x="1" y="45"/>
                  </a:lnTo>
                  <a:lnTo>
                    <a:pt x="0" y="21"/>
                  </a:lnTo>
                  <a:lnTo>
                    <a:pt x="1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6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7" name="Freeform 254"/>
            <p:cNvSpPr>
              <a:spLocks noChangeAspect="1"/>
            </p:cNvSpPr>
            <p:nvPr/>
          </p:nvSpPr>
          <p:spPr bwMode="auto">
            <a:xfrm>
              <a:off x="2562" y="1987"/>
              <a:ext cx="33" cy="63"/>
            </a:xfrm>
            <a:custGeom>
              <a:avLst/>
              <a:gdLst>
                <a:gd name="T0" fmla="*/ 3 w 65"/>
                <a:gd name="T1" fmla="*/ 0 h 125"/>
                <a:gd name="T2" fmla="*/ 4 w 65"/>
                <a:gd name="T3" fmla="*/ 1 h 125"/>
                <a:gd name="T4" fmla="*/ 6 w 65"/>
                <a:gd name="T5" fmla="*/ 4 h 125"/>
                <a:gd name="T6" fmla="*/ 8 w 65"/>
                <a:gd name="T7" fmla="*/ 9 h 125"/>
                <a:gd name="T8" fmla="*/ 10 w 65"/>
                <a:gd name="T9" fmla="*/ 14 h 125"/>
                <a:gd name="T10" fmla="*/ 12 w 65"/>
                <a:gd name="T11" fmla="*/ 19 h 125"/>
                <a:gd name="T12" fmla="*/ 11 w 65"/>
                <a:gd name="T13" fmla="*/ 24 h 125"/>
                <a:gd name="T14" fmla="*/ 7 w 65"/>
                <a:gd name="T15" fmla="*/ 29 h 125"/>
                <a:gd name="T16" fmla="*/ 0 w 65"/>
                <a:gd name="T17" fmla="*/ 31 h 125"/>
                <a:gd name="T18" fmla="*/ 1 w 65"/>
                <a:gd name="T19" fmla="*/ 31 h 125"/>
                <a:gd name="T20" fmla="*/ 4 w 65"/>
                <a:gd name="T21" fmla="*/ 32 h 125"/>
                <a:gd name="T22" fmla="*/ 8 w 65"/>
                <a:gd name="T23" fmla="*/ 32 h 125"/>
                <a:gd name="T24" fmla="*/ 11 w 65"/>
                <a:gd name="T25" fmla="*/ 31 h 125"/>
                <a:gd name="T26" fmla="*/ 14 w 65"/>
                <a:gd name="T27" fmla="*/ 29 h 125"/>
                <a:gd name="T28" fmla="*/ 16 w 65"/>
                <a:gd name="T29" fmla="*/ 26 h 125"/>
                <a:gd name="T30" fmla="*/ 17 w 65"/>
                <a:gd name="T31" fmla="*/ 20 h 125"/>
                <a:gd name="T32" fmla="*/ 15 w 65"/>
                <a:gd name="T33" fmla="*/ 13 h 125"/>
                <a:gd name="T34" fmla="*/ 13 w 65"/>
                <a:gd name="T35" fmla="*/ 9 h 125"/>
                <a:gd name="T36" fmla="*/ 11 w 65"/>
                <a:gd name="T37" fmla="*/ 6 h 125"/>
                <a:gd name="T38" fmla="*/ 9 w 65"/>
                <a:gd name="T39" fmla="*/ 4 h 125"/>
                <a:gd name="T40" fmla="*/ 7 w 65"/>
                <a:gd name="T41" fmla="*/ 2 h 125"/>
                <a:gd name="T42" fmla="*/ 5 w 65"/>
                <a:gd name="T43" fmla="*/ 1 h 125"/>
                <a:gd name="T44" fmla="*/ 4 w 65"/>
                <a:gd name="T45" fmla="*/ 1 h 125"/>
                <a:gd name="T46" fmla="*/ 3 w 65"/>
                <a:gd name="T47" fmla="*/ 0 h 125"/>
                <a:gd name="T48" fmla="*/ 3 w 65"/>
                <a:gd name="T49" fmla="*/ 0 h 1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"/>
                <a:gd name="T76" fmla="*/ 0 h 125"/>
                <a:gd name="T77" fmla="*/ 65 w 65"/>
                <a:gd name="T78" fmla="*/ 125 h 1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" h="125">
                  <a:moveTo>
                    <a:pt x="10" y="0"/>
                  </a:moveTo>
                  <a:lnTo>
                    <a:pt x="14" y="4"/>
                  </a:lnTo>
                  <a:lnTo>
                    <a:pt x="22" y="16"/>
                  </a:lnTo>
                  <a:lnTo>
                    <a:pt x="32" y="33"/>
                  </a:lnTo>
                  <a:lnTo>
                    <a:pt x="40" y="54"/>
                  </a:lnTo>
                  <a:lnTo>
                    <a:pt x="45" y="76"/>
                  </a:lnTo>
                  <a:lnTo>
                    <a:pt x="41" y="95"/>
                  </a:lnTo>
                  <a:lnTo>
                    <a:pt x="27" y="113"/>
                  </a:lnTo>
                  <a:lnTo>
                    <a:pt x="0" y="123"/>
                  </a:lnTo>
                  <a:lnTo>
                    <a:pt x="4" y="124"/>
                  </a:lnTo>
                  <a:lnTo>
                    <a:pt x="14" y="125"/>
                  </a:lnTo>
                  <a:lnTo>
                    <a:pt x="29" y="125"/>
                  </a:lnTo>
                  <a:lnTo>
                    <a:pt x="42" y="122"/>
                  </a:lnTo>
                  <a:lnTo>
                    <a:pt x="56" y="115"/>
                  </a:lnTo>
                  <a:lnTo>
                    <a:pt x="64" y="101"/>
                  </a:lnTo>
                  <a:lnTo>
                    <a:pt x="65" y="80"/>
                  </a:lnTo>
                  <a:lnTo>
                    <a:pt x="57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4" y="14"/>
                  </a:lnTo>
                  <a:lnTo>
                    <a:pt x="27" y="7"/>
                  </a:lnTo>
                  <a:lnTo>
                    <a:pt x="20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2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8" name="Freeform 255"/>
            <p:cNvSpPr>
              <a:spLocks noChangeAspect="1"/>
            </p:cNvSpPr>
            <p:nvPr/>
          </p:nvSpPr>
          <p:spPr bwMode="auto">
            <a:xfrm>
              <a:off x="2796" y="1985"/>
              <a:ext cx="78" cy="28"/>
            </a:xfrm>
            <a:custGeom>
              <a:avLst/>
              <a:gdLst>
                <a:gd name="T0" fmla="*/ 0 w 154"/>
                <a:gd name="T1" fmla="*/ 7 h 58"/>
                <a:gd name="T2" fmla="*/ 1 w 154"/>
                <a:gd name="T3" fmla="*/ 7 h 58"/>
                <a:gd name="T4" fmla="*/ 4 w 154"/>
                <a:gd name="T5" fmla="*/ 6 h 58"/>
                <a:gd name="T6" fmla="*/ 9 w 154"/>
                <a:gd name="T7" fmla="*/ 5 h 58"/>
                <a:gd name="T8" fmla="*/ 14 w 154"/>
                <a:gd name="T9" fmla="*/ 3 h 58"/>
                <a:gd name="T10" fmla="*/ 21 w 154"/>
                <a:gd name="T11" fmla="*/ 2 h 58"/>
                <a:gd name="T12" fmla="*/ 27 w 154"/>
                <a:gd name="T13" fmla="*/ 1 h 58"/>
                <a:gd name="T14" fmla="*/ 33 w 154"/>
                <a:gd name="T15" fmla="*/ 0 h 58"/>
                <a:gd name="T16" fmla="*/ 40 w 154"/>
                <a:gd name="T17" fmla="*/ 0 h 58"/>
                <a:gd name="T18" fmla="*/ 40 w 154"/>
                <a:gd name="T19" fmla="*/ 1 h 58"/>
                <a:gd name="T20" fmla="*/ 39 w 154"/>
                <a:gd name="T21" fmla="*/ 2 h 58"/>
                <a:gd name="T22" fmla="*/ 38 w 154"/>
                <a:gd name="T23" fmla="*/ 3 h 58"/>
                <a:gd name="T24" fmla="*/ 37 w 154"/>
                <a:gd name="T25" fmla="*/ 5 h 58"/>
                <a:gd name="T26" fmla="*/ 36 w 154"/>
                <a:gd name="T27" fmla="*/ 7 h 58"/>
                <a:gd name="T28" fmla="*/ 35 w 154"/>
                <a:gd name="T29" fmla="*/ 10 h 58"/>
                <a:gd name="T30" fmla="*/ 33 w 154"/>
                <a:gd name="T31" fmla="*/ 11 h 58"/>
                <a:gd name="T32" fmla="*/ 30 w 154"/>
                <a:gd name="T33" fmla="*/ 13 h 58"/>
                <a:gd name="T34" fmla="*/ 29 w 154"/>
                <a:gd name="T35" fmla="*/ 13 h 58"/>
                <a:gd name="T36" fmla="*/ 26 w 154"/>
                <a:gd name="T37" fmla="*/ 14 h 58"/>
                <a:gd name="T38" fmla="*/ 23 w 154"/>
                <a:gd name="T39" fmla="*/ 14 h 58"/>
                <a:gd name="T40" fmla="*/ 18 w 154"/>
                <a:gd name="T41" fmla="*/ 14 h 58"/>
                <a:gd name="T42" fmla="*/ 13 w 154"/>
                <a:gd name="T43" fmla="*/ 14 h 58"/>
                <a:gd name="T44" fmla="*/ 8 w 154"/>
                <a:gd name="T45" fmla="*/ 12 h 58"/>
                <a:gd name="T46" fmla="*/ 4 w 154"/>
                <a:gd name="T47" fmla="*/ 10 h 58"/>
                <a:gd name="T48" fmla="*/ 0 w 154"/>
                <a:gd name="T49" fmla="*/ 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58"/>
                <a:gd name="T77" fmla="*/ 154 w 154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58">
                  <a:moveTo>
                    <a:pt x="0" y="31"/>
                  </a:moveTo>
                  <a:lnTo>
                    <a:pt x="4" y="30"/>
                  </a:lnTo>
                  <a:lnTo>
                    <a:pt x="16" y="25"/>
                  </a:lnTo>
                  <a:lnTo>
                    <a:pt x="33" y="20"/>
                  </a:lnTo>
                  <a:lnTo>
                    <a:pt x="56" y="14"/>
                  </a:lnTo>
                  <a:lnTo>
                    <a:pt x="80" y="8"/>
                  </a:lnTo>
                  <a:lnTo>
                    <a:pt x="106" y="4"/>
                  </a:lnTo>
                  <a:lnTo>
                    <a:pt x="131" y="0"/>
                  </a:lnTo>
                  <a:lnTo>
                    <a:pt x="154" y="1"/>
                  </a:lnTo>
                  <a:lnTo>
                    <a:pt x="154" y="4"/>
                  </a:lnTo>
                  <a:lnTo>
                    <a:pt x="153" y="8"/>
                  </a:lnTo>
                  <a:lnTo>
                    <a:pt x="151" y="15"/>
                  </a:lnTo>
                  <a:lnTo>
                    <a:pt x="147" y="23"/>
                  </a:lnTo>
                  <a:lnTo>
                    <a:pt x="143" y="32"/>
                  </a:lnTo>
                  <a:lnTo>
                    <a:pt x="136" y="42"/>
                  </a:lnTo>
                  <a:lnTo>
                    <a:pt x="128" y="48"/>
                  </a:lnTo>
                  <a:lnTo>
                    <a:pt x="116" y="54"/>
                  </a:lnTo>
                  <a:lnTo>
                    <a:pt x="113" y="55"/>
                  </a:lnTo>
                  <a:lnTo>
                    <a:pt x="102" y="57"/>
                  </a:lnTo>
                  <a:lnTo>
                    <a:pt x="88" y="58"/>
                  </a:lnTo>
                  <a:lnTo>
                    <a:pt x="70" y="58"/>
                  </a:lnTo>
                  <a:lnTo>
                    <a:pt x="52" y="57"/>
                  </a:lnTo>
                  <a:lnTo>
                    <a:pt x="32" y="52"/>
                  </a:lnTo>
                  <a:lnTo>
                    <a:pt x="15" y="4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89" name="Freeform 256"/>
            <p:cNvSpPr>
              <a:spLocks noChangeAspect="1"/>
            </p:cNvSpPr>
            <p:nvPr/>
          </p:nvSpPr>
          <p:spPr bwMode="auto">
            <a:xfrm>
              <a:off x="2814" y="1988"/>
              <a:ext cx="53" cy="17"/>
            </a:xfrm>
            <a:custGeom>
              <a:avLst/>
              <a:gdLst>
                <a:gd name="T0" fmla="*/ 0 w 107"/>
                <a:gd name="T1" fmla="*/ 5 h 35"/>
                <a:gd name="T2" fmla="*/ 0 w 107"/>
                <a:gd name="T3" fmla="*/ 5 h 35"/>
                <a:gd name="T4" fmla="*/ 2 w 107"/>
                <a:gd name="T5" fmla="*/ 4 h 35"/>
                <a:gd name="T6" fmla="*/ 5 w 107"/>
                <a:gd name="T7" fmla="*/ 3 h 35"/>
                <a:gd name="T8" fmla="*/ 9 w 107"/>
                <a:gd name="T9" fmla="*/ 2 h 35"/>
                <a:gd name="T10" fmla="*/ 13 w 107"/>
                <a:gd name="T11" fmla="*/ 1 h 35"/>
                <a:gd name="T12" fmla="*/ 18 w 107"/>
                <a:gd name="T13" fmla="*/ 0 h 35"/>
                <a:gd name="T14" fmla="*/ 22 w 107"/>
                <a:gd name="T15" fmla="*/ 0 h 35"/>
                <a:gd name="T16" fmla="*/ 26 w 107"/>
                <a:gd name="T17" fmla="*/ 0 h 35"/>
                <a:gd name="T18" fmla="*/ 26 w 107"/>
                <a:gd name="T19" fmla="*/ 1 h 35"/>
                <a:gd name="T20" fmla="*/ 26 w 107"/>
                <a:gd name="T21" fmla="*/ 3 h 35"/>
                <a:gd name="T22" fmla="*/ 24 w 107"/>
                <a:gd name="T23" fmla="*/ 6 h 35"/>
                <a:gd name="T24" fmla="*/ 20 w 107"/>
                <a:gd name="T25" fmla="*/ 8 h 35"/>
                <a:gd name="T26" fmla="*/ 20 w 107"/>
                <a:gd name="T27" fmla="*/ 8 h 35"/>
                <a:gd name="T28" fmla="*/ 18 w 107"/>
                <a:gd name="T29" fmla="*/ 8 h 35"/>
                <a:gd name="T30" fmla="*/ 15 w 107"/>
                <a:gd name="T31" fmla="*/ 8 h 35"/>
                <a:gd name="T32" fmla="*/ 12 w 107"/>
                <a:gd name="T33" fmla="*/ 8 h 35"/>
                <a:gd name="T34" fmla="*/ 8 w 107"/>
                <a:gd name="T35" fmla="*/ 8 h 35"/>
                <a:gd name="T36" fmla="*/ 5 w 107"/>
                <a:gd name="T37" fmla="*/ 7 h 35"/>
                <a:gd name="T38" fmla="*/ 2 w 107"/>
                <a:gd name="T39" fmla="*/ 7 h 35"/>
                <a:gd name="T40" fmla="*/ 0 w 107"/>
                <a:gd name="T41" fmla="*/ 5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35"/>
                <a:gd name="T65" fmla="*/ 107 w 10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35">
                  <a:moveTo>
                    <a:pt x="0" y="21"/>
                  </a:moveTo>
                  <a:lnTo>
                    <a:pt x="3" y="20"/>
                  </a:lnTo>
                  <a:lnTo>
                    <a:pt x="11" y="17"/>
                  </a:lnTo>
                  <a:lnTo>
                    <a:pt x="22" y="15"/>
                  </a:lnTo>
                  <a:lnTo>
                    <a:pt x="37" y="10"/>
                  </a:lnTo>
                  <a:lnTo>
                    <a:pt x="53" y="7"/>
                  </a:lnTo>
                  <a:lnTo>
                    <a:pt x="72" y="3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06" y="5"/>
                  </a:lnTo>
                  <a:lnTo>
                    <a:pt x="104" y="15"/>
                  </a:lnTo>
                  <a:lnTo>
                    <a:pt x="96" y="25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73" y="35"/>
                  </a:lnTo>
                  <a:lnTo>
                    <a:pt x="61" y="35"/>
                  </a:lnTo>
                  <a:lnTo>
                    <a:pt x="49" y="35"/>
                  </a:lnTo>
                  <a:lnTo>
                    <a:pt x="35" y="33"/>
                  </a:lnTo>
                  <a:lnTo>
                    <a:pt x="21" y="31"/>
                  </a:lnTo>
                  <a:lnTo>
                    <a:pt x="9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0" name="Freeform 257"/>
            <p:cNvSpPr>
              <a:spLocks noChangeAspect="1"/>
            </p:cNvSpPr>
            <p:nvPr/>
          </p:nvSpPr>
          <p:spPr bwMode="auto">
            <a:xfrm>
              <a:off x="2792" y="1982"/>
              <a:ext cx="82" cy="20"/>
            </a:xfrm>
            <a:custGeom>
              <a:avLst/>
              <a:gdLst>
                <a:gd name="T0" fmla="*/ 2 w 162"/>
                <a:gd name="T1" fmla="*/ 8 h 42"/>
                <a:gd name="T2" fmla="*/ 2 w 162"/>
                <a:gd name="T3" fmla="*/ 8 h 42"/>
                <a:gd name="T4" fmla="*/ 1 w 162"/>
                <a:gd name="T5" fmla="*/ 8 h 42"/>
                <a:gd name="T6" fmla="*/ 1 w 162"/>
                <a:gd name="T7" fmla="*/ 8 h 42"/>
                <a:gd name="T8" fmla="*/ 0 w 162"/>
                <a:gd name="T9" fmla="*/ 8 h 42"/>
                <a:gd name="T10" fmla="*/ 2 w 162"/>
                <a:gd name="T11" fmla="*/ 9 h 42"/>
                <a:gd name="T12" fmla="*/ 6 w 162"/>
                <a:gd name="T13" fmla="*/ 9 h 42"/>
                <a:gd name="T14" fmla="*/ 11 w 162"/>
                <a:gd name="T15" fmla="*/ 10 h 42"/>
                <a:gd name="T16" fmla="*/ 18 w 162"/>
                <a:gd name="T17" fmla="*/ 10 h 42"/>
                <a:gd name="T18" fmla="*/ 25 w 162"/>
                <a:gd name="T19" fmla="*/ 9 h 42"/>
                <a:gd name="T20" fmla="*/ 32 w 162"/>
                <a:gd name="T21" fmla="*/ 8 h 42"/>
                <a:gd name="T22" fmla="*/ 37 w 162"/>
                <a:gd name="T23" fmla="*/ 5 h 42"/>
                <a:gd name="T24" fmla="*/ 42 w 162"/>
                <a:gd name="T25" fmla="*/ 1 h 42"/>
                <a:gd name="T26" fmla="*/ 42 w 162"/>
                <a:gd name="T27" fmla="*/ 1 h 42"/>
                <a:gd name="T28" fmla="*/ 42 w 162"/>
                <a:gd name="T29" fmla="*/ 1 h 42"/>
                <a:gd name="T30" fmla="*/ 42 w 162"/>
                <a:gd name="T31" fmla="*/ 0 h 42"/>
                <a:gd name="T32" fmla="*/ 42 w 162"/>
                <a:gd name="T33" fmla="*/ 0 h 42"/>
                <a:gd name="T34" fmla="*/ 41 w 162"/>
                <a:gd name="T35" fmla="*/ 0 h 42"/>
                <a:gd name="T36" fmla="*/ 41 w 162"/>
                <a:gd name="T37" fmla="*/ 0 h 42"/>
                <a:gd name="T38" fmla="*/ 40 w 162"/>
                <a:gd name="T39" fmla="*/ 1 h 42"/>
                <a:gd name="T40" fmla="*/ 40 w 162"/>
                <a:gd name="T41" fmla="*/ 1 h 42"/>
                <a:gd name="T42" fmla="*/ 40 w 162"/>
                <a:gd name="T43" fmla="*/ 2 h 42"/>
                <a:gd name="T44" fmla="*/ 39 w 162"/>
                <a:gd name="T45" fmla="*/ 3 h 42"/>
                <a:gd name="T46" fmla="*/ 37 w 162"/>
                <a:gd name="T47" fmla="*/ 5 h 42"/>
                <a:gd name="T48" fmla="*/ 34 w 162"/>
                <a:gd name="T49" fmla="*/ 6 h 42"/>
                <a:gd name="T50" fmla="*/ 29 w 162"/>
                <a:gd name="T51" fmla="*/ 8 h 42"/>
                <a:gd name="T52" fmla="*/ 23 w 162"/>
                <a:gd name="T53" fmla="*/ 8 h 42"/>
                <a:gd name="T54" fmla="*/ 14 w 162"/>
                <a:gd name="T55" fmla="*/ 9 h 42"/>
                <a:gd name="T56" fmla="*/ 2 w 162"/>
                <a:gd name="T57" fmla="*/ 8 h 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42"/>
                <a:gd name="T89" fmla="*/ 162 w 162"/>
                <a:gd name="T90" fmla="*/ 42 h 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42">
                  <a:moveTo>
                    <a:pt x="8" y="35"/>
                  </a:moveTo>
                  <a:lnTo>
                    <a:pt x="5" y="35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5" y="37"/>
                  </a:lnTo>
                  <a:lnTo>
                    <a:pt x="22" y="39"/>
                  </a:lnTo>
                  <a:lnTo>
                    <a:pt x="43" y="42"/>
                  </a:lnTo>
                  <a:lnTo>
                    <a:pt x="70" y="42"/>
                  </a:lnTo>
                  <a:lnTo>
                    <a:pt x="98" y="39"/>
                  </a:lnTo>
                  <a:lnTo>
                    <a:pt x="124" y="34"/>
                  </a:lnTo>
                  <a:lnTo>
                    <a:pt x="147" y="23"/>
                  </a:lnTo>
                  <a:lnTo>
                    <a:pt x="162" y="7"/>
                  </a:lnTo>
                  <a:lnTo>
                    <a:pt x="162" y="6"/>
                  </a:lnTo>
                  <a:lnTo>
                    <a:pt x="162" y="4"/>
                  </a:lnTo>
                  <a:lnTo>
                    <a:pt x="162" y="1"/>
                  </a:lnTo>
                  <a:lnTo>
                    <a:pt x="162" y="0"/>
                  </a:lnTo>
                  <a:lnTo>
                    <a:pt x="161" y="0"/>
                  </a:lnTo>
                  <a:lnTo>
                    <a:pt x="160" y="3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6" y="10"/>
                  </a:lnTo>
                  <a:lnTo>
                    <a:pt x="153" y="13"/>
                  </a:lnTo>
                  <a:lnTo>
                    <a:pt x="146" y="20"/>
                  </a:lnTo>
                  <a:lnTo>
                    <a:pt x="133" y="26"/>
                  </a:lnTo>
                  <a:lnTo>
                    <a:pt x="115" y="33"/>
                  </a:lnTo>
                  <a:lnTo>
                    <a:pt x="88" y="36"/>
                  </a:lnTo>
                  <a:lnTo>
                    <a:pt x="53" y="37"/>
                  </a:lnTo>
                  <a:lnTo>
                    <a:pt x="8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1" name="Freeform 258"/>
            <p:cNvSpPr>
              <a:spLocks noChangeAspect="1"/>
            </p:cNvSpPr>
            <p:nvPr/>
          </p:nvSpPr>
          <p:spPr bwMode="auto">
            <a:xfrm>
              <a:off x="3042" y="2117"/>
              <a:ext cx="88" cy="70"/>
            </a:xfrm>
            <a:custGeom>
              <a:avLst/>
              <a:gdLst>
                <a:gd name="T0" fmla="*/ 3 w 176"/>
                <a:gd name="T1" fmla="*/ 35 h 141"/>
                <a:gd name="T2" fmla="*/ 6 w 176"/>
                <a:gd name="T3" fmla="*/ 31 h 141"/>
                <a:gd name="T4" fmla="*/ 11 w 176"/>
                <a:gd name="T5" fmla="*/ 28 h 141"/>
                <a:gd name="T6" fmla="*/ 15 w 176"/>
                <a:gd name="T7" fmla="*/ 24 h 141"/>
                <a:gd name="T8" fmla="*/ 22 w 176"/>
                <a:gd name="T9" fmla="*/ 20 h 141"/>
                <a:gd name="T10" fmla="*/ 28 w 176"/>
                <a:gd name="T11" fmla="*/ 17 h 141"/>
                <a:gd name="T12" fmla="*/ 35 w 176"/>
                <a:gd name="T13" fmla="*/ 13 h 141"/>
                <a:gd name="T14" fmla="*/ 40 w 176"/>
                <a:gd name="T15" fmla="*/ 11 h 141"/>
                <a:gd name="T16" fmla="*/ 44 w 176"/>
                <a:gd name="T17" fmla="*/ 8 h 141"/>
                <a:gd name="T18" fmla="*/ 41 w 176"/>
                <a:gd name="T19" fmla="*/ 0 h 141"/>
                <a:gd name="T20" fmla="*/ 37 w 176"/>
                <a:gd name="T21" fmla="*/ 3 h 141"/>
                <a:gd name="T22" fmla="*/ 31 w 176"/>
                <a:gd name="T23" fmla="*/ 6 h 141"/>
                <a:gd name="T24" fmla="*/ 25 w 176"/>
                <a:gd name="T25" fmla="*/ 10 h 141"/>
                <a:gd name="T26" fmla="*/ 20 w 176"/>
                <a:gd name="T27" fmla="*/ 14 h 141"/>
                <a:gd name="T28" fmla="*/ 13 w 176"/>
                <a:gd name="T29" fmla="*/ 19 h 141"/>
                <a:gd name="T30" fmla="*/ 7 w 176"/>
                <a:gd name="T31" fmla="*/ 23 h 141"/>
                <a:gd name="T32" fmla="*/ 3 w 176"/>
                <a:gd name="T33" fmla="*/ 28 h 141"/>
                <a:gd name="T34" fmla="*/ 0 w 176"/>
                <a:gd name="T35" fmla="*/ 32 h 141"/>
                <a:gd name="T36" fmla="*/ 3 w 176"/>
                <a:gd name="T37" fmla="*/ 35 h 1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141"/>
                <a:gd name="T59" fmla="*/ 176 w 176"/>
                <a:gd name="T60" fmla="*/ 141 h 1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141">
                  <a:moveTo>
                    <a:pt x="15" y="141"/>
                  </a:moveTo>
                  <a:lnTo>
                    <a:pt x="25" y="127"/>
                  </a:lnTo>
                  <a:lnTo>
                    <a:pt x="41" y="112"/>
                  </a:lnTo>
                  <a:lnTo>
                    <a:pt x="63" y="97"/>
                  </a:lnTo>
                  <a:lnTo>
                    <a:pt x="88" y="83"/>
                  </a:lnTo>
                  <a:lnTo>
                    <a:pt x="114" y="68"/>
                  </a:lnTo>
                  <a:lnTo>
                    <a:pt x="139" y="55"/>
                  </a:lnTo>
                  <a:lnTo>
                    <a:pt x="160" y="44"/>
                  </a:lnTo>
                  <a:lnTo>
                    <a:pt x="176" y="33"/>
                  </a:lnTo>
                  <a:lnTo>
                    <a:pt x="163" y="0"/>
                  </a:lnTo>
                  <a:lnTo>
                    <a:pt x="147" y="12"/>
                  </a:lnTo>
                  <a:lnTo>
                    <a:pt x="126" y="24"/>
                  </a:lnTo>
                  <a:lnTo>
                    <a:pt x="102" y="40"/>
                  </a:lnTo>
                  <a:lnTo>
                    <a:pt x="78" y="58"/>
                  </a:lnTo>
                  <a:lnTo>
                    <a:pt x="53" y="76"/>
                  </a:lnTo>
                  <a:lnTo>
                    <a:pt x="31" y="95"/>
                  </a:lnTo>
                  <a:lnTo>
                    <a:pt x="12" y="112"/>
                  </a:lnTo>
                  <a:lnTo>
                    <a:pt x="0" y="129"/>
                  </a:lnTo>
                  <a:lnTo>
                    <a:pt x="15" y="14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2" name="Freeform 259"/>
            <p:cNvSpPr>
              <a:spLocks noChangeAspect="1"/>
            </p:cNvSpPr>
            <p:nvPr/>
          </p:nvSpPr>
          <p:spPr bwMode="auto">
            <a:xfrm>
              <a:off x="3090" y="2043"/>
              <a:ext cx="368" cy="102"/>
            </a:xfrm>
            <a:custGeom>
              <a:avLst/>
              <a:gdLst>
                <a:gd name="T0" fmla="*/ 0 w 736"/>
                <a:gd name="T1" fmla="*/ 51 h 204"/>
                <a:gd name="T2" fmla="*/ 18 w 736"/>
                <a:gd name="T3" fmla="*/ 38 h 204"/>
                <a:gd name="T4" fmla="*/ 165 w 736"/>
                <a:gd name="T5" fmla="*/ 0 h 204"/>
                <a:gd name="T6" fmla="*/ 184 w 736"/>
                <a:gd name="T7" fmla="*/ 11 h 204"/>
                <a:gd name="T8" fmla="*/ 0 w 736"/>
                <a:gd name="T9" fmla="*/ 51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04"/>
                <a:gd name="T17" fmla="*/ 736 w 73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04">
                  <a:moveTo>
                    <a:pt x="0" y="204"/>
                  </a:moveTo>
                  <a:lnTo>
                    <a:pt x="69" y="149"/>
                  </a:lnTo>
                  <a:lnTo>
                    <a:pt x="659" y="0"/>
                  </a:lnTo>
                  <a:lnTo>
                    <a:pt x="736" y="41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3" name="Freeform 260"/>
            <p:cNvSpPr>
              <a:spLocks noChangeAspect="1"/>
            </p:cNvSpPr>
            <p:nvPr/>
          </p:nvSpPr>
          <p:spPr bwMode="auto">
            <a:xfrm>
              <a:off x="2921" y="2187"/>
              <a:ext cx="48" cy="39"/>
            </a:xfrm>
            <a:custGeom>
              <a:avLst/>
              <a:gdLst>
                <a:gd name="T0" fmla="*/ 0 w 94"/>
                <a:gd name="T1" fmla="*/ 19 h 79"/>
                <a:gd name="T2" fmla="*/ 8 w 94"/>
                <a:gd name="T3" fmla="*/ 18 h 79"/>
                <a:gd name="T4" fmla="*/ 9 w 94"/>
                <a:gd name="T5" fmla="*/ 16 h 79"/>
                <a:gd name="T6" fmla="*/ 11 w 94"/>
                <a:gd name="T7" fmla="*/ 14 h 79"/>
                <a:gd name="T8" fmla="*/ 13 w 94"/>
                <a:gd name="T9" fmla="*/ 12 h 79"/>
                <a:gd name="T10" fmla="*/ 15 w 94"/>
                <a:gd name="T11" fmla="*/ 11 h 79"/>
                <a:gd name="T12" fmla="*/ 17 w 94"/>
                <a:gd name="T13" fmla="*/ 9 h 79"/>
                <a:gd name="T14" fmla="*/ 19 w 94"/>
                <a:gd name="T15" fmla="*/ 7 h 79"/>
                <a:gd name="T16" fmla="*/ 22 w 94"/>
                <a:gd name="T17" fmla="*/ 6 h 79"/>
                <a:gd name="T18" fmla="*/ 25 w 94"/>
                <a:gd name="T19" fmla="*/ 4 h 79"/>
                <a:gd name="T20" fmla="*/ 23 w 94"/>
                <a:gd name="T21" fmla="*/ 0 h 79"/>
                <a:gd name="T22" fmla="*/ 20 w 94"/>
                <a:gd name="T23" fmla="*/ 2 h 79"/>
                <a:gd name="T24" fmla="*/ 16 w 94"/>
                <a:gd name="T25" fmla="*/ 4 h 79"/>
                <a:gd name="T26" fmla="*/ 13 w 94"/>
                <a:gd name="T27" fmla="*/ 7 h 79"/>
                <a:gd name="T28" fmla="*/ 10 w 94"/>
                <a:gd name="T29" fmla="*/ 9 h 79"/>
                <a:gd name="T30" fmla="*/ 7 w 94"/>
                <a:gd name="T31" fmla="*/ 12 h 79"/>
                <a:gd name="T32" fmla="*/ 5 w 94"/>
                <a:gd name="T33" fmla="*/ 14 h 79"/>
                <a:gd name="T34" fmla="*/ 2 w 94"/>
                <a:gd name="T35" fmla="*/ 17 h 79"/>
                <a:gd name="T36" fmla="*/ 0 w 94"/>
                <a:gd name="T37" fmla="*/ 19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4"/>
                <a:gd name="T58" fmla="*/ 0 h 79"/>
                <a:gd name="T59" fmla="*/ 94 w 94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4" h="79">
                  <a:moveTo>
                    <a:pt x="0" y="79"/>
                  </a:moveTo>
                  <a:lnTo>
                    <a:pt x="29" y="73"/>
                  </a:lnTo>
                  <a:lnTo>
                    <a:pt x="34" y="66"/>
                  </a:lnTo>
                  <a:lnTo>
                    <a:pt x="41" y="58"/>
                  </a:lnTo>
                  <a:lnTo>
                    <a:pt x="49" y="51"/>
                  </a:lnTo>
                  <a:lnTo>
                    <a:pt x="57" y="44"/>
                  </a:lnTo>
                  <a:lnTo>
                    <a:pt x="65" y="37"/>
                  </a:lnTo>
                  <a:lnTo>
                    <a:pt x="75" y="30"/>
                  </a:lnTo>
                  <a:lnTo>
                    <a:pt x="84" y="24"/>
                  </a:lnTo>
                  <a:lnTo>
                    <a:pt x="94" y="18"/>
                  </a:lnTo>
                  <a:lnTo>
                    <a:pt x="91" y="0"/>
                  </a:lnTo>
                  <a:lnTo>
                    <a:pt x="77" y="9"/>
                  </a:lnTo>
                  <a:lnTo>
                    <a:pt x="63" y="18"/>
                  </a:lnTo>
                  <a:lnTo>
                    <a:pt x="50" y="28"/>
                  </a:lnTo>
                  <a:lnTo>
                    <a:pt x="39" y="37"/>
                  </a:lnTo>
                  <a:lnTo>
                    <a:pt x="27" y="48"/>
                  </a:lnTo>
                  <a:lnTo>
                    <a:pt x="17" y="58"/>
                  </a:lnTo>
                  <a:lnTo>
                    <a:pt x="8" y="68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4" name="Freeform 261"/>
            <p:cNvSpPr>
              <a:spLocks noChangeAspect="1"/>
            </p:cNvSpPr>
            <p:nvPr/>
          </p:nvSpPr>
          <p:spPr bwMode="auto">
            <a:xfrm>
              <a:off x="2911" y="2168"/>
              <a:ext cx="149" cy="110"/>
            </a:xfrm>
            <a:custGeom>
              <a:avLst/>
              <a:gdLst>
                <a:gd name="T0" fmla="*/ 37 w 297"/>
                <a:gd name="T1" fmla="*/ 10 h 219"/>
                <a:gd name="T2" fmla="*/ 48 w 297"/>
                <a:gd name="T3" fmla="*/ 6 h 219"/>
                <a:gd name="T4" fmla="*/ 58 w 297"/>
                <a:gd name="T5" fmla="*/ 6 h 219"/>
                <a:gd name="T6" fmla="*/ 64 w 297"/>
                <a:gd name="T7" fmla="*/ 9 h 219"/>
                <a:gd name="T8" fmla="*/ 67 w 297"/>
                <a:gd name="T9" fmla="*/ 15 h 219"/>
                <a:gd name="T10" fmla="*/ 65 w 297"/>
                <a:gd name="T11" fmla="*/ 22 h 219"/>
                <a:gd name="T12" fmla="*/ 59 w 297"/>
                <a:gd name="T13" fmla="*/ 31 h 219"/>
                <a:gd name="T14" fmla="*/ 50 w 297"/>
                <a:gd name="T15" fmla="*/ 39 h 219"/>
                <a:gd name="T16" fmla="*/ 38 w 297"/>
                <a:gd name="T17" fmla="*/ 45 h 219"/>
                <a:gd name="T18" fmla="*/ 27 w 297"/>
                <a:gd name="T19" fmla="*/ 49 h 219"/>
                <a:gd name="T20" fmla="*/ 17 w 297"/>
                <a:gd name="T21" fmla="*/ 49 h 219"/>
                <a:gd name="T22" fmla="*/ 10 w 297"/>
                <a:gd name="T23" fmla="*/ 46 h 219"/>
                <a:gd name="T24" fmla="*/ 8 w 297"/>
                <a:gd name="T25" fmla="*/ 40 h 219"/>
                <a:gd name="T26" fmla="*/ 10 w 297"/>
                <a:gd name="T27" fmla="*/ 32 h 219"/>
                <a:gd name="T28" fmla="*/ 6 w 297"/>
                <a:gd name="T29" fmla="*/ 29 h 219"/>
                <a:gd name="T30" fmla="*/ 1 w 297"/>
                <a:gd name="T31" fmla="*/ 39 h 219"/>
                <a:gd name="T32" fmla="*/ 1 w 297"/>
                <a:gd name="T33" fmla="*/ 48 h 219"/>
                <a:gd name="T34" fmla="*/ 7 w 297"/>
                <a:gd name="T35" fmla="*/ 53 h 219"/>
                <a:gd name="T36" fmla="*/ 18 w 297"/>
                <a:gd name="T37" fmla="*/ 55 h 219"/>
                <a:gd name="T38" fmla="*/ 31 w 297"/>
                <a:gd name="T39" fmla="*/ 52 h 219"/>
                <a:gd name="T40" fmla="*/ 46 w 297"/>
                <a:gd name="T41" fmla="*/ 46 h 219"/>
                <a:gd name="T42" fmla="*/ 59 w 297"/>
                <a:gd name="T43" fmla="*/ 37 h 219"/>
                <a:gd name="T44" fmla="*/ 69 w 297"/>
                <a:gd name="T45" fmla="*/ 26 h 219"/>
                <a:gd name="T46" fmla="*/ 74 w 297"/>
                <a:gd name="T47" fmla="*/ 16 h 219"/>
                <a:gd name="T48" fmla="*/ 74 w 297"/>
                <a:gd name="T49" fmla="*/ 7 h 219"/>
                <a:gd name="T50" fmla="*/ 67 w 297"/>
                <a:gd name="T51" fmla="*/ 2 h 219"/>
                <a:gd name="T52" fmla="*/ 57 w 297"/>
                <a:gd name="T53" fmla="*/ 0 h 219"/>
                <a:gd name="T54" fmla="*/ 44 w 297"/>
                <a:gd name="T55" fmla="*/ 3 h 219"/>
                <a:gd name="T56" fmla="*/ 29 w 297"/>
                <a:gd name="T57" fmla="*/ 9 h 219"/>
                <a:gd name="T58" fmla="*/ 29 w 297"/>
                <a:gd name="T59" fmla="*/ 9 h 219"/>
                <a:gd name="T60" fmla="*/ 28 w 297"/>
                <a:gd name="T61" fmla="*/ 9 h 219"/>
                <a:gd name="T62" fmla="*/ 29 w 297"/>
                <a:gd name="T63" fmla="*/ 14 h 219"/>
                <a:gd name="T64" fmla="*/ 30 w 297"/>
                <a:gd name="T65" fmla="*/ 13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7"/>
                <a:gd name="T100" fmla="*/ 0 h 219"/>
                <a:gd name="T101" fmla="*/ 297 w 297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7" h="219">
                  <a:moveTo>
                    <a:pt x="121" y="49"/>
                  </a:moveTo>
                  <a:lnTo>
                    <a:pt x="145" y="38"/>
                  </a:lnTo>
                  <a:lnTo>
                    <a:pt x="168" y="30"/>
                  </a:lnTo>
                  <a:lnTo>
                    <a:pt x="190" y="24"/>
                  </a:lnTo>
                  <a:lnTo>
                    <a:pt x="211" y="22"/>
                  </a:lnTo>
                  <a:lnTo>
                    <a:pt x="229" y="23"/>
                  </a:lnTo>
                  <a:lnTo>
                    <a:pt x="244" y="26"/>
                  </a:lnTo>
                  <a:lnTo>
                    <a:pt x="256" y="34"/>
                  </a:lnTo>
                  <a:lnTo>
                    <a:pt x="264" y="45"/>
                  </a:lnTo>
                  <a:lnTo>
                    <a:pt x="267" y="57"/>
                  </a:lnTo>
                  <a:lnTo>
                    <a:pt x="265" y="72"/>
                  </a:lnTo>
                  <a:lnTo>
                    <a:pt x="259" y="88"/>
                  </a:lnTo>
                  <a:lnTo>
                    <a:pt x="249" y="104"/>
                  </a:lnTo>
                  <a:lnTo>
                    <a:pt x="235" y="122"/>
                  </a:lnTo>
                  <a:lnTo>
                    <a:pt x="218" y="138"/>
                  </a:lnTo>
                  <a:lnTo>
                    <a:pt x="198" y="154"/>
                  </a:lnTo>
                  <a:lnTo>
                    <a:pt x="175" y="168"/>
                  </a:lnTo>
                  <a:lnTo>
                    <a:pt x="151" y="179"/>
                  </a:lnTo>
                  <a:lnTo>
                    <a:pt x="128" y="189"/>
                  </a:lnTo>
                  <a:lnTo>
                    <a:pt x="106" y="194"/>
                  </a:lnTo>
                  <a:lnTo>
                    <a:pt x="85" y="197"/>
                  </a:lnTo>
                  <a:lnTo>
                    <a:pt x="67" y="195"/>
                  </a:lnTo>
                  <a:lnTo>
                    <a:pt x="52" y="191"/>
                  </a:lnTo>
                  <a:lnTo>
                    <a:pt x="40" y="184"/>
                  </a:lnTo>
                  <a:lnTo>
                    <a:pt x="32" y="174"/>
                  </a:lnTo>
                  <a:lnTo>
                    <a:pt x="29" y="160"/>
                  </a:lnTo>
                  <a:lnTo>
                    <a:pt x="31" y="144"/>
                  </a:lnTo>
                  <a:lnTo>
                    <a:pt x="38" y="126"/>
                  </a:lnTo>
                  <a:lnTo>
                    <a:pt x="50" y="109"/>
                  </a:lnTo>
                  <a:lnTo>
                    <a:pt x="21" y="115"/>
                  </a:lnTo>
                  <a:lnTo>
                    <a:pt x="8" y="136"/>
                  </a:lnTo>
                  <a:lnTo>
                    <a:pt x="1" y="155"/>
                  </a:lnTo>
                  <a:lnTo>
                    <a:pt x="0" y="174"/>
                  </a:lnTo>
                  <a:lnTo>
                    <a:pt x="3" y="190"/>
                  </a:lnTo>
                  <a:lnTo>
                    <a:pt x="13" y="202"/>
                  </a:lnTo>
                  <a:lnTo>
                    <a:pt x="28" y="212"/>
                  </a:lnTo>
                  <a:lnTo>
                    <a:pt x="47" y="217"/>
                  </a:lnTo>
                  <a:lnTo>
                    <a:pt x="70" y="219"/>
                  </a:lnTo>
                  <a:lnTo>
                    <a:pt x="96" y="215"/>
                  </a:lnTo>
                  <a:lnTo>
                    <a:pt x="123" y="208"/>
                  </a:lnTo>
                  <a:lnTo>
                    <a:pt x="152" y="198"/>
                  </a:lnTo>
                  <a:lnTo>
                    <a:pt x="182" y="183"/>
                  </a:lnTo>
                  <a:lnTo>
                    <a:pt x="211" y="164"/>
                  </a:lnTo>
                  <a:lnTo>
                    <a:pt x="236" y="146"/>
                  </a:lnTo>
                  <a:lnTo>
                    <a:pt x="258" y="125"/>
                  </a:lnTo>
                  <a:lnTo>
                    <a:pt x="275" y="103"/>
                  </a:lnTo>
                  <a:lnTo>
                    <a:pt x="288" y="83"/>
                  </a:lnTo>
                  <a:lnTo>
                    <a:pt x="295" y="63"/>
                  </a:lnTo>
                  <a:lnTo>
                    <a:pt x="297" y="45"/>
                  </a:lnTo>
                  <a:lnTo>
                    <a:pt x="294" y="28"/>
                  </a:lnTo>
                  <a:lnTo>
                    <a:pt x="283" y="15"/>
                  </a:lnTo>
                  <a:lnTo>
                    <a:pt x="268" y="5"/>
                  </a:lnTo>
                  <a:lnTo>
                    <a:pt x="250" y="1"/>
                  </a:lnTo>
                  <a:lnTo>
                    <a:pt x="227" y="0"/>
                  </a:lnTo>
                  <a:lnTo>
                    <a:pt x="202" y="2"/>
                  </a:lnTo>
                  <a:lnTo>
                    <a:pt x="174" y="10"/>
                  </a:lnTo>
                  <a:lnTo>
                    <a:pt x="144" y="20"/>
                  </a:lnTo>
                  <a:lnTo>
                    <a:pt x="114" y="35"/>
                  </a:lnTo>
                  <a:lnTo>
                    <a:pt x="113" y="35"/>
                  </a:lnTo>
                  <a:lnTo>
                    <a:pt x="112" y="36"/>
                  </a:lnTo>
                  <a:lnTo>
                    <a:pt x="115" y="54"/>
                  </a:lnTo>
                  <a:lnTo>
                    <a:pt x="116" y="53"/>
                  </a:lnTo>
                  <a:lnTo>
                    <a:pt x="119" y="51"/>
                  </a:lnTo>
                  <a:lnTo>
                    <a:pt x="120" y="50"/>
                  </a:lnTo>
                  <a:lnTo>
                    <a:pt x="121" y="4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5" name="Freeform 262"/>
            <p:cNvSpPr>
              <a:spLocks noChangeAspect="1"/>
            </p:cNvSpPr>
            <p:nvPr/>
          </p:nvSpPr>
          <p:spPr bwMode="auto">
            <a:xfrm>
              <a:off x="2794" y="2079"/>
              <a:ext cx="17" cy="153"/>
            </a:xfrm>
            <a:custGeom>
              <a:avLst/>
              <a:gdLst>
                <a:gd name="T0" fmla="*/ 8 w 35"/>
                <a:gd name="T1" fmla="*/ 2 h 305"/>
                <a:gd name="T2" fmla="*/ 8 w 35"/>
                <a:gd name="T3" fmla="*/ 7 h 305"/>
                <a:gd name="T4" fmla="*/ 7 w 35"/>
                <a:gd name="T5" fmla="*/ 15 h 305"/>
                <a:gd name="T6" fmla="*/ 7 w 35"/>
                <a:gd name="T7" fmla="*/ 22 h 305"/>
                <a:gd name="T8" fmla="*/ 6 w 35"/>
                <a:gd name="T9" fmla="*/ 27 h 305"/>
                <a:gd name="T10" fmla="*/ 5 w 35"/>
                <a:gd name="T11" fmla="*/ 34 h 305"/>
                <a:gd name="T12" fmla="*/ 5 w 35"/>
                <a:gd name="T13" fmla="*/ 40 h 305"/>
                <a:gd name="T14" fmla="*/ 5 w 35"/>
                <a:gd name="T15" fmla="*/ 47 h 305"/>
                <a:gd name="T16" fmla="*/ 5 w 35"/>
                <a:gd name="T17" fmla="*/ 55 h 305"/>
                <a:gd name="T18" fmla="*/ 5 w 35"/>
                <a:gd name="T19" fmla="*/ 60 h 305"/>
                <a:gd name="T20" fmla="*/ 5 w 35"/>
                <a:gd name="T21" fmla="*/ 64 h 305"/>
                <a:gd name="T22" fmla="*/ 6 w 35"/>
                <a:gd name="T23" fmla="*/ 69 h 305"/>
                <a:gd name="T24" fmla="*/ 6 w 35"/>
                <a:gd name="T25" fmla="*/ 74 h 305"/>
                <a:gd name="T26" fmla="*/ 6 w 35"/>
                <a:gd name="T27" fmla="*/ 75 h 305"/>
                <a:gd name="T28" fmla="*/ 4 w 35"/>
                <a:gd name="T29" fmla="*/ 76 h 305"/>
                <a:gd name="T30" fmla="*/ 2 w 35"/>
                <a:gd name="T31" fmla="*/ 77 h 305"/>
                <a:gd name="T32" fmla="*/ 1 w 35"/>
                <a:gd name="T33" fmla="*/ 76 h 305"/>
                <a:gd name="T34" fmla="*/ 0 w 35"/>
                <a:gd name="T35" fmla="*/ 70 h 305"/>
                <a:gd name="T36" fmla="*/ 0 w 35"/>
                <a:gd name="T37" fmla="*/ 65 h 305"/>
                <a:gd name="T38" fmla="*/ 0 w 35"/>
                <a:gd name="T39" fmla="*/ 59 h 305"/>
                <a:gd name="T40" fmla="*/ 0 w 35"/>
                <a:gd name="T41" fmla="*/ 53 h 305"/>
                <a:gd name="T42" fmla="*/ 0 w 35"/>
                <a:gd name="T43" fmla="*/ 41 h 305"/>
                <a:gd name="T44" fmla="*/ 1 w 35"/>
                <a:gd name="T45" fmla="*/ 28 h 305"/>
                <a:gd name="T46" fmla="*/ 2 w 35"/>
                <a:gd name="T47" fmla="*/ 15 h 305"/>
                <a:gd name="T48" fmla="*/ 3 w 35"/>
                <a:gd name="T49" fmla="*/ 3 h 305"/>
                <a:gd name="T50" fmla="*/ 4 w 35"/>
                <a:gd name="T51" fmla="*/ 1 h 305"/>
                <a:gd name="T52" fmla="*/ 6 w 35"/>
                <a:gd name="T53" fmla="*/ 0 h 305"/>
                <a:gd name="T54" fmla="*/ 7 w 35"/>
                <a:gd name="T55" fmla="*/ 1 h 305"/>
                <a:gd name="T56" fmla="*/ 8 w 35"/>
                <a:gd name="T57" fmla="*/ 2 h 3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5"/>
                <a:gd name="T88" fmla="*/ 0 h 305"/>
                <a:gd name="T89" fmla="*/ 35 w 35"/>
                <a:gd name="T90" fmla="*/ 305 h 3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5" h="305">
                  <a:moveTo>
                    <a:pt x="35" y="6"/>
                  </a:moveTo>
                  <a:lnTo>
                    <a:pt x="33" y="28"/>
                  </a:lnTo>
                  <a:lnTo>
                    <a:pt x="31" y="59"/>
                  </a:lnTo>
                  <a:lnTo>
                    <a:pt x="28" y="88"/>
                  </a:lnTo>
                  <a:lnTo>
                    <a:pt x="25" y="106"/>
                  </a:lnTo>
                  <a:lnTo>
                    <a:pt x="23" y="133"/>
                  </a:lnTo>
                  <a:lnTo>
                    <a:pt x="22" y="159"/>
                  </a:lnTo>
                  <a:lnTo>
                    <a:pt x="22" y="187"/>
                  </a:lnTo>
                  <a:lnTo>
                    <a:pt x="21" y="217"/>
                  </a:lnTo>
                  <a:lnTo>
                    <a:pt x="22" y="237"/>
                  </a:lnTo>
                  <a:lnTo>
                    <a:pt x="23" y="256"/>
                  </a:lnTo>
                  <a:lnTo>
                    <a:pt x="24" y="275"/>
                  </a:lnTo>
                  <a:lnTo>
                    <a:pt x="27" y="295"/>
                  </a:lnTo>
                  <a:lnTo>
                    <a:pt x="24" y="300"/>
                  </a:lnTo>
                  <a:lnTo>
                    <a:pt x="16" y="303"/>
                  </a:lnTo>
                  <a:lnTo>
                    <a:pt x="9" y="305"/>
                  </a:lnTo>
                  <a:lnTo>
                    <a:pt x="5" y="302"/>
                  </a:lnTo>
                  <a:lnTo>
                    <a:pt x="2" y="280"/>
                  </a:lnTo>
                  <a:lnTo>
                    <a:pt x="1" y="257"/>
                  </a:lnTo>
                  <a:lnTo>
                    <a:pt x="0" y="234"/>
                  </a:lnTo>
                  <a:lnTo>
                    <a:pt x="0" y="212"/>
                  </a:lnTo>
                  <a:lnTo>
                    <a:pt x="1" y="164"/>
                  </a:lnTo>
                  <a:lnTo>
                    <a:pt x="4" y="111"/>
                  </a:lnTo>
                  <a:lnTo>
                    <a:pt x="8" y="59"/>
                  </a:lnTo>
                  <a:lnTo>
                    <a:pt x="14" y="12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6" name="Freeform 263"/>
            <p:cNvSpPr>
              <a:spLocks noChangeAspect="1"/>
            </p:cNvSpPr>
            <p:nvPr/>
          </p:nvSpPr>
          <p:spPr bwMode="auto">
            <a:xfrm>
              <a:off x="3253" y="1898"/>
              <a:ext cx="83" cy="69"/>
            </a:xfrm>
            <a:custGeom>
              <a:avLst/>
              <a:gdLst>
                <a:gd name="T0" fmla="*/ 42 w 165"/>
                <a:gd name="T1" fmla="*/ 31 h 138"/>
                <a:gd name="T2" fmla="*/ 14 w 165"/>
                <a:gd name="T3" fmla="*/ 0 h 138"/>
                <a:gd name="T4" fmla="*/ 13 w 165"/>
                <a:gd name="T5" fmla="*/ 1 h 138"/>
                <a:gd name="T6" fmla="*/ 12 w 165"/>
                <a:gd name="T7" fmla="*/ 1 h 138"/>
                <a:gd name="T8" fmla="*/ 11 w 165"/>
                <a:gd name="T9" fmla="*/ 2 h 138"/>
                <a:gd name="T10" fmla="*/ 10 w 165"/>
                <a:gd name="T11" fmla="*/ 3 h 138"/>
                <a:gd name="T12" fmla="*/ 9 w 165"/>
                <a:gd name="T13" fmla="*/ 4 h 138"/>
                <a:gd name="T14" fmla="*/ 7 w 165"/>
                <a:gd name="T15" fmla="*/ 5 h 138"/>
                <a:gd name="T16" fmla="*/ 6 w 165"/>
                <a:gd name="T17" fmla="*/ 6 h 138"/>
                <a:gd name="T18" fmla="*/ 5 w 165"/>
                <a:gd name="T19" fmla="*/ 7 h 138"/>
                <a:gd name="T20" fmla="*/ 4 w 165"/>
                <a:gd name="T21" fmla="*/ 8 h 138"/>
                <a:gd name="T22" fmla="*/ 3 w 165"/>
                <a:gd name="T23" fmla="*/ 9 h 138"/>
                <a:gd name="T24" fmla="*/ 2 w 165"/>
                <a:gd name="T25" fmla="*/ 10 h 138"/>
                <a:gd name="T26" fmla="*/ 0 w 165"/>
                <a:gd name="T27" fmla="*/ 11 h 138"/>
                <a:gd name="T28" fmla="*/ 39 w 165"/>
                <a:gd name="T29" fmla="*/ 35 h 138"/>
                <a:gd name="T30" fmla="*/ 40 w 165"/>
                <a:gd name="T31" fmla="*/ 34 h 138"/>
                <a:gd name="T32" fmla="*/ 41 w 165"/>
                <a:gd name="T33" fmla="*/ 34 h 138"/>
                <a:gd name="T34" fmla="*/ 41 w 165"/>
                <a:gd name="T35" fmla="*/ 33 h 138"/>
                <a:gd name="T36" fmla="*/ 42 w 165"/>
                <a:gd name="T37" fmla="*/ 31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5"/>
                <a:gd name="T58" fmla="*/ 0 h 138"/>
                <a:gd name="T59" fmla="*/ 165 w 165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5" h="138">
                  <a:moveTo>
                    <a:pt x="165" y="126"/>
                  </a:moveTo>
                  <a:lnTo>
                    <a:pt x="56" y="0"/>
                  </a:lnTo>
                  <a:lnTo>
                    <a:pt x="51" y="4"/>
                  </a:lnTo>
                  <a:lnTo>
                    <a:pt x="46" y="7"/>
                  </a:lnTo>
                  <a:lnTo>
                    <a:pt x="42" y="10"/>
                  </a:lnTo>
                  <a:lnTo>
                    <a:pt x="37" y="14"/>
                  </a:lnTo>
                  <a:lnTo>
                    <a:pt x="33" y="17"/>
                  </a:lnTo>
                  <a:lnTo>
                    <a:pt x="28" y="21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4" y="32"/>
                  </a:lnTo>
                  <a:lnTo>
                    <a:pt x="10" y="37"/>
                  </a:lnTo>
                  <a:lnTo>
                    <a:pt x="5" y="42"/>
                  </a:lnTo>
                  <a:lnTo>
                    <a:pt x="0" y="46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1" y="133"/>
                  </a:lnTo>
                  <a:lnTo>
                    <a:pt x="163" y="129"/>
                  </a:lnTo>
                  <a:lnTo>
                    <a:pt x="16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7" name="Freeform 264"/>
            <p:cNvSpPr>
              <a:spLocks noChangeAspect="1"/>
            </p:cNvSpPr>
            <p:nvPr/>
          </p:nvSpPr>
          <p:spPr bwMode="auto">
            <a:xfrm>
              <a:off x="3211" y="1796"/>
              <a:ext cx="489" cy="866"/>
            </a:xfrm>
            <a:custGeom>
              <a:avLst/>
              <a:gdLst>
                <a:gd name="T0" fmla="*/ 186 w 980"/>
                <a:gd name="T1" fmla="*/ 110 h 1732"/>
                <a:gd name="T2" fmla="*/ 224 w 980"/>
                <a:gd name="T3" fmla="*/ 77 h 1732"/>
                <a:gd name="T4" fmla="*/ 201 w 980"/>
                <a:gd name="T5" fmla="*/ 47 h 1732"/>
                <a:gd name="T6" fmla="*/ 184 w 980"/>
                <a:gd name="T7" fmla="*/ 38 h 1732"/>
                <a:gd name="T8" fmla="*/ 166 w 980"/>
                <a:gd name="T9" fmla="*/ 33 h 1732"/>
                <a:gd name="T10" fmla="*/ 148 w 980"/>
                <a:gd name="T11" fmla="*/ 30 h 1732"/>
                <a:gd name="T12" fmla="*/ 97 w 980"/>
                <a:gd name="T13" fmla="*/ 30 h 1732"/>
                <a:gd name="T14" fmla="*/ 73 w 980"/>
                <a:gd name="T15" fmla="*/ 35 h 1732"/>
                <a:gd name="T16" fmla="*/ 51 w 980"/>
                <a:gd name="T17" fmla="*/ 42 h 1732"/>
                <a:gd name="T18" fmla="*/ 62 w 980"/>
                <a:gd name="T19" fmla="*/ 83 h 1732"/>
                <a:gd name="T20" fmla="*/ 67 w 980"/>
                <a:gd name="T21" fmla="*/ 78 h 1732"/>
                <a:gd name="T22" fmla="*/ 95 w 980"/>
                <a:gd name="T23" fmla="*/ 65 h 1732"/>
                <a:gd name="T24" fmla="*/ 100 w 980"/>
                <a:gd name="T25" fmla="*/ 166 h 1732"/>
                <a:gd name="T26" fmla="*/ 74 w 980"/>
                <a:gd name="T27" fmla="*/ 155 h 1732"/>
                <a:gd name="T28" fmla="*/ 55 w 980"/>
                <a:gd name="T29" fmla="*/ 137 h 1732"/>
                <a:gd name="T30" fmla="*/ 49 w 980"/>
                <a:gd name="T31" fmla="*/ 112 h 1732"/>
                <a:gd name="T32" fmla="*/ 55 w 980"/>
                <a:gd name="T33" fmla="*/ 93 h 1732"/>
                <a:gd name="T34" fmla="*/ 10 w 980"/>
                <a:gd name="T35" fmla="*/ 76 h 1732"/>
                <a:gd name="T36" fmla="*/ 0 w 980"/>
                <a:gd name="T37" fmla="*/ 111 h 1732"/>
                <a:gd name="T38" fmla="*/ 10 w 980"/>
                <a:gd name="T39" fmla="*/ 154 h 1732"/>
                <a:gd name="T40" fmla="*/ 37 w 980"/>
                <a:gd name="T41" fmla="*/ 182 h 1732"/>
                <a:gd name="T42" fmla="*/ 56 w 980"/>
                <a:gd name="T43" fmla="*/ 193 h 1732"/>
                <a:gd name="T44" fmla="*/ 79 w 980"/>
                <a:gd name="T45" fmla="*/ 201 h 1732"/>
                <a:gd name="T46" fmla="*/ 109 w 980"/>
                <a:gd name="T47" fmla="*/ 207 h 1732"/>
                <a:gd name="T48" fmla="*/ 81 w 980"/>
                <a:gd name="T49" fmla="*/ 322 h 1732"/>
                <a:gd name="T50" fmla="*/ 62 w 980"/>
                <a:gd name="T51" fmla="*/ 300 h 1732"/>
                <a:gd name="T52" fmla="*/ 54 w 980"/>
                <a:gd name="T53" fmla="*/ 273 h 1732"/>
                <a:gd name="T54" fmla="*/ 11 w 980"/>
                <a:gd name="T55" fmla="*/ 277 h 1732"/>
                <a:gd name="T56" fmla="*/ 24 w 980"/>
                <a:gd name="T57" fmla="*/ 314 h 1732"/>
                <a:gd name="T58" fmla="*/ 42 w 980"/>
                <a:gd name="T59" fmla="*/ 339 h 1732"/>
                <a:gd name="T60" fmla="*/ 63 w 980"/>
                <a:gd name="T61" fmla="*/ 358 h 1732"/>
                <a:gd name="T62" fmla="*/ 92 w 980"/>
                <a:gd name="T63" fmla="*/ 369 h 1732"/>
                <a:gd name="T64" fmla="*/ 153 w 980"/>
                <a:gd name="T65" fmla="*/ 368 h 1732"/>
                <a:gd name="T66" fmla="*/ 183 w 980"/>
                <a:gd name="T67" fmla="*/ 361 h 1732"/>
                <a:gd name="T68" fmla="*/ 180 w 980"/>
                <a:gd name="T69" fmla="*/ 323 h 1732"/>
                <a:gd name="T70" fmla="*/ 162 w 980"/>
                <a:gd name="T71" fmla="*/ 330 h 1732"/>
                <a:gd name="T72" fmla="*/ 164 w 980"/>
                <a:gd name="T73" fmla="*/ 221 h 1732"/>
                <a:gd name="T74" fmla="*/ 178 w 980"/>
                <a:gd name="T75" fmla="*/ 228 h 1732"/>
                <a:gd name="T76" fmla="*/ 193 w 980"/>
                <a:gd name="T77" fmla="*/ 243 h 1732"/>
                <a:gd name="T78" fmla="*/ 202 w 980"/>
                <a:gd name="T79" fmla="*/ 272 h 1732"/>
                <a:gd name="T80" fmla="*/ 196 w 980"/>
                <a:gd name="T81" fmla="*/ 308 h 1732"/>
                <a:gd name="T82" fmla="*/ 190 w 980"/>
                <a:gd name="T83" fmla="*/ 315 h 1732"/>
                <a:gd name="T84" fmla="*/ 224 w 980"/>
                <a:gd name="T85" fmla="*/ 332 h 1732"/>
                <a:gd name="T86" fmla="*/ 238 w 980"/>
                <a:gd name="T87" fmla="*/ 313 h 1732"/>
                <a:gd name="T88" fmla="*/ 243 w 980"/>
                <a:gd name="T89" fmla="*/ 259 h 1732"/>
                <a:gd name="T90" fmla="*/ 230 w 980"/>
                <a:gd name="T91" fmla="*/ 223 h 1732"/>
                <a:gd name="T92" fmla="*/ 211 w 980"/>
                <a:gd name="T93" fmla="*/ 203 h 1732"/>
                <a:gd name="T94" fmla="*/ 197 w 980"/>
                <a:gd name="T95" fmla="*/ 194 h 1732"/>
                <a:gd name="T96" fmla="*/ 185 w 980"/>
                <a:gd name="T97" fmla="*/ 186 h 1732"/>
                <a:gd name="T98" fmla="*/ 163 w 980"/>
                <a:gd name="T99" fmla="*/ 178 h 1732"/>
                <a:gd name="T100" fmla="*/ 159 w 980"/>
                <a:gd name="T101" fmla="*/ 68 h 1732"/>
                <a:gd name="T102" fmla="*/ 179 w 980"/>
                <a:gd name="T103" fmla="*/ 80 h 1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0"/>
                <a:gd name="T157" fmla="*/ 0 h 1732"/>
                <a:gd name="T158" fmla="*/ 980 w 980"/>
                <a:gd name="T159" fmla="*/ 1732 h 17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0" h="1732">
                  <a:moveTo>
                    <a:pt x="727" y="336"/>
                  </a:moveTo>
                  <a:lnTo>
                    <a:pt x="738" y="361"/>
                  </a:lnTo>
                  <a:lnTo>
                    <a:pt x="743" y="385"/>
                  </a:lnTo>
                  <a:lnTo>
                    <a:pt x="746" y="412"/>
                  </a:lnTo>
                  <a:lnTo>
                    <a:pt x="748" y="443"/>
                  </a:lnTo>
                  <a:lnTo>
                    <a:pt x="914" y="443"/>
                  </a:lnTo>
                  <a:lnTo>
                    <a:pt x="915" y="406"/>
                  </a:lnTo>
                  <a:lnTo>
                    <a:pt x="913" y="370"/>
                  </a:lnTo>
                  <a:lnTo>
                    <a:pt x="908" y="337"/>
                  </a:lnTo>
                  <a:lnTo>
                    <a:pt x="899" y="306"/>
                  </a:lnTo>
                  <a:lnTo>
                    <a:pt x="886" y="276"/>
                  </a:lnTo>
                  <a:lnTo>
                    <a:pt x="869" y="248"/>
                  </a:lnTo>
                  <a:lnTo>
                    <a:pt x="848" y="222"/>
                  </a:lnTo>
                  <a:lnTo>
                    <a:pt x="822" y="197"/>
                  </a:lnTo>
                  <a:lnTo>
                    <a:pt x="807" y="187"/>
                  </a:lnTo>
                  <a:lnTo>
                    <a:pt x="793" y="177"/>
                  </a:lnTo>
                  <a:lnTo>
                    <a:pt x="779" y="169"/>
                  </a:lnTo>
                  <a:lnTo>
                    <a:pt x="765" y="162"/>
                  </a:lnTo>
                  <a:lnTo>
                    <a:pt x="751" y="155"/>
                  </a:lnTo>
                  <a:lnTo>
                    <a:pt x="738" y="149"/>
                  </a:lnTo>
                  <a:lnTo>
                    <a:pt x="724" y="144"/>
                  </a:lnTo>
                  <a:lnTo>
                    <a:pt x="710" y="141"/>
                  </a:lnTo>
                  <a:lnTo>
                    <a:pt x="696" y="137"/>
                  </a:lnTo>
                  <a:lnTo>
                    <a:pt x="682" y="134"/>
                  </a:lnTo>
                  <a:lnTo>
                    <a:pt x="668" y="132"/>
                  </a:lnTo>
                  <a:lnTo>
                    <a:pt x="655" y="129"/>
                  </a:lnTo>
                  <a:lnTo>
                    <a:pt x="640" y="127"/>
                  </a:lnTo>
                  <a:lnTo>
                    <a:pt x="625" y="126"/>
                  </a:lnTo>
                  <a:lnTo>
                    <a:pt x="610" y="124"/>
                  </a:lnTo>
                  <a:lnTo>
                    <a:pt x="594" y="122"/>
                  </a:lnTo>
                  <a:lnTo>
                    <a:pt x="594" y="5"/>
                  </a:lnTo>
                  <a:lnTo>
                    <a:pt x="425" y="0"/>
                  </a:lnTo>
                  <a:lnTo>
                    <a:pt x="426" y="120"/>
                  </a:lnTo>
                  <a:lnTo>
                    <a:pt x="408" y="120"/>
                  </a:lnTo>
                  <a:lnTo>
                    <a:pt x="390" y="121"/>
                  </a:lnTo>
                  <a:lnTo>
                    <a:pt x="370" y="124"/>
                  </a:lnTo>
                  <a:lnTo>
                    <a:pt x="352" y="126"/>
                  </a:lnTo>
                  <a:lnTo>
                    <a:pt x="333" y="129"/>
                  </a:lnTo>
                  <a:lnTo>
                    <a:pt x="314" y="133"/>
                  </a:lnTo>
                  <a:lnTo>
                    <a:pt x="295" y="137"/>
                  </a:lnTo>
                  <a:lnTo>
                    <a:pt x="277" y="142"/>
                  </a:lnTo>
                  <a:lnTo>
                    <a:pt x="258" y="148"/>
                  </a:lnTo>
                  <a:lnTo>
                    <a:pt x="240" y="154"/>
                  </a:lnTo>
                  <a:lnTo>
                    <a:pt x="223" y="160"/>
                  </a:lnTo>
                  <a:lnTo>
                    <a:pt x="205" y="167"/>
                  </a:lnTo>
                  <a:lnTo>
                    <a:pt x="188" y="175"/>
                  </a:lnTo>
                  <a:lnTo>
                    <a:pt x="172" y="184"/>
                  </a:lnTo>
                  <a:lnTo>
                    <a:pt x="156" y="193"/>
                  </a:lnTo>
                  <a:lnTo>
                    <a:pt x="141" y="203"/>
                  </a:lnTo>
                  <a:lnTo>
                    <a:pt x="250" y="329"/>
                  </a:lnTo>
                  <a:lnTo>
                    <a:pt x="250" y="328"/>
                  </a:lnTo>
                  <a:lnTo>
                    <a:pt x="251" y="326"/>
                  </a:lnTo>
                  <a:lnTo>
                    <a:pt x="252" y="325"/>
                  </a:lnTo>
                  <a:lnTo>
                    <a:pt x="269" y="309"/>
                  </a:lnTo>
                  <a:lnTo>
                    <a:pt x="288" y="295"/>
                  </a:lnTo>
                  <a:lnTo>
                    <a:pt x="309" y="284"/>
                  </a:lnTo>
                  <a:lnTo>
                    <a:pt x="332" y="273"/>
                  </a:lnTo>
                  <a:lnTo>
                    <a:pt x="356" y="265"/>
                  </a:lnTo>
                  <a:lnTo>
                    <a:pt x="382" y="260"/>
                  </a:lnTo>
                  <a:lnTo>
                    <a:pt x="407" y="256"/>
                  </a:lnTo>
                  <a:lnTo>
                    <a:pt x="432" y="254"/>
                  </a:lnTo>
                  <a:lnTo>
                    <a:pt x="438" y="675"/>
                  </a:lnTo>
                  <a:lnTo>
                    <a:pt x="420" y="670"/>
                  </a:lnTo>
                  <a:lnTo>
                    <a:pt x="400" y="663"/>
                  </a:lnTo>
                  <a:lnTo>
                    <a:pt x="380" y="656"/>
                  </a:lnTo>
                  <a:lnTo>
                    <a:pt x="360" y="648"/>
                  </a:lnTo>
                  <a:lnTo>
                    <a:pt x="339" y="639"/>
                  </a:lnTo>
                  <a:lnTo>
                    <a:pt x="318" y="628"/>
                  </a:lnTo>
                  <a:lnTo>
                    <a:pt x="297" y="617"/>
                  </a:lnTo>
                  <a:lnTo>
                    <a:pt x="279" y="605"/>
                  </a:lnTo>
                  <a:lnTo>
                    <a:pt x="262" y="593"/>
                  </a:lnTo>
                  <a:lnTo>
                    <a:pt x="247" y="578"/>
                  </a:lnTo>
                  <a:lnTo>
                    <a:pt x="234" y="563"/>
                  </a:lnTo>
                  <a:lnTo>
                    <a:pt x="223" y="545"/>
                  </a:lnTo>
                  <a:lnTo>
                    <a:pt x="214" y="527"/>
                  </a:lnTo>
                  <a:lnTo>
                    <a:pt x="208" y="508"/>
                  </a:lnTo>
                  <a:lnTo>
                    <a:pt x="202" y="488"/>
                  </a:lnTo>
                  <a:lnTo>
                    <a:pt x="199" y="466"/>
                  </a:lnTo>
                  <a:lnTo>
                    <a:pt x="199" y="450"/>
                  </a:lnTo>
                  <a:lnTo>
                    <a:pt x="201" y="434"/>
                  </a:lnTo>
                  <a:lnTo>
                    <a:pt x="204" y="419"/>
                  </a:lnTo>
                  <a:lnTo>
                    <a:pt x="209" y="402"/>
                  </a:lnTo>
                  <a:lnTo>
                    <a:pt x="214" y="387"/>
                  </a:lnTo>
                  <a:lnTo>
                    <a:pt x="221" y="371"/>
                  </a:lnTo>
                  <a:lnTo>
                    <a:pt x="231" y="356"/>
                  </a:lnTo>
                  <a:lnTo>
                    <a:pt x="241" y="341"/>
                  </a:lnTo>
                  <a:lnTo>
                    <a:pt x="85" y="249"/>
                  </a:lnTo>
                  <a:lnTo>
                    <a:pt x="62" y="276"/>
                  </a:lnTo>
                  <a:lnTo>
                    <a:pt x="43" y="302"/>
                  </a:lnTo>
                  <a:lnTo>
                    <a:pt x="28" y="330"/>
                  </a:lnTo>
                  <a:lnTo>
                    <a:pt x="15" y="357"/>
                  </a:lnTo>
                  <a:lnTo>
                    <a:pt x="7" y="386"/>
                  </a:lnTo>
                  <a:lnTo>
                    <a:pt x="1" y="415"/>
                  </a:lnTo>
                  <a:lnTo>
                    <a:pt x="0" y="445"/>
                  </a:lnTo>
                  <a:lnTo>
                    <a:pt x="1" y="476"/>
                  </a:lnTo>
                  <a:lnTo>
                    <a:pt x="7" y="513"/>
                  </a:lnTo>
                  <a:lnTo>
                    <a:pt x="15" y="549"/>
                  </a:lnTo>
                  <a:lnTo>
                    <a:pt x="28" y="582"/>
                  </a:lnTo>
                  <a:lnTo>
                    <a:pt x="43" y="613"/>
                  </a:lnTo>
                  <a:lnTo>
                    <a:pt x="61" y="642"/>
                  </a:lnTo>
                  <a:lnTo>
                    <a:pt x="82" y="669"/>
                  </a:lnTo>
                  <a:lnTo>
                    <a:pt x="107" y="693"/>
                  </a:lnTo>
                  <a:lnTo>
                    <a:pt x="135" y="716"/>
                  </a:lnTo>
                  <a:lnTo>
                    <a:pt x="150" y="726"/>
                  </a:lnTo>
                  <a:lnTo>
                    <a:pt x="164" y="735"/>
                  </a:lnTo>
                  <a:lnTo>
                    <a:pt x="179" y="745"/>
                  </a:lnTo>
                  <a:lnTo>
                    <a:pt x="194" y="754"/>
                  </a:lnTo>
                  <a:lnTo>
                    <a:pt x="209" y="762"/>
                  </a:lnTo>
                  <a:lnTo>
                    <a:pt x="225" y="769"/>
                  </a:lnTo>
                  <a:lnTo>
                    <a:pt x="241" y="776"/>
                  </a:lnTo>
                  <a:lnTo>
                    <a:pt x="258" y="783"/>
                  </a:lnTo>
                  <a:lnTo>
                    <a:pt x="277" y="788"/>
                  </a:lnTo>
                  <a:lnTo>
                    <a:pt x="296" y="795"/>
                  </a:lnTo>
                  <a:lnTo>
                    <a:pt x="316" y="801"/>
                  </a:lnTo>
                  <a:lnTo>
                    <a:pt x="338" y="806"/>
                  </a:lnTo>
                  <a:lnTo>
                    <a:pt x="360" y="811"/>
                  </a:lnTo>
                  <a:lnTo>
                    <a:pt x="384" y="816"/>
                  </a:lnTo>
                  <a:lnTo>
                    <a:pt x="409" y="821"/>
                  </a:lnTo>
                  <a:lnTo>
                    <a:pt x="437" y="825"/>
                  </a:lnTo>
                  <a:lnTo>
                    <a:pt x="437" y="1317"/>
                  </a:lnTo>
                  <a:lnTo>
                    <a:pt x="401" y="1313"/>
                  </a:lnTo>
                  <a:lnTo>
                    <a:pt x="371" y="1307"/>
                  </a:lnTo>
                  <a:lnTo>
                    <a:pt x="347" y="1298"/>
                  </a:lnTo>
                  <a:lnTo>
                    <a:pt x="326" y="1286"/>
                  </a:lnTo>
                  <a:lnTo>
                    <a:pt x="308" y="1272"/>
                  </a:lnTo>
                  <a:lnTo>
                    <a:pt x="292" y="1256"/>
                  </a:lnTo>
                  <a:lnTo>
                    <a:pt x="277" y="1237"/>
                  </a:lnTo>
                  <a:lnTo>
                    <a:pt x="261" y="1214"/>
                  </a:lnTo>
                  <a:lnTo>
                    <a:pt x="251" y="1199"/>
                  </a:lnTo>
                  <a:lnTo>
                    <a:pt x="243" y="1181"/>
                  </a:lnTo>
                  <a:lnTo>
                    <a:pt x="236" y="1162"/>
                  </a:lnTo>
                  <a:lnTo>
                    <a:pt x="229" y="1140"/>
                  </a:lnTo>
                  <a:lnTo>
                    <a:pt x="223" y="1117"/>
                  </a:lnTo>
                  <a:lnTo>
                    <a:pt x="217" y="1091"/>
                  </a:lnTo>
                  <a:lnTo>
                    <a:pt x="212" y="1064"/>
                  </a:lnTo>
                  <a:lnTo>
                    <a:pt x="208" y="1034"/>
                  </a:lnTo>
                  <a:lnTo>
                    <a:pt x="32" y="1034"/>
                  </a:lnTo>
                  <a:lnTo>
                    <a:pt x="37" y="1072"/>
                  </a:lnTo>
                  <a:lnTo>
                    <a:pt x="44" y="1106"/>
                  </a:lnTo>
                  <a:lnTo>
                    <a:pt x="52" y="1140"/>
                  </a:lnTo>
                  <a:lnTo>
                    <a:pt x="61" y="1172"/>
                  </a:lnTo>
                  <a:lnTo>
                    <a:pt x="73" y="1201"/>
                  </a:lnTo>
                  <a:lnTo>
                    <a:pt x="84" y="1229"/>
                  </a:lnTo>
                  <a:lnTo>
                    <a:pt x="98" y="1254"/>
                  </a:lnTo>
                  <a:lnTo>
                    <a:pt x="113" y="1277"/>
                  </a:lnTo>
                  <a:lnTo>
                    <a:pt x="127" y="1298"/>
                  </a:lnTo>
                  <a:lnTo>
                    <a:pt x="141" y="1317"/>
                  </a:lnTo>
                  <a:lnTo>
                    <a:pt x="155" y="1337"/>
                  </a:lnTo>
                  <a:lnTo>
                    <a:pt x="170" y="1355"/>
                  </a:lnTo>
                  <a:lnTo>
                    <a:pt x="184" y="1373"/>
                  </a:lnTo>
                  <a:lnTo>
                    <a:pt x="199" y="1389"/>
                  </a:lnTo>
                  <a:lnTo>
                    <a:pt x="217" y="1404"/>
                  </a:lnTo>
                  <a:lnTo>
                    <a:pt x="234" y="1417"/>
                  </a:lnTo>
                  <a:lnTo>
                    <a:pt x="252" y="1431"/>
                  </a:lnTo>
                  <a:lnTo>
                    <a:pt x="272" y="1443"/>
                  </a:lnTo>
                  <a:lnTo>
                    <a:pt x="294" y="1453"/>
                  </a:lnTo>
                  <a:lnTo>
                    <a:pt x="317" y="1462"/>
                  </a:lnTo>
                  <a:lnTo>
                    <a:pt x="341" y="1469"/>
                  </a:lnTo>
                  <a:lnTo>
                    <a:pt x="369" y="1476"/>
                  </a:lnTo>
                  <a:lnTo>
                    <a:pt x="398" y="1481"/>
                  </a:lnTo>
                  <a:lnTo>
                    <a:pt x="429" y="1483"/>
                  </a:lnTo>
                  <a:lnTo>
                    <a:pt x="395" y="1732"/>
                  </a:lnTo>
                  <a:lnTo>
                    <a:pt x="634" y="1725"/>
                  </a:lnTo>
                  <a:lnTo>
                    <a:pt x="615" y="1472"/>
                  </a:lnTo>
                  <a:lnTo>
                    <a:pt x="645" y="1467"/>
                  </a:lnTo>
                  <a:lnTo>
                    <a:pt x="672" y="1462"/>
                  </a:lnTo>
                  <a:lnTo>
                    <a:pt x="695" y="1455"/>
                  </a:lnTo>
                  <a:lnTo>
                    <a:pt x="716" y="1449"/>
                  </a:lnTo>
                  <a:lnTo>
                    <a:pt x="734" y="1441"/>
                  </a:lnTo>
                  <a:lnTo>
                    <a:pt x="751" y="1432"/>
                  </a:lnTo>
                  <a:lnTo>
                    <a:pt x="768" y="1422"/>
                  </a:lnTo>
                  <a:lnTo>
                    <a:pt x="784" y="1413"/>
                  </a:lnTo>
                  <a:lnTo>
                    <a:pt x="736" y="1279"/>
                  </a:lnTo>
                  <a:lnTo>
                    <a:pt x="721" y="1290"/>
                  </a:lnTo>
                  <a:lnTo>
                    <a:pt x="708" y="1299"/>
                  </a:lnTo>
                  <a:lnTo>
                    <a:pt x="695" y="1305"/>
                  </a:lnTo>
                  <a:lnTo>
                    <a:pt x="682" y="1310"/>
                  </a:lnTo>
                  <a:lnTo>
                    <a:pt x="667" y="1314"/>
                  </a:lnTo>
                  <a:lnTo>
                    <a:pt x="651" y="1317"/>
                  </a:lnTo>
                  <a:lnTo>
                    <a:pt x="632" y="1320"/>
                  </a:lnTo>
                  <a:lnTo>
                    <a:pt x="609" y="1321"/>
                  </a:lnTo>
                  <a:lnTo>
                    <a:pt x="609" y="872"/>
                  </a:lnTo>
                  <a:lnTo>
                    <a:pt x="637" y="879"/>
                  </a:lnTo>
                  <a:lnTo>
                    <a:pt x="659" y="885"/>
                  </a:lnTo>
                  <a:lnTo>
                    <a:pt x="675" y="890"/>
                  </a:lnTo>
                  <a:lnTo>
                    <a:pt x="688" y="894"/>
                  </a:lnTo>
                  <a:lnTo>
                    <a:pt x="698" y="899"/>
                  </a:lnTo>
                  <a:lnTo>
                    <a:pt x="706" y="906"/>
                  </a:lnTo>
                  <a:lnTo>
                    <a:pt x="715" y="914"/>
                  </a:lnTo>
                  <a:lnTo>
                    <a:pt x="724" y="924"/>
                  </a:lnTo>
                  <a:lnTo>
                    <a:pt x="736" y="937"/>
                  </a:lnTo>
                  <a:lnTo>
                    <a:pt x="749" y="950"/>
                  </a:lnTo>
                  <a:lnTo>
                    <a:pt x="761" y="961"/>
                  </a:lnTo>
                  <a:lnTo>
                    <a:pt x="773" y="974"/>
                  </a:lnTo>
                  <a:lnTo>
                    <a:pt x="784" y="989"/>
                  </a:lnTo>
                  <a:lnTo>
                    <a:pt x="793" y="1005"/>
                  </a:lnTo>
                  <a:lnTo>
                    <a:pt x="802" y="1026"/>
                  </a:lnTo>
                  <a:lnTo>
                    <a:pt x="808" y="1051"/>
                  </a:lnTo>
                  <a:lnTo>
                    <a:pt x="812" y="1087"/>
                  </a:lnTo>
                  <a:lnTo>
                    <a:pt x="812" y="1135"/>
                  </a:lnTo>
                  <a:lnTo>
                    <a:pt x="808" y="1182"/>
                  </a:lnTo>
                  <a:lnTo>
                    <a:pt x="794" y="1219"/>
                  </a:lnTo>
                  <a:lnTo>
                    <a:pt x="789" y="1226"/>
                  </a:lnTo>
                  <a:lnTo>
                    <a:pt x="785" y="1232"/>
                  </a:lnTo>
                  <a:lnTo>
                    <a:pt x="780" y="1238"/>
                  </a:lnTo>
                  <a:lnTo>
                    <a:pt x="776" y="1243"/>
                  </a:lnTo>
                  <a:lnTo>
                    <a:pt x="771" y="1249"/>
                  </a:lnTo>
                  <a:lnTo>
                    <a:pt x="766" y="1254"/>
                  </a:lnTo>
                  <a:lnTo>
                    <a:pt x="761" y="1260"/>
                  </a:lnTo>
                  <a:lnTo>
                    <a:pt x="756" y="1264"/>
                  </a:lnTo>
                  <a:lnTo>
                    <a:pt x="854" y="1367"/>
                  </a:lnTo>
                  <a:lnTo>
                    <a:pt x="870" y="1354"/>
                  </a:lnTo>
                  <a:lnTo>
                    <a:pt x="886" y="1340"/>
                  </a:lnTo>
                  <a:lnTo>
                    <a:pt x="900" y="1326"/>
                  </a:lnTo>
                  <a:lnTo>
                    <a:pt x="913" y="1313"/>
                  </a:lnTo>
                  <a:lnTo>
                    <a:pt x="924" y="1298"/>
                  </a:lnTo>
                  <a:lnTo>
                    <a:pt x="936" y="1283"/>
                  </a:lnTo>
                  <a:lnTo>
                    <a:pt x="945" y="1267"/>
                  </a:lnTo>
                  <a:lnTo>
                    <a:pt x="953" y="1249"/>
                  </a:lnTo>
                  <a:lnTo>
                    <a:pt x="967" y="1212"/>
                  </a:lnTo>
                  <a:lnTo>
                    <a:pt x="976" y="1172"/>
                  </a:lnTo>
                  <a:lnTo>
                    <a:pt x="980" y="1126"/>
                  </a:lnTo>
                  <a:lnTo>
                    <a:pt x="980" y="1075"/>
                  </a:lnTo>
                  <a:lnTo>
                    <a:pt x="976" y="1036"/>
                  </a:lnTo>
                  <a:lnTo>
                    <a:pt x="969" y="1000"/>
                  </a:lnTo>
                  <a:lnTo>
                    <a:pt x="959" y="966"/>
                  </a:lnTo>
                  <a:lnTo>
                    <a:pt x="946" y="934"/>
                  </a:lnTo>
                  <a:lnTo>
                    <a:pt x="936" y="913"/>
                  </a:lnTo>
                  <a:lnTo>
                    <a:pt x="923" y="892"/>
                  </a:lnTo>
                  <a:lnTo>
                    <a:pt x="910" y="874"/>
                  </a:lnTo>
                  <a:lnTo>
                    <a:pt x="895" y="856"/>
                  </a:lnTo>
                  <a:lnTo>
                    <a:pt x="880" y="839"/>
                  </a:lnTo>
                  <a:lnTo>
                    <a:pt x="863" y="824"/>
                  </a:lnTo>
                  <a:lnTo>
                    <a:pt x="846" y="810"/>
                  </a:lnTo>
                  <a:lnTo>
                    <a:pt x="827" y="798"/>
                  </a:lnTo>
                  <a:lnTo>
                    <a:pt x="817" y="791"/>
                  </a:lnTo>
                  <a:lnTo>
                    <a:pt x="809" y="785"/>
                  </a:lnTo>
                  <a:lnTo>
                    <a:pt x="800" y="779"/>
                  </a:lnTo>
                  <a:lnTo>
                    <a:pt x="792" y="773"/>
                  </a:lnTo>
                  <a:lnTo>
                    <a:pt x="783" y="767"/>
                  </a:lnTo>
                  <a:lnTo>
                    <a:pt x="774" y="761"/>
                  </a:lnTo>
                  <a:lnTo>
                    <a:pt x="764" y="755"/>
                  </a:lnTo>
                  <a:lnTo>
                    <a:pt x="754" y="749"/>
                  </a:lnTo>
                  <a:lnTo>
                    <a:pt x="742" y="743"/>
                  </a:lnTo>
                  <a:lnTo>
                    <a:pt x="730" y="738"/>
                  </a:lnTo>
                  <a:lnTo>
                    <a:pt x="715" y="732"/>
                  </a:lnTo>
                  <a:lnTo>
                    <a:pt x="697" y="725"/>
                  </a:lnTo>
                  <a:lnTo>
                    <a:pt x="677" y="719"/>
                  </a:lnTo>
                  <a:lnTo>
                    <a:pt x="655" y="712"/>
                  </a:lnTo>
                  <a:lnTo>
                    <a:pt x="629" y="705"/>
                  </a:lnTo>
                  <a:lnTo>
                    <a:pt x="600" y="699"/>
                  </a:lnTo>
                  <a:lnTo>
                    <a:pt x="597" y="261"/>
                  </a:lnTo>
                  <a:lnTo>
                    <a:pt x="619" y="264"/>
                  </a:lnTo>
                  <a:lnTo>
                    <a:pt x="638" y="269"/>
                  </a:lnTo>
                  <a:lnTo>
                    <a:pt x="658" y="275"/>
                  </a:lnTo>
                  <a:lnTo>
                    <a:pt x="675" y="284"/>
                  </a:lnTo>
                  <a:lnTo>
                    <a:pt x="690" y="294"/>
                  </a:lnTo>
                  <a:lnTo>
                    <a:pt x="705" y="306"/>
                  </a:lnTo>
                  <a:lnTo>
                    <a:pt x="717" y="319"/>
                  </a:lnTo>
                  <a:lnTo>
                    <a:pt x="727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8" name="Freeform 265"/>
            <p:cNvSpPr>
              <a:spLocks noChangeAspect="1"/>
            </p:cNvSpPr>
            <p:nvPr/>
          </p:nvSpPr>
          <p:spPr bwMode="auto">
            <a:xfrm>
              <a:off x="3579" y="2428"/>
              <a:ext cx="58" cy="74"/>
            </a:xfrm>
            <a:custGeom>
              <a:avLst/>
              <a:gdLst>
                <a:gd name="T0" fmla="*/ 0 w 118"/>
                <a:gd name="T1" fmla="*/ 3 h 149"/>
                <a:gd name="T2" fmla="*/ 12 w 118"/>
                <a:gd name="T3" fmla="*/ 37 h 149"/>
                <a:gd name="T4" fmla="*/ 13 w 118"/>
                <a:gd name="T5" fmla="*/ 36 h 149"/>
                <a:gd name="T6" fmla="*/ 14 w 118"/>
                <a:gd name="T7" fmla="*/ 35 h 149"/>
                <a:gd name="T8" fmla="*/ 15 w 118"/>
                <a:gd name="T9" fmla="*/ 35 h 149"/>
                <a:gd name="T10" fmla="*/ 16 w 118"/>
                <a:gd name="T11" fmla="*/ 34 h 149"/>
                <a:gd name="T12" fmla="*/ 17 w 118"/>
                <a:gd name="T13" fmla="*/ 33 h 149"/>
                <a:gd name="T14" fmla="*/ 18 w 118"/>
                <a:gd name="T15" fmla="*/ 32 h 149"/>
                <a:gd name="T16" fmla="*/ 20 w 118"/>
                <a:gd name="T17" fmla="*/ 32 h 149"/>
                <a:gd name="T18" fmla="*/ 21 w 118"/>
                <a:gd name="T19" fmla="*/ 31 h 149"/>
                <a:gd name="T20" fmla="*/ 23 w 118"/>
                <a:gd name="T21" fmla="*/ 29 h 149"/>
                <a:gd name="T22" fmla="*/ 25 w 118"/>
                <a:gd name="T23" fmla="*/ 28 h 149"/>
                <a:gd name="T24" fmla="*/ 27 w 118"/>
                <a:gd name="T25" fmla="*/ 27 h 149"/>
                <a:gd name="T26" fmla="*/ 29 w 118"/>
                <a:gd name="T27" fmla="*/ 25 h 149"/>
                <a:gd name="T28" fmla="*/ 5 w 118"/>
                <a:gd name="T29" fmla="*/ 0 h 149"/>
                <a:gd name="T30" fmla="*/ 3 w 118"/>
                <a:gd name="T31" fmla="*/ 1 h 149"/>
                <a:gd name="T32" fmla="*/ 2 w 118"/>
                <a:gd name="T33" fmla="*/ 2 h 149"/>
                <a:gd name="T34" fmla="*/ 1 w 118"/>
                <a:gd name="T35" fmla="*/ 3 h 149"/>
                <a:gd name="T36" fmla="*/ 0 w 118"/>
                <a:gd name="T37" fmla="*/ 3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49"/>
                <a:gd name="T59" fmla="*/ 118 w 118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49">
                  <a:moveTo>
                    <a:pt x="0" y="15"/>
                  </a:moveTo>
                  <a:lnTo>
                    <a:pt x="48" y="149"/>
                  </a:lnTo>
                  <a:lnTo>
                    <a:pt x="52" y="145"/>
                  </a:lnTo>
                  <a:lnTo>
                    <a:pt x="57" y="143"/>
                  </a:lnTo>
                  <a:lnTo>
                    <a:pt x="61" y="140"/>
                  </a:lnTo>
                  <a:lnTo>
                    <a:pt x="66" y="136"/>
                  </a:lnTo>
                  <a:lnTo>
                    <a:pt x="71" y="134"/>
                  </a:lnTo>
                  <a:lnTo>
                    <a:pt x="75" y="130"/>
                  </a:lnTo>
                  <a:lnTo>
                    <a:pt x="81" y="128"/>
                  </a:lnTo>
                  <a:lnTo>
                    <a:pt x="86" y="125"/>
                  </a:lnTo>
                  <a:lnTo>
                    <a:pt x="94" y="119"/>
                  </a:lnTo>
                  <a:lnTo>
                    <a:pt x="102" y="113"/>
                  </a:lnTo>
                  <a:lnTo>
                    <a:pt x="110" y="109"/>
                  </a:lnTo>
                  <a:lnTo>
                    <a:pt x="118" y="103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5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99" name="Freeform 266"/>
            <p:cNvSpPr>
              <a:spLocks noChangeAspect="1"/>
            </p:cNvSpPr>
            <p:nvPr/>
          </p:nvSpPr>
          <p:spPr bwMode="auto">
            <a:xfrm>
              <a:off x="3242" y="1892"/>
              <a:ext cx="83" cy="69"/>
            </a:xfrm>
            <a:custGeom>
              <a:avLst/>
              <a:gdLst>
                <a:gd name="T0" fmla="*/ 42 w 166"/>
                <a:gd name="T1" fmla="*/ 31 h 138"/>
                <a:gd name="T2" fmla="*/ 14 w 166"/>
                <a:gd name="T3" fmla="*/ 0 h 138"/>
                <a:gd name="T4" fmla="*/ 12 w 166"/>
                <a:gd name="T5" fmla="*/ 1 h 138"/>
                <a:gd name="T6" fmla="*/ 11 w 166"/>
                <a:gd name="T7" fmla="*/ 1 h 138"/>
                <a:gd name="T8" fmla="*/ 10 w 166"/>
                <a:gd name="T9" fmla="*/ 2 h 138"/>
                <a:gd name="T10" fmla="*/ 10 w 166"/>
                <a:gd name="T11" fmla="*/ 3 h 138"/>
                <a:gd name="T12" fmla="*/ 9 w 166"/>
                <a:gd name="T13" fmla="*/ 4 h 138"/>
                <a:gd name="T14" fmla="*/ 7 w 166"/>
                <a:gd name="T15" fmla="*/ 5 h 138"/>
                <a:gd name="T16" fmla="*/ 5 w 166"/>
                <a:gd name="T17" fmla="*/ 6 h 138"/>
                <a:gd name="T18" fmla="*/ 5 w 166"/>
                <a:gd name="T19" fmla="*/ 6 h 138"/>
                <a:gd name="T20" fmla="*/ 3 w 166"/>
                <a:gd name="T21" fmla="*/ 8 h 138"/>
                <a:gd name="T22" fmla="*/ 3 w 166"/>
                <a:gd name="T23" fmla="*/ 9 h 138"/>
                <a:gd name="T24" fmla="*/ 1 w 166"/>
                <a:gd name="T25" fmla="*/ 10 h 138"/>
                <a:gd name="T26" fmla="*/ 0 w 166"/>
                <a:gd name="T27" fmla="*/ 11 h 138"/>
                <a:gd name="T28" fmla="*/ 39 w 166"/>
                <a:gd name="T29" fmla="*/ 35 h 138"/>
                <a:gd name="T30" fmla="*/ 40 w 166"/>
                <a:gd name="T31" fmla="*/ 34 h 138"/>
                <a:gd name="T32" fmla="*/ 41 w 166"/>
                <a:gd name="T33" fmla="*/ 33 h 138"/>
                <a:gd name="T34" fmla="*/ 41 w 166"/>
                <a:gd name="T35" fmla="*/ 33 h 138"/>
                <a:gd name="T36" fmla="*/ 42 w 166"/>
                <a:gd name="T37" fmla="*/ 31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6"/>
                <a:gd name="T58" fmla="*/ 0 h 138"/>
                <a:gd name="T59" fmla="*/ 166 w 166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6" h="138">
                  <a:moveTo>
                    <a:pt x="166" y="125"/>
                  </a:moveTo>
                  <a:lnTo>
                    <a:pt x="56" y="0"/>
                  </a:lnTo>
                  <a:lnTo>
                    <a:pt x="51" y="3"/>
                  </a:lnTo>
                  <a:lnTo>
                    <a:pt x="46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3" y="17"/>
                  </a:lnTo>
                  <a:lnTo>
                    <a:pt x="28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6"/>
                  </a:lnTo>
                  <a:lnTo>
                    <a:pt x="5" y="41"/>
                  </a:lnTo>
                  <a:lnTo>
                    <a:pt x="0" y="46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1" y="132"/>
                  </a:lnTo>
                  <a:lnTo>
                    <a:pt x="163" y="129"/>
                  </a:lnTo>
                  <a:lnTo>
                    <a:pt x="166" y="12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0" name="Freeform 267"/>
            <p:cNvSpPr>
              <a:spLocks noChangeAspect="1"/>
            </p:cNvSpPr>
            <p:nvPr/>
          </p:nvSpPr>
          <p:spPr bwMode="auto">
            <a:xfrm>
              <a:off x="3199" y="1790"/>
              <a:ext cx="490" cy="866"/>
            </a:xfrm>
            <a:custGeom>
              <a:avLst/>
              <a:gdLst>
                <a:gd name="T0" fmla="*/ 187 w 979"/>
                <a:gd name="T1" fmla="*/ 111 h 1731"/>
                <a:gd name="T2" fmla="*/ 225 w 979"/>
                <a:gd name="T3" fmla="*/ 77 h 1731"/>
                <a:gd name="T4" fmla="*/ 202 w 979"/>
                <a:gd name="T5" fmla="*/ 47 h 1731"/>
                <a:gd name="T6" fmla="*/ 185 w 979"/>
                <a:gd name="T7" fmla="*/ 37 h 1731"/>
                <a:gd name="T8" fmla="*/ 167 w 979"/>
                <a:gd name="T9" fmla="*/ 33 h 1731"/>
                <a:gd name="T10" fmla="*/ 149 w 979"/>
                <a:gd name="T11" fmla="*/ 31 h 1731"/>
                <a:gd name="T12" fmla="*/ 98 w 979"/>
                <a:gd name="T13" fmla="*/ 31 h 1731"/>
                <a:gd name="T14" fmla="*/ 74 w 979"/>
                <a:gd name="T15" fmla="*/ 35 h 1731"/>
                <a:gd name="T16" fmla="*/ 52 w 979"/>
                <a:gd name="T17" fmla="*/ 42 h 1731"/>
                <a:gd name="T18" fmla="*/ 63 w 979"/>
                <a:gd name="T19" fmla="*/ 82 h 1731"/>
                <a:gd name="T20" fmla="*/ 68 w 979"/>
                <a:gd name="T21" fmla="*/ 78 h 1731"/>
                <a:gd name="T22" fmla="*/ 96 w 979"/>
                <a:gd name="T23" fmla="*/ 65 h 1731"/>
                <a:gd name="T24" fmla="*/ 100 w 979"/>
                <a:gd name="T25" fmla="*/ 166 h 1731"/>
                <a:gd name="T26" fmla="*/ 75 w 979"/>
                <a:gd name="T27" fmla="*/ 154 h 1731"/>
                <a:gd name="T28" fmla="*/ 56 w 979"/>
                <a:gd name="T29" fmla="*/ 137 h 1731"/>
                <a:gd name="T30" fmla="*/ 50 w 979"/>
                <a:gd name="T31" fmla="*/ 113 h 1731"/>
                <a:gd name="T32" fmla="*/ 56 w 979"/>
                <a:gd name="T33" fmla="*/ 93 h 1731"/>
                <a:gd name="T34" fmla="*/ 11 w 979"/>
                <a:gd name="T35" fmla="*/ 76 h 1731"/>
                <a:gd name="T36" fmla="*/ 0 w 979"/>
                <a:gd name="T37" fmla="*/ 112 h 1731"/>
                <a:gd name="T38" fmla="*/ 11 w 979"/>
                <a:gd name="T39" fmla="*/ 154 h 1731"/>
                <a:gd name="T40" fmla="*/ 38 w 979"/>
                <a:gd name="T41" fmla="*/ 182 h 1731"/>
                <a:gd name="T42" fmla="*/ 57 w 979"/>
                <a:gd name="T43" fmla="*/ 192 h 1731"/>
                <a:gd name="T44" fmla="*/ 79 w 979"/>
                <a:gd name="T45" fmla="*/ 201 h 1731"/>
                <a:gd name="T46" fmla="*/ 110 w 979"/>
                <a:gd name="T47" fmla="*/ 207 h 1731"/>
                <a:gd name="T48" fmla="*/ 82 w 979"/>
                <a:gd name="T49" fmla="*/ 322 h 1731"/>
                <a:gd name="T50" fmla="*/ 63 w 979"/>
                <a:gd name="T51" fmla="*/ 300 h 1731"/>
                <a:gd name="T52" fmla="*/ 55 w 979"/>
                <a:gd name="T53" fmla="*/ 273 h 1731"/>
                <a:gd name="T54" fmla="*/ 11 w 979"/>
                <a:gd name="T55" fmla="*/ 277 h 1731"/>
                <a:gd name="T56" fmla="*/ 25 w 979"/>
                <a:gd name="T57" fmla="*/ 314 h 1731"/>
                <a:gd name="T58" fmla="*/ 43 w 979"/>
                <a:gd name="T59" fmla="*/ 339 h 1731"/>
                <a:gd name="T60" fmla="*/ 63 w 979"/>
                <a:gd name="T61" fmla="*/ 358 h 1731"/>
                <a:gd name="T62" fmla="*/ 93 w 979"/>
                <a:gd name="T63" fmla="*/ 369 h 1731"/>
                <a:gd name="T64" fmla="*/ 154 w 979"/>
                <a:gd name="T65" fmla="*/ 368 h 1731"/>
                <a:gd name="T66" fmla="*/ 184 w 979"/>
                <a:gd name="T67" fmla="*/ 360 h 1731"/>
                <a:gd name="T68" fmla="*/ 181 w 979"/>
                <a:gd name="T69" fmla="*/ 323 h 1731"/>
                <a:gd name="T70" fmla="*/ 163 w 979"/>
                <a:gd name="T71" fmla="*/ 330 h 1731"/>
                <a:gd name="T72" fmla="*/ 165 w 979"/>
                <a:gd name="T73" fmla="*/ 222 h 1731"/>
                <a:gd name="T74" fmla="*/ 179 w 979"/>
                <a:gd name="T75" fmla="*/ 229 h 1731"/>
                <a:gd name="T76" fmla="*/ 194 w 979"/>
                <a:gd name="T77" fmla="*/ 244 h 1731"/>
                <a:gd name="T78" fmla="*/ 203 w 979"/>
                <a:gd name="T79" fmla="*/ 272 h 1731"/>
                <a:gd name="T80" fmla="*/ 197 w 979"/>
                <a:gd name="T81" fmla="*/ 308 h 1731"/>
                <a:gd name="T82" fmla="*/ 191 w 979"/>
                <a:gd name="T83" fmla="*/ 315 h 1731"/>
                <a:gd name="T84" fmla="*/ 225 w 979"/>
                <a:gd name="T85" fmla="*/ 332 h 1731"/>
                <a:gd name="T86" fmla="*/ 239 w 979"/>
                <a:gd name="T87" fmla="*/ 313 h 1731"/>
                <a:gd name="T88" fmla="*/ 244 w 979"/>
                <a:gd name="T89" fmla="*/ 259 h 1731"/>
                <a:gd name="T90" fmla="*/ 231 w 979"/>
                <a:gd name="T91" fmla="*/ 223 h 1731"/>
                <a:gd name="T92" fmla="*/ 212 w 979"/>
                <a:gd name="T93" fmla="*/ 203 h 1731"/>
                <a:gd name="T94" fmla="*/ 198 w 979"/>
                <a:gd name="T95" fmla="*/ 194 h 1731"/>
                <a:gd name="T96" fmla="*/ 186 w 979"/>
                <a:gd name="T97" fmla="*/ 186 h 1731"/>
                <a:gd name="T98" fmla="*/ 164 w 979"/>
                <a:gd name="T99" fmla="*/ 178 h 1731"/>
                <a:gd name="T100" fmla="*/ 160 w 979"/>
                <a:gd name="T101" fmla="*/ 67 h 1731"/>
                <a:gd name="T102" fmla="*/ 180 w 979"/>
                <a:gd name="T103" fmla="*/ 80 h 17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9"/>
                <a:gd name="T157" fmla="*/ 0 h 1731"/>
                <a:gd name="T158" fmla="*/ 979 w 979"/>
                <a:gd name="T159" fmla="*/ 1731 h 17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9" h="1731">
                  <a:moveTo>
                    <a:pt x="727" y="335"/>
                  </a:moveTo>
                  <a:lnTo>
                    <a:pt x="738" y="360"/>
                  </a:lnTo>
                  <a:lnTo>
                    <a:pt x="743" y="385"/>
                  </a:lnTo>
                  <a:lnTo>
                    <a:pt x="746" y="411"/>
                  </a:lnTo>
                  <a:lnTo>
                    <a:pt x="748" y="442"/>
                  </a:lnTo>
                  <a:lnTo>
                    <a:pt x="914" y="442"/>
                  </a:lnTo>
                  <a:lnTo>
                    <a:pt x="915" y="405"/>
                  </a:lnTo>
                  <a:lnTo>
                    <a:pt x="913" y="370"/>
                  </a:lnTo>
                  <a:lnTo>
                    <a:pt x="908" y="336"/>
                  </a:lnTo>
                  <a:lnTo>
                    <a:pt x="899" y="305"/>
                  </a:lnTo>
                  <a:lnTo>
                    <a:pt x="886" y="275"/>
                  </a:lnTo>
                  <a:lnTo>
                    <a:pt x="869" y="248"/>
                  </a:lnTo>
                  <a:lnTo>
                    <a:pt x="848" y="221"/>
                  </a:lnTo>
                  <a:lnTo>
                    <a:pt x="822" y="197"/>
                  </a:lnTo>
                  <a:lnTo>
                    <a:pt x="807" y="186"/>
                  </a:lnTo>
                  <a:lnTo>
                    <a:pt x="793" y="176"/>
                  </a:lnTo>
                  <a:lnTo>
                    <a:pt x="779" y="168"/>
                  </a:lnTo>
                  <a:lnTo>
                    <a:pt x="765" y="161"/>
                  </a:lnTo>
                  <a:lnTo>
                    <a:pt x="751" y="154"/>
                  </a:lnTo>
                  <a:lnTo>
                    <a:pt x="738" y="148"/>
                  </a:lnTo>
                  <a:lnTo>
                    <a:pt x="724" y="144"/>
                  </a:lnTo>
                  <a:lnTo>
                    <a:pt x="710" y="140"/>
                  </a:lnTo>
                  <a:lnTo>
                    <a:pt x="696" y="137"/>
                  </a:lnTo>
                  <a:lnTo>
                    <a:pt x="682" y="133"/>
                  </a:lnTo>
                  <a:lnTo>
                    <a:pt x="668" y="131"/>
                  </a:lnTo>
                  <a:lnTo>
                    <a:pt x="655" y="129"/>
                  </a:lnTo>
                  <a:lnTo>
                    <a:pt x="640" y="127"/>
                  </a:lnTo>
                  <a:lnTo>
                    <a:pt x="625" y="125"/>
                  </a:lnTo>
                  <a:lnTo>
                    <a:pt x="610" y="123"/>
                  </a:lnTo>
                  <a:lnTo>
                    <a:pt x="593" y="122"/>
                  </a:lnTo>
                  <a:lnTo>
                    <a:pt x="593" y="4"/>
                  </a:lnTo>
                  <a:lnTo>
                    <a:pt x="425" y="0"/>
                  </a:lnTo>
                  <a:lnTo>
                    <a:pt x="426" y="120"/>
                  </a:lnTo>
                  <a:lnTo>
                    <a:pt x="408" y="120"/>
                  </a:lnTo>
                  <a:lnTo>
                    <a:pt x="390" y="121"/>
                  </a:lnTo>
                  <a:lnTo>
                    <a:pt x="370" y="123"/>
                  </a:lnTo>
                  <a:lnTo>
                    <a:pt x="352" y="125"/>
                  </a:lnTo>
                  <a:lnTo>
                    <a:pt x="333" y="129"/>
                  </a:lnTo>
                  <a:lnTo>
                    <a:pt x="314" y="132"/>
                  </a:lnTo>
                  <a:lnTo>
                    <a:pt x="295" y="137"/>
                  </a:lnTo>
                  <a:lnTo>
                    <a:pt x="277" y="142"/>
                  </a:lnTo>
                  <a:lnTo>
                    <a:pt x="258" y="147"/>
                  </a:lnTo>
                  <a:lnTo>
                    <a:pt x="240" y="153"/>
                  </a:lnTo>
                  <a:lnTo>
                    <a:pt x="222" y="160"/>
                  </a:lnTo>
                  <a:lnTo>
                    <a:pt x="205" y="167"/>
                  </a:lnTo>
                  <a:lnTo>
                    <a:pt x="188" y="175"/>
                  </a:lnTo>
                  <a:lnTo>
                    <a:pt x="172" y="183"/>
                  </a:lnTo>
                  <a:lnTo>
                    <a:pt x="156" y="192"/>
                  </a:lnTo>
                  <a:lnTo>
                    <a:pt x="141" y="203"/>
                  </a:lnTo>
                  <a:lnTo>
                    <a:pt x="251" y="328"/>
                  </a:lnTo>
                  <a:lnTo>
                    <a:pt x="252" y="327"/>
                  </a:lnTo>
                  <a:lnTo>
                    <a:pt x="252" y="326"/>
                  </a:lnTo>
                  <a:lnTo>
                    <a:pt x="254" y="325"/>
                  </a:lnTo>
                  <a:lnTo>
                    <a:pt x="270" y="309"/>
                  </a:lnTo>
                  <a:lnTo>
                    <a:pt x="288" y="295"/>
                  </a:lnTo>
                  <a:lnTo>
                    <a:pt x="309" y="283"/>
                  </a:lnTo>
                  <a:lnTo>
                    <a:pt x="332" y="273"/>
                  </a:lnTo>
                  <a:lnTo>
                    <a:pt x="356" y="265"/>
                  </a:lnTo>
                  <a:lnTo>
                    <a:pt x="381" y="259"/>
                  </a:lnTo>
                  <a:lnTo>
                    <a:pt x="407" y="256"/>
                  </a:lnTo>
                  <a:lnTo>
                    <a:pt x="432" y="253"/>
                  </a:lnTo>
                  <a:lnTo>
                    <a:pt x="438" y="675"/>
                  </a:lnTo>
                  <a:lnTo>
                    <a:pt x="420" y="669"/>
                  </a:lnTo>
                  <a:lnTo>
                    <a:pt x="400" y="662"/>
                  </a:lnTo>
                  <a:lnTo>
                    <a:pt x="380" y="655"/>
                  </a:lnTo>
                  <a:lnTo>
                    <a:pt x="360" y="647"/>
                  </a:lnTo>
                  <a:lnTo>
                    <a:pt x="339" y="638"/>
                  </a:lnTo>
                  <a:lnTo>
                    <a:pt x="318" y="628"/>
                  </a:lnTo>
                  <a:lnTo>
                    <a:pt x="297" y="616"/>
                  </a:lnTo>
                  <a:lnTo>
                    <a:pt x="279" y="605"/>
                  </a:lnTo>
                  <a:lnTo>
                    <a:pt x="262" y="592"/>
                  </a:lnTo>
                  <a:lnTo>
                    <a:pt x="247" y="577"/>
                  </a:lnTo>
                  <a:lnTo>
                    <a:pt x="234" y="562"/>
                  </a:lnTo>
                  <a:lnTo>
                    <a:pt x="222" y="545"/>
                  </a:lnTo>
                  <a:lnTo>
                    <a:pt x="214" y="526"/>
                  </a:lnTo>
                  <a:lnTo>
                    <a:pt x="207" y="508"/>
                  </a:lnTo>
                  <a:lnTo>
                    <a:pt x="202" y="487"/>
                  </a:lnTo>
                  <a:lnTo>
                    <a:pt x="199" y="465"/>
                  </a:lnTo>
                  <a:lnTo>
                    <a:pt x="199" y="449"/>
                  </a:lnTo>
                  <a:lnTo>
                    <a:pt x="201" y="433"/>
                  </a:lnTo>
                  <a:lnTo>
                    <a:pt x="204" y="418"/>
                  </a:lnTo>
                  <a:lnTo>
                    <a:pt x="209" y="402"/>
                  </a:lnTo>
                  <a:lnTo>
                    <a:pt x="214" y="387"/>
                  </a:lnTo>
                  <a:lnTo>
                    <a:pt x="221" y="371"/>
                  </a:lnTo>
                  <a:lnTo>
                    <a:pt x="231" y="356"/>
                  </a:lnTo>
                  <a:lnTo>
                    <a:pt x="241" y="341"/>
                  </a:lnTo>
                  <a:lnTo>
                    <a:pt x="85" y="249"/>
                  </a:lnTo>
                  <a:lnTo>
                    <a:pt x="62" y="275"/>
                  </a:lnTo>
                  <a:lnTo>
                    <a:pt x="43" y="302"/>
                  </a:lnTo>
                  <a:lnTo>
                    <a:pt x="28" y="329"/>
                  </a:lnTo>
                  <a:lnTo>
                    <a:pt x="15" y="357"/>
                  </a:lnTo>
                  <a:lnTo>
                    <a:pt x="7" y="386"/>
                  </a:lnTo>
                  <a:lnTo>
                    <a:pt x="1" y="415"/>
                  </a:lnTo>
                  <a:lnTo>
                    <a:pt x="0" y="445"/>
                  </a:lnTo>
                  <a:lnTo>
                    <a:pt x="1" y="476"/>
                  </a:lnTo>
                  <a:lnTo>
                    <a:pt x="7" y="513"/>
                  </a:lnTo>
                  <a:lnTo>
                    <a:pt x="15" y="548"/>
                  </a:lnTo>
                  <a:lnTo>
                    <a:pt x="28" y="582"/>
                  </a:lnTo>
                  <a:lnTo>
                    <a:pt x="43" y="613"/>
                  </a:lnTo>
                  <a:lnTo>
                    <a:pt x="61" y="642"/>
                  </a:lnTo>
                  <a:lnTo>
                    <a:pt x="82" y="668"/>
                  </a:lnTo>
                  <a:lnTo>
                    <a:pt x="107" y="692"/>
                  </a:lnTo>
                  <a:lnTo>
                    <a:pt x="135" y="715"/>
                  </a:lnTo>
                  <a:lnTo>
                    <a:pt x="150" y="726"/>
                  </a:lnTo>
                  <a:lnTo>
                    <a:pt x="164" y="735"/>
                  </a:lnTo>
                  <a:lnTo>
                    <a:pt x="179" y="744"/>
                  </a:lnTo>
                  <a:lnTo>
                    <a:pt x="194" y="753"/>
                  </a:lnTo>
                  <a:lnTo>
                    <a:pt x="209" y="761"/>
                  </a:lnTo>
                  <a:lnTo>
                    <a:pt x="225" y="768"/>
                  </a:lnTo>
                  <a:lnTo>
                    <a:pt x="241" y="775"/>
                  </a:lnTo>
                  <a:lnTo>
                    <a:pt x="258" y="782"/>
                  </a:lnTo>
                  <a:lnTo>
                    <a:pt x="277" y="788"/>
                  </a:lnTo>
                  <a:lnTo>
                    <a:pt x="296" y="795"/>
                  </a:lnTo>
                  <a:lnTo>
                    <a:pt x="316" y="801"/>
                  </a:lnTo>
                  <a:lnTo>
                    <a:pt x="338" y="805"/>
                  </a:lnTo>
                  <a:lnTo>
                    <a:pt x="360" y="811"/>
                  </a:lnTo>
                  <a:lnTo>
                    <a:pt x="384" y="816"/>
                  </a:lnTo>
                  <a:lnTo>
                    <a:pt x="409" y="820"/>
                  </a:lnTo>
                  <a:lnTo>
                    <a:pt x="437" y="825"/>
                  </a:lnTo>
                  <a:lnTo>
                    <a:pt x="437" y="1317"/>
                  </a:lnTo>
                  <a:lnTo>
                    <a:pt x="401" y="1312"/>
                  </a:lnTo>
                  <a:lnTo>
                    <a:pt x="371" y="1306"/>
                  </a:lnTo>
                  <a:lnTo>
                    <a:pt x="347" y="1297"/>
                  </a:lnTo>
                  <a:lnTo>
                    <a:pt x="326" y="1286"/>
                  </a:lnTo>
                  <a:lnTo>
                    <a:pt x="308" y="1272"/>
                  </a:lnTo>
                  <a:lnTo>
                    <a:pt x="292" y="1256"/>
                  </a:lnTo>
                  <a:lnTo>
                    <a:pt x="277" y="1236"/>
                  </a:lnTo>
                  <a:lnTo>
                    <a:pt x="262" y="1213"/>
                  </a:lnTo>
                  <a:lnTo>
                    <a:pt x="252" y="1198"/>
                  </a:lnTo>
                  <a:lnTo>
                    <a:pt x="244" y="1181"/>
                  </a:lnTo>
                  <a:lnTo>
                    <a:pt x="236" y="1161"/>
                  </a:lnTo>
                  <a:lnTo>
                    <a:pt x="229" y="1139"/>
                  </a:lnTo>
                  <a:lnTo>
                    <a:pt x="222" y="1116"/>
                  </a:lnTo>
                  <a:lnTo>
                    <a:pt x="217" y="1091"/>
                  </a:lnTo>
                  <a:lnTo>
                    <a:pt x="212" y="1063"/>
                  </a:lnTo>
                  <a:lnTo>
                    <a:pt x="207" y="1033"/>
                  </a:lnTo>
                  <a:lnTo>
                    <a:pt x="32" y="1033"/>
                  </a:lnTo>
                  <a:lnTo>
                    <a:pt x="37" y="1071"/>
                  </a:lnTo>
                  <a:lnTo>
                    <a:pt x="44" y="1106"/>
                  </a:lnTo>
                  <a:lnTo>
                    <a:pt x="52" y="1139"/>
                  </a:lnTo>
                  <a:lnTo>
                    <a:pt x="61" y="1172"/>
                  </a:lnTo>
                  <a:lnTo>
                    <a:pt x="73" y="1200"/>
                  </a:lnTo>
                  <a:lnTo>
                    <a:pt x="84" y="1228"/>
                  </a:lnTo>
                  <a:lnTo>
                    <a:pt x="98" y="1253"/>
                  </a:lnTo>
                  <a:lnTo>
                    <a:pt x="113" y="1276"/>
                  </a:lnTo>
                  <a:lnTo>
                    <a:pt x="127" y="1297"/>
                  </a:lnTo>
                  <a:lnTo>
                    <a:pt x="141" y="1317"/>
                  </a:lnTo>
                  <a:lnTo>
                    <a:pt x="156" y="1336"/>
                  </a:lnTo>
                  <a:lnTo>
                    <a:pt x="169" y="1355"/>
                  </a:lnTo>
                  <a:lnTo>
                    <a:pt x="184" y="1372"/>
                  </a:lnTo>
                  <a:lnTo>
                    <a:pt x="201" y="1388"/>
                  </a:lnTo>
                  <a:lnTo>
                    <a:pt x="217" y="1403"/>
                  </a:lnTo>
                  <a:lnTo>
                    <a:pt x="234" y="1417"/>
                  </a:lnTo>
                  <a:lnTo>
                    <a:pt x="252" y="1431"/>
                  </a:lnTo>
                  <a:lnTo>
                    <a:pt x="273" y="1442"/>
                  </a:lnTo>
                  <a:lnTo>
                    <a:pt x="294" y="1453"/>
                  </a:lnTo>
                  <a:lnTo>
                    <a:pt x="317" y="1462"/>
                  </a:lnTo>
                  <a:lnTo>
                    <a:pt x="342" y="1469"/>
                  </a:lnTo>
                  <a:lnTo>
                    <a:pt x="369" y="1476"/>
                  </a:lnTo>
                  <a:lnTo>
                    <a:pt x="398" y="1480"/>
                  </a:lnTo>
                  <a:lnTo>
                    <a:pt x="429" y="1483"/>
                  </a:lnTo>
                  <a:lnTo>
                    <a:pt x="395" y="1731"/>
                  </a:lnTo>
                  <a:lnTo>
                    <a:pt x="634" y="1725"/>
                  </a:lnTo>
                  <a:lnTo>
                    <a:pt x="615" y="1471"/>
                  </a:lnTo>
                  <a:lnTo>
                    <a:pt x="645" y="1466"/>
                  </a:lnTo>
                  <a:lnTo>
                    <a:pt x="672" y="1462"/>
                  </a:lnTo>
                  <a:lnTo>
                    <a:pt x="695" y="1455"/>
                  </a:lnTo>
                  <a:lnTo>
                    <a:pt x="716" y="1448"/>
                  </a:lnTo>
                  <a:lnTo>
                    <a:pt x="734" y="1440"/>
                  </a:lnTo>
                  <a:lnTo>
                    <a:pt x="751" y="1432"/>
                  </a:lnTo>
                  <a:lnTo>
                    <a:pt x="767" y="1422"/>
                  </a:lnTo>
                  <a:lnTo>
                    <a:pt x="784" y="1412"/>
                  </a:lnTo>
                  <a:lnTo>
                    <a:pt x="736" y="1279"/>
                  </a:lnTo>
                  <a:lnTo>
                    <a:pt x="721" y="1289"/>
                  </a:lnTo>
                  <a:lnTo>
                    <a:pt x="708" y="1298"/>
                  </a:lnTo>
                  <a:lnTo>
                    <a:pt x="695" y="1304"/>
                  </a:lnTo>
                  <a:lnTo>
                    <a:pt x="682" y="1310"/>
                  </a:lnTo>
                  <a:lnTo>
                    <a:pt x="667" y="1313"/>
                  </a:lnTo>
                  <a:lnTo>
                    <a:pt x="651" y="1317"/>
                  </a:lnTo>
                  <a:lnTo>
                    <a:pt x="632" y="1319"/>
                  </a:lnTo>
                  <a:lnTo>
                    <a:pt x="608" y="1320"/>
                  </a:lnTo>
                  <a:lnTo>
                    <a:pt x="608" y="872"/>
                  </a:lnTo>
                  <a:lnTo>
                    <a:pt x="637" y="879"/>
                  </a:lnTo>
                  <a:lnTo>
                    <a:pt x="659" y="885"/>
                  </a:lnTo>
                  <a:lnTo>
                    <a:pt x="675" y="889"/>
                  </a:lnTo>
                  <a:lnTo>
                    <a:pt x="688" y="894"/>
                  </a:lnTo>
                  <a:lnTo>
                    <a:pt x="698" y="898"/>
                  </a:lnTo>
                  <a:lnTo>
                    <a:pt x="706" y="905"/>
                  </a:lnTo>
                  <a:lnTo>
                    <a:pt x="714" y="913"/>
                  </a:lnTo>
                  <a:lnTo>
                    <a:pt x="724" y="924"/>
                  </a:lnTo>
                  <a:lnTo>
                    <a:pt x="736" y="936"/>
                  </a:lnTo>
                  <a:lnTo>
                    <a:pt x="749" y="949"/>
                  </a:lnTo>
                  <a:lnTo>
                    <a:pt x="761" y="961"/>
                  </a:lnTo>
                  <a:lnTo>
                    <a:pt x="773" y="973"/>
                  </a:lnTo>
                  <a:lnTo>
                    <a:pt x="784" y="988"/>
                  </a:lnTo>
                  <a:lnTo>
                    <a:pt x="793" y="1004"/>
                  </a:lnTo>
                  <a:lnTo>
                    <a:pt x="802" y="1025"/>
                  </a:lnTo>
                  <a:lnTo>
                    <a:pt x="808" y="1051"/>
                  </a:lnTo>
                  <a:lnTo>
                    <a:pt x="812" y="1086"/>
                  </a:lnTo>
                  <a:lnTo>
                    <a:pt x="812" y="1135"/>
                  </a:lnTo>
                  <a:lnTo>
                    <a:pt x="808" y="1182"/>
                  </a:lnTo>
                  <a:lnTo>
                    <a:pt x="794" y="1219"/>
                  </a:lnTo>
                  <a:lnTo>
                    <a:pt x="789" y="1226"/>
                  </a:lnTo>
                  <a:lnTo>
                    <a:pt x="785" y="1231"/>
                  </a:lnTo>
                  <a:lnTo>
                    <a:pt x="780" y="1237"/>
                  </a:lnTo>
                  <a:lnTo>
                    <a:pt x="776" y="1243"/>
                  </a:lnTo>
                  <a:lnTo>
                    <a:pt x="771" y="1249"/>
                  </a:lnTo>
                  <a:lnTo>
                    <a:pt x="766" y="1253"/>
                  </a:lnTo>
                  <a:lnTo>
                    <a:pt x="761" y="1259"/>
                  </a:lnTo>
                  <a:lnTo>
                    <a:pt x="756" y="1264"/>
                  </a:lnTo>
                  <a:lnTo>
                    <a:pt x="854" y="1366"/>
                  </a:lnTo>
                  <a:lnTo>
                    <a:pt x="870" y="1354"/>
                  </a:lnTo>
                  <a:lnTo>
                    <a:pt x="886" y="1340"/>
                  </a:lnTo>
                  <a:lnTo>
                    <a:pt x="900" y="1326"/>
                  </a:lnTo>
                  <a:lnTo>
                    <a:pt x="913" y="1312"/>
                  </a:lnTo>
                  <a:lnTo>
                    <a:pt x="925" y="1297"/>
                  </a:lnTo>
                  <a:lnTo>
                    <a:pt x="936" y="1282"/>
                  </a:lnTo>
                  <a:lnTo>
                    <a:pt x="945" y="1266"/>
                  </a:lnTo>
                  <a:lnTo>
                    <a:pt x="954" y="1249"/>
                  </a:lnTo>
                  <a:lnTo>
                    <a:pt x="967" y="1212"/>
                  </a:lnTo>
                  <a:lnTo>
                    <a:pt x="976" y="1172"/>
                  </a:lnTo>
                  <a:lnTo>
                    <a:pt x="979" y="1125"/>
                  </a:lnTo>
                  <a:lnTo>
                    <a:pt x="979" y="1075"/>
                  </a:lnTo>
                  <a:lnTo>
                    <a:pt x="976" y="1036"/>
                  </a:lnTo>
                  <a:lnTo>
                    <a:pt x="969" y="1000"/>
                  </a:lnTo>
                  <a:lnTo>
                    <a:pt x="959" y="965"/>
                  </a:lnTo>
                  <a:lnTo>
                    <a:pt x="946" y="933"/>
                  </a:lnTo>
                  <a:lnTo>
                    <a:pt x="936" y="912"/>
                  </a:lnTo>
                  <a:lnTo>
                    <a:pt x="923" y="892"/>
                  </a:lnTo>
                  <a:lnTo>
                    <a:pt x="910" y="873"/>
                  </a:lnTo>
                  <a:lnTo>
                    <a:pt x="895" y="856"/>
                  </a:lnTo>
                  <a:lnTo>
                    <a:pt x="880" y="839"/>
                  </a:lnTo>
                  <a:lnTo>
                    <a:pt x="863" y="824"/>
                  </a:lnTo>
                  <a:lnTo>
                    <a:pt x="846" y="810"/>
                  </a:lnTo>
                  <a:lnTo>
                    <a:pt x="827" y="797"/>
                  </a:lnTo>
                  <a:lnTo>
                    <a:pt x="817" y="790"/>
                  </a:lnTo>
                  <a:lnTo>
                    <a:pt x="809" y="784"/>
                  </a:lnTo>
                  <a:lnTo>
                    <a:pt x="800" y="779"/>
                  </a:lnTo>
                  <a:lnTo>
                    <a:pt x="792" y="773"/>
                  </a:lnTo>
                  <a:lnTo>
                    <a:pt x="782" y="766"/>
                  </a:lnTo>
                  <a:lnTo>
                    <a:pt x="774" y="760"/>
                  </a:lnTo>
                  <a:lnTo>
                    <a:pt x="764" y="754"/>
                  </a:lnTo>
                  <a:lnTo>
                    <a:pt x="754" y="749"/>
                  </a:lnTo>
                  <a:lnTo>
                    <a:pt x="742" y="743"/>
                  </a:lnTo>
                  <a:lnTo>
                    <a:pt x="729" y="737"/>
                  </a:lnTo>
                  <a:lnTo>
                    <a:pt x="714" y="731"/>
                  </a:lnTo>
                  <a:lnTo>
                    <a:pt x="697" y="725"/>
                  </a:lnTo>
                  <a:lnTo>
                    <a:pt x="676" y="719"/>
                  </a:lnTo>
                  <a:lnTo>
                    <a:pt x="655" y="712"/>
                  </a:lnTo>
                  <a:lnTo>
                    <a:pt x="629" y="705"/>
                  </a:lnTo>
                  <a:lnTo>
                    <a:pt x="600" y="698"/>
                  </a:lnTo>
                  <a:lnTo>
                    <a:pt x="597" y="260"/>
                  </a:lnTo>
                  <a:lnTo>
                    <a:pt x="619" y="264"/>
                  </a:lnTo>
                  <a:lnTo>
                    <a:pt x="638" y="268"/>
                  </a:lnTo>
                  <a:lnTo>
                    <a:pt x="658" y="274"/>
                  </a:lnTo>
                  <a:lnTo>
                    <a:pt x="675" y="283"/>
                  </a:lnTo>
                  <a:lnTo>
                    <a:pt x="690" y="294"/>
                  </a:lnTo>
                  <a:lnTo>
                    <a:pt x="705" y="305"/>
                  </a:lnTo>
                  <a:lnTo>
                    <a:pt x="717" y="319"/>
                  </a:lnTo>
                  <a:lnTo>
                    <a:pt x="727" y="33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1" name="Freeform 268"/>
            <p:cNvSpPr>
              <a:spLocks noChangeAspect="1"/>
            </p:cNvSpPr>
            <p:nvPr/>
          </p:nvSpPr>
          <p:spPr bwMode="auto">
            <a:xfrm>
              <a:off x="3567" y="2422"/>
              <a:ext cx="59" cy="75"/>
            </a:xfrm>
            <a:custGeom>
              <a:avLst/>
              <a:gdLst>
                <a:gd name="T0" fmla="*/ 0 w 118"/>
                <a:gd name="T1" fmla="*/ 4 h 148"/>
                <a:gd name="T2" fmla="*/ 12 w 118"/>
                <a:gd name="T3" fmla="*/ 38 h 148"/>
                <a:gd name="T4" fmla="*/ 13 w 118"/>
                <a:gd name="T5" fmla="*/ 37 h 148"/>
                <a:gd name="T6" fmla="*/ 15 w 118"/>
                <a:gd name="T7" fmla="*/ 36 h 148"/>
                <a:gd name="T8" fmla="*/ 15 w 118"/>
                <a:gd name="T9" fmla="*/ 35 h 148"/>
                <a:gd name="T10" fmla="*/ 17 w 118"/>
                <a:gd name="T11" fmla="*/ 35 h 148"/>
                <a:gd name="T12" fmla="*/ 18 w 118"/>
                <a:gd name="T13" fmla="*/ 34 h 148"/>
                <a:gd name="T14" fmla="*/ 19 w 118"/>
                <a:gd name="T15" fmla="*/ 33 h 148"/>
                <a:gd name="T16" fmla="*/ 21 w 118"/>
                <a:gd name="T17" fmla="*/ 33 h 148"/>
                <a:gd name="T18" fmla="*/ 22 w 118"/>
                <a:gd name="T19" fmla="*/ 32 h 148"/>
                <a:gd name="T20" fmla="*/ 24 w 118"/>
                <a:gd name="T21" fmla="*/ 30 h 148"/>
                <a:gd name="T22" fmla="*/ 26 w 118"/>
                <a:gd name="T23" fmla="*/ 29 h 148"/>
                <a:gd name="T24" fmla="*/ 28 w 118"/>
                <a:gd name="T25" fmla="*/ 28 h 148"/>
                <a:gd name="T26" fmla="*/ 30 w 118"/>
                <a:gd name="T27" fmla="*/ 26 h 148"/>
                <a:gd name="T28" fmla="*/ 5 w 118"/>
                <a:gd name="T29" fmla="*/ 0 h 148"/>
                <a:gd name="T30" fmla="*/ 4 w 118"/>
                <a:gd name="T31" fmla="*/ 1 h 148"/>
                <a:gd name="T32" fmla="*/ 3 w 118"/>
                <a:gd name="T33" fmla="*/ 2 h 148"/>
                <a:gd name="T34" fmla="*/ 2 w 118"/>
                <a:gd name="T35" fmla="*/ 3 h 148"/>
                <a:gd name="T36" fmla="*/ 0 w 118"/>
                <a:gd name="T37" fmla="*/ 4 h 1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48"/>
                <a:gd name="T59" fmla="*/ 118 w 118"/>
                <a:gd name="T60" fmla="*/ 148 h 1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48">
                  <a:moveTo>
                    <a:pt x="0" y="15"/>
                  </a:moveTo>
                  <a:lnTo>
                    <a:pt x="48" y="148"/>
                  </a:lnTo>
                  <a:lnTo>
                    <a:pt x="52" y="145"/>
                  </a:lnTo>
                  <a:lnTo>
                    <a:pt x="57" y="143"/>
                  </a:lnTo>
                  <a:lnTo>
                    <a:pt x="61" y="139"/>
                  </a:lnTo>
                  <a:lnTo>
                    <a:pt x="66" y="136"/>
                  </a:lnTo>
                  <a:lnTo>
                    <a:pt x="71" y="133"/>
                  </a:lnTo>
                  <a:lnTo>
                    <a:pt x="75" y="130"/>
                  </a:lnTo>
                  <a:lnTo>
                    <a:pt x="81" y="128"/>
                  </a:lnTo>
                  <a:lnTo>
                    <a:pt x="86" y="124"/>
                  </a:lnTo>
                  <a:lnTo>
                    <a:pt x="94" y="118"/>
                  </a:lnTo>
                  <a:lnTo>
                    <a:pt x="102" y="113"/>
                  </a:lnTo>
                  <a:lnTo>
                    <a:pt x="110" y="108"/>
                  </a:lnTo>
                  <a:lnTo>
                    <a:pt x="118" y="102"/>
                  </a:lnTo>
                  <a:lnTo>
                    <a:pt x="20" y="0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5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2" name="Freeform 269"/>
            <p:cNvSpPr>
              <a:spLocks noChangeAspect="1"/>
            </p:cNvSpPr>
            <p:nvPr/>
          </p:nvSpPr>
          <p:spPr bwMode="auto">
            <a:xfrm>
              <a:off x="3100" y="2108"/>
              <a:ext cx="372" cy="33"/>
            </a:xfrm>
            <a:custGeom>
              <a:avLst/>
              <a:gdLst>
                <a:gd name="T0" fmla="*/ 12 w 743"/>
                <a:gd name="T1" fmla="*/ 14 h 66"/>
                <a:gd name="T2" fmla="*/ 0 w 743"/>
                <a:gd name="T3" fmla="*/ 0 h 66"/>
                <a:gd name="T4" fmla="*/ 186 w 743"/>
                <a:gd name="T5" fmla="*/ 3 h 66"/>
                <a:gd name="T6" fmla="*/ 166 w 743"/>
                <a:gd name="T7" fmla="*/ 17 h 66"/>
                <a:gd name="T8" fmla="*/ 12 w 743"/>
                <a:gd name="T9" fmla="*/ 14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3"/>
                <a:gd name="T16" fmla="*/ 0 h 66"/>
                <a:gd name="T17" fmla="*/ 743 w 74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3" h="66">
                  <a:moveTo>
                    <a:pt x="46" y="58"/>
                  </a:moveTo>
                  <a:lnTo>
                    <a:pt x="0" y="0"/>
                  </a:lnTo>
                  <a:lnTo>
                    <a:pt x="743" y="13"/>
                  </a:lnTo>
                  <a:lnTo>
                    <a:pt x="661" y="6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3" name="Freeform 270"/>
            <p:cNvSpPr>
              <a:spLocks noChangeAspect="1"/>
            </p:cNvSpPr>
            <p:nvPr/>
          </p:nvSpPr>
          <p:spPr bwMode="auto">
            <a:xfrm>
              <a:off x="3037" y="2076"/>
              <a:ext cx="108" cy="61"/>
            </a:xfrm>
            <a:custGeom>
              <a:avLst/>
              <a:gdLst>
                <a:gd name="T0" fmla="*/ 3 w 217"/>
                <a:gd name="T1" fmla="*/ 0 h 122"/>
                <a:gd name="T2" fmla="*/ 4 w 217"/>
                <a:gd name="T3" fmla="*/ 2 h 122"/>
                <a:gd name="T4" fmla="*/ 6 w 217"/>
                <a:gd name="T5" fmla="*/ 4 h 122"/>
                <a:gd name="T6" fmla="*/ 9 w 217"/>
                <a:gd name="T7" fmla="*/ 5 h 122"/>
                <a:gd name="T8" fmla="*/ 12 w 217"/>
                <a:gd name="T9" fmla="*/ 7 h 122"/>
                <a:gd name="T10" fmla="*/ 15 w 217"/>
                <a:gd name="T11" fmla="*/ 9 h 122"/>
                <a:gd name="T12" fmla="*/ 19 w 217"/>
                <a:gd name="T13" fmla="*/ 10 h 122"/>
                <a:gd name="T14" fmla="*/ 23 w 217"/>
                <a:gd name="T15" fmla="*/ 13 h 122"/>
                <a:gd name="T16" fmla="*/ 27 w 217"/>
                <a:gd name="T17" fmla="*/ 14 h 122"/>
                <a:gd name="T18" fmla="*/ 31 w 217"/>
                <a:gd name="T19" fmla="*/ 15 h 122"/>
                <a:gd name="T20" fmla="*/ 35 w 217"/>
                <a:gd name="T21" fmla="*/ 18 h 122"/>
                <a:gd name="T22" fmla="*/ 39 w 217"/>
                <a:gd name="T23" fmla="*/ 19 h 122"/>
                <a:gd name="T24" fmla="*/ 43 w 217"/>
                <a:gd name="T25" fmla="*/ 21 h 122"/>
                <a:gd name="T26" fmla="*/ 46 w 217"/>
                <a:gd name="T27" fmla="*/ 22 h 122"/>
                <a:gd name="T28" fmla="*/ 49 w 217"/>
                <a:gd name="T29" fmla="*/ 23 h 122"/>
                <a:gd name="T30" fmla="*/ 52 w 217"/>
                <a:gd name="T31" fmla="*/ 24 h 122"/>
                <a:gd name="T32" fmla="*/ 54 w 217"/>
                <a:gd name="T33" fmla="*/ 25 h 122"/>
                <a:gd name="T34" fmla="*/ 49 w 217"/>
                <a:gd name="T35" fmla="*/ 31 h 122"/>
                <a:gd name="T36" fmla="*/ 47 w 217"/>
                <a:gd name="T37" fmla="*/ 30 h 122"/>
                <a:gd name="T38" fmla="*/ 45 w 217"/>
                <a:gd name="T39" fmla="*/ 29 h 122"/>
                <a:gd name="T40" fmla="*/ 42 w 217"/>
                <a:gd name="T41" fmla="*/ 28 h 122"/>
                <a:gd name="T42" fmla="*/ 39 w 217"/>
                <a:gd name="T43" fmla="*/ 26 h 122"/>
                <a:gd name="T44" fmla="*/ 35 w 217"/>
                <a:gd name="T45" fmla="*/ 25 h 122"/>
                <a:gd name="T46" fmla="*/ 31 w 217"/>
                <a:gd name="T47" fmla="*/ 23 h 122"/>
                <a:gd name="T48" fmla="*/ 28 w 217"/>
                <a:gd name="T49" fmla="*/ 21 h 122"/>
                <a:gd name="T50" fmla="*/ 24 w 217"/>
                <a:gd name="T51" fmla="*/ 19 h 122"/>
                <a:gd name="T52" fmla="*/ 20 w 217"/>
                <a:gd name="T53" fmla="*/ 17 h 122"/>
                <a:gd name="T54" fmla="*/ 16 w 217"/>
                <a:gd name="T55" fmla="*/ 15 h 122"/>
                <a:gd name="T56" fmla="*/ 13 w 217"/>
                <a:gd name="T57" fmla="*/ 14 h 122"/>
                <a:gd name="T58" fmla="*/ 9 w 217"/>
                <a:gd name="T59" fmla="*/ 12 h 122"/>
                <a:gd name="T60" fmla="*/ 7 w 217"/>
                <a:gd name="T61" fmla="*/ 10 h 122"/>
                <a:gd name="T62" fmla="*/ 4 w 217"/>
                <a:gd name="T63" fmla="*/ 8 h 122"/>
                <a:gd name="T64" fmla="*/ 1 w 217"/>
                <a:gd name="T65" fmla="*/ 6 h 122"/>
                <a:gd name="T66" fmla="*/ 0 w 217"/>
                <a:gd name="T67" fmla="*/ 4 h 122"/>
                <a:gd name="T68" fmla="*/ 3 w 217"/>
                <a:gd name="T69" fmla="*/ 0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7"/>
                <a:gd name="T106" fmla="*/ 0 h 122"/>
                <a:gd name="T107" fmla="*/ 217 w 217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7" h="122">
                  <a:moveTo>
                    <a:pt x="12" y="0"/>
                  </a:moveTo>
                  <a:lnTo>
                    <a:pt x="18" y="6"/>
                  </a:lnTo>
                  <a:lnTo>
                    <a:pt x="26" y="13"/>
                  </a:lnTo>
                  <a:lnTo>
                    <a:pt x="36" y="20"/>
                  </a:lnTo>
                  <a:lnTo>
                    <a:pt x="49" y="27"/>
                  </a:lnTo>
                  <a:lnTo>
                    <a:pt x="63" y="34"/>
                  </a:lnTo>
                  <a:lnTo>
                    <a:pt x="78" y="40"/>
                  </a:lnTo>
                  <a:lnTo>
                    <a:pt x="92" y="49"/>
                  </a:lnTo>
                  <a:lnTo>
                    <a:pt x="110" y="55"/>
                  </a:lnTo>
                  <a:lnTo>
                    <a:pt x="126" y="62"/>
                  </a:lnTo>
                  <a:lnTo>
                    <a:pt x="142" y="69"/>
                  </a:lnTo>
                  <a:lnTo>
                    <a:pt x="157" y="75"/>
                  </a:lnTo>
                  <a:lnTo>
                    <a:pt x="172" y="81"/>
                  </a:lnTo>
                  <a:lnTo>
                    <a:pt x="186" y="87"/>
                  </a:lnTo>
                  <a:lnTo>
                    <a:pt x="199" y="91"/>
                  </a:lnTo>
                  <a:lnTo>
                    <a:pt x="209" y="96"/>
                  </a:lnTo>
                  <a:lnTo>
                    <a:pt x="217" y="99"/>
                  </a:lnTo>
                  <a:lnTo>
                    <a:pt x="199" y="122"/>
                  </a:lnTo>
                  <a:lnTo>
                    <a:pt x="190" y="119"/>
                  </a:lnTo>
                  <a:lnTo>
                    <a:pt x="180" y="114"/>
                  </a:lnTo>
                  <a:lnTo>
                    <a:pt x="169" y="110"/>
                  </a:lnTo>
                  <a:lnTo>
                    <a:pt x="156" y="104"/>
                  </a:lnTo>
                  <a:lnTo>
                    <a:pt x="142" y="98"/>
                  </a:lnTo>
                  <a:lnTo>
                    <a:pt x="127" y="91"/>
                  </a:lnTo>
                  <a:lnTo>
                    <a:pt x="112" y="84"/>
                  </a:lnTo>
                  <a:lnTo>
                    <a:pt x="97" y="76"/>
                  </a:lnTo>
                  <a:lnTo>
                    <a:pt x="82" y="68"/>
                  </a:lnTo>
                  <a:lnTo>
                    <a:pt x="67" y="61"/>
                  </a:lnTo>
                  <a:lnTo>
                    <a:pt x="53" y="53"/>
                  </a:lnTo>
                  <a:lnTo>
                    <a:pt x="39" y="45"/>
                  </a:lnTo>
                  <a:lnTo>
                    <a:pt x="28" y="37"/>
                  </a:lnTo>
                  <a:lnTo>
                    <a:pt x="16" y="29"/>
                  </a:lnTo>
                  <a:lnTo>
                    <a:pt x="7" y="21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4" name="Freeform 271"/>
            <p:cNvSpPr>
              <a:spLocks noChangeAspect="1"/>
            </p:cNvSpPr>
            <p:nvPr/>
          </p:nvSpPr>
          <p:spPr bwMode="auto">
            <a:xfrm>
              <a:off x="2895" y="2001"/>
              <a:ext cx="159" cy="96"/>
            </a:xfrm>
            <a:custGeom>
              <a:avLst/>
              <a:gdLst>
                <a:gd name="T0" fmla="*/ 0 w 317"/>
                <a:gd name="T1" fmla="*/ 13 h 193"/>
                <a:gd name="T2" fmla="*/ 2 w 317"/>
                <a:gd name="T3" fmla="*/ 20 h 193"/>
                <a:gd name="T4" fmla="*/ 7 w 317"/>
                <a:gd name="T5" fmla="*/ 26 h 193"/>
                <a:gd name="T6" fmla="*/ 14 w 317"/>
                <a:gd name="T7" fmla="*/ 32 h 193"/>
                <a:gd name="T8" fmla="*/ 23 w 317"/>
                <a:gd name="T9" fmla="*/ 34 h 193"/>
                <a:gd name="T10" fmla="*/ 16 w 317"/>
                <a:gd name="T11" fmla="*/ 29 h 193"/>
                <a:gd name="T12" fmla="*/ 12 w 317"/>
                <a:gd name="T13" fmla="*/ 23 h 193"/>
                <a:gd name="T14" fmla="*/ 9 w 317"/>
                <a:gd name="T15" fmla="*/ 18 h 193"/>
                <a:gd name="T16" fmla="*/ 8 w 317"/>
                <a:gd name="T17" fmla="*/ 13 h 193"/>
                <a:gd name="T18" fmla="*/ 12 w 317"/>
                <a:gd name="T19" fmla="*/ 8 h 193"/>
                <a:gd name="T20" fmla="*/ 21 w 317"/>
                <a:gd name="T21" fmla="*/ 5 h 193"/>
                <a:gd name="T22" fmla="*/ 31 w 317"/>
                <a:gd name="T23" fmla="*/ 5 h 193"/>
                <a:gd name="T24" fmla="*/ 44 w 317"/>
                <a:gd name="T25" fmla="*/ 8 h 193"/>
                <a:gd name="T26" fmla="*/ 56 w 317"/>
                <a:gd name="T27" fmla="*/ 14 h 193"/>
                <a:gd name="T28" fmla="*/ 65 w 317"/>
                <a:gd name="T29" fmla="*/ 20 h 193"/>
                <a:gd name="T30" fmla="*/ 70 w 317"/>
                <a:gd name="T31" fmla="*/ 28 h 193"/>
                <a:gd name="T32" fmla="*/ 71 w 317"/>
                <a:gd name="T33" fmla="*/ 35 h 193"/>
                <a:gd name="T34" fmla="*/ 67 w 317"/>
                <a:gd name="T35" fmla="*/ 40 h 193"/>
                <a:gd name="T36" fmla="*/ 59 w 317"/>
                <a:gd name="T37" fmla="*/ 43 h 193"/>
                <a:gd name="T38" fmla="*/ 48 w 317"/>
                <a:gd name="T39" fmla="*/ 43 h 193"/>
                <a:gd name="T40" fmla="*/ 36 w 317"/>
                <a:gd name="T41" fmla="*/ 40 h 193"/>
                <a:gd name="T42" fmla="*/ 44 w 317"/>
                <a:gd name="T43" fmla="*/ 46 h 193"/>
                <a:gd name="T44" fmla="*/ 58 w 317"/>
                <a:gd name="T45" fmla="*/ 48 h 193"/>
                <a:gd name="T46" fmla="*/ 70 w 317"/>
                <a:gd name="T47" fmla="*/ 46 h 193"/>
                <a:gd name="T48" fmla="*/ 78 w 317"/>
                <a:gd name="T49" fmla="*/ 41 h 193"/>
                <a:gd name="T50" fmla="*/ 80 w 317"/>
                <a:gd name="T51" fmla="*/ 33 h 193"/>
                <a:gd name="T52" fmla="*/ 75 w 317"/>
                <a:gd name="T53" fmla="*/ 24 h 193"/>
                <a:gd name="T54" fmla="*/ 66 w 317"/>
                <a:gd name="T55" fmla="*/ 15 h 193"/>
                <a:gd name="T56" fmla="*/ 53 w 317"/>
                <a:gd name="T57" fmla="*/ 7 h 193"/>
                <a:gd name="T58" fmla="*/ 37 w 317"/>
                <a:gd name="T59" fmla="*/ 2 h 193"/>
                <a:gd name="T60" fmla="*/ 22 w 317"/>
                <a:gd name="T61" fmla="*/ 0 h 193"/>
                <a:gd name="T62" fmla="*/ 10 w 317"/>
                <a:gd name="T63" fmla="*/ 1 h 193"/>
                <a:gd name="T64" fmla="*/ 2 w 317"/>
                <a:gd name="T65" fmla="*/ 6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7"/>
                <a:gd name="T100" fmla="*/ 0 h 193"/>
                <a:gd name="T101" fmla="*/ 317 w 317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7" h="193">
                  <a:moveTo>
                    <a:pt x="1" y="42"/>
                  </a:moveTo>
                  <a:lnTo>
                    <a:pt x="0" y="53"/>
                  </a:lnTo>
                  <a:lnTo>
                    <a:pt x="2" y="66"/>
                  </a:lnTo>
                  <a:lnTo>
                    <a:pt x="7" y="80"/>
                  </a:lnTo>
                  <a:lnTo>
                    <a:pt x="15" y="93"/>
                  </a:lnTo>
                  <a:lnTo>
                    <a:pt x="25" y="105"/>
                  </a:lnTo>
                  <a:lnTo>
                    <a:pt x="38" y="118"/>
                  </a:lnTo>
                  <a:lnTo>
                    <a:pt x="53" y="131"/>
                  </a:lnTo>
                  <a:lnTo>
                    <a:pt x="70" y="142"/>
                  </a:lnTo>
                  <a:lnTo>
                    <a:pt x="92" y="136"/>
                  </a:lnTo>
                  <a:lnTo>
                    <a:pt x="77" y="126"/>
                  </a:lnTo>
                  <a:lnTo>
                    <a:pt x="64" y="117"/>
                  </a:lnTo>
                  <a:lnTo>
                    <a:pt x="53" y="105"/>
                  </a:lnTo>
                  <a:lnTo>
                    <a:pt x="45" y="95"/>
                  </a:lnTo>
                  <a:lnTo>
                    <a:pt x="38" y="84"/>
                  </a:lnTo>
                  <a:lnTo>
                    <a:pt x="33" y="73"/>
                  </a:lnTo>
                  <a:lnTo>
                    <a:pt x="31" y="64"/>
                  </a:lnTo>
                  <a:lnTo>
                    <a:pt x="32" y="53"/>
                  </a:lnTo>
                  <a:lnTo>
                    <a:pt x="38" y="42"/>
                  </a:lnTo>
                  <a:lnTo>
                    <a:pt x="48" y="33"/>
                  </a:lnTo>
                  <a:lnTo>
                    <a:pt x="63" y="26"/>
                  </a:lnTo>
                  <a:lnTo>
                    <a:pt x="81" y="21"/>
                  </a:lnTo>
                  <a:lnTo>
                    <a:pt x="101" y="20"/>
                  </a:lnTo>
                  <a:lnTo>
                    <a:pt x="124" y="22"/>
                  </a:lnTo>
                  <a:lnTo>
                    <a:pt x="149" y="26"/>
                  </a:lnTo>
                  <a:lnTo>
                    <a:pt x="174" y="34"/>
                  </a:lnTo>
                  <a:lnTo>
                    <a:pt x="199" y="44"/>
                  </a:lnTo>
                  <a:lnTo>
                    <a:pt x="222" y="56"/>
                  </a:lnTo>
                  <a:lnTo>
                    <a:pt x="242" y="68"/>
                  </a:lnTo>
                  <a:lnTo>
                    <a:pt x="258" y="83"/>
                  </a:lnTo>
                  <a:lnTo>
                    <a:pt x="272" y="97"/>
                  </a:lnTo>
                  <a:lnTo>
                    <a:pt x="280" y="112"/>
                  </a:lnTo>
                  <a:lnTo>
                    <a:pt x="284" y="127"/>
                  </a:lnTo>
                  <a:lnTo>
                    <a:pt x="283" y="141"/>
                  </a:lnTo>
                  <a:lnTo>
                    <a:pt x="278" y="152"/>
                  </a:lnTo>
                  <a:lnTo>
                    <a:pt x="267" y="162"/>
                  </a:lnTo>
                  <a:lnTo>
                    <a:pt x="253" y="169"/>
                  </a:lnTo>
                  <a:lnTo>
                    <a:pt x="236" y="172"/>
                  </a:lnTo>
                  <a:lnTo>
                    <a:pt x="215" y="173"/>
                  </a:lnTo>
                  <a:lnTo>
                    <a:pt x="192" y="172"/>
                  </a:lnTo>
                  <a:lnTo>
                    <a:pt x="168" y="167"/>
                  </a:lnTo>
                  <a:lnTo>
                    <a:pt x="143" y="160"/>
                  </a:lnTo>
                  <a:lnTo>
                    <a:pt x="143" y="177"/>
                  </a:lnTo>
                  <a:lnTo>
                    <a:pt x="174" y="186"/>
                  </a:lnTo>
                  <a:lnTo>
                    <a:pt x="204" y="190"/>
                  </a:lnTo>
                  <a:lnTo>
                    <a:pt x="231" y="193"/>
                  </a:lnTo>
                  <a:lnTo>
                    <a:pt x="257" y="190"/>
                  </a:lnTo>
                  <a:lnTo>
                    <a:pt x="279" y="186"/>
                  </a:lnTo>
                  <a:lnTo>
                    <a:pt x="296" y="178"/>
                  </a:lnTo>
                  <a:lnTo>
                    <a:pt x="309" y="166"/>
                  </a:lnTo>
                  <a:lnTo>
                    <a:pt x="316" y="151"/>
                  </a:lnTo>
                  <a:lnTo>
                    <a:pt x="317" y="134"/>
                  </a:lnTo>
                  <a:lnTo>
                    <a:pt x="311" y="117"/>
                  </a:lnTo>
                  <a:lnTo>
                    <a:pt x="299" y="98"/>
                  </a:lnTo>
                  <a:lnTo>
                    <a:pt x="283" y="80"/>
                  </a:lnTo>
                  <a:lnTo>
                    <a:pt x="263" y="63"/>
                  </a:lnTo>
                  <a:lnTo>
                    <a:pt x="238" y="45"/>
                  </a:lnTo>
                  <a:lnTo>
                    <a:pt x="210" y="30"/>
                  </a:lnTo>
                  <a:lnTo>
                    <a:pt x="178" y="18"/>
                  </a:lnTo>
                  <a:lnTo>
                    <a:pt x="146" y="8"/>
                  </a:lnTo>
                  <a:lnTo>
                    <a:pt x="116" y="3"/>
                  </a:lnTo>
                  <a:lnTo>
                    <a:pt x="87" y="0"/>
                  </a:lnTo>
                  <a:lnTo>
                    <a:pt x="62" y="3"/>
                  </a:lnTo>
                  <a:lnTo>
                    <a:pt x="39" y="7"/>
                  </a:lnTo>
                  <a:lnTo>
                    <a:pt x="22" y="15"/>
                  </a:lnTo>
                  <a:lnTo>
                    <a:pt x="8" y="27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5" name="Freeform 272"/>
            <p:cNvSpPr>
              <a:spLocks noChangeAspect="1"/>
            </p:cNvSpPr>
            <p:nvPr/>
          </p:nvSpPr>
          <p:spPr bwMode="auto">
            <a:xfrm>
              <a:off x="2931" y="2069"/>
              <a:ext cx="36" cy="20"/>
            </a:xfrm>
            <a:custGeom>
              <a:avLst/>
              <a:gdLst>
                <a:gd name="T0" fmla="*/ 18 w 73"/>
                <a:gd name="T1" fmla="*/ 5 h 41"/>
                <a:gd name="T2" fmla="*/ 16 w 73"/>
                <a:gd name="T3" fmla="*/ 5 h 41"/>
                <a:gd name="T4" fmla="*/ 14 w 73"/>
                <a:gd name="T5" fmla="*/ 4 h 41"/>
                <a:gd name="T6" fmla="*/ 13 w 73"/>
                <a:gd name="T7" fmla="*/ 4 h 41"/>
                <a:gd name="T8" fmla="*/ 11 w 73"/>
                <a:gd name="T9" fmla="*/ 3 h 41"/>
                <a:gd name="T10" fmla="*/ 9 w 73"/>
                <a:gd name="T11" fmla="*/ 2 h 41"/>
                <a:gd name="T12" fmla="*/ 8 w 73"/>
                <a:gd name="T13" fmla="*/ 1 h 41"/>
                <a:gd name="T14" fmla="*/ 7 w 73"/>
                <a:gd name="T15" fmla="*/ 1 h 41"/>
                <a:gd name="T16" fmla="*/ 5 w 73"/>
                <a:gd name="T17" fmla="*/ 0 h 41"/>
                <a:gd name="T18" fmla="*/ 0 w 73"/>
                <a:gd name="T19" fmla="*/ 1 h 41"/>
                <a:gd name="T20" fmla="*/ 2 w 73"/>
                <a:gd name="T21" fmla="*/ 2 h 41"/>
                <a:gd name="T22" fmla="*/ 3 w 73"/>
                <a:gd name="T23" fmla="*/ 3 h 41"/>
                <a:gd name="T24" fmla="*/ 5 w 73"/>
                <a:gd name="T25" fmla="*/ 5 h 41"/>
                <a:gd name="T26" fmla="*/ 8 w 73"/>
                <a:gd name="T27" fmla="*/ 6 h 41"/>
                <a:gd name="T28" fmla="*/ 10 w 73"/>
                <a:gd name="T29" fmla="*/ 7 h 41"/>
                <a:gd name="T30" fmla="*/ 12 w 73"/>
                <a:gd name="T31" fmla="*/ 8 h 41"/>
                <a:gd name="T32" fmla="*/ 14 w 73"/>
                <a:gd name="T33" fmla="*/ 9 h 41"/>
                <a:gd name="T34" fmla="*/ 17 w 73"/>
                <a:gd name="T35" fmla="*/ 9 h 41"/>
                <a:gd name="T36" fmla="*/ 17 w 73"/>
                <a:gd name="T37" fmla="*/ 9 h 41"/>
                <a:gd name="T38" fmla="*/ 17 w 73"/>
                <a:gd name="T39" fmla="*/ 9 h 41"/>
                <a:gd name="T40" fmla="*/ 18 w 73"/>
                <a:gd name="T41" fmla="*/ 10 h 41"/>
                <a:gd name="T42" fmla="*/ 18 w 73"/>
                <a:gd name="T43" fmla="*/ 10 h 41"/>
                <a:gd name="T44" fmla="*/ 18 w 73"/>
                <a:gd name="T45" fmla="*/ 6 h 41"/>
                <a:gd name="T46" fmla="*/ 18 w 73"/>
                <a:gd name="T47" fmla="*/ 5 h 41"/>
                <a:gd name="T48" fmla="*/ 18 w 73"/>
                <a:gd name="T49" fmla="*/ 5 h 41"/>
                <a:gd name="T50" fmla="*/ 18 w 73"/>
                <a:gd name="T51" fmla="*/ 5 h 41"/>
                <a:gd name="T52" fmla="*/ 18 w 73"/>
                <a:gd name="T53" fmla="*/ 5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"/>
                <a:gd name="T82" fmla="*/ 0 h 41"/>
                <a:gd name="T83" fmla="*/ 73 w 73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" h="41">
                  <a:moveTo>
                    <a:pt x="72" y="23"/>
                  </a:moveTo>
                  <a:lnTo>
                    <a:pt x="65" y="21"/>
                  </a:lnTo>
                  <a:lnTo>
                    <a:pt x="58" y="19"/>
                  </a:lnTo>
                  <a:lnTo>
                    <a:pt x="52" y="16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4" y="7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0" y="6"/>
                  </a:lnTo>
                  <a:lnTo>
                    <a:pt x="8" y="11"/>
                  </a:lnTo>
                  <a:lnTo>
                    <a:pt x="15" y="15"/>
                  </a:lnTo>
                  <a:lnTo>
                    <a:pt x="23" y="20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50" y="33"/>
                  </a:lnTo>
                  <a:lnTo>
                    <a:pt x="59" y="36"/>
                  </a:lnTo>
                  <a:lnTo>
                    <a:pt x="68" y="39"/>
                  </a:lnTo>
                  <a:lnTo>
                    <a:pt x="69" y="39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3" y="41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2" y="2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6" name="Freeform 273"/>
            <p:cNvSpPr>
              <a:spLocks noChangeAspect="1"/>
            </p:cNvSpPr>
            <p:nvPr/>
          </p:nvSpPr>
          <p:spPr bwMode="auto">
            <a:xfrm>
              <a:off x="2808" y="2063"/>
              <a:ext cx="28" cy="22"/>
            </a:xfrm>
            <a:custGeom>
              <a:avLst/>
              <a:gdLst>
                <a:gd name="T0" fmla="*/ 14 w 55"/>
                <a:gd name="T1" fmla="*/ 0 h 44"/>
                <a:gd name="T2" fmla="*/ 14 w 55"/>
                <a:gd name="T3" fmla="*/ 0 h 44"/>
                <a:gd name="T4" fmla="*/ 12 w 55"/>
                <a:gd name="T5" fmla="*/ 1 h 44"/>
                <a:gd name="T6" fmla="*/ 10 w 55"/>
                <a:gd name="T7" fmla="*/ 1 h 44"/>
                <a:gd name="T8" fmla="*/ 8 w 55"/>
                <a:gd name="T9" fmla="*/ 3 h 44"/>
                <a:gd name="T10" fmla="*/ 5 w 55"/>
                <a:gd name="T11" fmla="*/ 3 h 44"/>
                <a:gd name="T12" fmla="*/ 3 w 55"/>
                <a:gd name="T13" fmla="*/ 6 h 44"/>
                <a:gd name="T14" fmla="*/ 1 w 55"/>
                <a:gd name="T15" fmla="*/ 8 h 44"/>
                <a:gd name="T16" fmla="*/ 0 w 55"/>
                <a:gd name="T17" fmla="*/ 11 h 44"/>
                <a:gd name="T18" fmla="*/ 1 w 55"/>
                <a:gd name="T19" fmla="*/ 11 h 44"/>
                <a:gd name="T20" fmla="*/ 2 w 55"/>
                <a:gd name="T21" fmla="*/ 11 h 44"/>
                <a:gd name="T22" fmla="*/ 5 w 55"/>
                <a:gd name="T23" fmla="*/ 10 h 44"/>
                <a:gd name="T24" fmla="*/ 7 w 55"/>
                <a:gd name="T25" fmla="*/ 9 h 44"/>
                <a:gd name="T26" fmla="*/ 10 w 55"/>
                <a:gd name="T27" fmla="*/ 7 h 44"/>
                <a:gd name="T28" fmla="*/ 12 w 55"/>
                <a:gd name="T29" fmla="*/ 6 h 44"/>
                <a:gd name="T30" fmla="*/ 13 w 55"/>
                <a:gd name="T31" fmla="*/ 3 h 44"/>
                <a:gd name="T32" fmla="*/ 14 w 55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4"/>
                <a:gd name="T53" fmla="*/ 55 w 55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4">
                  <a:moveTo>
                    <a:pt x="55" y="0"/>
                  </a:moveTo>
                  <a:lnTo>
                    <a:pt x="53" y="0"/>
                  </a:lnTo>
                  <a:lnTo>
                    <a:pt x="47" y="2"/>
                  </a:lnTo>
                  <a:lnTo>
                    <a:pt x="39" y="5"/>
                  </a:lnTo>
                  <a:lnTo>
                    <a:pt x="29" y="9"/>
                  </a:lnTo>
                  <a:lnTo>
                    <a:pt x="19" y="15"/>
                  </a:lnTo>
                  <a:lnTo>
                    <a:pt x="10" y="22"/>
                  </a:lnTo>
                  <a:lnTo>
                    <a:pt x="3" y="32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8" y="41"/>
                  </a:lnTo>
                  <a:lnTo>
                    <a:pt x="17" y="39"/>
                  </a:lnTo>
                  <a:lnTo>
                    <a:pt x="26" y="34"/>
                  </a:lnTo>
                  <a:lnTo>
                    <a:pt x="37" y="29"/>
                  </a:lnTo>
                  <a:lnTo>
                    <a:pt x="46" y="21"/>
                  </a:lnTo>
                  <a:lnTo>
                    <a:pt x="52" y="1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7" name="Freeform 274"/>
            <p:cNvSpPr>
              <a:spLocks noChangeAspect="1"/>
            </p:cNvSpPr>
            <p:nvPr/>
          </p:nvSpPr>
          <p:spPr bwMode="auto">
            <a:xfrm>
              <a:off x="2937" y="1993"/>
              <a:ext cx="49" cy="23"/>
            </a:xfrm>
            <a:custGeom>
              <a:avLst/>
              <a:gdLst>
                <a:gd name="T0" fmla="*/ 0 w 98"/>
                <a:gd name="T1" fmla="*/ 3 h 46"/>
                <a:gd name="T2" fmla="*/ 0 w 98"/>
                <a:gd name="T3" fmla="*/ 3 h 46"/>
                <a:gd name="T4" fmla="*/ 1 w 98"/>
                <a:gd name="T5" fmla="*/ 6 h 46"/>
                <a:gd name="T6" fmla="*/ 2 w 98"/>
                <a:gd name="T7" fmla="*/ 9 h 46"/>
                <a:gd name="T8" fmla="*/ 5 w 98"/>
                <a:gd name="T9" fmla="*/ 11 h 46"/>
                <a:gd name="T10" fmla="*/ 7 w 98"/>
                <a:gd name="T11" fmla="*/ 12 h 46"/>
                <a:gd name="T12" fmla="*/ 10 w 98"/>
                <a:gd name="T13" fmla="*/ 12 h 46"/>
                <a:gd name="T14" fmla="*/ 11 w 98"/>
                <a:gd name="T15" fmla="*/ 12 h 46"/>
                <a:gd name="T16" fmla="*/ 11 w 98"/>
                <a:gd name="T17" fmla="*/ 12 h 46"/>
                <a:gd name="T18" fmla="*/ 14 w 98"/>
                <a:gd name="T19" fmla="*/ 11 h 46"/>
                <a:gd name="T20" fmla="*/ 8 w 98"/>
                <a:gd name="T21" fmla="*/ 10 h 46"/>
                <a:gd name="T22" fmla="*/ 7 w 98"/>
                <a:gd name="T23" fmla="*/ 9 h 46"/>
                <a:gd name="T24" fmla="*/ 7 w 98"/>
                <a:gd name="T25" fmla="*/ 9 h 46"/>
                <a:gd name="T26" fmla="*/ 6 w 98"/>
                <a:gd name="T27" fmla="*/ 7 h 46"/>
                <a:gd name="T28" fmla="*/ 6 w 98"/>
                <a:gd name="T29" fmla="*/ 6 h 46"/>
                <a:gd name="T30" fmla="*/ 7 w 98"/>
                <a:gd name="T31" fmla="*/ 6 h 46"/>
                <a:gd name="T32" fmla="*/ 9 w 98"/>
                <a:gd name="T33" fmla="*/ 5 h 46"/>
                <a:gd name="T34" fmla="*/ 12 w 98"/>
                <a:gd name="T35" fmla="*/ 5 h 46"/>
                <a:gd name="T36" fmla="*/ 15 w 98"/>
                <a:gd name="T37" fmla="*/ 6 h 46"/>
                <a:gd name="T38" fmla="*/ 18 w 98"/>
                <a:gd name="T39" fmla="*/ 6 h 46"/>
                <a:gd name="T40" fmla="*/ 20 w 98"/>
                <a:gd name="T41" fmla="*/ 6 h 46"/>
                <a:gd name="T42" fmla="*/ 22 w 98"/>
                <a:gd name="T43" fmla="*/ 7 h 46"/>
                <a:gd name="T44" fmla="*/ 23 w 98"/>
                <a:gd name="T45" fmla="*/ 7 h 46"/>
                <a:gd name="T46" fmla="*/ 24 w 98"/>
                <a:gd name="T47" fmla="*/ 7 h 46"/>
                <a:gd name="T48" fmla="*/ 25 w 98"/>
                <a:gd name="T49" fmla="*/ 7 h 46"/>
                <a:gd name="T50" fmla="*/ 25 w 98"/>
                <a:gd name="T51" fmla="*/ 9 h 46"/>
                <a:gd name="T52" fmla="*/ 25 w 98"/>
                <a:gd name="T53" fmla="*/ 9 h 46"/>
                <a:gd name="T54" fmla="*/ 25 w 98"/>
                <a:gd name="T55" fmla="*/ 7 h 46"/>
                <a:gd name="T56" fmla="*/ 24 w 98"/>
                <a:gd name="T57" fmla="*/ 7 h 46"/>
                <a:gd name="T58" fmla="*/ 23 w 98"/>
                <a:gd name="T59" fmla="*/ 6 h 46"/>
                <a:gd name="T60" fmla="*/ 22 w 98"/>
                <a:gd name="T61" fmla="*/ 6 h 46"/>
                <a:gd name="T62" fmla="*/ 20 w 98"/>
                <a:gd name="T63" fmla="*/ 3 h 46"/>
                <a:gd name="T64" fmla="*/ 19 w 98"/>
                <a:gd name="T65" fmla="*/ 3 h 46"/>
                <a:gd name="T66" fmla="*/ 17 w 98"/>
                <a:gd name="T67" fmla="*/ 1 h 46"/>
                <a:gd name="T68" fmla="*/ 15 w 98"/>
                <a:gd name="T69" fmla="*/ 1 h 46"/>
                <a:gd name="T70" fmla="*/ 13 w 98"/>
                <a:gd name="T71" fmla="*/ 0 h 46"/>
                <a:gd name="T72" fmla="*/ 12 w 98"/>
                <a:gd name="T73" fmla="*/ 0 h 46"/>
                <a:gd name="T74" fmla="*/ 10 w 98"/>
                <a:gd name="T75" fmla="*/ 1 h 46"/>
                <a:gd name="T76" fmla="*/ 6 w 98"/>
                <a:gd name="T77" fmla="*/ 1 h 46"/>
                <a:gd name="T78" fmla="*/ 4 w 98"/>
                <a:gd name="T79" fmla="*/ 1 h 46"/>
                <a:gd name="T80" fmla="*/ 2 w 98"/>
                <a:gd name="T81" fmla="*/ 2 h 46"/>
                <a:gd name="T82" fmla="*/ 1 w 98"/>
                <a:gd name="T83" fmla="*/ 3 h 46"/>
                <a:gd name="T84" fmla="*/ 0 w 98"/>
                <a:gd name="T85" fmla="*/ 3 h 4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8"/>
                <a:gd name="T130" fmla="*/ 0 h 46"/>
                <a:gd name="T131" fmla="*/ 98 w 98"/>
                <a:gd name="T132" fmla="*/ 46 h 4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8" h="46">
                  <a:moveTo>
                    <a:pt x="0" y="11"/>
                  </a:moveTo>
                  <a:lnTo>
                    <a:pt x="0" y="15"/>
                  </a:lnTo>
                  <a:lnTo>
                    <a:pt x="2" y="25"/>
                  </a:lnTo>
                  <a:lnTo>
                    <a:pt x="7" y="35"/>
                  </a:lnTo>
                  <a:lnTo>
                    <a:pt x="17" y="42"/>
                  </a:lnTo>
                  <a:lnTo>
                    <a:pt x="29" y="45"/>
                  </a:lnTo>
                  <a:lnTo>
                    <a:pt x="37" y="46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56" y="41"/>
                  </a:lnTo>
                  <a:lnTo>
                    <a:pt x="32" y="37"/>
                  </a:lnTo>
                  <a:lnTo>
                    <a:pt x="31" y="36"/>
                  </a:lnTo>
                  <a:lnTo>
                    <a:pt x="30" y="34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46" y="20"/>
                  </a:lnTo>
                  <a:lnTo>
                    <a:pt x="63" y="22"/>
                  </a:lnTo>
                  <a:lnTo>
                    <a:pt x="72" y="25"/>
                  </a:lnTo>
                  <a:lnTo>
                    <a:pt x="79" y="27"/>
                  </a:lnTo>
                  <a:lnTo>
                    <a:pt x="86" y="28"/>
                  </a:lnTo>
                  <a:lnTo>
                    <a:pt x="91" y="29"/>
                  </a:lnTo>
                  <a:lnTo>
                    <a:pt x="94" y="30"/>
                  </a:lnTo>
                  <a:lnTo>
                    <a:pt x="97" y="31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4" y="29"/>
                  </a:lnTo>
                  <a:lnTo>
                    <a:pt x="91" y="26"/>
                  </a:lnTo>
                  <a:lnTo>
                    <a:pt x="86" y="21"/>
                  </a:lnTo>
                  <a:lnTo>
                    <a:pt x="80" y="15"/>
                  </a:lnTo>
                  <a:lnTo>
                    <a:pt x="74" y="11"/>
                  </a:lnTo>
                  <a:lnTo>
                    <a:pt x="67" y="6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6" y="4"/>
                  </a:lnTo>
                  <a:lnTo>
                    <a:pt x="16" y="6"/>
                  </a:lnTo>
                  <a:lnTo>
                    <a:pt x="8" y="8"/>
                  </a:lnTo>
                  <a:lnTo>
                    <a:pt x="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8" name="Freeform 275"/>
            <p:cNvSpPr>
              <a:spLocks noChangeAspect="1"/>
            </p:cNvSpPr>
            <p:nvPr/>
          </p:nvSpPr>
          <p:spPr bwMode="auto">
            <a:xfrm>
              <a:off x="2900" y="2253"/>
              <a:ext cx="46" cy="32"/>
            </a:xfrm>
            <a:custGeom>
              <a:avLst/>
              <a:gdLst>
                <a:gd name="T0" fmla="*/ 0 w 92"/>
                <a:gd name="T1" fmla="*/ 7 h 63"/>
                <a:gd name="T2" fmla="*/ 1 w 92"/>
                <a:gd name="T3" fmla="*/ 6 h 63"/>
                <a:gd name="T4" fmla="*/ 1 w 92"/>
                <a:gd name="T5" fmla="*/ 4 h 63"/>
                <a:gd name="T6" fmla="*/ 3 w 92"/>
                <a:gd name="T7" fmla="*/ 2 h 63"/>
                <a:gd name="T8" fmla="*/ 6 w 92"/>
                <a:gd name="T9" fmla="*/ 0 h 63"/>
                <a:gd name="T10" fmla="*/ 10 w 92"/>
                <a:gd name="T11" fmla="*/ 0 h 63"/>
                <a:gd name="T12" fmla="*/ 12 w 92"/>
                <a:gd name="T13" fmla="*/ 1 h 63"/>
                <a:gd name="T14" fmla="*/ 13 w 92"/>
                <a:gd name="T15" fmla="*/ 2 h 63"/>
                <a:gd name="T16" fmla="*/ 14 w 92"/>
                <a:gd name="T17" fmla="*/ 2 h 63"/>
                <a:gd name="T18" fmla="*/ 17 w 92"/>
                <a:gd name="T19" fmla="*/ 4 h 63"/>
                <a:gd name="T20" fmla="*/ 15 w 92"/>
                <a:gd name="T21" fmla="*/ 4 h 63"/>
                <a:gd name="T22" fmla="*/ 13 w 92"/>
                <a:gd name="T23" fmla="*/ 3 h 63"/>
                <a:gd name="T24" fmla="*/ 11 w 92"/>
                <a:gd name="T25" fmla="*/ 3 h 63"/>
                <a:gd name="T26" fmla="*/ 9 w 92"/>
                <a:gd name="T27" fmla="*/ 4 h 63"/>
                <a:gd name="T28" fmla="*/ 9 w 92"/>
                <a:gd name="T29" fmla="*/ 6 h 63"/>
                <a:gd name="T30" fmla="*/ 9 w 92"/>
                <a:gd name="T31" fmla="*/ 8 h 63"/>
                <a:gd name="T32" fmla="*/ 11 w 92"/>
                <a:gd name="T33" fmla="*/ 10 h 63"/>
                <a:gd name="T34" fmla="*/ 13 w 92"/>
                <a:gd name="T35" fmla="*/ 12 h 63"/>
                <a:gd name="T36" fmla="*/ 15 w 92"/>
                <a:gd name="T37" fmla="*/ 12 h 63"/>
                <a:gd name="T38" fmla="*/ 18 w 92"/>
                <a:gd name="T39" fmla="*/ 12 h 63"/>
                <a:gd name="T40" fmla="*/ 20 w 92"/>
                <a:gd name="T41" fmla="*/ 12 h 63"/>
                <a:gd name="T42" fmla="*/ 21 w 92"/>
                <a:gd name="T43" fmla="*/ 13 h 63"/>
                <a:gd name="T44" fmla="*/ 22 w 92"/>
                <a:gd name="T45" fmla="*/ 13 h 63"/>
                <a:gd name="T46" fmla="*/ 23 w 92"/>
                <a:gd name="T47" fmla="*/ 13 h 63"/>
                <a:gd name="T48" fmla="*/ 23 w 92"/>
                <a:gd name="T49" fmla="*/ 13 h 63"/>
                <a:gd name="T50" fmla="*/ 23 w 92"/>
                <a:gd name="T51" fmla="*/ 13 h 63"/>
                <a:gd name="T52" fmla="*/ 23 w 92"/>
                <a:gd name="T53" fmla="*/ 13 h 63"/>
                <a:gd name="T54" fmla="*/ 23 w 92"/>
                <a:gd name="T55" fmla="*/ 13 h 63"/>
                <a:gd name="T56" fmla="*/ 21 w 92"/>
                <a:gd name="T57" fmla="*/ 14 h 63"/>
                <a:gd name="T58" fmla="*/ 20 w 92"/>
                <a:gd name="T59" fmla="*/ 14 h 63"/>
                <a:gd name="T60" fmla="*/ 19 w 92"/>
                <a:gd name="T61" fmla="*/ 14 h 63"/>
                <a:gd name="T62" fmla="*/ 17 w 92"/>
                <a:gd name="T63" fmla="*/ 15 h 63"/>
                <a:gd name="T64" fmla="*/ 14 w 92"/>
                <a:gd name="T65" fmla="*/ 16 h 63"/>
                <a:gd name="T66" fmla="*/ 12 w 92"/>
                <a:gd name="T67" fmla="*/ 16 h 63"/>
                <a:gd name="T68" fmla="*/ 11 w 92"/>
                <a:gd name="T69" fmla="*/ 16 h 63"/>
                <a:gd name="T70" fmla="*/ 10 w 92"/>
                <a:gd name="T71" fmla="*/ 15 h 63"/>
                <a:gd name="T72" fmla="*/ 7 w 92"/>
                <a:gd name="T73" fmla="*/ 13 h 63"/>
                <a:gd name="T74" fmla="*/ 6 w 92"/>
                <a:gd name="T75" fmla="*/ 12 h 63"/>
                <a:gd name="T76" fmla="*/ 3 w 92"/>
                <a:gd name="T77" fmla="*/ 10 h 63"/>
                <a:gd name="T78" fmla="*/ 1 w 92"/>
                <a:gd name="T79" fmla="*/ 8 h 63"/>
                <a:gd name="T80" fmla="*/ 1 w 92"/>
                <a:gd name="T81" fmla="*/ 7 h 63"/>
                <a:gd name="T82" fmla="*/ 0 w 92"/>
                <a:gd name="T83" fmla="*/ 7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63"/>
                <a:gd name="T128" fmla="*/ 92 w 92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63">
                  <a:moveTo>
                    <a:pt x="0" y="25"/>
                  </a:moveTo>
                  <a:lnTo>
                    <a:pt x="1" y="22"/>
                  </a:lnTo>
                  <a:lnTo>
                    <a:pt x="6" y="13"/>
                  </a:lnTo>
                  <a:lnTo>
                    <a:pt x="14" y="5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57" y="6"/>
                  </a:lnTo>
                  <a:lnTo>
                    <a:pt x="65" y="14"/>
                  </a:lnTo>
                  <a:lnTo>
                    <a:pt x="61" y="13"/>
                  </a:lnTo>
                  <a:lnTo>
                    <a:pt x="52" y="11"/>
                  </a:lnTo>
                  <a:lnTo>
                    <a:pt x="43" y="11"/>
                  </a:lnTo>
                  <a:lnTo>
                    <a:pt x="36" y="14"/>
                  </a:lnTo>
                  <a:lnTo>
                    <a:pt x="33" y="21"/>
                  </a:lnTo>
                  <a:lnTo>
                    <a:pt x="36" y="30"/>
                  </a:lnTo>
                  <a:lnTo>
                    <a:pt x="42" y="39"/>
                  </a:lnTo>
                  <a:lnTo>
                    <a:pt x="53" y="45"/>
                  </a:lnTo>
                  <a:lnTo>
                    <a:pt x="62" y="46"/>
                  </a:lnTo>
                  <a:lnTo>
                    <a:pt x="70" y="47"/>
                  </a:lnTo>
                  <a:lnTo>
                    <a:pt x="77" y="48"/>
                  </a:lnTo>
                  <a:lnTo>
                    <a:pt x="83" y="50"/>
                  </a:lnTo>
                  <a:lnTo>
                    <a:pt x="87" y="50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1" y="51"/>
                  </a:lnTo>
                  <a:lnTo>
                    <a:pt x="89" y="52"/>
                  </a:lnTo>
                  <a:lnTo>
                    <a:pt x="84" y="53"/>
                  </a:lnTo>
                  <a:lnTo>
                    <a:pt x="78" y="55"/>
                  </a:lnTo>
                  <a:lnTo>
                    <a:pt x="73" y="56"/>
                  </a:lnTo>
                  <a:lnTo>
                    <a:pt x="65" y="59"/>
                  </a:lnTo>
                  <a:lnTo>
                    <a:pt x="58" y="61"/>
                  </a:lnTo>
                  <a:lnTo>
                    <a:pt x="50" y="63"/>
                  </a:lnTo>
                  <a:lnTo>
                    <a:pt x="44" y="62"/>
                  </a:lnTo>
                  <a:lnTo>
                    <a:pt x="37" y="59"/>
                  </a:lnTo>
                  <a:lnTo>
                    <a:pt x="29" y="52"/>
                  </a:lnTo>
                  <a:lnTo>
                    <a:pt x="21" y="45"/>
                  </a:lnTo>
                  <a:lnTo>
                    <a:pt x="13" y="38"/>
                  </a:lnTo>
                  <a:lnTo>
                    <a:pt x="6" y="31"/>
                  </a:lnTo>
                  <a:lnTo>
                    <a:pt x="1" y="2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9" name="Freeform 276"/>
            <p:cNvSpPr>
              <a:spLocks noChangeAspect="1"/>
            </p:cNvSpPr>
            <p:nvPr/>
          </p:nvSpPr>
          <p:spPr bwMode="auto">
            <a:xfrm>
              <a:off x="3116" y="2114"/>
              <a:ext cx="28" cy="19"/>
            </a:xfrm>
            <a:custGeom>
              <a:avLst/>
              <a:gdLst>
                <a:gd name="T0" fmla="*/ 7 w 55"/>
                <a:gd name="T1" fmla="*/ 9 h 39"/>
                <a:gd name="T2" fmla="*/ 10 w 55"/>
                <a:gd name="T3" fmla="*/ 9 h 39"/>
                <a:gd name="T4" fmla="*/ 12 w 55"/>
                <a:gd name="T5" fmla="*/ 8 h 39"/>
                <a:gd name="T6" fmla="*/ 14 w 55"/>
                <a:gd name="T7" fmla="*/ 7 h 39"/>
                <a:gd name="T8" fmla="*/ 14 w 55"/>
                <a:gd name="T9" fmla="*/ 5 h 39"/>
                <a:gd name="T10" fmla="*/ 14 w 55"/>
                <a:gd name="T11" fmla="*/ 3 h 39"/>
                <a:gd name="T12" fmla="*/ 12 w 55"/>
                <a:gd name="T13" fmla="*/ 1 h 39"/>
                <a:gd name="T14" fmla="*/ 10 w 55"/>
                <a:gd name="T15" fmla="*/ 0 h 39"/>
                <a:gd name="T16" fmla="*/ 7 w 55"/>
                <a:gd name="T17" fmla="*/ 0 h 39"/>
                <a:gd name="T18" fmla="*/ 5 w 55"/>
                <a:gd name="T19" fmla="*/ 0 h 39"/>
                <a:gd name="T20" fmla="*/ 2 w 55"/>
                <a:gd name="T21" fmla="*/ 1 h 39"/>
                <a:gd name="T22" fmla="*/ 1 w 55"/>
                <a:gd name="T23" fmla="*/ 3 h 39"/>
                <a:gd name="T24" fmla="*/ 0 w 55"/>
                <a:gd name="T25" fmla="*/ 5 h 39"/>
                <a:gd name="T26" fmla="*/ 1 w 55"/>
                <a:gd name="T27" fmla="*/ 7 h 39"/>
                <a:gd name="T28" fmla="*/ 2 w 55"/>
                <a:gd name="T29" fmla="*/ 8 h 39"/>
                <a:gd name="T30" fmla="*/ 5 w 55"/>
                <a:gd name="T31" fmla="*/ 9 h 39"/>
                <a:gd name="T32" fmla="*/ 7 w 55"/>
                <a:gd name="T33" fmla="*/ 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9"/>
                <a:gd name="T53" fmla="*/ 55 w 5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9">
                  <a:moveTo>
                    <a:pt x="28" y="39"/>
                  </a:moveTo>
                  <a:lnTo>
                    <a:pt x="38" y="38"/>
                  </a:lnTo>
                  <a:lnTo>
                    <a:pt x="47" y="34"/>
                  </a:lnTo>
                  <a:lnTo>
                    <a:pt x="53" y="28"/>
                  </a:lnTo>
                  <a:lnTo>
                    <a:pt x="55" y="20"/>
                  </a:lnTo>
                  <a:lnTo>
                    <a:pt x="53" y="13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8" y="6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7" y="38"/>
                  </a:lnTo>
                  <a:lnTo>
                    <a:pt x="28" y="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0" name="Freeform 277"/>
            <p:cNvSpPr>
              <a:spLocks noChangeAspect="1"/>
            </p:cNvSpPr>
            <p:nvPr/>
          </p:nvSpPr>
          <p:spPr bwMode="auto">
            <a:xfrm>
              <a:off x="3117" y="2111"/>
              <a:ext cx="28" cy="26"/>
            </a:xfrm>
            <a:custGeom>
              <a:avLst/>
              <a:gdLst>
                <a:gd name="T0" fmla="*/ 14 w 58"/>
                <a:gd name="T1" fmla="*/ 11 h 50"/>
                <a:gd name="T2" fmla="*/ 3 w 58"/>
                <a:gd name="T3" fmla="*/ 0 h 50"/>
                <a:gd name="T4" fmla="*/ 0 w 58"/>
                <a:gd name="T5" fmla="*/ 2 h 50"/>
                <a:gd name="T6" fmla="*/ 11 w 58"/>
                <a:gd name="T7" fmla="*/ 14 h 50"/>
                <a:gd name="T8" fmla="*/ 14 w 58"/>
                <a:gd name="T9" fmla="*/ 1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50"/>
                <a:gd name="T17" fmla="*/ 58 w 5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50">
                  <a:moveTo>
                    <a:pt x="58" y="43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45" y="50"/>
                  </a:lnTo>
                  <a:lnTo>
                    <a:pt x="58" y="4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1" name="Freeform 278"/>
            <p:cNvSpPr>
              <a:spLocks noChangeAspect="1"/>
            </p:cNvSpPr>
            <p:nvPr/>
          </p:nvSpPr>
          <p:spPr bwMode="auto">
            <a:xfrm>
              <a:off x="3283" y="2493"/>
              <a:ext cx="62" cy="22"/>
            </a:xfrm>
            <a:custGeom>
              <a:avLst/>
              <a:gdLst>
                <a:gd name="T0" fmla="*/ 31 w 125"/>
                <a:gd name="T1" fmla="*/ 10 h 45"/>
                <a:gd name="T2" fmla="*/ 29 w 125"/>
                <a:gd name="T3" fmla="*/ 0 h 45"/>
                <a:gd name="T4" fmla="*/ 0 w 125"/>
                <a:gd name="T5" fmla="*/ 0 h 45"/>
                <a:gd name="T6" fmla="*/ 0 w 125"/>
                <a:gd name="T7" fmla="*/ 10 h 45"/>
                <a:gd name="T8" fmla="*/ 5 w 125"/>
                <a:gd name="T9" fmla="*/ 10 h 45"/>
                <a:gd name="T10" fmla="*/ 5 w 125"/>
                <a:gd name="T11" fmla="*/ 3 h 45"/>
                <a:gd name="T12" fmla="*/ 25 w 125"/>
                <a:gd name="T13" fmla="*/ 3 h 45"/>
                <a:gd name="T14" fmla="*/ 26 w 125"/>
                <a:gd name="T15" fmla="*/ 9 h 45"/>
                <a:gd name="T16" fmla="*/ 29 w 125"/>
                <a:gd name="T17" fmla="*/ 11 h 45"/>
                <a:gd name="T18" fmla="*/ 31 w 125"/>
                <a:gd name="T19" fmla="*/ 1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45"/>
                <a:gd name="T32" fmla="*/ 125 w 125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45">
                  <a:moveTo>
                    <a:pt x="125" y="41"/>
                  </a:moveTo>
                  <a:lnTo>
                    <a:pt x="118" y="0"/>
                  </a:lnTo>
                  <a:lnTo>
                    <a:pt x="0" y="0"/>
                  </a:lnTo>
                  <a:lnTo>
                    <a:pt x="3" y="42"/>
                  </a:lnTo>
                  <a:lnTo>
                    <a:pt x="21" y="42"/>
                  </a:lnTo>
                  <a:lnTo>
                    <a:pt x="22" y="13"/>
                  </a:lnTo>
                  <a:lnTo>
                    <a:pt x="102" y="13"/>
                  </a:lnTo>
                  <a:lnTo>
                    <a:pt x="105" y="39"/>
                  </a:lnTo>
                  <a:lnTo>
                    <a:pt x="117" y="45"/>
                  </a:lnTo>
                  <a:lnTo>
                    <a:pt x="12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2" name="Freeform 279"/>
            <p:cNvSpPr>
              <a:spLocks noChangeAspect="1"/>
            </p:cNvSpPr>
            <p:nvPr/>
          </p:nvSpPr>
          <p:spPr bwMode="auto">
            <a:xfrm>
              <a:off x="3211" y="2512"/>
              <a:ext cx="203" cy="148"/>
            </a:xfrm>
            <a:custGeom>
              <a:avLst/>
              <a:gdLst>
                <a:gd name="T0" fmla="*/ 7 w 406"/>
                <a:gd name="T1" fmla="*/ 0 h 298"/>
                <a:gd name="T2" fmla="*/ 90 w 406"/>
                <a:gd name="T3" fmla="*/ 0 h 298"/>
                <a:gd name="T4" fmla="*/ 93 w 406"/>
                <a:gd name="T5" fmla="*/ 0 h 298"/>
                <a:gd name="T6" fmla="*/ 96 w 406"/>
                <a:gd name="T7" fmla="*/ 1 h 298"/>
                <a:gd name="T8" fmla="*/ 98 w 406"/>
                <a:gd name="T9" fmla="*/ 3 h 298"/>
                <a:gd name="T10" fmla="*/ 100 w 406"/>
                <a:gd name="T11" fmla="*/ 4 h 298"/>
                <a:gd name="T12" fmla="*/ 101 w 406"/>
                <a:gd name="T13" fmla="*/ 6 h 298"/>
                <a:gd name="T14" fmla="*/ 101 w 406"/>
                <a:gd name="T15" fmla="*/ 8 h 298"/>
                <a:gd name="T16" fmla="*/ 102 w 406"/>
                <a:gd name="T17" fmla="*/ 10 h 298"/>
                <a:gd name="T18" fmla="*/ 102 w 406"/>
                <a:gd name="T19" fmla="*/ 11 h 298"/>
                <a:gd name="T20" fmla="*/ 102 w 406"/>
                <a:gd name="T21" fmla="*/ 67 h 298"/>
                <a:gd name="T22" fmla="*/ 102 w 406"/>
                <a:gd name="T23" fmla="*/ 69 h 298"/>
                <a:gd name="T24" fmla="*/ 100 w 406"/>
                <a:gd name="T25" fmla="*/ 72 h 298"/>
                <a:gd name="T26" fmla="*/ 99 w 406"/>
                <a:gd name="T27" fmla="*/ 73 h 298"/>
                <a:gd name="T28" fmla="*/ 97 w 406"/>
                <a:gd name="T29" fmla="*/ 74 h 298"/>
                <a:gd name="T30" fmla="*/ 10 w 406"/>
                <a:gd name="T31" fmla="*/ 73 h 298"/>
                <a:gd name="T32" fmla="*/ 7 w 406"/>
                <a:gd name="T33" fmla="*/ 72 h 298"/>
                <a:gd name="T34" fmla="*/ 6 w 406"/>
                <a:gd name="T35" fmla="*/ 71 h 298"/>
                <a:gd name="T36" fmla="*/ 3 w 406"/>
                <a:gd name="T37" fmla="*/ 70 h 298"/>
                <a:gd name="T38" fmla="*/ 2 w 406"/>
                <a:gd name="T39" fmla="*/ 68 h 298"/>
                <a:gd name="T40" fmla="*/ 2 w 406"/>
                <a:gd name="T41" fmla="*/ 67 h 298"/>
                <a:gd name="T42" fmla="*/ 1 w 406"/>
                <a:gd name="T43" fmla="*/ 65 h 298"/>
                <a:gd name="T44" fmla="*/ 0 w 406"/>
                <a:gd name="T45" fmla="*/ 63 h 298"/>
                <a:gd name="T46" fmla="*/ 0 w 406"/>
                <a:gd name="T47" fmla="*/ 61 h 298"/>
                <a:gd name="T48" fmla="*/ 1 w 406"/>
                <a:gd name="T49" fmla="*/ 6 h 298"/>
                <a:gd name="T50" fmla="*/ 1 w 406"/>
                <a:gd name="T51" fmla="*/ 4 h 298"/>
                <a:gd name="T52" fmla="*/ 3 w 406"/>
                <a:gd name="T53" fmla="*/ 2 h 298"/>
                <a:gd name="T54" fmla="*/ 5 w 406"/>
                <a:gd name="T55" fmla="*/ 0 h 298"/>
                <a:gd name="T56" fmla="*/ 7 w 406"/>
                <a:gd name="T57" fmla="*/ 0 h 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6"/>
                <a:gd name="T88" fmla="*/ 0 h 298"/>
                <a:gd name="T89" fmla="*/ 406 w 406"/>
                <a:gd name="T90" fmla="*/ 298 h 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6" h="298">
                  <a:moveTo>
                    <a:pt x="28" y="0"/>
                  </a:moveTo>
                  <a:lnTo>
                    <a:pt x="357" y="1"/>
                  </a:lnTo>
                  <a:lnTo>
                    <a:pt x="371" y="3"/>
                  </a:lnTo>
                  <a:lnTo>
                    <a:pt x="382" y="6"/>
                  </a:lnTo>
                  <a:lnTo>
                    <a:pt x="390" y="12"/>
                  </a:lnTo>
                  <a:lnTo>
                    <a:pt x="397" y="19"/>
                  </a:lnTo>
                  <a:lnTo>
                    <a:pt x="401" y="26"/>
                  </a:lnTo>
                  <a:lnTo>
                    <a:pt x="404" y="34"/>
                  </a:lnTo>
                  <a:lnTo>
                    <a:pt x="406" y="41"/>
                  </a:lnTo>
                  <a:lnTo>
                    <a:pt x="406" y="46"/>
                  </a:lnTo>
                  <a:lnTo>
                    <a:pt x="406" y="270"/>
                  </a:lnTo>
                  <a:lnTo>
                    <a:pt x="405" y="280"/>
                  </a:lnTo>
                  <a:lnTo>
                    <a:pt x="400" y="289"/>
                  </a:lnTo>
                  <a:lnTo>
                    <a:pt x="393" y="295"/>
                  </a:lnTo>
                  <a:lnTo>
                    <a:pt x="386" y="298"/>
                  </a:lnTo>
                  <a:lnTo>
                    <a:pt x="39" y="295"/>
                  </a:lnTo>
                  <a:lnTo>
                    <a:pt x="29" y="291"/>
                  </a:lnTo>
                  <a:lnTo>
                    <a:pt x="21" y="287"/>
                  </a:lnTo>
                  <a:lnTo>
                    <a:pt x="14" y="281"/>
                  </a:lnTo>
                  <a:lnTo>
                    <a:pt x="8" y="276"/>
                  </a:lnTo>
                  <a:lnTo>
                    <a:pt x="5" y="270"/>
                  </a:lnTo>
                  <a:lnTo>
                    <a:pt x="3" y="263"/>
                  </a:lnTo>
                  <a:lnTo>
                    <a:pt x="0" y="255"/>
                  </a:lnTo>
                  <a:lnTo>
                    <a:pt x="0" y="246"/>
                  </a:lnTo>
                  <a:lnTo>
                    <a:pt x="1" y="27"/>
                  </a:lnTo>
                  <a:lnTo>
                    <a:pt x="4" y="16"/>
                  </a:lnTo>
                  <a:lnTo>
                    <a:pt x="11" y="8"/>
                  </a:lnTo>
                  <a:lnTo>
                    <a:pt x="20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3" name="Freeform 280"/>
            <p:cNvSpPr>
              <a:spLocks noChangeAspect="1"/>
            </p:cNvSpPr>
            <p:nvPr/>
          </p:nvSpPr>
          <p:spPr bwMode="auto">
            <a:xfrm>
              <a:off x="3224" y="2524"/>
              <a:ext cx="190" cy="136"/>
            </a:xfrm>
            <a:custGeom>
              <a:avLst/>
              <a:gdLst>
                <a:gd name="T0" fmla="*/ 5 w 380"/>
                <a:gd name="T1" fmla="*/ 68 h 272"/>
                <a:gd name="T2" fmla="*/ 3 w 380"/>
                <a:gd name="T3" fmla="*/ 67 h 272"/>
                <a:gd name="T4" fmla="*/ 1 w 380"/>
                <a:gd name="T5" fmla="*/ 66 h 272"/>
                <a:gd name="T6" fmla="*/ 1 w 380"/>
                <a:gd name="T7" fmla="*/ 63 h 272"/>
                <a:gd name="T8" fmla="*/ 0 w 380"/>
                <a:gd name="T9" fmla="*/ 60 h 272"/>
                <a:gd name="T10" fmla="*/ 0 w 380"/>
                <a:gd name="T11" fmla="*/ 6 h 272"/>
                <a:gd name="T12" fmla="*/ 1 w 380"/>
                <a:gd name="T13" fmla="*/ 4 h 272"/>
                <a:gd name="T14" fmla="*/ 1 w 380"/>
                <a:gd name="T15" fmla="*/ 2 h 272"/>
                <a:gd name="T16" fmla="*/ 3 w 380"/>
                <a:gd name="T17" fmla="*/ 1 h 272"/>
                <a:gd name="T18" fmla="*/ 5 w 380"/>
                <a:gd name="T19" fmla="*/ 0 h 272"/>
                <a:gd name="T20" fmla="*/ 90 w 380"/>
                <a:gd name="T21" fmla="*/ 1 h 272"/>
                <a:gd name="T22" fmla="*/ 92 w 380"/>
                <a:gd name="T23" fmla="*/ 1 h 272"/>
                <a:gd name="T24" fmla="*/ 94 w 380"/>
                <a:gd name="T25" fmla="*/ 2 h 272"/>
                <a:gd name="T26" fmla="*/ 95 w 380"/>
                <a:gd name="T27" fmla="*/ 4 h 272"/>
                <a:gd name="T28" fmla="*/ 95 w 380"/>
                <a:gd name="T29" fmla="*/ 7 h 272"/>
                <a:gd name="T30" fmla="*/ 95 w 380"/>
                <a:gd name="T31" fmla="*/ 61 h 272"/>
                <a:gd name="T32" fmla="*/ 95 w 380"/>
                <a:gd name="T33" fmla="*/ 63 h 272"/>
                <a:gd name="T34" fmla="*/ 94 w 380"/>
                <a:gd name="T35" fmla="*/ 66 h 272"/>
                <a:gd name="T36" fmla="*/ 92 w 380"/>
                <a:gd name="T37" fmla="*/ 68 h 272"/>
                <a:gd name="T38" fmla="*/ 90 w 380"/>
                <a:gd name="T39" fmla="*/ 68 h 272"/>
                <a:gd name="T40" fmla="*/ 5 w 380"/>
                <a:gd name="T41" fmla="*/ 68 h 2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0"/>
                <a:gd name="T64" fmla="*/ 0 h 272"/>
                <a:gd name="T65" fmla="*/ 380 w 380"/>
                <a:gd name="T66" fmla="*/ 272 h 2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0" h="272">
                  <a:moveTo>
                    <a:pt x="19" y="269"/>
                  </a:moveTo>
                  <a:lnTo>
                    <a:pt x="11" y="267"/>
                  </a:lnTo>
                  <a:lnTo>
                    <a:pt x="5" y="261"/>
                  </a:lnTo>
                  <a:lnTo>
                    <a:pt x="1" y="253"/>
                  </a:lnTo>
                  <a:lnTo>
                    <a:pt x="0" y="243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5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60" y="1"/>
                  </a:lnTo>
                  <a:lnTo>
                    <a:pt x="368" y="3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80" y="28"/>
                  </a:lnTo>
                  <a:lnTo>
                    <a:pt x="380" y="245"/>
                  </a:lnTo>
                  <a:lnTo>
                    <a:pt x="379" y="255"/>
                  </a:lnTo>
                  <a:lnTo>
                    <a:pt x="374" y="263"/>
                  </a:lnTo>
                  <a:lnTo>
                    <a:pt x="368" y="269"/>
                  </a:lnTo>
                  <a:lnTo>
                    <a:pt x="360" y="272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4" name="Freeform 281"/>
            <p:cNvSpPr>
              <a:spLocks noChangeAspect="1"/>
            </p:cNvSpPr>
            <p:nvPr/>
          </p:nvSpPr>
          <p:spPr bwMode="auto">
            <a:xfrm>
              <a:off x="3333" y="2509"/>
              <a:ext cx="17" cy="10"/>
            </a:xfrm>
            <a:custGeom>
              <a:avLst/>
              <a:gdLst>
                <a:gd name="T0" fmla="*/ 6 w 33"/>
                <a:gd name="T1" fmla="*/ 1 h 19"/>
                <a:gd name="T2" fmla="*/ 9 w 33"/>
                <a:gd name="T3" fmla="*/ 5 h 19"/>
                <a:gd name="T4" fmla="*/ 2 w 33"/>
                <a:gd name="T5" fmla="*/ 5 h 19"/>
                <a:gd name="T6" fmla="*/ 0 w 33"/>
                <a:gd name="T7" fmla="*/ 2 h 19"/>
                <a:gd name="T8" fmla="*/ 1 w 33"/>
                <a:gd name="T9" fmla="*/ 1 h 19"/>
                <a:gd name="T10" fmla="*/ 2 w 33"/>
                <a:gd name="T11" fmla="*/ 1 h 19"/>
                <a:gd name="T12" fmla="*/ 3 w 33"/>
                <a:gd name="T13" fmla="*/ 0 h 19"/>
                <a:gd name="T14" fmla="*/ 6 w 33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9"/>
                <a:gd name="T26" fmla="*/ 33 w 3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9">
                  <a:moveTo>
                    <a:pt x="24" y="3"/>
                  </a:moveTo>
                  <a:lnTo>
                    <a:pt x="33" y="19"/>
                  </a:lnTo>
                  <a:lnTo>
                    <a:pt x="8" y="19"/>
                  </a:lnTo>
                  <a:lnTo>
                    <a:pt x="0" y="5"/>
                  </a:lnTo>
                  <a:lnTo>
                    <a:pt x="1" y="4"/>
                  </a:lnTo>
                  <a:lnTo>
                    <a:pt x="5" y="1"/>
                  </a:lnTo>
                  <a:lnTo>
                    <a:pt x="12" y="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5" name="Freeform 282"/>
            <p:cNvSpPr>
              <a:spLocks noChangeAspect="1"/>
            </p:cNvSpPr>
            <p:nvPr/>
          </p:nvSpPr>
          <p:spPr bwMode="auto">
            <a:xfrm>
              <a:off x="3280" y="2508"/>
              <a:ext cx="16" cy="10"/>
            </a:xfrm>
            <a:custGeom>
              <a:avLst/>
              <a:gdLst>
                <a:gd name="T0" fmla="*/ 6 w 34"/>
                <a:gd name="T1" fmla="*/ 1 h 20"/>
                <a:gd name="T2" fmla="*/ 8 w 34"/>
                <a:gd name="T3" fmla="*/ 5 h 20"/>
                <a:gd name="T4" fmla="*/ 2 w 34"/>
                <a:gd name="T5" fmla="*/ 5 h 20"/>
                <a:gd name="T6" fmla="*/ 0 w 34"/>
                <a:gd name="T7" fmla="*/ 1 h 20"/>
                <a:gd name="T8" fmla="*/ 0 w 34"/>
                <a:gd name="T9" fmla="*/ 1 h 20"/>
                <a:gd name="T10" fmla="*/ 1 w 34"/>
                <a:gd name="T11" fmla="*/ 1 h 20"/>
                <a:gd name="T12" fmla="*/ 3 w 34"/>
                <a:gd name="T13" fmla="*/ 0 h 20"/>
                <a:gd name="T14" fmla="*/ 6 w 34"/>
                <a:gd name="T15" fmla="*/ 1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20"/>
                <a:gd name="T26" fmla="*/ 34 w 34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20">
                  <a:moveTo>
                    <a:pt x="25" y="4"/>
                  </a:moveTo>
                  <a:lnTo>
                    <a:pt x="34" y="20"/>
                  </a:lnTo>
                  <a:lnTo>
                    <a:pt x="8" y="20"/>
                  </a:lnTo>
                  <a:lnTo>
                    <a:pt x="0" y="6"/>
                  </a:lnTo>
                  <a:lnTo>
                    <a:pt x="2" y="5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6" name="Freeform 283"/>
            <p:cNvSpPr>
              <a:spLocks noChangeAspect="1"/>
            </p:cNvSpPr>
            <p:nvPr/>
          </p:nvSpPr>
          <p:spPr bwMode="auto">
            <a:xfrm>
              <a:off x="3302" y="2515"/>
              <a:ext cx="26" cy="2"/>
            </a:xfrm>
            <a:custGeom>
              <a:avLst/>
              <a:gdLst>
                <a:gd name="T0" fmla="*/ 13 w 52"/>
                <a:gd name="T1" fmla="*/ 0 h 5"/>
                <a:gd name="T2" fmla="*/ 0 w 52"/>
                <a:gd name="T3" fmla="*/ 0 h 5"/>
                <a:gd name="T4" fmla="*/ 2 w 52"/>
                <a:gd name="T5" fmla="*/ 1 h 5"/>
                <a:gd name="T6" fmla="*/ 13 w 52"/>
                <a:gd name="T7" fmla="*/ 1 h 5"/>
                <a:gd name="T8" fmla="*/ 13 w 5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"/>
                <a:gd name="T17" fmla="*/ 52 w 5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">
                  <a:moveTo>
                    <a:pt x="50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52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7" name="Freeform 284"/>
            <p:cNvSpPr>
              <a:spLocks noChangeAspect="1"/>
            </p:cNvSpPr>
            <p:nvPr/>
          </p:nvSpPr>
          <p:spPr bwMode="auto">
            <a:xfrm>
              <a:off x="3355" y="2514"/>
              <a:ext cx="25" cy="4"/>
            </a:xfrm>
            <a:custGeom>
              <a:avLst/>
              <a:gdLst>
                <a:gd name="T0" fmla="*/ 13 w 50"/>
                <a:gd name="T1" fmla="*/ 1 h 8"/>
                <a:gd name="T2" fmla="*/ 12 w 50"/>
                <a:gd name="T3" fmla="*/ 2 h 8"/>
                <a:gd name="T4" fmla="*/ 2 w 50"/>
                <a:gd name="T5" fmla="*/ 2 h 8"/>
                <a:gd name="T6" fmla="*/ 0 w 50"/>
                <a:gd name="T7" fmla="*/ 1 h 8"/>
                <a:gd name="T8" fmla="*/ 1 w 50"/>
                <a:gd name="T9" fmla="*/ 0 h 8"/>
                <a:gd name="T10" fmla="*/ 11 w 50"/>
                <a:gd name="T11" fmla="*/ 0 h 8"/>
                <a:gd name="T12" fmla="*/ 13 w 50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8"/>
                <a:gd name="T23" fmla="*/ 50 w 5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8">
                  <a:moveTo>
                    <a:pt x="50" y="3"/>
                  </a:moveTo>
                  <a:lnTo>
                    <a:pt x="48" y="8"/>
                  </a:lnTo>
                  <a:lnTo>
                    <a:pt x="7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1" y="0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18" name="Freeform 285"/>
            <p:cNvSpPr>
              <a:spLocks noChangeAspect="1"/>
            </p:cNvSpPr>
            <p:nvPr/>
          </p:nvSpPr>
          <p:spPr bwMode="auto">
            <a:xfrm>
              <a:off x="3251" y="2513"/>
              <a:ext cx="25" cy="4"/>
            </a:xfrm>
            <a:custGeom>
              <a:avLst/>
              <a:gdLst>
                <a:gd name="T0" fmla="*/ 13 w 49"/>
                <a:gd name="T1" fmla="*/ 1 h 8"/>
                <a:gd name="T2" fmla="*/ 12 w 49"/>
                <a:gd name="T3" fmla="*/ 2 h 8"/>
                <a:gd name="T4" fmla="*/ 2 w 49"/>
                <a:gd name="T5" fmla="*/ 2 h 8"/>
                <a:gd name="T6" fmla="*/ 0 w 49"/>
                <a:gd name="T7" fmla="*/ 1 h 8"/>
                <a:gd name="T8" fmla="*/ 1 w 49"/>
                <a:gd name="T9" fmla="*/ 0 h 8"/>
                <a:gd name="T10" fmla="*/ 10 w 49"/>
                <a:gd name="T11" fmla="*/ 0 h 8"/>
                <a:gd name="T12" fmla="*/ 13 w 49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8"/>
                <a:gd name="T23" fmla="*/ 49 w 4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8">
                  <a:moveTo>
                    <a:pt x="49" y="3"/>
                  </a:moveTo>
                  <a:lnTo>
                    <a:pt x="47" y="8"/>
                  </a:lnTo>
                  <a:lnTo>
                    <a:pt x="7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40" y="0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392" name="Freeform 545"/>
          <p:cNvSpPr>
            <a:spLocks noChangeAspect="1"/>
          </p:cNvSpPr>
          <p:nvPr/>
        </p:nvSpPr>
        <p:spPr bwMode="auto">
          <a:xfrm>
            <a:off x="1166813" y="2436813"/>
            <a:ext cx="452437" cy="1171575"/>
          </a:xfrm>
          <a:custGeom>
            <a:avLst/>
            <a:gdLst>
              <a:gd name="T0" fmla="*/ 0 w 432"/>
              <a:gd name="T1" fmla="*/ 0 h 744"/>
              <a:gd name="T2" fmla="*/ 263245014 w 432"/>
              <a:gd name="T3" fmla="*/ 1547315050 h 744"/>
              <a:gd name="T4" fmla="*/ 473840828 w 432"/>
              <a:gd name="T5" fmla="*/ 1785363974 h 744"/>
              <a:gd name="T6" fmla="*/ 0 60000 65536"/>
              <a:gd name="T7" fmla="*/ 0 60000 65536"/>
              <a:gd name="T8" fmla="*/ 0 60000 65536"/>
              <a:gd name="T9" fmla="*/ 0 w 432"/>
              <a:gd name="T10" fmla="*/ 0 h 744"/>
              <a:gd name="T11" fmla="*/ 432 w 432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744">
                <a:moveTo>
                  <a:pt x="0" y="0"/>
                </a:moveTo>
                <a:cubicBezTo>
                  <a:pt x="84" y="252"/>
                  <a:pt x="168" y="504"/>
                  <a:pt x="240" y="624"/>
                </a:cubicBezTo>
                <a:cubicBezTo>
                  <a:pt x="312" y="744"/>
                  <a:pt x="400" y="704"/>
                  <a:pt x="432" y="72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 type="arrow" w="med" len="lg"/>
            <a:tailEnd type="arrow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93" name="Group 546"/>
          <p:cNvGrpSpPr>
            <a:grpSpLocks noChangeAspect="1"/>
          </p:cNvGrpSpPr>
          <p:nvPr/>
        </p:nvGrpSpPr>
        <p:grpSpPr bwMode="auto">
          <a:xfrm>
            <a:off x="2554913" y="1326020"/>
            <a:ext cx="1588204" cy="4279307"/>
            <a:chOff x="1490" y="579"/>
            <a:chExt cx="1150" cy="3085"/>
          </a:xfrm>
        </p:grpSpPr>
        <p:sp>
          <p:nvSpPr>
            <p:cNvPr id="16633" name="Freeform 547"/>
            <p:cNvSpPr>
              <a:spLocks noChangeAspect="1"/>
            </p:cNvSpPr>
            <p:nvPr/>
          </p:nvSpPr>
          <p:spPr bwMode="auto">
            <a:xfrm>
              <a:off x="1490" y="579"/>
              <a:ext cx="1056" cy="1072"/>
            </a:xfrm>
            <a:custGeom>
              <a:avLst/>
              <a:gdLst>
                <a:gd name="T0" fmla="*/ 0 w 1056"/>
                <a:gd name="T1" fmla="*/ 1177 h 976"/>
                <a:gd name="T2" fmla="*/ 240 w 1056"/>
                <a:gd name="T3" fmla="*/ 193 h 976"/>
                <a:gd name="T4" fmla="*/ 1056 w 1056"/>
                <a:gd name="T5" fmla="*/ 20 h 976"/>
                <a:gd name="T6" fmla="*/ 0 60000 65536"/>
                <a:gd name="T7" fmla="*/ 0 60000 65536"/>
                <a:gd name="T8" fmla="*/ 0 60000 65536"/>
                <a:gd name="T9" fmla="*/ 0 w 1056"/>
                <a:gd name="T10" fmla="*/ 0 h 976"/>
                <a:gd name="T11" fmla="*/ 1056 w 1056"/>
                <a:gd name="T12" fmla="*/ 976 h 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976">
                  <a:moveTo>
                    <a:pt x="0" y="976"/>
                  </a:moveTo>
                  <a:cubicBezTo>
                    <a:pt x="32" y="648"/>
                    <a:pt x="64" y="320"/>
                    <a:pt x="240" y="160"/>
                  </a:cubicBezTo>
                  <a:cubicBezTo>
                    <a:pt x="416" y="0"/>
                    <a:pt x="920" y="40"/>
                    <a:pt x="1056" y="16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 type="arrow" w="med" len="lg"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34" name="Freeform 548"/>
            <p:cNvSpPr>
              <a:spLocks noChangeAspect="1"/>
            </p:cNvSpPr>
            <p:nvPr/>
          </p:nvSpPr>
          <p:spPr bwMode="auto">
            <a:xfrm flipV="1">
              <a:off x="1584" y="2640"/>
              <a:ext cx="1056" cy="1024"/>
            </a:xfrm>
            <a:custGeom>
              <a:avLst/>
              <a:gdLst>
                <a:gd name="T0" fmla="*/ 0 w 1056"/>
                <a:gd name="T1" fmla="*/ 1074 h 976"/>
                <a:gd name="T2" fmla="*/ 240 w 1056"/>
                <a:gd name="T3" fmla="*/ 176 h 976"/>
                <a:gd name="T4" fmla="*/ 1056 w 1056"/>
                <a:gd name="T5" fmla="*/ 18 h 976"/>
                <a:gd name="T6" fmla="*/ 0 60000 65536"/>
                <a:gd name="T7" fmla="*/ 0 60000 65536"/>
                <a:gd name="T8" fmla="*/ 0 60000 65536"/>
                <a:gd name="T9" fmla="*/ 0 w 1056"/>
                <a:gd name="T10" fmla="*/ 0 h 976"/>
                <a:gd name="T11" fmla="*/ 1056 w 1056"/>
                <a:gd name="T12" fmla="*/ 976 h 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976">
                  <a:moveTo>
                    <a:pt x="0" y="976"/>
                  </a:moveTo>
                  <a:cubicBezTo>
                    <a:pt x="32" y="648"/>
                    <a:pt x="64" y="320"/>
                    <a:pt x="240" y="160"/>
                  </a:cubicBezTo>
                  <a:cubicBezTo>
                    <a:pt x="416" y="0"/>
                    <a:pt x="920" y="40"/>
                    <a:pt x="1056" y="16"/>
                  </a:cubicBez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 type="arrow" w="med" len="lg"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</p:grpSp>
      <p:sp>
        <p:nvSpPr>
          <p:cNvPr id="16394" name="Freeform 551"/>
          <p:cNvSpPr>
            <a:spLocks noChangeAspect="1"/>
          </p:cNvSpPr>
          <p:nvPr/>
        </p:nvSpPr>
        <p:spPr bwMode="auto">
          <a:xfrm flipH="1">
            <a:off x="5646313" y="1406240"/>
            <a:ext cx="2112963" cy="1736725"/>
          </a:xfrm>
          <a:custGeom>
            <a:avLst/>
            <a:gdLst>
              <a:gd name="T0" fmla="*/ 0 w 1056"/>
              <a:gd name="T1" fmla="*/ 2147483647 h 976"/>
              <a:gd name="T2" fmla="*/ 960875733 w 1056"/>
              <a:gd name="T3" fmla="*/ 506620217 h 976"/>
              <a:gd name="T4" fmla="*/ 2147483647 w 1056"/>
              <a:gd name="T5" fmla="*/ 50662191 h 976"/>
              <a:gd name="T6" fmla="*/ 0 60000 65536"/>
              <a:gd name="T7" fmla="*/ 0 60000 65536"/>
              <a:gd name="T8" fmla="*/ 0 60000 65536"/>
              <a:gd name="T9" fmla="*/ 0 w 1056"/>
              <a:gd name="T10" fmla="*/ 0 h 976"/>
              <a:gd name="T11" fmla="*/ 1056 w 1056"/>
              <a:gd name="T12" fmla="*/ 976 h 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976">
                <a:moveTo>
                  <a:pt x="0" y="976"/>
                </a:moveTo>
                <a:cubicBezTo>
                  <a:pt x="32" y="648"/>
                  <a:pt x="64" y="320"/>
                  <a:pt x="240" y="160"/>
                </a:cubicBezTo>
                <a:cubicBezTo>
                  <a:pt x="416" y="0"/>
                  <a:pt x="920" y="40"/>
                  <a:pt x="1056" y="1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 type="arrow" w="med" len="lg"/>
            <a:tailEnd type="arrow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Freeform 552"/>
          <p:cNvSpPr>
            <a:spLocks noChangeAspect="1"/>
          </p:cNvSpPr>
          <p:nvPr/>
        </p:nvSpPr>
        <p:spPr bwMode="auto">
          <a:xfrm flipH="1" flipV="1">
            <a:off x="5465315" y="4008308"/>
            <a:ext cx="1963738" cy="1382712"/>
          </a:xfrm>
          <a:custGeom>
            <a:avLst/>
            <a:gdLst>
              <a:gd name="T0" fmla="*/ 0 w 1056"/>
              <a:gd name="T1" fmla="*/ 1958906443 h 976"/>
              <a:gd name="T2" fmla="*/ 829946936 w 1056"/>
              <a:gd name="T3" fmla="*/ 321132037 h 976"/>
              <a:gd name="T4" fmla="*/ 2147483647 w 1056"/>
              <a:gd name="T5" fmla="*/ 32112639 h 976"/>
              <a:gd name="T6" fmla="*/ 0 60000 65536"/>
              <a:gd name="T7" fmla="*/ 0 60000 65536"/>
              <a:gd name="T8" fmla="*/ 0 60000 65536"/>
              <a:gd name="T9" fmla="*/ 0 w 1056"/>
              <a:gd name="T10" fmla="*/ 0 h 976"/>
              <a:gd name="T11" fmla="*/ 1056 w 1056"/>
              <a:gd name="T12" fmla="*/ 976 h 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976">
                <a:moveTo>
                  <a:pt x="0" y="976"/>
                </a:moveTo>
                <a:cubicBezTo>
                  <a:pt x="32" y="648"/>
                  <a:pt x="64" y="320"/>
                  <a:pt x="240" y="160"/>
                </a:cubicBezTo>
                <a:cubicBezTo>
                  <a:pt x="416" y="0"/>
                  <a:pt x="920" y="40"/>
                  <a:pt x="1056" y="1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 type="arrow" w="med" len="lg"/>
            <a:tailEnd type="arrow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6396" name="WordArt 553"/>
          <p:cNvSpPr>
            <a:spLocks noChangeAspect="1" noChangeArrowheads="1" noChangeShapeType="1" noTextEdit="1"/>
          </p:cNvSpPr>
          <p:nvPr/>
        </p:nvSpPr>
        <p:spPr bwMode="auto">
          <a:xfrm>
            <a:off x="812800" y="4175125"/>
            <a:ext cx="1803400" cy="220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Federal Project Officer</a:t>
            </a:r>
          </a:p>
        </p:txBody>
      </p:sp>
      <p:sp>
        <p:nvSpPr>
          <p:cNvPr id="16397" name="WordArt 554"/>
          <p:cNvSpPr>
            <a:spLocks noChangeAspect="1" noChangeArrowheads="1" noChangeShapeType="1" noTextEdit="1"/>
          </p:cNvSpPr>
          <p:nvPr/>
        </p:nvSpPr>
        <p:spPr bwMode="auto">
          <a:xfrm>
            <a:off x="3859389" y="2461655"/>
            <a:ext cx="3114675" cy="19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Office of Contracts &amp; Grant Management</a:t>
            </a:r>
          </a:p>
        </p:txBody>
      </p:sp>
      <p:sp>
        <p:nvSpPr>
          <p:cNvPr id="16398" name="WordArt 555"/>
          <p:cNvSpPr>
            <a:spLocks noChangeAspect="1" noChangeArrowheads="1" noChangeShapeType="1" noTextEdit="1"/>
          </p:cNvSpPr>
          <p:nvPr/>
        </p:nvSpPr>
        <p:spPr bwMode="auto">
          <a:xfrm>
            <a:off x="4290201" y="2732802"/>
            <a:ext cx="2047875" cy="1885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1000" i="1" kern="10" dirty="0">
                <a:ln w="952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rgbClr val="5F5F5F"/>
                </a:solidFill>
                <a:latin typeface="Arial"/>
                <a:cs typeface="Arial"/>
              </a:rPr>
              <a:t>Grants/Contracts </a:t>
            </a:r>
            <a:r>
              <a:rPr lang="en-US" sz="1000" i="1" kern="10" dirty="0" smtClean="0">
                <a:ln w="952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rgbClr val="5F5F5F"/>
                </a:solidFill>
                <a:latin typeface="Arial"/>
                <a:cs typeface="Arial"/>
              </a:rPr>
              <a:t>Administration</a:t>
            </a:r>
            <a:endParaRPr lang="en-US" sz="1000" i="1" kern="10" dirty="0">
              <a:ln w="9525">
                <a:solidFill>
                  <a:srgbClr val="5F5F5F"/>
                </a:solidFill>
                <a:round/>
                <a:headEnd/>
                <a:tailEnd/>
              </a:ln>
              <a:solidFill>
                <a:srgbClr val="5F5F5F"/>
              </a:solidFill>
              <a:latin typeface="Arial"/>
              <a:cs typeface="Arial"/>
            </a:endParaRPr>
          </a:p>
        </p:txBody>
      </p:sp>
      <p:grpSp>
        <p:nvGrpSpPr>
          <p:cNvPr id="16399" name="Group 556"/>
          <p:cNvGrpSpPr>
            <a:grpSpLocks/>
          </p:cNvGrpSpPr>
          <p:nvPr/>
        </p:nvGrpSpPr>
        <p:grpSpPr bwMode="auto">
          <a:xfrm>
            <a:off x="3916363" y="4572000"/>
            <a:ext cx="2095500" cy="1776413"/>
            <a:chOff x="2430" y="2986"/>
            <a:chExt cx="1320" cy="1119"/>
          </a:xfrm>
        </p:grpSpPr>
        <p:grpSp>
          <p:nvGrpSpPr>
            <p:cNvPr id="16405" name="Group 557"/>
            <p:cNvGrpSpPr>
              <a:grpSpLocks noChangeAspect="1"/>
            </p:cNvGrpSpPr>
            <p:nvPr/>
          </p:nvGrpSpPr>
          <p:grpSpPr bwMode="auto">
            <a:xfrm>
              <a:off x="2668" y="3259"/>
              <a:ext cx="903" cy="846"/>
              <a:chOff x="3439" y="3209"/>
              <a:chExt cx="1134" cy="1064"/>
            </a:xfrm>
          </p:grpSpPr>
          <p:sp>
            <p:nvSpPr>
              <p:cNvPr id="16408" name="AutoShape 558"/>
              <p:cNvSpPr>
                <a:spLocks noChangeAspect="1" noChangeArrowheads="1" noTextEdit="1"/>
              </p:cNvSpPr>
              <p:nvPr/>
            </p:nvSpPr>
            <p:spPr bwMode="auto">
              <a:xfrm>
                <a:off x="3439" y="3209"/>
                <a:ext cx="1134" cy="1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409" name="Group 559"/>
              <p:cNvGrpSpPr>
                <a:grpSpLocks noChangeAspect="1"/>
              </p:cNvGrpSpPr>
              <p:nvPr/>
            </p:nvGrpSpPr>
            <p:grpSpPr bwMode="auto">
              <a:xfrm>
                <a:off x="3440" y="3213"/>
                <a:ext cx="1132" cy="1060"/>
                <a:chOff x="3440" y="3213"/>
                <a:chExt cx="1132" cy="1060"/>
              </a:xfrm>
            </p:grpSpPr>
            <p:sp>
              <p:nvSpPr>
                <p:cNvPr id="16433" name="Freeform 560"/>
                <p:cNvSpPr>
                  <a:spLocks noChangeAspect="1"/>
                </p:cNvSpPr>
                <p:nvPr/>
              </p:nvSpPr>
              <p:spPr bwMode="auto">
                <a:xfrm>
                  <a:off x="3467" y="3258"/>
                  <a:ext cx="1086" cy="774"/>
                </a:xfrm>
                <a:custGeom>
                  <a:avLst/>
                  <a:gdLst>
                    <a:gd name="T0" fmla="*/ 450 w 2172"/>
                    <a:gd name="T1" fmla="*/ 323 h 1548"/>
                    <a:gd name="T2" fmla="*/ 385 w 2172"/>
                    <a:gd name="T3" fmla="*/ 334 h 1548"/>
                    <a:gd name="T4" fmla="*/ 387 w 2172"/>
                    <a:gd name="T5" fmla="*/ 114 h 1548"/>
                    <a:gd name="T6" fmla="*/ 338 w 2172"/>
                    <a:gd name="T7" fmla="*/ 114 h 1548"/>
                    <a:gd name="T8" fmla="*/ 341 w 2172"/>
                    <a:gd name="T9" fmla="*/ 182 h 1548"/>
                    <a:gd name="T10" fmla="*/ 305 w 2172"/>
                    <a:gd name="T11" fmla="*/ 185 h 1548"/>
                    <a:gd name="T12" fmla="*/ 301 w 2172"/>
                    <a:gd name="T13" fmla="*/ 387 h 1548"/>
                    <a:gd name="T14" fmla="*/ 272 w 2172"/>
                    <a:gd name="T15" fmla="*/ 387 h 1548"/>
                    <a:gd name="T16" fmla="*/ 272 w 2172"/>
                    <a:gd name="T17" fmla="*/ 141 h 1548"/>
                    <a:gd name="T18" fmla="*/ 191 w 2172"/>
                    <a:gd name="T19" fmla="*/ 141 h 1548"/>
                    <a:gd name="T20" fmla="*/ 203 w 2172"/>
                    <a:gd name="T21" fmla="*/ 387 h 1548"/>
                    <a:gd name="T22" fmla="*/ 172 w 2172"/>
                    <a:gd name="T23" fmla="*/ 387 h 1548"/>
                    <a:gd name="T24" fmla="*/ 151 w 2172"/>
                    <a:gd name="T25" fmla="*/ 77 h 1548"/>
                    <a:gd name="T26" fmla="*/ 35 w 2172"/>
                    <a:gd name="T27" fmla="*/ 80 h 1548"/>
                    <a:gd name="T28" fmla="*/ 51 w 2172"/>
                    <a:gd name="T29" fmla="*/ 228 h 1548"/>
                    <a:gd name="T30" fmla="*/ 34 w 2172"/>
                    <a:gd name="T31" fmla="*/ 228 h 1548"/>
                    <a:gd name="T32" fmla="*/ 1 w 2172"/>
                    <a:gd name="T33" fmla="*/ 38 h 1548"/>
                    <a:gd name="T34" fmla="*/ 0 w 2172"/>
                    <a:gd name="T35" fmla="*/ 30 h 1548"/>
                    <a:gd name="T36" fmla="*/ 1 w 2172"/>
                    <a:gd name="T37" fmla="*/ 24 h 1548"/>
                    <a:gd name="T38" fmla="*/ 2 w 2172"/>
                    <a:gd name="T39" fmla="*/ 19 h 1548"/>
                    <a:gd name="T40" fmla="*/ 5 w 2172"/>
                    <a:gd name="T41" fmla="*/ 13 h 1548"/>
                    <a:gd name="T42" fmla="*/ 9 w 2172"/>
                    <a:gd name="T43" fmla="*/ 10 h 1548"/>
                    <a:gd name="T44" fmla="*/ 14 w 2172"/>
                    <a:gd name="T45" fmla="*/ 7 h 1548"/>
                    <a:gd name="T46" fmla="*/ 20 w 2172"/>
                    <a:gd name="T47" fmla="*/ 6 h 1548"/>
                    <a:gd name="T48" fmla="*/ 29 w 2172"/>
                    <a:gd name="T49" fmla="*/ 6 h 1548"/>
                    <a:gd name="T50" fmla="*/ 261 w 2172"/>
                    <a:gd name="T51" fmla="*/ 15 h 1548"/>
                    <a:gd name="T52" fmla="*/ 504 w 2172"/>
                    <a:gd name="T53" fmla="*/ 0 h 1548"/>
                    <a:gd name="T54" fmla="*/ 513 w 2172"/>
                    <a:gd name="T55" fmla="*/ 1 h 1548"/>
                    <a:gd name="T56" fmla="*/ 520 w 2172"/>
                    <a:gd name="T57" fmla="*/ 3 h 1548"/>
                    <a:gd name="T58" fmla="*/ 527 w 2172"/>
                    <a:gd name="T59" fmla="*/ 7 h 1548"/>
                    <a:gd name="T60" fmla="*/ 533 w 2172"/>
                    <a:gd name="T61" fmla="*/ 12 h 1548"/>
                    <a:gd name="T62" fmla="*/ 538 w 2172"/>
                    <a:gd name="T63" fmla="*/ 18 h 1548"/>
                    <a:gd name="T64" fmla="*/ 541 w 2172"/>
                    <a:gd name="T65" fmla="*/ 24 h 1548"/>
                    <a:gd name="T66" fmla="*/ 543 w 2172"/>
                    <a:gd name="T67" fmla="*/ 31 h 1548"/>
                    <a:gd name="T68" fmla="*/ 543 w 2172"/>
                    <a:gd name="T69" fmla="*/ 39 h 1548"/>
                    <a:gd name="T70" fmla="*/ 541 w 2172"/>
                    <a:gd name="T71" fmla="*/ 62 h 1548"/>
                    <a:gd name="T72" fmla="*/ 454 w 2172"/>
                    <a:gd name="T73" fmla="*/ 62 h 1548"/>
                    <a:gd name="T74" fmla="*/ 450 w 2172"/>
                    <a:gd name="T75" fmla="*/ 323 h 154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172"/>
                    <a:gd name="T115" fmla="*/ 0 h 1548"/>
                    <a:gd name="T116" fmla="*/ 2172 w 2172"/>
                    <a:gd name="T117" fmla="*/ 1548 h 154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172" h="1548">
                      <a:moveTo>
                        <a:pt x="1801" y="1292"/>
                      </a:moveTo>
                      <a:lnTo>
                        <a:pt x="1542" y="1333"/>
                      </a:lnTo>
                      <a:lnTo>
                        <a:pt x="1551" y="458"/>
                      </a:lnTo>
                      <a:lnTo>
                        <a:pt x="1355" y="458"/>
                      </a:lnTo>
                      <a:lnTo>
                        <a:pt x="1365" y="725"/>
                      </a:lnTo>
                      <a:lnTo>
                        <a:pt x="1220" y="737"/>
                      </a:lnTo>
                      <a:lnTo>
                        <a:pt x="1205" y="1548"/>
                      </a:lnTo>
                      <a:lnTo>
                        <a:pt x="1086" y="1548"/>
                      </a:lnTo>
                      <a:lnTo>
                        <a:pt x="1087" y="562"/>
                      </a:lnTo>
                      <a:lnTo>
                        <a:pt x="767" y="562"/>
                      </a:lnTo>
                      <a:lnTo>
                        <a:pt x="813" y="1548"/>
                      </a:lnTo>
                      <a:lnTo>
                        <a:pt x="690" y="1548"/>
                      </a:lnTo>
                      <a:lnTo>
                        <a:pt x="607" y="307"/>
                      </a:lnTo>
                      <a:lnTo>
                        <a:pt x="142" y="318"/>
                      </a:lnTo>
                      <a:lnTo>
                        <a:pt x="207" y="914"/>
                      </a:lnTo>
                      <a:lnTo>
                        <a:pt x="138" y="914"/>
                      </a:lnTo>
                      <a:lnTo>
                        <a:pt x="3" y="151"/>
                      </a:lnTo>
                      <a:lnTo>
                        <a:pt x="0" y="122"/>
                      </a:lnTo>
                      <a:lnTo>
                        <a:pt x="3" y="97"/>
                      </a:lnTo>
                      <a:lnTo>
                        <a:pt x="10" y="74"/>
                      </a:lnTo>
                      <a:lnTo>
                        <a:pt x="20" y="54"/>
                      </a:lnTo>
                      <a:lnTo>
                        <a:pt x="36" y="39"/>
                      </a:lnTo>
                      <a:lnTo>
                        <a:pt x="58" y="28"/>
                      </a:lnTo>
                      <a:lnTo>
                        <a:pt x="83" y="22"/>
                      </a:lnTo>
                      <a:lnTo>
                        <a:pt x="116" y="21"/>
                      </a:lnTo>
                      <a:lnTo>
                        <a:pt x="1042" y="61"/>
                      </a:lnTo>
                      <a:lnTo>
                        <a:pt x="2017" y="0"/>
                      </a:lnTo>
                      <a:lnTo>
                        <a:pt x="2050" y="4"/>
                      </a:lnTo>
                      <a:lnTo>
                        <a:pt x="2079" y="15"/>
                      </a:lnTo>
                      <a:lnTo>
                        <a:pt x="2107" y="30"/>
                      </a:lnTo>
                      <a:lnTo>
                        <a:pt x="2130" y="49"/>
                      </a:lnTo>
                      <a:lnTo>
                        <a:pt x="2149" y="71"/>
                      </a:lnTo>
                      <a:lnTo>
                        <a:pt x="2162" y="97"/>
                      </a:lnTo>
                      <a:lnTo>
                        <a:pt x="2171" y="124"/>
                      </a:lnTo>
                      <a:lnTo>
                        <a:pt x="2172" y="153"/>
                      </a:lnTo>
                      <a:lnTo>
                        <a:pt x="2162" y="249"/>
                      </a:lnTo>
                      <a:lnTo>
                        <a:pt x="1817" y="249"/>
                      </a:lnTo>
                      <a:lnTo>
                        <a:pt x="1801" y="1292"/>
                      </a:lnTo>
                      <a:close/>
                    </a:path>
                  </a:pathLst>
                </a:custGeom>
                <a:solidFill>
                  <a:srgbClr val="B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34" name="Freeform 561"/>
                <p:cNvSpPr>
                  <a:spLocks noChangeAspect="1"/>
                </p:cNvSpPr>
                <p:nvPr/>
              </p:nvSpPr>
              <p:spPr bwMode="auto">
                <a:xfrm>
                  <a:off x="3536" y="3382"/>
                  <a:ext cx="1012" cy="871"/>
                </a:xfrm>
                <a:custGeom>
                  <a:avLst/>
                  <a:gdLst>
                    <a:gd name="T0" fmla="*/ 1 w 2024"/>
                    <a:gd name="T1" fmla="*/ 18 h 1741"/>
                    <a:gd name="T2" fmla="*/ 133 w 2024"/>
                    <a:gd name="T3" fmla="*/ 243 h 1741"/>
                    <a:gd name="T4" fmla="*/ 158 w 2024"/>
                    <a:gd name="T5" fmla="*/ 79 h 1741"/>
                    <a:gd name="T6" fmla="*/ 237 w 2024"/>
                    <a:gd name="T7" fmla="*/ 301 h 1741"/>
                    <a:gd name="T8" fmla="*/ 271 w 2024"/>
                    <a:gd name="T9" fmla="*/ 122 h 1741"/>
                    <a:gd name="T10" fmla="*/ 305 w 2024"/>
                    <a:gd name="T11" fmla="*/ 53 h 1741"/>
                    <a:gd name="T12" fmla="*/ 357 w 2024"/>
                    <a:gd name="T13" fmla="*/ 249 h 1741"/>
                    <a:gd name="T14" fmla="*/ 420 w 2024"/>
                    <a:gd name="T15" fmla="*/ 0 h 1741"/>
                    <a:gd name="T16" fmla="*/ 506 w 2024"/>
                    <a:gd name="T17" fmla="*/ 5 h 1741"/>
                    <a:gd name="T18" fmla="*/ 502 w 2024"/>
                    <a:gd name="T19" fmla="*/ 36 h 1741"/>
                    <a:gd name="T20" fmla="*/ 495 w 2024"/>
                    <a:gd name="T21" fmla="*/ 90 h 1741"/>
                    <a:gd name="T22" fmla="*/ 486 w 2024"/>
                    <a:gd name="T23" fmla="*/ 159 h 1741"/>
                    <a:gd name="T24" fmla="*/ 476 w 2024"/>
                    <a:gd name="T25" fmla="*/ 235 h 1741"/>
                    <a:gd name="T26" fmla="*/ 466 w 2024"/>
                    <a:gd name="T27" fmla="*/ 308 h 1741"/>
                    <a:gd name="T28" fmla="*/ 458 w 2024"/>
                    <a:gd name="T29" fmla="*/ 371 h 1741"/>
                    <a:gd name="T30" fmla="*/ 452 w 2024"/>
                    <a:gd name="T31" fmla="*/ 415 h 1741"/>
                    <a:gd name="T32" fmla="*/ 449 w 2024"/>
                    <a:gd name="T33" fmla="*/ 428 h 1741"/>
                    <a:gd name="T34" fmla="*/ 441 w 2024"/>
                    <a:gd name="T35" fmla="*/ 430 h 1741"/>
                    <a:gd name="T36" fmla="*/ 424 w 2024"/>
                    <a:gd name="T37" fmla="*/ 432 h 1741"/>
                    <a:gd name="T38" fmla="*/ 400 w 2024"/>
                    <a:gd name="T39" fmla="*/ 433 h 1741"/>
                    <a:gd name="T40" fmla="*/ 371 w 2024"/>
                    <a:gd name="T41" fmla="*/ 434 h 1741"/>
                    <a:gd name="T42" fmla="*/ 338 w 2024"/>
                    <a:gd name="T43" fmla="*/ 435 h 1741"/>
                    <a:gd name="T44" fmla="*/ 302 w 2024"/>
                    <a:gd name="T45" fmla="*/ 435 h 1741"/>
                    <a:gd name="T46" fmla="*/ 264 w 2024"/>
                    <a:gd name="T47" fmla="*/ 436 h 1741"/>
                    <a:gd name="T48" fmla="*/ 226 w 2024"/>
                    <a:gd name="T49" fmla="*/ 436 h 1741"/>
                    <a:gd name="T50" fmla="*/ 188 w 2024"/>
                    <a:gd name="T51" fmla="*/ 436 h 1741"/>
                    <a:gd name="T52" fmla="*/ 152 w 2024"/>
                    <a:gd name="T53" fmla="*/ 435 h 1741"/>
                    <a:gd name="T54" fmla="*/ 118 w 2024"/>
                    <a:gd name="T55" fmla="*/ 434 h 1741"/>
                    <a:gd name="T56" fmla="*/ 89 w 2024"/>
                    <a:gd name="T57" fmla="*/ 434 h 1741"/>
                    <a:gd name="T58" fmla="*/ 65 w 2024"/>
                    <a:gd name="T59" fmla="*/ 433 h 1741"/>
                    <a:gd name="T60" fmla="*/ 48 w 2024"/>
                    <a:gd name="T61" fmla="*/ 432 h 1741"/>
                    <a:gd name="T62" fmla="*/ 38 w 2024"/>
                    <a:gd name="T63" fmla="*/ 430 h 1741"/>
                    <a:gd name="T64" fmla="*/ 32 w 2024"/>
                    <a:gd name="T65" fmla="*/ 412 h 1741"/>
                    <a:gd name="T66" fmla="*/ 20 w 2024"/>
                    <a:gd name="T67" fmla="*/ 336 h 1741"/>
                    <a:gd name="T68" fmla="*/ 9 w 2024"/>
                    <a:gd name="T69" fmla="*/ 244 h 1741"/>
                    <a:gd name="T70" fmla="*/ 1 w 2024"/>
                    <a:gd name="T71" fmla="*/ 177 h 1741"/>
                    <a:gd name="T72" fmla="*/ 18 w 2024"/>
                    <a:gd name="T73" fmla="*/ 167 h 174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24"/>
                    <a:gd name="T112" fmla="*/ 0 h 1741"/>
                    <a:gd name="T113" fmla="*/ 2024 w 2024"/>
                    <a:gd name="T114" fmla="*/ 1741 h 174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24" h="1741">
                      <a:moveTo>
                        <a:pt x="69" y="665"/>
                      </a:moveTo>
                      <a:lnTo>
                        <a:pt x="4" y="69"/>
                      </a:lnTo>
                      <a:lnTo>
                        <a:pt x="469" y="58"/>
                      </a:lnTo>
                      <a:lnTo>
                        <a:pt x="532" y="969"/>
                      </a:lnTo>
                      <a:lnTo>
                        <a:pt x="654" y="969"/>
                      </a:lnTo>
                      <a:lnTo>
                        <a:pt x="629" y="313"/>
                      </a:lnTo>
                      <a:lnTo>
                        <a:pt x="949" y="313"/>
                      </a:lnTo>
                      <a:lnTo>
                        <a:pt x="948" y="1202"/>
                      </a:lnTo>
                      <a:lnTo>
                        <a:pt x="1067" y="1202"/>
                      </a:lnTo>
                      <a:lnTo>
                        <a:pt x="1082" y="488"/>
                      </a:lnTo>
                      <a:lnTo>
                        <a:pt x="1227" y="476"/>
                      </a:lnTo>
                      <a:lnTo>
                        <a:pt x="1217" y="209"/>
                      </a:lnTo>
                      <a:lnTo>
                        <a:pt x="1413" y="209"/>
                      </a:lnTo>
                      <a:lnTo>
                        <a:pt x="1425" y="993"/>
                      </a:lnTo>
                      <a:lnTo>
                        <a:pt x="1651" y="990"/>
                      </a:lnTo>
                      <a:lnTo>
                        <a:pt x="1679" y="0"/>
                      </a:lnTo>
                      <a:lnTo>
                        <a:pt x="2024" y="0"/>
                      </a:lnTo>
                      <a:lnTo>
                        <a:pt x="2022" y="17"/>
                      </a:lnTo>
                      <a:lnTo>
                        <a:pt x="2015" y="65"/>
                      </a:lnTo>
                      <a:lnTo>
                        <a:pt x="2006" y="141"/>
                      </a:lnTo>
                      <a:lnTo>
                        <a:pt x="1993" y="241"/>
                      </a:lnTo>
                      <a:lnTo>
                        <a:pt x="1977" y="360"/>
                      </a:lnTo>
                      <a:lnTo>
                        <a:pt x="1960" y="492"/>
                      </a:lnTo>
                      <a:lnTo>
                        <a:pt x="1941" y="636"/>
                      </a:lnTo>
                      <a:lnTo>
                        <a:pt x="1922" y="786"/>
                      </a:lnTo>
                      <a:lnTo>
                        <a:pt x="1901" y="938"/>
                      </a:lnTo>
                      <a:lnTo>
                        <a:pt x="1882" y="1088"/>
                      </a:lnTo>
                      <a:lnTo>
                        <a:pt x="1863" y="1232"/>
                      </a:lnTo>
                      <a:lnTo>
                        <a:pt x="1846" y="1364"/>
                      </a:lnTo>
                      <a:lnTo>
                        <a:pt x="1831" y="1483"/>
                      </a:lnTo>
                      <a:lnTo>
                        <a:pt x="1818" y="1582"/>
                      </a:lnTo>
                      <a:lnTo>
                        <a:pt x="1808" y="1659"/>
                      </a:lnTo>
                      <a:lnTo>
                        <a:pt x="1802" y="1707"/>
                      </a:lnTo>
                      <a:lnTo>
                        <a:pt x="1796" y="1712"/>
                      </a:lnTo>
                      <a:lnTo>
                        <a:pt x="1782" y="1715"/>
                      </a:lnTo>
                      <a:lnTo>
                        <a:pt x="1761" y="1719"/>
                      </a:lnTo>
                      <a:lnTo>
                        <a:pt x="1729" y="1722"/>
                      </a:lnTo>
                      <a:lnTo>
                        <a:pt x="1693" y="1726"/>
                      </a:lnTo>
                      <a:lnTo>
                        <a:pt x="1649" y="1728"/>
                      </a:lnTo>
                      <a:lnTo>
                        <a:pt x="1598" y="1730"/>
                      </a:lnTo>
                      <a:lnTo>
                        <a:pt x="1543" y="1733"/>
                      </a:lnTo>
                      <a:lnTo>
                        <a:pt x="1483" y="1735"/>
                      </a:lnTo>
                      <a:lnTo>
                        <a:pt x="1418" y="1736"/>
                      </a:lnTo>
                      <a:lnTo>
                        <a:pt x="1350" y="1737"/>
                      </a:lnTo>
                      <a:lnTo>
                        <a:pt x="1280" y="1738"/>
                      </a:lnTo>
                      <a:lnTo>
                        <a:pt x="1206" y="1740"/>
                      </a:lnTo>
                      <a:lnTo>
                        <a:pt x="1131" y="1741"/>
                      </a:lnTo>
                      <a:lnTo>
                        <a:pt x="1055" y="1741"/>
                      </a:lnTo>
                      <a:lnTo>
                        <a:pt x="978" y="1741"/>
                      </a:lnTo>
                      <a:lnTo>
                        <a:pt x="901" y="1741"/>
                      </a:lnTo>
                      <a:lnTo>
                        <a:pt x="825" y="1741"/>
                      </a:lnTo>
                      <a:lnTo>
                        <a:pt x="749" y="1741"/>
                      </a:lnTo>
                      <a:lnTo>
                        <a:pt x="676" y="1740"/>
                      </a:lnTo>
                      <a:lnTo>
                        <a:pt x="605" y="1740"/>
                      </a:lnTo>
                      <a:lnTo>
                        <a:pt x="535" y="1738"/>
                      </a:lnTo>
                      <a:lnTo>
                        <a:pt x="471" y="1736"/>
                      </a:lnTo>
                      <a:lnTo>
                        <a:pt x="411" y="1735"/>
                      </a:lnTo>
                      <a:lnTo>
                        <a:pt x="355" y="1734"/>
                      </a:lnTo>
                      <a:lnTo>
                        <a:pt x="304" y="1731"/>
                      </a:lnTo>
                      <a:lnTo>
                        <a:pt x="260" y="1729"/>
                      </a:lnTo>
                      <a:lnTo>
                        <a:pt x="222" y="1727"/>
                      </a:lnTo>
                      <a:lnTo>
                        <a:pt x="191" y="1725"/>
                      </a:lnTo>
                      <a:lnTo>
                        <a:pt x="167" y="1722"/>
                      </a:lnTo>
                      <a:lnTo>
                        <a:pt x="152" y="1720"/>
                      </a:lnTo>
                      <a:lnTo>
                        <a:pt x="146" y="1717"/>
                      </a:lnTo>
                      <a:lnTo>
                        <a:pt x="126" y="1645"/>
                      </a:lnTo>
                      <a:lnTo>
                        <a:pt x="103" y="1514"/>
                      </a:lnTo>
                      <a:lnTo>
                        <a:pt x="79" y="1343"/>
                      </a:lnTo>
                      <a:lnTo>
                        <a:pt x="55" y="1156"/>
                      </a:lnTo>
                      <a:lnTo>
                        <a:pt x="33" y="974"/>
                      </a:lnTo>
                      <a:lnTo>
                        <a:pt x="16" y="816"/>
                      </a:lnTo>
                      <a:lnTo>
                        <a:pt x="4" y="707"/>
                      </a:lnTo>
                      <a:lnTo>
                        <a:pt x="0" y="665"/>
                      </a:lnTo>
                      <a:lnTo>
                        <a:pt x="69" y="665"/>
                      </a:lnTo>
                      <a:close/>
                    </a:path>
                  </a:pathLst>
                </a:custGeom>
                <a:solidFill>
                  <a:srgbClr val="EAD3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35" name="Freeform 562"/>
                <p:cNvSpPr>
                  <a:spLocks noChangeAspect="1"/>
                </p:cNvSpPr>
                <p:nvPr/>
              </p:nvSpPr>
              <p:spPr bwMode="auto">
                <a:xfrm>
                  <a:off x="4212" y="3449"/>
                  <a:ext cx="174" cy="127"/>
                </a:xfrm>
                <a:custGeom>
                  <a:avLst/>
                  <a:gdLst>
                    <a:gd name="T0" fmla="*/ 4 w 350"/>
                    <a:gd name="T1" fmla="*/ 31 h 254"/>
                    <a:gd name="T2" fmla="*/ 0 w 350"/>
                    <a:gd name="T3" fmla="*/ 64 h 254"/>
                    <a:gd name="T4" fmla="*/ 1 w 350"/>
                    <a:gd name="T5" fmla="*/ 63 h 254"/>
                    <a:gd name="T6" fmla="*/ 3 w 350"/>
                    <a:gd name="T7" fmla="*/ 63 h 254"/>
                    <a:gd name="T8" fmla="*/ 7 w 350"/>
                    <a:gd name="T9" fmla="*/ 62 h 254"/>
                    <a:gd name="T10" fmla="*/ 12 w 350"/>
                    <a:gd name="T11" fmla="*/ 60 h 254"/>
                    <a:gd name="T12" fmla="*/ 18 w 350"/>
                    <a:gd name="T13" fmla="*/ 58 h 254"/>
                    <a:gd name="T14" fmla="*/ 24 w 350"/>
                    <a:gd name="T15" fmla="*/ 56 h 254"/>
                    <a:gd name="T16" fmla="*/ 31 w 350"/>
                    <a:gd name="T17" fmla="*/ 53 h 254"/>
                    <a:gd name="T18" fmla="*/ 39 w 350"/>
                    <a:gd name="T19" fmla="*/ 50 h 254"/>
                    <a:gd name="T20" fmla="*/ 46 w 350"/>
                    <a:gd name="T21" fmla="*/ 46 h 254"/>
                    <a:gd name="T22" fmla="*/ 54 w 350"/>
                    <a:gd name="T23" fmla="*/ 42 h 254"/>
                    <a:gd name="T24" fmla="*/ 61 w 350"/>
                    <a:gd name="T25" fmla="*/ 38 h 254"/>
                    <a:gd name="T26" fmla="*/ 68 w 350"/>
                    <a:gd name="T27" fmla="*/ 33 h 254"/>
                    <a:gd name="T28" fmla="*/ 74 w 350"/>
                    <a:gd name="T29" fmla="*/ 28 h 254"/>
                    <a:gd name="T30" fmla="*/ 79 w 350"/>
                    <a:gd name="T31" fmla="*/ 23 h 254"/>
                    <a:gd name="T32" fmla="*/ 83 w 350"/>
                    <a:gd name="T33" fmla="*/ 17 h 254"/>
                    <a:gd name="T34" fmla="*/ 86 w 350"/>
                    <a:gd name="T35" fmla="*/ 11 h 254"/>
                    <a:gd name="T36" fmla="*/ 87 w 350"/>
                    <a:gd name="T37" fmla="*/ 6 h 254"/>
                    <a:gd name="T38" fmla="*/ 86 w 350"/>
                    <a:gd name="T39" fmla="*/ 2 h 254"/>
                    <a:gd name="T40" fmla="*/ 82 w 350"/>
                    <a:gd name="T41" fmla="*/ 1 h 254"/>
                    <a:gd name="T42" fmla="*/ 78 w 350"/>
                    <a:gd name="T43" fmla="*/ 0 h 254"/>
                    <a:gd name="T44" fmla="*/ 72 w 350"/>
                    <a:gd name="T45" fmla="*/ 1 h 254"/>
                    <a:gd name="T46" fmla="*/ 65 w 350"/>
                    <a:gd name="T47" fmla="*/ 3 h 254"/>
                    <a:gd name="T48" fmla="*/ 57 w 350"/>
                    <a:gd name="T49" fmla="*/ 6 h 254"/>
                    <a:gd name="T50" fmla="*/ 49 w 350"/>
                    <a:gd name="T51" fmla="*/ 9 h 254"/>
                    <a:gd name="T52" fmla="*/ 41 w 350"/>
                    <a:gd name="T53" fmla="*/ 13 h 254"/>
                    <a:gd name="T54" fmla="*/ 33 w 350"/>
                    <a:gd name="T55" fmla="*/ 16 h 254"/>
                    <a:gd name="T56" fmla="*/ 25 w 350"/>
                    <a:gd name="T57" fmla="*/ 20 h 254"/>
                    <a:gd name="T58" fmla="*/ 18 w 350"/>
                    <a:gd name="T59" fmla="*/ 23 h 254"/>
                    <a:gd name="T60" fmla="*/ 13 w 350"/>
                    <a:gd name="T61" fmla="*/ 27 h 254"/>
                    <a:gd name="T62" fmla="*/ 8 w 350"/>
                    <a:gd name="T63" fmla="*/ 29 h 254"/>
                    <a:gd name="T64" fmla="*/ 5 w 350"/>
                    <a:gd name="T65" fmla="*/ 31 h 254"/>
                    <a:gd name="T66" fmla="*/ 4 w 350"/>
                    <a:gd name="T67" fmla="*/ 31 h 2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0"/>
                    <a:gd name="T103" fmla="*/ 0 h 254"/>
                    <a:gd name="T104" fmla="*/ 350 w 350"/>
                    <a:gd name="T105" fmla="*/ 254 h 2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0" h="254">
                      <a:moveTo>
                        <a:pt x="18" y="123"/>
                      </a:moveTo>
                      <a:lnTo>
                        <a:pt x="0" y="254"/>
                      </a:lnTo>
                      <a:lnTo>
                        <a:pt x="4" y="252"/>
                      </a:lnTo>
                      <a:lnTo>
                        <a:pt x="13" y="250"/>
                      </a:lnTo>
                      <a:lnTo>
                        <a:pt x="28" y="245"/>
                      </a:lnTo>
                      <a:lnTo>
                        <a:pt x="48" y="239"/>
                      </a:lnTo>
                      <a:lnTo>
                        <a:pt x="72" y="232"/>
                      </a:lnTo>
                      <a:lnTo>
                        <a:pt x="98" y="221"/>
                      </a:lnTo>
                      <a:lnTo>
                        <a:pt x="126" y="210"/>
                      </a:lnTo>
                      <a:lnTo>
                        <a:pt x="156" y="197"/>
                      </a:lnTo>
                      <a:lnTo>
                        <a:pt x="187" y="183"/>
                      </a:lnTo>
                      <a:lnTo>
                        <a:pt x="217" y="167"/>
                      </a:lnTo>
                      <a:lnTo>
                        <a:pt x="246" y="150"/>
                      </a:lnTo>
                      <a:lnTo>
                        <a:pt x="274" y="131"/>
                      </a:lnTo>
                      <a:lnTo>
                        <a:pt x="298" y="111"/>
                      </a:lnTo>
                      <a:lnTo>
                        <a:pt x="318" y="90"/>
                      </a:lnTo>
                      <a:lnTo>
                        <a:pt x="335" y="67"/>
                      </a:lnTo>
                      <a:lnTo>
                        <a:pt x="346" y="43"/>
                      </a:lnTo>
                      <a:lnTo>
                        <a:pt x="350" y="22"/>
                      </a:lnTo>
                      <a:lnTo>
                        <a:pt x="345" y="8"/>
                      </a:lnTo>
                      <a:lnTo>
                        <a:pt x="332" y="1"/>
                      </a:lnTo>
                      <a:lnTo>
                        <a:pt x="314" y="0"/>
                      </a:lnTo>
                      <a:lnTo>
                        <a:pt x="290" y="4"/>
                      </a:lnTo>
                      <a:lnTo>
                        <a:pt x="262" y="11"/>
                      </a:lnTo>
                      <a:lnTo>
                        <a:pt x="231" y="21"/>
                      </a:lnTo>
                      <a:lnTo>
                        <a:pt x="199" y="34"/>
                      </a:lnTo>
                      <a:lnTo>
                        <a:pt x="166" y="49"/>
                      </a:lnTo>
                      <a:lnTo>
                        <a:pt x="133" y="64"/>
                      </a:lnTo>
                      <a:lnTo>
                        <a:pt x="103" y="78"/>
                      </a:lnTo>
                      <a:lnTo>
                        <a:pt x="75" y="92"/>
                      </a:lnTo>
                      <a:lnTo>
                        <a:pt x="52" y="105"/>
                      </a:lnTo>
                      <a:lnTo>
                        <a:pt x="34" y="114"/>
                      </a:lnTo>
                      <a:lnTo>
                        <a:pt x="22" y="121"/>
                      </a:lnTo>
                      <a:lnTo>
                        <a:pt x="18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36" name="Freeform 563"/>
                <p:cNvSpPr>
                  <a:spLocks noChangeAspect="1"/>
                </p:cNvSpPr>
                <p:nvPr/>
              </p:nvSpPr>
              <p:spPr bwMode="auto">
                <a:xfrm>
                  <a:off x="3788" y="3841"/>
                  <a:ext cx="53" cy="59"/>
                </a:xfrm>
                <a:custGeom>
                  <a:avLst/>
                  <a:gdLst>
                    <a:gd name="T0" fmla="*/ 0 w 105"/>
                    <a:gd name="T1" fmla="*/ 0 h 119"/>
                    <a:gd name="T2" fmla="*/ 1 w 105"/>
                    <a:gd name="T3" fmla="*/ 0 h 119"/>
                    <a:gd name="T4" fmla="*/ 2 w 105"/>
                    <a:gd name="T5" fmla="*/ 0 h 119"/>
                    <a:gd name="T6" fmla="*/ 3 w 105"/>
                    <a:gd name="T7" fmla="*/ 1 h 119"/>
                    <a:gd name="T8" fmla="*/ 5 w 105"/>
                    <a:gd name="T9" fmla="*/ 2 h 119"/>
                    <a:gd name="T10" fmla="*/ 7 w 105"/>
                    <a:gd name="T11" fmla="*/ 3 h 119"/>
                    <a:gd name="T12" fmla="*/ 10 w 105"/>
                    <a:gd name="T13" fmla="*/ 4 h 119"/>
                    <a:gd name="T14" fmla="*/ 12 w 105"/>
                    <a:gd name="T15" fmla="*/ 5 h 119"/>
                    <a:gd name="T16" fmla="*/ 14 w 105"/>
                    <a:gd name="T17" fmla="*/ 6 h 119"/>
                    <a:gd name="T18" fmla="*/ 15 w 105"/>
                    <a:gd name="T19" fmla="*/ 7 h 119"/>
                    <a:gd name="T20" fmla="*/ 17 w 105"/>
                    <a:gd name="T21" fmla="*/ 9 h 119"/>
                    <a:gd name="T22" fmla="*/ 19 w 105"/>
                    <a:gd name="T23" fmla="*/ 11 h 119"/>
                    <a:gd name="T24" fmla="*/ 21 w 105"/>
                    <a:gd name="T25" fmla="*/ 13 h 119"/>
                    <a:gd name="T26" fmla="*/ 23 w 105"/>
                    <a:gd name="T27" fmla="*/ 16 h 119"/>
                    <a:gd name="T28" fmla="*/ 25 w 105"/>
                    <a:gd name="T29" fmla="*/ 17 h 119"/>
                    <a:gd name="T30" fmla="*/ 26 w 105"/>
                    <a:gd name="T31" fmla="*/ 19 h 119"/>
                    <a:gd name="T32" fmla="*/ 27 w 105"/>
                    <a:gd name="T33" fmla="*/ 19 h 119"/>
                    <a:gd name="T34" fmla="*/ 23 w 105"/>
                    <a:gd name="T35" fmla="*/ 20 h 119"/>
                    <a:gd name="T36" fmla="*/ 23 w 105"/>
                    <a:gd name="T37" fmla="*/ 20 h 119"/>
                    <a:gd name="T38" fmla="*/ 24 w 105"/>
                    <a:gd name="T39" fmla="*/ 22 h 119"/>
                    <a:gd name="T40" fmla="*/ 24 w 105"/>
                    <a:gd name="T41" fmla="*/ 24 h 119"/>
                    <a:gd name="T42" fmla="*/ 23 w 105"/>
                    <a:gd name="T43" fmla="*/ 25 h 119"/>
                    <a:gd name="T44" fmla="*/ 22 w 105"/>
                    <a:gd name="T45" fmla="*/ 26 h 119"/>
                    <a:gd name="T46" fmla="*/ 21 w 105"/>
                    <a:gd name="T47" fmla="*/ 26 h 119"/>
                    <a:gd name="T48" fmla="*/ 21 w 105"/>
                    <a:gd name="T49" fmla="*/ 27 h 119"/>
                    <a:gd name="T50" fmla="*/ 19 w 105"/>
                    <a:gd name="T51" fmla="*/ 28 h 119"/>
                    <a:gd name="T52" fmla="*/ 19 w 105"/>
                    <a:gd name="T53" fmla="*/ 28 h 119"/>
                    <a:gd name="T54" fmla="*/ 17 w 105"/>
                    <a:gd name="T55" fmla="*/ 28 h 119"/>
                    <a:gd name="T56" fmla="*/ 16 w 105"/>
                    <a:gd name="T57" fmla="*/ 28 h 119"/>
                    <a:gd name="T58" fmla="*/ 14 w 105"/>
                    <a:gd name="T59" fmla="*/ 29 h 119"/>
                    <a:gd name="T60" fmla="*/ 13 w 105"/>
                    <a:gd name="T61" fmla="*/ 29 h 119"/>
                    <a:gd name="T62" fmla="*/ 12 w 105"/>
                    <a:gd name="T63" fmla="*/ 29 h 119"/>
                    <a:gd name="T64" fmla="*/ 11 w 105"/>
                    <a:gd name="T65" fmla="*/ 29 h 119"/>
                    <a:gd name="T66" fmla="*/ 11 w 105"/>
                    <a:gd name="T67" fmla="*/ 29 h 119"/>
                    <a:gd name="T68" fmla="*/ 9 w 105"/>
                    <a:gd name="T69" fmla="*/ 29 h 119"/>
                    <a:gd name="T70" fmla="*/ 9 w 105"/>
                    <a:gd name="T71" fmla="*/ 29 h 119"/>
                    <a:gd name="T72" fmla="*/ 8 w 105"/>
                    <a:gd name="T73" fmla="*/ 29 h 119"/>
                    <a:gd name="T74" fmla="*/ 8 w 105"/>
                    <a:gd name="T75" fmla="*/ 28 h 119"/>
                    <a:gd name="T76" fmla="*/ 7 w 105"/>
                    <a:gd name="T77" fmla="*/ 26 h 119"/>
                    <a:gd name="T78" fmla="*/ 6 w 105"/>
                    <a:gd name="T79" fmla="*/ 25 h 119"/>
                    <a:gd name="T80" fmla="*/ 6 w 105"/>
                    <a:gd name="T81" fmla="*/ 25 h 119"/>
                    <a:gd name="T82" fmla="*/ 6 w 105"/>
                    <a:gd name="T83" fmla="*/ 25 h 119"/>
                    <a:gd name="T84" fmla="*/ 5 w 105"/>
                    <a:gd name="T85" fmla="*/ 22 h 119"/>
                    <a:gd name="T86" fmla="*/ 2 w 105"/>
                    <a:gd name="T87" fmla="*/ 14 h 119"/>
                    <a:gd name="T88" fmla="*/ 0 w 105"/>
                    <a:gd name="T89" fmla="*/ 6 h 119"/>
                    <a:gd name="T90" fmla="*/ 0 w 105"/>
                    <a:gd name="T91" fmla="*/ 0 h 11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5"/>
                    <a:gd name="T139" fmla="*/ 0 h 119"/>
                    <a:gd name="T140" fmla="*/ 105 w 105"/>
                    <a:gd name="T141" fmla="*/ 119 h 11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5" h="119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19" y="9"/>
                      </a:lnTo>
                      <a:lnTo>
                        <a:pt x="28" y="14"/>
                      </a:lnTo>
                      <a:lnTo>
                        <a:pt x="37" y="19"/>
                      </a:lnTo>
                      <a:lnTo>
                        <a:pt x="46" y="23"/>
                      </a:lnTo>
                      <a:lnTo>
                        <a:pt x="56" y="27"/>
                      </a:lnTo>
                      <a:lnTo>
                        <a:pt x="60" y="30"/>
                      </a:lnTo>
                      <a:lnTo>
                        <a:pt x="67" y="36"/>
                      </a:lnTo>
                      <a:lnTo>
                        <a:pt x="75" y="45"/>
                      </a:lnTo>
                      <a:lnTo>
                        <a:pt x="83" y="54"/>
                      </a:lnTo>
                      <a:lnTo>
                        <a:pt x="91" y="64"/>
                      </a:lnTo>
                      <a:lnTo>
                        <a:pt x="98" y="70"/>
                      </a:lnTo>
                      <a:lnTo>
                        <a:pt x="103" y="76"/>
                      </a:lnTo>
                      <a:lnTo>
                        <a:pt x="105" y="79"/>
                      </a:lnTo>
                      <a:lnTo>
                        <a:pt x="90" y="80"/>
                      </a:lnTo>
                      <a:lnTo>
                        <a:pt x="91" y="83"/>
                      </a:lnTo>
                      <a:lnTo>
                        <a:pt x="95" y="91"/>
                      </a:lnTo>
                      <a:lnTo>
                        <a:pt x="95" y="99"/>
                      </a:lnTo>
                      <a:lnTo>
                        <a:pt x="90" y="103"/>
                      </a:lnTo>
                      <a:lnTo>
                        <a:pt x="85" y="104"/>
                      </a:lnTo>
                      <a:lnTo>
                        <a:pt x="83" y="106"/>
                      </a:lnTo>
                      <a:lnTo>
                        <a:pt x="82" y="110"/>
                      </a:lnTo>
                      <a:lnTo>
                        <a:pt x="75" y="112"/>
                      </a:lnTo>
                      <a:lnTo>
                        <a:pt x="73" y="112"/>
                      </a:lnTo>
                      <a:lnTo>
                        <a:pt x="68" y="112"/>
                      </a:lnTo>
                      <a:lnTo>
                        <a:pt x="61" y="113"/>
                      </a:lnTo>
                      <a:lnTo>
                        <a:pt x="53" y="117"/>
                      </a:lnTo>
                      <a:lnTo>
                        <a:pt x="51" y="118"/>
                      </a:lnTo>
                      <a:lnTo>
                        <a:pt x="48" y="117"/>
                      </a:lnTo>
                      <a:lnTo>
                        <a:pt x="44" y="117"/>
                      </a:lnTo>
                      <a:lnTo>
                        <a:pt x="42" y="117"/>
                      </a:lnTo>
                      <a:lnTo>
                        <a:pt x="36" y="119"/>
                      </a:lnTo>
                      <a:lnTo>
                        <a:pt x="34" y="119"/>
                      </a:lnTo>
                      <a:lnTo>
                        <a:pt x="31" y="118"/>
                      </a:lnTo>
                      <a:lnTo>
                        <a:pt x="30" y="115"/>
                      </a:lnTo>
                      <a:lnTo>
                        <a:pt x="26" y="106"/>
                      </a:lnTo>
                      <a:lnTo>
                        <a:pt x="23" y="102"/>
                      </a:lnTo>
                      <a:lnTo>
                        <a:pt x="22" y="100"/>
                      </a:lnTo>
                      <a:lnTo>
                        <a:pt x="18" y="88"/>
                      </a:lnTo>
                      <a:lnTo>
                        <a:pt x="8" y="59"/>
                      </a:lnTo>
                      <a:lnTo>
                        <a:pt x="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37" name="Freeform 564"/>
                <p:cNvSpPr>
                  <a:spLocks noChangeAspect="1"/>
                </p:cNvSpPr>
                <p:nvPr/>
              </p:nvSpPr>
              <p:spPr bwMode="auto">
                <a:xfrm>
                  <a:off x="3793" y="3879"/>
                  <a:ext cx="55" cy="34"/>
                </a:xfrm>
                <a:custGeom>
                  <a:avLst/>
                  <a:gdLst>
                    <a:gd name="T0" fmla="*/ 1 w 110"/>
                    <a:gd name="T1" fmla="*/ 17 h 68"/>
                    <a:gd name="T2" fmla="*/ 0 w 110"/>
                    <a:gd name="T3" fmla="*/ 7 h 68"/>
                    <a:gd name="T4" fmla="*/ 26 w 110"/>
                    <a:gd name="T5" fmla="*/ 0 h 68"/>
                    <a:gd name="T6" fmla="*/ 28 w 110"/>
                    <a:gd name="T7" fmla="*/ 9 h 68"/>
                    <a:gd name="T8" fmla="*/ 24 w 110"/>
                    <a:gd name="T9" fmla="*/ 10 h 68"/>
                    <a:gd name="T10" fmla="*/ 22 w 110"/>
                    <a:gd name="T11" fmla="*/ 4 h 68"/>
                    <a:gd name="T12" fmla="*/ 5 w 110"/>
                    <a:gd name="T13" fmla="*/ 9 h 68"/>
                    <a:gd name="T14" fmla="*/ 6 w 110"/>
                    <a:gd name="T15" fmla="*/ 15 h 68"/>
                    <a:gd name="T16" fmla="*/ 3 w 110"/>
                    <a:gd name="T17" fmla="*/ 17 h 68"/>
                    <a:gd name="T18" fmla="*/ 1 w 110"/>
                    <a:gd name="T19" fmla="*/ 17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0"/>
                    <a:gd name="T31" fmla="*/ 0 h 68"/>
                    <a:gd name="T32" fmla="*/ 110 w 110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0" h="68">
                      <a:moveTo>
                        <a:pt x="4" y="67"/>
                      </a:moveTo>
                      <a:lnTo>
                        <a:pt x="0" y="31"/>
                      </a:lnTo>
                      <a:lnTo>
                        <a:pt x="101" y="0"/>
                      </a:lnTo>
                      <a:lnTo>
                        <a:pt x="110" y="36"/>
                      </a:lnTo>
                      <a:lnTo>
                        <a:pt x="95" y="41"/>
                      </a:lnTo>
                      <a:lnTo>
                        <a:pt x="86" y="16"/>
                      </a:lnTo>
                      <a:lnTo>
                        <a:pt x="18" y="37"/>
                      </a:lnTo>
                      <a:lnTo>
                        <a:pt x="21" y="61"/>
                      </a:lnTo>
                      <a:lnTo>
                        <a:pt x="13" y="68"/>
                      </a:lnTo>
                      <a:lnTo>
                        <a:pt x="4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38" name="Freeform 565"/>
                <p:cNvSpPr>
                  <a:spLocks noChangeAspect="1"/>
                </p:cNvSpPr>
                <p:nvPr/>
              </p:nvSpPr>
              <p:spPr bwMode="auto">
                <a:xfrm>
                  <a:off x="3742" y="3880"/>
                  <a:ext cx="202" cy="173"/>
                </a:xfrm>
                <a:custGeom>
                  <a:avLst/>
                  <a:gdLst>
                    <a:gd name="T0" fmla="*/ 78 w 405"/>
                    <a:gd name="T1" fmla="*/ 1 h 346"/>
                    <a:gd name="T2" fmla="*/ 7 w 405"/>
                    <a:gd name="T3" fmla="*/ 22 h 346"/>
                    <a:gd name="T4" fmla="*/ 3 w 405"/>
                    <a:gd name="T5" fmla="*/ 24 h 346"/>
                    <a:gd name="T6" fmla="*/ 0 w 405"/>
                    <a:gd name="T7" fmla="*/ 28 h 346"/>
                    <a:gd name="T8" fmla="*/ 0 w 405"/>
                    <a:gd name="T9" fmla="*/ 31 h 346"/>
                    <a:gd name="T10" fmla="*/ 0 w 405"/>
                    <a:gd name="T11" fmla="*/ 35 h 346"/>
                    <a:gd name="T12" fmla="*/ 14 w 405"/>
                    <a:gd name="T13" fmla="*/ 82 h 346"/>
                    <a:gd name="T14" fmla="*/ 15 w 405"/>
                    <a:gd name="T15" fmla="*/ 85 h 346"/>
                    <a:gd name="T16" fmla="*/ 17 w 405"/>
                    <a:gd name="T17" fmla="*/ 86 h 346"/>
                    <a:gd name="T18" fmla="*/ 19 w 405"/>
                    <a:gd name="T19" fmla="*/ 87 h 346"/>
                    <a:gd name="T20" fmla="*/ 20 w 405"/>
                    <a:gd name="T21" fmla="*/ 87 h 346"/>
                    <a:gd name="T22" fmla="*/ 95 w 405"/>
                    <a:gd name="T23" fmla="*/ 63 h 346"/>
                    <a:gd name="T24" fmla="*/ 98 w 405"/>
                    <a:gd name="T25" fmla="*/ 60 h 346"/>
                    <a:gd name="T26" fmla="*/ 100 w 405"/>
                    <a:gd name="T27" fmla="*/ 57 h 346"/>
                    <a:gd name="T28" fmla="*/ 101 w 405"/>
                    <a:gd name="T29" fmla="*/ 54 h 346"/>
                    <a:gd name="T30" fmla="*/ 100 w 405"/>
                    <a:gd name="T31" fmla="*/ 50 h 346"/>
                    <a:gd name="T32" fmla="*/ 86 w 405"/>
                    <a:gd name="T33" fmla="*/ 4 h 346"/>
                    <a:gd name="T34" fmla="*/ 84 w 405"/>
                    <a:gd name="T35" fmla="*/ 2 h 346"/>
                    <a:gd name="T36" fmla="*/ 82 w 405"/>
                    <a:gd name="T37" fmla="*/ 1 h 346"/>
                    <a:gd name="T38" fmla="*/ 80 w 405"/>
                    <a:gd name="T39" fmla="*/ 0 h 346"/>
                    <a:gd name="T40" fmla="*/ 78 w 405"/>
                    <a:gd name="T41" fmla="*/ 1 h 3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5"/>
                    <a:gd name="T64" fmla="*/ 0 h 346"/>
                    <a:gd name="T65" fmla="*/ 405 w 405"/>
                    <a:gd name="T66" fmla="*/ 346 h 3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5" h="346">
                      <a:moveTo>
                        <a:pt x="313" y="1"/>
                      </a:moveTo>
                      <a:lnTo>
                        <a:pt x="31" y="87"/>
                      </a:lnTo>
                      <a:lnTo>
                        <a:pt x="12" y="97"/>
                      </a:lnTo>
                      <a:lnTo>
                        <a:pt x="2" y="112"/>
                      </a:lnTo>
                      <a:lnTo>
                        <a:pt x="0" y="126"/>
                      </a:lnTo>
                      <a:lnTo>
                        <a:pt x="1" y="138"/>
                      </a:lnTo>
                      <a:lnTo>
                        <a:pt x="59" y="328"/>
                      </a:lnTo>
                      <a:lnTo>
                        <a:pt x="63" y="337"/>
                      </a:lnTo>
                      <a:lnTo>
                        <a:pt x="69" y="344"/>
                      </a:lnTo>
                      <a:lnTo>
                        <a:pt x="76" y="346"/>
                      </a:lnTo>
                      <a:lnTo>
                        <a:pt x="83" y="346"/>
                      </a:lnTo>
                      <a:lnTo>
                        <a:pt x="381" y="254"/>
                      </a:lnTo>
                      <a:lnTo>
                        <a:pt x="395" y="242"/>
                      </a:lnTo>
                      <a:lnTo>
                        <a:pt x="402" y="230"/>
                      </a:lnTo>
                      <a:lnTo>
                        <a:pt x="405" y="217"/>
                      </a:lnTo>
                      <a:lnTo>
                        <a:pt x="401" y="202"/>
                      </a:lnTo>
                      <a:lnTo>
                        <a:pt x="345" y="16"/>
                      </a:lnTo>
                      <a:lnTo>
                        <a:pt x="339" y="8"/>
                      </a:lnTo>
                      <a:lnTo>
                        <a:pt x="331" y="2"/>
                      </a:lnTo>
                      <a:lnTo>
                        <a:pt x="322" y="0"/>
                      </a:lnTo>
                      <a:lnTo>
                        <a:pt x="313" y="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39" name="Freeform 566"/>
                <p:cNvSpPr>
                  <a:spLocks noChangeAspect="1"/>
                </p:cNvSpPr>
                <p:nvPr/>
              </p:nvSpPr>
              <p:spPr bwMode="auto">
                <a:xfrm>
                  <a:off x="3743" y="3893"/>
                  <a:ext cx="192" cy="161"/>
                </a:xfrm>
                <a:custGeom>
                  <a:avLst/>
                  <a:gdLst>
                    <a:gd name="T0" fmla="*/ 93 w 385"/>
                    <a:gd name="T1" fmla="*/ 58 h 321"/>
                    <a:gd name="T2" fmla="*/ 95 w 385"/>
                    <a:gd name="T3" fmla="*/ 57 h 321"/>
                    <a:gd name="T4" fmla="*/ 96 w 385"/>
                    <a:gd name="T5" fmla="*/ 55 h 321"/>
                    <a:gd name="T6" fmla="*/ 96 w 385"/>
                    <a:gd name="T7" fmla="*/ 53 h 321"/>
                    <a:gd name="T8" fmla="*/ 96 w 385"/>
                    <a:gd name="T9" fmla="*/ 51 h 321"/>
                    <a:gd name="T10" fmla="*/ 82 w 385"/>
                    <a:gd name="T11" fmla="*/ 5 h 321"/>
                    <a:gd name="T12" fmla="*/ 81 w 385"/>
                    <a:gd name="T13" fmla="*/ 3 h 321"/>
                    <a:gd name="T14" fmla="*/ 79 w 385"/>
                    <a:gd name="T15" fmla="*/ 1 h 321"/>
                    <a:gd name="T16" fmla="*/ 77 w 385"/>
                    <a:gd name="T17" fmla="*/ 0 h 321"/>
                    <a:gd name="T18" fmla="*/ 76 w 385"/>
                    <a:gd name="T19" fmla="*/ 0 h 321"/>
                    <a:gd name="T20" fmla="*/ 2 w 385"/>
                    <a:gd name="T21" fmla="*/ 23 h 321"/>
                    <a:gd name="T22" fmla="*/ 1 w 385"/>
                    <a:gd name="T23" fmla="*/ 24 h 321"/>
                    <a:gd name="T24" fmla="*/ 0 w 385"/>
                    <a:gd name="T25" fmla="*/ 25 h 321"/>
                    <a:gd name="T26" fmla="*/ 0 w 385"/>
                    <a:gd name="T27" fmla="*/ 27 h 321"/>
                    <a:gd name="T28" fmla="*/ 0 w 385"/>
                    <a:gd name="T29" fmla="*/ 30 h 321"/>
                    <a:gd name="T30" fmla="*/ 14 w 385"/>
                    <a:gd name="T31" fmla="*/ 76 h 321"/>
                    <a:gd name="T32" fmla="*/ 15 w 385"/>
                    <a:gd name="T33" fmla="*/ 78 h 321"/>
                    <a:gd name="T34" fmla="*/ 16 w 385"/>
                    <a:gd name="T35" fmla="*/ 80 h 321"/>
                    <a:gd name="T36" fmla="*/ 18 w 385"/>
                    <a:gd name="T37" fmla="*/ 81 h 321"/>
                    <a:gd name="T38" fmla="*/ 20 w 385"/>
                    <a:gd name="T39" fmla="*/ 81 h 321"/>
                    <a:gd name="T40" fmla="*/ 93 w 385"/>
                    <a:gd name="T41" fmla="*/ 58 h 3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5"/>
                    <a:gd name="T64" fmla="*/ 0 h 321"/>
                    <a:gd name="T65" fmla="*/ 385 w 385"/>
                    <a:gd name="T66" fmla="*/ 321 h 3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5" h="321">
                      <a:moveTo>
                        <a:pt x="375" y="230"/>
                      </a:moveTo>
                      <a:lnTo>
                        <a:pt x="381" y="227"/>
                      </a:lnTo>
                      <a:lnTo>
                        <a:pt x="384" y="220"/>
                      </a:lnTo>
                      <a:lnTo>
                        <a:pt x="385" y="212"/>
                      </a:lnTo>
                      <a:lnTo>
                        <a:pt x="384" y="203"/>
                      </a:lnTo>
                      <a:lnTo>
                        <a:pt x="328" y="18"/>
                      </a:lnTo>
                      <a:lnTo>
                        <a:pt x="324" y="10"/>
                      </a:lnTo>
                      <a:lnTo>
                        <a:pt x="318" y="3"/>
                      </a:lnTo>
                      <a:lnTo>
                        <a:pt x="311" y="0"/>
                      </a:lnTo>
                      <a:lnTo>
                        <a:pt x="305" y="0"/>
                      </a:lnTo>
                      <a:lnTo>
                        <a:pt x="11" y="91"/>
                      </a:lnTo>
                      <a:lnTo>
                        <a:pt x="5" y="94"/>
                      </a:lnTo>
                      <a:lnTo>
                        <a:pt x="1" y="100"/>
                      </a:lnTo>
                      <a:lnTo>
                        <a:pt x="0" y="108"/>
                      </a:lnTo>
                      <a:lnTo>
                        <a:pt x="1" y="117"/>
                      </a:lnTo>
                      <a:lnTo>
                        <a:pt x="58" y="303"/>
                      </a:lnTo>
                      <a:lnTo>
                        <a:pt x="61" y="311"/>
                      </a:lnTo>
                      <a:lnTo>
                        <a:pt x="67" y="318"/>
                      </a:lnTo>
                      <a:lnTo>
                        <a:pt x="74" y="321"/>
                      </a:lnTo>
                      <a:lnTo>
                        <a:pt x="81" y="321"/>
                      </a:lnTo>
                      <a:lnTo>
                        <a:pt x="375" y="2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0" name="Freeform 567"/>
                <p:cNvSpPr>
                  <a:spLocks noChangeAspect="1"/>
                </p:cNvSpPr>
                <p:nvPr/>
              </p:nvSpPr>
              <p:spPr bwMode="auto">
                <a:xfrm>
                  <a:off x="3793" y="3907"/>
                  <a:ext cx="12" cy="11"/>
                </a:xfrm>
                <a:custGeom>
                  <a:avLst/>
                  <a:gdLst>
                    <a:gd name="T0" fmla="*/ 1 w 25"/>
                    <a:gd name="T1" fmla="*/ 1 h 23"/>
                    <a:gd name="T2" fmla="*/ 0 w 25"/>
                    <a:gd name="T3" fmla="*/ 5 h 23"/>
                    <a:gd name="T4" fmla="*/ 5 w 25"/>
                    <a:gd name="T5" fmla="*/ 4 h 23"/>
                    <a:gd name="T6" fmla="*/ 6 w 25"/>
                    <a:gd name="T7" fmla="*/ 0 h 23"/>
                    <a:gd name="T8" fmla="*/ 6 w 25"/>
                    <a:gd name="T9" fmla="*/ 0 h 23"/>
                    <a:gd name="T10" fmla="*/ 4 w 25"/>
                    <a:gd name="T11" fmla="*/ 0 h 23"/>
                    <a:gd name="T12" fmla="*/ 3 w 25"/>
                    <a:gd name="T13" fmla="*/ 0 h 23"/>
                    <a:gd name="T14" fmla="*/ 1 w 25"/>
                    <a:gd name="T15" fmla="*/ 1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3"/>
                    <a:gd name="T26" fmla="*/ 25 w 25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3">
                      <a:moveTo>
                        <a:pt x="4" y="7"/>
                      </a:moveTo>
                      <a:lnTo>
                        <a:pt x="0" y="23"/>
                      </a:lnTo>
                      <a:lnTo>
                        <a:pt x="21" y="16"/>
                      </a:lnTo>
                      <a:lnTo>
                        <a:pt x="25" y="2"/>
                      </a:lnTo>
                      <a:lnTo>
                        <a:pt x="24" y="1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1" name="Freeform 568"/>
                <p:cNvSpPr>
                  <a:spLocks noChangeAspect="1"/>
                </p:cNvSpPr>
                <p:nvPr/>
              </p:nvSpPr>
              <p:spPr bwMode="auto">
                <a:xfrm>
                  <a:off x="3839" y="3893"/>
                  <a:ext cx="13" cy="11"/>
                </a:xfrm>
                <a:custGeom>
                  <a:avLst/>
                  <a:gdLst>
                    <a:gd name="T0" fmla="*/ 1 w 25"/>
                    <a:gd name="T1" fmla="*/ 1 h 22"/>
                    <a:gd name="T2" fmla="*/ 0 w 25"/>
                    <a:gd name="T3" fmla="*/ 6 h 22"/>
                    <a:gd name="T4" fmla="*/ 6 w 25"/>
                    <a:gd name="T5" fmla="*/ 4 h 22"/>
                    <a:gd name="T6" fmla="*/ 7 w 25"/>
                    <a:gd name="T7" fmla="*/ 1 h 22"/>
                    <a:gd name="T8" fmla="*/ 6 w 25"/>
                    <a:gd name="T9" fmla="*/ 1 h 22"/>
                    <a:gd name="T10" fmla="*/ 5 w 25"/>
                    <a:gd name="T11" fmla="*/ 0 h 22"/>
                    <a:gd name="T12" fmla="*/ 3 w 25"/>
                    <a:gd name="T13" fmla="*/ 0 h 22"/>
                    <a:gd name="T14" fmla="*/ 1 w 25"/>
                    <a:gd name="T15" fmla="*/ 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22"/>
                    <a:gd name="T26" fmla="*/ 25 w 25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22">
                      <a:moveTo>
                        <a:pt x="4" y="6"/>
                      </a:moveTo>
                      <a:lnTo>
                        <a:pt x="0" y="22"/>
                      </a:lnTo>
                      <a:lnTo>
                        <a:pt x="22" y="16"/>
                      </a:lnTo>
                      <a:lnTo>
                        <a:pt x="25" y="2"/>
                      </a:lnTo>
                      <a:lnTo>
                        <a:pt x="24" y="1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2" name="Freeform 569"/>
                <p:cNvSpPr>
                  <a:spLocks noChangeAspect="1"/>
                </p:cNvSpPr>
                <p:nvPr/>
              </p:nvSpPr>
              <p:spPr bwMode="auto">
                <a:xfrm>
                  <a:off x="3812" y="3903"/>
                  <a:ext cx="22" cy="8"/>
                </a:xfrm>
                <a:custGeom>
                  <a:avLst/>
                  <a:gdLst>
                    <a:gd name="T0" fmla="*/ 0 w 43"/>
                    <a:gd name="T1" fmla="*/ 3 h 16"/>
                    <a:gd name="T2" fmla="*/ 11 w 43"/>
                    <a:gd name="T3" fmla="*/ 0 h 16"/>
                    <a:gd name="T4" fmla="*/ 10 w 43"/>
                    <a:gd name="T5" fmla="*/ 1 h 16"/>
                    <a:gd name="T6" fmla="*/ 0 w 43"/>
                    <a:gd name="T7" fmla="*/ 4 h 16"/>
                    <a:gd name="T8" fmla="*/ 0 w 43"/>
                    <a:gd name="T9" fmla="*/ 3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"/>
                    <a:gd name="T16" fmla="*/ 0 h 16"/>
                    <a:gd name="T17" fmla="*/ 43 w 43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" h="16">
                      <a:moveTo>
                        <a:pt x="0" y="12"/>
                      </a:moveTo>
                      <a:lnTo>
                        <a:pt x="43" y="0"/>
                      </a:lnTo>
                      <a:lnTo>
                        <a:pt x="39" y="5"/>
                      </a:lnTo>
                      <a:lnTo>
                        <a:pt x="0" y="1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3" name="Freeform 570"/>
                <p:cNvSpPr>
                  <a:spLocks noChangeAspect="1"/>
                </p:cNvSpPr>
                <p:nvPr/>
              </p:nvSpPr>
              <p:spPr bwMode="auto">
                <a:xfrm>
                  <a:off x="3766" y="3916"/>
                  <a:ext cx="22" cy="10"/>
                </a:xfrm>
                <a:custGeom>
                  <a:avLst/>
                  <a:gdLst>
                    <a:gd name="T0" fmla="*/ 0 w 42"/>
                    <a:gd name="T1" fmla="*/ 4 h 20"/>
                    <a:gd name="T2" fmla="*/ 1 w 42"/>
                    <a:gd name="T3" fmla="*/ 5 h 20"/>
                    <a:gd name="T4" fmla="*/ 10 w 42"/>
                    <a:gd name="T5" fmla="*/ 3 h 20"/>
                    <a:gd name="T6" fmla="*/ 12 w 42"/>
                    <a:gd name="T7" fmla="*/ 1 h 20"/>
                    <a:gd name="T8" fmla="*/ 11 w 42"/>
                    <a:gd name="T9" fmla="*/ 0 h 20"/>
                    <a:gd name="T10" fmla="*/ 2 w 42"/>
                    <a:gd name="T11" fmla="*/ 3 h 20"/>
                    <a:gd name="T12" fmla="*/ 0 w 42"/>
                    <a:gd name="T13" fmla="*/ 4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20"/>
                    <a:gd name="T23" fmla="*/ 42 w 42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20">
                      <a:moveTo>
                        <a:pt x="0" y="16"/>
                      </a:moveTo>
                      <a:lnTo>
                        <a:pt x="3" y="20"/>
                      </a:lnTo>
                      <a:lnTo>
                        <a:pt x="38" y="9"/>
                      </a:lnTo>
                      <a:lnTo>
                        <a:pt x="42" y="2"/>
                      </a:lnTo>
                      <a:lnTo>
                        <a:pt x="41" y="0"/>
                      </a:lnTo>
                      <a:lnTo>
                        <a:pt x="7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4" name="Freeform 571"/>
                <p:cNvSpPr>
                  <a:spLocks noChangeAspect="1"/>
                </p:cNvSpPr>
                <p:nvPr/>
              </p:nvSpPr>
              <p:spPr bwMode="auto">
                <a:xfrm>
                  <a:off x="3856" y="3888"/>
                  <a:ext cx="21" cy="10"/>
                </a:xfrm>
                <a:custGeom>
                  <a:avLst/>
                  <a:gdLst>
                    <a:gd name="T0" fmla="*/ 0 w 42"/>
                    <a:gd name="T1" fmla="*/ 4 h 19"/>
                    <a:gd name="T2" fmla="*/ 1 w 42"/>
                    <a:gd name="T3" fmla="*/ 5 h 19"/>
                    <a:gd name="T4" fmla="*/ 10 w 42"/>
                    <a:gd name="T5" fmla="*/ 3 h 19"/>
                    <a:gd name="T6" fmla="*/ 11 w 42"/>
                    <a:gd name="T7" fmla="*/ 1 h 19"/>
                    <a:gd name="T8" fmla="*/ 11 w 42"/>
                    <a:gd name="T9" fmla="*/ 0 h 19"/>
                    <a:gd name="T10" fmla="*/ 1 w 42"/>
                    <a:gd name="T11" fmla="*/ 3 h 19"/>
                    <a:gd name="T12" fmla="*/ 0 w 42"/>
                    <a:gd name="T13" fmla="*/ 4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19"/>
                    <a:gd name="T23" fmla="*/ 42 w 42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19">
                      <a:moveTo>
                        <a:pt x="0" y="16"/>
                      </a:moveTo>
                      <a:lnTo>
                        <a:pt x="4" y="19"/>
                      </a:lnTo>
                      <a:lnTo>
                        <a:pt x="38" y="9"/>
                      </a:lnTo>
                      <a:lnTo>
                        <a:pt x="42" y="2"/>
                      </a:lnTo>
                      <a:lnTo>
                        <a:pt x="41" y="0"/>
                      </a:lnTo>
                      <a:lnTo>
                        <a:pt x="7" y="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5" name="Freeform 572"/>
                <p:cNvSpPr>
                  <a:spLocks noChangeAspect="1"/>
                </p:cNvSpPr>
                <p:nvPr/>
              </p:nvSpPr>
              <p:spPr bwMode="auto">
                <a:xfrm>
                  <a:off x="4269" y="3978"/>
                  <a:ext cx="37" cy="58"/>
                </a:xfrm>
                <a:custGeom>
                  <a:avLst/>
                  <a:gdLst>
                    <a:gd name="T0" fmla="*/ 7 w 73"/>
                    <a:gd name="T1" fmla="*/ 0 h 117"/>
                    <a:gd name="T2" fmla="*/ 0 w 73"/>
                    <a:gd name="T3" fmla="*/ 27 h 117"/>
                    <a:gd name="T4" fmla="*/ 11 w 73"/>
                    <a:gd name="T5" fmla="*/ 29 h 117"/>
                    <a:gd name="T6" fmla="*/ 19 w 73"/>
                    <a:gd name="T7" fmla="*/ 5 h 117"/>
                    <a:gd name="T8" fmla="*/ 7 w 7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25" y="0"/>
                      </a:moveTo>
                      <a:lnTo>
                        <a:pt x="0" y="110"/>
                      </a:lnTo>
                      <a:lnTo>
                        <a:pt x="43" y="117"/>
                      </a:lnTo>
                      <a:lnTo>
                        <a:pt x="73" y="2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6" name="Freeform 573"/>
                <p:cNvSpPr>
                  <a:spLocks noChangeAspect="1"/>
                </p:cNvSpPr>
                <p:nvPr/>
              </p:nvSpPr>
              <p:spPr bwMode="auto">
                <a:xfrm>
                  <a:off x="4360" y="3983"/>
                  <a:ext cx="27" cy="57"/>
                </a:xfrm>
                <a:custGeom>
                  <a:avLst/>
                  <a:gdLst>
                    <a:gd name="T0" fmla="*/ 0 w 53"/>
                    <a:gd name="T1" fmla="*/ 0 h 113"/>
                    <a:gd name="T2" fmla="*/ 1 w 53"/>
                    <a:gd name="T3" fmla="*/ 29 h 113"/>
                    <a:gd name="T4" fmla="*/ 12 w 53"/>
                    <a:gd name="T5" fmla="*/ 27 h 113"/>
                    <a:gd name="T6" fmla="*/ 14 w 53"/>
                    <a:gd name="T7" fmla="*/ 3 h 113"/>
                    <a:gd name="T8" fmla="*/ 0 w 53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"/>
                    <a:gd name="T16" fmla="*/ 0 h 113"/>
                    <a:gd name="T17" fmla="*/ 53 w 53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" h="113">
                      <a:moveTo>
                        <a:pt x="0" y="0"/>
                      </a:moveTo>
                      <a:lnTo>
                        <a:pt x="4" y="113"/>
                      </a:lnTo>
                      <a:lnTo>
                        <a:pt x="48" y="108"/>
                      </a:lnTo>
                      <a:lnTo>
                        <a:pt x="5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7" name="Freeform 574"/>
                <p:cNvSpPr>
                  <a:spLocks noChangeAspect="1"/>
                </p:cNvSpPr>
                <p:nvPr/>
              </p:nvSpPr>
              <p:spPr bwMode="auto">
                <a:xfrm>
                  <a:off x="4321" y="4029"/>
                  <a:ext cx="81" cy="232"/>
                </a:xfrm>
                <a:custGeom>
                  <a:avLst/>
                  <a:gdLst>
                    <a:gd name="T0" fmla="*/ 37 w 163"/>
                    <a:gd name="T1" fmla="*/ 85 h 464"/>
                    <a:gd name="T2" fmla="*/ 38 w 163"/>
                    <a:gd name="T3" fmla="*/ 86 h 464"/>
                    <a:gd name="T4" fmla="*/ 39 w 163"/>
                    <a:gd name="T5" fmla="*/ 89 h 464"/>
                    <a:gd name="T6" fmla="*/ 40 w 163"/>
                    <a:gd name="T7" fmla="*/ 92 h 464"/>
                    <a:gd name="T8" fmla="*/ 38 w 163"/>
                    <a:gd name="T9" fmla="*/ 97 h 464"/>
                    <a:gd name="T10" fmla="*/ 38 w 163"/>
                    <a:gd name="T11" fmla="*/ 97 h 464"/>
                    <a:gd name="T12" fmla="*/ 37 w 163"/>
                    <a:gd name="T13" fmla="*/ 97 h 464"/>
                    <a:gd name="T14" fmla="*/ 35 w 163"/>
                    <a:gd name="T15" fmla="*/ 97 h 464"/>
                    <a:gd name="T16" fmla="*/ 33 w 163"/>
                    <a:gd name="T17" fmla="*/ 98 h 464"/>
                    <a:gd name="T18" fmla="*/ 31 w 163"/>
                    <a:gd name="T19" fmla="*/ 100 h 464"/>
                    <a:gd name="T20" fmla="*/ 29 w 163"/>
                    <a:gd name="T21" fmla="*/ 103 h 464"/>
                    <a:gd name="T22" fmla="*/ 26 w 163"/>
                    <a:gd name="T23" fmla="*/ 107 h 464"/>
                    <a:gd name="T24" fmla="*/ 24 w 163"/>
                    <a:gd name="T25" fmla="*/ 112 h 464"/>
                    <a:gd name="T26" fmla="*/ 24 w 163"/>
                    <a:gd name="T27" fmla="*/ 112 h 464"/>
                    <a:gd name="T28" fmla="*/ 22 w 163"/>
                    <a:gd name="T29" fmla="*/ 113 h 464"/>
                    <a:gd name="T30" fmla="*/ 21 w 163"/>
                    <a:gd name="T31" fmla="*/ 113 h 464"/>
                    <a:gd name="T32" fmla="*/ 19 w 163"/>
                    <a:gd name="T33" fmla="*/ 113 h 464"/>
                    <a:gd name="T34" fmla="*/ 17 w 163"/>
                    <a:gd name="T35" fmla="*/ 114 h 464"/>
                    <a:gd name="T36" fmla="*/ 14 w 163"/>
                    <a:gd name="T37" fmla="*/ 114 h 464"/>
                    <a:gd name="T38" fmla="*/ 12 w 163"/>
                    <a:gd name="T39" fmla="*/ 114 h 464"/>
                    <a:gd name="T40" fmla="*/ 11 w 163"/>
                    <a:gd name="T41" fmla="*/ 114 h 464"/>
                    <a:gd name="T42" fmla="*/ 0 w 163"/>
                    <a:gd name="T43" fmla="*/ 116 h 464"/>
                    <a:gd name="T44" fmla="*/ 0 w 163"/>
                    <a:gd name="T45" fmla="*/ 116 h 464"/>
                    <a:gd name="T46" fmla="*/ 0 w 163"/>
                    <a:gd name="T47" fmla="*/ 115 h 464"/>
                    <a:gd name="T48" fmla="*/ 0 w 163"/>
                    <a:gd name="T49" fmla="*/ 113 h 464"/>
                    <a:gd name="T50" fmla="*/ 1 w 163"/>
                    <a:gd name="T51" fmla="*/ 112 h 464"/>
                    <a:gd name="T52" fmla="*/ 11 w 163"/>
                    <a:gd name="T53" fmla="*/ 108 h 464"/>
                    <a:gd name="T54" fmla="*/ 12 w 163"/>
                    <a:gd name="T55" fmla="*/ 107 h 464"/>
                    <a:gd name="T56" fmla="*/ 12 w 163"/>
                    <a:gd name="T57" fmla="*/ 106 h 464"/>
                    <a:gd name="T58" fmla="*/ 13 w 163"/>
                    <a:gd name="T59" fmla="*/ 105 h 464"/>
                    <a:gd name="T60" fmla="*/ 14 w 163"/>
                    <a:gd name="T61" fmla="*/ 103 h 464"/>
                    <a:gd name="T62" fmla="*/ 16 w 163"/>
                    <a:gd name="T63" fmla="*/ 101 h 464"/>
                    <a:gd name="T64" fmla="*/ 18 w 163"/>
                    <a:gd name="T65" fmla="*/ 98 h 464"/>
                    <a:gd name="T66" fmla="*/ 19 w 163"/>
                    <a:gd name="T67" fmla="*/ 96 h 464"/>
                    <a:gd name="T68" fmla="*/ 20 w 163"/>
                    <a:gd name="T69" fmla="*/ 94 h 464"/>
                    <a:gd name="T70" fmla="*/ 22 w 163"/>
                    <a:gd name="T71" fmla="*/ 90 h 464"/>
                    <a:gd name="T72" fmla="*/ 22 w 163"/>
                    <a:gd name="T73" fmla="*/ 88 h 464"/>
                    <a:gd name="T74" fmla="*/ 22 w 163"/>
                    <a:gd name="T75" fmla="*/ 88 h 464"/>
                    <a:gd name="T76" fmla="*/ 22 w 163"/>
                    <a:gd name="T77" fmla="*/ 88 h 464"/>
                    <a:gd name="T78" fmla="*/ 19 w 163"/>
                    <a:gd name="T79" fmla="*/ 3 h 464"/>
                    <a:gd name="T80" fmla="*/ 31 w 163"/>
                    <a:gd name="T81" fmla="*/ 0 h 464"/>
                    <a:gd name="T82" fmla="*/ 37 w 163"/>
                    <a:gd name="T83" fmla="*/ 85 h 46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63"/>
                    <a:gd name="T127" fmla="*/ 0 h 464"/>
                    <a:gd name="T128" fmla="*/ 163 w 163"/>
                    <a:gd name="T129" fmla="*/ 464 h 46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63" h="464">
                      <a:moveTo>
                        <a:pt x="148" y="337"/>
                      </a:moveTo>
                      <a:lnTo>
                        <a:pt x="153" y="342"/>
                      </a:lnTo>
                      <a:lnTo>
                        <a:pt x="159" y="353"/>
                      </a:lnTo>
                      <a:lnTo>
                        <a:pt x="163" y="368"/>
                      </a:lnTo>
                      <a:lnTo>
                        <a:pt x="154" y="385"/>
                      </a:lnTo>
                      <a:lnTo>
                        <a:pt x="153" y="385"/>
                      </a:lnTo>
                      <a:lnTo>
                        <a:pt x="148" y="385"/>
                      </a:lnTo>
                      <a:lnTo>
                        <a:pt x="142" y="386"/>
                      </a:lnTo>
                      <a:lnTo>
                        <a:pt x="134" y="390"/>
                      </a:lnTo>
                      <a:lnTo>
                        <a:pt x="126" y="397"/>
                      </a:lnTo>
                      <a:lnTo>
                        <a:pt x="117" y="409"/>
                      </a:lnTo>
                      <a:lnTo>
                        <a:pt x="106" y="425"/>
                      </a:lnTo>
                      <a:lnTo>
                        <a:pt x="97" y="448"/>
                      </a:lnTo>
                      <a:lnTo>
                        <a:pt x="96" y="448"/>
                      </a:lnTo>
                      <a:lnTo>
                        <a:pt x="91" y="449"/>
                      </a:lnTo>
                      <a:lnTo>
                        <a:pt x="85" y="450"/>
                      </a:lnTo>
                      <a:lnTo>
                        <a:pt x="76" y="452"/>
                      </a:lnTo>
                      <a:lnTo>
                        <a:pt x="68" y="454"/>
                      </a:lnTo>
                      <a:lnTo>
                        <a:pt x="59" y="455"/>
                      </a:lnTo>
                      <a:lnTo>
                        <a:pt x="51" y="456"/>
                      </a:lnTo>
                      <a:lnTo>
                        <a:pt x="45" y="456"/>
                      </a:lnTo>
                      <a:lnTo>
                        <a:pt x="0" y="464"/>
                      </a:lnTo>
                      <a:lnTo>
                        <a:pt x="0" y="462"/>
                      </a:lnTo>
                      <a:lnTo>
                        <a:pt x="0" y="458"/>
                      </a:lnTo>
                      <a:lnTo>
                        <a:pt x="0" y="452"/>
                      </a:lnTo>
                      <a:lnTo>
                        <a:pt x="4" y="447"/>
                      </a:lnTo>
                      <a:lnTo>
                        <a:pt x="46" y="429"/>
                      </a:lnTo>
                      <a:lnTo>
                        <a:pt x="48" y="428"/>
                      </a:lnTo>
                      <a:lnTo>
                        <a:pt x="50" y="424"/>
                      </a:lnTo>
                      <a:lnTo>
                        <a:pt x="55" y="418"/>
                      </a:lnTo>
                      <a:lnTo>
                        <a:pt x="59" y="410"/>
                      </a:lnTo>
                      <a:lnTo>
                        <a:pt x="65" y="401"/>
                      </a:lnTo>
                      <a:lnTo>
                        <a:pt x="72" y="391"/>
                      </a:lnTo>
                      <a:lnTo>
                        <a:pt x="78" y="382"/>
                      </a:lnTo>
                      <a:lnTo>
                        <a:pt x="82" y="373"/>
                      </a:lnTo>
                      <a:lnTo>
                        <a:pt x="88" y="360"/>
                      </a:lnTo>
                      <a:lnTo>
                        <a:pt x="90" y="352"/>
                      </a:lnTo>
                      <a:lnTo>
                        <a:pt x="90" y="350"/>
                      </a:lnTo>
                      <a:lnTo>
                        <a:pt x="90" y="349"/>
                      </a:lnTo>
                      <a:lnTo>
                        <a:pt x="76" y="10"/>
                      </a:lnTo>
                      <a:lnTo>
                        <a:pt x="127" y="0"/>
                      </a:lnTo>
                      <a:lnTo>
                        <a:pt x="148" y="3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8" name="Freeform 575"/>
                <p:cNvSpPr>
                  <a:spLocks noChangeAspect="1"/>
                </p:cNvSpPr>
                <p:nvPr/>
              </p:nvSpPr>
              <p:spPr bwMode="auto">
                <a:xfrm>
                  <a:off x="4321" y="4219"/>
                  <a:ext cx="82" cy="45"/>
                </a:xfrm>
                <a:custGeom>
                  <a:avLst/>
                  <a:gdLst>
                    <a:gd name="T0" fmla="*/ 23 w 164"/>
                    <a:gd name="T1" fmla="*/ 17 h 90"/>
                    <a:gd name="T2" fmla="*/ 0 w 164"/>
                    <a:gd name="T3" fmla="*/ 22 h 90"/>
                    <a:gd name="T4" fmla="*/ 1 w 164"/>
                    <a:gd name="T5" fmla="*/ 22 h 90"/>
                    <a:gd name="T6" fmla="*/ 1 w 164"/>
                    <a:gd name="T7" fmla="*/ 22 h 90"/>
                    <a:gd name="T8" fmla="*/ 1 w 164"/>
                    <a:gd name="T9" fmla="*/ 23 h 90"/>
                    <a:gd name="T10" fmla="*/ 1 w 164"/>
                    <a:gd name="T11" fmla="*/ 23 h 90"/>
                    <a:gd name="T12" fmla="*/ 1 w 164"/>
                    <a:gd name="T13" fmla="*/ 23 h 90"/>
                    <a:gd name="T14" fmla="*/ 2 w 164"/>
                    <a:gd name="T15" fmla="*/ 23 h 90"/>
                    <a:gd name="T16" fmla="*/ 3 w 164"/>
                    <a:gd name="T17" fmla="*/ 22 h 90"/>
                    <a:gd name="T18" fmla="*/ 5 w 164"/>
                    <a:gd name="T19" fmla="*/ 22 h 90"/>
                    <a:gd name="T20" fmla="*/ 7 w 164"/>
                    <a:gd name="T21" fmla="*/ 22 h 90"/>
                    <a:gd name="T22" fmla="*/ 10 w 164"/>
                    <a:gd name="T23" fmla="*/ 22 h 90"/>
                    <a:gd name="T24" fmla="*/ 12 w 164"/>
                    <a:gd name="T25" fmla="*/ 22 h 90"/>
                    <a:gd name="T26" fmla="*/ 15 w 164"/>
                    <a:gd name="T27" fmla="*/ 21 h 90"/>
                    <a:gd name="T28" fmla="*/ 17 w 164"/>
                    <a:gd name="T29" fmla="*/ 21 h 90"/>
                    <a:gd name="T30" fmla="*/ 18 w 164"/>
                    <a:gd name="T31" fmla="*/ 21 h 90"/>
                    <a:gd name="T32" fmla="*/ 19 w 164"/>
                    <a:gd name="T33" fmla="*/ 21 h 90"/>
                    <a:gd name="T34" fmla="*/ 20 w 164"/>
                    <a:gd name="T35" fmla="*/ 20 h 90"/>
                    <a:gd name="T36" fmla="*/ 21 w 164"/>
                    <a:gd name="T37" fmla="*/ 20 h 90"/>
                    <a:gd name="T38" fmla="*/ 22 w 164"/>
                    <a:gd name="T39" fmla="*/ 20 h 90"/>
                    <a:gd name="T40" fmla="*/ 23 w 164"/>
                    <a:gd name="T41" fmla="*/ 20 h 90"/>
                    <a:gd name="T42" fmla="*/ 25 w 164"/>
                    <a:gd name="T43" fmla="*/ 20 h 90"/>
                    <a:gd name="T44" fmla="*/ 27 w 164"/>
                    <a:gd name="T45" fmla="*/ 13 h 90"/>
                    <a:gd name="T46" fmla="*/ 29 w 164"/>
                    <a:gd name="T47" fmla="*/ 10 h 90"/>
                    <a:gd name="T48" fmla="*/ 30 w 164"/>
                    <a:gd name="T49" fmla="*/ 6 h 90"/>
                    <a:gd name="T50" fmla="*/ 32 w 164"/>
                    <a:gd name="T51" fmla="*/ 5 h 90"/>
                    <a:gd name="T52" fmla="*/ 34 w 164"/>
                    <a:gd name="T53" fmla="*/ 5 h 90"/>
                    <a:gd name="T54" fmla="*/ 34 w 164"/>
                    <a:gd name="T55" fmla="*/ 3 h 90"/>
                    <a:gd name="T56" fmla="*/ 35 w 164"/>
                    <a:gd name="T57" fmla="*/ 3 h 90"/>
                    <a:gd name="T58" fmla="*/ 35 w 164"/>
                    <a:gd name="T59" fmla="*/ 3 h 90"/>
                    <a:gd name="T60" fmla="*/ 38 w 164"/>
                    <a:gd name="T61" fmla="*/ 17 h 90"/>
                    <a:gd name="T62" fmla="*/ 41 w 164"/>
                    <a:gd name="T63" fmla="*/ 17 h 90"/>
                    <a:gd name="T64" fmla="*/ 40 w 164"/>
                    <a:gd name="T65" fmla="*/ 3 h 90"/>
                    <a:gd name="T66" fmla="*/ 40 w 164"/>
                    <a:gd name="T67" fmla="*/ 3 h 90"/>
                    <a:gd name="T68" fmla="*/ 40 w 164"/>
                    <a:gd name="T69" fmla="*/ 1 h 90"/>
                    <a:gd name="T70" fmla="*/ 40 w 164"/>
                    <a:gd name="T71" fmla="*/ 1 h 90"/>
                    <a:gd name="T72" fmla="*/ 41 w 164"/>
                    <a:gd name="T73" fmla="*/ 0 h 90"/>
                    <a:gd name="T74" fmla="*/ 36 w 164"/>
                    <a:gd name="T75" fmla="*/ 1 h 90"/>
                    <a:gd name="T76" fmla="*/ 33 w 164"/>
                    <a:gd name="T77" fmla="*/ 3 h 90"/>
                    <a:gd name="T78" fmla="*/ 30 w 164"/>
                    <a:gd name="T79" fmla="*/ 5 h 90"/>
                    <a:gd name="T80" fmla="*/ 27 w 164"/>
                    <a:gd name="T81" fmla="*/ 8 h 90"/>
                    <a:gd name="T82" fmla="*/ 25 w 164"/>
                    <a:gd name="T83" fmla="*/ 11 h 90"/>
                    <a:gd name="T84" fmla="*/ 24 w 164"/>
                    <a:gd name="T85" fmla="*/ 14 h 90"/>
                    <a:gd name="T86" fmla="*/ 23 w 164"/>
                    <a:gd name="T87" fmla="*/ 16 h 90"/>
                    <a:gd name="T88" fmla="*/ 23 w 164"/>
                    <a:gd name="T89" fmla="*/ 17 h 9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4"/>
                    <a:gd name="T136" fmla="*/ 0 h 90"/>
                    <a:gd name="T137" fmla="*/ 164 w 164"/>
                    <a:gd name="T138" fmla="*/ 90 h 9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4" h="90">
                      <a:moveTo>
                        <a:pt x="94" y="68"/>
                      </a:moveTo>
                      <a:lnTo>
                        <a:pt x="0" y="85"/>
                      </a:lnTo>
                      <a:lnTo>
                        <a:pt x="2" y="86"/>
                      </a:lnTo>
                      <a:lnTo>
                        <a:pt x="3" y="88"/>
                      </a:lnTo>
                      <a:lnTo>
                        <a:pt x="4" y="90"/>
                      </a:lnTo>
                      <a:lnTo>
                        <a:pt x="5" y="90"/>
                      </a:lnTo>
                      <a:lnTo>
                        <a:pt x="8" y="90"/>
                      </a:lnTo>
                      <a:lnTo>
                        <a:pt x="14" y="88"/>
                      </a:lnTo>
                      <a:lnTo>
                        <a:pt x="21" y="88"/>
                      </a:lnTo>
                      <a:lnTo>
                        <a:pt x="29" y="87"/>
                      </a:lnTo>
                      <a:lnTo>
                        <a:pt x="38" y="86"/>
                      </a:lnTo>
                      <a:lnTo>
                        <a:pt x="49" y="85"/>
                      </a:lnTo>
                      <a:lnTo>
                        <a:pt x="60" y="84"/>
                      </a:lnTo>
                      <a:lnTo>
                        <a:pt x="65" y="83"/>
                      </a:lnTo>
                      <a:lnTo>
                        <a:pt x="70" y="82"/>
                      </a:lnTo>
                      <a:lnTo>
                        <a:pt x="74" y="82"/>
                      </a:lnTo>
                      <a:lnTo>
                        <a:pt x="80" y="80"/>
                      </a:lnTo>
                      <a:lnTo>
                        <a:pt x="85" y="79"/>
                      </a:lnTo>
                      <a:lnTo>
                        <a:pt x="90" y="78"/>
                      </a:lnTo>
                      <a:lnTo>
                        <a:pt x="95" y="78"/>
                      </a:lnTo>
                      <a:lnTo>
                        <a:pt x="101" y="77"/>
                      </a:lnTo>
                      <a:lnTo>
                        <a:pt x="109" y="55"/>
                      </a:lnTo>
                      <a:lnTo>
                        <a:pt x="116" y="39"/>
                      </a:lnTo>
                      <a:lnTo>
                        <a:pt x="123" y="27"/>
                      </a:lnTo>
                      <a:lnTo>
                        <a:pt x="128" y="20"/>
                      </a:lnTo>
                      <a:lnTo>
                        <a:pt x="133" y="17"/>
                      </a:lnTo>
                      <a:lnTo>
                        <a:pt x="136" y="15"/>
                      </a:lnTo>
                      <a:lnTo>
                        <a:pt x="139" y="15"/>
                      </a:lnTo>
                      <a:lnTo>
                        <a:pt x="140" y="15"/>
                      </a:lnTo>
                      <a:lnTo>
                        <a:pt x="151" y="68"/>
                      </a:lnTo>
                      <a:lnTo>
                        <a:pt x="164" y="65"/>
                      </a:lnTo>
                      <a:lnTo>
                        <a:pt x="157" y="10"/>
                      </a:lnTo>
                      <a:lnTo>
                        <a:pt x="157" y="9"/>
                      </a:lnTo>
                      <a:lnTo>
                        <a:pt x="158" y="7"/>
                      </a:lnTo>
                      <a:lnTo>
                        <a:pt x="159" y="4"/>
                      </a:lnTo>
                      <a:lnTo>
                        <a:pt x="161" y="0"/>
                      </a:lnTo>
                      <a:lnTo>
                        <a:pt x="144" y="1"/>
                      </a:lnTo>
                      <a:lnTo>
                        <a:pt x="131" y="9"/>
                      </a:lnTo>
                      <a:lnTo>
                        <a:pt x="120" y="19"/>
                      </a:lnTo>
                      <a:lnTo>
                        <a:pt x="110" y="32"/>
                      </a:lnTo>
                      <a:lnTo>
                        <a:pt x="103" y="45"/>
                      </a:lnTo>
                      <a:lnTo>
                        <a:pt x="98" y="56"/>
                      </a:lnTo>
                      <a:lnTo>
                        <a:pt x="95" y="64"/>
                      </a:lnTo>
                      <a:lnTo>
                        <a:pt x="94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49" name="Freeform 576"/>
                <p:cNvSpPr>
                  <a:spLocks noChangeAspect="1"/>
                </p:cNvSpPr>
                <p:nvPr/>
              </p:nvSpPr>
              <p:spPr bwMode="auto">
                <a:xfrm>
                  <a:off x="4188" y="4032"/>
                  <a:ext cx="107" cy="223"/>
                </a:xfrm>
                <a:custGeom>
                  <a:avLst/>
                  <a:gdLst>
                    <a:gd name="T0" fmla="*/ 42 w 214"/>
                    <a:gd name="T1" fmla="*/ 86 h 445"/>
                    <a:gd name="T2" fmla="*/ 42 w 214"/>
                    <a:gd name="T3" fmla="*/ 87 h 445"/>
                    <a:gd name="T4" fmla="*/ 44 w 214"/>
                    <a:gd name="T5" fmla="*/ 91 h 445"/>
                    <a:gd name="T6" fmla="*/ 44 w 214"/>
                    <a:gd name="T7" fmla="*/ 94 h 445"/>
                    <a:gd name="T8" fmla="*/ 41 w 214"/>
                    <a:gd name="T9" fmla="*/ 98 h 445"/>
                    <a:gd name="T10" fmla="*/ 41 w 214"/>
                    <a:gd name="T11" fmla="*/ 98 h 445"/>
                    <a:gd name="T12" fmla="*/ 40 w 214"/>
                    <a:gd name="T13" fmla="*/ 98 h 445"/>
                    <a:gd name="T14" fmla="*/ 38 w 214"/>
                    <a:gd name="T15" fmla="*/ 98 h 445"/>
                    <a:gd name="T16" fmla="*/ 36 w 214"/>
                    <a:gd name="T17" fmla="*/ 98 h 445"/>
                    <a:gd name="T18" fmla="*/ 34 w 214"/>
                    <a:gd name="T19" fmla="*/ 100 h 445"/>
                    <a:gd name="T20" fmla="*/ 30 w 214"/>
                    <a:gd name="T21" fmla="*/ 102 h 445"/>
                    <a:gd name="T22" fmla="*/ 27 w 214"/>
                    <a:gd name="T23" fmla="*/ 106 h 445"/>
                    <a:gd name="T24" fmla="*/ 25 w 214"/>
                    <a:gd name="T25" fmla="*/ 111 h 445"/>
                    <a:gd name="T26" fmla="*/ 24 w 214"/>
                    <a:gd name="T27" fmla="*/ 111 h 445"/>
                    <a:gd name="T28" fmla="*/ 23 w 214"/>
                    <a:gd name="T29" fmla="*/ 111 h 445"/>
                    <a:gd name="T30" fmla="*/ 21 w 214"/>
                    <a:gd name="T31" fmla="*/ 112 h 445"/>
                    <a:gd name="T32" fmla="*/ 20 w 214"/>
                    <a:gd name="T33" fmla="*/ 112 h 445"/>
                    <a:gd name="T34" fmla="*/ 17 w 214"/>
                    <a:gd name="T35" fmla="*/ 112 h 445"/>
                    <a:gd name="T36" fmla="*/ 15 w 214"/>
                    <a:gd name="T37" fmla="*/ 112 h 445"/>
                    <a:gd name="T38" fmla="*/ 13 w 214"/>
                    <a:gd name="T39" fmla="*/ 112 h 445"/>
                    <a:gd name="T40" fmla="*/ 12 w 214"/>
                    <a:gd name="T41" fmla="*/ 111 h 445"/>
                    <a:gd name="T42" fmla="*/ 0 w 214"/>
                    <a:gd name="T43" fmla="*/ 111 h 445"/>
                    <a:gd name="T44" fmla="*/ 0 w 214"/>
                    <a:gd name="T45" fmla="*/ 111 h 445"/>
                    <a:gd name="T46" fmla="*/ 0 w 214"/>
                    <a:gd name="T47" fmla="*/ 110 h 445"/>
                    <a:gd name="T48" fmla="*/ 1 w 214"/>
                    <a:gd name="T49" fmla="*/ 108 h 445"/>
                    <a:gd name="T50" fmla="*/ 2 w 214"/>
                    <a:gd name="T51" fmla="*/ 107 h 445"/>
                    <a:gd name="T52" fmla="*/ 13 w 214"/>
                    <a:gd name="T53" fmla="*/ 105 h 445"/>
                    <a:gd name="T54" fmla="*/ 13 w 214"/>
                    <a:gd name="T55" fmla="*/ 104 h 445"/>
                    <a:gd name="T56" fmla="*/ 13 w 214"/>
                    <a:gd name="T57" fmla="*/ 104 h 445"/>
                    <a:gd name="T58" fmla="*/ 15 w 214"/>
                    <a:gd name="T59" fmla="*/ 102 h 445"/>
                    <a:gd name="T60" fmla="*/ 17 w 214"/>
                    <a:gd name="T61" fmla="*/ 100 h 445"/>
                    <a:gd name="T62" fmla="*/ 19 w 214"/>
                    <a:gd name="T63" fmla="*/ 98 h 445"/>
                    <a:gd name="T64" fmla="*/ 21 w 214"/>
                    <a:gd name="T65" fmla="*/ 96 h 445"/>
                    <a:gd name="T66" fmla="*/ 22 w 214"/>
                    <a:gd name="T67" fmla="*/ 94 h 445"/>
                    <a:gd name="T68" fmla="*/ 24 w 214"/>
                    <a:gd name="T69" fmla="*/ 92 h 445"/>
                    <a:gd name="T70" fmla="*/ 26 w 214"/>
                    <a:gd name="T71" fmla="*/ 89 h 445"/>
                    <a:gd name="T72" fmla="*/ 27 w 214"/>
                    <a:gd name="T73" fmla="*/ 87 h 445"/>
                    <a:gd name="T74" fmla="*/ 27 w 214"/>
                    <a:gd name="T75" fmla="*/ 87 h 445"/>
                    <a:gd name="T76" fmla="*/ 27 w 214"/>
                    <a:gd name="T77" fmla="*/ 87 h 445"/>
                    <a:gd name="T78" fmla="*/ 41 w 214"/>
                    <a:gd name="T79" fmla="*/ 1 h 445"/>
                    <a:gd name="T80" fmla="*/ 54 w 214"/>
                    <a:gd name="T81" fmla="*/ 0 h 445"/>
                    <a:gd name="T82" fmla="*/ 42 w 214"/>
                    <a:gd name="T83" fmla="*/ 86 h 44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4"/>
                    <a:gd name="T127" fmla="*/ 0 h 445"/>
                    <a:gd name="T128" fmla="*/ 214 w 214"/>
                    <a:gd name="T129" fmla="*/ 445 h 44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4" h="445">
                      <a:moveTo>
                        <a:pt x="165" y="343"/>
                      </a:moveTo>
                      <a:lnTo>
                        <a:pt x="168" y="348"/>
                      </a:lnTo>
                      <a:lnTo>
                        <a:pt x="174" y="361"/>
                      </a:lnTo>
                      <a:lnTo>
                        <a:pt x="174" y="376"/>
                      </a:lnTo>
                      <a:lnTo>
                        <a:pt x="163" y="390"/>
                      </a:lnTo>
                      <a:lnTo>
                        <a:pt x="161" y="390"/>
                      </a:lnTo>
                      <a:lnTo>
                        <a:pt x="157" y="389"/>
                      </a:lnTo>
                      <a:lnTo>
                        <a:pt x="151" y="390"/>
                      </a:lnTo>
                      <a:lnTo>
                        <a:pt x="143" y="392"/>
                      </a:lnTo>
                      <a:lnTo>
                        <a:pt x="134" y="398"/>
                      </a:lnTo>
                      <a:lnTo>
                        <a:pt x="122" y="408"/>
                      </a:lnTo>
                      <a:lnTo>
                        <a:pt x="110" y="423"/>
                      </a:lnTo>
                      <a:lnTo>
                        <a:pt x="97" y="444"/>
                      </a:lnTo>
                      <a:lnTo>
                        <a:pt x="96" y="444"/>
                      </a:lnTo>
                      <a:lnTo>
                        <a:pt x="91" y="444"/>
                      </a:lnTo>
                      <a:lnTo>
                        <a:pt x="84" y="445"/>
                      </a:lnTo>
                      <a:lnTo>
                        <a:pt x="77" y="445"/>
                      </a:lnTo>
                      <a:lnTo>
                        <a:pt x="68" y="445"/>
                      </a:lnTo>
                      <a:lnTo>
                        <a:pt x="60" y="445"/>
                      </a:lnTo>
                      <a:lnTo>
                        <a:pt x="52" y="445"/>
                      </a:lnTo>
                      <a:lnTo>
                        <a:pt x="46" y="444"/>
                      </a:lnTo>
                      <a:lnTo>
                        <a:pt x="0" y="444"/>
                      </a:lnTo>
                      <a:lnTo>
                        <a:pt x="0" y="443"/>
                      </a:lnTo>
                      <a:lnTo>
                        <a:pt x="0" y="438"/>
                      </a:lnTo>
                      <a:lnTo>
                        <a:pt x="2" y="432"/>
                      </a:lnTo>
                      <a:lnTo>
                        <a:pt x="6" y="428"/>
                      </a:lnTo>
                      <a:lnTo>
                        <a:pt x="51" y="418"/>
                      </a:lnTo>
                      <a:lnTo>
                        <a:pt x="52" y="416"/>
                      </a:lnTo>
                      <a:lnTo>
                        <a:pt x="55" y="413"/>
                      </a:lnTo>
                      <a:lnTo>
                        <a:pt x="60" y="407"/>
                      </a:lnTo>
                      <a:lnTo>
                        <a:pt x="67" y="400"/>
                      </a:lnTo>
                      <a:lnTo>
                        <a:pt x="74" y="392"/>
                      </a:lnTo>
                      <a:lnTo>
                        <a:pt x="81" y="383"/>
                      </a:lnTo>
                      <a:lnTo>
                        <a:pt x="88" y="375"/>
                      </a:lnTo>
                      <a:lnTo>
                        <a:pt x="93" y="367"/>
                      </a:lnTo>
                      <a:lnTo>
                        <a:pt x="101" y="355"/>
                      </a:lnTo>
                      <a:lnTo>
                        <a:pt x="105" y="348"/>
                      </a:lnTo>
                      <a:lnTo>
                        <a:pt x="106" y="346"/>
                      </a:lnTo>
                      <a:lnTo>
                        <a:pt x="106" y="345"/>
                      </a:lnTo>
                      <a:lnTo>
                        <a:pt x="163" y="1"/>
                      </a:lnTo>
                      <a:lnTo>
                        <a:pt x="214" y="0"/>
                      </a:lnTo>
                      <a:lnTo>
                        <a:pt x="165" y="3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0" name="Freeform 577"/>
                <p:cNvSpPr>
                  <a:spLocks noChangeAspect="1"/>
                </p:cNvSpPr>
                <p:nvPr/>
              </p:nvSpPr>
              <p:spPr bwMode="auto">
                <a:xfrm>
                  <a:off x="4188" y="4224"/>
                  <a:ext cx="85" cy="34"/>
                </a:xfrm>
                <a:custGeom>
                  <a:avLst/>
                  <a:gdLst>
                    <a:gd name="T0" fmla="*/ 23 w 171"/>
                    <a:gd name="T1" fmla="*/ 14 h 68"/>
                    <a:gd name="T2" fmla="*/ 0 w 171"/>
                    <a:gd name="T3" fmla="*/ 15 h 68"/>
                    <a:gd name="T4" fmla="*/ 0 w 171"/>
                    <a:gd name="T5" fmla="*/ 15 h 68"/>
                    <a:gd name="T6" fmla="*/ 0 w 171"/>
                    <a:gd name="T7" fmla="*/ 15 h 68"/>
                    <a:gd name="T8" fmla="*/ 0 w 171"/>
                    <a:gd name="T9" fmla="*/ 17 h 68"/>
                    <a:gd name="T10" fmla="*/ 0 w 171"/>
                    <a:gd name="T11" fmla="*/ 17 h 68"/>
                    <a:gd name="T12" fmla="*/ 0 w 171"/>
                    <a:gd name="T13" fmla="*/ 17 h 68"/>
                    <a:gd name="T14" fmla="*/ 1 w 171"/>
                    <a:gd name="T15" fmla="*/ 17 h 68"/>
                    <a:gd name="T16" fmla="*/ 3 w 171"/>
                    <a:gd name="T17" fmla="*/ 17 h 68"/>
                    <a:gd name="T18" fmla="*/ 5 w 171"/>
                    <a:gd name="T19" fmla="*/ 17 h 68"/>
                    <a:gd name="T20" fmla="*/ 7 w 171"/>
                    <a:gd name="T21" fmla="*/ 17 h 68"/>
                    <a:gd name="T22" fmla="*/ 9 w 171"/>
                    <a:gd name="T23" fmla="*/ 17 h 68"/>
                    <a:gd name="T24" fmla="*/ 11 w 171"/>
                    <a:gd name="T25" fmla="*/ 17 h 68"/>
                    <a:gd name="T26" fmla="*/ 14 w 171"/>
                    <a:gd name="T27" fmla="*/ 17 h 68"/>
                    <a:gd name="T28" fmla="*/ 15 w 171"/>
                    <a:gd name="T29" fmla="*/ 17 h 68"/>
                    <a:gd name="T30" fmla="*/ 17 w 171"/>
                    <a:gd name="T31" fmla="*/ 17 h 68"/>
                    <a:gd name="T32" fmla="*/ 18 w 171"/>
                    <a:gd name="T33" fmla="*/ 17 h 68"/>
                    <a:gd name="T34" fmla="*/ 19 w 171"/>
                    <a:gd name="T35" fmla="*/ 17 h 68"/>
                    <a:gd name="T36" fmla="*/ 21 w 171"/>
                    <a:gd name="T37" fmla="*/ 17 h 68"/>
                    <a:gd name="T38" fmla="*/ 22 w 171"/>
                    <a:gd name="T39" fmla="*/ 17 h 68"/>
                    <a:gd name="T40" fmla="*/ 23 w 171"/>
                    <a:gd name="T41" fmla="*/ 17 h 68"/>
                    <a:gd name="T42" fmla="*/ 24 w 171"/>
                    <a:gd name="T43" fmla="*/ 17 h 68"/>
                    <a:gd name="T44" fmla="*/ 27 w 171"/>
                    <a:gd name="T45" fmla="*/ 11 h 68"/>
                    <a:gd name="T46" fmla="*/ 30 w 171"/>
                    <a:gd name="T47" fmla="*/ 9 h 68"/>
                    <a:gd name="T48" fmla="*/ 32 w 171"/>
                    <a:gd name="T49" fmla="*/ 5 h 68"/>
                    <a:gd name="T50" fmla="*/ 34 w 171"/>
                    <a:gd name="T51" fmla="*/ 4 h 68"/>
                    <a:gd name="T52" fmla="*/ 35 w 171"/>
                    <a:gd name="T53" fmla="*/ 3 h 68"/>
                    <a:gd name="T54" fmla="*/ 36 w 171"/>
                    <a:gd name="T55" fmla="*/ 3 h 68"/>
                    <a:gd name="T56" fmla="*/ 36 w 171"/>
                    <a:gd name="T57" fmla="*/ 3 h 68"/>
                    <a:gd name="T58" fmla="*/ 37 w 171"/>
                    <a:gd name="T59" fmla="*/ 3 h 68"/>
                    <a:gd name="T60" fmla="*/ 37 w 171"/>
                    <a:gd name="T61" fmla="*/ 17 h 68"/>
                    <a:gd name="T62" fmla="*/ 41 w 171"/>
                    <a:gd name="T63" fmla="*/ 17 h 68"/>
                    <a:gd name="T64" fmla="*/ 41 w 171"/>
                    <a:gd name="T65" fmla="*/ 2 h 68"/>
                    <a:gd name="T66" fmla="*/ 41 w 171"/>
                    <a:gd name="T67" fmla="*/ 2 h 68"/>
                    <a:gd name="T68" fmla="*/ 41 w 171"/>
                    <a:gd name="T69" fmla="*/ 2 h 68"/>
                    <a:gd name="T70" fmla="*/ 42 w 171"/>
                    <a:gd name="T71" fmla="*/ 1 h 68"/>
                    <a:gd name="T72" fmla="*/ 42 w 171"/>
                    <a:gd name="T73" fmla="*/ 1 h 68"/>
                    <a:gd name="T74" fmla="*/ 38 w 171"/>
                    <a:gd name="T75" fmla="*/ 0 h 68"/>
                    <a:gd name="T76" fmla="*/ 35 w 171"/>
                    <a:gd name="T77" fmla="*/ 1 h 68"/>
                    <a:gd name="T78" fmla="*/ 31 w 171"/>
                    <a:gd name="T79" fmla="*/ 3 h 68"/>
                    <a:gd name="T80" fmla="*/ 28 w 171"/>
                    <a:gd name="T81" fmla="*/ 6 h 68"/>
                    <a:gd name="T82" fmla="*/ 26 w 171"/>
                    <a:gd name="T83" fmla="*/ 9 h 68"/>
                    <a:gd name="T84" fmla="*/ 24 w 171"/>
                    <a:gd name="T85" fmla="*/ 11 h 68"/>
                    <a:gd name="T86" fmla="*/ 23 w 171"/>
                    <a:gd name="T87" fmla="*/ 13 h 68"/>
                    <a:gd name="T88" fmla="*/ 23 w 171"/>
                    <a:gd name="T89" fmla="*/ 14 h 6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1"/>
                    <a:gd name="T136" fmla="*/ 0 h 68"/>
                    <a:gd name="T137" fmla="*/ 171 w 171"/>
                    <a:gd name="T138" fmla="*/ 68 h 6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1" h="68">
                      <a:moveTo>
                        <a:pt x="93" y="58"/>
                      </a:move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1" y="63"/>
                      </a:lnTo>
                      <a:lnTo>
                        <a:pt x="2" y="65"/>
                      </a:lnTo>
                      <a:lnTo>
                        <a:pt x="3" y="65"/>
                      </a:lnTo>
                      <a:lnTo>
                        <a:pt x="7" y="65"/>
                      </a:lnTo>
                      <a:lnTo>
                        <a:pt x="13" y="66"/>
                      </a:lnTo>
                      <a:lnTo>
                        <a:pt x="20" y="66"/>
                      </a:lnTo>
                      <a:lnTo>
                        <a:pt x="28" y="67"/>
                      </a:lnTo>
                      <a:lnTo>
                        <a:pt x="37" y="68"/>
                      </a:lnTo>
                      <a:lnTo>
                        <a:pt x="47" y="68"/>
                      </a:lnTo>
                      <a:lnTo>
                        <a:pt x="59" y="68"/>
                      </a:lnTo>
                      <a:lnTo>
                        <a:pt x="63" y="68"/>
                      </a:lnTo>
                      <a:lnTo>
                        <a:pt x="68" y="68"/>
                      </a:lnTo>
                      <a:lnTo>
                        <a:pt x="74" y="68"/>
                      </a:lnTo>
                      <a:lnTo>
                        <a:pt x="78" y="68"/>
                      </a:lnTo>
                      <a:lnTo>
                        <a:pt x="84" y="68"/>
                      </a:lnTo>
                      <a:lnTo>
                        <a:pt x="89" y="68"/>
                      </a:lnTo>
                      <a:lnTo>
                        <a:pt x="95" y="68"/>
                      </a:lnTo>
                      <a:lnTo>
                        <a:pt x="99" y="68"/>
                      </a:lnTo>
                      <a:lnTo>
                        <a:pt x="111" y="47"/>
                      </a:lnTo>
                      <a:lnTo>
                        <a:pt x="120" y="34"/>
                      </a:lnTo>
                      <a:lnTo>
                        <a:pt x="129" y="23"/>
                      </a:lnTo>
                      <a:lnTo>
                        <a:pt x="136" y="17"/>
                      </a:lnTo>
                      <a:lnTo>
                        <a:pt x="141" y="14"/>
                      </a:lnTo>
                      <a:lnTo>
                        <a:pt x="144" y="13"/>
                      </a:lnTo>
                      <a:lnTo>
                        <a:pt x="146" y="13"/>
                      </a:lnTo>
                      <a:lnTo>
                        <a:pt x="148" y="13"/>
                      </a:lnTo>
                      <a:lnTo>
                        <a:pt x="151" y="67"/>
                      </a:lnTo>
                      <a:lnTo>
                        <a:pt x="164" y="67"/>
                      </a:lnTo>
                      <a:lnTo>
                        <a:pt x="165" y="10"/>
                      </a:lnTo>
                      <a:lnTo>
                        <a:pt x="166" y="9"/>
                      </a:lnTo>
                      <a:lnTo>
                        <a:pt x="167" y="8"/>
                      </a:lnTo>
                      <a:lnTo>
                        <a:pt x="168" y="5"/>
                      </a:lnTo>
                      <a:lnTo>
                        <a:pt x="171" y="1"/>
                      </a:lnTo>
                      <a:lnTo>
                        <a:pt x="154" y="0"/>
                      </a:lnTo>
                      <a:lnTo>
                        <a:pt x="141" y="5"/>
                      </a:lnTo>
                      <a:lnTo>
                        <a:pt x="127" y="14"/>
                      </a:lnTo>
                      <a:lnTo>
                        <a:pt x="115" y="25"/>
                      </a:lnTo>
                      <a:lnTo>
                        <a:pt x="106" y="37"/>
                      </a:lnTo>
                      <a:lnTo>
                        <a:pt x="99" y="47"/>
                      </a:lnTo>
                      <a:lnTo>
                        <a:pt x="95" y="54"/>
                      </a:lnTo>
                      <a:lnTo>
                        <a:pt x="93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1" name="Freeform 578"/>
                <p:cNvSpPr>
                  <a:spLocks noChangeAspect="1"/>
                </p:cNvSpPr>
                <p:nvPr/>
              </p:nvSpPr>
              <p:spPr bwMode="auto">
                <a:xfrm>
                  <a:off x="3727" y="3568"/>
                  <a:ext cx="27" cy="183"/>
                </a:xfrm>
                <a:custGeom>
                  <a:avLst/>
                  <a:gdLst>
                    <a:gd name="T0" fmla="*/ 14 w 53"/>
                    <a:gd name="T1" fmla="*/ 2 h 368"/>
                    <a:gd name="T2" fmla="*/ 13 w 53"/>
                    <a:gd name="T3" fmla="*/ 9 h 368"/>
                    <a:gd name="T4" fmla="*/ 12 w 53"/>
                    <a:gd name="T5" fmla="*/ 18 h 368"/>
                    <a:gd name="T6" fmla="*/ 11 w 53"/>
                    <a:gd name="T7" fmla="*/ 26 h 368"/>
                    <a:gd name="T8" fmla="*/ 10 w 53"/>
                    <a:gd name="T9" fmla="*/ 32 h 368"/>
                    <a:gd name="T10" fmla="*/ 9 w 53"/>
                    <a:gd name="T11" fmla="*/ 40 h 368"/>
                    <a:gd name="T12" fmla="*/ 8 w 53"/>
                    <a:gd name="T13" fmla="*/ 47 h 368"/>
                    <a:gd name="T14" fmla="*/ 8 w 53"/>
                    <a:gd name="T15" fmla="*/ 56 h 368"/>
                    <a:gd name="T16" fmla="*/ 7 w 53"/>
                    <a:gd name="T17" fmla="*/ 65 h 368"/>
                    <a:gd name="T18" fmla="*/ 7 w 53"/>
                    <a:gd name="T19" fmla="*/ 71 h 368"/>
                    <a:gd name="T20" fmla="*/ 7 w 53"/>
                    <a:gd name="T21" fmla="*/ 77 h 368"/>
                    <a:gd name="T22" fmla="*/ 8 w 53"/>
                    <a:gd name="T23" fmla="*/ 82 h 368"/>
                    <a:gd name="T24" fmla="*/ 8 w 53"/>
                    <a:gd name="T25" fmla="*/ 88 h 368"/>
                    <a:gd name="T26" fmla="*/ 7 w 53"/>
                    <a:gd name="T27" fmla="*/ 90 h 368"/>
                    <a:gd name="T28" fmla="*/ 5 w 53"/>
                    <a:gd name="T29" fmla="*/ 91 h 368"/>
                    <a:gd name="T30" fmla="*/ 2 w 53"/>
                    <a:gd name="T31" fmla="*/ 91 h 368"/>
                    <a:gd name="T32" fmla="*/ 1 w 53"/>
                    <a:gd name="T33" fmla="*/ 90 h 368"/>
                    <a:gd name="T34" fmla="*/ 1 w 53"/>
                    <a:gd name="T35" fmla="*/ 84 h 368"/>
                    <a:gd name="T36" fmla="*/ 1 w 53"/>
                    <a:gd name="T37" fmla="*/ 77 h 368"/>
                    <a:gd name="T38" fmla="*/ 0 w 53"/>
                    <a:gd name="T39" fmla="*/ 70 h 368"/>
                    <a:gd name="T40" fmla="*/ 1 w 53"/>
                    <a:gd name="T41" fmla="*/ 63 h 368"/>
                    <a:gd name="T42" fmla="*/ 2 w 53"/>
                    <a:gd name="T43" fmla="*/ 48 h 368"/>
                    <a:gd name="T44" fmla="*/ 3 w 53"/>
                    <a:gd name="T45" fmla="*/ 33 h 368"/>
                    <a:gd name="T46" fmla="*/ 5 w 53"/>
                    <a:gd name="T47" fmla="*/ 17 h 368"/>
                    <a:gd name="T48" fmla="*/ 7 w 53"/>
                    <a:gd name="T49" fmla="*/ 3 h 368"/>
                    <a:gd name="T50" fmla="*/ 8 w 53"/>
                    <a:gd name="T51" fmla="*/ 1 h 368"/>
                    <a:gd name="T52" fmla="*/ 11 w 53"/>
                    <a:gd name="T53" fmla="*/ 0 h 368"/>
                    <a:gd name="T54" fmla="*/ 13 w 53"/>
                    <a:gd name="T55" fmla="*/ 1 h 368"/>
                    <a:gd name="T56" fmla="*/ 14 w 53"/>
                    <a:gd name="T57" fmla="*/ 2 h 3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3"/>
                    <a:gd name="T88" fmla="*/ 0 h 368"/>
                    <a:gd name="T89" fmla="*/ 53 w 53"/>
                    <a:gd name="T90" fmla="*/ 368 h 36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3" h="368">
                      <a:moveTo>
                        <a:pt x="53" y="10"/>
                      </a:moveTo>
                      <a:lnTo>
                        <a:pt x="51" y="36"/>
                      </a:lnTo>
                      <a:lnTo>
                        <a:pt x="46" y="72"/>
                      </a:lnTo>
                      <a:lnTo>
                        <a:pt x="41" y="106"/>
                      </a:lnTo>
                      <a:lnTo>
                        <a:pt x="37" y="129"/>
                      </a:lnTo>
                      <a:lnTo>
                        <a:pt x="34" y="160"/>
                      </a:lnTo>
                      <a:lnTo>
                        <a:pt x="30" y="192"/>
                      </a:lnTo>
                      <a:lnTo>
                        <a:pt x="29" y="225"/>
                      </a:lnTo>
                      <a:lnTo>
                        <a:pt x="27" y="262"/>
                      </a:lnTo>
                      <a:lnTo>
                        <a:pt x="27" y="286"/>
                      </a:lnTo>
                      <a:lnTo>
                        <a:pt x="28" y="309"/>
                      </a:lnTo>
                      <a:lnTo>
                        <a:pt x="29" y="332"/>
                      </a:lnTo>
                      <a:lnTo>
                        <a:pt x="31" y="355"/>
                      </a:lnTo>
                      <a:lnTo>
                        <a:pt x="27" y="361"/>
                      </a:lnTo>
                      <a:lnTo>
                        <a:pt x="18" y="365"/>
                      </a:lnTo>
                      <a:lnTo>
                        <a:pt x="8" y="368"/>
                      </a:lnTo>
                      <a:lnTo>
                        <a:pt x="4" y="363"/>
                      </a:lnTo>
                      <a:lnTo>
                        <a:pt x="3" y="337"/>
                      </a:lnTo>
                      <a:lnTo>
                        <a:pt x="1" y="309"/>
                      </a:lnTo>
                      <a:lnTo>
                        <a:pt x="0" y="283"/>
                      </a:lnTo>
                      <a:lnTo>
                        <a:pt x="1" y="255"/>
                      </a:lnTo>
                      <a:lnTo>
                        <a:pt x="6" y="196"/>
                      </a:lnTo>
                      <a:lnTo>
                        <a:pt x="11" y="132"/>
                      </a:lnTo>
                      <a:lnTo>
                        <a:pt x="18" y="69"/>
                      </a:lnTo>
                      <a:lnTo>
                        <a:pt x="26" y="13"/>
                      </a:lnTo>
                      <a:lnTo>
                        <a:pt x="31" y="4"/>
                      </a:lnTo>
                      <a:lnTo>
                        <a:pt x="41" y="0"/>
                      </a:lnTo>
                      <a:lnTo>
                        <a:pt x="49" y="4"/>
                      </a:lnTo>
                      <a:lnTo>
                        <a:pt x="53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2" name="Freeform 579"/>
                <p:cNvSpPr>
                  <a:spLocks noChangeAspect="1"/>
                </p:cNvSpPr>
                <p:nvPr/>
              </p:nvSpPr>
              <p:spPr bwMode="auto">
                <a:xfrm>
                  <a:off x="3729" y="3740"/>
                  <a:ext cx="72" cy="121"/>
                </a:xfrm>
                <a:custGeom>
                  <a:avLst/>
                  <a:gdLst>
                    <a:gd name="T0" fmla="*/ 6 w 144"/>
                    <a:gd name="T1" fmla="*/ 3 h 242"/>
                    <a:gd name="T2" fmla="*/ 7 w 144"/>
                    <a:gd name="T3" fmla="*/ 7 h 242"/>
                    <a:gd name="T4" fmla="*/ 9 w 144"/>
                    <a:gd name="T5" fmla="*/ 10 h 242"/>
                    <a:gd name="T6" fmla="*/ 9 w 144"/>
                    <a:gd name="T7" fmla="*/ 13 h 242"/>
                    <a:gd name="T8" fmla="*/ 11 w 144"/>
                    <a:gd name="T9" fmla="*/ 15 h 242"/>
                    <a:gd name="T10" fmla="*/ 13 w 144"/>
                    <a:gd name="T11" fmla="*/ 20 h 242"/>
                    <a:gd name="T12" fmla="*/ 17 w 144"/>
                    <a:gd name="T13" fmla="*/ 26 h 242"/>
                    <a:gd name="T14" fmla="*/ 21 w 144"/>
                    <a:gd name="T15" fmla="*/ 33 h 242"/>
                    <a:gd name="T16" fmla="*/ 25 w 144"/>
                    <a:gd name="T17" fmla="*/ 41 h 242"/>
                    <a:gd name="T18" fmla="*/ 29 w 144"/>
                    <a:gd name="T19" fmla="*/ 48 h 242"/>
                    <a:gd name="T20" fmla="*/ 34 w 144"/>
                    <a:gd name="T21" fmla="*/ 54 h 242"/>
                    <a:gd name="T22" fmla="*/ 36 w 144"/>
                    <a:gd name="T23" fmla="*/ 59 h 242"/>
                    <a:gd name="T24" fmla="*/ 36 w 144"/>
                    <a:gd name="T25" fmla="*/ 61 h 242"/>
                    <a:gd name="T26" fmla="*/ 35 w 144"/>
                    <a:gd name="T27" fmla="*/ 59 h 242"/>
                    <a:gd name="T28" fmla="*/ 30 w 144"/>
                    <a:gd name="T29" fmla="*/ 55 h 242"/>
                    <a:gd name="T30" fmla="*/ 24 w 144"/>
                    <a:gd name="T31" fmla="*/ 48 h 242"/>
                    <a:gd name="T32" fmla="*/ 18 w 144"/>
                    <a:gd name="T33" fmla="*/ 39 h 242"/>
                    <a:gd name="T34" fmla="*/ 12 w 144"/>
                    <a:gd name="T35" fmla="*/ 29 h 242"/>
                    <a:gd name="T36" fmla="*/ 6 w 144"/>
                    <a:gd name="T37" fmla="*/ 20 h 242"/>
                    <a:gd name="T38" fmla="*/ 2 w 144"/>
                    <a:gd name="T39" fmla="*/ 11 h 242"/>
                    <a:gd name="T40" fmla="*/ 0 w 144"/>
                    <a:gd name="T41" fmla="*/ 4 h 242"/>
                    <a:gd name="T42" fmla="*/ 0 w 144"/>
                    <a:gd name="T43" fmla="*/ 3 h 242"/>
                    <a:gd name="T44" fmla="*/ 1 w 144"/>
                    <a:gd name="T45" fmla="*/ 2 h 242"/>
                    <a:gd name="T46" fmla="*/ 1 w 144"/>
                    <a:gd name="T47" fmla="*/ 1 h 242"/>
                    <a:gd name="T48" fmla="*/ 2 w 144"/>
                    <a:gd name="T49" fmla="*/ 0 h 242"/>
                    <a:gd name="T50" fmla="*/ 5 w 144"/>
                    <a:gd name="T51" fmla="*/ 0 h 242"/>
                    <a:gd name="T52" fmla="*/ 5 w 144"/>
                    <a:gd name="T53" fmla="*/ 1 h 242"/>
                    <a:gd name="T54" fmla="*/ 6 w 144"/>
                    <a:gd name="T55" fmla="*/ 2 h 242"/>
                    <a:gd name="T56" fmla="*/ 6 w 144"/>
                    <a:gd name="T57" fmla="*/ 3 h 242"/>
                    <a:gd name="T58" fmla="*/ 6 w 144"/>
                    <a:gd name="T59" fmla="*/ 3 h 24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44"/>
                    <a:gd name="T91" fmla="*/ 0 h 242"/>
                    <a:gd name="T92" fmla="*/ 144 w 144"/>
                    <a:gd name="T93" fmla="*/ 242 h 24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44" h="242">
                      <a:moveTo>
                        <a:pt x="27" y="12"/>
                      </a:moveTo>
                      <a:lnTo>
                        <a:pt x="30" y="26"/>
                      </a:lnTo>
                      <a:lnTo>
                        <a:pt x="33" y="39"/>
                      </a:lnTo>
                      <a:lnTo>
                        <a:pt x="39" y="50"/>
                      </a:lnTo>
                      <a:lnTo>
                        <a:pt x="45" y="62"/>
                      </a:lnTo>
                      <a:lnTo>
                        <a:pt x="54" y="79"/>
                      </a:lnTo>
                      <a:lnTo>
                        <a:pt x="68" y="103"/>
                      </a:lnTo>
                      <a:lnTo>
                        <a:pt x="84" y="132"/>
                      </a:lnTo>
                      <a:lnTo>
                        <a:pt x="102" y="162"/>
                      </a:lnTo>
                      <a:lnTo>
                        <a:pt x="119" y="191"/>
                      </a:lnTo>
                      <a:lnTo>
                        <a:pt x="134" y="215"/>
                      </a:lnTo>
                      <a:lnTo>
                        <a:pt x="142" y="233"/>
                      </a:lnTo>
                      <a:lnTo>
                        <a:pt x="144" y="242"/>
                      </a:lnTo>
                      <a:lnTo>
                        <a:pt x="137" y="236"/>
                      </a:lnTo>
                      <a:lnTo>
                        <a:pt x="121" y="217"/>
                      </a:lnTo>
                      <a:lnTo>
                        <a:pt x="99" y="190"/>
                      </a:lnTo>
                      <a:lnTo>
                        <a:pt x="74" y="154"/>
                      </a:lnTo>
                      <a:lnTo>
                        <a:pt x="48" y="116"/>
                      </a:lnTo>
                      <a:lnTo>
                        <a:pt x="26" y="78"/>
                      </a:lnTo>
                      <a:lnTo>
                        <a:pt x="9" y="43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2"/>
                      </a:lnTo>
                      <a:lnTo>
                        <a:pt x="25" y="7"/>
                      </a:lnTo>
                      <a:lnTo>
                        <a:pt x="27" y="12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3" name="Freeform 580"/>
                <p:cNvSpPr>
                  <a:spLocks noChangeAspect="1"/>
                </p:cNvSpPr>
                <p:nvPr/>
              </p:nvSpPr>
              <p:spPr bwMode="auto">
                <a:xfrm>
                  <a:off x="3720" y="3710"/>
                  <a:ext cx="29" cy="41"/>
                </a:xfrm>
                <a:custGeom>
                  <a:avLst/>
                  <a:gdLst>
                    <a:gd name="T0" fmla="*/ 12 w 59"/>
                    <a:gd name="T1" fmla="*/ 0 h 81"/>
                    <a:gd name="T2" fmla="*/ 14 w 59"/>
                    <a:gd name="T3" fmla="*/ 18 h 81"/>
                    <a:gd name="T4" fmla="*/ 0 w 59"/>
                    <a:gd name="T5" fmla="*/ 21 h 81"/>
                    <a:gd name="T6" fmla="*/ 0 w 59"/>
                    <a:gd name="T7" fmla="*/ 0 h 81"/>
                    <a:gd name="T8" fmla="*/ 12 w 59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1" y="0"/>
                      </a:moveTo>
                      <a:lnTo>
                        <a:pt x="59" y="69"/>
                      </a:lnTo>
                      <a:lnTo>
                        <a:pt x="0" y="81"/>
                      </a:lnTo>
                      <a:lnTo>
                        <a:pt x="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4" name="Freeform 581"/>
                <p:cNvSpPr>
                  <a:spLocks noChangeAspect="1"/>
                </p:cNvSpPr>
                <p:nvPr/>
              </p:nvSpPr>
              <p:spPr bwMode="auto">
                <a:xfrm>
                  <a:off x="3723" y="4155"/>
                  <a:ext cx="92" cy="102"/>
                </a:xfrm>
                <a:custGeom>
                  <a:avLst/>
                  <a:gdLst>
                    <a:gd name="T0" fmla="*/ 3 w 185"/>
                    <a:gd name="T1" fmla="*/ 22 h 205"/>
                    <a:gd name="T2" fmla="*/ 2 w 185"/>
                    <a:gd name="T3" fmla="*/ 23 h 205"/>
                    <a:gd name="T4" fmla="*/ 0 w 185"/>
                    <a:gd name="T5" fmla="*/ 26 h 205"/>
                    <a:gd name="T6" fmla="*/ 0 w 185"/>
                    <a:gd name="T7" fmla="*/ 31 h 205"/>
                    <a:gd name="T8" fmla="*/ 3 w 185"/>
                    <a:gd name="T9" fmla="*/ 34 h 205"/>
                    <a:gd name="T10" fmla="*/ 3 w 185"/>
                    <a:gd name="T11" fmla="*/ 34 h 205"/>
                    <a:gd name="T12" fmla="*/ 4 w 185"/>
                    <a:gd name="T13" fmla="*/ 34 h 205"/>
                    <a:gd name="T14" fmla="*/ 6 w 185"/>
                    <a:gd name="T15" fmla="*/ 34 h 205"/>
                    <a:gd name="T16" fmla="*/ 8 w 185"/>
                    <a:gd name="T17" fmla="*/ 35 h 205"/>
                    <a:gd name="T18" fmla="*/ 10 w 185"/>
                    <a:gd name="T19" fmla="*/ 37 h 205"/>
                    <a:gd name="T20" fmla="*/ 13 w 185"/>
                    <a:gd name="T21" fmla="*/ 40 h 205"/>
                    <a:gd name="T22" fmla="*/ 16 w 185"/>
                    <a:gd name="T23" fmla="*/ 44 h 205"/>
                    <a:gd name="T24" fmla="*/ 20 w 185"/>
                    <a:gd name="T25" fmla="*/ 50 h 205"/>
                    <a:gd name="T26" fmla="*/ 20 w 185"/>
                    <a:gd name="T27" fmla="*/ 50 h 205"/>
                    <a:gd name="T28" fmla="*/ 21 w 185"/>
                    <a:gd name="T29" fmla="*/ 50 h 205"/>
                    <a:gd name="T30" fmla="*/ 23 w 185"/>
                    <a:gd name="T31" fmla="*/ 50 h 205"/>
                    <a:gd name="T32" fmla="*/ 25 w 185"/>
                    <a:gd name="T33" fmla="*/ 50 h 205"/>
                    <a:gd name="T34" fmla="*/ 28 w 185"/>
                    <a:gd name="T35" fmla="*/ 50 h 205"/>
                    <a:gd name="T36" fmla="*/ 30 w 185"/>
                    <a:gd name="T37" fmla="*/ 51 h 205"/>
                    <a:gd name="T38" fmla="*/ 32 w 185"/>
                    <a:gd name="T39" fmla="*/ 50 h 205"/>
                    <a:gd name="T40" fmla="*/ 34 w 185"/>
                    <a:gd name="T41" fmla="*/ 50 h 205"/>
                    <a:gd name="T42" fmla="*/ 46 w 185"/>
                    <a:gd name="T43" fmla="*/ 51 h 205"/>
                    <a:gd name="T44" fmla="*/ 46 w 185"/>
                    <a:gd name="T45" fmla="*/ 50 h 205"/>
                    <a:gd name="T46" fmla="*/ 46 w 185"/>
                    <a:gd name="T47" fmla="*/ 49 h 205"/>
                    <a:gd name="T48" fmla="*/ 45 w 185"/>
                    <a:gd name="T49" fmla="*/ 48 h 205"/>
                    <a:gd name="T50" fmla="*/ 44 w 185"/>
                    <a:gd name="T51" fmla="*/ 47 h 205"/>
                    <a:gd name="T52" fmla="*/ 33 w 185"/>
                    <a:gd name="T53" fmla="*/ 43 h 205"/>
                    <a:gd name="T54" fmla="*/ 32 w 185"/>
                    <a:gd name="T55" fmla="*/ 43 h 205"/>
                    <a:gd name="T56" fmla="*/ 31 w 185"/>
                    <a:gd name="T57" fmla="*/ 42 h 205"/>
                    <a:gd name="T58" fmla="*/ 30 w 185"/>
                    <a:gd name="T59" fmla="*/ 40 h 205"/>
                    <a:gd name="T60" fmla="*/ 28 w 185"/>
                    <a:gd name="T61" fmla="*/ 38 h 205"/>
                    <a:gd name="T62" fmla="*/ 26 w 185"/>
                    <a:gd name="T63" fmla="*/ 36 h 205"/>
                    <a:gd name="T64" fmla="*/ 25 w 185"/>
                    <a:gd name="T65" fmla="*/ 34 h 205"/>
                    <a:gd name="T66" fmla="*/ 23 w 185"/>
                    <a:gd name="T67" fmla="*/ 32 h 205"/>
                    <a:gd name="T68" fmla="*/ 21 w 185"/>
                    <a:gd name="T69" fmla="*/ 29 h 205"/>
                    <a:gd name="T70" fmla="*/ 19 w 185"/>
                    <a:gd name="T71" fmla="*/ 26 h 205"/>
                    <a:gd name="T72" fmla="*/ 18 w 185"/>
                    <a:gd name="T73" fmla="*/ 24 h 205"/>
                    <a:gd name="T74" fmla="*/ 18 w 185"/>
                    <a:gd name="T75" fmla="*/ 23 h 205"/>
                    <a:gd name="T76" fmla="*/ 18 w 185"/>
                    <a:gd name="T77" fmla="*/ 23 h 205"/>
                    <a:gd name="T78" fmla="*/ 20 w 185"/>
                    <a:gd name="T79" fmla="*/ 2 h 205"/>
                    <a:gd name="T80" fmla="*/ 7 w 185"/>
                    <a:gd name="T81" fmla="*/ 0 h 205"/>
                    <a:gd name="T82" fmla="*/ 3 w 185"/>
                    <a:gd name="T83" fmla="*/ 22 h 2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5"/>
                    <a:gd name="T127" fmla="*/ 0 h 205"/>
                    <a:gd name="T128" fmla="*/ 185 w 185"/>
                    <a:gd name="T129" fmla="*/ 205 h 20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5" h="205">
                      <a:moveTo>
                        <a:pt x="12" y="89"/>
                      </a:moveTo>
                      <a:lnTo>
                        <a:pt x="8" y="94"/>
                      </a:lnTo>
                      <a:lnTo>
                        <a:pt x="1" y="107"/>
                      </a:lnTo>
                      <a:lnTo>
                        <a:pt x="0" y="124"/>
                      </a:lnTo>
                      <a:lnTo>
                        <a:pt x="12" y="139"/>
                      </a:lnTo>
                      <a:lnTo>
                        <a:pt x="13" y="139"/>
                      </a:lnTo>
                      <a:lnTo>
                        <a:pt x="17" y="138"/>
                      </a:lnTo>
                      <a:lnTo>
                        <a:pt x="24" y="139"/>
                      </a:lnTo>
                      <a:lnTo>
                        <a:pt x="32" y="143"/>
                      </a:lnTo>
                      <a:lnTo>
                        <a:pt x="43" y="150"/>
                      </a:lnTo>
                      <a:lnTo>
                        <a:pt x="54" y="160"/>
                      </a:lnTo>
                      <a:lnTo>
                        <a:pt x="67" y="177"/>
                      </a:lnTo>
                      <a:lnTo>
                        <a:pt x="80" y="200"/>
                      </a:lnTo>
                      <a:lnTo>
                        <a:pt x="82" y="200"/>
                      </a:lnTo>
                      <a:lnTo>
                        <a:pt x="87" y="201"/>
                      </a:lnTo>
                      <a:lnTo>
                        <a:pt x="94" y="201"/>
                      </a:lnTo>
                      <a:lnTo>
                        <a:pt x="103" y="203"/>
                      </a:lnTo>
                      <a:lnTo>
                        <a:pt x="112" y="203"/>
                      </a:lnTo>
                      <a:lnTo>
                        <a:pt x="121" y="204"/>
                      </a:lnTo>
                      <a:lnTo>
                        <a:pt x="129" y="203"/>
                      </a:lnTo>
                      <a:lnTo>
                        <a:pt x="136" y="203"/>
                      </a:lnTo>
                      <a:lnTo>
                        <a:pt x="185" y="205"/>
                      </a:lnTo>
                      <a:lnTo>
                        <a:pt x="185" y="203"/>
                      </a:lnTo>
                      <a:lnTo>
                        <a:pt x="185" y="198"/>
                      </a:lnTo>
                      <a:lnTo>
                        <a:pt x="182" y="192"/>
                      </a:lnTo>
                      <a:lnTo>
                        <a:pt x="179" y="188"/>
                      </a:lnTo>
                      <a:lnTo>
                        <a:pt x="132" y="174"/>
                      </a:lnTo>
                      <a:lnTo>
                        <a:pt x="130" y="173"/>
                      </a:lnTo>
                      <a:lnTo>
                        <a:pt x="127" y="168"/>
                      </a:lnTo>
                      <a:lnTo>
                        <a:pt x="121" y="162"/>
                      </a:lnTo>
                      <a:lnTo>
                        <a:pt x="115" y="154"/>
                      </a:lnTo>
                      <a:lnTo>
                        <a:pt x="107" y="146"/>
                      </a:lnTo>
                      <a:lnTo>
                        <a:pt x="100" y="137"/>
                      </a:lnTo>
                      <a:lnTo>
                        <a:pt x="94" y="128"/>
                      </a:lnTo>
                      <a:lnTo>
                        <a:pt x="87" y="119"/>
                      </a:lnTo>
                      <a:lnTo>
                        <a:pt x="79" y="106"/>
                      </a:lnTo>
                      <a:lnTo>
                        <a:pt x="75" y="98"/>
                      </a:lnTo>
                      <a:lnTo>
                        <a:pt x="75" y="94"/>
                      </a:lnTo>
                      <a:lnTo>
                        <a:pt x="75" y="93"/>
                      </a:lnTo>
                      <a:lnTo>
                        <a:pt x="83" y="8"/>
                      </a:lnTo>
                      <a:lnTo>
                        <a:pt x="30" y="0"/>
                      </a:lnTo>
                      <a:lnTo>
                        <a:pt x="12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5" name="Freeform 582"/>
                <p:cNvSpPr>
                  <a:spLocks noChangeAspect="1"/>
                </p:cNvSpPr>
                <p:nvPr/>
              </p:nvSpPr>
              <p:spPr bwMode="auto">
                <a:xfrm>
                  <a:off x="3725" y="4222"/>
                  <a:ext cx="90" cy="38"/>
                </a:xfrm>
                <a:custGeom>
                  <a:avLst/>
                  <a:gdLst>
                    <a:gd name="T0" fmla="*/ 19 w 181"/>
                    <a:gd name="T1" fmla="*/ 16 h 77"/>
                    <a:gd name="T2" fmla="*/ 45 w 181"/>
                    <a:gd name="T3" fmla="*/ 17 h 77"/>
                    <a:gd name="T4" fmla="*/ 44 w 181"/>
                    <a:gd name="T5" fmla="*/ 18 h 77"/>
                    <a:gd name="T6" fmla="*/ 44 w 181"/>
                    <a:gd name="T7" fmla="*/ 19 h 77"/>
                    <a:gd name="T8" fmla="*/ 44 w 181"/>
                    <a:gd name="T9" fmla="*/ 19 h 77"/>
                    <a:gd name="T10" fmla="*/ 44 w 181"/>
                    <a:gd name="T11" fmla="*/ 19 h 77"/>
                    <a:gd name="T12" fmla="*/ 44 w 181"/>
                    <a:gd name="T13" fmla="*/ 19 h 77"/>
                    <a:gd name="T14" fmla="*/ 43 w 181"/>
                    <a:gd name="T15" fmla="*/ 19 h 77"/>
                    <a:gd name="T16" fmla="*/ 42 w 181"/>
                    <a:gd name="T17" fmla="*/ 19 h 77"/>
                    <a:gd name="T18" fmla="*/ 40 w 181"/>
                    <a:gd name="T19" fmla="*/ 19 h 77"/>
                    <a:gd name="T20" fmla="*/ 37 w 181"/>
                    <a:gd name="T21" fmla="*/ 19 h 77"/>
                    <a:gd name="T22" fmla="*/ 35 w 181"/>
                    <a:gd name="T23" fmla="*/ 19 h 77"/>
                    <a:gd name="T24" fmla="*/ 32 w 181"/>
                    <a:gd name="T25" fmla="*/ 19 h 77"/>
                    <a:gd name="T26" fmla="*/ 29 w 181"/>
                    <a:gd name="T27" fmla="*/ 19 h 77"/>
                    <a:gd name="T28" fmla="*/ 28 w 181"/>
                    <a:gd name="T29" fmla="*/ 19 h 77"/>
                    <a:gd name="T30" fmla="*/ 26 w 181"/>
                    <a:gd name="T31" fmla="*/ 19 h 77"/>
                    <a:gd name="T32" fmla="*/ 25 w 181"/>
                    <a:gd name="T33" fmla="*/ 19 h 77"/>
                    <a:gd name="T34" fmla="*/ 24 w 181"/>
                    <a:gd name="T35" fmla="*/ 19 h 77"/>
                    <a:gd name="T36" fmla="*/ 22 w 181"/>
                    <a:gd name="T37" fmla="*/ 19 h 77"/>
                    <a:gd name="T38" fmla="*/ 21 w 181"/>
                    <a:gd name="T39" fmla="*/ 19 h 77"/>
                    <a:gd name="T40" fmla="*/ 19 w 181"/>
                    <a:gd name="T41" fmla="*/ 18 h 77"/>
                    <a:gd name="T42" fmla="*/ 18 w 181"/>
                    <a:gd name="T43" fmla="*/ 18 h 77"/>
                    <a:gd name="T44" fmla="*/ 15 w 181"/>
                    <a:gd name="T45" fmla="*/ 13 h 77"/>
                    <a:gd name="T46" fmla="*/ 12 w 181"/>
                    <a:gd name="T47" fmla="*/ 9 h 77"/>
                    <a:gd name="T48" fmla="*/ 10 w 181"/>
                    <a:gd name="T49" fmla="*/ 6 h 77"/>
                    <a:gd name="T50" fmla="*/ 9 w 181"/>
                    <a:gd name="T51" fmla="*/ 4 h 77"/>
                    <a:gd name="T52" fmla="*/ 7 w 181"/>
                    <a:gd name="T53" fmla="*/ 3 h 77"/>
                    <a:gd name="T54" fmla="*/ 6 w 181"/>
                    <a:gd name="T55" fmla="*/ 3 h 77"/>
                    <a:gd name="T56" fmla="*/ 6 w 181"/>
                    <a:gd name="T57" fmla="*/ 3 h 77"/>
                    <a:gd name="T58" fmla="*/ 6 w 181"/>
                    <a:gd name="T59" fmla="*/ 3 h 77"/>
                    <a:gd name="T60" fmla="*/ 4 w 181"/>
                    <a:gd name="T61" fmla="*/ 17 h 77"/>
                    <a:gd name="T62" fmla="*/ 1 w 181"/>
                    <a:gd name="T63" fmla="*/ 17 h 77"/>
                    <a:gd name="T64" fmla="*/ 1 w 181"/>
                    <a:gd name="T65" fmla="*/ 2 h 77"/>
                    <a:gd name="T66" fmla="*/ 1 w 181"/>
                    <a:gd name="T67" fmla="*/ 2 h 77"/>
                    <a:gd name="T68" fmla="*/ 0 w 181"/>
                    <a:gd name="T69" fmla="*/ 2 h 77"/>
                    <a:gd name="T70" fmla="*/ 0 w 181"/>
                    <a:gd name="T71" fmla="*/ 1 h 77"/>
                    <a:gd name="T72" fmla="*/ 0 w 181"/>
                    <a:gd name="T73" fmla="*/ 0 h 77"/>
                    <a:gd name="T74" fmla="*/ 4 w 181"/>
                    <a:gd name="T75" fmla="*/ 0 h 77"/>
                    <a:gd name="T76" fmla="*/ 8 w 181"/>
                    <a:gd name="T77" fmla="*/ 1 h 77"/>
                    <a:gd name="T78" fmla="*/ 11 w 181"/>
                    <a:gd name="T79" fmla="*/ 4 h 77"/>
                    <a:gd name="T80" fmla="*/ 14 w 181"/>
                    <a:gd name="T81" fmla="*/ 7 h 77"/>
                    <a:gd name="T82" fmla="*/ 16 w 181"/>
                    <a:gd name="T83" fmla="*/ 10 h 77"/>
                    <a:gd name="T84" fmla="*/ 18 w 181"/>
                    <a:gd name="T85" fmla="*/ 13 h 77"/>
                    <a:gd name="T86" fmla="*/ 19 w 181"/>
                    <a:gd name="T87" fmla="*/ 15 h 77"/>
                    <a:gd name="T88" fmla="*/ 19 w 181"/>
                    <a:gd name="T89" fmla="*/ 16 h 7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81"/>
                    <a:gd name="T136" fmla="*/ 0 h 77"/>
                    <a:gd name="T137" fmla="*/ 181 w 181"/>
                    <a:gd name="T138" fmla="*/ 77 h 7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81" h="77">
                      <a:moveTo>
                        <a:pt x="79" y="64"/>
                      </a:moveTo>
                      <a:lnTo>
                        <a:pt x="181" y="71"/>
                      </a:lnTo>
                      <a:lnTo>
                        <a:pt x="179" y="73"/>
                      </a:lnTo>
                      <a:lnTo>
                        <a:pt x="179" y="76"/>
                      </a:lnTo>
                      <a:lnTo>
                        <a:pt x="178" y="77"/>
                      </a:lnTo>
                      <a:lnTo>
                        <a:pt x="177" y="77"/>
                      </a:lnTo>
                      <a:lnTo>
                        <a:pt x="174" y="77"/>
                      </a:lnTo>
                      <a:lnTo>
                        <a:pt x="168" y="77"/>
                      </a:lnTo>
                      <a:lnTo>
                        <a:pt x="160" y="77"/>
                      </a:lnTo>
                      <a:lnTo>
                        <a:pt x="151" y="77"/>
                      </a:lnTo>
                      <a:lnTo>
                        <a:pt x="140" y="77"/>
                      </a:lnTo>
                      <a:lnTo>
                        <a:pt x="129" y="77"/>
                      </a:lnTo>
                      <a:lnTo>
                        <a:pt x="117" y="77"/>
                      </a:lnTo>
                      <a:lnTo>
                        <a:pt x="113" y="77"/>
                      </a:lnTo>
                      <a:lnTo>
                        <a:pt x="107" y="77"/>
                      </a:lnTo>
                      <a:lnTo>
                        <a:pt x="102" y="77"/>
                      </a:lnTo>
                      <a:lnTo>
                        <a:pt x="96" y="76"/>
                      </a:lnTo>
                      <a:lnTo>
                        <a:pt x="91" y="76"/>
                      </a:lnTo>
                      <a:lnTo>
                        <a:pt x="85" y="76"/>
                      </a:lnTo>
                      <a:lnTo>
                        <a:pt x="79" y="74"/>
                      </a:lnTo>
                      <a:lnTo>
                        <a:pt x="73" y="74"/>
                      </a:lnTo>
                      <a:lnTo>
                        <a:pt x="62" y="52"/>
                      </a:lnTo>
                      <a:lnTo>
                        <a:pt x="51" y="36"/>
                      </a:lnTo>
                      <a:lnTo>
                        <a:pt x="43" y="25"/>
                      </a:lnTo>
                      <a:lnTo>
                        <a:pt x="36" y="18"/>
                      </a:lnTo>
                      <a:lnTo>
                        <a:pt x="31" y="14"/>
                      </a:lnTo>
                      <a:lnTo>
                        <a:pt x="27" y="13"/>
                      </a:lnTo>
                      <a:lnTo>
                        <a:pt x="25" y="13"/>
                      </a:lnTo>
                      <a:lnTo>
                        <a:pt x="24" y="13"/>
                      </a:lnTo>
                      <a:lnTo>
                        <a:pt x="18" y="71"/>
                      </a:lnTo>
                      <a:lnTo>
                        <a:pt x="4" y="71"/>
                      </a:lnTo>
                      <a:lnTo>
                        <a:pt x="5" y="11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2" y="5"/>
                      </a:lnTo>
                      <a:lnTo>
                        <a:pt x="0" y="1"/>
                      </a:lnTo>
                      <a:lnTo>
                        <a:pt x="17" y="0"/>
                      </a:lnTo>
                      <a:lnTo>
                        <a:pt x="32" y="5"/>
                      </a:lnTo>
                      <a:lnTo>
                        <a:pt x="46" y="16"/>
                      </a:lnTo>
                      <a:lnTo>
                        <a:pt x="57" y="28"/>
                      </a:lnTo>
                      <a:lnTo>
                        <a:pt x="66" y="41"/>
                      </a:lnTo>
                      <a:lnTo>
                        <a:pt x="73" y="52"/>
                      </a:lnTo>
                      <a:lnTo>
                        <a:pt x="78" y="61"/>
                      </a:lnTo>
                      <a:lnTo>
                        <a:pt x="79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6" name="Freeform 583"/>
                <p:cNvSpPr>
                  <a:spLocks noChangeAspect="1"/>
                </p:cNvSpPr>
                <p:nvPr/>
              </p:nvSpPr>
              <p:spPr bwMode="auto">
                <a:xfrm>
                  <a:off x="3645" y="4156"/>
                  <a:ext cx="84" cy="115"/>
                </a:xfrm>
                <a:custGeom>
                  <a:avLst/>
                  <a:gdLst>
                    <a:gd name="T0" fmla="*/ 5 w 168"/>
                    <a:gd name="T1" fmla="*/ 21 h 230"/>
                    <a:gd name="T2" fmla="*/ 3 w 168"/>
                    <a:gd name="T3" fmla="*/ 23 h 230"/>
                    <a:gd name="T4" fmla="*/ 1 w 168"/>
                    <a:gd name="T5" fmla="*/ 26 h 230"/>
                    <a:gd name="T6" fmla="*/ 0 w 168"/>
                    <a:gd name="T7" fmla="*/ 29 h 230"/>
                    <a:gd name="T8" fmla="*/ 3 w 168"/>
                    <a:gd name="T9" fmla="*/ 34 h 230"/>
                    <a:gd name="T10" fmla="*/ 3 w 168"/>
                    <a:gd name="T11" fmla="*/ 34 h 230"/>
                    <a:gd name="T12" fmla="*/ 3 w 168"/>
                    <a:gd name="T13" fmla="*/ 34 h 230"/>
                    <a:gd name="T14" fmla="*/ 5 w 168"/>
                    <a:gd name="T15" fmla="*/ 35 h 230"/>
                    <a:gd name="T16" fmla="*/ 7 w 168"/>
                    <a:gd name="T17" fmla="*/ 36 h 230"/>
                    <a:gd name="T18" fmla="*/ 10 w 168"/>
                    <a:gd name="T19" fmla="*/ 38 h 230"/>
                    <a:gd name="T20" fmla="*/ 11 w 168"/>
                    <a:gd name="T21" fmla="*/ 41 h 230"/>
                    <a:gd name="T22" fmla="*/ 14 w 168"/>
                    <a:gd name="T23" fmla="*/ 46 h 230"/>
                    <a:gd name="T24" fmla="*/ 17 w 168"/>
                    <a:gd name="T25" fmla="*/ 52 h 230"/>
                    <a:gd name="T26" fmla="*/ 17 w 168"/>
                    <a:gd name="T27" fmla="*/ 52 h 230"/>
                    <a:gd name="T28" fmla="*/ 18 w 168"/>
                    <a:gd name="T29" fmla="*/ 53 h 230"/>
                    <a:gd name="T30" fmla="*/ 20 w 168"/>
                    <a:gd name="T31" fmla="*/ 53 h 230"/>
                    <a:gd name="T32" fmla="*/ 21 w 168"/>
                    <a:gd name="T33" fmla="*/ 53 h 230"/>
                    <a:gd name="T34" fmla="*/ 23 w 168"/>
                    <a:gd name="T35" fmla="*/ 54 h 230"/>
                    <a:gd name="T36" fmla="*/ 26 w 168"/>
                    <a:gd name="T37" fmla="*/ 55 h 230"/>
                    <a:gd name="T38" fmla="*/ 28 w 168"/>
                    <a:gd name="T39" fmla="*/ 55 h 230"/>
                    <a:gd name="T40" fmla="*/ 29 w 168"/>
                    <a:gd name="T41" fmla="*/ 55 h 230"/>
                    <a:gd name="T42" fmla="*/ 42 w 168"/>
                    <a:gd name="T43" fmla="*/ 58 h 230"/>
                    <a:gd name="T44" fmla="*/ 42 w 168"/>
                    <a:gd name="T45" fmla="*/ 57 h 230"/>
                    <a:gd name="T46" fmla="*/ 42 w 168"/>
                    <a:gd name="T47" fmla="*/ 56 h 230"/>
                    <a:gd name="T48" fmla="*/ 42 w 168"/>
                    <a:gd name="T49" fmla="*/ 55 h 230"/>
                    <a:gd name="T50" fmla="*/ 41 w 168"/>
                    <a:gd name="T51" fmla="*/ 53 h 230"/>
                    <a:gd name="T52" fmla="*/ 30 w 168"/>
                    <a:gd name="T53" fmla="*/ 48 h 230"/>
                    <a:gd name="T54" fmla="*/ 29 w 168"/>
                    <a:gd name="T55" fmla="*/ 48 h 230"/>
                    <a:gd name="T56" fmla="*/ 29 w 168"/>
                    <a:gd name="T57" fmla="*/ 46 h 230"/>
                    <a:gd name="T58" fmla="*/ 28 w 168"/>
                    <a:gd name="T59" fmla="*/ 44 h 230"/>
                    <a:gd name="T60" fmla="*/ 27 w 168"/>
                    <a:gd name="T61" fmla="*/ 42 h 230"/>
                    <a:gd name="T62" fmla="*/ 25 w 168"/>
                    <a:gd name="T63" fmla="*/ 40 h 230"/>
                    <a:gd name="T64" fmla="*/ 24 w 168"/>
                    <a:gd name="T65" fmla="*/ 37 h 230"/>
                    <a:gd name="T66" fmla="*/ 22 w 168"/>
                    <a:gd name="T67" fmla="*/ 35 h 230"/>
                    <a:gd name="T68" fmla="*/ 21 w 168"/>
                    <a:gd name="T69" fmla="*/ 31 h 230"/>
                    <a:gd name="T70" fmla="*/ 20 w 168"/>
                    <a:gd name="T71" fmla="*/ 29 h 230"/>
                    <a:gd name="T72" fmla="*/ 20 w 168"/>
                    <a:gd name="T73" fmla="*/ 27 h 230"/>
                    <a:gd name="T74" fmla="*/ 20 w 168"/>
                    <a:gd name="T75" fmla="*/ 26 h 230"/>
                    <a:gd name="T76" fmla="*/ 20 w 168"/>
                    <a:gd name="T77" fmla="*/ 25 h 230"/>
                    <a:gd name="T78" fmla="*/ 25 w 168"/>
                    <a:gd name="T79" fmla="*/ 5 h 230"/>
                    <a:gd name="T80" fmla="*/ 12 w 168"/>
                    <a:gd name="T81" fmla="*/ 0 h 230"/>
                    <a:gd name="T82" fmla="*/ 5 w 168"/>
                    <a:gd name="T83" fmla="*/ 21 h 2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68"/>
                    <a:gd name="T127" fmla="*/ 0 h 230"/>
                    <a:gd name="T128" fmla="*/ 168 w 168"/>
                    <a:gd name="T129" fmla="*/ 230 h 2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68" h="230">
                      <a:moveTo>
                        <a:pt x="18" y="84"/>
                      </a:moveTo>
                      <a:lnTo>
                        <a:pt x="13" y="89"/>
                      </a:lnTo>
                      <a:lnTo>
                        <a:pt x="4" y="101"/>
                      </a:lnTo>
                      <a:lnTo>
                        <a:pt x="0" y="118"/>
                      </a:lnTo>
                      <a:lnTo>
                        <a:pt x="9" y="135"/>
                      </a:lnTo>
                      <a:lnTo>
                        <a:pt x="10" y="135"/>
                      </a:lnTo>
                      <a:lnTo>
                        <a:pt x="15" y="135"/>
                      </a:lnTo>
                      <a:lnTo>
                        <a:pt x="20" y="137"/>
                      </a:lnTo>
                      <a:lnTo>
                        <a:pt x="28" y="142"/>
                      </a:lnTo>
                      <a:lnTo>
                        <a:pt x="38" y="150"/>
                      </a:lnTo>
                      <a:lnTo>
                        <a:pt x="47" y="162"/>
                      </a:lnTo>
                      <a:lnTo>
                        <a:pt x="56" y="181"/>
                      </a:lnTo>
                      <a:lnTo>
                        <a:pt x="65" y="206"/>
                      </a:lnTo>
                      <a:lnTo>
                        <a:pt x="66" y="206"/>
                      </a:lnTo>
                      <a:lnTo>
                        <a:pt x="72" y="209"/>
                      </a:lnTo>
                      <a:lnTo>
                        <a:pt x="78" y="210"/>
                      </a:lnTo>
                      <a:lnTo>
                        <a:pt x="87" y="212"/>
                      </a:lnTo>
                      <a:lnTo>
                        <a:pt x="95" y="215"/>
                      </a:lnTo>
                      <a:lnTo>
                        <a:pt x="104" y="217"/>
                      </a:lnTo>
                      <a:lnTo>
                        <a:pt x="113" y="219"/>
                      </a:lnTo>
                      <a:lnTo>
                        <a:pt x="119" y="219"/>
                      </a:lnTo>
                      <a:lnTo>
                        <a:pt x="167" y="230"/>
                      </a:lnTo>
                      <a:lnTo>
                        <a:pt x="167" y="228"/>
                      </a:lnTo>
                      <a:lnTo>
                        <a:pt x="168" y="223"/>
                      </a:lnTo>
                      <a:lnTo>
                        <a:pt x="167" y="218"/>
                      </a:lnTo>
                      <a:lnTo>
                        <a:pt x="164" y="212"/>
                      </a:lnTo>
                      <a:lnTo>
                        <a:pt x="121" y="190"/>
                      </a:lnTo>
                      <a:lnTo>
                        <a:pt x="119" y="189"/>
                      </a:lnTo>
                      <a:lnTo>
                        <a:pt x="117" y="183"/>
                      </a:lnTo>
                      <a:lnTo>
                        <a:pt x="113" y="176"/>
                      </a:lnTo>
                      <a:lnTo>
                        <a:pt x="108" y="168"/>
                      </a:lnTo>
                      <a:lnTo>
                        <a:pt x="102" y="158"/>
                      </a:lnTo>
                      <a:lnTo>
                        <a:pt x="96" y="147"/>
                      </a:lnTo>
                      <a:lnTo>
                        <a:pt x="91" y="137"/>
                      </a:lnTo>
                      <a:lnTo>
                        <a:pt x="86" y="127"/>
                      </a:lnTo>
                      <a:lnTo>
                        <a:pt x="80" y="113"/>
                      </a:lnTo>
                      <a:lnTo>
                        <a:pt x="79" y="105"/>
                      </a:lnTo>
                      <a:lnTo>
                        <a:pt x="79" y="101"/>
                      </a:lnTo>
                      <a:lnTo>
                        <a:pt x="79" y="100"/>
                      </a:lnTo>
                      <a:lnTo>
                        <a:pt x="102" y="17"/>
                      </a:lnTo>
                      <a:lnTo>
                        <a:pt x="51" y="0"/>
                      </a:lnTo>
                      <a:lnTo>
                        <a:pt x="18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7" name="Freeform 584"/>
                <p:cNvSpPr>
                  <a:spLocks noChangeAspect="1"/>
                </p:cNvSpPr>
                <p:nvPr/>
              </p:nvSpPr>
              <p:spPr bwMode="auto">
                <a:xfrm>
                  <a:off x="3642" y="4219"/>
                  <a:ext cx="87" cy="54"/>
                </a:xfrm>
                <a:custGeom>
                  <a:avLst/>
                  <a:gdLst>
                    <a:gd name="T0" fmla="*/ 19 w 174"/>
                    <a:gd name="T1" fmla="*/ 20 h 107"/>
                    <a:gd name="T2" fmla="*/ 44 w 174"/>
                    <a:gd name="T3" fmla="*/ 26 h 107"/>
                    <a:gd name="T4" fmla="*/ 44 w 174"/>
                    <a:gd name="T5" fmla="*/ 26 h 107"/>
                    <a:gd name="T6" fmla="*/ 43 w 174"/>
                    <a:gd name="T7" fmla="*/ 27 h 107"/>
                    <a:gd name="T8" fmla="*/ 43 w 174"/>
                    <a:gd name="T9" fmla="*/ 27 h 107"/>
                    <a:gd name="T10" fmla="*/ 43 w 174"/>
                    <a:gd name="T11" fmla="*/ 27 h 107"/>
                    <a:gd name="T12" fmla="*/ 43 w 174"/>
                    <a:gd name="T13" fmla="*/ 27 h 107"/>
                    <a:gd name="T14" fmla="*/ 42 w 174"/>
                    <a:gd name="T15" fmla="*/ 27 h 107"/>
                    <a:gd name="T16" fmla="*/ 40 w 174"/>
                    <a:gd name="T17" fmla="*/ 27 h 107"/>
                    <a:gd name="T18" fmla="*/ 39 w 174"/>
                    <a:gd name="T19" fmla="*/ 27 h 107"/>
                    <a:gd name="T20" fmla="*/ 36 w 174"/>
                    <a:gd name="T21" fmla="*/ 26 h 107"/>
                    <a:gd name="T22" fmla="*/ 34 w 174"/>
                    <a:gd name="T23" fmla="*/ 26 h 107"/>
                    <a:gd name="T24" fmla="*/ 30 w 174"/>
                    <a:gd name="T25" fmla="*/ 25 h 107"/>
                    <a:gd name="T26" fmla="*/ 27 w 174"/>
                    <a:gd name="T27" fmla="*/ 25 h 107"/>
                    <a:gd name="T28" fmla="*/ 26 w 174"/>
                    <a:gd name="T29" fmla="*/ 24 h 107"/>
                    <a:gd name="T30" fmla="*/ 25 w 174"/>
                    <a:gd name="T31" fmla="*/ 24 h 107"/>
                    <a:gd name="T32" fmla="*/ 23 w 174"/>
                    <a:gd name="T33" fmla="*/ 24 h 107"/>
                    <a:gd name="T34" fmla="*/ 22 w 174"/>
                    <a:gd name="T35" fmla="*/ 23 h 107"/>
                    <a:gd name="T36" fmla="*/ 22 w 174"/>
                    <a:gd name="T37" fmla="*/ 23 h 107"/>
                    <a:gd name="T38" fmla="*/ 20 w 174"/>
                    <a:gd name="T39" fmla="*/ 23 h 107"/>
                    <a:gd name="T40" fmla="*/ 19 w 174"/>
                    <a:gd name="T41" fmla="*/ 22 h 107"/>
                    <a:gd name="T42" fmla="*/ 17 w 174"/>
                    <a:gd name="T43" fmla="*/ 22 h 107"/>
                    <a:gd name="T44" fmla="*/ 15 w 174"/>
                    <a:gd name="T45" fmla="*/ 16 h 107"/>
                    <a:gd name="T46" fmla="*/ 13 w 174"/>
                    <a:gd name="T47" fmla="*/ 12 h 107"/>
                    <a:gd name="T48" fmla="*/ 12 w 174"/>
                    <a:gd name="T49" fmla="*/ 8 h 107"/>
                    <a:gd name="T50" fmla="*/ 11 w 174"/>
                    <a:gd name="T51" fmla="*/ 6 h 107"/>
                    <a:gd name="T52" fmla="*/ 10 w 174"/>
                    <a:gd name="T53" fmla="*/ 5 h 107"/>
                    <a:gd name="T54" fmla="*/ 9 w 174"/>
                    <a:gd name="T55" fmla="*/ 5 h 107"/>
                    <a:gd name="T56" fmla="*/ 7 w 174"/>
                    <a:gd name="T57" fmla="*/ 5 h 107"/>
                    <a:gd name="T58" fmla="*/ 7 w 174"/>
                    <a:gd name="T59" fmla="*/ 5 h 107"/>
                    <a:gd name="T60" fmla="*/ 3 w 174"/>
                    <a:gd name="T61" fmla="*/ 18 h 107"/>
                    <a:gd name="T62" fmla="*/ 0 w 174"/>
                    <a:gd name="T63" fmla="*/ 18 h 107"/>
                    <a:gd name="T64" fmla="*/ 3 w 174"/>
                    <a:gd name="T65" fmla="*/ 3 h 107"/>
                    <a:gd name="T66" fmla="*/ 3 w 174"/>
                    <a:gd name="T67" fmla="*/ 3 h 107"/>
                    <a:gd name="T68" fmla="*/ 3 w 174"/>
                    <a:gd name="T69" fmla="*/ 2 h 107"/>
                    <a:gd name="T70" fmla="*/ 3 w 174"/>
                    <a:gd name="T71" fmla="*/ 2 h 107"/>
                    <a:gd name="T72" fmla="*/ 3 w 174"/>
                    <a:gd name="T73" fmla="*/ 0 h 107"/>
                    <a:gd name="T74" fmla="*/ 6 w 174"/>
                    <a:gd name="T75" fmla="*/ 1 h 107"/>
                    <a:gd name="T76" fmla="*/ 10 w 174"/>
                    <a:gd name="T77" fmla="*/ 3 h 107"/>
                    <a:gd name="T78" fmla="*/ 13 w 174"/>
                    <a:gd name="T79" fmla="*/ 6 h 107"/>
                    <a:gd name="T80" fmla="*/ 15 w 174"/>
                    <a:gd name="T81" fmla="*/ 10 h 107"/>
                    <a:gd name="T82" fmla="*/ 17 w 174"/>
                    <a:gd name="T83" fmla="*/ 13 h 107"/>
                    <a:gd name="T84" fmla="*/ 18 w 174"/>
                    <a:gd name="T85" fmla="*/ 16 h 107"/>
                    <a:gd name="T86" fmla="*/ 19 w 174"/>
                    <a:gd name="T87" fmla="*/ 19 h 107"/>
                    <a:gd name="T88" fmla="*/ 19 w 174"/>
                    <a:gd name="T89" fmla="*/ 20 h 10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4"/>
                    <a:gd name="T136" fmla="*/ 0 h 107"/>
                    <a:gd name="T137" fmla="*/ 174 w 174"/>
                    <a:gd name="T138" fmla="*/ 107 h 10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4" h="107">
                      <a:moveTo>
                        <a:pt x="76" y="77"/>
                      </a:moveTo>
                      <a:lnTo>
                        <a:pt x="174" y="102"/>
                      </a:lnTo>
                      <a:lnTo>
                        <a:pt x="173" y="104"/>
                      </a:lnTo>
                      <a:lnTo>
                        <a:pt x="171" y="106"/>
                      </a:lnTo>
                      <a:lnTo>
                        <a:pt x="170" y="107"/>
                      </a:lnTo>
                      <a:lnTo>
                        <a:pt x="169" y="107"/>
                      </a:lnTo>
                      <a:lnTo>
                        <a:pt x="166" y="106"/>
                      </a:lnTo>
                      <a:lnTo>
                        <a:pt x="160" y="106"/>
                      </a:lnTo>
                      <a:lnTo>
                        <a:pt x="153" y="105"/>
                      </a:lnTo>
                      <a:lnTo>
                        <a:pt x="144" y="102"/>
                      </a:lnTo>
                      <a:lnTo>
                        <a:pt x="133" y="101"/>
                      </a:lnTo>
                      <a:lnTo>
                        <a:pt x="122" y="99"/>
                      </a:lnTo>
                      <a:lnTo>
                        <a:pt x="110" y="97"/>
                      </a:lnTo>
                      <a:lnTo>
                        <a:pt x="106" y="95"/>
                      </a:lnTo>
                      <a:lnTo>
                        <a:pt x="100" y="94"/>
                      </a:lnTo>
                      <a:lnTo>
                        <a:pt x="95" y="93"/>
                      </a:lnTo>
                      <a:lnTo>
                        <a:pt x="90" y="92"/>
                      </a:lnTo>
                      <a:lnTo>
                        <a:pt x="85" y="91"/>
                      </a:lnTo>
                      <a:lnTo>
                        <a:pt x="79" y="89"/>
                      </a:lnTo>
                      <a:lnTo>
                        <a:pt x="73" y="87"/>
                      </a:lnTo>
                      <a:lnTo>
                        <a:pt x="68" y="86"/>
                      </a:lnTo>
                      <a:lnTo>
                        <a:pt x="61" y="62"/>
                      </a:lnTo>
                      <a:lnTo>
                        <a:pt x="54" y="45"/>
                      </a:lnTo>
                      <a:lnTo>
                        <a:pt x="48" y="32"/>
                      </a:lnTo>
                      <a:lnTo>
                        <a:pt x="42" y="24"/>
                      </a:lnTo>
                      <a:lnTo>
                        <a:pt x="37" y="19"/>
                      </a:lnTo>
                      <a:lnTo>
                        <a:pt x="33" y="18"/>
                      </a:lnTo>
                      <a:lnTo>
                        <a:pt x="31" y="17"/>
                      </a:lnTo>
                      <a:lnTo>
                        <a:pt x="30" y="17"/>
                      </a:lnTo>
                      <a:lnTo>
                        <a:pt x="13" y="72"/>
                      </a:lnTo>
                      <a:lnTo>
                        <a:pt x="0" y="70"/>
                      </a:lnTo>
                      <a:lnTo>
                        <a:pt x="12" y="11"/>
                      </a:lnTo>
                      <a:lnTo>
                        <a:pt x="12" y="10"/>
                      </a:lnTo>
                      <a:lnTo>
                        <a:pt x="11" y="8"/>
                      </a:lnTo>
                      <a:lnTo>
                        <a:pt x="10" y="5"/>
                      </a:lnTo>
                      <a:lnTo>
                        <a:pt x="9" y="0"/>
                      </a:lnTo>
                      <a:lnTo>
                        <a:pt x="26" y="2"/>
                      </a:lnTo>
                      <a:lnTo>
                        <a:pt x="40" y="11"/>
                      </a:lnTo>
                      <a:lnTo>
                        <a:pt x="52" y="23"/>
                      </a:lnTo>
                      <a:lnTo>
                        <a:pt x="61" y="38"/>
                      </a:lnTo>
                      <a:lnTo>
                        <a:pt x="68" y="52"/>
                      </a:lnTo>
                      <a:lnTo>
                        <a:pt x="72" y="64"/>
                      </a:lnTo>
                      <a:lnTo>
                        <a:pt x="75" y="74"/>
                      </a:lnTo>
                      <a:lnTo>
                        <a:pt x="76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8" name="Freeform 585"/>
                <p:cNvSpPr>
                  <a:spLocks noChangeAspect="1"/>
                </p:cNvSpPr>
                <p:nvPr/>
              </p:nvSpPr>
              <p:spPr bwMode="auto">
                <a:xfrm>
                  <a:off x="3651" y="3824"/>
                  <a:ext cx="65" cy="379"/>
                </a:xfrm>
                <a:custGeom>
                  <a:avLst/>
                  <a:gdLst>
                    <a:gd name="T0" fmla="*/ 22 w 129"/>
                    <a:gd name="T1" fmla="*/ 3 h 758"/>
                    <a:gd name="T2" fmla="*/ 0 w 129"/>
                    <a:gd name="T3" fmla="*/ 186 h 758"/>
                    <a:gd name="T4" fmla="*/ 25 w 129"/>
                    <a:gd name="T5" fmla="*/ 190 h 758"/>
                    <a:gd name="T6" fmla="*/ 33 w 129"/>
                    <a:gd name="T7" fmla="*/ 0 h 758"/>
                    <a:gd name="T8" fmla="*/ 22 w 129"/>
                    <a:gd name="T9" fmla="*/ 3 h 7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758"/>
                    <a:gd name="T17" fmla="*/ 129 w 129"/>
                    <a:gd name="T18" fmla="*/ 758 h 7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758">
                      <a:moveTo>
                        <a:pt x="87" y="14"/>
                      </a:moveTo>
                      <a:lnTo>
                        <a:pt x="0" y="743"/>
                      </a:lnTo>
                      <a:lnTo>
                        <a:pt x="98" y="758"/>
                      </a:lnTo>
                      <a:lnTo>
                        <a:pt x="129" y="0"/>
                      </a:lnTo>
                      <a:lnTo>
                        <a:pt x="87" y="14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59" name="Freeform 586"/>
                <p:cNvSpPr>
                  <a:spLocks noChangeAspect="1"/>
                </p:cNvSpPr>
                <p:nvPr/>
              </p:nvSpPr>
              <p:spPr bwMode="auto">
                <a:xfrm>
                  <a:off x="3725" y="3825"/>
                  <a:ext cx="55" cy="374"/>
                </a:xfrm>
                <a:custGeom>
                  <a:avLst/>
                  <a:gdLst>
                    <a:gd name="T0" fmla="*/ 7 w 110"/>
                    <a:gd name="T1" fmla="*/ 7 h 747"/>
                    <a:gd name="T2" fmla="*/ 0 w 110"/>
                    <a:gd name="T3" fmla="*/ 184 h 747"/>
                    <a:gd name="T4" fmla="*/ 28 w 110"/>
                    <a:gd name="T5" fmla="*/ 187 h 747"/>
                    <a:gd name="T6" fmla="*/ 17 w 110"/>
                    <a:gd name="T7" fmla="*/ 0 h 747"/>
                    <a:gd name="T8" fmla="*/ 7 w 110"/>
                    <a:gd name="T9" fmla="*/ 7 h 7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747"/>
                    <a:gd name="T17" fmla="*/ 110 w 110"/>
                    <a:gd name="T18" fmla="*/ 747 h 7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747">
                      <a:moveTo>
                        <a:pt x="31" y="27"/>
                      </a:moveTo>
                      <a:lnTo>
                        <a:pt x="0" y="736"/>
                      </a:lnTo>
                      <a:lnTo>
                        <a:pt x="110" y="747"/>
                      </a:lnTo>
                      <a:lnTo>
                        <a:pt x="66" y="0"/>
                      </a:lnTo>
                      <a:lnTo>
                        <a:pt x="31" y="27"/>
                      </a:lnTo>
                      <a:close/>
                    </a:path>
                  </a:pathLst>
                </a:custGeom>
                <a:solidFill>
                  <a:srgbClr val="007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0" name="Freeform 587"/>
                <p:cNvSpPr>
                  <a:spLocks noChangeAspect="1"/>
                </p:cNvSpPr>
                <p:nvPr/>
              </p:nvSpPr>
              <p:spPr bwMode="auto">
                <a:xfrm>
                  <a:off x="3672" y="3567"/>
                  <a:ext cx="114" cy="296"/>
                </a:xfrm>
                <a:custGeom>
                  <a:avLst/>
                  <a:gdLst>
                    <a:gd name="T0" fmla="*/ 35 w 227"/>
                    <a:gd name="T1" fmla="*/ 147 h 592"/>
                    <a:gd name="T2" fmla="*/ 37 w 227"/>
                    <a:gd name="T3" fmla="*/ 147 h 592"/>
                    <a:gd name="T4" fmla="*/ 39 w 227"/>
                    <a:gd name="T5" fmla="*/ 146 h 592"/>
                    <a:gd name="T6" fmla="*/ 43 w 227"/>
                    <a:gd name="T7" fmla="*/ 145 h 592"/>
                    <a:gd name="T8" fmla="*/ 46 w 227"/>
                    <a:gd name="T9" fmla="*/ 144 h 592"/>
                    <a:gd name="T10" fmla="*/ 49 w 227"/>
                    <a:gd name="T11" fmla="*/ 143 h 592"/>
                    <a:gd name="T12" fmla="*/ 52 w 227"/>
                    <a:gd name="T13" fmla="*/ 142 h 592"/>
                    <a:gd name="T14" fmla="*/ 55 w 227"/>
                    <a:gd name="T15" fmla="*/ 141 h 592"/>
                    <a:gd name="T16" fmla="*/ 57 w 227"/>
                    <a:gd name="T17" fmla="*/ 140 h 592"/>
                    <a:gd name="T18" fmla="*/ 56 w 227"/>
                    <a:gd name="T19" fmla="*/ 138 h 592"/>
                    <a:gd name="T20" fmla="*/ 55 w 227"/>
                    <a:gd name="T21" fmla="*/ 132 h 592"/>
                    <a:gd name="T22" fmla="*/ 54 w 227"/>
                    <a:gd name="T23" fmla="*/ 123 h 592"/>
                    <a:gd name="T24" fmla="*/ 52 w 227"/>
                    <a:gd name="T25" fmla="*/ 112 h 592"/>
                    <a:gd name="T26" fmla="*/ 49 w 227"/>
                    <a:gd name="T27" fmla="*/ 100 h 592"/>
                    <a:gd name="T28" fmla="*/ 48 w 227"/>
                    <a:gd name="T29" fmla="*/ 87 h 592"/>
                    <a:gd name="T30" fmla="*/ 46 w 227"/>
                    <a:gd name="T31" fmla="*/ 75 h 592"/>
                    <a:gd name="T32" fmla="*/ 45 w 227"/>
                    <a:gd name="T33" fmla="*/ 65 h 592"/>
                    <a:gd name="T34" fmla="*/ 44 w 227"/>
                    <a:gd name="T35" fmla="*/ 43 h 592"/>
                    <a:gd name="T36" fmla="*/ 42 w 227"/>
                    <a:gd name="T37" fmla="*/ 24 h 592"/>
                    <a:gd name="T38" fmla="*/ 40 w 227"/>
                    <a:gd name="T39" fmla="*/ 9 h 592"/>
                    <a:gd name="T40" fmla="*/ 38 w 227"/>
                    <a:gd name="T41" fmla="*/ 2 h 592"/>
                    <a:gd name="T42" fmla="*/ 35 w 227"/>
                    <a:gd name="T43" fmla="*/ 1 h 592"/>
                    <a:gd name="T44" fmla="*/ 32 w 227"/>
                    <a:gd name="T45" fmla="*/ 1 h 592"/>
                    <a:gd name="T46" fmla="*/ 29 w 227"/>
                    <a:gd name="T47" fmla="*/ 0 h 592"/>
                    <a:gd name="T48" fmla="*/ 25 w 227"/>
                    <a:gd name="T49" fmla="*/ 0 h 592"/>
                    <a:gd name="T50" fmla="*/ 20 w 227"/>
                    <a:gd name="T51" fmla="*/ 1 h 592"/>
                    <a:gd name="T52" fmla="*/ 16 w 227"/>
                    <a:gd name="T53" fmla="*/ 1 h 592"/>
                    <a:gd name="T54" fmla="*/ 11 w 227"/>
                    <a:gd name="T55" fmla="*/ 3 h 592"/>
                    <a:gd name="T56" fmla="*/ 7 w 227"/>
                    <a:gd name="T57" fmla="*/ 5 h 592"/>
                    <a:gd name="T58" fmla="*/ 8 w 227"/>
                    <a:gd name="T59" fmla="*/ 13 h 592"/>
                    <a:gd name="T60" fmla="*/ 9 w 227"/>
                    <a:gd name="T61" fmla="*/ 31 h 592"/>
                    <a:gd name="T62" fmla="*/ 10 w 227"/>
                    <a:gd name="T63" fmla="*/ 53 h 592"/>
                    <a:gd name="T64" fmla="*/ 10 w 227"/>
                    <a:gd name="T65" fmla="*/ 74 h 592"/>
                    <a:gd name="T66" fmla="*/ 8 w 227"/>
                    <a:gd name="T67" fmla="*/ 83 h 592"/>
                    <a:gd name="T68" fmla="*/ 7 w 227"/>
                    <a:gd name="T69" fmla="*/ 95 h 592"/>
                    <a:gd name="T70" fmla="*/ 5 w 227"/>
                    <a:gd name="T71" fmla="*/ 106 h 592"/>
                    <a:gd name="T72" fmla="*/ 4 w 227"/>
                    <a:gd name="T73" fmla="*/ 118 h 592"/>
                    <a:gd name="T74" fmla="*/ 3 w 227"/>
                    <a:gd name="T75" fmla="*/ 129 h 592"/>
                    <a:gd name="T76" fmla="*/ 1 w 227"/>
                    <a:gd name="T77" fmla="*/ 137 h 592"/>
                    <a:gd name="T78" fmla="*/ 1 w 227"/>
                    <a:gd name="T79" fmla="*/ 142 h 592"/>
                    <a:gd name="T80" fmla="*/ 0 w 227"/>
                    <a:gd name="T81" fmla="*/ 144 h 592"/>
                    <a:gd name="T82" fmla="*/ 1 w 227"/>
                    <a:gd name="T83" fmla="*/ 145 h 592"/>
                    <a:gd name="T84" fmla="*/ 2 w 227"/>
                    <a:gd name="T85" fmla="*/ 145 h 592"/>
                    <a:gd name="T86" fmla="*/ 4 w 227"/>
                    <a:gd name="T87" fmla="*/ 146 h 592"/>
                    <a:gd name="T88" fmla="*/ 7 w 227"/>
                    <a:gd name="T89" fmla="*/ 147 h 592"/>
                    <a:gd name="T90" fmla="*/ 11 w 227"/>
                    <a:gd name="T91" fmla="*/ 148 h 592"/>
                    <a:gd name="T92" fmla="*/ 15 w 227"/>
                    <a:gd name="T93" fmla="*/ 148 h 592"/>
                    <a:gd name="T94" fmla="*/ 21 w 227"/>
                    <a:gd name="T95" fmla="*/ 148 h 592"/>
                    <a:gd name="T96" fmla="*/ 27 w 227"/>
                    <a:gd name="T97" fmla="*/ 148 h 592"/>
                    <a:gd name="T98" fmla="*/ 35 w 227"/>
                    <a:gd name="T99" fmla="*/ 147 h 59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7"/>
                    <a:gd name="T151" fmla="*/ 0 h 592"/>
                    <a:gd name="T152" fmla="*/ 227 w 227"/>
                    <a:gd name="T153" fmla="*/ 592 h 59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7" h="592">
                      <a:moveTo>
                        <a:pt x="138" y="588"/>
                      </a:moveTo>
                      <a:lnTo>
                        <a:pt x="146" y="585"/>
                      </a:lnTo>
                      <a:lnTo>
                        <a:pt x="156" y="583"/>
                      </a:lnTo>
                      <a:lnTo>
                        <a:pt x="169" y="579"/>
                      </a:lnTo>
                      <a:lnTo>
                        <a:pt x="183" y="575"/>
                      </a:lnTo>
                      <a:lnTo>
                        <a:pt x="196" y="571"/>
                      </a:lnTo>
                      <a:lnTo>
                        <a:pt x="208" y="567"/>
                      </a:lnTo>
                      <a:lnTo>
                        <a:pt x="219" y="563"/>
                      </a:lnTo>
                      <a:lnTo>
                        <a:pt x="227" y="560"/>
                      </a:lnTo>
                      <a:lnTo>
                        <a:pt x="224" y="552"/>
                      </a:lnTo>
                      <a:lnTo>
                        <a:pt x="220" y="528"/>
                      </a:lnTo>
                      <a:lnTo>
                        <a:pt x="213" y="493"/>
                      </a:lnTo>
                      <a:lnTo>
                        <a:pt x="205" y="449"/>
                      </a:lnTo>
                      <a:lnTo>
                        <a:pt x="196" y="401"/>
                      </a:lnTo>
                      <a:lnTo>
                        <a:pt x="189" y="351"/>
                      </a:lnTo>
                      <a:lnTo>
                        <a:pt x="183" y="302"/>
                      </a:lnTo>
                      <a:lnTo>
                        <a:pt x="180" y="257"/>
                      </a:lnTo>
                      <a:lnTo>
                        <a:pt x="175" y="173"/>
                      </a:lnTo>
                      <a:lnTo>
                        <a:pt x="167" y="96"/>
                      </a:lnTo>
                      <a:lnTo>
                        <a:pt x="158" y="37"/>
                      </a:lnTo>
                      <a:lnTo>
                        <a:pt x="150" y="11"/>
                      </a:lnTo>
                      <a:lnTo>
                        <a:pt x="140" y="6"/>
                      </a:lnTo>
                      <a:lnTo>
                        <a:pt x="128" y="3"/>
                      </a:lnTo>
                      <a:lnTo>
                        <a:pt x="113" y="0"/>
                      </a:lnTo>
                      <a:lnTo>
                        <a:pt x="97" y="0"/>
                      </a:lnTo>
                      <a:lnTo>
                        <a:pt x="78" y="1"/>
                      </a:lnTo>
                      <a:lnTo>
                        <a:pt x="61" y="6"/>
                      </a:lnTo>
                      <a:lnTo>
                        <a:pt x="44" y="13"/>
                      </a:lnTo>
                      <a:lnTo>
                        <a:pt x="27" y="22"/>
                      </a:lnTo>
                      <a:lnTo>
                        <a:pt x="30" y="52"/>
                      </a:lnTo>
                      <a:lnTo>
                        <a:pt x="35" y="125"/>
                      </a:lnTo>
                      <a:lnTo>
                        <a:pt x="39" y="214"/>
                      </a:lnTo>
                      <a:lnTo>
                        <a:pt x="37" y="295"/>
                      </a:lnTo>
                      <a:lnTo>
                        <a:pt x="32" y="335"/>
                      </a:lnTo>
                      <a:lnTo>
                        <a:pt x="27" y="380"/>
                      </a:lnTo>
                      <a:lnTo>
                        <a:pt x="20" y="427"/>
                      </a:lnTo>
                      <a:lnTo>
                        <a:pt x="15" y="472"/>
                      </a:lnTo>
                      <a:lnTo>
                        <a:pt x="9" y="513"/>
                      </a:lnTo>
                      <a:lnTo>
                        <a:pt x="4" y="546"/>
                      </a:lnTo>
                      <a:lnTo>
                        <a:pt x="1" y="568"/>
                      </a:lnTo>
                      <a:lnTo>
                        <a:pt x="0" y="576"/>
                      </a:lnTo>
                      <a:lnTo>
                        <a:pt x="1" y="577"/>
                      </a:lnTo>
                      <a:lnTo>
                        <a:pt x="7" y="579"/>
                      </a:lnTo>
                      <a:lnTo>
                        <a:pt x="15" y="582"/>
                      </a:lnTo>
                      <a:lnTo>
                        <a:pt x="26" y="585"/>
                      </a:lnTo>
                      <a:lnTo>
                        <a:pt x="41" y="589"/>
                      </a:lnTo>
                      <a:lnTo>
                        <a:pt x="60" y="591"/>
                      </a:lnTo>
                      <a:lnTo>
                        <a:pt x="82" y="592"/>
                      </a:lnTo>
                      <a:lnTo>
                        <a:pt x="106" y="591"/>
                      </a:lnTo>
                      <a:lnTo>
                        <a:pt x="138" y="5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1" name="Freeform 588"/>
                <p:cNvSpPr>
                  <a:spLocks noChangeAspect="1"/>
                </p:cNvSpPr>
                <p:nvPr/>
              </p:nvSpPr>
              <p:spPr bwMode="auto">
                <a:xfrm>
                  <a:off x="3706" y="3598"/>
                  <a:ext cx="18" cy="22"/>
                </a:xfrm>
                <a:custGeom>
                  <a:avLst/>
                  <a:gdLst>
                    <a:gd name="T0" fmla="*/ 3 w 34"/>
                    <a:gd name="T1" fmla="*/ 1 h 44"/>
                    <a:gd name="T2" fmla="*/ 5 w 34"/>
                    <a:gd name="T3" fmla="*/ 1 h 44"/>
                    <a:gd name="T4" fmla="*/ 7 w 34"/>
                    <a:gd name="T5" fmla="*/ 3 h 44"/>
                    <a:gd name="T6" fmla="*/ 8 w 34"/>
                    <a:gd name="T7" fmla="*/ 5 h 44"/>
                    <a:gd name="T8" fmla="*/ 8 w 34"/>
                    <a:gd name="T9" fmla="*/ 6 h 44"/>
                    <a:gd name="T10" fmla="*/ 7 w 34"/>
                    <a:gd name="T11" fmla="*/ 9 h 44"/>
                    <a:gd name="T12" fmla="*/ 5 w 34"/>
                    <a:gd name="T13" fmla="*/ 10 h 44"/>
                    <a:gd name="T14" fmla="*/ 3 w 34"/>
                    <a:gd name="T15" fmla="*/ 11 h 44"/>
                    <a:gd name="T16" fmla="*/ 1 w 34"/>
                    <a:gd name="T17" fmla="*/ 11 h 44"/>
                    <a:gd name="T18" fmla="*/ 0 w 34"/>
                    <a:gd name="T19" fmla="*/ 11 h 44"/>
                    <a:gd name="T20" fmla="*/ 0 w 34"/>
                    <a:gd name="T21" fmla="*/ 11 h 44"/>
                    <a:gd name="T22" fmla="*/ 0 w 34"/>
                    <a:gd name="T23" fmla="*/ 11 h 44"/>
                    <a:gd name="T24" fmla="*/ 0 w 34"/>
                    <a:gd name="T25" fmla="*/ 11 h 44"/>
                    <a:gd name="T26" fmla="*/ 0 w 34"/>
                    <a:gd name="T27" fmla="*/ 11 h 44"/>
                    <a:gd name="T28" fmla="*/ 0 w 34"/>
                    <a:gd name="T29" fmla="*/ 11 h 44"/>
                    <a:gd name="T30" fmla="*/ 0 w 34"/>
                    <a:gd name="T31" fmla="*/ 11 h 44"/>
                    <a:gd name="T32" fmla="*/ 1 w 34"/>
                    <a:gd name="T33" fmla="*/ 11 h 44"/>
                    <a:gd name="T34" fmla="*/ 3 w 34"/>
                    <a:gd name="T35" fmla="*/ 11 h 44"/>
                    <a:gd name="T36" fmla="*/ 5 w 34"/>
                    <a:gd name="T37" fmla="*/ 11 h 44"/>
                    <a:gd name="T38" fmla="*/ 7 w 34"/>
                    <a:gd name="T39" fmla="*/ 9 h 44"/>
                    <a:gd name="T40" fmla="*/ 9 w 34"/>
                    <a:gd name="T41" fmla="*/ 7 h 44"/>
                    <a:gd name="T42" fmla="*/ 10 w 34"/>
                    <a:gd name="T43" fmla="*/ 5 h 44"/>
                    <a:gd name="T44" fmla="*/ 8 w 34"/>
                    <a:gd name="T45" fmla="*/ 3 h 44"/>
                    <a:gd name="T46" fmla="*/ 6 w 34"/>
                    <a:gd name="T47" fmla="*/ 1 h 44"/>
                    <a:gd name="T48" fmla="*/ 3 w 34"/>
                    <a:gd name="T49" fmla="*/ 0 h 44"/>
                    <a:gd name="T50" fmla="*/ 3 w 34"/>
                    <a:gd name="T51" fmla="*/ 0 h 44"/>
                    <a:gd name="T52" fmla="*/ 3 w 34"/>
                    <a:gd name="T53" fmla="*/ 0 h 44"/>
                    <a:gd name="T54" fmla="*/ 3 w 34"/>
                    <a:gd name="T55" fmla="*/ 0 h 44"/>
                    <a:gd name="T56" fmla="*/ 3 w 34"/>
                    <a:gd name="T57" fmla="*/ 0 h 44"/>
                    <a:gd name="T58" fmla="*/ 3 w 34"/>
                    <a:gd name="T59" fmla="*/ 1 h 44"/>
                    <a:gd name="T60" fmla="*/ 3 w 34"/>
                    <a:gd name="T61" fmla="*/ 1 h 44"/>
                    <a:gd name="T62" fmla="*/ 3 w 34"/>
                    <a:gd name="T63" fmla="*/ 1 h 44"/>
                    <a:gd name="T64" fmla="*/ 3 w 34"/>
                    <a:gd name="T65" fmla="*/ 1 h 44"/>
                    <a:gd name="T66" fmla="*/ 3 w 34"/>
                    <a:gd name="T67" fmla="*/ 1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44"/>
                    <a:gd name="T104" fmla="*/ 34 w 34"/>
                    <a:gd name="T105" fmla="*/ 44 h 4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44">
                      <a:moveTo>
                        <a:pt x="10" y="3"/>
                      </a:moveTo>
                      <a:lnTo>
                        <a:pt x="19" y="6"/>
                      </a:lnTo>
                      <a:lnTo>
                        <a:pt x="26" y="12"/>
                      </a:lnTo>
                      <a:lnTo>
                        <a:pt x="30" y="18"/>
                      </a:lnTo>
                      <a:lnTo>
                        <a:pt x="31" y="26"/>
                      </a:lnTo>
                      <a:lnTo>
                        <a:pt x="27" y="33"/>
                      </a:lnTo>
                      <a:lnTo>
                        <a:pt x="19" y="37"/>
                      </a:lnTo>
                      <a:lnTo>
                        <a:pt x="10" y="41"/>
                      </a:lnTo>
                      <a:lnTo>
                        <a:pt x="1" y="42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1" y="44"/>
                      </a:lnTo>
                      <a:lnTo>
                        <a:pt x="10" y="43"/>
                      </a:lnTo>
                      <a:lnTo>
                        <a:pt x="19" y="41"/>
                      </a:lnTo>
                      <a:lnTo>
                        <a:pt x="27" y="36"/>
                      </a:lnTo>
                      <a:lnTo>
                        <a:pt x="33" y="29"/>
                      </a:lnTo>
                      <a:lnTo>
                        <a:pt x="34" y="20"/>
                      </a:lnTo>
                      <a:lnTo>
                        <a:pt x="31" y="12"/>
                      </a:lnTo>
                      <a:lnTo>
                        <a:pt x="23" y="5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2" name="Freeform 589"/>
                <p:cNvSpPr>
                  <a:spLocks noChangeAspect="1"/>
                </p:cNvSpPr>
                <p:nvPr/>
              </p:nvSpPr>
              <p:spPr bwMode="auto">
                <a:xfrm>
                  <a:off x="3732" y="3594"/>
                  <a:ext cx="17" cy="21"/>
                </a:xfrm>
                <a:custGeom>
                  <a:avLst/>
                  <a:gdLst>
                    <a:gd name="T0" fmla="*/ 3 w 35"/>
                    <a:gd name="T1" fmla="*/ 0 h 44"/>
                    <a:gd name="T2" fmla="*/ 5 w 35"/>
                    <a:gd name="T3" fmla="*/ 1 h 44"/>
                    <a:gd name="T4" fmla="*/ 6 w 35"/>
                    <a:gd name="T5" fmla="*/ 3 h 44"/>
                    <a:gd name="T6" fmla="*/ 8 w 35"/>
                    <a:gd name="T7" fmla="*/ 4 h 44"/>
                    <a:gd name="T8" fmla="*/ 8 w 35"/>
                    <a:gd name="T9" fmla="*/ 6 h 44"/>
                    <a:gd name="T10" fmla="*/ 7 w 35"/>
                    <a:gd name="T11" fmla="*/ 8 h 44"/>
                    <a:gd name="T12" fmla="*/ 5 w 35"/>
                    <a:gd name="T13" fmla="*/ 9 h 44"/>
                    <a:gd name="T14" fmla="*/ 2 w 35"/>
                    <a:gd name="T15" fmla="*/ 10 h 44"/>
                    <a:gd name="T16" fmla="*/ 0 w 35"/>
                    <a:gd name="T17" fmla="*/ 10 h 44"/>
                    <a:gd name="T18" fmla="*/ 0 w 35"/>
                    <a:gd name="T19" fmla="*/ 10 h 44"/>
                    <a:gd name="T20" fmla="*/ 0 w 35"/>
                    <a:gd name="T21" fmla="*/ 10 h 44"/>
                    <a:gd name="T22" fmla="*/ 0 w 35"/>
                    <a:gd name="T23" fmla="*/ 10 h 44"/>
                    <a:gd name="T24" fmla="*/ 0 w 35"/>
                    <a:gd name="T25" fmla="*/ 10 h 44"/>
                    <a:gd name="T26" fmla="*/ 0 w 35"/>
                    <a:gd name="T27" fmla="*/ 10 h 44"/>
                    <a:gd name="T28" fmla="*/ 0 w 35"/>
                    <a:gd name="T29" fmla="*/ 10 h 44"/>
                    <a:gd name="T30" fmla="*/ 0 w 35"/>
                    <a:gd name="T31" fmla="*/ 10 h 44"/>
                    <a:gd name="T32" fmla="*/ 0 w 35"/>
                    <a:gd name="T33" fmla="*/ 10 h 44"/>
                    <a:gd name="T34" fmla="*/ 3 w 35"/>
                    <a:gd name="T35" fmla="*/ 10 h 44"/>
                    <a:gd name="T36" fmla="*/ 5 w 35"/>
                    <a:gd name="T37" fmla="*/ 10 h 44"/>
                    <a:gd name="T38" fmla="*/ 7 w 35"/>
                    <a:gd name="T39" fmla="*/ 9 h 44"/>
                    <a:gd name="T40" fmla="*/ 8 w 35"/>
                    <a:gd name="T41" fmla="*/ 7 h 44"/>
                    <a:gd name="T42" fmla="*/ 8 w 35"/>
                    <a:gd name="T43" fmla="*/ 5 h 44"/>
                    <a:gd name="T44" fmla="*/ 8 w 35"/>
                    <a:gd name="T45" fmla="*/ 3 h 44"/>
                    <a:gd name="T46" fmla="*/ 5 w 35"/>
                    <a:gd name="T47" fmla="*/ 1 h 44"/>
                    <a:gd name="T48" fmla="*/ 3 w 35"/>
                    <a:gd name="T49" fmla="*/ 0 h 44"/>
                    <a:gd name="T50" fmla="*/ 3 w 35"/>
                    <a:gd name="T51" fmla="*/ 0 h 44"/>
                    <a:gd name="T52" fmla="*/ 3 w 35"/>
                    <a:gd name="T53" fmla="*/ 0 h 44"/>
                    <a:gd name="T54" fmla="*/ 3 w 35"/>
                    <a:gd name="T55" fmla="*/ 0 h 44"/>
                    <a:gd name="T56" fmla="*/ 2 w 35"/>
                    <a:gd name="T57" fmla="*/ 0 h 44"/>
                    <a:gd name="T58" fmla="*/ 2 w 35"/>
                    <a:gd name="T59" fmla="*/ 0 h 44"/>
                    <a:gd name="T60" fmla="*/ 2 w 35"/>
                    <a:gd name="T61" fmla="*/ 0 h 44"/>
                    <a:gd name="T62" fmla="*/ 2 w 35"/>
                    <a:gd name="T63" fmla="*/ 0 h 44"/>
                    <a:gd name="T64" fmla="*/ 3 w 35"/>
                    <a:gd name="T65" fmla="*/ 0 h 44"/>
                    <a:gd name="T66" fmla="*/ 3 w 35"/>
                    <a:gd name="T67" fmla="*/ 0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44"/>
                    <a:gd name="T104" fmla="*/ 35 w 35"/>
                    <a:gd name="T105" fmla="*/ 44 h 4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44">
                      <a:moveTo>
                        <a:pt x="12" y="3"/>
                      </a:moveTo>
                      <a:lnTo>
                        <a:pt x="21" y="7"/>
                      </a:lnTo>
                      <a:lnTo>
                        <a:pt x="27" y="12"/>
                      </a:lnTo>
                      <a:lnTo>
                        <a:pt x="32" y="19"/>
                      </a:lnTo>
                      <a:lnTo>
                        <a:pt x="32" y="27"/>
                      </a:lnTo>
                      <a:lnTo>
                        <a:pt x="28" y="34"/>
                      </a:lnTo>
                      <a:lnTo>
                        <a:pt x="20" y="37"/>
                      </a:lnTo>
                      <a:lnTo>
                        <a:pt x="11" y="41"/>
                      </a:lnTo>
                      <a:lnTo>
                        <a:pt x="2" y="42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12" y="43"/>
                      </a:lnTo>
                      <a:lnTo>
                        <a:pt x="20" y="41"/>
                      </a:lnTo>
                      <a:lnTo>
                        <a:pt x="28" y="37"/>
                      </a:lnTo>
                      <a:lnTo>
                        <a:pt x="34" y="29"/>
                      </a:lnTo>
                      <a:lnTo>
                        <a:pt x="35" y="20"/>
                      </a:lnTo>
                      <a:lnTo>
                        <a:pt x="32" y="12"/>
                      </a:lnTo>
                      <a:lnTo>
                        <a:pt x="23" y="5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1" y="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3" name="Freeform 590"/>
                <p:cNvSpPr>
                  <a:spLocks noChangeAspect="1"/>
                </p:cNvSpPr>
                <p:nvPr/>
              </p:nvSpPr>
              <p:spPr bwMode="auto">
                <a:xfrm>
                  <a:off x="3690" y="3576"/>
                  <a:ext cx="140" cy="128"/>
                </a:xfrm>
                <a:custGeom>
                  <a:avLst/>
                  <a:gdLst>
                    <a:gd name="T0" fmla="*/ 4 w 280"/>
                    <a:gd name="T1" fmla="*/ 1 h 256"/>
                    <a:gd name="T2" fmla="*/ 6 w 280"/>
                    <a:gd name="T3" fmla="*/ 2 h 256"/>
                    <a:gd name="T4" fmla="*/ 9 w 280"/>
                    <a:gd name="T5" fmla="*/ 4 h 256"/>
                    <a:gd name="T6" fmla="*/ 12 w 280"/>
                    <a:gd name="T7" fmla="*/ 7 h 256"/>
                    <a:gd name="T8" fmla="*/ 15 w 280"/>
                    <a:gd name="T9" fmla="*/ 11 h 256"/>
                    <a:gd name="T10" fmla="*/ 18 w 280"/>
                    <a:gd name="T11" fmla="*/ 14 h 256"/>
                    <a:gd name="T12" fmla="*/ 21 w 280"/>
                    <a:gd name="T13" fmla="*/ 17 h 256"/>
                    <a:gd name="T14" fmla="*/ 24 w 280"/>
                    <a:gd name="T15" fmla="*/ 20 h 256"/>
                    <a:gd name="T16" fmla="*/ 25 w 280"/>
                    <a:gd name="T17" fmla="*/ 21 h 256"/>
                    <a:gd name="T18" fmla="*/ 28 w 280"/>
                    <a:gd name="T19" fmla="*/ 24 h 256"/>
                    <a:gd name="T20" fmla="*/ 31 w 280"/>
                    <a:gd name="T21" fmla="*/ 27 h 256"/>
                    <a:gd name="T22" fmla="*/ 34 w 280"/>
                    <a:gd name="T23" fmla="*/ 29 h 256"/>
                    <a:gd name="T24" fmla="*/ 37 w 280"/>
                    <a:gd name="T25" fmla="*/ 32 h 256"/>
                    <a:gd name="T26" fmla="*/ 40 w 280"/>
                    <a:gd name="T27" fmla="*/ 35 h 256"/>
                    <a:gd name="T28" fmla="*/ 43 w 280"/>
                    <a:gd name="T29" fmla="*/ 38 h 256"/>
                    <a:gd name="T30" fmla="*/ 46 w 280"/>
                    <a:gd name="T31" fmla="*/ 41 h 256"/>
                    <a:gd name="T32" fmla="*/ 50 w 280"/>
                    <a:gd name="T33" fmla="*/ 44 h 256"/>
                    <a:gd name="T34" fmla="*/ 52 w 280"/>
                    <a:gd name="T35" fmla="*/ 46 h 256"/>
                    <a:gd name="T36" fmla="*/ 54 w 280"/>
                    <a:gd name="T37" fmla="*/ 47 h 256"/>
                    <a:gd name="T38" fmla="*/ 57 w 280"/>
                    <a:gd name="T39" fmla="*/ 49 h 256"/>
                    <a:gd name="T40" fmla="*/ 59 w 280"/>
                    <a:gd name="T41" fmla="*/ 51 h 256"/>
                    <a:gd name="T42" fmla="*/ 62 w 280"/>
                    <a:gd name="T43" fmla="*/ 52 h 256"/>
                    <a:gd name="T44" fmla="*/ 65 w 280"/>
                    <a:gd name="T45" fmla="*/ 54 h 256"/>
                    <a:gd name="T46" fmla="*/ 67 w 280"/>
                    <a:gd name="T47" fmla="*/ 55 h 256"/>
                    <a:gd name="T48" fmla="*/ 70 w 280"/>
                    <a:gd name="T49" fmla="*/ 57 h 256"/>
                    <a:gd name="T50" fmla="*/ 70 w 280"/>
                    <a:gd name="T51" fmla="*/ 59 h 256"/>
                    <a:gd name="T52" fmla="*/ 70 w 280"/>
                    <a:gd name="T53" fmla="*/ 61 h 256"/>
                    <a:gd name="T54" fmla="*/ 69 w 280"/>
                    <a:gd name="T55" fmla="*/ 63 h 256"/>
                    <a:gd name="T56" fmla="*/ 67 w 280"/>
                    <a:gd name="T57" fmla="*/ 64 h 256"/>
                    <a:gd name="T58" fmla="*/ 64 w 280"/>
                    <a:gd name="T59" fmla="*/ 62 h 256"/>
                    <a:gd name="T60" fmla="*/ 61 w 280"/>
                    <a:gd name="T61" fmla="*/ 60 h 256"/>
                    <a:gd name="T62" fmla="*/ 58 w 280"/>
                    <a:gd name="T63" fmla="*/ 58 h 256"/>
                    <a:gd name="T64" fmla="*/ 55 w 280"/>
                    <a:gd name="T65" fmla="*/ 56 h 256"/>
                    <a:gd name="T66" fmla="*/ 52 w 280"/>
                    <a:gd name="T67" fmla="*/ 54 h 256"/>
                    <a:gd name="T68" fmla="*/ 50 w 280"/>
                    <a:gd name="T69" fmla="*/ 52 h 256"/>
                    <a:gd name="T70" fmla="*/ 47 w 280"/>
                    <a:gd name="T71" fmla="*/ 50 h 256"/>
                    <a:gd name="T72" fmla="*/ 45 w 280"/>
                    <a:gd name="T73" fmla="*/ 48 h 256"/>
                    <a:gd name="T74" fmla="*/ 39 w 280"/>
                    <a:gd name="T75" fmla="*/ 43 h 256"/>
                    <a:gd name="T76" fmla="*/ 34 w 280"/>
                    <a:gd name="T77" fmla="*/ 38 h 256"/>
                    <a:gd name="T78" fmla="*/ 28 w 280"/>
                    <a:gd name="T79" fmla="*/ 32 h 256"/>
                    <a:gd name="T80" fmla="*/ 22 w 280"/>
                    <a:gd name="T81" fmla="*/ 27 h 256"/>
                    <a:gd name="T82" fmla="*/ 17 w 280"/>
                    <a:gd name="T83" fmla="*/ 21 h 256"/>
                    <a:gd name="T84" fmla="*/ 10 w 280"/>
                    <a:gd name="T85" fmla="*/ 16 h 256"/>
                    <a:gd name="T86" fmla="*/ 5 w 280"/>
                    <a:gd name="T87" fmla="*/ 10 h 256"/>
                    <a:gd name="T88" fmla="*/ 1 w 280"/>
                    <a:gd name="T89" fmla="*/ 6 h 256"/>
                    <a:gd name="T90" fmla="*/ 0 w 280"/>
                    <a:gd name="T91" fmla="*/ 3 h 256"/>
                    <a:gd name="T92" fmla="*/ 1 w 280"/>
                    <a:gd name="T93" fmla="*/ 1 h 256"/>
                    <a:gd name="T94" fmla="*/ 2 w 280"/>
                    <a:gd name="T95" fmla="*/ 0 h 256"/>
                    <a:gd name="T96" fmla="*/ 4 w 280"/>
                    <a:gd name="T97" fmla="*/ 1 h 2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80"/>
                    <a:gd name="T148" fmla="*/ 0 h 256"/>
                    <a:gd name="T149" fmla="*/ 280 w 280"/>
                    <a:gd name="T150" fmla="*/ 256 h 2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80" h="256">
                      <a:moveTo>
                        <a:pt x="18" y="1"/>
                      </a:moveTo>
                      <a:lnTo>
                        <a:pt x="27" y="8"/>
                      </a:lnTo>
                      <a:lnTo>
                        <a:pt x="37" y="18"/>
                      </a:lnTo>
                      <a:lnTo>
                        <a:pt x="50" y="31"/>
                      </a:lnTo>
                      <a:lnTo>
                        <a:pt x="63" y="44"/>
                      </a:lnTo>
                      <a:lnTo>
                        <a:pt x="75" y="58"/>
                      </a:lnTo>
                      <a:lnTo>
                        <a:pt x="87" y="70"/>
                      </a:lnTo>
                      <a:lnTo>
                        <a:pt x="96" y="80"/>
                      </a:lnTo>
                      <a:lnTo>
                        <a:pt x="103" y="87"/>
                      </a:lnTo>
                      <a:lnTo>
                        <a:pt x="113" y="97"/>
                      </a:lnTo>
                      <a:lnTo>
                        <a:pt x="125" y="109"/>
                      </a:lnTo>
                      <a:lnTo>
                        <a:pt x="136" y="119"/>
                      </a:lnTo>
                      <a:lnTo>
                        <a:pt x="149" y="130"/>
                      </a:lnTo>
                      <a:lnTo>
                        <a:pt x="161" y="141"/>
                      </a:lnTo>
                      <a:lnTo>
                        <a:pt x="173" y="153"/>
                      </a:lnTo>
                      <a:lnTo>
                        <a:pt x="187" y="164"/>
                      </a:lnTo>
                      <a:lnTo>
                        <a:pt x="201" y="176"/>
                      </a:lnTo>
                      <a:lnTo>
                        <a:pt x="210" y="184"/>
                      </a:lnTo>
                      <a:lnTo>
                        <a:pt x="219" y="191"/>
                      </a:lnTo>
                      <a:lnTo>
                        <a:pt x="230" y="198"/>
                      </a:lnTo>
                      <a:lnTo>
                        <a:pt x="239" y="204"/>
                      </a:lnTo>
                      <a:lnTo>
                        <a:pt x="248" y="211"/>
                      </a:lnTo>
                      <a:lnTo>
                        <a:pt x="258" y="217"/>
                      </a:lnTo>
                      <a:lnTo>
                        <a:pt x="268" y="223"/>
                      </a:lnTo>
                      <a:lnTo>
                        <a:pt x="278" y="230"/>
                      </a:lnTo>
                      <a:lnTo>
                        <a:pt x="280" y="237"/>
                      </a:lnTo>
                      <a:lnTo>
                        <a:pt x="278" y="247"/>
                      </a:lnTo>
                      <a:lnTo>
                        <a:pt x="273" y="255"/>
                      </a:lnTo>
                      <a:lnTo>
                        <a:pt x="267" y="256"/>
                      </a:lnTo>
                      <a:lnTo>
                        <a:pt x="256" y="249"/>
                      </a:lnTo>
                      <a:lnTo>
                        <a:pt x="245" y="241"/>
                      </a:lnTo>
                      <a:lnTo>
                        <a:pt x="233" y="234"/>
                      </a:lnTo>
                      <a:lnTo>
                        <a:pt x="223" y="225"/>
                      </a:lnTo>
                      <a:lnTo>
                        <a:pt x="211" y="217"/>
                      </a:lnTo>
                      <a:lnTo>
                        <a:pt x="201" y="209"/>
                      </a:lnTo>
                      <a:lnTo>
                        <a:pt x="190" y="200"/>
                      </a:lnTo>
                      <a:lnTo>
                        <a:pt x="180" y="192"/>
                      </a:lnTo>
                      <a:lnTo>
                        <a:pt x="159" y="173"/>
                      </a:lnTo>
                      <a:lnTo>
                        <a:pt x="136" y="153"/>
                      </a:lnTo>
                      <a:lnTo>
                        <a:pt x="113" y="131"/>
                      </a:lnTo>
                      <a:lnTo>
                        <a:pt x="89" y="109"/>
                      </a:lnTo>
                      <a:lnTo>
                        <a:pt x="65" y="87"/>
                      </a:lnTo>
                      <a:lnTo>
                        <a:pt x="43" y="65"/>
                      </a:lnTo>
                      <a:lnTo>
                        <a:pt x="22" y="43"/>
                      </a:lnTo>
                      <a:lnTo>
                        <a:pt x="4" y="24"/>
                      </a:lnTo>
                      <a:lnTo>
                        <a:pt x="0" y="14"/>
                      </a:lnTo>
                      <a:lnTo>
                        <a:pt x="4" y="5"/>
                      </a:lnTo>
                      <a:lnTo>
                        <a:pt x="11" y="0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4" name="Freeform 591"/>
                <p:cNvSpPr>
                  <a:spLocks noChangeAspect="1"/>
                </p:cNvSpPr>
                <p:nvPr/>
              </p:nvSpPr>
              <p:spPr bwMode="auto">
                <a:xfrm>
                  <a:off x="3819" y="3690"/>
                  <a:ext cx="155" cy="29"/>
                </a:xfrm>
                <a:custGeom>
                  <a:avLst/>
                  <a:gdLst>
                    <a:gd name="T0" fmla="*/ 5 w 308"/>
                    <a:gd name="T1" fmla="*/ 1 h 58"/>
                    <a:gd name="T2" fmla="*/ 7 w 308"/>
                    <a:gd name="T3" fmla="*/ 2 h 58"/>
                    <a:gd name="T4" fmla="*/ 8 w 308"/>
                    <a:gd name="T5" fmla="*/ 3 h 58"/>
                    <a:gd name="T6" fmla="*/ 10 w 308"/>
                    <a:gd name="T7" fmla="*/ 3 h 58"/>
                    <a:gd name="T8" fmla="*/ 12 w 308"/>
                    <a:gd name="T9" fmla="*/ 4 h 58"/>
                    <a:gd name="T10" fmla="*/ 13 w 308"/>
                    <a:gd name="T11" fmla="*/ 4 h 58"/>
                    <a:gd name="T12" fmla="*/ 15 w 308"/>
                    <a:gd name="T13" fmla="*/ 5 h 58"/>
                    <a:gd name="T14" fmla="*/ 16 w 308"/>
                    <a:gd name="T15" fmla="*/ 5 h 58"/>
                    <a:gd name="T16" fmla="*/ 18 w 308"/>
                    <a:gd name="T17" fmla="*/ 5 h 58"/>
                    <a:gd name="T18" fmla="*/ 20 w 308"/>
                    <a:gd name="T19" fmla="*/ 6 h 58"/>
                    <a:gd name="T20" fmla="*/ 23 w 308"/>
                    <a:gd name="T21" fmla="*/ 6 h 58"/>
                    <a:gd name="T22" fmla="*/ 27 w 308"/>
                    <a:gd name="T23" fmla="*/ 7 h 58"/>
                    <a:gd name="T24" fmla="*/ 31 w 308"/>
                    <a:gd name="T25" fmla="*/ 7 h 58"/>
                    <a:gd name="T26" fmla="*/ 36 w 308"/>
                    <a:gd name="T27" fmla="*/ 7 h 58"/>
                    <a:gd name="T28" fmla="*/ 41 w 308"/>
                    <a:gd name="T29" fmla="*/ 8 h 58"/>
                    <a:gd name="T30" fmla="*/ 46 w 308"/>
                    <a:gd name="T31" fmla="*/ 9 h 58"/>
                    <a:gd name="T32" fmla="*/ 51 w 308"/>
                    <a:gd name="T33" fmla="*/ 10 h 58"/>
                    <a:gd name="T34" fmla="*/ 56 w 308"/>
                    <a:gd name="T35" fmla="*/ 10 h 58"/>
                    <a:gd name="T36" fmla="*/ 61 w 308"/>
                    <a:gd name="T37" fmla="*/ 11 h 58"/>
                    <a:gd name="T38" fmla="*/ 66 w 308"/>
                    <a:gd name="T39" fmla="*/ 11 h 58"/>
                    <a:gd name="T40" fmla="*/ 70 w 308"/>
                    <a:gd name="T41" fmla="*/ 12 h 58"/>
                    <a:gd name="T42" fmla="*/ 73 w 308"/>
                    <a:gd name="T43" fmla="*/ 13 h 58"/>
                    <a:gd name="T44" fmla="*/ 75 w 308"/>
                    <a:gd name="T45" fmla="*/ 13 h 58"/>
                    <a:gd name="T46" fmla="*/ 78 w 308"/>
                    <a:gd name="T47" fmla="*/ 14 h 58"/>
                    <a:gd name="T48" fmla="*/ 78 w 308"/>
                    <a:gd name="T49" fmla="*/ 14 h 58"/>
                    <a:gd name="T50" fmla="*/ 78 w 308"/>
                    <a:gd name="T51" fmla="*/ 14 h 58"/>
                    <a:gd name="T52" fmla="*/ 75 w 308"/>
                    <a:gd name="T53" fmla="*/ 15 h 58"/>
                    <a:gd name="T54" fmla="*/ 72 w 308"/>
                    <a:gd name="T55" fmla="*/ 15 h 58"/>
                    <a:gd name="T56" fmla="*/ 68 w 308"/>
                    <a:gd name="T57" fmla="*/ 15 h 58"/>
                    <a:gd name="T58" fmla="*/ 63 w 308"/>
                    <a:gd name="T59" fmla="*/ 15 h 58"/>
                    <a:gd name="T60" fmla="*/ 58 w 308"/>
                    <a:gd name="T61" fmla="*/ 15 h 58"/>
                    <a:gd name="T62" fmla="*/ 52 w 308"/>
                    <a:gd name="T63" fmla="*/ 15 h 58"/>
                    <a:gd name="T64" fmla="*/ 45 w 308"/>
                    <a:gd name="T65" fmla="*/ 14 h 58"/>
                    <a:gd name="T66" fmla="*/ 39 w 308"/>
                    <a:gd name="T67" fmla="*/ 14 h 58"/>
                    <a:gd name="T68" fmla="*/ 32 w 308"/>
                    <a:gd name="T69" fmla="*/ 13 h 58"/>
                    <a:gd name="T70" fmla="*/ 26 w 308"/>
                    <a:gd name="T71" fmla="*/ 12 h 58"/>
                    <a:gd name="T72" fmla="*/ 20 w 308"/>
                    <a:gd name="T73" fmla="*/ 11 h 58"/>
                    <a:gd name="T74" fmla="*/ 14 w 308"/>
                    <a:gd name="T75" fmla="*/ 11 h 58"/>
                    <a:gd name="T76" fmla="*/ 9 w 308"/>
                    <a:gd name="T77" fmla="*/ 9 h 58"/>
                    <a:gd name="T78" fmla="*/ 5 w 308"/>
                    <a:gd name="T79" fmla="*/ 8 h 58"/>
                    <a:gd name="T80" fmla="*/ 2 w 308"/>
                    <a:gd name="T81" fmla="*/ 7 h 58"/>
                    <a:gd name="T82" fmla="*/ 1 w 308"/>
                    <a:gd name="T83" fmla="*/ 6 h 58"/>
                    <a:gd name="T84" fmla="*/ 0 w 308"/>
                    <a:gd name="T85" fmla="*/ 5 h 58"/>
                    <a:gd name="T86" fmla="*/ 0 w 308"/>
                    <a:gd name="T87" fmla="*/ 3 h 58"/>
                    <a:gd name="T88" fmla="*/ 1 w 308"/>
                    <a:gd name="T89" fmla="*/ 2 h 58"/>
                    <a:gd name="T90" fmla="*/ 1 w 308"/>
                    <a:gd name="T91" fmla="*/ 1 h 58"/>
                    <a:gd name="T92" fmla="*/ 3 w 308"/>
                    <a:gd name="T93" fmla="*/ 0 h 58"/>
                    <a:gd name="T94" fmla="*/ 4 w 308"/>
                    <a:gd name="T95" fmla="*/ 1 h 58"/>
                    <a:gd name="T96" fmla="*/ 5 w 308"/>
                    <a:gd name="T97" fmla="*/ 1 h 58"/>
                    <a:gd name="T98" fmla="*/ 5 w 308"/>
                    <a:gd name="T99" fmla="*/ 1 h 5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8"/>
                    <a:gd name="T151" fmla="*/ 0 h 58"/>
                    <a:gd name="T152" fmla="*/ 308 w 308"/>
                    <a:gd name="T153" fmla="*/ 58 h 5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8" h="58">
                      <a:moveTo>
                        <a:pt x="20" y="3"/>
                      </a:moveTo>
                      <a:lnTo>
                        <a:pt x="26" y="6"/>
                      </a:lnTo>
                      <a:lnTo>
                        <a:pt x="32" y="10"/>
                      </a:lnTo>
                      <a:lnTo>
                        <a:pt x="38" y="12"/>
                      </a:lnTo>
                      <a:lnTo>
                        <a:pt x="45" y="13"/>
                      </a:lnTo>
                      <a:lnTo>
                        <a:pt x="50" y="16"/>
                      </a:lnTo>
                      <a:lnTo>
                        <a:pt x="57" y="17"/>
                      </a:lnTo>
                      <a:lnTo>
                        <a:pt x="63" y="18"/>
                      </a:lnTo>
                      <a:lnTo>
                        <a:pt x="70" y="19"/>
                      </a:lnTo>
                      <a:lnTo>
                        <a:pt x="79" y="21"/>
                      </a:lnTo>
                      <a:lnTo>
                        <a:pt x="91" y="23"/>
                      </a:lnTo>
                      <a:lnTo>
                        <a:pt x="106" y="25"/>
                      </a:lnTo>
                      <a:lnTo>
                        <a:pt x="123" y="27"/>
                      </a:lnTo>
                      <a:lnTo>
                        <a:pt x="141" y="29"/>
                      </a:lnTo>
                      <a:lnTo>
                        <a:pt x="161" y="32"/>
                      </a:lnTo>
                      <a:lnTo>
                        <a:pt x="182" y="35"/>
                      </a:lnTo>
                      <a:lnTo>
                        <a:pt x="202" y="38"/>
                      </a:lnTo>
                      <a:lnTo>
                        <a:pt x="223" y="40"/>
                      </a:lnTo>
                      <a:lnTo>
                        <a:pt x="243" y="42"/>
                      </a:lnTo>
                      <a:lnTo>
                        <a:pt x="260" y="44"/>
                      </a:lnTo>
                      <a:lnTo>
                        <a:pt x="276" y="47"/>
                      </a:lnTo>
                      <a:lnTo>
                        <a:pt x="289" y="49"/>
                      </a:lnTo>
                      <a:lnTo>
                        <a:pt x="299" y="51"/>
                      </a:lnTo>
                      <a:lnTo>
                        <a:pt x="306" y="54"/>
                      </a:lnTo>
                      <a:lnTo>
                        <a:pt x="308" y="55"/>
                      </a:lnTo>
                      <a:lnTo>
                        <a:pt x="306" y="56"/>
                      </a:lnTo>
                      <a:lnTo>
                        <a:pt x="298" y="57"/>
                      </a:lnTo>
                      <a:lnTo>
                        <a:pt x="287" y="58"/>
                      </a:lnTo>
                      <a:lnTo>
                        <a:pt x="270" y="58"/>
                      </a:lnTo>
                      <a:lnTo>
                        <a:pt x="251" y="58"/>
                      </a:lnTo>
                      <a:lnTo>
                        <a:pt x="228" y="57"/>
                      </a:lnTo>
                      <a:lnTo>
                        <a:pt x="204" y="57"/>
                      </a:lnTo>
                      <a:lnTo>
                        <a:pt x="178" y="55"/>
                      </a:lnTo>
                      <a:lnTo>
                        <a:pt x="153" y="54"/>
                      </a:lnTo>
                      <a:lnTo>
                        <a:pt x="126" y="50"/>
                      </a:lnTo>
                      <a:lnTo>
                        <a:pt x="101" y="48"/>
                      </a:lnTo>
                      <a:lnTo>
                        <a:pt x="77" y="44"/>
                      </a:lnTo>
                      <a:lnTo>
                        <a:pt x="54" y="41"/>
                      </a:lnTo>
                      <a:lnTo>
                        <a:pt x="34" y="36"/>
                      </a:lnTo>
                      <a:lnTo>
                        <a:pt x="18" y="32"/>
                      </a:lnTo>
                      <a:lnTo>
                        <a:pt x="5" y="26"/>
                      </a:lnTo>
                      <a:lnTo>
                        <a:pt x="1" y="23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5" y="1"/>
                      </a:lnTo>
                      <a:lnTo>
                        <a:pt x="20" y="3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5" name="Freeform 592"/>
                <p:cNvSpPr>
                  <a:spLocks noChangeAspect="1"/>
                </p:cNvSpPr>
                <p:nvPr/>
              </p:nvSpPr>
              <p:spPr bwMode="auto">
                <a:xfrm>
                  <a:off x="3787" y="3668"/>
                  <a:ext cx="45" cy="44"/>
                </a:xfrm>
                <a:custGeom>
                  <a:avLst/>
                  <a:gdLst>
                    <a:gd name="T0" fmla="*/ 7 w 90"/>
                    <a:gd name="T1" fmla="*/ 0 h 88"/>
                    <a:gd name="T2" fmla="*/ 23 w 90"/>
                    <a:gd name="T3" fmla="*/ 9 h 88"/>
                    <a:gd name="T4" fmla="*/ 15 w 90"/>
                    <a:gd name="T5" fmla="*/ 22 h 88"/>
                    <a:gd name="T6" fmla="*/ 0 w 90"/>
                    <a:gd name="T7" fmla="*/ 10 h 88"/>
                    <a:gd name="T8" fmla="*/ 7 w 90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88"/>
                    <a:gd name="T17" fmla="*/ 90 w 90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88">
                      <a:moveTo>
                        <a:pt x="31" y="0"/>
                      </a:moveTo>
                      <a:lnTo>
                        <a:pt x="90" y="35"/>
                      </a:lnTo>
                      <a:lnTo>
                        <a:pt x="63" y="88"/>
                      </a:lnTo>
                      <a:lnTo>
                        <a:pt x="0" y="3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6" name="Freeform 593"/>
                <p:cNvSpPr>
                  <a:spLocks noChangeAspect="1"/>
                </p:cNvSpPr>
                <p:nvPr/>
              </p:nvSpPr>
              <p:spPr bwMode="auto">
                <a:xfrm>
                  <a:off x="3698" y="3572"/>
                  <a:ext cx="48" cy="12"/>
                </a:xfrm>
                <a:custGeom>
                  <a:avLst/>
                  <a:gdLst>
                    <a:gd name="T0" fmla="*/ 0 w 94"/>
                    <a:gd name="T1" fmla="*/ 3 h 24"/>
                    <a:gd name="T2" fmla="*/ 1 w 94"/>
                    <a:gd name="T3" fmla="*/ 3 h 24"/>
                    <a:gd name="T4" fmla="*/ 3 w 94"/>
                    <a:gd name="T5" fmla="*/ 2 h 24"/>
                    <a:gd name="T6" fmla="*/ 6 w 94"/>
                    <a:gd name="T7" fmla="*/ 1 h 24"/>
                    <a:gd name="T8" fmla="*/ 9 w 94"/>
                    <a:gd name="T9" fmla="*/ 1 h 24"/>
                    <a:gd name="T10" fmla="*/ 13 w 94"/>
                    <a:gd name="T11" fmla="*/ 0 h 24"/>
                    <a:gd name="T12" fmla="*/ 17 w 94"/>
                    <a:gd name="T13" fmla="*/ 1 h 24"/>
                    <a:gd name="T14" fmla="*/ 21 w 94"/>
                    <a:gd name="T15" fmla="*/ 1 h 24"/>
                    <a:gd name="T16" fmla="*/ 25 w 94"/>
                    <a:gd name="T17" fmla="*/ 3 h 24"/>
                    <a:gd name="T18" fmla="*/ 24 w 94"/>
                    <a:gd name="T19" fmla="*/ 3 h 24"/>
                    <a:gd name="T20" fmla="*/ 22 w 94"/>
                    <a:gd name="T21" fmla="*/ 4 h 24"/>
                    <a:gd name="T22" fmla="*/ 19 w 94"/>
                    <a:gd name="T23" fmla="*/ 5 h 24"/>
                    <a:gd name="T24" fmla="*/ 15 w 94"/>
                    <a:gd name="T25" fmla="*/ 6 h 24"/>
                    <a:gd name="T26" fmla="*/ 11 w 94"/>
                    <a:gd name="T27" fmla="*/ 6 h 24"/>
                    <a:gd name="T28" fmla="*/ 7 w 94"/>
                    <a:gd name="T29" fmla="*/ 6 h 24"/>
                    <a:gd name="T30" fmla="*/ 3 w 94"/>
                    <a:gd name="T31" fmla="*/ 5 h 24"/>
                    <a:gd name="T32" fmla="*/ 0 w 94"/>
                    <a:gd name="T33" fmla="*/ 3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4"/>
                    <a:gd name="T52" fmla="*/ 0 h 24"/>
                    <a:gd name="T53" fmla="*/ 94 w 9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4" h="24">
                      <a:moveTo>
                        <a:pt x="0" y="10"/>
                      </a:moveTo>
                      <a:lnTo>
                        <a:pt x="2" y="9"/>
                      </a:lnTo>
                      <a:lnTo>
                        <a:pt x="10" y="7"/>
                      </a:lnTo>
                      <a:lnTo>
                        <a:pt x="21" y="3"/>
                      </a:lnTo>
                      <a:lnTo>
                        <a:pt x="35" y="1"/>
                      </a:lnTo>
                      <a:lnTo>
                        <a:pt x="50" y="0"/>
                      </a:lnTo>
                      <a:lnTo>
                        <a:pt x="66" y="1"/>
                      </a:lnTo>
                      <a:lnTo>
                        <a:pt x="81" y="4"/>
                      </a:lnTo>
                      <a:lnTo>
                        <a:pt x="94" y="12"/>
                      </a:lnTo>
                      <a:lnTo>
                        <a:pt x="92" y="13"/>
                      </a:lnTo>
                      <a:lnTo>
                        <a:pt x="84" y="16"/>
                      </a:lnTo>
                      <a:lnTo>
                        <a:pt x="72" y="19"/>
                      </a:lnTo>
                      <a:lnTo>
                        <a:pt x="58" y="21"/>
                      </a:lnTo>
                      <a:lnTo>
                        <a:pt x="42" y="24"/>
                      </a:lnTo>
                      <a:lnTo>
                        <a:pt x="27" y="23"/>
                      </a:lnTo>
                      <a:lnTo>
                        <a:pt x="12" y="18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7" name="Freeform 594"/>
                <p:cNvSpPr>
                  <a:spLocks noChangeAspect="1"/>
                </p:cNvSpPr>
                <p:nvPr/>
              </p:nvSpPr>
              <p:spPr bwMode="auto">
                <a:xfrm>
                  <a:off x="3708" y="3579"/>
                  <a:ext cx="30" cy="22"/>
                </a:xfrm>
                <a:custGeom>
                  <a:avLst/>
                  <a:gdLst>
                    <a:gd name="T0" fmla="*/ 0 w 60"/>
                    <a:gd name="T1" fmla="*/ 2 h 43"/>
                    <a:gd name="T2" fmla="*/ 9 w 60"/>
                    <a:gd name="T3" fmla="*/ 11 h 43"/>
                    <a:gd name="T4" fmla="*/ 15 w 60"/>
                    <a:gd name="T5" fmla="*/ 0 h 43"/>
                    <a:gd name="T6" fmla="*/ 0 w 60"/>
                    <a:gd name="T7" fmla="*/ 2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43"/>
                    <a:gd name="T14" fmla="*/ 60 w 60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43">
                      <a:moveTo>
                        <a:pt x="0" y="8"/>
                      </a:moveTo>
                      <a:lnTo>
                        <a:pt x="34" y="43"/>
                      </a:lnTo>
                      <a:lnTo>
                        <a:pt x="6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8" name="Freeform 595"/>
                <p:cNvSpPr>
                  <a:spLocks noChangeAspect="1"/>
                </p:cNvSpPr>
                <p:nvPr/>
              </p:nvSpPr>
              <p:spPr bwMode="auto">
                <a:xfrm>
                  <a:off x="3706" y="3569"/>
                  <a:ext cx="30" cy="22"/>
                </a:xfrm>
                <a:custGeom>
                  <a:avLst/>
                  <a:gdLst>
                    <a:gd name="T0" fmla="*/ 0 w 60"/>
                    <a:gd name="T1" fmla="*/ 2 h 42"/>
                    <a:gd name="T2" fmla="*/ 9 w 60"/>
                    <a:gd name="T3" fmla="*/ 12 h 42"/>
                    <a:gd name="T4" fmla="*/ 15 w 60"/>
                    <a:gd name="T5" fmla="*/ 0 h 42"/>
                    <a:gd name="T6" fmla="*/ 0 w 60"/>
                    <a:gd name="T7" fmla="*/ 2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42"/>
                    <a:gd name="T14" fmla="*/ 60 w 60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42">
                      <a:moveTo>
                        <a:pt x="0" y="8"/>
                      </a:moveTo>
                      <a:lnTo>
                        <a:pt x="33" y="42"/>
                      </a:lnTo>
                      <a:lnTo>
                        <a:pt x="6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69" name="Freeform 596"/>
                <p:cNvSpPr>
                  <a:spLocks noChangeAspect="1"/>
                </p:cNvSpPr>
                <p:nvPr/>
              </p:nvSpPr>
              <p:spPr bwMode="auto">
                <a:xfrm>
                  <a:off x="3693" y="3563"/>
                  <a:ext cx="58" cy="27"/>
                </a:xfrm>
                <a:custGeom>
                  <a:avLst/>
                  <a:gdLst>
                    <a:gd name="T0" fmla="*/ 25 w 116"/>
                    <a:gd name="T1" fmla="*/ 2 h 54"/>
                    <a:gd name="T2" fmla="*/ 24 w 116"/>
                    <a:gd name="T3" fmla="*/ 1 h 54"/>
                    <a:gd name="T4" fmla="*/ 22 w 116"/>
                    <a:gd name="T5" fmla="*/ 1 h 54"/>
                    <a:gd name="T6" fmla="*/ 20 w 116"/>
                    <a:gd name="T7" fmla="*/ 1 h 54"/>
                    <a:gd name="T8" fmla="*/ 15 w 116"/>
                    <a:gd name="T9" fmla="*/ 0 h 54"/>
                    <a:gd name="T10" fmla="*/ 12 w 116"/>
                    <a:gd name="T11" fmla="*/ 0 h 54"/>
                    <a:gd name="T12" fmla="*/ 9 w 116"/>
                    <a:gd name="T13" fmla="*/ 1 h 54"/>
                    <a:gd name="T14" fmla="*/ 5 w 116"/>
                    <a:gd name="T15" fmla="*/ 2 h 54"/>
                    <a:gd name="T16" fmla="*/ 2 w 116"/>
                    <a:gd name="T17" fmla="*/ 3 h 54"/>
                    <a:gd name="T18" fmla="*/ 0 w 116"/>
                    <a:gd name="T19" fmla="*/ 14 h 54"/>
                    <a:gd name="T20" fmla="*/ 1 w 116"/>
                    <a:gd name="T21" fmla="*/ 14 h 54"/>
                    <a:gd name="T22" fmla="*/ 2 w 116"/>
                    <a:gd name="T23" fmla="*/ 13 h 54"/>
                    <a:gd name="T24" fmla="*/ 3 w 116"/>
                    <a:gd name="T25" fmla="*/ 13 h 54"/>
                    <a:gd name="T26" fmla="*/ 5 w 116"/>
                    <a:gd name="T27" fmla="*/ 12 h 54"/>
                    <a:gd name="T28" fmla="*/ 7 w 116"/>
                    <a:gd name="T29" fmla="*/ 12 h 54"/>
                    <a:gd name="T30" fmla="*/ 9 w 116"/>
                    <a:gd name="T31" fmla="*/ 12 h 54"/>
                    <a:gd name="T32" fmla="*/ 11 w 116"/>
                    <a:gd name="T33" fmla="*/ 12 h 54"/>
                    <a:gd name="T34" fmla="*/ 13 w 116"/>
                    <a:gd name="T35" fmla="*/ 12 h 54"/>
                    <a:gd name="T36" fmla="*/ 7 w 116"/>
                    <a:gd name="T37" fmla="*/ 6 h 54"/>
                    <a:gd name="T38" fmla="*/ 7 w 116"/>
                    <a:gd name="T39" fmla="*/ 6 h 54"/>
                    <a:gd name="T40" fmla="*/ 8 w 116"/>
                    <a:gd name="T41" fmla="*/ 6 h 54"/>
                    <a:gd name="T42" fmla="*/ 10 w 116"/>
                    <a:gd name="T43" fmla="*/ 5 h 54"/>
                    <a:gd name="T44" fmla="*/ 12 w 116"/>
                    <a:gd name="T45" fmla="*/ 5 h 54"/>
                    <a:gd name="T46" fmla="*/ 14 w 116"/>
                    <a:gd name="T47" fmla="*/ 5 h 54"/>
                    <a:gd name="T48" fmla="*/ 15 w 116"/>
                    <a:gd name="T49" fmla="*/ 5 h 54"/>
                    <a:gd name="T50" fmla="*/ 18 w 116"/>
                    <a:gd name="T51" fmla="*/ 5 h 54"/>
                    <a:gd name="T52" fmla="*/ 21 w 116"/>
                    <a:gd name="T53" fmla="*/ 6 h 54"/>
                    <a:gd name="T54" fmla="*/ 18 w 116"/>
                    <a:gd name="T55" fmla="*/ 12 h 54"/>
                    <a:gd name="T56" fmla="*/ 18 w 116"/>
                    <a:gd name="T57" fmla="*/ 12 h 54"/>
                    <a:gd name="T58" fmla="*/ 19 w 116"/>
                    <a:gd name="T59" fmla="*/ 12 h 54"/>
                    <a:gd name="T60" fmla="*/ 20 w 116"/>
                    <a:gd name="T61" fmla="*/ 12 h 54"/>
                    <a:gd name="T62" fmla="*/ 21 w 116"/>
                    <a:gd name="T63" fmla="*/ 11 h 54"/>
                    <a:gd name="T64" fmla="*/ 23 w 116"/>
                    <a:gd name="T65" fmla="*/ 11 h 54"/>
                    <a:gd name="T66" fmla="*/ 25 w 116"/>
                    <a:gd name="T67" fmla="*/ 11 h 54"/>
                    <a:gd name="T68" fmla="*/ 27 w 116"/>
                    <a:gd name="T69" fmla="*/ 11 h 54"/>
                    <a:gd name="T70" fmla="*/ 29 w 116"/>
                    <a:gd name="T71" fmla="*/ 12 h 54"/>
                    <a:gd name="T72" fmla="*/ 25 w 116"/>
                    <a:gd name="T73" fmla="*/ 2 h 5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6"/>
                    <a:gd name="T112" fmla="*/ 0 h 54"/>
                    <a:gd name="T113" fmla="*/ 116 w 116"/>
                    <a:gd name="T114" fmla="*/ 54 h 5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6" h="54">
                      <a:moveTo>
                        <a:pt x="98" y="5"/>
                      </a:moveTo>
                      <a:lnTo>
                        <a:pt x="96" y="3"/>
                      </a:lnTo>
                      <a:lnTo>
                        <a:pt x="88" y="2"/>
                      </a:lnTo>
                      <a:lnTo>
                        <a:pt x="77" y="1"/>
                      </a:lnTo>
                      <a:lnTo>
                        <a:pt x="63" y="0"/>
                      </a:lnTo>
                      <a:lnTo>
                        <a:pt x="48" y="0"/>
                      </a:lnTo>
                      <a:lnTo>
                        <a:pt x="33" y="1"/>
                      </a:lnTo>
                      <a:lnTo>
                        <a:pt x="20" y="6"/>
                      </a:lnTo>
                      <a:lnTo>
                        <a:pt x="8" y="14"/>
                      </a:lnTo>
                      <a:lnTo>
                        <a:pt x="0" y="54"/>
                      </a:lnTo>
                      <a:lnTo>
                        <a:pt x="1" y="53"/>
                      </a:lnTo>
                      <a:lnTo>
                        <a:pt x="6" y="52"/>
                      </a:lnTo>
                      <a:lnTo>
                        <a:pt x="12" y="50"/>
                      </a:lnTo>
                      <a:lnTo>
                        <a:pt x="19" y="48"/>
                      </a:lnTo>
                      <a:lnTo>
                        <a:pt x="27" y="46"/>
                      </a:lnTo>
                      <a:lnTo>
                        <a:pt x="35" y="45"/>
                      </a:lnTo>
                      <a:lnTo>
                        <a:pt x="43" y="45"/>
                      </a:lnTo>
                      <a:lnTo>
                        <a:pt x="50" y="46"/>
                      </a:lnTo>
                      <a:lnTo>
                        <a:pt x="28" y="22"/>
                      </a:lnTo>
                      <a:lnTo>
                        <a:pt x="29" y="22"/>
                      </a:lnTo>
                      <a:lnTo>
                        <a:pt x="32" y="21"/>
                      </a:lnTo>
                      <a:lnTo>
                        <a:pt x="38" y="20"/>
                      </a:lnTo>
                      <a:lnTo>
                        <a:pt x="46" y="20"/>
                      </a:lnTo>
                      <a:lnTo>
                        <a:pt x="54" y="18"/>
                      </a:lnTo>
                      <a:lnTo>
                        <a:pt x="62" y="18"/>
                      </a:lnTo>
                      <a:lnTo>
                        <a:pt x="72" y="20"/>
                      </a:lnTo>
                      <a:lnTo>
                        <a:pt x="81" y="21"/>
                      </a:lnTo>
                      <a:lnTo>
                        <a:pt x="69" y="48"/>
                      </a:lnTo>
                      <a:lnTo>
                        <a:pt x="70" y="47"/>
                      </a:lnTo>
                      <a:lnTo>
                        <a:pt x="74" y="46"/>
                      </a:lnTo>
                      <a:lnTo>
                        <a:pt x="78" y="45"/>
                      </a:lnTo>
                      <a:lnTo>
                        <a:pt x="84" y="43"/>
                      </a:lnTo>
                      <a:lnTo>
                        <a:pt x="92" y="41"/>
                      </a:lnTo>
                      <a:lnTo>
                        <a:pt x="100" y="43"/>
                      </a:lnTo>
                      <a:lnTo>
                        <a:pt x="108" y="44"/>
                      </a:lnTo>
                      <a:lnTo>
                        <a:pt x="116" y="48"/>
                      </a:lnTo>
                      <a:lnTo>
                        <a:pt x="98" y="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0" name="Freeform 597"/>
                <p:cNvSpPr>
                  <a:spLocks noChangeAspect="1"/>
                </p:cNvSpPr>
                <p:nvPr/>
              </p:nvSpPr>
              <p:spPr bwMode="auto">
                <a:xfrm>
                  <a:off x="3717" y="3534"/>
                  <a:ext cx="10" cy="42"/>
                </a:xfrm>
                <a:custGeom>
                  <a:avLst/>
                  <a:gdLst>
                    <a:gd name="T0" fmla="*/ 0 w 19"/>
                    <a:gd name="T1" fmla="*/ 21 h 83"/>
                    <a:gd name="T2" fmla="*/ 1 w 19"/>
                    <a:gd name="T3" fmla="*/ 0 h 83"/>
                    <a:gd name="T4" fmla="*/ 5 w 19"/>
                    <a:gd name="T5" fmla="*/ 0 h 83"/>
                    <a:gd name="T6" fmla="*/ 4 w 19"/>
                    <a:gd name="T7" fmla="*/ 21 h 83"/>
                    <a:gd name="T8" fmla="*/ 0 w 19"/>
                    <a:gd name="T9" fmla="*/ 21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83"/>
                    <a:gd name="T17" fmla="*/ 19 w 19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83">
                      <a:moveTo>
                        <a:pt x="0" y="83"/>
                      </a:moveTo>
                      <a:lnTo>
                        <a:pt x="3" y="0"/>
                      </a:lnTo>
                      <a:lnTo>
                        <a:pt x="19" y="0"/>
                      </a:lnTo>
                      <a:lnTo>
                        <a:pt x="15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1" name="Freeform 598"/>
                <p:cNvSpPr>
                  <a:spLocks noChangeAspect="1"/>
                </p:cNvSpPr>
                <p:nvPr/>
              </p:nvSpPr>
              <p:spPr bwMode="auto">
                <a:xfrm>
                  <a:off x="3581" y="3311"/>
                  <a:ext cx="319" cy="237"/>
                </a:xfrm>
                <a:custGeom>
                  <a:avLst/>
                  <a:gdLst>
                    <a:gd name="T0" fmla="*/ 98 w 638"/>
                    <a:gd name="T1" fmla="*/ 116 h 472"/>
                    <a:gd name="T2" fmla="*/ 113 w 638"/>
                    <a:gd name="T3" fmla="*/ 111 h 472"/>
                    <a:gd name="T4" fmla="*/ 127 w 638"/>
                    <a:gd name="T5" fmla="*/ 105 h 472"/>
                    <a:gd name="T6" fmla="*/ 139 w 638"/>
                    <a:gd name="T7" fmla="*/ 98 h 472"/>
                    <a:gd name="T8" fmla="*/ 148 w 638"/>
                    <a:gd name="T9" fmla="*/ 89 h 472"/>
                    <a:gd name="T10" fmla="*/ 154 w 638"/>
                    <a:gd name="T11" fmla="*/ 79 h 472"/>
                    <a:gd name="T12" fmla="*/ 159 w 638"/>
                    <a:gd name="T13" fmla="*/ 69 h 472"/>
                    <a:gd name="T14" fmla="*/ 160 w 638"/>
                    <a:gd name="T15" fmla="*/ 57 h 472"/>
                    <a:gd name="T16" fmla="*/ 158 w 638"/>
                    <a:gd name="T17" fmla="*/ 45 h 472"/>
                    <a:gd name="T18" fmla="*/ 153 w 638"/>
                    <a:gd name="T19" fmla="*/ 34 h 472"/>
                    <a:gd name="T20" fmla="*/ 146 w 638"/>
                    <a:gd name="T21" fmla="*/ 24 h 472"/>
                    <a:gd name="T22" fmla="*/ 137 w 638"/>
                    <a:gd name="T23" fmla="*/ 15 h 472"/>
                    <a:gd name="T24" fmla="*/ 124 w 638"/>
                    <a:gd name="T25" fmla="*/ 8 h 472"/>
                    <a:gd name="T26" fmla="*/ 111 w 638"/>
                    <a:gd name="T27" fmla="*/ 4 h 472"/>
                    <a:gd name="T28" fmla="*/ 96 w 638"/>
                    <a:gd name="T29" fmla="*/ 1 h 472"/>
                    <a:gd name="T30" fmla="*/ 80 w 638"/>
                    <a:gd name="T31" fmla="*/ 1 h 472"/>
                    <a:gd name="T32" fmla="*/ 64 w 638"/>
                    <a:gd name="T33" fmla="*/ 3 h 472"/>
                    <a:gd name="T34" fmla="*/ 48 w 638"/>
                    <a:gd name="T35" fmla="*/ 8 h 472"/>
                    <a:gd name="T36" fmla="*/ 35 w 638"/>
                    <a:gd name="T37" fmla="*/ 14 h 472"/>
                    <a:gd name="T38" fmla="*/ 23 w 638"/>
                    <a:gd name="T39" fmla="*/ 23 h 472"/>
                    <a:gd name="T40" fmla="*/ 13 w 638"/>
                    <a:gd name="T41" fmla="*/ 32 h 472"/>
                    <a:gd name="T42" fmla="*/ 6 w 638"/>
                    <a:gd name="T43" fmla="*/ 43 h 472"/>
                    <a:gd name="T44" fmla="*/ 1 w 638"/>
                    <a:gd name="T45" fmla="*/ 54 h 472"/>
                    <a:gd name="T46" fmla="*/ 0 w 638"/>
                    <a:gd name="T47" fmla="*/ 66 h 472"/>
                    <a:gd name="T48" fmla="*/ 2 w 638"/>
                    <a:gd name="T49" fmla="*/ 78 h 472"/>
                    <a:gd name="T50" fmla="*/ 6 w 638"/>
                    <a:gd name="T51" fmla="*/ 89 h 472"/>
                    <a:gd name="T52" fmla="*/ 14 w 638"/>
                    <a:gd name="T53" fmla="*/ 98 h 472"/>
                    <a:gd name="T54" fmla="*/ 24 w 638"/>
                    <a:gd name="T55" fmla="*/ 106 h 472"/>
                    <a:gd name="T56" fmla="*/ 37 w 638"/>
                    <a:gd name="T57" fmla="*/ 112 h 472"/>
                    <a:gd name="T58" fmla="*/ 50 w 638"/>
                    <a:gd name="T59" fmla="*/ 116 h 472"/>
                    <a:gd name="T60" fmla="*/ 66 w 638"/>
                    <a:gd name="T61" fmla="*/ 118 h 472"/>
                    <a:gd name="T62" fmla="*/ 81 w 638"/>
                    <a:gd name="T63" fmla="*/ 118 h 4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38"/>
                    <a:gd name="T97" fmla="*/ 0 h 472"/>
                    <a:gd name="T98" fmla="*/ 638 w 638"/>
                    <a:gd name="T99" fmla="*/ 472 h 4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38" h="472">
                      <a:moveTo>
                        <a:pt x="360" y="467"/>
                      </a:moveTo>
                      <a:lnTo>
                        <a:pt x="392" y="462"/>
                      </a:lnTo>
                      <a:lnTo>
                        <a:pt x="424" y="454"/>
                      </a:lnTo>
                      <a:lnTo>
                        <a:pt x="454" y="443"/>
                      </a:lnTo>
                      <a:lnTo>
                        <a:pt x="481" y="433"/>
                      </a:lnTo>
                      <a:lnTo>
                        <a:pt x="508" y="419"/>
                      </a:lnTo>
                      <a:lnTo>
                        <a:pt x="531" y="405"/>
                      </a:lnTo>
                      <a:lnTo>
                        <a:pt x="553" y="389"/>
                      </a:lnTo>
                      <a:lnTo>
                        <a:pt x="572" y="373"/>
                      </a:lnTo>
                      <a:lnTo>
                        <a:pt x="590" y="355"/>
                      </a:lnTo>
                      <a:lnTo>
                        <a:pt x="605" y="335"/>
                      </a:lnTo>
                      <a:lnTo>
                        <a:pt x="616" y="315"/>
                      </a:lnTo>
                      <a:lnTo>
                        <a:pt x="626" y="294"/>
                      </a:lnTo>
                      <a:lnTo>
                        <a:pt x="633" y="272"/>
                      </a:lnTo>
                      <a:lnTo>
                        <a:pt x="637" y="250"/>
                      </a:lnTo>
                      <a:lnTo>
                        <a:pt x="638" y="227"/>
                      </a:lnTo>
                      <a:lnTo>
                        <a:pt x="636" y="203"/>
                      </a:lnTo>
                      <a:lnTo>
                        <a:pt x="631" y="180"/>
                      </a:lnTo>
                      <a:lnTo>
                        <a:pt x="623" y="157"/>
                      </a:lnTo>
                      <a:lnTo>
                        <a:pt x="611" y="135"/>
                      </a:lnTo>
                      <a:lnTo>
                        <a:pt x="599" y="114"/>
                      </a:lnTo>
                      <a:lnTo>
                        <a:pt x="583" y="94"/>
                      </a:lnTo>
                      <a:lnTo>
                        <a:pt x="564" y="76"/>
                      </a:lnTo>
                      <a:lnTo>
                        <a:pt x="545" y="60"/>
                      </a:lnTo>
                      <a:lnTo>
                        <a:pt x="522" y="45"/>
                      </a:lnTo>
                      <a:lnTo>
                        <a:pt x="497" y="32"/>
                      </a:lnTo>
                      <a:lnTo>
                        <a:pt x="472" y="22"/>
                      </a:lnTo>
                      <a:lnTo>
                        <a:pt x="444" y="13"/>
                      </a:lnTo>
                      <a:lnTo>
                        <a:pt x="416" y="6"/>
                      </a:lnTo>
                      <a:lnTo>
                        <a:pt x="386" y="1"/>
                      </a:lnTo>
                      <a:lnTo>
                        <a:pt x="354" y="0"/>
                      </a:lnTo>
                      <a:lnTo>
                        <a:pt x="322" y="1"/>
                      </a:lnTo>
                      <a:lnTo>
                        <a:pt x="289" y="5"/>
                      </a:lnTo>
                      <a:lnTo>
                        <a:pt x="256" y="10"/>
                      </a:lnTo>
                      <a:lnTo>
                        <a:pt x="224" y="20"/>
                      </a:lnTo>
                      <a:lnTo>
                        <a:pt x="194" y="30"/>
                      </a:lnTo>
                      <a:lnTo>
                        <a:pt x="167" y="41"/>
                      </a:lnTo>
                      <a:lnTo>
                        <a:pt x="140" y="55"/>
                      </a:lnTo>
                      <a:lnTo>
                        <a:pt x="115" y="71"/>
                      </a:lnTo>
                      <a:lnTo>
                        <a:pt x="92" y="89"/>
                      </a:lnTo>
                      <a:lnTo>
                        <a:pt x="71" y="107"/>
                      </a:lnTo>
                      <a:lnTo>
                        <a:pt x="53" y="127"/>
                      </a:lnTo>
                      <a:lnTo>
                        <a:pt x="38" y="147"/>
                      </a:lnTo>
                      <a:lnTo>
                        <a:pt x="24" y="169"/>
                      </a:lnTo>
                      <a:lnTo>
                        <a:pt x="13" y="191"/>
                      </a:lnTo>
                      <a:lnTo>
                        <a:pt x="5" y="214"/>
                      </a:lnTo>
                      <a:lnTo>
                        <a:pt x="2" y="238"/>
                      </a:lnTo>
                      <a:lnTo>
                        <a:pt x="0" y="261"/>
                      </a:lnTo>
                      <a:lnTo>
                        <a:pt x="2" y="286"/>
                      </a:lnTo>
                      <a:lnTo>
                        <a:pt x="8" y="309"/>
                      </a:lnTo>
                      <a:lnTo>
                        <a:pt x="16" y="332"/>
                      </a:lnTo>
                      <a:lnTo>
                        <a:pt x="27" y="352"/>
                      </a:lnTo>
                      <a:lnTo>
                        <a:pt x="41" y="372"/>
                      </a:lnTo>
                      <a:lnTo>
                        <a:pt x="57" y="389"/>
                      </a:lnTo>
                      <a:lnTo>
                        <a:pt x="77" y="406"/>
                      </a:lnTo>
                      <a:lnTo>
                        <a:pt x="97" y="421"/>
                      </a:lnTo>
                      <a:lnTo>
                        <a:pt x="122" y="434"/>
                      </a:lnTo>
                      <a:lnTo>
                        <a:pt x="147" y="446"/>
                      </a:lnTo>
                      <a:lnTo>
                        <a:pt x="174" y="455"/>
                      </a:lnTo>
                      <a:lnTo>
                        <a:pt x="202" y="463"/>
                      </a:lnTo>
                      <a:lnTo>
                        <a:pt x="231" y="469"/>
                      </a:lnTo>
                      <a:lnTo>
                        <a:pt x="262" y="471"/>
                      </a:lnTo>
                      <a:lnTo>
                        <a:pt x="295" y="472"/>
                      </a:lnTo>
                      <a:lnTo>
                        <a:pt x="327" y="471"/>
                      </a:lnTo>
                      <a:lnTo>
                        <a:pt x="360" y="467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2" name="Freeform 599"/>
                <p:cNvSpPr>
                  <a:spLocks noChangeAspect="1"/>
                </p:cNvSpPr>
                <p:nvPr/>
              </p:nvSpPr>
              <p:spPr bwMode="auto">
                <a:xfrm>
                  <a:off x="3656" y="3350"/>
                  <a:ext cx="235" cy="175"/>
                </a:xfrm>
                <a:custGeom>
                  <a:avLst/>
                  <a:gdLst>
                    <a:gd name="T0" fmla="*/ 71 w 471"/>
                    <a:gd name="T1" fmla="*/ 85 h 349"/>
                    <a:gd name="T2" fmla="*/ 82 w 471"/>
                    <a:gd name="T3" fmla="*/ 82 h 349"/>
                    <a:gd name="T4" fmla="*/ 92 w 471"/>
                    <a:gd name="T5" fmla="*/ 77 h 349"/>
                    <a:gd name="T6" fmla="*/ 101 w 471"/>
                    <a:gd name="T7" fmla="*/ 71 h 349"/>
                    <a:gd name="T8" fmla="*/ 108 w 471"/>
                    <a:gd name="T9" fmla="*/ 64 h 349"/>
                    <a:gd name="T10" fmla="*/ 113 w 471"/>
                    <a:gd name="T11" fmla="*/ 56 h 349"/>
                    <a:gd name="T12" fmla="*/ 116 w 471"/>
                    <a:gd name="T13" fmla="*/ 48 h 349"/>
                    <a:gd name="T14" fmla="*/ 117 w 471"/>
                    <a:gd name="T15" fmla="*/ 39 h 349"/>
                    <a:gd name="T16" fmla="*/ 116 w 471"/>
                    <a:gd name="T17" fmla="*/ 31 h 349"/>
                    <a:gd name="T18" fmla="*/ 112 w 471"/>
                    <a:gd name="T19" fmla="*/ 23 h 349"/>
                    <a:gd name="T20" fmla="*/ 107 w 471"/>
                    <a:gd name="T21" fmla="*/ 16 h 349"/>
                    <a:gd name="T22" fmla="*/ 100 w 471"/>
                    <a:gd name="T23" fmla="*/ 10 h 349"/>
                    <a:gd name="T24" fmla="*/ 91 w 471"/>
                    <a:gd name="T25" fmla="*/ 5 h 349"/>
                    <a:gd name="T26" fmla="*/ 81 w 471"/>
                    <a:gd name="T27" fmla="*/ 2 h 349"/>
                    <a:gd name="T28" fmla="*/ 70 w 471"/>
                    <a:gd name="T29" fmla="*/ 0 h 349"/>
                    <a:gd name="T30" fmla="*/ 58 w 471"/>
                    <a:gd name="T31" fmla="*/ 1 h 349"/>
                    <a:gd name="T32" fmla="*/ 46 w 471"/>
                    <a:gd name="T33" fmla="*/ 2 h 349"/>
                    <a:gd name="T34" fmla="*/ 35 w 471"/>
                    <a:gd name="T35" fmla="*/ 6 h 349"/>
                    <a:gd name="T36" fmla="*/ 25 w 471"/>
                    <a:gd name="T37" fmla="*/ 11 h 349"/>
                    <a:gd name="T38" fmla="*/ 16 w 471"/>
                    <a:gd name="T39" fmla="*/ 17 h 349"/>
                    <a:gd name="T40" fmla="*/ 9 w 471"/>
                    <a:gd name="T41" fmla="*/ 24 h 349"/>
                    <a:gd name="T42" fmla="*/ 4 w 471"/>
                    <a:gd name="T43" fmla="*/ 31 h 349"/>
                    <a:gd name="T44" fmla="*/ 1 w 471"/>
                    <a:gd name="T45" fmla="*/ 40 h 349"/>
                    <a:gd name="T46" fmla="*/ 0 w 471"/>
                    <a:gd name="T47" fmla="*/ 48 h 349"/>
                    <a:gd name="T48" fmla="*/ 1 w 471"/>
                    <a:gd name="T49" fmla="*/ 57 h 349"/>
                    <a:gd name="T50" fmla="*/ 5 w 471"/>
                    <a:gd name="T51" fmla="*/ 65 h 349"/>
                    <a:gd name="T52" fmla="*/ 10 w 471"/>
                    <a:gd name="T53" fmla="*/ 72 h 349"/>
                    <a:gd name="T54" fmla="*/ 18 w 471"/>
                    <a:gd name="T55" fmla="*/ 78 h 349"/>
                    <a:gd name="T56" fmla="*/ 26 w 471"/>
                    <a:gd name="T57" fmla="*/ 82 h 349"/>
                    <a:gd name="T58" fmla="*/ 37 w 471"/>
                    <a:gd name="T59" fmla="*/ 86 h 349"/>
                    <a:gd name="T60" fmla="*/ 48 w 471"/>
                    <a:gd name="T61" fmla="*/ 87 h 349"/>
                    <a:gd name="T62" fmla="*/ 59 w 471"/>
                    <a:gd name="T63" fmla="*/ 87 h 3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1"/>
                    <a:gd name="T97" fmla="*/ 0 h 349"/>
                    <a:gd name="T98" fmla="*/ 471 w 471"/>
                    <a:gd name="T99" fmla="*/ 349 h 3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1" h="349">
                      <a:moveTo>
                        <a:pt x="262" y="344"/>
                      </a:moveTo>
                      <a:lnTo>
                        <a:pt x="286" y="340"/>
                      </a:lnTo>
                      <a:lnTo>
                        <a:pt x="308" y="334"/>
                      </a:lnTo>
                      <a:lnTo>
                        <a:pt x="330" y="326"/>
                      </a:lnTo>
                      <a:lnTo>
                        <a:pt x="351" y="317"/>
                      </a:lnTo>
                      <a:lnTo>
                        <a:pt x="370" y="306"/>
                      </a:lnTo>
                      <a:lnTo>
                        <a:pt x="389" y="296"/>
                      </a:lnTo>
                      <a:lnTo>
                        <a:pt x="405" y="283"/>
                      </a:lnTo>
                      <a:lnTo>
                        <a:pt x="420" y="270"/>
                      </a:lnTo>
                      <a:lnTo>
                        <a:pt x="432" y="255"/>
                      </a:lnTo>
                      <a:lnTo>
                        <a:pt x="444" y="240"/>
                      </a:lnTo>
                      <a:lnTo>
                        <a:pt x="454" y="224"/>
                      </a:lnTo>
                      <a:lnTo>
                        <a:pt x="461" y="207"/>
                      </a:lnTo>
                      <a:lnTo>
                        <a:pt x="467" y="191"/>
                      </a:lnTo>
                      <a:lnTo>
                        <a:pt x="471" y="174"/>
                      </a:lnTo>
                      <a:lnTo>
                        <a:pt x="471" y="156"/>
                      </a:lnTo>
                      <a:lnTo>
                        <a:pt x="469" y="138"/>
                      </a:lnTo>
                      <a:lnTo>
                        <a:pt x="466" y="121"/>
                      </a:lnTo>
                      <a:lnTo>
                        <a:pt x="459" y="105"/>
                      </a:lnTo>
                      <a:lnTo>
                        <a:pt x="451" y="89"/>
                      </a:lnTo>
                      <a:lnTo>
                        <a:pt x="442" y="75"/>
                      </a:lnTo>
                      <a:lnTo>
                        <a:pt x="429" y="61"/>
                      </a:lnTo>
                      <a:lnTo>
                        <a:pt x="415" y="48"/>
                      </a:lnTo>
                      <a:lnTo>
                        <a:pt x="400" y="38"/>
                      </a:lnTo>
                      <a:lnTo>
                        <a:pt x="383" y="28"/>
                      </a:lnTo>
                      <a:lnTo>
                        <a:pt x="364" y="20"/>
                      </a:lnTo>
                      <a:lnTo>
                        <a:pt x="345" y="13"/>
                      </a:lnTo>
                      <a:lnTo>
                        <a:pt x="324" y="7"/>
                      </a:lnTo>
                      <a:lnTo>
                        <a:pt x="303" y="4"/>
                      </a:lnTo>
                      <a:lnTo>
                        <a:pt x="280" y="0"/>
                      </a:lnTo>
                      <a:lnTo>
                        <a:pt x="257" y="0"/>
                      </a:lnTo>
                      <a:lnTo>
                        <a:pt x="234" y="1"/>
                      </a:lnTo>
                      <a:lnTo>
                        <a:pt x="210" y="4"/>
                      </a:lnTo>
                      <a:lnTo>
                        <a:pt x="186" y="8"/>
                      </a:lnTo>
                      <a:lnTo>
                        <a:pt x="164" y="14"/>
                      </a:lnTo>
                      <a:lnTo>
                        <a:pt x="142" y="22"/>
                      </a:lnTo>
                      <a:lnTo>
                        <a:pt x="121" y="31"/>
                      </a:lnTo>
                      <a:lnTo>
                        <a:pt x="102" y="42"/>
                      </a:lnTo>
                      <a:lnTo>
                        <a:pt x="83" y="52"/>
                      </a:lnTo>
                      <a:lnTo>
                        <a:pt x="67" y="65"/>
                      </a:lnTo>
                      <a:lnTo>
                        <a:pt x="52" y="78"/>
                      </a:lnTo>
                      <a:lnTo>
                        <a:pt x="38" y="93"/>
                      </a:lnTo>
                      <a:lnTo>
                        <a:pt x="27" y="108"/>
                      </a:lnTo>
                      <a:lnTo>
                        <a:pt x="18" y="124"/>
                      </a:lnTo>
                      <a:lnTo>
                        <a:pt x="10" y="141"/>
                      </a:lnTo>
                      <a:lnTo>
                        <a:pt x="5" y="157"/>
                      </a:lnTo>
                      <a:lnTo>
                        <a:pt x="1" y="174"/>
                      </a:lnTo>
                      <a:lnTo>
                        <a:pt x="0" y="192"/>
                      </a:lnTo>
                      <a:lnTo>
                        <a:pt x="1" y="210"/>
                      </a:lnTo>
                      <a:lnTo>
                        <a:pt x="5" y="227"/>
                      </a:lnTo>
                      <a:lnTo>
                        <a:pt x="12" y="243"/>
                      </a:lnTo>
                      <a:lnTo>
                        <a:pt x="20" y="259"/>
                      </a:lnTo>
                      <a:lnTo>
                        <a:pt x="30" y="273"/>
                      </a:lnTo>
                      <a:lnTo>
                        <a:pt x="43" y="287"/>
                      </a:lnTo>
                      <a:lnTo>
                        <a:pt x="57" y="300"/>
                      </a:lnTo>
                      <a:lnTo>
                        <a:pt x="72" y="310"/>
                      </a:lnTo>
                      <a:lnTo>
                        <a:pt x="89" y="320"/>
                      </a:lnTo>
                      <a:lnTo>
                        <a:pt x="107" y="328"/>
                      </a:lnTo>
                      <a:lnTo>
                        <a:pt x="127" y="336"/>
                      </a:lnTo>
                      <a:lnTo>
                        <a:pt x="148" y="341"/>
                      </a:lnTo>
                      <a:lnTo>
                        <a:pt x="169" y="346"/>
                      </a:lnTo>
                      <a:lnTo>
                        <a:pt x="192" y="348"/>
                      </a:lnTo>
                      <a:lnTo>
                        <a:pt x="215" y="349"/>
                      </a:lnTo>
                      <a:lnTo>
                        <a:pt x="238" y="348"/>
                      </a:lnTo>
                      <a:lnTo>
                        <a:pt x="262" y="344"/>
                      </a:lnTo>
                      <a:close/>
                    </a:path>
                  </a:pathLst>
                </a:custGeom>
                <a:solidFill>
                  <a:srgbClr val="FFBF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3" name="Freeform 600"/>
                <p:cNvSpPr>
                  <a:spLocks noChangeAspect="1"/>
                </p:cNvSpPr>
                <p:nvPr/>
              </p:nvSpPr>
              <p:spPr bwMode="auto">
                <a:xfrm>
                  <a:off x="3629" y="3365"/>
                  <a:ext cx="123" cy="54"/>
                </a:xfrm>
                <a:custGeom>
                  <a:avLst/>
                  <a:gdLst>
                    <a:gd name="T0" fmla="*/ 33 w 247"/>
                    <a:gd name="T1" fmla="*/ 27 h 108"/>
                    <a:gd name="T2" fmla="*/ 39 w 247"/>
                    <a:gd name="T3" fmla="*/ 27 h 108"/>
                    <a:gd name="T4" fmla="*/ 45 w 247"/>
                    <a:gd name="T5" fmla="*/ 27 h 108"/>
                    <a:gd name="T6" fmla="*/ 49 w 247"/>
                    <a:gd name="T7" fmla="*/ 25 h 108"/>
                    <a:gd name="T8" fmla="*/ 54 w 247"/>
                    <a:gd name="T9" fmla="*/ 24 h 108"/>
                    <a:gd name="T10" fmla="*/ 57 w 247"/>
                    <a:gd name="T11" fmla="*/ 23 h 108"/>
                    <a:gd name="T12" fmla="*/ 59 w 247"/>
                    <a:gd name="T13" fmla="*/ 22 h 108"/>
                    <a:gd name="T14" fmla="*/ 61 w 247"/>
                    <a:gd name="T15" fmla="*/ 21 h 108"/>
                    <a:gd name="T16" fmla="*/ 61 w 247"/>
                    <a:gd name="T17" fmla="*/ 21 h 108"/>
                    <a:gd name="T18" fmla="*/ 61 w 247"/>
                    <a:gd name="T19" fmla="*/ 20 h 108"/>
                    <a:gd name="T20" fmla="*/ 59 w 247"/>
                    <a:gd name="T21" fmla="*/ 18 h 108"/>
                    <a:gd name="T22" fmla="*/ 57 w 247"/>
                    <a:gd name="T23" fmla="*/ 15 h 108"/>
                    <a:gd name="T24" fmla="*/ 53 w 247"/>
                    <a:gd name="T25" fmla="*/ 12 h 108"/>
                    <a:gd name="T26" fmla="*/ 49 w 247"/>
                    <a:gd name="T27" fmla="*/ 7 h 108"/>
                    <a:gd name="T28" fmla="*/ 45 w 247"/>
                    <a:gd name="T29" fmla="*/ 5 h 108"/>
                    <a:gd name="T30" fmla="*/ 40 w 247"/>
                    <a:gd name="T31" fmla="*/ 2 h 108"/>
                    <a:gd name="T32" fmla="*/ 35 w 247"/>
                    <a:gd name="T33" fmla="*/ 1 h 108"/>
                    <a:gd name="T34" fmla="*/ 26 w 247"/>
                    <a:gd name="T35" fmla="*/ 0 h 108"/>
                    <a:gd name="T36" fmla="*/ 19 w 247"/>
                    <a:gd name="T37" fmla="*/ 2 h 108"/>
                    <a:gd name="T38" fmla="*/ 13 w 247"/>
                    <a:gd name="T39" fmla="*/ 3 h 108"/>
                    <a:gd name="T40" fmla="*/ 8 w 247"/>
                    <a:gd name="T41" fmla="*/ 7 h 108"/>
                    <a:gd name="T42" fmla="*/ 5 w 247"/>
                    <a:gd name="T43" fmla="*/ 10 h 108"/>
                    <a:gd name="T44" fmla="*/ 2 w 247"/>
                    <a:gd name="T45" fmla="*/ 13 h 108"/>
                    <a:gd name="T46" fmla="*/ 0 w 247"/>
                    <a:gd name="T47" fmla="*/ 14 h 108"/>
                    <a:gd name="T48" fmla="*/ 0 w 247"/>
                    <a:gd name="T49" fmla="*/ 15 h 108"/>
                    <a:gd name="T50" fmla="*/ 0 w 247"/>
                    <a:gd name="T51" fmla="*/ 15 h 108"/>
                    <a:gd name="T52" fmla="*/ 2 w 247"/>
                    <a:gd name="T53" fmla="*/ 17 h 108"/>
                    <a:gd name="T54" fmla="*/ 5 w 247"/>
                    <a:gd name="T55" fmla="*/ 19 h 108"/>
                    <a:gd name="T56" fmla="*/ 9 w 247"/>
                    <a:gd name="T57" fmla="*/ 21 h 108"/>
                    <a:gd name="T58" fmla="*/ 13 w 247"/>
                    <a:gd name="T59" fmla="*/ 23 h 108"/>
                    <a:gd name="T60" fmla="*/ 19 w 247"/>
                    <a:gd name="T61" fmla="*/ 25 h 108"/>
                    <a:gd name="T62" fmla="*/ 26 w 247"/>
                    <a:gd name="T63" fmla="*/ 27 h 108"/>
                    <a:gd name="T64" fmla="*/ 33 w 247"/>
                    <a:gd name="T65" fmla="*/ 27 h 1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7"/>
                    <a:gd name="T100" fmla="*/ 0 h 108"/>
                    <a:gd name="T101" fmla="*/ 247 w 247"/>
                    <a:gd name="T102" fmla="*/ 108 h 1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7" h="108">
                      <a:moveTo>
                        <a:pt x="134" y="108"/>
                      </a:moveTo>
                      <a:lnTo>
                        <a:pt x="158" y="107"/>
                      </a:lnTo>
                      <a:lnTo>
                        <a:pt x="180" y="105"/>
                      </a:lnTo>
                      <a:lnTo>
                        <a:pt x="198" y="100"/>
                      </a:lnTo>
                      <a:lnTo>
                        <a:pt x="216" y="96"/>
                      </a:lnTo>
                      <a:lnTo>
                        <a:pt x="228" y="91"/>
                      </a:lnTo>
                      <a:lnTo>
                        <a:pt x="239" y="88"/>
                      </a:lnTo>
                      <a:lnTo>
                        <a:pt x="244" y="84"/>
                      </a:lnTo>
                      <a:lnTo>
                        <a:pt x="247" y="83"/>
                      </a:lnTo>
                      <a:lnTo>
                        <a:pt x="244" y="80"/>
                      </a:lnTo>
                      <a:lnTo>
                        <a:pt x="238" y="71"/>
                      </a:lnTo>
                      <a:lnTo>
                        <a:pt x="228" y="60"/>
                      </a:lnTo>
                      <a:lnTo>
                        <a:pt x="215" y="46"/>
                      </a:lnTo>
                      <a:lnTo>
                        <a:pt x="198" y="31"/>
                      </a:lnTo>
                      <a:lnTo>
                        <a:pt x="181" y="18"/>
                      </a:lnTo>
                      <a:lnTo>
                        <a:pt x="161" y="8"/>
                      </a:lnTo>
                      <a:lnTo>
                        <a:pt x="141" y="2"/>
                      </a:lnTo>
                      <a:lnTo>
                        <a:pt x="107" y="0"/>
                      </a:lnTo>
                      <a:lnTo>
                        <a:pt x="79" y="5"/>
                      </a:lnTo>
                      <a:lnTo>
                        <a:pt x="54" y="14"/>
                      </a:lnTo>
                      <a:lnTo>
                        <a:pt x="35" y="27"/>
                      </a:lnTo>
                      <a:lnTo>
                        <a:pt x="20" y="38"/>
                      </a:lnTo>
                      <a:lnTo>
                        <a:pt x="8" y="50"/>
                      </a:lnTo>
                      <a:lnTo>
                        <a:pt x="2" y="58"/>
                      </a:lnTo>
                      <a:lnTo>
                        <a:pt x="0" y="61"/>
                      </a:lnTo>
                      <a:lnTo>
                        <a:pt x="2" y="63"/>
                      </a:lnTo>
                      <a:lnTo>
                        <a:pt x="9" y="68"/>
                      </a:lnTo>
                      <a:lnTo>
                        <a:pt x="20" y="75"/>
                      </a:lnTo>
                      <a:lnTo>
                        <a:pt x="36" y="83"/>
                      </a:lnTo>
                      <a:lnTo>
                        <a:pt x="54" y="92"/>
                      </a:lnTo>
                      <a:lnTo>
                        <a:pt x="77" y="99"/>
                      </a:lnTo>
                      <a:lnTo>
                        <a:pt x="104" y="105"/>
                      </a:lnTo>
                      <a:lnTo>
                        <a:pt x="134" y="108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4" name="Freeform 601"/>
                <p:cNvSpPr>
                  <a:spLocks noChangeAspect="1"/>
                </p:cNvSpPr>
                <p:nvPr/>
              </p:nvSpPr>
              <p:spPr bwMode="auto">
                <a:xfrm>
                  <a:off x="3643" y="3386"/>
                  <a:ext cx="101" cy="28"/>
                </a:xfrm>
                <a:custGeom>
                  <a:avLst/>
                  <a:gdLst>
                    <a:gd name="T0" fmla="*/ 0 w 203"/>
                    <a:gd name="T1" fmla="*/ 7 h 55"/>
                    <a:gd name="T2" fmla="*/ 1 w 203"/>
                    <a:gd name="T3" fmla="*/ 7 h 55"/>
                    <a:gd name="T4" fmla="*/ 3 w 203"/>
                    <a:gd name="T5" fmla="*/ 8 h 55"/>
                    <a:gd name="T6" fmla="*/ 6 w 203"/>
                    <a:gd name="T7" fmla="*/ 10 h 55"/>
                    <a:gd name="T8" fmla="*/ 10 w 203"/>
                    <a:gd name="T9" fmla="*/ 11 h 55"/>
                    <a:gd name="T10" fmla="*/ 14 w 203"/>
                    <a:gd name="T11" fmla="*/ 12 h 55"/>
                    <a:gd name="T12" fmla="*/ 18 w 203"/>
                    <a:gd name="T13" fmla="*/ 13 h 55"/>
                    <a:gd name="T14" fmla="*/ 22 w 203"/>
                    <a:gd name="T15" fmla="*/ 14 h 55"/>
                    <a:gd name="T16" fmla="*/ 25 w 203"/>
                    <a:gd name="T17" fmla="*/ 14 h 55"/>
                    <a:gd name="T18" fmla="*/ 31 w 203"/>
                    <a:gd name="T19" fmla="*/ 14 h 55"/>
                    <a:gd name="T20" fmla="*/ 36 w 203"/>
                    <a:gd name="T21" fmla="*/ 14 h 55"/>
                    <a:gd name="T22" fmla="*/ 40 w 203"/>
                    <a:gd name="T23" fmla="*/ 13 h 55"/>
                    <a:gd name="T24" fmla="*/ 43 w 203"/>
                    <a:gd name="T25" fmla="*/ 12 h 55"/>
                    <a:gd name="T26" fmla="*/ 46 w 203"/>
                    <a:gd name="T27" fmla="*/ 11 h 55"/>
                    <a:gd name="T28" fmla="*/ 49 w 203"/>
                    <a:gd name="T29" fmla="*/ 10 h 55"/>
                    <a:gd name="T30" fmla="*/ 50 w 203"/>
                    <a:gd name="T31" fmla="*/ 10 h 55"/>
                    <a:gd name="T32" fmla="*/ 50 w 203"/>
                    <a:gd name="T33" fmla="*/ 10 h 55"/>
                    <a:gd name="T34" fmla="*/ 50 w 203"/>
                    <a:gd name="T35" fmla="*/ 9 h 55"/>
                    <a:gd name="T36" fmla="*/ 50 w 203"/>
                    <a:gd name="T37" fmla="*/ 9 h 55"/>
                    <a:gd name="T38" fmla="*/ 49 w 203"/>
                    <a:gd name="T39" fmla="*/ 8 h 55"/>
                    <a:gd name="T40" fmla="*/ 48 w 203"/>
                    <a:gd name="T41" fmla="*/ 7 h 55"/>
                    <a:gd name="T42" fmla="*/ 46 w 203"/>
                    <a:gd name="T43" fmla="*/ 6 h 55"/>
                    <a:gd name="T44" fmla="*/ 44 w 203"/>
                    <a:gd name="T45" fmla="*/ 4 h 55"/>
                    <a:gd name="T46" fmla="*/ 42 w 203"/>
                    <a:gd name="T47" fmla="*/ 3 h 55"/>
                    <a:gd name="T48" fmla="*/ 39 w 203"/>
                    <a:gd name="T49" fmla="*/ 2 h 55"/>
                    <a:gd name="T50" fmla="*/ 36 w 203"/>
                    <a:gd name="T51" fmla="*/ 1 h 55"/>
                    <a:gd name="T52" fmla="*/ 32 w 203"/>
                    <a:gd name="T53" fmla="*/ 1 h 55"/>
                    <a:gd name="T54" fmla="*/ 28 w 203"/>
                    <a:gd name="T55" fmla="*/ 0 h 55"/>
                    <a:gd name="T56" fmla="*/ 23 w 203"/>
                    <a:gd name="T57" fmla="*/ 1 h 55"/>
                    <a:gd name="T58" fmla="*/ 18 w 203"/>
                    <a:gd name="T59" fmla="*/ 1 h 55"/>
                    <a:gd name="T60" fmla="*/ 13 w 203"/>
                    <a:gd name="T61" fmla="*/ 2 h 55"/>
                    <a:gd name="T62" fmla="*/ 6 w 203"/>
                    <a:gd name="T63" fmla="*/ 4 h 55"/>
                    <a:gd name="T64" fmla="*/ 0 w 203"/>
                    <a:gd name="T65" fmla="*/ 7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3"/>
                    <a:gd name="T100" fmla="*/ 0 h 55"/>
                    <a:gd name="T101" fmla="*/ 203 w 203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3" h="55">
                      <a:moveTo>
                        <a:pt x="0" y="26"/>
                      </a:moveTo>
                      <a:lnTo>
                        <a:pt x="6" y="28"/>
                      </a:lnTo>
                      <a:lnTo>
                        <a:pt x="15" y="32"/>
                      </a:lnTo>
                      <a:lnTo>
                        <a:pt x="26" y="37"/>
                      </a:lnTo>
                      <a:lnTo>
                        <a:pt x="41" y="41"/>
                      </a:lnTo>
                      <a:lnTo>
                        <a:pt x="56" y="46"/>
                      </a:lnTo>
                      <a:lnTo>
                        <a:pt x="73" y="50"/>
                      </a:lnTo>
                      <a:lnTo>
                        <a:pt x="88" y="53"/>
                      </a:lnTo>
                      <a:lnTo>
                        <a:pt x="103" y="55"/>
                      </a:lnTo>
                      <a:lnTo>
                        <a:pt x="124" y="55"/>
                      </a:lnTo>
                      <a:lnTo>
                        <a:pt x="144" y="54"/>
                      </a:lnTo>
                      <a:lnTo>
                        <a:pt x="161" y="51"/>
                      </a:lnTo>
                      <a:lnTo>
                        <a:pt x="175" y="47"/>
                      </a:lnTo>
                      <a:lnTo>
                        <a:pt x="187" y="43"/>
                      </a:lnTo>
                      <a:lnTo>
                        <a:pt x="196" y="40"/>
                      </a:lnTo>
                      <a:lnTo>
                        <a:pt x="200" y="38"/>
                      </a:lnTo>
                      <a:lnTo>
                        <a:pt x="203" y="37"/>
                      </a:lnTo>
                      <a:lnTo>
                        <a:pt x="202" y="35"/>
                      </a:lnTo>
                      <a:lnTo>
                        <a:pt x="200" y="33"/>
                      </a:lnTo>
                      <a:lnTo>
                        <a:pt x="197" y="30"/>
                      </a:lnTo>
                      <a:lnTo>
                        <a:pt x="192" y="26"/>
                      </a:lnTo>
                      <a:lnTo>
                        <a:pt x="186" y="22"/>
                      </a:lnTo>
                      <a:lnTo>
                        <a:pt x="179" y="16"/>
                      </a:lnTo>
                      <a:lnTo>
                        <a:pt x="168" y="11"/>
                      </a:lnTo>
                      <a:lnTo>
                        <a:pt x="158" y="7"/>
                      </a:lnTo>
                      <a:lnTo>
                        <a:pt x="145" y="3"/>
                      </a:lnTo>
                      <a:lnTo>
                        <a:pt x="130" y="1"/>
                      </a:lnTo>
                      <a:lnTo>
                        <a:pt x="113" y="0"/>
                      </a:lnTo>
                      <a:lnTo>
                        <a:pt x="94" y="1"/>
                      </a:lnTo>
                      <a:lnTo>
                        <a:pt x="75" y="3"/>
                      </a:lnTo>
                      <a:lnTo>
                        <a:pt x="52" y="8"/>
                      </a:lnTo>
                      <a:lnTo>
                        <a:pt x="26" y="1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5" name="Freeform 602"/>
                <p:cNvSpPr>
                  <a:spLocks noChangeAspect="1"/>
                </p:cNvSpPr>
                <p:nvPr/>
              </p:nvSpPr>
              <p:spPr bwMode="auto">
                <a:xfrm>
                  <a:off x="3704" y="3391"/>
                  <a:ext cx="26" cy="22"/>
                </a:xfrm>
                <a:custGeom>
                  <a:avLst/>
                  <a:gdLst>
                    <a:gd name="T0" fmla="*/ 7 w 52"/>
                    <a:gd name="T1" fmla="*/ 11 h 44"/>
                    <a:gd name="T2" fmla="*/ 9 w 52"/>
                    <a:gd name="T3" fmla="*/ 11 h 44"/>
                    <a:gd name="T4" fmla="*/ 11 w 52"/>
                    <a:gd name="T5" fmla="*/ 9 h 44"/>
                    <a:gd name="T6" fmla="*/ 13 w 52"/>
                    <a:gd name="T7" fmla="*/ 7 h 44"/>
                    <a:gd name="T8" fmla="*/ 13 w 52"/>
                    <a:gd name="T9" fmla="*/ 5 h 44"/>
                    <a:gd name="T10" fmla="*/ 13 w 52"/>
                    <a:gd name="T11" fmla="*/ 3 h 44"/>
                    <a:gd name="T12" fmla="*/ 10 w 52"/>
                    <a:gd name="T13" fmla="*/ 1 h 44"/>
                    <a:gd name="T14" fmla="*/ 7 w 52"/>
                    <a:gd name="T15" fmla="*/ 1 h 44"/>
                    <a:gd name="T16" fmla="*/ 5 w 52"/>
                    <a:gd name="T17" fmla="*/ 0 h 44"/>
                    <a:gd name="T18" fmla="*/ 3 w 52"/>
                    <a:gd name="T19" fmla="*/ 1 h 44"/>
                    <a:gd name="T20" fmla="*/ 1 w 52"/>
                    <a:gd name="T21" fmla="*/ 1 h 44"/>
                    <a:gd name="T22" fmla="*/ 1 w 52"/>
                    <a:gd name="T23" fmla="*/ 3 h 44"/>
                    <a:gd name="T24" fmla="*/ 0 w 52"/>
                    <a:gd name="T25" fmla="*/ 5 h 44"/>
                    <a:gd name="T26" fmla="*/ 1 w 52"/>
                    <a:gd name="T27" fmla="*/ 7 h 44"/>
                    <a:gd name="T28" fmla="*/ 2 w 52"/>
                    <a:gd name="T29" fmla="*/ 9 h 44"/>
                    <a:gd name="T30" fmla="*/ 4 w 52"/>
                    <a:gd name="T31" fmla="*/ 11 h 44"/>
                    <a:gd name="T32" fmla="*/ 7 w 52"/>
                    <a:gd name="T33" fmla="*/ 11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2"/>
                    <a:gd name="T52" fmla="*/ 0 h 44"/>
                    <a:gd name="T53" fmla="*/ 52 w 52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2" h="44">
                      <a:moveTo>
                        <a:pt x="25" y="44"/>
                      </a:moveTo>
                      <a:lnTo>
                        <a:pt x="36" y="41"/>
                      </a:lnTo>
                      <a:lnTo>
                        <a:pt x="44" y="36"/>
                      </a:lnTo>
                      <a:lnTo>
                        <a:pt x="50" y="28"/>
                      </a:lnTo>
                      <a:lnTo>
                        <a:pt x="52" y="18"/>
                      </a:lnTo>
                      <a:lnTo>
                        <a:pt x="49" y="9"/>
                      </a:lnTo>
                      <a:lnTo>
                        <a:pt x="40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1" y="9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8" y="36"/>
                      </a:lnTo>
                      <a:lnTo>
                        <a:pt x="16" y="41"/>
                      </a:lnTo>
                      <a:lnTo>
                        <a:pt x="25" y="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6" name="Freeform 603"/>
                <p:cNvSpPr>
                  <a:spLocks noChangeAspect="1"/>
                </p:cNvSpPr>
                <p:nvPr/>
              </p:nvSpPr>
              <p:spPr bwMode="auto">
                <a:xfrm>
                  <a:off x="3709" y="3392"/>
                  <a:ext cx="18" cy="17"/>
                </a:xfrm>
                <a:custGeom>
                  <a:avLst/>
                  <a:gdLst>
                    <a:gd name="T0" fmla="*/ 5 w 35"/>
                    <a:gd name="T1" fmla="*/ 9 h 34"/>
                    <a:gd name="T2" fmla="*/ 7 w 35"/>
                    <a:gd name="T3" fmla="*/ 8 h 34"/>
                    <a:gd name="T4" fmla="*/ 8 w 35"/>
                    <a:gd name="T5" fmla="*/ 7 h 34"/>
                    <a:gd name="T6" fmla="*/ 9 w 35"/>
                    <a:gd name="T7" fmla="*/ 6 h 34"/>
                    <a:gd name="T8" fmla="*/ 9 w 35"/>
                    <a:gd name="T9" fmla="*/ 4 h 34"/>
                    <a:gd name="T10" fmla="*/ 9 w 35"/>
                    <a:gd name="T11" fmla="*/ 2 h 34"/>
                    <a:gd name="T12" fmla="*/ 8 w 35"/>
                    <a:gd name="T13" fmla="*/ 1 h 34"/>
                    <a:gd name="T14" fmla="*/ 7 w 35"/>
                    <a:gd name="T15" fmla="*/ 1 h 34"/>
                    <a:gd name="T16" fmla="*/ 5 w 35"/>
                    <a:gd name="T17" fmla="*/ 0 h 34"/>
                    <a:gd name="T18" fmla="*/ 3 w 35"/>
                    <a:gd name="T19" fmla="*/ 1 h 34"/>
                    <a:gd name="T20" fmla="*/ 2 w 35"/>
                    <a:gd name="T21" fmla="*/ 1 h 34"/>
                    <a:gd name="T22" fmla="*/ 1 w 35"/>
                    <a:gd name="T23" fmla="*/ 2 h 34"/>
                    <a:gd name="T24" fmla="*/ 0 w 35"/>
                    <a:gd name="T25" fmla="*/ 4 h 34"/>
                    <a:gd name="T26" fmla="*/ 1 w 35"/>
                    <a:gd name="T27" fmla="*/ 6 h 34"/>
                    <a:gd name="T28" fmla="*/ 2 w 35"/>
                    <a:gd name="T29" fmla="*/ 7 h 34"/>
                    <a:gd name="T30" fmla="*/ 3 w 35"/>
                    <a:gd name="T31" fmla="*/ 8 h 34"/>
                    <a:gd name="T32" fmla="*/ 5 w 35"/>
                    <a:gd name="T33" fmla="*/ 9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34"/>
                    <a:gd name="T53" fmla="*/ 35 w 3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34">
                      <a:moveTo>
                        <a:pt x="18" y="34"/>
                      </a:moveTo>
                      <a:lnTo>
                        <a:pt x="25" y="32"/>
                      </a:lnTo>
                      <a:lnTo>
                        <a:pt x="30" y="29"/>
                      </a:lnTo>
                      <a:lnTo>
                        <a:pt x="34" y="24"/>
                      </a:lnTo>
                      <a:lnTo>
                        <a:pt x="35" y="17"/>
                      </a:lnTo>
                      <a:lnTo>
                        <a:pt x="34" y="11"/>
                      </a:lnTo>
                      <a:lnTo>
                        <a:pt x="30" y="5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1" y="1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2" y="24"/>
                      </a:lnTo>
                      <a:lnTo>
                        <a:pt x="6" y="29"/>
                      </a:lnTo>
                      <a:lnTo>
                        <a:pt x="11" y="32"/>
                      </a:lnTo>
                      <a:lnTo>
                        <a:pt x="18" y="3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7" name="Freeform 604"/>
                <p:cNvSpPr>
                  <a:spLocks noChangeAspect="1"/>
                </p:cNvSpPr>
                <p:nvPr/>
              </p:nvSpPr>
              <p:spPr bwMode="auto">
                <a:xfrm>
                  <a:off x="3712" y="3395"/>
                  <a:ext cx="12" cy="11"/>
                </a:xfrm>
                <a:custGeom>
                  <a:avLst/>
                  <a:gdLst>
                    <a:gd name="T0" fmla="*/ 3 w 23"/>
                    <a:gd name="T1" fmla="*/ 6 h 22"/>
                    <a:gd name="T2" fmla="*/ 4 w 23"/>
                    <a:gd name="T3" fmla="*/ 6 h 22"/>
                    <a:gd name="T4" fmla="*/ 5 w 23"/>
                    <a:gd name="T5" fmla="*/ 5 h 22"/>
                    <a:gd name="T6" fmla="*/ 6 w 23"/>
                    <a:gd name="T7" fmla="*/ 3 h 22"/>
                    <a:gd name="T8" fmla="*/ 6 w 23"/>
                    <a:gd name="T9" fmla="*/ 3 h 22"/>
                    <a:gd name="T10" fmla="*/ 6 w 23"/>
                    <a:gd name="T11" fmla="*/ 1 h 22"/>
                    <a:gd name="T12" fmla="*/ 5 w 23"/>
                    <a:gd name="T13" fmla="*/ 1 h 22"/>
                    <a:gd name="T14" fmla="*/ 4 w 23"/>
                    <a:gd name="T15" fmla="*/ 1 h 22"/>
                    <a:gd name="T16" fmla="*/ 3 w 23"/>
                    <a:gd name="T17" fmla="*/ 0 h 22"/>
                    <a:gd name="T18" fmla="*/ 2 w 23"/>
                    <a:gd name="T19" fmla="*/ 1 h 22"/>
                    <a:gd name="T20" fmla="*/ 1 w 23"/>
                    <a:gd name="T21" fmla="*/ 1 h 22"/>
                    <a:gd name="T22" fmla="*/ 1 w 23"/>
                    <a:gd name="T23" fmla="*/ 1 h 22"/>
                    <a:gd name="T24" fmla="*/ 0 w 23"/>
                    <a:gd name="T25" fmla="*/ 3 h 22"/>
                    <a:gd name="T26" fmla="*/ 1 w 23"/>
                    <a:gd name="T27" fmla="*/ 3 h 22"/>
                    <a:gd name="T28" fmla="*/ 1 w 23"/>
                    <a:gd name="T29" fmla="*/ 5 h 22"/>
                    <a:gd name="T30" fmla="*/ 2 w 23"/>
                    <a:gd name="T31" fmla="*/ 6 h 22"/>
                    <a:gd name="T32" fmla="*/ 3 w 23"/>
                    <a:gd name="T33" fmla="*/ 6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22"/>
                    <a:gd name="T53" fmla="*/ 23 w 23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22">
                      <a:moveTo>
                        <a:pt x="12" y="22"/>
                      </a:moveTo>
                      <a:lnTo>
                        <a:pt x="16" y="21"/>
                      </a:lnTo>
                      <a:lnTo>
                        <a:pt x="20" y="18"/>
                      </a:lnTo>
                      <a:lnTo>
                        <a:pt x="22" y="15"/>
                      </a:lnTo>
                      <a:lnTo>
                        <a:pt x="23" y="10"/>
                      </a:lnTo>
                      <a:lnTo>
                        <a:pt x="22" y="6"/>
                      </a:lnTo>
                      <a:lnTo>
                        <a:pt x="20" y="3"/>
                      </a:lnTo>
                      <a:lnTo>
                        <a:pt x="16" y="1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18"/>
                      </a:lnTo>
                      <a:lnTo>
                        <a:pt x="7" y="21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8" name="Freeform 605"/>
                <p:cNvSpPr>
                  <a:spLocks noChangeAspect="1"/>
                </p:cNvSpPr>
                <p:nvPr/>
              </p:nvSpPr>
              <p:spPr bwMode="auto">
                <a:xfrm>
                  <a:off x="3642" y="3377"/>
                  <a:ext cx="100" cy="25"/>
                </a:xfrm>
                <a:custGeom>
                  <a:avLst/>
                  <a:gdLst>
                    <a:gd name="T0" fmla="*/ 50 w 200"/>
                    <a:gd name="T1" fmla="*/ 12 h 51"/>
                    <a:gd name="T2" fmla="*/ 48 w 200"/>
                    <a:gd name="T3" fmla="*/ 10 h 51"/>
                    <a:gd name="T4" fmla="*/ 46 w 200"/>
                    <a:gd name="T5" fmla="*/ 8 h 51"/>
                    <a:gd name="T6" fmla="*/ 44 w 200"/>
                    <a:gd name="T7" fmla="*/ 6 h 51"/>
                    <a:gd name="T8" fmla="*/ 40 w 200"/>
                    <a:gd name="T9" fmla="*/ 4 h 51"/>
                    <a:gd name="T10" fmla="*/ 37 w 200"/>
                    <a:gd name="T11" fmla="*/ 2 h 51"/>
                    <a:gd name="T12" fmla="*/ 33 w 200"/>
                    <a:gd name="T13" fmla="*/ 1 h 51"/>
                    <a:gd name="T14" fmla="*/ 28 w 200"/>
                    <a:gd name="T15" fmla="*/ 0 h 51"/>
                    <a:gd name="T16" fmla="*/ 24 w 200"/>
                    <a:gd name="T17" fmla="*/ 0 h 51"/>
                    <a:gd name="T18" fmla="*/ 17 w 200"/>
                    <a:gd name="T19" fmla="*/ 0 h 51"/>
                    <a:gd name="T20" fmla="*/ 12 w 200"/>
                    <a:gd name="T21" fmla="*/ 1 h 51"/>
                    <a:gd name="T22" fmla="*/ 7 w 200"/>
                    <a:gd name="T23" fmla="*/ 3 h 51"/>
                    <a:gd name="T24" fmla="*/ 5 w 200"/>
                    <a:gd name="T25" fmla="*/ 5 h 51"/>
                    <a:gd name="T26" fmla="*/ 3 w 200"/>
                    <a:gd name="T27" fmla="*/ 7 h 51"/>
                    <a:gd name="T28" fmla="*/ 1 w 200"/>
                    <a:gd name="T29" fmla="*/ 9 h 51"/>
                    <a:gd name="T30" fmla="*/ 1 w 200"/>
                    <a:gd name="T31" fmla="*/ 11 h 51"/>
                    <a:gd name="T32" fmla="*/ 0 w 200"/>
                    <a:gd name="T33" fmla="*/ 11 h 51"/>
                    <a:gd name="T34" fmla="*/ 1 w 200"/>
                    <a:gd name="T35" fmla="*/ 11 h 51"/>
                    <a:gd name="T36" fmla="*/ 1 w 200"/>
                    <a:gd name="T37" fmla="*/ 11 h 51"/>
                    <a:gd name="T38" fmla="*/ 3 w 200"/>
                    <a:gd name="T39" fmla="*/ 10 h 51"/>
                    <a:gd name="T40" fmla="*/ 5 w 200"/>
                    <a:gd name="T41" fmla="*/ 9 h 51"/>
                    <a:gd name="T42" fmla="*/ 6 w 200"/>
                    <a:gd name="T43" fmla="*/ 9 h 51"/>
                    <a:gd name="T44" fmla="*/ 10 w 200"/>
                    <a:gd name="T45" fmla="*/ 8 h 51"/>
                    <a:gd name="T46" fmla="*/ 13 w 200"/>
                    <a:gd name="T47" fmla="*/ 7 h 51"/>
                    <a:gd name="T48" fmla="*/ 15 w 200"/>
                    <a:gd name="T49" fmla="*/ 7 h 51"/>
                    <a:gd name="T50" fmla="*/ 20 w 200"/>
                    <a:gd name="T51" fmla="*/ 6 h 51"/>
                    <a:gd name="T52" fmla="*/ 24 w 200"/>
                    <a:gd name="T53" fmla="*/ 6 h 51"/>
                    <a:gd name="T54" fmla="*/ 27 w 200"/>
                    <a:gd name="T55" fmla="*/ 6 h 51"/>
                    <a:gd name="T56" fmla="*/ 32 w 200"/>
                    <a:gd name="T57" fmla="*/ 7 h 51"/>
                    <a:gd name="T58" fmla="*/ 37 w 200"/>
                    <a:gd name="T59" fmla="*/ 7 h 51"/>
                    <a:gd name="T60" fmla="*/ 41 w 200"/>
                    <a:gd name="T61" fmla="*/ 9 h 51"/>
                    <a:gd name="T62" fmla="*/ 46 w 200"/>
                    <a:gd name="T63" fmla="*/ 10 h 51"/>
                    <a:gd name="T64" fmla="*/ 50 w 200"/>
                    <a:gd name="T65" fmla="*/ 12 h 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0"/>
                    <a:gd name="T100" fmla="*/ 0 h 51"/>
                    <a:gd name="T101" fmla="*/ 200 w 200"/>
                    <a:gd name="T102" fmla="*/ 51 h 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0" h="51">
                      <a:moveTo>
                        <a:pt x="200" y="51"/>
                      </a:moveTo>
                      <a:lnTo>
                        <a:pt x="192" y="43"/>
                      </a:lnTo>
                      <a:lnTo>
                        <a:pt x="183" y="35"/>
                      </a:lnTo>
                      <a:lnTo>
                        <a:pt x="173" y="27"/>
                      </a:lnTo>
                      <a:lnTo>
                        <a:pt x="160" y="19"/>
                      </a:lnTo>
                      <a:lnTo>
                        <a:pt x="146" y="10"/>
                      </a:lnTo>
                      <a:lnTo>
                        <a:pt x="130" y="5"/>
                      </a:lnTo>
                      <a:lnTo>
                        <a:pt x="113" y="1"/>
                      </a:lnTo>
                      <a:lnTo>
                        <a:pt x="94" y="0"/>
                      </a:lnTo>
                      <a:lnTo>
                        <a:pt x="68" y="2"/>
                      </a:lnTo>
                      <a:lnTo>
                        <a:pt x="46" y="7"/>
                      </a:lnTo>
                      <a:lnTo>
                        <a:pt x="30" y="15"/>
                      </a:lnTo>
                      <a:lnTo>
                        <a:pt x="17" y="23"/>
                      </a:lnTo>
                      <a:lnTo>
                        <a:pt x="9" y="31"/>
                      </a:lnTo>
                      <a:lnTo>
                        <a:pt x="3" y="39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4" y="44"/>
                      </a:lnTo>
                      <a:lnTo>
                        <a:pt x="10" y="42"/>
                      </a:lnTo>
                      <a:lnTo>
                        <a:pt x="17" y="39"/>
                      </a:lnTo>
                      <a:lnTo>
                        <a:pt x="26" y="37"/>
                      </a:lnTo>
                      <a:lnTo>
                        <a:pt x="38" y="33"/>
                      </a:lnTo>
                      <a:lnTo>
                        <a:pt x="49" y="31"/>
                      </a:lnTo>
                      <a:lnTo>
                        <a:pt x="63" y="29"/>
                      </a:lnTo>
                      <a:lnTo>
                        <a:pt x="78" y="27"/>
                      </a:lnTo>
                      <a:lnTo>
                        <a:pt x="94" y="27"/>
                      </a:lnTo>
                      <a:lnTo>
                        <a:pt x="110" y="27"/>
                      </a:lnTo>
                      <a:lnTo>
                        <a:pt x="128" y="28"/>
                      </a:lnTo>
                      <a:lnTo>
                        <a:pt x="145" y="31"/>
                      </a:lnTo>
                      <a:lnTo>
                        <a:pt x="163" y="36"/>
                      </a:lnTo>
                      <a:lnTo>
                        <a:pt x="182" y="42"/>
                      </a:lnTo>
                      <a:lnTo>
                        <a:pt x="200" y="5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79" name="Freeform 606"/>
                <p:cNvSpPr>
                  <a:spLocks noChangeAspect="1"/>
                </p:cNvSpPr>
                <p:nvPr/>
              </p:nvSpPr>
              <p:spPr bwMode="auto">
                <a:xfrm>
                  <a:off x="3635" y="3384"/>
                  <a:ext cx="109" cy="19"/>
                </a:xfrm>
                <a:custGeom>
                  <a:avLst/>
                  <a:gdLst>
                    <a:gd name="T0" fmla="*/ 0 w 218"/>
                    <a:gd name="T1" fmla="*/ 10 h 38"/>
                    <a:gd name="T2" fmla="*/ 1 w 218"/>
                    <a:gd name="T3" fmla="*/ 9 h 38"/>
                    <a:gd name="T4" fmla="*/ 2 w 218"/>
                    <a:gd name="T5" fmla="*/ 9 h 38"/>
                    <a:gd name="T6" fmla="*/ 3 w 218"/>
                    <a:gd name="T7" fmla="*/ 7 h 38"/>
                    <a:gd name="T8" fmla="*/ 5 w 218"/>
                    <a:gd name="T9" fmla="*/ 6 h 38"/>
                    <a:gd name="T10" fmla="*/ 7 w 218"/>
                    <a:gd name="T11" fmla="*/ 5 h 38"/>
                    <a:gd name="T12" fmla="*/ 11 w 218"/>
                    <a:gd name="T13" fmla="*/ 3 h 38"/>
                    <a:gd name="T14" fmla="*/ 14 w 218"/>
                    <a:gd name="T15" fmla="*/ 2 h 38"/>
                    <a:gd name="T16" fmla="*/ 18 w 218"/>
                    <a:gd name="T17" fmla="*/ 1 h 38"/>
                    <a:gd name="T18" fmla="*/ 22 w 218"/>
                    <a:gd name="T19" fmla="*/ 1 h 38"/>
                    <a:gd name="T20" fmla="*/ 26 w 218"/>
                    <a:gd name="T21" fmla="*/ 0 h 38"/>
                    <a:gd name="T22" fmla="*/ 30 w 218"/>
                    <a:gd name="T23" fmla="*/ 0 h 38"/>
                    <a:gd name="T24" fmla="*/ 35 w 218"/>
                    <a:gd name="T25" fmla="*/ 1 h 38"/>
                    <a:gd name="T26" fmla="*/ 40 w 218"/>
                    <a:gd name="T27" fmla="*/ 1 h 38"/>
                    <a:gd name="T28" fmla="*/ 45 w 218"/>
                    <a:gd name="T29" fmla="*/ 3 h 38"/>
                    <a:gd name="T30" fmla="*/ 50 w 218"/>
                    <a:gd name="T31" fmla="*/ 6 h 38"/>
                    <a:gd name="T32" fmla="*/ 55 w 218"/>
                    <a:gd name="T33" fmla="*/ 10 h 38"/>
                    <a:gd name="T34" fmla="*/ 55 w 218"/>
                    <a:gd name="T35" fmla="*/ 10 h 38"/>
                    <a:gd name="T36" fmla="*/ 54 w 218"/>
                    <a:gd name="T37" fmla="*/ 9 h 38"/>
                    <a:gd name="T38" fmla="*/ 53 w 218"/>
                    <a:gd name="T39" fmla="*/ 8 h 38"/>
                    <a:gd name="T40" fmla="*/ 51 w 218"/>
                    <a:gd name="T41" fmla="*/ 7 h 38"/>
                    <a:gd name="T42" fmla="*/ 48 w 218"/>
                    <a:gd name="T43" fmla="*/ 6 h 38"/>
                    <a:gd name="T44" fmla="*/ 46 w 218"/>
                    <a:gd name="T45" fmla="*/ 5 h 38"/>
                    <a:gd name="T46" fmla="*/ 43 w 218"/>
                    <a:gd name="T47" fmla="*/ 5 h 38"/>
                    <a:gd name="T48" fmla="*/ 39 w 218"/>
                    <a:gd name="T49" fmla="*/ 3 h 38"/>
                    <a:gd name="T50" fmla="*/ 36 w 218"/>
                    <a:gd name="T51" fmla="*/ 3 h 38"/>
                    <a:gd name="T52" fmla="*/ 30 w 218"/>
                    <a:gd name="T53" fmla="*/ 2 h 38"/>
                    <a:gd name="T54" fmla="*/ 27 w 218"/>
                    <a:gd name="T55" fmla="*/ 2 h 38"/>
                    <a:gd name="T56" fmla="*/ 22 w 218"/>
                    <a:gd name="T57" fmla="*/ 3 h 38"/>
                    <a:gd name="T58" fmla="*/ 17 w 218"/>
                    <a:gd name="T59" fmla="*/ 3 h 38"/>
                    <a:gd name="T60" fmla="*/ 12 w 218"/>
                    <a:gd name="T61" fmla="*/ 5 h 38"/>
                    <a:gd name="T62" fmla="*/ 6 w 218"/>
                    <a:gd name="T63" fmla="*/ 6 h 38"/>
                    <a:gd name="T64" fmla="*/ 0 w 218"/>
                    <a:gd name="T65" fmla="*/ 1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8"/>
                    <a:gd name="T100" fmla="*/ 0 h 38"/>
                    <a:gd name="T101" fmla="*/ 218 w 218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8" h="38">
                      <a:moveTo>
                        <a:pt x="0" y="37"/>
                      </a:moveTo>
                      <a:lnTo>
                        <a:pt x="1" y="36"/>
                      </a:lnTo>
                      <a:lnTo>
                        <a:pt x="5" y="33"/>
                      </a:lnTo>
                      <a:lnTo>
                        <a:pt x="12" y="30"/>
                      </a:lnTo>
                      <a:lnTo>
                        <a:pt x="20" y="25"/>
                      </a:lnTo>
                      <a:lnTo>
                        <a:pt x="30" y="20"/>
                      </a:lnTo>
                      <a:lnTo>
                        <a:pt x="41" y="15"/>
                      </a:lnTo>
                      <a:lnTo>
                        <a:pt x="54" y="10"/>
                      </a:lnTo>
                      <a:lnTo>
                        <a:pt x="69" y="6"/>
                      </a:lnTo>
                      <a:lnTo>
                        <a:pt x="85" y="2"/>
                      </a:lnTo>
                      <a:lnTo>
                        <a:pt x="103" y="0"/>
                      </a:lnTo>
                      <a:lnTo>
                        <a:pt x="121" y="0"/>
                      </a:lnTo>
                      <a:lnTo>
                        <a:pt x="139" y="2"/>
                      </a:lnTo>
                      <a:lnTo>
                        <a:pt x="159" y="6"/>
                      </a:lnTo>
                      <a:lnTo>
                        <a:pt x="179" y="14"/>
                      </a:lnTo>
                      <a:lnTo>
                        <a:pt x="198" y="24"/>
                      </a:lnTo>
                      <a:lnTo>
                        <a:pt x="218" y="38"/>
                      </a:lnTo>
                      <a:lnTo>
                        <a:pt x="217" y="37"/>
                      </a:lnTo>
                      <a:lnTo>
                        <a:pt x="213" y="36"/>
                      </a:lnTo>
                      <a:lnTo>
                        <a:pt x="209" y="32"/>
                      </a:lnTo>
                      <a:lnTo>
                        <a:pt x="202" y="30"/>
                      </a:lnTo>
                      <a:lnTo>
                        <a:pt x="192" y="25"/>
                      </a:lnTo>
                      <a:lnTo>
                        <a:pt x="182" y="22"/>
                      </a:lnTo>
                      <a:lnTo>
                        <a:pt x="169" y="18"/>
                      </a:lnTo>
                      <a:lnTo>
                        <a:pt x="156" y="15"/>
                      </a:lnTo>
                      <a:lnTo>
                        <a:pt x="141" y="13"/>
                      </a:lnTo>
                      <a:lnTo>
                        <a:pt x="123" y="10"/>
                      </a:lnTo>
                      <a:lnTo>
                        <a:pt x="106" y="10"/>
                      </a:lnTo>
                      <a:lnTo>
                        <a:pt x="86" y="12"/>
                      </a:lnTo>
                      <a:lnTo>
                        <a:pt x="67" y="15"/>
                      </a:lnTo>
                      <a:lnTo>
                        <a:pt x="45" y="20"/>
                      </a:lnTo>
                      <a:lnTo>
                        <a:pt x="23" y="2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0" name="Freeform 607"/>
                <p:cNvSpPr>
                  <a:spLocks noChangeAspect="1"/>
                </p:cNvSpPr>
                <p:nvPr/>
              </p:nvSpPr>
              <p:spPr bwMode="auto">
                <a:xfrm>
                  <a:off x="3799" y="3353"/>
                  <a:ext cx="87" cy="47"/>
                </a:xfrm>
                <a:custGeom>
                  <a:avLst/>
                  <a:gdLst>
                    <a:gd name="T0" fmla="*/ 22 w 173"/>
                    <a:gd name="T1" fmla="*/ 23 h 93"/>
                    <a:gd name="T2" fmla="*/ 17 w 173"/>
                    <a:gd name="T3" fmla="*/ 24 h 93"/>
                    <a:gd name="T4" fmla="*/ 13 w 173"/>
                    <a:gd name="T5" fmla="*/ 24 h 93"/>
                    <a:gd name="T6" fmla="*/ 9 w 173"/>
                    <a:gd name="T7" fmla="*/ 24 h 93"/>
                    <a:gd name="T8" fmla="*/ 6 w 173"/>
                    <a:gd name="T9" fmla="*/ 23 h 93"/>
                    <a:gd name="T10" fmla="*/ 4 w 173"/>
                    <a:gd name="T11" fmla="*/ 23 h 93"/>
                    <a:gd name="T12" fmla="*/ 2 w 173"/>
                    <a:gd name="T13" fmla="*/ 23 h 93"/>
                    <a:gd name="T14" fmla="*/ 1 w 173"/>
                    <a:gd name="T15" fmla="*/ 22 h 93"/>
                    <a:gd name="T16" fmla="*/ 0 w 173"/>
                    <a:gd name="T17" fmla="*/ 22 h 93"/>
                    <a:gd name="T18" fmla="*/ 1 w 173"/>
                    <a:gd name="T19" fmla="*/ 21 h 93"/>
                    <a:gd name="T20" fmla="*/ 2 w 173"/>
                    <a:gd name="T21" fmla="*/ 19 h 93"/>
                    <a:gd name="T22" fmla="*/ 4 w 173"/>
                    <a:gd name="T23" fmla="*/ 16 h 93"/>
                    <a:gd name="T24" fmla="*/ 6 w 173"/>
                    <a:gd name="T25" fmla="*/ 13 h 93"/>
                    <a:gd name="T26" fmla="*/ 9 w 173"/>
                    <a:gd name="T27" fmla="*/ 9 h 93"/>
                    <a:gd name="T28" fmla="*/ 12 w 173"/>
                    <a:gd name="T29" fmla="*/ 6 h 93"/>
                    <a:gd name="T30" fmla="*/ 16 w 173"/>
                    <a:gd name="T31" fmla="*/ 3 h 93"/>
                    <a:gd name="T32" fmla="*/ 20 w 173"/>
                    <a:gd name="T33" fmla="*/ 1 h 93"/>
                    <a:gd name="T34" fmla="*/ 26 w 173"/>
                    <a:gd name="T35" fmla="*/ 0 h 93"/>
                    <a:gd name="T36" fmla="*/ 31 w 173"/>
                    <a:gd name="T37" fmla="*/ 1 h 93"/>
                    <a:gd name="T38" fmla="*/ 36 w 173"/>
                    <a:gd name="T39" fmla="*/ 4 h 93"/>
                    <a:gd name="T40" fmla="*/ 39 w 173"/>
                    <a:gd name="T41" fmla="*/ 6 h 93"/>
                    <a:gd name="T42" fmla="*/ 41 w 173"/>
                    <a:gd name="T43" fmla="*/ 9 h 93"/>
                    <a:gd name="T44" fmla="*/ 43 w 173"/>
                    <a:gd name="T45" fmla="*/ 12 h 93"/>
                    <a:gd name="T46" fmla="*/ 43 w 173"/>
                    <a:gd name="T47" fmla="*/ 14 h 93"/>
                    <a:gd name="T48" fmla="*/ 44 w 173"/>
                    <a:gd name="T49" fmla="*/ 14 h 93"/>
                    <a:gd name="T50" fmla="*/ 43 w 173"/>
                    <a:gd name="T51" fmla="*/ 15 h 93"/>
                    <a:gd name="T52" fmla="*/ 43 w 173"/>
                    <a:gd name="T53" fmla="*/ 16 h 93"/>
                    <a:gd name="T54" fmla="*/ 41 w 173"/>
                    <a:gd name="T55" fmla="*/ 17 h 93"/>
                    <a:gd name="T56" fmla="*/ 39 w 173"/>
                    <a:gd name="T57" fmla="*/ 18 h 93"/>
                    <a:gd name="T58" fmla="*/ 36 w 173"/>
                    <a:gd name="T59" fmla="*/ 20 h 93"/>
                    <a:gd name="T60" fmla="*/ 32 w 173"/>
                    <a:gd name="T61" fmla="*/ 21 h 93"/>
                    <a:gd name="T62" fmla="*/ 28 w 173"/>
                    <a:gd name="T63" fmla="*/ 23 h 93"/>
                    <a:gd name="T64" fmla="*/ 22 w 173"/>
                    <a:gd name="T65" fmla="*/ 23 h 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3"/>
                    <a:gd name="T100" fmla="*/ 0 h 93"/>
                    <a:gd name="T101" fmla="*/ 173 w 173"/>
                    <a:gd name="T102" fmla="*/ 93 h 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3" h="93">
                      <a:moveTo>
                        <a:pt x="86" y="92"/>
                      </a:moveTo>
                      <a:lnTo>
                        <a:pt x="66" y="93"/>
                      </a:lnTo>
                      <a:lnTo>
                        <a:pt x="50" y="93"/>
                      </a:lnTo>
                      <a:lnTo>
                        <a:pt x="35" y="93"/>
                      </a:lnTo>
                      <a:lnTo>
                        <a:pt x="22" y="92"/>
                      </a:lnTo>
                      <a:lnTo>
                        <a:pt x="13" y="91"/>
                      </a:lnTo>
                      <a:lnTo>
                        <a:pt x="6" y="89"/>
                      </a:lnTo>
                      <a:lnTo>
                        <a:pt x="1" y="87"/>
                      </a:lnTo>
                      <a:lnTo>
                        <a:pt x="0" y="87"/>
                      </a:lnTo>
                      <a:lnTo>
                        <a:pt x="1" y="84"/>
                      </a:lnTo>
                      <a:lnTo>
                        <a:pt x="6" y="76"/>
                      </a:lnTo>
                      <a:lnTo>
                        <a:pt x="13" y="63"/>
                      </a:lnTo>
                      <a:lnTo>
                        <a:pt x="22" y="49"/>
                      </a:lnTo>
                      <a:lnTo>
                        <a:pt x="34" y="34"/>
                      </a:lnTo>
                      <a:lnTo>
                        <a:pt x="48" y="21"/>
                      </a:lnTo>
                      <a:lnTo>
                        <a:pt x="61" y="10"/>
                      </a:lnTo>
                      <a:lnTo>
                        <a:pt x="77" y="3"/>
                      </a:lnTo>
                      <a:lnTo>
                        <a:pt x="103" y="0"/>
                      </a:lnTo>
                      <a:lnTo>
                        <a:pt x="124" y="3"/>
                      </a:lnTo>
                      <a:lnTo>
                        <a:pt x="141" y="13"/>
                      </a:lnTo>
                      <a:lnTo>
                        <a:pt x="154" y="23"/>
                      </a:lnTo>
                      <a:lnTo>
                        <a:pt x="163" y="34"/>
                      </a:lnTo>
                      <a:lnTo>
                        <a:pt x="169" y="46"/>
                      </a:lnTo>
                      <a:lnTo>
                        <a:pt x="172" y="53"/>
                      </a:lnTo>
                      <a:lnTo>
                        <a:pt x="173" y="56"/>
                      </a:lnTo>
                      <a:lnTo>
                        <a:pt x="172" y="57"/>
                      </a:lnTo>
                      <a:lnTo>
                        <a:pt x="169" y="61"/>
                      </a:lnTo>
                      <a:lnTo>
                        <a:pt x="163" y="66"/>
                      </a:lnTo>
                      <a:lnTo>
                        <a:pt x="154" y="71"/>
                      </a:lnTo>
                      <a:lnTo>
                        <a:pt x="142" y="78"/>
                      </a:lnTo>
                      <a:lnTo>
                        <a:pt x="127" y="84"/>
                      </a:lnTo>
                      <a:lnTo>
                        <a:pt x="109" y="89"/>
                      </a:lnTo>
                      <a:lnTo>
                        <a:pt x="86" y="92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1" name="Freeform 608"/>
                <p:cNvSpPr>
                  <a:spLocks noChangeAspect="1"/>
                </p:cNvSpPr>
                <p:nvPr/>
              </p:nvSpPr>
              <p:spPr bwMode="auto">
                <a:xfrm>
                  <a:off x="3806" y="3357"/>
                  <a:ext cx="70" cy="35"/>
                </a:xfrm>
                <a:custGeom>
                  <a:avLst/>
                  <a:gdLst>
                    <a:gd name="T0" fmla="*/ 0 w 140"/>
                    <a:gd name="T1" fmla="*/ 18 h 70"/>
                    <a:gd name="T2" fmla="*/ 1 w 140"/>
                    <a:gd name="T3" fmla="*/ 16 h 70"/>
                    <a:gd name="T4" fmla="*/ 2 w 140"/>
                    <a:gd name="T5" fmla="*/ 14 h 70"/>
                    <a:gd name="T6" fmla="*/ 4 w 140"/>
                    <a:gd name="T7" fmla="*/ 12 h 70"/>
                    <a:gd name="T8" fmla="*/ 5 w 140"/>
                    <a:gd name="T9" fmla="*/ 10 h 70"/>
                    <a:gd name="T10" fmla="*/ 7 w 140"/>
                    <a:gd name="T11" fmla="*/ 8 h 70"/>
                    <a:gd name="T12" fmla="*/ 10 w 140"/>
                    <a:gd name="T13" fmla="*/ 5 h 70"/>
                    <a:gd name="T14" fmla="*/ 12 w 140"/>
                    <a:gd name="T15" fmla="*/ 4 h 70"/>
                    <a:gd name="T16" fmla="*/ 15 w 140"/>
                    <a:gd name="T17" fmla="*/ 2 h 70"/>
                    <a:gd name="T18" fmla="*/ 20 w 140"/>
                    <a:gd name="T19" fmla="*/ 1 h 70"/>
                    <a:gd name="T20" fmla="*/ 24 w 140"/>
                    <a:gd name="T21" fmla="*/ 0 h 70"/>
                    <a:gd name="T22" fmla="*/ 28 w 140"/>
                    <a:gd name="T23" fmla="*/ 1 h 70"/>
                    <a:gd name="T24" fmla="*/ 30 w 140"/>
                    <a:gd name="T25" fmla="*/ 1 h 70"/>
                    <a:gd name="T26" fmla="*/ 33 w 140"/>
                    <a:gd name="T27" fmla="*/ 2 h 70"/>
                    <a:gd name="T28" fmla="*/ 34 w 140"/>
                    <a:gd name="T29" fmla="*/ 3 h 70"/>
                    <a:gd name="T30" fmla="*/ 35 w 140"/>
                    <a:gd name="T31" fmla="*/ 4 h 70"/>
                    <a:gd name="T32" fmla="*/ 35 w 140"/>
                    <a:gd name="T33" fmla="*/ 4 h 70"/>
                    <a:gd name="T34" fmla="*/ 34 w 140"/>
                    <a:gd name="T35" fmla="*/ 4 h 70"/>
                    <a:gd name="T36" fmla="*/ 31 w 140"/>
                    <a:gd name="T37" fmla="*/ 4 h 70"/>
                    <a:gd name="T38" fmla="*/ 27 w 140"/>
                    <a:gd name="T39" fmla="*/ 5 h 70"/>
                    <a:gd name="T40" fmla="*/ 23 w 140"/>
                    <a:gd name="T41" fmla="*/ 6 h 70"/>
                    <a:gd name="T42" fmla="*/ 18 w 140"/>
                    <a:gd name="T43" fmla="*/ 7 h 70"/>
                    <a:gd name="T44" fmla="*/ 11 w 140"/>
                    <a:gd name="T45" fmla="*/ 10 h 70"/>
                    <a:gd name="T46" fmla="*/ 5 w 140"/>
                    <a:gd name="T47" fmla="*/ 13 h 70"/>
                    <a:gd name="T48" fmla="*/ 0 w 140"/>
                    <a:gd name="T49" fmla="*/ 18 h 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0"/>
                    <a:gd name="T76" fmla="*/ 0 h 70"/>
                    <a:gd name="T77" fmla="*/ 140 w 140"/>
                    <a:gd name="T78" fmla="*/ 70 h 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0" h="70">
                      <a:moveTo>
                        <a:pt x="0" y="70"/>
                      </a:moveTo>
                      <a:lnTo>
                        <a:pt x="5" y="64"/>
                      </a:lnTo>
                      <a:lnTo>
                        <a:pt x="9" y="56"/>
                      </a:lnTo>
                      <a:lnTo>
                        <a:pt x="16" y="48"/>
                      </a:lnTo>
                      <a:lnTo>
                        <a:pt x="23" y="40"/>
                      </a:lnTo>
                      <a:lnTo>
                        <a:pt x="31" y="32"/>
                      </a:lnTo>
                      <a:lnTo>
                        <a:pt x="40" y="23"/>
                      </a:lnTo>
                      <a:lnTo>
                        <a:pt x="51" y="16"/>
                      </a:lnTo>
                      <a:lnTo>
                        <a:pt x="61" y="10"/>
                      </a:lnTo>
                      <a:lnTo>
                        <a:pt x="82" y="3"/>
                      </a:lnTo>
                      <a:lnTo>
                        <a:pt x="98" y="0"/>
                      </a:lnTo>
                      <a:lnTo>
                        <a:pt x="112" y="1"/>
                      </a:lnTo>
                      <a:lnTo>
                        <a:pt x="122" y="3"/>
                      </a:lnTo>
                      <a:lnTo>
                        <a:pt x="130" y="8"/>
                      </a:lnTo>
                      <a:lnTo>
                        <a:pt x="136" y="13"/>
                      </a:lnTo>
                      <a:lnTo>
                        <a:pt x="138" y="16"/>
                      </a:lnTo>
                      <a:lnTo>
                        <a:pt x="140" y="17"/>
                      </a:lnTo>
                      <a:lnTo>
                        <a:pt x="136" y="17"/>
                      </a:lnTo>
                      <a:lnTo>
                        <a:pt x="126" y="18"/>
                      </a:lnTo>
                      <a:lnTo>
                        <a:pt x="111" y="21"/>
                      </a:lnTo>
                      <a:lnTo>
                        <a:pt x="92" y="24"/>
                      </a:lnTo>
                      <a:lnTo>
                        <a:pt x="70" y="31"/>
                      </a:lnTo>
                      <a:lnTo>
                        <a:pt x="47" y="40"/>
                      </a:lnTo>
                      <a:lnTo>
                        <a:pt x="23" y="53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2" name="Freeform 609"/>
                <p:cNvSpPr>
                  <a:spLocks noChangeAspect="1"/>
                </p:cNvSpPr>
                <p:nvPr/>
              </p:nvSpPr>
              <p:spPr bwMode="auto">
                <a:xfrm>
                  <a:off x="3807" y="3363"/>
                  <a:ext cx="76" cy="32"/>
                </a:xfrm>
                <a:custGeom>
                  <a:avLst/>
                  <a:gdLst>
                    <a:gd name="T0" fmla="*/ 38 w 151"/>
                    <a:gd name="T1" fmla="*/ 7 h 63"/>
                    <a:gd name="T2" fmla="*/ 36 w 151"/>
                    <a:gd name="T3" fmla="*/ 9 h 63"/>
                    <a:gd name="T4" fmla="*/ 33 w 151"/>
                    <a:gd name="T5" fmla="*/ 11 h 63"/>
                    <a:gd name="T6" fmla="*/ 30 w 151"/>
                    <a:gd name="T7" fmla="*/ 12 h 63"/>
                    <a:gd name="T8" fmla="*/ 28 w 151"/>
                    <a:gd name="T9" fmla="*/ 13 h 63"/>
                    <a:gd name="T10" fmla="*/ 25 w 151"/>
                    <a:gd name="T11" fmla="*/ 14 h 63"/>
                    <a:gd name="T12" fmla="*/ 22 w 151"/>
                    <a:gd name="T13" fmla="*/ 15 h 63"/>
                    <a:gd name="T14" fmla="*/ 20 w 151"/>
                    <a:gd name="T15" fmla="*/ 16 h 63"/>
                    <a:gd name="T16" fmla="*/ 17 w 151"/>
                    <a:gd name="T17" fmla="*/ 16 h 63"/>
                    <a:gd name="T18" fmla="*/ 14 w 151"/>
                    <a:gd name="T19" fmla="*/ 16 h 63"/>
                    <a:gd name="T20" fmla="*/ 11 w 151"/>
                    <a:gd name="T21" fmla="*/ 16 h 63"/>
                    <a:gd name="T22" fmla="*/ 8 w 151"/>
                    <a:gd name="T23" fmla="*/ 16 h 63"/>
                    <a:gd name="T24" fmla="*/ 6 w 151"/>
                    <a:gd name="T25" fmla="*/ 16 h 63"/>
                    <a:gd name="T26" fmla="*/ 4 w 151"/>
                    <a:gd name="T27" fmla="*/ 16 h 63"/>
                    <a:gd name="T28" fmla="*/ 2 w 151"/>
                    <a:gd name="T29" fmla="*/ 16 h 63"/>
                    <a:gd name="T30" fmla="*/ 1 w 151"/>
                    <a:gd name="T31" fmla="*/ 16 h 63"/>
                    <a:gd name="T32" fmla="*/ 0 w 151"/>
                    <a:gd name="T33" fmla="*/ 16 h 63"/>
                    <a:gd name="T34" fmla="*/ 0 w 151"/>
                    <a:gd name="T35" fmla="*/ 15 h 63"/>
                    <a:gd name="T36" fmla="*/ 1 w 151"/>
                    <a:gd name="T37" fmla="*/ 15 h 63"/>
                    <a:gd name="T38" fmla="*/ 1 w 151"/>
                    <a:gd name="T39" fmla="*/ 14 h 63"/>
                    <a:gd name="T40" fmla="*/ 2 w 151"/>
                    <a:gd name="T41" fmla="*/ 14 h 63"/>
                    <a:gd name="T42" fmla="*/ 8 w 151"/>
                    <a:gd name="T43" fmla="*/ 9 h 63"/>
                    <a:gd name="T44" fmla="*/ 14 w 151"/>
                    <a:gd name="T45" fmla="*/ 6 h 63"/>
                    <a:gd name="T46" fmla="*/ 19 w 151"/>
                    <a:gd name="T47" fmla="*/ 3 h 63"/>
                    <a:gd name="T48" fmla="*/ 24 w 151"/>
                    <a:gd name="T49" fmla="*/ 1 h 63"/>
                    <a:gd name="T50" fmla="*/ 29 w 151"/>
                    <a:gd name="T51" fmla="*/ 0 h 63"/>
                    <a:gd name="T52" fmla="*/ 32 w 151"/>
                    <a:gd name="T53" fmla="*/ 1 h 63"/>
                    <a:gd name="T54" fmla="*/ 36 w 151"/>
                    <a:gd name="T55" fmla="*/ 3 h 63"/>
                    <a:gd name="T56" fmla="*/ 38 w 151"/>
                    <a:gd name="T57" fmla="*/ 7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1"/>
                    <a:gd name="T88" fmla="*/ 0 h 63"/>
                    <a:gd name="T89" fmla="*/ 151 w 151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1" h="63">
                      <a:moveTo>
                        <a:pt x="151" y="28"/>
                      </a:moveTo>
                      <a:lnTo>
                        <a:pt x="141" y="36"/>
                      </a:lnTo>
                      <a:lnTo>
                        <a:pt x="131" y="42"/>
                      </a:lnTo>
                      <a:lnTo>
                        <a:pt x="119" y="48"/>
                      </a:lnTo>
                      <a:lnTo>
                        <a:pt x="109" y="51"/>
                      </a:lnTo>
                      <a:lnTo>
                        <a:pt x="98" y="56"/>
                      </a:lnTo>
                      <a:lnTo>
                        <a:pt x="88" y="58"/>
                      </a:lnTo>
                      <a:lnTo>
                        <a:pt x="78" y="61"/>
                      </a:lnTo>
                      <a:lnTo>
                        <a:pt x="66" y="62"/>
                      </a:lnTo>
                      <a:lnTo>
                        <a:pt x="55" y="63"/>
                      </a:lnTo>
                      <a:lnTo>
                        <a:pt x="42" y="63"/>
                      </a:lnTo>
                      <a:lnTo>
                        <a:pt x="32" y="63"/>
                      </a:lnTo>
                      <a:lnTo>
                        <a:pt x="21" y="63"/>
                      </a:lnTo>
                      <a:lnTo>
                        <a:pt x="13" y="62"/>
                      </a:lnTo>
                      <a:lnTo>
                        <a:pt x="6" y="62"/>
                      </a:lnTo>
                      <a:lnTo>
                        <a:pt x="2" y="61"/>
                      </a:lnTo>
                      <a:lnTo>
                        <a:pt x="0" y="61"/>
                      </a:lnTo>
                      <a:lnTo>
                        <a:pt x="0" y="59"/>
                      </a:lnTo>
                      <a:lnTo>
                        <a:pt x="3" y="58"/>
                      </a:lnTo>
                      <a:lnTo>
                        <a:pt x="4" y="56"/>
                      </a:lnTo>
                      <a:lnTo>
                        <a:pt x="7" y="53"/>
                      </a:lnTo>
                      <a:lnTo>
                        <a:pt x="32" y="36"/>
                      </a:lnTo>
                      <a:lnTo>
                        <a:pt x="55" y="23"/>
                      </a:lnTo>
                      <a:lnTo>
                        <a:pt x="76" y="11"/>
                      </a:lnTo>
                      <a:lnTo>
                        <a:pt x="96" y="3"/>
                      </a:lnTo>
                      <a:lnTo>
                        <a:pt x="113" y="0"/>
                      </a:lnTo>
                      <a:lnTo>
                        <a:pt x="128" y="2"/>
                      </a:lnTo>
                      <a:lnTo>
                        <a:pt x="142" y="11"/>
                      </a:lnTo>
                      <a:lnTo>
                        <a:pt x="151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3" name="Freeform 610"/>
                <p:cNvSpPr>
                  <a:spLocks noChangeAspect="1"/>
                </p:cNvSpPr>
                <p:nvPr/>
              </p:nvSpPr>
              <p:spPr bwMode="auto">
                <a:xfrm>
                  <a:off x="3859" y="3366"/>
                  <a:ext cx="21" cy="16"/>
                </a:xfrm>
                <a:custGeom>
                  <a:avLst/>
                  <a:gdLst>
                    <a:gd name="T0" fmla="*/ 5 w 42"/>
                    <a:gd name="T1" fmla="*/ 8 h 31"/>
                    <a:gd name="T2" fmla="*/ 7 w 42"/>
                    <a:gd name="T3" fmla="*/ 8 h 31"/>
                    <a:gd name="T4" fmla="*/ 9 w 42"/>
                    <a:gd name="T5" fmla="*/ 7 h 31"/>
                    <a:gd name="T6" fmla="*/ 10 w 42"/>
                    <a:gd name="T7" fmla="*/ 5 h 31"/>
                    <a:gd name="T8" fmla="*/ 11 w 42"/>
                    <a:gd name="T9" fmla="*/ 3 h 31"/>
                    <a:gd name="T10" fmla="*/ 10 w 42"/>
                    <a:gd name="T11" fmla="*/ 1 h 31"/>
                    <a:gd name="T12" fmla="*/ 9 w 42"/>
                    <a:gd name="T13" fmla="*/ 0 h 31"/>
                    <a:gd name="T14" fmla="*/ 6 w 42"/>
                    <a:gd name="T15" fmla="*/ 0 h 31"/>
                    <a:gd name="T16" fmla="*/ 5 w 42"/>
                    <a:gd name="T17" fmla="*/ 0 h 31"/>
                    <a:gd name="T18" fmla="*/ 3 w 42"/>
                    <a:gd name="T19" fmla="*/ 0 h 31"/>
                    <a:gd name="T20" fmla="*/ 1 w 42"/>
                    <a:gd name="T21" fmla="*/ 1 h 31"/>
                    <a:gd name="T22" fmla="*/ 1 w 42"/>
                    <a:gd name="T23" fmla="*/ 2 h 31"/>
                    <a:gd name="T24" fmla="*/ 0 w 42"/>
                    <a:gd name="T25" fmla="*/ 4 h 31"/>
                    <a:gd name="T26" fmla="*/ 1 w 42"/>
                    <a:gd name="T27" fmla="*/ 6 h 31"/>
                    <a:gd name="T28" fmla="*/ 1 w 42"/>
                    <a:gd name="T29" fmla="*/ 7 h 31"/>
                    <a:gd name="T30" fmla="*/ 3 w 42"/>
                    <a:gd name="T31" fmla="*/ 8 h 31"/>
                    <a:gd name="T32" fmla="*/ 5 w 42"/>
                    <a:gd name="T33" fmla="*/ 8 h 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2"/>
                    <a:gd name="T52" fmla="*/ 0 h 31"/>
                    <a:gd name="T53" fmla="*/ 42 w 42"/>
                    <a:gd name="T54" fmla="*/ 31 h 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2" h="31">
                      <a:moveTo>
                        <a:pt x="22" y="31"/>
                      </a:moveTo>
                      <a:lnTo>
                        <a:pt x="29" y="29"/>
                      </a:lnTo>
                      <a:lnTo>
                        <a:pt x="36" y="25"/>
                      </a:lnTo>
                      <a:lnTo>
                        <a:pt x="40" y="19"/>
                      </a:lnTo>
                      <a:lnTo>
                        <a:pt x="42" y="11"/>
                      </a:lnTo>
                      <a:lnTo>
                        <a:pt x="39" y="4"/>
                      </a:lnTo>
                      <a:lnTo>
                        <a:pt x="34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13"/>
                      </a:lnTo>
                      <a:lnTo>
                        <a:pt x="2" y="21"/>
                      </a:lnTo>
                      <a:lnTo>
                        <a:pt x="7" y="27"/>
                      </a:lnTo>
                      <a:lnTo>
                        <a:pt x="14" y="30"/>
                      </a:lnTo>
                      <a:lnTo>
                        <a:pt x="22" y="3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4" name="Freeform 611"/>
                <p:cNvSpPr>
                  <a:spLocks noChangeAspect="1"/>
                </p:cNvSpPr>
                <p:nvPr/>
              </p:nvSpPr>
              <p:spPr bwMode="auto">
                <a:xfrm>
                  <a:off x="3863" y="3366"/>
                  <a:ext cx="14" cy="13"/>
                </a:xfrm>
                <a:custGeom>
                  <a:avLst/>
                  <a:gdLst>
                    <a:gd name="T0" fmla="*/ 4 w 28"/>
                    <a:gd name="T1" fmla="*/ 6 h 27"/>
                    <a:gd name="T2" fmla="*/ 5 w 28"/>
                    <a:gd name="T3" fmla="*/ 6 h 27"/>
                    <a:gd name="T4" fmla="*/ 6 w 28"/>
                    <a:gd name="T5" fmla="*/ 5 h 27"/>
                    <a:gd name="T6" fmla="*/ 7 w 28"/>
                    <a:gd name="T7" fmla="*/ 4 h 27"/>
                    <a:gd name="T8" fmla="*/ 7 w 28"/>
                    <a:gd name="T9" fmla="*/ 3 h 27"/>
                    <a:gd name="T10" fmla="*/ 7 w 28"/>
                    <a:gd name="T11" fmla="*/ 1 h 27"/>
                    <a:gd name="T12" fmla="*/ 6 w 28"/>
                    <a:gd name="T13" fmla="*/ 0 h 27"/>
                    <a:gd name="T14" fmla="*/ 5 w 28"/>
                    <a:gd name="T15" fmla="*/ 0 h 27"/>
                    <a:gd name="T16" fmla="*/ 4 w 28"/>
                    <a:gd name="T17" fmla="*/ 0 h 27"/>
                    <a:gd name="T18" fmla="*/ 2 w 28"/>
                    <a:gd name="T19" fmla="*/ 0 h 27"/>
                    <a:gd name="T20" fmla="*/ 1 w 28"/>
                    <a:gd name="T21" fmla="*/ 1 h 27"/>
                    <a:gd name="T22" fmla="*/ 1 w 28"/>
                    <a:gd name="T23" fmla="*/ 2 h 27"/>
                    <a:gd name="T24" fmla="*/ 0 w 28"/>
                    <a:gd name="T25" fmla="*/ 3 h 27"/>
                    <a:gd name="T26" fmla="*/ 1 w 28"/>
                    <a:gd name="T27" fmla="*/ 4 h 27"/>
                    <a:gd name="T28" fmla="*/ 2 w 28"/>
                    <a:gd name="T29" fmla="*/ 5 h 27"/>
                    <a:gd name="T30" fmla="*/ 3 w 28"/>
                    <a:gd name="T31" fmla="*/ 6 h 27"/>
                    <a:gd name="T32" fmla="*/ 4 w 28"/>
                    <a:gd name="T33" fmla="*/ 6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27"/>
                    <a:gd name="T53" fmla="*/ 28 w 28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27">
                      <a:moveTo>
                        <a:pt x="15" y="27"/>
                      </a:moveTo>
                      <a:lnTo>
                        <a:pt x="20" y="26"/>
                      </a:lnTo>
                      <a:lnTo>
                        <a:pt x="24" y="22"/>
                      </a:lnTo>
                      <a:lnTo>
                        <a:pt x="27" y="17"/>
                      </a:lnTo>
                      <a:lnTo>
                        <a:pt x="28" y="13"/>
                      </a:lnTo>
                      <a:lnTo>
                        <a:pt x="27" y="7"/>
                      </a:lnTo>
                      <a:lnTo>
                        <a:pt x="23" y="3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19"/>
                      </a:lnTo>
                      <a:lnTo>
                        <a:pt x="5" y="23"/>
                      </a:lnTo>
                      <a:lnTo>
                        <a:pt x="9" y="26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5" name="Freeform 612"/>
                <p:cNvSpPr>
                  <a:spLocks noChangeAspect="1"/>
                </p:cNvSpPr>
                <p:nvPr/>
              </p:nvSpPr>
              <p:spPr bwMode="auto">
                <a:xfrm>
                  <a:off x="3865" y="3367"/>
                  <a:ext cx="10" cy="10"/>
                </a:xfrm>
                <a:custGeom>
                  <a:avLst/>
                  <a:gdLst>
                    <a:gd name="T0" fmla="*/ 3 w 18"/>
                    <a:gd name="T1" fmla="*/ 6 h 18"/>
                    <a:gd name="T2" fmla="*/ 4 w 18"/>
                    <a:gd name="T3" fmla="*/ 5 h 18"/>
                    <a:gd name="T4" fmla="*/ 5 w 18"/>
                    <a:gd name="T5" fmla="*/ 4 h 18"/>
                    <a:gd name="T6" fmla="*/ 6 w 18"/>
                    <a:gd name="T7" fmla="*/ 3 h 18"/>
                    <a:gd name="T8" fmla="*/ 6 w 18"/>
                    <a:gd name="T9" fmla="*/ 2 h 18"/>
                    <a:gd name="T10" fmla="*/ 5 w 18"/>
                    <a:gd name="T11" fmla="*/ 1 h 18"/>
                    <a:gd name="T12" fmla="*/ 5 w 18"/>
                    <a:gd name="T13" fmla="*/ 1 h 18"/>
                    <a:gd name="T14" fmla="*/ 4 w 18"/>
                    <a:gd name="T15" fmla="*/ 1 h 18"/>
                    <a:gd name="T16" fmla="*/ 3 w 18"/>
                    <a:gd name="T17" fmla="*/ 0 h 18"/>
                    <a:gd name="T18" fmla="*/ 2 w 18"/>
                    <a:gd name="T19" fmla="*/ 1 h 18"/>
                    <a:gd name="T20" fmla="*/ 1 w 18"/>
                    <a:gd name="T21" fmla="*/ 1 h 18"/>
                    <a:gd name="T22" fmla="*/ 1 w 18"/>
                    <a:gd name="T23" fmla="*/ 2 h 18"/>
                    <a:gd name="T24" fmla="*/ 0 w 18"/>
                    <a:gd name="T25" fmla="*/ 3 h 18"/>
                    <a:gd name="T26" fmla="*/ 1 w 18"/>
                    <a:gd name="T27" fmla="*/ 4 h 18"/>
                    <a:gd name="T28" fmla="*/ 1 w 18"/>
                    <a:gd name="T29" fmla="*/ 5 h 18"/>
                    <a:gd name="T30" fmla="*/ 2 w 18"/>
                    <a:gd name="T31" fmla="*/ 5 h 18"/>
                    <a:gd name="T32" fmla="*/ 3 w 18"/>
                    <a:gd name="T33" fmla="*/ 6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8"/>
                    <a:gd name="T53" fmla="*/ 18 w 18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8">
                      <a:moveTo>
                        <a:pt x="10" y="18"/>
                      </a:move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8" y="11"/>
                      </a:lnTo>
                      <a:lnTo>
                        <a:pt x="18" y="8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9"/>
                      </a:lnTo>
                      <a:lnTo>
                        <a:pt x="1" y="12"/>
                      </a:lnTo>
                      <a:lnTo>
                        <a:pt x="3" y="16"/>
                      </a:lnTo>
                      <a:lnTo>
                        <a:pt x="6" y="17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6" name="Freeform 613"/>
                <p:cNvSpPr>
                  <a:spLocks noChangeAspect="1"/>
                </p:cNvSpPr>
                <p:nvPr/>
              </p:nvSpPr>
              <p:spPr bwMode="auto">
                <a:xfrm>
                  <a:off x="3807" y="3361"/>
                  <a:ext cx="86" cy="32"/>
                </a:xfrm>
                <a:custGeom>
                  <a:avLst/>
                  <a:gdLst>
                    <a:gd name="T0" fmla="*/ 43 w 173"/>
                    <a:gd name="T1" fmla="*/ 5 h 63"/>
                    <a:gd name="T2" fmla="*/ 42 w 173"/>
                    <a:gd name="T3" fmla="*/ 4 h 63"/>
                    <a:gd name="T4" fmla="*/ 39 w 173"/>
                    <a:gd name="T5" fmla="*/ 3 h 63"/>
                    <a:gd name="T6" fmla="*/ 36 w 173"/>
                    <a:gd name="T7" fmla="*/ 1 h 63"/>
                    <a:gd name="T8" fmla="*/ 31 w 173"/>
                    <a:gd name="T9" fmla="*/ 0 h 63"/>
                    <a:gd name="T10" fmla="*/ 24 w 173"/>
                    <a:gd name="T11" fmla="*/ 1 h 63"/>
                    <a:gd name="T12" fmla="*/ 17 w 173"/>
                    <a:gd name="T13" fmla="*/ 3 h 63"/>
                    <a:gd name="T14" fmla="*/ 9 w 173"/>
                    <a:gd name="T15" fmla="*/ 8 h 63"/>
                    <a:gd name="T16" fmla="*/ 0 w 173"/>
                    <a:gd name="T17" fmla="*/ 16 h 63"/>
                    <a:gd name="T18" fmla="*/ 1 w 173"/>
                    <a:gd name="T19" fmla="*/ 15 h 63"/>
                    <a:gd name="T20" fmla="*/ 3 w 173"/>
                    <a:gd name="T21" fmla="*/ 13 h 63"/>
                    <a:gd name="T22" fmla="*/ 7 w 173"/>
                    <a:gd name="T23" fmla="*/ 10 h 63"/>
                    <a:gd name="T24" fmla="*/ 13 w 173"/>
                    <a:gd name="T25" fmla="*/ 8 h 63"/>
                    <a:gd name="T26" fmla="*/ 19 w 173"/>
                    <a:gd name="T27" fmla="*/ 5 h 63"/>
                    <a:gd name="T28" fmla="*/ 27 w 173"/>
                    <a:gd name="T29" fmla="*/ 3 h 63"/>
                    <a:gd name="T30" fmla="*/ 35 w 173"/>
                    <a:gd name="T31" fmla="*/ 3 h 63"/>
                    <a:gd name="T32" fmla="*/ 43 w 173"/>
                    <a:gd name="T33" fmla="*/ 5 h 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3"/>
                    <a:gd name="T52" fmla="*/ 0 h 63"/>
                    <a:gd name="T53" fmla="*/ 173 w 173"/>
                    <a:gd name="T54" fmla="*/ 63 h 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3" h="63">
                      <a:moveTo>
                        <a:pt x="173" y="17"/>
                      </a:moveTo>
                      <a:lnTo>
                        <a:pt x="170" y="15"/>
                      </a:lnTo>
                      <a:lnTo>
                        <a:pt x="159" y="9"/>
                      </a:lnTo>
                      <a:lnTo>
                        <a:pt x="144" y="3"/>
                      </a:lnTo>
                      <a:lnTo>
                        <a:pt x="124" y="0"/>
                      </a:lnTo>
                      <a:lnTo>
                        <a:pt x="97" y="1"/>
                      </a:lnTo>
                      <a:lnTo>
                        <a:pt x="68" y="12"/>
                      </a:lnTo>
                      <a:lnTo>
                        <a:pt x="36" y="31"/>
                      </a:lnTo>
                      <a:lnTo>
                        <a:pt x="0" y="63"/>
                      </a:lnTo>
                      <a:lnTo>
                        <a:pt x="4" y="60"/>
                      </a:lnTo>
                      <a:lnTo>
                        <a:pt x="14" y="52"/>
                      </a:lnTo>
                      <a:lnTo>
                        <a:pt x="31" y="40"/>
                      </a:lnTo>
                      <a:lnTo>
                        <a:pt x="53" y="29"/>
                      </a:lnTo>
                      <a:lnTo>
                        <a:pt x="79" y="18"/>
                      </a:lnTo>
                      <a:lnTo>
                        <a:pt x="109" y="12"/>
                      </a:lnTo>
                      <a:lnTo>
                        <a:pt x="140" y="10"/>
                      </a:lnTo>
                      <a:lnTo>
                        <a:pt x="17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7" name="Freeform 614"/>
                <p:cNvSpPr>
                  <a:spLocks noChangeAspect="1"/>
                </p:cNvSpPr>
                <p:nvPr/>
              </p:nvSpPr>
              <p:spPr bwMode="auto">
                <a:xfrm>
                  <a:off x="3769" y="3367"/>
                  <a:ext cx="51" cy="94"/>
                </a:xfrm>
                <a:custGeom>
                  <a:avLst/>
                  <a:gdLst>
                    <a:gd name="T0" fmla="*/ 25 w 103"/>
                    <a:gd name="T1" fmla="*/ 43 h 187"/>
                    <a:gd name="T2" fmla="*/ 19 w 103"/>
                    <a:gd name="T3" fmla="*/ 37 h 187"/>
                    <a:gd name="T4" fmla="*/ 14 w 103"/>
                    <a:gd name="T5" fmla="*/ 30 h 187"/>
                    <a:gd name="T6" fmla="*/ 9 w 103"/>
                    <a:gd name="T7" fmla="*/ 22 h 187"/>
                    <a:gd name="T8" fmla="*/ 6 w 103"/>
                    <a:gd name="T9" fmla="*/ 16 h 187"/>
                    <a:gd name="T10" fmla="*/ 3 w 103"/>
                    <a:gd name="T11" fmla="*/ 9 h 187"/>
                    <a:gd name="T12" fmla="*/ 1 w 103"/>
                    <a:gd name="T13" fmla="*/ 5 h 187"/>
                    <a:gd name="T14" fmla="*/ 0 w 103"/>
                    <a:gd name="T15" fmla="*/ 1 h 187"/>
                    <a:gd name="T16" fmla="*/ 0 w 103"/>
                    <a:gd name="T17" fmla="*/ 0 h 187"/>
                    <a:gd name="T18" fmla="*/ 0 w 103"/>
                    <a:gd name="T19" fmla="*/ 1 h 187"/>
                    <a:gd name="T20" fmla="*/ 1 w 103"/>
                    <a:gd name="T21" fmla="*/ 5 h 187"/>
                    <a:gd name="T22" fmla="*/ 2 w 103"/>
                    <a:gd name="T23" fmla="*/ 10 h 187"/>
                    <a:gd name="T24" fmla="*/ 5 w 103"/>
                    <a:gd name="T25" fmla="*/ 16 h 187"/>
                    <a:gd name="T26" fmla="*/ 8 w 103"/>
                    <a:gd name="T27" fmla="*/ 23 h 187"/>
                    <a:gd name="T28" fmla="*/ 12 w 103"/>
                    <a:gd name="T29" fmla="*/ 30 h 187"/>
                    <a:gd name="T30" fmla="*/ 17 w 103"/>
                    <a:gd name="T31" fmla="*/ 37 h 187"/>
                    <a:gd name="T32" fmla="*/ 22 w 103"/>
                    <a:gd name="T33" fmla="*/ 43 h 187"/>
                    <a:gd name="T34" fmla="*/ 22 w 103"/>
                    <a:gd name="T35" fmla="*/ 44 h 187"/>
                    <a:gd name="T36" fmla="*/ 21 w 103"/>
                    <a:gd name="T37" fmla="*/ 45 h 187"/>
                    <a:gd name="T38" fmla="*/ 19 w 103"/>
                    <a:gd name="T39" fmla="*/ 45 h 187"/>
                    <a:gd name="T40" fmla="*/ 17 w 103"/>
                    <a:gd name="T41" fmla="*/ 46 h 187"/>
                    <a:gd name="T42" fmla="*/ 17 w 103"/>
                    <a:gd name="T43" fmla="*/ 46 h 187"/>
                    <a:gd name="T44" fmla="*/ 17 w 103"/>
                    <a:gd name="T45" fmla="*/ 47 h 187"/>
                    <a:gd name="T46" fmla="*/ 18 w 103"/>
                    <a:gd name="T47" fmla="*/ 47 h 187"/>
                    <a:gd name="T48" fmla="*/ 18 w 103"/>
                    <a:gd name="T49" fmla="*/ 47 h 187"/>
                    <a:gd name="T50" fmla="*/ 21 w 103"/>
                    <a:gd name="T51" fmla="*/ 47 h 187"/>
                    <a:gd name="T52" fmla="*/ 24 w 103"/>
                    <a:gd name="T53" fmla="*/ 45 h 187"/>
                    <a:gd name="T54" fmla="*/ 25 w 103"/>
                    <a:gd name="T55" fmla="*/ 43 h 187"/>
                    <a:gd name="T56" fmla="*/ 25 w 103"/>
                    <a:gd name="T57" fmla="*/ 43 h 18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03"/>
                    <a:gd name="T88" fmla="*/ 0 h 187"/>
                    <a:gd name="T89" fmla="*/ 103 w 103"/>
                    <a:gd name="T90" fmla="*/ 187 h 18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03" h="187">
                      <a:moveTo>
                        <a:pt x="103" y="170"/>
                      </a:moveTo>
                      <a:lnTo>
                        <a:pt x="77" y="145"/>
                      </a:lnTo>
                      <a:lnTo>
                        <a:pt x="57" y="117"/>
                      </a:lnTo>
                      <a:lnTo>
                        <a:pt x="39" y="88"/>
                      </a:lnTo>
                      <a:lnTo>
                        <a:pt x="26" y="61"/>
                      </a:lnTo>
                      <a:lnTo>
                        <a:pt x="15" y="36"/>
                      </a:lnTo>
                      <a:lnTo>
                        <a:pt x="7" y="17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18"/>
                      </a:lnTo>
                      <a:lnTo>
                        <a:pt x="11" y="38"/>
                      </a:lnTo>
                      <a:lnTo>
                        <a:pt x="20" y="63"/>
                      </a:lnTo>
                      <a:lnTo>
                        <a:pt x="32" y="90"/>
                      </a:lnTo>
                      <a:lnTo>
                        <a:pt x="49" y="118"/>
                      </a:lnTo>
                      <a:lnTo>
                        <a:pt x="68" y="146"/>
                      </a:lnTo>
                      <a:lnTo>
                        <a:pt x="91" y="170"/>
                      </a:lnTo>
                      <a:lnTo>
                        <a:pt x="89" y="173"/>
                      </a:lnTo>
                      <a:lnTo>
                        <a:pt x="85" y="177"/>
                      </a:lnTo>
                      <a:lnTo>
                        <a:pt x="79" y="180"/>
                      </a:lnTo>
                      <a:lnTo>
                        <a:pt x="68" y="183"/>
                      </a:lnTo>
                      <a:lnTo>
                        <a:pt x="68" y="184"/>
                      </a:lnTo>
                      <a:lnTo>
                        <a:pt x="69" y="185"/>
                      </a:lnTo>
                      <a:lnTo>
                        <a:pt x="72" y="187"/>
                      </a:lnTo>
                      <a:lnTo>
                        <a:pt x="74" y="187"/>
                      </a:lnTo>
                      <a:lnTo>
                        <a:pt x="87" y="185"/>
                      </a:lnTo>
                      <a:lnTo>
                        <a:pt x="96" y="179"/>
                      </a:lnTo>
                      <a:lnTo>
                        <a:pt x="102" y="172"/>
                      </a:lnTo>
                      <a:lnTo>
                        <a:pt x="103" y="170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8" name="Freeform 615"/>
                <p:cNvSpPr>
                  <a:spLocks noChangeAspect="1"/>
                </p:cNvSpPr>
                <p:nvPr/>
              </p:nvSpPr>
              <p:spPr bwMode="auto">
                <a:xfrm>
                  <a:off x="3440" y="3213"/>
                  <a:ext cx="423" cy="388"/>
                </a:xfrm>
                <a:custGeom>
                  <a:avLst/>
                  <a:gdLst>
                    <a:gd name="T0" fmla="*/ 6 w 846"/>
                    <a:gd name="T1" fmla="*/ 168 h 775"/>
                    <a:gd name="T2" fmla="*/ 11 w 846"/>
                    <a:gd name="T3" fmla="*/ 174 h 775"/>
                    <a:gd name="T4" fmla="*/ 22 w 846"/>
                    <a:gd name="T5" fmla="*/ 181 h 775"/>
                    <a:gd name="T6" fmla="*/ 38 w 846"/>
                    <a:gd name="T7" fmla="*/ 189 h 775"/>
                    <a:gd name="T8" fmla="*/ 59 w 846"/>
                    <a:gd name="T9" fmla="*/ 194 h 775"/>
                    <a:gd name="T10" fmla="*/ 82 w 846"/>
                    <a:gd name="T11" fmla="*/ 193 h 775"/>
                    <a:gd name="T12" fmla="*/ 98 w 846"/>
                    <a:gd name="T13" fmla="*/ 186 h 775"/>
                    <a:gd name="T14" fmla="*/ 112 w 846"/>
                    <a:gd name="T15" fmla="*/ 175 h 775"/>
                    <a:gd name="T16" fmla="*/ 123 w 846"/>
                    <a:gd name="T17" fmla="*/ 163 h 775"/>
                    <a:gd name="T18" fmla="*/ 132 w 846"/>
                    <a:gd name="T19" fmla="*/ 153 h 775"/>
                    <a:gd name="T20" fmla="*/ 134 w 846"/>
                    <a:gd name="T21" fmla="*/ 149 h 775"/>
                    <a:gd name="T22" fmla="*/ 127 w 846"/>
                    <a:gd name="T23" fmla="*/ 151 h 775"/>
                    <a:gd name="T24" fmla="*/ 115 w 846"/>
                    <a:gd name="T25" fmla="*/ 152 h 775"/>
                    <a:gd name="T26" fmla="*/ 102 w 846"/>
                    <a:gd name="T27" fmla="*/ 143 h 775"/>
                    <a:gd name="T28" fmla="*/ 92 w 846"/>
                    <a:gd name="T29" fmla="*/ 126 h 775"/>
                    <a:gd name="T30" fmla="*/ 89 w 846"/>
                    <a:gd name="T31" fmla="*/ 107 h 775"/>
                    <a:gd name="T32" fmla="*/ 96 w 846"/>
                    <a:gd name="T33" fmla="*/ 90 h 775"/>
                    <a:gd name="T34" fmla="*/ 115 w 846"/>
                    <a:gd name="T35" fmla="*/ 78 h 775"/>
                    <a:gd name="T36" fmla="*/ 150 w 846"/>
                    <a:gd name="T37" fmla="*/ 73 h 775"/>
                    <a:gd name="T38" fmla="*/ 168 w 846"/>
                    <a:gd name="T39" fmla="*/ 72 h 775"/>
                    <a:gd name="T40" fmla="*/ 184 w 846"/>
                    <a:gd name="T41" fmla="*/ 69 h 775"/>
                    <a:gd name="T42" fmla="*/ 197 w 846"/>
                    <a:gd name="T43" fmla="*/ 65 h 775"/>
                    <a:gd name="T44" fmla="*/ 207 w 846"/>
                    <a:gd name="T45" fmla="*/ 63 h 775"/>
                    <a:gd name="T46" fmla="*/ 212 w 846"/>
                    <a:gd name="T47" fmla="*/ 61 h 775"/>
                    <a:gd name="T48" fmla="*/ 212 w 846"/>
                    <a:gd name="T49" fmla="*/ 59 h 775"/>
                    <a:gd name="T50" fmla="*/ 210 w 846"/>
                    <a:gd name="T51" fmla="*/ 49 h 775"/>
                    <a:gd name="T52" fmla="*/ 204 w 846"/>
                    <a:gd name="T53" fmla="*/ 36 h 775"/>
                    <a:gd name="T54" fmla="*/ 191 w 846"/>
                    <a:gd name="T55" fmla="*/ 22 h 775"/>
                    <a:gd name="T56" fmla="*/ 167 w 846"/>
                    <a:gd name="T57" fmla="*/ 11 h 775"/>
                    <a:gd name="T58" fmla="*/ 141 w 846"/>
                    <a:gd name="T59" fmla="*/ 8 h 775"/>
                    <a:gd name="T60" fmla="*/ 134 w 846"/>
                    <a:gd name="T61" fmla="*/ 7 h 775"/>
                    <a:gd name="T62" fmla="*/ 130 w 846"/>
                    <a:gd name="T63" fmla="*/ 7 h 775"/>
                    <a:gd name="T64" fmla="*/ 127 w 846"/>
                    <a:gd name="T65" fmla="*/ 6 h 775"/>
                    <a:gd name="T66" fmla="*/ 121 w 846"/>
                    <a:gd name="T67" fmla="*/ 5 h 775"/>
                    <a:gd name="T68" fmla="*/ 113 w 846"/>
                    <a:gd name="T69" fmla="*/ 3 h 775"/>
                    <a:gd name="T70" fmla="*/ 106 w 846"/>
                    <a:gd name="T71" fmla="*/ 2 h 775"/>
                    <a:gd name="T72" fmla="*/ 98 w 846"/>
                    <a:gd name="T73" fmla="*/ 1 h 775"/>
                    <a:gd name="T74" fmla="*/ 91 w 846"/>
                    <a:gd name="T75" fmla="*/ 1 h 775"/>
                    <a:gd name="T76" fmla="*/ 83 w 846"/>
                    <a:gd name="T77" fmla="*/ 0 h 775"/>
                    <a:gd name="T78" fmla="*/ 76 w 846"/>
                    <a:gd name="T79" fmla="*/ 0 h 775"/>
                    <a:gd name="T80" fmla="*/ 70 w 846"/>
                    <a:gd name="T81" fmla="*/ 1 h 775"/>
                    <a:gd name="T82" fmla="*/ 63 w 846"/>
                    <a:gd name="T83" fmla="*/ 2 h 775"/>
                    <a:gd name="T84" fmla="*/ 57 w 846"/>
                    <a:gd name="T85" fmla="*/ 3 h 775"/>
                    <a:gd name="T86" fmla="*/ 52 w 846"/>
                    <a:gd name="T87" fmla="*/ 4 h 775"/>
                    <a:gd name="T88" fmla="*/ 47 w 846"/>
                    <a:gd name="T89" fmla="*/ 6 h 775"/>
                    <a:gd name="T90" fmla="*/ 41 w 846"/>
                    <a:gd name="T91" fmla="*/ 8 h 775"/>
                    <a:gd name="T92" fmla="*/ 33 w 846"/>
                    <a:gd name="T93" fmla="*/ 12 h 775"/>
                    <a:gd name="T94" fmla="*/ 26 w 846"/>
                    <a:gd name="T95" fmla="*/ 17 h 775"/>
                    <a:gd name="T96" fmla="*/ 21 w 846"/>
                    <a:gd name="T97" fmla="*/ 22 h 775"/>
                    <a:gd name="T98" fmla="*/ 17 w 846"/>
                    <a:gd name="T99" fmla="*/ 29 h 775"/>
                    <a:gd name="T100" fmla="*/ 13 w 846"/>
                    <a:gd name="T101" fmla="*/ 36 h 775"/>
                    <a:gd name="T102" fmla="*/ 6 w 846"/>
                    <a:gd name="T103" fmla="*/ 57 h 775"/>
                    <a:gd name="T104" fmla="*/ 2 w 846"/>
                    <a:gd name="T105" fmla="*/ 77 h 775"/>
                    <a:gd name="T106" fmla="*/ 0 w 846"/>
                    <a:gd name="T107" fmla="*/ 93 h 775"/>
                    <a:gd name="T108" fmla="*/ 1 w 846"/>
                    <a:gd name="T109" fmla="*/ 99 h 775"/>
                    <a:gd name="T110" fmla="*/ 4 w 846"/>
                    <a:gd name="T111" fmla="*/ 108 h 775"/>
                    <a:gd name="T112" fmla="*/ 19 w 846"/>
                    <a:gd name="T113" fmla="*/ 133 h 775"/>
                    <a:gd name="T114" fmla="*/ 26 w 846"/>
                    <a:gd name="T115" fmla="*/ 154 h 775"/>
                    <a:gd name="T116" fmla="*/ 23 w 846"/>
                    <a:gd name="T117" fmla="*/ 165 h 775"/>
                    <a:gd name="T118" fmla="*/ 13 w 846"/>
                    <a:gd name="T119" fmla="*/ 168 h 775"/>
                    <a:gd name="T120" fmla="*/ 6 w 846"/>
                    <a:gd name="T121" fmla="*/ 167 h 77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46"/>
                    <a:gd name="T184" fmla="*/ 0 h 775"/>
                    <a:gd name="T185" fmla="*/ 846 w 846"/>
                    <a:gd name="T186" fmla="*/ 775 h 77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46" h="775">
                      <a:moveTo>
                        <a:pt x="16" y="666"/>
                      </a:moveTo>
                      <a:lnTo>
                        <a:pt x="17" y="667"/>
                      </a:lnTo>
                      <a:lnTo>
                        <a:pt x="21" y="671"/>
                      </a:lnTo>
                      <a:lnTo>
                        <a:pt x="27" y="677"/>
                      </a:lnTo>
                      <a:lnTo>
                        <a:pt x="34" y="684"/>
                      </a:lnTo>
                      <a:lnTo>
                        <a:pt x="44" y="693"/>
                      </a:lnTo>
                      <a:lnTo>
                        <a:pt x="57" y="704"/>
                      </a:lnTo>
                      <a:lnTo>
                        <a:pt x="70" y="714"/>
                      </a:lnTo>
                      <a:lnTo>
                        <a:pt x="88" y="724"/>
                      </a:lnTo>
                      <a:lnTo>
                        <a:pt x="106" y="736"/>
                      </a:lnTo>
                      <a:lnTo>
                        <a:pt x="128" y="746"/>
                      </a:lnTo>
                      <a:lnTo>
                        <a:pt x="151" y="755"/>
                      </a:lnTo>
                      <a:lnTo>
                        <a:pt x="178" y="762"/>
                      </a:lnTo>
                      <a:lnTo>
                        <a:pt x="205" y="769"/>
                      </a:lnTo>
                      <a:lnTo>
                        <a:pt x="236" y="773"/>
                      </a:lnTo>
                      <a:lnTo>
                        <a:pt x="269" y="775"/>
                      </a:lnTo>
                      <a:lnTo>
                        <a:pt x="304" y="774"/>
                      </a:lnTo>
                      <a:lnTo>
                        <a:pt x="327" y="770"/>
                      </a:lnTo>
                      <a:lnTo>
                        <a:pt x="349" y="764"/>
                      </a:lnTo>
                      <a:lnTo>
                        <a:pt x="370" y="754"/>
                      </a:lnTo>
                      <a:lnTo>
                        <a:pt x="392" y="742"/>
                      </a:lnTo>
                      <a:lnTo>
                        <a:pt x="412" y="729"/>
                      </a:lnTo>
                      <a:lnTo>
                        <a:pt x="430" y="713"/>
                      </a:lnTo>
                      <a:lnTo>
                        <a:pt x="448" y="698"/>
                      </a:lnTo>
                      <a:lnTo>
                        <a:pt x="465" y="681"/>
                      </a:lnTo>
                      <a:lnTo>
                        <a:pt x="481" y="664"/>
                      </a:lnTo>
                      <a:lnTo>
                        <a:pt x="493" y="650"/>
                      </a:lnTo>
                      <a:lnTo>
                        <a:pt x="506" y="635"/>
                      </a:lnTo>
                      <a:lnTo>
                        <a:pt x="516" y="622"/>
                      </a:lnTo>
                      <a:lnTo>
                        <a:pt x="525" y="612"/>
                      </a:lnTo>
                      <a:lnTo>
                        <a:pt x="530" y="602"/>
                      </a:lnTo>
                      <a:lnTo>
                        <a:pt x="534" y="598"/>
                      </a:lnTo>
                      <a:lnTo>
                        <a:pt x="535" y="595"/>
                      </a:lnTo>
                      <a:lnTo>
                        <a:pt x="531" y="597"/>
                      </a:lnTo>
                      <a:lnTo>
                        <a:pt x="523" y="600"/>
                      </a:lnTo>
                      <a:lnTo>
                        <a:pt x="511" y="603"/>
                      </a:lnTo>
                      <a:lnTo>
                        <a:pt x="496" y="607"/>
                      </a:lnTo>
                      <a:lnTo>
                        <a:pt x="478" y="608"/>
                      </a:lnTo>
                      <a:lnTo>
                        <a:pt x="460" y="607"/>
                      </a:lnTo>
                      <a:lnTo>
                        <a:pt x="443" y="601"/>
                      </a:lnTo>
                      <a:lnTo>
                        <a:pt x="427" y="590"/>
                      </a:lnTo>
                      <a:lnTo>
                        <a:pt x="408" y="570"/>
                      </a:lnTo>
                      <a:lnTo>
                        <a:pt x="392" y="548"/>
                      </a:lnTo>
                      <a:lnTo>
                        <a:pt x="378" y="525"/>
                      </a:lnTo>
                      <a:lnTo>
                        <a:pt x="367" y="501"/>
                      </a:lnTo>
                      <a:lnTo>
                        <a:pt x="359" y="477"/>
                      </a:lnTo>
                      <a:lnTo>
                        <a:pt x="355" y="451"/>
                      </a:lnTo>
                      <a:lnTo>
                        <a:pt x="355" y="427"/>
                      </a:lnTo>
                      <a:lnTo>
                        <a:pt x="360" y="403"/>
                      </a:lnTo>
                      <a:lnTo>
                        <a:pt x="369" y="381"/>
                      </a:lnTo>
                      <a:lnTo>
                        <a:pt x="384" y="359"/>
                      </a:lnTo>
                      <a:lnTo>
                        <a:pt x="404" y="341"/>
                      </a:lnTo>
                      <a:lnTo>
                        <a:pt x="429" y="324"/>
                      </a:lnTo>
                      <a:lnTo>
                        <a:pt x="461" y="310"/>
                      </a:lnTo>
                      <a:lnTo>
                        <a:pt x="500" y="299"/>
                      </a:lnTo>
                      <a:lnTo>
                        <a:pt x="545" y="293"/>
                      </a:lnTo>
                      <a:lnTo>
                        <a:pt x="598" y="290"/>
                      </a:lnTo>
                      <a:lnTo>
                        <a:pt x="622" y="290"/>
                      </a:lnTo>
                      <a:lnTo>
                        <a:pt x="647" y="288"/>
                      </a:lnTo>
                      <a:lnTo>
                        <a:pt x="671" y="286"/>
                      </a:lnTo>
                      <a:lnTo>
                        <a:pt x="693" y="282"/>
                      </a:lnTo>
                      <a:lnTo>
                        <a:pt x="715" y="279"/>
                      </a:lnTo>
                      <a:lnTo>
                        <a:pt x="735" y="274"/>
                      </a:lnTo>
                      <a:lnTo>
                        <a:pt x="754" y="271"/>
                      </a:lnTo>
                      <a:lnTo>
                        <a:pt x="772" y="265"/>
                      </a:lnTo>
                      <a:lnTo>
                        <a:pt x="788" y="260"/>
                      </a:lnTo>
                      <a:lnTo>
                        <a:pt x="802" y="257"/>
                      </a:lnTo>
                      <a:lnTo>
                        <a:pt x="815" y="252"/>
                      </a:lnTo>
                      <a:lnTo>
                        <a:pt x="826" y="249"/>
                      </a:lnTo>
                      <a:lnTo>
                        <a:pt x="835" y="245"/>
                      </a:lnTo>
                      <a:lnTo>
                        <a:pt x="840" y="243"/>
                      </a:lnTo>
                      <a:lnTo>
                        <a:pt x="845" y="241"/>
                      </a:lnTo>
                      <a:lnTo>
                        <a:pt x="846" y="241"/>
                      </a:lnTo>
                      <a:lnTo>
                        <a:pt x="846" y="238"/>
                      </a:lnTo>
                      <a:lnTo>
                        <a:pt x="846" y="233"/>
                      </a:lnTo>
                      <a:lnTo>
                        <a:pt x="845" y="222"/>
                      </a:lnTo>
                      <a:lnTo>
                        <a:pt x="843" y="210"/>
                      </a:lnTo>
                      <a:lnTo>
                        <a:pt x="839" y="195"/>
                      </a:lnTo>
                      <a:lnTo>
                        <a:pt x="833" y="177"/>
                      </a:lnTo>
                      <a:lnTo>
                        <a:pt x="825" y="160"/>
                      </a:lnTo>
                      <a:lnTo>
                        <a:pt x="815" y="141"/>
                      </a:lnTo>
                      <a:lnTo>
                        <a:pt x="800" y="122"/>
                      </a:lnTo>
                      <a:lnTo>
                        <a:pt x="783" y="103"/>
                      </a:lnTo>
                      <a:lnTo>
                        <a:pt x="761" y="85"/>
                      </a:lnTo>
                      <a:lnTo>
                        <a:pt x="734" y="69"/>
                      </a:lnTo>
                      <a:lnTo>
                        <a:pt x="703" y="54"/>
                      </a:lnTo>
                      <a:lnTo>
                        <a:pt x="666" y="43"/>
                      </a:lnTo>
                      <a:lnTo>
                        <a:pt x="624" y="33"/>
                      </a:lnTo>
                      <a:lnTo>
                        <a:pt x="574" y="29"/>
                      </a:lnTo>
                      <a:lnTo>
                        <a:pt x="563" y="29"/>
                      </a:lnTo>
                      <a:lnTo>
                        <a:pt x="552" y="28"/>
                      </a:lnTo>
                      <a:lnTo>
                        <a:pt x="542" y="28"/>
                      </a:lnTo>
                      <a:lnTo>
                        <a:pt x="534" y="28"/>
                      </a:lnTo>
                      <a:lnTo>
                        <a:pt x="527" y="27"/>
                      </a:lnTo>
                      <a:lnTo>
                        <a:pt x="521" y="27"/>
                      </a:lnTo>
                      <a:lnTo>
                        <a:pt x="518" y="27"/>
                      </a:lnTo>
                      <a:lnTo>
                        <a:pt x="516" y="27"/>
                      </a:lnTo>
                      <a:lnTo>
                        <a:pt x="515" y="27"/>
                      </a:lnTo>
                      <a:lnTo>
                        <a:pt x="511" y="24"/>
                      </a:lnTo>
                      <a:lnTo>
                        <a:pt x="505" y="23"/>
                      </a:lnTo>
                      <a:lnTo>
                        <a:pt x="497" y="21"/>
                      </a:lnTo>
                      <a:lnTo>
                        <a:pt x="486" y="17"/>
                      </a:lnTo>
                      <a:lnTo>
                        <a:pt x="476" y="15"/>
                      </a:lnTo>
                      <a:lnTo>
                        <a:pt x="466" y="13"/>
                      </a:lnTo>
                      <a:lnTo>
                        <a:pt x="455" y="12"/>
                      </a:lnTo>
                      <a:lnTo>
                        <a:pt x="444" y="10"/>
                      </a:lnTo>
                      <a:lnTo>
                        <a:pt x="433" y="8"/>
                      </a:lnTo>
                      <a:lnTo>
                        <a:pt x="423" y="7"/>
                      </a:lnTo>
                      <a:lnTo>
                        <a:pt x="413" y="6"/>
                      </a:lnTo>
                      <a:lnTo>
                        <a:pt x="402" y="5"/>
                      </a:lnTo>
                      <a:lnTo>
                        <a:pt x="392" y="4"/>
                      </a:lnTo>
                      <a:lnTo>
                        <a:pt x="382" y="2"/>
                      </a:lnTo>
                      <a:lnTo>
                        <a:pt x="372" y="1"/>
                      </a:lnTo>
                      <a:lnTo>
                        <a:pt x="362" y="1"/>
                      </a:lnTo>
                      <a:lnTo>
                        <a:pt x="352" y="0"/>
                      </a:lnTo>
                      <a:lnTo>
                        <a:pt x="342" y="0"/>
                      </a:lnTo>
                      <a:lnTo>
                        <a:pt x="332" y="0"/>
                      </a:lnTo>
                      <a:lnTo>
                        <a:pt x="323" y="0"/>
                      </a:lnTo>
                      <a:lnTo>
                        <a:pt x="314" y="0"/>
                      </a:lnTo>
                      <a:lnTo>
                        <a:pt x="304" y="0"/>
                      </a:lnTo>
                      <a:lnTo>
                        <a:pt x="295" y="0"/>
                      </a:lnTo>
                      <a:lnTo>
                        <a:pt x="286" y="1"/>
                      </a:lnTo>
                      <a:lnTo>
                        <a:pt x="278" y="2"/>
                      </a:lnTo>
                      <a:lnTo>
                        <a:pt x="269" y="2"/>
                      </a:lnTo>
                      <a:lnTo>
                        <a:pt x="261" y="4"/>
                      </a:lnTo>
                      <a:lnTo>
                        <a:pt x="253" y="5"/>
                      </a:lnTo>
                      <a:lnTo>
                        <a:pt x="244" y="6"/>
                      </a:lnTo>
                      <a:lnTo>
                        <a:pt x="236" y="8"/>
                      </a:lnTo>
                      <a:lnTo>
                        <a:pt x="228" y="9"/>
                      </a:lnTo>
                      <a:lnTo>
                        <a:pt x="220" y="10"/>
                      </a:lnTo>
                      <a:lnTo>
                        <a:pt x="213" y="13"/>
                      </a:lnTo>
                      <a:lnTo>
                        <a:pt x="206" y="14"/>
                      </a:lnTo>
                      <a:lnTo>
                        <a:pt x="198" y="16"/>
                      </a:lnTo>
                      <a:lnTo>
                        <a:pt x="191" y="18"/>
                      </a:lnTo>
                      <a:lnTo>
                        <a:pt x="185" y="21"/>
                      </a:lnTo>
                      <a:lnTo>
                        <a:pt x="179" y="23"/>
                      </a:lnTo>
                      <a:lnTo>
                        <a:pt x="172" y="25"/>
                      </a:lnTo>
                      <a:lnTo>
                        <a:pt x="161" y="30"/>
                      </a:lnTo>
                      <a:lnTo>
                        <a:pt x="151" y="36"/>
                      </a:lnTo>
                      <a:lnTo>
                        <a:pt x="142" y="40"/>
                      </a:lnTo>
                      <a:lnTo>
                        <a:pt x="132" y="46"/>
                      </a:lnTo>
                      <a:lnTo>
                        <a:pt x="123" y="52"/>
                      </a:lnTo>
                      <a:lnTo>
                        <a:pt x="114" y="59"/>
                      </a:lnTo>
                      <a:lnTo>
                        <a:pt x="106" y="66"/>
                      </a:lnTo>
                      <a:lnTo>
                        <a:pt x="98" y="73"/>
                      </a:lnTo>
                      <a:lnTo>
                        <a:pt x="91" y="81"/>
                      </a:lnTo>
                      <a:lnTo>
                        <a:pt x="84" y="88"/>
                      </a:lnTo>
                      <a:lnTo>
                        <a:pt x="77" y="96"/>
                      </a:lnTo>
                      <a:lnTo>
                        <a:pt x="70" y="105"/>
                      </a:lnTo>
                      <a:lnTo>
                        <a:pt x="65" y="114"/>
                      </a:lnTo>
                      <a:lnTo>
                        <a:pt x="59" y="123"/>
                      </a:lnTo>
                      <a:lnTo>
                        <a:pt x="53" y="132"/>
                      </a:lnTo>
                      <a:lnTo>
                        <a:pt x="49" y="143"/>
                      </a:lnTo>
                      <a:lnTo>
                        <a:pt x="38" y="168"/>
                      </a:lnTo>
                      <a:lnTo>
                        <a:pt x="30" y="195"/>
                      </a:lnTo>
                      <a:lnTo>
                        <a:pt x="23" y="225"/>
                      </a:lnTo>
                      <a:lnTo>
                        <a:pt x="19" y="256"/>
                      </a:lnTo>
                      <a:lnTo>
                        <a:pt x="14" y="280"/>
                      </a:lnTo>
                      <a:lnTo>
                        <a:pt x="8" y="306"/>
                      </a:lnTo>
                      <a:lnTo>
                        <a:pt x="4" y="333"/>
                      </a:lnTo>
                      <a:lnTo>
                        <a:pt x="0" y="360"/>
                      </a:lnTo>
                      <a:lnTo>
                        <a:pt x="0" y="370"/>
                      </a:lnTo>
                      <a:lnTo>
                        <a:pt x="0" y="378"/>
                      </a:lnTo>
                      <a:lnTo>
                        <a:pt x="1" y="387"/>
                      </a:lnTo>
                      <a:lnTo>
                        <a:pt x="4" y="396"/>
                      </a:lnTo>
                      <a:lnTo>
                        <a:pt x="7" y="408"/>
                      </a:lnTo>
                      <a:lnTo>
                        <a:pt x="11" y="419"/>
                      </a:lnTo>
                      <a:lnTo>
                        <a:pt x="16" y="431"/>
                      </a:lnTo>
                      <a:lnTo>
                        <a:pt x="23" y="442"/>
                      </a:lnTo>
                      <a:lnTo>
                        <a:pt x="53" y="491"/>
                      </a:lnTo>
                      <a:lnTo>
                        <a:pt x="76" y="531"/>
                      </a:lnTo>
                      <a:lnTo>
                        <a:pt x="91" y="565"/>
                      </a:lnTo>
                      <a:lnTo>
                        <a:pt x="100" y="593"/>
                      </a:lnTo>
                      <a:lnTo>
                        <a:pt x="104" y="616"/>
                      </a:lnTo>
                      <a:lnTo>
                        <a:pt x="102" y="633"/>
                      </a:lnTo>
                      <a:lnTo>
                        <a:pt x="97" y="647"/>
                      </a:lnTo>
                      <a:lnTo>
                        <a:pt x="89" y="658"/>
                      </a:lnTo>
                      <a:lnTo>
                        <a:pt x="79" y="663"/>
                      </a:lnTo>
                      <a:lnTo>
                        <a:pt x="67" y="668"/>
                      </a:lnTo>
                      <a:lnTo>
                        <a:pt x="55" y="669"/>
                      </a:lnTo>
                      <a:lnTo>
                        <a:pt x="43" y="669"/>
                      </a:lnTo>
                      <a:lnTo>
                        <a:pt x="32" y="669"/>
                      </a:lnTo>
                      <a:lnTo>
                        <a:pt x="24" y="667"/>
                      </a:lnTo>
                      <a:lnTo>
                        <a:pt x="19" y="666"/>
                      </a:lnTo>
                      <a:lnTo>
                        <a:pt x="16" y="666"/>
                      </a:lnTo>
                      <a:close/>
                    </a:path>
                  </a:pathLst>
                </a:custGeom>
                <a:solidFill>
                  <a:srgbClr val="66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89" name="Freeform 616"/>
                <p:cNvSpPr>
                  <a:spLocks noChangeAspect="1"/>
                </p:cNvSpPr>
                <p:nvPr/>
              </p:nvSpPr>
              <p:spPr bwMode="auto">
                <a:xfrm>
                  <a:off x="3456" y="3229"/>
                  <a:ext cx="393" cy="360"/>
                </a:xfrm>
                <a:custGeom>
                  <a:avLst/>
                  <a:gdLst>
                    <a:gd name="T0" fmla="*/ 15 w 786"/>
                    <a:gd name="T1" fmla="*/ 165 h 721"/>
                    <a:gd name="T2" fmla="*/ 29 w 786"/>
                    <a:gd name="T3" fmla="*/ 172 h 721"/>
                    <a:gd name="T4" fmla="*/ 49 w 786"/>
                    <a:gd name="T5" fmla="*/ 179 h 721"/>
                    <a:gd name="T6" fmla="*/ 67 w 786"/>
                    <a:gd name="T7" fmla="*/ 179 h 721"/>
                    <a:gd name="T8" fmla="*/ 83 w 786"/>
                    <a:gd name="T9" fmla="*/ 172 h 721"/>
                    <a:gd name="T10" fmla="*/ 97 w 786"/>
                    <a:gd name="T11" fmla="*/ 163 h 721"/>
                    <a:gd name="T12" fmla="*/ 107 w 786"/>
                    <a:gd name="T13" fmla="*/ 155 h 721"/>
                    <a:gd name="T14" fmla="*/ 113 w 786"/>
                    <a:gd name="T15" fmla="*/ 149 h 721"/>
                    <a:gd name="T16" fmla="*/ 110 w 786"/>
                    <a:gd name="T17" fmla="*/ 149 h 721"/>
                    <a:gd name="T18" fmla="*/ 98 w 786"/>
                    <a:gd name="T19" fmla="*/ 146 h 721"/>
                    <a:gd name="T20" fmla="*/ 85 w 786"/>
                    <a:gd name="T21" fmla="*/ 133 h 721"/>
                    <a:gd name="T22" fmla="*/ 77 w 786"/>
                    <a:gd name="T23" fmla="*/ 116 h 721"/>
                    <a:gd name="T24" fmla="*/ 75 w 786"/>
                    <a:gd name="T25" fmla="*/ 98 h 721"/>
                    <a:gd name="T26" fmla="*/ 81 w 786"/>
                    <a:gd name="T27" fmla="*/ 82 h 721"/>
                    <a:gd name="T28" fmla="*/ 97 w 786"/>
                    <a:gd name="T29" fmla="*/ 69 h 721"/>
                    <a:gd name="T30" fmla="*/ 125 w 786"/>
                    <a:gd name="T31" fmla="*/ 62 h 721"/>
                    <a:gd name="T32" fmla="*/ 148 w 786"/>
                    <a:gd name="T33" fmla="*/ 61 h 721"/>
                    <a:gd name="T34" fmla="*/ 164 w 786"/>
                    <a:gd name="T35" fmla="*/ 58 h 721"/>
                    <a:gd name="T36" fmla="*/ 178 w 786"/>
                    <a:gd name="T37" fmla="*/ 55 h 721"/>
                    <a:gd name="T38" fmla="*/ 189 w 786"/>
                    <a:gd name="T39" fmla="*/ 51 h 721"/>
                    <a:gd name="T40" fmla="*/ 195 w 786"/>
                    <a:gd name="T41" fmla="*/ 49 h 721"/>
                    <a:gd name="T42" fmla="*/ 197 w 786"/>
                    <a:gd name="T43" fmla="*/ 48 h 721"/>
                    <a:gd name="T44" fmla="*/ 195 w 786"/>
                    <a:gd name="T45" fmla="*/ 43 h 721"/>
                    <a:gd name="T46" fmla="*/ 190 w 786"/>
                    <a:gd name="T47" fmla="*/ 32 h 721"/>
                    <a:gd name="T48" fmla="*/ 179 w 786"/>
                    <a:gd name="T49" fmla="*/ 21 h 721"/>
                    <a:gd name="T50" fmla="*/ 160 w 786"/>
                    <a:gd name="T51" fmla="*/ 11 h 721"/>
                    <a:gd name="T52" fmla="*/ 133 w 786"/>
                    <a:gd name="T53" fmla="*/ 6 h 721"/>
                    <a:gd name="T54" fmla="*/ 118 w 786"/>
                    <a:gd name="T55" fmla="*/ 5 h 721"/>
                    <a:gd name="T56" fmla="*/ 118 w 786"/>
                    <a:gd name="T57" fmla="*/ 5 h 721"/>
                    <a:gd name="T58" fmla="*/ 102 w 786"/>
                    <a:gd name="T59" fmla="*/ 1 h 721"/>
                    <a:gd name="T60" fmla="*/ 88 w 786"/>
                    <a:gd name="T61" fmla="*/ 0 h 721"/>
                    <a:gd name="T62" fmla="*/ 74 w 786"/>
                    <a:gd name="T63" fmla="*/ 0 h 721"/>
                    <a:gd name="T64" fmla="*/ 61 w 786"/>
                    <a:gd name="T65" fmla="*/ 1 h 721"/>
                    <a:gd name="T66" fmla="*/ 50 w 786"/>
                    <a:gd name="T67" fmla="*/ 4 h 721"/>
                    <a:gd name="T68" fmla="*/ 41 w 786"/>
                    <a:gd name="T69" fmla="*/ 8 h 721"/>
                    <a:gd name="T70" fmla="*/ 26 w 786"/>
                    <a:gd name="T71" fmla="*/ 18 h 721"/>
                    <a:gd name="T72" fmla="*/ 15 w 786"/>
                    <a:gd name="T73" fmla="*/ 30 h 721"/>
                    <a:gd name="T74" fmla="*/ 9 w 786"/>
                    <a:gd name="T75" fmla="*/ 45 h 721"/>
                    <a:gd name="T76" fmla="*/ 5 w 786"/>
                    <a:gd name="T77" fmla="*/ 59 h 721"/>
                    <a:gd name="T78" fmla="*/ 0 w 786"/>
                    <a:gd name="T79" fmla="*/ 83 h 721"/>
                    <a:gd name="T80" fmla="*/ 2 w 786"/>
                    <a:gd name="T81" fmla="*/ 96 h 721"/>
                    <a:gd name="T82" fmla="*/ 18 w 786"/>
                    <a:gd name="T83" fmla="*/ 119 h 721"/>
                    <a:gd name="T84" fmla="*/ 25 w 786"/>
                    <a:gd name="T85" fmla="*/ 153 h 721"/>
                    <a:gd name="T86" fmla="*/ 14 w 786"/>
                    <a:gd name="T87" fmla="*/ 163 h 72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86"/>
                    <a:gd name="T133" fmla="*/ 0 h 721"/>
                    <a:gd name="T134" fmla="*/ 786 w 786"/>
                    <a:gd name="T135" fmla="*/ 721 h 72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86" h="721">
                      <a:moveTo>
                        <a:pt x="51" y="657"/>
                      </a:moveTo>
                      <a:lnTo>
                        <a:pt x="55" y="659"/>
                      </a:lnTo>
                      <a:lnTo>
                        <a:pt x="63" y="663"/>
                      </a:lnTo>
                      <a:lnTo>
                        <a:pt x="77" y="671"/>
                      </a:lnTo>
                      <a:lnTo>
                        <a:pt x="95" y="681"/>
                      </a:lnTo>
                      <a:lnTo>
                        <a:pt x="117" y="691"/>
                      </a:lnTo>
                      <a:lnTo>
                        <a:pt x="141" y="700"/>
                      </a:lnTo>
                      <a:lnTo>
                        <a:pt x="168" y="709"/>
                      </a:lnTo>
                      <a:lnTo>
                        <a:pt x="197" y="718"/>
                      </a:lnTo>
                      <a:lnTo>
                        <a:pt x="220" y="721"/>
                      </a:lnTo>
                      <a:lnTo>
                        <a:pt x="242" y="720"/>
                      </a:lnTo>
                      <a:lnTo>
                        <a:pt x="265" y="716"/>
                      </a:lnTo>
                      <a:lnTo>
                        <a:pt x="288" y="709"/>
                      </a:lnTo>
                      <a:lnTo>
                        <a:pt x="310" y="701"/>
                      </a:lnTo>
                      <a:lnTo>
                        <a:pt x="330" y="691"/>
                      </a:lnTo>
                      <a:lnTo>
                        <a:pt x="351" y="680"/>
                      </a:lnTo>
                      <a:lnTo>
                        <a:pt x="371" y="668"/>
                      </a:lnTo>
                      <a:lnTo>
                        <a:pt x="388" y="655"/>
                      </a:lnTo>
                      <a:lnTo>
                        <a:pt x="404" y="643"/>
                      </a:lnTo>
                      <a:lnTo>
                        <a:pt x="418" y="631"/>
                      </a:lnTo>
                      <a:lnTo>
                        <a:pt x="431" y="620"/>
                      </a:lnTo>
                      <a:lnTo>
                        <a:pt x="440" y="612"/>
                      </a:lnTo>
                      <a:lnTo>
                        <a:pt x="448" y="604"/>
                      </a:lnTo>
                      <a:lnTo>
                        <a:pt x="452" y="599"/>
                      </a:lnTo>
                      <a:lnTo>
                        <a:pt x="454" y="598"/>
                      </a:lnTo>
                      <a:lnTo>
                        <a:pt x="450" y="598"/>
                      </a:lnTo>
                      <a:lnTo>
                        <a:pt x="441" y="598"/>
                      </a:lnTo>
                      <a:lnTo>
                        <a:pt x="427" y="595"/>
                      </a:lnTo>
                      <a:lnTo>
                        <a:pt x="411" y="592"/>
                      </a:lnTo>
                      <a:lnTo>
                        <a:pt x="391" y="584"/>
                      </a:lnTo>
                      <a:lnTo>
                        <a:pt x="373" y="572"/>
                      </a:lnTo>
                      <a:lnTo>
                        <a:pt x="353" y="556"/>
                      </a:lnTo>
                      <a:lnTo>
                        <a:pt x="337" y="534"/>
                      </a:lnTo>
                      <a:lnTo>
                        <a:pt x="326" y="513"/>
                      </a:lnTo>
                      <a:lnTo>
                        <a:pt x="315" y="490"/>
                      </a:lnTo>
                      <a:lnTo>
                        <a:pt x="307" y="467"/>
                      </a:lnTo>
                      <a:lnTo>
                        <a:pt x="302" y="442"/>
                      </a:lnTo>
                      <a:lnTo>
                        <a:pt x="299" y="418"/>
                      </a:lnTo>
                      <a:lnTo>
                        <a:pt x="299" y="395"/>
                      </a:lnTo>
                      <a:lnTo>
                        <a:pt x="303" y="372"/>
                      </a:lnTo>
                      <a:lnTo>
                        <a:pt x="311" y="349"/>
                      </a:lnTo>
                      <a:lnTo>
                        <a:pt x="322" y="328"/>
                      </a:lnTo>
                      <a:lnTo>
                        <a:pt x="338" y="310"/>
                      </a:lnTo>
                      <a:lnTo>
                        <a:pt x="359" y="293"/>
                      </a:lnTo>
                      <a:lnTo>
                        <a:pt x="386" y="278"/>
                      </a:lnTo>
                      <a:lnTo>
                        <a:pt x="418" y="265"/>
                      </a:lnTo>
                      <a:lnTo>
                        <a:pt x="456" y="256"/>
                      </a:lnTo>
                      <a:lnTo>
                        <a:pt x="500" y="250"/>
                      </a:lnTo>
                      <a:lnTo>
                        <a:pt x="550" y="248"/>
                      </a:lnTo>
                      <a:lnTo>
                        <a:pt x="571" y="247"/>
                      </a:lnTo>
                      <a:lnTo>
                        <a:pt x="592" y="245"/>
                      </a:lnTo>
                      <a:lnTo>
                        <a:pt x="613" y="242"/>
                      </a:lnTo>
                      <a:lnTo>
                        <a:pt x="633" y="240"/>
                      </a:lnTo>
                      <a:lnTo>
                        <a:pt x="654" y="235"/>
                      </a:lnTo>
                      <a:lnTo>
                        <a:pt x="674" y="230"/>
                      </a:lnTo>
                      <a:lnTo>
                        <a:pt x="692" y="226"/>
                      </a:lnTo>
                      <a:lnTo>
                        <a:pt x="709" y="221"/>
                      </a:lnTo>
                      <a:lnTo>
                        <a:pt x="726" y="217"/>
                      </a:lnTo>
                      <a:lnTo>
                        <a:pt x="741" y="212"/>
                      </a:lnTo>
                      <a:lnTo>
                        <a:pt x="753" y="207"/>
                      </a:lnTo>
                      <a:lnTo>
                        <a:pt x="765" y="204"/>
                      </a:lnTo>
                      <a:lnTo>
                        <a:pt x="773" y="201"/>
                      </a:lnTo>
                      <a:lnTo>
                        <a:pt x="780" y="198"/>
                      </a:lnTo>
                      <a:lnTo>
                        <a:pt x="784" y="196"/>
                      </a:lnTo>
                      <a:lnTo>
                        <a:pt x="786" y="196"/>
                      </a:lnTo>
                      <a:lnTo>
                        <a:pt x="786" y="194"/>
                      </a:lnTo>
                      <a:lnTo>
                        <a:pt x="784" y="189"/>
                      </a:lnTo>
                      <a:lnTo>
                        <a:pt x="782" y="181"/>
                      </a:lnTo>
                      <a:lnTo>
                        <a:pt x="779" y="172"/>
                      </a:lnTo>
                      <a:lnTo>
                        <a:pt x="774" y="159"/>
                      </a:lnTo>
                      <a:lnTo>
                        <a:pt x="766" y="145"/>
                      </a:lnTo>
                      <a:lnTo>
                        <a:pt x="758" y="131"/>
                      </a:lnTo>
                      <a:lnTo>
                        <a:pt x="745" y="115"/>
                      </a:lnTo>
                      <a:lnTo>
                        <a:pt x="731" y="100"/>
                      </a:lnTo>
                      <a:lnTo>
                        <a:pt x="714" y="85"/>
                      </a:lnTo>
                      <a:lnTo>
                        <a:pt x="693" y="72"/>
                      </a:lnTo>
                      <a:lnTo>
                        <a:pt x="668" y="58"/>
                      </a:lnTo>
                      <a:lnTo>
                        <a:pt x="640" y="46"/>
                      </a:lnTo>
                      <a:lnTo>
                        <a:pt x="607" y="37"/>
                      </a:lnTo>
                      <a:lnTo>
                        <a:pt x="570" y="30"/>
                      </a:lnTo>
                      <a:lnTo>
                        <a:pt x="529" y="25"/>
                      </a:lnTo>
                      <a:lnTo>
                        <a:pt x="494" y="23"/>
                      </a:lnTo>
                      <a:lnTo>
                        <a:pt x="477" y="23"/>
                      </a:lnTo>
                      <a:lnTo>
                        <a:pt x="473" y="23"/>
                      </a:lnTo>
                      <a:lnTo>
                        <a:pt x="474" y="23"/>
                      </a:lnTo>
                      <a:lnTo>
                        <a:pt x="478" y="22"/>
                      </a:lnTo>
                      <a:lnTo>
                        <a:pt x="474" y="20"/>
                      </a:lnTo>
                      <a:lnTo>
                        <a:pt x="459" y="16"/>
                      </a:lnTo>
                      <a:lnTo>
                        <a:pt x="427" y="11"/>
                      </a:lnTo>
                      <a:lnTo>
                        <a:pt x="408" y="7"/>
                      </a:lnTo>
                      <a:lnTo>
                        <a:pt x="388" y="5"/>
                      </a:lnTo>
                      <a:lnTo>
                        <a:pt x="368" y="2"/>
                      </a:lnTo>
                      <a:lnTo>
                        <a:pt x="350" y="1"/>
                      </a:lnTo>
                      <a:lnTo>
                        <a:pt x="331" y="0"/>
                      </a:lnTo>
                      <a:lnTo>
                        <a:pt x="313" y="0"/>
                      </a:lnTo>
                      <a:lnTo>
                        <a:pt x="296" y="1"/>
                      </a:lnTo>
                      <a:lnTo>
                        <a:pt x="278" y="2"/>
                      </a:lnTo>
                      <a:lnTo>
                        <a:pt x="262" y="5"/>
                      </a:lnTo>
                      <a:lnTo>
                        <a:pt x="246" y="7"/>
                      </a:lnTo>
                      <a:lnTo>
                        <a:pt x="231" y="9"/>
                      </a:lnTo>
                      <a:lnTo>
                        <a:pt x="216" y="14"/>
                      </a:lnTo>
                      <a:lnTo>
                        <a:pt x="201" y="17"/>
                      </a:lnTo>
                      <a:lnTo>
                        <a:pt x="187" y="23"/>
                      </a:lnTo>
                      <a:lnTo>
                        <a:pt x="174" y="29"/>
                      </a:lnTo>
                      <a:lnTo>
                        <a:pt x="161" y="35"/>
                      </a:lnTo>
                      <a:lnTo>
                        <a:pt x="141" y="46"/>
                      </a:lnTo>
                      <a:lnTo>
                        <a:pt x="123" y="58"/>
                      </a:lnTo>
                      <a:lnTo>
                        <a:pt x="106" y="72"/>
                      </a:lnTo>
                      <a:lnTo>
                        <a:pt x="91" y="88"/>
                      </a:lnTo>
                      <a:lnTo>
                        <a:pt x="76" y="104"/>
                      </a:lnTo>
                      <a:lnTo>
                        <a:pt x="63" y="122"/>
                      </a:lnTo>
                      <a:lnTo>
                        <a:pt x="51" y="142"/>
                      </a:lnTo>
                      <a:lnTo>
                        <a:pt x="41" y="163"/>
                      </a:lnTo>
                      <a:lnTo>
                        <a:pt x="34" y="180"/>
                      </a:lnTo>
                      <a:lnTo>
                        <a:pt x="28" y="198"/>
                      </a:lnTo>
                      <a:lnTo>
                        <a:pt x="24" y="218"/>
                      </a:lnTo>
                      <a:lnTo>
                        <a:pt x="19" y="237"/>
                      </a:lnTo>
                      <a:lnTo>
                        <a:pt x="12" y="266"/>
                      </a:lnTo>
                      <a:lnTo>
                        <a:pt x="5" y="298"/>
                      </a:lnTo>
                      <a:lnTo>
                        <a:pt x="0" y="332"/>
                      </a:lnTo>
                      <a:lnTo>
                        <a:pt x="1" y="364"/>
                      </a:lnTo>
                      <a:lnTo>
                        <a:pt x="3" y="374"/>
                      </a:lnTo>
                      <a:lnTo>
                        <a:pt x="6" y="385"/>
                      </a:lnTo>
                      <a:lnTo>
                        <a:pt x="12" y="394"/>
                      </a:lnTo>
                      <a:lnTo>
                        <a:pt x="18" y="403"/>
                      </a:lnTo>
                      <a:lnTo>
                        <a:pt x="70" y="479"/>
                      </a:lnTo>
                      <a:lnTo>
                        <a:pt x="99" y="538"/>
                      </a:lnTo>
                      <a:lnTo>
                        <a:pt x="107" y="583"/>
                      </a:lnTo>
                      <a:lnTo>
                        <a:pt x="101" y="615"/>
                      </a:lnTo>
                      <a:lnTo>
                        <a:pt x="87" y="636"/>
                      </a:lnTo>
                      <a:lnTo>
                        <a:pt x="71" y="648"/>
                      </a:lnTo>
                      <a:lnTo>
                        <a:pt x="57" y="655"/>
                      </a:lnTo>
                      <a:lnTo>
                        <a:pt x="51" y="657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0" name="Freeform 617"/>
                <p:cNvSpPr>
                  <a:spLocks noChangeAspect="1"/>
                </p:cNvSpPr>
                <p:nvPr/>
              </p:nvSpPr>
              <p:spPr bwMode="auto">
                <a:xfrm>
                  <a:off x="3473" y="3233"/>
                  <a:ext cx="361" cy="343"/>
                </a:xfrm>
                <a:custGeom>
                  <a:avLst/>
                  <a:gdLst>
                    <a:gd name="T0" fmla="*/ 20 w 721"/>
                    <a:gd name="T1" fmla="*/ 162 h 687"/>
                    <a:gd name="T2" fmla="*/ 25 w 721"/>
                    <a:gd name="T3" fmla="*/ 164 h 687"/>
                    <a:gd name="T4" fmla="*/ 33 w 721"/>
                    <a:gd name="T5" fmla="*/ 167 h 687"/>
                    <a:gd name="T6" fmla="*/ 44 w 721"/>
                    <a:gd name="T7" fmla="*/ 170 h 687"/>
                    <a:gd name="T8" fmla="*/ 58 w 721"/>
                    <a:gd name="T9" fmla="*/ 171 h 687"/>
                    <a:gd name="T10" fmla="*/ 74 w 721"/>
                    <a:gd name="T11" fmla="*/ 166 h 687"/>
                    <a:gd name="T12" fmla="*/ 86 w 721"/>
                    <a:gd name="T13" fmla="*/ 157 h 687"/>
                    <a:gd name="T14" fmla="*/ 94 w 721"/>
                    <a:gd name="T15" fmla="*/ 151 h 687"/>
                    <a:gd name="T16" fmla="*/ 94 w 721"/>
                    <a:gd name="T17" fmla="*/ 149 h 687"/>
                    <a:gd name="T18" fmla="*/ 89 w 721"/>
                    <a:gd name="T19" fmla="*/ 148 h 687"/>
                    <a:gd name="T20" fmla="*/ 80 w 721"/>
                    <a:gd name="T21" fmla="*/ 143 h 687"/>
                    <a:gd name="T22" fmla="*/ 72 w 721"/>
                    <a:gd name="T23" fmla="*/ 135 h 687"/>
                    <a:gd name="T24" fmla="*/ 66 w 721"/>
                    <a:gd name="T25" fmla="*/ 123 h 687"/>
                    <a:gd name="T26" fmla="*/ 62 w 721"/>
                    <a:gd name="T27" fmla="*/ 111 h 687"/>
                    <a:gd name="T28" fmla="*/ 61 w 721"/>
                    <a:gd name="T29" fmla="*/ 98 h 687"/>
                    <a:gd name="T30" fmla="*/ 63 w 721"/>
                    <a:gd name="T31" fmla="*/ 86 h 687"/>
                    <a:gd name="T32" fmla="*/ 68 w 721"/>
                    <a:gd name="T33" fmla="*/ 75 h 687"/>
                    <a:gd name="T34" fmla="*/ 77 w 721"/>
                    <a:gd name="T35" fmla="*/ 66 h 687"/>
                    <a:gd name="T36" fmla="*/ 91 w 721"/>
                    <a:gd name="T37" fmla="*/ 59 h 687"/>
                    <a:gd name="T38" fmla="*/ 110 w 721"/>
                    <a:gd name="T39" fmla="*/ 55 h 687"/>
                    <a:gd name="T40" fmla="*/ 127 w 721"/>
                    <a:gd name="T41" fmla="*/ 54 h 687"/>
                    <a:gd name="T42" fmla="*/ 136 w 721"/>
                    <a:gd name="T43" fmla="*/ 53 h 687"/>
                    <a:gd name="T44" fmla="*/ 146 w 721"/>
                    <a:gd name="T45" fmla="*/ 51 h 687"/>
                    <a:gd name="T46" fmla="*/ 155 w 721"/>
                    <a:gd name="T47" fmla="*/ 50 h 687"/>
                    <a:gd name="T48" fmla="*/ 164 w 721"/>
                    <a:gd name="T49" fmla="*/ 48 h 687"/>
                    <a:gd name="T50" fmla="*/ 172 w 721"/>
                    <a:gd name="T51" fmla="*/ 47 h 687"/>
                    <a:gd name="T52" fmla="*/ 177 w 721"/>
                    <a:gd name="T53" fmla="*/ 45 h 687"/>
                    <a:gd name="T54" fmla="*/ 180 w 721"/>
                    <a:gd name="T55" fmla="*/ 45 h 687"/>
                    <a:gd name="T56" fmla="*/ 181 w 721"/>
                    <a:gd name="T57" fmla="*/ 44 h 687"/>
                    <a:gd name="T58" fmla="*/ 180 w 721"/>
                    <a:gd name="T59" fmla="*/ 41 h 687"/>
                    <a:gd name="T60" fmla="*/ 177 w 721"/>
                    <a:gd name="T61" fmla="*/ 37 h 687"/>
                    <a:gd name="T62" fmla="*/ 173 w 721"/>
                    <a:gd name="T63" fmla="*/ 30 h 687"/>
                    <a:gd name="T64" fmla="*/ 167 w 721"/>
                    <a:gd name="T65" fmla="*/ 23 h 687"/>
                    <a:gd name="T66" fmla="*/ 159 w 721"/>
                    <a:gd name="T67" fmla="*/ 17 h 687"/>
                    <a:gd name="T68" fmla="*/ 147 w 721"/>
                    <a:gd name="T69" fmla="*/ 11 h 687"/>
                    <a:gd name="T70" fmla="*/ 132 w 721"/>
                    <a:gd name="T71" fmla="*/ 7 h 687"/>
                    <a:gd name="T72" fmla="*/ 116 w 721"/>
                    <a:gd name="T73" fmla="*/ 5 h 687"/>
                    <a:gd name="T74" fmla="*/ 111 w 721"/>
                    <a:gd name="T75" fmla="*/ 5 h 687"/>
                    <a:gd name="T76" fmla="*/ 112 w 721"/>
                    <a:gd name="T77" fmla="*/ 5 h 687"/>
                    <a:gd name="T78" fmla="*/ 109 w 721"/>
                    <a:gd name="T79" fmla="*/ 4 h 687"/>
                    <a:gd name="T80" fmla="*/ 94 w 721"/>
                    <a:gd name="T81" fmla="*/ 1 h 687"/>
                    <a:gd name="T82" fmla="*/ 78 w 721"/>
                    <a:gd name="T83" fmla="*/ 0 h 687"/>
                    <a:gd name="T84" fmla="*/ 63 w 721"/>
                    <a:gd name="T85" fmla="*/ 1 h 687"/>
                    <a:gd name="T86" fmla="*/ 50 w 721"/>
                    <a:gd name="T87" fmla="*/ 5 h 687"/>
                    <a:gd name="T88" fmla="*/ 38 w 721"/>
                    <a:gd name="T89" fmla="*/ 10 h 687"/>
                    <a:gd name="T90" fmla="*/ 28 w 721"/>
                    <a:gd name="T91" fmla="*/ 18 h 687"/>
                    <a:gd name="T92" fmla="*/ 19 w 721"/>
                    <a:gd name="T93" fmla="*/ 27 h 687"/>
                    <a:gd name="T94" fmla="*/ 12 w 721"/>
                    <a:gd name="T95" fmla="*/ 38 h 687"/>
                    <a:gd name="T96" fmla="*/ 8 w 721"/>
                    <a:gd name="T97" fmla="*/ 48 h 687"/>
                    <a:gd name="T98" fmla="*/ 6 w 721"/>
                    <a:gd name="T99" fmla="*/ 54 h 687"/>
                    <a:gd name="T100" fmla="*/ 4 w 721"/>
                    <a:gd name="T101" fmla="*/ 62 h 687"/>
                    <a:gd name="T102" fmla="*/ 2 w 721"/>
                    <a:gd name="T103" fmla="*/ 72 h 687"/>
                    <a:gd name="T104" fmla="*/ 0 w 721"/>
                    <a:gd name="T105" fmla="*/ 81 h 687"/>
                    <a:gd name="T106" fmla="*/ 2 w 721"/>
                    <a:gd name="T107" fmla="*/ 91 h 687"/>
                    <a:gd name="T108" fmla="*/ 17 w 721"/>
                    <a:gd name="T109" fmla="*/ 115 h 687"/>
                    <a:gd name="T110" fmla="*/ 27 w 721"/>
                    <a:gd name="T111" fmla="*/ 143 h 687"/>
                    <a:gd name="T112" fmla="*/ 25 w 721"/>
                    <a:gd name="T113" fmla="*/ 157 h 687"/>
                    <a:gd name="T114" fmla="*/ 20 w 721"/>
                    <a:gd name="T115" fmla="*/ 161 h 68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21"/>
                    <a:gd name="T175" fmla="*/ 0 h 687"/>
                    <a:gd name="T176" fmla="*/ 721 w 721"/>
                    <a:gd name="T177" fmla="*/ 687 h 68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21" h="687">
                      <a:moveTo>
                        <a:pt x="75" y="649"/>
                      </a:moveTo>
                      <a:lnTo>
                        <a:pt x="77" y="650"/>
                      </a:lnTo>
                      <a:lnTo>
                        <a:pt x="85" y="653"/>
                      </a:lnTo>
                      <a:lnTo>
                        <a:pt x="97" y="657"/>
                      </a:lnTo>
                      <a:lnTo>
                        <a:pt x="113" y="662"/>
                      </a:lnTo>
                      <a:lnTo>
                        <a:pt x="131" y="668"/>
                      </a:lnTo>
                      <a:lnTo>
                        <a:pt x="152" y="675"/>
                      </a:lnTo>
                      <a:lnTo>
                        <a:pt x="175" y="681"/>
                      </a:lnTo>
                      <a:lnTo>
                        <a:pt x="199" y="685"/>
                      </a:lnTo>
                      <a:lnTo>
                        <a:pt x="230" y="687"/>
                      </a:lnTo>
                      <a:lnTo>
                        <a:pt x="262" y="678"/>
                      </a:lnTo>
                      <a:lnTo>
                        <a:pt x="293" y="665"/>
                      </a:lnTo>
                      <a:lnTo>
                        <a:pt x="320" y="647"/>
                      </a:lnTo>
                      <a:lnTo>
                        <a:pt x="343" y="630"/>
                      </a:lnTo>
                      <a:lnTo>
                        <a:pt x="363" y="615"/>
                      </a:lnTo>
                      <a:lnTo>
                        <a:pt x="375" y="604"/>
                      </a:lnTo>
                      <a:lnTo>
                        <a:pt x="379" y="599"/>
                      </a:lnTo>
                      <a:lnTo>
                        <a:pt x="376" y="599"/>
                      </a:lnTo>
                      <a:lnTo>
                        <a:pt x="368" y="597"/>
                      </a:lnTo>
                      <a:lnTo>
                        <a:pt x="354" y="592"/>
                      </a:lnTo>
                      <a:lnTo>
                        <a:pt x="338" y="585"/>
                      </a:lnTo>
                      <a:lnTo>
                        <a:pt x="320" y="575"/>
                      </a:lnTo>
                      <a:lnTo>
                        <a:pt x="303" y="560"/>
                      </a:lnTo>
                      <a:lnTo>
                        <a:pt x="286" y="540"/>
                      </a:lnTo>
                      <a:lnTo>
                        <a:pt x="272" y="516"/>
                      </a:lnTo>
                      <a:lnTo>
                        <a:pt x="263" y="493"/>
                      </a:lnTo>
                      <a:lnTo>
                        <a:pt x="255" y="469"/>
                      </a:lnTo>
                      <a:lnTo>
                        <a:pt x="248" y="444"/>
                      </a:lnTo>
                      <a:lnTo>
                        <a:pt x="244" y="419"/>
                      </a:lnTo>
                      <a:lnTo>
                        <a:pt x="243" y="394"/>
                      </a:lnTo>
                      <a:lnTo>
                        <a:pt x="244" y="370"/>
                      </a:lnTo>
                      <a:lnTo>
                        <a:pt x="249" y="346"/>
                      </a:lnTo>
                      <a:lnTo>
                        <a:pt x="257" y="323"/>
                      </a:lnTo>
                      <a:lnTo>
                        <a:pt x="269" y="302"/>
                      </a:lnTo>
                      <a:lnTo>
                        <a:pt x="285" y="282"/>
                      </a:lnTo>
                      <a:lnTo>
                        <a:pt x="305" y="264"/>
                      </a:lnTo>
                      <a:lnTo>
                        <a:pt x="331" y="249"/>
                      </a:lnTo>
                      <a:lnTo>
                        <a:pt x="362" y="236"/>
                      </a:lnTo>
                      <a:lnTo>
                        <a:pt x="398" y="226"/>
                      </a:lnTo>
                      <a:lnTo>
                        <a:pt x="440" y="220"/>
                      </a:lnTo>
                      <a:lnTo>
                        <a:pt x="489" y="217"/>
                      </a:lnTo>
                      <a:lnTo>
                        <a:pt x="506" y="216"/>
                      </a:lnTo>
                      <a:lnTo>
                        <a:pt x="524" y="214"/>
                      </a:lnTo>
                      <a:lnTo>
                        <a:pt x="543" y="213"/>
                      </a:lnTo>
                      <a:lnTo>
                        <a:pt x="562" y="211"/>
                      </a:lnTo>
                      <a:lnTo>
                        <a:pt x="582" y="207"/>
                      </a:lnTo>
                      <a:lnTo>
                        <a:pt x="602" y="204"/>
                      </a:lnTo>
                      <a:lnTo>
                        <a:pt x="620" y="202"/>
                      </a:lnTo>
                      <a:lnTo>
                        <a:pt x="638" y="198"/>
                      </a:lnTo>
                      <a:lnTo>
                        <a:pt x="656" y="195"/>
                      </a:lnTo>
                      <a:lnTo>
                        <a:pt x="671" y="191"/>
                      </a:lnTo>
                      <a:lnTo>
                        <a:pt x="686" y="188"/>
                      </a:lnTo>
                      <a:lnTo>
                        <a:pt x="697" y="186"/>
                      </a:lnTo>
                      <a:lnTo>
                        <a:pt x="708" y="183"/>
                      </a:lnTo>
                      <a:lnTo>
                        <a:pt x="715" y="181"/>
                      </a:lnTo>
                      <a:lnTo>
                        <a:pt x="720" y="180"/>
                      </a:lnTo>
                      <a:lnTo>
                        <a:pt x="721" y="180"/>
                      </a:lnTo>
                      <a:lnTo>
                        <a:pt x="721" y="179"/>
                      </a:lnTo>
                      <a:lnTo>
                        <a:pt x="719" y="174"/>
                      </a:lnTo>
                      <a:lnTo>
                        <a:pt x="717" y="167"/>
                      </a:lnTo>
                      <a:lnTo>
                        <a:pt x="713" y="158"/>
                      </a:lnTo>
                      <a:lnTo>
                        <a:pt x="708" y="148"/>
                      </a:lnTo>
                      <a:lnTo>
                        <a:pt x="701" y="135"/>
                      </a:lnTo>
                      <a:lnTo>
                        <a:pt x="691" y="122"/>
                      </a:lnTo>
                      <a:lnTo>
                        <a:pt x="681" y="108"/>
                      </a:lnTo>
                      <a:lnTo>
                        <a:pt x="667" y="95"/>
                      </a:lnTo>
                      <a:lnTo>
                        <a:pt x="651" y="82"/>
                      </a:lnTo>
                      <a:lnTo>
                        <a:pt x="633" y="68"/>
                      </a:lnTo>
                      <a:lnTo>
                        <a:pt x="611" y="57"/>
                      </a:lnTo>
                      <a:lnTo>
                        <a:pt x="585" y="46"/>
                      </a:lnTo>
                      <a:lnTo>
                        <a:pt x="558" y="37"/>
                      </a:lnTo>
                      <a:lnTo>
                        <a:pt x="527" y="30"/>
                      </a:lnTo>
                      <a:lnTo>
                        <a:pt x="491" y="26"/>
                      </a:lnTo>
                      <a:lnTo>
                        <a:pt x="461" y="23"/>
                      </a:lnTo>
                      <a:lnTo>
                        <a:pt x="447" y="22"/>
                      </a:lnTo>
                      <a:lnTo>
                        <a:pt x="444" y="22"/>
                      </a:lnTo>
                      <a:lnTo>
                        <a:pt x="446" y="22"/>
                      </a:lnTo>
                      <a:lnTo>
                        <a:pt x="448" y="22"/>
                      </a:lnTo>
                      <a:lnTo>
                        <a:pt x="446" y="20"/>
                      </a:lnTo>
                      <a:lnTo>
                        <a:pt x="433" y="16"/>
                      </a:lnTo>
                      <a:lnTo>
                        <a:pt x="406" y="11"/>
                      </a:lnTo>
                      <a:lnTo>
                        <a:pt x="373" y="5"/>
                      </a:lnTo>
                      <a:lnTo>
                        <a:pt x="341" y="1"/>
                      </a:lnTo>
                      <a:lnTo>
                        <a:pt x="311" y="0"/>
                      </a:lnTo>
                      <a:lnTo>
                        <a:pt x="281" y="3"/>
                      </a:lnTo>
                      <a:lnTo>
                        <a:pt x="252" y="6"/>
                      </a:lnTo>
                      <a:lnTo>
                        <a:pt x="226" y="12"/>
                      </a:lnTo>
                      <a:lnTo>
                        <a:pt x="199" y="20"/>
                      </a:lnTo>
                      <a:lnTo>
                        <a:pt x="175" y="29"/>
                      </a:lnTo>
                      <a:lnTo>
                        <a:pt x="151" y="42"/>
                      </a:lnTo>
                      <a:lnTo>
                        <a:pt x="129" y="55"/>
                      </a:lnTo>
                      <a:lnTo>
                        <a:pt x="109" y="72"/>
                      </a:lnTo>
                      <a:lnTo>
                        <a:pt x="90" y="90"/>
                      </a:lnTo>
                      <a:lnTo>
                        <a:pt x="74" y="110"/>
                      </a:lnTo>
                      <a:lnTo>
                        <a:pt x="58" y="131"/>
                      </a:lnTo>
                      <a:lnTo>
                        <a:pt x="45" y="155"/>
                      </a:lnTo>
                      <a:lnTo>
                        <a:pt x="33" y="180"/>
                      </a:lnTo>
                      <a:lnTo>
                        <a:pt x="29" y="193"/>
                      </a:lnTo>
                      <a:lnTo>
                        <a:pt x="25" y="206"/>
                      </a:lnTo>
                      <a:lnTo>
                        <a:pt x="22" y="219"/>
                      </a:lnTo>
                      <a:lnTo>
                        <a:pt x="18" y="233"/>
                      </a:lnTo>
                      <a:lnTo>
                        <a:pt x="14" y="250"/>
                      </a:lnTo>
                      <a:lnTo>
                        <a:pt x="9" y="269"/>
                      </a:lnTo>
                      <a:lnTo>
                        <a:pt x="5" y="288"/>
                      </a:lnTo>
                      <a:lnTo>
                        <a:pt x="1" y="308"/>
                      </a:lnTo>
                      <a:lnTo>
                        <a:pt x="0" y="327"/>
                      </a:lnTo>
                      <a:lnTo>
                        <a:pt x="1" y="346"/>
                      </a:lnTo>
                      <a:lnTo>
                        <a:pt x="6" y="365"/>
                      </a:lnTo>
                      <a:lnTo>
                        <a:pt x="15" y="383"/>
                      </a:lnTo>
                      <a:lnTo>
                        <a:pt x="66" y="463"/>
                      </a:lnTo>
                      <a:lnTo>
                        <a:pt x="94" y="526"/>
                      </a:lnTo>
                      <a:lnTo>
                        <a:pt x="107" y="573"/>
                      </a:lnTo>
                      <a:lnTo>
                        <a:pt x="107" y="606"/>
                      </a:lnTo>
                      <a:lnTo>
                        <a:pt x="100" y="628"/>
                      </a:lnTo>
                      <a:lnTo>
                        <a:pt x="89" y="640"/>
                      </a:lnTo>
                      <a:lnTo>
                        <a:pt x="80" y="647"/>
                      </a:lnTo>
                      <a:lnTo>
                        <a:pt x="75" y="649"/>
                      </a:lnTo>
                      <a:close/>
                    </a:path>
                  </a:pathLst>
                </a:custGeom>
                <a:solidFill>
                  <a:srgbClr val="66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1" name="Freeform 618"/>
                <p:cNvSpPr>
                  <a:spLocks noChangeAspect="1"/>
                </p:cNvSpPr>
                <p:nvPr/>
              </p:nvSpPr>
              <p:spPr bwMode="auto">
                <a:xfrm>
                  <a:off x="3686" y="3240"/>
                  <a:ext cx="141" cy="96"/>
                </a:xfrm>
                <a:custGeom>
                  <a:avLst/>
                  <a:gdLst>
                    <a:gd name="T0" fmla="*/ 1 w 283"/>
                    <a:gd name="T1" fmla="*/ 3 h 191"/>
                    <a:gd name="T2" fmla="*/ 5 w 283"/>
                    <a:gd name="T3" fmla="*/ 2 h 191"/>
                    <a:gd name="T4" fmla="*/ 10 w 283"/>
                    <a:gd name="T5" fmla="*/ 2 h 191"/>
                    <a:gd name="T6" fmla="*/ 15 w 283"/>
                    <a:gd name="T7" fmla="*/ 2 h 191"/>
                    <a:gd name="T8" fmla="*/ 19 w 283"/>
                    <a:gd name="T9" fmla="*/ 3 h 191"/>
                    <a:gd name="T10" fmla="*/ 24 w 283"/>
                    <a:gd name="T11" fmla="*/ 4 h 191"/>
                    <a:gd name="T12" fmla="*/ 28 w 283"/>
                    <a:gd name="T13" fmla="*/ 6 h 191"/>
                    <a:gd name="T14" fmla="*/ 33 w 283"/>
                    <a:gd name="T15" fmla="*/ 8 h 191"/>
                    <a:gd name="T16" fmla="*/ 38 w 283"/>
                    <a:gd name="T17" fmla="*/ 10 h 191"/>
                    <a:gd name="T18" fmla="*/ 43 w 283"/>
                    <a:gd name="T19" fmla="*/ 14 h 191"/>
                    <a:gd name="T20" fmla="*/ 48 w 283"/>
                    <a:gd name="T21" fmla="*/ 17 h 191"/>
                    <a:gd name="T22" fmla="*/ 52 w 283"/>
                    <a:gd name="T23" fmla="*/ 21 h 191"/>
                    <a:gd name="T24" fmla="*/ 56 w 283"/>
                    <a:gd name="T25" fmla="*/ 25 h 191"/>
                    <a:gd name="T26" fmla="*/ 59 w 283"/>
                    <a:gd name="T27" fmla="*/ 30 h 191"/>
                    <a:gd name="T28" fmla="*/ 63 w 283"/>
                    <a:gd name="T29" fmla="*/ 36 h 191"/>
                    <a:gd name="T30" fmla="*/ 66 w 283"/>
                    <a:gd name="T31" fmla="*/ 42 h 191"/>
                    <a:gd name="T32" fmla="*/ 69 w 283"/>
                    <a:gd name="T33" fmla="*/ 48 h 191"/>
                    <a:gd name="T34" fmla="*/ 69 w 283"/>
                    <a:gd name="T35" fmla="*/ 48 h 191"/>
                    <a:gd name="T36" fmla="*/ 70 w 283"/>
                    <a:gd name="T37" fmla="*/ 48 h 191"/>
                    <a:gd name="T38" fmla="*/ 70 w 283"/>
                    <a:gd name="T39" fmla="*/ 47 h 191"/>
                    <a:gd name="T40" fmla="*/ 70 w 283"/>
                    <a:gd name="T41" fmla="*/ 47 h 191"/>
                    <a:gd name="T42" fmla="*/ 67 w 283"/>
                    <a:gd name="T43" fmla="*/ 40 h 191"/>
                    <a:gd name="T44" fmla="*/ 64 w 283"/>
                    <a:gd name="T45" fmla="*/ 35 h 191"/>
                    <a:gd name="T46" fmla="*/ 61 w 283"/>
                    <a:gd name="T47" fmla="*/ 29 h 191"/>
                    <a:gd name="T48" fmla="*/ 58 w 283"/>
                    <a:gd name="T49" fmla="*/ 25 h 191"/>
                    <a:gd name="T50" fmla="*/ 54 w 283"/>
                    <a:gd name="T51" fmla="*/ 21 h 191"/>
                    <a:gd name="T52" fmla="*/ 50 w 283"/>
                    <a:gd name="T53" fmla="*/ 17 h 191"/>
                    <a:gd name="T54" fmla="*/ 45 w 283"/>
                    <a:gd name="T55" fmla="*/ 13 h 191"/>
                    <a:gd name="T56" fmla="*/ 40 w 283"/>
                    <a:gd name="T57" fmla="*/ 10 h 191"/>
                    <a:gd name="T58" fmla="*/ 35 w 283"/>
                    <a:gd name="T59" fmla="*/ 7 h 191"/>
                    <a:gd name="T60" fmla="*/ 30 w 283"/>
                    <a:gd name="T61" fmla="*/ 5 h 191"/>
                    <a:gd name="T62" fmla="*/ 25 w 283"/>
                    <a:gd name="T63" fmla="*/ 3 h 191"/>
                    <a:gd name="T64" fmla="*/ 20 w 283"/>
                    <a:gd name="T65" fmla="*/ 2 h 191"/>
                    <a:gd name="T66" fmla="*/ 15 w 283"/>
                    <a:gd name="T67" fmla="*/ 1 h 191"/>
                    <a:gd name="T68" fmla="*/ 10 w 283"/>
                    <a:gd name="T69" fmla="*/ 0 h 191"/>
                    <a:gd name="T70" fmla="*/ 5 w 283"/>
                    <a:gd name="T71" fmla="*/ 0 h 191"/>
                    <a:gd name="T72" fmla="*/ 0 w 283"/>
                    <a:gd name="T73" fmla="*/ 1 h 191"/>
                    <a:gd name="T74" fmla="*/ 0 w 283"/>
                    <a:gd name="T75" fmla="*/ 1 h 191"/>
                    <a:gd name="T76" fmla="*/ 0 w 283"/>
                    <a:gd name="T77" fmla="*/ 1 h 191"/>
                    <a:gd name="T78" fmla="*/ 0 w 283"/>
                    <a:gd name="T79" fmla="*/ 2 h 191"/>
                    <a:gd name="T80" fmla="*/ 0 w 283"/>
                    <a:gd name="T81" fmla="*/ 2 h 191"/>
                    <a:gd name="T82" fmla="*/ 0 w 283"/>
                    <a:gd name="T83" fmla="*/ 2 h 191"/>
                    <a:gd name="T84" fmla="*/ 0 w 283"/>
                    <a:gd name="T85" fmla="*/ 2 h 191"/>
                    <a:gd name="T86" fmla="*/ 0 w 283"/>
                    <a:gd name="T87" fmla="*/ 3 h 191"/>
                    <a:gd name="T88" fmla="*/ 1 w 283"/>
                    <a:gd name="T89" fmla="*/ 3 h 191"/>
                    <a:gd name="T90" fmla="*/ 1 w 283"/>
                    <a:gd name="T91" fmla="*/ 3 h 19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83"/>
                    <a:gd name="T139" fmla="*/ 0 h 191"/>
                    <a:gd name="T140" fmla="*/ 283 w 283"/>
                    <a:gd name="T141" fmla="*/ 191 h 19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83" h="191">
                      <a:moveTo>
                        <a:pt x="4" y="9"/>
                      </a:moveTo>
                      <a:lnTo>
                        <a:pt x="23" y="7"/>
                      </a:lnTo>
                      <a:lnTo>
                        <a:pt x="42" y="7"/>
                      </a:lnTo>
                      <a:lnTo>
                        <a:pt x="60" y="8"/>
                      </a:lnTo>
                      <a:lnTo>
                        <a:pt x="79" y="11"/>
                      </a:lnTo>
                      <a:lnTo>
                        <a:pt x="96" y="16"/>
                      </a:lnTo>
                      <a:lnTo>
                        <a:pt x="114" y="22"/>
                      </a:lnTo>
                      <a:lnTo>
                        <a:pt x="133" y="30"/>
                      </a:lnTo>
                      <a:lnTo>
                        <a:pt x="153" y="40"/>
                      </a:lnTo>
                      <a:lnTo>
                        <a:pt x="173" y="53"/>
                      </a:lnTo>
                      <a:lnTo>
                        <a:pt x="192" y="67"/>
                      </a:lnTo>
                      <a:lnTo>
                        <a:pt x="209" y="83"/>
                      </a:lnTo>
                      <a:lnTo>
                        <a:pt x="225" y="100"/>
                      </a:lnTo>
                      <a:lnTo>
                        <a:pt x="239" y="120"/>
                      </a:lnTo>
                      <a:lnTo>
                        <a:pt x="253" y="142"/>
                      </a:lnTo>
                      <a:lnTo>
                        <a:pt x="265" y="166"/>
                      </a:lnTo>
                      <a:lnTo>
                        <a:pt x="277" y="191"/>
                      </a:lnTo>
                      <a:lnTo>
                        <a:pt x="278" y="191"/>
                      </a:lnTo>
                      <a:lnTo>
                        <a:pt x="280" y="189"/>
                      </a:lnTo>
                      <a:lnTo>
                        <a:pt x="283" y="187"/>
                      </a:lnTo>
                      <a:lnTo>
                        <a:pt x="283" y="186"/>
                      </a:lnTo>
                      <a:lnTo>
                        <a:pt x="270" y="160"/>
                      </a:lnTo>
                      <a:lnTo>
                        <a:pt x="257" y="138"/>
                      </a:lnTo>
                      <a:lnTo>
                        <a:pt x="245" y="116"/>
                      </a:lnTo>
                      <a:lnTo>
                        <a:pt x="232" y="98"/>
                      </a:lnTo>
                      <a:lnTo>
                        <a:pt x="217" y="81"/>
                      </a:lnTo>
                      <a:lnTo>
                        <a:pt x="201" y="65"/>
                      </a:lnTo>
                      <a:lnTo>
                        <a:pt x="182" y="50"/>
                      </a:lnTo>
                      <a:lnTo>
                        <a:pt x="162" y="37"/>
                      </a:lnTo>
                      <a:lnTo>
                        <a:pt x="142" y="27"/>
                      </a:lnTo>
                      <a:lnTo>
                        <a:pt x="123" y="19"/>
                      </a:lnTo>
                      <a:lnTo>
                        <a:pt x="102" y="12"/>
                      </a:lnTo>
                      <a:lnTo>
                        <a:pt x="82" y="6"/>
                      </a:lnTo>
                      <a:lnTo>
                        <a:pt x="63" y="2"/>
                      </a:lnTo>
                      <a:lnTo>
                        <a:pt x="42" y="0"/>
                      </a:lnTo>
                      <a:lnTo>
                        <a:pt x="22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9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2" name="Freeform 619"/>
                <p:cNvSpPr>
                  <a:spLocks noChangeAspect="1"/>
                </p:cNvSpPr>
                <p:nvPr/>
              </p:nvSpPr>
              <p:spPr bwMode="auto">
                <a:xfrm>
                  <a:off x="3692" y="3238"/>
                  <a:ext cx="70" cy="108"/>
                </a:xfrm>
                <a:custGeom>
                  <a:avLst/>
                  <a:gdLst>
                    <a:gd name="T0" fmla="*/ 1 w 139"/>
                    <a:gd name="T1" fmla="*/ 2 h 215"/>
                    <a:gd name="T2" fmla="*/ 6 w 139"/>
                    <a:gd name="T3" fmla="*/ 4 h 215"/>
                    <a:gd name="T4" fmla="*/ 10 w 139"/>
                    <a:gd name="T5" fmla="*/ 6 h 215"/>
                    <a:gd name="T6" fmla="*/ 14 w 139"/>
                    <a:gd name="T7" fmla="*/ 8 h 215"/>
                    <a:gd name="T8" fmla="*/ 17 w 139"/>
                    <a:gd name="T9" fmla="*/ 11 h 215"/>
                    <a:gd name="T10" fmla="*/ 20 w 139"/>
                    <a:gd name="T11" fmla="*/ 14 h 215"/>
                    <a:gd name="T12" fmla="*/ 22 w 139"/>
                    <a:gd name="T13" fmla="*/ 17 h 215"/>
                    <a:gd name="T14" fmla="*/ 24 w 139"/>
                    <a:gd name="T15" fmla="*/ 21 h 215"/>
                    <a:gd name="T16" fmla="*/ 27 w 139"/>
                    <a:gd name="T17" fmla="*/ 26 h 215"/>
                    <a:gd name="T18" fmla="*/ 29 w 139"/>
                    <a:gd name="T19" fmla="*/ 34 h 215"/>
                    <a:gd name="T20" fmla="*/ 31 w 139"/>
                    <a:gd name="T21" fmla="*/ 43 h 215"/>
                    <a:gd name="T22" fmla="*/ 33 w 139"/>
                    <a:gd name="T23" fmla="*/ 51 h 215"/>
                    <a:gd name="T24" fmla="*/ 34 w 139"/>
                    <a:gd name="T25" fmla="*/ 54 h 215"/>
                    <a:gd name="T26" fmla="*/ 34 w 139"/>
                    <a:gd name="T27" fmla="*/ 54 h 215"/>
                    <a:gd name="T28" fmla="*/ 35 w 139"/>
                    <a:gd name="T29" fmla="*/ 54 h 215"/>
                    <a:gd name="T30" fmla="*/ 35 w 139"/>
                    <a:gd name="T31" fmla="*/ 54 h 215"/>
                    <a:gd name="T32" fmla="*/ 35 w 139"/>
                    <a:gd name="T33" fmla="*/ 54 h 215"/>
                    <a:gd name="T34" fmla="*/ 32 w 139"/>
                    <a:gd name="T35" fmla="*/ 40 h 215"/>
                    <a:gd name="T36" fmla="*/ 29 w 139"/>
                    <a:gd name="T37" fmla="*/ 29 h 215"/>
                    <a:gd name="T38" fmla="*/ 25 w 139"/>
                    <a:gd name="T39" fmla="*/ 20 h 215"/>
                    <a:gd name="T40" fmla="*/ 21 w 139"/>
                    <a:gd name="T41" fmla="*/ 14 h 215"/>
                    <a:gd name="T42" fmla="*/ 17 w 139"/>
                    <a:gd name="T43" fmla="*/ 10 h 215"/>
                    <a:gd name="T44" fmla="*/ 12 w 139"/>
                    <a:gd name="T45" fmla="*/ 6 h 215"/>
                    <a:gd name="T46" fmla="*/ 7 w 139"/>
                    <a:gd name="T47" fmla="*/ 3 h 215"/>
                    <a:gd name="T48" fmla="*/ 2 w 139"/>
                    <a:gd name="T49" fmla="*/ 1 h 215"/>
                    <a:gd name="T50" fmla="*/ 1 w 139"/>
                    <a:gd name="T51" fmla="*/ 0 h 215"/>
                    <a:gd name="T52" fmla="*/ 1 w 139"/>
                    <a:gd name="T53" fmla="*/ 0 h 215"/>
                    <a:gd name="T54" fmla="*/ 1 w 139"/>
                    <a:gd name="T55" fmla="*/ 0 h 215"/>
                    <a:gd name="T56" fmla="*/ 0 w 139"/>
                    <a:gd name="T57" fmla="*/ 1 h 215"/>
                    <a:gd name="T58" fmla="*/ 0 w 139"/>
                    <a:gd name="T59" fmla="*/ 1 h 215"/>
                    <a:gd name="T60" fmla="*/ 0 w 139"/>
                    <a:gd name="T61" fmla="*/ 1 h 215"/>
                    <a:gd name="T62" fmla="*/ 0 w 139"/>
                    <a:gd name="T63" fmla="*/ 2 h 215"/>
                    <a:gd name="T64" fmla="*/ 1 w 139"/>
                    <a:gd name="T65" fmla="*/ 2 h 215"/>
                    <a:gd name="T66" fmla="*/ 1 w 139"/>
                    <a:gd name="T67" fmla="*/ 2 h 2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9"/>
                    <a:gd name="T103" fmla="*/ 0 h 215"/>
                    <a:gd name="T104" fmla="*/ 139 w 139"/>
                    <a:gd name="T105" fmla="*/ 215 h 2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9" h="215">
                      <a:moveTo>
                        <a:pt x="1" y="8"/>
                      </a:moveTo>
                      <a:lnTo>
                        <a:pt x="22" y="16"/>
                      </a:lnTo>
                      <a:lnTo>
                        <a:pt x="39" y="24"/>
                      </a:lnTo>
                      <a:lnTo>
                        <a:pt x="54" y="32"/>
                      </a:lnTo>
                      <a:lnTo>
                        <a:pt x="67" y="41"/>
                      </a:lnTo>
                      <a:lnTo>
                        <a:pt x="77" y="53"/>
                      </a:lnTo>
                      <a:lnTo>
                        <a:pt x="86" y="67"/>
                      </a:lnTo>
                      <a:lnTo>
                        <a:pt x="96" y="83"/>
                      </a:lnTo>
                      <a:lnTo>
                        <a:pt x="105" y="102"/>
                      </a:lnTo>
                      <a:lnTo>
                        <a:pt x="115" y="134"/>
                      </a:lnTo>
                      <a:lnTo>
                        <a:pt x="124" y="172"/>
                      </a:lnTo>
                      <a:lnTo>
                        <a:pt x="131" y="202"/>
                      </a:lnTo>
                      <a:lnTo>
                        <a:pt x="134" y="215"/>
                      </a:lnTo>
                      <a:lnTo>
                        <a:pt x="135" y="215"/>
                      </a:lnTo>
                      <a:lnTo>
                        <a:pt x="137" y="215"/>
                      </a:lnTo>
                      <a:lnTo>
                        <a:pt x="138" y="215"/>
                      </a:lnTo>
                      <a:lnTo>
                        <a:pt x="139" y="215"/>
                      </a:lnTo>
                      <a:lnTo>
                        <a:pt x="128" y="157"/>
                      </a:lnTo>
                      <a:lnTo>
                        <a:pt x="114" y="113"/>
                      </a:lnTo>
                      <a:lnTo>
                        <a:pt x="100" y="79"/>
                      </a:lnTo>
                      <a:lnTo>
                        <a:pt x="84" y="54"/>
                      </a:lnTo>
                      <a:lnTo>
                        <a:pt x="67" y="37"/>
                      </a:lnTo>
                      <a:lnTo>
                        <a:pt x="48" y="23"/>
                      </a:lnTo>
                      <a:lnTo>
                        <a:pt x="28" y="1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3" name="Freeform 620"/>
                <p:cNvSpPr>
                  <a:spLocks noChangeAspect="1"/>
                </p:cNvSpPr>
                <p:nvPr/>
              </p:nvSpPr>
              <p:spPr bwMode="auto">
                <a:xfrm>
                  <a:off x="3513" y="3241"/>
                  <a:ext cx="180" cy="336"/>
                </a:xfrm>
                <a:custGeom>
                  <a:avLst/>
                  <a:gdLst>
                    <a:gd name="T0" fmla="*/ 86 w 358"/>
                    <a:gd name="T1" fmla="*/ 0 h 673"/>
                    <a:gd name="T2" fmla="*/ 80 w 358"/>
                    <a:gd name="T3" fmla="*/ 1 h 673"/>
                    <a:gd name="T4" fmla="*/ 75 w 358"/>
                    <a:gd name="T5" fmla="*/ 1 h 673"/>
                    <a:gd name="T6" fmla="*/ 69 w 358"/>
                    <a:gd name="T7" fmla="*/ 2 h 673"/>
                    <a:gd name="T8" fmla="*/ 63 w 358"/>
                    <a:gd name="T9" fmla="*/ 3 h 673"/>
                    <a:gd name="T10" fmla="*/ 57 w 358"/>
                    <a:gd name="T11" fmla="*/ 4 h 673"/>
                    <a:gd name="T12" fmla="*/ 52 w 358"/>
                    <a:gd name="T13" fmla="*/ 5 h 673"/>
                    <a:gd name="T14" fmla="*/ 46 w 358"/>
                    <a:gd name="T15" fmla="*/ 6 h 673"/>
                    <a:gd name="T16" fmla="*/ 37 w 358"/>
                    <a:gd name="T17" fmla="*/ 8 h 673"/>
                    <a:gd name="T18" fmla="*/ 26 w 358"/>
                    <a:gd name="T19" fmla="*/ 13 h 673"/>
                    <a:gd name="T20" fmla="*/ 16 w 358"/>
                    <a:gd name="T21" fmla="*/ 19 h 673"/>
                    <a:gd name="T22" fmla="*/ 8 w 358"/>
                    <a:gd name="T23" fmla="*/ 27 h 673"/>
                    <a:gd name="T24" fmla="*/ 2 w 358"/>
                    <a:gd name="T25" fmla="*/ 39 h 673"/>
                    <a:gd name="T26" fmla="*/ 0 w 358"/>
                    <a:gd name="T27" fmla="*/ 54 h 673"/>
                    <a:gd name="T28" fmla="*/ 2 w 358"/>
                    <a:gd name="T29" fmla="*/ 68 h 673"/>
                    <a:gd name="T30" fmla="*/ 6 w 358"/>
                    <a:gd name="T31" fmla="*/ 79 h 673"/>
                    <a:gd name="T32" fmla="*/ 14 w 358"/>
                    <a:gd name="T33" fmla="*/ 96 h 673"/>
                    <a:gd name="T34" fmla="*/ 22 w 358"/>
                    <a:gd name="T35" fmla="*/ 113 h 673"/>
                    <a:gd name="T36" fmla="*/ 26 w 358"/>
                    <a:gd name="T37" fmla="*/ 125 h 673"/>
                    <a:gd name="T38" fmla="*/ 28 w 358"/>
                    <a:gd name="T39" fmla="*/ 134 h 673"/>
                    <a:gd name="T40" fmla="*/ 28 w 358"/>
                    <a:gd name="T41" fmla="*/ 142 h 673"/>
                    <a:gd name="T42" fmla="*/ 27 w 358"/>
                    <a:gd name="T43" fmla="*/ 149 h 673"/>
                    <a:gd name="T44" fmla="*/ 24 w 358"/>
                    <a:gd name="T45" fmla="*/ 155 h 673"/>
                    <a:gd name="T46" fmla="*/ 21 w 358"/>
                    <a:gd name="T47" fmla="*/ 159 h 673"/>
                    <a:gd name="T48" fmla="*/ 18 w 358"/>
                    <a:gd name="T49" fmla="*/ 163 h 673"/>
                    <a:gd name="T50" fmla="*/ 14 w 358"/>
                    <a:gd name="T51" fmla="*/ 165 h 673"/>
                    <a:gd name="T52" fmla="*/ 12 w 358"/>
                    <a:gd name="T53" fmla="*/ 166 h 673"/>
                    <a:gd name="T54" fmla="*/ 11 w 358"/>
                    <a:gd name="T55" fmla="*/ 167 h 673"/>
                    <a:gd name="T56" fmla="*/ 12 w 358"/>
                    <a:gd name="T57" fmla="*/ 168 h 673"/>
                    <a:gd name="T58" fmla="*/ 12 w 358"/>
                    <a:gd name="T59" fmla="*/ 168 h 673"/>
                    <a:gd name="T60" fmla="*/ 16 w 358"/>
                    <a:gd name="T61" fmla="*/ 166 h 673"/>
                    <a:gd name="T62" fmla="*/ 22 w 358"/>
                    <a:gd name="T63" fmla="*/ 161 h 673"/>
                    <a:gd name="T64" fmla="*/ 26 w 358"/>
                    <a:gd name="T65" fmla="*/ 154 h 673"/>
                    <a:gd name="T66" fmla="*/ 29 w 358"/>
                    <a:gd name="T67" fmla="*/ 147 h 673"/>
                    <a:gd name="T68" fmla="*/ 31 w 358"/>
                    <a:gd name="T69" fmla="*/ 134 h 673"/>
                    <a:gd name="T70" fmla="*/ 24 w 358"/>
                    <a:gd name="T71" fmla="*/ 112 h 673"/>
                    <a:gd name="T72" fmla="*/ 14 w 358"/>
                    <a:gd name="T73" fmla="*/ 89 h 673"/>
                    <a:gd name="T74" fmla="*/ 5 w 358"/>
                    <a:gd name="T75" fmla="*/ 69 h 673"/>
                    <a:gd name="T76" fmla="*/ 2 w 358"/>
                    <a:gd name="T77" fmla="*/ 54 h 673"/>
                    <a:gd name="T78" fmla="*/ 4 w 358"/>
                    <a:gd name="T79" fmla="*/ 40 h 673"/>
                    <a:gd name="T80" fmla="*/ 10 w 358"/>
                    <a:gd name="T81" fmla="*/ 28 h 673"/>
                    <a:gd name="T82" fmla="*/ 17 w 358"/>
                    <a:gd name="T83" fmla="*/ 21 h 673"/>
                    <a:gd name="T84" fmla="*/ 26 w 358"/>
                    <a:gd name="T85" fmla="*/ 15 h 673"/>
                    <a:gd name="T86" fmla="*/ 36 w 358"/>
                    <a:gd name="T87" fmla="*/ 11 h 673"/>
                    <a:gd name="T88" fmla="*/ 44 w 358"/>
                    <a:gd name="T89" fmla="*/ 8 h 673"/>
                    <a:gd name="T90" fmla="*/ 50 w 358"/>
                    <a:gd name="T91" fmla="*/ 7 h 673"/>
                    <a:gd name="T92" fmla="*/ 56 w 358"/>
                    <a:gd name="T93" fmla="*/ 6 h 673"/>
                    <a:gd name="T94" fmla="*/ 62 w 358"/>
                    <a:gd name="T95" fmla="*/ 5 h 673"/>
                    <a:gd name="T96" fmla="*/ 68 w 358"/>
                    <a:gd name="T97" fmla="*/ 4 h 673"/>
                    <a:gd name="T98" fmla="*/ 74 w 358"/>
                    <a:gd name="T99" fmla="*/ 4 h 673"/>
                    <a:gd name="T100" fmla="*/ 80 w 358"/>
                    <a:gd name="T101" fmla="*/ 3 h 673"/>
                    <a:gd name="T102" fmla="*/ 86 w 358"/>
                    <a:gd name="T103" fmla="*/ 2 h 673"/>
                    <a:gd name="T104" fmla="*/ 90 w 358"/>
                    <a:gd name="T105" fmla="*/ 1 h 673"/>
                    <a:gd name="T106" fmla="*/ 91 w 358"/>
                    <a:gd name="T107" fmla="*/ 1 h 673"/>
                    <a:gd name="T108" fmla="*/ 91 w 358"/>
                    <a:gd name="T109" fmla="*/ 0 h 673"/>
                    <a:gd name="T110" fmla="*/ 89 w 358"/>
                    <a:gd name="T111" fmla="*/ 0 h 673"/>
                    <a:gd name="T112" fmla="*/ 89 w 358"/>
                    <a:gd name="T113" fmla="*/ 0 h 67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58"/>
                    <a:gd name="T172" fmla="*/ 0 h 673"/>
                    <a:gd name="T173" fmla="*/ 358 w 358"/>
                    <a:gd name="T174" fmla="*/ 673 h 67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58" h="673">
                      <a:moveTo>
                        <a:pt x="353" y="0"/>
                      </a:moveTo>
                      <a:lnTo>
                        <a:pt x="342" y="1"/>
                      </a:lnTo>
                      <a:lnTo>
                        <a:pt x="330" y="4"/>
                      </a:lnTo>
                      <a:lnTo>
                        <a:pt x="319" y="5"/>
                      </a:lnTo>
                      <a:lnTo>
                        <a:pt x="307" y="6"/>
                      </a:lnTo>
                      <a:lnTo>
                        <a:pt x="296" y="7"/>
                      </a:lnTo>
                      <a:lnTo>
                        <a:pt x="284" y="10"/>
                      </a:lnTo>
                      <a:lnTo>
                        <a:pt x="273" y="11"/>
                      </a:lnTo>
                      <a:lnTo>
                        <a:pt x="261" y="12"/>
                      </a:lnTo>
                      <a:lnTo>
                        <a:pt x="250" y="13"/>
                      </a:lnTo>
                      <a:lnTo>
                        <a:pt x="238" y="15"/>
                      </a:lnTo>
                      <a:lnTo>
                        <a:pt x="227" y="16"/>
                      </a:lnTo>
                      <a:lnTo>
                        <a:pt x="215" y="19"/>
                      </a:lnTo>
                      <a:lnTo>
                        <a:pt x="204" y="21"/>
                      </a:lnTo>
                      <a:lnTo>
                        <a:pt x="192" y="23"/>
                      </a:lnTo>
                      <a:lnTo>
                        <a:pt x="181" y="26"/>
                      </a:lnTo>
                      <a:lnTo>
                        <a:pt x="169" y="28"/>
                      </a:lnTo>
                      <a:lnTo>
                        <a:pt x="146" y="35"/>
                      </a:lnTo>
                      <a:lnTo>
                        <a:pt x="124" y="43"/>
                      </a:lnTo>
                      <a:lnTo>
                        <a:pt x="103" y="53"/>
                      </a:lnTo>
                      <a:lnTo>
                        <a:pt x="83" y="65"/>
                      </a:lnTo>
                      <a:lnTo>
                        <a:pt x="64" y="77"/>
                      </a:lnTo>
                      <a:lnTo>
                        <a:pt x="47" y="92"/>
                      </a:lnTo>
                      <a:lnTo>
                        <a:pt x="31" y="110"/>
                      </a:lnTo>
                      <a:lnTo>
                        <a:pt x="16" y="128"/>
                      </a:lnTo>
                      <a:lnTo>
                        <a:pt x="7" y="157"/>
                      </a:lnTo>
                      <a:lnTo>
                        <a:pt x="1" y="187"/>
                      </a:lnTo>
                      <a:lnTo>
                        <a:pt x="0" y="217"/>
                      </a:lnTo>
                      <a:lnTo>
                        <a:pt x="2" y="248"/>
                      </a:lnTo>
                      <a:lnTo>
                        <a:pt x="7" y="272"/>
                      </a:lnTo>
                      <a:lnTo>
                        <a:pt x="15" y="295"/>
                      </a:lnTo>
                      <a:lnTo>
                        <a:pt x="23" y="317"/>
                      </a:lnTo>
                      <a:lnTo>
                        <a:pt x="33" y="340"/>
                      </a:lnTo>
                      <a:lnTo>
                        <a:pt x="55" y="385"/>
                      </a:lnTo>
                      <a:lnTo>
                        <a:pt x="72" y="423"/>
                      </a:lnTo>
                      <a:lnTo>
                        <a:pt x="85" y="454"/>
                      </a:lnTo>
                      <a:lnTo>
                        <a:pt x="95" y="481"/>
                      </a:lnTo>
                      <a:lnTo>
                        <a:pt x="102" y="502"/>
                      </a:lnTo>
                      <a:lnTo>
                        <a:pt x="107" y="522"/>
                      </a:lnTo>
                      <a:lnTo>
                        <a:pt x="110" y="538"/>
                      </a:lnTo>
                      <a:lnTo>
                        <a:pt x="111" y="554"/>
                      </a:lnTo>
                      <a:lnTo>
                        <a:pt x="111" y="570"/>
                      </a:lnTo>
                      <a:lnTo>
                        <a:pt x="109" y="584"/>
                      </a:lnTo>
                      <a:lnTo>
                        <a:pt x="105" y="598"/>
                      </a:lnTo>
                      <a:lnTo>
                        <a:pt x="98" y="613"/>
                      </a:lnTo>
                      <a:lnTo>
                        <a:pt x="93" y="621"/>
                      </a:lnTo>
                      <a:lnTo>
                        <a:pt x="88" y="630"/>
                      </a:lnTo>
                      <a:lnTo>
                        <a:pt x="83" y="638"/>
                      </a:lnTo>
                      <a:lnTo>
                        <a:pt x="78" y="645"/>
                      </a:lnTo>
                      <a:lnTo>
                        <a:pt x="71" y="652"/>
                      </a:lnTo>
                      <a:lnTo>
                        <a:pt x="64" y="658"/>
                      </a:lnTo>
                      <a:lnTo>
                        <a:pt x="56" y="661"/>
                      </a:lnTo>
                      <a:lnTo>
                        <a:pt x="47" y="665"/>
                      </a:lnTo>
                      <a:lnTo>
                        <a:pt x="46" y="666"/>
                      </a:lnTo>
                      <a:lnTo>
                        <a:pt x="45" y="667"/>
                      </a:lnTo>
                      <a:lnTo>
                        <a:pt x="43" y="669"/>
                      </a:lnTo>
                      <a:lnTo>
                        <a:pt x="43" y="671"/>
                      </a:lnTo>
                      <a:lnTo>
                        <a:pt x="45" y="672"/>
                      </a:lnTo>
                      <a:lnTo>
                        <a:pt x="46" y="672"/>
                      </a:lnTo>
                      <a:lnTo>
                        <a:pt x="48" y="673"/>
                      </a:lnTo>
                      <a:lnTo>
                        <a:pt x="49" y="673"/>
                      </a:lnTo>
                      <a:lnTo>
                        <a:pt x="64" y="667"/>
                      </a:lnTo>
                      <a:lnTo>
                        <a:pt x="76" y="658"/>
                      </a:lnTo>
                      <a:lnTo>
                        <a:pt x="87" y="646"/>
                      </a:lnTo>
                      <a:lnTo>
                        <a:pt x="96" y="634"/>
                      </a:lnTo>
                      <a:lnTo>
                        <a:pt x="103" y="619"/>
                      </a:lnTo>
                      <a:lnTo>
                        <a:pt x="110" y="604"/>
                      </a:lnTo>
                      <a:lnTo>
                        <a:pt x="116" y="589"/>
                      </a:lnTo>
                      <a:lnTo>
                        <a:pt x="122" y="574"/>
                      </a:lnTo>
                      <a:lnTo>
                        <a:pt x="121" y="538"/>
                      </a:lnTo>
                      <a:lnTo>
                        <a:pt x="111" y="495"/>
                      </a:lnTo>
                      <a:lnTo>
                        <a:pt x="95" y="449"/>
                      </a:lnTo>
                      <a:lnTo>
                        <a:pt x="76" y="402"/>
                      </a:lnTo>
                      <a:lnTo>
                        <a:pt x="55" y="356"/>
                      </a:lnTo>
                      <a:lnTo>
                        <a:pt x="35" y="312"/>
                      </a:lnTo>
                      <a:lnTo>
                        <a:pt x="20" y="276"/>
                      </a:lnTo>
                      <a:lnTo>
                        <a:pt x="11" y="247"/>
                      </a:lnTo>
                      <a:lnTo>
                        <a:pt x="8" y="218"/>
                      </a:lnTo>
                      <a:lnTo>
                        <a:pt x="9" y="189"/>
                      </a:lnTo>
                      <a:lnTo>
                        <a:pt x="13" y="160"/>
                      </a:lnTo>
                      <a:lnTo>
                        <a:pt x="23" y="133"/>
                      </a:lnTo>
                      <a:lnTo>
                        <a:pt x="37" y="115"/>
                      </a:lnTo>
                      <a:lnTo>
                        <a:pt x="50" y="101"/>
                      </a:lnTo>
                      <a:lnTo>
                        <a:pt x="67" y="87"/>
                      </a:lnTo>
                      <a:lnTo>
                        <a:pt x="84" y="74"/>
                      </a:lnTo>
                      <a:lnTo>
                        <a:pt x="102" y="63"/>
                      </a:lnTo>
                      <a:lnTo>
                        <a:pt x="122" y="53"/>
                      </a:lnTo>
                      <a:lnTo>
                        <a:pt x="141" y="45"/>
                      </a:lnTo>
                      <a:lnTo>
                        <a:pt x="162" y="38"/>
                      </a:lnTo>
                      <a:lnTo>
                        <a:pt x="174" y="35"/>
                      </a:lnTo>
                      <a:lnTo>
                        <a:pt x="186" y="33"/>
                      </a:lnTo>
                      <a:lnTo>
                        <a:pt x="198" y="30"/>
                      </a:lnTo>
                      <a:lnTo>
                        <a:pt x="211" y="28"/>
                      </a:lnTo>
                      <a:lnTo>
                        <a:pt x="222" y="26"/>
                      </a:lnTo>
                      <a:lnTo>
                        <a:pt x="235" y="25"/>
                      </a:lnTo>
                      <a:lnTo>
                        <a:pt x="246" y="22"/>
                      </a:lnTo>
                      <a:lnTo>
                        <a:pt x="259" y="21"/>
                      </a:lnTo>
                      <a:lnTo>
                        <a:pt x="270" y="19"/>
                      </a:lnTo>
                      <a:lnTo>
                        <a:pt x="282" y="18"/>
                      </a:lnTo>
                      <a:lnTo>
                        <a:pt x="295" y="16"/>
                      </a:lnTo>
                      <a:lnTo>
                        <a:pt x="306" y="15"/>
                      </a:lnTo>
                      <a:lnTo>
                        <a:pt x="319" y="13"/>
                      </a:lnTo>
                      <a:lnTo>
                        <a:pt x="330" y="12"/>
                      </a:lnTo>
                      <a:lnTo>
                        <a:pt x="343" y="11"/>
                      </a:lnTo>
                      <a:lnTo>
                        <a:pt x="355" y="8"/>
                      </a:lnTo>
                      <a:lnTo>
                        <a:pt x="356" y="7"/>
                      </a:lnTo>
                      <a:lnTo>
                        <a:pt x="357" y="6"/>
                      </a:lnTo>
                      <a:lnTo>
                        <a:pt x="358" y="5"/>
                      </a:lnTo>
                      <a:lnTo>
                        <a:pt x="358" y="4"/>
                      </a:lnTo>
                      <a:lnTo>
                        <a:pt x="358" y="3"/>
                      </a:lnTo>
                      <a:lnTo>
                        <a:pt x="357" y="0"/>
                      </a:lnTo>
                      <a:lnTo>
                        <a:pt x="355" y="0"/>
                      </a:lnTo>
                      <a:lnTo>
                        <a:pt x="353" y="0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4" name="Freeform 621"/>
                <p:cNvSpPr>
                  <a:spLocks noChangeAspect="1"/>
                </p:cNvSpPr>
                <p:nvPr/>
              </p:nvSpPr>
              <p:spPr bwMode="auto">
                <a:xfrm>
                  <a:off x="3649" y="3242"/>
                  <a:ext cx="40" cy="117"/>
                </a:xfrm>
                <a:custGeom>
                  <a:avLst/>
                  <a:gdLst>
                    <a:gd name="T0" fmla="*/ 18 w 80"/>
                    <a:gd name="T1" fmla="*/ 1 h 233"/>
                    <a:gd name="T2" fmla="*/ 15 w 80"/>
                    <a:gd name="T3" fmla="*/ 3 h 233"/>
                    <a:gd name="T4" fmla="*/ 12 w 80"/>
                    <a:gd name="T5" fmla="*/ 6 h 233"/>
                    <a:gd name="T6" fmla="*/ 10 w 80"/>
                    <a:gd name="T7" fmla="*/ 9 h 233"/>
                    <a:gd name="T8" fmla="*/ 7 w 80"/>
                    <a:gd name="T9" fmla="*/ 13 h 233"/>
                    <a:gd name="T10" fmla="*/ 5 w 80"/>
                    <a:gd name="T11" fmla="*/ 16 h 233"/>
                    <a:gd name="T12" fmla="*/ 3 w 80"/>
                    <a:gd name="T13" fmla="*/ 20 h 233"/>
                    <a:gd name="T14" fmla="*/ 3 w 80"/>
                    <a:gd name="T15" fmla="*/ 24 h 233"/>
                    <a:gd name="T16" fmla="*/ 1 w 80"/>
                    <a:gd name="T17" fmla="*/ 28 h 233"/>
                    <a:gd name="T18" fmla="*/ 0 w 80"/>
                    <a:gd name="T19" fmla="*/ 36 h 233"/>
                    <a:gd name="T20" fmla="*/ 1 w 80"/>
                    <a:gd name="T21" fmla="*/ 43 h 233"/>
                    <a:gd name="T22" fmla="*/ 3 w 80"/>
                    <a:gd name="T23" fmla="*/ 51 h 233"/>
                    <a:gd name="T24" fmla="*/ 6 w 80"/>
                    <a:gd name="T25" fmla="*/ 58 h 233"/>
                    <a:gd name="T26" fmla="*/ 6 w 80"/>
                    <a:gd name="T27" fmla="*/ 58 h 233"/>
                    <a:gd name="T28" fmla="*/ 7 w 80"/>
                    <a:gd name="T29" fmla="*/ 59 h 233"/>
                    <a:gd name="T30" fmla="*/ 7 w 80"/>
                    <a:gd name="T31" fmla="*/ 59 h 233"/>
                    <a:gd name="T32" fmla="*/ 8 w 80"/>
                    <a:gd name="T33" fmla="*/ 58 h 233"/>
                    <a:gd name="T34" fmla="*/ 9 w 80"/>
                    <a:gd name="T35" fmla="*/ 58 h 233"/>
                    <a:gd name="T36" fmla="*/ 9 w 80"/>
                    <a:gd name="T37" fmla="*/ 58 h 233"/>
                    <a:gd name="T38" fmla="*/ 9 w 80"/>
                    <a:gd name="T39" fmla="*/ 57 h 233"/>
                    <a:gd name="T40" fmla="*/ 9 w 80"/>
                    <a:gd name="T41" fmla="*/ 57 h 233"/>
                    <a:gd name="T42" fmla="*/ 6 w 80"/>
                    <a:gd name="T43" fmla="*/ 53 h 233"/>
                    <a:gd name="T44" fmla="*/ 5 w 80"/>
                    <a:gd name="T45" fmla="*/ 49 h 233"/>
                    <a:gd name="T46" fmla="*/ 3 w 80"/>
                    <a:gd name="T47" fmla="*/ 45 h 233"/>
                    <a:gd name="T48" fmla="*/ 3 w 80"/>
                    <a:gd name="T49" fmla="*/ 40 h 233"/>
                    <a:gd name="T50" fmla="*/ 3 w 80"/>
                    <a:gd name="T51" fmla="*/ 35 h 233"/>
                    <a:gd name="T52" fmla="*/ 3 w 80"/>
                    <a:gd name="T53" fmla="*/ 29 h 233"/>
                    <a:gd name="T54" fmla="*/ 5 w 80"/>
                    <a:gd name="T55" fmla="*/ 24 h 233"/>
                    <a:gd name="T56" fmla="*/ 6 w 80"/>
                    <a:gd name="T57" fmla="*/ 19 h 233"/>
                    <a:gd name="T58" fmla="*/ 9 w 80"/>
                    <a:gd name="T59" fmla="*/ 14 h 233"/>
                    <a:gd name="T60" fmla="*/ 12 w 80"/>
                    <a:gd name="T61" fmla="*/ 10 h 233"/>
                    <a:gd name="T62" fmla="*/ 16 w 80"/>
                    <a:gd name="T63" fmla="*/ 6 h 233"/>
                    <a:gd name="T64" fmla="*/ 20 w 80"/>
                    <a:gd name="T65" fmla="*/ 2 h 233"/>
                    <a:gd name="T66" fmla="*/ 20 w 80"/>
                    <a:gd name="T67" fmla="*/ 2 h 233"/>
                    <a:gd name="T68" fmla="*/ 20 w 80"/>
                    <a:gd name="T69" fmla="*/ 1 h 233"/>
                    <a:gd name="T70" fmla="*/ 20 w 80"/>
                    <a:gd name="T71" fmla="*/ 1 h 233"/>
                    <a:gd name="T72" fmla="*/ 20 w 80"/>
                    <a:gd name="T73" fmla="*/ 1 h 233"/>
                    <a:gd name="T74" fmla="*/ 20 w 80"/>
                    <a:gd name="T75" fmla="*/ 0 h 233"/>
                    <a:gd name="T76" fmla="*/ 19 w 80"/>
                    <a:gd name="T77" fmla="*/ 0 h 233"/>
                    <a:gd name="T78" fmla="*/ 19 w 80"/>
                    <a:gd name="T79" fmla="*/ 0 h 233"/>
                    <a:gd name="T80" fmla="*/ 18 w 80"/>
                    <a:gd name="T81" fmla="*/ 1 h 233"/>
                    <a:gd name="T82" fmla="*/ 18 w 80"/>
                    <a:gd name="T83" fmla="*/ 1 h 2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0"/>
                    <a:gd name="T127" fmla="*/ 0 h 233"/>
                    <a:gd name="T128" fmla="*/ 80 w 80"/>
                    <a:gd name="T129" fmla="*/ 233 h 23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0" h="233">
                      <a:moveTo>
                        <a:pt x="72" y="1"/>
                      </a:moveTo>
                      <a:lnTo>
                        <a:pt x="60" y="12"/>
                      </a:lnTo>
                      <a:lnTo>
                        <a:pt x="50" y="24"/>
                      </a:lnTo>
                      <a:lnTo>
                        <a:pt x="40" y="36"/>
                      </a:lnTo>
                      <a:lnTo>
                        <a:pt x="30" y="50"/>
                      </a:lnTo>
                      <a:lnTo>
                        <a:pt x="22" y="64"/>
                      </a:lnTo>
                      <a:lnTo>
                        <a:pt x="14" y="78"/>
                      </a:lnTo>
                      <a:lnTo>
                        <a:pt x="9" y="93"/>
                      </a:lnTo>
                      <a:lnTo>
                        <a:pt x="4" y="109"/>
                      </a:lnTo>
                      <a:lnTo>
                        <a:pt x="0" y="141"/>
                      </a:lnTo>
                      <a:lnTo>
                        <a:pt x="3" y="172"/>
                      </a:lnTo>
                      <a:lnTo>
                        <a:pt x="12" y="203"/>
                      </a:lnTo>
                      <a:lnTo>
                        <a:pt x="26" y="231"/>
                      </a:lnTo>
                      <a:lnTo>
                        <a:pt x="27" y="232"/>
                      </a:lnTo>
                      <a:lnTo>
                        <a:pt x="29" y="233"/>
                      </a:lnTo>
                      <a:lnTo>
                        <a:pt x="30" y="233"/>
                      </a:lnTo>
                      <a:lnTo>
                        <a:pt x="32" y="232"/>
                      </a:lnTo>
                      <a:lnTo>
                        <a:pt x="33" y="231"/>
                      </a:lnTo>
                      <a:lnTo>
                        <a:pt x="34" y="230"/>
                      </a:lnTo>
                      <a:lnTo>
                        <a:pt x="34" y="228"/>
                      </a:lnTo>
                      <a:lnTo>
                        <a:pt x="33" y="226"/>
                      </a:lnTo>
                      <a:lnTo>
                        <a:pt x="25" y="210"/>
                      </a:lnTo>
                      <a:lnTo>
                        <a:pt x="18" y="194"/>
                      </a:lnTo>
                      <a:lnTo>
                        <a:pt x="12" y="177"/>
                      </a:lnTo>
                      <a:lnTo>
                        <a:pt x="9" y="160"/>
                      </a:lnTo>
                      <a:lnTo>
                        <a:pt x="9" y="138"/>
                      </a:lnTo>
                      <a:lnTo>
                        <a:pt x="11" y="116"/>
                      </a:lnTo>
                      <a:lnTo>
                        <a:pt x="17" y="95"/>
                      </a:lnTo>
                      <a:lnTo>
                        <a:pt x="26" y="74"/>
                      </a:lnTo>
                      <a:lnTo>
                        <a:pt x="36" y="56"/>
                      </a:lnTo>
                      <a:lnTo>
                        <a:pt x="49" y="38"/>
                      </a:lnTo>
                      <a:lnTo>
                        <a:pt x="64" y="22"/>
                      </a:lnTo>
                      <a:lnTo>
                        <a:pt x="79" y="7"/>
                      </a:lnTo>
                      <a:lnTo>
                        <a:pt x="80" y="5"/>
                      </a:ln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2" y="1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5" name="Freeform 622"/>
                <p:cNvSpPr>
                  <a:spLocks noChangeAspect="1"/>
                </p:cNvSpPr>
                <p:nvPr/>
              </p:nvSpPr>
              <p:spPr bwMode="auto">
                <a:xfrm>
                  <a:off x="3689" y="3242"/>
                  <a:ext cx="31" cy="106"/>
                </a:xfrm>
                <a:custGeom>
                  <a:avLst/>
                  <a:gdLst>
                    <a:gd name="T0" fmla="*/ 0 w 62"/>
                    <a:gd name="T1" fmla="*/ 1 h 212"/>
                    <a:gd name="T2" fmla="*/ 1 w 62"/>
                    <a:gd name="T3" fmla="*/ 7 h 212"/>
                    <a:gd name="T4" fmla="*/ 1 w 62"/>
                    <a:gd name="T5" fmla="*/ 14 h 212"/>
                    <a:gd name="T6" fmla="*/ 2 w 62"/>
                    <a:gd name="T7" fmla="*/ 22 h 212"/>
                    <a:gd name="T8" fmla="*/ 3 w 62"/>
                    <a:gd name="T9" fmla="*/ 28 h 212"/>
                    <a:gd name="T10" fmla="*/ 4 w 62"/>
                    <a:gd name="T11" fmla="*/ 35 h 212"/>
                    <a:gd name="T12" fmla="*/ 6 w 62"/>
                    <a:gd name="T13" fmla="*/ 42 h 212"/>
                    <a:gd name="T14" fmla="*/ 10 w 62"/>
                    <a:gd name="T15" fmla="*/ 48 h 212"/>
                    <a:gd name="T16" fmla="*/ 14 w 62"/>
                    <a:gd name="T17" fmla="*/ 53 h 212"/>
                    <a:gd name="T18" fmla="*/ 14 w 62"/>
                    <a:gd name="T19" fmla="*/ 53 h 212"/>
                    <a:gd name="T20" fmla="*/ 15 w 62"/>
                    <a:gd name="T21" fmla="*/ 53 h 212"/>
                    <a:gd name="T22" fmla="*/ 15 w 62"/>
                    <a:gd name="T23" fmla="*/ 53 h 212"/>
                    <a:gd name="T24" fmla="*/ 16 w 62"/>
                    <a:gd name="T25" fmla="*/ 53 h 212"/>
                    <a:gd name="T26" fmla="*/ 16 w 62"/>
                    <a:gd name="T27" fmla="*/ 53 h 212"/>
                    <a:gd name="T28" fmla="*/ 16 w 62"/>
                    <a:gd name="T29" fmla="*/ 52 h 212"/>
                    <a:gd name="T30" fmla="*/ 16 w 62"/>
                    <a:gd name="T31" fmla="*/ 52 h 212"/>
                    <a:gd name="T32" fmla="*/ 15 w 62"/>
                    <a:gd name="T33" fmla="*/ 52 h 212"/>
                    <a:gd name="T34" fmla="*/ 11 w 62"/>
                    <a:gd name="T35" fmla="*/ 46 h 212"/>
                    <a:gd name="T36" fmla="*/ 8 w 62"/>
                    <a:gd name="T37" fmla="*/ 41 h 212"/>
                    <a:gd name="T38" fmla="*/ 6 w 62"/>
                    <a:gd name="T39" fmla="*/ 34 h 212"/>
                    <a:gd name="T40" fmla="*/ 4 w 62"/>
                    <a:gd name="T41" fmla="*/ 27 h 212"/>
                    <a:gd name="T42" fmla="*/ 4 w 62"/>
                    <a:gd name="T43" fmla="*/ 21 h 212"/>
                    <a:gd name="T44" fmla="*/ 3 w 62"/>
                    <a:gd name="T45" fmla="*/ 14 h 212"/>
                    <a:gd name="T46" fmla="*/ 3 w 62"/>
                    <a:gd name="T47" fmla="*/ 7 h 212"/>
                    <a:gd name="T48" fmla="*/ 2 w 62"/>
                    <a:gd name="T49" fmla="*/ 1 h 212"/>
                    <a:gd name="T50" fmla="*/ 2 w 62"/>
                    <a:gd name="T51" fmla="*/ 1 h 212"/>
                    <a:gd name="T52" fmla="*/ 2 w 62"/>
                    <a:gd name="T53" fmla="*/ 1 h 212"/>
                    <a:gd name="T54" fmla="*/ 2 w 62"/>
                    <a:gd name="T55" fmla="*/ 0 h 212"/>
                    <a:gd name="T56" fmla="*/ 1 w 62"/>
                    <a:gd name="T57" fmla="*/ 0 h 212"/>
                    <a:gd name="T58" fmla="*/ 1 w 62"/>
                    <a:gd name="T59" fmla="*/ 0 h 212"/>
                    <a:gd name="T60" fmla="*/ 1 w 62"/>
                    <a:gd name="T61" fmla="*/ 1 h 212"/>
                    <a:gd name="T62" fmla="*/ 0 w 62"/>
                    <a:gd name="T63" fmla="*/ 1 h 212"/>
                    <a:gd name="T64" fmla="*/ 0 w 62"/>
                    <a:gd name="T65" fmla="*/ 1 h 212"/>
                    <a:gd name="T66" fmla="*/ 0 w 62"/>
                    <a:gd name="T67" fmla="*/ 1 h 2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"/>
                    <a:gd name="T103" fmla="*/ 0 h 212"/>
                    <a:gd name="T104" fmla="*/ 62 w 62"/>
                    <a:gd name="T105" fmla="*/ 212 h 2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" h="212">
                      <a:moveTo>
                        <a:pt x="0" y="4"/>
                      </a:moveTo>
                      <a:lnTo>
                        <a:pt x="1" y="31"/>
                      </a:lnTo>
                      <a:lnTo>
                        <a:pt x="2" y="58"/>
                      </a:lnTo>
                      <a:lnTo>
                        <a:pt x="5" y="86"/>
                      </a:lnTo>
                      <a:lnTo>
                        <a:pt x="9" y="114"/>
                      </a:lnTo>
                      <a:lnTo>
                        <a:pt x="15" y="140"/>
                      </a:lnTo>
                      <a:lnTo>
                        <a:pt x="24" y="165"/>
                      </a:lnTo>
                      <a:lnTo>
                        <a:pt x="37" y="190"/>
                      </a:lnTo>
                      <a:lnTo>
                        <a:pt x="55" y="210"/>
                      </a:lnTo>
                      <a:lnTo>
                        <a:pt x="56" y="212"/>
                      </a:lnTo>
                      <a:lnTo>
                        <a:pt x="58" y="212"/>
                      </a:lnTo>
                      <a:lnTo>
                        <a:pt x="60" y="212"/>
                      </a:lnTo>
                      <a:lnTo>
                        <a:pt x="61" y="210"/>
                      </a:lnTo>
                      <a:lnTo>
                        <a:pt x="62" y="209"/>
                      </a:lnTo>
                      <a:lnTo>
                        <a:pt x="62" y="207"/>
                      </a:lnTo>
                      <a:lnTo>
                        <a:pt x="61" y="206"/>
                      </a:lnTo>
                      <a:lnTo>
                        <a:pt x="60" y="205"/>
                      </a:lnTo>
                      <a:lnTo>
                        <a:pt x="43" y="184"/>
                      </a:lnTo>
                      <a:lnTo>
                        <a:pt x="31" y="161"/>
                      </a:lnTo>
                      <a:lnTo>
                        <a:pt x="22" y="136"/>
                      </a:lnTo>
                      <a:lnTo>
                        <a:pt x="16" y="110"/>
                      </a:lnTo>
                      <a:lnTo>
                        <a:pt x="13" y="83"/>
                      </a:lnTo>
                      <a:lnTo>
                        <a:pt x="10" y="56"/>
                      </a:lnTo>
                      <a:lnTo>
                        <a:pt x="9" y="30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6" name="Freeform 623"/>
                <p:cNvSpPr>
                  <a:spLocks noChangeAspect="1"/>
                </p:cNvSpPr>
                <p:nvPr/>
              </p:nvSpPr>
              <p:spPr bwMode="auto">
                <a:xfrm>
                  <a:off x="3565" y="3242"/>
                  <a:ext cx="119" cy="339"/>
                </a:xfrm>
                <a:custGeom>
                  <a:avLst/>
                  <a:gdLst>
                    <a:gd name="T0" fmla="*/ 52 w 240"/>
                    <a:gd name="T1" fmla="*/ 1 h 678"/>
                    <a:gd name="T2" fmla="*/ 42 w 240"/>
                    <a:gd name="T3" fmla="*/ 5 h 678"/>
                    <a:gd name="T4" fmla="*/ 32 w 240"/>
                    <a:gd name="T5" fmla="*/ 11 h 678"/>
                    <a:gd name="T6" fmla="*/ 24 w 240"/>
                    <a:gd name="T7" fmla="*/ 19 h 678"/>
                    <a:gd name="T8" fmla="*/ 16 w 240"/>
                    <a:gd name="T9" fmla="*/ 26 h 678"/>
                    <a:gd name="T10" fmla="*/ 11 w 240"/>
                    <a:gd name="T11" fmla="*/ 35 h 678"/>
                    <a:gd name="T12" fmla="*/ 7 w 240"/>
                    <a:gd name="T13" fmla="*/ 43 h 678"/>
                    <a:gd name="T14" fmla="*/ 3 w 240"/>
                    <a:gd name="T15" fmla="*/ 53 h 678"/>
                    <a:gd name="T16" fmla="*/ 0 w 240"/>
                    <a:gd name="T17" fmla="*/ 69 h 678"/>
                    <a:gd name="T18" fmla="*/ 0 w 240"/>
                    <a:gd name="T19" fmla="*/ 91 h 678"/>
                    <a:gd name="T20" fmla="*/ 3 w 240"/>
                    <a:gd name="T21" fmla="*/ 106 h 678"/>
                    <a:gd name="T22" fmla="*/ 5 w 240"/>
                    <a:gd name="T23" fmla="*/ 115 h 678"/>
                    <a:gd name="T24" fmla="*/ 8 w 240"/>
                    <a:gd name="T25" fmla="*/ 124 h 678"/>
                    <a:gd name="T26" fmla="*/ 11 w 240"/>
                    <a:gd name="T27" fmla="*/ 133 h 678"/>
                    <a:gd name="T28" fmla="*/ 13 w 240"/>
                    <a:gd name="T29" fmla="*/ 145 h 678"/>
                    <a:gd name="T30" fmla="*/ 13 w 240"/>
                    <a:gd name="T31" fmla="*/ 161 h 678"/>
                    <a:gd name="T32" fmla="*/ 11 w 240"/>
                    <a:gd name="T33" fmla="*/ 169 h 678"/>
                    <a:gd name="T34" fmla="*/ 12 w 240"/>
                    <a:gd name="T35" fmla="*/ 170 h 678"/>
                    <a:gd name="T36" fmla="*/ 13 w 240"/>
                    <a:gd name="T37" fmla="*/ 170 h 678"/>
                    <a:gd name="T38" fmla="*/ 14 w 240"/>
                    <a:gd name="T39" fmla="*/ 169 h 678"/>
                    <a:gd name="T40" fmla="*/ 15 w 240"/>
                    <a:gd name="T41" fmla="*/ 162 h 678"/>
                    <a:gd name="T42" fmla="*/ 15 w 240"/>
                    <a:gd name="T43" fmla="*/ 150 h 678"/>
                    <a:gd name="T44" fmla="*/ 14 w 240"/>
                    <a:gd name="T45" fmla="*/ 137 h 678"/>
                    <a:gd name="T46" fmla="*/ 10 w 240"/>
                    <a:gd name="T47" fmla="*/ 124 h 678"/>
                    <a:gd name="T48" fmla="*/ 5 w 240"/>
                    <a:gd name="T49" fmla="*/ 108 h 678"/>
                    <a:gd name="T50" fmla="*/ 2 w 240"/>
                    <a:gd name="T51" fmla="*/ 87 h 678"/>
                    <a:gd name="T52" fmla="*/ 2 w 240"/>
                    <a:gd name="T53" fmla="*/ 71 h 678"/>
                    <a:gd name="T54" fmla="*/ 4 w 240"/>
                    <a:gd name="T55" fmla="*/ 59 h 678"/>
                    <a:gd name="T56" fmla="*/ 7 w 240"/>
                    <a:gd name="T57" fmla="*/ 48 h 678"/>
                    <a:gd name="T58" fmla="*/ 11 w 240"/>
                    <a:gd name="T59" fmla="*/ 38 h 678"/>
                    <a:gd name="T60" fmla="*/ 17 w 240"/>
                    <a:gd name="T61" fmla="*/ 28 h 678"/>
                    <a:gd name="T62" fmla="*/ 24 w 240"/>
                    <a:gd name="T63" fmla="*/ 21 h 678"/>
                    <a:gd name="T64" fmla="*/ 30 w 240"/>
                    <a:gd name="T65" fmla="*/ 15 h 678"/>
                    <a:gd name="T66" fmla="*/ 37 w 240"/>
                    <a:gd name="T67" fmla="*/ 10 h 678"/>
                    <a:gd name="T68" fmla="*/ 44 w 240"/>
                    <a:gd name="T69" fmla="*/ 5 h 678"/>
                    <a:gd name="T70" fmla="*/ 48 w 240"/>
                    <a:gd name="T71" fmla="*/ 5 h 678"/>
                    <a:gd name="T72" fmla="*/ 52 w 240"/>
                    <a:gd name="T73" fmla="*/ 3 h 678"/>
                    <a:gd name="T74" fmla="*/ 56 w 240"/>
                    <a:gd name="T75" fmla="*/ 3 h 678"/>
                    <a:gd name="T76" fmla="*/ 59 w 240"/>
                    <a:gd name="T77" fmla="*/ 1 h 678"/>
                    <a:gd name="T78" fmla="*/ 59 w 240"/>
                    <a:gd name="T79" fmla="*/ 1 h 678"/>
                    <a:gd name="T80" fmla="*/ 59 w 240"/>
                    <a:gd name="T81" fmla="*/ 1 h 678"/>
                    <a:gd name="T82" fmla="*/ 58 w 240"/>
                    <a:gd name="T83" fmla="*/ 0 h 678"/>
                    <a:gd name="T84" fmla="*/ 58 w 240"/>
                    <a:gd name="T85" fmla="*/ 0 h 6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40"/>
                    <a:gd name="T130" fmla="*/ 0 h 678"/>
                    <a:gd name="T131" fmla="*/ 240 w 240"/>
                    <a:gd name="T132" fmla="*/ 678 h 6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40" h="678">
                      <a:moveTo>
                        <a:pt x="235" y="0"/>
                      </a:moveTo>
                      <a:lnTo>
                        <a:pt x="212" y="3"/>
                      </a:lnTo>
                      <a:lnTo>
                        <a:pt x="190" y="9"/>
                      </a:lnTo>
                      <a:lnTo>
                        <a:pt x="170" y="18"/>
                      </a:lnTo>
                      <a:lnTo>
                        <a:pt x="150" y="30"/>
                      </a:lnTo>
                      <a:lnTo>
                        <a:pt x="132" y="42"/>
                      </a:lnTo>
                      <a:lnTo>
                        <a:pt x="114" y="57"/>
                      </a:lnTo>
                      <a:lnTo>
                        <a:pt x="97" y="73"/>
                      </a:lnTo>
                      <a:lnTo>
                        <a:pt x="81" y="89"/>
                      </a:lnTo>
                      <a:lnTo>
                        <a:pt x="67" y="104"/>
                      </a:lnTo>
                      <a:lnTo>
                        <a:pt x="56" y="122"/>
                      </a:lnTo>
                      <a:lnTo>
                        <a:pt x="45" y="138"/>
                      </a:lnTo>
                      <a:lnTo>
                        <a:pt x="36" y="156"/>
                      </a:lnTo>
                      <a:lnTo>
                        <a:pt x="28" y="175"/>
                      </a:lnTo>
                      <a:lnTo>
                        <a:pt x="21" y="193"/>
                      </a:lnTo>
                      <a:lnTo>
                        <a:pt x="14" y="213"/>
                      </a:lnTo>
                      <a:lnTo>
                        <a:pt x="9" y="232"/>
                      </a:lnTo>
                      <a:lnTo>
                        <a:pt x="3" y="276"/>
                      </a:lnTo>
                      <a:lnTo>
                        <a:pt x="0" y="321"/>
                      </a:lnTo>
                      <a:lnTo>
                        <a:pt x="3" y="366"/>
                      </a:lnTo>
                      <a:lnTo>
                        <a:pt x="9" y="410"/>
                      </a:lnTo>
                      <a:lnTo>
                        <a:pt x="13" y="427"/>
                      </a:lnTo>
                      <a:lnTo>
                        <a:pt x="18" y="444"/>
                      </a:lnTo>
                      <a:lnTo>
                        <a:pt x="22" y="461"/>
                      </a:lnTo>
                      <a:lnTo>
                        <a:pt x="28" y="479"/>
                      </a:lnTo>
                      <a:lnTo>
                        <a:pt x="34" y="497"/>
                      </a:lnTo>
                      <a:lnTo>
                        <a:pt x="38" y="514"/>
                      </a:lnTo>
                      <a:lnTo>
                        <a:pt x="44" y="532"/>
                      </a:lnTo>
                      <a:lnTo>
                        <a:pt x="49" y="549"/>
                      </a:lnTo>
                      <a:lnTo>
                        <a:pt x="54" y="580"/>
                      </a:lnTo>
                      <a:lnTo>
                        <a:pt x="56" y="611"/>
                      </a:lnTo>
                      <a:lnTo>
                        <a:pt x="52" y="642"/>
                      </a:lnTo>
                      <a:lnTo>
                        <a:pt x="47" y="673"/>
                      </a:lnTo>
                      <a:lnTo>
                        <a:pt x="47" y="674"/>
                      </a:lnTo>
                      <a:lnTo>
                        <a:pt x="47" y="676"/>
                      </a:lnTo>
                      <a:lnTo>
                        <a:pt x="50" y="677"/>
                      </a:lnTo>
                      <a:lnTo>
                        <a:pt x="51" y="678"/>
                      </a:lnTo>
                      <a:lnTo>
                        <a:pt x="52" y="678"/>
                      </a:lnTo>
                      <a:lnTo>
                        <a:pt x="54" y="677"/>
                      </a:lnTo>
                      <a:lnTo>
                        <a:pt x="56" y="674"/>
                      </a:lnTo>
                      <a:lnTo>
                        <a:pt x="56" y="673"/>
                      </a:lnTo>
                      <a:lnTo>
                        <a:pt x="60" y="648"/>
                      </a:lnTo>
                      <a:lnTo>
                        <a:pt x="62" y="623"/>
                      </a:lnTo>
                      <a:lnTo>
                        <a:pt x="62" y="597"/>
                      </a:lnTo>
                      <a:lnTo>
                        <a:pt x="60" y="571"/>
                      </a:lnTo>
                      <a:lnTo>
                        <a:pt x="57" y="545"/>
                      </a:lnTo>
                      <a:lnTo>
                        <a:pt x="50" y="521"/>
                      </a:lnTo>
                      <a:lnTo>
                        <a:pt x="42" y="497"/>
                      </a:lnTo>
                      <a:lnTo>
                        <a:pt x="33" y="473"/>
                      </a:lnTo>
                      <a:lnTo>
                        <a:pt x="22" y="433"/>
                      </a:lnTo>
                      <a:lnTo>
                        <a:pt x="14" y="392"/>
                      </a:lnTo>
                      <a:lnTo>
                        <a:pt x="9" y="351"/>
                      </a:lnTo>
                      <a:lnTo>
                        <a:pt x="8" y="308"/>
                      </a:lnTo>
                      <a:lnTo>
                        <a:pt x="9" y="284"/>
                      </a:lnTo>
                      <a:lnTo>
                        <a:pt x="13" y="261"/>
                      </a:lnTo>
                      <a:lnTo>
                        <a:pt x="16" y="238"/>
                      </a:lnTo>
                      <a:lnTo>
                        <a:pt x="22" y="215"/>
                      </a:lnTo>
                      <a:lnTo>
                        <a:pt x="29" y="193"/>
                      </a:lnTo>
                      <a:lnTo>
                        <a:pt x="37" y="171"/>
                      </a:lnTo>
                      <a:lnTo>
                        <a:pt x="47" y="150"/>
                      </a:lnTo>
                      <a:lnTo>
                        <a:pt x="60" y="130"/>
                      </a:lnTo>
                      <a:lnTo>
                        <a:pt x="71" y="114"/>
                      </a:lnTo>
                      <a:lnTo>
                        <a:pt x="83" y="99"/>
                      </a:lnTo>
                      <a:lnTo>
                        <a:pt x="96" y="85"/>
                      </a:lnTo>
                      <a:lnTo>
                        <a:pt x="109" y="72"/>
                      </a:lnTo>
                      <a:lnTo>
                        <a:pt x="122" y="60"/>
                      </a:lnTo>
                      <a:lnTo>
                        <a:pt x="137" y="48"/>
                      </a:lnTo>
                      <a:lnTo>
                        <a:pt x="152" y="38"/>
                      </a:lnTo>
                      <a:lnTo>
                        <a:pt x="168" y="27"/>
                      </a:lnTo>
                      <a:lnTo>
                        <a:pt x="177" y="23"/>
                      </a:lnTo>
                      <a:lnTo>
                        <a:pt x="185" y="19"/>
                      </a:lnTo>
                      <a:lnTo>
                        <a:pt x="193" y="17"/>
                      </a:lnTo>
                      <a:lnTo>
                        <a:pt x="201" y="13"/>
                      </a:lnTo>
                      <a:lnTo>
                        <a:pt x="210" y="12"/>
                      </a:lnTo>
                      <a:lnTo>
                        <a:pt x="218" y="10"/>
                      </a:lnTo>
                      <a:lnTo>
                        <a:pt x="227" y="9"/>
                      </a:lnTo>
                      <a:lnTo>
                        <a:pt x="236" y="8"/>
                      </a:lnTo>
                      <a:lnTo>
                        <a:pt x="238" y="7"/>
                      </a:lnTo>
                      <a:lnTo>
                        <a:pt x="239" y="5"/>
                      </a:lnTo>
                      <a:lnTo>
                        <a:pt x="240" y="4"/>
                      </a:lnTo>
                      <a:lnTo>
                        <a:pt x="240" y="3"/>
                      </a:lnTo>
                      <a:lnTo>
                        <a:pt x="239" y="2"/>
                      </a:lnTo>
                      <a:lnTo>
                        <a:pt x="238" y="0"/>
                      </a:lnTo>
                      <a:lnTo>
                        <a:pt x="236" y="0"/>
                      </a:lnTo>
                      <a:lnTo>
                        <a:pt x="235" y="0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7" name="Freeform 624"/>
                <p:cNvSpPr>
                  <a:spLocks noChangeAspect="1"/>
                </p:cNvSpPr>
                <p:nvPr/>
              </p:nvSpPr>
              <p:spPr bwMode="auto">
                <a:xfrm>
                  <a:off x="3631" y="3356"/>
                  <a:ext cx="79" cy="19"/>
                </a:xfrm>
                <a:custGeom>
                  <a:avLst/>
                  <a:gdLst>
                    <a:gd name="T0" fmla="*/ 39 w 158"/>
                    <a:gd name="T1" fmla="*/ 2 h 39"/>
                    <a:gd name="T2" fmla="*/ 34 w 158"/>
                    <a:gd name="T3" fmla="*/ 1 h 39"/>
                    <a:gd name="T4" fmla="*/ 28 w 158"/>
                    <a:gd name="T5" fmla="*/ 0 h 39"/>
                    <a:gd name="T6" fmla="*/ 23 w 158"/>
                    <a:gd name="T7" fmla="*/ 1 h 39"/>
                    <a:gd name="T8" fmla="*/ 19 w 158"/>
                    <a:gd name="T9" fmla="*/ 2 h 39"/>
                    <a:gd name="T10" fmla="*/ 14 w 158"/>
                    <a:gd name="T11" fmla="*/ 3 h 39"/>
                    <a:gd name="T12" fmla="*/ 10 w 158"/>
                    <a:gd name="T13" fmla="*/ 5 h 39"/>
                    <a:gd name="T14" fmla="*/ 5 w 158"/>
                    <a:gd name="T15" fmla="*/ 7 h 39"/>
                    <a:gd name="T16" fmla="*/ 1 w 158"/>
                    <a:gd name="T17" fmla="*/ 9 h 39"/>
                    <a:gd name="T18" fmla="*/ 1 w 158"/>
                    <a:gd name="T19" fmla="*/ 9 h 39"/>
                    <a:gd name="T20" fmla="*/ 1 w 158"/>
                    <a:gd name="T21" fmla="*/ 9 h 39"/>
                    <a:gd name="T22" fmla="*/ 0 w 158"/>
                    <a:gd name="T23" fmla="*/ 9 h 39"/>
                    <a:gd name="T24" fmla="*/ 0 w 158"/>
                    <a:gd name="T25" fmla="*/ 9 h 39"/>
                    <a:gd name="T26" fmla="*/ 0 w 158"/>
                    <a:gd name="T27" fmla="*/ 9 h 39"/>
                    <a:gd name="T28" fmla="*/ 0 w 158"/>
                    <a:gd name="T29" fmla="*/ 9 h 39"/>
                    <a:gd name="T30" fmla="*/ 0 w 158"/>
                    <a:gd name="T31" fmla="*/ 8 h 39"/>
                    <a:gd name="T32" fmla="*/ 1 w 158"/>
                    <a:gd name="T33" fmla="*/ 8 h 39"/>
                    <a:gd name="T34" fmla="*/ 5 w 158"/>
                    <a:gd name="T35" fmla="*/ 6 h 39"/>
                    <a:gd name="T36" fmla="*/ 10 w 158"/>
                    <a:gd name="T37" fmla="*/ 4 h 39"/>
                    <a:gd name="T38" fmla="*/ 14 w 158"/>
                    <a:gd name="T39" fmla="*/ 2 h 39"/>
                    <a:gd name="T40" fmla="*/ 19 w 158"/>
                    <a:gd name="T41" fmla="*/ 0 h 39"/>
                    <a:gd name="T42" fmla="*/ 23 w 158"/>
                    <a:gd name="T43" fmla="*/ 0 h 39"/>
                    <a:gd name="T44" fmla="*/ 29 w 158"/>
                    <a:gd name="T45" fmla="*/ 0 h 39"/>
                    <a:gd name="T46" fmla="*/ 35 w 158"/>
                    <a:gd name="T47" fmla="*/ 0 h 39"/>
                    <a:gd name="T48" fmla="*/ 39 w 158"/>
                    <a:gd name="T49" fmla="*/ 1 h 39"/>
                    <a:gd name="T50" fmla="*/ 40 w 158"/>
                    <a:gd name="T51" fmla="*/ 1 h 39"/>
                    <a:gd name="T52" fmla="*/ 40 w 158"/>
                    <a:gd name="T53" fmla="*/ 2 h 39"/>
                    <a:gd name="T54" fmla="*/ 40 w 158"/>
                    <a:gd name="T55" fmla="*/ 2 h 39"/>
                    <a:gd name="T56" fmla="*/ 39 w 158"/>
                    <a:gd name="T57" fmla="*/ 2 h 39"/>
                    <a:gd name="T58" fmla="*/ 39 w 158"/>
                    <a:gd name="T59" fmla="*/ 2 h 39"/>
                    <a:gd name="T60" fmla="*/ 39 w 158"/>
                    <a:gd name="T61" fmla="*/ 2 h 39"/>
                    <a:gd name="T62" fmla="*/ 39 w 158"/>
                    <a:gd name="T63" fmla="*/ 2 h 39"/>
                    <a:gd name="T64" fmla="*/ 39 w 158"/>
                    <a:gd name="T65" fmla="*/ 2 h 39"/>
                    <a:gd name="T66" fmla="*/ 39 w 158"/>
                    <a:gd name="T67" fmla="*/ 2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8"/>
                    <a:gd name="T103" fmla="*/ 0 h 39"/>
                    <a:gd name="T104" fmla="*/ 158 w 158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8" h="39">
                      <a:moveTo>
                        <a:pt x="154" y="10"/>
                      </a:moveTo>
                      <a:lnTo>
                        <a:pt x="135" y="5"/>
                      </a:lnTo>
                      <a:lnTo>
                        <a:pt x="115" y="3"/>
                      </a:lnTo>
                      <a:lnTo>
                        <a:pt x="95" y="4"/>
                      </a:lnTo>
                      <a:lnTo>
                        <a:pt x="76" y="8"/>
                      </a:lnTo>
                      <a:lnTo>
                        <a:pt x="56" y="13"/>
                      </a:lnTo>
                      <a:lnTo>
                        <a:pt x="38" y="20"/>
                      </a:lnTo>
                      <a:lnTo>
                        <a:pt x="19" y="30"/>
                      </a:lnTo>
                      <a:lnTo>
                        <a:pt x="2" y="39"/>
                      </a:lnTo>
                      <a:lnTo>
                        <a:pt x="1" y="39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1" y="35"/>
                      </a:lnTo>
                      <a:lnTo>
                        <a:pt x="18" y="25"/>
                      </a:lnTo>
                      <a:lnTo>
                        <a:pt x="37" y="17"/>
                      </a:lnTo>
                      <a:lnTo>
                        <a:pt x="56" y="9"/>
                      </a:lnTo>
                      <a:lnTo>
                        <a:pt x="76" y="3"/>
                      </a:lnTo>
                      <a:lnTo>
                        <a:pt x="95" y="1"/>
                      </a:lnTo>
                      <a:lnTo>
                        <a:pt x="116" y="0"/>
                      </a:lnTo>
                      <a:lnTo>
                        <a:pt x="137" y="1"/>
                      </a:lnTo>
                      <a:lnTo>
                        <a:pt x="156" y="7"/>
                      </a:lnTo>
                      <a:lnTo>
                        <a:pt x="158" y="7"/>
                      </a:lnTo>
                      <a:lnTo>
                        <a:pt x="158" y="8"/>
                      </a:lnTo>
                      <a:lnTo>
                        <a:pt x="156" y="9"/>
                      </a:lnTo>
                      <a:lnTo>
                        <a:pt x="156" y="10"/>
                      </a:lnTo>
                      <a:lnTo>
                        <a:pt x="155" y="10"/>
                      </a:lnTo>
                      <a:lnTo>
                        <a:pt x="15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8" name="Freeform 625"/>
                <p:cNvSpPr>
                  <a:spLocks noChangeAspect="1"/>
                </p:cNvSpPr>
                <p:nvPr/>
              </p:nvSpPr>
              <p:spPr bwMode="auto">
                <a:xfrm>
                  <a:off x="3793" y="3335"/>
                  <a:ext cx="79" cy="20"/>
                </a:xfrm>
                <a:custGeom>
                  <a:avLst/>
                  <a:gdLst>
                    <a:gd name="T0" fmla="*/ 40 w 156"/>
                    <a:gd name="T1" fmla="*/ 3 h 40"/>
                    <a:gd name="T2" fmla="*/ 34 w 156"/>
                    <a:gd name="T3" fmla="*/ 1 h 40"/>
                    <a:gd name="T4" fmla="*/ 29 w 156"/>
                    <a:gd name="T5" fmla="*/ 1 h 40"/>
                    <a:gd name="T6" fmla="*/ 24 w 156"/>
                    <a:gd name="T7" fmla="*/ 1 h 40"/>
                    <a:gd name="T8" fmla="*/ 19 w 156"/>
                    <a:gd name="T9" fmla="*/ 3 h 40"/>
                    <a:gd name="T10" fmla="*/ 14 w 156"/>
                    <a:gd name="T11" fmla="*/ 3 h 40"/>
                    <a:gd name="T12" fmla="*/ 10 w 156"/>
                    <a:gd name="T13" fmla="*/ 5 h 40"/>
                    <a:gd name="T14" fmla="*/ 5 w 156"/>
                    <a:gd name="T15" fmla="*/ 7 h 40"/>
                    <a:gd name="T16" fmla="*/ 1 w 156"/>
                    <a:gd name="T17" fmla="*/ 10 h 40"/>
                    <a:gd name="T18" fmla="*/ 1 w 156"/>
                    <a:gd name="T19" fmla="*/ 10 h 40"/>
                    <a:gd name="T20" fmla="*/ 1 w 156"/>
                    <a:gd name="T21" fmla="*/ 10 h 40"/>
                    <a:gd name="T22" fmla="*/ 0 w 156"/>
                    <a:gd name="T23" fmla="*/ 10 h 40"/>
                    <a:gd name="T24" fmla="*/ 0 w 156"/>
                    <a:gd name="T25" fmla="*/ 10 h 40"/>
                    <a:gd name="T26" fmla="*/ 0 w 156"/>
                    <a:gd name="T27" fmla="*/ 10 h 40"/>
                    <a:gd name="T28" fmla="*/ 0 w 156"/>
                    <a:gd name="T29" fmla="*/ 10 h 40"/>
                    <a:gd name="T30" fmla="*/ 0 w 156"/>
                    <a:gd name="T31" fmla="*/ 10 h 40"/>
                    <a:gd name="T32" fmla="*/ 1 w 156"/>
                    <a:gd name="T33" fmla="*/ 10 h 40"/>
                    <a:gd name="T34" fmla="*/ 5 w 156"/>
                    <a:gd name="T35" fmla="*/ 6 h 40"/>
                    <a:gd name="T36" fmla="*/ 10 w 156"/>
                    <a:gd name="T37" fmla="*/ 5 h 40"/>
                    <a:gd name="T38" fmla="*/ 14 w 156"/>
                    <a:gd name="T39" fmla="*/ 3 h 40"/>
                    <a:gd name="T40" fmla="*/ 19 w 156"/>
                    <a:gd name="T41" fmla="*/ 1 h 40"/>
                    <a:gd name="T42" fmla="*/ 24 w 156"/>
                    <a:gd name="T43" fmla="*/ 1 h 40"/>
                    <a:gd name="T44" fmla="*/ 30 w 156"/>
                    <a:gd name="T45" fmla="*/ 0 h 40"/>
                    <a:gd name="T46" fmla="*/ 35 w 156"/>
                    <a:gd name="T47" fmla="*/ 1 h 40"/>
                    <a:gd name="T48" fmla="*/ 40 w 156"/>
                    <a:gd name="T49" fmla="*/ 1 h 40"/>
                    <a:gd name="T50" fmla="*/ 40 w 156"/>
                    <a:gd name="T51" fmla="*/ 2 h 40"/>
                    <a:gd name="T52" fmla="*/ 40 w 156"/>
                    <a:gd name="T53" fmla="*/ 2 h 40"/>
                    <a:gd name="T54" fmla="*/ 40 w 156"/>
                    <a:gd name="T55" fmla="*/ 3 h 40"/>
                    <a:gd name="T56" fmla="*/ 40 w 156"/>
                    <a:gd name="T57" fmla="*/ 3 h 40"/>
                    <a:gd name="T58" fmla="*/ 40 w 156"/>
                    <a:gd name="T59" fmla="*/ 3 h 40"/>
                    <a:gd name="T60" fmla="*/ 40 w 156"/>
                    <a:gd name="T61" fmla="*/ 3 h 40"/>
                    <a:gd name="T62" fmla="*/ 40 w 156"/>
                    <a:gd name="T63" fmla="*/ 3 h 40"/>
                    <a:gd name="T64" fmla="*/ 40 w 156"/>
                    <a:gd name="T65" fmla="*/ 3 h 40"/>
                    <a:gd name="T66" fmla="*/ 40 w 156"/>
                    <a:gd name="T67" fmla="*/ 3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6"/>
                    <a:gd name="T103" fmla="*/ 0 h 40"/>
                    <a:gd name="T104" fmla="*/ 156 w 156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6" h="40">
                      <a:moveTo>
                        <a:pt x="154" y="12"/>
                      </a:moveTo>
                      <a:lnTo>
                        <a:pt x="135" y="7"/>
                      </a:lnTo>
                      <a:lnTo>
                        <a:pt x="115" y="5"/>
                      </a:lnTo>
                      <a:lnTo>
                        <a:pt x="95" y="6"/>
                      </a:lnTo>
                      <a:lnTo>
                        <a:pt x="76" y="9"/>
                      </a:lnTo>
                      <a:lnTo>
                        <a:pt x="56" y="15"/>
                      </a:lnTo>
                      <a:lnTo>
                        <a:pt x="38" y="22"/>
                      </a:lnTo>
                      <a:lnTo>
                        <a:pt x="19" y="31"/>
                      </a:lnTo>
                      <a:lnTo>
                        <a:pt x="2" y="40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1" y="37"/>
                      </a:lnTo>
                      <a:lnTo>
                        <a:pt x="18" y="27"/>
                      </a:lnTo>
                      <a:lnTo>
                        <a:pt x="37" y="19"/>
                      </a:lnTo>
                      <a:lnTo>
                        <a:pt x="56" y="11"/>
                      </a:lnTo>
                      <a:lnTo>
                        <a:pt x="76" y="5"/>
                      </a:lnTo>
                      <a:lnTo>
                        <a:pt x="95" y="1"/>
                      </a:lnTo>
                      <a:lnTo>
                        <a:pt x="116" y="0"/>
                      </a:lnTo>
                      <a:lnTo>
                        <a:pt x="137" y="2"/>
                      </a:lnTo>
                      <a:lnTo>
                        <a:pt x="156" y="7"/>
                      </a:lnTo>
                      <a:lnTo>
                        <a:pt x="156" y="8"/>
                      </a:lnTo>
                      <a:lnTo>
                        <a:pt x="156" y="9"/>
                      </a:lnTo>
                      <a:lnTo>
                        <a:pt x="156" y="11"/>
                      </a:lnTo>
                      <a:lnTo>
                        <a:pt x="156" y="12"/>
                      </a:lnTo>
                      <a:lnTo>
                        <a:pt x="155" y="12"/>
                      </a:lnTo>
                      <a:lnTo>
                        <a:pt x="15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99" name="Freeform 626"/>
                <p:cNvSpPr>
                  <a:spLocks noChangeAspect="1"/>
                </p:cNvSpPr>
                <p:nvPr/>
              </p:nvSpPr>
              <p:spPr bwMode="auto">
                <a:xfrm>
                  <a:off x="3612" y="3420"/>
                  <a:ext cx="64" cy="84"/>
                </a:xfrm>
                <a:custGeom>
                  <a:avLst/>
                  <a:gdLst>
                    <a:gd name="T0" fmla="*/ 2 w 127"/>
                    <a:gd name="T1" fmla="*/ 0 h 168"/>
                    <a:gd name="T2" fmla="*/ 2 w 127"/>
                    <a:gd name="T3" fmla="*/ 2 h 168"/>
                    <a:gd name="T4" fmla="*/ 2 w 127"/>
                    <a:gd name="T5" fmla="*/ 6 h 168"/>
                    <a:gd name="T6" fmla="*/ 4 w 127"/>
                    <a:gd name="T7" fmla="*/ 13 h 168"/>
                    <a:gd name="T8" fmla="*/ 6 w 127"/>
                    <a:gd name="T9" fmla="*/ 21 h 168"/>
                    <a:gd name="T10" fmla="*/ 10 w 127"/>
                    <a:gd name="T11" fmla="*/ 28 h 168"/>
                    <a:gd name="T12" fmla="*/ 15 w 127"/>
                    <a:gd name="T13" fmla="*/ 34 h 168"/>
                    <a:gd name="T14" fmla="*/ 22 w 127"/>
                    <a:gd name="T15" fmla="*/ 36 h 168"/>
                    <a:gd name="T16" fmla="*/ 32 w 127"/>
                    <a:gd name="T17" fmla="*/ 34 h 168"/>
                    <a:gd name="T18" fmla="*/ 31 w 127"/>
                    <a:gd name="T19" fmla="*/ 35 h 168"/>
                    <a:gd name="T20" fmla="*/ 29 w 127"/>
                    <a:gd name="T21" fmla="*/ 37 h 168"/>
                    <a:gd name="T22" fmla="*/ 25 w 127"/>
                    <a:gd name="T23" fmla="*/ 40 h 168"/>
                    <a:gd name="T24" fmla="*/ 21 w 127"/>
                    <a:gd name="T25" fmla="*/ 42 h 168"/>
                    <a:gd name="T26" fmla="*/ 16 w 127"/>
                    <a:gd name="T27" fmla="*/ 42 h 168"/>
                    <a:gd name="T28" fmla="*/ 12 w 127"/>
                    <a:gd name="T29" fmla="*/ 40 h 168"/>
                    <a:gd name="T30" fmla="*/ 7 w 127"/>
                    <a:gd name="T31" fmla="*/ 34 h 168"/>
                    <a:gd name="T32" fmla="*/ 2 w 127"/>
                    <a:gd name="T33" fmla="*/ 23 h 168"/>
                    <a:gd name="T34" fmla="*/ 0 w 127"/>
                    <a:gd name="T35" fmla="*/ 13 h 168"/>
                    <a:gd name="T36" fmla="*/ 0 w 127"/>
                    <a:gd name="T37" fmla="*/ 6 h 168"/>
                    <a:gd name="T38" fmla="*/ 1 w 127"/>
                    <a:gd name="T39" fmla="*/ 1 h 168"/>
                    <a:gd name="T40" fmla="*/ 2 w 127"/>
                    <a:gd name="T41" fmla="*/ 0 h 16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7"/>
                    <a:gd name="T64" fmla="*/ 0 h 168"/>
                    <a:gd name="T65" fmla="*/ 127 w 127"/>
                    <a:gd name="T66" fmla="*/ 168 h 16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7" h="168">
                      <a:moveTo>
                        <a:pt x="6" y="0"/>
                      </a:moveTo>
                      <a:lnTo>
                        <a:pt x="6" y="8"/>
                      </a:lnTo>
                      <a:lnTo>
                        <a:pt x="8" y="27"/>
                      </a:lnTo>
                      <a:lnTo>
                        <a:pt x="14" y="55"/>
                      </a:lnTo>
                      <a:lnTo>
                        <a:pt x="23" y="86"/>
                      </a:lnTo>
                      <a:lnTo>
                        <a:pt x="37" y="114"/>
                      </a:lnTo>
                      <a:lnTo>
                        <a:pt x="59" y="134"/>
                      </a:lnTo>
                      <a:lnTo>
                        <a:pt x="87" y="142"/>
                      </a:lnTo>
                      <a:lnTo>
                        <a:pt x="127" y="134"/>
                      </a:lnTo>
                      <a:lnTo>
                        <a:pt x="123" y="138"/>
                      </a:lnTo>
                      <a:lnTo>
                        <a:pt x="114" y="148"/>
                      </a:lnTo>
                      <a:lnTo>
                        <a:pt x="100" y="159"/>
                      </a:lnTo>
                      <a:lnTo>
                        <a:pt x="83" y="167"/>
                      </a:lnTo>
                      <a:lnTo>
                        <a:pt x="64" y="168"/>
                      </a:lnTo>
                      <a:lnTo>
                        <a:pt x="45" y="160"/>
                      </a:lnTo>
                      <a:lnTo>
                        <a:pt x="25" y="135"/>
                      </a:lnTo>
                      <a:lnTo>
                        <a:pt x="8" y="93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3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0" name="Freeform 627"/>
                <p:cNvSpPr>
                  <a:spLocks noChangeAspect="1"/>
                </p:cNvSpPr>
                <p:nvPr/>
              </p:nvSpPr>
              <p:spPr bwMode="auto">
                <a:xfrm>
                  <a:off x="3451" y="3452"/>
                  <a:ext cx="42" cy="77"/>
                </a:xfrm>
                <a:custGeom>
                  <a:avLst/>
                  <a:gdLst>
                    <a:gd name="T0" fmla="*/ 6 w 83"/>
                    <a:gd name="T1" fmla="*/ 0 h 153"/>
                    <a:gd name="T2" fmla="*/ 7 w 83"/>
                    <a:gd name="T3" fmla="*/ 2 h 153"/>
                    <a:gd name="T4" fmla="*/ 9 w 83"/>
                    <a:gd name="T5" fmla="*/ 6 h 153"/>
                    <a:gd name="T6" fmla="*/ 12 w 83"/>
                    <a:gd name="T7" fmla="*/ 11 h 153"/>
                    <a:gd name="T8" fmla="*/ 14 w 83"/>
                    <a:gd name="T9" fmla="*/ 17 h 153"/>
                    <a:gd name="T10" fmla="*/ 15 w 83"/>
                    <a:gd name="T11" fmla="*/ 24 h 153"/>
                    <a:gd name="T12" fmla="*/ 13 w 83"/>
                    <a:gd name="T13" fmla="*/ 30 h 153"/>
                    <a:gd name="T14" fmla="*/ 9 w 83"/>
                    <a:gd name="T15" fmla="*/ 35 h 153"/>
                    <a:gd name="T16" fmla="*/ 0 w 83"/>
                    <a:gd name="T17" fmla="*/ 37 h 153"/>
                    <a:gd name="T18" fmla="*/ 2 w 83"/>
                    <a:gd name="T19" fmla="*/ 37 h 153"/>
                    <a:gd name="T20" fmla="*/ 5 w 83"/>
                    <a:gd name="T21" fmla="*/ 38 h 153"/>
                    <a:gd name="T22" fmla="*/ 9 w 83"/>
                    <a:gd name="T23" fmla="*/ 39 h 153"/>
                    <a:gd name="T24" fmla="*/ 13 w 83"/>
                    <a:gd name="T25" fmla="*/ 38 h 153"/>
                    <a:gd name="T26" fmla="*/ 17 w 83"/>
                    <a:gd name="T27" fmla="*/ 36 h 153"/>
                    <a:gd name="T28" fmla="*/ 20 w 83"/>
                    <a:gd name="T29" fmla="*/ 32 h 153"/>
                    <a:gd name="T30" fmla="*/ 21 w 83"/>
                    <a:gd name="T31" fmla="*/ 26 h 153"/>
                    <a:gd name="T32" fmla="*/ 19 w 83"/>
                    <a:gd name="T33" fmla="*/ 16 h 153"/>
                    <a:gd name="T34" fmla="*/ 17 w 83"/>
                    <a:gd name="T35" fmla="*/ 12 h 153"/>
                    <a:gd name="T36" fmla="*/ 15 w 83"/>
                    <a:gd name="T37" fmla="*/ 8 h 153"/>
                    <a:gd name="T38" fmla="*/ 13 w 83"/>
                    <a:gd name="T39" fmla="*/ 5 h 153"/>
                    <a:gd name="T40" fmla="*/ 11 w 83"/>
                    <a:gd name="T41" fmla="*/ 3 h 153"/>
                    <a:gd name="T42" fmla="*/ 9 w 83"/>
                    <a:gd name="T43" fmla="*/ 2 h 153"/>
                    <a:gd name="T44" fmla="*/ 8 w 83"/>
                    <a:gd name="T45" fmla="*/ 1 h 153"/>
                    <a:gd name="T46" fmla="*/ 6 w 83"/>
                    <a:gd name="T47" fmla="*/ 0 h 153"/>
                    <a:gd name="T48" fmla="*/ 6 w 83"/>
                    <a:gd name="T49" fmla="*/ 0 h 1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3"/>
                    <a:gd name="T76" fmla="*/ 0 h 153"/>
                    <a:gd name="T77" fmla="*/ 83 w 83"/>
                    <a:gd name="T78" fmla="*/ 153 h 1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3" h="153">
                      <a:moveTo>
                        <a:pt x="23" y="0"/>
                      </a:moveTo>
                      <a:lnTo>
                        <a:pt x="27" y="6"/>
                      </a:lnTo>
                      <a:lnTo>
                        <a:pt x="36" y="21"/>
                      </a:lnTo>
                      <a:lnTo>
                        <a:pt x="46" y="43"/>
                      </a:lnTo>
                      <a:lnTo>
                        <a:pt x="56" y="68"/>
                      </a:lnTo>
                      <a:lnTo>
                        <a:pt x="58" y="94"/>
                      </a:lnTo>
                      <a:lnTo>
                        <a:pt x="52" y="119"/>
                      </a:lnTo>
                      <a:lnTo>
                        <a:pt x="35" y="137"/>
                      </a:lnTo>
                      <a:lnTo>
                        <a:pt x="0" y="147"/>
                      </a:lnTo>
                      <a:lnTo>
                        <a:pt x="5" y="148"/>
                      </a:lnTo>
                      <a:lnTo>
                        <a:pt x="17" y="151"/>
                      </a:lnTo>
                      <a:lnTo>
                        <a:pt x="34" y="153"/>
                      </a:lnTo>
                      <a:lnTo>
                        <a:pt x="52" y="151"/>
                      </a:lnTo>
                      <a:lnTo>
                        <a:pt x="68" y="143"/>
                      </a:lnTo>
                      <a:lnTo>
                        <a:pt x="80" y="128"/>
                      </a:lnTo>
                      <a:lnTo>
                        <a:pt x="83" y="102"/>
                      </a:lnTo>
                      <a:lnTo>
                        <a:pt x="75" y="64"/>
                      </a:lnTo>
                      <a:lnTo>
                        <a:pt x="68" y="46"/>
                      </a:lnTo>
                      <a:lnTo>
                        <a:pt x="60" y="31"/>
                      </a:lnTo>
                      <a:lnTo>
                        <a:pt x="51" y="20"/>
                      </a:lnTo>
                      <a:lnTo>
                        <a:pt x="43" y="11"/>
                      </a:lnTo>
                      <a:lnTo>
                        <a:pt x="35" y="6"/>
                      </a:lnTo>
                      <a:lnTo>
                        <a:pt x="29" y="2"/>
                      </a:lnTo>
                      <a:lnTo>
                        <a:pt x="24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66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1" name="Freeform 628"/>
                <p:cNvSpPr>
                  <a:spLocks noChangeAspect="1"/>
                </p:cNvSpPr>
                <p:nvPr/>
              </p:nvSpPr>
              <p:spPr bwMode="auto">
                <a:xfrm>
                  <a:off x="3750" y="3482"/>
                  <a:ext cx="83" cy="25"/>
                </a:xfrm>
                <a:custGeom>
                  <a:avLst/>
                  <a:gdLst>
                    <a:gd name="T0" fmla="*/ 0 w 165"/>
                    <a:gd name="T1" fmla="*/ 6 h 50"/>
                    <a:gd name="T2" fmla="*/ 2 w 165"/>
                    <a:gd name="T3" fmla="*/ 6 h 50"/>
                    <a:gd name="T4" fmla="*/ 5 w 165"/>
                    <a:gd name="T5" fmla="*/ 5 h 50"/>
                    <a:gd name="T6" fmla="*/ 10 w 165"/>
                    <a:gd name="T7" fmla="*/ 3 h 50"/>
                    <a:gd name="T8" fmla="*/ 15 w 165"/>
                    <a:gd name="T9" fmla="*/ 3 h 50"/>
                    <a:gd name="T10" fmla="*/ 22 w 165"/>
                    <a:gd name="T11" fmla="*/ 1 h 50"/>
                    <a:gd name="T12" fmla="*/ 29 w 165"/>
                    <a:gd name="T13" fmla="*/ 1 h 50"/>
                    <a:gd name="T14" fmla="*/ 36 w 165"/>
                    <a:gd name="T15" fmla="*/ 0 h 50"/>
                    <a:gd name="T16" fmla="*/ 42 w 165"/>
                    <a:gd name="T17" fmla="*/ 1 h 50"/>
                    <a:gd name="T18" fmla="*/ 42 w 165"/>
                    <a:gd name="T19" fmla="*/ 1 h 50"/>
                    <a:gd name="T20" fmla="*/ 41 w 165"/>
                    <a:gd name="T21" fmla="*/ 2 h 50"/>
                    <a:gd name="T22" fmla="*/ 41 w 165"/>
                    <a:gd name="T23" fmla="*/ 3 h 50"/>
                    <a:gd name="T24" fmla="*/ 39 w 165"/>
                    <a:gd name="T25" fmla="*/ 6 h 50"/>
                    <a:gd name="T26" fmla="*/ 38 w 165"/>
                    <a:gd name="T27" fmla="*/ 7 h 50"/>
                    <a:gd name="T28" fmla="*/ 36 w 165"/>
                    <a:gd name="T29" fmla="*/ 10 h 50"/>
                    <a:gd name="T30" fmla="*/ 34 w 165"/>
                    <a:gd name="T31" fmla="*/ 11 h 50"/>
                    <a:gd name="T32" fmla="*/ 31 w 165"/>
                    <a:gd name="T33" fmla="*/ 12 h 50"/>
                    <a:gd name="T34" fmla="*/ 30 w 165"/>
                    <a:gd name="T35" fmla="*/ 12 h 50"/>
                    <a:gd name="T36" fmla="*/ 27 w 165"/>
                    <a:gd name="T37" fmla="*/ 13 h 50"/>
                    <a:gd name="T38" fmla="*/ 23 w 165"/>
                    <a:gd name="T39" fmla="*/ 13 h 50"/>
                    <a:gd name="T40" fmla="*/ 19 w 165"/>
                    <a:gd name="T41" fmla="*/ 13 h 50"/>
                    <a:gd name="T42" fmla="*/ 13 w 165"/>
                    <a:gd name="T43" fmla="*/ 12 h 50"/>
                    <a:gd name="T44" fmla="*/ 9 w 165"/>
                    <a:gd name="T45" fmla="*/ 11 h 50"/>
                    <a:gd name="T46" fmla="*/ 4 w 165"/>
                    <a:gd name="T47" fmla="*/ 9 h 50"/>
                    <a:gd name="T48" fmla="*/ 0 w 165"/>
                    <a:gd name="T49" fmla="*/ 6 h 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5"/>
                    <a:gd name="T76" fmla="*/ 0 h 50"/>
                    <a:gd name="T77" fmla="*/ 165 w 165"/>
                    <a:gd name="T78" fmla="*/ 50 h 5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5" h="50">
                      <a:moveTo>
                        <a:pt x="0" y="23"/>
                      </a:moveTo>
                      <a:lnTo>
                        <a:pt x="5" y="22"/>
                      </a:lnTo>
                      <a:lnTo>
                        <a:pt x="18" y="18"/>
                      </a:lnTo>
                      <a:lnTo>
                        <a:pt x="37" y="14"/>
                      </a:lnTo>
                      <a:lnTo>
                        <a:pt x="60" y="9"/>
                      </a:lnTo>
                      <a:lnTo>
                        <a:pt x="87" y="4"/>
                      </a:lnTo>
                      <a:lnTo>
                        <a:pt x="114" y="1"/>
                      </a:lnTo>
                      <a:lnTo>
                        <a:pt x="141" y="0"/>
                      </a:lnTo>
                      <a:lnTo>
                        <a:pt x="165" y="2"/>
                      </a:lnTo>
                      <a:lnTo>
                        <a:pt x="165" y="3"/>
                      </a:lnTo>
                      <a:lnTo>
                        <a:pt x="163" y="8"/>
                      </a:lnTo>
                      <a:lnTo>
                        <a:pt x="161" y="15"/>
                      </a:lnTo>
                      <a:lnTo>
                        <a:pt x="156" y="22"/>
                      </a:lnTo>
                      <a:lnTo>
                        <a:pt x="150" y="30"/>
                      </a:lnTo>
                      <a:lnTo>
                        <a:pt x="143" y="38"/>
                      </a:lnTo>
                      <a:lnTo>
                        <a:pt x="133" y="44"/>
                      </a:lnTo>
                      <a:lnTo>
                        <a:pt x="121" y="48"/>
                      </a:lnTo>
                      <a:lnTo>
                        <a:pt x="118" y="48"/>
                      </a:lnTo>
                      <a:lnTo>
                        <a:pt x="106" y="49"/>
                      </a:lnTo>
                      <a:lnTo>
                        <a:pt x="91" y="50"/>
                      </a:lnTo>
                      <a:lnTo>
                        <a:pt x="73" y="50"/>
                      </a:lnTo>
                      <a:lnTo>
                        <a:pt x="52" y="48"/>
                      </a:lnTo>
                      <a:lnTo>
                        <a:pt x="33" y="44"/>
                      </a:lnTo>
                      <a:lnTo>
                        <a:pt x="14" y="3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2" name="Freeform 629"/>
                <p:cNvSpPr>
                  <a:spLocks noChangeAspect="1"/>
                </p:cNvSpPr>
                <p:nvPr/>
              </p:nvSpPr>
              <p:spPr bwMode="auto">
                <a:xfrm>
                  <a:off x="3769" y="3485"/>
                  <a:ext cx="57" cy="15"/>
                </a:xfrm>
                <a:custGeom>
                  <a:avLst/>
                  <a:gdLst>
                    <a:gd name="T0" fmla="*/ 0 w 114"/>
                    <a:gd name="T1" fmla="*/ 4 h 30"/>
                    <a:gd name="T2" fmla="*/ 1 w 114"/>
                    <a:gd name="T3" fmla="*/ 4 h 30"/>
                    <a:gd name="T4" fmla="*/ 3 w 114"/>
                    <a:gd name="T5" fmla="*/ 3 h 30"/>
                    <a:gd name="T6" fmla="*/ 6 w 114"/>
                    <a:gd name="T7" fmla="*/ 3 h 30"/>
                    <a:gd name="T8" fmla="*/ 10 w 114"/>
                    <a:gd name="T9" fmla="*/ 2 h 30"/>
                    <a:gd name="T10" fmla="*/ 14 w 114"/>
                    <a:gd name="T11" fmla="*/ 1 h 30"/>
                    <a:gd name="T12" fmla="*/ 19 w 114"/>
                    <a:gd name="T13" fmla="*/ 1 h 30"/>
                    <a:gd name="T14" fmla="*/ 24 w 114"/>
                    <a:gd name="T15" fmla="*/ 0 h 30"/>
                    <a:gd name="T16" fmla="*/ 29 w 114"/>
                    <a:gd name="T17" fmla="*/ 0 h 30"/>
                    <a:gd name="T18" fmla="*/ 29 w 114"/>
                    <a:gd name="T19" fmla="*/ 1 h 30"/>
                    <a:gd name="T20" fmla="*/ 28 w 114"/>
                    <a:gd name="T21" fmla="*/ 3 h 30"/>
                    <a:gd name="T22" fmla="*/ 25 w 114"/>
                    <a:gd name="T23" fmla="*/ 6 h 30"/>
                    <a:gd name="T24" fmla="*/ 22 w 114"/>
                    <a:gd name="T25" fmla="*/ 8 h 30"/>
                    <a:gd name="T26" fmla="*/ 21 w 114"/>
                    <a:gd name="T27" fmla="*/ 8 h 30"/>
                    <a:gd name="T28" fmla="*/ 19 w 114"/>
                    <a:gd name="T29" fmla="*/ 8 h 30"/>
                    <a:gd name="T30" fmla="*/ 16 w 114"/>
                    <a:gd name="T31" fmla="*/ 8 h 30"/>
                    <a:gd name="T32" fmla="*/ 13 w 114"/>
                    <a:gd name="T33" fmla="*/ 8 h 30"/>
                    <a:gd name="T34" fmla="*/ 9 w 114"/>
                    <a:gd name="T35" fmla="*/ 8 h 30"/>
                    <a:gd name="T36" fmla="*/ 6 w 114"/>
                    <a:gd name="T37" fmla="*/ 7 h 30"/>
                    <a:gd name="T38" fmla="*/ 2 w 114"/>
                    <a:gd name="T39" fmla="*/ 5 h 30"/>
                    <a:gd name="T40" fmla="*/ 0 w 114"/>
                    <a:gd name="T41" fmla="*/ 4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4"/>
                    <a:gd name="T64" fmla="*/ 0 h 30"/>
                    <a:gd name="T65" fmla="*/ 114 w 114"/>
                    <a:gd name="T66" fmla="*/ 30 h 3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4" h="30">
                      <a:moveTo>
                        <a:pt x="0" y="15"/>
                      </a:moveTo>
                      <a:lnTo>
                        <a:pt x="4" y="14"/>
                      </a:lnTo>
                      <a:lnTo>
                        <a:pt x="12" y="12"/>
                      </a:lnTo>
                      <a:lnTo>
                        <a:pt x="23" y="10"/>
                      </a:lnTo>
                      <a:lnTo>
                        <a:pt x="39" y="7"/>
                      </a:lnTo>
                      <a:lnTo>
                        <a:pt x="57" y="4"/>
                      </a:lnTo>
                      <a:lnTo>
                        <a:pt x="76" y="2"/>
                      </a:lnTo>
                      <a:lnTo>
                        <a:pt x="96" y="0"/>
                      </a:lnTo>
                      <a:lnTo>
                        <a:pt x="114" y="0"/>
                      </a:lnTo>
                      <a:lnTo>
                        <a:pt x="113" y="3"/>
                      </a:lnTo>
                      <a:lnTo>
                        <a:pt x="109" y="12"/>
                      </a:lnTo>
                      <a:lnTo>
                        <a:pt x="100" y="23"/>
                      </a:lnTo>
                      <a:lnTo>
                        <a:pt x="85" y="30"/>
                      </a:lnTo>
                      <a:lnTo>
                        <a:pt x="82" y="30"/>
                      </a:lnTo>
                      <a:lnTo>
                        <a:pt x="75" y="30"/>
                      </a:lnTo>
                      <a:lnTo>
                        <a:pt x="64" y="30"/>
                      </a:lnTo>
                      <a:lnTo>
                        <a:pt x="50" y="30"/>
                      </a:lnTo>
                      <a:lnTo>
                        <a:pt x="35" y="29"/>
                      </a:lnTo>
                      <a:lnTo>
                        <a:pt x="21" y="25"/>
                      </a:lnTo>
                      <a:lnTo>
                        <a:pt x="8" y="2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3" name="Freeform 630"/>
                <p:cNvSpPr>
                  <a:spLocks noChangeAspect="1"/>
                </p:cNvSpPr>
                <p:nvPr/>
              </p:nvSpPr>
              <p:spPr bwMode="auto">
                <a:xfrm>
                  <a:off x="3746" y="3480"/>
                  <a:ext cx="87" cy="17"/>
                </a:xfrm>
                <a:custGeom>
                  <a:avLst/>
                  <a:gdLst>
                    <a:gd name="T0" fmla="*/ 2 w 175"/>
                    <a:gd name="T1" fmla="*/ 6 h 34"/>
                    <a:gd name="T2" fmla="*/ 2 w 175"/>
                    <a:gd name="T3" fmla="*/ 6 h 34"/>
                    <a:gd name="T4" fmla="*/ 1 w 175"/>
                    <a:gd name="T5" fmla="*/ 6 h 34"/>
                    <a:gd name="T6" fmla="*/ 0 w 175"/>
                    <a:gd name="T7" fmla="*/ 6 h 34"/>
                    <a:gd name="T8" fmla="*/ 0 w 175"/>
                    <a:gd name="T9" fmla="*/ 6 h 34"/>
                    <a:gd name="T10" fmla="*/ 1 w 175"/>
                    <a:gd name="T11" fmla="*/ 6 h 34"/>
                    <a:gd name="T12" fmla="*/ 5 w 175"/>
                    <a:gd name="T13" fmla="*/ 7 h 34"/>
                    <a:gd name="T14" fmla="*/ 11 w 175"/>
                    <a:gd name="T15" fmla="*/ 9 h 34"/>
                    <a:gd name="T16" fmla="*/ 18 w 175"/>
                    <a:gd name="T17" fmla="*/ 9 h 34"/>
                    <a:gd name="T18" fmla="*/ 26 w 175"/>
                    <a:gd name="T19" fmla="*/ 9 h 34"/>
                    <a:gd name="T20" fmla="*/ 33 w 175"/>
                    <a:gd name="T21" fmla="*/ 7 h 34"/>
                    <a:gd name="T22" fmla="*/ 39 w 175"/>
                    <a:gd name="T23" fmla="*/ 5 h 34"/>
                    <a:gd name="T24" fmla="*/ 43 w 175"/>
                    <a:gd name="T25" fmla="*/ 1 h 34"/>
                    <a:gd name="T26" fmla="*/ 43 w 175"/>
                    <a:gd name="T27" fmla="*/ 1 h 34"/>
                    <a:gd name="T28" fmla="*/ 43 w 175"/>
                    <a:gd name="T29" fmla="*/ 1 h 34"/>
                    <a:gd name="T30" fmla="*/ 43 w 175"/>
                    <a:gd name="T31" fmla="*/ 1 h 34"/>
                    <a:gd name="T32" fmla="*/ 43 w 175"/>
                    <a:gd name="T33" fmla="*/ 0 h 34"/>
                    <a:gd name="T34" fmla="*/ 43 w 175"/>
                    <a:gd name="T35" fmla="*/ 0 h 34"/>
                    <a:gd name="T36" fmla="*/ 43 w 175"/>
                    <a:gd name="T37" fmla="*/ 1 h 34"/>
                    <a:gd name="T38" fmla="*/ 42 w 175"/>
                    <a:gd name="T39" fmla="*/ 1 h 34"/>
                    <a:gd name="T40" fmla="*/ 42 w 175"/>
                    <a:gd name="T41" fmla="*/ 1 h 34"/>
                    <a:gd name="T42" fmla="*/ 42 w 175"/>
                    <a:gd name="T43" fmla="*/ 1 h 34"/>
                    <a:gd name="T44" fmla="*/ 41 w 175"/>
                    <a:gd name="T45" fmla="*/ 3 h 34"/>
                    <a:gd name="T46" fmla="*/ 39 w 175"/>
                    <a:gd name="T47" fmla="*/ 4 h 34"/>
                    <a:gd name="T48" fmla="*/ 35 w 175"/>
                    <a:gd name="T49" fmla="*/ 5 h 34"/>
                    <a:gd name="T50" fmla="*/ 30 w 175"/>
                    <a:gd name="T51" fmla="*/ 6 h 34"/>
                    <a:gd name="T52" fmla="*/ 23 w 175"/>
                    <a:gd name="T53" fmla="*/ 7 h 34"/>
                    <a:gd name="T54" fmla="*/ 14 w 175"/>
                    <a:gd name="T55" fmla="*/ 7 h 34"/>
                    <a:gd name="T56" fmla="*/ 2 w 175"/>
                    <a:gd name="T57" fmla="*/ 6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75"/>
                    <a:gd name="T88" fmla="*/ 0 h 34"/>
                    <a:gd name="T89" fmla="*/ 175 w 175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75" h="34">
                      <a:moveTo>
                        <a:pt x="10" y="26"/>
                      </a:moveTo>
                      <a:lnTo>
                        <a:pt x="8" y="26"/>
                      </a:lnTo>
                      <a:lnTo>
                        <a:pt x="5" y="26"/>
                      </a:lnTo>
                      <a:lnTo>
                        <a:pt x="1" y="26"/>
                      </a:lnTo>
                      <a:lnTo>
                        <a:pt x="0" y="26"/>
                      </a:lnTo>
                      <a:lnTo>
                        <a:pt x="7" y="27"/>
                      </a:lnTo>
                      <a:lnTo>
                        <a:pt x="23" y="30"/>
                      </a:lnTo>
                      <a:lnTo>
                        <a:pt x="46" y="33"/>
                      </a:lnTo>
                      <a:lnTo>
                        <a:pt x="75" y="34"/>
                      </a:lnTo>
                      <a:lnTo>
                        <a:pt x="104" y="33"/>
                      </a:lnTo>
                      <a:lnTo>
                        <a:pt x="133" y="29"/>
                      </a:lnTo>
                      <a:lnTo>
                        <a:pt x="157" y="20"/>
                      </a:lnTo>
                      <a:lnTo>
                        <a:pt x="174" y="6"/>
                      </a:lnTo>
                      <a:lnTo>
                        <a:pt x="174" y="5"/>
                      </a:lnTo>
                      <a:lnTo>
                        <a:pt x="175" y="3"/>
                      </a:lnTo>
                      <a:lnTo>
                        <a:pt x="175" y="2"/>
                      </a:lnTo>
                      <a:lnTo>
                        <a:pt x="175" y="0"/>
                      </a:lnTo>
                      <a:lnTo>
                        <a:pt x="174" y="0"/>
                      </a:lnTo>
                      <a:lnTo>
                        <a:pt x="172" y="2"/>
                      </a:lnTo>
                      <a:lnTo>
                        <a:pt x="171" y="5"/>
                      </a:lnTo>
                      <a:lnTo>
                        <a:pt x="170" y="6"/>
                      </a:lnTo>
                      <a:lnTo>
                        <a:pt x="168" y="7"/>
                      </a:lnTo>
                      <a:lnTo>
                        <a:pt x="165" y="12"/>
                      </a:lnTo>
                      <a:lnTo>
                        <a:pt x="157" y="16"/>
                      </a:lnTo>
                      <a:lnTo>
                        <a:pt x="143" y="22"/>
                      </a:lnTo>
                      <a:lnTo>
                        <a:pt x="122" y="27"/>
                      </a:lnTo>
                      <a:lnTo>
                        <a:pt x="95" y="30"/>
                      </a:lnTo>
                      <a:lnTo>
                        <a:pt x="58" y="30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4" name="Freeform 631"/>
                <p:cNvSpPr>
                  <a:spLocks noChangeAspect="1"/>
                </p:cNvSpPr>
                <p:nvPr/>
              </p:nvSpPr>
              <p:spPr bwMode="auto">
                <a:xfrm>
                  <a:off x="4298" y="3582"/>
                  <a:ext cx="113" cy="325"/>
                </a:xfrm>
                <a:custGeom>
                  <a:avLst/>
                  <a:gdLst>
                    <a:gd name="T0" fmla="*/ 0 w 225"/>
                    <a:gd name="T1" fmla="*/ 155 h 651"/>
                    <a:gd name="T2" fmla="*/ 3 w 225"/>
                    <a:gd name="T3" fmla="*/ 127 h 651"/>
                    <a:gd name="T4" fmla="*/ 6 w 225"/>
                    <a:gd name="T5" fmla="*/ 100 h 651"/>
                    <a:gd name="T6" fmla="*/ 9 w 225"/>
                    <a:gd name="T7" fmla="*/ 75 h 651"/>
                    <a:gd name="T8" fmla="*/ 11 w 225"/>
                    <a:gd name="T9" fmla="*/ 52 h 651"/>
                    <a:gd name="T10" fmla="*/ 13 w 225"/>
                    <a:gd name="T11" fmla="*/ 32 h 651"/>
                    <a:gd name="T12" fmla="*/ 15 w 225"/>
                    <a:gd name="T13" fmla="*/ 17 h 651"/>
                    <a:gd name="T14" fmla="*/ 16 w 225"/>
                    <a:gd name="T15" fmla="*/ 7 h 651"/>
                    <a:gd name="T16" fmla="*/ 17 w 225"/>
                    <a:gd name="T17" fmla="*/ 3 h 651"/>
                    <a:gd name="T18" fmla="*/ 17 w 225"/>
                    <a:gd name="T19" fmla="*/ 3 h 651"/>
                    <a:gd name="T20" fmla="*/ 17 w 225"/>
                    <a:gd name="T21" fmla="*/ 3 h 651"/>
                    <a:gd name="T22" fmla="*/ 18 w 225"/>
                    <a:gd name="T23" fmla="*/ 3 h 651"/>
                    <a:gd name="T24" fmla="*/ 19 w 225"/>
                    <a:gd name="T25" fmla="*/ 2 h 651"/>
                    <a:gd name="T26" fmla="*/ 20 w 225"/>
                    <a:gd name="T27" fmla="*/ 1 h 651"/>
                    <a:gd name="T28" fmla="*/ 21 w 225"/>
                    <a:gd name="T29" fmla="*/ 1 h 651"/>
                    <a:gd name="T30" fmla="*/ 23 w 225"/>
                    <a:gd name="T31" fmla="*/ 0 h 651"/>
                    <a:gd name="T32" fmla="*/ 26 w 225"/>
                    <a:gd name="T33" fmla="*/ 0 h 651"/>
                    <a:gd name="T34" fmla="*/ 29 w 225"/>
                    <a:gd name="T35" fmla="*/ 0 h 651"/>
                    <a:gd name="T36" fmla="*/ 32 w 225"/>
                    <a:gd name="T37" fmla="*/ 0 h 651"/>
                    <a:gd name="T38" fmla="*/ 36 w 225"/>
                    <a:gd name="T39" fmla="*/ 0 h 651"/>
                    <a:gd name="T40" fmla="*/ 40 w 225"/>
                    <a:gd name="T41" fmla="*/ 1 h 651"/>
                    <a:gd name="T42" fmla="*/ 43 w 225"/>
                    <a:gd name="T43" fmla="*/ 2 h 651"/>
                    <a:gd name="T44" fmla="*/ 45 w 225"/>
                    <a:gd name="T45" fmla="*/ 3 h 651"/>
                    <a:gd name="T46" fmla="*/ 47 w 225"/>
                    <a:gd name="T47" fmla="*/ 4 h 651"/>
                    <a:gd name="T48" fmla="*/ 49 w 225"/>
                    <a:gd name="T49" fmla="*/ 6 h 651"/>
                    <a:gd name="T50" fmla="*/ 47 w 225"/>
                    <a:gd name="T51" fmla="*/ 19 h 651"/>
                    <a:gd name="T52" fmla="*/ 45 w 225"/>
                    <a:gd name="T53" fmla="*/ 47 h 651"/>
                    <a:gd name="T54" fmla="*/ 43 w 225"/>
                    <a:gd name="T55" fmla="*/ 79 h 651"/>
                    <a:gd name="T56" fmla="*/ 42 w 225"/>
                    <a:gd name="T57" fmla="*/ 99 h 651"/>
                    <a:gd name="T58" fmla="*/ 43 w 225"/>
                    <a:gd name="T59" fmla="*/ 102 h 651"/>
                    <a:gd name="T60" fmla="*/ 44 w 225"/>
                    <a:gd name="T61" fmla="*/ 106 h 651"/>
                    <a:gd name="T62" fmla="*/ 46 w 225"/>
                    <a:gd name="T63" fmla="*/ 111 h 651"/>
                    <a:gd name="T64" fmla="*/ 48 w 225"/>
                    <a:gd name="T65" fmla="*/ 118 h 651"/>
                    <a:gd name="T66" fmla="*/ 50 w 225"/>
                    <a:gd name="T67" fmla="*/ 126 h 651"/>
                    <a:gd name="T68" fmla="*/ 53 w 225"/>
                    <a:gd name="T69" fmla="*/ 135 h 651"/>
                    <a:gd name="T70" fmla="*/ 55 w 225"/>
                    <a:gd name="T71" fmla="*/ 146 h 651"/>
                    <a:gd name="T72" fmla="*/ 57 w 225"/>
                    <a:gd name="T73" fmla="*/ 157 h 651"/>
                    <a:gd name="T74" fmla="*/ 55 w 225"/>
                    <a:gd name="T75" fmla="*/ 158 h 651"/>
                    <a:gd name="T76" fmla="*/ 52 w 225"/>
                    <a:gd name="T77" fmla="*/ 159 h 651"/>
                    <a:gd name="T78" fmla="*/ 50 w 225"/>
                    <a:gd name="T79" fmla="*/ 159 h 651"/>
                    <a:gd name="T80" fmla="*/ 47 w 225"/>
                    <a:gd name="T81" fmla="*/ 160 h 651"/>
                    <a:gd name="T82" fmla="*/ 44 w 225"/>
                    <a:gd name="T83" fmla="*/ 161 h 651"/>
                    <a:gd name="T84" fmla="*/ 40 w 225"/>
                    <a:gd name="T85" fmla="*/ 161 h 651"/>
                    <a:gd name="T86" fmla="*/ 37 w 225"/>
                    <a:gd name="T87" fmla="*/ 162 h 651"/>
                    <a:gd name="T88" fmla="*/ 34 w 225"/>
                    <a:gd name="T89" fmla="*/ 162 h 651"/>
                    <a:gd name="T90" fmla="*/ 30 w 225"/>
                    <a:gd name="T91" fmla="*/ 162 h 651"/>
                    <a:gd name="T92" fmla="*/ 26 w 225"/>
                    <a:gd name="T93" fmla="*/ 162 h 651"/>
                    <a:gd name="T94" fmla="*/ 22 w 225"/>
                    <a:gd name="T95" fmla="*/ 162 h 651"/>
                    <a:gd name="T96" fmla="*/ 18 w 225"/>
                    <a:gd name="T97" fmla="*/ 161 h 651"/>
                    <a:gd name="T98" fmla="*/ 13 w 225"/>
                    <a:gd name="T99" fmla="*/ 160 h 651"/>
                    <a:gd name="T100" fmla="*/ 9 w 225"/>
                    <a:gd name="T101" fmla="*/ 159 h 651"/>
                    <a:gd name="T102" fmla="*/ 5 w 225"/>
                    <a:gd name="T103" fmla="*/ 157 h 651"/>
                    <a:gd name="T104" fmla="*/ 0 w 225"/>
                    <a:gd name="T105" fmla="*/ 155 h 6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5"/>
                    <a:gd name="T160" fmla="*/ 0 h 651"/>
                    <a:gd name="T161" fmla="*/ 225 w 225"/>
                    <a:gd name="T162" fmla="*/ 651 h 6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5" h="651">
                      <a:moveTo>
                        <a:pt x="0" y="620"/>
                      </a:moveTo>
                      <a:lnTo>
                        <a:pt x="12" y="511"/>
                      </a:lnTo>
                      <a:lnTo>
                        <a:pt x="23" y="403"/>
                      </a:lnTo>
                      <a:lnTo>
                        <a:pt x="35" y="302"/>
                      </a:lnTo>
                      <a:lnTo>
                        <a:pt x="44" y="210"/>
                      </a:lnTo>
                      <a:lnTo>
                        <a:pt x="52" y="130"/>
                      </a:lnTo>
                      <a:lnTo>
                        <a:pt x="59" y="69"/>
                      </a:lnTo>
                      <a:lnTo>
                        <a:pt x="64" y="29"/>
                      </a:lnTo>
                      <a:lnTo>
                        <a:pt x="65" y="15"/>
                      </a:lnTo>
                      <a:lnTo>
                        <a:pt x="67" y="14"/>
                      </a:lnTo>
                      <a:lnTo>
                        <a:pt x="69" y="12"/>
                      </a:lnTo>
                      <a:lnTo>
                        <a:pt x="74" y="9"/>
                      </a:lnTo>
                      <a:lnTo>
                        <a:pt x="79" y="7"/>
                      </a:lnTo>
                      <a:lnTo>
                        <a:pt x="84" y="5"/>
                      </a:lnTo>
                      <a:lnTo>
                        <a:pt x="92" y="2"/>
                      </a:lnTo>
                      <a:lnTo>
                        <a:pt x="101" y="1"/>
                      </a:lnTo>
                      <a:lnTo>
                        <a:pt x="114" y="0"/>
                      </a:lnTo>
                      <a:lnTo>
                        <a:pt x="128" y="1"/>
                      </a:lnTo>
                      <a:lnTo>
                        <a:pt x="142" y="2"/>
                      </a:lnTo>
                      <a:lnTo>
                        <a:pt x="157" y="5"/>
                      </a:lnTo>
                      <a:lnTo>
                        <a:pt x="170" y="9"/>
                      </a:lnTo>
                      <a:lnTo>
                        <a:pt x="180" y="14"/>
                      </a:lnTo>
                      <a:lnTo>
                        <a:pt x="188" y="18"/>
                      </a:lnTo>
                      <a:lnTo>
                        <a:pt x="193" y="25"/>
                      </a:lnTo>
                      <a:lnTo>
                        <a:pt x="188" y="76"/>
                      </a:lnTo>
                      <a:lnTo>
                        <a:pt x="179" y="190"/>
                      </a:lnTo>
                      <a:lnTo>
                        <a:pt x="170" y="316"/>
                      </a:lnTo>
                      <a:lnTo>
                        <a:pt x="166" y="398"/>
                      </a:lnTo>
                      <a:lnTo>
                        <a:pt x="169" y="408"/>
                      </a:lnTo>
                      <a:lnTo>
                        <a:pt x="173" y="424"/>
                      </a:lnTo>
                      <a:lnTo>
                        <a:pt x="181" y="446"/>
                      </a:lnTo>
                      <a:lnTo>
                        <a:pt x="189" y="472"/>
                      </a:lnTo>
                      <a:lnTo>
                        <a:pt x="200" y="506"/>
                      </a:lnTo>
                      <a:lnTo>
                        <a:pt x="209" y="542"/>
                      </a:lnTo>
                      <a:lnTo>
                        <a:pt x="218" y="584"/>
                      </a:lnTo>
                      <a:lnTo>
                        <a:pt x="225" y="629"/>
                      </a:lnTo>
                      <a:lnTo>
                        <a:pt x="217" y="632"/>
                      </a:lnTo>
                      <a:lnTo>
                        <a:pt x="208" y="636"/>
                      </a:lnTo>
                      <a:lnTo>
                        <a:pt x="197" y="639"/>
                      </a:lnTo>
                      <a:lnTo>
                        <a:pt x="186" y="643"/>
                      </a:lnTo>
                      <a:lnTo>
                        <a:pt x="174" y="645"/>
                      </a:lnTo>
                      <a:lnTo>
                        <a:pt x="160" y="647"/>
                      </a:lnTo>
                      <a:lnTo>
                        <a:pt x="147" y="649"/>
                      </a:lnTo>
                      <a:lnTo>
                        <a:pt x="133" y="651"/>
                      </a:lnTo>
                      <a:lnTo>
                        <a:pt x="118" y="651"/>
                      </a:lnTo>
                      <a:lnTo>
                        <a:pt x="102" y="651"/>
                      </a:lnTo>
                      <a:lnTo>
                        <a:pt x="86" y="648"/>
                      </a:lnTo>
                      <a:lnTo>
                        <a:pt x="69" y="645"/>
                      </a:lnTo>
                      <a:lnTo>
                        <a:pt x="52" y="641"/>
                      </a:lnTo>
                      <a:lnTo>
                        <a:pt x="35" y="636"/>
                      </a:lnTo>
                      <a:lnTo>
                        <a:pt x="18" y="629"/>
                      </a:lnTo>
                      <a:lnTo>
                        <a:pt x="0" y="6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5" name="Freeform 632"/>
                <p:cNvSpPr>
                  <a:spLocks noChangeAspect="1"/>
                </p:cNvSpPr>
                <p:nvPr/>
              </p:nvSpPr>
              <p:spPr bwMode="auto">
                <a:xfrm>
                  <a:off x="4353" y="3620"/>
                  <a:ext cx="21" cy="24"/>
                </a:xfrm>
                <a:custGeom>
                  <a:avLst/>
                  <a:gdLst>
                    <a:gd name="T0" fmla="*/ 6 w 42"/>
                    <a:gd name="T1" fmla="*/ 1 h 48"/>
                    <a:gd name="T2" fmla="*/ 3 w 42"/>
                    <a:gd name="T3" fmla="*/ 3 h 48"/>
                    <a:gd name="T4" fmla="*/ 2 w 42"/>
                    <a:gd name="T5" fmla="*/ 4 h 48"/>
                    <a:gd name="T6" fmla="*/ 1 w 42"/>
                    <a:gd name="T7" fmla="*/ 6 h 48"/>
                    <a:gd name="T8" fmla="*/ 1 w 42"/>
                    <a:gd name="T9" fmla="*/ 8 h 48"/>
                    <a:gd name="T10" fmla="*/ 2 w 42"/>
                    <a:gd name="T11" fmla="*/ 10 h 48"/>
                    <a:gd name="T12" fmla="*/ 3 w 42"/>
                    <a:gd name="T13" fmla="*/ 10 h 48"/>
                    <a:gd name="T14" fmla="*/ 3 w 42"/>
                    <a:gd name="T15" fmla="*/ 11 h 48"/>
                    <a:gd name="T16" fmla="*/ 5 w 42"/>
                    <a:gd name="T17" fmla="*/ 11 h 48"/>
                    <a:gd name="T18" fmla="*/ 6 w 42"/>
                    <a:gd name="T19" fmla="*/ 12 h 48"/>
                    <a:gd name="T20" fmla="*/ 7 w 42"/>
                    <a:gd name="T21" fmla="*/ 12 h 48"/>
                    <a:gd name="T22" fmla="*/ 9 w 42"/>
                    <a:gd name="T23" fmla="*/ 12 h 48"/>
                    <a:gd name="T24" fmla="*/ 11 w 42"/>
                    <a:gd name="T25" fmla="*/ 12 h 48"/>
                    <a:gd name="T26" fmla="*/ 11 w 42"/>
                    <a:gd name="T27" fmla="*/ 12 h 48"/>
                    <a:gd name="T28" fmla="*/ 11 w 42"/>
                    <a:gd name="T29" fmla="*/ 12 h 48"/>
                    <a:gd name="T30" fmla="*/ 11 w 42"/>
                    <a:gd name="T31" fmla="*/ 12 h 48"/>
                    <a:gd name="T32" fmla="*/ 11 w 42"/>
                    <a:gd name="T33" fmla="*/ 12 h 48"/>
                    <a:gd name="T34" fmla="*/ 11 w 42"/>
                    <a:gd name="T35" fmla="*/ 12 h 48"/>
                    <a:gd name="T36" fmla="*/ 11 w 42"/>
                    <a:gd name="T37" fmla="*/ 12 h 48"/>
                    <a:gd name="T38" fmla="*/ 11 w 42"/>
                    <a:gd name="T39" fmla="*/ 12 h 48"/>
                    <a:gd name="T40" fmla="*/ 10 w 42"/>
                    <a:gd name="T41" fmla="*/ 12 h 48"/>
                    <a:gd name="T42" fmla="*/ 9 w 42"/>
                    <a:gd name="T43" fmla="*/ 12 h 48"/>
                    <a:gd name="T44" fmla="*/ 7 w 42"/>
                    <a:gd name="T45" fmla="*/ 12 h 48"/>
                    <a:gd name="T46" fmla="*/ 6 w 42"/>
                    <a:gd name="T47" fmla="*/ 12 h 48"/>
                    <a:gd name="T48" fmla="*/ 5 w 42"/>
                    <a:gd name="T49" fmla="*/ 12 h 48"/>
                    <a:gd name="T50" fmla="*/ 3 w 42"/>
                    <a:gd name="T51" fmla="*/ 12 h 48"/>
                    <a:gd name="T52" fmla="*/ 3 w 42"/>
                    <a:gd name="T53" fmla="*/ 11 h 48"/>
                    <a:gd name="T54" fmla="*/ 1 w 42"/>
                    <a:gd name="T55" fmla="*/ 10 h 48"/>
                    <a:gd name="T56" fmla="*/ 1 w 42"/>
                    <a:gd name="T57" fmla="*/ 10 h 48"/>
                    <a:gd name="T58" fmla="*/ 0 w 42"/>
                    <a:gd name="T59" fmla="*/ 6 h 48"/>
                    <a:gd name="T60" fmla="*/ 1 w 42"/>
                    <a:gd name="T61" fmla="*/ 5 h 48"/>
                    <a:gd name="T62" fmla="*/ 3 w 42"/>
                    <a:gd name="T63" fmla="*/ 2 h 48"/>
                    <a:gd name="T64" fmla="*/ 5 w 42"/>
                    <a:gd name="T65" fmla="*/ 1 h 48"/>
                    <a:gd name="T66" fmla="*/ 5 w 42"/>
                    <a:gd name="T67" fmla="*/ 0 h 48"/>
                    <a:gd name="T68" fmla="*/ 6 w 42"/>
                    <a:gd name="T69" fmla="*/ 0 h 48"/>
                    <a:gd name="T70" fmla="*/ 6 w 42"/>
                    <a:gd name="T71" fmla="*/ 0 h 48"/>
                    <a:gd name="T72" fmla="*/ 6 w 42"/>
                    <a:gd name="T73" fmla="*/ 1 h 48"/>
                    <a:gd name="T74" fmla="*/ 6 w 42"/>
                    <a:gd name="T75" fmla="*/ 1 h 48"/>
                    <a:gd name="T76" fmla="*/ 6 w 42"/>
                    <a:gd name="T77" fmla="*/ 1 h 48"/>
                    <a:gd name="T78" fmla="*/ 6 w 42"/>
                    <a:gd name="T79" fmla="*/ 1 h 48"/>
                    <a:gd name="T80" fmla="*/ 6 w 42"/>
                    <a:gd name="T81" fmla="*/ 1 h 48"/>
                    <a:gd name="T82" fmla="*/ 6 w 42"/>
                    <a:gd name="T83" fmla="*/ 1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2"/>
                    <a:gd name="T127" fmla="*/ 0 h 48"/>
                    <a:gd name="T128" fmla="*/ 42 w 42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2" h="48">
                      <a:moveTo>
                        <a:pt x="24" y="3"/>
                      </a:moveTo>
                      <a:lnTo>
                        <a:pt x="15" y="9"/>
                      </a:lnTo>
                      <a:lnTo>
                        <a:pt x="8" y="16"/>
                      </a:lnTo>
                      <a:lnTo>
                        <a:pt x="4" y="24"/>
                      </a:lnTo>
                      <a:lnTo>
                        <a:pt x="6" y="32"/>
                      </a:lnTo>
                      <a:lnTo>
                        <a:pt x="8" y="37"/>
                      </a:lnTo>
                      <a:lnTo>
                        <a:pt x="10" y="39"/>
                      </a:lnTo>
                      <a:lnTo>
                        <a:pt x="15" y="43"/>
                      </a:lnTo>
                      <a:lnTo>
                        <a:pt x="19" y="44"/>
                      </a:lnTo>
                      <a:lnTo>
                        <a:pt x="25" y="45"/>
                      </a:lnTo>
                      <a:lnTo>
                        <a:pt x="31" y="45"/>
                      </a:lnTo>
                      <a:lnTo>
                        <a:pt x="35" y="45"/>
                      </a:lnTo>
                      <a:lnTo>
                        <a:pt x="41" y="45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2" y="47"/>
                      </a:lnTo>
                      <a:lnTo>
                        <a:pt x="42" y="48"/>
                      </a:lnTo>
                      <a:lnTo>
                        <a:pt x="41" y="48"/>
                      </a:lnTo>
                      <a:lnTo>
                        <a:pt x="40" y="48"/>
                      </a:lnTo>
                      <a:lnTo>
                        <a:pt x="34" y="48"/>
                      </a:lnTo>
                      <a:lnTo>
                        <a:pt x="30" y="48"/>
                      </a:lnTo>
                      <a:lnTo>
                        <a:pt x="24" y="48"/>
                      </a:lnTo>
                      <a:lnTo>
                        <a:pt x="19" y="47"/>
                      </a:lnTo>
                      <a:lnTo>
                        <a:pt x="15" y="46"/>
                      </a:lnTo>
                      <a:lnTo>
                        <a:pt x="10" y="44"/>
                      </a:lnTo>
                      <a:lnTo>
                        <a:pt x="7" y="40"/>
                      </a:lnTo>
                      <a:lnTo>
                        <a:pt x="3" y="37"/>
                      </a:lnTo>
                      <a:lnTo>
                        <a:pt x="0" y="27"/>
                      </a:lnTo>
                      <a:lnTo>
                        <a:pt x="3" y="17"/>
                      </a:lnTo>
                      <a:lnTo>
                        <a:pt x="10" y="8"/>
                      </a:lnTo>
                      <a:lnTo>
                        <a:pt x="22" y="1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1"/>
                      </a:lnTo>
                      <a:lnTo>
                        <a:pt x="25" y="2"/>
                      </a:lnTo>
                      <a:lnTo>
                        <a:pt x="25" y="3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6" name="Freeform 633"/>
                <p:cNvSpPr>
                  <a:spLocks noChangeAspect="1"/>
                </p:cNvSpPr>
                <p:nvPr/>
              </p:nvSpPr>
              <p:spPr bwMode="auto">
                <a:xfrm>
                  <a:off x="4329" y="3615"/>
                  <a:ext cx="22" cy="25"/>
                </a:xfrm>
                <a:custGeom>
                  <a:avLst/>
                  <a:gdLst>
                    <a:gd name="T0" fmla="*/ 7 w 42"/>
                    <a:gd name="T1" fmla="*/ 1 h 48"/>
                    <a:gd name="T2" fmla="*/ 4 w 42"/>
                    <a:gd name="T3" fmla="*/ 3 h 48"/>
                    <a:gd name="T4" fmla="*/ 2 w 42"/>
                    <a:gd name="T5" fmla="*/ 4 h 48"/>
                    <a:gd name="T6" fmla="*/ 1 w 42"/>
                    <a:gd name="T7" fmla="*/ 7 h 48"/>
                    <a:gd name="T8" fmla="*/ 1 w 42"/>
                    <a:gd name="T9" fmla="*/ 9 h 48"/>
                    <a:gd name="T10" fmla="*/ 2 w 42"/>
                    <a:gd name="T11" fmla="*/ 10 h 48"/>
                    <a:gd name="T12" fmla="*/ 3 w 42"/>
                    <a:gd name="T13" fmla="*/ 10 h 48"/>
                    <a:gd name="T14" fmla="*/ 4 w 42"/>
                    <a:gd name="T15" fmla="*/ 11 h 48"/>
                    <a:gd name="T16" fmla="*/ 5 w 42"/>
                    <a:gd name="T17" fmla="*/ 12 h 48"/>
                    <a:gd name="T18" fmla="*/ 7 w 42"/>
                    <a:gd name="T19" fmla="*/ 12 h 48"/>
                    <a:gd name="T20" fmla="*/ 8 w 42"/>
                    <a:gd name="T21" fmla="*/ 12 h 48"/>
                    <a:gd name="T22" fmla="*/ 9 w 42"/>
                    <a:gd name="T23" fmla="*/ 12 h 48"/>
                    <a:gd name="T24" fmla="*/ 11 w 42"/>
                    <a:gd name="T25" fmla="*/ 12 h 48"/>
                    <a:gd name="T26" fmla="*/ 11 w 42"/>
                    <a:gd name="T27" fmla="*/ 12 h 48"/>
                    <a:gd name="T28" fmla="*/ 11 w 42"/>
                    <a:gd name="T29" fmla="*/ 13 h 48"/>
                    <a:gd name="T30" fmla="*/ 12 w 42"/>
                    <a:gd name="T31" fmla="*/ 13 h 48"/>
                    <a:gd name="T32" fmla="*/ 12 w 42"/>
                    <a:gd name="T33" fmla="*/ 13 h 48"/>
                    <a:gd name="T34" fmla="*/ 12 w 42"/>
                    <a:gd name="T35" fmla="*/ 13 h 48"/>
                    <a:gd name="T36" fmla="*/ 11 w 42"/>
                    <a:gd name="T37" fmla="*/ 13 h 48"/>
                    <a:gd name="T38" fmla="*/ 11 w 42"/>
                    <a:gd name="T39" fmla="*/ 13 h 48"/>
                    <a:gd name="T40" fmla="*/ 11 w 42"/>
                    <a:gd name="T41" fmla="*/ 13 h 48"/>
                    <a:gd name="T42" fmla="*/ 9 w 42"/>
                    <a:gd name="T43" fmla="*/ 13 h 48"/>
                    <a:gd name="T44" fmla="*/ 8 w 42"/>
                    <a:gd name="T45" fmla="*/ 13 h 48"/>
                    <a:gd name="T46" fmla="*/ 7 w 42"/>
                    <a:gd name="T47" fmla="*/ 13 h 48"/>
                    <a:gd name="T48" fmla="*/ 5 w 42"/>
                    <a:gd name="T49" fmla="*/ 13 h 48"/>
                    <a:gd name="T50" fmla="*/ 4 w 42"/>
                    <a:gd name="T51" fmla="*/ 13 h 48"/>
                    <a:gd name="T52" fmla="*/ 3 w 42"/>
                    <a:gd name="T53" fmla="*/ 12 h 48"/>
                    <a:gd name="T54" fmla="*/ 2 w 42"/>
                    <a:gd name="T55" fmla="*/ 11 h 48"/>
                    <a:gd name="T56" fmla="*/ 1 w 42"/>
                    <a:gd name="T57" fmla="*/ 10 h 48"/>
                    <a:gd name="T58" fmla="*/ 0 w 42"/>
                    <a:gd name="T59" fmla="*/ 7 h 48"/>
                    <a:gd name="T60" fmla="*/ 1 w 42"/>
                    <a:gd name="T61" fmla="*/ 4 h 48"/>
                    <a:gd name="T62" fmla="*/ 3 w 42"/>
                    <a:gd name="T63" fmla="*/ 2 h 48"/>
                    <a:gd name="T64" fmla="*/ 6 w 42"/>
                    <a:gd name="T65" fmla="*/ 0 h 48"/>
                    <a:gd name="T66" fmla="*/ 6 w 42"/>
                    <a:gd name="T67" fmla="*/ 0 h 48"/>
                    <a:gd name="T68" fmla="*/ 6 w 42"/>
                    <a:gd name="T69" fmla="*/ 0 h 48"/>
                    <a:gd name="T70" fmla="*/ 7 w 42"/>
                    <a:gd name="T71" fmla="*/ 0 h 48"/>
                    <a:gd name="T72" fmla="*/ 7 w 42"/>
                    <a:gd name="T73" fmla="*/ 1 h 48"/>
                    <a:gd name="T74" fmla="*/ 7 w 42"/>
                    <a:gd name="T75" fmla="*/ 1 h 48"/>
                    <a:gd name="T76" fmla="*/ 7 w 42"/>
                    <a:gd name="T77" fmla="*/ 1 h 48"/>
                    <a:gd name="T78" fmla="*/ 7 w 42"/>
                    <a:gd name="T79" fmla="*/ 1 h 48"/>
                    <a:gd name="T80" fmla="*/ 7 w 42"/>
                    <a:gd name="T81" fmla="*/ 1 h 48"/>
                    <a:gd name="T82" fmla="*/ 7 w 42"/>
                    <a:gd name="T83" fmla="*/ 1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2"/>
                    <a:gd name="T127" fmla="*/ 0 h 48"/>
                    <a:gd name="T128" fmla="*/ 42 w 42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2" h="48">
                      <a:moveTo>
                        <a:pt x="24" y="3"/>
                      </a:moveTo>
                      <a:lnTo>
                        <a:pt x="15" y="9"/>
                      </a:lnTo>
                      <a:lnTo>
                        <a:pt x="8" y="16"/>
                      </a:lnTo>
                      <a:lnTo>
                        <a:pt x="4" y="24"/>
                      </a:lnTo>
                      <a:lnTo>
                        <a:pt x="4" y="32"/>
                      </a:lnTo>
                      <a:lnTo>
                        <a:pt x="6" y="37"/>
                      </a:lnTo>
                      <a:lnTo>
                        <a:pt x="10" y="39"/>
                      </a:lnTo>
                      <a:lnTo>
                        <a:pt x="13" y="43"/>
                      </a:lnTo>
                      <a:lnTo>
                        <a:pt x="19" y="44"/>
                      </a:lnTo>
                      <a:lnTo>
                        <a:pt x="24" y="45"/>
                      </a:lnTo>
                      <a:lnTo>
                        <a:pt x="29" y="45"/>
                      </a:lnTo>
                      <a:lnTo>
                        <a:pt x="34" y="45"/>
                      </a:lnTo>
                      <a:lnTo>
                        <a:pt x="40" y="45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42" y="46"/>
                      </a:lnTo>
                      <a:lnTo>
                        <a:pt x="42" y="47"/>
                      </a:lnTo>
                      <a:lnTo>
                        <a:pt x="41" y="47"/>
                      </a:lnTo>
                      <a:lnTo>
                        <a:pt x="41" y="48"/>
                      </a:lnTo>
                      <a:lnTo>
                        <a:pt x="40" y="48"/>
                      </a:lnTo>
                      <a:lnTo>
                        <a:pt x="34" y="48"/>
                      </a:lnTo>
                      <a:lnTo>
                        <a:pt x="29" y="48"/>
                      </a:lnTo>
                      <a:lnTo>
                        <a:pt x="24" y="47"/>
                      </a:lnTo>
                      <a:lnTo>
                        <a:pt x="19" y="47"/>
                      </a:lnTo>
                      <a:lnTo>
                        <a:pt x="15" y="46"/>
                      </a:lnTo>
                      <a:lnTo>
                        <a:pt x="10" y="44"/>
                      </a:lnTo>
                      <a:lnTo>
                        <a:pt x="5" y="40"/>
                      </a:lnTo>
                      <a:lnTo>
                        <a:pt x="2" y="37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10" y="7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5" y="1"/>
                      </a:lnTo>
                      <a:lnTo>
                        <a:pt x="25" y="2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7" name="Freeform 634"/>
                <p:cNvSpPr>
                  <a:spLocks noChangeAspect="1"/>
                </p:cNvSpPr>
                <p:nvPr/>
              </p:nvSpPr>
              <p:spPr bwMode="auto">
                <a:xfrm>
                  <a:off x="4054" y="3675"/>
                  <a:ext cx="150" cy="48"/>
                </a:xfrm>
                <a:custGeom>
                  <a:avLst/>
                  <a:gdLst>
                    <a:gd name="T0" fmla="*/ 70 w 300"/>
                    <a:gd name="T1" fmla="*/ 1 h 94"/>
                    <a:gd name="T2" fmla="*/ 68 w 300"/>
                    <a:gd name="T3" fmla="*/ 2 h 94"/>
                    <a:gd name="T4" fmla="*/ 67 w 300"/>
                    <a:gd name="T5" fmla="*/ 3 h 94"/>
                    <a:gd name="T6" fmla="*/ 65 w 300"/>
                    <a:gd name="T7" fmla="*/ 4 h 94"/>
                    <a:gd name="T8" fmla="*/ 62 w 300"/>
                    <a:gd name="T9" fmla="*/ 5 h 94"/>
                    <a:gd name="T10" fmla="*/ 61 w 300"/>
                    <a:gd name="T11" fmla="*/ 5 h 94"/>
                    <a:gd name="T12" fmla="*/ 59 w 300"/>
                    <a:gd name="T13" fmla="*/ 6 h 94"/>
                    <a:gd name="T14" fmla="*/ 57 w 300"/>
                    <a:gd name="T15" fmla="*/ 7 h 94"/>
                    <a:gd name="T16" fmla="*/ 55 w 300"/>
                    <a:gd name="T17" fmla="*/ 7 h 94"/>
                    <a:gd name="T18" fmla="*/ 53 w 300"/>
                    <a:gd name="T19" fmla="*/ 8 h 94"/>
                    <a:gd name="T20" fmla="*/ 50 w 300"/>
                    <a:gd name="T21" fmla="*/ 9 h 94"/>
                    <a:gd name="T22" fmla="*/ 46 w 300"/>
                    <a:gd name="T23" fmla="*/ 10 h 94"/>
                    <a:gd name="T24" fmla="*/ 42 w 300"/>
                    <a:gd name="T25" fmla="*/ 11 h 94"/>
                    <a:gd name="T26" fmla="*/ 38 w 300"/>
                    <a:gd name="T27" fmla="*/ 12 h 94"/>
                    <a:gd name="T28" fmla="*/ 34 w 300"/>
                    <a:gd name="T29" fmla="*/ 14 h 94"/>
                    <a:gd name="T30" fmla="*/ 28 w 300"/>
                    <a:gd name="T31" fmla="*/ 15 h 94"/>
                    <a:gd name="T32" fmla="*/ 24 w 300"/>
                    <a:gd name="T33" fmla="*/ 16 h 94"/>
                    <a:gd name="T34" fmla="*/ 19 w 300"/>
                    <a:gd name="T35" fmla="*/ 17 h 94"/>
                    <a:gd name="T36" fmla="*/ 15 w 300"/>
                    <a:gd name="T37" fmla="*/ 18 h 94"/>
                    <a:gd name="T38" fmla="*/ 10 w 300"/>
                    <a:gd name="T39" fmla="*/ 19 h 94"/>
                    <a:gd name="T40" fmla="*/ 7 w 300"/>
                    <a:gd name="T41" fmla="*/ 20 h 94"/>
                    <a:gd name="T42" fmla="*/ 5 w 300"/>
                    <a:gd name="T43" fmla="*/ 22 h 94"/>
                    <a:gd name="T44" fmla="*/ 2 w 300"/>
                    <a:gd name="T45" fmla="*/ 22 h 94"/>
                    <a:gd name="T46" fmla="*/ 1 w 300"/>
                    <a:gd name="T47" fmla="*/ 23 h 94"/>
                    <a:gd name="T48" fmla="*/ 0 w 300"/>
                    <a:gd name="T49" fmla="*/ 24 h 94"/>
                    <a:gd name="T50" fmla="*/ 1 w 300"/>
                    <a:gd name="T51" fmla="*/ 24 h 94"/>
                    <a:gd name="T52" fmla="*/ 2 w 300"/>
                    <a:gd name="T53" fmla="*/ 25 h 94"/>
                    <a:gd name="T54" fmla="*/ 5 w 300"/>
                    <a:gd name="T55" fmla="*/ 25 h 94"/>
                    <a:gd name="T56" fmla="*/ 9 w 300"/>
                    <a:gd name="T57" fmla="*/ 24 h 94"/>
                    <a:gd name="T58" fmla="*/ 13 w 300"/>
                    <a:gd name="T59" fmla="*/ 23 h 94"/>
                    <a:gd name="T60" fmla="*/ 19 w 300"/>
                    <a:gd name="T61" fmla="*/ 23 h 94"/>
                    <a:gd name="T62" fmla="*/ 25 w 300"/>
                    <a:gd name="T63" fmla="*/ 22 h 94"/>
                    <a:gd name="T64" fmla="*/ 31 w 300"/>
                    <a:gd name="T65" fmla="*/ 21 h 94"/>
                    <a:gd name="T66" fmla="*/ 38 w 300"/>
                    <a:gd name="T67" fmla="*/ 20 h 94"/>
                    <a:gd name="T68" fmla="*/ 43 w 300"/>
                    <a:gd name="T69" fmla="*/ 18 h 94"/>
                    <a:gd name="T70" fmla="*/ 49 w 300"/>
                    <a:gd name="T71" fmla="*/ 17 h 94"/>
                    <a:gd name="T72" fmla="*/ 55 w 300"/>
                    <a:gd name="T73" fmla="*/ 16 h 94"/>
                    <a:gd name="T74" fmla="*/ 61 w 300"/>
                    <a:gd name="T75" fmla="*/ 14 h 94"/>
                    <a:gd name="T76" fmla="*/ 67 w 300"/>
                    <a:gd name="T77" fmla="*/ 12 h 94"/>
                    <a:gd name="T78" fmla="*/ 71 w 300"/>
                    <a:gd name="T79" fmla="*/ 10 h 94"/>
                    <a:gd name="T80" fmla="*/ 74 w 300"/>
                    <a:gd name="T81" fmla="*/ 8 h 94"/>
                    <a:gd name="T82" fmla="*/ 75 w 300"/>
                    <a:gd name="T83" fmla="*/ 7 h 94"/>
                    <a:gd name="T84" fmla="*/ 75 w 300"/>
                    <a:gd name="T85" fmla="*/ 5 h 94"/>
                    <a:gd name="T86" fmla="*/ 75 w 300"/>
                    <a:gd name="T87" fmla="*/ 4 h 94"/>
                    <a:gd name="T88" fmla="*/ 75 w 300"/>
                    <a:gd name="T89" fmla="*/ 2 h 94"/>
                    <a:gd name="T90" fmla="*/ 74 w 300"/>
                    <a:gd name="T91" fmla="*/ 1 h 94"/>
                    <a:gd name="T92" fmla="*/ 73 w 300"/>
                    <a:gd name="T93" fmla="*/ 0 h 94"/>
                    <a:gd name="T94" fmla="*/ 71 w 300"/>
                    <a:gd name="T95" fmla="*/ 0 h 94"/>
                    <a:gd name="T96" fmla="*/ 70 w 300"/>
                    <a:gd name="T97" fmla="*/ 1 h 94"/>
                    <a:gd name="T98" fmla="*/ 70 w 300"/>
                    <a:gd name="T99" fmla="*/ 1 h 9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0"/>
                    <a:gd name="T151" fmla="*/ 0 h 94"/>
                    <a:gd name="T152" fmla="*/ 300 w 300"/>
                    <a:gd name="T153" fmla="*/ 94 h 9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0" h="94">
                      <a:moveTo>
                        <a:pt x="277" y="3"/>
                      </a:moveTo>
                      <a:lnTo>
                        <a:pt x="272" y="8"/>
                      </a:lnTo>
                      <a:lnTo>
                        <a:pt x="265" y="12"/>
                      </a:lnTo>
                      <a:lnTo>
                        <a:pt x="258" y="16"/>
                      </a:lnTo>
                      <a:lnTo>
                        <a:pt x="251" y="18"/>
                      </a:lnTo>
                      <a:lnTo>
                        <a:pt x="244" y="20"/>
                      </a:lnTo>
                      <a:lnTo>
                        <a:pt x="237" y="23"/>
                      </a:lnTo>
                      <a:lnTo>
                        <a:pt x="229" y="25"/>
                      </a:lnTo>
                      <a:lnTo>
                        <a:pt x="222" y="27"/>
                      </a:lnTo>
                      <a:lnTo>
                        <a:pt x="213" y="31"/>
                      </a:lnTo>
                      <a:lnTo>
                        <a:pt x="201" y="33"/>
                      </a:lnTo>
                      <a:lnTo>
                        <a:pt x="186" y="38"/>
                      </a:lnTo>
                      <a:lnTo>
                        <a:pt x="170" y="42"/>
                      </a:lnTo>
                      <a:lnTo>
                        <a:pt x="153" y="46"/>
                      </a:lnTo>
                      <a:lnTo>
                        <a:pt x="134" y="52"/>
                      </a:lnTo>
                      <a:lnTo>
                        <a:pt x="115" y="56"/>
                      </a:lnTo>
                      <a:lnTo>
                        <a:pt x="96" y="61"/>
                      </a:lnTo>
                      <a:lnTo>
                        <a:pt x="78" y="65"/>
                      </a:lnTo>
                      <a:lnTo>
                        <a:pt x="60" y="70"/>
                      </a:lnTo>
                      <a:lnTo>
                        <a:pt x="43" y="75"/>
                      </a:lnTo>
                      <a:lnTo>
                        <a:pt x="30" y="79"/>
                      </a:lnTo>
                      <a:lnTo>
                        <a:pt x="17" y="84"/>
                      </a:lnTo>
                      <a:lnTo>
                        <a:pt x="8" y="87"/>
                      </a:lnTo>
                      <a:lnTo>
                        <a:pt x="2" y="90"/>
                      </a:lnTo>
                      <a:lnTo>
                        <a:pt x="0" y="92"/>
                      </a:lnTo>
                      <a:lnTo>
                        <a:pt x="2" y="93"/>
                      </a:lnTo>
                      <a:lnTo>
                        <a:pt x="10" y="94"/>
                      </a:lnTo>
                      <a:lnTo>
                        <a:pt x="22" y="94"/>
                      </a:lnTo>
                      <a:lnTo>
                        <a:pt x="37" y="93"/>
                      </a:lnTo>
                      <a:lnTo>
                        <a:pt x="55" y="91"/>
                      </a:lnTo>
                      <a:lnTo>
                        <a:pt x="77" y="88"/>
                      </a:lnTo>
                      <a:lnTo>
                        <a:pt x="100" y="85"/>
                      </a:lnTo>
                      <a:lnTo>
                        <a:pt x="124" y="80"/>
                      </a:lnTo>
                      <a:lnTo>
                        <a:pt x="149" y="77"/>
                      </a:lnTo>
                      <a:lnTo>
                        <a:pt x="175" y="71"/>
                      </a:lnTo>
                      <a:lnTo>
                        <a:pt x="199" y="65"/>
                      </a:lnTo>
                      <a:lnTo>
                        <a:pt x="223" y="60"/>
                      </a:lnTo>
                      <a:lnTo>
                        <a:pt x="245" y="54"/>
                      </a:lnTo>
                      <a:lnTo>
                        <a:pt x="265" y="47"/>
                      </a:lnTo>
                      <a:lnTo>
                        <a:pt x="282" y="39"/>
                      </a:lnTo>
                      <a:lnTo>
                        <a:pt x="295" y="32"/>
                      </a:lnTo>
                      <a:lnTo>
                        <a:pt x="299" y="26"/>
                      </a:lnTo>
                      <a:lnTo>
                        <a:pt x="300" y="20"/>
                      </a:lnTo>
                      <a:lnTo>
                        <a:pt x="299" y="14"/>
                      </a:lnTo>
                      <a:lnTo>
                        <a:pt x="297" y="7"/>
                      </a:lnTo>
                      <a:lnTo>
                        <a:pt x="294" y="2"/>
                      </a:lnTo>
                      <a:lnTo>
                        <a:pt x="289" y="0"/>
                      </a:lnTo>
                      <a:lnTo>
                        <a:pt x="283" y="0"/>
                      </a:lnTo>
                      <a:lnTo>
                        <a:pt x="277" y="3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8" name="Freeform 635"/>
                <p:cNvSpPr>
                  <a:spLocks noChangeAspect="1"/>
                </p:cNvSpPr>
                <p:nvPr/>
              </p:nvSpPr>
              <p:spPr bwMode="auto">
                <a:xfrm>
                  <a:off x="4187" y="3585"/>
                  <a:ext cx="166" cy="110"/>
                </a:xfrm>
                <a:custGeom>
                  <a:avLst/>
                  <a:gdLst>
                    <a:gd name="T0" fmla="*/ 74 w 333"/>
                    <a:gd name="T1" fmla="*/ 0 h 220"/>
                    <a:gd name="T2" fmla="*/ 71 w 333"/>
                    <a:gd name="T3" fmla="*/ 2 h 220"/>
                    <a:gd name="T4" fmla="*/ 68 w 333"/>
                    <a:gd name="T5" fmla="*/ 3 h 220"/>
                    <a:gd name="T6" fmla="*/ 64 w 333"/>
                    <a:gd name="T7" fmla="*/ 6 h 220"/>
                    <a:gd name="T8" fmla="*/ 60 w 333"/>
                    <a:gd name="T9" fmla="*/ 9 h 220"/>
                    <a:gd name="T10" fmla="*/ 56 w 333"/>
                    <a:gd name="T11" fmla="*/ 11 h 220"/>
                    <a:gd name="T12" fmla="*/ 53 w 333"/>
                    <a:gd name="T13" fmla="*/ 14 h 220"/>
                    <a:gd name="T14" fmla="*/ 50 w 333"/>
                    <a:gd name="T15" fmla="*/ 15 h 220"/>
                    <a:gd name="T16" fmla="*/ 48 w 333"/>
                    <a:gd name="T17" fmla="*/ 17 h 220"/>
                    <a:gd name="T18" fmla="*/ 44 w 333"/>
                    <a:gd name="T19" fmla="*/ 20 h 220"/>
                    <a:gd name="T20" fmla="*/ 40 w 333"/>
                    <a:gd name="T21" fmla="*/ 23 h 220"/>
                    <a:gd name="T22" fmla="*/ 36 w 333"/>
                    <a:gd name="T23" fmla="*/ 26 h 220"/>
                    <a:gd name="T24" fmla="*/ 32 w 333"/>
                    <a:gd name="T25" fmla="*/ 28 h 220"/>
                    <a:gd name="T26" fmla="*/ 28 w 333"/>
                    <a:gd name="T27" fmla="*/ 30 h 220"/>
                    <a:gd name="T28" fmla="*/ 23 w 333"/>
                    <a:gd name="T29" fmla="*/ 34 h 220"/>
                    <a:gd name="T30" fmla="*/ 19 w 333"/>
                    <a:gd name="T31" fmla="*/ 37 h 220"/>
                    <a:gd name="T32" fmla="*/ 14 w 333"/>
                    <a:gd name="T33" fmla="*/ 40 h 220"/>
                    <a:gd name="T34" fmla="*/ 11 w 333"/>
                    <a:gd name="T35" fmla="*/ 42 h 220"/>
                    <a:gd name="T36" fmla="*/ 10 w 333"/>
                    <a:gd name="T37" fmla="*/ 43 h 220"/>
                    <a:gd name="T38" fmla="*/ 8 w 333"/>
                    <a:gd name="T39" fmla="*/ 44 h 220"/>
                    <a:gd name="T40" fmla="*/ 7 w 333"/>
                    <a:gd name="T41" fmla="*/ 44 h 220"/>
                    <a:gd name="T42" fmla="*/ 7 w 333"/>
                    <a:gd name="T43" fmla="*/ 45 h 220"/>
                    <a:gd name="T44" fmla="*/ 5 w 333"/>
                    <a:gd name="T45" fmla="*/ 46 h 220"/>
                    <a:gd name="T46" fmla="*/ 3 w 333"/>
                    <a:gd name="T47" fmla="*/ 46 h 220"/>
                    <a:gd name="T48" fmla="*/ 0 w 333"/>
                    <a:gd name="T49" fmla="*/ 48 h 220"/>
                    <a:gd name="T50" fmla="*/ 0 w 333"/>
                    <a:gd name="T51" fmla="*/ 49 h 220"/>
                    <a:gd name="T52" fmla="*/ 0 w 333"/>
                    <a:gd name="T53" fmla="*/ 52 h 220"/>
                    <a:gd name="T54" fmla="*/ 2 w 333"/>
                    <a:gd name="T55" fmla="*/ 55 h 220"/>
                    <a:gd name="T56" fmla="*/ 4 w 333"/>
                    <a:gd name="T57" fmla="*/ 55 h 220"/>
                    <a:gd name="T58" fmla="*/ 7 w 333"/>
                    <a:gd name="T59" fmla="*/ 54 h 220"/>
                    <a:gd name="T60" fmla="*/ 9 w 333"/>
                    <a:gd name="T61" fmla="*/ 53 h 220"/>
                    <a:gd name="T62" fmla="*/ 11 w 333"/>
                    <a:gd name="T63" fmla="*/ 52 h 220"/>
                    <a:gd name="T64" fmla="*/ 12 w 333"/>
                    <a:gd name="T65" fmla="*/ 51 h 220"/>
                    <a:gd name="T66" fmla="*/ 13 w 333"/>
                    <a:gd name="T67" fmla="*/ 50 h 220"/>
                    <a:gd name="T68" fmla="*/ 14 w 333"/>
                    <a:gd name="T69" fmla="*/ 50 h 220"/>
                    <a:gd name="T70" fmla="*/ 16 w 333"/>
                    <a:gd name="T71" fmla="*/ 48 h 220"/>
                    <a:gd name="T72" fmla="*/ 19 w 333"/>
                    <a:gd name="T73" fmla="*/ 46 h 220"/>
                    <a:gd name="T74" fmla="*/ 23 w 333"/>
                    <a:gd name="T75" fmla="*/ 44 h 220"/>
                    <a:gd name="T76" fmla="*/ 27 w 333"/>
                    <a:gd name="T77" fmla="*/ 41 h 220"/>
                    <a:gd name="T78" fmla="*/ 30 w 333"/>
                    <a:gd name="T79" fmla="*/ 39 h 220"/>
                    <a:gd name="T80" fmla="*/ 35 w 333"/>
                    <a:gd name="T81" fmla="*/ 36 h 220"/>
                    <a:gd name="T82" fmla="*/ 39 w 333"/>
                    <a:gd name="T83" fmla="*/ 33 h 220"/>
                    <a:gd name="T84" fmla="*/ 43 w 333"/>
                    <a:gd name="T85" fmla="*/ 30 h 220"/>
                    <a:gd name="T86" fmla="*/ 47 w 333"/>
                    <a:gd name="T87" fmla="*/ 28 h 220"/>
                    <a:gd name="T88" fmla="*/ 52 w 333"/>
                    <a:gd name="T89" fmla="*/ 25 h 220"/>
                    <a:gd name="T90" fmla="*/ 56 w 333"/>
                    <a:gd name="T91" fmla="*/ 22 h 220"/>
                    <a:gd name="T92" fmla="*/ 60 w 333"/>
                    <a:gd name="T93" fmla="*/ 19 h 220"/>
                    <a:gd name="T94" fmla="*/ 64 w 333"/>
                    <a:gd name="T95" fmla="*/ 15 h 220"/>
                    <a:gd name="T96" fmla="*/ 68 w 333"/>
                    <a:gd name="T97" fmla="*/ 13 h 220"/>
                    <a:gd name="T98" fmla="*/ 72 w 333"/>
                    <a:gd name="T99" fmla="*/ 11 h 220"/>
                    <a:gd name="T100" fmla="*/ 76 w 333"/>
                    <a:gd name="T101" fmla="*/ 7 h 220"/>
                    <a:gd name="T102" fmla="*/ 79 w 333"/>
                    <a:gd name="T103" fmla="*/ 5 h 220"/>
                    <a:gd name="T104" fmla="*/ 83 w 333"/>
                    <a:gd name="T105" fmla="*/ 3 h 220"/>
                    <a:gd name="T106" fmla="*/ 83 w 333"/>
                    <a:gd name="T107" fmla="*/ 2 h 220"/>
                    <a:gd name="T108" fmla="*/ 82 w 333"/>
                    <a:gd name="T109" fmla="*/ 2 h 220"/>
                    <a:gd name="T110" fmla="*/ 81 w 333"/>
                    <a:gd name="T111" fmla="*/ 1 h 220"/>
                    <a:gd name="T112" fmla="*/ 79 w 333"/>
                    <a:gd name="T113" fmla="*/ 1 h 220"/>
                    <a:gd name="T114" fmla="*/ 77 w 333"/>
                    <a:gd name="T115" fmla="*/ 0 h 220"/>
                    <a:gd name="T116" fmla="*/ 76 w 333"/>
                    <a:gd name="T117" fmla="*/ 0 h 220"/>
                    <a:gd name="T118" fmla="*/ 75 w 333"/>
                    <a:gd name="T119" fmla="*/ 0 h 220"/>
                    <a:gd name="T120" fmla="*/ 74 w 333"/>
                    <a:gd name="T121" fmla="*/ 0 h 22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3"/>
                    <a:gd name="T184" fmla="*/ 0 h 220"/>
                    <a:gd name="T185" fmla="*/ 333 w 333"/>
                    <a:gd name="T186" fmla="*/ 220 h 22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3" h="220">
                      <a:moveTo>
                        <a:pt x="296" y="0"/>
                      </a:moveTo>
                      <a:lnTo>
                        <a:pt x="285" y="6"/>
                      </a:lnTo>
                      <a:lnTo>
                        <a:pt x="272" y="15"/>
                      </a:lnTo>
                      <a:lnTo>
                        <a:pt x="257" y="24"/>
                      </a:lnTo>
                      <a:lnTo>
                        <a:pt x="242" y="33"/>
                      </a:lnTo>
                      <a:lnTo>
                        <a:pt x="227" y="44"/>
                      </a:lnTo>
                      <a:lnTo>
                        <a:pt x="213" y="53"/>
                      </a:lnTo>
                      <a:lnTo>
                        <a:pt x="202" y="62"/>
                      </a:lnTo>
                      <a:lnTo>
                        <a:pt x="193" y="68"/>
                      </a:lnTo>
                      <a:lnTo>
                        <a:pt x="177" y="79"/>
                      </a:lnTo>
                      <a:lnTo>
                        <a:pt x="162" y="90"/>
                      </a:lnTo>
                      <a:lnTo>
                        <a:pt x="145" y="101"/>
                      </a:lnTo>
                      <a:lnTo>
                        <a:pt x="129" y="112"/>
                      </a:lnTo>
                      <a:lnTo>
                        <a:pt x="112" y="123"/>
                      </a:lnTo>
                      <a:lnTo>
                        <a:pt x="94" y="135"/>
                      </a:lnTo>
                      <a:lnTo>
                        <a:pt x="76" y="146"/>
                      </a:lnTo>
                      <a:lnTo>
                        <a:pt x="57" y="159"/>
                      </a:lnTo>
                      <a:lnTo>
                        <a:pt x="47" y="166"/>
                      </a:lnTo>
                      <a:lnTo>
                        <a:pt x="40" y="170"/>
                      </a:lnTo>
                      <a:lnTo>
                        <a:pt x="34" y="174"/>
                      </a:lnTo>
                      <a:lnTo>
                        <a:pt x="31" y="176"/>
                      </a:lnTo>
                      <a:lnTo>
                        <a:pt x="28" y="178"/>
                      </a:lnTo>
                      <a:lnTo>
                        <a:pt x="23" y="181"/>
                      </a:lnTo>
                      <a:lnTo>
                        <a:pt x="15" y="184"/>
                      </a:lnTo>
                      <a:lnTo>
                        <a:pt x="3" y="189"/>
                      </a:lnTo>
                      <a:lnTo>
                        <a:pt x="0" y="196"/>
                      </a:lnTo>
                      <a:lnTo>
                        <a:pt x="2" y="207"/>
                      </a:lnTo>
                      <a:lnTo>
                        <a:pt x="8" y="218"/>
                      </a:lnTo>
                      <a:lnTo>
                        <a:pt x="16" y="220"/>
                      </a:lnTo>
                      <a:lnTo>
                        <a:pt x="29" y="214"/>
                      </a:lnTo>
                      <a:lnTo>
                        <a:pt x="37" y="211"/>
                      </a:lnTo>
                      <a:lnTo>
                        <a:pt x="44" y="207"/>
                      </a:lnTo>
                      <a:lnTo>
                        <a:pt x="48" y="204"/>
                      </a:lnTo>
                      <a:lnTo>
                        <a:pt x="53" y="200"/>
                      </a:lnTo>
                      <a:lnTo>
                        <a:pt x="59" y="197"/>
                      </a:lnTo>
                      <a:lnTo>
                        <a:pt x="67" y="191"/>
                      </a:lnTo>
                      <a:lnTo>
                        <a:pt x="78" y="183"/>
                      </a:lnTo>
                      <a:lnTo>
                        <a:pt x="92" y="174"/>
                      </a:lnTo>
                      <a:lnTo>
                        <a:pt x="108" y="163"/>
                      </a:lnTo>
                      <a:lnTo>
                        <a:pt x="123" y="153"/>
                      </a:lnTo>
                      <a:lnTo>
                        <a:pt x="140" y="143"/>
                      </a:lnTo>
                      <a:lnTo>
                        <a:pt x="157" y="131"/>
                      </a:lnTo>
                      <a:lnTo>
                        <a:pt x="174" y="121"/>
                      </a:lnTo>
                      <a:lnTo>
                        <a:pt x="191" y="109"/>
                      </a:lnTo>
                      <a:lnTo>
                        <a:pt x="208" y="98"/>
                      </a:lnTo>
                      <a:lnTo>
                        <a:pt x="226" y="86"/>
                      </a:lnTo>
                      <a:lnTo>
                        <a:pt x="243" y="75"/>
                      </a:lnTo>
                      <a:lnTo>
                        <a:pt x="259" y="63"/>
                      </a:lnTo>
                      <a:lnTo>
                        <a:pt x="275" y="52"/>
                      </a:lnTo>
                      <a:lnTo>
                        <a:pt x="290" y="41"/>
                      </a:lnTo>
                      <a:lnTo>
                        <a:pt x="305" y="30"/>
                      </a:lnTo>
                      <a:lnTo>
                        <a:pt x="319" y="20"/>
                      </a:lnTo>
                      <a:lnTo>
                        <a:pt x="332" y="9"/>
                      </a:lnTo>
                      <a:lnTo>
                        <a:pt x="333" y="7"/>
                      </a:lnTo>
                      <a:lnTo>
                        <a:pt x="331" y="5"/>
                      </a:lnTo>
                      <a:lnTo>
                        <a:pt x="325" y="2"/>
                      </a:lnTo>
                      <a:lnTo>
                        <a:pt x="319" y="1"/>
                      </a:lnTo>
                      <a:lnTo>
                        <a:pt x="311" y="0"/>
                      </a:lnTo>
                      <a:lnTo>
                        <a:pt x="305" y="0"/>
                      </a:lnTo>
                      <a:lnTo>
                        <a:pt x="300" y="0"/>
                      </a:lnTo>
                      <a:lnTo>
                        <a:pt x="29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09" name="Freeform 636"/>
                <p:cNvSpPr>
                  <a:spLocks noChangeAspect="1"/>
                </p:cNvSpPr>
                <p:nvPr/>
              </p:nvSpPr>
              <p:spPr bwMode="auto">
                <a:xfrm>
                  <a:off x="3988" y="3689"/>
                  <a:ext cx="93" cy="45"/>
                </a:xfrm>
                <a:custGeom>
                  <a:avLst/>
                  <a:gdLst>
                    <a:gd name="T0" fmla="*/ 2 w 187"/>
                    <a:gd name="T1" fmla="*/ 15 h 89"/>
                    <a:gd name="T2" fmla="*/ 1 w 187"/>
                    <a:gd name="T3" fmla="*/ 15 h 89"/>
                    <a:gd name="T4" fmla="*/ 0 w 187"/>
                    <a:gd name="T5" fmla="*/ 12 h 89"/>
                    <a:gd name="T6" fmla="*/ 0 w 187"/>
                    <a:gd name="T7" fmla="*/ 10 h 89"/>
                    <a:gd name="T8" fmla="*/ 1 w 187"/>
                    <a:gd name="T9" fmla="*/ 8 h 89"/>
                    <a:gd name="T10" fmla="*/ 3 w 187"/>
                    <a:gd name="T11" fmla="*/ 7 h 89"/>
                    <a:gd name="T12" fmla="*/ 5 w 187"/>
                    <a:gd name="T13" fmla="*/ 5 h 89"/>
                    <a:gd name="T14" fmla="*/ 7 w 187"/>
                    <a:gd name="T15" fmla="*/ 4 h 89"/>
                    <a:gd name="T16" fmla="*/ 7 w 187"/>
                    <a:gd name="T17" fmla="*/ 4 h 89"/>
                    <a:gd name="T18" fmla="*/ 5 w 187"/>
                    <a:gd name="T19" fmla="*/ 3 h 89"/>
                    <a:gd name="T20" fmla="*/ 5 w 187"/>
                    <a:gd name="T21" fmla="*/ 2 h 89"/>
                    <a:gd name="T22" fmla="*/ 7 w 187"/>
                    <a:gd name="T23" fmla="*/ 1 h 89"/>
                    <a:gd name="T24" fmla="*/ 8 w 187"/>
                    <a:gd name="T25" fmla="*/ 0 h 89"/>
                    <a:gd name="T26" fmla="*/ 22 w 187"/>
                    <a:gd name="T27" fmla="*/ 3 h 89"/>
                    <a:gd name="T28" fmla="*/ 46 w 187"/>
                    <a:gd name="T29" fmla="*/ 14 h 89"/>
                    <a:gd name="T30" fmla="*/ 44 w 187"/>
                    <a:gd name="T31" fmla="*/ 16 h 89"/>
                    <a:gd name="T32" fmla="*/ 40 w 187"/>
                    <a:gd name="T33" fmla="*/ 17 h 89"/>
                    <a:gd name="T34" fmla="*/ 35 w 187"/>
                    <a:gd name="T35" fmla="*/ 19 h 89"/>
                    <a:gd name="T36" fmla="*/ 30 w 187"/>
                    <a:gd name="T37" fmla="*/ 20 h 89"/>
                    <a:gd name="T38" fmla="*/ 25 w 187"/>
                    <a:gd name="T39" fmla="*/ 21 h 89"/>
                    <a:gd name="T40" fmla="*/ 21 w 187"/>
                    <a:gd name="T41" fmla="*/ 22 h 89"/>
                    <a:gd name="T42" fmla="*/ 18 w 187"/>
                    <a:gd name="T43" fmla="*/ 22 h 89"/>
                    <a:gd name="T44" fmla="*/ 17 w 187"/>
                    <a:gd name="T45" fmla="*/ 23 h 89"/>
                    <a:gd name="T46" fmla="*/ 16 w 187"/>
                    <a:gd name="T47" fmla="*/ 22 h 89"/>
                    <a:gd name="T48" fmla="*/ 15 w 187"/>
                    <a:gd name="T49" fmla="*/ 22 h 89"/>
                    <a:gd name="T50" fmla="*/ 13 w 187"/>
                    <a:gd name="T51" fmla="*/ 21 h 89"/>
                    <a:gd name="T52" fmla="*/ 13 w 187"/>
                    <a:gd name="T53" fmla="*/ 21 h 89"/>
                    <a:gd name="T54" fmla="*/ 12 w 187"/>
                    <a:gd name="T55" fmla="*/ 21 h 89"/>
                    <a:gd name="T56" fmla="*/ 10 w 187"/>
                    <a:gd name="T57" fmla="*/ 20 h 89"/>
                    <a:gd name="T58" fmla="*/ 9 w 187"/>
                    <a:gd name="T59" fmla="*/ 19 h 89"/>
                    <a:gd name="T60" fmla="*/ 7 w 187"/>
                    <a:gd name="T61" fmla="*/ 18 h 89"/>
                    <a:gd name="T62" fmla="*/ 5 w 187"/>
                    <a:gd name="T63" fmla="*/ 17 h 89"/>
                    <a:gd name="T64" fmla="*/ 3 w 187"/>
                    <a:gd name="T65" fmla="*/ 16 h 89"/>
                    <a:gd name="T66" fmla="*/ 2 w 187"/>
                    <a:gd name="T67" fmla="*/ 16 h 89"/>
                    <a:gd name="T68" fmla="*/ 2 w 187"/>
                    <a:gd name="T69" fmla="*/ 15 h 8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7"/>
                    <a:gd name="T106" fmla="*/ 0 h 89"/>
                    <a:gd name="T107" fmla="*/ 187 w 187"/>
                    <a:gd name="T108" fmla="*/ 89 h 8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7" h="89">
                      <a:moveTo>
                        <a:pt x="8" y="60"/>
                      </a:moveTo>
                      <a:lnTo>
                        <a:pt x="6" y="57"/>
                      </a:lnTo>
                      <a:lnTo>
                        <a:pt x="2" y="48"/>
                      </a:lnTo>
                      <a:lnTo>
                        <a:pt x="0" y="37"/>
                      </a:lnTo>
                      <a:lnTo>
                        <a:pt x="4" y="30"/>
                      </a:lnTo>
                      <a:lnTo>
                        <a:pt x="14" y="25"/>
                      </a:lnTo>
                      <a:lnTo>
                        <a:pt x="23" y="20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0" y="11"/>
                      </a:lnTo>
                      <a:lnTo>
                        <a:pt x="22" y="6"/>
                      </a:lnTo>
                      <a:lnTo>
                        <a:pt x="29" y="2"/>
                      </a:lnTo>
                      <a:lnTo>
                        <a:pt x="34" y="0"/>
                      </a:lnTo>
                      <a:lnTo>
                        <a:pt x="91" y="12"/>
                      </a:lnTo>
                      <a:lnTo>
                        <a:pt x="187" y="56"/>
                      </a:lnTo>
                      <a:lnTo>
                        <a:pt x="176" y="63"/>
                      </a:lnTo>
                      <a:lnTo>
                        <a:pt x="160" y="68"/>
                      </a:lnTo>
                      <a:lnTo>
                        <a:pt x="141" y="74"/>
                      </a:lnTo>
                      <a:lnTo>
                        <a:pt x="121" y="79"/>
                      </a:lnTo>
                      <a:lnTo>
                        <a:pt x="100" y="83"/>
                      </a:lnTo>
                      <a:lnTo>
                        <a:pt x="84" y="87"/>
                      </a:lnTo>
                      <a:lnTo>
                        <a:pt x="73" y="88"/>
                      </a:lnTo>
                      <a:lnTo>
                        <a:pt x="68" y="89"/>
                      </a:lnTo>
                      <a:lnTo>
                        <a:pt x="66" y="88"/>
                      </a:lnTo>
                      <a:lnTo>
                        <a:pt x="61" y="86"/>
                      </a:lnTo>
                      <a:lnTo>
                        <a:pt x="55" y="83"/>
                      </a:lnTo>
                      <a:lnTo>
                        <a:pt x="52" y="82"/>
                      </a:lnTo>
                      <a:lnTo>
                        <a:pt x="49" y="81"/>
                      </a:lnTo>
                      <a:lnTo>
                        <a:pt x="43" y="78"/>
                      </a:lnTo>
                      <a:lnTo>
                        <a:pt x="36" y="74"/>
                      </a:lnTo>
                      <a:lnTo>
                        <a:pt x="28" y="71"/>
                      </a:lnTo>
                      <a:lnTo>
                        <a:pt x="21" y="66"/>
                      </a:lnTo>
                      <a:lnTo>
                        <a:pt x="14" y="64"/>
                      </a:lnTo>
                      <a:lnTo>
                        <a:pt x="9" y="61"/>
                      </a:lnTo>
                      <a:lnTo>
                        <a:pt x="8" y="60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0" name="Freeform 637"/>
                <p:cNvSpPr>
                  <a:spLocks noChangeAspect="1"/>
                </p:cNvSpPr>
                <p:nvPr/>
              </p:nvSpPr>
              <p:spPr bwMode="auto">
                <a:xfrm>
                  <a:off x="3936" y="3691"/>
                  <a:ext cx="100" cy="51"/>
                </a:xfrm>
                <a:custGeom>
                  <a:avLst/>
                  <a:gdLst>
                    <a:gd name="T0" fmla="*/ 1 w 201"/>
                    <a:gd name="T1" fmla="*/ 10 h 101"/>
                    <a:gd name="T2" fmla="*/ 2 w 201"/>
                    <a:gd name="T3" fmla="*/ 10 h 101"/>
                    <a:gd name="T4" fmla="*/ 4 w 201"/>
                    <a:gd name="T5" fmla="*/ 9 h 101"/>
                    <a:gd name="T6" fmla="*/ 8 w 201"/>
                    <a:gd name="T7" fmla="*/ 7 h 101"/>
                    <a:gd name="T8" fmla="*/ 12 w 201"/>
                    <a:gd name="T9" fmla="*/ 6 h 101"/>
                    <a:gd name="T10" fmla="*/ 16 w 201"/>
                    <a:gd name="T11" fmla="*/ 4 h 101"/>
                    <a:gd name="T12" fmla="*/ 20 w 201"/>
                    <a:gd name="T13" fmla="*/ 2 h 101"/>
                    <a:gd name="T14" fmla="*/ 23 w 201"/>
                    <a:gd name="T15" fmla="*/ 1 h 101"/>
                    <a:gd name="T16" fmla="*/ 25 w 201"/>
                    <a:gd name="T17" fmla="*/ 1 h 101"/>
                    <a:gd name="T18" fmla="*/ 31 w 201"/>
                    <a:gd name="T19" fmla="*/ 0 h 101"/>
                    <a:gd name="T20" fmla="*/ 35 w 201"/>
                    <a:gd name="T21" fmla="*/ 1 h 101"/>
                    <a:gd name="T22" fmla="*/ 35 w 201"/>
                    <a:gd name="T23" fmla="*/ 2 h 101"/>
                    <a:gd name="T24" fmla="*/ 35 w 201"/>
                    <a:gd name="T25" fmla="*/ 2 h 101"/>
                    <a:gd name="T26" fmla="*/ 33 w 201"/>
                    <a:gd name="T27" fmla="*/ 4 h 101"/>
                    <a:gd name="T28" fmla="*/ 31 w 201"/>
                    <a:gd name="T29" fmla="*/ 4 h 101"/>
                    <a:gd name="T30" fmla="*/ 31 w 201"/>
                    <a:gd name="T31" fmla="*/ 5 h 101"/>
                    <a:gd name="T32" fmla="*/ 31 w 201"/>
                    <a:gd name="T33" fmla="*/ 5 h 101"/>
                    <a:gd name="T34" fmla="*/ 34 w 201"/>
                    <a:gd name="T35" fmla="*/ 5 h 101"/>
                    <a:gd name="T36" fmla="*/ 36 w 201"/>
                    <a:gd name="T37" fmla="*/ 4 h 101"/>
                    <a:gd name="T38" fmla="*/ 38 w 201"/>
                    <a:gd name="T39" fmla="*/ 4 h 101"/>
                    <a:gd name="T40" fmla="*/ 39 w 201"/>
                    <a:gd name="T41" fmla="*/ 4 h 101"/>
                    <a:gd name="T42" fmla="*/ 41 w 201"/>
                    <a:gd name="T43" fmla="*/ 6 h 101"/>
                    <a:gd name="T44" fmla="*/ 42 w 201"/>
                    <a:gd name="T45" fmla="*/ 8 h 101"/>
                    <a:gd name="T46" fmla="*/ 45 w 201"/>
                    <a:gd name="T47" fmla="*/ 11 h 101"/>
                    <a:gd name="T48" fmla="*/ 49 w 201"/>
                    <a:gd name="T49" fmla="*/ 16 h 101"/>
                    <a:gd name="T50" fmla="*/ 50 w 201"/>
                    <a:gd name="T51" fmla="*/ 19 h 101"/>
                    <a:gd name="T52" fmla="*/ 48 w 201"/>
                    <a:gd name="T53" fmla="*/ 21 h 101"/>
                    <a:gd name="T54" fmla="*/ 46 w 201"/>
                    <a:gd name="T55" fmla="*/ 21 h 101"/>
                    <a:gd name="T56" fmla="*/ 45 w 201"/>
                    <a:gd name="T57" fmla="*/ 22 h 101"/>
                    <a:gd name="T58" fmla="*/ 45 w 201"/>
                    <a:gd name="T59" fmla="*/ 22 h 101"/>
                    <a:gd name="T60" fmla="*/ 45 w 201"/>
                    <a:gd name="T61" fmla="*/ 23 h 101"/>
                    <a:gd name="T62" fmla="*/ 44 w 201"/>
                    <a:gd name="T63" fmla="*/ 24 h 101"/>
                    <a:gd name="T64" fmla="*/ 42 w 201"/>
                    <a:gd name="T65" fmla="*/ 25 h 101"/>
                    <a:gd name="T66" fmla="*/ 40 w 201"/>
                    <a:gd name="T67" fmla="*/ 25 h 101"/>
                    <a:gd name="T68" fmla="*/ 39 w 201"/>
                    <a:gd name="T69" fmla="*/ 24 h 101"/>
                    <a:gd name="T70" fmla="*/ 38 w 201"/>
                    <a:gd name="T71" fmla="*/ 24 h 101"/>
                    <a:gd name="T72" fmla="*/ 38 w 201"/>
                    <a:gd name="T73" fmla="*/ 24 h 101"/>
                    <a:gd name="T74" fmla="*/ 37 w 201"/>
                    <a:gd name="T75" fmla="*/ 25 h 101"/>
                    <a:gd name="T76" fmla="*/ 36 w 201"/>
                    <a:gd name="T77" fmla="*/ 26 h 101"/>
                    <a:gd name="T78" fmla="*/ 34 w 201"/>
                    <a:gd name="T79" fmla="*/ 26 h 101"/>
                    <a:gd name="T80" fmla="*/ 32 w 201"/>
                    <a:gd name="T81" fmla="*/ 25 h 101"/>
                    <a:gd name="T82" fmla="*/ 31 w 201"/>
                    <a:gd name="T83" fmla="*/ 25 h 101"/>
                    <a:gd name="T84" fmla="*/ 29 w 201"/>
                    <a:gd name="T85" fmla="*/ 25 h 101"/>
                    <a:gd name="T86" fmla="*/ 27 w 201"/>
                    <a:gd name="T87" fmla="*/ 24 h 101"/>
                    <a:gd name="T88" fmla="*/ 25 w 201"/>
                    <a:gd name="T89" fmla="*/ 24 h 101"/>
                    <a:gd name="T90" fmla="*/ 23 w 201"/>
                    <a:gd name="T91" fmla="*/ 23 h 101"/>
                    <a:gd name="T92" fmla="*/ 22 w 201"/>
                    <a:gd name="T93" fmla="*/ 23 h 101"/>
                    <a:gd name="T94" fmla="*/ 20 w 201"/>
                    <a:gd name="T95" fmla="*/ 23 h 101"/>
                    <a:gd name="T96" fmla="*/ 19 w 201"/>
                    <a:gd name="T97" fmla="*/ 22 h 101"/>
                    <a:gd name="T98" fmla="*/ 16 w 201"/>
                    <a:gd name="T99" fmla="*/ 20 h 101"/>
                    <a:gd name="T100" fmla="*/ 13 w 201"/>
                    <a:gd name="T101" fmla="*/ 19 h 101"/>
                    <a:gd name="T102" fmla="*/ 10 w 201"/>
                    <a:gd name="T103" fmla="*/ 17 h 101"/>
                    <a:gd name="T104" fmla="*/ 6 w 201"/>
                    <a:gd name="T105" fmla="*/ 16 h 101"/>
                    <a:gd name="T106" fmla="*/ 4 w 201"/>
                    <a:gd name="T107" fmla="*/ 15 h 101"/>
                    <a:gd name="T108" fmla="*/ 2 w 201"/>
                    <a:gd name="T109" fmla="*/ 14 h 101"/>
                    <a:gd name="T110" fmla="*/ 0 w 201"/>
                    <a:gd name="T111" fmla="*/ 14 h 101"/>
                    <a:gd name="T112" fmla="*/ 0 w 201"/>
                    <a:gd name="T113" fmla="*/ 13 h 101"/>
                    <a:gd name="T114" fmla="*/ 1 w 201"/>
                    <a:gd name="T115" fmla="*/ 10 h 10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01"/>
                    <a:gd name="T175" fmla="*/ 0 h 101"/>
                    <a:gd name="T176" fmla="*/ 201 w 201"/>
                    <a:gd name="T177" fmla="*/ 101 h 10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01" h="101">
                      <a:moveTo>
                        <a:pt x="5" y="40"/>
                      </a:moveTo>
                      <a:lnTo>
                        <a:pt x="8" y="39"/>
                      </a:lnTo>
                      <a:lnTo>
                        <a:pt x="18" y="35"/>
                      </a:lnTo>
                      <a:lnTo>
                        <a:pt x="32" y="28"/>
                      </a:lnTo>
                      <a:lnTo>
                        <a:pt x="48" y="21"/>
                      </a:lnTo>
                      <a:lnTo>
                        <a:pt x="65" y="14"/>
                      </a:lnTo>
                      <a:lnTo>
                        <a:pt x="80" y="7"/>
                      </a:lnTo>
                      <a:lnTo>
                        <a:pt x="93" y="2"/>
                      </a:lnTo>
                      <a:lnTo>
                        <a:pt x="101" y="1"/>
                      </a:lnTo>
                      <a:lnTo>
                        <a:pt x="126" y="0"/>
                      </a:lnTo>
                      <a:lnTo>
                        <a:pt x="140" y="1"/>
                      </a:lnTo>
                      <a:lnTo>
                        <a:pt x="143" y="5"/>
                      </a:lnTo>
                      <a:lnTo>
                        <a:pt x="140" y="8"/>
                      </a:lnTo>
                      <a:lnTo>
                        <a:pt x="134" y="13"/>
                      </a:lnTo>
                      <a:lnTo>
                        <a:pt x="127" y="16"/>
                      </a:lnTo>
                      <a:lnTo>
                        <a:pt x="124" y="20"/>
                      </a:lnTo>
                      <a:lnTo>
                        <a:pt x="126" y="20"/>
                      </a:lnTo>
                      <a:lnTo>
                        <a:pt x="138" y="17"/>
                      </a:lnTo>
                      <a:lnTo>
                        <a:pt x="146" y="15"/>
                      </a:lnTo>
                      <a:lnTo>
                        <a:pt x="153" y="15"/>
                      </a:lnTo>
                      <a:lnTo>
                        <a:pt x="158" y="16"/>
                      </a:lnTo>
                      <a:lnTo>
                        <a:pt x="164" y="21"/>
                      </a:lnTo>
                      <a:lnTo>
                        <a:pt x="171" y="29"/>
                      </a:lnTo>
                      <a:lnTo>
                        <a:pt x="181" y="43"/>
                      </a:lnTo>
                      <a:lnTo>
                        <a:pt x="196" y="62"/>
                      </a:lnTo>
                      <a:lnTo>
                        <a:pt x="201" y="75"/>
                      </a:lnTo>
                      <a:lnTo>
                        <a:pt x="195" y="82"/>
                      </a:lnTo>
                      <a:lnTo>
                        <a:pt x="187" y="84"/>
                      </a:lnTo>
                      <a:lnTo>
                        <a:pt x="182" y="85"/>
                      </a:lnTo>
                      <a:lnTo>
                        <a:pt x="182" y="86"/>
                      </a:lnTo>
                      <a:lnTo>
                        <a:pt x="182" y="90"/>
                      </a:lnTo>
                      <a:lnTo>
                        <a:pt x="178" y="94"/>
                      </a:lnTo>
                      <a:lnTo>
                        <a:pt x="169" y="98"/>
                      </a:lnTo>
                      <a:lnTo>
                        <a:pt x="163" y="98"/>
                      </a:lnTo>
                      <a:lnTo>
                        <a:pt x="157" y="96"/>
                      </a:lnTo>
                      <a:lnTo>
                        <a:pt x="154" y="94"/>
                      </a:lnTo>
                      <a:lnTo>
                        <a:pt x="153" y="94"/>
                      </a:lnTo>
                      <a:lnTo>
                        <a:pt x="150" y="99"/>
                      </a:lnTo>
                      <a:lnTo>
                        <a:pt x="144" y="101"/>
                      </a:lnTo>
                      <a:lnTo>
                        <a:pt x="138" y="101"/>
                      </a:lnTo>
                      <a:lnTo>
                        <a:pt x="128" y="99"/>
                      </a:lnTo>
                      <a:lnTo>
                        <a:pt x="124" y="98"/>
                      </a:lnTo>
                      <a:lnTo>
                        <a:pt x="117" y="97"/>
                      </a:lnTo>
                      <a:lnTo>
                        <a:pt x="110" y="96"/>
                      </a:lnTo>
                      <a:lnTo>
                        <a:pt x="102" y="93"/>
                      </a:lnTo>
                      <a:lnTo>
                        <a:pt x="95" y="92"/>
                      </a:lnTo>
                      <a:lnTo>
                        <a:pt x="88" y="91"/>
                      </a:lnTo>
                      <a:lnTo>
                        <a:pt x="82" y="89"/>
                      </a:lnTo>
                      <a:lnTo>
                        <a:pt x="79" y="87"/>
                      </a:lnTo>
                      <a:lnTo>
                        <a:pt x="66" y="79"/>
                      </a:lnTo>
                      <a:lnTo>
                        <a:pt x="52" y="73"/>
                      </a:lnTo>
                      <a:lnTo>
                        <a:pt x="40" y="66"/>
                      </a:lnTo>
                      <a:lnTo>
                        <a:pt x="27" y="61"/>
                      </a:lnTo>
                      <a:lnTo>
                        <a:pt x="17" y="58"/>
                      </a:lnTo>
                      <a:lnTo>
                        <a:pt x="8" y="54"/>
                      </a:lnTo>
                      <a:lnTo>
                        <a:pt x="3" y="53"/>
                      </a:lnTo>
                      <a:lnTo>
                        <a:pt x="0" y="52"/>
                      </a:lnTo>
                      <a:lnTo>
                        <a:pt x="5" y="40"/>
                      </a:lnTo>
                      <a:close/>
                    </a:path>
                  </a:pathLst>
                </a:custGeom>
                <a:solidFill>
                  <a:srgbClr val="FF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1" name="Freeform 638"/>
                <p:cNvSpPr>
                  <a:spLocks noChangeAspect="1"/>
                </p:cNvSpPr>
                <p:nvPr/>
              </p:nvSpPr>
              <p:spPr bwMode="auto">
                <a:xfrm>
                  <a:off x="3986" y="3689"/>
                  <a:ext cx="29" cy="13"/>
                </a:xfrm>
                <a:custGeom>
                  <a:avLst/>
                  <a:gdLst>
                    <a:gd name="T0" fmla="*/ 9 w 56"/>
                    <a:gd name="T1" fmla="*/ 0 h 27"/>
                    <a:gd name="T2" fmla="*/ 0 w 56"/>
                    <a:gd name="T3" fmla="*/ 5 h 27"/>
                    <a:gd name="T4" fmla="*/ 1 w 56"/>
                    <a:gd name="T5" fmla="*/ 5 h 27"/>
                    <a:gd name="T6" fmla="*/ 1 w 56"/>
                    <a:gd name="T7" fmla="*/ 6 h 27"/>
                    <a:gd name="T8" fmla="*/ 2 w 56"/>
                    <a:gd name="T9" fmla="*/ 6 h 27"/>
                    <a:gd name="T10" fmla="*/ 3 w 56"/>
                    <a:gd name="T11" fmla="*/ 6 h 27"/>
                    <a:gd name="T12" fmla="*/ 5 w 56"/>
                    <a:gd name="T13" fmla="*/ 6 h 27"/>
                    <a:gd name="T14" fmla="*/ 7 w 56"/>
                    <a:gd name="T15" fmla="*/ 6 h 27"/>
                    <a:gd name="T16" fmla="*/ 10 w 56"/>
                    <a:gd name="T17" fmla="*/ 5 h 27"/>
                    <a:gd name="T18" fmla="*/ 14 w 56"/>
                    <a:gd name="T19" fmla="*/ 4 h 27"/>
                    <a:gd name="T20" fmla="*/ 15 w 56"/>
                    <a:gd name="T21" fmla="*/ 3 h 27"/>
                    <a:gd name="T22" fmla="*/ 15 w 56"/>
                    <a:gd name="T23" fmla="*/ 3 h 27"/>
                    <a:gd name="T24" fmla="*/ 14 w 56"/>
                    <a:gd name="T25" fmla="*/ 2 h 27"/>
                    <a:gd name="T26" fmla="*/ 13 w 56"/>
                    <a:gd name="T27" fmla="*/ 1 h 27"/>
                    <a:gd name="T28" fmla="*/ 12 w 56"/>
                    <a:gd name="T29" fmla="*/ 1 h 27"/>
                    <a:gd name="T30" fmla="*/ 10 w 56"/>
                    <a:gd name="T31" fmla="*/ 0 h 27"/>
                    <a:gd name="T32" fmla="*/ 9 w 56"/>
                    <a:gd name="T33" fmla="*/ 0 h 27"/>
                    <a:gd name="T34" fmla="*/ 9 w 56"/>
                    <a:gd name="T35" fmla="*/ 0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6"/>
                    <a:gd name="T55" fmla="*/ 0 h 27"/>
                    <a:gd name="T56" fmla="*/ 56 w 56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6" h="27">
                      <a:moveTo>
                        <a:pt x="33" y="0"/>
                      </a:move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2" y="24"/>
                      </a:lnTo>
                      <a:lnTo>
                        <a:pt x="6" y="26"/>
                      </a:lnTo>
                      <a:lnTo>
                        <a:pt x="11" y="27"/>
                      </a:lnTo>
                      <a:lnTo>
                        <a:pt x="18" y="27"/>
                      </a:lnTo>
                      <a:lnTo>
                        <a:pt x="27" y="26"/>
                      </a:lnTo>
                      <a:lnTo>
                        <a:pt x="38" y="23"/>
                      </a:lnTo>
                      <a:lnTo>
                        <a:pt x="52" y="17"/>
                      </a:lnTo>
                      <a:lnTo>
                        <a:pt x="56" y="14"/>
                      </a:lnTo>
                      <a:lnTo>
                        <a:pt x="56" y="12"/>
                      </a:lnTo>
                      <a:lnTo>
                        <a:pt x="54" y="8"/>
                      </a:lnTo>
                      <a:lnTo>
                        <a:pt x="49" y="6"/>
                      </a:lnTo>
                      <a:lnTo>
                        <a:pt x="44" y="4"/>
                      </a:lnTo>
                      <a:lnTo>
                        <a:pt x="39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2" name="Freeform 639"/>
                <p:cNvSpPr>
                  <a:spLocks noChangeAspect="1"/>
                </p:cNvSpPr>
                <p:nvPr/>
              </p:nvSpPr>
              <p:spPr bwMode="auto">
                <a:xfrm>
                  <a:off x="3971" y="3731"/>
                  <a:ext cx="40" cy="16"/>
                </a:xfrm>
                <a:custGeom>
                  <a:avLst/>
                  <a:gdLst>
                    <a:gd name="T0" fmla="*/ 20 w 79"/>
                    <a:gd name="T1" fmla="*/ 6 h 33"/>
                    <a:gd name="T2" fmla="*/ 20 w 79"/>
                    <a:gd name="T3" fmla="*/ 5 h 33"/>
                    <a:gd name="T4" fmla="*/ 20 w 79"/>
                    <a:gd name="T5" fmla="*/ 4 h 33"/>
                    <a:gd name="T6" fmla="*/ 18 w 79"/>
                    <a:gd name="T7" fmla="*/ 3 h 33"/>
                    <a:gd name="T8" fmla="*/ 16 w 79"/>
                    <a:gd name="T9" fmla="*/ 4 h 33"/>
                    <a:gd name="T10" fmla="*/ 16 w 79"/>
                    <a:gd name="T11" fmla="*/ 3 h 33"/>
                    <a:gd name="T12" fmla="*/ 15 w 79"/>
                    <a:gd name="T13" fmla="*/ 3 h 33"/>
                    <a:gd name="T14" fmla="*/ 13 w 79"/>
                    <a:gd name="T15" fmla="*/ 2 h 33"/>
                    <a:gd name="T16" fmla="*/ 10 w 79"/>
                    <a:gd name="T17" fmla="*/ 3 h 33"/>
                    <a:gd name="T18" fmla="*/ 10 w 79"/>
                    <a:gd name="T19" fmla="*/ 2 h 33"/>
                    <a:gd name="T20" fmla="*/ 10 w 79"/>
                    <a:gd name="T21" fmla="*/ 1 h 33"/>
                    <a:gd name="T22" fmla="*/ 9 w 79"/>
                    <a:gd name="T23" fmla="*/ 1 h 33"/>
                    <a:gd name="T24" fmla="*/ 7 w 79"/>
                    <a:gd name="T25" fmla="*/ 1 h 33"/>
                    <a:gd name="T26" fmla="*/ 7 w 79"/>
                    <a:gd name="T27" fmla="*/ 1 h 33"/>
                    <a:gd name="T28" fmla="*/ 6 w 79"/>
                    <a:gd name="T29" fmla="*/ 0 h 33"/>
                    <a:gd name="T30" fmla="*/ 4 w 79"/>
                    <a:gd name="T31" fmla="*/ 0 h 33"/>
                    <a:gd name="T32" fmla="*/ 1 w 79"/>
                    <a:gd name="T33" fmla="*/ 1 h 33"/>
                    <a:gd name="T34" fmla="*/ 0 w 79"/>
                    <a:gd name="T35" fmla="*/ 1 h 33"/>
                    <a:gd name="T36" fmla="*/ 1 w 79"/>
                    <a:gd name="T37" fmla="*/ 2 h 33"/>
                    <a:gd name="T38" fmla="*/ 2 w 79"/>
                    <a:gd name="T39" fmla="*/ 3 h 33"/>
                    <a:gd name="T40" fmla="*/ 3 w 79"/>
                    <a:gd name="T41" fmla="*/ 3 h 33"/>
                    <a:gd name="T42" fmla="*/ 3 w 79"/>
                    <a:gd name="T43" fmla="*/ 3 h 33"/>
                    <a:gd name="T44" fmla="*/ 4 w 79"/>
                    <a:gd name="T45" fmla="*/ 4 h 33"/>
                    <a:gd name="T46" fmla="*/ 5 w 79"/>
                    <a:gd name="T47" fmla="*/ 4 h 33"/>
                    <a:gd name="T48" fmla="*/ 6 w 79"/>
                    <a:gd name="T49" fmla="*/ 5 h 33"/>
                    <a:gd name="T50" fmla="*/ 7 w 79"/>
                    <a:gd name="T51" fmla="*/ 5 h 33"/>
                    <a:gd name="T52" fmla="*/ 8 w 79"/>
                    <a:gd name="T53" fmla="*/ 6 h 33"/>
                    <a:gd name="T54" fmla="*/ 9 w 79"/>
                    <a:gd name="T55" fmla="*/ 6 h 33"/>
                    <a:gd name="T56" fmla="*/ 11 w 79"/>
                    <a:gd name="T57" fmla="*/ 7 h 33"/>
                    <a:gd name="T58" fmla="*/ 12 w 79"/>
                    <a:gd name="T59" fmla="*/ 7 h 33"/>
                    <a:gd name="T60" fmla="*/ 12 w 79"/>
                    <a:gd name="T61" fmla="*/ 7 h 33"/>
                    <a:gd name="T62" fmla="*/ 13 w 79"/>
                    <a:gd name="T63" fmla="*/ 7 h 33"/>
                    <a:gd name="T64" fmla="*/ 14 w 79"/>
                    <a:gd name="T65" fmla="*/ 8 h 33"/>
                    <a:gd name="T66" fmla="*/ 16 w 79"/>
                    <a:gd name="T67" fmla="*/ 8 h 33"/>
                    <a:gd name="T68" fmla="*/ 18 w 79"/>
                    <a:gd name="T69" fmla="*/ 8 h 33"/>
                    <a:gd name="T70" fmla="*/ 19 w 79"/>
                    <a:gd name="T71" fmla="*/ 7 h 33"/>
                    <a:gd name="T72" fmla="*/ 20 w 79"/>
                    <a:gd name="T73" fmla="*/ 6 h 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9"/>
                    <a:gd name="T112" fmla="*/ 0 h 33"/>
                    <a:gd name="T113" fmla="*/ 79 w 79"/>
                    <a:gd name="T114" fmla="*/ 33 h 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9" h="33">
                      <a:moveTo>
                        <a:pt x="79" y="27"/>
                      </a:moveTo>
                      <a:lnTo>
                        <a:pt x="79" y="23"/>
                      </a:lnTo>
                      <a:lnTo>
                        <a:pt x="77" y="19"/>
                      </a:lnTo>
                      <a:lnTo>
                        <a:pt x="71" y="14"/>
                      </a:lnTo>
                      <a:lnTo>
                        <a:pt x="61" y="18"/>
                      </a:lnTo>
                      <a:lnTo>
                        <a:pt x="61" y="15"/>
                      </a:lnTo>
                      <a:lnTo>
                        <a:pt x="58" y="12"/>
                      </a:lnTo>
                      <a:lnTo>
                        <a:pt x="52" y="10"/>
                      </a:lnTo>
                      <a:lnTo>
                        <a:pt x="38" y="12"/>
                      </a:lnTo>
                      <a:lnTo>
                        <a:pt x="38" y="11"/>
                      </a:lnTo>
                      <a:lnTo>
                        <a:pt x="38" y="7"/>
                      </a:lnTo>
                      <a:lnTo>
                        <a:pt x="35" y="5"/>
                      </a:lnTo>
                      <a:lnTo>
                        <a:pt x="27" y="6"/>
                      </a:lnTo>
                      <a:lnTo>
                        <a:pt x="26" y="5"/>
                      </a:lnTo>
                      <a:lnTo>
                        <a:pt x="23" y="2"/>
                      </a:lnTo>
                      <a:lnTo>
                        <a:pt x="15" y="0"/>
                      </a:lnTo>
                      <a:lnTo>
                        <a:pt x="3" y="4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14" y="17"/>
                      </a:lnTo>
                      <a:lnTo>
                        <a:pt x="17" y="19"/>
                      </a:lnTo>
                      <a:lnTo>
                        <a:pt x="24" y="20"/>
                      </a:lnTo>
                      <a:lnTo>
                        <a:pt x="25" y="21"/>
                      </a:lnTo>
                      <a:lnTo>
                        <a:pt x="29" y="25"/>
                      </a:lnTo>
                      <a:lnTo>
                        <a:pt x="35" y="27"/>
                      </a:lnTo>
                      <a:lnTo>
                        <a:pt x="43" y="28"/>
                      </a:lnTo>
                      <a:lnTo>
                        <a:pt x="45" y="28"/>
                      </a:lnTo>
                      <a:lnTo>
                        <a:pt x="47" y="29"/>
                      </a:lnTo>
                      <a:lnTo>
                        <a:pt x="52" y="30"/>
                      </a:lnTo>
                      <a:lnTo>
                        <a:pt x="56" y="32"/>
                      </a:lnTo>
                      <a:lnTo>
                        <a:pt x="62" y="33"/>
                      </a:lnTo>
                      <a:lnTo>
                        <a:pt x="69" y="32"/>
                      </a:lnTo>
                      <a:lnTo>
                        <a:pt x="75" y="30"/>
                      </a:lnTo>
                      <a:lnTo>
                        <a:pt x="79" y="27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3" name="Freeform 640"/>
                <p:cNvSpPr>
                  <a:spLocks noChangeAspect="1"/>
                </p:cNvSpPr>
                <p:nvPr/>
              </p:nvSpPr>
              <p:spPr bwMode="auto">
                <a:xfrm>
                  <a:off x="4361" y="3549"/>
                  <a:ext cx="10" cy="45"/>
                </a:xfrm>
                <a:custGeom>
                  <a:avLst/>
                  <a:gdLst>
                    <a:gd name="T0" fmla="*/ 0 w 21"/>
                    <a:gd name="T1" fmla="*/ 23 h 90"/>
                    <a:gd name="T2" fmla="*/ 0 w 21"/>
                    <a:gd name="T3" fmla="*/ 0 h 90"/>
                    <a:gd name="T4" fmla="*/ 4 w 21"/>
                    <a:gd name="T5" fmla="*/ 0 h 90"/>
                    <a:gd name="T6" fmla="*/ 5 w 21"/>
                    <a:gd name="T7" fmla="*/ 23 h 90"/>
                    <a:gd name="T8" fmla="*/ 0 w 21"/>
                    <a:gd name="T9" fmla="*/ 23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90"/>
                    <a:gd name="T17" fmla="*/ 21 w 21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90">
                      <a:moveTo>
                        <a:pt x="3" y="9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21" y="90"/>
                      </a:lnTo>
                      <a:lnTo>
                        <a:pt x="3" y="90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4" name="Freeform 641"/>
                <p:cNvSpPr>
                  <a:spLocks noChangeAspect="1"/>
                </p:cNvSpPr>
                <p:nvPr/>
              </p:nvSpPr>
              <p:spPr bwMode="auto">
                <a:xfrm>
                  <a:off x="4148" y="3337"/>
                  <a:ext cx="304" cy="223"/>
                </a:xfrm>
                <a:custGeom>
                  <a:avLst/>
                  <a:gdLst>
                    <a:gd name="T0" fmla="*/ 65 w 607"/>
                    <a:gd name="T1" fmla="*/ 111 h 445"/>
                    <a:gd name="T2" fmla="*/ 50 w 607"/>
                    <a:gd name="T3" fmla="*/ 109 h 445"/>
                    <a:gd name="T4" fmla="*/ 37 w 607"/>
                    <a:gd name="T5" fmla="*/ 105 h 445"/>
                    <a:gd name="T6" fmla="*/ 25 w 607"/>
                    <a:gd name="T7" fmla="*/ 99 h 445"/>
                    <a:gd name="T8" fmla="*/ 16 w 607"/>
                    <a:gd name="T9" fmla="*/ 92 h 445"/>
                    <a:gd name="T10" fmla="*/ 8 w 607"/>
                    <a:gd name="T11" fmla="*/ 83 h 445"/>
                    <a:gd name="T12" fmla="*/ 3 w 607"/>
                    <a:gd name="T13" fmla="*/ 74 h 445"/>
                    <a:gd name="T14" fmla="*/ 1 w 607"/>
                    <a:gd name="T15" fmla="*/ 63 h 445"/>
                    <a:gd name="T16" fmla="*/ 1 w 607"/>
                    <a:gd name="T17" fmla="*/ 52 h 445"/>
                    <a:gd name="T18" fmla="*/ 4 w 607"/>
                    <a:gd name="T19" fmla="*/ 41 h 445"/>
                    <a:gd name="T20" fmla="*/ 10 w 607"/>
                    <a:gd name="T21" fmla="*/ 30 h 445"/>
                    <a:gd name="T22" fmla="*/ 18 w 607"/>
                    <a:gd name="T23" fmla="*/ 21 h 445"/>
                    <a:gd name="T24" fmla="*/ 28 w 607"/>
                    <a:gd name="T25" fmla="*/ 13 h 445"/>
                    <a:gd name="T26" fmla="*/ 39 w 607"/>
                    <a:gd name="T27" fmla="*/ 7 h 445"/>
                    <a:gd name="T28" fmla="*/ 53 w 607"/>
                    <a:gd name="T29" fmla="*/ 3 h 445"/>
                    <a:gd name="T30" fmla="*/ 68 w 607"/>
                    <a:gd name="T31" fmla="*/ 0 h 445"/>
                    <a:gd name="T32" fmla="*/ 84 w 607"/>
                    <a:gd name="T33" fmla="*/ 1 h 445"/>
                    <a:gd name="T34" fmla="*/ 99 w 607"/>
                    <a:gd name="T35" fmla="*/ 3 h 445"/>
                    <a:gd name="T36" fmla="*/ 113 w 607"/>
                    <a:gd name="T37" fmla="*/ 8 h 445"/>
                    <a:gd name="T38" fmla="*/ 125 w 607"/>
                    <a:gd name="T39" fmla="*/ 14 h 445"/>
                    <a:gd name="T40" fmla="*/ 135 w 607"/>
                    <a:gd name="T41" fmla="*/ 22 h 445"/>
                    <a:gd name="T42" fmla="*/ 143 w 607"/>
                    <a:gd name="T43" fmla="*/ 31 h 445"/>
                    <a:gd name="T44" fmla="*/ 149 w 607"/>
                    <a:gd name="T45" fmla="*/ 41 h 445"/>
                    <a:gd name="T46" fmla="*/ 152 w 607"/>
                    <a:gd name="T47" fmla="*/ 52 h 445"/>
                    <a:gd name="T48" fmla="*/ 152 w 607"/>
                    <a:gd name="T49" fmla="*/ 64 h 445"/>
                    <a:gd name="T50" fmla="*/ 148 w 607"/>
                    <a:gd name="T51" fmla="*/ 75 h 445"/>
                    <a:gd name="T52" fmla="*/ 142 w 607"/>
                    <a:gd name="T53" fmla="*/ 84 h 445"/>
                    <a:gd name="T54" fmla="*/ 133 w 607"/>
                    <a:gd name="T55" fmla="*/ 93 h 445"/>
                    <a:gd name="T56" fmla="*/ 123 w 607"/>
                    <a:gd name="T57" fmla="*/ 100 h 445"/>
                    <a:gd name="T58" fmla="*/ 110 w 607"/>
                    <a:gd name="T59" fmla="*/ 106 h 445"/>
                    <a:gd name="T60" fmla="*/ 96 w 607"/>
                    <a:gd name="T61" fmla="*/ 110 h 445"/>
                    <a:gd name="T62" fmla="*/ 81 w 607"/>
                    <a:gd name="T63" fmla="*/ 112 h 4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7"/>
                    <a:gd name="T97" fmla="*/ 0 h 445"/>
                    <a:gd name="T98" fmla="*/ 607 w 607"/>
                    <a:gd name="T99" fmla="*/ 445 h 4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7" h="445">
                      <a:moveTo>
                        <a:pt x="290" y="445"/>
                      </a:moveTo>
                      <a:lnTo>
                        <a:pt x="259" y="443"/>
                      </a:lnTo>
                      <a:lnTo>
                        <a:pt x="229" y="440"/>
                      </a:lnTo>
                      <a:lnTo>
                        <a:pt x="200" y="434"/>
                      </a:lnTo>
                      <a:lnTo>
                        <a:pt x="173" y="427"/>
                      </a:lnTo>
                      <a:lnTo>
                        <a:pt x="146" y="418"/>
                      </a:lnTo>
                      <a:lnTo>
                        <a:pt x="122" y="407"/>
                      </a:lnTo>
                      <a:lnTo>
                        <a:pt x="100" y="395"/>
                      </a:lnTo>
                      <a:lnTo>
                        <a:pt x="79" y="381"/>
                      </a:lnTo>
                      <a:lnTo>
                        <a:pt x="61" y="366"/>
                      </a:lnTo>
                      <a:lnTo>
                        <a:pt x="45" y="350"/>
                      </a:lnTo>
                      <a:lnTo>
                        <a:pt x="31" y="331"/>
                      </a:lnTo>
                      <a:lnTo>
                        <a:pt x="19" y="313"/>
                      </a:lnTo>
                      <a:lnTo>
                        <a:pt x="10" y="293"/>
                      </a:lnTo>
                      <a:lnTo>
                        <a:pt x="4" y="273"/>
                      </a:lnTo>
                      <a:lnTo>
                        <a:pt x="1" y="251"/>
                      </a:lnTo>
                      <a:lnTo>
                        <a:pt x="0" y="228"/>
                      </a:lnTo>
                      <a:lnTo>
                        <a:pt x="2" y="205"/>
                      </a:lnTo>
                      <a:lnTo>
                        <a:pt x="7" y="183"/>
                      </a:lnTo>
                      <a:lnTo>
                        <a:pt x="15" y="161"/>
                      </a:lnTo>
                      <a:lnTo>
                        <a:pt x="24" y="140"/>
                      </a:lnTo>
                      <a:lnTo>
                        <a:pt x="37" y="119"/>
                      </a:lnTo>
                      <a:lnTo>
                        <a:pt x="52" y="101"/>
                      </a:lnTo>
                      <a:lnTo>
                        <a:pt x="69" y="83"/>
                      </a:lnTo>
                      <a:lnTo>
                        <a:pt x="88" y="66"/>
                      </a:lnTo>
                      <a:lnTo>
                        <a:pt x="109" y="51"/>
                      </a:lnTo>
                      <a:lnTo>
                        <a:pt x="132" y="38"/>
                      </a:lnTo>
                      <a:lnTo>
                        <a:pt x="156" y="26"/>
                      </a:lnTo>
                      <a:lnTo>
                        <a:pt x="183" y="16"/>
                      </a:lnTo>
                      <a:lnTo>
                        <a:pt x="211" y="9"/>
                      </a:lnTo>
                      <a:lnTo>
                        <a:pt x="239" y="3"/>
                      </a:lnTo>
                      <a:lnTo>
                        <a:pt x="270" y="0"/>
                      </a:lnTo>
                      <a:lnTo>
                        <a:pt x="302" y="0"/>
                      </a:lnTo>
                      <a:lnTo>
                        <a:pt x="334" y="2"/>
                      </a:lnTo>
                      <a:lnTo>
                        <a:pt x="364" y="5"/>
                      </a:lnTo>
                      <a:lnTo>
                        <a:pt x="394" y="12"/>
                      </a:lnTo>
                      <a:lnTo>
                        <a:pt x="423" y="20"/>
                      </a:lnTo>
                      <a:lnTo>
                        <a:pt x="449" y="31"/>
                      </a:lnTo>
                      <a:lnTo>
                        <a:pt x="474" y="42"/>
                      </a:lnTo>
                      <a:lnTo>
                        <a:pt x="499" y="56"/>
                      </a:lnTo>
                      <a:lnTo>
                        <a:pt x="521" y="71"/>
                      </a:lnTo>
                      <a:lnTo>
                        <a:pt x="540" y="87"/>
                      </a:lnTo>
                      <a:lnTo>
                        <a:pt x="557" y="104"/>
                      </a:lnTo>
                      <a:lnTo>
                        <a:pt x="572" y="124"/>
                      </a:lnTo>
                      <a:lnTo>
                        <a:pt x="585" y="144"/>
                      </a:lnTo>
                      <a:lnTo>
                        <a:pt x="594" y="164"/>
                      </a:lnTo>
                      <a:lnTo>
                        <a:pt x="602" y="186"/>
                      </a:lnTo>
                      <a:lnTo>
                        <a:pt x="606" y="208"/>
                      </a:lnTo>
                      <a:lnTo>
                        <a:pt x="607" y="231"/>
                      </a:lnTo>
                      <a:lnTo>
                        <a:pt x="605" y="254"/>
                      </a:lnTo>
                      <a:lnTo>
                        <a:pt x="599" y="276"/>
                      </a:lnTo>
                      <a:lnTo>
                        <a:pt x="591" y="297"/>
                      </a:lnTo>
                      <a:lnTo>
                        <a:pt x="580" y="316"/>
                      </a:lnTo>
                      <a:lnTo>
                        <a:pt x="567" y="336"/>
                      </a:lnTo>
                      <a:lnTo>
                        <a:pt x="551" y="353"/>
                      </a:lnTo>
                      <a:lnTo>
                        <a:pt x="532" y="370"/>
                      </a:lnTo>
                      <a:lnTo>
                        <a:pt x="511" y="385"/>
                      </a:lnTo>
                      <a:lnTo>
                        <a:pt x="489" y="399"/>
                      </a:lnTo>
                      <a:lnTo>
                        <a:pt x="465" y="412"/>
                      </a:lnTo>
                      <a:lnTo>
                        <a:pt x="439" y="422"/>
                      </a:lnTo>
                      <a:lnTo>
                        <a:pt x="411" y="431"/>
                      </a:lnTo>
                      <a:lnTo>
                        <a:pt x="382" y="437"/>
                      </a:lnTo>
                      <a:lnTo>
                        <a:pt x="352" y="443"/>
                      </a:lnTo>
                      <a:lnTo>
                        <a:pt x="322" y="445"/>
                      </a:lnTo>
                      <a:lnTo>
                        <a:pt x="290" y="445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5" name="Freeform 642"/>
                <p:cNvSpPr>
                  <a:spLocks noChangeAspect="1"/>
                </p:cNvSpPr>
                <p:nvPr/>
              </p:nvSpPr>
              <p:spPr bwMode="auto">
                <a:xfrm>
                  <a:off x="4157" y="3377"/>
                  <a:ext cx="225" cy="164"/>
                </a:xfrm>
                <a:custGeom>
                  <a:avLst/>
                  <a:gdLst>
                    <a:gd name="T0" fmla="*/ 49 w 449"/>
                    <a:gd name="T1" fmla="*/ 82 h 329"/>
                    <a:gd name="T2" fmla="*/ 39 w 449"/>
                    <a:gd name="T3" fmla="*/ 80 h 329"/>
                    <a:gd name="T4" fmla="*/ 29 w 449"/>
                    <a:gd name="T5" fmla="*/ 76 h 329"/>
                    <a:gd name="T6" fmla="*/ 20 w 449"/>
                    <a:gd name="T7" fmla="*/ 72 h 329"/>
                    <a:gd name="T8" fmla="*/ 12 w 449"/>
                    <a:gd name="T9" fmla="*/ 66 h 329"/>
                    <a:gd name="T10" fmla="*/ 7 w 449"/>
                    <a:gd name="T11" fmla="*/ 59 h 329"/>
                    <a:gd name="T12" fmla="*/ 3 w 449"/>
                    <a:gd name="T13" fmla="*/ 52 h 329"/>
                    <a:gd name="T14" fmla="*/ 1 w 449"/>
                    <a:gd name="T15" fmla="*/ 44 h 329"/>
                    <a:gd name="T16" fmla="*/ 1 w 449"/>
                    <a:gd name="T17" fmla="*/ 35 h 329"/>
                    <a:gd name="T18" fmla="*/ 3 w 449"/>
                    <a:gd name="T19" fmla="*/ 27 h 329"/>
                    <a:gd name="T20" fmla="*/ 8 w 449"/>
                    <a:gd name="T21" fmla="*/ 20 h 329"/>
                    <a:gd name="T22" fmla="*/ 14 w 449"/>
                    <a:gd name="T23" fmla="*/ 13 h 329"/>
                    <a:gd name="T24" fmla="*/ 22 w 449"/>
                    <a:gd name="T25" fmla="*/ 8 h 329"/>
                    <a:gd name="T26" fmla="*/ 31 w 449"/>
                    <a:gd name="T27" fmla="*/ 4 h 329"/>
                    <a:gd name="T28" fmla="*/ 41 w 449"/>
                    <a:gd name="T29" fmla="*/ 1 h 329"/>
                    <a:gd name="T30" fmla="*/ 52 w 449"/>
                    <a:gd name="T31" fmla="*/ 0 h 329"/>
                    <a:gd name="T32" fmla="*/ 63 w 449"/>
                    <a:gd name="T33" fmla="*/ 0 h 329"/>
                    <a:gd name="T34" fmla="*/ 74 w 449"/>
                    <a:gd name="T35" fmla="*/ 2 h 329"/>
                    <a:gd name="T36" fmla="*/ 84 w 449"/>
                    <a:gd name="T37" fmla="*/ 5 h 329"/>
                    <a:gd name="T38" fmla="*/ 93 w 449"/>
                    <a:gd name="T39" fmla="*/ 10 h 329"/>
                    <a:gd name="T40" fmla="*/ 101 w 449"/>
                    <a:gd name="T41" fmla="*/ 16 h 329"/>
                    <a:gd name="T42" fmla="*/ 106 w 449"/>
                    <a:gd name="T43" fmla="*/ 22 h 329"/>
                    <a:gd name="T44" fmla="*/ 110 w 449"/>
                    <a:gd name="T45" fmla="*/ 30 h 329"/>
                    <a:gd name="T46" fmla="*/ 112 w 449"/>
                    <a:gd name="T47" fmla="*/ 38 h 329"/>
                    <a:gd name="T48" fmla="*/ 112 w 449"/>
                    <a:gd name="T49" fmla="*/ 47 h 329"/>
                    <a:gd name="T50" fmla="*/ 110 w 449"/>
                    <a:gd name="T51" fmla="*/ 54 h 329"/>
                    <a:gd name="T52" fmla="*/ 105 w 449"/>
                    <a:gd name="T53" fmla="*/ 62 h 329"/>
                    <a:gd name="T54" fmla="*/ 99 w 449"/>
                    <a:gd name="T55" fmla="*/ 68 h 329"/>
                    <a:gd name="T56" fmla="*/ 91 w 449"/>
                    <a:gd name="T57" fmla="*/ 74 h 329"/>
                    <a:gd name="T58" fmla="*/ 82 w 449"/>
                    <a:gd name="T59" fmla="*/ 78 h 329"/>
                    <a:gd name="T60" fmla="*/ 72 w 449"/>
                    <a:gd name="T61" fmla="*/ 81 h 329"/>
                    <a:gd name="T62" fmla="*/ 61 w 449"/>
                    <a:gd name="T63" fmla="*/ 82 h 3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49"/>
                    <a:gd name="T97" fmla="*/ 0 h 329"/>
                    <a:gd name="T98" fmla="*/ 449 w 449"/>
                    <a:gd name="T99" fmla="*/ 329 h 3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49" h="329">
                      <a:moveTo>
                        <a:pt x="219" y="329"/>
                      </a:moveTo>
                      <a:lnTo>
                        <a:pt x="196" y="328"/>
                      </a:lnTo>
                      <a:lnTo>
                        <a:pt x="174" y="325"/>
                      </a:lnTo>
                      <a:lnTo>
                        <a:pt x="153" y="320"/>
                      </a:lnTo>
                      <a:lnTo>
                        <a:pt x="132" y="314"/>
                      </a:lnTo>
                      <a:lnTo>
                        <a:pt x="114" y="306"/>
                      </a:lnTo>
                      <a:lnTo>
                        <a:pt x="96" y="298"/>
                      </a:lnTo>
                      <a:lnTo>
                        <a:pt x="78" y="288"/>
                      </a:lnTo>
                      <a:lnTo>
                        <a:pt x="63" y="276"/>
                      </a:lnTo>
                      <a:lnTo>
                        <a:pt x="48" y="265"/>
                      </a:lnTo>
                      <a:lnTo>
                        <a:pt x="36" y="252"/>
                      </a:lnTo>
                      <a:lnTo>
                        <a:pt x="25" y="238"/>
                      </a:lnTo>
                      <a:lnTo>
                        <a:pt x="16" y="223"/>
                      </a:lnTo>
                      <a:lnTo>
                        <a:pt x="9" y="209"/>
                      </a:lnTo>
                      <a:lnTo>
                        <a:pt x="3" y="192"/>
                      </a:lnTo>
                      <a:lnTo>
                        <a:pt x="1" y="176"/>
                      </a:lnTo>
                      <a:lnTo>
                        <a:pt x="0" y="159"/>
                      </a:lnTo>
                      <a:lnTo>
                        <a:pt x="1" y="142"/>
                      </a:lnTo>
                      <a:lnTo>
                        <a:pt x="6" y="126"/>
                      </a:lnTo>
                      <a:lnTo>
                        <a:pt x="11" y="111"/>
                      </a:lnTo>
                      <a:lnTo>
                        <a:pt x="20" y="96"/>
                      </a:lnTo>
                      <a:lnTo>
                        <a:pt x="29" y="81"/>
                      </a:lnTo>
                      <a:lnTo>
                        <a:pt x="40" y="68"/>
                      </a:lnTo>
                      <a:lnTo>
                        <a:pt x="54" y="55"/>
                      </a:lnTo>
                      <a:lnTo>
                        <a:pt x="69" y="44"/>
                      </a:lnTo>
                      <a:lnTo>
                        <a:pt x="85" y="33"/>
                      </a:lnTo>
                      <a:lnTo>
                        <a:pt x="103" y="25"/>
                      </a:lnTo>
                      <a:lnTo>
                        <a:pt x="121" y="17"/>
                      </a:lnTo>
                      <a:lnTo>
                        <a:pt x="141" y="10"/>
                      </a:lnTo>
                      <a:lnTo>
                        <a:pt x="161" y="6"/>
                      </a:lnTo>
                      <a:lnTo>
                        <a:pt x="183" y="2"/>
                      </a:lnTo>
                      <a:lnTo>
                        <a:pt x="205" y="0"/>
                      </a:lnTo>
                      <a:lnTo>
                        <a:pt x="228" y="0"/>
                      </a:lnTo>
                      <a:lnTo>
                        <a:pt x="251" y="1"/>
                      </a:lnTo>
                      <a:lnTo>
                        <a:pt x="273" y="5"/>
                      </a:lnTo>
                      <a:lnTo>
                        <a:pt x="295" y="9"/>
                      </a:lnTo>
                      <a:lnTo>
                        <a:pt x="316" y="15"/>
                      </a:lnTo>
                      <a:lnTo>
                        <a:pt x="335" y="23"/>
                      </a:lnTo>
                      <a:lnTo>
                        <a:pt x="354" y="31"/>
                      </a:lnTo>
                      <a:lnTo>
                        <a:pt x="371" y="42"/>
                      </a:lnTo>
                      <a:lnTo>
                        <a:pt x="386" y="52"/>
                      </a:lnTo>
                      <a:lnTo>
                        <a:pt x="401" y="65"/>
                      </a:lnTo>
                      <a:lnTo>
                        <a:pt x="414" y="77"/>
                      </a:lnTo>
                      <a:lnTo>
                        <a:pt x="424" y="91"/>
                      </a:lnTo>
                      <a:lnTo>
                        <a:pt x="433" y="106"/>
                      </a:lnTo>
                      <a:lnTo>
                        <a:pt x="440" y="121"/>
                      </a:lnTo>
                      <a:lnTo>
                        <a:pt x="446" y="137"/>
                      </a:lnTo>
                      <a:lnTo>
                        <a:pt x="448" y="153"/>
                      </a:lnTo>
                      <a:lnTo>
                        <a:pt x="449" y="171"/>
                      </a:lnTo>
                      <a:lnTo>
                        <a:pt x="447" y="188"/>
                      </a:lnTo>
                      <a:lnTo>
                        <a:pt x="444" y="204"/>
                      </a:lnTo>
                      <a:lnTo>
                        <a:pt x="438" y="219"/>
                      </a:lnTo>
                      <a:lnTo>
                        <a:pt x="430" y="234"/>
                      </a:lnTo>
                      <a:lnTo>
                        <a:pt x="419" y="249"/>
                      </a:lnTo>
                      <a:lnTo>
                        <a:pt x="408" y="261"/>
                      </a:lnTo>
                      <a:lnTo>
                        <a:pt x="394" y="274"/>
                      </a:lnTo>
                      <a:lnTo>
                        <a:pt x="379" y="286"/>
                      </a:lnTo>
                      <a:lnTo>
                        <a:pt x="363" y="296"/>
                      </a:lnTo>
                      <a:lnTo>
                        <a:pt x="346" y="304"/>
                      </a:lnTo>
                      <a:lnTo>
                        <a:pt x="327" y="312"/>
                      </a:lnTo>
                      <a:lnTo>
                        <a:pt x="306" y="319"/>
                      </a:lnTo>
                      <a:lnTo>
                        <a:pt x="286" y="324"/>
                      </a:lnTo>
                      <a:lnTo>
                        <a:pt x="264" y="327"/>
                      </a:lnTo>
                      <a:lnTo>
                        <a:pt x="242" y="329"/>
                      </a:lnTo>
                      <a:lnTo>
                        <a:pt x="219" y="329"/>
                      </a:lnTo>
                      <a:close/>
                    </a:path>
                  </a:pathLst>
                </a:custGeom>
                <a:solidFill>
                  <a:srgbClr val="A3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6" name="Freeform 643"/>
                <p:cNvSpPr>
                  <a:spLocks noChangeAspect="1"/>
                </p:cNvSpPr>
                <p:nvPr/>
              </p:nvSpPr>
              <p:spPr bwMode="auto">
                <a:xfrm>
                  <a:off x="4219" y="3404"/>
                  <a:ext cx="33" cy="85"/>
                </a:xfrm>
                <a:custGeom>
                  <a:avLst/>
                  <a:gdLst>
                    <a:gd name="T0" fmla="*/ 0 w 67"/>
                    <a:gd name="T1" fmla="*/ 39 h 172"/>
                    <a:gd name="T2" fmla="*/ 2 w 67"/>
                    <a:gd name="T3" fmla="*/ 31 h 172"/>
                    <a:gd name="T4" fmla="*/ 5 w 67"/>
                    <a:gd name="T5" fmla="*/ 24 h 172"/>
                    <a:gd name="T6" fmla="*/ 7 w 67"/>
                    <a:gd name="T7" fmla="*/ 18 h 172"/>
                    <a:gd name="T8" fmla="*/ 10 w 67"/>
                    <a:gd name="T9" fmla="*/ 12 h 172"/>
                    <a:gd name="T10" fmla="*/ 12 w 67"/>
                    <a:gd name="T11" fmla="*/ 7 h 172"/>
                    <a:gd name="T12" fmla="*/ 14 w 67"/>
                    <a:gd name="T13" fmla="*/ 3 h 172"/>
                    <a:gd name="T14" fmla="*/ 16 w 67"/>
                    <a:gd name="T15" fmla="*/ 1 h 172"/>
                    <a:gd name="T16" fmla="*/ 16 w 67"/>
                    <a:gd name="T17" fmla="*/ 0 h 172"/>
                    <a:gd name="T18" fmla="*/ 16 w 67"/>
                    <a:gd name="T19" fmla="*/ 1 h 172"/>
                    <a:gd name="T20" fmla="*/ 15 w 67"/>
                    <a:gd name="T21" fmla="*/ 4 h 172"/>
                    <a:gd name="T22" fmla="*/ 14 w 67"/>
                    <a:gd name="T23" fmla="*/ 8 h 172"/>
                    <a:gd name="T24" fmla="*/ 12 w 67"/>
                    <a:gd name="T25" fmla="*/ 14 h 172"/>
                    <a:gd name="T26" fmla="*/ 9 w 67"/>
                    <a:gd name="T27" fmla="*/ 20 h 172"/>
                    <a:gd name="T28" fmla="*/ 7 w 67"/>
                    <a:gd name="T29" fmla="*/ 26 h 172"/>
                    <a:gd name="T30" fmla="*/ 5 w 67"/>
                    <a:gd name="T31" fmla="*/ 33 h 172"/>
                    <a:gd name="T32" fmla="*/ 3 w 67"/>
                    <a:gd name="T33" fmla="*/ 39 h 172"/>
                    <a:gd name="T34" fmla="*/ 3 w 67"/>
                    <a:gd name="T35" fmla="*/ 39 h 172"/>
                    <a:gd name="T36" fmla="*/ 4 w 67"/>
                    <a:gd name="T37" fmla="*/ 39 h 172"/>
                    <a:gd name="T38" fmla="*/ 5 w 67"/>
                    <a:gd name="T39" fmla="*/ 40 h 172"/>
                    <a:gd name="T40" fmla="*/ 6 w 67"/>
                    <a:gd name="T41" fmla="*/ 40 h 172"/>
                    <a:gd name="T42" fmla="*/ 8 w 67"/>
                    <a:gd name="T43" fmla="*/ 40 h 172"/>
                    <a:gd name="T44" fmla="*/ 9 w 67"/>
                    <a:gd name="T45" fmla="*/ 41 h 172"/>
                    <a:gd name="T46" fmla="*/ 11 w 67"/>
                    <a:gd name="T47" fmla="*/ 41 h 172"/>
                    <a:gd name="T48" fmla="*/ 13 w 67"/>
                    <a:gd name="T49" fmla="*/ 41 h 172"/>
                    <a:gd name="T50" fmla="*/ 12 w 67"/>
                    <a:gd name="T51" fmla="*/ 41 h 172"/>
                    <a:gd name="T52" fmla="*/ 11 w 67"/>
                    <a:gd name="T53" fmla="*/ 42 h 172"/>
                    <a:gd name="T54" fmla="*/ 8 w 67"/>
                    <a:gd name="T55" fmla="*/ 42 h 172"/>
                    <a:gd name="T56" fmla="*/ 7 w 67"/>
                    <a:gd name="T57" fmla="*/ 42 h 172"/>
                    <a:gd name="T58" fmla="*/ 4 w 67"/>
                    <a:gd name="T59" fmla="*/ 42 h 172"/>
                    <a:gd name="T60" fmla="*/ 2 w 67"/>
                    <a:gd name="T61" fmla="*/ 41 h 172"/>
                    <a:gd name="T62" fmla="*/ 0 w 67"/>
                    <a:gd name="T63" fmla="*/ 39 h 172"/>
                    <a:gd name="T64" fmla="*/ 0 w 67"/>
                    <a:gd name="T65" fmla="*/ 39 h 1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"/>
                    <a:gd name="T100" fmla="*/ 0 h 172"/>
                    <a:gd name="T101" fmla="*/ 67 w 67"/>
                    <a:gd name="T102" fmla="*/ 172 h 1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" h="172">
                      <a:moveTo>
                        <a:pt x="0" y="157"/>
                      </a:moveTo>
                      <a:lnTo>
                        <a:pt x="9" y="128"/>
                      </a:lnTo>
                      <a:lnTo>
                        <a:pt x="20" y="100"/>
                      </a:lnTo>
                      <a:lnTo>
                        <a:pt x="31" y="74"/>
                      </a:lnTo>
                      <a:lnTo>
                        <a:pt x="42" y="50"/>
                      </a:lnTo>
                      <a:lnTo>
                        <a:pt x="51" y="29"/>
                      </a:lnTo>
                      <a:lnTo>
                        <a:pt x="59" y="14"/>
                      </a:lnTo>
                      <a:lnTo>
                        <a:pt x="65" y="4"/>
                      </a:lnTo>
                      <a:lnTo>
                        <a:pt x="67" y="0"/>
                      </a:lnTo>
                      <a:lnTo>
                        <a:pt x="66" y="5"/>
                      </a:lnTo>
                      <a:lnTo>
                        <a:pt x="62" y="16"/>
                      </a:lnTo>
                      <a:lnTo>
                        <a:pt x="56" y="35"/>
                      </a:lnTo>
                      <a:lnTo>
                        <a:pt x="48" y="57"/>
                      </a:lnTo>
                      <a:lnTo>
                        <a:pt x="38" y="81"/>
                      </a:lnTo>
                      <a:lnTo>
                        <a:pt x="29" y="107"/>
                      </a:lnTo>
                      <a:lnTo>
                        <a:pt x="20" y="133"/>
                      </a:lnTo>
                      <a:lnTo>
                        <a:pt x="12" y="157"/>
                      </a:lnTo>
                      <a:lnTo>
                        <a:pt x="14" y="158"/>
                      </a:lnTo>
                      <a:lnTo>
                        <a:pt x="16" y="159"/>
                      </a:lnTo>
                      <a:lnTo>
                        <a:pt x="21" y="161"/>
                      </a:lnTo>
                      <a:lnTo>
                        <a:pt x="27" y="163"/>
                      </a:lnTo>
                      <a:lnTo>
                        <a:pt x="34" y="164"/>
                      </a:lnTo>
                      <a:lnTo>
                        <a:pt x="39" y="165"/>
                      </a:lnTo>
                      <a:lnTo>
                        <a:pt x="46" y="166"/>
                      </a:lnTo>
                      <a:lnTo>
                        <a:pt x="53" y="167"/>
                      </a:lnTo>
                      <a:lnTo>
                        <a:pt x="51" y="168"/>
                      </a:lnTo>
                      <a:lnTo>
                        <a:pt x="44" y="169"/>
                      </a:lnTo>
                      <a:lnTo>
                        <a:pt x="35" y="171"/>
                      </a:lnTo>
                      <a:lnTo>
                        <a:pt x="30" y="172"/>
                      </a:lnTo>
                      <a:lnTo>
                        <a:pt x="19" y="171"/>
                      </a:lnTo>
                      <a:lnTo>
                        <a:pt x="8" y="166"/>
                      </a:lnTo>
                      <a:lnTo>
                        <a:pt x="3" y="160"/>
                      </a:lnTo>
                      <a:lnTo>
                        <a:pt x="0" y="157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7" name="Freeform 644"/>
                <p:cNvSpPr>
                  <a:spLocks noChangeAspect="1"/>
                </p:cNvSpPr>
                <p:nvPr/>
              </p:nvSpPr>
              <p:spPr bwMode="auto">
                <a:xfrm>
                  <a:off x="4164" y="3219"/>
                  <a:ext cx="408" cy="360"/>
                </a:xfrm>
                <a:custGeom>
                  <a:avLst/>
                  <a:gdLst>
                    <a:gd name="T0" fmla="*/ 188 w 816"/>
                    <a:gd name="T1" fmla="*/ 119 h 720"/>
                    <a:gd name="T2" fmla="*/ 167 w 816"/>
                    <a:gd name="T3" fmla="*/ 140 h 720"/>
                    <a:gd name="T4" fmla="*/ 145 w 816"/>
                    <a:gd name="T5" fmla="*/ 157 h 720"/>
                    <a:gd name="T6" fmla="*/ 124 w 816"/>
                    <a:gd name="T7" fmla="*/ 171 h 720"/>
                    <a:gd name="T8" fmla="*/ 110 w 816"/>
                    <a:gd name="T9" fmla="*/ 179 h 720"/>
                    <a:gd name="T10" fmla="*/ 108 w 816"/>
                    <a:gd name="T11" fmla="*/ 178 h 720"/>
                    <a:gd name="T12" fmla="*/ 121 w 816"/>
                    <a:gd name="T13" fmla="*/ 148 h 720"/>
                    <a:gd name="T14" fmla="*/ 130 w 816"/>
                    <a:gd name="T15" fmla="*/ 106 h 720"/>
                    <a:gd name="T16" fmla="*/ 124 w 816"/>
                    <a:gd name="T17" fmla="*/ 90 h 720"/>
                    <a:gd name="T18" fmla="*/ 119 w 816"/>
                    <a:gd name="T19" fmla="*/ 83 h 720"/>
                    <a:gd name="T20" fmla="*/ 110 w 816"/>
                    <a:gd name="T21" fmla="*/ 77 h 720"/>
                    <a:gd name="T22" fmla="*/ 100 w 816"/>
                    <a:gd name="T23" fmla="*/ 72 h 720"/>
                    <a:gd name="T24" fmla="*/ 85 w 816"/>
                    <a:gd name="T25" fmla="*/ 70 h 720"/>
                    <a:gd name="T26" fmla="*/ 67 w 816"/>
                    <a:gd name="T27" fmla="*/ 72 h 720"/>
                    <a:gd name="T28" fmla="*/ 49 w 816"/>
                    <a:gd name="T29" fmla="*/ 73 h 720"/>
                    <a:gd name="T30" fmla="*/ 31 w 816"/>
                    <a:gd name="T31" fmla="*/ 75 h 720"/>
                    <a:gd name="T32" fmla="*/ 18 w 816"/>
                    <a:gd name="T33" fmla="*/ 76 h 720"/>
                    <a:gd name="T34" fmla="*/ 7 w 816"/>
                    <a:gd name="T35" fmla="*/ 76 h 720"/>
                    <a:gd name="T36" fmla="*/ 4 w 816"/>
                    <a:gd name="T37" fmla="*/ 77 h 720"/>
                    <a:gd name="T38" fmla="*/ 1 w 816"/>
                    <a:gd name="T39" fmla="*/ 71 h 720"/>
                    <a:gd name="T40" fmla="*/ 1 w 816"/>
                    <a:gd name="T41" fmla="*/ 57 h 720"/>
                    <a:gd name="T42" fmla="*/ 11 w 816"/>
                    <a:gd name="T43" fmla="*/ 44 h 720"/>
                    <a:gd name="T44" fmla="*/ 18 w 816"/>
                    <a:gd name="T45" fmla="*/ 37 h 720"/>
                    <a:gd name="T46" fmla="*/ 26 w 816"/>
                    <a:gd name="T47" fmla="*/ 30 h 720"/>
                    <a:gd name="T48" fmla="*/ 36 w 816"/>
                    <a:gd name="T49" fmla="*/ 25 h 720"/>
                    <a:gd name="T50" fmla="*/ 48 w 816"/>
                    <a:gd name="T51" fmla="*/ 21 h 720"/>
                    <a:gd name="T52" fmla="*/ 61 w 816"/>
                    <a:gd name="T53" fmla="*/ 18 h 720"/>
                    <a:gd name="T54" fmla="*/ 72 w 816"/>
                    <a:gd name="T55" fmla="*/ 14 h 720"/>
                    <a:gd name="T56" fmla="*/ 84 w 816"/>
                    <a:gd name="T57" fmla="*/ 12 h 720"/>
                    <a:gd name="T58" fmla="*/ 98 w 816"/>
                    <a:gd name="T59" fmla="*/ 9 h 720"/>
                    <a:gd name="T60" fmla="*/ 117 w 816"/>
                    <a:gd name="T61" fmla="*/ 3 h 720"/>
                    <a:gd name="T62" fmla="*/ 134 w 816"/>
                    <a:gd name="T63" fmla="*/ 1 h 720"/>
                    <a:gd name="T64" fmla="*/ 147 w 816"/>
                    <a:gd name="T65" fmla="*/ 1 h 720"/>
                    <a:gd name="T66" fmla="*/ 159 w 816"/>
                    <a:gd name="T67" fmla="*/ 3 h 720"/>
                    <a:gd name="T68" fmla="*/ 172 w 816"/>
                    <a:gd name="T69" fmla="*/ 10 h 720"/>
                    <a:gd name="T70" fmla="*/ 181 w 816"/>
                    <a:gd name="T71" fmla="*/ 17 h 720"/>
                    <a:gd name="T72" fmla="*/ 188 w 816"/>
                    <a:gd name="T73" fmla="*/ 25 h 720"/>
                    <a:gd name="T74" fmla="*/ 195 w 816"/>
                    <a:gd name="T75" fmla="*/ 37 h 720"/>
                    <a:gd name="T76" fmla="*/ 199 w 816"/>
                    <a:gd name="T77" fmla="*/ 45 h 720"/>
                    <a:gd name="T78" fmla="*/ 202 w 816"/>
                    <a:gd name="T79" fmla="*/ 55 h 720"/>
                    <a:gd name="T80" fmla="*/ 204 w 816"/>
                    <a:gd name="T81" fmla="*/ 76 h 720"/>
                    <a:gd name="T82" fmla="*/ 202 w 816"/>
                    <a:gd name="T83" fmla="*/ 96 h 720"/>
                    <a:gd name="T84" fmla="*/ 197 w 816"/>
                    <a:gd name="T85" fmla="*/ 105 h 72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16"/>
                    <a:gd name="T130" fmla="*/ 0 h 720"/>
                    <a:gd name="T131" fmla="*/ 816 w 816"/>
                    <a:gd name="T132" fmla="*/ 720 h 72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16" h="720">
                      <a:moveTo>
                        <a:pt x="788" y="423"/>
                      </a:moveTo>
                      <a:lnTo>
                        <a:pt x="771" y="451"/>
                      </a:lnTo>
                      <a:lnTo>
                        <a:pt x="749" y="479"/>
                      </a:lnTo>
                      <a:lnTo>
                        <a:pt x="725" y="505"/>
                      </a:lnTo>
                      <a:lnTo>
                        <a:pt x="697" y="532"/>
                      </a:lnTo>
                      <a:lnTo>
                        <a:pt x="668" y="557"/>
                      </a:lnTo>
                      <a:lnTo>
                        <a:pt x="638" y="581"/>
                      </a:lnTo>
                      <a:lnTo>
                        <a:pt x="608" y="605"/>
                      </a:lnTo>
                      <a:lnTo>
                        <a:pt x="578" y="627"/>
                      </a:lnTo>
                      <a:lnTo>
                        <a:pt x="549" y="647"/>
                      </a:lnTo>
                      <a:lnTo>
                        <a:pt x="522" y="665"/>
                      </a:lnTo>
                      <a:lnTo>
                        <a:pt x="496" y="681"/>
                      </a:lnTo>
                      <a:lnTo>
                        <a:pt x="475" y="695"/>
                      </a:lnTo>
                      <a:lnTo>
                        <a:pt x="456" y="705"/>
                      </a:lnTo>
                      <a:lnTo>
                        <a:pt x="441" y="714"/>
                      </a:lnTo>
                      <a:lnTo>
                        <a:pt x="433" y="718"/>
                      </a:lnTo>
                      <a:lnTo>
                        <a:pt x="430" y="720"/>
                      </a:lnTo>
                      <a:lnTo>
                        <a:pt x="435" y="710"/>
                      </a:lnTo>
                      <a:lnTo>
                        <a:pt x="449" y="682"/>
                      </a:lnTo>
                      <a:lnTo>
                        <a:pt x="468" y="642"/>
                      </a:lnTo>
                      <a:lnTo>
                        <a:pt x="487" y="591"/>
                      </a:lnTo>
                      <a:lnTo>
                        <a:pt x="505" y="536"/>
                      </a:lnTo>
                      <a:lnTo>
                        <a:pt x="517" y="480"/>
                      </a:lnTo>
                      <a:lnTo>
                        <a:pt x="518" y="427"/>
                      </a:lnTo>
                      <a:lnTo>
                        <a:pt x="508" y="381"/>
                      </a:lnTo>
                      <a:lnTo>
                        <a:pt x="503" y="370"/>
                      </a:lnTo>
                      <a:lnTo>
                        <a:pt x="498" y="360"/>
                      </a:lnTo>
                      <a:lnTo>
                        <a:pt x="491" y="350"/>
                      </a:lnTo>
                      <a:lnTo>
                        <a:pt x="484" y="340"/>
                      </a:lnTo>
                      <a:lnTo>
                        <a:pt x="476" y="330"/>
                      </a:lnTo>
                      <a:lnTo>
                        <a:pt x="467" y="321"/>
                      </a:lnTo>
                      <a:lnTo>
                        <a:pt x="455" y="313"/>
                      </a:lnTo>
                      <a:lnTo>
                        <a:pt x="443" y="305"/>
                      </a:lnTo>
                      <a:lnTo>
                        <a:pt x="430" y="298"/>
                      </a:lnTo>
                      <a:lnTo>
                        <a:pt x="415" y="292"/>
                      </a:lnTo>
                      <a:lnTo>
                        <a:pt x="399" y="287"/>
                      </a:lnTo>
                      <a:lnTo>
                        <a:pt x="380" y="283"/>
                      </a:lnTo>
                      <a:lnTo>
                        <a:pt x="360" y="281"/>
                      </a:lnTo>
                      <a:lnTo>
                        <a:pt x="339" y="279"/>
                      </a:lnTo>
                      <a:lnTo>
                        <a:pt x="314" y="281"/>
                      </a:lnTo>
                      <a:lnTo>
                        <a:pt x="288" y="283"/>
                      </a:lnTo>
                      <a:lnTo>
                        <a:pt x="265" y="285"/>
                      </a:lnTo>
                      <a:lnTo>
                        <a:pt x="241" y="289"/>
                      </a:lnTo>
                      <a:lnTo>
                        <a:pt x="216" y="291"/>
                      </a:lnTo>
                      <a:lnTo>
                        <a:pt x="193" y="292"/>
                      </a:lnTo>
                      <a:lnTo>
                        <a:pt x="169" y="294"/>
                      </a:lnTo>
                      <a:lnTo>
                        <a:pt x="147" y="297"/>
                      </a:lnTo>
                      <a:lnTo>
                        <a:pt x="125" y="298"/>
                      </a:lnTo>
                      <a:lnTo>
                        <a:pt x="106" y="299"/>
                      </a:lnTo>
                      <a:lnTo>
                        <a:pt x="86" y="300"/>
                      </a:lnTo>
                      <a:lnTo>
                        <a:pt x="69" y="301"/>
                      </a:lnTo>
                      <a:lnTo>
                        <a:pt x="54" y="302"/>
                      </a:lnTo>
                      <a:lnTo>
                        <a:pt x="41" y="304"/>
                      </a:lnTo>
                      <a:lnTo>
                        <a:pt x="31" y="304"/>
                      </a:lnTo>
                      <a:lnTo>
                        <a:pt x="23" y="305"/>
                      </a:lnTo>
                      <a:lnTo>
                        <a:pt x="17" y="305"/>
                      </a:lnTo>
                      <a:lnTo>
                        <a:pt x="16" y="305"/>
                      </a:lnTo>
                      <a:lnTo>
                        <a:pt x="14" y="302"/>
                      </a:lnTo>
                      <a:lnTo>
                        <a:pt x="9" y="296"/>
                      </a:lnTo>
                      <a:lnTo>
                        <a:pt x="4" y="284"/>
                      </a:lnTo>
                      <a:lnTo>
                        <a:pt x="1" y="269"/>
                      </a:lnTo>
                      <a:lnTo>
                        <a:pt x="0" y="251"/>
                      </a:lnTo>
                      <a:lnTo>
                        <a:pt x="3" y="230"/>
                      </a:lnTo>
                      <a:lnTo>
                        <a:pt x="14" y="207"/>
                      </a:lnTo>
                      <a:lnTo>
                        <a:pt x="33" y="183"/>
                      </a:lnTo>
                      <a:lnTo>
                        <a:pt x="41" y="173"/>
                      </a:lnTo>
                      <a:lnTo>
                        <a:pt x="50" y="165"/>
                      </a:lnTo>
                      <a:lnTo>
                        <a:pt x="60" y="156"/>
                      </a:lnTo>
                      <a:lnTo>
                        <a:pt x="70" y="148"/>
                      </a:lnTo>
                      <a:lnTo>
                        <a:pt x="80" y="140"/>
                      </a:lnTo>
                      <a:lnTo>
                        <a:pt x="92" y="131"/>
                      </a:lnTo>
                      <a:lnTo>
                        <a:pt x="103" y="123"/>
                      </a:lnTo>
                      <a:lnTo>
                        <a:pt x="116" y="115"/>
                      </a:lnTo>
                      <a:lnTo>
                        <a:pt x="129" y="108"/>
                      </a:lnTo>
                      <a:lnTo>
                        <a:pt x="143" y="101"/>
                      </a:lnTo>
                      <a:lnTo>
                        <a:pt x="158" y="94"/>
                      </a:lnTo>
                      <a:lnTo>
                        <a:pt x="173" y="88"/>
                      </a:lnTo>
                      <a:lnTo>
                        <a:pt x="190" y="82"/>
                      </a:lnTo>
                      <a:lnTo>
                        <a:pt x="207" y="77"/>
                      </a:lnTo>
                      <a:lnTo>
                        <a:pt x="224" y="72"/>
                      </a:lnTo>
                      <a:lnTo>
                        <a:pt x="244" y="69"/>
                      </a:lnTo>
                      <a:lnTo>
                        <a:pt x="257" y="66"/>
                      </a:lnTo>
                      <a:lnTo>
                        <a:pt x="271" y="63"/>
                      </a:lnTo>
                      <a:lnTo>
                        <a:pt x="287" y="59"/>
                      </a:lnTo>
                      <a:lnTo>
                        <a:pt x="303" y="56"/>
                      </a:lnTo>
                      <a:lnTo>
                        <a:pt x="319" y="53"/>
                      </a:lnTo>
                      <a:lnTo>
                        <a:pt x="334" y="48"/>
                      </a:lnTo>
                      <a:lnTo>
                        <a:pt x="348" y="46"/>
                      </a:lnTo>
                      <a:lnTo>
                        <a:pt x="359" y="42"/>
                      </a:lnTo>
                      <a:lnTo>
                        <a:pt x="392" y="33"/>
                      </a:lnTo>
                      <a:lnTo>
                        <a:pt x="420" y="25"/>
                      </a:lnTo>
                      <a:lnTo>
                        <a:pt x="447" y="18"/>
                      </a:lnTo>
                      <a:lnTo>
                        <a:pt x="471" y="11"/>
                      </a:lnTo>
                      <a:lnTo>
                        <a:pt x="493" y="6"/>
                      </a:lnTo>
                      <a:lnTo>
                        <a:pt x="514" y="3"/>
                      </a:lnTo>
                      <a:lnTo>
                        <a:pt x="533" y="1"/>
                      </a:lnTo>
                      <a:lnTo>
                        <a:pt x="552" y="0"/>
                      </a:lnTo>
                      <a:lnTo>
                        <a:pt x="569" y="0"/>
                      </a:lnTo>
                      <a:lnTo>
                        <a:pt x="585" y="1"/>
                      </a:lnTo>
                      <a:lnTo>
                        <a:pt x="601" y="3"/>
                      </a:lnTo>
                      <a:lnTo>
                        <a:pt x="619" y="8"/>
                      </a:lnTo>
                      <a:lnTo>
                        <a:pt x="635" y="13"/>
                      </a:lnTo>
                      <a:lnTo>
                        <a:pt x="652" y="20"/>
                      </a:lnTo>
                      <a:lnTo>
                        <a:pt x="669" y="30"/>
                      </a:lnTo>
                      <a:lnTo>
                        <a:pt x="688" y="40"/>
                      </a:lnTo>
                      <a:lnTo>
                        <a:pt x="699" y="47"/>
                      </a:lnTo>
                      <a:lnTo>
                        <a:pt x="710" y="55"/>
                      </a:lnTo>
                      <a:lnTo>
                        <a:pt x="721" y="65"/>
                      </a:lnTo>
                      <a:lnTo>
                        <a:pt x="732" y="77"/>
                      </a:lnTo>
                      <a:lnTo>
                        <a:pt x="742" y="89"/>
                      </a:lnTo>
                      <a:lnTo>
                        <a:pt x="752" y="103"/>
                      </a:lnTo>
                      <a:lnTo>
                        <a:pt x="762" y="117"/>
                      </a:lnTo>
                      <a:lnTo>
                        <a:pt x="771" y="133"/>
                      </a:lnTo>
                      <a:lnTo>
                        <a:pt x="777" y="145"/>
                      </a:lnTo>
                      <a:lnTo>
                        <a:pt x="783" y="157"/>
                      </a:lnTo>
                      <a:lnTo>
                        <a:pt x="788" y="170"/>
                      </a:lnTo>
                      <a:lnTo>
                        <a:pt x="794" y="183"/>
                      </a:lnTo>
                      <a:lnTo>
                        <a:pt x="797" y="195"/>
                      </a:lnTo>
                      <a:lnTo>
                        <a:pt x="802" y="209"/>
                      </a:lnTo>
                      <a:lnTo>
                        <a:pt x="805" y="223"/>
                      </a:lnTo>
                      <a:lnTo>
                        <a:pt x="809" y="237"/>
                      </a:lnTo>
                      <a:lnTo>
                        <a:pt x="813" y="270"/>
                      </a:lnTo>
                      <a:lnTo>
                        <a:pt x="816" y="304"/>
                      </a:lnTo>
                      <a:lnTo>
                        <a:pt x="813" y="338"/>
                      </a:lnTo>
                      <a:lnTo>
                        <a:pt x="809" y="373"/>
                      </a:lnTo>
                      <a:lnTo>
                        <a:pt x="805" y="385"/>
                      </a:lnTo>
                      <a:lnTo>
                        <a:pt x="801" y="398"/>
                      </a:lnTo>
                      <a:lnTo>
                        <a:pt x="795" y="411"/>
                      </a:lnTo>
                      <a:lnTo>
                        <a:pt x="788" y="4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8" name="Freeform 645"/>
                <p:cNvSpPr>
                  <a:spLocks noChangeAspect="1"/>
                </p:cNvSpPr>
                <p:nvPr/>
              </p:nvSpPr>
              <p:spPr bwMode="auto">
                <a:xfrm>
                  <a:off x="4183" y="3240"/>
                  <a:ext cx="376" cy="316"/>
                </a:xfrm>
                <a:custGeom>
                  <a:avLst/>
                  <a:gdLst>
                    <a:gd name="T0" fmla="*/ 179 w 751"/>
                    <a:gd name="T1" fmla="*/ 101 h 632"/>
                    <a:gd name="T2" fmla="*/ 169 w 751"/>
                    <a:gd name="T3" fmla="*/ 112 h 632"/>
                    <a:gd name="T4" fmla="*/ 158 w 751"/>
                    <a:gd name="T5" fmla="*/ 123 h 632"/>
                    <a:gd name="T6" fmla="*/ 145 w 751"/>
                    <a:gd name="T7" fmla="*/ 134 h 632"/>
                    <a:gd name="T8" fmla="*/ 133 w 751"/>
                    <a:gd name="T9" fmla="*/ 143 h 632"/>
                    <a:gd name="T10" fmla="*/ 122 w 751"/>
                    <a:gd name="T11" fmla="*/ 150 h 632"/>
                    <a:gd name="T12" fmla="*/ 113 w 751"/>
                    <a:gd name="T13" fmla="*/ 155 h 632"/>
                    <a:gd name="T14" fmla="*/ 108 w 751"/>
                    <a:gd name="T15" fmla="*/ 158 h 632"/>
                    <a:gd name="T16" fmla="*/ 109 w 751"/>
                    <a:gd name="T17" fmla="*/ 156 h 632"/>
                    <a:gd name="T18" fmla="*/ 116 w 751"/>
                    <a:gd name="T19" fmla="*/ 140 h 632"/>
                    <a:gd name="T20" fmla="*/ 124 w 751"/>
                    <a:gd name="T21" fmla="*/ 115 h 632"/>
                    <a:gd name="T22" fmla="*/ 125 w 751"/>
                    <a:gd name="T23" fmla="*/ 89 h 632"/>
                    <a:gd name="T24" fmla="*/ 119 w 751"/>
                    <a:gd name="T25" fmla="*/ 76 h 632"/>
                    <a:gd name="T26" fmla="*/ 115 w 751"/>
                    <a:gd name="T27" fmla="*/ 71 h 632"/>
                    <a:gd name="T28" fmla="*/ 110 w 751"/>
                    <a:gd name="T29" fmla="*/ 67 h 632"/>
                    <a:gd name="T30" fmla="*/ 104 w 751"/>
                    <a:gd name="T31" fmla="*/ 62 h 632"/>
                    <a:gd name="T32" fmla="*/ 97 w 751"/>
                    <a:gd name="T33" fmla="*/ 59 h 632"/>
                    <a:gd name="T34" fmla="*/ 89 w 751"/>
                    <a:gd name="T35" fmla="*/ 56 h 632"/>
                    <a:gd name="T36" fmla="*/ 78 w 751"/>
                    <a:gd name="T37" fmla="*/ 55 h 632"/>
                    <a:gd name="T38" fmla="*/ 67 w 751"/>
                    <a:gd name="T39" fmla="*/ 55 h 632"/>
                    <a:gd name="T40" fmla="*/ 56 w 751"/>
                    <a:gd name="T41" fmla="*/ 56 h 632"/>
                    <a:gd name="T42" fmla="*/ 46 w 751"/>
                    <a:gd name="T43" fmla="*/ 57 h 632"/>
                    <a:gd name="T44" fmla="*/ 35 w 751"/>
                    <a:gd name="T45" fmla="*/ 58 h 632"/>
                    <a:gd name="T46" fmla="*/ 25 w 751"/>
                    <a:gd name="T47" fmla="*/ 59 h 632"/>
                    <a:gd name="T48" fmla="*/ 16 w 751"/>
                    <a:gd name="T49" fmla="*/ 59 h 632"/>
                    <a:gd name="T50" fmla="*/ 9 w 751"/>
                    <a:gd name="T51" fmla="*/ 60 h 632"/>
                    <a:gd name="T52" fmla="*/ 4 w 751"/>
                    <a:gd name="T53" fmla="*/ 60 h 632"/>
                    <a:gd name="T54" fmla="*/ 1 w 751"/>
                    <a:gd name="T55" fmla="*/ 60 h 632"/>
                    <a:gd name="T56" fmla="*/ 0 w 751"/>
                    <a:gd name="T57" fmla="*/ 60 h 632"/>
                    <a:gd name="T58" fmla="*/ 1 w 751"/>
                    <a:gd name="T59" fmla="*/ 57 h 632"/>
                    <a:gd name="T60" fmla="*/ 3 w 751"/>
                    <a:gd name="T61" fmla="*/ 51 h 632"/>
                    <a:gd name="T62" fmla="*/ 6 w 751"/>
                    <a:gd name="T63" fmla="*/ 43 h 632"/>
                    <a:gd name="T64" fmla="*/ 12 w 751"/>
                    <a:gd name="T65" fmla="*/ 36 h 632"/>
                    <a:gd name="T66" fmla="*/ 21 w 751"/>
                    <a:gd name="T67" fmla="*/ 27 h 632"/>
                    <a:gd name="T68" fmla="*/ 33 w 751"/>
                    <a:gd name="T69" fmla="*/ 20 h 632"/>
                    <a:gd name="T70" fmla="*/ 49 w 751"/>
                    <a:gd name="T71" fmla="*/ 13 h 632"/>
                    <a:gd name="T72" fmla="*/ 67 w 751"/>
                    <a:gd name="T73" fmla="*/ 10 h 632"/>
                    <a:gd name="T74" fmla="*/ 71 w 751"/>
                    <a:gd name="T75" fmla="*/ 10 h 632"/>
                    <a:gd name="T76" fmla="*/ 69 w 751"/>
                    <a:gd name="T77" fmla="*/ 11 h 632"/>
                    <a:gd name="T78" fmla="*/ 72 w 751"/>
                    <a:gd name="T79" fmla="*/ 10 h 632"/>
                    <a:gd name="T80" fmla="*/ 89 w 751"/>
                    <a:gd name="T81" fmla="*/ 5 h 632"/>
                    <a:gd name="T82" fmla="*/ 105 w 751"/>
                    <a:gd name="T83" fmla="*/ 1 h 632"/>
                    <a:gd name="T84" fmla="*/ 120 w 751"/>
                    <a:gd name="T85" fmla="*/ 0 h 632"/>
                    <a:gd name="T86" fmla="*/ 133 w 751"/>
                    <a:gd name="T87" fmla="*/ 1 h 632"/>
                    <a:gd name="T88" fmla="*/ 145 w 751"/>
                    <a:gd name="T89" fmla="*/ 3 h 632"/>
                    <a:gd name="T90" fmla="*/ 156 w 751"/>
                    <a:gd name="T91" fmla="*/ 7 h 632"/>
                    <a:gd name="T92" fmla="*/ 165 w 751"/>
                    <a:gd name="T93" fmla="*/ 14 h 632"/>
                    <a:gd name="T94" fmla="*/ 173 w 751"/>
                    <a:gd name="T95" fmla="*/ 23 h 632"/>
                    <a:gd name="T96" fmla="*/ 178 w 751"/>
                    <a:gd name="T97" fmla="*/ 33 h 632"/>
                    <a:gd name="T98" fmla="*/ 183 w 751"/>
                    <a:gd name="T99" fmla="*/ 44 h 632"/>
                    <a:gd name="T100" fmla="*/ 186 w 751"/>
                    <a:gd name="T101" fmla="*/ 56 h 632"/>
                    <a:gd name="T102" fmla="*/ 188 w 751"/>
                    <a:gd name="T103" fmla="*/ 71 h 632"/>
                    <a:gd name="T104" fmla="*/ 188 w 751"/>
                    <a:gd name="T105" fmla="*/ 82 h 632"/>
                    <a:gd name="T106" fmla="*/ 185 w 751"/>
                    <a:gd name="T107" fmla="*/ 91 h 63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51"/>
                    <a:gd name="T163" fmla="*/ 0 h 632"/>
                    <a:gd name="T164" fmla="*/ 751 w 751"/>
                    <a:gd name="T165" fmla="*/ 632 h 63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51" h="632">
                      <a:moveTo>
                        <a:pt x="731" y="382"/>
                      </a:moveTo>
                      <a:lnTo>
                        <a:pt x="716" y="405"/>
                      </a:lnTo>
                      <a:lnTo>
                        <a:pt x="697" y="428"/>
                      </a:lnTo>
                      <a:lnTo>
                        <a:pt x="676" y="450"/>
                      </a:lnTo>
                      <a:lnTo>
                        <a:pt x="653" y="473"/>
                      </a:lnTo>
                      <a:lnTo>
                        <a:pt x="629" y="494"/>
                      </a:lnTo>
                      <a:lnTo>
                        <a:pt x="604" y="515"/>
                      </a:lnTo>
                      <a:lnTo>
                        <a:pt x="578" y="534"/>
                      </a:lnTo>
                      <a:lnTo>
                        <a:pt x="553" y="553"/>
                      </a:lnTo>
                      <a:lnTo>
                        <a:pt x="529" y="570"/>
                      </a:lnTo>
                      <a:lnTo>
                        <a:pt x="506" y="585"/>
                      </a:lnTo>
                      <a:lnTo>
                        <a:pt x="485" y="599"/>
                      </a:lnTo>
                      <a:lnTo>
                        <a:pt x="467" y="610"/>
                      </a:lnTo>
                      <a:lnTo>
                        <a:pt x="452" y="620"/>
                      </a:lnTo>
                      <a:lnTo>
                        <a:pt x="440" y="626"/>
                      </a:lnTo>
                      <a:lnTo>
                        <a:pt x="432" y="631"/>
                      </a:lnTo>
                      <a:lnTo>
                        <a:pt x="430" y="632"/>
                      </a:lnTo>
                      <a:lnTo>
                        <a:pt x="434" y="623"/>
                      </a:lnTo>
                      <a:lnTo>
                        <a:pt x="447" y="598"/>
                      </a:lnTo>
                      <a:lnTo>
                        <a:pt x="464" y="560"/>
                      </a:lnTo>
                      <a:lnTo>
                        <a:pt x="482" y="512"/>
                      </a:lnTo>
                      <a:lnTo>
                        <a:pt x="496" y="461"/>
                      </a:lnTo>
                      <a:lnTo>
                        <a:pt x="502" y="408"/>
                      </a:lnTo>
                      <a:lnTo>
                        <a:pt x="499" y="357"/>
                      </a:lnTo>
                      <a:lnTo>
                        <a:pt x="482" y="313"/>
                      </a:lnTo>
                      <a:lnTo>
                        <a:pt x="475" y="304"/>
                      </a:lnTo>
                      <a:lnTo>
                        <a:pt x="468" y="294"/>
                      </a:lnTo>
                      <a:lnTo>
                        <a:pt x="460" y="284"/>
                      </a:lnTo>
                      <a:lnTo>
                        <a:pt x="451" y="275"/>
                      </a:lnTo>
                      <a:lnTo>
                        <a:pt x="440" y="267"/>
                      </a:lnTo>
                      <a:lnTo>
                        <a:pt x="429" y="258"/>
                      </a:lnTo>
                      <a:lnTo>
                        <a:pt x="416" y="250"/>
                      </a:lnTo>
                      <a:lnTo>
                        <a:pt x="402" y="243"/>
                      </a:lnTo>
                      <a:lnTo>
                        <a:pt x="386" y="237"/>
                      </a:lnTo>
                      <a:lnTo>
                        <a:pt x="370" y="231"/>
                      </a:lnTo>
                      <a:lnTo>
                        <a:pt x="353" y="227"/>
                      </a:lnTo>
                      <a:lnTo>
                        <a:pt x="333" y="223"/>
                      </a:lnTo>
                      <a:lnTo>
                        <a:pt x="312" y="221"/>
                      </a:lnTo>
                      <a:lnTo>
                        <a:pt x="290" y="221"/>
                      </a:lnTo>
                      <a:lnTo>
                        <a:pt x="267" y="221"/>
                      </a:lnTo>
                      <a:lnTo>
                        <a:pt x="242" y="223"/>
                      </a:lnTo>
                      <a:lnTo>
                        <a:pt x="222" y="226"/>
                      </a:lnTo>
                      <a:lnTo>
                        <a:pt x="202" y="228"/>
                      </a:lnTo>
                      <a:lnTo>
                        <a:pt x="181" y="229"/>
                      </a:lnTo>
                      <a:lnTo>
                        <a:pt x="160" y="231"/>
                      </a:lnTo>
                      <a:lnTo>
                        <a:pt x="139" y="233"/>
                      </a:lnTo>
                      <a:lnTo>
                        <a:pt x="120" y="235"/>
                      </a:lnTo>
                      <a:lnTo>
                        <a:pt x="100" y="236"/>
                      </a:lnTo>
                      <a:lnTo>
                        <a:pt x="82" y="237"/>
                      </a:lnTo>
                      <a:lnTo>
                        <a:pt x="64" y="238"/>
                      </a:lnTo>
                      <a:lnTo>
                        <a:pt x="48" y="240"/>
                      </a:lnTo>
                      <a:lnTo>
                        <a:pt x="35" y="241"/>
                      </a:lnTo>
                      <a:lnTo>
                        <a:pt x="23" y="242"/>
                      </a:lnTo>
                      <a:lnTo>
                        <a:pt x="14" y="242"/>
                      </a:lnTo>
                      <a:lnTo>
                        <a:pt x="6" y="243"/>
                      </a:lnTo>
                      <a:lnTo>
                        <a:pt x="1" y="243"/>
                      </a:lnTo>
                      <a:lnTo>
                        <a:pt x="0" y="243"/>
                      </a:lnTo>
                      <a:lnTo>
                        <a:pt x="0" y="241"/>
                      </a:lnTo>
                      <a:lnTo>
                        <a:pt x="1" y="236"/>
                      </a:lnTo>
                      <a:lnTo>
                        <a:pt x="2" y="228"/>
                      </a:lnTo>
                      <a:lnTo>
                        <a:pt x="6" y="218"/>
                      </a:lnTo>
                      <a:lnTo>
                        <a:pt x="10" y="205"/>
                      </a:lnTo>
                      <a:lnTo>
                        <a:pt x="16" y="191"/>
                      </a:lnTo>
                      <a:lnTo>
                        <a:pt x="24" y="175"/>
                      </a:lnTo>
                      <a:lnTo>
                        <a:pt x="35" y="159"/>
                      </a:lnTo>
                      <a:lnTo>
                        <a:pt x="48" y="142"/>
                      </a:lnTo>
                      <a:lnTo>
                        <a:pt x="64" y="126"/>
                      </a:lnTo>
                      <a:lnTo>
                        <a:pt x="83" y="108"/>
                      </a:lnTo>
                      <a:lnTo>
                        <a:pt x="106" y="93"/>
                      </a:lnTo>
                      <a:lnTo>
                        <a:pt x="131" y="78"/>
                      </a:lnTo>
                      <a:lnTo>
                        <a:pt x="161" y="65"/>
                      </a:lnTo>
                      <a:lnTo>
                        <a:pt x="196" y="54"/>
                      </a:lnTo>
                      <a:lnTo>
                        <a:pt x="235" y="45"/>
                      </a:lnTo>
                      <a:lnTo>
                        <a:pt x="267" y="39"/>
                      </a:lnTo>
                      <a:lnTo>
                        <a:pt x="281" y="38"/>
                      </a:lnTo>
                      <a:lnTo>
                        <a:pt x="283" y="39"/>
                      </a:lnTo>
                      <a:lnTo>
                        <a:pt x="280" y="41"/>
                      </a:lnTo>
                      <a:lnTo>
                        <a:pt x="275" y="44"/>
                      </a:lnTo>
                      <a:lnTo>
                        <a:pt x="277" y="44"/>
                      </a:lnTo>
                      <a:lnTo>
                        <a:pt x="288" y="39"/>
                      </a:lnTo>
                      <a:lnTo>
                        <a:pt x="318" y="30"/>
                      </a:lnTo>
                      <a:lnTo>
                        <a:pt x="353" y="20"/>
                      </a:lnTo>
                      <a:lnTo>
                        <a:pt x="386" y="13"/>
                      </a:lnTo>
                      <a:lnTo>
                        <a:pt x="418" y="7"/>
                      </a:lnTo>
                      <a:lnTo>
                        <a:pt x="448" y="2"/>
                      </a:lnTo>
                      <a:lnTo>
                        <a:pt x="477" y="0"/>
                      </a:lnTo>
                      <a:lnTo>
                        <a:pt x="505" y="0"/>
                      </a:lnTo>
                      <a:lnTo>
                        <a:pt x="531" y="2"/>
                      </a:lnTo>
                      <a:lnTo>
                        <a:pt x="557" y="7"/>
                      </a:lnTo>
                      <a:lnTo>
                        <a:pt x="580" y="13"/>
                      </a:lnTo>
                      <a:lnTo>
                        <a:pt x="602" y="21"/>
                      </a:lnTo>
                      <a:lnTo>
                        <a:pt x="622" y="31"/>
                      </a:lnTo>
                      <a:lnTo>
                        <a:pt x="641" y="44"/>
                      </a:lnTo>
                      <a:lnTo>
                        <a:pt x="658" y="58"/>
                      </a:lnTo>
                      <a:lnTo>
                        <a:pt x="674" y="74"/>
                      </a:lnTo>
                      <a:lnTo>
                        <a:pt x="689" y="92"/>
                      </a:lnTo>
                      <a:lnTo>
                        <a:pt x="702" y="113"/>
                      </a:lnTo>
                      <a:lnTo>
                        <a:pt x="712" y="132"/>
                      </a:lnTo>
                      <a:lnTo>
                        <a:pt x="721" y="153"/>
                      </a:lnTo>
                      <a:lnTo>
                        <a:pt x="729" y="176"/>
                      </a:lnTo>
                      <a:lnTo>
                        <a:pt x="735" y="200"/>
                      </a:lnTo>
                      <a:lnTo>
                        <a:pt x="741" y="226"/>
                      </a:lnTo>
                      <a:lnTo>
                        <a:pt x="746" y="253"/>
                      </a:lnTo>
                      <a:lnTo>
                        <a:pt x="749" y="282"/>
                      </a:lnTo>
                      <a:lnTo>
                        <a:pt x="751" y="312"/>
                      </a:lnTo>
                      <a:lnTo>
                        <a:pt x="750" y="329"/>
                      </a:lnTo>
                      <a:lnTo>
                        <a:pt x="747" y="347"/>
                      </a:lnTo>
                      <a:lnTo>
                        <a:pt x="740" y="365"/>
                      </a:lnTo>
                      <a:lnTo>
                        <a:pt x="731" y="382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19" name="Freeform 646"/>
                <p:cNvSpPr>
                  <a:spLocks noChangeAspect="1"/>
                </p:cNvSpPr>
                <p:nvPr/>
              </p:nvSpPr>
              <p:spPr bwMode="auto">
                <a:xfrm>
                  <a:off x="4196" y="3242"/>
                  <a:ext cx="343" cy="291"/>
                </a:xfrm>
                <a:custGeom>
                  <a:avLst/>
                  <a:gdLst>
                    <a:gd name="T0" fmla="*/ 114 w 686"/>
                    <a:gd name="T1" fmla="*/ 143 h 581"/>
                    <a:gd name="T2" fmla="*/ 120 w 686"/>
                    <a:gd name="T3" fmla="*/ 128 h 581"/>
                    <a:gd name="T4" fmla="*/ 125 w 686"/>
                    <a:gd name="T5" fmla="*/ 105 h 581"/>
                    <a:gd name="T6" fmla="*/ 124 w 686"/>
                    <a:gd name="T7" fmla="*/ 80 h 581"/>
                    <a:gd name="T8" fmla="*/ 116 w 686"/>
                    <a:gd name="T9" fmla="*/ 67 h 581"/>
                    <a:gd name="T10" fmla="*/ 112 w 686"/>
                    <a:gd name="T11" fmla="*/ 62 h 581"/>
                    <a:gd name="T12" fmla="*/ 106 w 686"/>
                    <a:gd name="T13" fmla="*/ 57 h 581"/>
                    <a:gd name="T14" fmla="*/ 99 w 686"/>
                    <a:gd name="T15" fmla="*/ 53 h 581"/>
                    <a:gd name="T16" fmla="*/ 90 w 686"/>
                    <a:gd name="T17" fmla="*/ 49 h 581"/>
                    <a:gd name="T18" fmla="*/ 81 w 686"/>
                    <a:gd name="T19" fmla="*/ 47 h 581"/>
                    <a:gd name="T20" fmla="*/ 70 w 686"/>
                    <a:gd name="T21" fmla="*/ 46 h 581"/>
                    <a:gd name="T22" fmla="*/ 58 w 686"/>
                    <a:gd name="T23" fmla="*/ 46 h 581"/>
                    <a:gd name="T24" fmla="*/ 47 w 686"/>
                    <a:gd name="T25" fmla="*/ 48 h 581"/>
                    <a:gd name="T26" fmla="*/ 40 w 686"/>
                    <a:gd name="T27" fmla="*/ 50 h 581"/>
                    <a:gd name="T28" fmla="*/ 30 w 686"/>
                    <a:gd name="T29" fmla="*/ 51 h 581"/>
                    <a:gd name="T30" fmla="*/ 22 w 686"/>
                    <a:gd name="T31" fmla="*/ 53 h 581"/>
                    <a:gd name="T32" fmla="*/ 14 w 686"/>
                    <a:gd name="T33" fmla="*/ 54 h 581"/>
                    <a:gd name="T34" fmla="*/ 7 w 686"/>
                    <a:gd name="T35" fmla="*/ 55 h 581"/>
                    <a:gd name="T36" fmla="*/ 3 w 686"/>
                    <a:gd name="T37" fmla="*/ 55 h 581"/>
                    <a:gd name="T38" fmla="*/ 1 w 686"/>
                    <a:gd name="T39" fmla="*/ 56 h 581"/>
                    <a:gd name="T40" fmla="*/ 0 w 686"/>
                    <a:gd name="T41" fmla="*/ 55 h 581"/>
                    <a:gd name="T42" fmla="*/ 1 w 686"/>
                    <a:gd name="T43" fmla="*/ 52 h 581"/>
                    <a:gd name="T44" fmla="*/ 3 w 686"/>
                    <a:gd name="T45" fmla="*/ 48 h 581"/>
                    <a:gd name="T46" fmla="*/ 7 w 686"/>
                    <a:gd name="T47" fmla="*/ 41 h 581"/>
                    <a:gd name="T48" fmla="*/ 12 w 686"/>
                    <a:gd name="T49" fmla="*/ 34 h 581"/>
                    <a:gd name="T50" fmla="*/ 21 w 686"/>
                    <a:gd name="T51" fmla="*/ 27 h 581"/>
                    <a:gd name="T52" fmla="*/ 31 w 686"/>
                    <a:gd name="T53" fmla="*/ 20 h 581"/>
                    <a:gd name="T54" fmla="*/ 45 w 686"/>
                    <a:gd name="T55" fmla="*/ 14 h 581"/>
                    <a:gd name="T56" fmla="*/ 60 w 686"/>
                    <a:gd name="T57" fmla="*/ 11 h 581"/>
                    <a:gd name="T58" fmla="*/ 65 w 686"/>
                    <a:gd name="T59" fmla="*/ 10 h 581"/>
                    <a:gd name="T60" fmla="*/ 63 w 686"/>
                    <a:gd name="T61" fmla="*/ 10 h 581"/>
                    <a:gd name="T62" fmla="*/ 67 w 686"/>
                    <a:gd name="T63" fmla="*/ 8 h 581"/>
                    <a:gd name="T64" fmla="*/ 84 w 686"/>
                    <a:gd name="T65" fmla="*/ 3 h 581"/>
                    <a:gd name="T66" fmla="*/ 103 w 686"/>
                    <a:gd name="T67" fmla="*/ 0 h 581"/>
                    <a:gd name="T68" fmla="*/ 121 w 686"/>
                    <a:gd name="T69" fmla="*/ 2 h 581"/>
                    <a:gd name="T70" fmla="*/ 137 w 686"/>
                    <a:gd name="T71" fmla="*/ 9 h 581"/>
                    <a:gd name="T72" fmla="*/ 150 w 686"/>
                    <a:gd name="T73" fmla="*/ 19 h 581"/>
                    <a:gd name="T74" fmla="*/ 161 w 686"/>
                    <a:gd name="T75" fmla="*/ 33 h 581"/>
                    <a:gd name="T76" fmla="*/ 168 w 686"/>
                    <a:gd name="T77" fmla="*/ 51 h 581"/>
                    <a:gd name="T78" fmla="*/ 172 w 686"/>
                    <a:gd name="T79" fmla="*/ 72 h 581"/>
                    <a:gd name="T80" fmla="*/ 171 w 686"/>
                    <a:gd name="T81" fmla="*/ 88 h 581"/>
                    <a:gd name="T82" fmla="*/ 166 w 686"/>
                    <a:gd name="T83" fmla="*/ 97 h 581"/>
                    <a:gd name="T84" fmla="*/ 158 w 686"/>
                    <a:gd name="T85" fmla="*/ 107 h 581"/>
                    <a:gd name="T86" fmla="*/ 148 w 686"/>
                    <a:gd name="T87" fmla="*/ 117 h 581"/>
                    <a:gd name="T88" fmla="*/ 137 w 686"/>
                    <a:gd name="T89" fmla="*/ 127 h 581"/>
                    <a:gd name="T90" fmla="*/ 126 w 686"/>
                    <a:gd name="T91" fmla="*/ 135 h 581"/>
                    <a:gd name="T92" fmla="*/ 118 w 686"/>
                    <a:gd name="T93" fmla="*/ 142 h 581"/>
                    <a:gd name="T94" fmla="*/ 114 w 686"/>
                    <a:gd name="T95" fmla="*/ 145 h 58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86"/>
                    <a:gd name="T145" fmla="*/ 0 h 581"/>
                    <a:gd name="T146" fmla="*/ 686 w 686"/>
                    <a:gd name="T147" fmla="*/ 581 h 58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86" h="581">
                      <a:moveTo>
                        <a:pt x="453" y="581"/>
                      </a:moveTo>
                      <a:lnTo>
                        <a:pt x="457" y="572"/>
                      </a:lnTo>
                      <a:lnTo>
                        <a:pt x="467" y="548"/>
                      </a:lnTo>
                      <a:lnTo>
                        <a:pt x="480" y="512"/>
                      </a:lnTo>
                      <a:lnTo>
                        <a:pt x="492" y="467"/>
                      </a:lnTo>
                      <a:lnTo>
                        <a:pt x="502" y="418"/>
                      </a:lnTo>
                      <a:lnTo>
                        <a:pt x="503" y="367"/>
                      </a:lnTo>
                      <a:lnTo>
                        <a:pt x="496" y="319"/>
                      </a:lnTo>
                      <a:lnTo>
                        <a:pt x="475" y="276"/>
                      </a:lnTo>
                      <a:lnTo>
                        <a:pt x="467" y="266"/>
                      </a:lnTo>
                      <a:lnTo>
                        <a:pt x="459" y="257"/>
                      </a:lnTo>
                      <a:lnTo>
                        <a:pt x="449" y="246"/>
                      </a:lnTo>
                      <a:lnTo>
                        <a:pt x="437" y="236"/>
                      </a:lnTo>
                      <a:lnTo>
                        <a:pt x="424" y="227"/>
                      </a:lnTo>
                      <a:lnTo>
                        <a:pt x="411" y="217"/>
                      </a:lnTo>
                      <a:lnTo>
                        <a:pt x="396" y="209"/>
                      </a:lnTo>
                      <a:lnTo>
                        <a:pt x="379" y="201"/>
                      </a:lnTo>
                      <a:lnTo>
                        <a:pt x="362" y="196"/>
                      </a:lnTo>
                      <a:lnTo>
                        <a:pt x="344" y="190"/>
                      </a:lnTo>
                      <a:lnTo>
                        <a:pt x="323" y="185"/>
                      </a:lnTo>
                      <a:lnTo>
                        <a:pt x="302" y="183"/>
                      </a:lnTo>
                      <a:lnTo>
                        <a:pt x="280" y="182"/>
                      </a:lnTo>
                      <a:lnTo>
                        <a:pt x="257" y="182"/>
                      </a:lnTo>
                      <a:lnTo>
                        <a:pt x="232" y="184"/>
                      </a:lnTo>
                      <a:lnTo>
                        <a:pt x="207" y="189"/>
                      </a:lnTo>
                      <a:lnTo>
                        <a:pt x="190" y="192"/>
                      </a:lnTo>
                      <a:lnTo>
                        <a:pt x="174" y="196"/>
                      </a:lnTo>
                      <a:lnTo>
                        <a:pt x="157" y="198"/>
                      </a:lnTo>
                      <a:lnTo>
                        <a:pt x="140" y="201"/>
                      </a:lnTo>
                      <a:lnTo>
                        <a:pt x="122" y="204"/>
                      </a:lnTo>
                      <a:lnTo>
                        <a:pt x="105" y="206"/>
                      </a:lnTo>
                      <a:lnTo>
                        <a:pt x="88" y="209"/>
                      </a:lnTo>
                      <a:lnTo>
                        <a:pt x="73" y="212"/>
                      </a:lnTo>
                      <a:lnTo>
                        <a:pt x="58" y="213"/>
                      </a:lnTo>
                      <a:lnTo>
                        <a:pt x="44" y="215"/>
                      </a:lnTo>
                      <a:lnTo>
                        <a:pt x="31" y="217"/>
                      </a:lnTo>
                      <a:lnTo>
                        <a:pt x="21" y="219"/>
                      </a:lnTo>
                      <a:lnTo>
                        <a:pt x="12" y="220"/>
                      </a:lnTo>
                      <a:lnTo>
                        <a:pt x="6" y="220"/>
                      </a:lnTo>
                      <a:lnTo>
                        <a:pt x="1" y="221"/>
                      </a:lnTo>
                      <a:lnTo>
                        <a:pt x="0" y="221"/>
                      </a:lnTo>
                      <a:lnTo>
                        <a:pt x="0" y="220"/>
                      </a:lnTo>
                      <a:lnTo>
                        <a:pt x="1" y="215"/>
                      </a:lnTo>
                      <a:lnTo>
                        <a:pt x="4" y="208"/>
                      </a:lnTo>
                      <a:lnTo>
                        <a:pt x="7" y="199"/>
                      </a:lnTo>
                      <a:lnTo>
                        <a:pt x="13" y="189"/>
                      </a:lnTo>
                      <a:lnTo>
                        <a:pt x="19" y="176"/>
                      </a:lnTo>
                      <a:lnTo>
                        <a:pt x="28" y="162"/>
                      </a:lnTo>
                      <a:lnTo>
                        <a:pt x="38" y="148"/>
                      </a:lnTo>
                      <a:lnTo>
                        <a:pt x="50" y="133"/>
                      </a:lnTo>
                      <a:lnTo>
                        <a:pt x="65" y="118"/>
                      </a:lnTo>
                      <a:lnTo>
                        <a:pt x="82" y="105"/>
                      </a:lnTo>
                      <a:lnTo>
                        <a:pt x="103" y="91"/>
                      </a:lnTo>
                      <a:lnTo>
                        <a:pt x="126" y="77"/>
                      </a:lnTo>
                      <a:lnTo>
                        <a:pt x="151" y="65"/>
                      </a:lnTo>
                      <a:lnTo>
                        <a:pt x="181" y="55"/>
                      </a:lnTo>
                      <a:lnTo>
                        <a:pt x="214" y="47"/>
                      </a:lnTo>
                      <a:lnTo>
                        <a:pt x="241" y="41"/>
                      </a:lnTo>
                      <a:lnTo>
                        <a:pt x="254" y="39"/>
                      </a:lnTo>
                      <a:lnTo>
                        <a:pt x="257" y="39"/>
                      </a:lnTo>
                      <a:lnTo>
                        <a:pt x="255" y="39"/>
                      </a:lnTo>
                      <a:lnTo>
                        <a:pt x="253" y="38"/>
                      </a:lnTo>
                      <a:lnTo>
                        <a:pt x="255" y="35"/>
                      </a:lnTo>
                      <a:lnTo>
                        <a:pt x="267" y="31"/>
                      </a:lnTo>
                      <a:lnTo>
                        <a:pt x="292" y="22"/>
                      </a:lnTo>
                      <a:lnTo>
                        <a:pt x="333" y="10"/>
                      </a:lnTo>
                      <a:lnTo>
                        <a:pt x="374" y="2"/>
                      </a:lnTo>
                      <a:lnTo>
                        <a:pt x="413" y="0"/>
                      </a:lnTo>
                      <a:lnTo>
                        <a:pt x="450" y="2"/>
                      </a:lnTo>
                      <a:lnTo>
                        <a:pt x="484" y="8"/>
                      </a:lnTo>
                      <a:lnTo>
                        <a:pt x="517" y="19"/>
                      </a:lnTo>
                      <a:lnTo>
                        <a:pt x="548" y="33"/>
                      </a:lnTo>
                      <a:lnTo>
                        <a:pt x="575" y="53"/>
                      </a:lnTo>
                      <a:lnTo>
                        <a:pt x="600" y="76"/>
                      </a:lnTo>
                      <a:lnTo>
                        <a:pt x="623" y="102"/>
                      </a:lnTo>
                      <a:lnTo>
                        <a:pt x="641" y="132"/>
                      </a:lnTo>
                      <a:lnTo>
                        <a:pt x="657" y="167"/>
                      </a:lnTo>
                      <a:lnTo>
                        <a:pt x="670" y="204"/>
                      </a:lnTo>
                      <a:lnTo>
                        <a:pt x="679" y="244"/>
                      </a:lnTo>
                      <a:lnTo>
                        <a:pt x="685" y="288"/>
                      </a:lnTo>
                      <a:lnTo>
                        <a:pt x="686" y="335"/>
                      </a:lnTo>
                      <a:lnTo>
                        <a:pt x="684" y="351"/>
                      </a:lnTo>
                      <a:lnTo>
                        <a:pt x="676" y="368"/>
                      </a:lnTo>
                      <a:lnTo>
                        <a:pt x="664" y="387"/>
                      </a:lnTo>
                      <a:lnTo>
                        <a:pt x="649" y="407"/>
                      </a:lnTo>
                      <a:lnTo>
                        <a:pt x="632" y="427"/>
                      </a:lnTo>
                      <a:lnTo>
                        <a:pt x="612" y="448"/>
                      </a:lnTo>
                      <a:lnTo>
                        <a:pt x="590" y="468"/>
                      </a:lnTo>
                      <a:lnTo>
                        <a:pt x="570" y="488"/>
                      </a:lnTo>
                      <a:lnTo>
                        <a:pt x="548" y="506"/>
                      </a:lnTo>
                      <a:lnTo>
                        <a:pt x="527" y="524"/>
                      </a:lnTo>
                      <a:lnTo>
                        <a:pt x="507" y="540"/>
                      </a:lnTo>
                      <a:lnTo>
                        <a:pt x="489" y="554"/>
                      </a:lnTo>
                      <a:lnTo>
                        <a:pt x="475" y="565"/>
                      </a:lnTo>
                      <a:lnTo>
                        <a:pt x="464" y="574"/>
                      </a:lnTo>
                      <a:lnTo>
                        <a:pt x="456" y="579"/>
                      </a:lnTo>
                      <a:lnTo>
                        <a:pt x="453" y="5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0" name="Freeform 647"/>
                <p:cNvSpPr>
                  <a:spLocks noChangeAspect="1"/>
                </p:cNvSpPr>
                <p:nvPr/>
              </p:nvSpPr>
              <p:spPr bwMode="auto">
                <a:xfrm>
                  <a:off x="4208" y="3257"/>
                  <a:ext cx="121" cy="103"/>
                </a:xfrm>
                <a:custGeom>
                  <a:avLst/>
                  <a:gdLst>
                    <a:gd name="T0" fmla="*/ 60 w 242"/>
                    <a:gd name="T1" fmla="*/ 2 h 205"/>
                    <a:gd name="T2" fmla="*/ 56 w 242"/>
                    <a:gd name="T3" fmla="*/ 2 h 205"/>
                    <a:gd name="T4" fmla="*/ 51 w 242"/>
                    <a:gd name="T5" fmla="*/ 2 h 205"/>
                    <a:gd name="T6" fmla="*/ 47 w 242"/>
                    <a:gd name="T7" fmla="*/ 3 h 205"/>
                    <a:gd name="T8" fmla="*/ 43 w 242"/>
                    <a:gd name="T9" fmla="*/ 4 h 205"/>
                    <a:gd name="T10" fmla="*/ 39 w 242"/>
                    <a:gd name="T11" fmla="*/ 5 h 205"/>
                    <a:gd name="T12" fmla="*/ 35 w 242"/>
                    <a:gd name="T13" fmla="*/ 7 h 205"/>
                    <a:gd name="T14" fmla="*/ 30 w 242"/>
                    <a:gd name="T15" fmla="*/ 9 h 205"/>
                    <a:gd name="T16" fmla="*/ 26 w 242"/>
                    <a:gd name="T17" fmla="*/ 11 h 205"/>
                    <a:gd name="T18" fmla="*/ 22 w 242"/>
                    <a:gd name="T19" fmla="*/ 14 h 205"/>
                    <a:gd name="T20" fmla="*/ 18 w 242"/>
                    <a:gd name="T21" fmla="*/ 18 h 205"/>
                    <a:gd name="T22" fmla="*/ 14 w 242"/>
                    <a:gd name="T23" fmla="*/ 23 h 205"/>
                    <a:gd name="T24" fmla="*/ 11 w 242"/>
                    <a:gd name="T25" fmla="*/ 28 h 205"/>
                    <a:gd name="T26" fmla="*/ 8 w 242"/>
                    <a:gd name="T27" fmla="*/ 33 h 205"/>
                    <a:gd name="T28" fmla="*/ 6 w 242"/>
                    <a:gd name="T29" fmla="*/ 39 h 205"/>
                    <a:gd name="T30" fmla="*/ 3 w 242"/>
                    <a:gd name="T31" fmla="*/ 45 h 205"/>
                    <a:gd name="T32" fmla="*/ 1 w 242"/>
                    <a:gd name="T33" fmla="*/ 51 h 205"/>
                    <a:gd name="T34" fmla="*/ 1 w 242"/>
                    <a:gd name="T35" fmla="*/ 52 h 205"/>
                    <a:gd name="T36" fmla="*/ 1 w 242"/>
                    <a:gd name="T37" fmla="*/ 52 h 205"/>
                    <a:gd name="T38" fmla="*/ 1 w 242"/>
                    <a:gd name="T39" fmla="*/ 52 h 205"/>
                    <a:gd name="T40" fmla="*/ 1 w 242"/>
                    <a:gd name="T41" fmla="*/ 52 h 205"/>
                    <a:gd name="T42" fmla="*/ 0 w 242"/>
                    <a:gd name="T43" fmla="*/ 51 h 205"/>
                    <a:gd name="T44" fmla="*/ 0 w 242"/>
                    <a:gd name="T45" fmla="*/ 51 h 205"/>
                    <a:gd name="T46" fmla="*/ 0 w 242"/>
                    <a:gd name="T47" fmla="*/ 51 h 205"/>
                    <a:gd name="T48" fmla="*/ 1 w 242"/>
                    <a:gd name="T49" fmla="*/ 50 h 205"/>
                    <a:gd name="T50" fmla="*/ 3 w 242"/>
                    <a:gd name="T51" fmla="*/ 44 h 205"/>
                    <a:gd name="T52" fmla="*/ 5 w 242"/>
                    <a:gd name="T53" fmla="*/ 38 h 205"/>
                    <a:gd name="T54" fmla="*/ 8 w 242"/>
                    <a:gd name="T55" fmla="*/ 32 h 205"/>
                    <a:gd name="T56" fmla="*/ 11 w 242"/>
                    <a:gd name="T57" fmla="*/ 27 h 205"/>
                    <a:gd name="T58" fmla="*/ 14 w 242"/>
                    <a:gd name="T59" fmla="*/ 22 h 205"/>
                    <a:gd name="T60" fmla="*/ 17 w 242"/>
                    <a:gd name="T61" fmla="*/ 17 h 205"/>
                    <a:gd name="T62" fmla="*/ 21 w 242"/>
                    <a:gd name="T63" fmla="*/ 13 h 205"/>
                    <a:gd name="T64" fmla="*/ 26 w 242"/>
                    <a:gd name="T65" fmla="*/ 10 h 205"/>
                    <a:gd name="T66" fmla="*/ 30 w 242"/>
                    <a:gd name="T67" fmla="*/ 7 h 205"/>
                    <a:gd name="T68" fmla="*/ 34 w 242"/>
                    <a:gd name="T69" fmla="*/ 5 h 205"/>
                    <a:gd name="T70" fmla="*/ 38 w 242"/>
                    <a:gd name="T71" fmla="*/ 3 h 205"/>
                    <a:gd name="T72" fmla="*/ 43 w 242"/>
                    <a:gd name="T73" fmla="*/ 2 h 205"/>
                    <a:gd name="T74" fmla="*/ 47 w 242"/>
                    <a:gd name="T75" fmla="*/ 1 h 205"/>
                    <a:gd name="T76" fmla="*/ 51 w 242"/>
                    <a:gd name="T77" fmla="*/ 0 h 205"/>
                    <a:gd name="T78" fmla="*/ 56 w 242"/>
                    <a:gd name="T79" fmla="*/ 0 h 205"/>
                    <a:gd name="T80" fmla="*/ 60 w 242"/>
                    <a:gd name="T81" fmla="*/ 1 h 205"/>
                    <a:gd name="T82" fmla="*/ 60 w 242"/>
                    <a:gd name="T83" fmla="*/ 1 h 205"/>
                    <a:gd name="T84" fmla="*/ 60 w 242"/>
                    <a:gd name="T85" fmla="*/ 1 h 205"/>
                    <a:gd name="T86" fmla="*/ 61 w 242"/>
                    <a:gd name="T87" fmla="*/ 1 h 205"/>
                    <a:gd name="T88" fmla="*/ 61 w 242"/>
                    <a:gd name="T89" fmla="*/ 1 h 205"/>
                    <a:gd name="T90" fmla="*/ 60 w 242"/>
                    <a:gd name="T91" fmla="*/ 2 h 205"/>
                    <a:gd name="T92" fmla="*/ 60 w 242"/>
                    <a:gd name="T93" fmla="*/ 2 h 205"/>
                    <a:gd name="T94" fmla="*/ 60 w 242"/>
                    <a:gd name="T95" fmla="*/ 2 h 205"/>
                    <a:gd name="T96" fmla="*/ 60 w 242"/>
                    <a:gd name="T97" fmla="*/ 2 h 205"/>
                    <a:gd name="T98" fmla="*/ 60 w 242"/>
                    <a:gd name="T99" fmla="*/ 2 h 2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42"/>
                    <a:gd name="T151" fmla="*/ 0 h 205"/>
                    <a:gd name="T152" fmla="*/ 242 w 242"/>
                    <a:gd name="T153" fmla="*/ 205 h 2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42" h="205">
                      <a:moveTo>
                        <a:pt x="238" y="8"/>
                      </a:moveTo>
                      <a:lnTo>
                        <a:pt x="221" y="7"/>
                      </a:lnTo>
                      <a:lnTo>
                        <a:pt x="203" y="7"/>
                      </a:lnTo>
                      <a:lnTo>
                        <a:pt x="186" y="9"/>
                      </a:lnTo>
                      <a:lnTo>
                        <a:pt x="170" y="14"/>
                      </a:lnTo>
                      <a:lnTo>
                        <a:pt x="153" y="18"/>
                      </a:lnTo>
                      <a:lnTo>
                        <a:pt x="137" y="25"/>
                      </a:lnTo>
                      <a:lnTo>
                        <a:pt x="119" y="34"/>
                      </a:lnTo>
                      <a:lnTo>
                        <a:pt x="103" y="43"/>
                      </a:lnTo>
                      <a:lnTo>
                        <a:pt x="86" y="56"/>
                      </a:lnTo>
                      <a:lnTo>
                        <a:pt x="71" y="72"/>
                      </a:lnTo>
                      <a:lnTo>
                        <a:pt x="56" y="91"/>
                      </a:lnTo>
                      <a:lnTo>
                        <a:pt x="43" y="110"/>
                      </a:lnTo>
                      <a:lnTo>
                        <a:pt x="32" y="132"/>
                      </a:lnTo>
                      <a:lnTo>
                        <a:pt x="23" y="155"/>
                      </a:lnTo>
                      <a:lnTo>
                        <a:pt x="12" y="178"/>
                      </a:lnTo>
                      <a:lnTo>
                        <a:pt x="4" y="204"/>
                      </a:lnTo>
                      <a:lnTo>
                        <a:pt x="4" y="205"/>
                      </a:lnTo>
                      <a:lnTo>
                        <a:pt x="3" y="205"/>
                      </a:lnTo>
                      <a:lnTo>
                        <a:pt x="2" y="205"/>
                      </a:lnTo>
                      <a:lnTo>
                        <a:pt x="1" y="205"/>
                      </a:lnTo>
                      <a:lnTo>
                        <a:pt x="0" y="204"/>
                      </a:lnTo>
                      <a:lnTo>
                        <a:pt x="0" y="202"/>
                      </a:lnTo>
                      <a:lnTo>
                        <a:pt x="0" y="201"/>
                      </a:lnTo>
                      <a:lnTo>
                        <a:pt x="1" y="200"/>
                      </a:lnTo>
                      <a:lnTo>
                        <a:pt x="9" y="175"/>
                      </a:lnTo>
                      <a:lnTo>
                        <a:pt x="19" y="151"/>
                      </a:lnTo>
                      <a:lnTo>
                        <a:pt x="29" y="128"/>
                      </a:lnTo>
                      <a:lnTo>
                        <a:pt x="41" y="105"/>
                      </a:lnTo>
                      <a:lnTo>
                        <a:pt x="54" y="85"/>
                      </a:lnTo>
                      <a:lnTo>
                        <a:pt x="68" y="67"/>
                      </a:lnTo>
                      <a:lnTo>
                        <a:pt x="84" y="50"/>
                      </a:lnTo>
                      <a:lnTo>
                        <a:pt x="101" y="38"/>
                      </a:lnTo>
                      <a:lnTo>
                        <a:pt x="117" y="27"/>
                      </a:lnTo>
                      <a:lnTo>
                        <a:pt x="134" y="19"/>
                      </a:lnTo>
                      <a:lnTo>
                        <a:pt x="152" y="12"/>
                      </a:lnTo>
                      <a:lnTo>
                        <a:pt x="169" y="7"/>
                      </a:lnTo>
                      <a:lnTo>
                        <a:pt x="186" y="2"/>
                      </a:lnTo>
                      <a:lnTo>
                        <a:pt x="203" y="0"/>
                      </a:lnTo>
                      <a:lnTo>
                        <a:pt x="222" y="0"/>
                      </a:lnTo>
                      <a:lnTo>
                        <a:pt x="239" y="1"/>
                      </a:lnTo>
                      <a:lnTo>
                        <a:pt x="240" y="1"/>
                      </a:lnTo>
                      <a:lnTo>
                        <a:pt x="240" y="2"/>
                      </a:lnTo>
                      <a:lnTo>
                        <a:pt x="242" y="3"/>
                      </a:lnTo>
                      <a:lnTo>
                        <a:pt x="242" y="4"/>
                      </a:lnTo>
                      <a:lnTo>
                        <a:pt x="240" y="5"/>
                      </a:lnTo>
                      <a:lnTo>
                        <a:pt x="240" y="7"/>
                      </a:lnTo>
                      <a:lnTo>
                        <a:pt x="239" y="8"/>
                      </a:lnTo>
                      <a:lnTo>
                        <a:pt x="238" y="8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1" name="Freeform 648"/>
                <p:cNvSpPr>
                  <a:spLocks noChangeAspect="1"/>
                </p:cNvSpPr>
                <p:nvPr/>
              </p:nvSpPr>
              <p:spPr bwMode="auto">
                <a:xfrm>
                  <a:off x="4329" y="3259"/>
                  <a:ext cx="114" cy="143"/>
                </a:xfrm>
                <a:custGeom>
                  <a:avLst/>
                  <a:gdLst>
                    <a:gd name="T0" fmla="*/ 1 w 229"/>
                    <a:gd name="T1" fmla="*/ 2 h 286"/>
                    <a:gd name="T2" fmla="*/ 4 w 229"/>
                    <a:gd name="T3" fmla="*/ 2 h 286"/>
                    <a:gd name="T4" fmla="*/ 8 w 229"/>
                    <a:gd name="T5" fmla="*/ 2 h 286"/>
                    <a:gd name="T6" fmla="*/ 12 w 229"/>
                    <a:gd name="T7" fmla="*/ 2 h 286"/>
                    <a:gd name="T8" fmla="*/ 16 w 229"/>
                    <a:gd name="T9" fmla="*/ 3 h 286"/>
                    <a:gd name="T10" fmla="*/ 21 w 229"/>
                    <a:gd name="T11" fmla="*/ 5 h 286"/>
                    <a:gd name="T12" fmla="*/ 25 w 229"/>
                    <a:gd name="T13" fmla="*/ 7 h 286"/>
                    <a:gd name="T14" fmla="*/ 29 w 229"/>
                    <a:gd name="T15" fmla="*/ 9 h 286"/>
                    <a:gd name="T16" fmla="*/ 33 w 229"/>
                    <a:gd name="T17" fmla="*/ 13 h 286"/>
                    <a:gd name="T18" fmla="*/ 37 w 229"/>
                    <a:gd name="T19" fmla="*/ 18 h 286"/>
                    <a:gd name="T20" fmla="*/ 41 w 229"/>
                    <a:gd name="T21" fmla="*/ 23 h 286"/>
                    <a:gd name="T22" fmla="*/ 45 w 229"/>
                    <a:gd name="T23" fmla="*/ 30 h 286"/>
                    <a:gd name="T24" fmla="*/ 48 w 229"/>
                    <a:gd name="T25" fmla="*/ 38 h 286"/>
                    <a:gd name="T26" fmla="*/ 51 w 229"/>
                    <a:gd name="T27" fmla="*/ 45 h 286"/>
                    <a:gd name="T28" fmla="*/ 53 w 229"/>
                    <a:gd name="T29" fmla="*/ 54 h 286"/>
                    <a:gd name="T30" fmla="*/ 55 w 229"/>
                    <a:gd name="T31" fmla="*/ 62 h 286"/>
                    <a:gd name="T32" fmla="*/ 55 w 229"/>
                    <a:gd name="T33" fmla="*/ 71 h 286"/>
                    <a:gd name="T34" fmla="*/ 55 w 229"/>
                    <a:gd name="T35" fmla="*/ 72 h 286"/>
                    <a:gd name="T36" fmla="*/ 55 w 229"/>
                    <a:gd name="T37" fmla="*/ 72 h 286"/>
                    <a:gd name="T38" fmla="*/ 55 w 229"/>
                    <a:gd name="T39" fmla="*/ 72 h 286"/>
                    <a:gd name="T40" fmla="*/ 56 w 229"/>
                    <a:gd name="T41" fmla="*/ 72 h 286"/>
                    <a:gd name="T42" fmla="*/ 56 w 229"/>
                    <a:gd name="T43" fmla="*/ 72 h 286"/>
                    <a:gd name="T44" fmla="*/ 56 w 229"/>
                    <a:gd name="T45" fmla="*/ 71 h 286"/>
                    <a:gd name="T46" fmla="*/ 56 w 229"/>
                    <a:gd name="T47" fmla="*/ 71 h 286"/>
                    <a:gd name="T48" fmla="*/ 56 w 229"/>
                    <a:gd name="T49" fmla="*/ 70 h 286"/>
                    <a:gd name="T50" fmla="*/ 57 w 229"/>
                    <a:gd name="T51" fmla="*/ 61 h 286"/>
                    <a:gd name="T52" fmla="*/ 56 w 229"/>
                    <a:gd name="T53" fmla="*/ 53 h 286"/>
                    <a:gd name="T54" fmla="*/ 53 w 229"/>
                    <a:gd name="T55" fmla="*/ 44 h 286"/>
                    <a:gd name="T56" fmla="*/ 50 w 229"/>
                    <a:gd name="T57" fmla="*/ 36 h 286"/>
                    <a:gd name="T58" fmla="*/ 46 w 229"/>
                    <a:gd name="T59" fmla="*/ 28 h 286"/>
                    <a:gd name="T60" fmla="*/ 42 w 229"/>
                    <a:gd name="T61" fmla="*/ 21 h 286"/>
                    <a:gd name="T62" fmla="*/ 38 w 229"/>
                    <a:gd name="T63" fmla="*/ 17 h 286"/>
                    <a:gd name="T64" fmla="*/ 35 w 229"/>
                    <a:gd name="T65" fmla="*/ 12 h 286"/>
                    <a:gd name="T66" fmla="*/ 31 w 229"/>
                    <a:gd name="T67" fmla="*/ 9 h 286"/>
                    <a:gd name="T68" fmla="*/ 27 w 229"/>
                    <a:gd name="T69" fmla="*/ 6 h 286"/>
                    <a:gd name="T70" fmla="*/ 22 w 229"/>
                    <a:gd name="T71" fmla="*/ 4 h 286"/>
                    <a:gd name="T72" fmla="*/ 18 w 229"/>
                    <a:gd name="T73" fmla="*/ 2 h 286"/>
                    <a:gd name="T74" fmla="*/ 13 w 229"/>
                    <a:gd name="T75" fmla="*/ 1 h 286"/>
                    <a:gd name="T76" fmla="*/ 8 w 229"/>
                    <a:gd name="T77" fmla="*/ 1 h 286"/>
                    <a:gd name="T78" fmla="*/ 4 w 229"/>
                    <a:gd name="T79" fmla="*/ 0 h 286"/>
                    <a:gd name="T80" fmla="*/ 0 w 229"/>
                    <a:gd name="T81" fmla="*/ 1 h 286"/>
                    <a:gd name="T82" fmla="*/ 0 w 229"/>
                    <a:gd name="T83" fmla="*/ 1 h 286"/>
                    <a:gd name="T84" fmla="*/ 0 w 229"/>
                    <a:gd name="T85" fmla="*/ 1 h 286"/>
                    <a:gd name="T86" fmla="*/ 0 w 229"/>
                    <a:gd name="T87" fmla="*/ 1 h 286"/>
                    <a:gd name="T88" fmla="*/ 0 w 229"/>
                    <a:gd name="T89" fmla="*/ 1 h 286"/>
                    <a:gd name="T90" fmla="*/ 0 w 229"/>
                    <a:gd name="T91" fmla="*/ 1 h 286"/>
                    <a:gd name="T92" fmla="*/ 0 w 229"/>
                    <a:gd name="T93" fmla="*/ 2 h 286"/>
                    <a:gd name="T94" fmla="*/ 0 w 229"/>
                    <a:gd name="T95" fmla="*/ 2 h 286"/>
                    <a:gd name="T96" fmla="*/ 1 w 229"/>
                    <a:gd name="T97" fmla="*/ 2 h 286"/>
                    <a:gd name="T98" fmla="*/ 1 w 229"/>
                    <a:gd name="T99" fmla="*/ 2 h 28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9"/>
                    <a:gd name="T151" fmla="*/ 0 h 286"/>
                    <a:gd name="T152" fmla="*/ 229 w 229"/>
                    <a:gd name="T153" fmla="*/ 286 h 28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9" h="286">
                      <a:moveTo>
                        <a:pt x="4" y="11"/>
                      </a:moveTo>
                      <a:lnTo>
                        <a:pt x="19" y="9"/>
                      </a:lnTo>
                      <a:lnTo>
                        <a:pt x="34" y="9"/>
                      </a:lnTo>
                      <a:lnTo>
                        <a:pt x="51" y="11"/>
                      </a:lnTo>
                      <a:lnTo>
                        <a:pt x="67" y="14"/>
                      </a:lnTo>
                      <a:lnTo>
                        <a:pt x="84" y="20"/>
                      </a:lnTo>
                      <a:lnTo>
                        <a:pt x="101" y="28"/>
                      </a:lnTo>
                      <a:lnTo>
                        <a:pt x="117" y="38"/>
                      </a:lnTo>
                      <a:lnTo>
                        <a:pt x="132" y="52"/>
                      </a:lnTo>
                      <a:lnTo>
                        <a:pt x="148" y="70"/>
                      </a:lnTo>
                      <a:lnTo>
                        <a:pt x="165" y="95"/>
                      </a:lnTo>
                      <a:lnTo>
                        <a:pt x="180" y="122"/>
                      </a:lnTo>
                      <a:lnTo>
                        <a:pt x="194" y="152"/>
                      </a:lnTo>
                      <a:lnTo>
                        <a:pt x="206" y="183"/>
                      </a:lnTo>
                      <a:lnTo>
                        <a:pt x="215" y="217"/>
                      </a:lnTo>
                      <a:lnTo>
                        <a:pt x="220" y="250"/>
                      </a:lnTo>
                      <a:lnTo>
                        <a:pt x="222" y="283"/>
                      </a:lnTo>
                      <a:lnTo>
                        <a:pt x="222" y="285"/>
                      </a:lnTo>
                      <a:lnTo>
                        <a:pt x="223" y="286"/>
                      </a:lnTo>
                      <a:lnTo>
                        <a:pt x="224" y="286"/>
                      </a:lnTo>
                      <a:lnTo>
                        <a:pt x="224" y="285"/>
                      </a:lnTo>
                      <a:lnTo>
                        <a:pt x="225" y="283"/>
                      </a:lnTo>
                      <a:lnTo>
                        <a:pt x="225" y="281"/>
                      </a:lnTo>
                      <a:lnTo>
                        <a:pt x="225" y="280"/>
                      </a:lnTo>
                      <a:lnTo>
                        <a:pt x="229" y="247"/>
                      </a:lnTo>
                      <a:lnTo>
                        <a:pt x="224" y="212"/>
                      </a:lnTo>
                      <a:lnTo>
                        <a:pt x="215" y="178"/>
                      </a:lnTo>
                      <a:lnTo>
                        <a:pt x="202" y="144"/>
                      </a:lnTo>
                      <a:lnTo>
                        <a:pt x="186" y="113"/>
                      </a:lnTo>
                      <a:lnTo>
                        <a:pt x="170" y="87"/>
                      </a:lnTo>
                      <a:lnTo>
                        <a:pt x="155" y="65"/>
                      </a:lnTo>
                      <a:lnTo>
                        <a:pt x="143" y="51"/>
                      </a:lnTo>
                      <a:lnTo>
                        <a:pt x="127" y="37"/>
                      </a:lnTo>
                      <a:lnTo>
                        <a:pt x="110" y="26"/>
                      </a:lnTo>
                      <a:lnTo>
                        <a:pt x="91" y="16"/>
                      </a:lnTo>
                      <a:lnTo>
                        <a:pt x="73" y="9"/>
                      </a:lnTo>
                      <a:lnTo>
                        <a:pt x="53" y="4"/>
                      </a:lnTo>
                      <a:lnTo>
                        <a:pt x="35" y="1"/>
                      </a:lnTo>
                      <a:lnTo>
                        <a:pt x="18" y="0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2" name="Freeform 649"/>
                <p:cNvSpPr>
                  <a:spLocks noChangeAspect="1"/>
                </p:cNvSpPr>
                <p:nvPr/>
              </p:nvSpPr>
              <p:spPr bwMode="auto">
                <a:xfrm>
                  <a:off x="4274" y="3260"/>
                  <a:ext cx="54" cy="85"/>
                </a:xfrm>
                <a:custGeom>
                  <a:avLst/>
                  <a:gdLst>
                    <a:gd name="T0" fmla="*/ 3 w 108"/>
                    <a:gd name="T1" fmla="*/ 42 h 171"/>
                    <a:gd name="T2" fmla="*/ 3 w 108"/>
                    <a:gd name="T3" fmla="*/ 39 h 171"/>
                    <a:gd name="T4" fmla="*/ 5 w 108"/>
                    <a:gd name="T5" fmla="*/ 35 h 171"/>
                    <a:gd name="T6" fmla="*/ 6 w 108"/>
                    <a:gd name="T7" fmla="*/ 32 h 171"/>
                    <a:gd name="T8" fmla="*/ 7 w 108"/>
                    <a:gd name="T9" fmla="*/ 29 h 171"/>
                    <a:gd name="T10" fmla="*/ 7 w 108"/>
                    <a:gd name="T11" fmla="*/ 26 h 171"/>
                    <a:gd name="T12" fmla="*/ 10 w 108"/>
                    <a:gd name="T13" fmla="*/ 22 h 171"/>
                    <a:gd name="T14" fmla="*/ 11 w 108"/>
                    <a:gd name="T15" fmla="*/ 19 h 171"/>
                    <a:gd name="T16" fmla="*/ 13 w 108"/>
                    <a:gd name="T17" fmla="*/ 15 h 171"/>
                    <a:gd name="T18" fmla="*/ 14 w 108"/>
                    <a:gd name="T19" fmla="*/ 13 h 171"/>
                    <a:gd name="T20" fmla="*/ 15 w 108"/>
                    <a:gd name="T21" fmla="*/ 12 h 171"/>
                    <a:gd name="T22" fmla="*/ 17 w 108"/>
                    <a:gd name="T23" fmla="*/ 9 h 171"/>
                    <a:gd name="T24" fmla="*/ 18 w 108"/>
                    <a:gd name="T25" fmla="*/ 8 h 171"/>
                    <a:gd name="T26" fmla="*/ 20 w 108"/>
                    <a:gd name="T27" fmla="*/ 6 h 171"/>
                    <a:gd name="T28" fmla="*/ 22 w 108"/>
                    <a:gd name="T29" fmla="*/ 4 h 171"/>
                    <a:gd name="T30" fmla="*/ 25 w 108"/>
                    <a:gd name="T31" fmla="*/ 2 h 171"/>
                    <a:gd name="T32" fmla="*/ 27 w 108"/>
                    <a:gd name="T33" fmla="*/ 0 h 171"/>
                    <a:gd name="T34" fmla="*/ 27 w 108"/>
                    <a:gd name="T35" fmla="*/ 0 h 171"/>
                    <a:gd name="T36" fmla="*/ 27 w 108"/>
                    <a:gd name="T37" fmla="*/ 0 h 171"/>
                    <a:gd name="T38" fmla="*/ 27 w 108"/>
                    <a:gd name="T39" fmla="*/ 0 h 171"/>
                    <a:gd name="T40" fmla="*/ 27 w 108"/>
                    <a:gd name="T41" fmla="*/ 0 h 171"/>
                    <a:gd name="T42" fmla="*/ 27 w 108"/>
                    <a:gd name="T43" fmla="*/ 0 h 171"/>
                    <a:gd name="T44" fmla="*/ 26 w 108"/>
                    <a:gd name="T45" fmla="*/ 0 h 171"/>
                    <a:gd name="T46" fmla="*/ 26 w 108"/>
                    <a:gd name="T47" fmla="*/ 0 h 171"/>
                    <a:gd name="T48" fmla="*/ 25 w 108"/>
                    <a:gd name="T49" fmla="*/ 0 h 171"/>
                    <a:gd name="T50" fmla="*/ 19 w 108"/>
                    <a:gd name="T51" fmla="*/ 5 h 171"/>
                    <a:gd name="T52" fmla="*/ 14 w 108"/>
                    <a:gd name="T53" fmla="*/ 10 h 171"/>
                    <a:gd name="T54" fmla="*/ 10 w 108"/>
                    <a:gd name="T55" fmla="*/ 16 h 171"/>
                    <a:gd name="T56" fmla="*/ 7 w 108"/>
                    <a:gd name="T57" fmla="*/ 21 h 171"/>
                    <a:gd name="T58" fmla="*/ 5 w 108"/>
                    <a:gd name="T59" fmla="*/ 26 h 171"/>
                    <a:gd name="T60" fmla="*/ 3 w 108"/>
                    <a:gd name="T61" fmla="*/ 32 h 171"/>
                    <a:gd name="T62" fmla="*/ 2 w 108"/>
                    <a:gd name="T63" fmla="*/ 37 h 171"/>
                    <a:gd name="T64" fmla="*/ 0 w 108"/>
                    <a:gd name="T65" fmla="*/ 42 h 171"/>
                    <a:gd name="T66" fmla="*/ 0 w 108"/>
                    <a:gd name="T67" fmla="*/ 42 h 171"/>
                    <a:gd name="T68" fmla="*/ 1 w 108"/>
                    <a:gd name="T69" fmla="*/ 42 h 171"/>
                    <a:gd name="T70" fmla="*/ 1 w 108"/>
                    <a:gd name="T71" fmla="*/ 42 h 171"/>
                    <a:gd name="T72" fmla="*/ 1 w 108"/>
                    <a:gd name="T73" fmla="*/ 42 h 171"/>
                    <a:gd name="T74" fmla="*/ 2 w 108"/>
                    <a:gd name="T75" fmla="*/ 42 h 171"/>
                    <a:gd name="T76" fmla="*/ 2 w 108"/>
                    <a:gd name="T77" fmla="*/ 42 h 171"/>
                    <a:gd name="T78" fmla="*/ 3 w 108"/>
                    <a:gd name="T79" fmla="*/ 42 h 171"/>
                    <a:gd name="T80" fmla="*/ 3 w 108"/>
                    <a:gd name="T81" fmla="*/ 42 h 171"/>
                    <a:gd name="T82" fmla="*/ 3 w 108"/>
                    <a:gd name="T83" fmla="*/ 42 h 17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8"/>
                    <a:gd name="T127" fmla="*/ 0 h 171"/>
                    <a:gd name="T128" fmla="*/ 108 w 108"/>
                    <a:gd name="T129" fmla="*/ 171 h 17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8" h="171">
                      <a:moveTo>
                        <a:pt x="10" y="168"/>
                      </a:moveTo>
                      <a:lnTo>
                        <a:pt x="14" y="156"/>
                      </a:lnTo>
                      <a:lnTo>
                        <a:pt x="17" y="143"/>
                      </a:lnTo>
                      <a:lnTo>
                        <a:pt x="22" y="129"/>
                      </a:lnTo>
                      <a:lnTo>
                        <a:pt x="26" y="117"/>
                      </a:lnTo>
                      <a:lnTo>
                        <a:pt x="31" y="104"/>
                      </a:lnTo>
                      <a:lnTo>
                        <a:pt x="37" y="90"/>
                      </a:lnTo>
                      <a:lnTo>
                        <a:pt x="43" y="76"/>
                      </a:lnTo>
                      <a:lnTo>
                        <a:pt x="49" y="63"/>
                      </a:lnTo>
                      <a:lnTo>
                        <a:pt x="54" y="54"/>
                      </a:lnTo>
                      <a:lnTo>
                        <a:pt x="60" y="48"/>
                      </a:lnTo>
                      <a:lnTo>
                        <a:pt x="66" y="39"/>
                      </a:lnTo>
                      <a:lnTo>
                        <a:pt x="71" y="33"/>
                      </a:lnTo>
                      <a:lnTo>
                        <a:pt x="79" y="25"/>
                      </a:lnTo>
                      <a:lnTo>
                        <a:pt x="87" y="18"/>
                      </a:lnTo>
                      <a:lnTo>
                        <a:pt x="97" y="10"/>
                      </a:lnTo>
                      <a:lnTo>
                        <a:pt x="107" y="3"/>
                      </a:lnTo>
                      <a:lnTo>
                        <a:pt x="108" y="1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5" y="0"/>
                      </a:lnTo>
                      <a:lnTo>
                        <a:pt x="102" y="0"/>
                      </a:lnTo>
                      <a:lnTo>
                        <a:pt x="101" y="0"/>
                      </a:lnTo>
                      <a:lnTo>
                        <a:pt x="99" y="1"/>
                      </a:lnTo>
                      <a:lnTo>
                        <a:pt x="74" y="22"/>
                      </a:lnTo>
                      <a:lnTo>
                        <a:pt x="53" y="43"/>
                      </a:lnTo>
                      <a:lnTo>
                        <a:pt x="39" y="64"/>
                      </a:lnTo>
                      <a:lnTo>
                        <a:pt x="28" y="86"/>
                      </a:lnTo>
                      <a:lnTo>
                        <a:pt x="19" y="106"/>
                      </a:lnTo>
                      <a:lnTo>
                        <a:pt x="13" y="128"/>
                      </a:lnTo>
                      <a:lnTo>
                        <a:pt x="7" y="149"/>
                      </a:lnTo>
                      <a:lnTo>
                        <a:pt x="0" y="170"/>
                      </a:lnTo>
                      <a:lnTo>
                        <a:pt x="0" y="171"/>
                      </a:lnTo>
                      <a:lnTo>
                        <a:pt x="1" y="171"/>
                      </a:lnTo>
                      <a:lnTo>
                        <a:pt x="3" y="171"/>
                      </a:lnTo>
                      <a:lnTo>
                        <a:pt x="4" y="171"/>
                      </a:lnTo>
                      <a:lnTo>
                        <a:pt x="7" y="171"/>
                      </a:lnTo>
                      <a:lnTo>
                        <a:pt x="8" y="170"/>
                      </a:lnTo>
                      <a:lnTo>
                        <a:pt x="10" y="170"/>
                      </a:lnTo>
                      <a:lnTo>
                        <a:pt x="10" y="168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3" name="Freeform 650"/>
                <p:cNvSpPr>
                  <a:spLocks noChangeAspect="1"/>
                </p:cNvSpPr>
                <p:nvPr/>
              </p:nvSpPr>
              <p:spPr bwMode="auto">
                <a:xfrm>
                  <a:off x="4290" y="3387"/>
                  <a:ext cx="114" cy="52"/>
                </a:xfrm>
                <a:custGeom>
                  <a:avLst/>
                  <a:gdLst>
                    <a:gd name="T0" fmla="*/ 26 w 228"/>
                    <a:gd name="T1" fmla="*/ 26 h 104"/>
                    <a:gd name="T2" fmla="*/ 21 w 228"/>
                    <a:gd name="T3" fmla="*/ 26 h 104"/>
                    <a:gd name="T4" fmla="*/ 15 w 228"/>
                    <a:gd name="T5" fmla="*/ 26 h 104"/>
                    <a:gd name="T6" fmla="*/ 11 w 228"/>
                    <a:gd name="T7" fmla="*/ 25 h 104"/>
                    <a:gd name="T8" fmla="*/ 7 w 228"/>
                    <a:gd name="T9" fmla="*/ 24 h 104"/>
                    <a:gd name="T10" fmla="*/ 4 w 228"/>
                    <a:gd name="T11" fmla="*/ 23 h 104"/>
                    <a:gd name="T12" fmla="*/ 2 w 228"/>
                    <a:gd name="T13" fmla="*/ 23 h 104"/>
                    <a:gd name="T14" fmla="*/ 1 w 228"/>
                    <a:gd name="T15" fmla="*/ 22 h 104"/>
                    <a:gd name="T16" fmla="*/ 0 w 228"/>
                    <a:gd name="T17" fmla="*/ 22 h 104"/>
                    <a:gd name="T18" fmla="*/ 1 w 228"/>
                    <a:gd name="T19" fmla="*/ 21 h 104"/>
                    <a:gd name="T20" fmla="*/ 2 w 228"/>
                    <a:gd name="T21" fmla="*/ 19 h 104"/>
                    <a:gd name="T22" fmla="*/ 4 w 228"/>
                    <a:gd name="T23" fmla="*/ 15 h 104"/>
                    <a:gd name="T24" fmla="*/ 7 w 228"/>
                    <a:gd name="T25" fmla="*/ 12 h 104"/>
                    <a:gd name="T26" fmla="*/ 11 w 228"/>
                    <a:gd name="T27" fmla="*/ 9 h 104"/>
                    <a:gd name="T28" fmla="*/ 14 w 228"/>
                    <a:gd name="T29" fmla="*/ 6 h 104"/>
                    <a:gd name="T30" fmla="*/ 19 w 228"/>
                    <a:gd name="T31" fmla="*/ 3 h 104"/>
                    <a:gd name="T32" fmla="*/ 24 w 228"/>
                    <a:gd name="T33" fmla="*/ 1 h 104"/>
                    <a:gd name="T34" fmla="*/ 31 w 228"/>
                    <a:gd name="T35" fmla="*/ 0 h 104"/>
                    <a:gd name="T36" fmla="*/ 39 w 228"/>
                    <a:gd name="T37" fmla="*/ 1 h 104"/>
                    <a:gd name="T38" fmla="*/ 44 w 228"/>
                    <a:gd name="T39" fmla="*/ 3 h 104"/>
                    <a:gd name="T40" fmla="*/ 49 w 228"/>
                    <a:gd name="T41" fmla="*/ 6 h 104"/>
                    <a:gd name="T42" fmla="*/ 53 w 228"/>
                    <a:gd name="T43" fmla="*/ 8 h 104"/>
                    <a:gd name="T44" fmla="*/ 55 w 228"/>
                    <a:gd name="T45" fmla="*/ 11 h 104"/>
                    <a:gd name="T46" fmla="*/ 57 w 228"/>
                    <a:gd name="T47" fmla="*/ 13 h 104"/>
                    <a:gd name="T48" fmla="*/ 57 w 228"/>
                    <a:gd name="T49" fmla="*/ 13 h 104"/>
                    <a:gd name="T50" fmla="*/ 57 w 228"/>
                    <a:gd name="T51" fmla="*/ 13 h 104"/>
                    <a:gd name="T52" fmla="*/ 56 w 228"/>
                    <a:gd name="T53" fmla="*/ 15 h 104"/>
                    <a:gd name="T54" fmla="*/ 53 w 228"/>
                    <a:gd name="T55" fmla="*/ 17 h 104"/>
                    <a:gd name="T56" fmla="*/ 50 w 228"/>
                    <a:gd name="T57" fmla="*/ 20 h 104"/>
                    <a:gd name="T58" fmla="*/ 46 w 228"/>
                    <a:gd name="T59" fmla="*/ 22 h 104"/>
                    <a:gd name="T60" fmla="*/ 41 w 228"/>
                    <a:gd name="T61" fmla="*/ 24 h 104"/>
                    <a:gd name="T62" fmla="*/ 34 w 228"/>
                    <a:gd name="T63" fmla="*/ 26 h 104"/>
                    <a:gd name="T64" fmla="*/ 26 w 228"/>
                    <a:gd name="T65" fmla="*/ 26 h 10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8"/>
                    <a:gd name="T100" fmla="*/ 0 h 104"/>
                    <a:gd name="T101" fmla="*/ 228 w 228"/>
                    <a:gd name="T102" fmla="*/ 104 h 10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8" h="104">
                      <a:moveTo>
                        <a:pt x="104" y="104"/>
                      </a:moveTo>
                      <a:lnTo>
                        <a:pt x="81" y="104"/>
                      </a:lnTo>
                      <a:lnTo>
                        <a:pt x="60" y="101"/>
                      </a:lnTo>
                      <a:lnTo>
                        <a:pt x="43" y="99"/>
                      </a:lnTo>
                      <a:lnTo>
                        <a:pt x="28" y="96"/>
                      </a:lnTo>
                      <a:lnTo>
                        <a:pt x="16" y="92"/>
                      </a:lnTo>
                      <a:lnTo>
                        <a:pt x="7" y="89"/>
                      </a:lnTo>
                      <a:lnTo>
                        <a:pt x="2" y="86"/>
                      </a:lnTo>
                      <a:lnTo>
                        <a:pt x="0" y="85"/>
                      </a:lnTo>
                      <a:lnTo>
                        <a:pt x="2" y="82"/>
                      </a:lnTo>
                      <a:lnTo>
                        <a:pt x="7" y="74"/>
                      </a:lnTo>
                      <a:lnTo>
                        <a:pt x="16" y="62"/>
                      </a:lnTo>
                      <a:lnTo>
                        <a:pt x="28" y="48"/>
                      </a:lnTo>
                      <a:lnTo>
                        <a:pt x="42" y="33"/>
                      </a:lnTo>
                      <a:lnTo>
                        <a:pt x="58" y="21"/>
                      </a:lnTo>
                      <a:lnTo>
                        <a:pt x="76" y="10"/>
                      </a:lnTo>
                      <a:lnTo>
                        <a:pt x="95" y="3"/>
                      </a:lnTo>
                      <a:lnTo>
                        <a:pt x="126" y="0"/>
                      </a:lnTo>
                      <a:lnTo>
                        <a:pt x="153" y="3"/>
                      </a:lnTo>
                      <a:lnTo>
                        <a:pt x="176" y="11"/>
                      </a:lnTo>
                      <a:lnTo>
                        <a:pt x="195" y="21"/>
                      </a:lnTo>
                      <a:lnTo>
                        <a:pt x="210" y="32"/>
                      </a:lnTo>
                      <a:lnTo>
                        <a:pt x="220" y="43"/>
                      </a:lnTo>
                      <a:lnTo>
                        <a:pt x="226" y="49"/>
                      </a:lnTo>
                      <a:lnTo>
                        <a:pt x="228" y="53"/>
                      </a:lnTo>
                      <a:lnTo>
                        <a:pt x="227" y="55"/>
                      </a:lnTo>
                      <a:lnTo>
                        <a:pt x="221" y="61"/>
                      </a:lnTo>
                      <a:lnTo>
                        <a:pt x="212" y="68"/>
                      </a:lnTo>
                      <a:lnTo>
                        <a:pt x="200" y="77"/>
                      </a:lnTo>
                      <a:lnTo>
                        <a:pt x="182" y="86"/>
                      </a:lnTo>
                      <a:lnTo>
                        <a:pt x="161" y="94"/>
                      </a:lnTo>
                      <a:lnTo>
                        <a:pt x="135" y="101"/>
                      </a:lnTo>
                      <a:lnTo>
                        <a:pt x="104" y="104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4" name="Freeform 651"/>
                <p:cNvSpPr>
                  <a:spLocks noChangeAspect="1"/>
                </p:cNvSpPr>
                <p:nvPr/>
              </p:nvSpPr>
              <p:spPr bwMode="auto">
                <a:xfrm>
                  <a:off x="4298" y="3395"/>
                  <a:ext cx="93" cy="41"/>
                </a:xfrm>
                <a:custGeom>
                  <a:avLst/>
                  <a:gdLst>
                    <a:gd name="T0" fmla="*/ 46 w 187"/>
                    <a:gd name="T1" fmla="*/ 11 h 82"/>
                    <a:gd name="T2" fmla="*/ 45 w 187"/>
                    <a:gd name="T3" fmla="*/ 12 h 82"/>
                    <a:gd name="T4" fmla="*/ 43 w 187"/>
                    <a:gd name="T5" fmla="*/ 13 h 82"/>
                    <a:gd name="T6" fmla="*/ 40 w 187"/>
                    <a:gd name="T7" fmla="*/ 14 h 82"/>
                    <a:gd name="T8" fmla="*/ 37 w 187"/>
                    <a:gd name="T9" fmla="*/ 15 h 82"/>
                    <a:gd name="T10" fmla="*/ 33 w 187"/>
                    <a:gd name="T11" fmla="*/ 17 h 82"/>
                    <a:gd name="T12" fmla="*/ 29 w 187"/>
                    <a:gd name="T13" fmla="*/ 18 h 82"/>
                    <a:gd name="T14" fmla="*/ 25 w 187"/>
                    <a:gd name="T15" fmla="*/ 20 h 82"/>
                    <a:gd name="T16" fmla="*/ 22 w 187"/>
                    <a:gd name="T17" fmla="*/ 20 h 82"/>
                    <a:gd name="T18" fmla="*/ 17 w 187"/>
                    <a:gd name="T19" fmla="*/ 21 h 82"/>
                    <a:gd name="T20" fmla="*/ 13 w 187"/>
                    <a:gd name="T21" fmla="*/ 21 h 82"/>
                    <a:gd name="T22" fmla="*/ 9 w 187"/>
                    <a:gd name="T23" fmla="*/ 21 h 82"/>
                    <a:gd name="T24" fmla="*/ 6 w 187"/>
                    <a:gd name="T25" fmla="*/ 20 h 82"/>
                    <a:gd name="T26" fmla="*/ 3 w 187"/>
                    <a:gd name="T27" fmla="*/ 19 h 82"/>
                    <a:gd name="T28" fmla="*/ 1 w 187"/>
                    <a:gd name="T29" fmla="*/ 18 h 82"/>
                    <a:gd name="T30" fmla="*/ 0 w 187"/>
                    <a:gd name="T31" fmla="*/ 18 h 82"/>
                    <a:gd name="T32" fmla="*/ 0 w 187"/>
                    <a:gd name="T33" fmla="*/ 18 h 82"/>
                    <a:gd name="T34" fmla="*/ 0 w 187"/>
                    <a:gd name="T35" fmla="*/ 17 h 82"/>
                    <a:gd name="T36" fmla="*/ 0 w 187"/>
                    <a:gd name="T37" fmla="*/ 17 h 82"/>
                    <a:gd name="T38" fmla="*/ 1 w 187"/>
                    <a:gd name="T39" fmla="*/ 15 h 82"/>
                    <a:gd name="T40" fmla="*/ 2 w 187"/>
                    <a:gd name="T41" fmla="*/ 14 h 82"/>
                    <a:gd name="T42" fmla="*/ 6 w 187"/>
                    <a:gd name="T43" fmla="*/ 11 h 82"/>
                    <a:gd name="T44" fmla="*/ 10 w 187"/>
                    <a:gd name="T45" fmla="*/ 7 h 82"/>
                    <a:gd name="T46" fmla="*/ 14 w 187"/>
                    <a:gd name="T47" fmla="*/ 5 h 82"/>
                    <a:gd name="T48" fmla="*/ 19 w 187"/>
                    <a:gd name="T49" fmla="*/ 3 h 82"/>
                    <a:gd name="T50" fmla="*/ 23 w 187"/>
                    <a:gd name="T51" fmla="*/ 1 h 82"/>
                    <a:gd name="T52" fmla="*/ 26 w 187"/>
                    <a:gd name="T53" fmla="*/ 1 h 82"/>
                    <a:gd name="T54" fmla="*/ 30 w 187"/>
                    <a:gd name="T55" fmla="*/ 0 h 82"/>
                    <a:gd name="T56" fmla="*/ 34 w 187"/>
                    <a:gd name="T57" fmla="*/ 0 h 82"/>
                    <a:gd name="T58" fmla="*/ 37 w 187"/>
                    <a:gd name="T59" fmla="*/ 1 h 82"/>
                    <a:gd name="T60" fmla="*/ 39 w 187"/>
                    <a:gd name="T61" fmla="*/ 1 h 82"/>
                    <a:gd name="T62" fmla="*/ 42 w 187"/>
                    <a:gd name="T63" fmla="*/ 3 h 82"/>
                    <a:gd name="T64" fmla="*/ 44 w 187"/>
                    <a:gd name="T65" fmla="*/ 3 h 82"/>
                    <a:gd name="T66" fmla="*/ 45 w 187"/>
                    <a:gd name="T67" fmla="*/ 5 h 82"/>
                    <a:gd name="T68" fmla="*/ 46 w 187"/>
                    <a:gd name="T69" fmla="*/ 7 h 82"/>
                    <a:gd name="T70" fmla="*/ 46 w 187"/>
                    <a:gd name="T71" fmla="*/ 10 h 82"/>
                    <a:gd name="T72" fmla="*/ 46 w 187"/>
                    <a:gd name="T73" fmla="*/ 11 h 8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7"/>
                    <a:gd name="T112" fmla="*/ 0 h 82"/>
                    <a:gd name="T113" fmla="*/ 187 w 187"/>
                    <a:gd name="T114" fmla="*/ 82 h 8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7" h="82">
                      <a:moveTo>
                        <a:pt x="186" y="47"/>
                      </a:moveTo>
                      <a:lnTo>
                        <a:pt x="181" y="49"/>
                      </a:lnTo>
                      <a:lnTo>
                        <a:pt x="172" y="53"/>
                      </a:lnTo>
                      <a:lnTo>
                        <a:pt x="160" y="58"/>
                      </a:lnTo>
                      <a:lnTo>
                        <a:pt x="148" y="63"/>
                      </a:lnTo>
                      <a:lnTo>
                        <a:pt x="133" y="68"/>
                      </a:lnTo>
                      <a:lnTo>
                        <a:pt x="118" y="72"/>
                      </a:lnTo>
                      <a:lnTo>
                        <a:pt x="103" y="77"/>
                      </a:lnTo>
                      <a:lnTo>
                        <a:pt x="89" y="79"/>
                      </a:lnTo>
                      <a:lnTo>
                        <a:pt x="71" y="82"/>
                      </a:lnTo>
                      <a:lnTo>
                        <a:pt x="54" y="82"/>
                      </a:lnTo>
                      <a:lnTo>
                        <a:pt x="39" y="81"/>
                      </a:lnTo>
                      <a:lnTo>
                        <a:pt x="26" y="77"/>
                      </a:lnTo>
                      <a:lnTo>
                        <a:pt x="15" y="75"/>
                      </a:lnTo>
                      <a:lnTo>
                        <a:pt x="7" y="72"/>
                      </a:lnTo>
                      <a:lnTo>
                        <a:pt x="3" y="70"/>
                      </a:lnTo>
                      <a:lnTo>
                        <a:pt x="0" y="69"/>
                      </a:lnTo>
                      <a:lnTo>
                        <a:pt x="1" y="68"/>
                      </a:lnTo>
                      <a:lnTo>
                        <a:pt x="3" y="66"/>
                      </a:lnTo>
                      <a:lnTo>
                        <a:pt x="6" y="63"/>
                      </a:lnTo>
                      <a:lnTo>
                        <a:pt x="10" y="59"/>
                      </a:lnTo>
                      <a:lnTo>
                        <a:pt x="26" y="44"/>
                      </a:lnTo>
                      <a:lnTo>
                        <a:pt x="43" y="30"/>
                      </a:lnTo>
                      <a:lnTo>
                        <a:pt x="59" y="20"/>
                      </a:lnTo>
                      <a:lnTo>
                        <a:pt x="76" y="11"/>
                      </a:lnTo>
                      <a:lnTo>
                        <a:pt x="92" y="6"/>
                      </a:lnTo>
                      <a:lnTo>
                        <a:pt x="107" y="2"/>
                      </a:lnTo>
                      <a:lnTo>
                        <a:pt x="122" y="0"/>
                      </a:lnTo>
                      <a:lnTo>
                        <a:pt x="136" y="0"/>
                      </a:lnTo>
                      <a:lnTo>
                        <a:pt x="149" y="2"/>
                      </a:lnTo>
                      <a:lnTo>
                        <a:pt x="159" y="5"/>
                      </a:lnTo>
                      <a:lnTo>
                        <a:pt x="170" y="9"/>
                      </a:lnTo>
                      <a:lnTo>
                        <a:pt x="177" y="15"/>
                      </a:lnTo>
                      <a:lnTo>
                        <a:pt x="182" y="22"/>
                      </a:lnTo>
                      <a:lnTo>
                        <a:pt x="186" y="30"/>
                      </a:lnTo>
                      <a:lnTo>
                        <a:pt x="187" y="38"/>
                      </a:lnTo>
                      <a:lnTo>
                        <a:pt x="186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5" name="Freeform 652"/>
                <p:cNvSpPr>
                  <a:spLocks noChangeAspect="1"/>
                </p:cNvSpPr>
                <p:nvPr/>
              </p:nvSpPr>
              <p:spPr bwMode="auto">
                <a:xfrm>
                  <a:off x="4310" y="3410"/>
                  <a:ext cx="24" cy="24"/>
                </a:xfrm>
                <a:custGeom>
                  <a:avLst/>
                  <a:gdLst>
                    <a:gd name="T0" fmla="*/ 6 w 50"/>
                    <a:gd name="T1" fmla="*/ 12 h 48"/>
                    <a:gd name="T2" fmla="*/ 4 w 50"/>
                    <a:gd name="T3" fmla="*/ 12 h 48"/>
                    <a:gd name="T4" fmla="*/ 2 w 50"/>
                    <a:gd name="T5" fmla="*/ 11 h 48"/>
                    <a:gd name="T6" fmla="*/ 0 w 50"/>
                    <a:gd name="T7" fmla="*/ 9 h 48"/>
                    <a:gd name="T8" fmla="*/ 0 w 50"/>
                    <a:gd name="T9" fmla="*/ 6 h 48"/>
                    <a:gd name="T10" fmla="*/ 0 w 50"/>
                    <a:gd name="T11" fmla="*/ 4 h 48"/>
                    <a:gd name="T12" fmla="*/ 1 w 50"/>
                    <a:gd name="T13" fmla="*/ 2 h 48"/>
                    <a:gd name="T14" fmla="*/ 3 w 50"/>
                    <a:gd name="T15" fmla="*/ 1 h 48"/>
                    <a:gd name="T16" fmla="*/ 5 w 50"/>
                    <a:gd name="T17" fmla="*/ 0 h 48"/>
                    <a:gd name="T18" fmla="*/ 8 w 50"/>
                    <a:gd name="T19" fmla="*/ 1 h 48"/>
                    <a:gd name="T20" fmla="*/ 10 w 50"/>
                    <a:gd name="T21" fmla="*/ 2 h 48"/>
                    <a:gd name="T22" fmla="*/ 11 w 50"/>
                    <a:gd name="T23" fmla="*/ 3 h 48"/>
                    <a:gd name="T24" fmla="*/ 12 w 50"/>
                    <a:gd name="T25" fmla="*/ 6 h 48"/>
                    <a:gd name="T26" fmla="*/ 11 w 50"/>
                    <a:gd name="T27" fmla="*/ 8 h 48"/>
                    <a:gd name="T28" fmla="*/ 10 w 50"/>
                    <a:gd name="T29" fmla="*/ 10 h 48"/>
                    <a:gd name="T30" fmla="*/ 8 w 50"/>
                    <a:gd name="T31" fmla="*/ 12 h 48"/>
                    <a:gd name="T32" fmla="*/ 6 w 50"/>
                    <a:gd name="T33" fmla="*/ 12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48"/>
                    <a:gd name="T53" fmla="*/ 50 w 50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48">
                      <a:moveTo>
                        <a:pt x="26" y="48"/>
                      </a:moveTo>
                      <a:lnTo>
                        <a:pt x="16" y="47"/>
                      </a:lnTo>
                      <a:lnTo>
                        <a:pt x="8" y="42"/>
                      </a:lnTo>
                      <a:lnTo>
                        <a:pt x="3" y="34"/>
                      </a:lnTo>
                      <a:lnTo>
                        <a:pt x="0" y="25"/>
                      </a:lnTo>
                      <a:lnTo>
                        <a:pt x="3" y="16"/>
                      </a:lnTo>
                      <a:lnTo>
                        <a:pt x="7" y="8"/>
                      </a:lnTo>
                      <a:lnTo>
                        <a:pt x="14" y="2"/>
                      </a:lnTo>
                      <a:lnTo>
                        <a:pt x="23" y="0"/>
                      </a:lnTo>
                      <a:lnTo>
                        <a:pt x="34" y="2"/>
                      </a:lnTo>
                      <a:lnTo>
                        <a:pt x="42" y="7"/>
                      </a:lnTo>
                      <a:lnTo>
                        <a:pt x="48" y="14"/>
                      </a:lnTo>
                      <a:lnTo>
                        <a:pt x="50" y="23"/>
                      </a:lnTo>
                      <a:lnTo>
                        <a:pt x="48" y="32"/>
                      </a:lnTo>
                      <a:lnTo>
                        <a:pt x="43" y="40"/>
                      </a:lnTo>
                      <a:lnTo>
                        <a:pt x="35" y="46"/>
                      </a:lnTo>
                      <a:lnTo>
                        <a:pt x="26" y="48"/>
                      </a:lnTo>
                      <a:close/>
                    </a:path>
                  </a:pathLst>
                </a:custGeom>
                <a:solidFill>
                  <a:srgbClr val="3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6" name="Freeform 653"/>
                <p:cNvSpPr>
                  <a:spLocks noChangeAspect="1"/>
                </p:cNvSpPr>
                <p:nvPr/>
              </p:nvSpPr>
              <p:spPr bwMode="auto">
                <a:xfrm>
                  <a:off x="4313" y="3415"/>
                  <a:ext cx="16" cy="16"/>
                </a:xfrm>
                <a:custGeom>
                  <a:avLst/>
                  <a:gdLst>
                    <a:gd name="T0" fmla="*/ 4 w 32"/>
                    <a:gd name="T1" fmla="*/ 8 h 32"/>
                    <a:gd name="T2" fmla="*/ 2 w 32"/>
                    <a:gd name="T3" fmla="*/ 7 h 32"/>
                    <a:gd name="T4" fmla="*/ 1 w 32"/>
                    <a:gd name="T5" fmla="*/ 7 h 32"/>
                    <a:gd name="T6" fmla="*/ 1 w 32"/>
                    <a:gd name="T7" fmla="*/ 5 h 32"/>
                    <a:gd name="T8" fmla="*/ 0 w 32"/>
                    <a:gd name="T9" fmla="*/ 4 h 32"/>
                    <a:gd name="T10" fmla="*/ 1 w 32"/>
                    <a:gd name="T11" fmla="*/ 2 h 32"/>
                    <a:gd name="T12" fmla="*/ 1 w 32"/>
                    <a:gd name="T13" fmla="*/ 1 h 32"/>
                    <a:gd name="T14" fmla="*/ 2 w 32"/>
                    <a:gd name="T15" fmla="*/ 1 h 32"/>
                    <a:gd name="T16" fmla="*/ 4 w 32"/>
                    <a:gd name="T17" fmla="*/ 0 h 32"/>
                    <a:gd name="T18" fmla="*/ 5 w 32"/>
                    <a:gd name="T19" fmla="*/ 1 h 32"/>
                    <a:gd name="T20" fmla="*/ 7 w 32"/>
                    <a:gd name="T21" fmla="*/ 1 h 32"/>
                    <a:gd name="T22" fmla="*/ 7 w 32"/>
                    <a:gd name="T23" fmla="*/ 2 h 32"/>
                    <a:gd name="T24" fmla="*/ 8 w 32"/>
                    <a:gd name="T25" fmla="*/ 3 h 32"/>
                    <a:gd name="T26" fmla="*/ 7 w 32"/>
                    <a:gd name="T27" fmla="*/ 5 h 32"/>
                    <a:gd name="T28" fmla="*/ 7 w 32"/>
                    <a:gd name="T29" fmla="*/ 6 h 32"/>
                    <a:gd name="T30" fmla="*/ 5 w 32"/>
                    <a:gd name="T31" fmla="*/ 7 h 32"/>
                    <a:gd name="T32" fmla="*/ 4 w 32"/>
                    <a:gd name="T33" fmla="*/ 8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2"/>
                    <a:gd name="T53" fmla="*/ 32 w 32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2">
                      <a:moveTo>
                        <a:pt x="17" y="32"/>
                      </a:moveTo>
                      <a:lnTo>
                        <a:pt x="10" y="31"/>
                      </a:lnTo>
                      <a:lnTo>
                        <a:pt x="6" y="28"/>
                      </a:lnTo>
                      <a:lnTo>
                        <a:pt x="2" y="23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5" y="6"/>
                      </a:lnTo>
                      <a:lnTo>
                        <a:pt x="9" y="2"/>
                      </a:lnTo>
                      <a:lnTo>
                        <a:pt x="16" y="0"/>
                      </a:lnTo>
                      <a:lnTo>
                        <a:pt x="22" y="1"/>
                      </a:lnTo>
                      <a:lnTo>
                        <a:pt x="28" y="5"/>
                      </a:lnTo>
                      <a:lnTo>
                        <a:pt x="31" y="9"/>
                      </a:lnTo>
                      <a:lnTo>
                        <a:pt x="32" y="15"/>
                      </a:lnTo>
                      <a:lnTo>
                        <a:pt x="31" y="22"/>
                      </a:lnTo>
                      <a:lnTo>
                        <a:pt x="29" y="27"/>
                      </a:lnTo>
                      <a:lnTo>
                        <a:pt x="23" y="30"/>
                      </a:lnTo>
                      <a:lnTo>
                        <a:pt x="17" y="32"/>
                      </a:lnTo>
                      <a:close/>
                    </a:path>
                  </a:pathLst>
                </a:custGeom>
                <a:solidFill>
                  <a:srgbClr val="59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7" name="Freeform 654"/>
                <p:cNvSpPr>
                  <a:spLocks noChangeAspect="1"/>
                </p:cNvSpPr>
                <p:nvPr/>
              </p:nvSpPr>
              <p:spPr bwMode="auto">
                <a:xfrm>
                  <a:off x="4315" y="3417"/>
                  <a:ext cx="11" cy="11"/>
                </a:xfrm>
                <a:custGeom>
                  <a:avLst/>
                  <a:gdLst>
                    <a:gd name="T0" fmla="*/ 2 w 23"/>
                    <a:gd name="T1" fmla="*/ 6 h 22"/>
                    <a:gd name="T2" fmla="*/ 1 w 23"/>
                    <a:gd name="T3" fmla="*/ 5 h 22"/>
                    <a:gd name="T4" fmla="*/ 1 w 23"/>
                    <a:gd name="T5" fmla="*/ 5 h 22"/>
                    <a:gd name="T6" fmla="*/ 0 w 23"/>
                    <a:gd name="T7" fmla="*/ 4 h 22"/>
                    <a:gd name="T8" fmla="*/ 0 w 23"/>
                    <a:gd name="T9" fmla="*/ 3 h 22"/>
                    <a:gd name="T10" fmla="*/ 0 w 23"/>
                    <a:gd name="T11" fmla="*/ 1 h 22"/>
                    <a:gd name="T12" fmla="*/ 0 w 23"/>
                    <a:gd name="T13" fmla="*/ 1 h 22"/>
                    <a:gd name="T14" fmla="*/ 1 w 23"/>
                    <a:gd name="T15" fmla="*/ 1 h 22"/>
                    <a:gd name="T16" fmla="*/ 2 w 23"/>
                    <a:gd name="T17" fmla="*/ 0 h 22"/>
                    <a:gd name="T18" fmla="*/ 4 w 23"/>
                    <a:gd name="T19" fmla="*/ 1 h 22"/>
                    <a:gd name="T20" fmla="*/ 4 w 23"/>
                    <a:gd name="T21" fmla="*/ 1 h 22"/>
                    <a:gd name="T22" fmla="*/ 5 w 23"/>
                    <a:gd name="T23" fmla="*/ 1 h 22"/>
                    <a:gd name="T24" fmla="*/ 5 w 23"/>
                    <a:gd name="T25" fmla="*/ 3 h 22"/>
                    <a:gd name="T26" fmla="*/ 5 w 23"/>
                    <a:gd name="T27" fmla="*/ 3 h 22"/>
                    <a:gd name="T28" fmla="*/ 4 w 23"/>
                    <a:gd name="T29" fmla="*/ 5 h 22"/>
                    <a:gd name="T30" fmla="*/ 4 w 23"/>
                    <a:gd name="T31" fmla="*/ 5 h 22"/>
                    <a:gd name="T32" fmla="*/ 2 w 23"/>
                    <a:gd name="T33" fmla="*/ 6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22"/>
                    <a:gd name="T53" fmla="*/ 23 w 23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22">
                      <a:moveTo>
                        <a:pt x="11" y="22"/>
                      </a:moveTo>
                      <a:lnTo>
                        <a:pt x="7" y="20"/>
                      </a:lnTo>
                      <a:lnTo>
                        <a:pt x="4" y="18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3" y="10"/>
                      </a:lnTo>
                      <a:lnTo>
                        <a:pt x="22" y="15"/>
                      </a:lnTo>
                      <a:lnTo>
                        <a:pt x="19" y="18"/>
                      </a:lnTo>
                      <a:lnTo>
                        <a:pt x="1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8" name="Freeform 655"/>
                <p:cNvSpPr>
                  <a:spLocks noChangeAspect="1"/>
                </p:cNvSpPr>
                <p:nvPr/>
              </p:nvSpPr>
              <p:spPr bwMode="auto">
                <a:xfrm>
                  <a:off x="4307" y="3390"/>
                  <a:ext cx="86" cy="28"/>
                </a:xfrm>
                <a:custGeom>
                  <a:avLst/>
                  <a:gdLst>
                    <a:gd name="T0" fmla="*/ 0 w 171"/>
                    <a:gd name="T1" fmla="*/ 14 h 55"/>
                    <a:gd name="T2" fmla="*/ 3 w 171"/>
                    <a:gd name="T3" fmla="*/ 11 h 55"/>
                    <a:gd name="T4" fmla="*/ 5 w 171"/>
                    <a:gd name="T5" fmla="*/ 8 h 55"/>
                    <a:gd name="T6" fmla="*/ 8 w 171"/>
                    <a:gd name="T7" fmla="*/ 6 h 55"/>
                    <a:gd name="T8" fmla="*/ 11 w 171"/>
                    <a:gd name="T9" fmla="*/ 4 h 55"/>
                    <a:gd name="T10" fmla="*/ 14 w 171"/>
                    <a:gd name="T11" fmla="*/ 3 h 55"/>
                    <a:gd name="T12" fmla="*/ 17 w 171"/>
                    <a:gd name="T13" fmla="*/ 2 h 55"/>
                    <a:gd name="T14" fmla="*/ 20 w 171"/>
                    <a:gd name="T15" fmla="*/ 1 h 55"/>
                    <a:gd name="T16" fmla="*/ 22 w 171"/>
                    <a:gd name="T17" fmla="*/ 1 h 55"/>
                    <a:gd name="T18" fmla="*/ 29 w 171"/>
                    <a:gd name="T19" fmla="*/ 0 h 55"/>
                    <a:gd name="T20" fmla="*/ 33 w 171"/>
                    <a:gd name="T21" fmla="*/ 1 h 55"/>
                    <a:gd name="T22" fmla="*/ 37 w 171"/>
                    <a:gd name="T23" fmla="*/ 3 h 55"/>
                    <a:gd name="T24" fmla="*/ 40 w 171"/>
                    <a:gd name="T25" fmla="*/ 5 h 55"/>
                    <a:gd name="T26" fmla="*/ 42 w 171"/>
                    <a:gd name="T27" fmla="*/ 7 h 55"/>
                    <a:gd name="T28" fmla="*/ 43 w 171"/>
                    <a:gd name="T29" fmla="*/ 9 h 55"/>
                    <a:gd name="T30" fmla="*/ 43 w 171"/>
                    <a:gd name="T31" fmla="*/ 11 h 55"/>
                    <a:gd name="T32" fmla="*/ 43 w 171"/>
                    <a:gd name="T33" fmla="*/ 11 h 55"/>
                    <a:gd name="T34" fmla="*/ 42 w 171"/>
                    <a:gd name="T35" fmla="*/ 11 h 55"/>
                    <a:gd name="T36" fmla="*/ 39 w 171"/>
                    <a:gd name="T37" fmla="*/ 10 h 55"/>
                    <a:gd name="T38" fmla="*/ 34 w 171"/>
                    <a:gd name="T39" fmla="*/ 9 h 55"/>
                    <a:gd name="T40" fmla="*/ 29 w 171"/>
                    <a:gd name="T41" fmla="*/ 8 h 55"/>
                    <a:gd name="T42" fmla="*/ 22 w 171"/>
                    <a:gd name="T43" fmla="*/ 8 h 55"/>
                    <a:gd name="T44" fmla="*/ 14 w 171"/>
                    <a:gd name="T45" fmla="*/ 9 h 55"/>
                    <a:gd name="T46" fmla="*/ 7 w 171"/>
                    <a:gd name="T47" fmla="*/ 11 h 55"/>
                    <a:gd name="T48" fmla="*/ 0 w 171"/>
                    <a:gd name="T49" fmla="*/ 14 h 5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1"/>
                    <a:gd name="T76" fmla="*/ 0 h 55"/>
                    <a:gd name="T77" fmla="*/ 171 w 171"/>
                    <a:gd name="T78" fmla="*/ 55 h 5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1" h="55">
                      <a:moveTo>
                        <a:pt x="0" y="55"/>
                      </a:moveTo>
                      <a:lnTo>
                        <a:pt x="9" y="42"/>
                      </a:lnTo>
                      <a:lnTo>
                        <a:pt x="19" y="32"/>
                      </a:lnTo>
                      <a:lnTo>
                        <a:pt x="31" y="24"/>
                      </a:lnTo>
                      <a:lnTo>
                        <a:pt x="42" y="16"/>
                      </a:lnTo>
                      <a:lnTo>
                        <a:pt x="55" y="10"/>
                      </a:lnTo>
                      <a:lnTo>
                        <a:pt x="67" y="5"/>
                      </a:lnTo>
                      <a:lnTo>
                        <a:pt x="78" y="3"/>
                      </a:lnTo>
                      <a:lnTo>
                        <a:pt x="88" y="1"/>
                      </a:lnTo>
                      <a:lnTo>
                        <a:pt x="113" y="0"/>
                      </a:lnTo>
                      <a:lnTo>
                        <a:pt x="132" y="3"/>
                      </a:lnTo>
                      <a:lnTo>
                        <a:pt x="146" y="10"/>
                      </a:lnTo>
                      <a:lnTo>
                        <a:pt x="158" y="18"/>
                      </a:lnTo>
                      <a:lnTo>
                        <a:pt x="165" y="27"/>
                      </a:lnTo>
                      <a:lnTo>
                        <a:pt x="169" y="35"/>
                      </a:lnTo>
                      <a:lnTo>
                        <a:pt x="170" y="41"/>
                      </a:lnTo>
                      <a:lnTo>
                        <a:pt x="171" y="43"/>
                      </a:lnTo>
                      <a:lnTo>
                        <a:pt x="167" y="42"/>
                      </a:lnTo>
                      <a:lnTo>
                        <a:pt x="154" y="39"/>
                      </a:lnTo>
                      <a:lnTo>
                        <a:pt x="136" y="34"/>
                      </a:lnTo>
                      <a:lnTo>
                        <a:pt x="113" y="32"/>
                      </a:lnTo>
                      <a:lnTo>
                        <a:pt x="85" y="31"/>
                      </a:lnTo>
                      <a:lnTo>
                        <a:pt x="56" y="33"/>
                      </a:lnTo>
                      <a:lnTo>
                        <a:pt x="27" y="4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29" name="Freeform 656"/>
                <p:cNvSpPr>
                  <a:spLocks noChangeAspect="1"/>
                </p:cNvSpPr>
                <p:nvPr/>
              </p:nvSpPr>
              <p:spPr bwMode="auto">
                <a:xfrm>
                  <a:off x="4299" y="3400"/>
                  <a:ext cx="102" cy="25"/>
                </a:xfrm>
                <a:custGeom>
                  <a:avLst/>
                  <a:gdLst>
                    <a:gd name="T0" fmla="*/ 51 w 206"/>
                    <a:gd name="T1" fmla="*/ 9 h 50"/>
                    <a:gd name="T2" fmla="*/ 50 w 206"/>
                    <a:gd name="T3" fmla="*/ 9 h 50"/>
                    <a:gd name="T4" fmla="*/ 50 w 206"/>
                    <a:gd name="T5" fmla="*/ 7 h 50"/>
                    <a:gd name="T6" fmla="*/ 49 w 206"/>
                    <a:gd name="T7" fmla="*/ 7 h 50"/>
                    <a:gd name="T8" fmla="*/ 48 w 206"/>
                    <a:gd name="T9" fmla="*/ 6 h 50"/>
                    <a:gd name="T10" fmla="*/ 46 w 206"/>
                    <a:gd name="T11" fmla="*/ 5 h 50"/>
                    <a:gd name="T12" fmla="*/ 43 w 206"/>
                    <a:gd name="T13" fmla="*/ 3 h 50"/>
                    <a:gd name="T14" fmla="*/ 41 w 206"/>
                    <a:gd name="T15" fmla="*/ 2 h 50"/>
                    <a:gd name="T16" fmla="*/ 38 w 206"/>
                    <a:gd name="T17" fmla="*/ 1 h 50"/>
                    <a:gd name="T18" fmla="*/ 34 w 206"/>
                    <a:gd name="T19" fmla="*/ 1 h 50"/>
                    <a:gd name="T20" fmla="*/ 30 w 206"/>
                    <a:gd name="T21" fmla="*/ 0 h 50"/>
                    <a:gd name="T22" fmla="*/ 26 w 206"/>
                    <a:gd name="T23" fmla="*/ 1 h 50"/>
                    <a:gd name="T24" fmla="*/ 22 w 206"/>
                    <a:gd name="T25" fmla="*/ 1 h 50"/>
                    <a:gd name="T26" fmla="*/ 17 w 206"/>
                    <a:gd name="T27" fmla="*/ 3 h 50"/>
                    <a:gd name="T28" fmla="*/ 12 w 206"/>
                    <a:gd name="T29" fmla="*/ 5 h 50"/>
                    <a:gd name="T30" fmla="*/ 6 w 206"/>
                    <a:gd name="T31" fmla="*/ 9 h 50"/>
                    <a:gd name="T32" fmla="*/ 0 w 206"/>
                    <a:gd name="T33" fmla="*/ 13 h 50"/>
                    <a:gd name="T34" fmla="*/ 0 w 206"/>
                    <a:gd name="T35" fmla="*/ 13 h 50"/>
                    <a:gd name="T36" fmla="*/ 1 w 206"/>
                    <a:gd name="T37" fmla="*/ 12 h 50"/>
                    <a:gd name="T38" fmla="*/ 2 w 206"/>
                    <a:gd name="T39" fmla="*/ 11 h 50"/>
                    <a:gd name="T40" fmla="*/ 4 w 206"/>
                    <a:gd name="T41" fmla="*/ 10 h 50"/>
                    <a:gd name="T42" fmla="*/ 7 w 206"/>
                    <a:gd name="T43" fmla="*/ 9 h 50"/>
                    <a:gd name="T44" fmla="*/ 10 w 206"/>
                    <a:gd name="T45" fmla="*/ 7 h 50"/>
                    <a:gd name="T46" fmla="*/ 13 w 206"/>
                    <a:gd name="T47" fmla="*/ 6 h 50"/>
                    <a:gd name="T48" fmla="*/ 16 w 206"/>
                    <a:gd name="T49" fmla="*/ 5 h 50"/>
                    <a:gd name="T50" fmla="*/ 20 w 206"/>
                    <a:gd name="T51" fmla="*/ 4 h 50"/>
                    <a:gd name="T52" fmla="*/ 25 w 206"/>
                    <a:gd name="T53" fmla="*/ 3 h 50"/>
                    <a:gd name="T54" fmla="*/ 28 w 206"/>
                    <a:gd name="T55" fmla="*/ 3 h 50"/>
                    <a:gd name="T56" fmla="*/ 33 w 206"/>
                    <a:gd name="T57" fmla="*/ 3 h 50"/>
                    <a:gd name="T58" fmla="*/ 37 w 206"/>
                    <a:gd name="T59" fmla="*/ 3 h 50"/>
                    <a:gd name="T60" fmla="*/ 42 w 206"/>
                    <a:gd name="T61" fmla="*/ 5 h 50"/>
                    <a:gd name="T62" fmla="*/ 46 w 206"/>
                    <a:gd name="T63" fmla="*/ 6 h 50"/>
                    <a:gd name="T64" fmla="*/ 51 w 206"/>
                    <a:gd name="T65" fmla="*/ 9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6"/>
                    <a:gd name="T100" fmla="*/ 0 h 50"/>
                    <a:gd name="T101" fmla="*/ 206 w 206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6" h="50">
                      <a:moveTo>
                        <a:pt x="206" y="35"/>
                      </a:moveTo>
                      <a:lnTo>
                        <a:pt x="204" y="34"/>
                      </a:lnTo>
                      <a:lnTo>
                        <a:pt x="202" y="31"/>
                      </a:lnTo>
                      <a:lnTo>
                        <a:pt x="199" y="28"/>
                      </a:lnTo>
                      <a:lnTo>
                        <a:pt x="193" y="23"/>
                      </a:lnTo>
                      <a:lnTo>
                        <a:pt x="185" y="18"/>
                      </a:lnTo>
                      <a:lnTo>
                        <a:pt x="176" y="13"/>
                      </a:lnTo>
                      <a:lnTo>
                        <a:pt x="165" y="8"/>
                      </a:lnTo>
                      <a:lnTo>
                        <a:pt x="154" y="4"/>
                      </a:lnTo>
                      <a:lnTo>
                        <a:pt x="140" y="1"/>
                      </a:lnTo>
                      <a:lnTo>
                        <a:pt x="124" y="0"/>
                      </a:lnTo>
                      <a:lnTo>
                        <a:pt x="108" y="1"/>
                      </a:lnTo>
                      <a:lnTo>
                        <a:pt x="89" y="4"/>
                      </a:lnTo>
                      <a:lnTo>
                        <a:pt x="70" y="11"/>
                      </a:lnTo>
                      <a:lnTo>
                        <a:pt x="48" y="20"/>
                      </a:lnTo>
                      <a:lnTo>
                        <a:pt x="25" y="33"/>
                      </a:lnTo>
                      <a:lnTo>
                        <a:pt x="0" y="50"/>
                      </a:lnTo>
                      <a:lnTo>
                        <a:pt x="2" y="49"/>
                      </a:lnTo>
                      <a:lnTo>
                        <a:pt x="5" y="46"/>
                      </a:lnTo>
                      <a:lnTo>
                        <a:pt x="11" y="43"/>
                      </a:lnTo>
                      <a:lnTo>
                        <a:pt x="19" y="39"/>
                      </a:lnTo>
                      <a:lnTo>
                        <a:pt x="29" y="35"/>
                      </a:lnTo>
                      <a:lnTo>
                        <a:pt x="41" y="29"/>
                      </a:lnTo>
                      <a:lnTo>
                        <a:pt x="53" y="24"/>
                      </a:lnTo>
                      <a:lnTo>
                        <a:pt x="67" y="20"/>
                      </a:lnTo>
                      <a:lnTo>
                        <a:pt x="83" y="16"/>
                      </a:lnTo>
                      <a:lnTo>
                        <a:pt x="100" y="13"/>
                      </a:lnTo>
                      <a:lnTo>
                        <a:pt x="116" y="12"/>
                      </a:lnTo>
                      <a:lnTo>
                        <a:pt x="134" y="12"/>
                      </a:lnTo>
                      <a:lnTo>
                        <a:pt x="151" y="14"/>
                      </a:lnTo>
                      <a:lnTo>
                        <a:pt x="170" y="19"/>
                      </a:lnTo>
                      <a:lnTo>
                        <a:pt x="187" y="26"/>
                      </a:lnTo>
                      <a:lnTo>
                        <a:pt x="206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0" name="Freeform 657"/>
                <p:cNvSpPr>
                  <a:spLocks noChangeAspect="1"/>
                </p:cNvSpPr>
                <p:nvPr/>
              </p:nvSpPr>
              <p:spPr bwMode="auto">
                <a:xfrm>
                  <a:off x="4161" y="3384"/>
                  <a:ext cx="83" cy="46"/>
                </a:xfrm>
                <a:custGeom>
                  <a:avLst/>
                  <a:gdLst>
                    <a:gd name="T0" fmla="*/ 21 w 166"/>
                    <a:gd name="T1" fmla="*/ 23 h 91"/>
                    <a:gd name="T2" fmla="*/ 25 w 166"/>
                    <a:gd name="T3" fmla="*/ 23 h 91"/>
                    <a:gd name="T4" fmla="*/ 29 w 166"/>
                    <a:gd name="T5" fmla="*/ 23 h 91"/>
                    <a:gd name="T6" fmla="*/ 34 w 166"/>
                    <a:gd name="T7" fmla="*/ 22 h 91"/>
                    <a:gd name="T8" fmla="*/ 36 w 166"/>
                    <a:gd name="T9" fmla="*/ 21 h 91"/>
                    <a:gd name="T10" fmla="*/ 39 w 166"/>
                    <a:gd name="T11" fmla="*/ 21 h 91"/>
                    <a:gd name="T12" fmla="*/ 40 w 166"/>
                    <a:gd name="T13" fmla="*/ 20 h 91"/>
                    <a:gd name="T14" fmla="*/ 42 w 166"/>
                    <a:gd name="T15" fmla="*/ 20 h 91"/>
                    <a:gd name="T16" fmla="*/ 42 w 166"/>
                    <a:gd name="T17" fmla="*/ 19 h 91"/>
                    <a:gd name="T18" fmla="*/ 42 w 166"/>
                    <a:gd name="T19" fmla="*/ 19 h 91"/>
                    <a:gd name="T20" fmla="*/ 40 w 166"/>
                    <a:gd name="T21" fmla="*/ 17 h 91"/>
                    <a:gd name="T22" fmla="*/ 39 w 166"/>
                    <a:gd name="T23" fmla="*/ 14 h 91"/>
                    <a:gd name="T24" fmla="*/ 37 w 166"/>
                    <a:gd name="T25" fmla="*/ 11 h 91"/>
                    <a:gd name="T26" fmla="*/ 34 w 166"/>
                    <a:gd name="T27" fmla="*/ 8 h 91"/>
                    <a:gd name="T28" fmla="*/ 30 w 166"/>
                    <a:gd name="T29" fmla="*/ 5 h 91"/>
                    <a:gd name="T30" fmla="*/ 27 w 166"/>
                    <a:gd name="T31" fmla="*/ 2 h 91"/>
                    <a:gd name="T32" fmla="*/ 23 w 166"/>
                    <a:gd name="T33" fmla="*/ 1 h 91"/>
                    <a:gd name="T34" fmla="*/ 17 w 166"/>
                    <a:gd name="T35" fmla="*/ 0 h 91"/>
                    <a:gd name="T36" fmla="*/ 11 w 166"/>
                    <a:gd name="T37" fmla="*/ 1 h 91"/>
                    <a:gd name="T38" fmla="*/ 7 w 166"/>
                    <a:gd name="T39" fmla="*/ 3 h 91"/>
                    <a:gd name="T40" fmla="*/ 4 w 166"/>
                    <a:gd name="T41" fmla="*/ 6 h 91"/>
                    <a:gd name="T42" fmla="*/ 2 w 166"/>
                    <a:gd name="T43" fmla="*/ 9 h 91"/>
                    <a:gd name="T44" fmla="*/ 1 w 166"/>
                    <a:gd name="T45" fmla="*/ 12 h 91"/>
                    <a:gd name="T46" fmla="*/ 1 w 166"/>
                    <a:gd name="T47" fmla="*/ 13 h 91"/>
                    <a:gd name="T48" fmla="*/ 0 w 166"/>
                    <a:gd name="T49" fmla="*/ 14 h 91"/>
                    <a:gd name="T50" fmla="*/ 1 w 166"/>
                    <a:gd name="T51" fmla="*/ 14 h 91"/>
                    <a:gd name="T52" fmla="*/ 1 w 166"/>
                    <a:gd name="T53" fmla="*/ 15 h 91"/>
                    <a:gd name="T54" fmla="*/ 2 w 166"/>
                    <a:gd name="T55" fmla="*/ 17 h 91"/>
                    <a:gd name="T56" fmla="*/ 3 w 166"/>
                    <a:gd name="T57" fmla="*/ 18 h 91"/>
                    <a:gd name="T58" fmla="*/ 6 w 166"/>
                    <a:gd name="T59" fmla="*/ 20 h 91"/>
                    <a:gd name="T60" fmla="*/ 10 w 166"/>
                    <a:gd name="T61" fmla="*/ 21 h 91"/>
                    <a:gd name="T62" fmla="*/ 15 w 166"/>
                    <a:gd name="T63" fmla="*/ 23 h 91"/>
                    <a:gd name="T64" fmla="*/ 21 w 166"/>
                    <a:gd name="T65" fmla="*/ 23 h 9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6"/>
                    <a:gd name="T100" fmla="*/ 0 h 91"/>
                    <a:gd name="T101" fmla="*/ 166 w 166"/>
                    <a:gd name="T102" fmla="*/ 91 h 9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6" h="91">
                      <a:moveTo>
                        <a:pt x="85" y="91"/>
                      </a:moveTo>
                      <a:lnTo>
                        <a:pt x="103" y="91"/>
                      </a:lnTo>
                      <a:lnTo>
                        <a:pt x="119" y="90"/>
                      </a:lnTo>
                      <a:lnTo>
                        <a:pt x="133" y="88"/>
                      </a:lnTo>
                      <a:lnTo>
                        <a:pt x="144" y="84"/>
                      </a:lnTo>
                      <a:lnTo>
                        <a:pt x="153" y="82"/>
                      </a:lnTo>
                      <a:lnTo>
                        <a:pt x="160" y="78"/>
                      </a:lnTo>
                      <a:lnTo>
                        <a:pt x="165" y="77"/>
                      </a:lnTo>
                      <a:lnTo>
                        <a:pt x="166" y="76"/>
                      </a:lnTo>
                      <a:lnTo>
                        <a:pt x="165" y="74"/>
                      </a:lnTo>
                      <a:lnTo>
                        <a:pt x="160" y="66"/>
                      </a:lnTo>
                      <a:lnTo>
                        <a:pt x="153" y="55"/>
                      </a:lnTo>
                      <a:lnTo>
                        <a:pt x="145" y="43"/>
                      </a:lnTo>
                      <a:lnTo>
                        <a:pt x="134" y="30"/>
                      </a:lnTo>
                      <a:lnTo>
                        <a:pt x="122" y="17"/>
                      </a:lnTo>
                      <a:lnTo>
                        <a:pt x="108" y="8"/>
                      </a:lnTo>
                      <a:lnTo>
                        <a:pt x="93" y="2"/>
                      </a:lnTo>
                      <a:lnTo>
                        <a:pt x="66" y="0"/>
                      </a:lnTo>
                      <a:lnTo>
                        <a:pt x="45" y="4"/>
                      </a:lnTo>
                      <a:lnTo>
                        <a:pt x="29" y="12"/>
                      </a:lnTo>
                      <a:lnTo>
                        <a:pt x="16" y="23"/>
                      </a:lnTo>
                      <a:lnTo>
                        <a:pt x="8" y="35"/>
                      </a:lnTo>
                      <a:lnTo>
                        <a:pt x="3" y="45"/>
                      </a:lnTo>
                      <a:lnTo>
                        <a:pt x="1" y="52"/>
                      </a:lnTo>
                      <a:lnTo>
                        <a:pt x="0" y="55"/>
                      </a:lnTo>
                      <a:lnTo>
                        <a:pt x="1" y="56"/>
                      </a:lnTo>
                      <a:lnTo>
                        <a:pt x="3" y="60"/>
                      </a:lnTo>
                      <a:lnTo>
                        <a:pt x="8" y="66"/>
                      </a:lnTo>
                      <a:lnTo>
                        <a:pt x="15" y="71"/>
                      </a:lnTo>
                      <a:lnTo>
                        <a:pt x="25" y="78"/>
                      </a:lnTo>
                      <a:lnTo>
                        <a:pt x="40" y="84"/>
                      </a:lnTo>
                      <a:lnTo>
                        <a:pt x="60" y="89"/>
                      </a:lnTo>
                      <a:lnTo>
                        <a:pt x="85" y="91"/>
                      </a:lnTo>
                      <a:close/>
                    </a:path>
                  </a:pathLst>
                </a:custGeom>
                <a:solidFill>
                  <a:srgbClr val="7F3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1" name="Freeform 658"/>
                <p:cNvSpPr>
                  <a:spLocks noChangeAspect="1"/>
                </p:cNvSpPr>
                <p:nvPr/>
              </p:nvSpPr>
              <p:spPr bwMode="auto">
                <a:xfrm>
                  <a:off x="4162" y="3387"/>
                  <a:ext cx="70" cy="27"/>
                </a:xfrm>
                <a:custGeom>
                  <a:avLst/>
                  <a:gdLst>
                    <a:gd name="T0" fmla="*/ 35 w 141"/>
                    <a:gd name="T1" fmla="*/ 14 h 53"/>
                    <a:gd name="T2" fmla="*/ 34 w 141"/>
                    <a:gd name="T3" fmla="*/ 11 h 53"/>
                    <a:gd name="T4" fmla="*/ 32 w 141"/>
                    <a:gd name="T5" fmla="*/ 9 h 53"/>
                    <a:gd name="T6" fmla="*/ 30 w 141"/>
                    <a:gd name="T7" fmla="*/ 7 h 53"/>
                    <a:gd name="T8" fmla="*/ 28 w 141"/>
                    <a:gd name="T9" fmla="*/ 5 h 53"/>
                    <a:gd name="T10" fmla="*/ 25 w 141"/>
                    <a:gd name="T11" fmla="*/ 4 h 53"/>
                    <a:gd name="T12" fmla="*/ 22 w 141"/>
                    <a:gd name="T13" fmla="*/ 2 h 53"/>
                    <a:gd name="T14" fmla="*/ 20 w 141"/>
                    <a:gd name="T15" fmla="*/ 1 h 53"/>
                    <a:gd name="T16" fmla="*/ 18 w 141"/>
                    <a:gd name="T17" fmla="*/ 1 h 53"/>
                    <a:gd name="T18" fmla="*/ 13 w 141"/>
                    <a:gd name="T19" fmla="*/ 0 h 53"/>
                    <a:gd name="T20" fmla="*/ 9 w 141"/>
                    <a:gd name="T21" fmla="*/ 1 h 53"/>
                    <a:gd name="T22" fmla="*/ 6 w 141"/>
                    <a:gd name="T23" fmla="*/ 2 h 53"/>
                    <a:gd name="T24" fmla="*/ 3 w 141"/>
                    <a:gd name="T25" fmla="*/ 3 h 53"/>
                    <a:gd name="T26" fmla="*/ 1 w 141"/>
                    <a:gd name="T27" fmla="*/ 5 h 53"/>
                    <a:gd name="T28" fmla="*/ 1 w 141"/>
                    <a:gd name="T29" fmla="*/ 6 h 53"/>
                    <a:gd name="T30" fmla="*/ 0 w 141"/>
                    <a:gd name="T31" fmla="*/ 7 h 53"/>
                    <a:gd name="T32" fmla="*/ 0 w 141"/>
                    <a:gd name="T33" fmla="*/ 7 h 53"/>
                    <a:gd name="T34" fmla="*/ 1 w 141"/>
                    <a:gd name="T35" fmla="*/ 7 h 53"/>
                    <a:gd name="T36" fmla="*/ 3 w 141"/>
                    <a:gd name="T37" fmla="*/ 7 h 53"/>
                    <a:gd name="T38" fmla="*/ 7 w 141"/>
                    <a:gd name="T39" fmla="*/ 7 h 53"/>
                    <a:gd name="T40" fmla="*/ 12 w 141"/>
                    <a:gd name="T41" fmla="*/ 7 h 53"/>
                    <a:gd name="T42" fmla="*/ 17 w 141"/>
                    <a:gd name="T43" fmla="*/ 7 h 53"/>
                    <a:gd name="T44" fmla="*/ 23 w 141"/>
                    <a:gd name="T45" fmla="*/ 8 h 53"/>
                    <a:gd name="T46" fmla="*/ 29 w 141"/>
                    <a:gd name="T47" fmla="*/ 10 h 53"/>
                    <a:gd name="T48" fmla="*/ 35 w 141"/>
                    <a:gd name="T49" fmla="*/ 14 h 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1"/>
                    <a:gd name="T76" fmla="*/ 0 h 53"/>
                    <a:gd name="T77" fmla="*/ 141 w 141"/>
                    <a:gd name="T78" fmla="*/ 53 h 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1" h="53">
                      <a:moveTo>
                        <a:pt x="141" y="53"/>
                      </a:moveTo>
                      <a:lnTo>
                        <a:pt x="136" y="44"/>
                      </a:lnTo>
                      <a:lnTo>
                        <a:pt x="129" y="36"/>
                      </a:lnTo>
                      <a:lnTo>
                        <a:pt x="121" y="28"/>
                      </a:lnTo>
                      <a:lnTo>
                        <a:pt x="112" y="20"/>
                      </a:lnTo>
                      <a:lnTo>
                        <a:pt x="102" y="13"/>
                      </a:lnTo>
                      <a:lnTo>
                        <a:pt x="91" y="7"/>
                      </a:lnTo>
                      <a:lnTo>
                        <a:pt x="81" y="3"/>
                      </a:lnTo>
                      <a:lnTo>
                        <a:pt x="73" y="1"/>
                      </a:lnTo>
                      <a:lnTo>
                        <a:pt x="53" y="0"/>
                      </a:lnTo>
                      <a:lnTo>
                        <a:pt x="37" y="1"/>
                      </a:lnTo>
                      <a:lnTo>
                        <a:pt x="24" y="6"/>
                      </a:lnTo>
                      <a:lnTo>
                        <a:pt x="14" y="10"/>
                      </a:lnTo>
                      <a:lnTo>
                        <a:pt x="7" y="17"/>
                      </a:lnTo>
                      <a:lnTo>
                        <a:pt x="4" y="22"/>
                      </a:lnTo>
                      <a:lnTo>
                        <a:pt x="1" y="26"/>
                      </a:lnTo>
                      <a:lnTo>
                        <a:pt x="0" y="28"/>
                      </a:lnTo>
                      <a:lnTo>
                        <a:pt x="4" y="28"/>
                      </a:lnTo>
                      <a:lnTo>
                        <a:pt x="14" y="26"/>
                      </a:lnTo>
                      <a:lnTo>
                        <a:pt x="29" y="25"/>
                      </a:lnTo>
                      <a:lnTo>
                        <a:pt x="49" y="25"/>
                      </a:lnTo>
                      <a:lnTo>
                        <a:pt x="70" y="28"/>
                      </a:lnTo>
                      <a:lnTo>
                        <a:pt x="94" y="32"/>
                      </a:lnTo>
                      <a:lnTo>
                        <a:pt x="118" y="40"/>
                      </a:lnTo>
                      <a:lnTo>
                        <a:pt x="141" y="5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2" name="Freeform 659"/>
                <p:cNvSpPr>
                  <a:spLocks noChangeAspect="1"/>
                </p:cNvSpPr>
                <p:nvPr/>
              </p:nvSpPr>
              <p:spPr bwMode="auto">
                <a:xfrm>
                  <a:off x="4164" y="3398"/>
                  <a:ext cx="74" cy="27"/>
                </a:xfrm>
                <a:custGeom>
                  <a:avLst/>
                  <a:gdLst>
                    <a:gd name="T0" fmla="*/ 0 w 147"/>
                    <a:gd name="T1" fmla="*/ 7 h 55"/>
                    <a:gd name="T2" fmla="*/ 2 w 147"/>
                    <a:gd name="T3" fmla="*/ 8 h 55"/>
                    <a:gd name="T4" fmla="*/ 3 w 147"/>
                    <a:gd name="T5" fmla="*/ 9 h 55"/>
                    <a:gd name="T6" fmla="*/ 5 w 147"/>
                    <a:gd name="T7" fmla="*/ 10 h 55"/>
                    <a:gd name="T8" fmla="*/ 8 w 147"/>
                    <a:gd name="T9" fmla="*/ 11 h 55"/>
                    <a:gd name="T10" fmla="*/ 10 w 147"/>
                    <a:gd name="T11" fmla="*/ 12 h 55"/>
                    <a:gd name="T12" fmla="*/ 13 w 147"/>
                    <a:gd name="T13" fmla="*/ 13 h 55"/>
                    <a:gd name="T14" fmla="*/ 16 w 147"/>
                    <a:gd name="T15" fmla="*/ 13 h 55"/>
                    <a:gd name="T16" fmla="*/ 20 w 147"/>
                    <a:gd name="T17" fmla="*/ 13 h 55"/>
                    <a:gd name="T18" fmla="*/ 23 w 147"/>
                    <a:gd name="T19" fmla="*/ 13 h 55"/>
                    <a:gd name="T20" fmla="*/ 26 w 147"/>
                    <a:gd name="T21" fmla="*/ 13 h 55"/>
                    <a:gd name="T22" fmla="*/ 29 w 147"/>
                    <a:gd name="T23" fmla="*/ 13 h 55"/>
                    <a:gd name="T24" fmla="*/ 32 w 147"/>
                    <a:gd name="T25" fmla="*/ 13 h 55"/>
                    <a:gd name="T26" fmla="*/ 34 w 147"/>
                    <a:gd name="T27" fmla="*/ 12 h 55"/>
                    <a:gd name="T28" fmla="*/ 36 w 147"/>
                    <a:gd name="T29" fmla="*/ 12 h 55"/>
                    <a:gd name="T30" fmla="*/ 37 w 147"/>
                    <a:gd name="T31" fmla="*/ 11 h 55"/>
                    <a:gd name="T32" fmla="*/ 37 w 147"/>
                    <a:gd name="T33" fmla="*/ 11 h 55"/>
                    <a:gd name="T34" fmla="*/ 37 w 147"/>
                    <a:gd name="T35" fmla="*/ 11 h 55"/>
                    <a:gd name="T36" fmla="*/ 37 w 147"/>
                    <a:gd name="T37" fmla="*/ 11 h 55"/>
                    <a:gd name="T38" fmla="*/ 36 w 147"/>
                    <a:gd name="T39" fmla="*/ 10 h 55"/>
                    <a:gd name="T40" fmla="*/ 35 w 147"/>
                    <a:gd name="T41" fmla="*/ 9 h 55"/>
                    <a:gd name="T42" fmla="*/ 29 w 147"/>
                    <a:gd name="T43" fmla="*/ 4 h 55"/>
                    <a:gd name="T44" fmla="*/ 22 w 147"/>
                    <a:gd name="T45" fmla="*/ 1 h 55"/>
                    <a:gd name="T46" fmla="*/ 16 w 147"/>
                    <a:gd name="T47" fmla="*/ 0 h 55"/>
                    <a:gd name="T48" fmla="*/ 10 w 147"/>
                    <a:gd name="T49" fmla="*/ 0 h 55"/>
                    <a:gd name="T50" fmla="*/ 6 w 147"/>
                    <a:gd name="T51" fmla="*/ 0 h 55"/>
                    <a:gd name="T52" fmla="*/ 2 w 147"/>
                    <a:gd name="T53" fmla="*/ 2 h 55"/>
                    <a:gd name="T54" fmla="*/ 0 w 147"/>
                    <a:gd name="T55" fmla="*/ 4 h 55"/>
                    <a:gd name="T56" fmla="*/ 0 w 147"/>
                    <a:gd name="T57" fmla="*/ 7 h 5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7"/>
                    <a:gd name="T88" fmla="*/ 0 h 55"/>
                    <a:gd name="T89" fmla="*/ 147 w 147"/>
                    <a:gd name="T90" fmla="*/ 55 h 5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7" h="55">
                      <a:moveTo>
                        <a:pt x="0" y="28"/>
                      </a:moveTo>
                      <a:lnTo>
                        <a:pt x="5" y="33"/>
                      </a:lnTo>
                      <a:lnTo>
                        <a:pt x="11" y="38"/>
                      </a:lnTo>
                      <a:lnTo>
                        <a:pt x="20" y="42"/>
                      </a:lnTo>
                      <a:lnTo>
                        <a:pt x="29" y="46"/>
                      </a:lnTo>
                      <a:lnTo>
                        <a:pt x="39" y="49"/>
                      </a:lnTo>
                      <a:lnTo>
                        <a:pt x="51" y="52"/>
                      </a:lnTo>
                      <a:lnTo>
                        <a:pt x="63" y="54"/>
                      </a:lnTo>
                      <a:lnTo>
                        <a:pt x="77" y="55"/>
                      </a:lnTo>
                      <a:lnTo>
                        <a:pt x="91" y="55"/>
                      </a:lnTo>
                      <a:lnTo>
                        <a:pt x="104" y="55"/>
                      </a:lnTo>
                      <a:lnTo>
                        <a:pt x="115" y="54"/>
                      </a:lnTo>
                      <a:lnTo>
                        <a:pt x="127" y="52"/>
                      </a:lnTo>
                      <a:lnTo>
                        <a:pt x="135" y="50"/>
                      </a:lnTo>
                      <a:lnTo>
                        <a:pt x="142" y="48"/>
                      </a:lnTo>
                      <a:lnTo>
                        <a:pt x="146" y="47"/>
                      </a:lnTo>
                      <a:lnTo>
                        <a:pt x="147" y="47"/>
                      </a:lnTo>
                      <a:lnTo>
                        <a:pt x="146" y="46"/>
                      </a:lnTo>
                      <a:lnTo>
                        <a:pt x="145" y="45"/>
                      </a:lnTo>
                      <a:lnTo>
                        <a:pt x="143" y="42"/>
                      </a:lnTo>
                      <a:lnTo>
                        <a:pt x="139" y="39"/>
                      </a:lnTo>
                      <a:lnTo>
                        <a:pt x="113" y="19"/>
                      </a:lnTo>
                      <a:lnTo>
                        <a:pt x="86" y="7"/>
                      </a:lnTo>
                      <a:lnTo>
                        <a:pt x="62" y="1"/>
                      </a:lnTo>
                      <a:lnTo>
                        <a:pt x="40" y="0"/>
                      </a:lnTo>
                      <a:lnTo>
                        <a:pt x="22" y="3"/>
                      </a:lnTo>
                      <a:lnTo>
                        <a:pt x="8" y="10"/>
                      </a:lnTo>
                      <a:lnTo>
                        <a:pt x="0" y="1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3" name="Freeform 660"/>
                <p:cNvSpPr>
                  <a:spLocks noChangeAspect="1"/>
                </p:cNvSpPr>
                <p:nvPr/>
              </p:nvSpPr>
              <p:spPr bwMode="auto">
                <a:xfrm>
                  <a:off x="4168" y="3400"/>
                  <a:ext cx="20" cy="19"/>
                </a:xfrm>
                <a:custGeom>
                  <a:avLst/>
                  <a:gdLst>
                    <a:gd name="T0" fmla="*/ 5 w 39"/>
                    <a:gd name="T1" fmla="*/ 10 h 38"/>
                    <a:gd name="T2" fmla="*/ 3 w 39"/>
                    <a:gd name="T3" fmla="*/ 10 h 38"/>
                    <a:gd name="T4" fmla="*/ 2 w 39"/>
                    <a:gd name="T5" fmla="*/ 9 h 38"/>
                    <a:gd name="T6" fmla="*/ 1 w 39"/>
                    <a:gd name="T7" fmla="*/ 6 h 38"/>
                    <a:gd name="T8" fmla="*/ 0 w 39"/>
                    <a:gd name="T9" fmla="*/ 5 h 38"/>
                    <a:gd name="T10" fmla="*/ 1 w 39"/>
                    <a:gd name="T11" fmla="*/ 3 h 38"/>
                    <a:gd name="T12" fmla="*/ 2 w 39"/>
                    <a:gd name="T13" fmla="*/ 1 h 38"/>
                    <a:gd name="T14" fmla="*/ 4 w 39"/>
                    <a:gd name="T15" fmla="*/ 1 h 38"/>
                    <a:gd name="T16" fmla="*/ 6 w 39"/>
                    <a:gd name="T17" fmla="*/ 0 h 38"/>
                    <a:gd name="T18" fmla="*/ 7 w 39"/>
                    <a:gd name="T19" fmla="*/ 1 h 38"/>
                    <a:gd name="T20" fmla="*/ 9 w 39"/>
                    <a:gd name="T21" fmla="*/ 1 h 38"/>
                    <a:gd name="T22" fmla="*/ 10 w 39"/>
                    <a:gd name="T23" fmla="*/ 3 h 38"/>
                    <a:gd name="T24" fmla="*/ 10 w 39"/>
                    <a:gd name="T25" fmla="*/ 5 h 38"/>
                    <a:gd name="T26" fmla="*/ 10 w 39"/>
                    <a:gd name="T27" fmla="*/ 7 h 38"/>
                    <a:gd name="T28" fmla="*/ 9 w 39"/>
                    <a:gd name="T29" fmla="*/ 9 h 38"/>
                    <a:gd name="T30" fmla="*/ 7 w 39"/>
                    <a:gd name="T31" fmla="*/ 10 h 38"/>
                    <a:gd name="T32" fmla="*/ 5 w 39"/>
                    <a:gd name="T33" fmla="*/ 1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8"/>
                    <a:gd name="T53" fmla="*/ 39 w 39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8">
                      <a:moveTo>
                        <a:pt x="18" y="38"/>
                      </a:moveTo>
                      <a:lnTo>
                        <a:pt x="11" y="37"/>
                      </a:lnTo>
                      <a:lnTo>
                        <a:pt x="6" y="33"/>
                      </a:lnTo>
                      <a:lnTo>
                        <a:pt x="1" y="26"/>
                      </a:lnTo>
                      <a:lnTo>
                        <a:pt x="0" y="19"/>
                      </a:lnTo>
                      <a:lnTo>
                        <a:pt x="2" y="12"/>
                      </a:lnTo>
                      <a:lnTo>
                        <a:pt x="7" y="6"/>
                      </a:lnTo>
                      <a:lnTo>
                        <a:pt x="14" y="1"/>
                      </a:lnTo>
                      <a:lnTo>
                        <a:pt x="21" y="0"/>
                      </a:lnTo>
                      <a:lnTo>
                        <a:pt x="27" y="3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9" y="21"/>
                      </a:lnTo>
                      <a:lnTo>
                        <a:pt x="38" y="28"/>
                      </a:lnTo>
                      <a:lnTo>
                        <a:pt x="33" y="34"/>
                      </a:lnTo>
                      <a:lnTo>
                        <a:pt x="26" y="37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33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4" name="Freeform 661"/>
                <p:cNvSpPr>
                  <a:spLocks noChangeAspect="1"/>
                </p:cNvSpPr>
                <p:nvPr/>
              </p:nvSpPr>
              <p:spPr bwMode="auto">
                <a:xfrm>
                  <a:off x="4170" y="3403"/>
                  <a:ext cx="13" cy="13"/>
                </a:xfrm>
                <a:custGeom>
                  <a:avLst/>
                  <a:gdLst>
                    <a:gd name="T0" fmla="*/ 3 w 26"/>
                    <a:gd name="T1" fmla="*/ 7 h 25"/>
                    <a:gd name="T2" fmla="*/ 2 w 26"/>
                    <a:gd name="T3" fmla="*/ 6 h 25"/>
                    <a:gd name="T4" fmla="*/ 1 w 26"/>
                    <a:gd name="T5" fmla="*/ 6 h 25"/>
                    <a:gd name="T6" fmla="*/ 1 w 26"/>
                    <a:gd name="T7" fmla="*/ 4 h 25"/>
                    <a:gd name="T8" fmla="*/ 0 w 26"/>
                    <a:gd name="T9" fmla="*/ 3 h 25"/>
                    <a:gd name="T10" fmla="*/ 1 w 26"/>
                    <a:gd name="T11" fmla="*/ 2 h 25"/>
                    <a:gd name="T12" fmla="*/ 1 w 26"/>
                    <a:gd name="T13" fmla="*/ 1 h 25"/>
                    <a:gd name="T14" fmla="*/ 3 w 26"/>
                    <a:gd name="T15" fmla="*/ 1 h 25"/>
                    <a:gd name="T16" fmla="*/ 3 w 26"/>
                    <a:gd name="T17" fmla="*/ 0 h 25"/>
                    <a:gd name="T18" fmla="*/ 5 w 26"/>
                    <a:gd name="T19" fmla="*/ 1 h 25"/>
                    <a:gd name="T20" fmla="*/ 6 w 26"/>
                    <a:gd name="T21" fmla="*/ 2 h 25"/>
                    <a:gd name="T22" fmla="*/ 7 w 26"/>
                    <a:gd name="T23" fmla="*/ 3 h 25"/>
                    <a:gd name="T24" fmla="*/ 7 w 26"/>
                    <a:gd name="T25" fmla="*/ 4 h 25"/>
                    <a:gd name="T26" fmla="*/ 7 w 26"/>
                    <a:gd name="T27" fmla="*/ 5 h 25"/>
                    <a:gd name="T28" fmla="*/ 6 w 26"/>
                    <a:gd name="T29" fmla="*/ 6 h 25"/>
                    <a:gd name="T30" fmla="*/ 5 w 26"/>
                    <a:gd name="T31" fmla="*/ 6 h 25"/>
                    <a:gd name="T32" fmla="*/ 3 w 26"/>
                    <a:gd name="T33" fmla="*/ 7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25"/>
                    <a:gd name="T53" fmla="*/ 26 w 2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25">
                      <a:moveTo>
                        <a:pt x="12" y="25"/>
                      </a:moveTo>
                      <a:lnTo>
                        <a:pt x="7" y="24"/>
                      </a:lnTo>
                      <a:lnTo>
                        <a:pt x="4" y="21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4" y="0"/>
                      </a:lnTo>
                      <a:lnTo>
                        <a:pt x="19" y="1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5" y="18"/>
                      </a:lnTo>
                      <a:lnTo>
                        <a:pt x="22" y="22"/>
                      </a:lnTo>
                      <a:lnTo>
                        <a:pt x="18" y="24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592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5" name="Freeform 662"/>
                <p:cNvSpPr>
                  <a:spLocks noChangeAspect="1"/>
                </p:cNvSpPr>
                <p:nvPr/>
              </p:nvSpPr>
              <p:spPr bwMode="auto">
                <a:xfrm>
                  <a:off x="4172" y="3405"/>
                  <a:ext cx="9" cy="8"/>
                </a:xfrm>
                <a:custGeom>
                  <a:avLst/>
                  <a:gdLst>
                    <a:gd name="T0" fmla="*/ 2 w 18"/>
                    <a:gd name="T1" fmla="*/ 4 h 17"/>
                    <a:gd name="T2" fmla="*/ 1 w 18"/>
                    <a:gd name="T3" fmla="*/ 4 h 17"/>
                    <a:gd name="T4" fmla="*/ 1 w 18"/>
                    <a:gd name="T5" fmla="*/ 3 h 17"/>
                    <a:gd name="T6" fmla="*/ 1 w 18"/>
                    <a:gd name="T7" fmla="*/ 2 h 17"/>
                    <a:gd name="T8" fmla="*/ 0 w 18"/>
                    <a:gd name="T9" fmla="*/ 2 h 17"/>
                    <a:gd name="T10" fmla="*/ 1 w 18"/>
                    <a:gd name="T11" fmla="*/ 1 h 17"/>
                    <a:gd name="T12" fmla="*/ 1 w 18"/>
                    <a:gd name="T13" fmla="*/ 0 h 17"/>
                    <a:gd name="T14" fmla="*/ 1 w 18"/>
                    <a:gd name="T15" fmla="*/ 0 h 17"/>
                    <a:gd name="T16" fmla="*/ 2 w 18"/>
                    <a:gd name="T17" fmla="*/ 0 h 17"/>
                    <a:gd name="T18" fmla="*/ 3 w 18"/>
                    <a:gd name="T19" fmla="*/ 0 h 17"/>
                    <a:gd name="T20" fmla="*/ 4 w 18"/>
                    <a:gd name="T21" fmla="*/ 0 h 17"/>
                    <a:gd name="T22" fmla="*/ 5 w 18"/>
                    <a:gd name="T23" fmla="*/ 1 h 17"/>
                    <a:gd name="T24" fmla="*/ 5 w 18"/>
                    <a:gd name="T25" fmla="*/ 2 h 17"/>
                    <a:gd name="T26" fmla="*/ 5 w 18"/>
                    <a:gd name="T27" fmla="*/ 3 h 17"/>
                    <a:gd name="T28" fmla="*/ 3 w 18"/>
                    <a:gd name="T29" fmla="*/ 3 h 17"/>
                    <a:gd name="T30" fmla="*/ 3 w 18"/>
                    <a:gd name="T31" fmla="*/ 4 h 17"/>
                    <a:gd name="T32" fmla="*/ 2 w 18"/>
                    <a:gd name="T33" fmla="*/ 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7"/>
                    <a:gd name="T53" fmla="*/ 18 w 18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7">
                      <a:moveTo>
                        <a:pt x="9" y="17"/>
                      </a:moveTo>
                      <a:lnTo>
                        <a:pt x="6" y="16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3" y="1"/>
                      </a:lnTo>
                      <a:lnTo>
                        <a:pt x="16" y="3"/>
                      </a:lnTo>
                      <a:lnTo>
                        <a:pt x="17" y="5"/>
                      </a:lnTo>
                      <a:lnTo>
                        <a:pt x="18" y="9"/>
                      </a:lnTo>
                      <a:lnTo>
                        <a:pt x="17" y="12"/>
                      </a:lnTo>
                      <a:lnTo>
                        <a:pt x="15" y="14"/>
                      </a:lnTo>
                      <a:lnTo>
                        <a:pt x="13" y="16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6" name="Freeform 663"/>
                <p:cNvSpPr>
                  <a:spLocks noChangeAspect="1"/>
                </p:cNvSpPr>
                <p:nvPr/>
              </p:nvSpPr>
              <p:spPr bwMode="auto">
                <a:xfrm>
                  <a:off x="4152" y="3396"/>
                  <a:ext cx="81" cy="19"/>
                </a:xfrm>
                <a:custGeom>
                  <a:avLst/>
                  <a:gdLst>
                    <a:gd name="T0" fmla="*/ 0 w 161"/>
                    <a:gd name="T1" fmla="*/ 5 h 38"/>
                    <a:gd name="T2" fmla="*/ 1 w 161"/>
                    <a:gd name="T3" fmla="*/ 5 h 38"/>
                    <a:gd name="T4" fmla="*/ 4 w 161"/>
                    <a:gd name="T5" fmla="*/ 3 h 38"/>
                    <a:gd name="T6" fmla="*/ 8 w 161"/>
                    <a:gd name="T7" fmla="*/ 1 h 38"/>
                    <a:gd name="T8" fmla="*/ 14 w 161"/>
                    <a:gd name="T9" fmla="*/ 1 h 38"/>
                    <a:gd name="T10" fmla="*/ 20 w 161"/>
                    <a:gd name="T11" fmla="*/ 0 h 38"/>
                    <a:gd name="T12" fmla="*/ 27 w 161"/>
                    <a:gd name="T13" fmla="*/ 1 h 38"/>
                    <a:gd name="T14" fmla="*/ 34 w 161"/>
                    <a:gd name="T15" fmla="*/ 4 h 38"/>
                    <a:gd name="T16" fmla="*/ 41 w 161"/>
                    <a:gd name="T17" fmla="*/ 10 h 38"/>
                    <a:gd name="T18" fmla="*/ 40 w 161"/>
                    <a:gd name="T19" fmla="*/ 9 h 38"/>
                    <a:gd name="T20" fmla="*/ 37 w 161"/>
                    <a:gd name="T21" fmla="*/ 7 h 38"/>
                    <a:gd name="T22" fmla="*/ 33 w 161"/>
                    <a:gd name="T23" fmla="*/ 5 h 38"/>
                    <a:gd name="T24" fmla="*/ 29 w 161"/>
                    <a:gd name="T25" fmla="*/ 4 h 38"/>
                    <a:gd name="T26" fmla="*/ 22 w 161"/>
                    <a:gd name="T27" fmla="*/ 3 h 38"/>
                    <a:gd name="T28" fmla="*/ 16 w 161"/>
                    <a:gd name="T29" fmla="*/ 2 h 38"/>
                    <a:gd name="T30" fmla="*/ 8 w 161"/>
                    <a:gd name="T31" fmla="*/ 3 h 38"/>
                    <a:gd name="T32" fmla="*/ 0 w 161"/>
                    <a:gd name="T33" fmla="*/ 5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1"/>
                    <a:gd name="T52" fmla="*/ 0 h 38"/>
                    <a:gd name="T53" fmla="*/ 161 w 161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1" h="38">
                      <a:moveTo>
                        <a:pt x="0" y="21"/>
                      </a:moveTo>
                      <a:lnTo>
                        <a:pt x="3" y="19"/>
                      </a:lnTo>
                      <a:lnTo>
                        <a:pt x="15" y="13"/>
                      </a:lnTo>
                      <a:lnTo>
                        <a:pt x="31" y="7"/>
                      </a:lnTo>
                      <a:lnTo>
                        <a:pt x="53" y="1"/>
                      </a:lnTo>
                      <a:lnTo>
                        <a:pt x="78" y="0"/>
                      </a:lnTo>
                      <a:lnTo>
                        <a:pt x="105" y="4"/>
                      </a:lnTo>
                      <a:lnTo>
                        <a:pt x="133" y="16"/>
                      </a:lnTo>
                      <a:lnTo>
                        <a:pt x="161" y="38"/>
                      </a:lnTo>
                      <a:lnTo>
                        <a:pt x="158" y="36"/>
                      </a:lnTo>
                      <a:lnTo>
                        <a:pt x="148" y="30"/>
                      </a:lnTo>
                      <a:lnTo>
                        <a:pt x="132" y="23"/>
                      </a:lnTo>
                      <a:lnTo>
                        <a:pt x="113" y="16"/>
                      </a:lnTo>
                      <a:lnTo>
                        <a:pt x="88" y="12"/>
                      </a:lnTo>
                      <a:lnTo>
                        <a:pt x="62" y="9"/>
                      </a:lnTo>
                      <a:lnTo>
                        <a:pt x="32" y="12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7" name="Freeform 664"/>
                <p:cNvSpPr>
                  <a:spLocks noChangeAspect="1"/>
                </p:cNvSpPr>
                <p:nvPr/>
              </p:nvSpPr>
              <p:spPr bwMode="auto">
                <a:xfrm>
                  <a:off x="4171" y="3372"/>
                  <a:ext cx="76" cy="11"/>
                </a:xfrm>
                <a:custGeom>
                  <a:avLst/>
                  <a:gdLst>
                    <a:gd name="T0" fmla="*/ 37 w 151"/>
                    <a:gd name="T1" fmla="*/ 6 h 22"/>
                    <a:gd name="T2" fmla="*/ 33 w 151"/>
                    <a:gd name="T3" fmla="*/ 3 h 22"/>
                    <a:gd name="T4" fmla="*/ 29 w 151"/>
                    <a:gd name="T5" fmla="*/ 2 h 22"/>
                    <a:gd name="T6" fmla="*/ 24 w 151"/>
                    <a:gd name="T7" fmla="*/ 1 h 22"/>
                    <a:gd name="T8" fmla="*/ 19 w 151"/>
                    <a:gd name="T9" fmla="*/ 1 h 22"/>
                    <a:gd name="T10" fmla="*/ 15 w 151"/>
                    <a:gd name="T11" fmla="*/ 1 h 22"/>
                    <a:gd name="T12" fmla="*/ 10 w 151"/>
                    <a:gd name="T13" fmla="*/ 2 h 22"/>
                    <a:gd name="T14" fmla="*/ 5 w 151"/>
                    <a:gd name="T15" fmla="*/ 3 h 22"/>
                    <a:gd name="T16" fmla="*/ 1 w 151"/>
                    <a:gd name="T17" fmla="*/ 5 h 22"/>
                    <a:gd name="T18" fmla="*/ 1 w 151"/>
                    <a:gd name="T19" fmla="*/ 5 h 22"/>
                    <a:gd name="T20" fmla="*/ 1 w 151"/>
                    <a:gd name="T21" fmla="*/ 5 h 22"/>
                    <a:gd name="T22" fmla="*/ 0 w 151"/>
                    <a:gd name="T23" fmla="*/ 5 h 22"/>
                    <a:gd name="T24" fmla="*/ 0 w 151"/>
                    <a:gd name="T25" fmla="*/ 5 h 22"/>
                    <a:gd name="T26" fmla="*/ 0 w 151"/>
                    <a:gd name="T27" fmla="*/ 4 h 22"/>
                    <a:gd name="T28" fmla="*/ 0 w 151"/>
                    <a:gd name="T29" fmla="*/ 4 h 22"/>
                    <a:gd name="T30" fmla="*/ 0 w 151"/>
                    <a:gd name="T31" fmla="*/ 3 h 22"/>
                    <a:gd name="T32" fmla="*/ 1 w 151"/>
                    <a:gd name="T33" fmla="*/ 3 h 22"/>
                    <a:gd name="T34" fmla="*/ 5 w 151"/>
                    <a:gd name="T35" fmla="*/ 3 h 22"/>
                    <a:gd name="T36" fmla="*/ 10 w 151"/>
                    <a:gd name="T37" fmla="*/ 1 h 22"/>
                    <a:gd name="T38" fmla="*/ 15 w 151"/>
                    <a:gd name="T39" fmla="*/ 1 h 22"/>
                    <a:gd name="T40" fmla="*/ 20 w 151"/>
                    <a:gd name="T41" fmla="*/ 0 h 22"/>
                    <a:gd name="T42" fmla="*/ 25 w 151"/>
                    <a:gd name="T43" fmla="*/ 1 h 22"/>
                    <a:gd name="T44" fmla="*/ 29 w 151"/>
                    <a:gd name="T45" fmla="*/ 1 h 22"/>
                    <a:gd name="T46" fmla="*/ 34 w 151"/>
                    <a:gd name="T47" fmla="*/ 3 h 22"/>
                    <a:gd name="T48" fmla="*/ 38 w 151"/>
                    <a:gd name="T49" fmla="*/ 5 h 22"/>
                    <a:gd name="T50" fmla="*/ 38 w 151"/>
                    <a:gd name="T51" fmla="*/ 5 h 22"/>
                    <a:gd name="T52" fmla="*/ 38 w 151"/>
                    <a:gd name="T53" fmla="*/ 5 h 22"/>
                    <a:gd name="T54" fmla="*/ 38 w 151"/>
                    <a:gd name="T55" fmla="*/ 6 h 22"/>
                    <a:gd name="T56" fmla="*/ 38 w 151"/>
                    <a:gd name="T57" fmla="*/ 6 h 22"/>
                    <a:gd name="T58" fmla="*/ 38 w 151"/>
                    <a:gd name="T59" fmla="*/ 6 h 22"/>
                    <a:gd name="T60" fmla="*/ 38 w 151"/>
                    <a:gd name="T61" fmla="*/ 6 h 22"/>
                    <a:gd name="T62" fmla="*/ 37 w 151"/>
                    <a:gd name="T63" fmla="*/ 6 h 22"/>
                    <a:gd name="T64" fmla="*/ 37 w 151"/>
                    <a:gd name="T65" fmla="*/ 6 h 22"/>
                    <a:gd name="T66" fmla="*/ 37 w 151"/>
                    <a:gd name="T67" fmla="*/ 6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1"/>
                    <a:gd name="T103" fmla="*/ 0 h 22"/>
                    <a:gd name="T104" fmla="*/ 151 w 151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1" h="22">
                      <a:moveTo>
                        <a:pt x="147" y="22"/>
                      </a:moveTo>
                      <a:lnTo>
                        <a:pt x="131" y="14"/>
                      </a:lnTo>
                      <a:lnTo>
                        <a:pt x="113" y="8"/>
                      </a:lnTo>
                      <a:lnTo>
                        <a:pt x="94" y="4"/>
                      </a:lnTo>
                      <a:lnTo>
                        <a:pt x="76" y="4"/>
                      </a:lnTo>
                      <a:lnTo>
                        <a:pt x="57" y="6"/>
                      </a:lnTo>
                      <a:lnTo>
                        <a:pt x="38" y="8"/>
                      </a:lnTo>
                      <a:lnTo>
                        <a:pt x="19" y="13"/>
                      </a:lnTo>
                      <a:lnTo>
                        <a:pt x="2" y="18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9" y="9"/>
                      </a:lnTo>
                      <a:lnTo>
                        <a:pt x="38" y="4"/>
                      </a:lnTo>
                      <a:lnTo>
                        <a:pt x="57" y="1"/>
                      </a:lnTo>
                      <a:lnTo>
                        <a:pt x="77" y="0"/>
                      </a:lnTo>
                      <a:lnTo>
                        <a:pt x="97" y="1"/>
                      </a:lnTo>
                      <a:lnTo>
                        <a:pt x="115" y="3"/>
                      </a:lnTo>
                      <a:lnTo>
                        <a:pt x="133" y="9"/>
                      </a:lnTo>
                      <a:lnTo>
                        <a:pt x="151" y="18"/>
                      </a:lnTo>
                      <a:lnTo>
                        <a:pt x="151" y="19"/>
                      </a:lnTo>
                      <a:lnTo>
                        <a:pt x="151" y="21"/>
                      </a:lnTo>
                      <a:lnTo>
                        <a:pt x="150" y="22"/>
                      </a:lnTo>
                      <a:lnTo>
                        <a:pt x="148" y="22"/>
                      </a:lnTo>
                      <a:lnTo>
                        <a:pt x="14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8" name="Freeform 665"/>
                <p:cNvSpPr>
                  <a:spLocks noChangeAspect="1"/>
                </p:cNvSpPr>
                <p:nvPr/>
              </p:nvSpPr>
              <p:spPr bwMode="auto">
                <a:xfrm>
                  <a:off x="4318" y="3372"/>
                  <a:ext cx="76" cy="11"/>
                </a:xfrm>
                <a:custGeom>
                  <a:avLst/>
                  <a:gdLst>
                    <a:gd name="T0" fmla="*/ 37 w 154"/>
                    <a:gd name="T1" fmla="*/ 6 h 22"/>
                    <a:gd name="T2" fmla="*/ 33 w 154"/>
                    <a:gd name="T3" fmla="*/ 3 h 22"/>
                    <a:gd name="T4" fmla="*/ 28 w 154"/>
                    <a:gd name="T5" fmla="*/ 2 h 22"/>
                    <a:gd name="T6" fmla="*/ 23 w 154"/>
                    <a:gd name="T7" fmla="*/ 1 h 22"/>
                    <a:gd name="T8" fmla="*/ 19 w 154"/>
                    <a:gd name="T9" fmla="*/ 1 h 22"/>
                    <a:gd name="T10" fmla="*/ 14 w 154"/>
                    <a:gd name="T11" fmla="*/ 1 h 22"/>
                    <a:gd name="T12" fmla="*/ 10 w 154"/>
                    <a:gd name="T13" fmla="*/ 2 h 22"/>
                    <a:gd name="T14" fmla="*/ 5 w 154"/>
                    <a:gd name="T15" fmla="*/ 3 h 22"/>
                    <a:gd name="T16" fmla="*/ 0 w 154"/>
                    <a:gd name="T17" fmla="*/ 5 h 22"/>
                    <a:gd name="T18" fmla="*/ 0 w 154"/>
                    <a:gd name="T19" fmla="*/ 5 h 22"/>
                    <a:gd name="T20" fmla="*/ 0 w 154"/>
                    <a:gd name="T21" fmla="*/ 5 h 22"/>
                    <a:gd name="T22" fmla="*/ 0 w 154"/>
                    <a:gd name="T23" fmla="*/ 5 h 22"/>
                    <a:gd name="T24" fmla="*/ 0 w 154"/>
                    <a:gd name="T25" fmla="*/ 5 h 22"/>
                    <a:gd name="T26" fmla="*/ 0 w 154"/>
                    <a:gd name="T27" fmla="*/ 4 h 22"/>
                    <a:gd name="T28" fmla="*/ 0 w 154"/>
                    <a:gd name="T29" fmla="*/ 4 h 22"/>
                    <a:gd name="T30" fmla="*/ 0 w 154"/>
                    <a:gd name="T31" fmla="*/ 3 h 22"/>
                    <a:gd name="T32" fmla="*/ 0 w 154"/>
                    <a:gd name="T33" fmla="*/ 3 h 22"/>
                    <a:gd name="T34" fmla="*/ 5 w 154"/>
                    <a:gd name="T35" fmla="*/ 3 h 22"/>
                    <a:gd name="T36" fmla="*/ 10 w 154"/>
                    <a:gd name="T37" fmla="*/ 1 h 22"/>
                    <a:gd name="T38" fmla="*/ 14 w 154"/>
                    <a:gd name="T39" fmla="*/ 1 h 22"/>
                    <a:gd name="T40" fmla="*/ 19 w 154"/>
                    <a:gd name="T41" fmla="*/ 0 h 22"/>
                    <a:gd name="T42" fmla="*/ 24 w 154"/>
                    <a:gd name="T43" fmla="*/ 1 h 22"/>
                    <a:gd name="T44" fmla="*/ 29 w 154"/>
                    <a:gd name="T45" fmla="*/ 1 h 22"/>
                    <a:gd name="T46" fmla="*/ 33 w 154"/>
                    <a:gd name="T47" fmla="*/ 3 h 22"/>
                    <a:gd name="T48" fmla="*/ 38 w 154"/>
                    <a:gd name="T49" fmla="*/ 5 h 22"/>
                    <a:gd name="T50" fmla="*/ 38 w 154"/>
                    <a:gd name="T51" fmla="*/ 5 h 22"/>
                    <a:gd name="T52" fmla="*/ 38 w 154"/>
                    <a:gd name="T53" fmla="*/ 5 h 22"/>
                    <a:gd name="T54" fmla="*/ 38 w 154"/>
                    <a:gd name="T55" fmla="*/ 6 h 22"/>
                    <a:gd name="T56" fmla="*/ 38 w 154"/>
                    <a:gd name="T57" fmla="*/ 6 h 22"/>
                    <a:gd name="T58" fmla="*/ 38 w 154"/>
                    <a:gd name="T59" fmla="*/ 6 h 22"/>
                    <a:gd name="T60" fmla="*/ 37 w 154"/>
                    <a:gd name="T61" fmla="*/ 6 h 22"/>
                    <a:gd name="T62" fmla="*/ 37 w 154"/>
                    <a:gd name="T63" fmla="*/ 6 h 22"/>
                    <a:gd name="T64" fmla="*/ 37 w 154"/>
                    <a:gd name="T65" fmla="*/ 6 h 22"/>
                    <a:gd name="T66" fmla="*/ 37 w 154"/>
                    <a:gd name="T67" fmla="*/ 6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4"/>
                    <a:gd name="T103" fmla="*/ 0 h 22"/>
                    <a:gd name="T104" fmla="*/ 154 w 154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4" h="22">
                      <a:moveTo>
                        <a:pt x="150" y="22"/>
                      </a:moveTo>
                      <a:lnTo>
                        <a:pt x="133" y="14"/>
                      </a:lnTo>
                      <a:lnTo>
                        <a:pt x="115" y="8"/>
                      </a:lnTo>
                      <a:lnTo>
                        <a:pt x="96" y="4"/>
                      </a:lnTo>
                      <a:lnTo>
                        <a:pt x="78" y="4"/>
                      </a:lnTo>
                      <a:lnTo>
                        <a:pt x="58" y="6"/>
                      </a:lnTo>
                      <a:lnTo>
                        <a:pt x="40" y="8"/>
                      </a:lnTo>
                      <a:lnTo>
                        <a:pt x="21" y="13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0" y="9"/>
                      </a:lnTo>
                      <a:lnTo>
                        <a:pt x="40" y="4"/>
                      </a:lnTo>
                      <a:lnTo>
                        <a:pt x="59" y="1"/>
                      </a:lnTo>
                      <a:lnTo>
                        <a:pt x="79" y="0"/>
                      </a:lnTo>
                      <a:lnTo>
                        <a:pt x="97" y="1"/>
                      </a:lnTo>
                      <a:lnTo>
                        <a:pt x="117" y="3"/>
                      </a:lnTo>
                      <a:lnTo>
                        <a:pt x="135" y="9"/>
                      </a:lnTo>
                      <a:lnTo>
                        <a:pt x="153" y="18"/>
                      </a:lnTo>
                      <a:lnTo>
                        <a:pt x="154" y="18"/>
                      </a:lnTo>
                      <a:lnTo>
                        <a:pt x="154" y="19"/>
                      </a:lnTo>
                      <a:lnTo>
                        <a:pt x="154" y="21"/>
                      </a:lnTo>
                      <a:lnTo>
                        <a:pt x="153" y="21"/>
                      </a:lnTo>
                      <a:lnTo>
                        <a:pt x="153" y="22"/>
                      </a:lnTo>
                      <a:lnTo>
                        <a:pt x="151" y="22"/>
                      </a:lnTo>
                      <a:lnTo>
                        <a:pt x="15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39" name="Freeform 666"/>
                <p:cNvSpPr>
                  <a:spLocks noChangeAspect="1"/>
                </p:cNvSpPr>
                <p:nvPr/>
              </p:nvSpPr>
              <p:spPr bwMode="auto">
                <a:xfrm>
                  <a:off x="4243" y="3504"/>
                  <a:ext cx="44" cy="19"/>
                </a:xfrm>
                <a:custGeom>
                  <a:avLst/>
                  <a:gdLst>
                    <a:gd name="T0" fmla="*/ 12 w 87"/>
                    <a:gd name="T1" fmla="*/ 2 h 37"/>
                    <a:gd name="T2" fmla="*/ 12 w 87"/>
                    <a:gd name="T3" fmla="*/ 1 h 37"/>
                    <a:gd name="T4" fmla="*/ 14 w 87"/>
                    <a:gd name="T5" fmla="*/ 1 h 37"/>
                    <a:gd name="T6" fmla="*/ 16 w 87"/>
                    <a:gd name="T7" fmla="*/ 1 h 37"/>
                    <a:gd name="T8" fmla="*/ 19 w 87"/>
                    <a:gd name="T9" fmla="*/ 0 h 37"/>
                    <a:gd name="T10" fmla="*/ 21 w 87"/>
                    <a:gd name="T11" fmla="*/ 0 h 37"/>
                    <a:gd name="T12" fmla="*/ 22 w 87"/>
                    <a:gd name="T13" fmla="*/ 1 h 37"/>
                    <a:gd name="T14" fmla="*/ 22 w 87"/>
                    <a:gd name="T15" fmla="*/ 2 h 37"/>
                    <a:gd name="T16" fmla="*/ 20 w 87"/>
                    <a:gd name="T17" fmla="*/ 4 h 37"/>
                    <a:gd name="T18" fmla="*/ 3 w 87"/>
                    <a:gd name="T19" fmla="*/ 10 h 37"/>
                    <a:gd name="T20" fmla="*/ 3 w 87"/>
                    <a:gd name="T21" fmla="*/ 9 h 37"/>
                    <a:gd name="T22" fmla="*/ 4 w 87"/>
                    <a:gd name="T23" fmla="*/ 7 h 37"/>
                    <a:gd name="T24" fmla="*/ 3 w 87"/>
                    <a:gd name="T25" fmla="*/ 5 h 37"/>
                    <a:gd name="T26" fmla="*/ 0 w 87"/>
                    <a:gd name="T27" fmla="*/ 5 h 37"/>
                    <a:gd name="T28" fmla="*/ 12 w 87"/>
                    <a:gd name="T29" fmla="*/ 2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7"/>
                    <a:gd name="T46" fmla="*/ 0 h 37"/>
                    <a:gd name="T47" fmla="*/ 87 w 87"/>
                    <a:gd name="T48" fmla="*/ 37 h 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7" h="37">
                      <a:moveTo>
                        <a:pt x="45" y="5"/>
                      </a:moveTo>
                      <a:lnTo>
                        <a:pt x="47" y="4"/>
                      </a:lnTo>
                      <a:lnTo>
                        <a:pt x="55" y="3"/>
                      </a:lnTo>
                      <a:lnTo>
                        <a:pt x="64" y="1"/>
                      </a:ln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87" y="2"/>
                      </a:lnTo>
                      <a:lnTo>
                        <a:pt x="86" y="7"/>
                      </a:lnTo>
                      <a:lnTo>
                        <a:pt x="77" y="15"/>
                      </a:lnTo>
                      <a:lnTo>
                        <a:pt x="10" y="37"/>
                      </a:lnTo>
                      <a:lnTo>
                        <a:pt x="11" y="33"/>
                      </a:lnTo>
                      <a:lnTo>
                        <a:pt x="14" y="27"/>
                      </a:lnTo>
                      <a:lnTo>
                        <a:pt x="10" y="20"/>
                      </a:lnTo>
                      <a:lnTo>
                        <a:pt x="0" y="19"/>
                      </a:ln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0" name="Freeform 667"/>
                <p:cNvSpPr>
                  <a:spLocks noChangeAspect="1"/>
                </p:cNvSpPr>
                <p:nvPr/>
              </p:nvSpPr>
              <p:spPr bwMode="auto">
                <a:xfrm>
                  <a:off x="4222" y="3501"/>
                  <a:ext cx="57" cy="13"/>
                </a:xfrm>
                <a:custGeom>
                  <a:avLst/>
                  <a:gdLst>
                    <a:gd name="T0" fmla="*/ 14 w 114"/>
                    <a:gd name="T1" fmla="*/ 6 h 25"/>
                    <a:gd name="T2" fmla="*/ 15 w 114"/>
                    <a:gd name="T3" fmla="*/ 6 h 25"/>
                    <a:gd name="T4" fmla="*/ 18 w 114"/>
                    <a:gd name="T5" fmla="*/ 5 h 25"/>
                    <a:gd name="T6" fmla="*/ 21 w 114"/>
                    <a:gd name="T7" fmla="*/ 5 h 25"/>
                    <a:gd name="T8" fmla="*/ 23 w 114"/>
                    <a:gd name="T9" fmla="*/ 4 h 25"/>
                    <a:gd name="T10" fmla="*/ 25 w 114"/>
                    <a:gd name="T11" fmla="*/ 3 h 25"/>
                    <a:gd name="T12" fmla="*/ 27 w 114"/>
                    <a:gd name="T13" fmla="*/ 3 h 25"/>
                    <a:gd name="T14" fmla="*/ 28 w 114"/>
                    <a:gd name="T15" fmla="*/ 2 h 25"/>
                    <a:gd name="T16" fmla="*/ 29 w 114"/>
                    <a:gd name="T17" fmla="*/ 2 h 25"/>
                    <a:gd name="T18" fmla="*/ 29 w 114"/>
                    <a:gd name="T19" fmla="*/ 2 h 25"/>
                    <a:gd name="T20" fmla="*/ 28 w 114"/>
                    <a:gd name="T21" fmla="*/ 2 h 25"/>
                    <a:gd name="T22" fmla="*/ 27 w 114"/>
                    <a:gd name="T23" fmla="*/ 2 h 25"/>
                    <a:gd name="T24" fmla="*/ 25 w 114"/>
                    <a:gd name="T25" fmla="*/ 2 h 25"/>
                    <a:gd name="T26" fmla="*/ 23 w 114"/>
                    <a:gd name="T27" fmla="*/ 2 h 25"/>
                    <a:gd name="T28" fmla="*/ 21 w 114"/>
                    <a:gd name="T29" fmla="*/ 1 h 25"/>
                    <a:gd name="T30" fmla="*/ 18 w 114"/>
                    <a:gd name="T31" fmla="*/ 1 h 25"/>
                    <a:gd name="T32" fmla="*/ 14 w 114"/>
                    <a:gd name="T33" fmla="*/ 1 h 25"/>
                    <a:gd name="T34" fmla="*/ 12 w 114"/>
                    <a:gd name="T35" fmla="*/ 0 h 25"/>
                    <a:gd name="T36" fmla="*/ 9 w 114"/>
                    <a:gd name="T37" fmla="*/ 1 h 25"/>
                    <a:gd name="T38" fmla="*/ 6 w 114"/>
                    <a:gd name="T39" fmla="*/ 1 h 25"/>
                    <a:gd name="T40" fmla="*/ 4 w 114"/>
                    <a:gd name="T41" fmla="*/ 1 h 25"/>
                    <a:gd name="T42" fmla="*/ 2 w 114"/>
                    <a:gd name="T43" fmla="*/ 2 h 25"/>
                    <a:gd name="T44" fmla="*/ 1 w 114"/>
                    <a:gd name="T45" fmla="*/ 3 h 25"/>
                    <a:gd name="T46" fmla="*/ 0 w 114"/>
                    <a:gd name="T47" fmla="*/ 4 h 25"/>
                    <a:gd name="T48" fmla="*/ 1 w 114"/>
                    <a:gd name="T49" fmla="*/ 5 h 25"/>
                    <a:gd name="T50" fmla="*/ 2 w 114"/>
                    <a:gd name="T51" fmla="*/ 6 h 25"/>
                    <a:gd name="T52" fmla="*/ 4 w 114"/>
                    <a:gd name="T53" fmla="*/ 6 h 25"/>
                    <a:gd name="T54" fmla="*/ 5 w 114"/>
                    <a:gd name="T55" fmla="*/ 6 h 25"/>
                    <a:gd name="T56" fmla="*/ 7 w 114"/>
                    <a:gd name="T57" fmla="*/ 7 h 25"/>
                    <a:gd name="T58" fmla="*/ 9 w 114"/>
                    <a:gd name="T59" fmla="*/ 7 h 25"/>
                    <a:gd name="T60" fmla="*/ 10 w 114"/>
                    <a:gd name="T61" fmla="*/ 7 h 25"/>
                    <a:gd name="T62" fmla="*/ 12 w 114"/>
                    <a:gd name="T63" fmla="*/ 7 h 25"/>
                    <a:gd name="T64" fmla="*/ 14 w 114"/>
                    <a:gd name="T65" fmla="*/ 6 h 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4"/>
                    <a:gd name="T100" fmla="*/ 0 h 25"/>
                    <a:gd name="T101" fmla="*/ 114 w 114"/>
                    <a:gd name="T102" fmla="*/ 25 h 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4" h="25">
                      <a:moveTo>
                        <a:pt x="54" y="24"/>
                      </a:moveTo>
                      <a:lnTo>
                        <a:pt x="62" y="22"/>
                      </a:lnTo>
                      <a:lnTo>
                        <a:pt x="70" y="20"/>
                      </a:lnTo>
                      <a:lnTo>
                        <a:pt x="81" y="17"/>
                      </a:lnTo>
                      <a:lnTo>
                        <a:pt x="91" y="14"/>
                      </a:lnTo>
                      <a:lnTo>
                        <a:pt x="100" y="11"/>
                      </a:lnTo>
                      <a:lnTo>
                        <a:pt x="107" y="9"/>
                      </a:lnTo>
                      <a:lnTo>
                        <a:pt x="112" y="8"/>
                      </a:lnTo>
                      <a:lnTo>
                        <a:pt x="114" y="7"/>
                      </a:lnTo>
                      <a:lnTo>
                        <a:pt x="113" y="7"/>
                      </a:lnTo>
                      <a:lnTo>
                        <a:pt x="109" y="7"/>
                      </a:lnTo>
                      <a:lnTo>
                        <a:pt x="105" y="6"/>
                      </a:lnTo>
                      <a:lnTo>
                        <a:pt x="98" y="6"/>
                      </a:lnTo>
                      <a:lnTo>
                        <a:pt x="90" y="5"/>
                      </a:lnTo>
                      <a:lnTo>
                        <a:pt x="81" y="3"/>
                      </a:lnTo>
                      <a:lnTo>
                        <a:pt x="70" y="2"/>
                      </a:lnTo>
                      <a:lnTo>
                        <a:pt x="59" y="1"/>
                      </a:lnTo>
                      <a:lnTo>
                        <a:pt x="46" y="0"/>
                      </a:lnTo>
                      <a:lnTo>
                        <a:pt x="33" y="1"/>
                      </a:lnTo>
                      <a:lnTo>
                        <a:pt x="22" y="1"/>
                      </a:lnTo>
                      <a:lnTo>
                        <a:pt x="13" y="3"/>
                      </a:lnTo>
                      <a:lnTo>
                        <a:pt x="6" y="6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8" y="21"/>
                      </a:lnTo>
                      <a:lnTo>
                        <a:pt x="14" y="23"/>
                      </a:lnTo>
                      <a:lnTo>
                        <a:pt x="20" y="24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40" y="25"/>
                      </a:lnTo>
                      <a:lnTo>
                        <a:pt x="47" y="25"/>
                      </a:lnTo>
                      <a:lnTo>
                        <a:pt x="54" y="2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1" name="Freeform 668"/>
                <p:cNvSpPr>
                  <a:spLocks noChangeAspect="1"/>
                </p:cNvSpPr>
                <p:nvPr/>
              </p:nvSpPr>
              <p:spPr bwMode="auto">
                <a:xfrm>
                  <a:off x="4227" y="3507"/>
                  <a:ext cx="27" cy="4"/>
                </a:xfrm>
                <a:custGeom>
                  <a:avLst/>
                  <a:gdLst>
                    <a:gd name="T0" fmla="*/ 13 w 56"/>
                    <a:gd name="T1" fmla="*/ 1 h 8"/>
                    <a:gd name="T2" fmla="*/ 12 w 56"/>
                    <a:gd name="T3" fmla="*/ 1 h 8"/>
                    <a:gd name="T4" fmla="*/ 11 w 56"/>
                    <a:gd name="T5" fmla="*/ 1 h 8"/>
                    <a:gd name="T6" fmla="*/ 8 w 56"/>
                    <a:gd name="T7" fmla="*/ 1 h 8"/>
                    <a:gd name="T8" fmla="*/ 5 w 56"/>
                    <a:gd name="T9" fmla="*/ 0 h 8"/>
                    <a:gd name="T10" fmla="*/ 3 w 56"/>
                    <a:gd name="T11" fmla="*/ 0 h 8"/>
                    <a:gd name="T12" fmla="*/ 1 w 56"/>
                    <a:gd name="T13" fmla="*/ 0 h 8"/>
                    <a:gd name="T14" fmla="*/ 0 w 56"/>
                    <a:gd name="T15" fmla="*/ 1 h 8"/>
                    <a:gd name="T16" fmla="*/ 0 w 56"/>
                    <a:gd name="T17" fmla="*/ 1 h 8"/>
                    <a:gd name="T18" fmla="*/ 2 w 56"/>
                    <a:gd name="T19" fmla="*/ 1 h 8"/>
                    <a:gd name="T20" fmla="*/ 4 w 56"/>
                    <a:gd name="T21" fmla="*/ 1 h 8"/>
                    <a:gd name="T22" fmla="*/ 7 w 56"/>
                    <a:gd name="T23" fmla="*/ 2 h 8"/>
                    <a:gd name="T24" fmla="*/ 8 w 56"/>
                    <a:gd name="T25" fmla="*/ 1 h 8"/>
                    <a:gd name="T26" fmla="*/ 10 w 56"/>
                    <a:gd name="T27" fmla="*/ 1 h 8"/>
                    <a:gd name="T28" fmla="*/ 12 w 56"/>
                    <a:gd name="T29" fmla="*/ 1 h 8"/>
                    <a:gd name="T30" fmla="*/ 13 w 56"/>
                    <a:gd name="T31" fmla="*/ 1 h 8"/>
                    <a:gd name="T32" fmla="*/ 13 w 56"/>
                    <a:gd name="T33" fmla="*/ 1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6"/>
                    <a:gd name="T52" fmla="*/ 0 h 8"/>
                    <a:gd name="T53" fmla="*/ 56 w 56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6" h="8">
                      <a:moveTo>
                        <a:pt x="56" y="4"/>
                      </a:moveTo>
                      <a:lnTo>
                        <a:pt x="52" y="4"/>
                      </a:lnTo>
                      <a:lnTo>
                        <a:pt x="45" y="3"/>
                      </a:lnTo>
                      <a:lnTo>
                        <a:pt x="35" y="1"/>
                      </a:ln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3" y="4"/>
                      </a:lnTo>
                      <a:lnTo>
                        <a:pt x="11" y="6"/>
                      </a:lnTo>
                      <a:lnTo>
                        <a:pt x="19" y="7"/>
                      </a:lnTo>
                      <a:lnTo>
                        <a:pt x="28" y="8"/>
                      </a:lnTo>
                      <a:lnTo>
                        <a:pt x="36" y="7"/>
                      </a:lnTo>
                      <a:lnTo>
                        <a:pt x="44" y="6"/>
                      </a:lnTo>
                      <a:lnTo>
                        <a:pt x="50" y="5"/>
                      </a:lnTo>
                      <a:lnTo>
                        <a:pt x="55" y="4"/>
                      </a:lnTo>
                      <a:lnTo>
                        <a:pt x="56" y="4"/>
                      </a:lnTo>
                      <a:close/>
                    </a:path>
                  </a:pathLst>
                </a:custGeom>
                <a:solidFill>
                  <a:srgbClr val="FF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2" name="Freeform 669"/>
                <p:cNvSpPr>
                  <a:spLocks noChangeAspect="1"/>
                </p:cNvSpPr>
                <p:nvPr/>
              </p:nvSpPr>
              <p:spPr bwMode="auto">
                <a:xfrm>
                  <a:off x="4236" y="3512"/>
                  <a:ext cx="46" cy="25"/>
                </a:xfrm>
                <a:custGeom>
                  <a:avLst/>
                  <a:gdLst>
                    <a:gd name="T0" fmla="*/ 12 w 92"/>
                    <a:gd name="T1" fmla="*/ 4 h 49"/>
                    <a:gd name="T2" fmla="*/ 13 w 92"/>
                    <a:gd name="T3" fmla="*/ 3 h 49"/>
                    <a:gd name="T4" fmla="*/ 15 w 92"/>
                    <a:gd name="T5" fmla="*/ 3 h 49"/>
                    <a:gd name="T6" fmla="*/ 18 w 92"/>
                    <a:gd name="T7" fmla="*/ 2 h 49"/>
                    <a:gd name="T8" fmla="*/ 20 w 92"/>
                    <a:gd name="T9" fmla="*/ 1 h 49"/>
                    <a:gd name="T10" fmla="*/ 21 w 92"/>
                    <a:gd name="T11" fmla="*/ 1 h 49"/>
                    <a:gd name="T12" fmla="*/ 22 w 92"/>
                    <a:gd name="T13" fmla="*/ 1 h 49"/>
                    <a:gd name="T14" fmla="*/ 23 w 92"/>
                    <a:gd name="T15" fmla="*/ 0 h 49"/>
                    <a:gd name="T16" fmla="*/ 23 w 92"/>
                    <a:gd name="T17" fmla="*/ 0 h 49"/>
                    <a:gd name="T18" fmla="*/ 23 w 92"/>
                    <a:gd name="T19" fmla="*/ 1 h 49"/>
                    <a:gd name="T20" fmla="*/ 21 w 92"/>
                    <a:gd name="T21" fmla="*/ 3 h 49"/>
                    <a:gd name="T22" fmla="*/ 19 w 92"/>
                    <a:gd name="T23" fmla="*/ 6 h 49"/>
                    <a:gd name="T24" fmla="*/ 16 w 92"/>
                    <a:gd name="T25" fmla="*/ 8 h 49"/>
                    <a:gd name="T26" fmla="*/ 13 w 92"/>
                    <a:gd name="T27" fmla="*/ 10 h 49"/>
                    <a:gd name="T28" fmla="*/ 12 w 92"/>
                    <a:gd name="T29" fmla="*/ 11 h 49"/>
                    <a:gd name="T30" fmla="*/ 9 w 92"/>
                    <a:gd name="T31" fmla="*/ 12 h 49"/>
                    <a:gd name="T32" fmla="*/ 6 w 92"/>
                    <a:gd name="T33" fmla="*/ 12 h 49"/>
                    <a:gd name="T34" fmla="*/ 5 w 92"/>
                    <a:gd name="T35" fmla="*/ 13 h 49"/>
                    <a:gd name="T36" fmla="*/ 3 w 92"/>
                    <a:gd name="T37" fmla="*/ 13 h 49"/>
                    <a:gd name="T38" fmla="*/ 1 w 92"/>
                    <a:gd name="T39" fmla="*/ 12 h 49"/>
                    <a:gd name="T40" fmla="*/ 1 w 92"/>
                    <a:gd name="T41" fmla="*/ 12 h 49"/>
                    <a:gd name="T42" fmla="*/ 0 w 92"/>
                    <a:gd name="T43" fmla="*/ 11 h 49"/>
                    <a:gd name="T44" fmla="*/ 1 w 92"/>
                    <a:gd name="T45" fmla="*/ 10 h 49"/>
                    <a:gd name="T46" fmla="*/ 1 w 92"/>
                    <a:gd name="T47" fmla="*/ 9 h 49"/>
                    <a:gd name="T48" fmla="*/ 3 w 92"/>
                    <a:gd name="T49" fmla="*/ 7 h 49"/>
                    <a:gd name="T50" fmla="*/ 6 w 92"/>
                    <a:gd name="T51" fmla="*/ 6 h 49"/>
                    <a:gd name="T52" fmla="*/ 7 w 92"/>
                    <a:gd name="T53" fmla="*/ 5 h 49"/>
                    <a:gd name="T54" fmla="*/ 10 w 92"/>
                    <a:gd name="T55" fmla="*/ 4 h 49"/>
                    <a:gd name="T56" fmla="*/ 12 w 92"/>
                    <a:gd name="T57" fmla="*/ 4 h 4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2"/>
                    <a:gd name="T88" fmla="*/ 0 h 49"/>
                    <a:gd name="T89" fmla="*/ 92 w 92"/>
                    <a:gd name="T90" fmla="*/ 49 h 4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2" h="49">
                      <a:moveTo>
                        <a:pt x="48" y="14"/>
                      </a:moveTo>
                      <a:lnTo>
                        <a:pt x="55" y="11"/>
                      </a:lnTo>
                      <a:lnTo>
                        <a:pt x="63" y="9"/>
                      </a:lnTo>
                      <a:lnTo>
                        <a:pt x="70" y="7"/>
                      </a:lnTo>
                      <a:lnTo>
                        <a:pt x="77" y="4"/>
                      </a:lnTo>
                      <a:lnTo>
                        <a:pt x="83" y="3"/>
                      </a:lnTo>
                      <a:lnTo>
                        <a:pt x="87" y="1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0" y="3"/>
                      </a:lnTo>
                      <a:lnTo>
                        <a:pt x="84" y="12"/>
                      </a:lnTo>
                      <a:lnTo>
                        <a:pt x="76" y="23"/>
                      </a:lnTo>
                      <a:lnTo>
                        <a:pt x="64" y="32"/>
                      </a:lnTo>
                      <a:lnTo>
                        <a:pt x="55" y="38"/>
                      </a:lnTo>
                      <a:lnTo>
                        <a:pt x="45" y="42"/>
                      </a:lnTo>
                      <a:lnTo>
                        <a:pt x="36" y="46"/>
                      </a:lnTo>
                      <a:lnTo>
                        <a:pt x="26" y="48"/>
                      </a:lnTo>
                      <a:lnTo>
                        <a:pt x="17" y="49"/>
                      </a:lnTo>
                      <a:lnTo>
                        <a:pt x="10" y="49"/>
                      </a:lnTo>
                      <a:lnTo>
                        <a:pt x="4" y="48"/>
                      </a:lnTo>
                      <a:lnTo>
                        <a:pt x="1" y="46"/>
                      </a:lnTo>
                      <a:lnTo>
                        <a:pt x="0" y="42"/>
                      </a:lnTo>
                      <a:lnTo>
                        <a:pt x="2" y="38"/>
                      </a:lnTo>
                      <a:lnTo>
                        <a:pt x="7" y="33"/>
                      </a:lnTo>
                      <a:lnTo>
                        <a:pt x="13" y="28"/>
                      </a:lnTo>
                      <a:lnTo>
                        <a:pt x="21" y="24"/>
                      </a:lnTo>
                      <a:lnTo>
                        <a:pt x="30" y="19"/>
                      </a:lnTo>
                      <a:lnTo>
                        <a:pt x="39" y="16"/>
                      </a:lnTo>
                      <a:lnTo>
                        <a:pt x="48" y="14"/>
                      </a:lnTo>
                      <a:close/>
                    </a:path>
                  </a:pathLst>
                </a:custGeom>
                <a:solidFill>
                  <a:srgbClr val="B2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3" name="Freeform 670"/>
                <p:cNvSpPr>
                  <a:spLocks noChangeAspect="1"/>
                </p:cNvSpPr>
                <p:nvPr/>
              </p:nvSpPr>
              <p:spPr bwMode="auto">
                <a:xfrm>
                  <a:off x="4239" y="3523"/>
                  <a:ext cx="19" cy="11"/>
                </a:xfrm>
                <a:custGeom>
                  <a:avLst/>
                  <a:gdLst>
                    <a:gd name="T0" fmla="*/ 10 w 38"/>
                    <a:gd name="T1" fmla="*/ 0 h 20"/>
                    <a:gd name="T2" fmla="*/ 9 w 38"/>
                    <a:gd name="T3" fmla="*/ 1 h 20"/>
                    <a:gd name="T4" fmla="*/ 7 w 38"/>
                    <a:gd name="T5" fmla="*/ 1 h 20"/>
                    <a:gd name="T6" fmla="*/ 6 w 38"/>
                    <a:gd name="T7" fmla="*/ 3 h 20"/>
                    <a:gd name="T8" fmla="*/ 5 w 38"/>
                    <a:gd name="T9" fmla="*/ 4 h 20"/>
                    <a:gd name="T10" fmla="*/ 2 w 38"/>
                    <a:gd name="T11" fmla="*/ 6 h 20"/>
                    <a:gd name="T12" fmla="*/ 1 w 38"/>
                    <a:gd name="T13" fmla="*/ 6 h 20"/>
                    <a:gd name="T14" fmla="*/ 0 w 38"/>
                    <a:gd name="T15" fmla="*/ 6 h 20"/>
                    <a:gd name="T16" fmla="*/ 0 w 38"/>
                    <a:gd name="T17" fmla="*/ 6 h 20"/>
                    <a:gd name="T18" fmla="*/ 1 w 38"/>
                    <a:gd name="T19" fmla="*/ 4 h 20"/>
                    <a:gd name="T20" fmla="*/ 2 w 38"/>
                    <a:gd name="T21" fmla="*/ 3 h 20"/>
                    <a:gd name="T22" fmla="*/ 3 w 38"/>
                    <a:gd name="T23" fmla="*/ 2 h 20"/>
                    <a:gd name="T24" fmla="*/ 5 w 38"/>
                    <a:gd name="T25" fmla="*/ 1 h 20"/>
                    <a:gd name="T26" fmla="*/ 6 w 38"/>
                    <a:gd name="T27" fmla="*/ 1 h 20"/>
                    <a:gd name="T28" fmla="*/ 9 w 38"/>
                    <a:gd name="T29" fmla="*/ 1 h 20"/>
                    <a:gd name="T30" fmla="*/ 9 w 38"/>
                    <a:gd name="T31" fmla="*/ 0 h 20"/>
                    <a:gd name="T32" fmla="*/ 10 w 38"/>
                    <a:gd name="T33" fmla="*/ 0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20"/>
                    <a:gd name="T53" fmla="*/ 38 w 38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20">
                      <a:moveTo>
                        <a:pt x="38" y="0"/>
                      </a:moveTo>
                      <a:lnTo>
                        <a:pt x="35" y="1"/>
                      </a:lnTo>
                      <a:lnTo>
                        <a:pt x="31" y="4"/>
                      </a:lnTo>
                      <a:lnTo>
                        <a:pt x="24" y="9"/>
                      </a:lnTo>
                      <a:lnTo>
                        <a:pt x="17" y="14"/>
                      </a:lnTo>
                      <a:lnTo>
                        <a:pt x="9" y="18"/>
                      </a:lnTo>
                      <a:lnTo>
                        <a:pt x="3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8" y="9"/>
                      </a:lnTo>
                      <a:lnTo>
                        <a:pt x="15" y="7"/>
                      </a:lnTo>
                      <a:lnTo>
                        <a:pt x="20" y="3"/>
                      </a:lnTo>
                      <a:lnTo>
                        <a:pt x="27" y="2"/>
                      </a:lnTo>
                      <a:lnTo>
                        <a:pt x="33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4" name="Freeform 671"/>
                <p:cNvSpPr>
                  <a:spLocks noChangeAspect="1"/>
                </p:cNvSpPr>
                <p:nvPr/>
              </p:nvSpPr>
              <p:spPr bwMode="auto">
                <a:xfrm>
                  <a:off x="4330" y="3245"/>
                  <a:ext cx="168" cy="240"/>
                </a:xfrm>
                <a:custGeom>
                  <a:avLst/>
                  <a:gdLst>
                    <a:gd name="T0" fmla="*/ 4 w 334"/>
                    <a:gd name="T1" fmla="*/ 7 h 479"/>
                    <a:gd name="T2" fmla="*/ 12 w 334"/>
                    <a:gd name="T3" fmla="*/ 4 h 479"/>
                    <a:gd name="T4" fmla="*/ 19 w 334"/>
                    <a:gd name="T5" fmla="*/ 2 h 479"/>
                    <a:gd name="T6" fmla="*/ 26 w 334"/>
                    <a:gd name="T7" fmla="*/ 1 h 479"/>
                    <a:gd name="T8" fmla="*/ 33 w 334"/>
                    <a:gd name="T9" fmla="*/ 0 h 479"/>
                    <a:gd name="T10" fmla="*/ 39 w 334"/>
                    <a:gd name="T11" fmla="*/ 1 h 479"/>
                    <a:gd name="T12" fmla="*/ 46 w 334"/>
                    <a:gd name="T13" fmla="*/ 4 h 479"/>
                    <a:gd name="T14" fmla="*/ 53 w 334"/>
                    <a:gd name="T15" fmla="*/ 8 h 479"/>
                    <a:gd name="T16" fmla="*/ 58 w 334"/>
                    <a:gd name="T17" fmla="*/ 13 h 479"/>
                    <a:gd name="T18" fmla="*/ 62 w 334"/>
                    <a:gd name="T19" fmla="*/ 16 h 479"/>
                    <a:gd name="T20" fmla="*/ 65 w 334"/>
                    <a:gd name="T21" fmla="*/ 20 h 479"/>
                    <a:gd name="T22" fmla="*/ 69 w 334"/>
                    <a:gd name="T23" fmla="*/ 24 h 479"/>
                    <a:gd name="T24" fmla="*/ 73 w 334"/>
                    <a:gd name="T25" fmla="*/ 32 h 479"/>
                    <a:gd name="T26" fmla="*/ 77 w 334"/>
                    <a:gd name="T27" fmla="*/ 42 h 479"/>
                    <a:gd name="T28" fmla="*/ 80 w 334"/>
                    <a:gd name="T29" fmla="*/ 52 h 479"/>
                    <a:gd name="T30" fmla="*/ 82 w 334"/>
                    <a:gd name="T31" fmla="*/ 63 h 479"/>
                    <a:gd name="T32" fmla="*/ 84 w 334"/>
                    <a:gd name="T33" fmla="*/ 75 h 479"/>
                    <a:gd name="T34" fmla="*/ 85 w 334"/>
                    <a:gd name="T35" fmla="*/ 87 h 479"/>
                    <a:gd name="T36" fmla="*/ 83 w 334"/>
                    <a:gd name="T37" fmla="*/ 100 h 479"/>
                    <a:gd name="T38" fmla="*/ 82 w 334"/>
                    <a:gd name="T39" fmla="*/ 113 h 479"/>
                    <a:gd name="T40" fmla="*/ 80 w 334"/>
                    <a:gd name="T41" fmla="*/ 119 h 479"/>
                    <a:gd name="T42" fmla="*/ 80 w 334"/>
                    <a:gd name="T43" fmla="*/ 120 h 479"/>
                    <a:gd name="T44" fmla="*/ 79 w 334"/>
                    <a:gd name="T45" fmla="*/ 120 h 479"/>
                    <a:gd name="T46" fmla="*/ 78 w 334"/>
                    <a:gd name="T47" fmla="*/ 119 h 479"/>
                    <a:gd name="T48" fmla="*/ 79 w 334"/>
                    <a:gd name="T49" fmla="*/ 117 h 479"/>
                    <a:gd name="T50" fmla="*/ 80 w 334"/>
                    <a:gd name="T51" fmla="*/ 113 h 479"/>
                    <a:gd name="T52" fmla="*/ 81 w 334"/>
                    <a:gd name="T53" fmla="*/ 102 h 479"/>
                    <a:gd name="T54" fmla="*/ 82 w 334"/>
                    <a:gd name="T55" fmla="*/ 85 h 479"/>
                    <a:gd name="T56" fmla="*/ 82 w 334"/>
                    <a:gd name="T57" fmla="*/ 71 h 479"/>
                    <a:gd name="T58" fmla="*/ 80 w 334"/>
                    <a:gd name="T59" fmla="*/ 60 h 479"/>
                    <a:gd name="T60" fmla="*/ 77 w 334"/>
                    <a:gd name="T61" fmla="*/ 49 h 479"/>
                    <a:gd name="T62" fmla="*/ 73 w 334"/>
                    <a:gd name="T63" fmla="*/ 39 h 479"/>
                    <a:gd name="T64" fmla="*/ 70 w 334"/>
                    <a:gd name="T65" fmla="*/ 30 h 479"/>
                    <a:gd name="T66" fmla="*/ 67 w 334"/>
                    <a:gd name="T67" fmla="*/ 25 h 479"/>
                    <a:gd name="T68" fmla="*/ 63 w 334"/>
                    <a:gd name="T69" fmla="*/ 20 h 479"/>
                    <a:gd name="T70" fmla="*/ 58 w 334"/>
                    <a:gd name="T71" fmla="*/ 15 h 479"/>
                    <a:gd name="T72" fmla="*/ 52 w 334"/>
                    <a:gd name="T73" fmla="*/ 9 h 479"/>
                    <a:gd name="T74" fmla="*/ 44 w 334"/>
                    <a:gd name="T75" fmla="*/ 5 h 479"/>
                    <a:gd name="T76" fmla="*/ 37 w 334"/>
                    <a:gd name="T77" fmla="*/ 3 h 479"/>
                    <a:gd name="T78" fmla="*/ 29 w 334"/>
                    <a:gd name="T79" fmla="*/ 2 h 479"/>
                    <a:gd name="T80" fmla="*/ 22 w 334"/>
                    <a:gd name="T81" fmla="*/ 2 h 479"/>
                    <a:gd name="T82" fmla="*/ 16 w 334"/>
                    <a:gd name="T83" fmla="*/ 3 h 479"/>
                    <a:gd name="T84" fmla="*/ 10 w 334"/>
                    <a:gd name="T85" fmla="*/ 5 h 479"/>
                    <a:gd name="T86" fmla="*/ 4 w 334"/>
                    <a:gd name="T87" fmla="*/ 7 h 479"/>
                    <a:gd name="T88" fmla="*/ 2 w 334"/>
                    <a:gd name="T89" fmla="*/ 9 h 479"/>
                    <a:gd name="T90" fmla="*/ 1 w 334"/>
                    <a:gd name="T91" fmla="*/ 8 h 47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34"/>
                    <a:gd name="T139" fmla="*/ 0 h 479"/>
                    <a:gd name="T140" fmla="*/ 334 w 334"/>
                    <a:gd name="T141" fmla="*/ 479 h 47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34" h="479">
                      <a:moveTo>
                        <a:pt x="0" y="31"/>
                      </a:moveTo>
                      <a:lnTo>
                        <a:pt x="16" y="25"/>
                      </a:lnTo>
                      <a:lnTo>
                        <a:pt x="32" y="19"/>
                      </a:lnTo>
                      <a:lnTo>
                        <a:pt x="47" y="13"/>
                      </a:lnTo>
                      <a:lnTo>
                        <a:pt x="61" y="9"/>
                      </a:lnTo>
                      <a:lnTo>
                        <a:pt x="75" y="5"/>
                      </a:lnTo>
                      <a:lnTo>
                        <a:pt x="89" y="2"/>
                      </a:lnTo>
                      <a:lnTo>
                        <a:pt x="102" y="1"/>
                      </a:lnTo>
                      <a:lnTo>
                        <a:pt x="115" y="0"/>
                      </a:lnTo>
                      <a:lnTo>
                        <a:pt x="129" y="0"/>
                      </a:lnTo>
                      <a:lnTo>
                        <a:pt x="142" y="1"/>
                      </a:lnTo>
                      <a:lnTo>
                        <a:pt x="154" y="4"/>
                      </a:lnTo>
                      <a:lnTo>
                        <a:pt x="168" y="8"/>
                      </a:lnTo>
                      <a:lnTo>
                        <a:pt x="181" y="13"/>
                      </a:lnTo>
                      <a:lnTo>
                        <a:pt x="195" y="21"/>
                      </a:lnTo>
                      <a:lnTo>
                        <a:pt x="208" y="31"/>
                      </a:lnTo>
                      <a:lnTo>
                        <a:pt x="223" y="42"/>
                      </a:lnTo>
                      <a:lnTo>
                        <a:pt x="231" y="49"/>
                      </a:lnTo>
                      <a:lnTo>
                        <a:pt x="240" y="56"/>
                      </a:lnTo>
                      <a:lnTo>
                        <a:pt x="246" y="63"/>
                      </a:lnTo>
                      <a:lnTo>
                        <a:pt x="253" y="71"/>
                      </a:lnTo>
                      <a:lnTo>
                        <a:pt x="259" y="79"/>
                      </a:lnTo>
                      <a:lnTo>
                        <a:pt x="266" y="87"/>
                      </a:lnTo>
                      <a:lnTo>
                        <a:pt x="272" y="96"/>
                      </a:lnTo>
                      <a:lnTo>
                        <a:pt x="278" y="105"/>
                      </a:lnTo>
                      <a:lnTo>
                        <a:pt x="288" y="125"/>
                      </a:lnTo>
                      <a:lnTo>
                        <a:pt x="296" y="145"/>
                      </a:lnTo>
                      <a:lnTo>
                        <a:pt x="304" y="165"/>
                      </a:lnTo>
                      <a:lnTo>
                        <a:pt x="311" y="186"/>
                      </a:lnTo>
                      <a:lnTo>
                        <a:pt x="318" y="208"/>
                      </a:lnTo>
                      <a:lnTo>
                        <a:pt x="323" y="230"/>
                      </a:lnTo>
                      <a:lnTo>
                        <a:pt x="327" y="252"/>
                      </a:lnTo>
                      <a:lnTo>
                        <a:pt x="331" y="275"/>
                      </a:lnTo>
                      <a:lnTo>
                        <a:pt x="333" y="299"/>
                      </a:lnTo>
                      <a:lnTo>
                        <a:pt x="334" y="323"/>
                      </a:lnTo>
                      <a:lnTo>
                        <a:pt x="334" y="347"/>
                      </a:lnTo>
                      <a:lnTo>
                        <a:pt x="332" y="371"/>
                      </a:lnTo>
                      <a:lnTo>
                        <a:pt x="329" y="398"/>
                      </a:lnTo>
                      <a:lnTo>
                        <a:pt x="328" y="423"/>
                      </a:lnTo>
                      <a:lnTo>
                        <a:pt x="325" y="450"/>
                      </a:lnTo>
                      <a:lnTo>
                        <a:pt x="318" y="475"/>
                      </a:lnTo>
                      <a:lnTo>
                        <a:pt x="318" y="476"/>
                      </a:lnTo>
                      <a:lnTo>
                        <a:pt x="317" y="477"/>
                      </a:lnTo>
                      <a:lnTo>
                        <a:pt x="316" y="479"/>
                      </a:lnTo>
                      <a:lnTo>
                        <a:pt x="314" y="479"/>
                      </a:lnTo>
                      <a:lnTo>
                        <a:pt x="313" y="479"/>
                      </a:lnTo>
                      <a:lnTo>
                        <a:pt x="312" y="477"/>
                      </a:lnTo>
                      <a:lnTo>
                        <a:pt x="311" y="476"/>
                      </a:lnTo>
                      <a:lnTo>
                        <a:pt x="311" y="475"/>
                      </a:lnTo>
                      <a:lnTo>
                        <a:pt x="313" y="467"/>
                      </a:lnTo>
                      <a:lnTo>
                        <a:pt x="316" y="458"/>
                      </a:lnTo>
                      <a:lnTo>
                        <a:pt x="319" y="450"/>
                      </a:lnTo>
                      <a:lnTo>
                        <a:pt x="320" y="442"/>
                      </a:lnTo>
                      <a:lnTo>
                        <a:pt x="323" y="407"/>
                      </a:lnTo>
                      <a:lnTo>
                        <a:pt x="326" y="374"/>
                      </a:lnTo>
                      <a:lnTo>
                        <a:pt x="327" y="339"/>
                      </a:lnTo>
                      <a:lnTo>
                        <a:pt x="327" y="306"/>
                      </a:lnTo>
                      <a:lnTo>
                        <a:pt x="325" y="283"/>
                      </a:lnTo>
                      <a:lnTo>
                        <a:pt x="323" y="260"/>
                      </a:lnTo>
                      <a:lnTo>
                        <a:pt x="318" y="238"/>
                      </a:lnTo>
                      <a:lnTo>
                        <a:pt x="312" y="216"/>
                      </a:lnTo>
                      <a:lnTo>
                        <a:pt x="306" y="194"/>
                      </a:lnTo>
                      <a:lnTo>
                        <a:pt x="299" y="173"/>
                      </a:lnTo>
                      <a:lnTo>
                        <a:pt x="291" y="153"/>
                      </a:lnTo>
                      <a:lnTo>
                        <a:pt x="283" y="132"/>
                      </a:lnTo>
                      <a:lnTo>
                        <a:pt x="278" y="119"/>
                      </a:lnTo>
                      <a:lnTo>
                        <a:pt x="271" y="108"/>
                      </a:lnTo>
                      <a:lnTo>
                        <a:pt x="264" y="97"/>
                      </a:lnTo>
                      <a:lnTo>
                        <a:pt x="256" y="87"/>
                      </a:lnTo>
                      <a:lnTo>
                        <a:pt x="248" y="77"/>
                      </a:lnTo>
                      <a:lnTo>
                        <a:pt x="238" y="67"/>
                      </a:lnTo>
                      <a:lnTo>
                        <a:pt x="229" y="58"/>
                      </a:lnTo>
                      <a:lnTo>
                        <a:pt x="220" y="49"/>
                      </a:lnTo>
                      <a:lnTo>
                        <a:pt x="205" y="36"/>
                      </a:lnTo>
                      <a:lnTo>
                        <a:pt x="190" y="27"/>
                      </a:lnTo>
                      <a:lnTo>
                        <a:pt x="175" y="19"/>
                      </a:lnTo>
                      <a:lnTo>
                        <a:pt x="160" y="13"/>
                      </a:lnTo>
                      <a:lnTo>
                        <a:pt x="145" y="9"/>
                      </a:lnTo>
                      <a:lnTo>
                        <a:pt x="131" y="6"/>
                      </a:lnTo>
                      <a:lnTo>
                        <a:pt x="116" y="5"/>
                      </a:lnTo>
                      <a:lnTo>
                        <a:pt x="101" y="5"/>
                      </a:lnTo>
                      <a:lnTo>
                        <a:pt x="87" y="6"/>
                      </a:lnTo>
                      <a:lnTo>
                        <a:pt x="74" y="9"/>
                      </a:lnTo>
                      <a:lnTo>
                        <a:pt x="61" y="12"/>
                      </a:lnTo>
                      <a:lnTo>
                        <a:pt x="48" y="16"/>
                      </a:lnTo>
                      <a:lnTo>
                        <a:pt x="37" y="20"/>
                      </a:lnTo>
                      <a:lnTo>
                        <a:pt x="26" y="25"/>
                      </a:lnTo>
                      <a:lnTo>
                        <a:pt x="16" y="28"/>
                      </a:lnTo>
                      <a:lnTo>
                        <a:pt x="7" y="33"/>
                      </a:lnTo>
                      <a:lnTo>
                        <a:pt x="6" y="33"/>
                      </a:lnTo>
                      <a:lnTo>
                        <a:pt x="3" y="32"/>
                      </a:lnTo>
                      <a:lnTo>
                        <a:pt x="1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5" name="Freeform 672"/>
                <p:cNvSpPr>
                  <a:spLocks noChangeAspect="1"/>
                </p:cNvSpPr>
                <p:nvPr/>
              </p:nvSpPr>
              <p:spPr bwMode="auto">
                <a:xfrm>
                  <a:off x="4305" y="3821"/>
                  <a:ext cx="93" cy="12"/>
                </a:xfrm>
                <a:custGeom>
                  <a:avLst/>
                  <a:gdLst>
                    <a:gd name="T0" fmla="*/ 0 w 186"/>
                    <a:gd name="T1" fmla="*/ 3 h 24"/>
                    <a:gd name="T2" fmla="*/ 3 w 186"/>
                    <a:gd name="T3" fmla="*/ 3 h 24"/>
                    <a:gd name="T4" fmla="*/ 5 w 186"/>
                    <a:gd name="T5" fmla="*/ 5 h 24"/>
                    <a:gd name="T6" fmla="*/ 7 w 186"/>
                    <a:gd name="T7" fmla="*/ 5 h 24"/>
                    <a:gd name="T8" fmla="*/ 11 w 186"/>
                    <a:gd name="T9" fmla="*/ 6 h 24"/>
                    <a:gd name="T10" fmla="*/ 14 w 186"/>
                    <a:gd name="T11" fmla="*/ 6 h 24"/>
                    <a:gd name="T12" fmla="*/ 18 w 186"/>
                    <a:gd name="T13" fmla="*/ 6 h 24"/>
                    <a:gd name="T14" fmla="*/ 21 w 186"/>
                    <a:gd name="T15" fmla="*/ 6 h 24"/>
                    <a:gd name="T16" fmla="*/ 24 w 186"/>
                    <a:gd name="T17" fmla="*/ 6 h 24"/>
                    <a:gd name="T18" fmla="*/ 28 w 186"/>
                    <a:gd name="T19" fmla="*/ 6 h 24"/>
                    <a:gd name="T20" fmla="*/ 31 w 186"/>
                    <a:gd name="T21" fmla="*/ 6 h 24"/>
                    <a:gd name="T22" fmla="*/ 35 w 186"/>
                    <a:gd name="T23" fmla="*/ 6 h 24"/>
                    <a:gd name="T24" fmla="*/ 38 w 186"/>
                    <a:gd name="T25" fmla="*/ 6 h 24"/>
                    <a:gd name="T26" fmla="*/ 40 w 186"/>
                    <a:gd name="T27" fmla="*/ 6 h 24"/>
                    <a:gd name="T28" fmla="*/ 43 w 186"/>
                    <a:gd name="T29" fmla="*/ 6 h 24"/>
                    <a:gd name="T30" fmla="*/ 45 w 186"/>
                    <a:gd name="T31" fmla="*/ 6 h 24"/>
                    <a:gd name="T32" fmla="*/ 47 w 186"/>
                    <a:gd name="T33" fmla="*/ 6 h 24"/>
                    <a:gd name="T34" fmla="*/ 46 w 186"/>
                    <a:gd name="T35" fmla="*/ 3 h 24"/>
                    <a:gd name="T36" fmla="*/ 40 w 186"/>
                    <a:gd name="T37" fmla="*/ 3 h 24"/>
                    <a:gd name="T38" fmla="*/ 34 w 186"/>
                    <a:gd name="T39" fmla="*/ 3 h 24"/>
                    <a:gd name="T40" fmla="*/ 27 w 186"/>
                    <a:gd name="T41" fmla="*/ 3 h 24"/>
                    <a:gd name="T42" fmla="*/ 21 w 186"/>
                    <a:gd name="T43" fmla="*/ 3 h 24"/>
                    <a:gd name="T44" fmla="*/ 15 w 186"/>
                    <a:gd name="T45" fmla="*/ 3 h 24"/>
                    <a:gd name="T46" fmla="*/ 10 w 186"/>
                    <a:gd name="T47" fmla="*/ 3 h 24"/>
                    <a:gd name="T48" fmla="*/ 5 w 186"/>
                    <a:gd name="T49" fmla="*/ 2 h 24"/>
                    <a:gd name="T50" fmla="*/ 1 w 186"/>
                    <a:gd name="T51" fmla="*/ 0 h 24"/>
                    <a:gd name="T52" fmla="*/ 0 w 186"/>
                    <a:gd name="T53" fmla="*/ 3 h 2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86"/>
                    <a:gd name="T82" fmla="*/ 0 h 24"/>
                    <a:gd name="T83" fmla="*/ 186 w 186"/>
                    <a:gd name="T84" fmla="*/ 24 h 24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86" h="24">
                      <a:moveTo>
                        <a:pt x="0" y="12"/>
                      </a:moveTo>
                      <a:lnTo>
                        <a:pt x="9" y="14"/>
                      </a:lnTo>
                      <a:lnTo>
                        <a:pt x="20" y="17"/>
                      </a:lnTo>
                      <a:lnTo>
                        <a:pt x="31" y="18"/>
                      </a:lnTo>
                      <a:lnTo>
                        <a:pt x="44" y="21"/>
                      </a:lnTo>
                      <a:lnTo>
                        <a:pt x="57" y="22"/>
                      </a:lnTo>
                      <a:lnTo>
                        <a:pt x="70" y="23"/>
                      </a:lnTo>
                      <a:lnTo>
                        <a:pt x="84" y="24"/>
                      </a:lnTo>
                      <a:lnTo>
                        <a:pt x="98" y="24"/>
                      </a:lnTo>
                      <a:lnTo>
                        <a:pt x="112" y="24"/>
                      </a:lnTo>
                      <a:lnTo>
                        <a:pt x="125" y="24"/>
                      </a:lnTo>
                      <a:lnTo>
                        <a:pt x="137" y="24"/>
                      </a:lnTo>
                      <a:lnTo>
                        <a:pt x="150" y="24"/>
                      </a:lnTo>
                      <a:lnTo>
                        <a:pt x="160" y="23"/>
                      </a:lnTo>
                      <a:lnTo>
                        <a:pt x="171" y="23"/>
                      </a:lnTo>
                      <a:lnTo>
                        <a:pt x="179" y="22"/>
                      </a:lnTo>
                      <a:lnTo>
                        <a:pt x="186" y="21"/>
                      </a:lnTo>
                      <a:lnTo>
                        <a:pt x="182" y="12"/>
                      </a:lnTo>
                      <a:lnTo>
                        <a:pt x="158" y="13"/>
                      </a:lnTo>
                      <a:lnTo>
                        <a:pt x="134" y="14"/>
                      </a:lnTo>
                      <a:lnTo>
                        <a:pt x="108" y="15"/>
                      </a:lnTo>
                      <a:lnTo>
                        <a:pt x="83" y="14"/>
                      </a:lnTo>
                      <a:lnTo>
                        <a:pt x="60" y="13"/>
                      </a:lnTo>
                      <a:lnTo>
                        <a:pt x="37" y="10"/>
                      </a:lnTo>
                      <a:lnTo>
                        <a:pt x="17" y="6"/>
                      </a:lnTo>
                      <a:lnTo>
                        <a:pt x="1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6" name="Freeform 673"/>
                <p:cNvSpPr>
                  <a:spLocks noChangeAspect="1"/>
                </p:cNvSpPr>
                <p:nvPr/>
              </p:nvSpPr>
              <p:spPr bwMode="auto">
                <a:xfrm>
                  <a:off x="4336" y="3947"/>
                  <a:ext cx="35" cy="54"/>
                </a:xfrm>
                <a:custGeom>
                  <a:avLst/>
                  <a:gdLst>
                    <a:gd name="T0" fmla="*/ 9 w 72"/>
                    <a:gd name="T1" fmla="*/ 0 h 108"/>
                    <a:gd name="T2" fmla="*/ 9 w 72"/>
                    <a:gd name="T3" fmla="*/ 1 h 108"/>
                    <a:gd name="T4" fmla="*/ 9 w 72"/>
                    <a:gd name="T5" fmla="*/ 1 h 108"/>
                    <a:gd name="T6" fmla="*/ 8 w 72"/>
                    <a:gd name="T7" fmla="*/ 2 h 108"/>
                    <a:gd name="T8" fmla="*/ 8 w 72"/>
                    <a:gd name="T9" fmla="*/ 2 h 108"/>
                    <a:gd name="T10" fmla="*/ 6 w 72"/>
                    <a:gd name="T11" fmla="*/ 5 h 108"/>
                    <a:gd name="T12" fmla="*/ 4 w 72"/>
                    <a:gd name="T13" fmla="*/ 7 h 108"/>
                    <a:gd name="T14" fmla="*/ 2 w 72"/>
                    <a:gd name="T15" fmla="*/ 11 h 108"/>
                    <a:gd name="T16" fmla="*/ 0 w 72"/>
                    <a:gd name="T17" fmla="*/ 14 h 108"/>
                    <a:gd name="T18" fmla="*/ 2 w 72"/>
                    <a:gd name="T19" fmla="*/ 17 h 108"/>
                    <a:gd name="T20" fmla="*/ 4 w 72"/>
                    <a:gd name="T21" fmla="*/ 21 h 108"/>
                    <a:gd name="T22" fmla="*/ 6 w 72"/>
                    <a:gd name="T23" fmla="*/ 24 h 108"/>
                    <a:gd name="T24" fmla="*/ 8 w 72"/>
                    <a:gd name="T25" fmla="*/ 27 h 108"/>
                    <a:gd name="T26" fmla="*/ 9 w 72"/>
                    <a:gd name="T27" fmla="*/ 26 h 108"/>
                    <a:gd name="T28" fmla="*/ 10 w 72"/>
                    <a:gd name="T29" fmla="*/ 24 h 108"/>
                    <a:gd name="T30" fmla="*/ 11 w 72"/>
                    <a:gd name="T31" fmla="*/ 23 h 108"/>
                    <a:gd name="T32" fmla="*/ 13 w 72"/>
                    <a:gd name="T33" fmla="*/ 21 h 108"/>
                    <a:gd name="T34" fmla="*/ 14 w 72"/>
                    <a:gd name="T35" fmla="*/ 20 h 108"/>
                    <a:gd name="T36" fmla="*/ 15 w 72"/>
                    <a:gd name="T37" fmla="*/ 18 h 108"/>
                    <a:gd name="T38" fmla="*/ 16 w 72"/>
                    <a:gd name="T39" fmla="*/ 17 h 108"/>
                    <a:gd name="T40" fmla="*/ 17 w 72"/>
                    <a:gd name="T41" fmla="*/ 14 h 108"/>
                    <a:gd name="T42" fmla="*/ 15 w 72"/>
                    <a:gd name="T43" fmla="*/ 12 h 108"/>
                    <a:gd name="T44" fmla="*/ 13 w 72"/>
                    <a:gd name="T45" fmla="*/ 7 h 108"/>
                    <a:gd name="T46" fmla="*/ 11 w 72"/>
                    <a:gd name="T47" fmla="*/ 3 h 108"/>
                    <a:gd name="T48" fmla="*/ 9 w 72"/>
                    <a:gd name="T49" fmla="*/ 0 h 10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2"/>
                    <a:gd name="T76" fmla="*/ 0 h 108"/>
                    <a:gd name="T77" fmla="*/ 72 w 72"/>
                    <a:gd name="T78" fmla="*/ 108 h 10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2" h="108">
                      <a:moveTo>
                        <a:pt x="38" y="0"/>
                      </a:moveTo>
                      <a:lnTo>
                        <a:pt x="37" y="1"/>
                      </a:lnTo>
                      <a:lnTo>
                        <a:pt x="36" y="4"/>
                      </a:lnTo>
                      <a:lnTo>
                        <a:pt x="35" y="5"/>
                      </a:lnTo>
                      <a:lnTo>
                        <a:pt x="34" y="7"/>
                      </a:lnTo>
                      <a:lnTo>
                        <a:pt x="26" y="20"/>
                      </a:lnTo>
                      <a:lnTo>
                        <a:pt x="17" y="31"/>
                      </a:lnTo>
                      <a:lnTo>
                        <a:pt x="8" y="44"/>
                      </a:lnTo>
                      <a:lnTo>
                        <a:pt x="0" y="55"/>
                      </a:lnTo>
                      <a:lnTo>
                        <a:pt x="8" y="68"/>
                      </a:lnTo>
                      <a:lnTo>
                        <a:pt x="16" y="82"/>
                      </a:lnTo>
                      <a:lnTo>
                        <a:pt x="26" y="96"/>
                      </a:lnTo>
                      <a:lnTo>
                        <a:pt x="34" y="108"/>
                      </a:lnTo>
                      <a:lnTo>
                        <a:pt x="38" y="103"/>
                      </a:lnTo>
                      <a:lnTo>
                        <a:pt x="43" y="96"/>
                      </a:lnTo>
                      <a:lnTo>
                        <a:pt x="47" y="90"/>
                      </a:lnTo>
                      <a:lnTo>
                        <a:pt x="53" y="84"/>
                      </a:lnTo>
                      <a:lnTo>
                        <a:pt x="58" y="78"/>
                      </a:lnTo>
                      <a:lnTo>
                        <a:pt x="62" y="71"/>
                      </a:lnTo>
                      <a:lnTo>
                        <a:pt x="67" y="66"/>
                      </a:lnTo>
                      <a:lnTo>
                        <a:pt x="72" y="59"/>
                      </a:lnTo>
                      <a:lnTo>
                        <a:pt x="64" y="45"/>
                      </a:lnTo>
                      <a:lnTo>
                        <a:pt x="56" y="30"/>
                      </a:lnTo>
                      <a:lnTo>
                        <a:pt x="46" y="15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7" name="Freeform 674"/>
                <p:cNvSpPr>
                  <a:spLocks noChangeAspect="1"/>
                </p:cNvSpPr>
                <p:nvPr/>
              </p:nvSpPr>
              <p:spPr bwMode="auto">
                <a:xfrm>
                  <a:off x="4340" y="3887"/>
                  <a:ext cx="33" cy="53"/>
                </a:xfrm>
                <a:custGeom>
                  <a:avLst/>
                  <a:gdLst>
                    <a:gd name="T0" fmla="*/ 7 w 66"/>
                    <a:gd name="T1" fmla="*/ 27 h 106"/>
                    <a:gd name="T2" fmla="*/ 8 w 66"/>
                    <a:gd name="T3" fmla="*/ 25 h 106"/>
                    <a:gd name="T4" fmla="*/ 10 w 66"/>
                    <a:gd name="T5" fmla="*/ 24 h 106"/>
                    <a:gd name="T6" fmla="*/ 11 w 66"/>
                    <a:gd name="T7" fmla="*/ 22 h 106"/>
                    <a:gd name="T8" fmla="*/ 12 w 66"/>
                    <a:gd name="T9" fmla="*/ 20 h 106"/>
                    <a:gd name="T10" fmla="*/ 13 w 66"/>
                    <a:gd name="T11" fmla="*/ 19 h 106"/>
                    <a:gd name="T12" fmla="*/ 14 w 66"/>
                    <a:gd name="T13" fmla="*/ 17 h 106"/>
                    <a:gd name="T14" fmla="*/ 15 w 66"/>
                    <a:gd name="T15" fmla="*/ 15 h 106"/>
                    <a:gd name="T16" fmla="*/ 17 w 66"/>
                    <a:gd name="T17" fmla="*/ 13 h 106"/>
                    <a:gd name="T18" fmla="*/ 14 w 66"/>
                    <a:gd name="T19" fmla="*/ 11 h 106"/>
                    <a:gd name="T20" fmla="*/ 13 w 66"/>
                    <a:gd name="T21" fmla="*/ 7 h 106"/>
                    <a:gd name="T22" fmla="*/ 11 w 66"/>
                    <a:gd name="T23" fmla="*/ 3 h 106"/>
                    <a:gd name="T24" fmla="*/ 9 w 66"/>
                    <a:gd name="T25" fmla="*/ 0 h 106"/>
                    <a:gd name="T26" fmla="*/ 8 w 66"/>
                    <a:gd name="T27" fmla="*/ 2 h 106"/>
                    <a:gd name="T28" fmla="*/ 7 w 66"/>
                    <a:gd name="T29" fmla="*/ 3 h 106"/>
                    <a:gd name="T30" fmla="*/ 6 w 66"/>
                    <a:gd name="T31" fmla="*/ 5 h 106"/>
                    <a:gd name="T32" fmla="*/ 5 w 66"/>
                    <a:gd name="T33" fmla="*/ 7 h 106"/>
                    <a:gd name="T34" fmla="*/ 3 w 66"/>
                    <a:gd name="T35" fmla="*/ 9 h 106"/>
                    <a:gd name="T36" fmla="*/ 2 w 66"/>
                    <a:gd name="T37" fmla="*/ 11 h 106"/>
                    <a:gd name="T38" fmla="*/ 1 w 66"/>
                    <a:gd name="T39" fmla="*/ 12 h 106"/>
                    <a:gd name="T40" fmla="*/ 0 w 66"/>
                    <a:gd name="T41" fmla="*/ 13 h 106"/>
                    <a:gd name="T42" fmla="*/ 1 w 66"/>
                    <a:gd name="T43" fmla="*/ 16 h 106"/>
                    <a:gd name="T44" fmla="*/ 3 w 66"/>
                    <a:gd name="T45" fmla="*/ 19 h 106"/>
                    <a:gd name="T46" fmla="*/ 4 w 66"/>
                    <a:gd name="T47" fmla="*/ 21 h 106"/>
                    <a:gd name="T48" fmla="*/ 5 w 66"/>
                    <a:gd name="T49" fmla="*/ 24 h 106"/>
                    <a:gd name="T50" fmla="*/ 6 w 66"/>
                    <a:gd name="T51" fmla="*/ 25 h 106"/>
                    <a:gd name="T52" fmla="*/ 6 w 66"/>
                    <a:gd name="T53" fmla="*/ 25 h 106"/>
                    <a:gd name="T54" fmla="*/ 7 w 66"/>
                    <a:gd name="T55" fmla="*/ 26 h 106"/>
                    <a:gd name="T56" fmla="*/ 7 w 66"/>
                    <a:gd name="T57" fmla="*/ 27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6"/>
                    <a:gd name="T88" fmla="*/ 0 h 106"/>
                    <a:gd name="T89" fmla="*/ 66 w 66"/>
                    <a:gd name="T90" fmla="*/ 106 h 10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6" h="106">
                      <a:moveTo>
                        <a:pt x="30" y="106"/>
                      </a:moveTo>
                      <a:lnTo>
                        <a:pt x="35" y="100"/>
                      </a:lnTo>
                      <a:lnTo>
                        <a:pt x="40" y="94"/>
                      </a:lnTo>
                      <a:lnTo>
                        <a:pt x="44" y="87"/>
                      </a:lnTo>
                      <a:lnTo>
                        <a:pt x="49" y="80"/>
                      </a:lnTo>
                      <a:lnTo>
                        <a:pt x="52" y="74"/>
                      </a:lnTo>
                      <a:lnTo>
                        <a:pt x="57" y="67"/>
                      </a:lnTo>
                      <a:lnTo>
                        <a:pt x="61" y="62"/>
                      </a:lnTo>
                      <a:lnTo>
                        <a:pt x="66" y="55"/>
                      </a:lnTo>
                      <a:lnTo>
                        <a:pt x="59" y="41"/>
                      </a:lnTo>
                      <a:lnTo>
                        <a:pt x="52" y="27"/>
                      </a:lnTo>
                      <a:lnTo>
                        <a:pt x="45" y="14"/>
                      </a:lnTo>
                      <a:lnTo>
                        <a:pt x="38" y="0"/>
                      </a:lnTo>
                      <a:lnTo>
                        <a:pt x="34" y="7"/>
                      </a:lnTo>
                      <a:lnTo>
                        <a:pt x="29" y="13"/>
                      </a:lnTo>
                      <a:lnTo>
                        <a:pt x="25" y="20"/>
                      </a:lnTo>
                      <a:lnTo>
                        <a:pt x="20" y="27"/>
                      </a:lnTo>
                      <a:lnTo>
                        <a:pt x="15" y="34"/>
                      </a:lnTo>
                      <a:lnTo>
                        <a:pt x="10" y="41"/>
                      </a:lnTo>
                      <a:lnTo>
                        <a:pt x="5" y="47"/>
                      </a:lnTo>
                      <a:lnTo>
                        <a:pt x="0" y="53"/>
                      </a:lnTo>
                      <a:lnTo>
                        <a:pt x="6" y="64"/>
                      </a:lnTo>
                      <a:lnTo>
                        <a:pt x="12" y="73"/>
                      </a:lnTo>
                      <a:lnTo>
                        <a:pt x="18" y="83"/>
                      </a:lnTo>
                      <a:lnTo>
                        <a:pt x="23" y="94"/>
                      </a:lnTo>
                      <a:lnTo>
                        <a:pt x="26" y="97"/>
                      </a:lnTo>
                      <a:lnTo>
                        <a:pt x="27" y="100"/>
                      </a:lnTo>
                      <a:lnTo>
                        <a:pt x="29" y="103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8" name="Freeform 675"/>
                <p:cNvSpPr>
                  <a:spLocks noChangeAspect="1"/>
                </p:cNvSpPr>
                <p:nvPr/>
              </p:nvSpPr>
              <p:spPr bwMode="auto">
                <a:xfrm>
                  <a:off x="4323" y="3861"/>
                  <a:ext cx="34" cy="49"/>
                </a:xfrm>
                <a:custGeom>
                  <a:avLst/>
                  <a:gdLst>
                    <a:gd name="T0" fmla="*/ 17 w 68"/>
                    <a:gd name="T1" fmla="*/ 11 h 96"/>
                    <a:gd name="T2" fmla="*/ 15 w 68"/>
                    <a:gd name="T3" fmla="*/ 9 h 96"/>
                    <a:gd name="T4" fmla="*/ 14 w 68"/>
                    <a:gd name="T5" fmla="*/ 6 h 96"/>
                    <a:gd name="T6" fmla="*/ 13 w 68"/>
                    <a:gd name="T7" fmla="*/ 4 h 96"/>
                    <a:gd name="T8" fmla="*/ 12 w 68"/>
                    <a:gd name="T9" fmla="*/ 1 h 96"/>
                    <a:gd name="T10" fmla="*/ 10 w 68"/>
                    <a:gd name="T11" fmla="*/ 1 h 96"/>
                    <a:gd name="T12" fmla="*/ 9 w 68"/>
                    <a:gd name="T13" fmla="*/ 1 h 96"/>
                    <a:gd name="T14" fmla="*/ 7 w 68"/>
                    <a:gd name="T15" fmla="*/ 1 h 96"/>
                    <a:gd name="T16" fmla="*/ 5 w 68"/>
                    <a:gd name="T17" fmla="*/ 0 h 96"/>
                    <a:gd name="T18" fmla="*/ 4 w 68"/>
                    <a:gd name="T19" fmla="*/ 3 h 96"/>
                    <a:gd name="T20" fmla="*/ 3 w 68"/>
                    <a:gd name="T21" fmla="*/ 5 h 96"/>
                    <a:gd name="T22" fmla="*/ 1 w 68"/>
                    <a:gd name="T23" fmla="*/ 7 h 96"/>
                    <a:gd name="T24" fmla="*/ 0 w 68"/>
                    <a:gd name="T25" fmla="*/ 10 h 96"/>
                    <a:gd name="T26" fmla="*/ 1 w 68"/>
                    <a:gd name="T27" fmla="*/ 13 h 96"/>
                    <a:gd name="T28" fmla="*/ 3 w 68"/>
                    <a:gd name="T29" fmla="*/ 17 h 96"/>
                    <a:gd name="T30" fmla="*/ 5 w 68"/>
                    <a:gd name="T31" fmla="*/ 21 h 96"/>
                    <a:gd name="T32" fmla="*/ 7 w 68"/>
                    <a:gd name="T33" fmla="*/ 25 h 96"/>
                    <a:gd name="T34" fmla="*/ 9 w 68"/>
                    <a:gd name="T35" fmla="*/ 23 h 96"/>
                    <a:gd name="T36" fmla="*/ 9 w 68"/>
                    <a:gd name="T37" fmla="*/ 22 h 96"/>
                    <a:gd name="T38" fmla="*/ 11 w 68"/>
                    <a:gd name="T39" fmla="*/ 20 h 96"/>
                    <a:gd name="T40" fmla="*/ 12 w 68"/>
                    <a:gd name="T41" fmla="*/ 18 h 96"/>
                    <a:gd name="T42" fmla="*/ 13 w 68"/>
                    <a:gd name="T43" fmla="*/ 17 h 96"/>
                    <a:gd name="T44" fmla="*/ 14 w 68"/>
                    <a:gd name="T45" fmla="*/ 15 h 96"/>
                    <a:gd name="T46" fmla="*/ 15 w 68"/>
                    <a:gd name="T47" fmla="*/ 13 h 96"/>
                    <a:gd name="T48" fmla="*/ 17 w 68"/>
                    <a:gd name="T49" fmla="*/ 11 h 9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8"/>
                    <a:gd name="T76" fmla="*/ 0 h 96"/>
                    <a:gd name="T77" fmla="*/ 68 w 68"/>
                    <a:gd name="T78" fmla="*/ 96 h 9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8" h="96">
                      <a:moveTo>
                        <a:pt x="68" y="43"/>
                      </a:moveTo>
                      <a:lnTo>
                        <a:pt x="63" y="33"/>
                      </a:lnTo>
                      <a:lnTo>
                        <a:pt x="58" y="23"/>
                      </a:lnTo>
                      <a:lnTo>
                        <a:pt x="53" y="13"/>
                      </a:lnTo>
                      <a:lnTo>
                        <a:pt x="48" y="3"/>
                      </a:lnTo>
                      <a:lnTo>
                        <a:pt x="41" y="2"/>
                      </a:lnTo>
                      <a:lnTo>
                        <a:pt x="35" y="1"/>
                      </a:lnTo>
                      <a:lnTo>
                        <a:pt x="28" y="1"/>
                      </a:lnTo>
                      <a:lnTo>
                        <a:pt x="21" y="0"/>
                      </a:lnTo>
                      <a:lnTo>
                        <a:pt x="16" y="9"/>
                      </a:lnTo>
                      <a:lnTo>
                        <a:pt x="12" y="18"/>
                      </a:lnTo>
                      <a:lnTo>
                        <a:pt x="6" y="27"/>
                      </a:lnTo>
                      <a:lnTo>
                        <a:pt x="0" y="37"/>
                      </a:lnTo>
                      <a:lnTo>
                        <a:pt x="7" y="51"/>
                      </a:lnTo>
                      <a:lnTo>
                        <a:pt x="15" y="66"/>
                      </a:lnTo>
                      <a:lnTo>
                        <a:pt x="22" y="81"/>
                      </a:lnTo>
                      <a:lnTo>
                        <a:pt x="30" y="96"/>
                      </a:lnTo>
                      <a:lnTo>
                        <a:pt x="35" y="89"/>
                      </a:lnTo>
                      <a:lnTo>
                        <a:pt x="39" y="84"/>
                      </a:lnTo>
                      <a:lnTo>
                        <a:pt x="44" y="77"/>
                      </a:lnTo>
                      <a:lnTo>
                        <a:pt x="50" y="70"/>
                      </a:lnTo>
                      <a:lnTo>
                        <a:pt x="54" y="64"/>
                      </a:lnTo>
                      <a:lnTo>
                        <a:pt x="59" y="57"/>
                      </a:lnTo>
                      <a:lnTo>
                        <a:pt x="63" y="50"/>
                      </a:lnTo>
                      <a:lnTo>
                        <a:pt x="68" y="43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49" name="Freeform 676"/>
                <p:cNvSpPr>
                  <a:spLocks noChangeAspect="1"/>
                </p:cNvSpPr>
                <p:nvPr/>
              </p:nvSpPr>
              <p:spPr bwMode="auto">
                <a:xfrm>
                  <a:off x="4318" y="3917"/>
                  <a:ext cx="34" cy="54"/>
                </a:xfrm>
                <a:custGeom>
                  <a:avLst/>
                  <a:gdLst>
                    <a:gd name="T0" fmla="*/ 17 w 70"/>
                    <a:gd name="T1" fmla="*/ 14 h 107"/>
                    <a:gd name="T2" fmla="*/ 16 w 70"/>
                    <a:gd name="T3" fmla="*/ 13 h 107"/>
                    <a:gd name="T4" fmla="*/ 16 w 70"/>
                    <a:gd name="T5" fmla="*/ 12 h 107"/>
                    <a:gd name="T6" fmla="*/ 15 w 70"/>
                    <a:gd name="T7" fmla="*/ 11 h 107"/>
                    <a:gd name="T8" fmla="*/ 15 w 70"/>
                    <a:gd name="T9" fmla="*/ 10 h 107"/>
                    <a:gd name="T10" fmla="*/ 13 w 70"/>
                    <a:gd name="T11" fmla="*/ 7 h 107"/>
                    <a:gd name="T12" fmla="*/ 12 w 70"/>
                    <a:gd name="T13" fmla="*/ 5 h 107"/>
                    <a:gd name="T14" fmla="*/ 11 w 70"/>
                    <a:gd name="T15" fmla="*/ 3 h 107"/>
                    <a:gd name="T16" fmla="*/ 10 w 70"/>
                    <a:gd name="T17" fmla="*/ 0 h 107"/>
                    <a:gd name="T18" fmla="*/ 8 w 70"/>
                    <a:gd name="T19" fmla="*/ 2 h 107"/>
                    <a:gd name="T20" fmla="*/ 7 w 70"/>
                    <a:gd name="T21" fmla="*/ 4 h 107"/>
                    <a:gd name="T22" fmla="*/ 6 w 70"/>
                    <a:gd name="T23" fmla="*/ 5 h 107"/>
                    <a:gd name="T24" fmla="*/ 5 w 70"/>
                    <a:gd name="T25" fmla="*/ 7 h 107"/>
                    <a:gd name="T26" fmla="*/ 3 w 70"/>
                    <a:gd name="T27" fmla="*/ 9 h 107"/>
                    <a:gd name="T28" fmla="*/ 2 w 70"/>
                    <a:gd name="T29" fmla="*/ 10 h 107"/>
                    <a:gd name="T30" fmla="*/ 1 w 70"/>
                    <a:gd name="T31" fmla="*/ 12 h 107"/>
                    <a:gd name="T32" fmla="*/ 0 w 70"/>
                    <a:gd name="T33" fmla="*/ 14 h 107"/>
                    <a:gd name="T34" fmla="*/ 2 w 70"/>
                    <a:gd name="T35" fmla="*/ 17 h 107"/>
                    <a:gd name="T36" fmla="*/ 4 w 70"/>
                    <a:gd name="T37" fmla="*/ 20 h 107"/>
                    <a:gd name="T38" fmla="*/ 6 w 70"/>
                    <a:gd name="T39" fmla="*/ 24 h 107"/>
                    <a:gd name="T40" fmla="*/ 8 w 70"/>
                    <a:gd name="T41" fmla="*/ 27 h 107"/>
                    <a:gd name="T42" fmla="*/ 9 w 70"/>
                    <a:gd name="T43" fmla="*/ 24 h 107"/>
                    <a:gd name="T44" fmla="*/ 11 w 70"/>
                    <a:gd name="T45" fmla="*/ 21 h 107"/>
                    <a:gd name="T46" fmla="*/ 13 w 70"/>
                    <a:gd name="T47" fmla="*/ 19 h 107"/>
                    <a:gd name="T48" fmla="*/ 15 w 70"/>
                    <a:gd name="T49" fmla="*/ 16 h 107"/>
                    <a:gd name="T50" fmla="*/ 16 w 70"/>
                    <a:gd name="T51" fmla="*/ 15 h 107"/>
                    <a:gd name="T52" fmla="*/ 16 w 70"/>
                    <a:gd name="T53" fmla="*/ 15 h 107"/>
                    <a:gd name="T54" fmla="*/ 16 w 70"/>
                    <a:gd name="T55" fmla="*/ 14 h 107"/>
                    <a:gd name="T56" fmla="*/ 17 w 70"/>
                    <a:gd name="T57" fmla="*/ 14 h 10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0"/>
                    <a:gd name="T88" fmla="*/ 0 h 107"/>
                    <a:gd name="T89" fmla="*/ 70 w 70"/>
                    <a:gd name="T90" fmla="*/ 107 h 10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0" h="107">
                      <a:moveTo>
                        <a:pt x="70" y="53"/>
                      </a:moveTo>
                      <a:lnTo>
                        <a:pt x="67" y="49"/>
                      </a:lnTo>
                      <a:lnTo>
                        <a:pt x="66" y="45"/>
                      </a:lnTo>
                      <a:lnTo>
                        <a:pt x="64" y="42"/>
                      </a:lnTo>
                      <a:lnTo>
                        <a:pt x="62" y="37"/>
                      </a:lnTo>
                      <a:lnTo>
                        <a:pt x="56" y="28"/>
                      </a:lnTo>
                      <a:lnTo>
                        <a:pt x="51" y="19"/>
                      </a:lnTo>
                      <a:lnTo>
                        <a:pt x="45" y="10"/>
                      </a:lnTo>
                      <a:lnTo>
                        <a:pt x="41" y="0"/>
                      </a:lnTo>
                      <a:lnTo>
                        <a:pt x="36" y="7"/>
                      </a:lnTo>
                      <a:lnTo>
                        <a:pt x="30" y="13"/>
                      </a:lnTo>
                      <a:lnTo>
                        <a:pt x="26" y="20"/>
                      </a:lnTo>
                      <a:lnTo>
                        <a:pt x="21" y="27"/>
                      </a:lnTo>
                      <a:lnTo>
                        <a:pt x="15" y="33"/>
                      </a:lnTo>
                      <a:lnTo>
                        <a:pt x="11" y="40"/>
                      </a:lnTo>
                      <a:lnTo>
                        <a:pt x="5" y="46"/>
                      </a:lnTo>
                      <a:lnTo>
                        <a:pt x="0" y="53"/>
                      </a:lnTo>
                      <a:lnTo>
                        <a:pt x="9" y="66"/>
                      </a:lnTo>
                      <a:lnTo>
                        <a:pt x="17" y="80"/>
                      </a:lnTo>
                      <a:lnTo>
                        <a:pt x="24" y="94"/>
                      </a:lnTo>
                      <a:lnTo>
                        <a:pt x="32" y="107"/>
                      </a:lnTo>
                      <a:lnTo>
                        <a:pt x="40" y="96"/>
                      </a:lnTo>
                      <a:lnTo>
                        <a:pt x="48" y="84"/>
                      </a:lnTo>
                      <a:lnTo>
                        <a:pt x="56" y="73"/>
                      </a:lnTo>
                      <a:lnTo>
                        <a:pt x="64" y="61"/>
                      </a:lnTo>
                      <a:lnTo>
                        <a:pt x="65" y="59"/>
                      </a:lnTo>
                      <a:lnTo>
                        <a:pt x="67" y="57"/>
                      </a:lnTo>
                      <a:lnTo>
                        <a:pt x="68" y="56"/>
                      </a:lnTo>
                      <a:lnTo>
                        <a:pt x="70" y="53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0" name="Freeform 677"/>
                <p:cNvSpPr>
                  <a:spLocks noChangeAspect="1"/>
                </p:cNvSpPr>
                <p:nvPr/>
              </p:nvSpPr>
              <p:spPr bwMode="auto">
                <a:xfrm>
                  <a:off x="4357" y="3918"/>
                  <a:ext cx="33" cy="55"/>
                </a:xfrm>
                <a:custGeom>
                  <a:avLst/>
                  <a:gdLst>
                    <a:gd name="T0" fmla="*/ 0 w 67"/>
                    <a:gd name="T1" fmla="*/ 13 h 109"/>
                    <a:gd name="T2" fmla="*/ 2 w 67"/>
                    <a:gd name="T3" fmla="*/ 17 h 109"/>
                    <a:gd name="T4" fmla="*/ 4 w 67"/>
                    <a:gd name="T5" fmla="*/ 20 h 109"/>
                    <a:gd name="T6" fmla="*/ 6 w 67"/>
                    <a:gd name="T7" fmla="*/ 24 h 109"/>
                    <a:gd name="T8" fmla="*/ 8 w 67"/>
                    <a:gd name="T9" fmla="*/ 28 h 109"/>
                    <a:gd name="T10" fmla="*/ 10 w 67"/>
                    <a:gd name="T11" fmla="*/ 24 h 109"/>
                    <a:gd name="T12" fmla="*/ 12 w 67"/>
                    <a:gd name="T13" fmla="*/ 21 h 109"/>
                    <a:gd name="T14" fmla="*/ 14 w 67"/>
                    <a:gd name="T15" fmla="*/ 18 h 109"/>
                    <a:gd name="T16" fmla="*/ 16 w 67"/>
                    <a:gd name="T17" fmla="*/ 15 h 109"/>
                    <a:gd name="T18" fmla="*/ 14 w 67"/>
                    <a:gd name="T19" fmla="*/ 12 h 109"/>
                    <a:gd name="T20" fmla="*/ 13 w 67"/>
                    <a:gd name="T21" fmla="*/ 8 h 109"/>
                    <a:gd name="T22" fmla="*/ 11 w 67"/>
                    <a:gd name="T23" fmla="*/ 4 h 109"/>
                    <a:gd name="T24" fmla="*/ 9 w 67"/>
                    <a:gd name="T25" fmla="*/ 0 h 109"/>
                    <a:gd name="T26" fmla="*/ 7 w 67"/>
                    <a:gd name="T27" fmla="*/ 2 h 109"/>
                    <a:gd name="T28" fmla="*/ 6 w 67"/>
                    <a:gd name="T29" fmla="*/ 3 h 109"/>
                    <a:gd name="T30" fmla="*/ 5 w 67"/>
                    <a:gd name="T31" fmla="*/ 5 h 109"/>
                    <a:gd name="T32" fmla="*/ 4 w 67"/>
                    <a:gd name="T33" fmla="*/ 7 h 109"/>
                    <a:gd name="T34" fmla="*/ 3 w 67"/>
                    <a:gd name="T35" fmla="*/ 8 h 109"/>
                    <a:gd name="T36" fmla="*/ 2 w 67"/>
                    <a:gd name="T37" fmla="*/ 10 h 109"/>
                    <a:gd name="T38" fmla="*/ 1 w 67"/>
                    <a:gd name="T39" fmla="*/ 11 h 109"/>
                    <a:gd name="T40" fmla="*/ 0 w 67"/>
                    <a:gd name="T41" fmla="*/ 13 h 10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7"/>
                    <a:gd name="T64" fmla="*/ 0 h 109"/>
                    <a:gd name="T65" fmla="*/ 67 w 67"/>
                    <a:gd name="T66" fmla="*/ 109 h 10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7" h="109">
                      <a:moveTo>
                        <a:pt x="0" y="50"/>
                      </a:moveTo>
                      <a:lnTo>
                        <a:pt x="8" y="65"/>
                      </a:lnTo>
                      <a:lnTo>
                        <a:pt x="17" y="79"/>
                      </a:lnTo>
                      <a:lnTo>
                        <a:pt x="25" y="94"/>
                      </a:lnTo>
                      <a:lnTo>
                        <a:pt x="33" y="109"/>
                      </a:lnTo>
                      <a:lnTo>
                        <a:pt x="41" y="96"/>
                      </a:lnTo>
                      <a:lnTo>
                        <a:pt x="51" y="84"/>
                      </a:lnTo>
                      <a:lnTo>
                        <a:pt x="59" y="72"/>
                      </a:lnTo>
                      <a:lnTo>
                        <a:pt x="67" y="60"/>
                      </a:lnTo>
                      <a:lnTo>
                        <a:pt x="59" y="45"/>
                      </a:lnTo>
                      <a:lnTo>
                        <a:pt x="52" y="30"/>
                      </a:lnTo>
                      <a:lnTo>
                        <a:pt x="44" y="15"/>
                      </a:lnTo>
                      <a:lnTo>
                        <a:pt x="36" y="0"/>
                      </a:lnTo>
                      <a:lnTo>
                        <a:pt x="31" y="5"/>
                      </a:lnTo>
                      <a:lnTo>
                        <a:pt x="26" y="12"/>
                      </a:lnTo>
                      <a:lnTo>
                        <a:pt x="23" y="18"/>
                      </a:lnTo>
                      <a:lnTo>
                        <a:pt x="18" y="25"/>
                      </a:lnTo>
                      <a:lnTo>
                        <a:pt x="14" y="31"/>
                      </a:lnTo>
                      <a:lnTo>
                        <a:pt x="9" y="38"/>
                      </a:lnTo>
                      <a:lnTo>
                        <a:pt x="4" y="43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1" name="Freeform 678"/>
                <p:cNvSpPr>
                  <a:spLocks noChangeAspect="1"/>
                </p:cNvSpPr>
                <p:nvPr/>
              </p:nvSpPr>
              <p:spPr bwMode="auto">
                <a:xfrm>
                  <a:off x="4283" y="3915"/>
                  <a:ext cx="30" cy="51"/>
                </a:xfrm>
                <a:custGeom>
                  <a:avLst/>
                  <a:gdLst>
                    <a:gd name="T0" fmla="*/ 3 w 61"/>
                    <a:gd name="T1" fmla="*/ 8 h 101"/>
                    <a:gd name="T2" fmla="*/ 2 w 61"/>
                    <a:gd name="T3" fmla="*/ 9 h 101"/>
                    <a:gd name="T4" fmla="*/ 1 w 61"/>
                    <a:gd name="T5" fmla="*/ 10 h 101"/>
                    <a:gd name="T6" fmla="*/ 1 w 61"/>
                    <a:gd name="T7" fmla="*/ 12 h 101"/>
                    <a:gd name="T8" fmla="*/ 0 w 61"/>
                    <a:gd name="T9" fmla="*/ 13 h 101"/>
                    <a:gd name="T10" fmla="*/ 1 w 61"/>
                    <a:gd name="T11" fmla="*/ 16 h 101"/>
                    <a:gd name="T12" fmla="*/ 3 w 61"/>
                    <a:gd name="T13" fmla="*/ 19 h 101"/>
                    <a:gd name="T14" fmla="*/ 5 w 61"/>
                    <a:gd name="T15" fmla="*/ 22 h 101"/>
                    <a:gd name="T16" fmla="*/ 6 w 61"/>
                    <a:gd name="T17" fmla="*/ 26 h 101"/>
                    <a:gd name="T18" fmla="*/ 7 w 61"/>
                    <a:gd name="T19" fmla="*/ 24 h 101"/>
                    <a:gd name="T20" fmla="*/ 9 w 61"/>
                    <a:gd name="T21" fmla="*/ 23 h 101"/>
                    <a:gd name="T22" fmla="*/ 9 w 61"/>
                    <a:gd name="T23" fmla="*/ 21 h 101"/>
                    <a:gd name="T24" fmla="*/ 11 w 61"/>
                    <a:gd name="T25" fmla="*/ 20 h 101"/>
                    <a:gd name="T26" fmla="*/ 12 w 61"/>
                    <a:gd name="T27" fmla="*/ 18 h 101"/>
                    <a:gd name="T28" fmla="*/ 13 w 61"/>
                    <a:gd name="T29" fmla="*/ 17 h 101"/>
                    <a:gd name="T30" fmla="*/ 14 w 61"/>
                    <a:gd name="T31" fmla="*/ 16 h 101"/>
                    <a:gd name="T32" fmla="*/ 15 w 61"/>
                    <a:gd name="T33" fmla="*/ 14 h 101"/>
                    <a:gd name="T34" fmla="*/ 13 w 61"/>
                    <a:gd name="T35" fmla="*/ 11 h 101"/>
                    <a:gd name="T36" fmla="*/ 11 w 61"/>
                    <a:gd name="T37" fmla="*/ 7 h 101"/>
                    <a:gd name="T38" fmla="*/ 10 w 61"/>
                    <a:gd name="T39" fmla="*/ 4 h 101"/>
                    <a:gd name="T40" fmla="*/ 8 w 61"/>
                    <a:gd name="T41" fmla="*/ 0 h 101"/>
                    <a:gd name="T42" fmla="*/ 7 w 61"/>
                    <a:gd name="T43" fmla="*/ 2 h 101"/>
                    <a:gd name="T44" fmla="*/ 5 w 61"/>
                    <a:gd name="T45" fmla="*/ 4 h 101"/>
                    <a:gd name="T46" fmla="*/ 4 w 61"/>
                    <a:gd name="T47" fmla="*/ 6 h 101"/>
                    <a:gd name="T48" fmla="*/ 3 w 61"/>
                    <a:gd name="T49" fmla="*/ 8 h 10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"/>
                    <a:gd name="T76" fmla="*/ 0 h 101"/>
                    <a:gd name="T77" fmla="*/ 61 w 61"/>
                    <a:gd name="T78" fmla="*/ 101 h 10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" h="101">
                      <a:moveTo>
                        <a:pt x="14" y="30"/>
                      </a:moveTo>
                      <a:lnTo>
                        <a:pt x="11" y="34"/>
                      </a:lnTo>
                      <a:lnTo>
                        <a:pt x="7" y="39"/>
                      </a:lnTo>
                      <a:lnTo>
                        <a:pt x="4" y="45"/>
                      </a:lnTo>
                      <a:lnTo>
                        <a:pt x="0" y="49"/>
                      </a:lnTo>
                      <a:lnTo>
                        <a:pt x="6" y="62"/>
                      </a:lnTo>
                      <a:lnTo>
                        <a:pt x="13" y="75"/>
                      </a:lnTo>
                      <a:lnTo>
                        <a:pt x="20" y="87"/>
                      </a:lnTo>
                      <a:lnTo>
                        <a:pt x="27" y="101"/>
                      </a:lnTo>
                      <a:lnTo>
                        <a:pt x="31" y="95"/>
                      </a:lnTo>
                      <a:lnTo>
                        <a:pt x="36" y="90"/>
                      </a:lnTo>
                      <a:lnTo>
                        <a:pt x="39" y="84"/>
                      </a:lnTo>
                      <a:lnTo>
                        <a:pt x="44" y="78"/>
                      </a:lnTo>
                      <a:lnTo>
                        <a:pt x="49" y="72"/>
                      </a:lnTo>
                      <a:lnTo>
                        <a:pt x="53" y="67"/>
                      </a:lnTo>
                      <a:lnTo>
                        <a:pt x="57" y="61"/>
                      </a:lnTo>
                      <a:lnTo>
                        <a:pt x="61" y="55"/>
                      </a:lnTo>
                      <a:lnTo>
                        <a:pt x="54" y="41"/>
                      </a:lnTo>
                      <a:lnTo>
                        <a:pt x="47" y="28"/>
                      </a:lnTo>
                      <a:lnTo>
                        <a:pt x="41" y="14"/>
                      </a:lnTo>
                      <a:lnTo>
                        <a:pt x="34" y="0"/>
                      </a:lnTo>
                      <a:lnTo>
                        <a:pt x="29" y="8"/>
                      </a:lnTo>
                      <a:lnTo>
                        <a:pt x="23" y="15"/>
                      </a:lnTo>
                      <a:lnTo>
                        <a:pt x="19" y="22"/>
                      </a:lnTo>
                      <a:lnTo>
                        <a:pt x="14" y="3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2" name="Freeform 679"/>
                <p:cNvSpPr>
                  <a:spLocks noChangeAspect="1"/>
                </p:cNvSpPr>
                <p:nvPr/>
              </p:nvSpPr>
              <p:spPr bwMode="auto">
                <a:xfrm>
                  <a:off x="4355" y="3980"/>
                  <a:ext cx="34" cy="25"/>
                </a:xfrm>
                <a:custGeom>
                  <a:avLst/>
                  <a:gdLst>
                    <a:gd name="T0" fmla="*/ 9 w 68"/>
                    <a:gd name="T1" fmla="*/ 0 h 49"/>
                    <a:gd name="T2" fmla="*/ 8 w 68"/>
                    <a:gd name="T3" fmla="*/ 2 h 49"/>
                    <a:gd name="T4" fmla="*/ 7 w 68"/>
                    <a:gd name="T5" fmla="*/ 3 h 49"/>
                    <a:gd name="T6" fmla="*/ 5 w 68"/>
                    <a:gd name="T7" fmla="*/ 5 h 49"/>
                    <a:gd name="T8" fmla="*/ 4 w 68"/>
                    <a:gd name="T9" fmla="*/ 6 h 49"/>
                    <a:gd name="T10" fmla="*/ 3 w 68"/>
                    <a:gd name="T11" fmla="*/ 8 h 49"/>
                    <a:gd name="T12" fmla="*/ 2 w 68"/>
                    <a:gd name="T13" fmla="*/ 9 h 49"/>
                    <a:gd name="T14" fmla="*/ 1 w 68"/>
                    <a:gd name="T15" fmla="*/ 11 h 49"/>
                    <a:gd name="T16" fmla="*/ 0 w 68"/>
                    <a:gd name="T17" fmla="*/ 12 h 49"/>
                    <a:gd name="T18" fmla="*/ 1 w 68"/>
                    <a:gd name="T19" fmla="*/ 12 h 49"/>
                    <a:gd name="T20" fmla="*/ 1 w 68"/>
                    <a:gd name="T21" fmla="*/ 12 h 49"/>
                    <a:gd name="T22" fmla="*/ 1 w 68"/>
                    <a:gd name="T23" fmla="*/ 13 h 49"/>
                    <a:gd name="T24" fmla="*/ 1 w 68"/>
                    <a:gd name="T25" fmla="*/ 13 h 49"/>
                    <a:gd name="T26" fmla="*/ 2 w 68"/>
                    <a:gd name="T27" fmla="*/ 13 h 49"/>
                    <a:gd name="T28" fmla="*/ 5 w 68"/>
                    <a:gd name="T29" fmla="*/ 13 h 49"/>
                    <a:gd name="T30" fmla="*/ 7 w 68"/>
                    <a:gd name="T31" fmla="*/ 13 h 49"/>
                    <a:gd name="T32" fmla="*/ 9 w 68"/>
                    <a:gd name="T33" fmla="*/ 13 h 49"/>
                    <a:gd name="T34" fmla="*/ 11 w 68"/>
                    <a:gd name="T35" fmla="*/ 13 h 49"/>
                    <a:gd name="T36" fmla="*/ 13 w 68"/>
                    <a:gd name="T37" fmla="*/ 12 h 49"/>
                    <a:gd name="T38" fmla="*/ 15 w 68"/>
                    <a:gd name="T39" fmla="*/ 12 h 49"/>
                    <a:gd name="T40" fmla="*/ 17 w 68"/>
                    <a:gd name="T41" fmla="*/ 12 h 49"/>
                    <a:gd name="T42" fmla="*/ 17 w 68"/>
                    <a:gd name="T43" fmla="*/ 12 h 49"/>
                    <a:gd name="T44" fmla="*/ 17 w 68"/>
                    <a:gd name="T45" fmla="*/ 12 h 49"/>
                    <a:gd name="T46" fmla="*/ 17 w 68"/>
                    <a:gd name="T47" fmla="*/ 12 h 49"/>
                    <a:gd name="T48" fmla="*/ 17 w 68"/>
                    <a:gd name="T49" fmla="*/ 12 h 49"/>
                    <a:gd name="T50" fmla="*/ 15 w 68"/>
                    <a:gd name="T51" fmla="*/ 9 h 49"/>
                    <a:gd name="T52" fmla="*/ 13 w 68"/>
                    <a:gd name="T53" fmla="*/ 6 h 49"/>
                    <a:gd name="T54" fmla="*/ 11 w 68"/>
                    <a:gd name="T55" fmla="*/ 3 h 49"/>
                    <a:gd name="T56" fmla="*/ 9 w 68"/>
                    <a:gd name="T57" fmla="*/ 0 h 4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8"/>
                    <a:gd name="T88" fmla="*/ 0 h 49"/>
                    <a:gd name="T89" fmla="*/ 68 w 68"/>
                    <a:gd name="T90" fmla="*/ 49 h 4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8" h="49">
                      <a:moveTo>
                        <a:pt x="37" y="0"/>
                      </a:moveTo>
                      <a:lnTo>
                        <a:pt x="32" y="6"/>
                      </a:lnTo>
                      <a:lnTo>
                        <a:pt x="28" y="11"/>
                      </a:lnTo>
                      <a:lnTo>
                        <a:pt x="23" y="18"/>
                      </a:lnTo>
                      <a:lnTo>
                        <a:pt x="19" y="24"/>
                      </a:lnTo>
                      <a:lnTo>
                        <a:pt x="14" y="30"/>
                      </a:lnTo>
                      <a:lnTo>
                        <a:pt x="9" y="36"/>
                      </a:lnTo>
                      <a:lnTo>
                        <a:pt x="5" y="42"/>
                      </a:lnTo>
                      <a:lnTo>
                        <a:pt x="0" y="48"/>
                      </a:ln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3" y="49"/>
                      </a:lnTo>
                      <a:lnTo>
                        <a:pt x="11" y="49"/>
                      </a:lnTo>
                      <a:lnTo>
                        <a:pt x="20" y="49"/>
                      </a:lnTo>
                      <a:lnTo>
                        <a:pt x="28" y="49"/>
                      </a:lnTo>
                      <a:lnTo>
                        <a:pt x="36" y="49"/>
                      </a:lnTo>
                      <a:lnTo>
                        <a:pt x="44" y="49"/>
                      </a:lnTo>
                      <a:lnTo>
                        <a:pt x="52" y="48"/>
                      </a:lnTo>
                      <a:lnTo>
                        <a:pt x="60" y="48"/>
                      </a:lnTo>
                      <a:lnTo>
                        <a:pt x="67" y="47"/>
                      </a:lnTo>
                      <a:lnTo>
                        <a:pt x="68" y="46"/>
                      </a:lnTo>
                      <a:lnTo>
                        <a:pt x="60" y="34"/>
                      </a:lnTo>
                      <a:lnTo>
                        <a:pt x="52" y="23"/>
                      </a:lnTo>
                      <a:lnTo>
                        <a:pt x="45" y="1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3" name="Freeform 680"/>
                <p:cNvSpPr>
                  <a:spLocks noChangeAspect="1"/>
                </p:cNvSpPr>
                <p:nvPr/>
              </p:nvSpPr>
              <p:spPr bwMode="auto">
                <a:xfrm>
                  <a:off x="4362" y="3866"/>
                  <a:ext cx="30" cy="45"/>
                </a:xfrm>
                <a:custGeom>
                  <a:avLst/>
                  <a:gdLst>
                    <a:gd name="T0" fmla="*/ 15 w 60"/>
                    <a:gd name="T1" fmla="*/ 9 h 90"/>
                    <a:gd name="T2" fmla="*/ 14 w 60"/>
                    <a:gd name="T3" fmla="*/ 6 h 90"/>
                    <a:gd name="T4" fmla="*/ 13 w 60"/>
                    <a:gd name="T5" fmla="*/ 5 h 90"/>
                    <a:gd name="T6" fmla="*/ 12 w 60"/>
                    <a:gd name="T7" fmla="*/ 3 h 90"/>
                    <a:gd name="T8" fmla="*/ 11 w 60"/>
                    <a:gd name="T9" fmla="*/ 1 h 90"/>
                    <a:gd name="T10" fmla="*/ 10 w 60"/>
                    <a:gd name="T11" fmla="*/ 1 h 90"/>
                    <a:gd name="T12" fmla="*/ 8 w 60"/>
                    <a:gd name="T13" fmla="*/ 1 h 90"/>
                    <a:gd name="T14" fmla="*/ 7 w 60"/>
                    <a:gd name="T15" fmla="*/ 1 h 90"/>
                    <a:gd name="T16" fmla="*/ 6 w 60"/>
                    <a:gd name="T17" fmla="*/ 0 h 90"/>
                    <a:gd name="T18" fmla="*/ 5 w 60"/>
                    <a:gd name="T19" fmla="*/ 3 h 90"/>
                    <a:gd name="T20" fmla="*/ 3 w 60"/>
                    <a:gd name="T21" fmla="*/ 5 h 90"/>
                    <a:gd name="T22" fmla="*/ 2 w 60"/>
                    <a:gd name="T23" fmla="*/ 6 h 90"/>
                    <a:gd name="T24" fmla="*/ 0 w 60"/>
                    <a:gd name="T25" fmla="*/ 9 h 90"/>
                    <a:gd name="T26" fmla="*/ 2 w 60"/>
                    <a:gd name="T27" fmla="*/ 12 h 90"/>
                    <a:gd name="T28" fmla="*/ 4 w 60"/>
                    <a:gd name="T29" fmla="*/ 15 h 90"/>
                    <a:gd name="T30" fmla="*/ 5 w 60"/>
                    <a:gd name="T31" fmla="*/ 19 h 90"/>
                    <a:gd name="T32" fmla="*/ 7 w 60"/>
                    <a:gd name="T33" fmla="*/ 23 h 90"/>
                    <a:gd name="T34" fmla="*/ 9 w 60"/>
                    <a:gd name="T35" fmla="*/ 20 h 90"/>
                    <a:gd name="T36" fmla="*/ 11 w 60"/>
                    <a:gd name="T37" fmla="*/ 15 h 90"/>
                    <a:gd name="T38" fmla="*/ 13 w 60"/>
                    <a:gd name="T39" fmla="*/ 12 h 90"/>
                    <a:gd name="T40" fmla="*/ 15 w 60"/>
                    <a:gd name="T41" fmla="*/ 9 h 9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90"/>
                    <a:gd name="T65" fmla="*/ 60 w 60"/>
                    <a:gd name="T66" fmla="*/ 90 h 9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90">
                      <a:moveTo>
                        <a:pt x="60" y="36"/>
                      </a:moveTo>
                      <a:lnTo>
                        <a:pt x="56" y="26"/>
                      </a:lnTo>
                      <a:lnTo>
                        <a:pt x="51" y="18"/>
                      </a:lnTo>
                      <a:lnTo>
                        <a:pt x="45" y="9"/>
                      </a:lnTo>
                      <a:lnTo>
                        <a:pt x="41" y="1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7" y="9"/>
                      </a:lnTo>
                      <a:lnTo>
                        <a:pt x="12" y="17"/>
                      </a:lnTo>
                      <a:lnTo>
                        <a:pt x="6" y="26"/>
                      </a:lnTo>
                      <a:lnTo>
                        <a:pt x="0" y="36"/>
                      </a:lnTo>
                      <a:lnTo>
                        <a:pt x="6" y="48"/>
                      </a:lnTo>
                      <a:lnTo>
                        <a:pt x="13" y="62"/>
                      </a:lnTo>
                      <a:lnTo>
                        <a:pt x="20" y="76"/>
                      </a:lnTo>
                      <a:lnTo>
                        <a:pt x="27" y="90"/>
                      </a:lnTo>
                      <a:lnTo>
                        <a:pt x="35" y="77"/>
                      </a:lnTo>
                      <a:lnTo>
                        <a:pt x="44" y="63"/>
                      </a:lnTo>
                      <a:lnTo>
                        <a:pt x="52" y="49"/>
                      </a:lnTo>
                      <a:lnTo>
                        <a:pt x="60" y="36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4" name="Freeform 681"/>
                <p:cNvSpPr>
                  <a:spLocks noChangeAspect="1"/>
                </p:cNvSpPr>
                <p:nvPr/>
              </p:nvSpPr>
              <p:spPr bwMode="auto">
                <a:xfrm>
                  <a:off x="4377" y="3888"/>
                  <a:ext cx="33" cy="57"/>
                </a:xfrm>
                <a:custGeom>
                  <a:avLst/>
                  <a:gdLst>
                    <a:gd name="T0" fmla="*/ 17 w 66"/>
                    <a:gd name="T1" fmla="*/ 14 h 114"/>
                    <a:gd name="T2" fmla="*/ 14 w 66"/>
                    <a:gd name="T3" fmla="*/ 11 h 114"/>
                    <a:gd name="T4" fmla="*/ 12 w 66"/>
                    <a:gd name="T5" fmla="*/ 7 h 114"/>
                    <a:gd name="T6" fmla="*/ 10 w 66"/>
                    <a:gd name="T7" fmla="*/ 4 h 114"/>
                    <a:gd name="T8" fmla="*/ 8 w 66"/>
                    <a:gd name="T9" fmla="*/ 1 h 114"/>
                    <a:gd name="T10" fmla="*/ 8 w 66"/>
                    <a:gd name="T11" fmla="*/ 0 h 114"/>
                    <a:gd name="T12" fmla="*/ 8 w 66"/>
                    <a:gd name="T13" fmla="*/ 0 h 114"/>
                    <a:gd name="T14" fmla="*/ 8 w 66"/>
                    <a:gd name="T15" fmla="*/ 0 h 114"/>
                    <a:gd name="T16" fmla="*/ 8 w 66"/>
                    <a:gd name="T17" fmla="*/ 0 h 114"/>
                    <a:gd name="T18" fmla="*/ 6 w 66"/>
                    <a:gd name="T19" fmla="*/ 4 h 114"/>
                    <a:gd name="T20" fmla="*/ 4 w 66"/>
                    <a:gd name="T21" fmla="*/ 7 h 114"/>
                    <a:gd name="T22" fmla="*/ 2 w 66"/>
                    <a:gd name="T23" fmla="*/ 10 h 114"/>
                    <a:gd name="T24" fmla="*/ 0 w 66"/>
                    <a:gd name="T25" fmla="*/ 14 h 114"/>
                    <a:gd name="T26" fmla="*/ 2 w 66"/>
                    <a:gd name="T27" fmla="*/ 17 h 114"/>
                    <a:gd name="T28" fmla="*/ 4 w 66"/>
                    <a:gd name="T29" fmla="*/ 21 h 114"/>
                    <a:gd name="T30" fmla="*/ 6 w 66"/>
                    <a:gd name="T31" fmla="*/ 25 h 114"/>
                    <a:gd name="T32" fmla="*/ 8 w 66"/>
                    <a:gd name="T33" fmla="*/ 29 h 114"/>
                    <a:gd name="T34" fmla="*/ 10 w 66"/>
                    <a:gd name="T35" fmla="*/ 25 h 114"/>
                    <a:gd name="T36" fmla="*/ 12 w 66"/>
                    <a:gd name="T37" fmla="*/ 22 h 114"/>
                    <a:gd name="T38" fmla="*/ 14 w 66"/>
                    <a:gd name="T39" fmla="*/ 18 h 114"/>
                    <a:gd name="T40" fmla="*/ 17 w 66"/>
                    <a:gd name="T41" fmla="*/ 14 h 1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6"/>
                    <a:gd name="T64" fmla="*/ 0 h 114"/>
                    <a:gd name="T65" fmla="*/ 66 w 66"/>
                    <a:gd name="T66" fmla="*/ 114 h 1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6" h="114">
                      <a:moveTo>
                        <a:pt x="66" y="57"/>
                      </a:moveTo>
                      <a:lnTo>
                        <a:pt x="58" y="42"/>
                      </a:lnTo>
                      <a:lnTo>
                        <a:pt x="51" y="28"/>
                      </a:lnTo>
                      <a:lnTo>
                        <a:pt x="43" y="15"/>
                      </a:lnTo>
                      <a:lnTo>
                        <a:pt x="35" y="1"/>
                      </a:lnTo>
                      <a:lnTo>
                        <a:pt x="35" y="0"/>
                      </a:lnTo>
                      <a:lnTo>
                        <a:pt x="34" y="0"/>
                      </a:lnTo>
                      <a:lnTo>
                        <a:pt x="27" y="13"/>
                      </a:lnTo>
                      <a:lnTo>
                        <a:pt x="19" y="26"/>
                      </a:lnTo>
                      <a:lnTo>
                        <a:pt x="9" y="40"/>
                      </a:lnTo>
                      <a:lnTo>
                        <a:pt x="0" y="53"/>
                      </a:lnTo>
                      <a:lnTo>
                        <a:pt x="8" y="68"/>
                      </a:lnTo>
                      <a:lnTo>
                        <a:pt x="16" y="84"/>
                      </a:lnTo>
                      <a:lnTo>
                        <a:pt x="24" y="99"/>
                      </a:lnTo>
                      <a:lnTo>
                        <a:pt x="32" y="114"/>
                      </a:lnTo>
                      <a:lnTo>
                        <a:pt x="41" y="100"/>
                      </a:lnTo>
                      <a:lnTo>
                        <a:pt x="50" y="86"/>
                      </a:lnTo>
                      <a:lnTo>
                        <a:pt x="58" y="72"/>
                      </a:lnTo>
                      <a:lnTo>
                        <a:pt x="66" y="57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5" name="Freeform 682"/>
                <p:cNvSpPr>
                  <a:spLocks noChangeAspect="1"/>
                </p:cNvSpPr>
                <p:nvPr/>
              </p:nvSpPr>
              <p:spPr bwMode="auto">
                <a:xfrm>
                  <a:off x="4298" y="3947"/>
                  <a:ext cx="33" cy="50"/>
                </a:xfrm>
                <a:custGeom>
                  <a:avLst/>
                  <a:gdLst>
                    <a:gd name="T0" fmla="*/ 9 w 67"/>
                    <a:gd name="T1" fmla="*/ 0 h 101"/>
                    <a:gd name="T2" fmla="*/ 7 w 67"/>
                    <a:gd name="T3" fmla="*/ 1 h 101"/>
                    <a:gd name="T4" fmla="*/ 6 w 67"/>
                    <a:gd name="T5" fmla="*/ 3 h 101"/>
                    <a:gd name="T6" fmla="*/ 5 w 67"/>
                    <a:gd name="T7" fmla="*/ 4 h 101"/>
                    <a:gd name="T8" fmla="*/ 4 w 67"/>
                    <a:gd name="T9" fmla="*/ 5 h 101"/>
                    <a:gd name="T10" fmla="*/ 3 w 67"/>
                    <a:gd name="T11" fmla="*/ 7 h 101"/>
                    <a:gd name="T12" fmla="*/ 2 w 67"/>
                    <a:gd name="T13" fmla="*/ 8 h 101"/>
                    <a:gd name="T14" fmla="*/ 1 w 67"/>
                    <a:gd name="T15" fmla="*/ 10 h 101"/>
                    <a:gd name="T16" fmla="*/ 0 w 67"/>
                    <a:gd name="T17" fmla="*/ 11 h 101"/>
                    <a:gd name="T18" fmla="*/ 1 w 67"/>
                    <a:gd name="T19" fmla="*/ 15 h 101"/>
                    <a:gd name="T20" fmla="*/ 3 w 67"/>
                    <a:gd name="T21" fmla="*/ 18 h 101"/>
                    <a:gd name="T22" fmla="*/ 5 w 67"/>
                    <a:gd name="T23" fmla="*/ 22 h 101"/>
                    <a:gd name="T24" fmla="*/ 7 w 67"/>
                    <a:gd name="T25" fmla="*/ 25 h 101"/>
                    <a:gd name="T26" fmla="*/ 8 w 67"/>
                    <a:gd name="T27" fmla="*/ 24 h 101"/>
                    <a:gd name="T28" fmla="*/ 9 w 67"/>
                    <a:gd name="T29" fmla="*/ 22 h 101"/>
                    <a:gd name="T30" fmla="*/ 11 w 67"/>
                    <a:gd name="T31" fmla="*/ 21 h 101"/>
                    <a:gd name="T32" fmla="*/ 12 w 67"/>
                    <a:gd name="T33" fmla="*/ 19 h 101"/>
                    <a:gd name="T34" fmla="*/ 13 w 67"/>
                    <a:gd name="T35" fmla="*/ 18 h 101"/>
                    <a:gd name="T36" fmla="*/ 14 w 67"/>
                    <a:gd name="T37" fmla="*/ 16 h 101"/>
                    <a:gd name="T38" fmla="*/ 15 w 67"/>
                    <a:gd name="T39" fmla="*/ 15 h 101"/>
                    <a:gd name="T40" fmla="*/ 16 w 67"/>
                    <a:gd name="T41" fmla="*/ 13 h 101"/>
                    <a:gd name="T42" fmla="*/ 14 w 67"/>
                    <a:gd name="T43" fmla="*/ 10 h 101"/>
                    <a:gd name="T44" fmla="*/ 12 w 67"/>
                    <a:gd name="T45" fmla="*/ 7 h 101"/>
                    <a:gd name="T46" fmla="*/ 10 w 67"/>
                    <a:gd name="T47" fmla="*/ 3 h 101"/>
                    <a:gd name="T48" fmla="*/ 9 w 67"/>
                    <a:gd name="T49" fmla="*/ 0 h 10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7"/>
                    <a:gd name="T76" fmla="*/ 0 h 101"/>
                    <a:gd name="T77" fmla="*/ 67 w 67"/>
                    <a:gd name="T78" fmla="*/ 101 h 10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7" h="101">
                      <a:moveTo>
                        <a:pt x="36" y="0"/>
                      </a:moveTo>
                      <a:lnTo>
                        <a:pt x="31" y="6"/>
                      </a:lnTo>
                      <a:lnTo>
                        <a:pt x="27" y="12"/>
                      </a:lnTo>
                      <a:lnTo>
                        <a:pt x="22" y="17"/>
                      </a:lnTo>
                      <a:lnTo>
                        <a:pt x="17" y="23"/>
                      </a:lnTo>
                      <a:lnTo>
                        <a:pt x="13" y="29"/>
                      </a:lnTo>
                      <a:lnTo>
                        <a:pt x="9" y="35"/>
                      </a:lnTo>
                      <a:lnTo>
                        <a:pt x="5" y="40"/>
                      </a:lnTo>
                      <a:lnTo>
                        <a:pt x="0" y="46"/>
                      </a:lnTo>
                      <a:lnTo>
                        <a:pt x="7" y="60"/>
                      </a:lnTo>
                      <a:lnTo>
                        <a:pt x="15" y="74"/>
                      </a:lnTo>
                      <a:lnTo>
                        <a:pt x="22" y="88"/>
                      </a:lnTo>
                      <a:lnTo>
                        <a:pt x="30" y="101"/>
                      </a:lnTo>
                      <a:lnTo>
                        <a:pt x="35" y="96"/>
                      </a:lnTo>
                      <a:lnTo>
                        <a:pt x="39" y="90"/>
                      </a:lnTo>
                      <a:lnTo>
                        <a:pt x="44" y="84"/>
                      </a:lnTo>
                      <a:lnTo>
                        <a:pt x="49" y="78"/>
                      </a:lnTo>
                      <a:lnTo>
                        <a:pt x="53" y="73"/>
                      </a:lnTo>
                      <a:lnTo>
                        <a:pt x="58" y="66"/>
                      </a:lnTo>
                      <a:lnTo>
                        <a:pt x="62" y="60"/>
                      </a:lnTo>
                      <a:lnTo>
                        <a:pt x="67" y="54"/>
                      </a:lnTo>
                      <a:lnTo>
                        <a:pt x="59" y="42"/>
                      </a:lnTo>
                      <a:lnTo>
                        <a:pt x="51" y="28"/>
                      </a:lnTo>
                      <a:lnTo>
                        <a:pt x="43" y="14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6" name="Freeform 683"/>
                <p:cNvSpPr>
                  <a:spLocks noChangeAspect="1"/>
                </p:cNvSpPr>
                <p:nvPr/>
              </p:nvSpPr>
              <p:spPr bwMode="auto">
                <a:xfrm>
                  <a:off x="4352" y="3864"/>
                  <a:ext cx="18" cy="16"/>
                </a:xfrm>
                <a:custGeom>
                  <a:avLst/>
                  <a:gdLst>
                    <a:gd name="T0" fmla="*/ 9 w 36"/>
                    <a:gd name="T1" fmla="*/ 1 h 33"/>
                    <a:gd name="T2" fmla="*/ 8 w 36"/>
                    <a:gd name="T3" fmla="*/ 1 h 33"/>
                    <a:gd name="T4" fmla="*/ 6 w 36"/>
                    <a:gd name="T5" fmla="*/ 1 h 33"/>
                    <a:gd name="T6" fmla="*/ 6 w 36"/>
                    <a:gd name="T7" fmla="*/ 1 h 33"/>
                    <a:gd name="T8" fmla="*/ 5 w 36"/>
                    <a:gd name="T9" fmla="*/ 0 h 33"/>
                    <a:gd name="T10" fmla="*/ 3 w 36"/>
                    <a:gd name="T11" fmla="*/ 0 h 33"/>
                    <a:gd name="T12" fmla="*/ 2 w 36"/>
                    <a:gd name="T13" fmla="*/ 0 h 33"/>
                    <a:gd name="T14" fmla="*/ 1 w 36"/>
                    <a:gd name="T15" fmla="*/ 0 h 33"/>
                    <a:gd name="T16" fmla="*/ 0 w 36"/>
                    <a:gd name="T17" fmla="*/ 0 h 33"/>
                    <a:gd name="T18" fmla="*/ 1 w 36"/>
                    <a:gd name="T19" fmla="*/ 2 h 33"/>
                    <a:gd name="T20" fmla="*/ 2 w 36"/>
                    <a:gd name="T21" fmla="*/ 4 h 33"/>
                    <a:gd name="T22" fmla="*/ 3 w 36"/>
                    <a:gd name="T23" fmla="*/ 6 h 33"/>
                    <a:gd name="T24" fmla="*/ 5 w 36"/>
                    <a:gd name="T25" fmla="*/ 8 h 33"/>
                    <a:gd name="T26" fmla="*/ 5 w 36"/>
                    <a:gd name="T27" fmla="*/ 6 h 33"/>
                    <a:gd name="T28" fmla="*/ 6 w 36"/>
                    <a:gd name="T29" fmla="*/ 4 h 33"/>
                    <a:gd name="T30" fmla="*/ 8 w 36"/>
                    <a:gd name="T31" fmla="*/ 3 h 33"/>
                    <a:gd name="T32" fmla="*/ 9 w 36"/>
                    <a:gd name="T33" fmla="*/ 1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33"/>
                    <a:gd name="T53" fmla="*/ 36 w 36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33">
                      <a:moveTo>
                        <a:pt x="36" y="5"/>
                      </a:moveTo>
                      <a:lnTo>
                        <a:pt x="32" y="5"/>
                      </a:lnTo>
                      <a:lnTo>
                        <a:pt x="27" y="4"/>
                      </a:lnTo>
                      <a:lnTo>
                        <a:pt x="24" y="4"/>
                      </a:lnTo>
                      <a:lnTo>
                        <a:pt x="19" y="3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9" y="16"/>
                      </a:lnTo>
                      <a:lnTo>
                        <a:pt x="13" y="24"/>
                      </a:lnTo>
                      <a:lnTo>
                        <a:pt x="17" y="33"/>
                      </a:lnTo>
                      <a:lnTo>
                        <a:pt x="21" y="26"/>
                      </a:lnTo>
                      <a:lnTo>
                        <a:pt x="27" y="19"/>
                      </a:lnTo>
                      <a:lnTo>
                        <a:pt x="32" y="12"/>
                      </a:lnTo>
                      <a:lnTo>
                        <a:pt x="36" y="5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7" name="Freeform 684"/>
                <p:cNvSpPr>
                  <a:spLocks noChangeAspect="1"/>
                </p:cNvSpPr>
                <p:nvPr/>
              </p:nvSpPr>
              <p:spPr bwMode="auto">
                <a:xfrm>
                  <a:off x="4266" y="3944"/>
                  <a:ext cx="27" cy="46"/>
                </a:xfrm>
                <a:custGeom>
                  <a:avLst/>
                  <a:gdLst>
                    <a:gd name="T0" fmla="*/ 7 w 54"/>
                    <a:gd name="T1" fmla="*/ 0 h 92"/>
                    <a:gd name="T2" fmla="*/ 7 w 54"/>
                    <a:gd name="T3" fmla="*/ 1 h 92"/>
                    <a:gd name="T4" fmla="*/ 6 w 54"/>
                    <a:gd name="T5" fmla="*/ 1 h 92"/>
                    <a:gd name="T6" fmla="*/ 5 w 54"/>
                    <a:gd name="T7" fmla="*/ 3 h 92"/>
                    <a:gd name="T8" fmla="*/ 5 w 54"/>
                    <a:gd name="T9" fmla="*/ 3 h 92"/>
                    <a:gd name="T10" fmla="*/ 3 w 54"/>
                    <a:gd name="T11" fmla="*/ 11 h 92"/>
                    <a:gd name="T12" fmla="*/ 1 w 54"/>
                    <a:gd name="T13" fmla="*/ 17 h 92"/>
                    <a:gd name="T14" fmla="*/ 1 w 54"/>
                    <a:gd name="T15" fmla="*/ 19 h 92"/>
                    <a:gd name="T16" fmla="*/ 0 w 54"/>
                    <a:gd name="T17" fmla="*/ 20 h 92"/>
                    <a:gd name="T18" fmla="*/ 2 w 54"/>
                    <a:gd name="T19" fmla="*/ 21 h 92"/>
                    <a:gd name="T20" fmla="*/ 3 w 54"/>
                    <a:gd name="T21" fmla="*/ 22 h 92"/>
                    <a:gd name="T22" fmla="*/ 5 w 54"/>
                    <a:gd name="T23" fmla="*/ 23 h 92"/>
                    <a:gd name="T24" fmla="*/ 6 w 54"/>
                    <a:gd name="T25" fmla="*/ 23 h 92"/>
                    <a:gd name="T26" fmla="*/ 7 w 54"/>
                    <a:gd name="T27" fmla="*/ 21 h 92"/>
                    <a:gd name="T28" fmla="*/ 10 w 54"/>
                    <a:gd name="T29" fmla="*/ 18 h 92"/>
                    <a:gd name="T30" fmla="*/ 12 w 54"/>
                    <a:gd name="T31" fmla="*/ 15 h 92"/>
                    <a:gd name="T32" fmla="*/ 14 w 54"/>
                    <a:gd name="T33" fmla="*/ 12 h 92"/>
                    <a:gd name="T34" fmla="*/ 12 w 54"/>
                    <a:gd name="T35" fmla="*/ 10 h 92"/>
                    <a:gd name="T36" fmla="*/ 11 w 54"/>
                    <a:gd name="T37" fmla="*/ 6 h 92"/>
                    <a:gd name="T38" fmla="*/ 9 w 54"/>
                    <a:gd name="T39" fmla="*/ 3 h 92"/>
                    <a:gd name="T40" fmla="*/ 7 w 54"/>
                    <a:gd name="T41" fmla="*/ 0 h 9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92"/>
                    <a:gd name="T65" fmla="*/ 54 w 54"/>
                    <a:gd name="T66" fmla="*/ 92 h 9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92">
                      <a:moveTo>
                        <a:pt x="27" y="0"/>
                      </a:moveTo>
                      <a:lnTo>
                        <a:pt x="25" y="3"/>
                      </a:lnTo>
                      <a:lnTo>
                        <a:pt x="23" y="6"/>
                      </a:lnTo>
                      <a:lnTo>
                        <a:pt x="20" y="10"/>
                      </a:lnTo>
                      <a:lnTo>
                        <a:pt x="18" y="13"/>
                      </a:lnTo>
                      <a:lnTo>
                        <a:pt x="9" y="44"/>
                      </a:lnTo>
                      <a:lnTo>
                        <a:pt x="4" y="65"/>
                      </a:lnTo>
                      <a:lnTo>
                        <a:pt x="1" y="76"/>
                      </a:lnTo>
                      <a:lnTo>
                        <a:pt x="0" y="80"/>
                      </a:lnTo>
                      <a:lnTo>
                        <a:pt x="6" y="83"/>
                      </a:lnTo>
                      <a:lnTo>
                        <a:pt x="12" y="86"/>
                      </a:lnTo>
                      <a:lnTo>
                        <a:pt x="18" y="89"/>
                      </a:lnTo>
                      <a:lnTo>
                        <a:pt x="24" y="92"/>
                      </a:lnTo>
                      <a:lnTo>
                        <a:pt x="31" y="82"/>
                      </a:lnTo>
                      <a:lnTo>
                        <a:pt x="39" y="72"/>
                      </a:lnTo>
                      <a:lnTo>
                        <a:pt x="46" y="61"/>
                      </a:lnTo>
                      <a:lnTo>
                        <a:pt x="54" y="51"/>
                      </a:lnTo>
                      <a:lnTo>
                        <a:pt x="48" y="38"/>
                      </a:lnTo>
                      <a:lnTo>
                        <a:pt x="41" y="26"/>
                      </a:lnTo>
                      <a:lnTo>
                        <a:pt x="34" y="13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8" name="Freeform 685"/>
                <p:cNvSpPr>
                  <a:spLocks noChangeAspect="1"/>
                </p:cNvSpPr>
                <p:nvPr/>
              </p:nvSpPr>
              <p:spPr bwMode="auto">
                <a:xfrm>
                  <a:off x="4314" y="3859"/>
                  <a:ext cx="16" cy="17"/>
                </a:xfrm>
                <a:custGeom>
                  <a:avLst/>
                  <a:gdLst>
                    <a:gd name="T0" fmla="*/ 8 w 32"/>
                    <a:gd name="T1" fmla="*/ 1 h 33"/>
                    <a:gd name="T2" fmla="*/ 6 w 32"/>
                    <a:gd name="T3" fmla="*/ 1 h 33"/>
                    <a:gd name="T4" fmla="*/ 4 w 32"/>
                    <a:gd name="T5" fmla="*/ 1 h 33"/>
                    <a:gd name="T6" fmla="*/ 2 w 32"/>
                    <a:gd name="T7" fmla="*/ 1 h 33"/>
                    <a:gd name="T8" fmla="*/ 0 w 32"/>
                    <a:gd name="T9" fmla="*/ 0 h 33"/>
                    <a:gd name="T10" fmla="*/ 1 w 32"/>
                    <a:gd name="T11" fmla="*/ 2 h 33"/>
                    <a:gd name="T12" fmla="*/ 2 w 32"/>
                    <a:gd name="T13" fmla="*/ 4 h 33"/>
                    <a:gd name="T14" fmla="*/ 2 w 32"/>
                    <a:gd name="T15" fmla="*/ 7 h 33"/>
                    <a:gd name="T16" fmla="*/ 3 w 32"/>
                    <a:gd name="T17" fmla="*/ 9 h 33"/>
                    <a:gd name="T18" fmla="*/ 4 w 32"/>
                    <a:gd name="T19" fmla="*/ 7 h 33"/>
                    <a:gd name="T20" fmla="*/ 6 w 32"/>
                    <a:gd name="T21" fmla="*/ 5 h 33"/>
                    <a:gd name="T22" fmla="*/ 6 w 32"/>
                    <a:gd name="T23" fmla="*/ 3 h 33"/>
                    <a:gd name="T24" fmla="*/ 8 w 32"/>
                    <a:gd name="T25" fmla="*/ 1 h 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"/>
                    <a:gd name="T40" fmla="*/ 0 h 33"/>
                    <a:gd name="T41" fmla="*/ 32 w 32"/>
                    <a:gd name="T42" fmla="*/ 33 h 3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" h="33">
                      <a:moveTo>
                        <a:pt x="32" y="4"/>
                      </a:moveTo>
                      <a:lnTo>
                        <a:pt x="24" y="2"/>
                      </a:lnTo>
                      <a:lnTo>
                        <a:pt x="16" y="1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6"/>
                      </a:lnTo>
                      <a:lnTo>
                        <a:pt x="11" y="25"/>
                      </a:lnTo>
                      <a:lnTo>
                        <a:pt x="15" y="33"/>
                      </a:lnTo>
                      <a:lnTo>
                        <a:pt x="19" y="25"/>
                      </a:lnTo>
                      <a:lnTo>
                        <a:pt x="24" y="18"/>
                      </a:lnTo>
                      <a:lnTo>
                        <a:pt x="27" y="12"/>
                      </a:lnTo>
                      <a:lnTo>
                        <a:pt x="32" y="4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59" name="Freeform 686"/>
                <p:cNvSpPr>
                  <a:spLocks noChangeAspect="1"/>
                </p:cNvSpPr>
                <p:nvPr/>
              </p:nvSpPr>
              <p:spPr bwMode="auto">
                <a:xfrm>
                  <a:off x="4375" y="3952"/>
                  <a:ext cx="32" cy="48"/>
                </a:xfrm>
                <a:custGeom>
                  <a:avLst/>
                  <a:gdLst>
                    <a:gd name="T0" fmla="*/ 0 w 63"/>
                    <a:gd name="T1" fmla="*/ 12 h 97"/>
                    <a:gd name="T2" fmla="*/ 2 w 63"/>
                    <a:gd name="T3" fmla="*/ 15 h 97"/>
                    <a:gd name="T4" fmla="*/ 4 w 63"/>
                    <a:gd name="T5" fmla="*/ 18 h 97"/>
                    <a:gd name="T6" fmla="*/ 6 w 63"/>
                    <a:gd name="T7" fmla="*/ 21 h 97"/>
                    <a:gd name="T8" fmla="*/ 8 w 63"/>
                    <a:gd name="T9" fmla="*/ 24 h 97"/>
                    <a:gd name="T10" fmla="*/ 10 w 63"/>
                    <a:gd name="T11" fmla="*/ 21 h 97"/>
                    <a:gd name="T12" fmla="*/ 12 w 63"/>
                    <a:gd name="T13" fmla="*/ 18 h 97"/>
                    <a:gd name="T14" fmla="*/ 14 w 63"/>
                    <a:gd name="T15" fmla="*/ 16 h 97"/>
                    <a:gd name="T16" fmla="*/ 16 w 63"/>
                    <a:gd name="T17" fmla="*/ 13 h 97"/>
                    <a:gd name="T18" fmla="*/ 14 w 63"/>
                    <a:gd name="T19" fmla="*/ 10 h 97"/>
                    <a:gd name="T20" fmla="*/ 12 w 63"/>
                    <a:gd name="T21" fmla="*/ 6 h 97"/>
                    <a:gd name="T22" fmla="*/ 11 w 63"/>
                    <a:gd name="T23" fmla="*/ 3 h 97"/>
                    <a:gd name="T24" fmla="*/ 9 w 63"/>
                    <a:gd name="T25" fmla="*/ 0 h 97"/>
                    <a:gd name="T26" fmla="*/ 8 w 63"/>
                    <a:gd name="T27" fmla="*/ 1 h 97"/>
                    <a:gd name="T28" fmla="*/ 7 w 63"/>
                    <a:gd name="T29" fmla="*/ 3 h 97"/>
                    <a:gd name="T30" fmla="*/ 6 w 63"/>
                    <a:gd name="T31" fmla="*/ 5 h 97"/>
                    <a:gd name="T32" fmla="*/ 5 w 63"/>
                    <a:gd name="T33" fmla="*/ 6 h 97"/>
                    <a:gd name="T34" fmla="*/ 4 w 63"/>
                    <a:gd name="T35" fmla="*/ 8 h 97"/>
                    <a:gd name="T36" fmla="*/ 3 w 63"/>
                    <a:gd name="T37" fmla="*/ 9 h 97"/>
                    <a:gd name="T38" fmla="*/ 1 w 63"/>
                    <a:gd name="T39" fmla="*/ 11 h 97"/>
                    <a:gd name="T40" fmla="*/ 0 w 63"/>
                    <a:gd name="T41" fmla="*/ 12 h 9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97"/>
                    <a:gd name="T65" fmla="*/ 63 w 63"/>
                    <a:gd name="T66" fmla="*/ 97 h 9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97">
                      <a:moveTo>
                        <a:pt x="0" y="50"/>
                      </a:moveTo>
                      <a:lnTo>
                        <a:pt x="8" y="61"/>
                      </a:lnTo>
                      <a:lnTo>
                        <a:pt x="15" y="74"/>
                      </a:lnTo>
                      <a:lnTo>
                        <a:pt x="23" y="86"/>
                      </a:lnTo>
                      <a:lnTo>
                        <a:pt x="31" y="97"/>
                      </a:lnTo>
                      <a:lnTo>
                        <a:pt x="39" y="86"/>
                      </a:lnTo>
                      <a:lnTo>
                        <a:pt x="47" y="75"/>
                      </a:lnTo>
                      <a:lnTo>
                        <a:pt x="55" y="65"/>
                      </a:lnTo>
                      <a:lnTo>
                        <a:pt x="63" y="53"/>
                      </a:lnTo>
                      <a:lnTo>
                        <a:pt x="55" y="41"/>
                      </a:lnTo>
                      <a:lnTo>
                        <a:pt x="48" y="27"/>
                      </a:lnTo>
                      <a:lnTo>
                        <a:pt x="41" y="14"/>
                      </a:lnTo>
                      <a:lnTo>
                        <a:pt x="34" y="0"/>
                      </a:lnTo>
                      <a:lnTo>
                        <a:pt x="30" y="7"/>
                      </a:lnTo>
                      <a:lnTo>
                        <a:pt x="26" y="13"/>
                      </a:lnTo>
                      <a:lnTo>
                        <a:pt x="22" y="20"/>
                      </a:lnTo>
                      <a:lnTo>
                        <a:pt x="17" y="26"/>
                      </a:lnTo>
                      <a:lnTo>
                        <a:pt x="14" y="32"/>
                      </a:lnTo>
                      <a:lnTo>
                        <a:pt x="9" y="37"/>
                      </a:lnTo>
                      <a:lnTo>
                        <a:pt x="4" y="44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0" name="Freeform 687"/>
                <p:cNvSpPr>
                  <a:spLocks noChangeAspect="1"/>
                </p:cNvSpPr>
                <p:nvPr/>
              </p:nvSpPr>
              <p:spPr bwMode="auto">
                <a:xfrm>
                  <a:off x="4280" y="3897"/>
                  <a:ext cx="18" cy="39"/>
                </a:xfrm>
                <a:custGeom>
                  <a:avLst/>
                  <a:gdLst>
                    <a:gd name="T0" fmla="*/ 3 w 36"/>
                    <a:gd name="T1" fmla="*/ 15 h 78"/>
                    <a:gd name="T2" fmla="*/ 5 w 36"/>
                    <a:gd name="T3" fmla="*/ 13 h 78"/>
                    <a:gd name="T4" fmla="*/ 6 w 36"/>
                    <a:gd name="T5" fmla="*/ 11 h 78"/>
                    <a:gd name="T6" fmla="*/ 7 w 36"/>
                    <a:gd name="T7" fmla="*/ 10 h 78"/>
                    <a:gd name="T8" fmla="*/ 9 w 36"/>
                    <a:gd name="T9" fmla="*/ 7 h 78"/>
                    <a:gd name="T10" fmla="*/ 9 w 36"/>
                    <a:gd name="T11" fmla="*/ 5 h 78"/>
                    <a:gd name="T12" fmla="*/ 7 w 36"/>
                    <a:gd name="T13" fmla="*/ 3 h 78"/>
                    <a:gd name="T14" fmla="*/ 6 w 36"/>
                    <a:gd name="T15" fmla="*/ 1 h 78"/>
                    <a:gd name="T16" fmla="*/ 5 w 36"/>
                    <a:gd name="T17" fmla="*/ 0 h 78"/>
                    <a:gd name="T18" fmla="*/ 3 w 36"/>
                    <a:gd name="T19" fmla="*/ 5 h 78"/>
                    <a:gd name="T20" fmla="*/ 2 w 36"/>
                    <a:gd name="T21" fmla="*/ 10 h 78"/>
                    <a:gd name="T22" fmla="*/ 1 w 36"/>
                    <a:gd name="T23" fmla="*/ 14 h 78"/>
                    <a:gd name="T24" fmla="*/ 0 w 36"/>
                    <a:gd name="T25" fmla="*/ 19 h 78"/>
                    <a:gd name="T26" fmla="*/ 0 w 36"/>
                    <a:gd name="T27" fmla="*/ 19 h 78"/>
                    <a:gd name="T28" fmla="*/ 1 w 36"/>
                    <a:gd name="T29" fmla="*/ 19 h 78"/>
                    <a:gd name="T30" fmla="*/ 1 w 36"/>
                    <a:gd name="T31" fmla="*/ 20 h 78"/>
                    <a:gd name="T32" fmla="*/ 1 w 36"/>
                    <a:gd name="T33" fmla="*/ 20 h 78"/>
                    <a:gd name="T34" fmla="*/ 1 w 36"/>
                    <a:gd name="T35" fmla="*/ 19 h 78"/>
                    <a:gd name="T36" fmla="*/ 1 w 36"/>
                    <a:gd name="T37" fmla="*/ 18 h 78"/>
                    <a:gd name="T38" fmla="*/ 2 w 36"/>
                    <a:gd name="T39" fmla="*/ 17 h 78"/>
                    <a:gd name="T40" fmla="*/ 3 w 36"/>
                    <a:gd name="T41" fmla="*/ 15 h 7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"/>
                    <a:gd name="T64" fmla="*/ 0 h 78"/>
                    <a:gd name="T65" fmla="*/ 36 w 36"/>
                    <a:gd name="T66" fmla="*/ 78 h 7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" h="78">
                      <a:moveTo>
                        <a:pt x="13" y="62"/>
                      </a:moveTo>
                      <a:lnTo>
                        <a:pt x="19" y="54"/>
                      </a:lnTo>
                      <a:lnTo>
                        <a:pt x="25" y="45"/>
                      </a:lnTo>
                      <a:lnTo>
                        <a:pt x="30" y="37"/>
                      </a:lnTo>
                      <a:lnTo>
                        <a:pt x="36" y="29"/>
                      </a:lnTo>
                      <a:lnTo>
                        <a:pt x="33" y="22"/>
                      </a:lnTo>
                      <a:lnTo>
                        <a:pt x="29" y="14"/>
                      </a:lnTo>
                      <a:lnTo>
                        <a:pt x="26" y="7"/>
                      </a:lnTo>
                      <a:lnTo>
                        <a:pt x="22" y="0"/>
                      </a:lnTo>
                      <a:lnTo>
                        <a:pt x="15" y="21"/>
                      </a:lnTo>
                      <a:lnTo>
                        <a:pt x="10" y="40"/>
                      </a:lnTo>
                      <a:lnTo>
                        <a:pt x="5" y="59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2" y="76"/>
                      </a:lnTo>
                      <a:lnTo>
                        <a:pt x="2" y="77"/>
                      </a:lnTo>
                      <a:lnTo>
                        <a:pt x="2" y="78"/>
                      </a:lnTo>
                      <a:lnTo>
                        <a:pt x="5" y="74"/>
                      </a:lnTo>
                      <a:lnTo>
                        <a:pt x="7" y="70"/>
                      </a:lnTo>
                      <a:lnTo>
                        <a:pt x="11" y="67"/>
                      </a:lnTo>
                      <a:lnTo>
                        <a:pt x="13" y="62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1" name="Freeform 688"/>
                <p:cNvSpPr>
                  <a:spLocks noChangeAspect="1"/>
                </p:cNvSpPr>
                <p:nvPr/>
              </p:nvSpPr>
              <p:spPr bwMode="auto">
                <a:xfrm>
                  <a:off x="4281" y="3973"/>
                  <a:ext cx="29" cy="27"/>
                </a:xfrm>
                <a:custGeom>
                  <a:avLst/>
                  <a:gdLst>
                    <a:gd name="T0" fmla="*/ 0 w 56"/>
                    <a:gd name="T1" fmla="*/ 9 h 54"/>
                    <a:gd name="T2" fmla="*/ 2 w 56"/>
                    <a:gd name="T3" fmla="*/ 10 h 54"/>
                    <a:gd name="T4" fmla="*/ 4 w 56"/>
                    <a:gd name="T5" fmla="*/ 11 h 54"/>
                    <a:gd name="T6" fmla="*/ 6 w 56"/>
                    <a:gd name="T7" fmla="*/ 11 h 54"/>
                    <a:gd name="T8" fmla="*/ 7 w 56"/>
                    <a:gd name="T9" fmla="*/ 12 h 54"/>
                    <a:gd name="T10" fmla="*/ 9 w 56"/>
                    <a:gd name="T11" fmla="*/ 12 h 54"/>
                    <a:gd name="T12" fmla="*/ 11 w 56"/>
                    <a:gd name="T13" fmla="*/ 13 h 54"/>
                    <a:gd name="T14" fmla="*/ 13 w 56"/>
                    <a:gd name="T15" fmla="*/ 13 h 54"/>
                    <a:gd name="T16" fmla="*/ 15 w 56"/>
                    <a:gd name="T17" fmla="*/ 14 h 54"/>
                    <a:gd name="T18" fmla="*/ 13 w 56"/>
                    <a:gd name="T19" fmla="*/ 11 h 54"/>
                    <a:gd name="T20" fmla="*/ 11 w 56"/>
                    <a:gd name="T21" fmla="*/ 7 h 54"/>
                    <a:gd name="T22" fmla="*/ 9 w 56"/>
                    <a:gd name="T23" fmla="*/ 3 h 54"/>
                    <a:gd name="T24" fmla="*/ 7 w 56"/>
                    <a:gd name="T25" fmla="*/ 0 h 54"/>
                    <a:gd name="T26" fmla="*/ 6 w 56"/>
                    <a:gd name="T27" fmla="*/ 3 h 54"/>
                    <a:gd name="T28" fmla="*/ 4 w 56"/>
                    <a:gd name="T29" fmla="*/ 5 h 54"/>
                    <a:gd name="T30" fmla="*/ 2 w 56"/>
                    <a:gd name="T31" fmla="*/ 7 h 54"/>
                    <a:gd name="T32" fmla="*/ 0 w 56"/>
                    <a:gd name="T33" fmla="*/ 9 h 5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6"/>
                    <a:gd name="T52" fmla="*/ 0 h 54"/>
                    <a:gd name="T53" fmla="*/ 56 w 56"/>
                    <a:gd name="T54" fmla="*/ 54 h 5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6" h="54">
                      <a:moveTo>
                        <a:pt x="0" y="36"/>
                      </a:moveTo>
                      <a:lnTo>
                        <a:pt x="7" y="39"/>
                      </a:lnTo>
                      <a:lnTo>
                        <a:pt x="14" y="42"/>
                      </a:lnTo>
                      <a:lnTo>
                        <a:pt x="21" y="44"/>
                      </a:lnTo>
                      <a:lnTo>
                        <a:pt x="28" y="46"/>
                      </a:lnTo>
                      <a:lnTo>
                        <a:pt x="34" y="48"/>
                      </a:lnTo>
                      <a:lnTo>
                        <a:pt x="41" y="51"/>
                      </a:lnTo>
                      <a:lnTo>
                        <a:pt x="49" y="52"/>
                      </a:lnTo>
                      <a:lnTo>
                        <a:pt x="56" y="54"/>
                      </a:lnTo>
                      <a:lnTo>
                        <a:pt x="48" y="42"/>
                      </a:lnTo>
                      <a:lnTo>
                        <a:pt x="41" y="28"/>
                      </a:lnTo>
                      <a:lnTo>
                        <a:pt x="34" y="14"/>
                      </a:lnTo>
                      <a:lnTo>
                        <a:pt x="26" y="0"/>
                      </a:lnTo>
                      <a:lnTo>
                        <a:pt x="21" y="9"/>
                      </a:lnTo>
                      <a:lnTo>
                        <a:pt x="14" y="17"/>
                      </a:lnTo>
                      <a:lnTo>
                        <a:pt x="7" y="2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2" name="Freeform 689"/>
                <p:cNvSpPr>
                  <a:spLocks noChangeAspect="1"/>
                </p:cNvSpPr>
                <p:nvPr/>
              </p:nvSpPr>
              <p:spPr bwMode="auto">
                <a:xfrm>
                  <a:off x="4393" y="3982"/>
                  <a:ext cx="26" cy="21"/>
                </a:xfrm>
                <a:custGeom>
                  <a:avLst/>
                  <a:gdLst>
                    <a:gd name="T0" fmla="*/ 0 w 52"/>
                    <a:gd name="T1" fmla="*/ 11 h 42"/>
                    <a:gd name="T2" fmla="*/ 3 w 52"/>
                    <a:gd name="T3" fmla="*/ 11 h 42"/>
                    <a:gd name="T4" fmla="*/ 5 w 52"/>
                    <a:gd name="T5" fmla="*/ 10 h 42"/>
                    <a:gd name="T6" fmla="*/ 7 w 52"/>
                    <a:gd name="T7" fmla="*/ 10 h 42"/>
                    <a:gd name="T8" fmla="*/ 8 w 52"/>
                    <a:gd name="T9" fmla="*/ 10 h 42"/>
                    <a:gd name="T10" fmla="*/ 10 w 52"/>
                    <a:gd name="T11" fmla="*/ 10 h 42"/>
                    <a:gd name="T12" fmla="*/ 11 w 52"/>
                    <a:gd name="T13" fmla="*/ 9 h 42"/>
                    <a:gd name="T14" fmla="*/ 12 w 52"/>
                    <a:gd name="T15" fmla="*/ 9 h 42"/>
                    <a:gd name="T16" fmla="*/ 13 w 52"/>
                    <a:gd name="T17" fmla="*/ 9 h 42"/>
                    <a:gd name="T18" fmla="*/ 12 w 52"/>
                    <a:gd name="T19" fmla="*/ 6 h 42"/>
                    <a:gd name="T20" fmla="*/ 11 w 52"/>
                    <a:gd name="T21" fmla="*/ 5 h 42"/>
                    <a:gd name="T22" fmla="*/ 10 w 52"/>
                    <a:gd name="T23" fmla="*/ 3 h 42"/>
                    <a:gd name="T24" fmla="*/ 9 w 52"/>
                    <a:gd name="T25" fmla="*/ 0 h 42"/>
                    <a:gd name="T26" fmla="*/ 7 w 52"/>
                    <a:gd name="T27" fmla="*/ 3 h 42"/>
                    <a:gd name="T28" fmla="*/ 5 w 52"/>
                    <a:gd name="T29" fmla="*/ 5 h 42"/>
                    <a:gd name="T30" fmla="*/ 3 w 52"/>
                    <a:gd name="T31" fmla="*/ 8 h 42"/>
                    <a:gd name="T32" fmla="*/ 0 w 52"/>
                    <a:gd name="T33" fmla="*/ 11 h 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2"/>
                    <a:gd name="T52" fmla="*/ 0 h 42"/>
                    <a:gd name="T53" fmla="*/ 52 w 52"/>
                    <a:gd name="T54" fmla="*/ 42 h 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2" h="42">
                      <a:moveTo>
                        <a:pt x="0" y="42"/>
                      </a:moveTo>
                      <a:lnTo>
                        <a:pt x="9" y="41"/>
                      </a:lnTo>
                      <a:lnTo>
                        <a:pt x="17" y="40"/>
                      </a:lnTo>
                      <a:lnTo>
                        <a:pt x="25" y="40"/>
                      </a:lnTo>
                      <a:lnTo>
                        <a:pt x="32" y="38"/>
                      </a:lnTo>
                      <a:lnTo>
                        <a:pt x="37" y="37"/>
                      </a:lnTo>
                      <a:lnTo>
                        <a:pt x="43" y="36"/>
                      </a:lnTo>
                      <a:lnTo>
                        <a:pt x="48" y="36"/>
                      </a:lnTo>
                      <a:lnTo>
                        <a:pt x="52" y="35"/>
                      </a:lnTo>
                      <a:lnTo>
                        <a:pt x="48" y="26"/>
                      </a:lnTo>
                      <a:lnTo>
                        <a:pt x="42" y="18"/>
                      </a:lnTo>
                      <a:lnTo>
                        <a:pt x="37" y="9"/>
                      </a:lnTo>
                      <a:lnTo>
                        <a:pt x="33" y="0"/>
                      </a:lnTo>
                      <a:lnTo>
                        <a:pt x="25" y="11"/>
                      </a:lnTo>
                      <a:lnTo>
                        <a:pt x="17" y="21"/>
                      </a:lnTo>
                      <a:lnTo>
                        <a:pt x="9" y="3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3" name="Freeform 690"/>
                <p:cNvSpPr>
                  <a:spLocks noChangeAspect="1"/>
                </p:cNvSpPr>
                <p:nvPr/>
              </p:nvSpPr>
              <p:spPr bwMode="auto">
                <a:xfrm>
                  <a:off x="4314" y="3977"/>
                  <a:ext cx="36" cy="28"/>
                </a:xfrm>
                <a:custGeom>
                  <a:avLst/>
                  <a:gdLst>
                    <a:gd name="T0" fmla="*/ 9 w 71"/>
                    <a:gd name="T1" fmla="*/ 0 h 55"/>
                    <a:gd name="T2" fmla="*/ 8 w 71"/>
                    <a:gd name="T3" fmla="*/ 2 h 55"/>
                    <a:gd name="T4" fmla="*/ 7 w 71"/>
                    <a:gd name="T5" fmla="*/ 3 h 55"/>
                    <a:gd name="T6" fmla="*/ 6 w 71"/>
                    <a:gd name="T7" fmla="*/ 5 h 55"/>
                    <a:gd name="T8" fmla="*/ 5 w 71"/>
                    <a:gd name="T9" fmla="*/ 6 h 55"/>
                    <a:gd name="T10" fmla="*/ 4 w 71"/>
                    <a:gd name="T11" fmla="*/ 8 h 55"/>
                    <a:gd name="T12" fmla="*/ 3 w 71"/>
                    <a:gd name="T13" fmla="*/ 9 h 55"/>
                    <a:gd name="T14" fmla="*/ 1 w 71"/>
                    <a:gd name="T15" fmla="*/ 11 h 55"/>
                    <a:gd name="T16" fmla="*/ 0 w 71"/>
                    <a:gd name="T17" fmla="*/ 12 h 55"/>
                    <a:gd name="T18" fmla="*/ 1 w 71"/>
                    <a:gd name="T19" fmla="*/ 12 h 55"/>
                    <a:gd name="T20" fmla="*/ 1 w 71"/>
                    <a:gd name="T21" fmla="*/ 12 h 55"/>
                    <a:gd name="T22" fmla="*/ 1 w 71"/>
                    <a:gd name="T23" fmla="*/ 12 h 55"/>
                    <a:gd name="T24" fmla="*/ 1 w 71"/>
                    <a:gd name="T25" fmla="*/ 12 h 55"/>
                    <a:gd name="T26" fmla="*/ 3 w 71"/>
                    <a:gd name="T27" fmla="*/ 13 h 55"/>
                    <a:gd name="T28" fmla="*/ 5 w 71"/>
                    <a:gd name="T29" fmla="*/ 13 h 55"/>
                    <a:gd name="T30" fmla="*/ 7 w 71"/>
                    <a:gd name="T31" fmla="*/ 13 h 55"/>
                    <a:gd name="T32" fmla="*/ 9 w 71"/>
                    <a:gd name="T33" fmla="*/ 14 h 55"/>
                    <a:gd name="T34" fmla="*/ 12 w 71"/>
                    <a:gd name="T35" fmla="*/ 14 h 55"/>
                    <a:gd name="T36" fmla="*/ 14 w 71"/>
                    <a:gd name="T37" fmla="*/ 14 h 55"/>
                    <a:gd name="T38" fmla="*/ 16 w 71"/>
                    <a:gd name="T39" fmla="*/ 14 h 55"/>
                    <a:gd name="T40" fmla="*/ 18 w 71"/>
                    <a:gd name="T41" fmla="*/ 14 h 55"/>
                    <a:gd name="T42" fmla="*/ 18 w 71"/>
                    <a:gd name="T43" fmla="*/ 14 h 55"/>
                    <a:gd name="T44" fmla="*/ 18 w 71"/>
                    <a:gd name="T45" fmla="*/ 14 h 55"/>
                    <a:gd name="T46" fmla="*/ 18 w 71"/>
                    <a:gd name="T47" fmla="*/ 14 h 55"/>
                    <a:gd name="T48" fmla="*/ 18 w 71"/>
                    <a:gd name="T49" fmla="*/ 14 h 55"/>
                    <a:gd name="T50" fmla="*/ 17 w 71"/>
                    <a:gd name="T51" fmla="*/ 12 h 55"/>
                    <a:gd name="T52" fmla="*/ 16 w 71"/>
                    <a:gd name="T53" fmla="*/ 10 h 55"/>
                    <a:gd name="T54" fmla="*/ 15 w 71"/>
                    <a:gd name="T55" fmla="*/ 9 h 55"/>
                    <a:gd name="T56" fmla="*/ 14 w 71"/>
                    <a:gd name="T57" fmla="*/ 7 h 55"/>
                    <a:gd name="T58" fmla="*/ 13 w 71"/>
                    <a:gd name="T59" fmla="*/ 6 h 55"/>
                    <a:gd name="T60" fmla="*/ 12 w 71"/>
                    <a:gd name="T61" fmla="*/ 4 h 55"/>
                    <a:gd name="T62" fmla="*/ 11 w 71"/>
                    <a:gd name="T63" fmla="*/ 2 h 55"/>
                    <a:gd name="T64" fmla="*/ 9 w 71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1"/>
                    <a:gd name="T100" fmla="*/ 0 h 55"/>
                    <a:gd name="T101" fmla="*/ 71 w 71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1" h="55">
                      <a:moveTo>
                        <a:pt x="36" y="0"/>
                      </a:moveTo>
                      <a:lnTo>
                        <a:pt x="32" y="6"/>
                      </a:lnTo>
                      <a:lnTo>
                        <a:pt x="27" y="12"/>
                      </a:lnTo>
                      <a:lnTo>
                        <a:pt x="23" y="17"/>
                      </a:lnTo>
                      <a:lnTo>
                        <a:pt x="18" y="23"/>
                      </a:lnTo>
                      <a:lnTo>
                        <a:pt x="13" y="30"/>
                      </a:lnTo>
                      <a:lnTo>
                        <a:pt x="9" y="36"/>
                      </a:lnTo>
                      <a:lnTo>
                        <a:pt x="4" y="42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10" y="50"/>
                      </a:lnTo>
                      <a:lnTo>
                        <a:pt x="18" y="51"/>
                      </a:lnTo>
                      <a:lnTo>
                        <a:pt x="27" y="52"/>
                      </a:lnTo>
                      <a:lnTo>
                        <a:pt x="35" y="53"/>
                      </a:lnTo>
                      <a:lnTo>
                        <a:pt x="45" y="54"/>
                      </a:lnTo>
                      <a:lnTo>
                        <a:pt x="53" y="54"/>
                      </a:lnTo>
                      <a:lnTo>
                        <a:pt x="62" y="55"/>
                      </a:lnTo>
                      <a:lnTo>
                        <a:pt x="70" y="55"/>
                      </a:lnTo>
                      <a:lnTo>
                        <a:pt x="71" y="54"/>
                      </a:lnTo>
                      <a:lnTo>
                        <a:pt x="71" y="53"/>
                      </a:lnTo>
                      <a:lnTo>
                        <a:pt x="66" y="46"/>
                      </a:lnTo>
                      <a:lnTo>
                        <a:pt x="63" y="40"/>
                      </a:lnTo>
                      <a:lnTo>
                        <a:pt x="58" y="34"/>
                      </a:lnTo>
                      <a:lnTo>
                        <a:pt x="54" y="27"/>
                      </a:lnTo>
                      <a:lnTo>
                        <a:pt x="49" y="21"/>
                      </a:lnTo>
                      <a:lnTo>
                        <a:pt x="46" y="14"/>
                      </a:lnTo>
                      <a:lnTo>
                        <a:pt x="41" y="7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4" name="Freeform 691"/>
                <p:cNvSpPr>
                  <a:spLocks noChangeAspect="1"/>
                </p:cNvSpPr>
                <p:nvPr/>
              </p:nvSpPr>
              <p:spPr bwMode="auto">
                <a:xfrm>
                  <a:off x="4412" y="3963"/>
                  <a:ext cx="12" cy="35"/>
                </a:xfrm>
                <a:custGeom>
                  <a:avLst/>
                  <a:gdLst>
                    <a:gd name="T0" fmla="*/ 5 w 26"/>
                    <a:gd name="T1" fmla="*/ 17 h 71"/>
                    <a:gd name="T2" fmla="*/ 6 w 26"/>
                    <a:gd name="T3" fmla="*/ 17 h 71"/>
                    <a:gd name="T4" fmla="*/ 6 w 26"/>
                    <a:gd name="T5" fmla="*/ 17 h 71"/>
                    <a:gd name="T6" fmla="*/ 6 w 26"/>
                    <a:gd name="T7" fmla="*/ 17 h 71"/>
                    <a:gd name="T8" fmla="*/ 6 w 26"/>
                    <a:gd name="T9" fmla="*/ 17 h 71"/>
                    <a:gd name="T10" fmla="*/ 6 w 26"/>
                    <a:gd name="T11" fmla="*/ 16 h 71"/>
                    <a:gd name="T12" fmla="*/ 6 w 26"/>
                    <a:gd name="T13" fmla="*/ 13 h 71"/>
                    <a:gd name="T14" fmla="*/ 6 w 26"/>
                    <a:gd name="T15" fmla="*/ 8 h 71"/>
                    <a:gd name="T16" fmla="*/ 5 w 26"/>
                    <a:gd name="T17" fmla="*/ 0 h 71"/>
                    <a:gd name="T18" fmla="*/ 3 w 26"/>
                    <a:gd name="T19" fmla="*/ 2 h 71"/>
                    <a:gd name="T20" fmla="*/ 3 w 26"/>
                    <a:gd name="T21" fmla="*/ 3 h 71"/>
                    <a:gd name="T22" fmla="*/ 1 w 26"/>
                    <a:gd name="T23" fmla="*/ 6 h 71"/>
                    <a:gd name="T24" fmla="*/ 0 w 26"/>
                    <a:gd name="T25" fmla="*/ 8 h 71"/>
                    <a:gd name="T26" fmla="*/ 1 w 26"/>
                    <a:gd name="T27" fmla="*/ 10 h 71"/>
                    <a:gd name="T28" fmla="*/ 3 w 26"/>
                    <a:gd name="T29" fmla="*/ 12 h 71"/>
                    <a:gd name="T30" fmla="*/ 4 w 26"/>
                    <a:gd name="T31" fmla="*/ 15 h 71"/>
                    <a:gd name="T32" fmla="*/ 5 w 26"/>
                    <a:gd name="T33" fmla="*/ 17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71"/>
                    <a:gd name="T53" fmla="*/ 26 w 26"/>
                    <a:gd name="T54" fmla="*/ 71 h 7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71">
                      <a:moveTo>
                        <a:pt x="23" y="71"/>
                      </a:moveTo>
                      <a:lnTo>
                        <a:pt x="25" y="71"/>
                      </a:lnTo>
                      <a:lnTo>
                        <a:pt x="26" y="71"/>
                      </a:lnTo>
                      <a:lnTo>
                        <a:pt x="26" y="66"/>
                      </a:lnTo>
                      <a:lnTo>
                        <a:pt x="26" y="52"/>
                      </a:lnTo>
                      <a:lnTo>
                        <a:pt x="25" y="32"/>
                      </a:lnTo>
                      <a:lnTo>
                        <a:pt x="22" y="0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6" y="24"/>
                      </a:lnTo>
                      <a:lnTo>
                        <a:pt x="0" y="32"/>
                      </a:lnTo>
                      <a:lnTo>
                        <a:pt x="6" y="42"/>
                      </a:lnTo>
                      <a:lnTo>
                        <a:pt x="12" y="51"/>
                      </a:lnTo>
                      <a:lnTo>
                        <a:pt x="18" y="62"/>
                      </a:lnTo>
                      <a:lnTo>
                        <a:pt x="23" y="71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5" name="Freeform 692"/>
                <p:cNvSpPr>
                  <a:spLocks noChangeAspect="1"/>
                </p:cNvSpPr>
                <p:nvPr/>
              </p:nvSpPr>
              <p:spPr bwMode="auto">
                <a:xfrm>
                  <a:off x="4292" y="3857"/>
                  <a:ext cx="27" cy="51"/>
                </a:xfrm>
                <a:custGeom>
                  <a:avLst/>
                  <a:gdLst>
                    <a:gd name="T0" fmla="*/ 14 w 54"/>
                    <a:gd name="T1" fmla="*/ 12 h 101"/>
                    <a:gd name="T2" fmla="*/ 13 w 54"/>
                    <a:gd name="T3" fmla="*/ 9 h 101"/>
                    <a:gd name="T4" fmla="*/ 12 w 54"/>
                    <a:gd name="T5" fmla="*/ 6 h 101"/>
                    <a:gd name="T6" fmla="*/ 10 w 54"/>
                    <a:gd name="T7" fmla="*/ 3 h 101"/>
                    <a:gd name="T8" fmla="*/ 9 w 54"/>
                    <a:gd name="T9" fmla="*/ 1 h 101"/>
                    <a:gd name="T10" fmla="*/ 7 w 54"/>
                    <a:gd name="T11" fmla="*/ 1 h 101"/>
                    <a:gd name="T12" fmla="*/ 7 w 54"/>
                    <a:gd name="T13" fmla="*/ 1 h 101"/>
                    <a:gd name="T14" fmla="*/ 6 w 54"/>
                    <a:gd name="T15" fmla="*/ 1 h 101"/>
                    <a:gd name="T16" fmla="*/ 5 w 54"/>
                    <a:gd name="T17" fmla="*/ 0 h 101"/>
                    <a:gd name="T18" fmla="*/ 3 w 54"/>
                    <a:gd name="T19" fmla="*/ 5 h 101"/>
                    <a:gd name="T20" fmla="*/ 3 w 54"/>
                    <a:gd name="T21" fmla="*/ 9 h 101"/>
                    <a:gd name="T22" fmla="*/ 1 w 54"/>
                    <a:gd name="T23" fmla="*/ 13 h 101"/>
                    <a:gd name="T24" fmla="*/ 0 w 54"/>
                    <a:gd name="T25" fmla="*/ 17 h 101"/>
                    <a:gd name="T26" fmla="*/ 1 w 54"/>
                    <a:gd name="T27" fmla="*/ 19 h 101"/>
                    <a:gd name="T28" fmla="*/ 2 w 54"/>
                    <a:gd name="T29" fmla="*/ 22 h 101"/>
                    <a:gd name="T30" fmla="*/ 3 w 54"/>
                    <a:gd name="T31" fmla="*/ 24 h 101"/>
                    <a:gd name="T32" fmla="*/ 3 w 54"/>
                    <a:gd name="T33" fmla="*/ 26 h 101"/>
                    <a:gd name="T34" fmla="*/ 5 w 54"/>
                    <a:gd name="T35" fmla="*/ 24 h 101"/>
                    <a:gd name="T36" fmla="*/ 7 w 54"/>
                    <a:gd name="T37" fmla="*/ 22 h 101"/>
                    <a:gd name="T38" fmla="*/ 7 w 54"/>
                    <a:gd name="T39" fmla="*/ 20 h 101"/>
                    <a:gd name="T40" fmla="*/ 9 w 54"/>
                    <a:gd name="T41" fmla="*/ 18 h 101"/>
                    <a:gd name="T42" fmla="*/ 10 w 54"/>
                    <a:gd name="T43" fmla="*/ 17 h 101"/>
                    <a:gd name="T44" fmla="*/ 12 w 54"/>
                    <a:gd name="T45" fmla="*/ 15 h 101"/>
                    <a:gd name="T46" fmla="*/ 13 w 54"/>
                    <a:gd name="T47" fmla="*/ 13 h 101"/>
                    <a:gd name="T48" fmla="*/ 14 w 54"/>
                    <a:gd name="T49" fmla="*/ 12 h 10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4"/>
                    <a:gd name="T76" fmla="*/ 0 h 101"/>
                    <a:gd name="T77" fmla="*/ 54 w 54"/>
                    <a:gd name="T78" fmla="*/ 101 h 10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4" h="101">
                      <a:moveTo>
                        <a:pt x="54" y="45"/>
                      </a:moveTo>
                      <a:lnTo>
                        <a:pt x="49" y="33"/>
                      </a:lnTo>
                      <a:lnTo>
                        <a:pt x="45" y="23"/>
                      </a:lnTo>
                      <a:lnTo>
                        <a:pt x="40" y="12"/>
                      </a:lnTo>
                      <a:lnTo>
                        <a:pt x="35" y="2"/>
                      </a:lnTo>
                      <a:lnTo>
                        <a:pt x="31" y="1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19" y="0"/>
                      </a:lnTo>
                      <a:lnTo>
                        <a:pt x="15" y="18"/>
                      </a:lnTo>
                      <a:lnTo>
                        <a:pt x="9" y="35"/>
                      </a:lnTo>
                      <a:lnTo>
                        <a:pt x="4" y="51"/>
                      </a:lnTo>
                      <a:lnTo>
                        <a:pt x="0" y="68"/>
                      </a:lnTo>
                      <a:lnTo>
                        <a:pt x="3" y="76"/>
                      </a:lnTo>
                      <a:lnTo>
                        <a:pt x="8" y="85"/>
                      </a:lnTo>
                      <a:lnTo>
                        <a:pt x="11" y="93"/>
                      </a:lnTo>
                      <a:lnTo>
                        <a:pt x="15" y="101"/>
                      </a:lnTo>
                      <a:lnTo>
                        <a:pt x="19" y="94"/>
                      </a:lnTo>
                      <a:lnTo>
                        <a:pt x="25" y="87"/>
                      </a:lnTo>
                      <a:lnTo>
                        <a:pt x="30" y="80"/>
                      </a:lnTo>
                      <a:lnTo>
                        <a:pt x="35" y="72"/>
                      </a:lnTo>
                      <a:lnTo>
                        <a:pt x="40" y="65"/>
                      </a:lnTo>
                      <a:lnTo>
                        <a:pt x="45" y="58"/>
                      </a:lnTo>
                      <a:lnTo>
                        <a:pt x="49" y="51"/>
                      </a:lnTo>
                      <a:lnTo>
                        <a:pt x="54" y="45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6" name="Freeform 693"/>
                <p:cNvSpPr>
                  <a:spLocks noChangeAspect="1"/>
                </p:cNvSpPr>
                <p:nvPr/>
              </p:nvSpPr>
              <p:spPr bwMode="auto">
                <a:xfrm>
                  <a:off x="4387" y="3866"/>
                  <a:ext cx="14" cy="14"/>
                </a:xfrm>
                <a:custGeom>
                  <a:avLst/>
                  <a:gdLst>
                    <a:gd name="T0" fmla="*/ 7 w 27"/>
                    <a:gd name="T1" fmla="*/ 0 h 28"/>
                    <a:gd name="T2" fmla="*/ 6 w 27"/>
                    <a:gd name="T3" fmla="*/ 1 h 28"/>
                    <a:gd name="T4" fmla="*/ 4 w 27"/>
                    <a:gd name="T5" fmla="*/ 1 h 28"/>
                    <a:gd name="T6" fmla="*/ 2 w 27"/>
                    <a:gd name="T7" fmla="*/ 1 h 28"/>
                    <a:gd name="T8" fmla="*/ 0 w 27"/>
                    <a:gd name="T9" fmla="*/ 1 h 28"/>
                    <a:gd name="T10" fmla="*/ 1 w 27"/>
                    <a:gd name="T11" fmla="*/ 2 h 28"/>
                    <a:gd name="T12" fmla="*/ 2 w 27"/>
                    <a:gd name="T13" fmla="*/ 4 h 28"/>
                    <a:gd name="T14" fmla="*/ 3 w 27"/>
                    <a:gd name="T15" fmla="*/ 6 h 28"/>
                    <a:gd name="T16" fmla="*/ 4 w 27"/>
                    <a:gd name="T17" fmla="*/ 7 h 28"/>
                    <a:gd name="T18" fmla="*/ 5 w 27"/>
                    <a:gd name="T19" fmla="*/ 6 h 28"/>
                    <a:gd name="T20" fmla="*/ 6 w 27"/>
                    <a:gd name="T21" fmla="*/ 4 h 28"/>
                    <a:gd name="T22" fmla="*/ 6 w 27"/>
                    <a:gd name="T23" fmla="*/ 2 h 28"/>
                    <a:gd name="T24" fmla="*/ 7 w 27"/>
                    <a:gd name="T25" fmla="*/ 0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28"/>
                    <a:gd name="T41" fmla="*/ 27 w 27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28">
                      <a:moveTo>
                        <a:pt x="27" y="0"/>
                      </a:moveTo>
                      <a:lnTo>
                        <a:pt x="22" y="1"/>
                      </a:lnTo>
                      <a:lnTo>
                        <a:pt x="15" y="1"/>
                      </a:ln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3" y="8"/>
                      </a:lnTo>
                      <a:lnTo>
                        <a:pt x="7" y="15"/>
                      </a:lnTo>
                      <a:lnTo>
                        <a:pt x="10" y="22"/>
                      </a:lnTo>
                      <a:lnTo>
                        <a:pt x="14" y="28"/>
                      </a:lnTo>
                      <a:lnTo>
                        <a:pt x="17" y="21"/>
                      </a:lnTo>
                      <a:lnTo>
                        <a:pt x="21" y="14"/>
                      </a:lnTo>
                      <a:lnTo>
                        <a:pt x="24" y="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7" name="Freeform 694"/>
                <p:cNvSpPr>
                  <a:spLocks noChangeAspect="1"/>
                </p:cNvSpPr>
                <p:nvPr/>
              </p:nvSpPr>
              <p:spPr bwMode="auto">
                <a:xfrm>
                  <a:off x="4396" y="3865"/>
                  <a:ext cx="21" cy="48"/>
                </a:xfrm>
                <a:custGeom>
                  <a:avLst/>
                  <a:gdLst>
                    <a:gd name="T0" fmla="*/ 1 w 42"/>
                    <a:gd name="T1" fmla="*/ 11 h 95"/>
                    <a:gd name="T2" fmla="*/ 3 w 42"/>
                    <a:gd name="T3" fmla="*/ 14 h 95"/>
                    <a:gd name="T4" fmla="*/ 5 w 42"/>
                    <a:gd name="T5" fmla="*/ 18 h 95"/>
                    <a:gd name="T6" fmla="*/ 6 w 42"/>
                    <a:gd name="T7" fmla="*/ 21 h 95"/>
                    <a:gd name="T8" fmla="*/ 8 w 42"/>
                    <a:gd name="T9" fmla="*/ 24 h 95"/>
                    <a:gd name="T10" fmla="*/ 9 w 42"/>
                    <a:gd name="T11" fmla="*/ 23 h 95"/>
                    <a:gd name="T12" fmla="*/ 10 w 42"/>
                    <a:gd name="T13" fmla="*/ 22 h 95"/>
                    <a:gd name="T14" fmla="*/ 10 w 42"/>
                    <a:gd name="T15" fmla="*/ 21 h 95"/>
                    <a:gd name="T16" fmla="*/ 11 w 42"/>
                    <a:gd name="T17" fmla="*/ 20 h 95"/>
                    <a:gd name="T18" fmla="*/ 10 w 42"/>
                    <a:gd name="T19" fmla="*/ 14 h 95"/>
                    <a:gd name="T20" fmla="*/ 7 w 42"/>
                    <a:gd name="T21" fmla="*/ 8 h 95"/>
                    <a:gd name="T22" fmla="*/ 5 w 42"/>
                    <a:gd name="T23" fmla="*/ 2 h 95"/>
                    <a:gd name="T24" fmla="*/ 5 w 42"/>
                    <a:gd name="T25" fmla="*/ 0 h 95"/>
                    <a:gd name="T26" fmla="*/ 3 w 42"/>
                    <a:gd name="T27" fmla="*/ 3 h 95"/>
                    <a:gd name="T28" fmla="*/ 3 w 42"/>
                    <a:gd name="T29" fmla="*/ 5 h 95"/>
                    <a:gd name="T30" fmla="*/ 1 w 42"/>
                    <a:gd name="T31" fmla="*/ 7 h 95"/>
                    <a:gd name="T32" fmla="*/ 0 w 42"/>
                    <a:gd name="T33" fmla="*/ 10 h 95"/>
                    <a:gd name="T34" fmla="*/ 1 w 42"/>
                    <a:gd name="T35" fmla="*/ 10 h 95"/>
                    <a:gd name="T36" fmla="*/ 1 w 42"/>
                    <a:gd name="T37" fmla="*/ 10 h 95"/>
                    <a:gd name="T38" fmla="*/ 1 w 42"/>
                    <a:gd name="T39" fmla="*/ 11 h 95"/>
                    <a:gd name="T40" fmla="*/ 1 w 42"/>
                    <a:gd name="T41" fmla="*/ 11 h 9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"/>
                    <a:gd name="T64" fmla="*/ 0 h 95"/>
                    <a:gd name="T65" fmla="*/ 42 w 42"/>
                    <a:gd name="T66" fmla="*/ 95 h 9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" h="95">
                      <a:moveTo>
                        <a:pt x="4" y="43"/>
                      </a:moveTo>
                      <a:lnTo>
                        <a:pt x="11" y="56"/>
                      </a:lnTo>
                      <a:lnTo>
                        <a:pt x="19" y="69"/>
                      </a:lnTo>
                      <a:lnTo>
                        <a:pt x="26" y="82"/>
                      </a:lnTo>
                      <a:lnTo>
                        <a:pt x="32" y="95"/>
                      </a:lnTo>
                      <a:lnTo>
                        <a:pt x="35" y="91"/>
                      </a:lnTo>
                      <a:lnTo>
                        <a:pt x="37" y="87"/>
                      </a:lnTo>
                      <a:lnTo>
                        <a:pt x="39" y="84"/>
                      </a:lnTo>
                      <a:lnTo>
                        <a:pt x="42" y="79"/>
                      </a:lnTo>
                      <a:lnTo>
                        <a:pt x="37" y="56"/>
                      </a:lnTo>
                      <a:lnTo>
                        <a:pt x="30" y="30"/>
                      </a:lnTo>
                      <a:lnTo>
                        <a:pt x="23" y="8"/>
                      </a:lnTo>
                      <a:lnTo>
                        <a:pt x="17" y="0"/>
                      </a:lnTo>
                      <a:lnTo>
                        <a:pt x="14" y="9"/>
                      </a:lnTo>
                      <a:lnTo>
                        <a:pt x="9" y="18"/>
                      </a:lnTo>
                      <a:lnTo>
                        <a:pt x="5" y="28"/>
                      </a:lnTo>
                      <a:lnTo>
                        <a:pt x="0" y="38"/>
                      </a:lnTo>
                      <a:lnTo>
                        <a:pt x="1" y="39"/>
                      </a:lnTo>
                      <a:lnTo>
                        <a:pt x="3" y="40"/>
                      </a:lnTo>
                      <a:lnTo>
                        <a:pt x="3" y="42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8" name="Freeform 695"/>
                <p:cNvSpPr>
                  <a:spLocks noChangeAspect="1"/>
                </p:cNvSpPr>
                <p:nvPr/>
              </p:nvSpPr>
              <p:spPr bwMode="auto">
                <a:xfrm>
                  <a:off x="4302" y="3883"/>
                  <a:ext cx="34" cy="57"/>
                </a:xfrm>
                <a:custGeom>
                  <a:avLst/>
                  <a:gdLst>
                    <a:gd name="T0" fmla="*/ 17 w 68"/>
                    <a:gd name="T1" fmla="*/ 15 h 114"/>
                    <a:gd name="T2" fmla="*/ 15 w 68"/>
                    <a:gd name="T3" fmla="*/ 12 h 114"/>
                    <a:gd name="T4" fmla="*/ 13 w 68"/>
                    <a:gd name="T5" fmla="*/ 7 h 114"/>
                    <a:gd name="T6" fmla="*/ 11 w 68"/>
                    <a:gd name="T7" fmla="*/ 4 h 114"/>
                    <a:gd name="T8" fmla="*/ 9 w 68"/>
                    <a:gd name="T9" fmla="*/ 0 h 114"/>
                    <a:gd name="T10" fmla="*/ 9 w 68"/>
                    <a:gd name="T11" fmla="*/ 2 h 114"/>
                    <a:gd name="T12" fmla="*/ 7 w 68"/>
                    <a:gd name="T13" fmla="*/ 4 h 114"/>
                    <a:gd name="T14" fmla="*/ 6 w 68"/>
                    <a:gd name="T15" fmla="*/ 6 h 114"/>
                    <a:gd name="T16" fmla="*/ 5 w 68"/>
                    <a:gd name="T17" fmla="*/ 7 h 114"/>
                    <a:gd name="T18" fmla="*/ 3 w 68"/>
                    <a:gd name="T19" fmla="*/ 10 h 114"/>
                    <a:gd name="T20" fmla="*/ 2 w 68"/>
                    <a:gd name="T21" fmla="*/ 11 h 114"/>
                    <a:gd name="T22" fmla="*/ 1 w 68"/>
                    <a:gd name="T23" fmla="*/ 13 h 114"/>
                    <a:gd name="T24" fmla="*/ 0 w 68"/>
                    <a:gd name="T25" fmla="*/ 14 h 114"/>
                    <a:gd name="T26" fmla="*/ 1 w 68"/>
                    <a:gd name="T27" fmla="*/ 18 h 114"/>
                    <a:gd name="T28" fmla="*/ 3 w 68"/>
                    <a:gd name="T29" fmla="*/ 22 h 114"/>
                    <a:gd name="T30" fmla="*/ 5 w 68"/>
                    <a:gd name="T31" fmla="*/ 26 h 114"/>
                    <a:gd name="T32" fmla="*/ 7 w 68"/>
                    <a:gd name="T33" fmla="*/ 29 h 114"/>
                    <a:gd name="T34" fmla="*/ 9 w 68"/>
                    <a:gd name="T35" fmla="*/ 27 h 114"/>
                    <a:gd name="T36" fmla="*/ 9 w 68"/>
                    <a:gd name="T37" fmla="*/ 26 h 114"/>
                    <a:gd name="T38" fmla="*/ 10 w 68"/>
                    <a:gd name="T39" fmla="*/ 24 h 114"/>
                    <a:gd name="T40" fmla="*/ 12 w 68"/>
                    <a:gd name="T41" fmla="*/ 22 h 114"/>
                    <a:gd name="T42" fmla="*/ 13 w 68"/>
                    <a:gd name="T43" fmla="*/ 21 h 114"/>
                    <a:gd name="T44" fmla="*/ 14 w 68"/>
                    <a:gd name="T45" fmla="*/ 19 h 114"/>
                    <a:gd name="T46" fmla="*/ 16 w 68"/>
                    <a:gd name="T47" fmla="*/ 17 h 114"/>
                    <a:gd name="T48" fmla="*/ 17 w 68"/>
                    <a:gd name="T49" fmla="*/ 15 h 1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8"/>
                    <a:gd name="T76" fmla="*/ 0 h 114"/>
                    <a:gd name="T77" fmla="*/ 68 w 68"/>
                    <a:gd name="T78" fmla="*/ 114 h 1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8" h="114">
                      <a:moveTo>
                        <a:pt x="68" y="60"/>
                      </a:moveTo>
                      <a:lnTo>
                        <a:pt x="60" y="45"/>
                      </a:lnTo>
                      <a:lnTo>
                        <a:pt x="53" y="30"/>
                      </a:lnTo>
                      <a:lnTo>
                        <a:pt x="45" y="15"/>
                      </a:lnTo>
                      <a:lnTo>
                        <a:pt x="38" y="0"/>
                      </a:lnTo>
                      <a:lnTo>
                        <a:pt x="34" y="7"/>
                      </a:lnTo>
                      <a:lnTo>
                        <a:pt x="29" y="15"/>
                      </a:lnTo>
                      <a:lnTo>
                        <a:pt x="25" y="22"/>
                      </a:lnTo>
                      <a:lnTo>
                        <a:pt x="20" y="29"/>
                      </a:lnTo>
                      <a:lnTo>
                        <a:pt x="15" y="37"/>
                      </a:lnTo>
                      <a:lnTo>
                        <a:pt x="10" y="44"/>
                      </a:lnTo>
                      <a:lnTo>
                        <a:pt x="5" y="51"/>
                      </a:lnTo>
                      <a:lnTo>
                        <a:pt x="0" y="58"/>
                      </a:lnTo>
                      <a:lnTo>
                        <a:pt x="6" y="72"/>
                      </a:lnTo>
                      <a:lnTo>
                        <a:pt x="13" y="86"/>
                      </a:lnTo>
                      <a:lnTo>
                        <a:pt x="20" y="101"/>
                      </a:lnTo>
                      <a:lnTo>
                        <a:pt x="28" y="114"/>
                      </a:lnTo>
                      <a:lnTo>
                        <a:pt x="33" y="108"/>
                      </a:lnTo>
                      <a:lnTo>
                        <a:pt x="37" y="101"/>
                      </a:lnTo>
                      <a:lnTo>
                        <a:pt x="43" y="94"/>
                      </a:lnTo>
                      <a:lnTo>
                        <a:pt x="48" y="87"/>
                      </a:lnTo>
                      <a:lnTo>
                        <a:pt x="53" y="81"/>
                      </a:lnTo>
                      <a:lnTo>
                        <a:pt x="58" y="74"/>
                      </a:lnTo>
                      <a:lnTo>
                        <a:pt x="64" y="67"/>
                      </a:lnTo>
                      <a:lnTo>
                        <a:pt x="68" y="6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69" name="Freeform 696"/>
                <p:cNvSpPr>
                  <a:spLocks noChangeAspect="1"/>
                </p:cNvSpPr>
                <p:nvPr/>
              </p:nvSpPr>
              <p:spPr bwMode="auto">
                <a:xfrm>
                  <a:off x="4415" y="3911"/>
                  <a:ext cx="4" cy="14"/>
                </a:xfrm>
                <a:custGeom>
                  <a:avLst/>
                  <a:gdLst>
                    <a:gd name="T0" fmla="*/ 2 w 8"/>
                    <a:gd name="T1" fmla="*/ 7 h 27"/>
                    <a:gd name="T2" fmla="*/ 2 w 8"/>
                    <a:gd name="T3" fmla="*/ 5 h 27"/>
                    <a:gd name="T4" fmla="*/ 1 w 8"/>
                    <a:gd name="T5" fmla="*/ 4 h 27"/>
                    <a:gd name="T6" fmla="*/ 1 w 8"/>
                    <a:gd name="T7" fmla="*/ 2 h 27"/>
                    <a:gd name="T8" fmla="*/ 1 w 8"/>
                    <a:gd name="T9" fmla="*/ 0 h 27"/>
                    <a:gd name="T10" fmla="*/ 1 w 8"/>
                    <a:gd name="T11" fmla="*/ 1 h 27"/>
                    <a:gd name="T12" fmla="*/ 1 w 8"/>
                    <a:gd name="T13" fmla="*/ 2 h 27"/>
                    <a:gd name="T14" fmla="*/ 1 w 8"/>
                    <a:gd name="T15" fmla="*/ 3 h 27"/>
                    <a:gd name="T16" fmla="*/ 0 w 8"/>
                    <a:gd name="T17" fmla="*/ 3 h 27"/>
                    <a:gd name="T18" fmla="*/ 1 w 8"/>
                    <a:gd name="T19" fmla="*/ 4 h 27"/>
                    <a:gd name="T20" fmla="*/ 1 w 8"/>
                    <a:gd name="T21" fmla="*/ 5 h 27"/>
                    <a:gd name="T22" fmla="*/ 1 w 8"/>
                    <a:gd name="T23" fmla="*/ 6 h 27"/>
                    <a:gd name="T24" fmla="*/ 2 w 8"/>
                    <a:gd name="T25" fmla="*/ 7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27"/>
                    <a:gd name="T41" fmla="*/ 8 w 8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27">
                      <a:moveTo>
                        <a:pt x="8" y="27"/>
                      </a:moveTo>
                      <a:lnTo>
                        <a:pt x="8" y="20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5" y="19"/>
                      </a:lnTo>
                      <a:lnTo>
                        <a:pt x="6" y="23"/>
                      </a:lnTo>
                      <a:lnTo>
                        <a:pt x="8" y="27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0" name="Freeform 697"/>
                <p:cNvSpPr>
                  <a:spLocks noChangeAspect="1"/>
                </p:cNvSpPr>
                <p:nvPr/>
              </p:nvSpPr>
              <p:spPr bwMode="auto">
                <a:xfrm>
                  <a:off x="4395" y="3920"/>
                  <a:ext cx="27" cy="55"/>
                </a:xfrm>
                <a:custGeom>
                  <a:avLst/>
                  <a:gdLst>
                    <a:gd name="T0" fmla="*/ 9 w 54"/>
                    <a:gd name="T1" fmla="*/ 0 h 111"/>
                    <a:gd name="T2" fmla="*/ 7 w 54"/>
                    <a:gd name="T3" fmla="*/ 1 h 111"/>
                    <a:gd name="T4" fmla="*/ 7 w 54"/>
                    <a:gd name="T5" fmla="*/ 3 h 111"/>
                    <a:gd name="T6" fmla="*/ 6 w 54"/>
                    <a:gd name="T7" fmla="*/ 5 h 111"/>
                    <a:gd name="T8" fmla="*/ 5 w 54"/>
                    <a:gd name="T9" fmla="*/ 7 h 111"/>
                    <a:gd name="T10" fmla="*/ 3 w 54"/>
                    <a:gd name="T11" fmla="*/ 9 h 111"/>
                    <a:gd name="T12" fmla="*/ 3 w 54"/>
                    <a:gd name="T13" fmla="*/ 10 h 111"/>
                    <a:gd name="T14" fmla="*/ 2 w 54"/>
                    <a:gd name="T15" fmla="*/ 12 h 111"/>
                    <a:gd name="T16" fmla="*/ 0 w 54"/>
                    <a:gd name="T17" fmla="*/ 14 h 111"/>
                    <a:gd name="T18" fmla="*/ 2 w 54"/>
                    <a:gd name="T19" fmla="*/ 17 h 111"/>
                    <a:gd name="T20" fmla="*/ 3 w 54"/>
                    <a:gd name="T21" fmla="*/ 20 h 111"/>
                    <a:gd name="T22" fmla="*/ 6 w 54"/>
                    <a:gd name="T23" fmla="*/ 24 h 111"/>
                    <a:gd name="T24" fmla="*/ 7 w 54"/>
                    <a:gd name="T25" fmla="*/ 27 h 111"/>
                    <a:gd name="T26" fmla="*/ 9 w 54"/>
                    <a:gd name="T27" fmla="*/ 25 h 111"/>
                    <a:gd name="T28" fmla="*/ 11 w 54"/>
                    <a:gd name="T29" fmla="*/ 23 h 111"/>
                    <a:gd name="T30" fmla="*/ 12 w 54"/>
                    <a:gd name="T31" fmla="*/ 21 h 111"/>
                    <a:gd name="T32" fmla="*/ 14 w 54"/>
                    <a:gd name="T33" fmla="*/ 18 h 111"/>
                    <a:gd name="T34" fmla="*/ 14 w 54"/>
                    <a:gd name="T35" fmla="*/ 15 h 111"/>
                    <a:gd name="T36" fmla="*/ 13 w 54"/>
                    <a:gd name="T37" fmla="*/ 13 h 111"/>
                    <a:gd name="T38" fmla="*/ 13 w 54"/>
                    <a:gd name="T39" fmla="*/ 9 h 111"/>
                    <a:gd name="T40" fmla="*/ 13 w 54"/>
                    <a:gd name="T41" fmla="*/ 6 h 111"/>
                    <a:gd name="T42" fmla="*/ 12 w 54"/>
                    <a:gd name="T43" fmla="*/ 5 h 111"/>
                    <a:gd name="T44" fmla="*/ 11 w 54"/>
                    <a:gd name="T45" fmla="*/ 3 h 111"/>
                    <a:gd name="T46" fmla="*/ 10 w 54"/>
                    <a:gd name="T47" fmla="*/ 1 h 111"/>
                    <a:gd name="T48" fmla="*/ 9 w 54"/>
                    <a:gd name="T49" fmla="*/ 0 h 11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4"/>
                    <a:gd name="T76" fmla="*/ 0 h 111"/>
                    <a:gd name="T77" fmla="*/ 54 w 54"/>
                    <a:gd name="T78" fmla="*/ 111 h 11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4" h="111">
                      <a:moveTo>
                        <a:pt x="34" y="0"/>
                      </a:moveTo>
                      <a:lnTo>
                        <a:pt x="30" y="7"/>
                      </a:lnTo>
                      <a:lnTo>
                        <a:pt x="26" y="15"/>
                      </a:lnTo>
                      <a:lnTo>
                        <a:pt x="22" y="22"/>
                      </a:lnTo>
                      <a:lnTo>
                        <a:pt x="17" y="29"/>
                      </a:lnTo>
                      <a:lnTo>
                        <a:pt x="14" y="36"/>
                      </a:lnTo>
                      <a:lnTo>
                        <a:pt x="9" y="43"/>
                      </a:lnTo>
                      <a:lnTo>
                        <a:pt x="5" y="50"/>
                      </a:lnTo>
                      <a:lnTo>
                        <a:pt x="0" y="57"/>
                      </a:lnTo>
                      <a:lnTo>
                        <a:pt x="7" y="70"/>
                      </a:lnTo>
                      <a:lnTo>
                        <a:pt x="15" y="83"/>
                      </a:lnTo>
                      <a:lnTo>
                        <a:pt x="22" y="97"/>
                      </a:lnTo>
                      <a:lnTo>
                        <a:pt x="29" y="111"/>
                      </a:lnTo>
                      <a:lnTo>
                        <a:pt x="36" y="101"/>
                      </a:lnTo>
                      <a:lnTo>
                        <a:pt x="41" y="92"/>
                      </a:lnTo>
                      <a:lnTo>
                        <a:pt x="48" y="84"/>
                      </a:lnTo>
                      <a:lnTo>
                        <a:pt x="54" y="75"/>
                      </a:lnTo>
                      <a:lnTo>
                        <a:pt x="53" y="63"/>
                      </a:lnTo>
                      <a:lnTo>
                        <a:pt x="52" y="52"/>
                      </a:lnTo>
                      <a:lnTo>
                        <a:pt x="51" y="39"/>
                      </a:lnTo>
                      <a:lnTo>
                        <a:pt x="49" y="27"/>
                      </a:lnTo>
                      <a:lnTo>
                        <a:pt x="46" y="21"/>
                      </a:lnTo>
                      <a:lnTo>
                        <a:pt x="43" y="14"/>
                      </a:lnTo>
                      <a:lnTo>
                        <a:pt x="38" y="7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A5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1" name="Freeform 698"/>
                <p:cNvSpPr>
                  <a:spLocks noChangeAspect="1"/>
                </p:cNvSpPr>
                <p:nvPr/>
              </p:nvSpPr>
              <p:spPr bwMode="auto">
                <a:xfrm>
                  <a:off x="4310" y="400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  <a:gd name="T16" fmla="*/ 1 w 1"/>
                    <a:gd name="T17" fmla="*/ 0 h 1"/>
                    <a:gd name="T18" fmla="*/ 1 w 1"/>
                    <a:gd name="T19" fmla="*/ 0 h 1"/>
                    <a:gd name="T20" fmla="*/ 1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"/>
                    <a:gd name="T40" fmla="*/ 0 h 1"/>
                    <a:gd name="T41" fmla="*/ 1 w 1"/>
                    <a:gd name="T42" fmla="*/ 1 h 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2" name="Freeform 699"/>
                <p:cNvSpPr>
                  <a:spLocks noChangeAspect="1"/>
                </p:cNvSpPr>
                <p:nvPr/>
              </p:nvSpPr>
              <p:spPr bwMode="auto">
                <a:xfrm>
                  <a:off x="4278" y="3934"/>
                  <a:ext cx="2" cy="6"/>
                </a:xfrm>
                <a:custGeom>
                  <a:avLst/>
                  <a:gdLst>
                    <a:gd name="T0" fmla="*/ 1 w 5"/>
                    <a:gd name="T1" fmla="*/ 1 h 10"/>
                    <a:gd name="T2" fmla="*/ 1 w 5"/>
                    <a:gd name="T3" fmla="*/ 1 h 10"/>
                    <a:gd name="T4" fmla="*/ 1 w 5"/>
                    <a:gd name="T5" fmla="*/ 1 h 10"/>
                    <a:gd name="T6" fmla="*/ 0 w 5"/>
                    <a:gd name="T7" fmla="*/ 1 h 10"/>
                    <a:gd name="T8" fmla="*/ 0 w 5"/>
                    <a:gd name="T9" fmla="*/ 0 h 10"/>
                    <a:gd name="T10" fmla="*/ 0 w 5"/>
                    <a:gd name="T11" fmla="*/ 1 h 10"/>
                    <a:gd name="T12" fmla="*/ 0 w 5"/>
                    <a:gd name="T13" fmla="*/ 2 h 10"/>
                    <a:gd name="T14" fmla="*/ 0 w 5"/>
                    <a:gd name="T15" fmla="*/ 3 h 10"/>
                    <a:gd name="T16" fmla="*/ 0 w 5"/>
                    <a:gd name="T17" fmla="*/ 4 h 10"/>
                    <a:gd name="T18" fmla="*/ 0 w 5"/>
                    <a:gd name="T19" fmla="*/ 3 h 10"/>
                    <a:gd name="T20" fmla="*/ 0 w 5"/>
                    <a:gd name="T21" fmla="*/ 2 h 10"/>
                    <a:gd name="T22" fmla="*/ 0 w 5"/>
                    <a:gd name="T23" fmla="*/ 2 h 10"/>
                    <a:gd name="T24" fmla="*/ 1 w 5"/>
                    <a:gd name="T25" fmla="*/ 1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"/>
                    <a:gd name="T40" fmla="*/ 0 h 10"/>
                    <a:gd name="T41" fmla="*/ 5 w 5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" h="10">
                      <a:moveTo>
                        <a:pt x="5" y="3"/>
                      </a:move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3" name="Freeform 700"/>
                <p:cNvSpPr>
                  <a:spLocks noChangeAspect="1"/>
                </p:cNvSpPr>
                <p:nvPr/>
              </p:nvSpPr>
              <p:spPr bwMode="auto">
                <a:xfrm>
                  <a:off x="4295" y="3970"/>
                  <a:ext cx="18" cy="30"/>
                </a:xfrm>
                <a:custGeom>
                  <a:avLst/>
                  <a:gdLst>
                    <a:gd name="T0" fmla="*/ 9 w 36"/>
                    <a:gd name="T1" fmla="*/ 13 h 61"/>
                    <a:gd name="T2" fmla="*/ 7 w 36"/>
                    <a:gd name="T3" fmla="*/ 10 h 61"/>
                    <a:gd name="T4" fmla="*/ 5 w 36"/>
                    <a:gd name="T5" fmla="*/ 7 h 61"/>
                    <a:gd name="T6" fmla="*/ 3 w 36"/>
                    <a:gd name="T7" fmla="*/ 3 h 61"/>
                    <a:gd name="T8" fmla="*/ 1 w 36"/>
                    <a:gd name="T9" fmla="*/ 0 h 61"/>
                    <a:gd name="T10" fmla="*/ 1 w 36"/>
                    <a:gd name="T11" fmla="*/ 0 h 61"/>
                    <a:gd name="T12" fmla="*/ 1 w 36"/>
                    <a:gd name="T13" fmla="*/ 1 h 61"/>
                    <a:gd name="T14" fmla="*/ 1 w 36"/>
                    <a:gd name="T15" fmla="*/ 1 h 61"/>
                    <a:gd name="T16" fmla="*/ 0 w 36"/>
                    <a:gd name="T17" fmla="*/ 1 h 61"/>
                    <a:gd name="T18" fmla="*/ 2 w 36"/>
                    <a:gd name="T19" fmla="*/ 5 h 61"/>
                    <a:gd name="T20" fmla="*/ 3 w 36"/>
                    <a:gd name="T21" fmla="*/ 8 h 61"/>
                    <a:gd name="T22" fmla="*/ 5 w 36"/>
                    <a:gd name="T23" fmla="*/ 12 h 61"/>
                    <a:gd name="T24" fmla="*/ 7 w 36"/>
                    <a:gd name="T25" fmla="*/ 15 h 61"/>
                    <a:gd name="T26" fmla="*/ 7 w 36"/>
                    <a:gd name="T27" fmla="*/ 15 h 61"/>
                    <a:gd name="T28" fmla="*/ 7 w 36"/>
                    <a:gd name="T29" fmla="*/ 15 h 61"/>
                    <a:gd name="T30" fmla="*/ 7 w 36"/>
                    <a:gd name="T31" fmla="*/ 15 h 61"/>
                    <a:gd name="T32" fmla="*/ 7 w 36"/>
                    <a:gd name="T33" fmla="*/ 15 h 61"/>
                    <a:gd name="T34" fmla="*/ 9 w 36"/>
                    <a:gd name="T35" fmla="*/ 15 h 61"/>
                    <a:gd name="T36" fmla="*/ 9 w 36"/>
                    <a:gd name="T37" fmla="*/ 14 h 61"/>
                    <a:gd name="T38" fmla="*/ 9 w 36"/>
                    <a:gd name="T39" fmla="*/ 14 h 61"/>
                    <a:gd name="T40" fmla="*/ 9 w 36"/>
                    <a:gd name="T41" fmla="*/ 13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"/>
                    <a:gd name="T64" fmla="*/ 0 h 61"/>
                    <a:gd name="T65" fmla="*/ 36 w 36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" h="61">
                      <a:moveTo>
                        <a:pt x="36" y="55"/>
                      </a:moveTo>
                      <a:lnTo>
                        <a:pt x="28" y="42"/>
                      </a:lnTo>
                      <a:lnTo>
                        <a:pt x="21" y="28"/>
                      </a:lnTo>
                      <a:lnTo>
                        <a:pt x="13" y="14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8" y="21"/>
                      </a:lnTo>
                      <a:lnTo>
                        <a:pt x="15" y="35"/>
                      </a:lnTo>
                      <a:lnTo>
                        <a:pt x="22" y="49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3" y="60"/>
                      </a:lnTo>
                      <a:lnTo>
                        <a:pt x="34" y="58"/>
                      </a:lnTo>
                      <a:lnTo>
                        <a:pt x="35" y="57"/>
                      </a:lnTo>
                      <a:lnTo>
                        <a:pt x="36" y="55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4" name="Freeform 701"/>
                <p:cNvSpPr>
                  <a:spLocks noChangeAspect="1"/>
                </p:cNvSpPr>
                <p:nvPr/>
              </p:nvSpPr>
              <p:spPr bwMode="auto">
                <a:xfrm>
                  <a:off x="4280" y="3940"/>
                  <a:ext cx="16" cy="29"/>
                </a:xfrm>
                <a:custGeom>
                  <a:avLst/>
                  <a:gdLst>
                    <a:gd name="T0" fmla="*/ 1 w 33"/>
                    <a:gd name="T1" fmla="*/ 0 h 58"/>
                    <a:gd name="T2" fmla="*/ 1 w 33"/>
                    <a:gd name="T3" fmla="*/ 1 h 58"/>
                    <a:gd name="T4" fmla="*/ 1 w 33"/>
                    <a:gd name="T5" fmla="*/ 1 h 58"/>
                    <a:gd name="T6" fmla="*/ 0 w 33"/>
                    <a:gd name="T7" fmla="*/ 2 h 58"/>
                    <a:gd name="T8" fmla="*/ 0 w 33"/>
                    <a:gd name="T9" fmla="*/ 2 h 58"/>
                    <a:gd name="T10" fmla="*/ 1 w 33"/>
                    <a:gd name="T11" fmla="*/ 5 h 58"/>
                    <a:gd name="T12" fmla="*/ 3 w 33"/>
                    <a:gd name="T13" fmla="*/ 9 h 58"/>
                    <a:gd name="T14" fmla="*/ 5 w 33"/>
                    <a:gd name="T15" fmla="*/ 12 h 58"/>
                    <a:gd name="T16" fmla="*/ 6 w 33"/>
                    <a:gd name="T17" fmla="*/ 15 h 58"/>
                    <a:gd name="T18" fmla="*/ 7 w 33"/>
                    <a:gd name="T19" fmla="*/ 15 h 58"/>
                    <a:gd name="T20" fmla="*/ 7 w 33"/>
                    <a:gd name="T21" fmla="*/ 14 h 58"/>
                    <a:gd name="T22" fmla="*/ 8 w 33"/>
                    <a:gd name="T23" fmla="*/ 14 h 58"/>
                    <a:gd name="T24" fmla="*/ 8 w 33"/>
                    <a:gd name="T25" fmla="*/ 13 h 58"/>
                    <a:gd name="T26" fmla="*/ 6 w 33"/>
                    <a:gd name="T27" fmla="*/ 10 h 58"/>
                    <a:gd name="T28" fmla="*/ 4 w 33"/>
                    <a:gd name="T29" fmla="*/ 7 h 58"/>
                    <a:gd name="T30" fmla="*/ 3 w 33"/>
                    <a:gd name="T31" fmla="*/ 4 h 58"/>
                    <a:gd name="T32" fmla="*/ 1 w 33"/>
                    <a:gd name="T33" fmla="*/ 0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58"/>
                    <a:gd name="T53" fmla="*/ 33 w 33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58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7" y="20"/>
                      </a:lnTo>
                      <a:lnTo>
                        <a:pt x="14" y="33"/>
                      </a:lnTo>
                      <a:lnTo>
                        <a:pt x="21" y="45"/>
                      </a:lnTo>
                      <a:lnTo>
                        <a:pt x="27" y="58"/>
                      </a:lnTo>
                      <a:lnTo>
                        <a:pt x="28" y="57"/>
                      </a:lnTo>
                      <a:lnTo>
                        <a:pt x="30" y="55"/>
                      </a:lnTo>
                      <a:lnTo>
                        <a:pt x="32" y="53"/>
                      </a:lnTo>
                      <a:lnTo>
                        <a:pt x="33" y="52"/>
                      </a:lnTo>
                      <a:lnTo>
                        <a:pt x="26" y="38"/>
                      </a:lnTo>
                      <a:lnTo>
                        <a:pt x="19" y="26"/>
                      </a:lnTo>
                      <a:lnTo>
                        <a:pt x="12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5" name="Freeform 702"/>
                <p:cNvSpPr>
                  <a:spLocks noChangeAspect="1"/>
                </p:cNvSpPr>
                <p:nvPr/>
              </p:nvSpPr>
              <p:spPr bwMode="auto">
                <a:xfrm>
                  <a:off x="4314" y="400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"/>
                    <a:gd name="T40" fmla="*/ 0 h 1"/>
                    <a:gd name="T41" fmla="*/ 1 w 1"/>
                    <a:gd name="T42" fmla="*/ 1 h 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6" name="Freeform 703"/>
                <p:cNvSpPr>
                  <a:spLocks noChangeAspect="1"/>
                </p:cNvSpPr>
                <p:nvPr/>
              </p:nvSpPr>
              <p:spPr bwMode="auto">
                <a:xfrm>
                  <a:off x="4291" y="3891"/>
                  <a:ext cx="9" cy="20"/>
                </a:xfrm>
                <a:custGeom>
                  <a:avLst/>
                  <a:gdLst>
                    <a:gd name="T0" fmla="*/ 4 w 19"/>
                    <a:gd name="T1" fmla="*/ 9 h 40"/>
                    <a:gd name="T2" fmla="*/ 3 w 19"/>
                    <a:gd name="T3" fmla="*/ 6 h 40"/>
                    <a:gd name="T4" fmla="*/ 3 w 19"/>
                    <a:gd name="T5" fmla="*/ 5 h 40"/>
                    <a:gd name="T6" fmla="*/ 1 w 19"/>
                    <a:gd name="T7" fmla="*/ 2 h 40"/>
                    <a:gd name="T8" fmla="*/ 1 w 19"/>
                    <a:gd name="T9" fmla="*/ 0 h 40"/>
                    <a:gd name="T10" fmla="*/ 0 w 19"/>
                    <a:gd name="T11" fmla="*/ 1 h 40"/>
                    <a:gd name="T12" fmla="*/ 0 w 19"/>
                    <a:gd name="T13" fmla="*/ 1 h 40"/>
                    <a:gd name="T14" fmla="*/ 0 w 19"/>
                    <a:gd name="T15" fmla="*/ 2 h 40"/>
                    <a:gd name="T16" fmla="*/ 0 w 19"/>
                    <a:gd name="T17" fmla="*/ 3 h 40"/>
                    <a:gd name="T18" fmla="*/ 1 w 19"/>
                    <a:gd name="T19" fmla="*/ 5 h 40"/>
                    <a:gd name="T20" fmla="*/ 1 w 19"/>
                    <a:gd name="T21" fmla="*/ 6 h 40"/>
                    <a:gd name="T22" fmla="*/ 2 w 19"/>
                    <a:gd name="T23" fmla="*/ 9 h 40"/>
                    <a:gd name="T24" fmla="*/ 3 w 19"/>
                    <a:gd name="T25" fmla="*/ 10 h 40"/>
                    <a:gd name="T26" fmla="*/ 3 w 19"/>
                    <a:gd name="T27" fmla="*/ 10 h 40"/>
                    <a:gd name="T28" fmla="*/ 4 w 19"/>
                    <a:gd name="T29" fmla="*/ 9 h 40"/>
                    <a:gd name="T30" fmla="*/ 4 w 19"/>
                    <a:gd name="T31" fmla="*/ 9 h 40"/>
                    <a:gd name="T32" fmla="*/ 4 w 19"/>
                    <a:gd name="T33" fmla="*/ 9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40"/>
                    <a:gd name="T53" fmla="*/ 19 w 19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40">
                      <a:moveTo>
                        <a:pt x="19" y="33"/>
                      </a:moveTo>
                      <a:lnTo>
                        <a:pt x="15" y="25"/>
                      </a:lnTo>
                      <a:lnTo>
                        <a:pt x="12" y="17"/>
                      </a:lnTo>
                      <a:lnTo>
                        <a:pt x="7" y="8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4" y="18"/>
                      </a:lnTo>
                      <a:lnTo>
                        <a:pt x="7" y="25"/>
                      </a:lnTo>
                      <a:lnTo>
                        <a:pt x="11" y="33"/>
                      </a:lnTo>
                      <a:lnTo>
                        <a:pt x="14" y="40"/>
                      </a:lnTo>
                      <a:lnTo>
                        <a:pt x="15" y="38"/>
                      </a:lnTo>
                      <a:lnTo>
                        <a:pt x="16" y="36"/>
                      </a:lnTo>
                      <a:lnTo>
                        <a:pt x="18" y="34"/>
                      </a:lnTo>
                      <a:lnTo>
                        <a:pt x="19" y="33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7" name="Freeform 704"/>
                <p:cNvSpPr>
                  <a:spLocks noChangeAspect="1"/>
                </p:cNvSpPr>
                <p:nvPr/>
              </p:nvSpPr>
              <p:spPr bwMode="auto">
                <a:xfrm>
                  <a:off x="4299" y="3912"/>
                  <a:ext cx="17" cy="31"/>
                </a:xfrm>
                <a:custGeom>
                  <a:avLst/>
                  <a:gdLst>
                    <a:gd name="T0" fmla="*/ 2 w 33"/>
                    <a:gd name="T1" fmla="*/ 0 h 62"/>
                    <a:gd name="T2" fmla="*/ 1 w 33"/>
                    <a:gd name="T3" fmla="*/ 1 h 62"/>
                    <a:gd name="T4" fmla="*/ 1 w 33"/>
                    <a:gd name="T5" fmla="*/ 1 h 62"/>
                    <a:gd name="T6" fmla="*/ 1 w 33"/>
                    <a:gd name="T7" fmla="*/ 2 h 62"/>
                    <a:gd name="T8" fmla="*/ 0 w 33"/>
                    <a:gd name="T9" fmla="*/ 2 h 62"/>
                    <a:gd name="T10" fmla="*/ 2 w 33"/>
                    <a:gd name="T11" fmla="*/ 6 h 62"/>
                    <a:gd name="T12" fmla="*/ 4 w 33"/>
                    <a:gd name="T13" fmla="*/ 9 h 62"/>
                    <a:gd name="T14" fmla="*/ 5 w 33"/>
                    <a:gd name="T15" fmla="*/ 12 h 62"/>
                    <a:gd name="T16" fmla="*/ 7 w 33"/>
                    <a:gd name="T17" fmla="*/ 16 h 62"/>
                    <a:gd name="T18" fmla="*/ 7 w 33"/>
                    <a:gd name="T19" fmla="*/ 16 h 62"/>
                    <a:gd name="T20" fmla="*/ 8 w 33"/>
                    <a:gd name="T21" fmla="*/ 15 h 62"/>
                    <a:gd name="T22" fmla="*/ 8 w 33"/>
                    <a:gd name="T23" fmla="*/ 15 h 62"/>
                    <a:gd name="T24" fmla="*/ 9 w 33"/>
                    <a:gd name="T25" fmla="*/ 14 h 62"/>
                    <a:gd name="T26" fmla="*/ 7 w 33"/>
                    <a:gd name="T27" fmla="*/ 11 h 62"/>
                    <a:gd name="T28" fmla="*/ 5 w 33"/>
                    <a:gd name="T29" fmla="*/ 7 h 62"/>
                    <a:gd name="T30" fmla="*/ 3 w 33"/>
                    <a:gd name="T31" fmla="*/ 4 h 62"/>
                    <a:gd name="T32" fmla="*/ 2 w 33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62"/>
                    <a:gd name="T53" fmla="*/ 33 w 33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62">
                      <a:moveTo>
                        <a:pt x="5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7" y="21"/>
                      </a:lnTo>
                      <a:lnTo>
                        <a:pt x="13" y="35"/>
                      </a:lnTo>
                      <a:lnTo>
                        <a:pt x="20" y="48"/>
                      </a:lnTo>
                      <a:lnTo>
                        <a:pt x="27" y="62"/>
                      </a:lnTo>
                      <a:lnTo>
                        <a:pt x="28" y="61"/>
                      </a:lnTo>
                      <a:lnTo>
                        <a:pt x="31" y="59"/>
                      </a:lnTo>
                      <a:lnTo>
                        <a:pt x="32" y="58"/>
                      </a:lnTo>
                      <a:lnTo>
                        <a:pt x="33" y="56"/>
                      </a:lnTo>
                      <a:lnTo>
                        <a:pt x="25" y="43"/>
                      </a:lnTo>
                      <a:lnTo>
                        <a:pt x="18" y="28"/>
                      </a:lnTo>
                      <a:lnTo>
                        <a:pt x="11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8" name="Freeform 705"/>
                <p:cNvSpPr>
                  <a:spLocks noChangeAspect="1"/>
                </p:cNvSpPr>
                <p:nvPr/>
              </p:nvSpPr>
              <p:spPr bwMode="auto">
                <a:xfrm>
                  <a:off x="4354" y="4004"/>
                  <a:ext cx="2" cy="1"/>
                </a:xfrm>
                <a:custGeom>
                  <a:avLst/>
                  <a:gdLst>
                    <a:gd name="T0" fmla="*/ 0 w 4"/>
                    <a:gd name="T1" fmla="*/ 1 h 1"/>
                    <a:gd name="T2" fmla="*/ 1 w 4"/>
                    <a:gd name="T3" fmla="*/ 1 h 1"/>
                    <a:gd name="T4" fmla="*/ 1 w 4"/>
                    <a:gd name="T5" fmla="*/ 1 h 1"/>
                    <a:gd name="T6" fmla="*/ 1 w 4"/>
                    <a:gd name="T7" fmla="*/ 1 h 1"/>
                    <a:gd name="T8" fmla="*/ 1 w 4"/>
                    <a:gd name="T9" fmla="*/ 1 h 1"/>
                    <a:gd name="T10" fmla="*/ 1 w 4"/>
                    <a:gd name="T11" fmla="*/ 1 h 1"/>
                    <a:gd name="T12" fmla="*/ 1 w 4"/>
                    <a:gd name="T13" fmla="*/ 0 h 1"/>
                    <a:gd name="T14" fmla="*/ 1 w 4"/>
                    <a:gd name="T15" fmla="*/ 0 h 1"/>
                    <a:gd name="T16" fmla="*/ 1 w 4"/>
                    <a:gd name="T17" fmla="*/ 0 h 1"/>
                    <a:gd name="T18" fmla="*/ 1 w 4"/>
                    <a:gd name="T19" fmla="*/ 0 h 1"/>
                    <a:gd name="T20" fmla="*/ 1 w 4"/>
                    <a:gd name="T21" fmla="*/ 0 h 1"/>
                    <a:gd name="T22" fmla="*/ 0 w 4"/>
                    <a:gd name="T23" fmla="*/ 1 h 1"/>
                    <a:gd name="T24" fmla="*/ 0 w 4"/>
                    <a:gd name="T25" fmla="*/ 1 h 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1"/>
                    <a:gd name="T41" fmla="*/ 4 w 4"/>
                    <a:gd name="T42" fmla="*/ 1 h 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79" name="Freeform 706"/>
                <p:cNvSpPr>
                  <a:spLocks noChangeAspect="1"/>
                </p:cNvSpPr>
                <p:nvPr/>
              </p:nvSpPr>
              <p:spPr bwMode="auto">
                <a:xfrm>
                  <a:off x="4333" y="3974"/>
                  <a:ext cx="19" cy="30"/>
                </a:xfrm>
                <a:custGeom>
                  <a:avLst/>
                  <a:gdLst>
                    <a:gd name="T0" fmla="*/ 1 w 40"/>
                    <a:gd name="T1" fmla="*/ 0 h 59"/>
                    <a:gd name="T2" fmla="*/ 1 w 40"/>
                    <a:gd name="T3" fmla="*/ 1 h 59"/>
                    <a:gd name="T4" fmla="*/ 1 w 40"/>
                    <a:gd name="T5" fmla="*/ 1 h 59"/>
                    <a:gd name="T6" fmla="*/ 0 w 40"/>
                    <a:gd name="T7" fmla="*/ 2 h 59"/>
                    <a:gd name="T8" fmla="*/ 0 w 40"/>
                    <a:gd name="T9" fmla="*/ 2 h 59"/>
                    <a:gd name="T10" fmla="*/ 1 w 40"/>
                    <a:gd name="T11" fmla="*/ 4 h 59"/>
                    <a:gd name="T12" fmla="*/ 2 w 40"/>
                    <a:gd name="T13" fmla="*/ 5 h 59"/>
                    <a:gd name="T14" fmla="*/ 3 w 40"/>
                    <a:gd name="T15" fmla="*/ 7 h 59"/>
                    <a:gd name="T16" fmla="*/ 4 w 40"/>
                    <a:gd name="T17" fmla="*/ 9 h 59"/>
                    <a:gd name="T18" fmla="*/ 5 w 40"/>
                    <a:gd name="T19" fmla="*/ 10 h 59"/>
                    <a:gd name="T20" fmla="*/ 6 w 40"/>
                    <a:gd name="T21" fmla="*/ 12 h 59"/>
                    <a:gd name="T22" fmla="*/ 7 w 40"/>
                    <a:gd name="T23" fmla="*/ 13 h 59"/>
                    <a:gd name="T24" fmla="*/ 8 w 40"/>
                    <a:gd name="T25" fmla="*/ 15 h 59"/>
                    <a:gd name="T26" fmla="*/ 8 w 40"/>
                    <a:gd name="T27" fmla="*/ 15 h 59"/>
                    <a:gd name="T28" fmla="*/ 9 w 40"/>
                    <a:gd name="T29" fmla="*/ 14 h 59"/>
                    <a:gd name="T30" fmla="*/ 9 w 40"/>
                    <a:gd name="T31" fmla="*/ 14 h 59"/>
                    <a:gd name="T32" fmla="*/ 9 w 40"/>
                    <a:gd name="T33" fmla="*/ 14 h 59"/>
                    <a:gd name="T34" fmla="*/ 7 w 40"/>
                    <a:gd name="T35" fmla="*/ 11 h 59"/>
                    <a:gd name="T36" fmla="*/ 5 w 40"/>
                    <a:gd name="T37" fmla="*/ 7 h 59"/>
                    <a:gd name="T38" fmla="*/ 3 w 40"/>
                    <a:gd name="T39" fmla="*/ 4 h 59"/>
                    <a:gd name="T40" fmla="*/ 1 w 40"/>
                    <a:gd name="T41" fmla="*/ 0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"/>
                    <a:gd name="T64" fmla="*/ 0 h 59"/>
                    <a:gd name="T65" fmla="*/ 40 w 40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" h="59">
                      <a:moveTo>
                        <a:pt x="6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5" y="13"/>
                      </a:lnTo>
                      <a:lnTo>
                        <a:pt x="10" y="20"/>
                      </a:lnTo>
                      <a:lnTo>
                        <a:pt x="13" y="27"/>
                      </a:lnTo>
                      <a:lnTo>
                        <a:pt x="18" y="33"/>
                      </a:lnTo>
                      <a:lnTo>
                        <a:pt x="22" y="40"/>
                      </a:lnTo>
                      <a:lnTo>
                        <a:pt x="27" y="46"/>
                      </a:lnTo>
                      <a:lnTo>
                        <a:pt x="30" y="52"/>
                      </a:lnTo>
                      <a:lnTo>
                        <a:pt x="35" y="59"/>
                      </a:lnTo>
                      <a:lnTo>
                        <a:pt x="36" y="58"/>
                      </a:lnTo>
                      <a:lnTo>
                        <a:pt x="37" y="56"/>
                      </a:lnTo>
                      <a:lnTo>
                        <a:pt x="38" y="54"/>
                      </a:lnTo>
                      <a:lnTo>
                        <a:pt x="40" y="53"/>
                      </a:lnTo>
                      <a:lnTo>
                        <a:pt x="32" y="41"/>
                      </a:lnTo>
                      <a:lnTo>
                        <a:pt x="22" y="27"/>
                      </a:lnTo>
                      <a:lnTo>
                        <a:pt x="14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0" name="Freeform 707"/>
                <p:cNvSpPr>
                  <a:spLocks noChangeAspect="1"/>
                </p:cNvSpPr>
                <p:nvPr/>
              </p:nvSpPr>
              <p:spPr bwMode="auto">
                <a:xfrm>
                  <a:off x="4315" y="3944"/>
                  <a:ext cx="18" cy="30"/>
                </a:xfrm>
                <a:custGeom>
                  <a:avLst/>
                  <a:gdLst>
                    <a:gd name="T0" fmla="*/ 0 w 36"/>
                    <a:gd name="T1" fmla="*/ 2 h 60"/>
                    <a:gd name="T2" fmla="*/ 1 w 36"/>
                    <a:gd name="T3" fmla="*/ 5 h 60"/>
                    <a:gd name="T4" fmla="*/ 3 w 36"/>
                    <a:gd name="T5" fmla="*/ 9 h 60"/>
                    <a:gd name="T6" fmla="*/ 5 w 36"/>
                    <a:gd name="T7" fmla="*/ 12 h 60"/>
                    <a:gd name="T8" fmla="*/ 7 w 36"/>
                    <a:gd name="T9" fmla="*/ 15 h 60"/>
                    <a:gd name="T10" fmla="*/ 8 w 36"/>
                    <a:gd name="T11" fmla="*/ 15 h 60"/>
                    <a:gd name="T12" fmla="*/ 9 w 36"/>
                    <a:gd name="T13" fmla="*/ 15 h 60"/>
                    <a:gd name="T14" fmla="*/ 9 w 36"/>
                    <a:gd name="T15" fmla="*/ 14 h 60"/>
                    <a:gd name="T16" fmla="*/ 9 w 36"/>
                    <a:gd name="T17" fmla="*/ 14 h 60"/>
                    <a:gd name="T18" fmla="*/ 7 w 36"/>
                    <a:gd name="T19" fmla="*/ 11 h 60"/>
                    <a:gd name="T20" fmla="*/ 5 w 36"/>
                    <a:gd name="T21" fmla="*/ 7 h 60"/>
                    <a:gd name="T22" fmla="*/ 3 w 36"/>
                    <a:gd name="T23" fmla="*/ 4 h 60"/>
                    <a:gd name="T24" fmla="*/ 1 w 36"/>
                    <a:gd name="T25" fmla="*/ 0 h 60"/>
                    <a:gd name="T26" fmla="*/ 1 w 36"/>
                    <a:gd name="T27" fmla="*/ 1 h 60"/>
                    <a:gd name="T28" fmla="*/ 1 w 36"/>
                    <a:gd name="T29" fmla="*/ 1 h 60"/>
                    <a:gd name="T30" fmla="*/ 1 w 36"/>
                    <a:gd name="T31" fmla="*/ 2 h 60"/>
                    <a:gd name="T32" fmla="*/ 0 w 36"/>
                    <a:gd name="T33" fmla="*/ 2 h 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60"/>
                    <a:gd name="T53" fmla="*/ 36 w 36"/>
                    <a:gd name="T54" fmla="*/ 60 h 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60">
                      <a:moveTo>
                        <a:pt x="0" y="6"/>
                      </a:moveTo>
                      <a:lnTo>
                        <a:pt x="7" y="20"/>
                      </a:lnTo>
                      <a:lnTo>
                        <a:pt x="15" y="34"/>
                      </a:lnTo>
                      <a:lnTo>
                        <a:pt x="23" y="48"/>
                      </a:lnTo>
                      <a:lnTo>
                        <a:pt x="31" y="60"/>
                      </a:lnTo>
                      <a:lnTo>
                        <a:pt x="32" y="59"/>
                      </a:lnTo>
                      <a:lnTo>
                        <a:pt x="33" y="58"/>
                      </a:lnTo>
                      <a:lnTo>
                        <a:pt x="34" y="56"/>
                      </a:lnTo>
                      <a:lnTo>
                        <a:pt x="36" y="54"/>
                      </a:lnTo>
                      <a:lnTo>
                        <a:pt x="28" y="41"/>
                      </a:lnTo>
                      <a:lnTo>
                        <a:pt x="21" y="27"/>
                      </a:lnTo>
                      <a:lnTo>
                        <a:pt x="13" y="13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1" name="Freeform 708"/>
                <p:cNvSpPr>
                  <a:spLocks noChangeAspect="1"/>
                </p:cNvSpPr>
                <p:nvPr/>
              </p:nvSpPr>
              <p:spPr bwMode="auto">
                <a:xfrm>
                  <a:off x="4355" y="3944"/>
                  <a:ext cx="19" cy="32"/>
                </a:xfrm>
                <a:custGeom>
                  <a:avLst/>
                  <a:gdLst>
                    <a:gd name="T0" fmla="*/ 0 w 38"/>
                    <a:gd name="T1" fmla="*/ 1 h 65"/>
                    <a:gd name="T2" fmla="*/ 2 w 38"/>
                    <a:gd name="T3" fmla="*/ 5 h 65"/>
                    <a:gd name="T4" fmla="*/ 5 w 38"/>
                    <a:gd name="T5" fmla="*/ 9 h 65"/>
                    <a:gd name="T6" fmla="*/ 6 w 38"/>
                    <a:gd name="T7" fmla="*/ 12 h 65"/>
                    <a:gd name="T8" fmla="*/ 9 w 38"/>
                    <a:gd name="T9" fmla="*/ 16 h 65"/>
                    <a:gd name="T10" fmla="*/ 9 w 38"/>
                    <a:gd name="T11" fmla="*/ 16 h 65"/>
                    <a:gd name="T12" fmla="*/ 9 w 38"/>
                    <a:gd name="T13" fmla="*/ 15 h 65"/>
                    <a:gd name="T14" fmla="*/ 10 w 38"/>
                    <a:gd name="T15" fmla="*/ 15 h 65"/>
                    <a:gd name="T16" fmla="*/ 10 w 38"/>
                    <a:gd name="T17" fmla="*/ 14 h 65"/>
                    <a:gd name="T18" fmla="*/ 7 w 38"/>
                    <a:gd name="T19" fmla="*/ 11 h 65"/>
                    <a:gd name="T20" fmla="*/ 5 w 38"/>
                    <a:gd name="T21" fmla="*/ 7 h 65"/>
                    <a:gd name="T22" fmla="*/ 3 w 38"/>
                    <a:gd name="T23" fmla="*/ 3 h 65"/>
                    <a:gd name="T24" fmla="*/ 1 w 38"/>
                    <a:gd name="T25" fmla="*/ 0 h 65"/>
                    <a:gd name="T26" fmla="*/ 1 w 38"/>
                    <a:gd name="T27" fmla="*/ 0 h 65"/>
                    <a:gd name="T28" fmla="*/ 1 w 38"/>
                    <a:gd name="T29" fmla="*/ 0 h 65"/>
                    <a:gd name="T30" fmla="*/ 1 w 38"/>
                    <a:gd name="T31" fmla="*/ 1 h 65"/>
                    <a:gd name="T32" fmla="*/ 0 w 38"/>
                    <a:gd name="T33" fmla="*/ 1 h 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65"/>
                    <a:gd name="T53" fmla="*/ 38 w 38"/>
                    <a:gd name="T54" fmla="*/ 65 h 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65">
                      <a:moveTo>
                        <a:pt x="0" y="6"/>
                      </a:moveTo>
                      <a:lnTo>
                        <a:pt x="8" y="21"/>
                      </a:lnTo>
                      <a:lnTo>
                        <a:pt x="18" y="36"/>
                      </a:lnTo>
                      <a:lnTo>
                        <a:pt x="26" y="51"/>
                      </a:lnTo>
                      <a:lnTo>
                        <a:pt x="34" y="65"/>
                      </a:lnTo>
                      <a:lnTo>
                        <a:pt x="35" y="64"/>
                      </a:lnTo>
                      <a:lnTo>
                        <a:pt x="36" y="63"/>
                      </a:lnTo>
                      <a:lnTo>
                        <a:pt x="37" y="60"/>
                      </a:lnTo>
                      <a:lnTo>
                        <a:pt x="38" y="59"/>
                      </a:lnTo>
                      <a:lnTo>
                        <a:pt x="30" y="44"/>
                      </a:lnTo>
                      <a:lnTo>
                        <a:pt x="22" y="29"/>
                      </a:lnTo>
                      <a:lnTo>
                        <a:pt x="13" y="15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2" name="Freeform 709"/>
                <p:cNvSpPr>
                  <a:spLocks noChangeAspect="1"/>
                </p:cNvSpPr>
                <p:nvPr/>
              </p:nvSpPr>
              <p:spPr bwMode="auto">
                <a:xfrm>
                  <a:off x="4310" y="3858"/>
                  <a:ext cx="12" cy="22"/>
                </a:xfrm>
                <a:custGeom>
                  <a:avLst/>
                  <a:gdLst>
                    <a:gd name="T0" fmla="*/ 6 w 24"/>
                    <a:gd name="T1" fmla="*/ 9 h 43"/>
                    <a:gd name="T2" fmla="*/ 5 w 24"/>
                    <a:gd name="T3" fmla="*/ 7 h 43"/>
                    <a:gd name="T4" fmla="*/ 5 w 24"/>
                    <a:gd name="T5" fmla="*/ 5 h 43"/>
                    <a:gd name="T6" fmla="*/ 3 w 24"/>
                    <a:gd name="T7" fmla="*/ 3 h 43"/>
                    <a:gd name="T8" fmla="*/ 3 w 24"/>
                    <a:gd name="T9" fmla="*/ 1 h 43"/>
                    <a:gd name="T10" fmla="*/ 2 w 24"/>
                    <a:gd name="T11" fmla="*/ 0 h 43"/>
                    <a:gd name="T12" fmla="*/ 2 w 24"/>
                    <a:gd name="T13" fmla="*/ 0 h 43"/>
                    <a:gd name="T14" fmla="*/ 1 w 24"/>
                    <a:gd name="T15" fmla="*/ 0 h 43"/>
                    <a:gd name="T16" fmla="*/ 0 w 24"/>
                    <a:gd name="T17" fmla="*/ 0 h 43"/>
                    <a:gd name="T18" fmla="*/ 2 w 24"/>
                    <a:gd name="T19" fmla="*/ 3 h 43"/>
                    <a:gd name="T20" fmla="*/ 3 w 24"/>
                    <a:gd name="T21" fmla="*/ 6 h 43"/>
                    <a:gd name="T22" fmla="*/ 3 w 24"/>
                    <a:gd name="T23" fmla="*/ 8 h 43"/>
                    <a:gd name="T24" fmla="*/ 5 w 24"/>
                    <a:gd name="T25" fmla="*/ 11 h 43"/>
                    <a:gd name="T26" fmla="*/ 5 w 24"/>
                    <a:gd name="T27" fmla="*/ 10 h 43"/>
                    <a:gd name="T28" fmla="*/ 6 w 24"/>
                    <a:gd name="T29" fmla="*/ 10 h 43"/>
                    <a:gd name="T30" fmla="*/ 6 w 24"/>
                    <a:gd name="T31" fmla="*/ 10 h 43"/>
                    <a:gd name="T32" fmla="*/ 6 w 24"/>
                    <a:gd name="T33" fmla="*/ 9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43"/>
                    <a:gd name="T53" fmla="*/ 24 w 2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43">
                      <a:moveTo>
                        <a:pt x="24" y="34"/>
                      </a:moveTo>
                      <a:lnTo>
                        <a:pt x="20" y="26"/>
                      </a:lnTo>
                      <a:lnTo>
                        <a:pt x="17" y="17"/>
                      </a:lnTo>
                      <a:lnTo>
                        <a:pt x="12" y="9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21"/>
                      </a:lnTo>
                      <a:lnTo>
                        <a:pt x="14" y="31"/>
                      </a:lnTo>
                      <a:lnTo>
                        <a:pt x="19" y="43"/>
                      </a:lnTo>
                      <a:lnTo>
                        <a:pt x="20" y="40"/>
                      </a:lnTo>
                      <a:lnTo>
                        <a:pt x="21" y="38"/>
                      </a:lnTo>
                      <a:lnTo>
                        <a:pt x="22" y="37"/>
                      </a:lnTo>
                      <a:lnTo>
                        <a:pt x="24" y="34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3" name="Freeform 710"/>
                <p:cNvSpPr>
                  <a:spLocks noChangeAspect="1"/>
                </p:cNvSpPr>
                <p:nvPr/>
              </p:nvSpPr>
              <p:spPr bwMode="auto">
                <a:xfrm>
                  <a:off x="4373" y="3976"/>
                  <a:ext cx="18" cy="27"/>
                </a:xfrm>
                <a:custGeom>
                  <a:avLst/>
                  <a:gdLst>
                    <a:gd name="T0" fmla="*/ 0 w 36"/>
                    <a:gd name="T1" fmla="*/ 2 h 53"/>
                    <a:gd name="T2" fmla="*/ 2 w 36"/>
                    <a:gd name="T3" fmla="*/ 5 h 53"/>
                    <a:gd name="T4" fmla="*/ 3 w 36"/>
                    <a:gd name="T5" fmla="*/ 8 h 53"/>
                    <a:gd name="T6" fmla="*/ 5 w 36"/>
                    <a:gd name="T7" fmla="*/ 11 h 53"/>
                    <a:gd name="T8" fmla="*/ 7 w 36"/>
                    <a:gd name="T9" fmla="*/ 14 h 53"/>
                    <a:gd name="T10" fmla="*/ 8 w 36"/>
                    <a:gd name="T11" fmla="*/ 13 h 53"/>
                    <a:gd name="T12" fmla="*/ 9 w 36"/>
                    <a:gd name="T13" fmla="*/ 13 h 53"/>
                    <a:gd name="T14" fmla="*/ 9 w 36"/>
                    <a:gd name="T15" fmla="*/ 12 h 53"/>
                    <a:gd name="T16" fmla="*/ 9 w 36"/>
                    <a:gd name="T17" fmla="*/ 12 h 53"/>
                    <a:gd name="T18" fmla="*/ 7 w 36"/>
                    <a:gd name="T19" fmla="*/ 9 h 53"/>
                    <a:gd name="T20" fmla="*/ 5 w 36"/>
                    <a:gd name="T21" fmla="*/ 6 h 53"/>
                    <a:gd name="T22" fmla="*/ 3 w 36"/>
                    <a:gd name="T23" fmla="*/ 3 h 53"/>
                    <a:gd name="T24" fmla="*/ 1 w 36"/>
                    <a:gd name="T25" fmla="*/ 0 h 53"/>
                    <a:gd name="T26" fmla="*/ 1 w 36"/>
                    <a:gd name="T27" fmla="*/ 1 h 53"/>
                    <a:gd name="T28" fmla="*/ 1 w 36"/>
                    <a:gd name="T29" fmla="*/ 1 h 53"/>
                    <a:gd name="T30" fmla="*/ 1 w 36"/>
                    <a:gd name="T31" fmla="*/ 2 h 53"/>
                    <a:gd name="T32" fmla="*/ 0 w 36"/>
                    <a:gd name="T33" fmla="*/ 2 h 5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53"/>
                    <a:gd name="T53" fmla="*/ 36 w 36"/>
                    <a:gd name="T54" fmla="*/ 53 h 5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53">
                      <a:moveTo>
                        <a:pt x="0" y="7"/>
                      </a:moveTo>
                      <a:lnTo>
                        <a:pt x="8" y="18"/>
                      </a:lnTo>
                      <a:lnTo>
                        <a:pt x="15" y="30"/>
                      </a:lnTo>
                      <a:lnTo>
                        <a:pt x="23" y="41"/>
                      </a:lnTo>
                      <a:lnTo>
                        <a:pt x="31" y="53"/>
                      </a:lnTo>
                      <a:lnTo>
                        <a:pt x="32" y="52"/>
                      </a:lnTo>
                      <a:lnTo>
                        <a:pt x="34" y="49"/>
                      </a:lnTo>
                      <a:lnTo>
                        <a:pt x="35" y="48"/>
                      </a:lnTo>
                      <a:lnTo>
                        <a:pt x="36" y="47"/>
                      </a:lnTo>
                      <a:lnTo>
                        <a:pt x="28" y="36"/>
                      </a:lnTo>
                      <a:lnTo>
                        <a:pt x="20" y="24"/>
                      </a:lnTo>
                      <a:lnTo>
                        <a:pt x="13" y="1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4" name="Freeform 711"/>
                <p:cNvSpPr>
                  <a:spLocks noChangeAspect="1"/>
                </p:cNvSpPr>
                <p:nvPr/>
              </p:nvSpPr>
              <p:spPr bwMode="auto">
                <a:xfrm>
                  <a:off x="4321" y="3880"/>
                  <a:ext cx="17" cy="33"/>
                </a:xfrm>
                <a:custGeom>
                  <a:avLst/>
                  <a:gdLst>
                    <a:gd name="T0" fmla="*/ 7 w 35"/>
                    <a:gd name="T1" fmla="*/ 17 h 66"/>
                    <a:gd name="T2" fmla="*/ 8 w 35"/>
                    <a:gd name="T3" fmla="*/ 16 h 66"/>
                    <a:gd name="T4" fmla="*/ 8 w 35"/>
                    <a:gd name="T5" fmla="*/ 15 h 66"/>
                    <a:gd name="T6" fmla="*/ 8 w 35"/>
                    <a:gd name="T7" fmla="*/ 15 h 66"/>
                    <a:gd name="T8" fmla="*/ 8 w 35"/>
                    <a:gd name="T9" fmla="*/ 14 h 66"/>
                    <a:gd name="T10" fmla="*/ 6 w 35"/>
                    <a:gd name="T11" fmla="*/ 11 h 66"/>
                    <a:gd name="T12" fmla="*/ 5 w 35"/>
                    <a:gd name="T13" fmla="*/ 7 h 66"/>
                    <a:gd name="T14" fmla="*/ 3 w 35"/>
                    <a:gd name="T15" fmla="*/ 3 h 66"/>
                    <a:gd name="T16" fmla="*/ 1 w 35"/>
                    <a:gd name="T17" fmla="*/ 0 h 66"/>
                    <a:gd name="T18" fmla="*/ 1 w 35"/>
                    <a:gd name="T19" fmla="*/ 1 h 66"/>
                    <a:gd name="T20" fmla="*/ 0 w 35"/>
                    <a:gd name="T21" fmla="*/ 1 h 66"/>
                    <a:gd name="T22" fmla="*/ 0 w 35"/>
                    <a:gd name="T23" fmla="*/ 1 h 66"/>
                    <a:gd name="T24" fmla="*/ 0 w 35"/>
                    <a:gd name="T25" fmla="*/ 1 h 66"/>
                    <a:gd name="T26" fmla="*/ 1 w 35"/>
                    <a:gd name="T27" fmla="*/ 5 h 66"/>
                    <a:gd name="T28" fmla="*/ 3 w 35"/>
                    <a:gd name="T29" fmla="*/ 9 h 66"/>
                    <a:gd name="T30" fmla="*/ 5 w 35"/>
                    <a:gd name="T31" fmla="*/ 12 h 66"/>
                    <a:gd name="T32" fmla="*/ 7 w 35"/>
                    <a:gd name="T33" fmla="*/ 17 h 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66"/>
                    <a:gd name="T53" fmla="*/ 35 w 35"/>
                    <a:gd name="T54" fmla="*/ 66 h 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66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63"/>
                      </a:lnTo>
                      <a:lnTo>
                        <a:pt x="34" y="61"/>
                      </a:lnTo>
                      <a:lnTo>
                        <a:pt x="35" y="59"/>
                      </a:lnTo>
                      <a:lnTo>
                        <a:pt x="27" y="44"/>
                      </a:lnTo>
                      <a:lnTo>
                        <a:pt x="20" y="29"/>
                      </a:lnTo>
                      <a:lnTo>
                        <a:pt x="12" y="14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7" y="21"/>
                      </a:lnTo>
                      <a:lnTo>
                        <a:pt x="15" y="36"/>
                      </a:lnTo>
                      <a:lnTo>
                        <a:pt x="22" y="51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5" name="Freeform 712"/>
                <p:cNvSpPr>
                  <a:spLocks noChangeAspect="1"/>
                </p:cNvSpPr>
                <p:nvPr/>
              </p:nvSpPr>
              <p:spPr bwMode="auto">
                <a:xfrm>
                  <a:off x="4338" y="3914"/>
                  <a:ext cx="17" cy="30"/>
                </a:xfrm>
                <a:custGeom>
                  <a:avLst/>
                  <a:gdLst>
                    <a:gd name="T0" fmla="*/ 5 w 34"/>
                    <a:gd name="T1" fmla="*/ 11 h 60"/>
                    <a:gd name="T2" fmla="*/ 5 w 34"/>
                    <a:gd name="T3" fmla="*/ 13 h 60"/>
                    <a:gd name="T4" fmla="*/ 6 w 34"/>
                    <a:gd name="T5" fmla="*/ 13 h 60"/>
                    <a:gd name="T6" fmla="*/ 6 w 34"/>
                    <a:gd name="T7" fmla="*/ 14 h 60"/>
                    <a:gd name="T8" fmla="*/ 7 w 34"/>
                    <a:gd name="T9" fmla="*/ 15 h 60"/>
                    <a:gd name="T10" fmla="*/ 7 w 34"/>
                    <a:gd name="T11" fmla="*/ 15 h 60"/>
                    <a:gd name="T12" fmla="*/ 8 w 34"/>
                    <a:gd name="T13" fmla="*/ 15 h 60"/>
                    <a:gd name="T14" fmla="*/ 9 w 34"/>
                    <a:gd name="T15" fmla="*/ 14 h 60"/>
                    <a:gd name="T16" fmla="*/ 9 w 34"/>
                    <a:gd name="T17" fmla="*/ 14 h 60"/>
                    <a:gd name="T18" fmla="*/ 9 w 34"/>
                    <a:gd name="T19" fmla="*/ 13 h 60"/>
                    <a:gd name="T20" fmla="*/ 7 w 34"/>
                    <a:gd name="T21" fmla="*/ 12 h 60"/>
                    <a:gd name="T22" fmla="*/ 7 w 34"/>
                    <a:gd name="T23" fmla="*/ 11 h 60"/>
                    <a:gd name="T24" fmla="*/ 6 w 34"/>
                    <a:gd name="T25" fmla="*/ 11 h 60"/>
                    <a:gd name="T26" fmla="*/ 5 w 34"/>
                    <a:gd name="T27" fmla="*/ 8 h 60"/>
                    <a:gd name="T28" fmla="*/ 4 w 34"/>
                    <a:gd name="T29" fmla="*/ 5 h 60"/>
                    <a:gd name="T30" fmla="*/ 2 w 34"/>
                    <a:gd name="T31" fmla="*/ 3 h 60"/>
                    <a:gd name="T32" fmla="*/ 1 w 34"/>
                    <a:gd name="T33" fmla="*/ 0 h 60"/>
                    <a:gd name="T34" fmla="*/ 1 w 34"/>
                    <a:gd name="T35" fmla="*/ 1 h 60"/>
                    <a:gd name="T36" fmla="*/ 1 w 34"/>
                    <a:gd name="T37" fmla="*/ 1 h 60"/>
                    <a:gd name="T38" fmla="*/ 1 w 34"/>
                    <a:gd name="T39" fmla="*/ 2 h 60"/>
                    <a:gd name="T40" fmla="*/ 0 w 34"/>
                    <a:gd name="T41" fmla="*/ 2 h 60"/>
                    <a:gd name="T42" fmla="*/ 1 w 34"/>
                    <a:gd name="T43" fmla="*/ 5 h 60"/>
                    <a:gd name="T44" fmla="*/ 2 w 34"/>
                    <a:gd name="T45" fmla="*/ 7 h 60"/>
                    <a:gd name="T46" fmla="*/ 3 w 34"/>
                    <a:gd name="T47" fmla="*/ 9 h 60"/>
                    <a:gd name="T48" fmla="*/ 5 w 34"/>
                    <a:gd name="T49" fmla="*/ 11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4"/>
                    <a:gd name="T76" fmla="*/ 0 h 60"/>
                    <a:gd name="T77" fmla="*/ 34 w 34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4" h="60">
                      <a:moveTo>
                        <a:pt x="21" y="44"/>
                      </a:moveTo>
                      <a:lnTo>
                        <a:pt x="23" y="49"/>
                      </a:lnTo>
                      <a:lnTo>
                        <a:pt x="25" y="52"/>
                      </a:lnTo>
                      <a:lnTo>
                        <a:pt x="26" y="56"/>
                      </a:lnTo>
                      <a:lnTo>
                        <a:pt x="29" y="60"/>
                      </a:lnTo>
                      <a:lnTo>
                        <a:pt x="30" y="58"/>
                      </a:lnTo>
                      <a:lnTo>
                        <a:pt x="32" y="57"/>
                      </a:lnTo>
                      <a:lnTo>
                        <a:pt x="33" y="55"/>
                      </a:lnTo>
                      <a:lnTo>
                        <a:pt x="34" y="53"/>
                      </a:lnTo>
                      <a:lnTo>
                        <a:pt x="33" y="50"/>
                      </a:lnTo>
                      <a:lnTo>
                        <a:pt x="31" y="47"/>
                      </a:lnTo>
                      <a:lnTo>
                        <a:pt x="30" y="44"/>
                      </a:lnTo>
                      <a:lnTo>
                        <a:pt x="27" y="41"/>
                      </a:lnTo>
                      <a:lnTo>
                        <a:pt x="22" y="30"/>
                      </a:lnTo>
                      <a:lnTo>
                        <a:pt x="16" y="20"/>
                      </a:lnTo>
                      <a:lnTo>
                        <a:pt x="10" y="11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4" y="17"/>
                      </a:lnTo>
                      <a:lnTo>
                        <a:pt x="10" y="26"/>
                      </a:lnTo>
                      <a:lnTo>
                        <a:pt x="15" y="35"/>
                      </a:lnTo>
                      <a:lnTo>
                        <a:pt x="21" y="44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6" name="Freeform 713"/>
                <p:cNvSpPr>
                  <a:spLocks noChangeAspect="1"/>
                </p:cNvSpPr>
                <p:nvPr/>
              </p:nvSpPr>
              <p:spPr bwMode="auto">
                <a:xfrm>
                  <a:off x="4382" y="3867"/>
                  <a:ext cx="12" cy="17"/>
                </a:xfrm>
                <a:custGeom>
                  <a:avLst/>
                  <a:gdLst>
                    <a:gd name="T0" fmla="*/ 5 w 23"/>
                    <a:gd name="T1" fmla="*/ 8 h 35"/>
                    <a:gd name="T2" fmla="*/ 5 w 23"/>
                    <a:gd name="T3" fmla="*/ 8 h 35"/>
                    <a:gd name="T4" fmla="*/ 6 w 23"/>
                    <a:gd name="T5" fmla="*/ 7 h 35"/>
                    <a:gd name="T6" fmla="*/ 6 w 23"/>
                    <a:gd name="T7" fmla="*/ 7 h 35"/>
                    <a:gd name="T8" fmla="*/ 6 w 23"/>
                    <a:gd name="T9" fmla="*/ 6 h 35"/>
                    <a:gd name="T10" fmla="*/ 5 w 23"/>
                    <a:gd name="T11" fmla="*/ 5 h 35"/>
                    <a:gd name="T12" fmla="*/ 4 w 23"/>
                    <a:gd name="T13" fmla="*/ 3 h 35"/>
                    <a:gd name="T14" fmla="*/ 3 w 23"/>
                    <a:gd name="T15" fmla="*/ 1 h 35"/>
                    <a:gd name="T16" fmla="*/ 3 w 23"/>
                    <a:gd name="T17" fmla="*/ 0 h 35"/>
                    <a:gd name="T18" fmla="*/ 2 w 23"/>
                    <a:gd name="T19" fmla="*/ 0 h 35"/>
                    <a:gd name="T20" fmla="*/ 1 w 23"/>
                    <a:gd name="T21" fmla="*/ 0 h 35"/>
                    <a:gd name="T22" fmla="*/ 1 w 23"/>
                    <a:gd name="T23" fmla="*/ 0 h 35"/>
                    <a:gd name="T24" fmla="*/ 0 w 23"/>
                    <a:gd name="T25" fmla="*/ 0 h 35"/>
                    <a:gd name="T26" fmla="*/ 1 w 23"/>
                    <a:gd name="T27" fmla="*/ 2 h 35"/>
                    <a:gd name="T28" fmla="*/ 3 w 23"/>
                    <a:gd name="T29" fmla="*/ 4 h 35"/>
                    <a:gd name="T30" fmla="*/ 4 w 23"/>
                    <a:gd name="T31" fmla="*/ 6 h 35"/>
                    <a:gd name="T32" fmla="*/ 5 w 23"/>
                    <a:gd name="T33" fmla="*/ 8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35"/>
                    <a:gd name="T53" fmla="*/ 23 w 23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35">
                      <a:moveTo>
                        <a:pt x="19" y="35"/>
                      </a:moveTo>
                      <a:lnTo>
                        <a:pt x="20" y="32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19" y="21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8"/>
                      </a:lnTo>
                      <a:lnTo>
                        <a:pt x="10" y="17"/>
                      </a:lnTo>
                      <a:lnTo>
                        <a:pt x="15" y="25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7" name="Freeform 714"/>
                <p:cNvSpPr>
                  <a:spLocks noChangeAspect="1"/>
                </p:cNvSpPr>
                <p:nvPr/>
              </p:nvSpPr>
              <p:spPr bwMode="auto">
                <a:xfrm>
                  <a:off x="4412" y="3917"/>
                  <a:ext cx="8" cy="16"/>
                </a:xfrm>
                <a:custGeom>
                  <a:avLst/>
                  <a:gdLst>
                    <a:gd name="T0" fmla="*/ 0 w 15"/>
                    <a:gd name="T1" fmla="*/ 1 h 34"/>
                    <a:gd name="T2" fmla="*/ 1 w 15"/>
                    <a:gd name="T3" fmla="*/ 3 h 34"/>
                    <a:gd name="T4" fmla="*/ 3 w 15"/>
                    <a:gd name="T5" fmla="*/ 5 h 34"/>
                    <a:gd name="T6" fmla="*/ 3 w 15"/>
                    <a:gd name="T7" fmla="*/ 6 h 34"/>
                    <a:gd name="T8" fmla="*/ 4 w 15"/>
                    <a:gd name="T9" fmla="*/ 8 h 34"/>
                    <a:gd name="T10" fmla="*/ 4 w 15"/>
                    <a:gd name="T11" fmla="*/ 7 h 34"/>
                    <a:gd name="T12" fmla="*/ 4 w 15"/>
                    <a:gd name="T13" fmla="*/ 5 h 34"/>
                    <a:gd name="T14" fmla="*/ 4 w 15"/>
                    <a:gd name="T15" fmla="*/ 5 h 34"/>
                    <a:gd name="T16" fmla="*/ 4 w 15"/>
                    <a:gd name="T17" fmla="*/ 4 h 34"/>
                    <a:gd name="T18" fmla="*/ 3 w 15"/>
                    <a:gd name="T19" fmla="*/ 3 h 34"/>
                    <a:gd name="T20" fmla="*/ 3 w 15"/>
                    <a:gd name="T21" fmla="*/ 2 h 34"/>
                    <a:gd name="T22" fmla="*/ 2 w 15"/>
                    <a:gd name="T23" fmla="*/ 1 h 34"/>
                    <a:gd name="T24" fmla="*/ 2 w 15"/>
                    <a:gd name="T25" fmla="*/ 0 h 34"/>
                    <a:gd name="T26" fmla="*/ 1 w 15"/>
                    <a:gd name="T27" fmla="*/ 0 h 34"/>
                    <a:gd name="T28" fmla="*/ 1 w 15"/>
                    <a:gd name="T29" fmla="*/ 1 h 34"/>
                    <a:gd name="T30" fmla="*/ 1 w 15"/>
                    <a:gd name="T31" fmla="*/ 1 h 34"/>
                    <a:gd name="T32" fmla="*/ 0 w 15"/>
                    <a:gd name="T33" fmla="*/ 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4"/>
                    <a:gd name="T53" fmla="*/ 15 w 1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4">
                      <a:moveTo>
                        <a:pt x="0" y="7"/>
                      </a:moveTo>
                      <a:lnTo>
                        <a:pt x="4" y="14"/>
                      </a:lnTo>
                      <a:lnTo>
                        <a:pt x="9" y="21"/>
                      </a:lnTo>
                      <a:lnTo>
                        <a:pt x="12" y="28"/>
                      </a:lnTo>
                      <a:lnTo>
                        <a:pt x="15" y="34"/>
                      </a:lnTo>
                      <a:lnTo>
                        <a:pt x="15" y="29"/>
                      </a:lnTo>
                      <a:lnTo>
                        <a:pt x="14" y="24"/>
                      </a:lnTo>
                      <a:lnTo>
                        <a:pt x="14" y="21"/>
                      </a:lnTo>
                      <a:lnTo>
                        <a:pt x="13" y="16"/>
                      </a:lnTo>
                      <a:lnTo>
                        <a:pt x="11" y="12"/>
                      </a:lnTo>
                      <a:lnTo>
                        <a:pt x="10" y="8"/>
                      </a:lnTo>
                      <a:lnTo>
                        <a:pt x="7" y="4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8" name="Freeform 715"/>
                <p:cNvSpPr>
                  <a:spLocks noChangeAspect="1"/>
                </p:cNvSpPr>
                <p:nvPr/>
              </p:nvSpPr>
              <p:spPr bwMode="auto">
                <a:xfrm>
                  <a:off x="4394" y="3884"/>
                  <a:ext cx="18" cy="33"/>
                </a:xfrm>
                <a:custGeom>
                  <a:avLst/>
                  <a:gdLst>
                    <a:gd name="T0" fmla="*/ 1 w 36"/>
                    <a:gd name="T1" fmla="*/ 3 h 65"/>
                    <a:gd name="T2" fmla="*/ 2 w 36"/>
                    <a:gd name="T3" fmla="*/ 6 h 65"/>
                    <a:gd name="T4" fmla="*/ 5 w 36"/>
                    <a:gd name="T5" fmla="*/ 9 h 65"/>
                    <a:gd name="T6" fmla="*/ 6 w 36"/>
                    <a:gd name="T7" fmla="*/ 13 h 65"/>
                    <a:gd name="T8" fmla="*/ 8 w 36"/>
                    <a:gd name="T9" fmla="*/ 17 h 65"/>
                    <a:gd name="T10" fmla="*/ 9 w 36"/>
                    <a:gd name="T11" fmla="*/ 16 h 65"/>
                    <a:gd name="T12" fmla="*/ 9 w 36"/>
                    <a:gd name="T13" fmla="*/ 16 h 65"/>
                    <a:gd name="T14" fmla="*/ 9 w 36"/>
                    <a:gd name="T15" fmla="*/ 15 h 65"/>
                    <a:gd name="T16" fmla="*/ 9 w 36"/>
                    <a:gd name="T17" fmla="*/ 15 h 65"/>
                    <a:gd name="T18" fmla="*/ 7 w 36"/>
                    <a:gd name="T19" fmla="*/ 11 h 65"/>
                    <a:gd name="T20" fmla="*/ 5 w 36"/>
                    <a:gd name="T21" fmla="*/ 8 h 65"/>
                    <a:gd name="T22" fmla="*/ 3 w 36"/>
                    <a:gd name="T23" fmla="*/ 5 h 65"/>
                    <a:gd name="T24" fmla="*/ 2 w 36"/>
                    <a:gd name="T25" fmla="*/ 2 h 65"/>
                    <a:gd name="T26" fmla="*/ 1 w 36"/>
                    <a:gd name="T27" fmla="*/ 1 h 65"/>
                    <a:gd name="T28" fmla="*/ 1 w 36"/>
                    <a:gd name="T29" fmla="*/ 1 h 65"/>
                    <a:gd name="T30" fmla="*/ 1 w 36"/>
                    <a:gd name="T31" fmla="*/ 1 h 65"/>
                    <a:gd name="T32" fmla="*/ 1 w 36"/>
                    <a:gd name="T33" fmla="*/ 0 h 65"/>
                    <a:gd name="T34" fmla="*/ 1 w 36"/>
                    <a:gd name="T35" fmla="*/ 1 h 65"/>
                    <a:gd name="T36" fmla="*/ 1 w 36"/>
                    <a:gd name="T37" fmla="*/ 1 h 65"/>
                    <a:gd name="T38" fmla="*/ 1 w 36"/>
                    <a:gd name="T39" fmla="*/ 2 h 65"/>
                    <a:gd name="T40" fmla="*/ 0 w 36"/>
                    <a:gd name="T41" fmla="*/ 2 h 65"/>
                    <a:gd name="T42" fmla="*/ 1 w 36"/>
                    <a:gd name="T43" fmla="*/ 2 h 65"/>
                    <a:gd name="T44" fmla="*/ 1 w 36"/>
                    <a:gd name="T45" fmla="*/ 2 h 65"/>
                    <a:gd name="T46" fmla="*/ 1 w 36"/>
                    <a:gd name="T47" fmla="*/ 2 h 65"/>
                    <a:gd name="T48" fmla="*/ 1 w 36"/>
                    <a:gd name="T49" fmla="*/ 3 h 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6"/>
                    <a:gd name="T76" fmla="*/ 0 h 65"/>
                    <a:gd name="T77" fmla="*/ 36 w 36"/>
                    <a:gd name="T78" fmla="*/ 65 h 6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6" h="65">
                      <a:moveTo>
                        <a:pt x="1" y="9"/>
                      </a:moveTo>
                      <a:lnTo>
                        <a:pt x="9" y="23"/>
                      </a:lnTo>
                      <a:lnTo>
                        <a:pt x="17" y="36"/>
                      </a:lnTo>
                      <a:lnTo>
                        <a:pt x="24" y="50"/>
                      </a:lnTo>
                      <a:lnTo>
                        <a:pt x="32" y="65"/>
                      </a:lnTo>
                      <a:lnTo>
                        <a:pt x="33" y="63"/>
                      </a:lnTo>
                      <a:lnTo>
                        <a:pt x="34" y="61"/>
                      </a:lnTo>
                      <a:lnTo>
                        <a:pt x="35" y="59"/>
                      </a:lnTo>
                      <a:lnTo>
                        <a:pt x="36" y="57"/>
                      </a:lnTo>
                      <a:lnTo>
                        <a:pt x="30" y="44"/>
                      </a:lnTo>
                      <a:lnTo>
                        <a:pt x="23" y="31"/>
                      </a:lnTo>
                      <a:lnTo>
                        <a:pt x="15" y="18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89" name="Freeform 716"/>
                <p:cNvSpPr>
                  <a:spLocks noChangeAspect="1"/>
                </p:cNvSpPr>
                <p:nvPr/>
              </p:nvSpPr>
              <p:spPr bwMode="auto">
                <a:xfrm>
                  <a:off x="4375" y="3914"/>
                  <a:ext cx="18" cy="34"/>
                </a:xfrm>
                <a:custGeom>
                  <a:avLst/>
                  <a:gdLst>
                    <a:gd name="T0" fmla="*/ 7 w 36"/>
                    <a:gd name="T1" fmla="*/ 17 h 68"/>
                    <a:gd name="T2" fmla="*/ 8 w 36"/>
                    <a:gd name="T3" fmla="*/ 17 h 68"/>
                    <a:gd name="T4" fmla="*/ 9 w 36"/>
                    <a:gd name="T5" fmla="*/ 16 h 68"/>
                    <a:gd name="T6" fmla="*/ 9 w 36"/>
                    <a:gd name="T7" fmla="*/ 15 h 68"/>
                    <a:gd name="T8" fmla="*/ 9 w 36"/>
                    <a:gd name="T9" fmla="*/ 15 h 68"/>
                    <a:gd name="T10" fmla="*/ 7 w 36"/>
                    <a:gd name="T11" fmla="*/ 11 h 68"/>
                    <a:gd name="T12" fmla="*/ 5 w 36"/>
                    <a:gd name="T13" fmla="*/ 7 h 68"/>
                    <a:gd name="T14" fmla="*/ 3 w 36"/>
                    <a:gd name="T15" fmla="*/ 3 h 68"/>
                    <a:gd name="T16" fmla="*/ 1 w 36"/>
                    <a:gd name="T17" fmla="*/ 0 h 68"/>
                    <a:gd name="T18" fmla="*/ 1 w 36"/>
                    <a:gd name="T19" fmla="*/ 1 h 68"/>
                    <a:gd name="T20" fmla="*/ 1 w 36"/>
                    <a:gd name="T21" fmla="*/ 1 h 68"/>
                    <a:gd name="T22" fmla="*/ 1 w 36"/>
                    <a:gd name="T23" fmla="*/ 1 h 68"/>
                    <a:gd name="T24" fmla="*/ 0 w 36"/>
                    <a:gd name="T25" fmla="*/ 2 h 68"/>
                    <a:gd name="T26" fmla="*/ 2 w 36"/>
                    <a:gd name="T27" fmla="*/ 5 h 68"/>
                    <a:gd name="T28" fmla="*/ 4 w 36"/>
                    <a:gd name="T29" fmla="*/ 9 h 68"/>
                    <a:gd name="T30" fmla="*/ 5 w 36"/>
                    <a:gd name="T31" fmla="*/ 13 h 68"/>
                    <a:gd name="T32" fmla="*/ 7 w 36"/>
                    <a:gd name="T33" fmla="*/ 17 h 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68"/>
                    <a:gd name="T53" fmla="*/ 36 w 36"/>
                    <a:gd name="T54" fmla="*/ 68 h 6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68">
                      <a:moveTo>
                        <a:pt x="31" y="68"/>
                      </a:moveTo>
                      <a:lnTo>
                        <a:pt x="32" y="65"/>
                      </a:lnTo>
                      <a:lnTo>
                        <a:pt x="34" y="64"/>
                      </a:lnTo>
                      <a:lnTo>
                        <a:pt x="35" y="62"/>
                      </a:lnTo>
                      <a:lnTo>
                        <a:pt x="36" y="61"/>
                      </a:lnTo>
                      <a:lnTo>
                        <a:pt x="28" y="46"/>
                      </a:lnTo>
                      <a:lnTo>
                        <a:pt x="20" y="31"/>
                      </a:lnTo>
                      <a:lnTo>
                        <a:pt x="12" y="15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8" y="23"/>
                      </a:lnTo>
                      <a:lnTo>
                        <a:pt x="16" y="38"/>
                      </a:lnTo>
                      <a:lnTo>
                        <a:pt x="23" y="53"/>
                      </a:lnTo>
                      <a:lnTo>
                        <a:pt x="31" y="68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0" name="Freeform 717"/>
                <p:cNvSpPr>
                  <a:spLocks noChangeAspect="1"/>
                </p:cNvSpPr>
                <p:nvPr/>
              </p:nvSpPr>
              <p:spPr bwMode="auto">
                <a:xfrm>
                  <a:off x="4393" y="3948"/>
                  <a:ext cx="16" cy="30"/>
                </a:xfrm>
                <a:custGeom>
                  <a:avLst/>
                  <a:gdLst>
                    <a:gd name="T0" fmla="*/ 0 w 34"/>
                    <a:gd name="T1" fmla="*/ 2 h 59"/>
                    <a:gd name="T2" fmla="*/ 1 w 34"/>
                    <a:gd name="T3" fmla="*/ 5 h 59"/>
                    <a:gd name="T4" fmla="*/ 3 w 34"/>
                    <a:gd name="T5" fmla="*/ 9 h 59"/>
                    <a:gd name="T6" fmla="*/ 5 w 34"/>
                    <a:gd name="T7" fmla="*/ 12 h 59"/>
                    <a:gd name="T8" fmla="*/ 7 w 34"/>
                    <a:gd name="T9" fmla="*/ 15 h 59"/>
                    <a:gd name="T10" fmla="*/ 7 w 34"/>
                    <a:gd name="T11" fmla="*/ 15 h 59"/>
                    <a:gd name="T12" fmla="*/ 7 w 34"/>
                    <a:gd name="T13" fmla="*/ 14 h 59"/>
                    <a:gd name="T14" fmla="*/ 8 w 34"/>
                    <a:gd name="T15" fmla="*/ 14 h 59"/>
                    <a:gd name="T16" fmla="*/ 8 w 34"/>
                    <a:gd name="T17" fmla="*/ 14 h 59"/>
                    <a:gd name="T18" fmla="*/ 6 w 34"/>
                    <a:gd name="T19" fmla="*/ 10 h 59"/>
                    <a:gd name="T20" fmla="*/ 4 w 34"/>
                    <a:gd name="T21" fmla="*/ 7 h 59"/>
                    <a:gd name="T22" fmla="*/ 3 w 34"/>
                    <a:gd name="T23" fmla="*/ 4 h 59"/>
                    <a:gd name="T24" fmla="*/ 1 w 34"/>
                    <a:gd name="T25" fmla="*/ 0 h 59"/>
                    <a:gd name="T26" fmla="*/ 1 w 34"/>
                    <a:gd name="T27" fmla="*/ 1 h 59"/>
                    <a:gd name="T28" fmla="*/ 0 w 34"/>
                    <a:gd name="T29" fmla="*/ 1 h 59"/>
                    <a:gd name="T30" fmla="*/ 0 w 34"/>
                    <a:gd name="T31" fmla="*/ 1 h 59"/>
                    <a:gd name="T32" fmla="*/ 0 w 34"/>
                    <a:gd name="T33" fmla="*/ 2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"/>
                    <a:gd name="T52" fmla="*/ 0 h 59"/>
                    <a:gd name="T53" fmla="*/ 34 w 34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" h="59">
                      <a:moveTo>
                        <a:pt x="0" y="6"/>
                      </a:moveTo>
                      <a:lnTo>
                        <a:pt x="7" y="20"/>
                      </a:lnTo>
                      <a:lnTo>
                        <a:pt x="14" y="33"/>
                      </a:lnTo>
                      <a:lnTo>
                        <a:pt x="21" y="47"/>
                      </a:lnTo>
                      <a:lnTo>
                        <a:pt x="29" y="59"/>
                      </a:lnTo>
                      <a:lnTo>
                        <a:pt x="30" y="58"/>
                      </a:lnTo>
                      <a:lnTo>
                        <a:pt x="31" y="56"/>
                      </a:lnTo>
                      <a:lnTo>
                        <a:pt x="33" y="55"/>
                      </a:lnTo>
                      <a:lnTo>
                        <a:pt x="34" y="54"/>
                      </a:lnTo>
                      <a:lnTo>
                        <a:pt x="27" y="40"/>
                      </a:lnTo>
                      <a:lnTo>
                        <a:pt x="20" y="26"/>
                      </a:lnTo>
                      <a:lnTo>
                        <a:pt x="12" y="13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1" name="Freeform 718"/>
                <p:cNvSpPr>
                  <a:spLocks noChangeAspect="1"/>
                </p:cNvSpPr>
                <p:nvPr/>
              </p:nvSpPr>
              <p:spPr bwMode="auto">
                <a:xfrm>
                  <a:off x="4359" y="3884"/>
                  <a:ext cx="16" cy="30"/>
                </a:xfrm>
                <a:custGeom>
                  <a:avLst/>
                  <a:gdLst>
                    <a:gd name="T0" fmla="*/ 7 w 33"/>
                    <a:gd name="T1" fmla="*/ 15 h 61"/>
                    <a:gd name="T2" fmla="*/ 7 w 33"/>
                    <a:gd name="T3" fmla="*/ 14 h 61"/>
                    <a:gd name="T4" fmla="*/ 7 w 33"/>
                    <a:gd name="T5" fmla="*/ 14 h 61"/>
                    <a:gd name="T6" fmla="*/ 8 w 33"/>
                    <a:gd name="T7" fmla="*/ 13 h 61"/>
                    <a:gd name="T8" fmla="*/ 8 w 33"/>
                    <a:gd name="T9" fmla="*/ 13 h 61"/>
                    <a:gd name="T10" fmla="*/ 6 w 33"/>
                    <a:gd name="T11" fmla="*/ 10 h 61"/>
                    <a:gd name="T12" fmla="*/ 4 w 33"/>
                    <a:gd name="T13" fmla="*/ 6 h 61"/>
                    <a:gd name="T14" fmla="*/ 3 w 33"/>
                    <a:gd name="T15" fmla="*/ 3 h 61"/>
                    <a:gd name="T16" fmla="*/ 1 w 33"/>
                    <a:gd name="T17" fmla="*/ 0 h 61"/>
                    <a:gd name="T18" fmla="*/ 1 w 33"/>
                    <a:gd name="T19" fmla="*/ 0 h 61"/>
                    <a:gd name="T20" fmla="*/ 1 w 33"/>
                    <a:gd name="T21" fmla="*/ 0 h 61"/>
                    <a:gd name="T22" fmla="*/ 0 w 33"/>
                    <a:gd name="T23" fmla="*/ 1 h 61"/>
                    <a:gd name="T24" fmla="*/ 0 w 33"/>
                    <a:gd name="T25" fmla="*/ 1 h 61"/>
                    <a:gd name="T26" fmla="*/ 1 w 33"/>
                    <a:gd name="T27" fmla="*/ 5 h 61"/>
                    <a:gd name="T28" fmla="*/ 3 w 33"/>
                    <a:gd name="T29" fmla="*/ 8 h 61"/>
                    <a:gd name="T30" fmla="*/ 5 w 33"/>
                    <a:gd name="T31" fmla="*/ 11 h 61"/>
                    <a:gd name="T32" fmla="*/ 7 w 33"/>
                    <a:gd name="T33" fmla="*/ 15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61"/>
                    <a:gd name="T53" fmla="*/ 33 w 33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61">
                      <a:moveTo>
                        <a:pt x="28" y="61"/>
                      </a:moveTo>
                      <a:lnTo>
                        <a:pt x="29" y="58"/>
                      </a:lnTo>
                      <a:lnTo>
                        <a:pt x="30" y="57"/>
                      </a:lnTo>
                      <a:lnTo>
                        <a:pt x="32" y="55"/>
                      </a:lnTo>
                      <a:lnTo>
                        <a:pt x="33" y="54"/>
                      </a:lnTo>
                      <a:lnTo>
                        <a:pt x="26" y="40"/>
                      </a:lnTo>
                      <a:lnTo>
                        <a:pt x="19" y="26"/>
                      </a:lnTo>
                      <a:lnTo>
                        <a:pt x="12" y="12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7" y="20"/>
                      </a:lnTo>
                      <a:lnTo>
                        <a:pt x="14" y="33"/>
                      </a:lnTo>
                      <a:lnTo>
                        <a:pt x="21" y="47"/>
                      </a:lnTo>
                      <a:lnTo>
                        <a:pt x="28" y="61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2" name="Freeform 719"/>
                <p:cNvSpPr>
                  <a:spLocks noChangeAspect="1"/>
                </p:cNvSpPr>
                <p:nvPr/>
              </p:nvSpPr>
              <p:spPr bwMode="auto">
                <a:xfrm>
                  <a:off x="4348" y="3863"/>
                  <a:ext cx="12" cy="20"/>
                </a:xfrm>
                <a:custGeom>
                  <a:avLst/>
                  <a:gdLst>
                    <a:gd name="T0" fmla="*/ 5 w 25"/>
                    <a:gd name="T1" fmla="*/ 10 h 40"/>
                    <a:gd name="T2" fmla="*/ 5 w 25"/>
                    <a:gd name="T3" fmla="*/ 10 h 40"/>
                    <a:gd name="T4" fmla="*/ 5 w 25"/>
                    <a:gd name="T5" fmla="*/ 10 h 40"/>
                    <a:gd name="T6" fmla="*/ 5 w 25"/>
                    <a:gd name="T7" fmla="*/ 9 h 40"/>
                    <a:gd name="T8" fmla="*/ 6 w 25"/>
                    <a:gd name="T9" fmla="*/ 9 h 40"/>
                    <a:gd name="T10" fmla="*/ 5 w 25"/>
                    <a:gd name="T11" fmla="*/ 6 h 40"/>
                    <a:gd name="T12" fmla="*/ 4 w 25"/>
                    <a:gd name="T13" fmla="*/ 5 h 40"/>
                    <a:gd name="T14" fmla="*/ 3 w 25"/>
                    <a:gd name="T15" fmla="*/ 3 h 40"/>
                    <a:gd name="T16" fmla="*/ 2 w 25"/>
                    <a:gd name="T17" fmla="*/ 1 h 40"/>
                    <a:gd name="T18" fmla="*/ 1 w 25"/>
                    <a:gd name="T19" fmla="*/ 1 h 40"/>
                    <a:gd name="T20" fmla="*/ 1 w 25"/>
                    <a:gd name="T21" fmla="*/ 0 h 40"/>
                    <a:gd name="T22" fmla="*/ 0 w 25"/>
                    <a:gd name="T23" fmla="*/ 0 h 40"/>
                    <a:gd name="T24" fmla="*/ 0 w 25"/>
                    <a:gd name="T25" fmla="*/ 0 h 40"/>
                    <a:gd name="T26" fmla="*/ 1 w 25"/>
                    <a:gd name="T27" fmla="*/ 3 h 40"/>
                    <a:gd name="T28" fmla="*/ 2 w 25"/>
                    <a:gd name="T29" fmla="*/ 5 h 40"/>
                    <a:gd name="T30" fmla="*/ 3 w 25"/>
                    <a:gd name="T31" fmla="*/ 7 h 40"/>
                    <a:gd name="T32" fmla="*/ 5 w 25"/>
                    <a:gd name="T33" fmla="*/ 10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40"/>
                    <a:gd name="T53" fmla="*/ 25 w 25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40">
                      <a:moveTo>
                        <a:pt x="20" y="40"/>
                      </a:moveTo>
                      <a:lnTo>
                        <a:pt x="21" y="38"/>
                      </a:lnTo>
                      <a:lnTo>
                        <a:pt x="22" y="37"/>
                      </a:lnTo>
                      <a:lnTo>
                        <a:pt x="23" y="35"/>
                      </a:lnTo>
                      <a:lnTo>
                        <a:pt x="25" y="34"/>
                      </a:lnTo>
                      <a:lnTo>
                        <a:pt x="21" y="25"/>
                      </a:lnTo>
                      <a:lnTo>
                        <a:pt x="17" y="17"/>
                      </a:lnTo>
                      <a:lnTo>
                        <a:pt x="13" y="9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10" y="20"/>
                      </a:lnTo>
                      <a:lnTo>
                        <a:pt x="15" y="30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3" name="Freeform 720"/>
                <p:cNvSpPr>
                  <a:spLocks noChangeAspect="1"/>
                </p:cNvSpPr>
                <p:nvPr/>
              </p:nvSpPr>
              <p:spPr bwMode="auto">
                <a:xfrm>
                  <a:off x="4409" y="3979"/>
                  <a:ext cx="14" cy="21"/>
                </a:xfrm>
                <a:custGeom>
                  <a:avLst/>
                  <a:gdLst>
                    <a:gd name="T0" fmla="*/ 0 w 27"/>
                    <a:gd name="T1" fmla="*/ 2 h 41"/>
                    <a:gd name="T2" fmla="*/ 1 w 27"/>
                    <a:gd name="T3" fmla="*/ 4 h 41"/>
                    <a:gd name="T4" fmla="*/ 3 w 27"/>
                    <a:gd name="T5" fmla="*/ 6 h 41"/>
                    <a:gd name="T6" fmla="*/ 4 w 27"/>
                    <a:gd name="T7" fmla="*/ 8 h 41"/>
                    <a:gd name="T8" fmla="*/ 5 w 27"/>
                    <a:gd name="T9" fmla="*/ 11 h 41"/>
                    <a:gd name="T10" fmla="*/ 6 w 27"/>
                    <a:gd name="T11" fmla="*/ 10 h 41"/>
                    <a:gd name="T12" fmla="*/ 6 w 27"/>
                    <a:gd name="T13" fmla="*/ 10 h 41"/>
                    <a:gd name="T14" fmla="*/ 7 w 27"/>
                    <a:gd name="T15" fmla="*/ 10 h 41"/>
                    <a:gd name="T16" fmla="*/ 7 w 27"/>
                    <a:gd name="T17" fmla="*/ 10 h 41"/>
                    <a:gd name="T18" fmla="*/ 6 w 27"/>
                    <a:gd name="T19" fmla="*/ 8 h 41"/>
                    <a:gd name="T20" fmla="*/ 4 w 27"/>
                    <a:gd name="T21" fmla="*/ 5 h 41"/>
                    <a:gd name="T22" fmla="*/ 3 w 27"/>
                    <a:gd name="T23" fmla="*/ 3 h 41"/>
                    <a:gd name="T24" fmla="*/ 1 w 27"/>
                    <a:gd name="T25" fmla="*/ 0 h 41"/>
                    <a:gd name="T26" fmla="*/ 1 w 27"/>
                    <a:gd name="T27" fmla="*/ 1 h 41"/>
                    <a:gd name="T28" fmla="*/ 1 w 27"/>
                    <a:gd name="T29" fmla="*/ 1 h 41"/>
                    <a:gd name="T30" fmla="*/ 1 w 27"/>
                    <a:gd name="T31" fmla="*/ 1 h 41"/>
                    <a:gd name="T32" fmla="*/ 0 w 27"/>
                    <a:gd name="T33" fmla="*/ 2 h 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41"/>
                    <a:gd name="T53" fmla="*/ 27 w 27"/>
                    <a:gd name="T54" fmla="*/ 41 h 4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41">
                      <a:moveTo>
                        <a:pt x="0" y="6"/>
                      </a:moveTo>
                      <a:lnTo>
                        <a:pt x="4" y="15"/>
                      </a:lnTo>
                      <a:lnTo>
                        <a:pt x="9" y="24"/>
                      </a:lnTo>
                      <a:lnTo>
                        <a:pt x="15" y="32"/>
                      </a:lnTo>
                      <a:lnTo>
                        <a:pt x="19" y="41"/>
                      </a:lnTo>
                      <a:lnTo>
                        <a:pt x="22" y="40"/>
                      </a:lnTo>
                      <a:lnTo>
                        <a:pt x="24" y="40"/>
                      </a:lnTo>
                      <a:lnTo>
                        <a:pt x="26" y="40"/>
                      </a:lnTo>
                      <a:lnTo>
                        <a:pt x="27" y="39"/>
                      </a:lnTo>
                      <a:lnTo>
                        <a:pt x="22" y="30"/>
                      </a:lnTo>
                      <a:lnTo>
                        <a:pt x="16" y="19"/>
                      </a:lnTo>
                      <a:lnTo>
                        <a:pt x="10" y="1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F5E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4" name="Oval 72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3" y="4003"/>
                  <a:ext cx="1" cy="1"/>
                </a:xfrm>
                <a:prstGeom prst="ellipse">
                  <a:avLst/>
                </a:prstGeom>
                <a:solidFill>
                  <a:srgbClr val="7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 dirty="0"/>
                </a:p>
              </p:txBody>
            </p:sp>
            <p:sp>
              <p:nvSpPr>
                <p:cNvPr id="16595" name="Freeform 722"/>
                <p:cNvSpPr>
                  <a:spLocks noChangeAspect="1"/>
                </p:cNvSpPr>
                <p:nvPr/>
              </p:nvSpPr>
              <p:spPr bwMode="auto">
                <a:xfrm>
                  <a:off x="4409" y="3957"/>
                  <a:ext cx="14" cy="22"/>
                </a:xfrm>
                <a:custGeom>
                  <a:avLst/>
                  <a:gdLst>
                    <a:gd name="T0" fmla="*/ 0 w 26"/>
                    <a:gd name="T1" fmla="*/ 9 h 43"/>
                    <a:gd name="T2" fmla="*/ 1 w 26"/>
                    <a:gd name="T3" fmla="*/ 10 h 43"/>
                    <a:gd name="T4" fmla="*/ 1 w 26"/>
                    <a:gd name="T5" fmla="*/ 10 h 43"/>
                    <a:gd name="T6" fmla="*/ 1 w 26"/>
                    <a:gd name="T7" fmla="*/ 10 h 43"/>
                    <a:gd name="T8" fmla="*/ 1 w 26"/>
                    <a:gd name="T9" fmla="*/ 11 h 43"/>
                    <a:gd name="T10" fmla="*/ 3 w 26"/>
                    <a:gd name="T11" fmla="*/ 9 h 43"/>
                    <a:gd name="T12" fmla="*/ 5 w 26"/>
                    <a:gd name="T13" fmla="*/ 7 h 43"/>
                    <a:gd name="T14" fmla="*/ 6 w 26"/>
                    <a:gd name="T15" fmla="*/ 5 h 43"/>
                    <a:gd name="T16" fmla="*/ 8 w 26"/>
                    <a:gd name="T17" fmla="*/ 3 h 43"/>
                    <a:gd name="T18" fmla="*/ 7 w 26"/>
                    <a:gd name="T19" fmla="*/ 3 h 43"/>
                    <a:gd name="T20" fmla="*/ 7 w 26"/>
                    <a:gd name="T21" fmla="*/ 2 h 43"/>
                    <a:gd name="T22" fmla="*/ 7 w 26"/>
                    <a:gd name="T23" fmla="*/ 1 h 43"/>
                    <a:gd name="T24" fmla="*/ 7 w 26"/>
                    <a:gd name="T25" fmla="*/ 0 h 43"/>
                    <a:gd name="T26" fmla="*/ 5 w 26"/>
                    <a:gd name="T27" fmla="*/ 3 h 43"/>
                    <a:gd name="T28" fmla="*/ 3 w 26"/>
                    <a:gd name="T29" fmla="*/ 5 h 43"/>
                    <a:gd name="T30" fmla="*/ 2 w 26"/>
                    <a:gd name="T31" fmla="*/ 7 h 43"/>
                    <a:gd name="T32" fmla="*/ 0 w 26"/>
                    <a:gd name="T33" fmla="*/ 9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43"/>
                    <a:gd name="T53" fmla="*/ 26 w 26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43">
                      <a:moveTo>
                        <a:pt x="0" y="36"/>
                      </a:moveTo>
                      <a:lnTo>
                        <a:pt x="1" y="37"/>
                      </a:lnTo>
                      <a:lnTo>
                        <a:pt x="2" y="39"/>
                      </a:lnTo>
                      <a:lnTo>
                        <a:pt x="3" y="40"/>
                      </a:lnTo>
                      <a:lnTo>
                        <a:pt x="4" y="43"/>
                      </a:lnTo>
                      <a:lnTo>
                        <a:pt x="10" y="35"/>
                      </a:lnTo>
                      <a:lnTo>
                        <a:pt x="16" y="26"/>
                      </a:lnTo>
                      <a:lnTo>
                        <a:pt x="20" y="20"/>
                      </a:lnTo>
                      <a:lnTo>
                        <a:pt x="26" y="11"/>
                      </a:lnTo>
                      <a:lnTo>
                        <a:pt x="25" y="9"/>
                      </a:lnTo>
                      <a:lnTo>
                        <a:pt x="25" y="6"/>
                      </a:lnTo>
                      <a:lnTo>
                        <a:pt x="25" y="3"/>
                      </a:lnTo>
                      <a:lnTo>
                        <a:pt x="25" y="0"/>
                      </a:lnTo>
                      <a:lnTo>
                        <a:pt x="19" y="9"/>
                      </a:lnTo>
                      <a:lnTo>
                        <a:pt x="12" y="17"/>
                      </a:lnTo>
                      <a:lnTo>
                        <a:pt x="7" y="2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6" name="Freeform 723"/>
                <p:cNvSpPr>
                  <a:spLocks noChangeAspect="1"/>
                </p:cNvSpPr>
                <p:nvPr/>
              </p:nvSpPr>
              <p:spPr bwMode="auto">
                <a:xfrm>
                  <a:off x="4391" y="3978"/>
                  <a:ext cx="18" cy="25"/>
                </a:xfrm>
                <a:custGeom>
                  <a:avLst/>
                  <a:gdLst>
                    <a:gd name="T0" fmla="*/ 8 w 37"/>
                    <a:gd name="T1" fmla="*/ 0 h 50"/>
                    <a:gd name="T2" fmla="*/ 6 w 37"/>
                    <a:gd name="T3" fmla="*/ 3 h 50"/>
                    <a:gd name="T4" fmla="*/ 4 w 37"/>
                    <a:gd name="T5" fmla="*/ 6 h 50"/>
                    <a:gd name="T6" fmla="*/ 2 w 37"/>
                    <a:gd name="T7" fmla="*/ 9 h 50"/>
                    <a:gd name="T8" fmla="*/ 0 w 37"/>
                    <a:gd name="T9" fmla="*/ 11 h 50"/>
                    <a:gd name="T10" fmla="*/ 0 w 37"/>
                    <a:gd name="T11" fmla="*/ 12 h 50"/>
                    <a:gd name="T12" fmla="*/ 0 w 37"/>
                    <a:gd name="T13" fmla="*/ 12 h 50"/>
                    <a:gd name="T14" fmla="*/ 0 w 37"/>
                    <a:gd name="T15" fmla="*/ 13 h 50"/>
                    <a:gd name="T16" fmla="*/ 1 w 37"/>
                    <a:gd name="T17" fmla="*/ 13 h 50"/>
                    <a:gd name="T18" fmla="*/ 1 w 37"/>
                    <a:gd name="T19" fmla="*/ 13 h 50"/>
                    <a:gd name="T20" fmla="*/ 1 w 37"/>
                    <a:gd name="T21" fmla="*/ 13 h 50"/>
                    <a:gd name="T22" fmla="*/ 1 w 37"/>
                    <a:gd name="T23" fmla="*/ 13 h 50"/>
                    <a:gd name="T24" fmla="*/ 1 w 37"/>
                    <a:gd name="T25" fmla="*/ 13 h 50"/>
                    <a:gd name="T26" fmla="*/ 3 w 37"/>
                    <a:gd name="T27" fmla="*/ 10 h 50"/>
                    <a:gd name="T28" fmla="*/ 5 w 37"/>
                    <a:gd name="T29" fmla="*/ 7 h 50"/>
                    <a:gd name="T30" fmla="*/ 7 w 37"/>
                    <a:gd name="T31" fmla="*/ 5 h 50"/>
                    <a:gd name="T32" fmla="*/ 9 w 37"/>
                    <a:gd name="T33" fmla="*/ 2 h 50"/>
                    <a:gd name="T34" fmla="*/ 9 w 37"/>
                    <a:gd name="T35" fmla="*/ 2 h 50"/>
                    <a:gd name="T36" fmla="*/ 8 w 37"/>
                    <a:gd name="T37" fmla="*/ 1 h 50"/>
                    <a:gd name="T38" fmla="*/ 8 w 37"/>
                    <a:gd name="T39" fmla="*/ 1 h 50"/>
                    <a:gd name="T40" fmla="*/ 8 w 37"/>
                    <a:gd name="T41" fmla="*/ 0 h 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"/>
                    <a:gd name="T64" fmla="*/ 0 h 50"/>
                    <a:gd name="T65" fmla="*/ 37 w 37"/>
                    <a:gd name="T66" fmla="*/ 50 h 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" h="50">
                      <a:moveTo>
                        <a:pt x="32" y="0"/>
                      </a:moveTo>
                      <a:lnTo>
                        <a:pt x="24" y="12"/>
                      </a:lnTo>
                      <a:lnTo>
                        <a:pt x="16" y="22"/>
                      </a:lnTo>
                      <a:lnTo>
                        <a:pt x="8" y="33"/>
                      </a:ln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2" y="48"/>
                      </a:lnTo>
                      <a:lnTo>
                        <a:pt x="3" y="49"/>
                      </a:lnTo>
                      <a:lnTo>
                        <a:pt x="4" y="50"/>
                      </a:lnTo>
                      <a:lnTo>
                        <a:pt x="13" y="40"/>
                      </a:lnTo>
                      <a:lnTo>
                        <a:pt x="21" y="29"/>
                      </a:lnTo>
                      <a:lnTo>
                        <a:pt x="29" y="19"/>
                      </a:lnTo>
                      <a:lnTo>
                        <a:pt x="37" y="8"/>
                      </a:lnTo>
                      <a:lnTo>
                        <a:pt x="36" y="6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7" name="Freeform 724"/>
                <p:cNvSpPr>
                  <a:spLocks noChangeAspect="1"/>
                </p:cNvSpPr>
                <p:nvPr/>
              </p:nvSpPr>
              <p:spPr bwMode="auto">
                <a:xfrm>
                  <a:off x="4388" y="4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0 h 1"/>
                    <a:gd name="T14" fmla="*/ 1 w 1"/>
                    <a:gd name="T15" fmla="*/ 0 h 1"/>
                    <a:gd name="T16" fmla="*/ 1 w 1"/>
                    <a:gd name="T17" fmla="*/ 0 h 1"/>
                    <a:gd name="T18" fmla="*/ 0 w 1"/>
                    <a:gd name="T19" fmla="*/ 1 h 1"/>
                    <a:gd name="T20" fmla="*/ 0 w 1"/>
                    <a:gd name="T21" fmla="*/ 1 h 1"/>
                    <a:gd name="T22" fmla="*/ 0 w 1"/>
                    <a:gd name="T23" fmla="*/ 1 h 1"/>
                    <a:gd name="T24" fmla="*/ 0 w 1"/>
                    <a:gd name="T25" fmla="*/ 1 h 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"/>
                    <a:gd name="T40" fmla="*/ 0 h 1"/>
                    <a:gd name="T41" fmla="*/ 1 w 1"/>
                    <a:gd name="T42" fmla="*/ 1 h 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8" name="Freeform 725"/>
                <p:cNvSpPr>
                  <a:spLocks noChangeAspect="1"/>
                </p:cNvSpPr>
                <p:nvPr/>
              </p:nvSpPr>
              <p:spPr bwMode="auto">
                <a:xfrm>
                  <a:off x="4389" y="4000"/>
                  <a:ext cx="4" cy="4"/>
                </a:xfrm>
                <a:custGeom>
                  <a:avLst/>
                  <a:gdLst>
                    <a:gd name="T0" fmla="*/ 0 w 9"/>
                    <a:gd name="T1" fmla="*/ 2 h 7"/>
                    <a:gd name="T2" fmla="*/ 0 w 9"/>
                    <a:gd name="T3" fmla="*/ 2 h 7"/>
                    <a:gd name="T4" fmla="*/ 1 w 9"/>
                    <a:gd name="T5" fmla="*/ 2 h 7"/>
                    <a:gd name="T6" fmla="*/ 1 w 9"/>
                    <a:gd name="T7" fmla="*/ 2 h 7"/>
                    <a:gd name="T8" fmla="*/ 2 w 9"/>
                    <a:gd name="T9" fmla="*/ 2 h 7"/>
                    <a:gd name="T10" fmla="*/ 2 w 9"/>
                    <a:gd name="T11" fmla="*/ 2 h 7"/>
                    <a:gd name="T12" fmla="*/ 1 w 9"/>
                    <a:gd name="T13" fmla="*/ 1 h 7"/>
                    <a:gd name="T14" fmla="*/ 1 w 9"/>
                    <a:gd name="T15" fmla="*/ 1 h 7"/>
                    <a:gd name="T16" fmla="*/ 1 w 9"/>
                    <a:gd name="T17" fmla="*/ 0 h 7"/>
                    <a:gd name="T18" fmla="*/ 1 w 9"/>
                    <a:gd name="T19" fmla="*/ 1 h 7"/>
                    <a:gd name="T20" fmla="*/ 0 w 9"/>
                    <a:gd name="T21" fmla="*/ 1 h 7"/>
                    <a:gd name="T22" fmla="*/ 0 w 9"/>
                    <a:gd name="T23" fmla="*/ 2 h 7"/>
                    <a:gd name="T24" fmla="*/ 0 w 9"/>
                    <a:gd name="T25" fmla="*/ 2 h 7"/>
                    <a:gd name="T26" fmla="*/ 0 w 9"/>
                    <a:gd name="T27" fmla="*/ 2 h 7"/>
                    <a:gd name="T28" fmla="*/ 0 w 9"/>
                    <a:gd name="T29" fmla="*/ 2 h 7"/>
                    <a:gd name="T30" fmla="*/ 0 w 9"/>
                    <a:gd name="T31" fmla="*/ 2 h 7"/>
                    <a:gd name="T32" fmla="*/ 0 w 9"/>
                    <a:gd name="T33" fmla="*/ 2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7"/>
                    <a:gd name="T53" fmla="*/ 9 w 9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7">
                      <a:moveTo>
                        <a:pt x="0" y="7"/>
                      </a:move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99" name="Freeform 726"/>
                <p:cNvSpPr>
                  <a:spLocks noChangeAspect="1"/>
                </p:cNvSpPr>
                <p:nvPr/>
              </p:nvSpPr>
              <p:spPr bwMode="auto">
                <a:xfrm>
                  <a:off x="4407" y="3975"/>
                  <a:ext cx="5" cy="7"/>
                </a:xfrm>
                <a:custGeom>
                  <a:avLst/>
                  <a:gdLst>
                    <a:gd name="T0" fmla="*/ 2 w 9"/>
                    <a:gd name="T1" fmla="*/ 4 h 13"/>
                    <a:gd name="T2" fmla="*/ 2 w 9"/>
                    <a:gd name="T3" fmla="*/ 3 h 13"/>
                    <a:gd name="T4" fmla="*/ 2 w 9"/>
                    <a:gd name="T5" fmla="*/ 3 h 13"/>
                    <a:gd name="T6" fmla="*/ 2 w 9"/>
                    <a:gd name="T7" fmla="*/ 2 h 13"/>
                    <a:gd name="T8" fmla="*/ 3 w 9"/>
                    <a:gd name="T9" fmla="*/ 2 h 13"/>
                    <a:gd name="T10" fmla="*/ 2 w 9"/>
                    <a:gd name="T11" fmla="*/ 1 h 13"/>
                    <a:gd name="T12" fmla="*/ 2 w 9"/>
                    <a:gd name="T13" fmla="*/ 1 h 13"/>
                    <a:gd name="T14" fmla="*/ 2 w 9"/>
                    <a:gd name="T15" fmla="*/ 1 h 13"/>
                    <a:gd name="T16" fmla="*/ 2 w 9"/>
                    <a:gd name="T17" fmla="*/ 0 h 13"/>
                    <a:gd name="T18" fmla="*/ 1 w 9"/>
                    <a:gd name="T19" fmla="*/ 1 h 13"/>
                    <a:gd name="T20" fmla="*/ 1 w 9"/>
                    <a:gd name="T21" fmla="*/ 1 h 13"/>
                    <a:gd name="T22" fmla="*/ 1 w 9"/>
                    <a:gd name="T23" fmla="*/ 1 h 13"/>
                    <a:gd name="T24" fmla="*/ 0 w 9"/>
                    <a:gd name="T25" fmla="*/ 2 h 13"/>
                    <a:gd name="T26" fmla="*/ 1 w 9"/>
                    <a:gd name="T27" fmla="*/ 2 h 13"/>
                    <a:gd name="T28" fmla="*/ 1 w 9"/>
                    <a:gd name="T29" fmla="*/ 3 h 13"/>
                    <a:gd name="T30" fmla="*/ 1 w 9"/>
                    <a:gd name="T31" fmla="*/ 3 h 13"/>
                    <a:gd name="T32" fmla="*/ 2 w 9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3"/>
                    <a:gd name="T53" fmla="*/ 9 w 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3">
                      <a:moveTo>
                        <a:pt x="5" y="13"/>
                      </a:moveTo>
                      <a:lnTo>
                        <a:pt x="6" y="11"/>
                      </a:lnTo>
                      <a:lnTo>
                        <a:pt x="7" y="10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4" y="11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0" name="Freeform 727"/>
                <p:cNvSpPr>
                  <a:spLocks noChangeAspect="1"/>
                </p:cNvSpPr>
                <p:nvPr/>
              </p:nvSpPr>
              <p:spPr bwMode="auto">
                <a:xfrm>
                  <a:off x="4393" y="3917"/>
                  <a:ext cx="19" cy="31"/>
                </a:xfrm>
                <a:custGeom>
                  <a:avLst/>
                  <a:gdLst>
                    <a:gd name="T0" fmla="*/ 0 w 38"/>
                    <a:gd name="T1" fmla="*/ 14 h 64"/>
                    <a:gd name="T2" fmla="*/ 1 w 38"/>
                    <a:gd name="T3" fmla="*/ 14 h 64"/>
                    <a:gd name="T4" fmla="*/ 1 w 38"/>
                    <a:gd name="T5" fmla="*/ 14 h 64"/>
                    <a:gd name="T6" fmla="*/ 1 w 38"/>
                    <a:gd name="T7" fmla="*/ 15 h 64"/>
                    <a:gd name="T8" fmla="*/ 1 w 38"/>
                    <a:gd name="T9" fmla="*/ 15 h 64"/>
                    <a:gd name="T10" fmla="*/ 2 w 38"/>
                    <a:gd name="T11" fmla="*/ 14 h 64"/>
                    <a:gd name="T12" fmla="*/ 3 w 38"/>
                    <a:gd name="T13" fmla="*/ 12 h 64"/>
                    <a:gd name="T14" fmla="*/ 5 w 38"/>
                    <a:gd name="T15" fmla="*/ 10 h 64"/>
                    <a:gd name="T16" fmla="*/ 5 w 38"/>
                    <a:gd name="T17" fmla="*/ 8 h 64"/>
                    <a:gd name="T18" fmla="*/ 6 w 38"/>
                    <a:gd name="T19" fmla="*/ 7 h 64"/>
                    <a:gd name="T20" fmla="*/ 7 w 38"/>
                    <a:gd name="T21" fmla="*/ 5 h 64"/>
                    <a:gd name="T22" fmla="*/ 9 w 38"/>
                    <a:gd name="T23" fmla="*/ 3 h 64"/>
                    <a:gd name="T24" fmla="*/ 10 w 38"/>
                    <a:gd name="T25" fmla="*/ 1 h 64"/>
                    <a:gd name="T26" fmla="*/ 10 w 38"/>
                    <a:gd name="T27" fmla="*/ 1 h 64"/>
                    <a:gd name="T28" fmla="*/ 9 w 38"/>
                    <a:gd name="T29" fmla="*/ 1 h 64"/>
                    <a:gd name="T30" fmla="*/ 9 w 38"/>
                    <a:gd name="T31" fmla="*/ 0 h 64"/>
                    <a:gd name="T32" fmla="*/ 9 w 38"/>
                    <a:gd name="T33" fmla="*/ 0 h 64"/>
                    <a:gd name="T34" fmla="*/ 6 w 38"/>
                    <a:gd name="T35" fmla="*/ 3 h 64"/>
                    <a:gd name="T36" fmla="*/ 5 w 38"/>
                    <a:gd name="T37" fmla="*/ 7 h 64"/>
                    <a:gd name="T38" fmla="*/ 2 w 38"/>
                    <a:gd name="T39" fmla="*/ 10 h 64"/>
                    <a:gd name="T40" fmla="*/ 0 w 38"/>
                    <a:gd name="T41" fmla="*/ 14 h 6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64"/>
                    <a:gd name="T65" fmla="*/ 38 w 38"/>
                    <a:gd name="T66" fmla="*/ 64 h 6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64">
                      <a:moveTo>
                        <a:pt x="0" y="57"/>
                      </a:moveTo>
                      <a:lnTo>
                        <a:pt x="2" y="58"/>
                      </a:lnTo>
                      <a:lnTo>
                        <a:pt x="3" y="60"/>
                      </a:lnTo>
                      <a:lnTo>
                        <a:pt x="3" y="61"/>
                      </a:lnTo>
                      <a:lnTo>
                        <a:pt x="4" y="64"/>
                      </a:lnTo>
                      <a:lnTo>
                        <a:pt x="9" y="57"/>
                      </a:lnTo>
                      <a:lnTo>
                        <a:pt x="13" y="50"/>
                      </a:lnTo>
                      <a:lnTo>
                        <a:pt x="18" y="43"/>
                      </a:lnTo>
                      <a:lnTo>
                        <a:pt x="21" y="36"/>
                      </a:lnTo>
                      <a:lnTo>
                        <a:pt x="26" y="29"/>
                      </a:lnTo>
                      <a:lnTo>
                        <a:pt x="30" y="22"/>
                      </a:lnTo>
                      <a:lnTo>
                        <a:pt x="34" y="14"/>
                      </a:lnTo>
                      <a:lnTo>
                        <a:pt x="38" y="7"/>
                      </a:lnTo>
                      <a:lnTo>
                        <a:pt x="37" y="5"/>
                      </a:lnTo>
                      <a:lnTo>
                        <a:pt x="36" y="4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26" y="15"/>
                      </a:lnTo>
                      <a:lnTo>
                        <a:pt x="18" y="29"/>
                      </a:lnTo>
                      <a:lnTo>
                        <a:pt x="9" y="43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1" name="Freeform 728"/>
                <p:cNvSpPr>
                  <a:spLocks noChangeAspect="1"/>
                </p:cNvSpPr>
                <p:nvPr/>
              </p:nvSpPr>
              <p:spPr bwMode="auto">
                <a:xfrm>
                  <a:off x="4412" y="3905"/>
                  <a:ext cx="5" cy="12"/>
                </a:xfrm>
                <a:custGeom>
                  <a:avLst/>
                  <a:gdLst>
                    <a:gd name="T0" fmla="*/ 1 w 11"/>
                    <a:gd name="T1" fmla="*/ 6 h 24"/>
                    <a:gd name="T2" fmla="*/ 1 w 11"/>
                    <a:gd name="T3" fmla="*/ 6 h 24"/>
                    <a:gd name="T4" fmla="*/ 1 w 11"/>
                    <a:gd name="T5" fmla="*/ 5 h 24"/>
                    <a:gd name="T6" fmla="*/ 2 w 11"/>
                    <a:gd name="T7" fmla="*/ 3 h 24"/>
                    <a:gd name="T8" fmla="*/ 2 w 11"/>
                    <a:gd name="T9" fmla="*/ 3 h 24"/>
                    <a:gd name="T10" fmla="*/ 2 w 11"/>
                    <a:gd name="T11" fmla="*/ 3 h 24"/>
                    <a:gd name="T12" fmla="*/ 2 w 11"/>
                    <a:gd name="T13" fmla="*/ 2 h 24"/>
                    <a:gd name="T14" fmla="*/ 2 w 11"/>
                    <a:gd name="T15" fmla="*/ 1 h 24"/>
                    <a:gd name="T16" fmla="*/ 2 w 11"/>
                    <a:gd name="T17" fmla="*/ 0 h 24"/>
                    <a:gd name="T18" fmla="*/ 1 w 11"/>
                    <a:gd name="T19" fmla="*/ 2 h 24"/>
                    <a:gd name="T20" fmla="*/ 1 w 11"/>
                    <a:gd name="T21" fmla="*/ 2 h 24"/>
                    <a:gd name="T22" fmla="*/ 0 w 11"/>
                    <a:gd name="T23" fmla="*/ 3 h 24"/>
                    <a:gd name="T24" fmla="*/ 0 w 11"/>
                    <a:gd name="T25" fmla="*/ 4 h 24"/>
                    <a:gd name="T26" fmla="*/ 0 w 11"/>
                    <a:gd name="T27" fmla="*/ 5 h 24"/>
                    <a:gd name="T28" fmla="*/ 0 w 11"/>
                    <a:gd name="T29" fmla="*/ 5 h 24"/>
                    <a:gd name="T30" fmla="*/ 1 w 11"/>
                    <a:gd name="T31" fmla="*/ 6 h 24"/>
                    <a:gd name="T32" fmla="*/ 1 w 11"/>
                    <a:gd name="T33" fmla="*/ 6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4"/>
                    <a:gd name="T53" fmla="*/ 11 w 11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4">
                      <a:moveTo>
                        <a:pt x="5" y="24"/>
                      </a:moveTo>
                      <a:lnTo>
                        <a:pt x="6" y="22"/>
                      </a:lnTo>
                      <a:lnTo>
                        <a:pt x="7" y="18"/>
                      </a:lnTo>
                      <a:lnTo>
                        <a:pt x="10" y="15"/>
                      </a:lnTo>
                      <a:lnTo>
                        <a:pt x="11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7" y="5"/>
                      </a:lnTo>
                      <a:lnTo>
                        <a:pt x="5" y="8"/>
                      </a:lnTo>
                      <a:lnTo>
                        <a:pt x="3" y="12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3" y="20"/>
                      </a:lnTo>
                      <a:lnTo>
                        <a:pt x="4" y="22"/>
                      </a:lnTo>
                      <a:lnTo>
                        <a:pt x="5" y="24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2" name="Freeform 729"/>
                <p:cNvSpPr>
                  <a:spLocks noChangeAspect="1"/>
                </p:cNvSpPr>
                <p:nvPr/>
              </p:nvSpPr>
              <p:spPr bwMode="auto">
                <a:xfrm>
                  <a:off x="4349" y="4004"/>
                  <a:ext cx="2" cy="1"/>
                </a:xfrm>
                <a:custGeom>
                  <a:avLst/>
                  <a:gdLst>
                    <a:gd name="T0" fmla="*/ 1 w 3"/>
                    <a:gd name="T1" fmla="*/ 0 h 2"/>
                    <a:gd name="T2" fmla="*/ 1 w 3"/>
                    <a:gd name="T3" fmla="*/ 1 h 2"/>
                    <a:gd name="T4" fmla="*/ 1 w 3"/>
                    <a:gd name="T5" fmla="*/ 1 h 2"/>
                    <a:gd name="T6" fmla="*/ 0 w 3"/>
                    <a:gd name="T7" fmla="*/ 1 h 2"/>
                    <a:gd name="T8" fmla="*/ 0 w 3"/>
                    <a:gd name="T9" fmla="*/ 1 h 2"/>
                    <a:gd name="T10" fmla="*/ 1 w 3"/>
                    <a:gd name="T11" fmla="*/ 1 h 2"/>
                    <a:gd name="T12" fmla="*/ 1 w 3"/>
                    <a:gd name="T13" fmla="*/ 1 h 2"/>
                    <a:gd name="T14" fmla="*/ 1 w 3"/>
                    <a:gd name="T15" fmla="*/ 1 h 2"/>
                    <a:gd name="T16" fmla="*/ 1 w 3"/>
                    <a:gd name="T17" fmla="*/ 1 h 2"/>
                    <a:gd name="T18" fmla="*/ 1 w 3"/>
                    <a:gd name="T19" fmla="*/ 1 h 2"/>
                    <a:gd name="T20" fmla="*/ 1 w 3"/>
                    <a:gd name="T21" fmla="*/ 1 h 2"/>
                    <a:gd name="T22" fmla="*/ 1 w 3"/>
                    <a:gd name="T23" fmla="*/ 1 h 2"/>
                    <a:gd name="T24" fmla="*/ 1 w 3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"/>
                    <a:gd name="T40" fmla="*/ 0 h 2"/>
                    <a:gd name="T41" fmla="*/ 3 w 3"/>
                    <a:gd name="T42" fmla="*/ 2 h 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3" name="Freeform 730"/>
                <p:cNvSpPr>
                  <a:spLocks noChangeAspect="1"/>
                </p:cNvSpPr>
                <p:nvPr/>
              </p:nvSpPr>
              <p:spPr bwMode="auto">
                <a:xfrm>
                  <a:off x="4374" y="3948"/>
                  <a:ext cx="19" cy="28"/>
                </a:xfrm>
                <a:custGeom>
                  <a:avLst/>
                  <a:gdLst>
                    <a:gd name="T0" fmla="*/ 0 w 38"/>
                    <a:gd name="T1" fmla="*/ 13 h 56"/>
                    <a:gd name="T2" fmla="*/ 1 w 38"/>
                    <a:gd name="T3" fmla="*/ 13 h 56"/>
                    <a:gd name="T4" fmla="*/ 1 w 38"/>
                    <a:gd name="T5" fmla="*/ 14 h 56"/>
                    <a:gd name="T6" fmla="*/ 1 w 38"/>
                    <a:gd name="T7" fmla="*/ 14 h 56"/>
                    <a:gd name="T8" fmla="*/ 1 w 38"/>
                    <a:gd name="T9" fmla="*/ 14 h 56"/>
                    <a:gd name="T10" fmla="*/ 2 w 38"/>
                    <a:gd name="T11" fmla="*/ 13 h 56"/>
                    <a:gd name="T12" fmla="*/ 3 w 38"/>
                    <a:gd name="T13" fmla="*/ 11 h 56"/>
                    <a:gd name="T14" fmla="*/ 5 w 38"/>
                    <a:gd name="T15" fmla="*/ 10 h 56"/>
                    <a:gd name="T16" fmla="*/ 5 w 38"/>
                    <a:gd name="T17" fmla="*/ 8 h 56"/>
                    <a:gd name="T18" fmla="*/ 6 w 38"/>
                    <a:gd name="T19" fmla="*/ 7 h 56"/>
                    <a:gd name="T20" fmla="*/ 7 w 38"/>
                    <a:gd name="T21" fmla="*/ 5 h 56"/>
                    <a:gd name="T22" fmla="*/ 9 w 38"/>
                    <a:gd name="T23" fmla="*/ 4 h 56"/>
                    <a:gd name="T24" fmla="*/ 10 w 38"/>
                    <a:gd name="T25" fmla="*/ 2 h 56"/>
                    <a:gd name="T26" fmla="*/ 10 w 38"/>
                    <a:gd name="T27" fmla="*/ 1 h 56"/>
                    <a:gd name="T28" fmla="*/ 9 w 38"/>
                    <a:gd name="T29" fmla="*/ 1 h 56"/>
                    <a:gd name="T30" fmla="*/ 9 w 38"/>
                    <a:gd name="T31" fmla="*/ 1 h 56"/>
                    <a:gd name="T32" fmla="*/ 9 w 38"/>
                    <a:gd name="T33" fmla="*/ 0 h 56"/>
                    <a:gd name="T34" fmla="*/ 6 w 38"/>
                    <a:gd name="T35" fmla="*/ 3 h 56"/>
                    <a:gd name="T36" fmla="*/ 5 w 38"/>
                    <a:gd name="T37" fmla="*/ 6 h 56"/>
                    <a:gd name="T38" fmla="*/ 2 w 38"/>
                    <a:gd name="T39" fmla="*/ 9 h 56"/>
                    <a:gd name="T40" fmla="*/ 0 w 38"/>
                    <a:gd name="T41" fmla="*/ 13 h 5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8"/>
                    <a:gd name="T64" fmla="*/ 0 h 56"/>
                    <a:gd name="T65" fmla="*/ 38 w 38"/>
                    <a:gd name="T66" fmla="*/ 56 h 5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8" h="56">
                      <a:moveTo>
                        <a:pt x="0" y="49"/>
                      </a:moveTo>
                      <a:lnTo>
                        <a:pt x="1" y="50"/>
                      </a:lnTo>
                      <a:lnTo>
                        <a:pt x="3" y="53"/>
                      </a:lnTo>
                      <a:lnTo>
                        <a:pt x="3" y="54"/>
                      </a:lnTo>
                      <a:lnTo>
                        <a:pt x="4" y="56"/>
                      </a:lnTo>
                      <a:lnTo>
                        <a:pt x="8" y="50"/>
                      </a:lnTo>
                      <a:lnTo>
                        <a:pt x="13" y="43"/>
                      </a:lnTo>
                      <a:lnTo>
                        <a:pt x="18" y="38"/>
                      </a:lnTo>
                      <a:lnTo>
                        <a:pt x="21" y="32"/>
                      </a:lnTo>
                      <a:lnTo>
                        <a:pt x="26" y="26"/>
                      </a:lnTo>
                      <a:lnTo>
                        <a:pt x="30" y="19"/>
                      </a:lnTo>
                      <a:lnTo>
                        <a:pt x="34" y="13"/>
                      </a:lnTo>
                      <a:lnTo>
                        <a:pt x="38" y="6"/>
                      </a:lnTo>
                      <a:lnTo>
                        <a:pt x="37" y="4"/>
                      </a:lnTo>
                      <a:lnTo>
                        <a:pt x="36" y="3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26" y="12"/>
                      </a:lnTo>
                      <a:lnTo>
                        <a:pt x="18" y="24"/>
                      </a:lnTo>
                      <a:lnTo>
                        <a:pt x="8" y="36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4" name="Freeform 731"/>
                <p:cNvSpPr>
                  <a:spLocks noChangeAspect="1"/>
                </p:cNvSpPr>
                <p:nvPr/>
              </p:nvSpPr>
              <p:spPr bwMode="auto">
                <a:xfrm>
                  <a:off x="4352" y="3976"/>
                  <a:ext cx="21" cy="28"/>
                </a:xfrm>
                <a:custGeom>
                  <a:avLst/>
                  <a:gdLst>
                    <a:gd name="T0" fmla="*/ 0 w 41"/>
                    <a:gd name="T1" fmla="*/ 13 h 56"/>
                    <a:gd name="T2" fmla="*/ 1 w 41"/>
                    <a:gd name="T3" fmla="*/ 13 h 56"/>
                    <a:gd name="T4" fmla="*/ 1 w 41"/>
                    <a:gd name="T5" fmla="*/ 14 h 56"/>
                    <a:gd name="T6" fmla="*/ 1 w 41"/>
                    <a:gd name="T7" fmla="*/ 14 h 56"/>
                    <a:gd name="T8" fmla="*/ 1 w 41"/>
                    <a:gd name="T9" fmla="*/ 14 h 56"/>
                    <a:gd name="T10" fmla="*/ 3 w 41"/>
                    <a:gd name="T11" fmla="*/ 13 h 56"/>
                    <a:gd name="T12" fmla="*/ 4 w 41"/>
                    <a:gd name="T13" fmla="*/ 11 h 56"/>
                    <a:gd name="T14" fmla="*/ 5 w 41"/>
                    <a:gd name="T15" fmla="*/ 10 h 56"/>
                    <a:gd name="T16" fmla="*/ 6 w 41"/>
                    <a:gd name="T17" fmla="*/ 8 h 56"/>
                    <a:gd name="T18" fmla="*/ 7 w 41"/>
                    <a:gd name="T19" fmla="*/ 7 h 56"/>
                    <a:gd name="T20" fmla="*/ 8 w 41"/>
                    <a:gd name="T21" fmla="*/ 5 h 56"/>
                    <a:gd name="T22" fmla="*/ 9 w 41"/>
                    <a:gd name="T23" fmla="*/ 4 h 56"/>
                    <a:gd name="T24" fmla="*/ 11 w 41"/>
                    <a:gd name="T25" fmla="*/ 2 h 56"/>
                    <a:gd name="T26" fmla="*/ 10 w 41"/>
                    <a:gd name="T27" fmla="*/ 2 h 56"/>
                    <a:gd name="T28" fmla="*/ 10 w 41"/>
                    <a:gd name="T29" fmla="*/ 1 h 56"/>
                    <a:gd name="T30" fmla="*/ 10 w 41"/>
                    <a:gd name="T31" fmla="*/ 1 h 56"/>
                    <a:gd name="T32" fmla="*/ 10 w 41"/>
                    <a:gd name="T33" fmla="*/ 0 h 56"/>
                    <a:gd name="T34" fmla="*/ 9 w 41"/>
                    <a:gd name="T35" fmla="*/ 2 h 56"/>
                    <a:gd name="T36" fmla="*/ 7 w 41"/>
                    <a:gd name="T37" fmla="*/ 3 h 56"/>
                    <a:gd name="T38" fmla="*/ 6 w 41"/>
                    <a:gd name="T39" fmla="*/ 5 h 56"/>
                    <a:gd name="T40" fmla="*/ 5 w 41"/>
                    <a:gd name="T41" fmla="*/ 7 h 56"/>
                    <a:gd name="T42" fmla="*/ 4 w 41"/>
                    <a:gd name="T43" fmla="*/ 7 h 56"/>
                    <a:gd name="T44" fmla="*/ 3 w 41"/>
                    <a:gd name="T45" fmla="*/ 10 h 56"/>
                    <a:gd name="T46" fmla="*/ 1 w 41"/>
                    <a:gd name="T47" fmla="*/ 11 h 56"/>
                    <a:gd name="T48" fmla="*/ 0 w 41"/>
                    <a:gd name="T49" fmla="*/ 13 h 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1"/>
                    <a:gd name="T76" fmla="*/ 0 h 56"/>
                    <a:gd name="T77" fmla="*/ 41 w 41"/>
                    <a:gd name="T78" fmla="*/ 56 h 5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1" h="56">
                      <a:moveTo>
                        <a:pt x="0" y="49"/>
                      </a:moveTo>
                      <a:lnTo>
                        <a:pt x="1" y="50"/>
                      </a:lnTo>
                      <a:lnTo>
                        <a:pt x="2" y="53"/>
                      </a:lnTo>
                      <a:lnTo>
                        <a:pt x="3" y="54"/>
                      </a:lnTo>
                      <a:lnTo>
                        <a:pt x="4" y="56"/>
                      </a:lnTo>
                      <a:lnTo>
                        <a:pt x="9" y="50"/>
                      </a:lnTo>
                      <a:lnTo>
                        <a:pt x="13" y="44"/>
                      </a:lnTo>
                      <a:lnTo>
                        <a:pt x="18" y="38"/>
                      </a:lnTo>
                      <a:lnTo>
                        <a:pt x="23" y="32"/>
                      </a:lnTo>
                      <a:lnTo>
                        <a:pt x="27" y="26"/>
                      </a:lnTo>
                      <a:lnTo>
                        <a:pt x="32" y="19"/>
                      </a:lnTo>
                      <a:lnTo>
                        <a:pt x="36" y="14"/>
                      </a:lnTo>
                      <a:lnTo>
                        <a:pt x="41" y="8"/>
                      </a:lnTo>
                      <a:lnTo>
                        <a:pt x="40" y="6"/>
                      </a:lnTo>
                      <a:lnTo>
                        <a:pt x="40" y="3"/>
                      </a:lnTo>
                      <a:lnTo>
                        <a:pt x="39" y="2"/>
                      </a:lnTo>
                      <a:lnTo>
                        <a:pt x="38" y="0"/>
                      </a:lnTo>
                      <a:lnTo>
                        <a:pt x="33" y="7"/>
                      </a:lnTo>
                      <a:lnTo>
                        <a:pt x="28" y="12"/>
                      </a:lnTo>
                      <a:lnTo>
                        <a:pt x="24" y="19"/>
                      </a:lnTo>
                      <a:lnTo>
                        <a:pt x="19" y="25"/>
                      </a:lnTo>
                      <a:lnTo>
                        <a:pt x="13" y="31"/>
                      </a:lnTo>
                      <a:lnTo>
                        <a:pt x="9" y="37"/>
                      </a:lnTo>
                      <a:lnTo>
                        <a:pt x="4" y="4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5" name="Freeform 732"/>
                <p:cNvSpPr>
                  <a:spLocks noChangeAspect="1"/>
                </p:cNvSpPr>
                <p:nvPr/>
              </p:nvSpPr>
              <p:spPr bwMode="auto">
                <a:xfrm>
                  <a:off x="4350" y="4001"/>
                  <a:ext cx="5" cy="4"/>
                </a:xfrm>
                <a:custGeom>
                  <a:avLst/>
                  <a:gdLst>
                    <a:gd name="T0" fmla="*/ 2 w 9"/>
                    <a:gd name="T1" fmla="*/ 0 h 8"/>
                    <a:gd name="T2" fmla="*/ 1 w 9"/>
                    <a:gd name="T3" fmla="*/ 1 h 8"/>
                    <a:gd name="T4" fmla="*/ 1 w 9"/>
                    <a:gd name="T5" fmla="*/ 1 h 8"/>
                    <a:gd name="T6" fmla="*/ 1 w 9"/>
                    <a:gd name="T7" fmla="*/ 1 h 8"/>
                    <a:gd name="T8" fmla="*/ 0 w 9"/>
                    <a:gd name="T9" fmla="*/ 1 h 8"/>
                    <a:gd name="T10" fmla="*/ 1 w 9"/>
                    <a:gd name="T11" fmla="*/ 1 h 8"/>
                    <a:gd name="T12" fmla="*/ 1 w 9"/>
                    <a:gd name="T13" fmla="*/ 1 h 8"/>
                    <a:gd name="T14" fmla="*/ 1 w 9"/>
                    <a:gd name="T15" fmla="*/ 2 h 8"/>
                    <a:gd name="T16" fmla="*/ 1 w 9"/>
                    <a:gd name="T17" fmla="*/ 2 h 8"/>
                    <a:gd name="T18" fmla="*/ 1 w 9"/>
                    <a:gd name="T19" fmla="*/ 2 h 8"/>
                    <a:gd name="T20" fmla="*/ 2 w 9"/>
                    <a:gd name="T21" fmla="*/ 2 h 8"/>
                    <a:gd name="T22" fmla="*/ 2 w 9"/>
                    <a:gd name="T23" fmla="*/ 2 h 8"/>
                    <a:gd name="T24" fmla="*/ 2 w 9"/>
                    <a:gd name="T25" fmla="*/ 2 h 8"/>
                    <a:gd name="T26" fmla="*/ 2 w 9"/>
                    <a:gd name="T27" fmla="*/ 2 h 8"/>
                    <a:gd name="T28" fmla="*/ 3 w 9"/>
                    <a:gd name="T29" fmla="*/ 1 h 8"/>
                    <a:gd name="T30" fmla="*/ 3 w 9"/>
                    <a:gd name="T31" fmla="*/ 1 h 8"/>
                    <a:gd name="T32" fmla="*/ 3 w 9"/>
                    <a:gd name="T33" fmla="*/ 1 h 8"/>
                    <a:gd name="T34" fmla="*/ 2 w 9"/>
                    <a:gd name="T35" fmla="*/ 1 h 8"/>
                    <a:gd name="T36" fmla="*/ 2 w 9"/>
                    <a:gd name="T37" fmla="*/ 1 h 8"/>
                    <a:gd name="T38" fmla="*/ 2 w 9"/>
                    <a:gd name="T39" fmla="*/ 1 h 8"/>
                    <a:gd name="T40" fmla="*/ 2 w 9"/>
                    <a:gd name="T41" fmla="*/ 0 h 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8"/>
                    <a:gd name="T65" fmla="*/ 9 w 9"/>
                    <a:gd name="T66" fmla="*/ 8 h 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8">
                      <a:moveTo>
                        <a:pt x="5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6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6" name="Freeform 733"/>
                <p:cNvSpPr>
                  <a:spLocks noChangeAspect="1"/>
                </p:cNvSpPr>
                <p:nvPr/>
              </p:nvSpPr>
              <p:spPr bwMode="auto">
                <a:xfrm>
                  <a:off x="4371" y="3973"/>
                  <a:ext cx="4" cy="7"/>
                </a:xfrm>
                <a:custGeom>
                  <a:avLst/>
                  <a:gdLst>
                    <a:gd name="T0" fmla="*/ 0 w 8"/>
                    <a:gd name="T1" fmla="*/ 2 h 14"/>
                    <a:gd name="T2" fmla="*/ 1 w 8"/>
                    <a:gd name="T3" fmla="*/ 2 h 14"/>
                    <a:gd name="T4" fmla="*/ 1 w 8"/>
                    <a:gd name="T5" fmla="*/ 3 h 14"/>
                    <a:gd name="T6" fmla="*/ 1 w 8"/>
                    <a:gd name="T7" fmla="*/ 3 h 14"/>
                    <a:gd name="T8" fmla="*/ 1 w 8"/>
                    <a:gd name="T9" fmla="*/ 4 h 14"/>
                    <a:gd name="T10" fmla="*/ 1 w 8"/>
                    <a:gd name="T11" fmla="*/ 3 h 14"/>
                    <a:gd name="T12" fmla="*/ 1 w 8"/>
                    <a:gd name="T13" fmla="*/ 3 h 14"/>
                    <a:gd name="T14" fmla="*/ 1 w 8"/>
                    <a:gd name="T15" fmla="*/ 2 h 14"/>
                    <a:gd name="T16" fmla="*/ 2 w 8"/>
                    <a:gd name="T17" fmla="*/ 2 h 14"/>
                    <a:gd name="T18" fmla="*/ 1 w 8"/>
                    <a:gd name="T19" fmla="*/ 2 h 14"/>
                    <a:gd name="T20" fmla="*/ 1 w 8"/>
                    <a:gd name="T21" fmla="*/ 1 h 14"/>
                    <a:gd name="T22" fmla="*/ 1 w 8"/>
                    <a:gd name="T23" fmla="*/ 1 h 14"/>
                    <a:gd name="T24" fmla="*/ 1 w 8"/>
                    <a:gd name="T25" fmla="*/ 0 h 14"/>
                    <a:gd name="T26" fmla="*/ 1 w 8"/>
                    <a:gd name="T27" fmla="*/ 1 h 14"/>
                    <a:gd name="T28" fmla="*/ 1 w 8"/>
                    <a:gd name="T29" fmla="*/ 1 h 14"/>
                    <a:gd name="T30" fmla="*/ 1 w 8"/>
                    <a:gd name="T31" fmla="*/ 2 h 14"/>
                    <a:gd name="T32" fmla="*/ 0 w 8"/>
                    <a:gd name="T33" fmla="*/ 2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4"/>
                    <a:gd name="T53" fmla="*/ 8 w 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4">
                      <a:moveTo>
                        <a:pt x="0" y="6"/>
                      </a:move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4" y="12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8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7" name="Freeform 734"/>
                <p:cNvSpPr>
                  <a:spLocks noChangeAspect="1"/>
                </p:cNvSpPr>
                <p:nvPr/>
              </p:nvSpPr>
              <p:spPr bwMode="auto">
                <a:xfrm>
                  <a:off x="4410" y="3913"/>
                  <a:ext cx="5" cy="7"/>
                </a:xfrm>
                <a:custGeom>
                  <a:avLst/>
                  <a:gdLst>
                    <a:gd name="T0" fmla="*/ 1 w 9"/>
                    <a:gd name="T1" fmla="*/ 3 h 15"/>
                    <a:gd name="T2" fmla="*/ 2 w 9"/>
                    <a:gd name="T3" fmla="*/ 3 h 15"/>
                    <a:gd name="T4" fmla="*/ 2 w 9"/>
                    <a:gd name="T5" fmla="*/ 3 h 15"/>
                    <a:gd name="T6" fmla="*/ 2 w 9"/>
                    <a:gd name="T7" fmla="*/ 2 h 15"/>
                    <a:gd name="T8" fmla="*/ 3 w 9"/>
                    <a:gd name="T9" fmla="*/ 2 h 15"/>
                    <a:gd name="T10" fmla="*/ 2 w 9"/>
                    <a:gd name="T11" fmla="*/ 1 h 15"/>
                    <a:gd name="T12" fmla="*/ 2 w 9"/>
                    <a:gd name="T13" fmla="*/ 1 h 15"/>
                    <a:gd name="T14" fmla="*/ 2 w 9"/>
                    <a:gd name="T15" fmla="*/ 0 h 15"/>
                    <a:gd name="T16" fmla="*/ 1 w 9"/>
                    <a:gd name="T17" fmla="*/ 0 h 15"/>
                    <a:gd name="T18" fmla="*/ 1 w 9"/>
                    <a:gd name="T19" fmla="*/ 0 h 15"/>
                    <a:gd name="T20" fmla="*/ 1 w 9"/>
                    <a:gd name="T21" fmla="*/ 1 h 15"/>
                    <a:gd name="T22" fmla="*/ 1 w 9"/>
                    <a:gd name="T23" fmla="*/ 1 h 15"/>
                    <a:gd name="T24" fmla="*/ 0 w 9"/>
                    <a:gd name="T25" fmla="*/ 2 h 15"/>
                    <a:gd name="T26" fmla="*/ 1 w 9"/>
                    <a:gd name="T27" fmla="*/ 2 h 15"/>
                    <a:gd name="T28" fmla="*/ 1 w 9"/>
                    <a:gd name="T29" fmla="*/ 3 h 15"/>
                    <a:gd name="T30" fmla="*/ 1 w 9"/>
                    <a:gd name="T31" fmla="*/ 3 h 15"/>
                    <a:gd name="T32" fmla="*/ 1 w 9"/>
                    <a:gd name="T33" fmla="*/ 3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"/>
                    <a:gd name="T53" fmla="*/ 9 w 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">
                      <a:moveTo>
                        <a:pt x="4" y="15"/>
                      </a:moveTo>
                      <a:lnTo>
                        <a:pt x="6" y="13"/>
                      </a:lnTo>
                      <a:lnTo>
                        <a:pt x="7" y="12"/>
                      </a:lnTo>
                      <a:lnTo>
                        <a:pt x="8" y="9"/>
                      </a:lnTo>
                      <a:lnTo>
                        <a:pt x="9" y="8"/>
                      </a:lnTo>
                      <a:lnTo>
                        <a:pt x="8" y="6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8" name="Freeform 735"/>
                <p:cNvSpPr>
                  <a:spLocks noChangeAspect="1"/>
                </p:cNvSpPr>
                <p:nvPr/>
              </p:nvSpPr>
              <p:spPr bwMode="auto">
                <a:xfrm>
                  <a:off x="4390" y="3945"/>
                  <a:ext cx="5" cy="7"/>
                </a:xfrm>
                <a:custGeom>
                  <a:avLst/>
                  <a:gdLst>
                    <a:gd name="T0" fmla="*/ 0 w 9"/>
                    <a:gd name="T1" fmla="*/ 2 h 13"/>
                    <a:gd name="T2" fmla="*/ 1 w 9"/>
                    <a:gd name="T3" fmla="*/ 2 h 13"/>
                    <a:gd name="T4" fmla="*/ 1 w 9"/>
                    <a:gd name="T5" fmla="*/ 3 h 13"/>
                    <a:gd name="T6" fmla="*/ 1 w 9"/>
                    <a:gd name="T7" fmla="*/ 3 h 13"/>
                    <a:gd name="T8" fmla="*/ 1 w 9"/>
                    <a:gd name="T9" fmla="*/ 4 h 13"/>
                    <a:gd name="T10" fmla="*/ 2 w 9"/>
                    <a:gd name="T11" fmla="*/ 3 h 13"/>
                    <a:gd name="T12" fmla="*/ 2 w 9"/>
                    <a:gd name="T13" fmla="*/ 3 h 13"/>
                    <a:gd name="T14" fmla="*/ 2 w 9"/>
                    <a:gd name="T15" fmla="*/ 2 h 13"/>
                    <a:gd name="T16" fmla="*/ 3 w 9"/>
                    <a:gd name="T17" fmla="*/ 2 h 13"/>
                    <a:gd name="T18" fmla="*/ 2 w 9"/>
                    <a:gd name="T19" fmla="*/ 1 h 13"/>
                    <a:gd name="T20" fmla="*/ 2 w 9"/>
                    <a:gd name="T21" fmla="*/ 1 h 13"/>
                    <a:gd name="T22" fmla="*/ 2 w 9"/>
                    <a:gd name="T23" fmla="*/ 1 h 13"/>
                    <a:gd name="T24" fmla="*/ 2 w 9"/>
                    <a:gd name="T25" fmla="*/ 0 h 13"/>
                    <a:gd name="T26" fmla="*/ 1 w 9"/>
                    <a:gd name="T27" fmla="*/ 1 h 13"/>
                    <a:gd name="T28" fmla="*/ 1 w 9"/>
                    <a:gd name="T29" fmla="*/ 1 h 13"/>
                    <a:gd name="T30" fmla="*/ 1 w 9"/>
                    <a:gd name="T31" fmla="*/ 1 h 13"/>
                    <a:gd name="T32" fmla="*/ 0 w 9"/>
                    <a:gd name="T33" fmla="*/ 2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3"/>
                    <a:gd name="T53" fmla="*/ 9 w 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3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3" y="11"/>
                      </a:lnTo>
                      <a:lnTo>
                        <a:pt x="4" y="13"/>
                      </a:lnTo>
                      <a:lnTo>
                        <a:pt x="5" y="11"/>
                      </a:lnTo>
                      <a:lnTo>
                        <a:pt x="7" y="10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09" name="Freeform 736"/>
                <p:cNvSpPr>
                  <a:spLocks noChangeAspect="1"/>
                </p:cNvSpPr>
                <p:nvPr/>
              </p:nvSpPr>
              <p:spPr bwMode="auto">
                <a:xfrm>
                  <a:off x="4313" y="3974"/>
                  <a:ext cx="20" cy="27"/>
                </a:xfrm>
                <a:custGeom>
                  <a:avLst/>
                  <a:gdLst>
                    <a:gd name="T0" fmla="*/ 0 w 40"/>
                    <a:gd name="T1" fmla="*/ 12 h 54"/>
                    <a:gd name="T2" fmla="*/ 1 w 40"/>
                    <a:gd name="T3" fmla="*/ 13 h 54"/>
                    <a:gd name="T4" fmla="*/ 1 w 40"/>
                    <a:gd name="T5" fmla="*/ 13 h 54"/>
                    <a:gd name="T6" fmla="*/ 1 w 40"/>
                    <a:gd name="T7" fmla="*/ 13 h 54"/>
                    <a:gd name="T8" fmla="*/ 1 w 40"/>
                    <a:gd name="T9" fmla="*/ 14 h 54"/>
                    <a:gd name="T10" fmla="*/ 2 w 40"/>
                    <a:gd name="T11" fmla="*/ 13 h 54"/>
                    <a:gd name="T12" fmla="*/ 3 w 40"/>
                    <a:gd name="T13" fmla="*/ 11 h 54"/>
                    <a:gd name="T14" fmla="*/ 5 w 40"/>
                    <a:gd name="T15" fmla="*/ 10 h 54"/>
                    <a:gd name="T16" fmla="*/ 5 w 40"/>
                    <a:gd name="T17" fmla="*/ 7 h 54"/>
                    <a:gd name="T18" fmla="*/ 6 w 40"/>
                    <a:gd name="T19" fmla="*/ 6 h 54"/>
                    <a:gd name="T20" fmla="*/ 7 w 40"/>
                    <a:gd name="T21" fmla="*/ 5 h 54"/>
                    <a:gd name="T22" fmla="*/ 9 w 40"/>
                    <a:gd name="T23" fmla="*/ 3 h 54"/>
                    <a:gd name="T24" fmla="*/ 10 w 40"/>
                    <a:gd name="T25" fmla="*/ 2 h 54"/>
                    <a:gd name="T26" fmla="*/ 10 w 40"/>
                    <a:gd name="T27" fmla="*/ 2 h 54"/>
                    <a:gd name="T28" fmla="*/ 10 w 40"/>
                    <a:gd name="T29" fmla="*/ 1 h 54"/>
                    <a:gd name="T30" fmla="*/ 10 w 40"/>
                    <a:gd name="T31" fmla="*/ 1 h 54"/>
                    <a:gd name="T32" fmla="*/ 10 w 40"/>
                    <a:gd name="T33" fmla="*/ 0 h 54"/>
                    <a:gd name="T34" fmla="*/ 8 w 40"/>
                    <a:gd name="T35" fmla="*/ 2 h 54"/>
                    <a:gd name="T36" fmla="*/ 7 w 40"/>
                    <a:gd name="T37" fmla="*/ 3 h 54"/>
                    <a:gd name="T38" fmla="*/ 5 w 40"/>
                    <a:gd name="T39" fmla="*/ 5 h 54"/>
                    <a:gd name="T40" fmla="*/ 5 w 40"/>
                    <a:gd name="T41" fmla="*/ 6 h 54"/>
                    <a:gd name="T42" fmla="*/ 3 w 40"/>
                    <a:gd name="T43" fmla="*/ 7 h 54"/>
                    <a:gd name="T44" fmla="*/ 3 w 40"/>
                    <a:gd name="T45" fmla="*/ 9 h 54"/>
                    <a:gd name="T46" fmla="*/ 1 w 40"/>
                    <a:gd name="T47" fmla="*/ 11 h 54"/>
                    <a:gd name="T48" fmla="*/ 0 w 40"/>
                    <a:gd name="T49" fmla="*/ 12 h 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0"/>
                    <a:gd name="T76" fmla="*/ 0 h 54"/>
                    <a:gd name="T77" fmla="*/ 40 w 40"/>
                    <a:gd name="T78" fmla="*/ 54 h 5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0" h="54">
                      <a:moveTo>
                        <a:pt x="0" y="47"/>
                      </a:moveTo>
                      <a:lnTo>
                        <a:pt x="1" y="49"/>
                      </a:lnTo>
                      <a:lnTo>
                        <a:pt x="2" y="51"/>
                      </a:lnTo>
                      <a:lnTo>
                        <a:pt x="2" y="52"/>
                      </a:lnTo>
                      <a:lnTo>
                        <a:pt x="4" y="54"/>
                      </a:lnTo>
                      <a:lnTo>
                        <a:pt x="8" y="49"/>
                      </a:lnTo>
                      <a:lnTo>
                        <a:pt x="13" y="43"/>
                      </a:lnTo>
                      <a:lnTo>
                        <a:pt x="17" y="37"/>
                      </a:lnTo>
                      <a:lnTo>
                        <a:pt x="22" y="30"/>
                      </a:lnTo>
                      <a:lnTo>
                        <a:pt x="27" y="24"/>
                      </a:lnTo>
                      <a:lnTo>
                        <a:pt x="31" y="19"/>
                      </a:lnTo>
                      <a:lnTo>
                        <a:pt x="36" y="13"/>
                      </a:lnTo>
                      <a:lnTo>
                        <a:pt x="40" y="7"/>
                      </a:lnTo>
                      <a:lnTo>
                        <a:pt x="39" y="5"/>
                      </a:lnTo>
                      <a:lnTo>
                        <a:pt x="39" y="4"/>
                      </a:lnTo>
                      <a:lnTo>
                        <a:pt x="38" y="1"/>
                      </a:lnTo>
                      <a:lnTo>
                        <a:pt x="37" y="0"/>
                      </a:lnTo>
                      <a:lnTo>
                        <a:pt x="32" y="6"/>
                      </a:lnTo>
                      <a:lnTo>
                        <a:pt x="28" y="12"/>
                      </a:lnTo>
                      <a:lnTo>
                        <a:pt x="23" y="19"/>
                      </a:lnTo>
                      <a:lnTo>
                        <a:pt x="19" y="24"/>
                      </a:lnTo>
                      <a:lnTo>
                        <a:pt x="14" y="30"/>
                      </a:lnTo>
                      <a:lnTo>
                        <a:pt x="9" y="36"/>
                      </a:lnTo>
                      <a:lnTo>
                        <a:pt x="5" y="42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0" name="Freeform 737"/>
                <p:cNvSpPr>
                  <a:spLocks noChangeAspect="1"/>
                </p:cNvSpPr>
                <p:nvPr/>
              </p:nvSpPr>
              <p:spPr bwMode="auto">
                <a:xfrm>
                  <a:off x="4394" y="3865"/>
                  <a:ext cx="11" cy="19"/>
                </a:xfrm>
                <a:custGeom>
                  <a:avLst/>
                  <a:gdLst>
                    <a:gd name="T0" fmla="*/ 1 w 21"/>
                    <a:gd name="T1" fmla="*/ 10 h 38"/>
                    <a:gd name="T2" fmla="*/ 3 w 21"/>
                    <a:gd name="T3" fmla="*/ 7 h 38"/>
                    <a:gd name="T4" fmla="*/ 4 w 21"/>
                    <a:gd name="T5" fmla="*/ 5 h 38"/>
                    <a:gd name="T6" fmla="*/ 5 w 21"/>
                    <a:gd name="T7" fmla="*/ 2 h 38"/>
                    <a:gd name="T8" fmla="*/ 6 w 21"/>
                    <a:gd name="T9" fmla="*/ 0 h 38"/>
                    <a:gd name="T10" fmla="*/ 5 w 21"/>
                    <a:gd name="T11" fmla="*/ 1 h 38"/>
                    <a:gd name="T12" fmla="*/ 5 w 21"/>
                    <a:gd name="T13" fmla="*/ 1 h 38"/>
                    <a:gd name="T14" fmla="*/ 4 w 21"/>
                    <a:gd name="T15" fmla="*/ 1 h 38"/>
                    <a:gd name="T16" fmla="*/ 4 w 21"/>
                    <a:gd name="T17" fmla="*/ 1 h 38"/>
                    <a:gd name="T18" fmla="*/ 3 w 21"/>
                    <a:gd name="T19" fmla="*/ 2 h 38"/>
                    <a:gd name="T20" fmla="*/ 2 w 21"/>
                    <a:gd name="T21" fmla="*/ 4 h 38"/>
                    <a:gd name="T22" fmla="*/ 1 w 21"/>
                    <a:gd name="T23" fmla="*/ 5 h 38"/>
                    <a:gd name="T24" fmla="*/ 0 w 21"/>
                    <a:gd name="T25" fmla="*/ 7 h 38"/>
                    <a:gd name="T26" fmla="*/ 1 w 21"/>
                    <a:gd name="T27" fmla="*/ 8 h 38"/>
                    <a:gd name="T28" fmla="*/ 1 w 21"/>
                    <a:gd name="T29" fmla="*/ 9 h 38"/>
                    <a:gd name="T30" fmla="*/ 1 w 21"/>
                    <a:gd name="T31" fmla="*/ 9 h 38"/>
                    <a:gd name="T32" fmla="*/ 1 w 21"/>
                    <a:gd name="T33" fmla="*/ 1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8"/>
                    <a:gd name="T53" fmla="*/ 21 w 21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8">
                      <a:moveTo>
                        <a:pt x="4" y="38"/>
                      </a:moveTo>
                      <a:lnTo>
                        <a:pt x="9" y="28"/>
                      </a:lnTo>
                      <a:lnTo>
                        <a:pt x="13" y="18"/>
                      </a:lnTo>
                      <a:lnTo>
                        <a:pt x="18" y="9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2"/>
                      </a:lnTo>
                      <a:lnTo>
                        <a:pt x="10" y="9"/>
                      </a:lnTo>
                      <a:lnTo>
                        <a:pt x="7" y="16"/>
                      </a:lnTo>
                      <a:lnTo>
                        <a:pt x="3" y="23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2" y="33"/>
                      </a:lnTo>
                      <a:lnTo>
                        <a:pt x="3" y="35"/>
                      </a:lnTo>
                      <a:lnTo>
                        <a:pt x="4" y="38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1" name="Freeform 738"/>
                <p:cNvSpPr>
                  <a:spLocks noChangeAspect="1"/>
                </p:cNvSpPr>
                <p:nvPr/>
              </p:nvSpPr>
              <p:spPr bwMode="auto">
                <a:xfrm>
                  <a:off x="4375" y="3884"/>
                  <a:ext cx="19" cy="30"/>
                </a:xfrm>
                <a:custGeom>
                  <a:avLst/>
                  <a:gdLst>
                    <a:gd name="T0" fmla="*/ 1 w 37"/>
                    <a:gd name="T1" fmla="*/ 15 h 61"/>
                    <a:gd name="T2" fmla="*/ 3 w 37"/>
                    <a:gd name="T3" fmla="*/ 12 h 61"/>
                    <a:gd name="T4" fmla="*/ 6 w 37"/>
                    <a:gd name="T5" fmla="*/ 8 h 61"/>
                    <a:gd name="T6" fmla="*/ 8 w 37"/>
                    <a:gd name="T7" fmla="*/ 5 h 61"/>
                    <a:gd name="T8" fmla="*/ 10 w 37"/>
                    <a:gd name="T9" fmla="*/ 2 h 61"/>
                    <a:gd name="T10" fmla="*/ 9 w 37"/>
                    <a:gd name="T11" fmla="*/ 1 h 61"/>
                    <a:gd name="T12" fmla="*/ 9 w 37"/>
                    <a:gd name="T13" fmla="*/ 0 h 61"/>
                    <a:gd name="T14" fmla="*/ 9 w 37"/>
                    <a:gd name="T15" fmla="*/ 0 h 61"/>
                    <a:gd name="T16" fmla="*/ 9 w 37"/>
                    <a:gd name="T17" fmla="*/ 0 h 61"/>
                    <a:gd name="T18" fmla="*/ 7 w 37"/>
                    <a:gd name="T19" fmla="*/ 3 h 61"/>
                    <a:gd name="T20" fmla="*/ 5 w 37"/>
                    <a:gd name="T21" fmla="*/ 6 h 61"/>
                    <a:gd name="T22" fmla="*/ 2 w 37"/>
                    <a:gd name="T23" fmla="*/ 10 h 61"/>
                    <a:gd name="T24" fmla="*/ 0 w 37"/>
                    <a:gd name="T25" fmla="*/ 13 h 61"/>
                    <a:gd name="T26" fmla="*/ 1 w 37"/>
                    <a:gd name="T27" fmla="*/ 13 h 61"/>
                    <a:gd name="T28" fmla="*/ 1 w 37"/>
                    <a:gd name="T29" fmla="*/ 14 h 61"/>
                    <a:gd name="T30" fmla="*/ 1 w 37"/>
                    <a:gd name="T31" fmla="*/ 14 h 61"/>
                    <a:gd name="T32" fmla="*/ 1 w 37"/>
                    <a:gd name="T33" fmla="*/ 15 h 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"/>
                    <a:gd name="T52" fmla="*/ 0 h 61"/>
                    <a:gd name="T53" fmla="*/ 37 w 37"/>
                    <a:gd name="T54" fmla="*/ 61 h 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" h="61">
                      <a:moveTo>
                        <a:pt x="3" y="61"/>
                      </a:moveTo>
                      <a:lnTo>
                        <a:pt x="12" y="48"/>
                      </a:lnTo>
                      <a:lnTo>
                        <a:pt x="22" y="34"/>
                      </a:lnTo>
                      <a:lnTo>
                        <a:pt x="30" y="21"/>
                      </a:lnTo>
                      <a:lnTo>
                        <a:pt x="37" y="8"/>
                      </a:lnTo>
                      <a:lnTo>
                        <a:pt x="35" y="5"/>
                      </a:lnTo>
                      <a:lnTo>
                        <a:pt x="35" y="3"/>
                      </a:lnTo>
                      <a:lnTo>
                        <a:pt x="34" y="2"/>
                      </a:lnTo>
                      <a:lnTo>
                        <a:pt x="33" y="0"/>
                      </a:lnTo>
                      <a:lnTo>
                        <a:pt x="25" y="13"/>
                      </a:lnTo>
                      <a:lnTo>
                        <a:pt x="17" y="27"/>
                      </a:lnTo>
                      <a:lnTo>
                        <a:pt x="8" y="41"/>
                      </a:lnTo>
                      <a:lnTo>
                        <a:pt x="0" y="54"/>
                      </a:lnTo>
                      <a:lnTo>
                        <a:pt x="1" y="55"/>
                      </a:lnTo>
                      <a:lnTo>
                        <a:pt x="2" y="57"/>
                      </a:lnTo>
                      <a:lnTo>
                        <a:pt x="2" y="58"/>
                      </a:lnTo>
                      <a:lnTo>
                        <a:pt x="3" y="61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2" name="Freeform 739"/>
                <p:cNvSpPr>
                  <a:spLocks noChangeAspect="1"/>
                </p:cNvSpPr>
                <p:nvPr/>
              </p:nvSpPr>
              <p:spPr bwMode="auto">
                <a:xfrm>
                  <a:off x="4333" y="3944"/>
                  <a:ext cx="22" cy="30"/>
                </a:xfrm>
                <a:custGeom>
                  <a:avLst/>
                  <a:gdLst>
                    <a:gd name="T0" fmla="*/ 12 w 42"/>
                    <a:gd name="T1" fmla="*/ 1 h 61"/>
                    <a:gd name="T2" fmla="*/ 11 w 42"/>
                    <a:gd name="T3" fmla="*/ 1 h 61"/>
                    <a:gd name="T4" fmla="*/ 11 w 42"/>
                    <a:gd name="T5" fmla="*/ 0 h 61"/>
                    <a:gd name="T6" fmla="*/ 10 w 42"/>
                    <a:gd name="T7" fmla="*/ 0 h 61"/>
                    <a:gd name="T8" fmla="*/ 10 w 42"/>
                    <a:gd name="T9" fmla="*/ 0 h 61"/>
                    <a:gd name="T10" fmla="*/ 10 w 42"/>
                    <a:gd name="T11" fmla="*/ 0 h 61"/>
                    <a:gd name="T12" fmla="*/ 9 w 42"/>
                    <a:gd name="T13" fmla="*/ 1 h 61"/>
                    <a:gd name="T14" fmla="*/ 9 w 42"/>
                    <a:gd name="T15" fmla="*/ 1 h 61"/>
                    <a:gd name="T16" fmla="*/ 9 w 42"/>
                    <a:gd name="T17" fmla="*/ 2 h 61"/>
                    <a:gd name="T18" fmla="*/ 7 w 42"/>
                    <a:gd name="T19" fmla="*/ 5 h 61"/>
                    <a:gd name="T20" fmla="*/ 4 w 42"/>
                    <a:gd name="T21" fmla="*/ 7 h 61"/>
                    <a:gd name="T22" fmla="*/ 2 w 42"/>
                    <a:gd name="T23" fmla="*/ 10 h 61"/>
                    <a:gd name="T24" fmla="*/ 0 w 42"/>
                    <a:gd name="T25" fmla="*/ 13 h 61"/>
                    <a:gd name="T26" fmla="*/ 1 w 42"/>
                    <a:gd name="T27" fmla="*/ 14 h 61"/>
                    <a:gd name="T28" fmla="*/ 1 w 42"/>
                    <a:gd name="T29" fmla="*/ 14 h 61"/>
                    <a:gd name="T30" fmla="*/ 1 w 42"/>
                    <a:gd name="T31" fmla="*/ 14 h 61"/>
                    <a:gd name="T32" fmla="*/ 1 w 42"/>
                    <a:gd name="T33" fmla="*/ 15 h 61"/>
                    <a:gd name="T34" fmla="*/ 3 w 42"/>
                    <a:gd name="T35" fmla="*/ 12 h 61"/>
                    <a:gd name="T36" fmla="*/ 6 w 42"/>
                    <a:gd name="T37" fmla="*/ 9 h 61"/>
                    <a:gd name="T38" fmla="*/ 8 w 42"/>
                    <a:gd name="T39" fmla="*/ 6 h 61"/>
                    <a:gd name="T40" fmla="*/ 10 w 42"/>
                    <a:gd name="T41" fmla="*/ 3 h 61"/>
                    <a:gd name="T42" fmla="*/ 10 w 42"/>
                    <a:gd name="T43" fmla="*/ 2 h 61"/>
                    <a:gd name="T44" fmla="*/ 11 w 42"/>
                    <a:gd name="T45" fmla="*/ 2 h 61"/>
                    <a:gd name="T46" fmla="*/ 11 w 42"/>
                    <a:gd name="T47" fmla="*/ 1 h 61"/>
                    <a:gd name="T48" fmla="*/ 12 w 42"/>
                    <a:gd name="T49" fmla="*/ 1 h 6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61"/>
                    <a:gd name="T77" fmla="*/ 42 w 42"/>
                    <a:gd name="T78" fmla="*/ 61 h 6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61">
                      <a:moveTo>
                        <a:pt x="42" y="6"/>
                      </a:moveTo>
                      <a:lnTo>
                        <a:pt x="41" y="5"/>
                      </a:lnTo>
                      <a:lnTo>
                        <a:pt x="40" y="3"/>
                      </a:lnTo>
                      <a:lnTo>
                        <a:pt x="39" y="1"/>
                      </a:lnTo>
                      <a:lnTo>
                        <a:pt x="38" y="0"/>
                      </a:lnTo>
                      <a:lnTo>
                        <a:pt x="36" y="3"/>
                      </a:lnTo>
                      <a:lnTo>
                        <a:pt x="35" y="4"/>
                      </a:lnTo>
                      <a:lnTo>
                        <a:pt x="33" y="6"/>
                      </a:lnTo>
                      <a:lnTo>
                        <a:pt x="32" y="8"/>
                      </a:lnTo>
                      <a:lnTo>
                        <a:pt x="24" y="20"/>
                      </a:lnTo>
                      <a:lnTo>
                        <a:pt x="16" y="31"/>
                      </a:lnTo>
                      <a:lnTo>
                        <a:pt x="8" y="43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2" y="58"/>
                      </a:lnTo>
                      <a:lnTo>
                        <a:pt x="3" y="59"/>
                      </a:lnTo>
                      <a:lnTo>
                        <a:pt x="4" y="61"/>
                      </a:lnTo>
                      <a:lnTo>
                        <a:pt x="12" y="50"/>
                      </a:lnTo>
                      <a:lnTo>
                        <a:pt x="21" y="37"/>
                      </a:lnTo>
                      <a:lnTo>
                        <a:pt x="30" y="26"/>
                      </a:lnTo>
                      <a:lnTo>
                        <a:pt x="38" y="13"/>
                      </a:lnTo>
                      <a:lnTo>
                        <a:pt x="39" y="11"/>
                      </a:lnTo>
                      <a:lnTo>
                        <a:pt x="40" y="10"/>
                      </a:lnTo>
                      <a:lnTo>
                        <a:pt x="41" y="7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3" name="Freeform 740"/>
                <p:cNvSpPr>
                  <a:spLocks noChangeAspect="1"/>
                </p:cNvSpPr>
                <p:nvPr/>
              </p:nvSpPr>
              <p:spPr bwMode="auto">
                <a:xfrm>
                  <a:off x="4355" y="3914"/>
                  <a:ext cx="20" cy="30"/>
                </a:xfrm>
                <a:custGeom>
                  <a:avLst/>
                  <a:gdLst>
                    <a:gd name="T0" fmla="*/ 1 w 40"/>
                    <a:gd name="T1" fmla="*/ 16 h 58"/>
                    <a:gd name="T2" fmla="*/ 2 w 40"/>
                    <a:gd name="T3" fmla="*/ 13 h 58"/>
                    <a:gd name="T4" fmla="*/ 3 w 40"/>
                    <a:gd name="T5" fmla="*/ 12 h 58"/>
                    <a:gd name="T6" fmla="*/ 5 w 40"/>
                    <a:gd name="T7" fmla="*/ 10 h 58"/>
                    <a:gd name="T8" fmla="*/ 5 w 40"/>
                    <a:gd name="T9" fmla="*/ 9 h 58"/>
                    <a:gd name="T10" fmla="*/ 6 w 40"/>
                    <a:gd name="T11" fmla="*/ 7 h 58"/>
                    <a:gd name="T12" fmla="*/ 7 w 40"/>
                    <a:gd name="T13" fmla="*/ 5 h 58"/>
                    <a:gd name="T14" fmla="*/ 9 w 40"/>
                    <a:gd name="T15" fmla="*/ 4 h 58"/>
                    <a:gd name="T16" fmla="*/ 10 w 40"/>
                    <a:gd name="T17" fmla="*/ 2 h 58"/>
                    <a:gd name="T18" fmla="*/ 10 w 40"/>
                    <a:gd name="T19" fmla="*/ 2 h 58"/>
                    <a:gd name="T20" fmla="*/ 10 w 40"/>
                    <a:gd name="T21" fmla="*/ 1 h 58"/>
                    <a:gd name="T22" fmla="*/ 10 w 40"/>
                    <a:gd name="T23" fmla="*/ 1 h 58"/>
                    <a:gd name="T24" fmla="*/ 9 w 40"/>
                    <a:gd name="T25" fmla="*/ 0 h 58"/>
                    <a:gd name="T26" fmla="*/ 7 w 40"/>
                    <a:gd name="T27" fmla="*/ 2 h 58"/>
                    <a:gd name="T28" fmla="*/ 6 w 40"/>
                    <a:gd name="T29" fmla="*/ 3 h 58"/>
                    <a:gd name="T30" fmla="*/ 5 w 40"/>
                    <a:gd name="T31" fmla="*/ 5 h 58"/>
                    <a:gd name="T32" fmla="*/ 5 w 40"/>
                    <a:gd name="T33" fmla="*/ 7 h 58"/>
                    <a:gd name="T34" fmla="*/ 3 w 40"/>
                    <a:gd name="T35" fmla="*/ 9 h 58"/>
                    <a:gd name="T36" fmla="*/ 3 w 40"/>
                    <a:gd name="T37" fmla="*/ 10 h 58"/>
                    <a:gd name="T38" fmla="*/ 1 w 40"/>
                    <a:gd name="T39" fmla="*/ 12 h 58"/>
                    <a:gd name="T40" fmla="*/ 0 w 40"/>
                    <a:gd name="T41" fmla="*/ 13 h 58"/>
                    <a:gd name="T42" fmla="*/ 1 w 40"/>
                    <a:gd name="T43" fmla="*/ 14 h 58"/>
                    <a:gd name="T44" fmla="*/ 1 w 40"/>
                    <a:gd name="T45" fmla="*/ 14 h 58"/>
                    <a:gd name="T46" fmla="*/ 1 w 40"/>
                    <a:gd name="T47" fmla="*/ 15 h 58"/>
                    <a:gd name="T48" fmla="*/ 1 w 40"/>
                    <a:gd name="T49" fmla="*/ 16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0"/>
                    <a:gd name="T76" fmla="*/ 0 h 58"/>
                    <a:gd name="T77" fmla="*/ 40 w 4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0" h="58">
                      <a:moveTo>
                        <a:pt x="4" y="58"/>
                      </a:moveTo>
                      <a:lnTo>
                        <a:pt x="8" y="51"/>
                      </a:lnTo>
                      <a:lnTo>
                        <a:pt x="13" y="46"/>
                      </a:lnTo>
                      <a:lnTo>
                        <a:pt x="18" y="39"/>
                      </a:lnTo>
                      <a:lnTo>
                        <a:pt x="22" y="33"/>
                      </a:lnTo>
                      <a:lnTo>
                        <a:pt x="27" y="26"/>
                      </a:lnTo>
                      <a:lnTo>
                        <a:pt x="30" y="20"/>
                      </a:lnTo>
                      <a:lnTo>
                        <a:pt x="35" y="13"/>
                      </a:lnTo>
                      <a:lnTo>
                        <a:pt x="40" y="8"/>
                      </a:lnTo>
                      <a:lnTo>
                        <a:pt x="38" y="5"/>
                      </a:lnTo>
                      <a:lnTo>
                        <a:pt x="38" y="3"/>
                      </a:lnTo>
                      <a:lnTo>
                        <a:pt x="37" y="2"/>
                      </a:lnTo>
                      <a:lnTo>
                        <a:pt x="36" y="0"/>
                      </a:lnTo>
                      <a:lnTo>
                        <a:pt x="31" y="7"/>
                      </a:lnTo>
                      <a:lnTo>
                        <a:pt x="27" y="12"/>
                      </a:lnTo>
                      <a:lnTo>
                        <a:pt x="22" y="19"/>
                      </a:lnTo>
                      <a:lnTo>
                        <a:pt x="19" y="25"/>
                      </a:lnTo>
                      <a:lnTo>
                        <a:pt x="14" y="32"/>
                      </a:lnTo>
                      <a:lnTo>
                        <a:pt x="10" y="39"/>
                      </a:lnTo>
                      <a:lnTo>
                        <a:pt x="5" y="45"/>
                      </a:lnTo>
                      <a:lnTo>
                        <a:pt x="0" y="51"/>
                      </a:lnTo>
                      <a:lnTo>
                        <a:pt x="2" y="53"/>
                      </a:lnTo>
                      <a:lnTo>
                        <a:pt x="3" y="55"/>
                      </a:lnTo>
                      <a:lnTo>
                        <a:pt x="3" y="56"/>
                      </a:lnTo>
                      <a:lnTo>
                        <a:pt x="4" y="58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4" name="Freeform 741"/>
                <p:cNvSpPr>
                  <a:spLocks noChangeAspect="1"/>
                </p:cNvSpPr>
                <p:nvPr/>
              </p:nvSpPr>
              <p:spPr bwMode="auto">
                <a:xfrm>
                  <a:off x="4310" y="3997"/>
                  <a:ext cx="4" cy="4"/>
                </a:xfrm>
                <a:custGeom>
                  <a:avLst/>
                  <a:gdLst>
                    <a:gd name="T0" fmla="*/ 0 w 9"/>
                    <a:gd name="T1" fmla="*/ 2 h 7"/>
                    <a:gd name="T2" fmla="*/ 0 w 9"/>
                    <a:gd name="T3" fmla="*/ 2 h 7"/>
                    <a:gd name="T4" fmla="*/ 1 w 9"/>
                    <a:gd name="T5" fmla="*/ 2 h 7"/>
                    <a:gd name="T6" fmla="*/ 1 w 9"/>
                    <a:gd name="T7" fmla="*/ 2 h 7"/>
                    <a:gd name="T8" fmla="*/ 2 w 9"/>
                    <a:gd name="T9" fmla="*/ 2 h 7"/>
                    <a:gd name="T10" fmla="*/ 2 w 9"/>
                    <a:gd name="T11" fmla="*/ 2 h 7"/>
                    <a:gd name="T12" fmla="*/ 2 w 9"/>
                    <a:gd name="T13" fmla="*/ 2 h 7"/>
                    <a:gd name="T14" fmla="*/ 2 w 9"/>
                    <a:gd name="T15" fmla="*/ 2 h 7"/>
                    <a:gd name="T16" fmla="*/ 2 w 9"/>
                    <a:gd name="T17" fmla="*/ 2 h 7"/>
                    <a:gd name="T18" fmla="*/ 1 w 9"/>
                    <a:gd name="T19" fmla="*/ 2 h 7"/>
                    <a:gd name="T20" fmla="*/ 1 w 9"/>
                    <a:gd name="T21" fmla="*/ 1 h 7"/>
                    <a:gd name="T22" fmla="*/ 1 w 9"/>
                    <a:gd name="T23" fmla="*/ 1 h 7"/>
                    <a:gd name="T24" fmla="*/ 1 w 9"/>
                    <a:gd name="T25" fmla="*/ 0 h 7"/>
                    <a:gd name="T26" fmla="*/ 1 w 9"/>
                    <a:gd name="T27" fmla="*/ 1 h 7"/>
                    <a:gd name="T28" fmla="*/ 0 w 9"/>
                    <a:gd name="T29" fmla="*/ 1 h 7"/>
                    <a:gd name="T30" fmla="*/ 0 w 9"/>
                    <a:gd name="T31" fmla="*/ 2 h 7"/>
                    <a:gd name="T32" fmla="*/ 0 w 9"/>
                    <a:gd name="T33" fmla="*/ 2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7"/>
                    <a:gd name="T53" fmla="*/ 9 w 9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7">
                      <a:moveTo>
                        <a:pt x="0" y="6"/>
                      </a:move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5" name="Freeform 742"/>
                <p:cNvSpPr>
                  <a:spLocks noChangeAspect="1"/>
                </p:cNvSpPr>
                <p:nvPr/>
              </p:nvSpPr>
              <p:spPr bwMode="auto">
                <a:xfrm>
                  <a:off x="4331" y="3971"/>
                  <a:ext cx="5" cy="6"/>
                </a:xfrm>
                <a:custGeom>
                  <a:avLst/>
                  <a:gdLst>
                    <a:gd name="T0" fmla="*/ 2 w 9"/>
                    <a:gd name="T1" fmla="*/ 0 h 13"/>
                    <a:gd name="T2" fmla="*/ 1 w 9"/>
                    <a:gd name="T3" fmla="*/ 0 h 13"/>
                    <a:gd name="T4" fmla="*/ 1 w 9"/>
                    <a:gd name="T5" fmla="*/ 1 h 13"/>
                    <a:gd name="T6" fmla="*/ 1 w 9"/>
                    <a:gd name="T7" fmla="*/ 1 h 13"/>
                    <a:gd name="T8" fmla="*/ 0 w 9"/>
                    <a:gd name="T9" fmla="*/ 1 h 13"/>
                    <a:gd name="T10" fmla="*/ 1 w 9"/>
                    <a:gd name="T11" fmla="*/ 1 h 13"/>
                    <a:gd name="T12" fmla="*/ 1 w 9"/>
                    <a:gd name="T13" fmla="*/ 2 h 13"/>
                    <a:gd name="T14" fmla="*/ 1 w 9"/>
                    <a:gd name="T15" fmla="*/ 2 h 13"/>
                    <a:gd name="T16" fmla="*/ 1 w 9"/>
                    <a:gd name="T17" fmla="*/ 3 h 13"/>
                    <a:gd name="T18" fmla="*/ 2 w 9"/>
                    <a:gd name="T19" fmla="*/ 3 h 13"/>
                    <a:gd name="T20" fmla="*/ 2 w 9"/>
                    <a:gd name="T21" fmla="*/ 2 h 13"/>
                    <a:gd name="T22" fmla="*/ 2 w 9"/>
                    <a:gd name="T23" fmla="*/ 2 h 13"/>
                    <a:gd name="T24" fmla="*/ 3 w 9"/>
                    <a:gd name="T25" fmla="*/ 1 h 13"/>
                    <a:gd name="T26" fmla="*/ 2 w 9"/>
                    <a:gd name="T27" fmla="*/ 1 h 13"/>
                    <a:gd name="T28" fmla="*/ 2 w 9"/>
                    <a:gd name="T29" fmla="*/ 1 h 13"/>
                    <a:gd name="T30" fmla="*/ 2 w 9"/>
                    <a:gd name="T31" fmla="*/ 0 h 13"/>
                    <a:gd name="T32" fmla="*/ 2 w 9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3"/>
                    <a:gd name="T53" fmla="*/ 9 w 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3">
                      <a:moveTo>
                        <a:pt x="5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8" y="9"/>
                      </a:lnTo>
                      <a:lnTo>
                        <a:pt x="9" y="7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6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6" name="Freeform 743"/>
                <p:cNvSpPr>
                  <a:spLocks noChangeAspect="1"/>
                </p:cNvSpPr>
                <p:nvPr/>
              </p:nvSpPr>
              <p:spPr bwMode="auto">
                <a:xfrm>
                  <a:off x="4352" y="3940"/>
                  <a:ext cx="5" cy="7"/>
                </a:xfrm>
                <a:custGeom>
                  <a:avLst/>
                  <a:gdLst>
                    <a:gd name="T0" fmla="*/ 2 w 9"/>
                    <a:gd name="T1" fmla="*/ 0 h 13"/>
                    <a:gd name="T2" fmla="*/ 1 w 9"/>
                    <a:gd name="T3" fmla="*/ 1 h 13"/>
                    <a:gd name="T4" fmla="*/ 1 w 9"/>
                    <a:gd name="T5" fmla="*/ 1 h 13"/>
                    <a:gd name="T6" fmla="*/ 1 w 9"/>
                    <a:gd name="T7" fmla="*/ 2 h 13"/>
                    <a:gd name="T8" fmla="*/ 0 w 9"/>
                    <a:gd name="T9" fmla="*/ 2 h 13"/>
                    <a:gd name="T10" fmla="*/ 1 w 9"/>
                    <a:gd name="T11" fmla="*/ 2 h 13"/>
                    <a:gd name="T12" fmla="*/ 1 w 9"/>
                    <a:gd name="T13" fmla="*/ 3 h 13"/>
                    <a:gd name="T14" fmla="*/ 1 w 9"/>
                    <a:gd name="T15" fmla="*/ 3 h 13"/>
                    <a:gd name="T16" fmla="*/ 1 w 9"/>
                    <a:gd name="T17" fmla="*/ 4 h 13"/>
                    <a:gd name="T18" fmla="*/ 2 w 9"/>
                    <a:gd name="T19" fmla="*/ 3 h 13"/>
                    <a:gd name="T20" fmla="*/ 2 w 9"/>
                    <a:gd name="T21" fmla="*/ 3 h 13"/>
                    <a:gd name="T22" fmla="*/ 2 w 9"/>
                    <a:gd name="T23" fmla="*/ 2 h 13"/>
                    <a:gd name="T24" fmla="*/ 3 w 9"/>
                    <a:gd name="T25" fmla="*/ 2 h 13"/>
                    <a:gd name="T26" fmla="*/ 2 w 9"/>
                    <a:gd name="T27" fmla="*/ 2 h 13"/>
                    <a:gd name="T28" fmla="*/ 2 w 9"/>
                    <a:gd name="T29" fmla="*/ 1 h 13"/>
                    <a:gd name="T30" fmla="*/ 2 w 9"/>
                    <a:gd name="T31" fmla="*/ 1 h 13"/>
                    <a:gd name="T32" fmla="*/ 2 w 9"/>
                    <a:gd name="T33" fmla="*/ 0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3"/>
                    <a:gd name="T53" fmla="*/ 9 w 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3">
                      <a:moveTo>
                        <a:pt x="5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7" name="Freeform 744"/>
                <p:cNvSpPr>
                  <a:spLocks noChangeAspect="1"/>
                </p:cNvSpPr>
                <p:nvPr/>
              </p:nvSpPr>
              <p:spPr bwMode="auto">
                <a:xfrm>
                  <a:off x="4392" y="3880"/>
                  <a:ext cx="4" cy="8"/>
                </a:xfrm>
                <a:custGeom>
                  <a:avLst/>
                  <a:gdLst>
                    <a:gd name="T0" fmla="*/ 2 w 8"/>
                    <a:gd name="T1" fmla="*/ 2 h 16"/>
                    <a:gd name="T2" fmla="*/ 1 w 8"/>
                    <a:gd name="T3" fmla="*/ 1 h 16"/>
                    <a:gd name="T4" fmla="*/ 1 w 8"/>
                    <a:gd name="T5" fmla="*/ 1 h 16"/>
                    <a:gd name="T6" fmla="*/ 1 w 8"/>
                    <a:gd name="T7" fmla="*/ 1 h 16"/>
                    <a:gd name="T8" fmla="*/ 1 w 8"/>
                    <a:gd name="T9" fmla="*/ 0 h 16"/>
                    <a:gd name="T10" fmla="*/ 1 w 8"/>
                    <a:gd name="T11" fmla="*/ 1 h 16"/>
                    <a:gd name="T12" fmla="*/ 1 w 8"/>
                    <a:gd name="T13" fmla="*/ 1 h 16"/>
                    <a:gd name="T14" fmla="*/ 1 w 8"/>
                    <a:gd name="T15" fmla="*/ 1 h 16"/>
                    <a:gd name="T16" fmla="*/ 0 w 8"/>
                    <a:gd name="T17" fmla="*/ 2 h 16"/>
                    <a:gd name="T18" fmla="*/ 1 w 8"/>
                    <a:gd name="T19" fmla="*/ 2 h 16"/>
                    <a:gd name="T20" fmla="*/ 1 w 8"/>
                    <a:gd name="T21" fmla="*/ 2 h 16"/>
                    <a:gd name="T22" fmla="*/ 1 w 8"/>
                    <a:gd name="T23" fmla="*/ 3 h 16"/>
                    <a:gd name="T24" fmla="*/ 1 w 8"/>
                    <a:gd name="T25" fmla="*/ 4 h 16"/>
                    <a:gd name="T26" fmla="*/ 1 w 8"/>
                    <a:gd name="T27" fmla="*/ 3 h 16"/>
                    <a:gd name="T28" fmla="*/ 1 w 8"/>
                    <a:gd name="T29" fmla="*/ 2 h 16"/>
                    <a:gd name="T30" fmla="*/ 1 w 8"/>
                    <a:gd name="T31" fmla="*/ 2 h 16"/>
                    <a:gd name="T32" fmla="*/ 2 w 8"/>
                    <a:gd name="T33" fmla="*/ 2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6"/>
                    <a:gd name="T53" fmla="*/ 8 w 8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6">
                      <a:moveTo>
                        <a:pt x="8" y="8"/>
                      </a:move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6" y="11"/>
                      </a:lnTo>
                      <a:lnTo>
                        <a:pt x="7" y="1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8" name="Freeform 745"/>
                <p:cNvSpPr>
                  <a:spLocks noChangeAspect="1"/>
                </p:cNvSpPr>
                <p:nvPr/>
              </p:nvSpPr>
              <p:spPr bwMode="auto">
                <a:xfrm>
                  <a:off x="4373" y="3911"/>
                  <a:ext cx="4" cy="7"/>
                </a:xfrm>
                <a:custGeom>
                  <a:avLst/>
                  <a:gdLst>
                    <a:gd name="T0" fmla="*/ 2 w 8"/>
                    <a:gd name="T1" fmla="*/ 1 h 15"/>
                    <a:gd name="T2" fmla="*/ 1 w 8"/>
                    <a:gd name="T3" fmla="*/ 1 h 15"/>
                    <a:gd name="T4" fmla="*/ 1 w 8"/>
                    <a:gd name="T5" fmla="*/ 0 h 15"/>
                    <a:gd name="T6" fmla="*/ 1 w 8"/>
                    <a:gd name="T7" fmla="*/ 0 h 15"/>
                    <a:gd name="T8" fmla="*/ 1 w 8"/>
                    <a:gd name="T9" fmla="*/ 0 h 15"/>
                    <a:gd name="T10" fmla="*/ 1 w 8"/>
                    <a:gd name="T11" fmla="*/ 0 h 15"/>
                    <a:gd name="T12" fmla="*/ 1 w 8"/>
                    <a:gd name="T13" fmla="*/ 0 h 15"/>
                    <a:gd name="T14" fmla="*/ 1 w 8"/>
                    <a:gd name="T15" fmla="*/ 1 h 15"/>
                    <a:gd name="T16" fmla="*/ 0 w 8"/>
                    <a:gd name="T17" fmla="*/ 1 h 15"/>
                    <a:gd name="T18" fmla="*/ 1 w 8"/>
                    <a:gd name="T19" fmla="*/ 2 h 15"/>
                    <a:gd name="T20" fmla="*/ 1 w 8"/>
                    <a:gd name="T21" fmla="*/ 2 h 15"/>
                    <a:gd name="T22" fmla="*/ 1 w 8"/>
                    <a:gd name="T23" fmla="*/ 3 h 15"/>
                    <a:gd name="T24" fmla="*/ 1 w 8"/>
                    <a:gd name="T25" fmla="*/ 3 h 15"/>
                    <a:gd name="T26" fmla="*/ 1 w 8"/>
                    <a:gd name="T27" fmla="*/ 3 h 15"/>
                    <a:gd name="T28" fmla="*/ 1 w 8"/>
                    <a:gd name="T29" fmla="*/ 2 h 15"/>
                    <a:gd name="T30" fmla="*/ 1 w 8"/>
                    <a:gd name="T31" fmla="*/ 2 h 15"/>
                    <a:gd name="T32" fmla="*/ 2 w 8"/>
                    <a:gd name="T33" fmla="*/ 1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"/>
                    <a:gd name="T53" fmla="*/ 8 w 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">
                      <a:moveTo>
                        <a:pt x="8" y="7"/>
                      </a:move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5"/>
                      </a:lnTo>
                      <a:lnTo>
                        <a:pt x="5" y="12"/>
                      </a:lnTo>
                      <a:lnTo>
                        <a:pt x="6" y="11"/>
                      </a:lnTo>
                      <a:lnTo>
                        <a:pt x="7" y="9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19" name="Freeform 746"/>
                <p:cNvSpPr>
                  <a:spLocks noChangeAspect="1"/>
                </p:cNvSpPr>
                <p:nvPr/>
              </p:nvSpPr>
              <p:spPr bwMode="auto">
                <a:xfrm>
                  <a:off x="4300" y="3880"/>
                  <a:ext cx="21" cy="32"/>
                </a:xfrm>
                <a:custGeom>
                  <a:avLst/>
                  <a:gdLst>
                    <a:gd name="T0" fmla="*/ 11 w 42"/>
                    <a:gd name="T1" fmla="*/ 1 h 64"/>
                    <a:gd name="T2" fmla="*/ 11 w 42"/>
                    <a:gd name="T3" fmla="*/ 1 h 64"/>
                    <a:gd name="T4" fmla="*/ 11 w 42"/>
                    <a:gd name="T5" fmla="*/ 1 h 64"/>
                    <a:gd name="T6" fmla="*/ 10 w 42"/>
                    <a:gd name="T7" fmla="*/ 1 h 64"/>
                    <a:gd name="T8" fmla="*/ 10 w 42"/>
                    <a:gd name="T9" fmla="*/ 0 h 64"/>
                    <a:gd name="T10" fmla="*/ 9 w 42"/>
                    <a:gd name="T11" fmla="*/ 1 h 64"/>
                    <a:gd name="T12" fmla="*/ 7 w 42"/>
                    <a:gd name="T13" fmla="*/ 3 h 64"/>
                    <a:gd name="T14" fmla="*/ 6 w 42"/>
                    <a:gd name="T15" fmla="*/ 5 h 64"/>
                    <a:gd name="T16" fmla="*/ 5 w 42"/>
                    <a:gd name="T17" fmla="*/ 6 h 64"/>
                    <a:gd name="T18" fmla="*/ 3 w 42"/>
                    <a:gd name="T19" fmla="*/ 8 h 64"/>
                    <a:gd name="T20" fmla="*/ 3 w 42"/>
                    <a:gd name="T21" fmla="*/ 10 h 64"/>
                    <a:gd name="T22" fmla="*/ 1 w 42"/>
                    <a:gd name="T23" fmla="*/ 12 h 64"/>
                    <a:gd name="T24" fmla="*/ 0 w 42"/>
                    <a:gd name="T25" fmla="*/ 14 h 64"/>
                    <a:gd name="T26" fmla="*/ 1 w 42"/>
                    <a:gd name="T27" fmla="*/ 14 h 64"/>
                    <a:gd name="T28" fmla="*/ 1 w 42"/>
                    <a:gd name="T29" fmla="*/ 15 h 64"/>
                    <a:gd name="T30" fmla="*/ 1 w 42"/>
                    <a:gd name="T31" fmla="*/ 15 h 64"/>
                    <a:gd name="T32" fmla="*/ 1 w 42"/>
                    <a:gd name="T33" fmla="*/ 16 h 64"/>
                    <a:gd name="T34" fmla="*/ 3 w 42"/>
                    <a:gd name="T35" fmla="*/ 14 h 64"/>
                    <a:gd name="T36" fmla="*/ 3 w 42"/>
                    <a:gd name="T37" fmla="*/ 12 h 64"/>
                    <a:gd name="T38" fmla="*/ 5 w 42"/>
                    <a:gd name="T39" fmla="*/ 10 h 64"/>
                    <a:gd name="T40" fmla="*/ 6 w 42"/>
                    <a:gd name="T41" fmla="*/ 8 h 64"/>
                    <a:gd name="T42" fmla="*/ 7 w 42"/>
                    <a:gd name="T43" fmla="*/ 7 h 64"/>
                    <a:gd name="T44" fmla="*/ 9 w 42"/>
                    <a:gd name="T45" fmla="*/ 5 h 64"/>
                    <a:gd name="T46" fmla="*/ 10 w 42"/>
                    <a:gd name="T47" fmla="*/ 3 h 64"/>
                    <a:gd name="T48" fmla="*/ 11 w 42"/>
                    <a:gd name="T49" fmla="*/ 1 h 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64"/>
                    <a:gd name="T77" fmla="*/ 42 w 42"/>
                    <a:gd name="T78" fmla="*/ 64 h 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64">
                      <a:moveTo>
                        <a:pt x="42" y="6"/>
                      </a:moveTo>
                      <a:lnTo>
                        <a:pt x="41" y="4"/>
                      </a:lnTo>
                      <a:lnTo>
                        <a:pt x="41" y="3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4" y="6"/>
                      </a:lnTo>
                      <a:lnTo>
                        <a:pt x="30" y="13"/>
                      </a:lnTo>
                      <a:lnTo>
                        <a:pt x="25" y="20"/>
                      </a:lnTo>
                      <a:lnTo>
                        <a:pt x="20" y="27"/>
                      </a:lnTo>
                      <a:lnTo>
                        <a:pt x="15" y="35"/>
                      </a:lnTo>
                      <a:lnTo>
                        <a:pt x="10" y="42"/>
                      </a:lnTo>
                      <a:lnTo>
                        <a:pt x="4" y="49"/>
                      </a:lnTo>
                      <a:lnTo>
                        <a:pt x="0" y="56"/>
                      </a:lnTo>
                      <a:lnTo>
                        <a:pt x="1" y="58"/>
                      </a:lnTo>
                      <a:lnTo>
                        <a:pt x="2" y="61"/>
                      </a:lnTo>
                      <a:lnTo>
                        <a:pt x="3" y="62"/>
                      </a:lnTo>
                      <a:lnTo>
                        <a:pt x="4" y="64"/>
                      </a:lnTo>
                      <a:lnTo>
                        <a:pt x="9" y="57"/>
                      </a:lnTo>
                      <a:lnTo>
                        <a:pt x="14" y="50"/>
                      </a:lnTo>
                      <a:lnTo>
                        <a:pt x="19" y="43"/>
                      </a:lnTo>
                      <a:lnTo>
                        <a:pt x="24" y="35"/>
                      </a:lnTo>
                      <a:lnTo>
                        <a:pt x="29" y="28"/>
                      </a:lnTo>
                      <a:lnTo>
                        <a:pt x="33" y="21"/>
                      </a:lnTo>
                      <a:lnTo>
                        <a:pt x="38" y="13"/>
                      </a:lnTo>
                      <a:lnTo>
                        <a:pt x="42" y="6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0" name="Freeform 747"/>
                <p:cNvSpPr>
                  <a:spLocks noChangeAspect="1"/>
                </p:cNvSpPr>
                <p:nvPr/>
              </p:nvSpPr>
              <p:spPr bwMode="auto">
                <a:xfrm>
                  <a:off x="4275" y="3940"/>
                  <a:ext cx="5" cy="10"/>
                </a:xfrm>
                <a:custGeom>
                  <a:avLst/>
                  <a:gdLst>
                    <a:gd name="T0" fmla="*/ 2 w 9"/>
                    <a:gd name="T1" fmla="*/ 0 h 20"/>
                    <a:gd name="T2" fmla="*/ 2 w 9"/>
                    <a:gd name="T3" fmla="*/ 1 h 20"/>
                    <a:gd name="T4" fmla="*/ 1 w 9"/>
                    <a:gd name="T5" fmla="*/ 3 h 20"/>
                    <a:gd name="T6" fmla="*/ 1 w 9"/>
                    <a:gd name="T7" fmla="*/ 3 h 20"/>
                    <a:gd name="T8" fmla="*/ 0 w 9"/>
                    <a:gd name="T9" fmla="*/ 5 h 20"/>
                    <a:gd name="T10" fmla="*/ 1 w 9"/>
                    <a:gd name="T11" fmla="*/ 5 h 20"/>
                    <a:gd name="T12" fmla="*/ 2 w 9"/>
                    <a:gd name="T13" fmla="*/ 3 h 20"/>
                    <a:gd name="T14" fmla="*/ 2 w 9"/>
                    <a:gd name="T15" fmla="*/ 3 h 20"/>
                    <a:gd name="T16" fmla="*/ 3 w 9"/>
                    <a:gd name="T17" fmla="*/ 1 h 20"/>
                    <a:gd name="T18" fmla="*/ 2 w 9"/>
                    <a:gd name="T19" fmla="*/ 1 h 20"/>
                    <a:gd name="T20" fmla="*/ 2 w 9"/>
                    <a:gd name="T21" fmla="*/ 1 h 20"/>
                    <a:gd name="T22" fmla="*/ 2 w 9"/>
                    <a:gd name="T23" fmla="*/ 1 h 20"/>
                    <a:gd name="T24" fmla="*/ 2 w 9"/>
                    <a:gd name="T25" fmla="*/ 0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20"/>
                    <a:gd name="T41" fmla="*/ 9 w 9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20">
                      <a:moveTo>
                        <a:pt x="6" y="0"/>
                      </a:moveTo>
                      <a:lnTo>
                        <a:pt x="5" y="5"/>
                      </a:lnTo>
                      <a:lnTo>
                        <a:pt x="4" y="10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5" y="13"/>
                      </a:lnTo>
                      <a:lnTo>
                        <a:pt x="7" y="10"/>
                      </a:lnTo>
                      <a:lnTo>
                        <a:pt x="9" y="7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1" name="Freeform 748"/>
                <p:cNvSpPr>
                  <a:spLocks noChangeAspect="1"/>
                </p:cNvSpPr>
                <p:nvPr/>
              </p:nvSpPr>
              <p:spPr bwMode="auto">
                <a:xfrm>
                  <a:off x="4322" y="3861"/>
                  <a:ext cx="12" cy="19"/>
                </a:xfrm>
                <a:custGeom>
                  <a:avLst/>
                  <a:gdLst>
                    <a:gd name="T0" fmla="*/ 1 w 24"/>
                    <a:gd name="T1" fmla="*/ 10 h 38"/>
                    <a:gd name="T2" fmla="*/ 3 w 24"/>
                    <a:gd name="T3" fmla="*/ 7 h 38"/>
                    <a:gd name="T4" fmla="*/ 3 w 24"/>
                    <a:gd name="T5" fmla="*/ 5 h 38"/>
                    <a:gd name="T6" fmla="*/ 5 w 24"/>
                    <a:gd name="T7" fmla="*/ 2 h 38"/>
                    <a:gd name="T8" fmla="*/ 6 w 24"/>
                    <a:gd name="T9" fmla="*/ 1 h 38"/>
                    <a:gd name="T10" fmla="*/ 6 w 24"/>
                    <a:gd name="T11" fmla="*/ 1 h 38"/>
                    <a:gd name="T12" fmla="*/ 5 w 24"/>
                    <a:gd name="T13" fmla="*/ 0 h 38"/>
                    <a:gd name="T14" fmla="*/ 5 w 24"/>
                    <a:gd name="T15" fmla="*/ 0 h 38"/>
                    <a:gd name="T16" fmla="*/ 5 w 24"/>
                    <a:gd name="T17" fmla="*/ 0 h 38"/>
                    <a:gd name="T18" fmla="*/ 3 w 24"/>
                    <a:gd name="T19" fmla="*/ 2 h 38"/>
                    <a:gd name="T20" fmla="*/ 3 w 24"/>
                    <a:gd name="T21" fmla="*/ 3 h 38"/>
                    <a:gd name="T22" fmla="*/ 1 w 24"/>
                    <a:gd name="T23" fmla="*/ 5 h 38"/>
                    <a:gd name="T24" fmla="*/ 0 w 24"/>
                    <a:gd name="T25" fmla="*/ 7 h 38"/>
                    <a:gd name="T26" fmla="*/ 1 w 24"/>
                    <a:gd name="T27" fmla="*/ 8 h 38"/>
                    <a:gd name="T28" fmla="*/ 1 w 24"/>
                    <a:gd name="T29" fmla="*/ 9 h 38"/>
                    <a:gd name="T30" fmla="*/ 1 w 24"/>
                    <a:gd name="T31" fmla="*/ 9 h 38"/>
                    <a:gd name="T32" fmla="*/ 1 w 24"/>
                    <a:gd name="T33" fmla="*/ 10 h 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8"/>
                    <a:gd name="T53" fmla="*/ 24 w 24"/>
                    <a:gd name="T54" fmla="*/ 38 h 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8">
                      <a:moveTo>
                        <a:pt x="3" y="38"/>
                      </a:moveTo>
                      <a:lnTo>
                        <a:pt x="9" y="28"/>
                      </a:lnTo>
                      <a:lnTo>
                        <a:pt x="15" y="19"/>
                      </a:lnTo>
                      <a:lnTo>
                        <a:pt x="19" y="1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2" y="8"/>
                      </a:lnTo>
                      <a:lnTo>
                        <a:pt x="9" y="14"/>
                      </a:lnTo>
                      <a:lnTo>
                        <a:pt x="4" y="21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2" y="33"/>
                      </a:lnTo>
                      <a:lnTo>
                        <a:pt x="2" y="35"/>
                      </a:lnTo>
                      <a:lnTo>
                        <a:pt x="3" y="38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2" name="Freeform 749"/>
                <p:cNvSpPr>
                  <a:spLocks noChangeAspect="1"/>
                </p:cNvSpPr>
                <p:nvPr/>
              </p:nvSpPr>
              <p:spPr bwMode="auto">
                <a:xfrm>
                  <a:off x="4280" y="3911"/>
                  <a:ext cx="19" cy="29"/>
                </a:xfrm>
                <a:custGeom>
                  <a:avLst/>
                  <a:gdLst>
                    <a:gd name="T0" fmla="*/ 5 w 38"/>
                    <a:gd name="T1" fmla="*/ 10 h 57"/>
                    <a:gd name="T2" fmla="*/ 5 w 38"/>
                    <a:gd name="T3" fmla="*/ 8 h 57"/>
                    <a:gd name="T4" fmla="*/ 6 w 38"/>
                    <a:gd name="T5" fmla="*/ 6 h 57"/>
                    <a:gd name="T6" fmla="*/ 9 w 38"/>
                    <a:gd name="T7" fmla="*/ 4 h 57"/>
                    <a:gd name="T8" fmla="*/ 10 w 38"/>
                    <a:gd name="T9" fmla="*/ 2 h 57"/>
                    <a:gd name="T10" fmla="*/ 9 w 38"/>
                    <a:gd name="T11" fmla="*/ 2 h 57"/>
                    <a:gd name="T12" fmla="*/ 9 w 38"/>
                    <a:gd name="T13" fmla="*/ 1 h 57"/>
                    <a:gd name="T14" fmla="*/ 9 w 38"/>
                    <a:gd name="T15" fmla="*/ 1 h 57"/>
                    <a:gd name="T16" fmla="*/ 9 w 38"/>
                    <a:gd name="T17" fmla="*/ 0 h 57"/>
                    <a:gd name="T18" fmla="*/ 7 w 38"/>
                    <a:gd name="T19" fmla="*/ 2 h 57"/>
                    <a:gd name="T20" fmla="*/ 5 w 38"/>
                    <a:gd name="T21" fmla="*/ 4 h 57"/>
                    <a:gd name="T22" fmla="*/ 5 w 38"/>
                    <a:gd name="T23" fmla="*/ 7 h 57"/>
                    <a:gd name="T24" fmla="*/ 2 w 38"/>
                    <a:gd name="T25" fmla="*/ 9 h 57"/>
                    <a:gd name="T26" fmla="*/ 2 w 38"/>
                    <a:gd name="T27" fmla="*/ 10 h 57"/>
                    <a:gd name="T28" fmla="*/ 1 w 38"/>
                    <a:gd name="T29" fmla="*/ 11 h 57"/>
                    <a:gd name="T30" fmla="*/ 1 w 38"/>
                    <a:gd name="T31" fmla="*/ 12 h 57"/>
                    <a:gd name="T32" fmla="*/ 0 w 38"/>
                    <a:gd name="T33" fmla="*/ 13 h 57"/>
                    <a:gd name="T34" fmla="*/ 1 w 38"/>
                    <a:gd name="T35" fmla="*/ 13 h 57"/>
                    <a:gd name="T36" fmla="*/ 1 w 38"/>
                    <a:gd name="T37" fmla="*/ 14 h 57"/>
                    <a:gd name="T38" fmla="*/ 1 w 38"/>
                    <a:gd name="T39" fmla="*/ 14 h 57"/>
                    <a:gd name="T40" fmla="*/ 1 w 38"/>
                    <a:gd name="T41" fmla="*/ 15 h 57"/>
                    <a:gd name="T42" fmla="*/ 2 w 38"/>
                    <a:gd name="T43" fmla="*/ 14 h 57"/>
                    <a:gd name="T44" fmla="*/ 2 w 38"/>
                    <a:gd name="T45" fmla="*/ 12 h 57"/>
                    <a:gd name="T46" fmla="*/ 3 w 38"/>
                    <a:gd name="T47" fmla="*/ 11 h 57"/>
                    <a:gd name="T48" fmla="*/ 5 w 38"/>
                    <a:gd name="T49" fmla="*/ 10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8"/>
                    <a:gd name="T76" fmla="*/ 0 h 57"/>
                    <a:gd name="T77" fmla="*/ 38 w 38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8" h="57">
                      <a:moveTo>
                        <a:pt x="18" y="38"/>
                      </a:moveTo>
                      <a:lnTo>
                        <a:pt x="23" y="30"/>
                      </a:lnTo>
                      <a:lnTo>
                        <a:pt x="27" y="23"/>
                      </a:lnTo>
                      <a:lnTo>
                        <a:pt x="33" y="16"/>
                      </a:lnTo>
                      <a:lnTo>
                        <a:pt x="38" y="8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5" y="2"/>
                      </a:lnTo>
                      <a:lnTo>
                        <a:pt x="34" y="0"/>
                      </a:lnTo>
                      <a:lnTo>
                        <a:pt x="28" y="8"/>
                      </a:lnTo>
                      <a:lnTo>
                        <a:pt x="23" y="16"/>
                      </a:lnTo>
                      <a:lnTo>
                        <a:pt x="17" y="25"/>
                      </a:lnTo>
                      <a:lnTo>
                        <a:pt x="11" y="33"/>
                      </a:lnTo>
                      <a:lnTo>
                        <a:pt x="9" y="38"/>
                      </a:lnTo>
                      <a:lnTo>
                        <a:pt x="5" y="41"/>
                      </a:lnTo>
                      <a:lnTo>
                        <a:pt x="3" y="45"/>
                      </a:lnTo>
                      <a:lnTo>
                        <a:pt x="0" y="49"/>
                      </a:lnTo>
                      <a:lnTo>
                        <a:pt x="1" y="52"/>
                      </a:lnTo>
                      <a:lnTo>
                        <a:pt x="2" y="53"/>
                      </a:lnTo>
                      <a:lnTo>
                        <a:pt x="3" y="55"/>
                      </a:lnTo>
                      <a:lnTo>
                        <a:pt x="4" y="57"/>
                      </a:lnTo>
                      <a:lnTo>
                        <a:pt x="8" y="53"/>
                      </a:lnTo>
                      <a:lnTo>
                        <a:pt x="11" y="47"/>
                      </a:lnTo>
                      <a:lnTo>
                        <a:pt x="15" y="42"/>
                      </a:lnTo>
                      <a:lnTo>
                        <a:pt x="18" y="38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3" name="Freeform 750"/>
                <p:cNvSpPr>
                  <a:spLocks noChangeAspect="1"/>
                </p:cNvSpPr>
                <p:nvPr/>
              </p:nvSpPr>
              <p:spPr bwMode="auto">
                <a:xfrm>
                  <a:off x="4278" y="394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1 h 1"/>
                    <a:gd name="T18" fmla="*/ 0 w 1"/>
                    <a:gd name="T19" fmla="*/ 0 h 1"/>
                    <a:gd name="T20" fmla="*/ 0 w 1"/>
                    <a:gd name="T21" fmla="*/ 0 h 1"/>
                    <a:gd name="T22" fmla="*/ 0 w 1"/>
                    <a:gd name="T23" fmla="*/ 0 h 1"/>
                    <a:gd name="T24" fmla="*/ 0 w 1"/>
                    <a:gd name="T25" fmla="*/ 0 h 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"/>
                    <a:gd name="T40" fmla="*/ 0 h 1"/>
                    <a:gd name="T41" fmla="*/ 1 w 1"/>
                    <a:gd name="T42" fmla="*/ 1 h 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AD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4" name="Freeform 751"/>
                <p:cNvSpPr>
                  <a:spLocks noChangeAspect="1"/>
                </p:cNvSpPr>
                <p:nvPr/>
              </p:nvSpPr>
              <p:spPr bwMode="auto">
                <a:xfrm>
                  <a:off x="4278" y="3936"/>
                  <a:ext cx="5" cy="8"/>
                </a:xfrm>
                <a:custGeom>
                  <a:avLst/>
                  <a:gdLst>
                    <a:gd name="T0" fmla="*/ 2 w 9"/>
                    <a:gd name="T1" fmla="*/ 0 h 15"/>
                    <a:gd name="T2" fmla="*/ 1 w 9"/>
                    <a:gd name="T3" fmla="*/ 1 h 15"/>
                    <a:gd name="T4" fmla="*/ 1 w 9"/>
                    <a:gd name="T5" fmla="*/ 1 h 15"/>
                    <a:gd name="T6" fmla="*/ 1 w 9"/>
                    <a:gd name="T7" fmla="*/ 2 h 15"/>
                    <a:gd name="T8" fmla="*/ 0 w 9"/>
                    <a:gd name="T9" fmla="*/ 2 h 15"/>
                    <a:gd name="T10" fmla="*/ 0 w 9"/>
                    <a:gd name="T11" fmla="*/ 2 h 15"/>
                    <a:gd name="T12" fmla="*/ 0 w 9"/>
                    <a:gd name="T13" fmla="*/ 2 h 15"/>
                    <a:gd name="T14" fmla="*/ 0 w 9"/>
                    <a:gd name="T15" fmla="*/ 2 h 15"/>
                    <a:gd name="T16" fmla="*/ 0 w 9"/>
                    <a:gd name="T17" fmla="*/ 2 h 15"/>
                    <a:gd name="T18" fmla="*/ 1 w 9"/>
                    <a:gd name="T19" fmla="*/ 3 h 15"/>
                    <a:gd name="T20" fmla="*/ 1 w 9"/>
                    <a:gd name="T21" fmla="*/ 3 h 15"/>
                    <a:gd name="T22" fmla="*/ 1 w 9"/>
                    <a:gd name="T23" fmla="*/ 4 h 15"/>
                    <a:gd name="T24" fmla="*/ 1 w 9"/>
                    <a:gd name="T25" fmla="*/ 4 h 15"/>
                    <a:gd name="T26" fmla="*/ 2 w 9"/>
                    <a:gd name="T27" fmla="*/ 4 h 15"/>
                    <a:gd name="T28" fmla="*/ 2 w 9"/>
                    <a:gd name="T29" fmla="*/ 3 h 15"/>
                    <a:gd name="T30" fmla="*/ 2 w 9"/>
                    <a:gd name="T31" fmla="*/ 3 h 15"/>
                    <a:gd name="T32" fmla="*/ 3 w 9"/>
                    <a:gd name="T33" fmla="*/ 2 h 15"/>
                    <a:gd name="T34" fmla="*/ 2 w 9"/>
                    <a:gd name="T35" fmla="*/ 2 h 15"/>
                    <a:gd name="T36" fmla="*/ 2 w 9"/>
                    <a:gd name="T37" fmla="*/ 1 h 15"/>
                    <a:gd name="T38" fmla="*/ 2 w 9"/>
                    <a:gd name="T39" fmla="*/ 1 h 15"/>
                    <a:gd name="T40" fmla="*/ 2 w 9"/>
                    <a:gd name="T41" fmla="*/ 0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5"/>
                    <a:gd name="T65" fmla="*/ 9 w 9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5">
                      <a:moveTo>
                        <a:pt x="5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8" y="10"/>
                      </a:lnTo>
                      <a:lnTo>
                        <a:pt x="9" y="8"/>
                      </a:lnTo>
                      <a:lnTo>
                        <a:pt x="8" y="6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5" name="Freeform 752"/>
                <p:cNvSpPr>
                  <a:spLocks noChangeAspect="1"/>
                </p:cNvSpPr>
                <p:nvPr/>
              </p:nvSpPr>
              <p:spPr bwMode="auto">
                <a:xfrm>
                  <a:off x="4298" y="3908"/>
                  <a:ext cx="4" cy="7"/>
                </a:xfrm>
                <a:custGeom>
                  <a:avLst/>
                  <a:gdLst>
                    <a:gd name="T0" fmla="*/ 2 w 9"/>
                    <a:gd name="T1" fmla="*/ 2 h 15"/>
                    <a:gd name="T2" fmla="*/ 2 w 9"/>
                    <a:gd name="T3" fmla="*/ 1 h 15"/>
                    <a:gd name="T4" fmla="*/ 1 w 9"/>
                    <a:gd name="T5" fmla="*/ 1 h 15"/>
                    <a:gd name="T6" fmla="*/ 1 w 9"/>
                    <a:gd name="T7" fmla="*/ 0 h 15"/>
                    <a:gd name="T8" fmla="*/ 1 w 9"/>
                    <a:gd name="T9" fmla="*/ 0 h 15"/>
                    <a:gd name="T10" fmla="*/ 1 w 9"/>
                    <a:gd name="T11" fmla="*/ 0 h 15"/>
                    <a:gd name="T12" fmla="*/ 0 w 9"/>
                    <a:gd name="T13" fmla="*/ 0 h 15"/>
                    <a:gd name="T14" fmla="*/ 0 w 9"/>
                    <a:gd name="T15" fmla="*/ 1 h 15"/>
                    <a:gd name="T16" fmla="*/ 0 w 9"/>
                    <a:gd name="T17" fmla="*/ 1 h 15"/>
                    <a:gd name="T18" fmla="*/ 0 w 9"/>
                    <a:gd name="T19" fmla="*/ 2 h 15"/>
                    <a:gd name="T20" fmla="*/ 0 w 9"/>
                    <a:gd name="T21" fmla="*/ 2 h 15"/>
                    <a:gd name="T22" fmla="*/ 0 w 9"/>
                    <a:gd name="T23" fmla="*/ 3 h 15"/>
                    <a:gd name="T24" fmla="*/ 1 w 9"/>
                    <a:gd name="T25" fmla="*/ 3 h 15"/>
                    <a:gd name="T26" fmla="*/ 1 w 9"/>
                    <a:gd name="T27" fmla="*/ 3 h 15"/>
                    <a:gd name="T28" fmla="*/ 1 w 9"/>
                    <a:gd name="T29" fmla="*/ 2 h 15"/>
                    <a:gd name="T30" fmla="*/ 2 w 9"/>
                    <a:gd name="T31" fmla="*/ 2 h 15"/>
                    <a:gd name="T32" fmla="*/ 2 w 9"/>
                    <a:gd name="T33" fmla="*/ 2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"/>
                    <a:gd name="T53" fmla="*/ 9 w 9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">
                      <a:moveTo>
                        <a:pt x="9" y="8"/>
                      </a:moveTo>
                      <a:lnTo>
                        <a:pt x="8" y="6"/>
                      </a:lnTo>
                      <a:lnTo>
                        <a:pt x="7" y="5"/>
                      </a:lnTo>
                      <a:lnTo>
                        <a:pt x="6" y="2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5" y="13"/>
                      </a:lnTo>
                      <a:lnTo>
                        <a:pt x="7" y="11"/>
                      </a:lnTo>
                      <a:lnTo>
                        <a:pt x="8" y="9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6" name="Freeform 753"/>
                <p:cNvSpPr>
                  <a:spLocks noChangeAspect="1"/>
                </p:cNvSpPr>
                <p:nvPr/>
              </p:nvSpPr>
              <p:spPr bwMode="auto">
                <a:xfrm>
                  <a:off x="4319" y="3876"/>
                  <a:ext cx="4" cy="7"/>
                </a:xfrm>
                <a:custGeom>
                  <a:avLst/>
                  <a:gdLst>
                    <a:gd name="T0" fmla="*/ 2 w 8"/>
                    <a:gd name="T1" fmla="*/ 2 h 15"/>
                    <a:gd name="T2" fmla="*/ 1 w 8"/>
                    <a:gd name="T3" fmla="*/ 1 h 15"/>
                    <a:gd name="T4" fmla="*/ 1 w 8"/>
                    <a:gd name="T5" fmla="*/ 1 h 15"/>
                    <a:gd name="T6" fmla="*/ 1 w 8"/>
                    <a:gd name="T7" fmla="*/ 0 h 15"/>
                    <a:gd name="T8" fmla="*/ 1 w 8"/>
                    <a:gd name="T9" fmla="*/ 0 h 15"/>
                    <a:gd name="T10" fmla="*/ 1 w 8"/>
                    <a:gd name="T11" fmla="*/ 0 h 15"/>
                    <a:gd name="T12" fmla="*/ 1 w 8"/>
                    <a:gd name="T13" fmla="*/ 1 h 15"/>
                    <a:gd name="T14" fmla="*/ 1 w 8"/>
                    <a:gd name="T15" fmla="*/ 1 h 15"/>
                    <a:gd name="T16" fmla="*/ 0 w 8"/>
                    <a:gd name="T17" fmla="*/ 2 h 15"/>
                    <a:gd name="T18" fmla="*/ 1 w 8"/>
                    <a:gd name="T19" fmla="*/ 2 h 15"/>
                    <a:gd name="T20" fmla="*/ 1 w 8"/>
                    <a:gd name="T21" fmla="*/ 3 h 15"/>
                    <a:gd name="T22" fmla="*/ 1 w 8"/>
                    <a:gd name="T23" fmla="*/ 3 h 15"/>
                    <a:gd name="T24" fmla="*/ 1 w 8"/>
                    <a:gd name="T25" fmla="*/ 3 h 15"/>
                    <a:gd name="T26" fmla="*/ 1 w 8"/>
                    <a:gd name="T27" fmla="*/ 3 h 15"/>
                    <a:gd name="T28" fmla="*/ 1 w 8"/>
                    <a:gd name="T29" fmla="*/ 3 h 15"/>
                    <a:gd name="T30" fmla="*/ 1 w 8"/>
                    <a:gd name="T31" fmla="*/ 2 h 15"/>
                    <a:gd name="T32" fmla="*/ 2 w 8"/>
                    <a:gd name="T33" fmla="*/ 2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"/>
                    <a:gd name="T53" fmla="*/ 8 w 8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">
                      <a:moveTo>
                        <a:pt x="8" y="9"/>
                      </a:move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3"/>
                      </a:lnTo>
                      <a:lnTo>
                        <a:pt x="6" y="12"/>
                      </a:lnTo>
                      <a:lnTo>
                        <a:pt x="7" y="1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7" name="Freeform 754"/>
                <p:cNvSpPr>
                  <a:spLocks noChangeAspect="1"/>
                </p:cNvSpPr>
                <p:nvPr/>
              </p:nvSpPr>
              <p:spPr bwMode="auto">
                <a:xfrm>
                  <a:off x="4360" y="3866"/>
                  <a:ext cx="14" cy="18"/>
                </a:xfrm>
                <a:custGeom>
                  <a:avLst/>
                  <a:gdLst>
                    <a:gd name="T0" fmla="*/ 1 w 27"/>
                    <a:gd name="T1" fmla="*/ 9 h 36"/>
                    <a:gd name="T2" fmla="*/ 3 w 27"/>
                    <a:gd name="T3" fmla="*/ 6 h 36"/>
                    <a:gd name="T4" fmla="*/ 4 w 27"/>
                    <a:gd name="T5" fmla="*/ 5 h 36"/>
                    <a:gd name="T6" fmla="*/ 6 w 27"/>
                    <a:gd name="T7" fmla="*/ 2 h 36"/>
                    <a:gd name="T8" fmla="*/ 7 w 27"/>
                    <a:gd name="T9" fmla="*/ 0 h 36"/>
                    <a:gd name="T10" fmla="*/ 7 w 27"/>
                    <a:gd name="T11" fmla="*/ 0 h 36"/>
                    <a:gd name="T12" fmla="*/ 6 w 27"/>
                    <a:gd name="T13" fmla="*/ 0 h 36"/>
                    <a:gd name="T14" fmla="*/ 6 w 27"/>
                    <a:gd name="T15" fmla="*/ 0 h 36"/>
                    <a:gd name="T16" fmla="*/ 5 w 27"/>
                    <a:gd name="T17" fmla="*/ 0 h 36"/>
                    <a:gd name="T18" fmla="*/ 4 w 27"/>
                    <a:gd name="T19" fmla="*/ 1 h 36"/>
                    <a:gd name="T20" fmla="*/ 3 w 27"/>
                    <a:gd name="T21" fmla="*/ 3 h 36"/>
                    <a:gd name="T22" fmla="*/ 1 w 27"/>
                    <a:gd name="T23" fmla="*/ 5 h 36"/>
                    <a:gd name="T24" fmla="*/ 0 w 27"/>
                    <a:gd name="T25" fmla="*/ 7 h 36"/>
                    <a:gd name="T26" fmla="*/ 1 w 27"/>
                    <a:gd name="T27" fmla="*/ 7 h 36"/>
                    <a:gd name="T28" fmla="*/ 1 w 27"/>
                    <a:gd name="T29" fmla="*/ 7 h 36"/>
                    <a:gd name="T30" fmla="*/ 1 w 27"/>
                    <a:gd name="T31" fmla="*/ 9 h 36"/>
                    <a:gd name="T32" fmla="*/ 1 w 27"/>
                    <a:gd name="T33" fmla="*/ 9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4" y="36"/>
                      </a:moveTo>
                      <a:lnTo>
                        <a:pt x="10" y="26"/>
                      </a:lnTo>
                      <a:lnTo>
                        <a:pt x="16" y="17"/>
                      </a:lnTo>
                      <a:lnTo>
                        <a:pt x="21" y="9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7"/>
                      </a:lnTo>
                      <a:lnTo>
                        <a:pt x="10" y="14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3" y="33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8" name="Freeform 755"/>
                <p:cNvSpPr>
                  <a:spLocks noChangeAspect="1"/>
                </p:cNvSpPr>
                <p:nvPr/>
              </p:nvSpPr>
              <p:spPr bwMode="auto">
                <a:xfrm>
                  <a:off x="4278" y="3969"/>
                  <a:ext cx="17" cy="22"/>
                </a:xfrm>
                <a:custGeom>
                  <a:avLst/>
                  <a:gdLst>
                    <a:gd name="T0" fmla="*/ 8 w 33"/>
                    <a:gd name="T1" fmla="*/ 0 h 44"/>
                    <a:gd name="T2" fmla="*/ 6 w 33"/>
                    <a:gd name="T3" fmla="*/ 3 h 44"/>
                    <a:gd name="T4" fmla="*/ 4 w 33"/>
                    <a:gd name="T5" fmla="*/ 6 h 44"/>
                    <a:gd name="T6" fmla="*/ 2 w 33"/>
                    <a:gd name="T7" fmla="*/ 7 h 44"/>
                    <a:gd name="T8" fmla="*/ 0 w 33"/>
                    <a:gd name="T9" fmla="*/ 11 h 44"/>
                    <a:gd name="T10" fmla="*/ 1 w 33"/>
                    <a:gd name="T11" fmla="*/ 11 h 44"/>
                    <a:gd name="T12" fmla="*/ 1 w 33"/>
                    <a:gd name="T13" fmla="*/ 11 h 44"/>
                    <a:gd name="T14" fmla="*/ 2 w 33"/>
                    <a:gd name="T15" fmla="*/ 11 h 44"/>
                    <a:gd name="T16" fmla="*/ 2 w 33"/>
                    <a:gd name="T17" fmla="*/ 11 h 44"/>
                    <a:gd name="T18" fmla="*/ 4 w 33"/>
                    <a:gd name="T19" fmla="*/ 9 h 44"/>
                    <a:gd name="T20" fmla="*/ 6 w 33"/>
                    <a:gd name="T21" fmla="*/ 6 h 44"/>
                    <a:gd name="T22" fmla="*/ 7 w 33"/>
                    <a:gd name="T23" fmla="*/ 5 h 44"/>
                    <a:gd name="T24" fmla="*/ 9 w 33"/>
                    <a:gd name="T25" fmla="*/ 2 h 44"/>
                    <a:gd name="T26" fmla="*/ 8 w 33"/>
                    <a:gd name="T27" fmla="*/ 1 h 44"/>
                    <a:gd name="T28" fmla="*/ 8 w 33"/>
                    <a:gd name="T29" fmla="*/ 1 h 44"/>
                    <a:gd name="T30" fmla="*/ 8 w 33"/>
                    <a:gd name="T31" fmla="*/ 1 h 44"/>
                    <a:gd name="T32" fmla="*/ 8 w 33"/>
                    <a:gd name="T33" fmla="*/ 0 h 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3"/>
                    <a:gd name="T52" fmla="*/ 0 h 44"/>
                    <a:gd name="T53" fmla="*/ 33 w 33"/>
                    <a:gd name="T54" fmla="*/ 44 h 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3" h="44">
                      <a:moveTo>
                        <a:pt x="30" y="0"/>
                      </a:moveTo>
                      <a:lnTo>
                        <a:pt x="22" y="10"/>
                      </a:lnTo>
                      <a:lnTo>
                        <a:pt x="15" y="21"/>
                      </a:lnTo>
                      <a:lnTo>
                        <a:pt x="7" y="31"/>
                      </a:lnTo>
                      <a:lnTo>
                        <a:pt x="0" y="41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6" y="43"/>
                      </a:lnTo>
                      <a:lnTo>
                        <a:pt x="7" y="44"/>
                      </a:lnTo>
                      <a:lnTo>
                        <a:pt x="14" y="35"/>
                      </a:lnTo>
                      <a:lnTo>
                        <a:pt x="21" y="25"/>
                      </a:lnTo>
                      <a:lnTo>
                        <a:pt x="28" y="17"/>
                      </a:lnTo>
                      <a:lnTo>
                        <a:pt x="33" y="8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1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29" name="Freeform 756"/>
                <p:cNvSpPr>
                  <a:spLocks noChangeAspect="1"/>
                </p:cNvSpPr>
                <p:nvPr/>
              </p:nvSpPr>
              <p:spPr bwMode="auto">
                <a:xfrm>
                  <a:off x="4316" y="3913"/>
                  <a:ext cx="22" cy="31"/>
                </a:xfrm>
                <a:custGeom>
                  <a:avLst/>
                  <a:gdLst>
                    <a:gd name="T0" fmla="*/ 1 w 44"/>
                    <a:gd name="T1" fmla="*/ 16 h 61"/>
                    <a:gd name="T2" fmla="*/ 2 w 44"/>
                    <a:gd name="T3" fmla="*/ 14 h 61"/>
                    <a:gd name="T4" fmla="*/ 3 w 44"/>
                    <a:gd name="T5" fmla="*/ 12 h 61"/>
                    <a:gd name="T6" fmla="*/ 5 w 44"/>
                    <a:gd name="T7" fmla="*/ 11 h 61"/>
                    <a:gd name="T8" fmla="*/ 6 w 44"/>
                    <a:gd name="T9" fmla="*/ 9 h 61"/>
                    <a:gd name="T10" fmla="*/ 7 w 44"/>
                    <a:gd name="T11" fmla="*/ 7 h 61"/>
                    <a:gd name="T12" fmla="*/ 9 w 44"/>
                    <a:gd name="T13" fmla="*/ 6 h 61"/>
                    <a:gd name="T14" fmla="*/ 10 w 44"/>
                    <a:gd name="T15" fmla="*/ 4 h 61"/>
                    <a:gd name="T16" fmla="*/ 11 w 44"/>
                    <a:gd name="T17" fmla="*/ 2 h 61"/>
                    <a:gd name="T18" fmla="*/ 11 w 44"/>
                    <a:gd name="T19" fmla="*/ 2 h 61"/>
                    <a:gd name="T20" fmla="*/ 11 w 44"/>
                    <a:gd name="T21" fmla="*/ 1 h 61"/>
                    <a:gd name="T22" fmla="*/ 11 w 44"/>
                    <a:gd name="T23" fmla="*/ 1 h 61"/>
                    <a:gd name="T24" fmla="*/ 10 w 44"/>
                    <a:gd name="T25" fmla="*/ 0 h 61"/>
                    <a:gd name="T26" fmla="*/ 9 w 44"/>
                    <a:gd name="T27" fmla="*/ 2 h 61"/>
                    <a:gd name="T28" fmla="*/ 7 w 44"/>
                    <a:gd name="T29" fmla="*/ 4 h 61"/>
                    <a:gd name="T30" fmla="*/ 6 w 44"/>
                    <a:gd name="T31" fmla="*/ 6 h 61"/>
                    <a:gd name="T32" fmla="*/ 5 w 44"/>
                    <a:gd name="T33" fmla="*/ 7 h 61"/>
                    <a:gd name="T34" fmla="*/ 3 w 44"/>
                    <a:gd name="T35" fmla="*/ 9 h 61"/>
                    <a:gd name="T36" fmla="*/ 3 w 44"/>
                    <a:gd name="T37" fmla="*/ 11 h 61"/>
                    <a:gd name="T38" fmla="*/ 1 w 44"/>
                    <a:gd name="T39" fmla="*/ 12 h 61"/>
                    <a:gd name="T40" fmla="*/ 0 w 44"/>
                    <a:gd name="T41" fmla="*/ 14 h 61"/>
                    <a:gd name="T42" fmla="*/ 1 w 44"/>
                    <a:gd name="T43" fmla="*/ 14 h 61"/>
                    <a:gd name="T44" fmla="*/ 1 w 44"/>
                    <a:gd name="T45" fmla="*/ 15 h 61"/>
                    <a:gd name="T46" fmla="*/ 1 w 44"/>
                    <a:gd name="T47" fmla="*/ 15 h 61"/>
                    <a:gd name="T48" fmla="*/ 1 w 44"/>
                    <a:gd name="T49" fmla="*/ 16 h 6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4"/>
                    <a:gd name="T76" fmla="*/ 0 h 61"/>
                    <a:gd name="T77" fmla="*/ 44 w 44"/>
                    <a:gd name="T78" fmla="*/ 61 h 6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4" h="61">
                      <a:moveTo>
                        <a:pt x="3" y="61"/>
                      </a:moveTo>
                      <a:lnTo>
                        <a:pt x="8" y="54"/>
                      </a:lnTo>
                      <a:lnTo>
                        <a:pt x="14" y="48"/>
                      </a:lnTo>
                      <a:lnTo>
                        <a:pt x="18" y="41"/>
                      </a:lnTo>
                      <a:lnTo>
                        <a:pt x="24" y="35"/>
                      </a:lnTo>
                      <a:lnTo>
                        <a:pt x="29" y="28"/>
                      </a:lnTo>
                      <a:lnTo>
                        <a:pt x="33" y="21"/>
                      </a:lnTo>
                      <a:lnTo>
                        <a:pt x="39" y="15"/>
                      </a:lnTo>
                      <a:lnTo>
                        <a:pt x="44" y="8"/>
                      </a:lnTo>
                      <a:lnTo>
                        <a:pt x="43" y="6"/>
                      </a:lnTo>
                      <a:lnTo>
                        <a:pt x="43" y="4"/>
                      </a:lnTo>
                      <a:lnTo>
                        <a:pt x="42" y="3"/>
                      </a:lnTo>
                      <a:lnTo>
                        <a:pt x="40" y="0"/>
                      </a:lnTo>
                      <a:lnTo>
                        <a:pt x="36" y="7"/>
                      </a:lnTo>
                      <a:lnTo>
                        <a:pt x="30" y="14"/>
                      </a:lnTo>
                      <a:lnTo>
                        <a:pt x="25" y="21"/>
                      </a:lnTo>
                      <a:lnTo>
                        <a:pt x="20" y="27"/>
                      </a:lnTo>
                      <a:lnTo>
                        <a:pt x="15" y="34"/>
                      </a:lnTo>
                      <a:lnTo>
                        <a:pt x="9" y="41"/>
                      </a:lnTo>
                      <a:lnTo>
                        <a:pt x="5" y="48"/>
                      </a:lnTo>
                      <a:lnTo>
                        <a:pt x="0" y="54"/>
                      </a:lnTo>
                      <a:lnTo>
                        <a:pt x="1" y="56"/>
                      </a:lnTo>
                      <a:lnTo>
                        <a:pt x="2" y="58"/>
                      </a:lnTo>
                      <a:lnTo>
                        <a:pt x="2" y="59"/>
                      </a:lnTo>
                      <a:lnTo>
                        <a:pt x="3" y="61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30" name="Freeform 757"/>
                <p:cNvSpPr>
                  <a:spLocks noChangeAspect="1"/>
                </p:cNvSpPr>
                <p:nvPr/>
              </p:nvSpPr>
              <p:spPr bwMode="auto">
                <a:xfrm>
                  <a:off x="4338" y="3883"/>
                  <a:ext cx="21" cy="31"/>
                </a:xfrm>
                <a:custGeom>
                  <a:avLst/>
                  <a:gdLst>
                    <a:gd name="T0" fmla="*/ 1 w 41"/>
                    <a:gd name="T1" fmla="*/ 16 h 61"/>
                    <a:gd name="T2" fmla="*/ 2 w 41"/>
                    <a:gd name="T3" fmla="*/ 14 h 61"/>
                    <a:gd name="T4" fmla="*/ 4 w 41"/>
                    <a:gd name="T5" fmla="*/ 13 h 61"/>
                    <a:gd name="T6" fmla="*/ 5 w 41"/>
                    <a:gd name="T7" fmla="*/ 11 h 61"/>
                    <a:gd name="T8" fmla="*/ 6 w 41"/>
                    <a:gd name="T9" fmla="*/ 9 h 61"/>
                    <a:gd name="T10" fmla="*/ 7 w 41"/>
                    <a:gd name="T11" fmla="*/ 7 h 61"/>
                    <a:gd name="T12" fmla="*/ 8 w 41"/>
                    <a:gd name="T13" fmla="*/ 6 h 61"/>
                    <a:gd name="T14" fmla="*/ 10 w 41"/>
                    <a:gd name="T15" fmla="*/ 4 h 61"/>
                    <a:gd name="T16" fmla="*/ 11 w 41"/>
                    <a:gd name="T17" fmla="*/ 2 h 61"/>
                    <a:gd name="T18" fmla="*/ 10 w 41"/>
                    <a:gd name="T19" fmla="*/ 2 h 61"/>
                    <a:gd name="T20" fmla="*/ 10 w 41"/>
                    <a:gd name="T21" fmla="*/ 1 h 61"/>
                    <a:gd name="T22" fmla="*/ 10 w 41"/>
                    <a:gd name="T23" fmla="*/ 1 h 61"/>
                    <a:gd name="T24" fmla="*/ 10 w 41"/>
                    <a:gd name="T25" fmla="*/ 0 h 61"/>
                    <a:gd name="T26" fmla="*/ 9 w 41"/>
                    <a:gd name="T27" fmla="*/ 2 h 61"/>
                    <a:gd name="T28" fmla="*/ 8 w 41"/>
                    <a:gd name="T29" fmla="*/ 4 h 61"/>
                    <a:gd name="T30" fmla="*/ 6 w 41"/>
                    <a:gd name="T31" fmla="*/ 6 h 61"/>
                    <a:gd name="T32" fmla="*/ 5 w 41"/>
                    <a:gd name="T33" fmla="*/ 7 h 61"/>
                    <a:gd name="T34" fmla="*/ 4 w 41"/>
                    <a:gd name="T35" fmla="*/ 9 h 61"/>
                    <a:gd name="T36" fmla="*/ 3 w 41"/>
                    <a:gd name="T37" fmla="*/ 11 h 61"/>
                    <a:gd name="T38" fmla="*/ 2 w 41"/>
                    <a:gd name="T39" fmla="*/ 12 h 61"/>
                    <a:gd name="T40" fmla="*/ 0 w 41"/>
                    <a:gd name="T41" fmla="*/ 14 h 61"/>
                    <a:gd name="T42" fmla="*/ 1 w 41"/>
                    <a:gd name="T43" fmla="*/ 14 h 61"/>
                    <a:gd name="T44" fmla="*/ 1 w 41"/>
                    <a:gd name="T45" fmla="*/ 15 h 61"/>
                    <a:gd name="T46" fmla="*/ 1 w 41"/>
                    <a:gd name="T47" fmla="*/ 15 h 61"/>
                    <a:gd name="T48" fmla="*/ 1 w 41"/>
                    <a:gd name="T49" fmla="*/ 16 h 6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1"/>
                    <a:gd name="T76" fmla="*/ 0 h 61"/>
                    <a:gd name="T77" fmla="*/ 41 w 41"/>
                    <a:gd name="T78" fmla="*/ 61 h 6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1" h="61">
                      <a:moveTo>
                        <a:pt x="3" y="61"/>
                      </a:moveTo>
                      <a:lnTo>
                        <a:pt x="8" y="55"/>
                      </a:lnTo>
                      <a:lnTo>
                        <a:pt x="13" y="49"/>
                      </a:lnTo>
                      <a:lnTo>
                        <a:pt x="18" y="42"/>
                      </a:lnTo>
                      <a:lnTo>
                        <a:pt x="23" y="35"/>
                      </a:lnTo>
                      <a:lnTo>
                        <a:pt x="28" y="28"/>
                      </a:lnTo>
                      <a:lnTo>
                        <a:pt x="32" y="21"/>
                      </a:lnTo>
                      <a:lnTo>
                        <a:pt x="37" y="15"/>
                      </a:lnTo>
                      <a:lnTo>
                        <a:pt x="41" y="8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3" y="7"/>
                      </a:lnTo>
                      <a:lnTo>
                        <a:pt x="29" y="14"/>
                      </a:lnTo>
                      <a:lnTo>
                        <a:pt x="24" y="21"/>
                      </a:lnTo>
                      <a:lnTo>
                        <a:pt x="20" y="27"/>
                      </a:lnTo>
                      <a:lnTo>
                        <a:pt x="14" y="34"/>
                      </a:lnTo>
                      <a:lnTo>
                        <a:pt x="9" y="41"/>
                      </a:lnTo>
                      <a:lnTo>
                        <a:pt x="5" y="46"/>
                      </a:lnTo>
                      <a:lnTo>
                        <a:pt x="0" y="53"/>
                      </a:lnTo>
                      <a:lnTo>
                        <a:pt x="1" y="56"/>
                      </a:lnTo>
                      <a:lnTo>
                        <a:pt x="2" y="58"/>
                      </a:lnTo>
                      <a:lnTo>
                        <a:pt x="2" y="59"/>
                      </a:lnTo>
                      <a:lnTo>
                        <a:pt x="3" y="61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31" name="Freeform 758"/>
                <p:cNvSpPr>
                  <a:spLocks noChangeAspect="1"/>
                </p:cNvSpPr>
                <p:nvPr/>
              </p:nvSpPr>
              <p:spPr bwMode="auto">
                <a:xfrm>
                  <a:off x="4296" y="3943"/>
                  <a:ext cx="19" cy="27"/>
                </a:xfrm>
                <a:custGeom>
                  <a:avLst/>
                  <a:gdLst>
                    <a:gd name="T0" fmla="*/ 8 w 39"/>
                    <a:gd name="T1" fmla="*/ 0 h 53"/>
                    <a:gd name="T2" fmla="*/ 7 w 39"/>
                    <a:gd name="T3" fmla="*/ 2 h 53"/>
                    <a:gd name="T4" fmla="*/ 6 w 39"/>
                    <a:gd name="T5" fmla="*/ 3 h 53"/>
                    <a:gd name="T6" fmla="*/ 5 w 39"/>
                    <a:gd name="T7" fmla="*/ 5 h 53"/>
                    <a:gd name="T8" fmla="*/ 4 w 39"/>
                    <a:gd name="T9" fmla="*/ 6 h 53"/>
                    <a:gd name="T10" fmla="*/ 3 w 39"/>
                    <a:gd name="T11" fmla="*/ 8 h 53"/>
                    <a:gd name="T12" fmla="*/ 2 w 39"/>
                    <a:gd name="T13" fmla="*/ 9 h 53"/>
                    <a:gd name="T14" fmla="*/ 1 w 39"/>
                    <a:gd name="T15" fmla="*/ 10 h 53"/>
                    <a:gd name="T16" fmla="*/ 0 w 39"/>
                    <a:gd name="T17" fmla="*/ 12 h 53"/>
                    <a:gd name="T18" fmla="*/ 0 w 39"/>
                    <a:gd name="T19" fmla="*/ 12 h 53"/>
                    <a:gd name="T20" fmla="*/ 0 w 39"/>
                    <a:gd name="T21" fmla="*/ 13 h 53"/>
                    <a:gd name="T22" fmla="*/ 0 w 39"/>
                    <a:gd name="T23" fmla="*/ 13 h 53"/>
                    <a:gd name="T24" fmla="*/ 0 w 39"/>
                    <a:gd name="T25" fmla="*/ 14 h 53"/>
                    <a:gd name="T26" fmla="*/ 2 w 39"/>
                    <a:gd name="T27" fmla="*/ 12 h 53"/>
                    <a:gd name="T28" fmla="*/ 3 w 39"/>
                    <a:gd name="T29" fmla="*/ 11 h 53"/>
                    <a:gd name="T30" fmla="*/ 4 w 39"/>
                    <a:gd name="T31" fmla="*/ 9 h 53"/>
                    <a:gd name="T32" fmla="*/ 5 w 39"/>
                    <a:gd name="T33" fmla="*/ 8 h 53"/>
                    <a:gd name="T34" fmla="*/ 6 w 39"/>
                    <a:gd name="T35" fmla="*/ 6 h 53"/>
                    <a:gd name="T36" fmla="*/ 7 w 39"/>
                    <a:gd name="T37" fmla="*/ 5 h 53"/>
                    <a:gd name="T38" fmla="*/ 8 w 39"/>
                    <a:gd name="T39" fmla="*/ 4 h 53"/>
                    <a:gd name="T40" fmla="*/ 9 w 39"/>
                    <a:gd name="T41" fmla="*/ 2 h 53"/>
                    <a:gd name="T42" fmla="*/ 9 w 39"/>
                    <a:gd name="T43" fmla="*/ 2 h 53"/>
                    <a:gd name="T44" fmla="*/ 9 w 39"/>
                    <a:gd name="T45" fmla="*/ 1 h 53"/>
                    <a:gd name="T46" fmla="*/ 8 w 39"/>
                    <a:gd name="T47" fmla="*/ 1 h 53"/>
                    <a:gd name="T48" fmla="*/ 8 w 39"/>
                    <a:gd name="T49" fmla="*/ 0 h 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9"/>
                    <a:gd name="T76" fmla="*/ 0 h 53"/>
                    <a:gd name="T77" fmla="*/ 39 w 39"/>
                    <a:gd name="T78" fmla="*/ 53 h 5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9" h="53">
                      <a:moveTo>
                        <a:pt x="34" y="0"/>
                      </a:moveTo>
                      <a:lnTo>
                        <a:pt x="30" y="6"/>
                      </a:lnTo>
                      <a:lnTo>
                        <a:pt x="26" y="12"/>
                      </a:lnTo>
                      <a:lnTo>
                        <a:pt x="22" y="17"/>
                      </a:lnTo>
                      <a:lnTo>
                        <a:pt x="17" y="23"/>
                      </a:lnTo>
                      <a:lnTo>
                        <a:pt x="12" y="29"/>
                      </a:lnTo>
                      <a:lnTo>
                        <a:pt x="9" y="35"/>
                      </a:lnTo>
                      <a:lnTo>
                        <a:pt x="4" y="40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50"/>
                      </a:lnTo>
                      <a:lnTo>
                        <a:pt x="2" y="51"/>
                      </a:lnTo>
                      <a:lnTo>
                        <a:pt x="3" y="53"/>
                      </a:lnTo>
                      <a:lnTo>
                        <a:pt x="8" y="47"/>
                      </a:lnTo>
                      <a:lnTo>
                        <a:pt x="12" y="42"/>
                      </a:lnTo>
                      <a:lnTo>
                        <a:pt x="16" y="36"/>
                      </a:lnTo>
                      <a:lnTo>
                        <a:pt x="20" y="30"/>
                      </a:lnTo>
                      <a:lnTo>
                        <a:pt x="25" y="24"/>
                      </a:lnTo>
                      <a:lnTo>
                        <a:pt x="30" y="19"/>
                      </a:lnTo>
                      <a:lnTo>
                        <a:pt x="34" y="13"/>
                      </a:lnTo>
                      <a:lnTo>
                        <a:pt x="39" y="7"/>
                      </a:lnTo>
                      <a:lnTo>
                        <a:pt x="38" y="5"/>
                      </a:lnTo>
                      <a:lnTo>
                        <a:pt x="37" y="4"/>
                      </a:lnTo>
                      <a:lnTo>
                        <a:pt x="35" y="1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C7F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32" name="Freeform 759"/>
                <p:cNvSpPr>
                  <a:spLocks noChangeAspect="1"/>
                </p:cNvSpPr>
                <p:nvPr/>
              </p:nvSpPr>
              <p:spPr bwMode="auto">
                <a:xfrm>
                  <a:off x="4293" y="3966"/>
                  <a:ext cx="5" cy="7"/>
                </a:xfrm>
                <a:custGeom>
                  <a:avLst/>
                  <a:gdLst>
                    <a:gd name="T0" fmla="*/ 0 w 9"/>
                    <a:gd name="T1" fmla="*/ 2 h 14"/>
                    <a:gd name="T2" fmla="*/ 1 w 9"/>
                    <a:gd name="T3" fmla="*/ 2 h 14"/>
                    <a:gd name="T4" fmla="*/ 1 w 9"/>
                    <a:gd name="T5" fmla="*/ 3 h 14"/>
                    <a:gd name="T6" fmla="*/ 1 w 9"/>
                    <a:gd name="T7" fmla="*/ 3 h 14"/>
                    <a:gd name="T8" fmla="*/ 1 w 9"/>
                    <a:gd name="T9" fmla="*/ 4 h 14"/>
                    <a:gd name="T10" fmla="*/ 2 w 9"/>
                    <a:gd name="T11" fmla="*/ 3 h 14"/>
                    <a:gd name="T12" fmla="*/ 2 w 9"/>
                    <a:gd name="T13" fmla="*/ 3 h 14"/>
                    <a:gd name="T14" fmla="*/ 2 w 9"/>
                    <a:gd name="T15" fmla="*/ 2 h 14"/>
                    <a:gd name="T16" fmla="*/ 3 w 9"/>
                    <a:gd name="T17" fmla="*/ 2 h 14"/>
                    <a:gd name="T18" fmla="*/ 2 w 9"/>
                    <a:gd name="T19" fmla="*/ 2 h 14"/>
                    <a:gd name="T20" fmla="*/ 2 w 9"/>
                    <a:gd name="T21" fmla="*/ 1 h 14"/>
                    <a:gd name="T22" fmla="*/ 2 w 9"/>
                    <a:gd name="T23" fmla="*/ 1 h 14"/>
                    <a:gd name="T24" fmla="*/ 2 w 9"/>
                    <a:gd name="T25" fmla="*/ 0 h 14"/>
                    <a:gd name="T26" fmla="*/ 2 w 9"/>
                    <a:gd name="T27" fmla="*/ 1 h 14"/>
                    <a:gd name="T28" fmla="*/ 1 w 9"/>
                    <a:gd name="T29" fmla="*/ 1 h 14"/>
                    <a:gd name="T30" fmla="*/ 1 w 9"/>
                    <a:gd name="T31" fmla="*/ 2 h 14"/>
                    <a:gd name="T32" fmla="*/ 0 w 9"/>
                    <a:gd name="T33" fmla="*/ 2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4"/>
                    <a:gd name="T53" fmla="*/ 9 w 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4">
                      <a:moveTo>
                        <a:pt x="0" y="6"/>
                      </a:move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7" y="11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6410" name="Freeform 760"/>
              <p:cNvSpPr>
                <a:spLocks noChangeAspect="1"/>
              </p:cNvSpPr>
              <p:nvPr/>
            </p:nvSpPr>
            <p:spPr bwMode="auto">
              <a:xfrm>
                <a:off x="4313" y="3940"/>
                <a:ext cx="5" cy="7"/>
              </a:xfrm>
              <a:custGeom>
                <a:avLst/>
                <a:gdLst>
                  <a:gd name="T0" fmla="*/ 2 w 9"/>
                  <a:gd name="T1" fmla="*/ 0 h 13"/>
                  <a:gd name="T2" fmla="*/ 2 w 9"/>
                  <a:gd name="T3" fmla="*/ 1 h 13"/>
                  <a:gd name="T4" fmla="*/ 1 w 9"/>
                  <a:gd name="T5" fmla="*/ 1 h 13"/>
                  <a:gd name="T6" fmla="*/ 1 w 9"/>
                  <a:gd name="T7" fmla="*/ 2 h 13"/>
                  <a:gd name="T8" fmla="*/ 0 w 9"/>
                  <a:gd name="T9" fmla="*/ 2 h 13"/>
                  <a:gd name="T10" fmla="*/ 1 w 9"/>
                  <a:gd name="T11" fmla="*/ 2 h 13"/>
                  <a:gd name="T12" fmla="*/ 1 w 9"/>
                  <a:gd name="T13" fmla="*/ 3 h 13"/>
                  <a:gd name="T14" fmla="*/ 1 w 9"/>
                  <a:gd name="T15" fmla="*/ 3 h 13"/>
                  <a:gd name="T16" fmla="*/ 2 w 9"/>
                  <a:gd name="T17" fmla="*/ 4 h 13"/>
                  <a:gd name="T18" fmla="*/ 2 w 9"/>
                  <a:gd name="T19" fmla="*/ 3 h 13"/>
                  <a:gd name="T20" fmla="*/ 2 w 9"/>
                  <a:gd name="T21" fmla="*/ 3 h 13"/>
                  <a:gd name="T22" fmla="*/ 2 w 9"/>
                  <a:gd name="T23" fmla="*/ 2 h 13"/>
                  <a:gd name="T24" fmla="*/ 3 w 9"/>
                  <a:gd name="T25" fmla="*/ 2 h 13"/>
                  <a:gd name="T26" fmla="*/ 2 w 9"/>
                  <a:gd name="T27" fmla="*/ 2 h 13"/>
                  <a:gd name="T28" fmla="*/ 2 w 9"/>
                  <a:gd name="T29" fmla="*/ 1 h 13"/>
                  <a:gd name="T30" fmla="*/ 2 w 9"/>
                  <a:gd name="T31" fmla="*/ 1 h 13"/>
                  <a:gd name="T32" fmla="*/ 2 w 9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3"/>
                  <a:gd name="T53" fmla="*/ 9 w 9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3">
                    <a:moveTo>
                      <a:pt x="6" y="0"/>
                    </a:moveTo>
                    <a:lnTo>
                      <a:pt x="5" y="2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1" name="Freeform 761"/>
              <p:cNvSpPr>
                <a:spLocks noChangeAspect="1"/>
              </p:cNvSpPr>
              <p:nvPr/>
            </p:nvSpPr>
            <p:spPr bwMode="auto">
              <a:xfrm>
                <a:off x="4336" y="3910"/>
                <a:ext cx="4" cy="7"/>
              </a:xfrm>
              <a:custGeom>
                <a:avLst/>
                <a:gdLst>
                  <a:gd name="T0" fmla="*/ 2 w 8"/>
                  <a:gd name="T1" fmla="*/ 2 h 15"/>
                  <a:gd name="T2" fmla="*/ 1 w 8"/>
                  <a:gd name="T3" fmla="*/ 1 h 15"/>
                  <a:gd name="T4" fmla="*/ 1 w 8"/>
                  <a:gd name="T5" fmla="*/ 1 h 15"/>
                  <a:gd name="T6" fmla="*/ 1 w 8"/>
                  <a:gd name="T7" fmla="*/ 0 h 15"/>
                  <a:gd name="T8" fmla="*/ 1 w 8"/>
                  <a:gd name="T9" fmla="*/ 0 h 15"/>
                  <a:gd name="T10" fmla="*/ 1 w 8"/>
                  <a:gd name="T11" fmla="*/ 0 h 15"/>
                  <a:gd name="T12" fmla="*/ 1 w 8"/>
                  <a:gd name="T13" fmla="*/ 1 h 15"/>
                  <a:gd name="T14" fmla="*/ 1 w 8"/>
                  <a:gd name="T15" fmla="*/ 1 h 15"/>
                  <a:gd name="T16" fmla="*/ 0 w 8"/>
                  <a:gd name="T17" fmla="*/ 1 h 15"/>
                  <a:gd name="T18" fmla="*/ 1 w 8"/>
                  <a:gd name="T19" fmla="*/ 2 h 15"/>
                  <a:gd name="T20" fmla="*/ 1 w 8"/>
                  <a:gd name="T21" fmla="*/ 2 h 15"/>
                  <a:gd name="T22" fmla="*/ 1 w 8"/>
                  <a:gd name="T23" fmla="*/ 3 h 15"/>
                  <a:gd name="T24" fmla="*/ 1 w 8"/>
                  <a:gd name="T25" fmla="*/ 3 h 15"/>
                  <a:gd name="T26" fmla="*/ 1 w 8"/>
                  <a:gd name="T27" fmla="*/ 3 h 15"/>
                  <a:gd name="T28" fmla="*/ 1 w 8"/>
                  <a:gd name="T29" fmla="*/ 3 h 15"/>
                  <a:gd name="T30" fmla="*/ 1 w 8"/>
                  <a:gd name="T31" fmla="*/ 2 h 15"/>
                  <a:gd name="T32" fmla="*/ 2 w 8"/>
                  <a:gd name="T33" fmla="*/ 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5"/>
                  <a:gd name="T53" fmla="*/ 8 w 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5">
                    <a:moveTo>
                      <a:pt x="8" y="8"/>
                    </a:moveTo>
                    <a:lnTo>
                      <a:pt x="7" y="6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2" name="Freeform 762"/>
              <p:cNvSpPr>
                <a:spLocks noChangeAspect="1"/>
              </p:cNvSpPr>
              <p:nvPr/>
            </p:nvSpPr>
            <p:spPr bwMode="auto">
              <a:xfrm>
                <a:off x="4357" y="3880"/>
                <a:ext cx="5" cy="7"/>
              </a:xfrm>
              <a:custGeom>
                <a:avLst/>
                <a:gdLst>
                  <a:gd name="T0" fmla="*/ 3 w 9"/>
                  <a:gd name="T1" fmla="*/ 2 h 14"/>
                  <a:gd name="T2" fmla="*/ 2 w 9"/>
                  <a:gd name="T3" fmla="*/ 2 h 14"/>
                  <a:gd name="T4" fmla="*/ 2 w 9"/>
                  <a:gd name="T5" fmla="*/ 1 h 14"/>
                  <a:gd name="T6" fmla="*/ 2 w 9"/>
                  <a:gd name="T7" fmla="*/ 1 h 14"/>
                  <a:gd name="T8" fmla="*/ 2 w 9"/>
                  <a:gd name="T9" fmla="*/ 0 h 14"/>
                  <a:gd name="T10" fmla="*/ 1 w 9"/>
                  <a:gd name="T11" fmla="*/ 1 h 14"/>
                  <a:gd name="T12" fmla="*/ 1 w 9"/>
                  <a:gd name="T13" fmla="*/ 1 h 14"/>
                  <a:gd name="T14" fmla="*/ 1 w 9"/>
                  <a:gd name="T15" fmla="*/ 1 h 14"/>
                  <a:gd name="T16" fmla="*/ 0 w 9"/>
                  <a:gd name="T17" fmla="*/ 2 h 14"/>
                  <a:gd name="T18" fmla="*/ 1 w 9"/>
                  <a:gd name="T19" fmla="*/ 3 h 14"/>
                  <a:gd name="T20" fmla="*/ 1 w 9"/>
                  <a:gd name="T21" fmla="*/ 3 h 14"/>
                  <a:gd name="T22" fmla="*/ 1 w 9"/>
                  <a:gd name="T23" fmla="*/ 3 h 14"/>
                  <a:gd name="T24" fmla="*/ 1 w 9"/>
                  <a:gd name="T25" fmla="*/ 4 h 14"/>
                  <a:gd name="T26" fmla="*/ 2 w 9"/>
                  <a:gd name="T27" fmla="*/ 3 h 14"/>
                  <a:gd name="T28" fmla="*/ 2 w 9"/>
                  <a:gd name="T29" fmla="*/ 3 h 14"/>
                  <a:gd name="T30" fmla="*/ 2 w 9"/>
                  <a:gd name="T31" fmla="*/ 3 h 14"/>
                  <a:gd name="T32" fmla="*/ 3 w 9"/>
                  <a:gd name="T33" fmla="*/ 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4"/>
                  <a:gd name="T53" fmla="*/ 9 w 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4">
                    <a:moveTo>
                      <a:pt x="9" y="8"/>
                    </a:moveTo>
                    <a:lnTo>
                      <a:pt x="8" y="5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F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3" name="Freeform 763"/>
              <p:cNvSpPr>
                <a:spLocks noChangeAspect="1"/>
              </p:cNvSpPr>
              <p:nvPr/>
            </p:nvSpPr>
            <p:spPr bwMode="auto">
              <a:xfrm>
                <a:off x="4397" y="3759"/>
                <a:ext cx="36" cy="149"/>
              </a:xfrm>
              <a:custGeom>
                <a:avLst/>
                <a:gdLst>
                  <a:gd name="T0" fmla="*/ 9 w 73"/>
                  <a:gd name="T1" fmla="*/ 5 h 297"/>
                  <a:gd name="T2" fmla="*/ 10 w 73"/>
                  <a:gd name="T3" fmla="*/ 9 h 297"/>
                  <a:gd name="T4" fmla="*/ 10 w 73"/>
                  <a:gd name="T5" fmla="*/ 12 h 297"/>
                  <a:gd name="T6" fmla="*/ 10 w 73"/>
                  <a:gd name="T7" fmla="*/ 16 h 297"/>
                  <a:gd name="T8" fmla="*/ 10 w 73"/>
                  <a:gd name="T9" fmla="*/ 19 h 297"/>
                  <a:gd name="T10" fmla="*/ 9 w 73"/>
                  <a:gd name="T11" fmla="*/ 25 h 297"/>
                  <a:gd name="T12" fmla="*/ 7 w 73"/>
                  <a:gd name="T13" fmla="*/ 32 h 297"/>
                  <a:gd name="T14" fmla="*/ 5 w 73"/>
                  <a:gd name="T15" fmla="*/ 41 h 297"/>
                  <a:gd name="T16" fmla="*/ 3 w 73"/>
                  <a:gd name="T17" fmla="*/ 50 h 297"/>
                  <a:gd name="T18" fmla="*/ 2 w 73"/>
                  <a:gd name="T19" fmla="*/ 59 h 297"/>
                  <a:gd name="T20" fmla="*/ 1 w 73"/>
                  <a:gd name="T21" fmla="*/ 67 h 297"/>
                  <a:gd name="T22" fmla="*/ 0 w 73"/>
                  <a:gd name="T23" fmla="*/ 72 h 297"/>
                  <a:gd name="T24" fmla="*/ 0 w 73"/>
                  <a:gd name="T25" fmla="*/ 75 h 297"/>
                  <a:gd name="T26" fmla="*/ 1 w 73"/>
                  <a:gd name="T27" fmla="*/ 73 h 297"/>
                  <a:gd name="T28" fmla="*/ 4 w 73"/>
                  <a:gd name="T29" fmla="*/ 67 h 297"/>
                  <a:gd name="T30" fmla="*/ 7 w 73"/>
                  <a:gd name="T31" fmla="*/ 57 h 297"/>
                  <a:gd name="T32" fmla="*/ 11 w 73"/>
                  <a:gd name="T33" fmla="*/ 46 h 297"/>
                  <a:gd name="T34" fmla="*/ 14 w 73"/>
                  <a:gd name="T35" fmla="*/ 34 h 297"/>
                  <a:gd name="T36" fmla="*/ 16 w 73"/>
                  <a:gd name="T37" fmla="*/ 22 h 297"/>
                  <a:gd name="T38" fmla="*/ 18 w 73"/>
                  <a:gd name="T39" fmla="*/ 12 h 297"/>
                  <a:gd name="T40" fmla="*/ 18 w 73"/>
                  <a:gd name="T41" fmla="*/ 4 h 297"/>
                  <a:gd name="T42" fmla="*/ 17 w 73"/>
                  <a:gd name="T43" fmla="*/ 2 h 297"/>
                  <a:gd name="T44" fmla="*/ 16 w 73"/>
                  <a:gd name="T45" fmla="*/ 1 h 297"/>
                  <a:gd name="T46" fmla="*/ 14 w 73"/>
                  <a:gd name="T47" fmla="*/ 0 h 297"/>
                  <a:gd name="T48" fmla="*/ 12 w 73"/>
                  <a:gd name="T49" fmla="*/ 0 h 297"/>
                  <a:gd name="T50" fmla="*/ 11 w 73"/>
                  <a:gd name="T51" fmla="*/ 1 h 297"/>
                  <a:gd name="T52" fmla="*/ 10 w 73"/>
                  <a:gd name="T53" fmla="*/ 2 h 297"/>
                  <a:gd name="T54" fmla="*/ 9 w 73"/>
                  <a:gd name="T55" fmla="*/ 3 h 297"/>
                  <a:gd name="T56" fmla="*/ 9 w 73"/>
                  <a:gd name="T57" fmla="*/ 5 h 297"/>
                  <a:gd name="T58" fmla="*/ 9 w 73"/>
                  <a:gd name="T59" fmla="*/ 5 h 2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3"/>
                  <a:gd name="T91" fmla="*/ 0 h 297"/>
                  <a:gd name="T92" fmla="*/ 73 w 73"/>
                  <a:gd name="T93" fmla="*/ 297 h 29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3" h="297">
                    <a:moveTo>
                      <a:pt x="38" y="18"/>
                    </a:moveTo>
                    <a:lnTo>
                      <a:pt x="41" y="33"/>
                    </a:lnTo>
                    <a:lnTo>
                      <a:pt x="42" y="47"/>
                    </a:lnTo>
                    <a:lnTo>
                      <a:pt x="41" y="62"/>
                    </a:lnTo>
                    <a:lnTo>
                      <a:pt x="40" y="76"/>
                    </a:lnTo>
                    <a:lnTo>
                      <a:pt x="36" y="97"/>
                    </a:lnTo>
                    <a:lnTo>
                      <a:pt x="30" y="127"/>
                    </a:lnTo>
                    <a:lnTo>
                      <a:pt x="23" y="162"/>
                    </a:lnTo>
                    <a:lnTo>
                      <a:pt x="15" y="200"/>
                    </a:lnTo>
                    <a:lnTo>
                      <a:pt x="8" y="236"/>
                    </a:lnTo>
                    <a:lnTo>
                      <a:pt x="4" y="266"/>
                    </a:lnTo>
                    <a:lnTo>
                      <a:pt x="0" y="288"/>
                    </a:lnTo>
                    <a:lnTo>
                      <a:pt x="2" y="297"/>
                    </a:lnTo>
                    <a:lnTo>
                      <a:pt x="7" y="289"/>
                    </a:lnTo>
                    <a:lnTo>
                      <a:pt x="18" y="265"/>
                    </a:lnTo>
                    <a:lnTo>
                      <a:pt x="30" y="228"/>
                    </a:lnTo>
                    <a:lnTo>
                      <a:pt x="44" y="183"/>
                    </a:lnTo>
                    <a:lnTo>
                      <a:pt x="57" y="135"/>
                    </a:lnTo>
                    <a:lnTo>
                      <a:pt x="67" y="87"/>
                    </a:lnTo>
                    <a:lnTo>
                      <a:pt x="73" y="46"/>
                    </a:lnTo>
                    <a:lnTo>
                      <a:pt x="72" y="15"/>
                    </a:lnTo>
                    <a:lnTo>
                      <a:pt x="68" y="8"/>
                    </a:lnTo>
                    <a:lnTo>
                      <a:pt x="64" y="3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41" y="6"/>
                    </a:lnTo>
                    <a:lnTo>
                      <a:pt x="38" y="11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7F3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4" name="Freeform 764"/>
              <p:cNvSpPr>
                <a:spLocks noChangeAspect="1"/>
              </p:cNvSpPr>
              <p:nvPr/>
            </p:nvSpPr>
            <p:spPr bwMode="auto">
              <a:xfrm>
                <a:off x="4374" y="3592"/>
                <a:ext cx="58" cy="178"/>
              </a:xfrm>
              <a:custGeom>
                <a:avLst/>
                <a:gdLst>
                  <a:gd name="T0" fmla="*/ 0 w 117"/>
                  <a:gd name="T1" fmla="*/ 2 h 357"/>
                  <a:gd name="T2" fmla="*/ 0 w 117"/>
                  <a:gd name="T3" fmla="*/ 5 h 357"/>
                  <a:gd name="T4" fmla="*/ 1 w 117"/>
                  <a:gd name="T5" fmla="*/ 8 h 357"/>
                  <a:gd name="T6" fmla="*/ 2 w 117"/>
                  <a:gd name="T7" fmla="*/ 13 h 357"/>
                  <a:gd name="T8" fmla="*/ 4 w 117"/>
                  <a:gd name="T9" fmla="*/ 17 h 357"/>
                  <a:gd name="T10" fmla="*/ 5 w 117"/>
                  <a:gd name="T11" fmla="*/ 22 h 357"/>
                  <a:gd name="T12" fmla="*/ 7 w 117"/>
                  <a:gd name="T13" fmla="*/ 26 h 357"/>
                  <a:gd name="T14" fmla="*/ 8 w 117"/>
                  <a:gd name="T15" fmla="*/ 29 h 357"/>
                  <a:gd name="T16" fmla="*/ 8 w 117"/>
                  <a:gd name="T17" fmla="*/ 32 h 357"/>
                  <a:gd name="T18" fmla="*/ 10 w 117"/>
                  <a:gd name="T19" fmla="*/ 36 h 357"/>
                  <a:gd name="T20" fmla="*/ 11 w 117"/>
                  <a:gd name="T21" fmla="*/ 41 h 357"/>
                  <a:gd name="T22" fmla="*/ 12 w 117"/>
                  <a:gd name="T23" fmla="*/ 46 h 357"/>
                  <a:gd name="T24" fmla="*/ 13 w 117"/>
                  <a:gd name="T25" fmla="*/ 51 h 357"/>
                  <a:gd name="T26" fmla="*/ 14 w 117"/>
                  <a:gd name="T27" fmla="*/ 56 h 357"/>
                  <a:gd name="T28" fmla="*/ 16 w 117"/>
                  <a:gd name="T29" fmla="*/ 61 h 357"/>
                  <a:gd name="T30" fmla="*/ 17 w 117"/>
                  <a:gd name="T31" fmla="*/ 66 h 357"/>
                  <a:gd name="T32" fmla="*/ 18 w 117"/>
                  <a:gd name="T33" fmla="*/ 72 h 357"/>
                  <a:gd name="T34" fmla="*/ 19 w 117"/>
                  <a:gd name="T35" fmla="*/ 77 h 357"/>
                  <a:gd name="T36" fmla="*/ 20 w 117"/>
                  <a:gd name="T37" fmla="*/ 79 h 357"/>
                  <a:gd name="T38" fmla="*/ 20 w 117"/>
                  <a:gd name="T39" fmla="*/ 82 h 357"/>
                  <a:gd name="T40" fmla="*/ 20 w 117"/>
                  <a:gd name="T41" fmla="*/ 87 h 357"/>
                  <a:gd name="T42" fmla="*/ 21 w 117"/>
                  <a:gd name="T43" fmla="*/ 88 h 357"/>
                  <a:gd name="T44" fmla="*/ 22 w 117"/>
                  <a:gd name="T45" fmla="*/ 88 h 357"/>
                  <a:gd name="T46" fmla="*/ 23 w 117"/>
                  <a:gd name="T47" fmla="*/ 89 h 357"/>
                  <a:gd name="T48" fmla="*/ 25 w 117"/>
                  <a:gd name="T49" fmla="*/ 89 h 357"/>
                  <a:gd name="T50" fmla="*/ 27 w 117"/>
                  <a:gd name="T51" fmla="*/ 89 h 357"/>
                  <a:gd name="T52" fmla="*/ 28 w 117"/>
                  <a:gd name="T53" fmla="*/ 89 h 357"/>
                  <a:gd name="T54" fmla="*/ 29 w 117"/>
                  <a:gd name="T55" fmla="*/ 88 h 357"/>
                  <a:gd name="T56" fmla="*/ 29 w 117"/>
                  <a:gd name="T57" fmla="*/ 87 h 357"/>
                  <a:gd name="T58" fmla="*/ 28 w 117"/>
                  <a:gd name="T59" fmla="*/ 80 h 357"/>
                  <a:gd name="T60" fmla="*/ 27 w 117"/>
                  <a:gd name="T61" fmla="*/ 77 h 357"/>
                  <a:gd name="T62" fmla="*/ 27 w 117"/>
                  <a:gd name="T63" fmla="*/ 74 h 357"/>
                  <a:gd name="T64" fmla="*/ 26 w 117"/>
                  <a:gd name="T65" fmla="*/ 69 h 357"/>
                  <a:gd name="T66" fmla="*/ 24 w 117"/>
                  <a:gd name="T67" fmla="*/ 60 h 357"/>
                  <a:gd name="T68" fmla="*/ 22 w 117"/>
                  <a:gd name="T69" fmla="*/ 52 h 357"/>
                  <a:gd name="T70" fmla="*/ 20 w 117"/>
                  <a:gd name="T71" fmla="*/ 43 h 357"/>
                  <a:gd name="T72" fmla="*/ 18 w 117"/>
                  <a:gd name="T73" fmla="*/ 34 h 357"/>
                  <a:gd name="T74" fmla="*/ 17 w 117"/>
                  <a:gd name="T75" fmla="*/ 25 h 357"/>
                  <a:gd name="T76" fmla="*/ 15 w 117"/>
                  <a:gd name="T77" fmla="*/ 17 h 357"/>
                  <a:gd name="T78" fmla="*/ 12 w 117"/>
                  <a:gd name="T79" fmla="*/ 8 h 357"/>
                  <a:gd name="T80" fmla="*/ 10 w 117"/>
                  <a:gd name="T81" fmla="*/ 1 h 357"/>
                  <a:gd name="T82" fmla="*/ 9 w 117"/>
                  <a:gd name="T83" fmla="*/ 0 h 357"/>
                  <a:gd name="T84" fmla="*/ 8 w 117"/>
                  <a:gd name="T85" fmla="*/ 0 h 357"/>
                  <a:gd name="T86" fmla="*/ 6 w 117"/>
                  <a:gd name="T87" fmla="*/ 0 h 357"/>
                  <a:gd name="T88" fmla="*/ 4 w 117"/>
                  <a:gd name="T89" fmla="*/ 0 h 357"/>
                  <a:gd name="T90" fmla="*/ 3 w 117"/>
                  <a:gd name="T91" fmla="*/ 0 h 357"/>
                  <a:gd name="T92" fmla="*/ 1 w 117"/>
                  <a:gd name="T93" fmla="*/ 1 h 357"/>
                  <a:gd name="T94" fmla="*/ 0 w 117"/>
                  <a:gd name="T95" fmla="*/ 1 h 357"/>
                  <a:gd name="T96" fmla="*/ 0 w 117"/>
                  <a:gd name="T97" fmla="*/ 2 h 3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7"/>
                  <a:gd name="T148" fmla="*/ 0 h 357"/>
                  <a:gd name="T149" fmla="*/ 117 w 117"/>
                  <a:gd name="T150" fmla="*/ 357 h 3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7" h="357">
                    <a:moveTo>
                      <a:pt x="0" y="8"/>
                    </a:moveTo>
                    <a:lnTo>
                      <a:pt x="3" y="20"/>
                    </a:lnTo>
                    <a:lnTo>
                      <a:pt x="6" y="35"/>
                    </a:lnTo>
                    <a:lnTo>
                      <a:pt x="11" y="53"/>
                    </a:lnTo>
                    <a:lnTo>
                      <a:pt x="17" y="71"/>
                    </a:lnTo>
                    <a:lnTo>
                      <a:pt x="22" y="88"/>
                    </a:lnTo>
                    <a:lnTo>
                      <a:pt x="28" y="105"/>
                    </a:lnTo>
                    <a:lnTo>
                      <a:pt x="32" y="117"/>
                    </a:lnTo>
                    <a:lnTo>
                      <a:pt x="35" y="128"/>
                    </a:lnTo>
                    <a:lnTo>
                      <a:pt x="41" y="146"/>
                    </a:lnTo>
                    <a:lnTo>
                      <a:pt x="45" y="166"/>
                    </a:lnTo>
                    <a:lnTo>
                      <a:pt x="50" y="184"/>
                    </a:lnTo>
                    <a:lnTo>
                      <a:pt x="55" y="204"/>
                    </a:lnTo>
                    <a:lnTo>
                      <a:pt x="59" y="224"/>
                    </a:lnTo>
                    <a:lnTo>
                      <a:pt x="64" y="244"/>
                    </a:lnTo>
                    <a:lnTo>
                      <a:pt x="70" y="266"/>
                    </a:lnTo>
                    <a:lnTo>
                      <a:pt x="74" y="288"/>
                    </a:lnTo>
                    <a:lnTo>
                      <a:pt x="79" y="308"/>
                    </a:lnTo>
                    <a:lnTo>
                      <a:pt x="81" y="318"/>
                    </a:lnTo>
                    <a:lnTo>
                      <a:pt x="81" y="328"/>
                    </a:lnTo>
                    <a:lnTo>
                      <a:pt x="83" y="349"/>
                    </a:lnTo>
                    <a:lnTo>
                      <a:pt x="86" y="352"/>
                    </a:lnTo>
                    <a:lnTo>
                      <a:pt x="89" y="354"/>
                    </a:lnTo>
                    <a:lnTo>
                      <a:pt x="95" y="356"/>
                    </a:lnTo>
                    <a:lnTo>
                      <a:pt x="102" y="357"/>
                    </a:lnTo>
                    <a:lnTo>
                      <a:pt x="108" y="357"/>
                    </a:lnTo>
                    <a:lnTo>
                      <a:pt x="112" y="356"/>
                    </a:lnTo>
                    <a:lnTo>
                      <a:pt x="116" y="352"/>
                    </a:lnTo>
                    <a:lnTo>
                      <a:pt x="117" y="349"/>
                    </a:lnTo>
                    <a:lnTo>
                      <a:pt x="113" y="323"/>
                    </a:lnTo>
                    <a:lnTo>
                      <a:pt x="111" y="311"/>
                    </a:lnTo>
                    <a:lnTo>
                      <a:pt x="110" y="298"/>
                    </a:lnTo>
                    <a:lnTo>
                      <a:pt x="104" y="276"/>
                    </a:lnTo>
                    <a:lnTo>
                      <a:pt x="96" y="243"/>
                    </a:lnTo>
                    <a:lnTo>
                      <a:pt x="89" y="208"/>
                    </a:lnTo>
                    <a:lnTo>
                      <a:pt x="82" y="172"/>
                    </a:lnTo>
                    <a:lnTo>
                      <a:pt x="75" y="137"/>
                    </a:lnTo>
                    <a:lnTo>
                      <a:pt x="68" y="102"/>
                    </a:lnTo>
                    <a:lnTo>
                      <a:pt x="60" y="68"/>
                    </a:lnTo>
                    <a:lnTo>
                      <a:pt x="51" y="35"/>
                    </a:lnTo>
                    <a:lnTo>
                      <a:pt x="41" y="4"/>
                    </a:lnTo>
                    <a:lnTo>
                      <a:pt x="37" y="1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5" name="Freeform 765"/>
              <p:cNvSpPr>
                <a:spLocks noChangeAspect="1"/>
              </p:cNvSpPr>
              <p:nvPr/>
            </p:nvSpPr>
            <p:spPr bwMode="auto">
              <a:xfrm>
                <a:off x="4334" y="3589"/>
                <a:ext cx="54" cy="21"/>
              </a:xfrm>
              <a:custGeom>
                <a:avLst/>
                <a:gdLst>
                  <a:gd name="T0" fmla="*/ 27 w 107"/>
                  <a:gd name="T1" fmla="*/ 3 h 41"/>
                  <a:gd name="T2" fmla="*/ 27 w 107"/>
                  <a:gd name="T3" fmla="*/ 3 h 41"/>
                  <a:gd name="T4" fmla="*/ 25 w 107"/>
                  <a:gd name="T5" fmla="*/ 2 h 41"/>
                  <a:gd name="T6" fmla="*/ 23 w 107"/>
                  <a:gd name="T7" fmla="*/ 2 h 41"/>
                  <a:gd name="T8" fmla="*/ 19 w 107"/>
                  <a:gd name="T9" fmla="*/ 1 h 41"/>
                  <a:gd name="T10" fmla="*/ 15 w 107"/>
                  <a:gd name="T11" fmla="*/ 0 h 41"/>
                  <a:gd name="T12" fmla="*/ 11 w 107"/>
                  <a:gd name="T13" fmla="*/ 1 h 41"/>
                  <a:gd name="T14" fmla="*/ 6 w 107"/>
                  <a:gd name="T15" fmla="*/ 2 h 41"/>
                  <a:gd name="T16" fmla="*/ 0 w 107"/>
                  <a:gd name="T17" fmla="*/ 4 h 41"/>
                  <a:gd name="T18" fmla="*/ 1 w 107"/>
                  <a:gd name="T19" fmla="*/ 4 h 41"/>
                  <a:gd name="T20" fmla="*/ 1 w 107"/>
                  <a:gd name="T21" fmla="*/ 6 h 41"/>
                  <a:gd name="T22" fmla="*/ 3 w 107"/>
                  <a:gd name="T23" fmla="*/ 8 h 41"/>
                  <a:gd name="T24" fmla="*/ 5 w 107"/>
                  <a:gd name="T25" fmla="*/ 10 h 41"/>
                  <a:gd name="T26" fmla="*/ 8 w 107"/>
                  <a:gd name="T27" fmla="*/ 11 h 41"/>
                  <a:gd name="T28" fmla="*/ 13 w 107"/>
                  <a:gd name="T29" fmla="*/ 10 h 41"/>
                  <a:gd name="T30" fmla="*/ 19 w 107"/>
                  <a:gd name="T31" fmla="*/ 8 h 41"/>
                  <a:gd name="T32" fmla="*/ 27 w 107"/>
                  <a:gd name="T33" fmla="*/ 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"/>
                  <a:gd name="T52" fmla="*/ 0 h 41"/>
                  <a:gd name="T53" fmla="*/ 107 w 10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" h="41">
                    <a:moveTo>
                      <a:pt x="107" y="12"/>
                    </a:moveTo>
                    <a:lnTo>
                      <a:pt x="105" y="10"/>
                    </a:lnTo>
                    <a:lnTo>
                      <a:pt x="99" y="8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0" y="0"/>
                    </a:lnTo>
                    <a:lnTo>
                      <a:pt x="41" y="1"/>
                    </a:lnTo>
                    <a:lnTo>
                      <a:pt x="22" y="5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22"/>
                    </a:lnTo>
                    <a:lnTo>
                      <a:pt x="9" y="30"/>
                    </a:lnTo>
                    <a:lnTo>
                      <a:pt x="17" y="37"/>
                    </a:lnTo>
                    <a:lnTo>
                      <a:pt x="31" y="41"/>
                    </a:lnTo>
                    <a:lnTo>
                      <a:pt x="49" y="40"/>
                    </a:lnTo>
                    <a:lnTo>
                      <a:pt x="75" y="31"/>
                    </a:lnTo>
                    <a:lnTo>
                      <a:pt x="107" y="12"/>
                    </a:lnTo>
                    <a:close/>
                  </a:path>
                </a:pathLst>
              </a:custGeom>
              <a:solidFill>
                <a:srgbClr val="7F3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6" name="Freeform 766"/>
              <p:cNvSpPr>
                <a:spLocks noChangeAspect="1"/>
              </p:cNvSpPr>
              <p:nvPr/>
            </p:nvSpPr>
            <p:spPr bwMode="auto">
              <a:xfrm>
                <a:off x="3803" y="3890"/>
                <a:ext cx="32" cy="10"/>
              </a:xfrm>
              <a:custGeom>
                <a:avLst/>
                <a:gdLst>
                  <a:gd name="T0" fmla="*/ 0 w 65"/>
                  <a:gd name="T1" fmla="*/ 3 h 22"/>
                  <a:gd name="T2" fmla="*/ 0 w 65"/>
                  <a:gd name="T3" fmla="*/ 2 h 22"/>
                  <a:gd name="T4" fmla="*/ 1 w 65"/>
                  <a:gd name="T5" fmla="*/ 1 h 22"/>
                  <a:gd name="T6" fmla="*/ 2 w 65"/>
                  <a:gd name="T7" fmla="*/ 0 h 22"/>
                  <a:gd name="T8" fmla="*/ 4 w 65"/>
                  <a:gd name="T9" fmla="*/ 1 h 22"/>
                  <a:gd name="T10" fmla="*/ 4 w 65"/>
                  <a:gd name="T11" fmla="*/ 1 h 22"/>
                  <a:gd name="T12" fmla="*/ 5 w 65"/>
                  <a:gd name="T13" fmla="*/ 0 h 22"/>
                  <a:gd name="T14" fmla="*/ 6 w 65"/>
                  <a:gd name="T15" fmla="*/ 0 h 22"/>
                  <a:gd name="T16" fmla="*/ 8 w 65"/>
                  <a:gd name="T17" fmla="*/ 1 h 22"/>
                  <a:gd name="T18" fmla="*/ 8 w 65"/>
                  <a:gd name="T19" fmla="*/ 1 h 22"/>
                  <a:gd name="T20" fmla="*/ 9 w 65"/>
                  <a:gd name="T21" fmla="*/ 0 h 22"/>
                  <a:gd name="T22" fmla="*/ 9 w 65"/>
                  <a:gd name="T23" fmla="*/ 0 h 22"/>
                  <a:gd name="T24" fmla="*/ 11 w 65"/>
                  <a:gd name="T25" fmla="*/ 0 h 22"/>
                  <a:gd name="T26" fmla="*/ 11 w 65"/>
                  <a:gd name="T27" fmla="*/ 0 h 22"/>
                  <a:gd name="T28" fmla="*/ 12 w 65"/>
                  <a:gd name="T29" fmla="*/ 0 h 22"/>
                  <a:gd name="T30" fmla="*/ 13 w 65"/>
                  <a:gd name="T31" fmla="*/ 0 h 22"/>
                  <a:gd name="T32" fmla="*/ 15 w 65"/>
                  <a:gd name="T33" fmla="*/ 1 h 22"/>
                  <a:gd name="T34" fmla="*/ 16 w 65"/>
                  <a:gd name="T35" fmla="*/ 2 h 22"/>
                  <a:gd name="T36" fmla="*/ 15 w 65"/>
                  <a:gd name="T37" fmla="*/ 2 h 22"/>
                  <a:gd name="T38" fmla="*/ 14 w 65"/>
                  <a:gd name="T39" fmla="*/ 2 h 22"/>
                  <a:gd name="T40" fmla="*/ 13 w 65"/>
                  <a:gd name="T41" fmla="*/ 2 h 22"/>
                  <a:gd name="T42" fmla="*/ 13 w 65"/>
                  <a:gd name="T43" fmla="*/ 3 h 22"/>
                  <a:gd name="T44" fmla="*/ 13 w 65"/>
                  <a:gd name="T45" fmla="*/ 3 h 22"/>
                  <a:gd name="T46" fmla="*/ 12 w 65"/>
                  <a:gd name="T47" fmla="*/ 3 h 22"/>
                  <a:gd name="T48" fmla="*/ 10 w 65"/>
                  <a:gd name="T49" fmla="*/ 3 h 22"/>
                  <a:gd name="T50" fmla="*/ 10 w 65"/>
                  <a:gd name="T51" fmla="*/ 4 h 22"/>
                  <a:gd name="T52" fmla="*/ 9 w 65"/>
                  <a:gd name="T53" fmla="*/ 4 h 22"/>
                  <a:gd name="T54" fmla="*/ 8 w 65"/>
                  <a:gd name="T55" fmla="*/ 5 h 22"/>
                  <a:gd name="T56" fmla="*/ 6 w 65"/>
                  <a:gd name="T57" fmla="*/ 5 h 22"/>
                  <a:gd name="T58" fmla="*/ 5 w 65"/>
                  <a:gd name="T59" fmla="*/ 5 h 22"/>
                  <a:gd name="T60" fmla="*/ 3 w 65"/>
                  <a:gd name="T61" fmla="*/ 5 h 22"/>
                  <a:gd name="T62" fmla="*/ 1 w 65"/>
                  <a:gd name="T63" fmla="*/ 4 h 22"/>
                  <a:gd name="T64" fmla="*/ 0 w 65"/>
                  <a:gd name="T65" fmla="*/ 3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22"/>
                  <a:gd name="T101" fmla="*/ 65 w 65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22">
                    <a:moveTo>
                      <a:pt x="0" y="13"/>
                    </a:moveTo>
                    <a:lnTo>
                      <a:pt x="1" y="10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0" y="2"/>
                    </a:lnTo>
                    <a:lnTo>
                      <a:pt x="26" y="1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6" y="1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3" y="5"/>
                    </a:lnTo>
                    <a:lnTo>
                      <a:pt x="65" y="8"/>
                    </a:lnTo>
                    <a:lnTo>
                      <a:pt x="61" y="10"/>
                    </a:lnTo>
                    <a:lnTo>
                      <a:pt x="57" y="12"/>
                    </a:lnTo>
                    <a:lnTo>
                      <a:pt x="55" y="12"/>
                    </a:lnTo>
                    <a:lnTo>
                      <a:pt x="53" y="13"/>
                    </a:lnTo>
                    <a:lnTo>
                      <a:pt x="52" y="15"/>
                    </a:lnTo>
                    <a:lnTo>
                      <a:pt x="49" y="16"/>
                    </a:lnTo>
                    <a:lnTo>
                      <a:pt x="43" y="16"/>
                    </a:lnTo>
                    <a:lnTo>
                      <a:pt x="42" y="17"/>
                    </a:lnTo>
                    <a:lnTo>
                      <a:pt x="38" y="20"/>
                    </a:lnTo>
                    <a:lnTo>
                      <a:pt x="34" y="22"/>
                    </a:lnTo>
                    <a:lnTo>
                      <a:pt x="27" y="21"/>
                    </a:lnTo>
                    <a:lnTo>
                      <a:pt x="23" y="21"/>
                    </a:lnTo>
                    <a:lnTo>
                      <a:pt x="15" y="22"/>
                    </a:lnTo>
                    <a:lnTo>
                      <a:pt x="7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7" name="Freeform 767"/>
              <p:cNvSpPr>
                <a:spLocks noChangeAspect="1"/>
              </p:cNvSpPr>
              <p:nvPr/>
            </p:nvSpPr>
            <p:spPr bwMode="auto">
              <a:xfrm>
                <a:off x="3829" y="3875"/>
                <a:ext cx="11" cy="17"/>
              </a:xfrm>
              <a:custGeom>
                <a:avLst/>
                <a:gdLst>
                  <a:gd name="T0" fmla="*/ 5 w 23"/>
                  <a:gd name="T1" fmla="*/ 0 h 35"/>
                  <a:gd name="T2" fmla="*/ 5 w 23"/>
                  <a:gd name="T3" fmla="*/ 1 h 35"/>
                  <a:gd name="T4" fmla="*/ 5 w 23"/>
                  <a:gd name="T5" fmla="*/ 4 h 35"/>
                  <a:gd name="T6" fmla="*/ 4 w 23"/>
                  <a:gd name="T7" fmla="*/ 7 h 35"/>
                  <a:gd name="T8" fmla="*/ 2 w 23"/>
                  <a:gd name="T9" fmla="*/ 8 h 35"/>
                  <a:gd name="T10" fmla="*/ 0 w 23"/>
                  <a:gd name="T11" fmla="*/ 7 h 35"/>
                  <a:gd name="T12" fmla="*/ 0 w 23"/>
                  <a:gd name="T13" fmla="*/ 4 h 35"/>
                  <a:gd name="T14" fmla="*/ 0 w 23"/>
                  <a:gd name="T15" fmla="*/ 1 h 35"/>
                  <a:gd name="T16" fmla="*/ 0 w 23"/>
                  <a:gd name="T17" fmla="*/ 0 h 35"/>
                  <a:gd name="T18" fmla="*/ 5 w 23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5"/>
                  <a:gd name="T32" fmla="*/ 23 w 23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5">
                    <a:moveTo>
                      <a:pt x="23" y="0"/>
                    </a:moveTo>
                    <a:lnTo>
                      <a:pt x="23" y="5"/>
                    </a:lnTo>
                    <a:lnTo>
                      <a:pt x="22" y="16"/>
                    </a:lnTo>
                    <a:lnTo>
                      <a:pt x="18" y="28"/>
                    </a:lnTo>
                    <a:lnTo>
                      <a:pt x="10" y="35"/>
                    </a:lnTo>
                    <a:lnTo>
                      <a:pt x="2" y="30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8" name="Freeform 768"/>
              <p:cNvSpPr>
                <a:spLocks noChangeAspect="1"/>
              </p:cNvSpPr>
              <p:nvPr/>
            </p:nvSpPr>
            <p:spPr bwMode="auto">
              <a:xfrm>
                <a:off x="4363" y="3935"/>
                <a:ext cx="67" cy="22"/>
              </a:xfrm>
              <a:custGeom>
                <a:avLst/>
                <a:gdLst>
                  <a:gd name="T0" fmla="*/ 0 w 133"/>
                  <a:gd name="T1" fmla="*/ 10 h 44"/>
                  <a:gd name="T2" fmla="*/ 3 w 133"/>
                  <a:gd name="T3" fmla="*/ 0 h 44"/>
                  <a:gd name="T4" fmla="*/ 34 w 133"/>
                  <a:gd name="T5" fmla="*/ 1 h 44"/>
                  <a:gd name="T6" fmla="*/ 33 w 133"/>
                  <a:gd name="T7" fmla="*/ 11 h 44"/>
                  <a:gd name="T8" fmla="*/ 28 w 133"/>
                  <a:gd name="T9" fmla="*/ 11 h 44"/>
                  <a:gd name="T10" fmla="*/ 28 w 133"/>
                  <a:gd name="T11" fmla="*/ 5 h 44"/>
                  <a:gd name="T12" fmla="*/ 7 w 133"/>
                  <a:gd name="T13" fmla="*/ 5 h 44"/>
                  <a:gd name="T14" fmla="*/ 6 w 133"/>
                  <a:gd name="T15" fmla="*/ 10 h 44"/>
                  <a:gd name="T16" fmla="*/ 3 w 133"/>
                  <a:gd name="T17" fmla="*/ 11 h 44"/>
                  <a:gd name="T18" fmla="*/ 0 w 133"/>
                  <a:gd name="T19" fmla="*/ 1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3"/>
                  <a:gd name="T31" fmla="*/ 0 h 44"/>
                  <a:gd name="T32" fmla="*/ 133 w 133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3" h="44">
                    <a:moveTo>
                      <a:pt x="0" y="38"/>
                    </a:moveTo>
                    <a:lnTo>
                      <a:pt x="9" y="0"/>
                    </a:lnTo>
                    <a:lnTo>
                      <a:pt x="133" y="5"/>
                    </a:lnTo>
                    <a:lnTo>
                      <a:pt x="131" y="44"/>
                    </a:lnTo>
                    <a:lnTo>
                      <a:pt x="111" y="43"/>
                    </a:lnTo>
                    <a:lnTo>
                      <a:pt x="110" y="20"/>
                    </a:lnTo>
                    <a:lnTo>
                      <a:pt x="26" y="18"/>
                    </a:lnTo>
                    <a:lnTo>
                      <a:pt x="21" y="38"/>
                    </a:lnTo>
                    <a:lnTo>
                      <a:pt x="9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9" name="Freeform 769"/>
              <p:cNvSpPr>
                <a:spLocks noChangeAspect="1"/>
              </p:cNvSpPr>
              <p:nvPr/>
            </p:nvSpPr>
            <p:spPr bwMode="auto">
              <a:xfrm>
                <a:off x="4287" y="3952"/>
                <a:ext cx="219" cy="152"/>
              </a:xfrm>
              <a:custGeom>
                <a:avLst/>
                <a:gdLst>
                  <a:gd name="T0" fmla="*/ 103 w 438"/>
                  <a:gd name="T1" fmla="*/ 3 h 304"/>
                  <a:gd name="T2" fmla="*/ 15 w 438"/>
                  <a:gd name="T3" fmla="*/ 0 h 304"/>
                  <a:gd name="T4" fmla="*/ 12 w 438"/>
                  <a:gd name="T5" fmla="*/ 1 h 304"/>
                  <a:gd name="T6" fmla="*/ 9 w 438"/>
                  <a:gd name="T7" fmla="*/ 1 h 304"/>
                  <a:gd name="T8" fmla="*/ 7 w 438"/>
                  <a:gd name="T9" fmla="*/ 2 h 304"/>
                  <a:gd name="T10" fmla="*/ 5 w 438"/>
                  <a:gd name="T11" fmla="*/ 5 h 304"/>
                  <a:gd name="T12" fmla="*/ 3 w 438"/>
                  <a:gd name="T13" fmla="*/ 5 h 304"/>
                  <a:gd name="T14" fmla="*/ 3 w 438"/>
                  <a:gd name="T15" fmla="*/ 7 h 304"/>
                  <a:gd name="T16" fmla="*/ 2 w 438"/>
                  <a:gd name="T17" fmla="*/ 10 h 304"/>
                  <a:gd name="T18" fmla="*/ 2 w 438"/>
                  <a:gd name="T19" fmla="*/ 11 h 304"/>
                  <a:gd name="T20" fmla="*/ 0 w 438"/>
                  <a:gd name="T21" fmla="*/ 67 h 304"/>
                  <a:gd name="T22" fmla="*/ 1 w 438"/>
                  <a:gd name="T23" fmla="*/ 70 h 304"/>
                  <a:gd name="T24" fmla="*/ 2 w 438"/>
                  <a:gd name="T25" fmla="*/ 72 h 304"/>
                  <a:gd name="T26" fmla="*/ 3 w 438"/>
                  <a:gd name="T27" fmla="*/ 73 h 304"/>
                  <a:gd name="T28" fmla="*/ 6 w 438"/>
                  <a:gd name="T29" fmla="*/ 74 h 304"/>
                  <a:gd name="T30" fmla="*/ 98 w 438"/>
                  <a:gd name="T31" fmla="*/ 76 h 304"/>
                  <a:gd name="T32" fmla="*/ 100 w 438"/>
                  <a:gd name="T33" fmla="*/ 76 h 304"/>
                  <a:gd name="T34" fmla="*/ 103 w 438"/>
                  <a:gd name="T35" fmla="*/ 75 h 304"/>
                  <a:gd name="T36" fmla="*/ 104 w 438"/>
                  <a:gd name="T37" fmla="*/ 73 h 304"/>
                  <a:gd name="T38" fmla="*/ 106 w 438"/>
                  <a:gd name="T39" fmla="*/ 72 h 304"/>
                  <a:gd name="T40" fmla="*/ 107 w 438"/>
                  <a:gd name="T41" fmla="*/ 70 h 304"/>
                  <a:gd name="T42" fmla="*/ 108 w 438"/>
                  <a:gd name="T43" fmla="*/ 69 h 304"/>
                  <a:gd name="T44" fmla="*/ 108 w 438"/>
                  <a:gd name="T45" fmla="*/ 67 h 304"/>
                  <a:gd name="T46" fmla="*/ 108 w 438"/>
                  <a:gd name="T47" fmla="*/ 65 h 304"/>
                  <a:gd name="T48" fmla="*/ 110 w 438"/>
                  <a:gd name="T49" fmla="*/ 10 h 304"/>
                  <a:gd name="T50" fmla="*/ 109 w 438"/>
                  <a:gd name="T51" fmla="*/ 7 h 304"/>
                  <a:gd name="T52" fmla="*/ 107 w 438"/>
                  <a:gd name="T53" fmla="*/ 5 h 304"/>
                  <a:gd name="T54" fmla="*/ 105 w 438"/>
                  <a:gd name="T55" fmla="*/ 3 h 304"/>
                  <a:gd name="T56" fmla="*/ 103 w 438"/>
                  <a:gd name="T57" fmla="*/ 3 h 3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8"/>
                  <a:gd name="T88" fmla="*/ 0 h 304"/>
                  <a:gd name="T89" fmla="*/ 438 w 438"/>
                  <a:gd name="T90" fmla="*/ 304 h 3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8" h="304">
                    <a:moveTo>
                      <a:pt x="409" y="12"/>
                    </a:moveTo>
                    <a:lnTo>
                      <a:pt x="60" y="0"/>
                    </a:lnTo>
                    <a:lnTo>
                      <a:pt x="46" y="2"/>
                    </a:lnTo>
                    <a:lnTo>
                      <a:pt x="35" y="5"/>
                    </a:lnTo>
                    <a:lnTo>
                      <a:pt x="26" y="10"/>
                    </a:lnTo>
                    <a:lnTo>
                      <a:pt x="19" y="17"/>
                    </a:lnTo>
                    <a:lnTo>
                      <a:pt x="13" y="23"/>
                    </a:lnTo>
                    <a:lnTo>
                      <a:pt x="9" y="30"/>
                    </a:lnTo>
                    <a:lnTo>
                      <a:pt x="8" y="38"/>
                    </a:lnTo>
                    <a:lnTo>
                      <a:pt x="7" y="44"/>
                    </a:lnTo>
                    <a:lnTo>
                      <a:pt x="0" y="265"/>
                    </a:lnTo>
                    <a:lnTo>
                      <a:pt x="1" y="277"/>
                    </a:lnTo>
                    <a:lnTo>
                      <a:pt x="6" y="286"/>
                    </a:lnTo>
                    <a:lnTo>
                      <a:pt x="13" y="292"/>
                    </a:lnTo>
                    <a:lnTo>
                      <a:pt x="21" y="294"/>
                    </a:lnTo>
                    <a:lnTo>
                      <a:pt x="390" y="304"/>
                    </a:lnTo>
                    <a:lnTo>
                      <a:pt x="400" y="301"/>
                    </a:lnTo>
                    <a:lnTo>
                      <a:pt x="409" y="298"/>
                    </a:lnTo>
                    <a:lnTo>
                      <a:pt x="416" y="292"/>
                    </a:lnTo>
                    <a:lnTo>
                      <a:pt x="422" y="287"/>
                    </a:lnTo>
                    <a:lnTo>
                      <a:pt x="427" y="280"/>
                    </a:lnTo>
                    <a:lnTo>
                      <a:pt x="429" y="273"/>
                    </a:lnTo>
                    <a:lnTo>
                      <a:pt x="431" y="266"/>
                    </a:lnTo>
                    <a:lnTo>
                      <a:pt x="431" y="257"/>
                    </a:lnTo>
                    <a:lnTo>
                      <a:pt x="438" y="40"/>
                    </a:lnTo>
                    <a:lnTo>
                      <a:pt x="436" y="29"/>
                    </a:lnTo>
                    <a:lnTo>
                      <a:pt x="428" y="20"/>
                    </a:lnTo>
                    <a:lnTo>
                      <a:pt x="419" y="14"/>
                    </a:lnTo>
                    <a:lnTo>
                      <a:pt x="409" y="1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0" name="Freeform 770"/>
              <p:cNvSpPr>
                <a:spLocks noChangeAspect="1"/>
              </p:cNvSpPr>
              <p:nvPr/>
            </p:nvSpPr>
            <p:spPr bwMode="auto">
              <a:xfrm>
                <a:off x="4287" y="3964"/>
                <a:ext cx="205" cy="140"/>
              </a:xfrm>
              <a:custGeom>
                <a:avLst/>
                <a:gdLst>
                  <a:gd name="T0" fmla="*/ 96 w 410"/>
                  <a:gd name="T1" fmla="*/ 70 h 280"/>
                  <a:gd name="T2" fmla="*/ 98 w 410"/>
                  <a:gd name="T3" fmla="*/ 70 h 280"/>
                  <a:gd name="T4" fmla="*/ 100 w 410"/>
                  <a:gd name="T5" fmla="*/ 68 h 280"/>
                  <a:gd name="T6" fmla="*/ 101 w 410"/>
                  <a:gd name="T7" fmla="*/ 66 h 280"/>
                  <a:gd name="T8" fmla="*/ 101 w 410"/>
                  <a:gd name="T9" fmla="*/ 63 h 280"/>
                  <a:gd name="T10" fmla="*/ 103 w 410"/>
                  <a:gd name="T11" fmla="*/ 9 h 280"/>
                  <a:gd name="T12" fmla="*/ 102 w 410"/>
                  <a:gd name="T13" fmla="*/ 6 h 280"/>
                  <a:gd name="T14" fmla="*/ 102 w 410"/>
                  <a:gd name="T15" fmla="*/ 4 h 280"/>
                  <a:gd name="T16" fmla="*/ 100 w 410"/>
                  <a:gd name="T17" fmla="*/ 3 h 280"/>
                  <a:gd name="T18" fmla="*/ 98 w 410"/>
                  <a:gd name="T19" fmla="*/ 2 h 280"/>
                  <a:gd name="T20" fmla="*/ 6 w 410"/>
                  <a:gd name="T21" fmla="*/ 0 h 280"/>
                  <a:gd name="T22" fmla="*/ 5 w 410"/>
                  <a:gd name="T23" fmla="*/ 1 h 280"/>
                  <a:gd name="T24" fmla="*/ 3 w 410"/>
                  <a:gd name="T25" fmla="*/ 1 h 280"/>
                  <a:gd name="T26" fmla="*/ 2 w 410"/>
                  <a:gd name="T27" fmla="*/ 4 h 280"/>
                  <a:gd name="T28" fmla="*/ 2 w 410"/>
                  <a:gd name="T29" fmla="*/ 6 h 280"/>
                  <a:gd name="T30" fmla="*/ 0 w 410"/>
                  <a:gd name="T31" fmla="*/ 60 h 280"/>
                  <a:gd name="T32" fmla="*/ 1 w 410"/>
                  <a:gd name="T33" fmla="*/ 63 h 280"/>
                  <a:gd name="T34" fmla="*/ 2 w 410"/>
                  <a:gd name="T35" fmla="*/ 65 h 280"/>
                  <a:gd name="T36" fmla="*/ 3 w 410"/>
                  <a:gd name="T37" fmla="*/ 67 h 280"/>
                  <a:gd name="T38" fmla="*/ 5 w 410"/>
                  <a:gd name="T39" fmla="*/ 67 h 280"/>
                  <a:gd name="T40" fmla="*/ 96 w 410"/>
                  <a:gd name="T41" fmla="*/ 70 h 2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0"/>
                  <a:gd name="T64" fmla="*/ 0 h 280"/>
                  <a:gd name="T65" fmla="*/ 410 w 410"/>
                  <a:gd name="T66" fmla="*/ 280 h 2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0" h="280">
                    <a:moveTo>
                      <a:pt x="383" y="280"/>
                    </a:moveTo>
                    <a:lnTo>
                      <a:pt x="390" y="277"/>
                    </a:lnTo>
                    <a:lnTo>
                      <a:pt x="397" y="272"/>
                    </a:lnTo>
                    <a:lnTo>
                      <a:pt x="401" y="263"/>
                    </a:lnTo>
                    <a:lnTo>
                      <a:pt x="404" y="253"/>
                    </a:lnTo>
                    <a:lnTo>
                      <a:pt x="410" y="38"/>
                    </a:lnTo>
                    <a:lnTo>
                      <a:pt x="408" y="27"/>
                    </a:lnTo>
                    <a:lnTo>
                      <a:pt x="405" y="18"/>
                    </a:lnTo>
                    <a:lnTo>
                      <a:pt x="398" y="12"/>
                    </a:lnTo>
                    <a:lnTo>
                      <a:pt x="390" y="10"/>
                    </a:lnTo>
                    <a:lnTo>
                      <a:pt x="27" y="0"/>
                    </a:lnTo>
                    <a:lnTo>
                      <a:pt x="20" y="1"/>
                    </a:lnTo>
                    <a:lnTo>
                      <a:pt x="13" y="7"/>
                    </a:lnTo>
                    <a:lnTo>
                      <a:pt x="8" y="16"/>
                    </a:lnTo>
                    <a:lnTo>
                      <a:pt x="6" y="26"/>
                    </a:lnTo>
                    <a:lnTo>
                      <a:pt x="0" y="242"/>
                    </a:lnTo>
                    <a:lnTo>
                      <a:pt x="2" y="252"/>
                    </a:lnTo>
                    <a:lnTo>
                      <a:pt x="5" y="260"/>
                    </a:lnTo>
                    <a:lnTo>
                      <a:pt x="12" y="266"/>
                    </a:lnTo>
                    <a:lnTo>
                      <a:pt x="20" y="268"/>
                    </a:lnTo>
                    <a:lnTo>
                      <a:pt x="383" y="28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1" name="Freeform 771"/>
              <p:cNvSpPr>
                <a:spLocks noChangeAspect="1"/>
              </p:cNvSpPr>
              <p:nvPr/>
            </p:nvSpPr>
            <p:spPr bwMode="auto">
              <a:xfrm>
                <a:off x="4288" y="4003"/>
                <a:ext cx="217" cy="9"/>
              </a:xfrm>
              <a:custGeom>
                <a:avLst/>
                <a:gdLst>
                  <a:gd name="T0" fmla="*/ 108 w 434"/>
                  <a:gd name="T1" fmla="*/ 5 h 18"/>
                  <a:gd name="T2" fmla="*/ 108 w 434"/>
                  <a:gd name="T3" fmla="*/ 5 h 18"/>
                  <a:gd name="T4" fmla="*/ 109 w 434"/>
                  <a:gd name="T5" fmla="*/ 5 h 18"/>
                  <a:gd name="T6" fmla="*/ 109 w 434"/>
                  <a:gd name="T7" fmla="*/ 4 h 18"/>
                  <a:gd name="T8" fmla="*/ 109 w 434"/>
                  <a:gd name="T9" fmla="*/ 3 h 18"/>
                  <a:gd name="T10" fmla="*/ 109 w 434"/>
                  <a:gd name="T11" fmla="*/ 3 h 18"/>
                  <a:gd name="T12" fmla="*/ 109 w 434"/>
                  <a:gd name="T13" fmla="*/ 3 h 18"/>
                  <a:gd name="T14" fmla="*/ 109 w 434"/>
                  <a:gd name="T15" fmla="*/ 3 h 18"/>
                  <a:gd name="T16" fmla="*/ 108 w 434"/>
                  <a:gd name="T17" fmla="*/ 3 h 18"/>
                  <a:gd name="T18" fmla="*/ 108 w 434"/>
                  <a:gd name="T19" fmla="*/ 2 h 18"/>
                  <a:gd name="T20" fmla="*/ 1 w 434"/>
                  <a:gd name="T21" fmla="*/ 0 h 18"/>
                  <a:gd name="T22" fmla="*/ 1 w 434"/>
                  <a:gd name="T23" fmla="*/ 0 h 18"/>
                  <a:gd name="T24" fmla="*/ 1 w 434"/>
                  <a:gd name="T25" fmla="*/ 1 h 18"/>
                  <a:gd name="T26" fmla="*/ 0 w 434"/>
                  <a:gd name="T27" fmla="*/ 1 h 18"/>
                  <a:gd name="T28" fmla="*/ 0 w 434"/>
                  <a:gd name="T29" fmla="*/ 1 h 18"/>
                  <a:gd name="T30" fmla="*/ 0 w 434"/>
                  <a:gd name="T31" fmla="*/ 1 h 18"/>
                  <a:gd name="T32" fmla="*/ 0 w 434"/>
                  <a:gd name="T33" fmla="*/ 1 h 18"/>
                  <a:gd name="T34" fmla="*/ 1 w 434"/>
                  <a:gd name="T35" fmla="*/ 1 h 18"/>
                  <a:gd name="T36" fmla="*/ 1 w 434"/>
                  <a:gd name="T37" fmla="*/ 1 h 18"/>
                  <a:gd name="T38" fmla="*/ 1 w 434"/>
                  <a:gd name="T39" fmla="*/ 1 h 18"/>
                  <a:gd name="T40" fmla="*/ 108 w 434"/>
                  <a:gd name="T41" fmla="*/ 5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4"/>
                  <a:gd name="T64" fmla="*/ 0 h 18"/>
                  <a:gd name="T65" fmla="*/ 434 w 43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4" h="18">
                    <a:moveTo>
                      <a:pt x="431" y="18"/>
                    </a:moveTo>
                    <a:lnTo>
                      <a:pt x="432" y="18"/>
                    </a:lnTo>
                    <a:lnTo>
                      <a:pt x="433" y="17"/>
                    </a:lnTo>
                    <a:lnTo>
                      <a:pt x="434" y="16"/>
                    </a:lnTo>
                    <a:lnTo>
                      <a:pt x="434" y="15"/>
                    </a:lnTo>
                    <a:lnTo>
                      <a:pt x="434" y="14"/>
                    </a:lnTo>
                    <a:lnTo>
                      <a:pt x="433" y="13"/>
                    </a:lnTo>
                    <a:lnTo>
                      <a:pt x="432" y="13"/>
                    </a:lnTo>
                    <a:lnTo>
                      <a:pt x="431" y="1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31" y="1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2" name="Freeform 772"/>
              <p:cNvSpPr>
                <a:spLocks noChangeAspect="1"/>
              </p:cNvSpPr>
              <p:nvPr/>
            </p:nvSpPr>
            <p:spPr bwMode="auto">
              <a:xfrm>
                <a:off x="4288" y="3992"/>
                <a:ext cx="217" cy="10"/>
              </a:xfrm>
              <a:custGeom>
                <a:avLst/>
                <a:gdLst>
                  <a:gd name="T0" fmla="*/ 108 w 433"/>
                  <a:gd name="T1" fmla="*/ 5 h 20"/>
                  <a:gd name="T2" fmla="*/ 108 w 433"/>
                  <a:gd name="T3" fmla="*/ 5 h 20"/>
                  <a:gd name="T4" fmla="*/ 108 w 433"/>
                  <a:gd name="T5" fmla="*/ 5 h 20"/>
                  <a:gd name="T6" fmla="*/ 109 w 433"/>
                  <a:gd name="T7" fmla="*/ 5 h 20"/>
                  <a:gd name="T8" fmla="*/ 109 w 433"/>
                  <a:gd name="T9" fmla="*/ 4 h 20"/>
                  <a:gd name="T10" fmla="*/ 109 w 433"/>
                  <a:gd name="T11" fmla="*/ 4 h 20"/>
                  <a:gd name="T12" fmla="*/ 109 w 433"/>
                  <a:gd name="T13" fmla="*/ 3 h 20"/>
                  <a:gd name="T14" fmla="*/ 108 w 433"/>
                  <a:gd name="T15" fmla="*/ 3 h 20"/>
                  <a:gd name="T16" fmla="*/ 108 w 433"/>
                  <a:gd name="T17" fmla="*/ 3 h 20"/>
                  <a:gd name="T18" fmla="*/ 108 w 433"/>
                  <a:gd name="T19" fmla="*/ 3 h 20"/>
                  <a:gd name="T20" fmla="*/ 1 w 433"/>
                  <a:gd name="T21" fmla="*/ 0 h 20"/>
                  <a:gd name="T22" fmla="*/ 1 w 433"/>
                  <a:gd name="T23" fmla="*/ 0 h 20"/>
                  <a:gd name="T24" fmla="*/ 1 w 433"/>
                  <a:gd name="T25" fmla="*/ 1 h 20"/>
                  <a:gd name="T26" fmla="*/ 0 w 433"/>
                  <a:gd name="T27" fmla="*/ 1 h 20"/>
                  <a:gd name="T28" fmla="*/ 0 w 433"/>
                  <a:gd name="T29" fmla="*/ 1 h 20"/>
                  <a:gd name="T30" fmla="*/ 0 w 433"/>
                  <a:gd name="T31" fmla="*/ 1 h 20"/>
                  <a:gd name="T32" fmla="*/ 0 w 433"/>
                  <a:gd name="T33" fmla="*/ 1 h 20"/>
                  <a:gd name="T34" fmla="*/ 1 w 433"/>
                  <a:gd name="T35" fmla="*/ 1 h 20"/>
                  <a:gd name="T36" fmla="*/ 1 w 433"/>
                  <a:gd name="T37" fmla="*/ 1 h 20"/>
                  <a:gd name="T38" fmla="*/ 1 w 433"/>
                  <a:gd name="T39" fmla="*/ 1 h 20"/>
                  <a:gd name="T40" fmla="*/ 108 w 433"/>
                  <a:gd name="T41" fmla="*/ 5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3"/>
                  <a:gd name="T64" fmla="*/ 0 h 20"/>
                  <a:gd name="T65" fmla="*/ 433 w 433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3" h="20">
                    <a:moveTo>
                      <a:pt x="430" y="20"/>
                    </a:moveTo>
                    <a:lnTo>
                      <a:pt x="431" y="20"/>
                    </a:lnTo>
                    <a:lnTo>
                      <a:pt x="432" y="18"/>
                    </a:lnTo>
                    <a:lnTo>
                      <a:pt x="433" y="17"/>
                    </a:lnTo>
                    <a:lnTo>
                      <a:pt x="433" y="16"/>
                    </a:lnTo>
                    <a:lnTo>
                      <a:pt x="433" y="15"/>
                    </a:lnTo>
                    <a:lnTo>
                      <a:pt x="432" y="14"/>
                    </a:lnTo>
                    <a:lnTo>
                      <a:pt x="432" y="13"/>
                    </a:lnTo>
                    <a:lnTo>
                      <a:pt x="431" y="1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30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3" name="Freeform 773"/>
              <p:cNvSpPr>
                <a:spLocks noChangeAspect="1"/>
              </p:cNvSpPr>
              <p:nvPr/>
            </p:nvSpPr>
            <p:spPr bwMode="auto">
              <a:xfrm>
                <a:off x="4289" y="3981"/>
                <a:ext cx="217" cy="9"/>
              </a:xfrm>
              <a:custGeom>
                <a:avLst/>
                <a:gdLst>
                  <a:gd name="T0" fmla="*/ 108 w 433"/>
                  <a:gd name="T1" fmla="*/ 4 h 20"/>
                  <a:gd name="T2" fmla="*/ 108 w 433"/>
                  <a:gd name="T3" fmla="*/ 4 h 20"/>
                  <a:gd name="T4" fmla="*/ 108 w 433"/>
                  <a:gd name="T5" fmla="*/ 4 h 20"/>
                  <a:gd name="T6" fmla="*/ 109 w 433"/>
                  <a:gd name="T7" fmla="*/ 4 h 20"/>
                  <a:gd name="T8" fmla="*/ 109 w 433"/>
                  <a:gd name="T9" fmla="*/ 3 h 20"/>
                  <a:gd name="T10" fmla="*/ 109 w 433"/>
                  <a:gd name="T11" fmla="*/ 3 h 20"/>
                  <a:gd name="T12" fmla="*/ 109 w 433"/>
                  <a:gd name="T13" fmla="*/ 3 h 20"/>
                  <a:gd name="T14" fmla="*/ 108 w 433"/>
                  <a:gd name="T15" fmla="*/ 3 h 20"/>
                  <a:gd name="T16" fmla="*/ 108 w 433"/>
                  <a:gd name="T17" fmla="*/ 3 h 20"/>
                  <a:gd name="T18" fmla="*/ 108 w 433"/>
                  <a:gd name="T19" fmla="*/ 3 h 20"/>
                  <a:gd name="T20" fmla="*/ 1 w 433"/>
                  <a:gd name="T21" fmla="*/ 0 h 20"/>
                  <a:gd name="T22" fmla="*/ 1 w 433"/>
                  <a:gd name="T23" fmla="*/ 0 h 20"/>
                  <a:gd name="T24" fmla="*/ 1 w 433"/>
                  <a:gd name="T25" fmla="*/ 0 h 20"/>
                  <a:gd name="T26" fmla="*/ 0 w 433"/>
                  <a:gd name="T27" fmla="*/ 0 h 20"/>
                  <a:gd name="T28" fmla="*/ 0 w 433"/>
                  <a:gd name="T29" fmla="*/ 0 h 20"/>
                  <a:gd name="T30" fmla="*/ 0 w 433"/>
                  <a:gd name="T31" fmla="*/ 0 h 20"/>
                  <a:gd name="T32" fmla="*/ 0 w 433"/>
                  <a:gd name="T33" fmla="*/ 1 h 20"/>
                  <a:gd name="T34" fmla="*/ 1 w 433"/>
                  <a:gd name="T35" fmla="*/ 1 h 20"/>
                  <a:gd name="T36" fmla="*/ 1 w 433"/>
                  <a:gd name="T37" fmla="*/ 1 h 20"/>
                  <a:gd name="T38" fmla="*/ 1 w 433"/>
                  <a:gd name="T39" fmla="*/ 1 h 20"/>
                  <a:gd name="T40" fmla="*/ 108 w 433"/>
                  <a:gd name="T41" fmla="*/ 4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3"/>
                  <a:gd name="T64" fmla="*/ 0 h 20"/>
                  <a:gd name="T65" fmla="*/ 433 w 433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3" h="20">
                    <a:moveTo>
                      <a:pt x="430" y="20"/>
                    </a:moveTo>
                    <a:lnTo>
                      <a:pt x="431" y="20"/>
                    </a:lnTo>
                    <a:lnTo>
                      <a:pt x="432" y="18"/>
                    </a:lnTo>
                    <a:lnTo>
                      <a:pt x="433" y="17"/>
                    </a:lnTo>
                    <a:lnTo>
                      <a:pt x="433" y="16"/>
                    </a:lnTo>
                    <a:lnTo>
                      <a:pt x="433" y="15"/>
                    </a:lnTo>
                    <a:lnTo>
                      <a:pt x="432" y="14"/>
                    </a:lnTo>
                    <a:lnTo>
                      <a:pt x="431" y="13"/>
                    </a:lnTo>
                    <a:lnTo>
                      <a:pt x="430" y="1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30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4" name="Freeform 774"/>
              <p:cNvSpPr>
                <a:spLocks noChangeAspect="1"/>
              </p:cNvSpPr>
              <p:nvPr/>
            </p:nvSpPr>
            <p:spPr bwMode="auto">
              <a:xfrm>
                <a:off x="4285" y="4080"/>
                <a:ext cx="218" cy="10"/>
              </a:xfrm>
              <a:custGeom>
                <a:avLst/>
                <a:gdLst>
                  <a:gd name="T0" fmla="*/ 108 w 434"/>
                  <a:gd name="T1" fmla="*/ 5 h 20"/>
                  <a:gd name="T2" fmla="*/ 109 w 434"/>
                  <a:gd name="T3" fmla="*/ 5 h 20"/>
                  <a:gd name="T4" fmla="*/ 109 w 434"/>
                  <a:gd name="T5" fmla="*/ 5 h 20"/>
                  <a:gd name="T6" fmla="*/ 110 w 434"/>
                  <a:gd name="T7" fmla="*/ 5 h 20"/>
                  <a:gd name="T8" fmla="*/ 110 w 434"/>
                  <a:gd name="T9" fmla="*/ 4 h 20"/>
                  <a:gd name="T10" fmla="*/ 110 w 434"/>
                  <a:gd name="T11" fmla="*/ 4 h 20"/>
                  <a:gd name="T12" fmla="*/ 110 w 434"/>
                  <a:gd name="T13" fmla="*/ 3 h 20"/>
                  <a:gd name="T14" fmla="*/ 109 w 434"/>
                  <a:gd name="T15" fmla="*/ 3 h 20"/>
                  <a:gd name="T16" fmla="*/ 109 w 434"/>
                  <a:gd name="T17" fmla="*/ 3 h 20"/>
                  <a:gd name="T18" fmla="*/ 108 w 434"/>
                  <a:gd name="T19" fmla="*/ 3 h 20"/>
                  <a:gd name="T20" fmla="*/ 1 w 434"/>
                  <a:gd name="T21" fmla="*/ 0 h 20"/>
                  <a:gd name="T22" fmla="*/ 1 w 434"/>
                  <a:gd name="T23" fmla="*/ 0 h 20"/>
                  <a:gd name="T24" fmla="*/ 1 w 434"/>
                  <a:gd name="T25" fmla="*/ 1 h 20"/>
                  <a:gd name="T26" fmla="*/ 1 w 434"/>
                  <a:gd name="T27" fmla="*/ 1 h 20"/>
                  <a:gd name="T28" fmla="*/ 0 w 434"/>
                  <a:gd name="T29" fmla="*/ 1 h 20"/>
                  <a:gd name="T30" fmla="*/ 0 w 434"/>
                  <a:gd name="T31" fmla="*/ 1 h 20"/>
                  <a:gd name="T32" fmla="*/ 0 w 434"/>
                  <a:gd name="T33" fmla="*/ 1 h 20"/>
                  <a:gd name="T34" fmla="*/ 1 w 434"/>
                  <a:gd name="T35" fmla="*/ 1 h 20"/>
                  <a:gd name="T36" fmla="*/ 1 w 434"/>
                  <a:gd name="T37" fmla="*/ 1 h 20"/>
                  <a:gd name="T38" fmla="*/ 1 w 434"/>
                  <a:gd name="T39" fmla="*/ 1 h 20"/>
                  <a:gd name="T40" fmla="*/ 108 w 434"/>
                  <a:gd name="T41" fmla="*/ 5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4"/>
                  <a:gd name="T64" fmla="*/ 0 h 20"/>
                  <a:gd name="T65" fmla="*/ 434 w 434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4" h="20">
                    <a:moveTo>
                      <a:pt x="431" y="20"/>
                    </a:moveTo>
                    <a:lnTo>
                      <a:pt x="432" y="20"/>
                    </a:lnTo>
                    <a:lnTo>
                      <a:pt x="433" y="19"/>
                    </a:lnTo>
                    <a:lnTo>
                      <a:pt x="434" y="18"/>
                    </a:lnTo>
                    <a:lnTo>
                      <a:pt x="434" y="16"/>
                    </a:lnTo>
                    <a:lnTo>
                      <a:pt x="434" y="15"/>
                    </a:lnTo>
                    <a:lnTo>
                      <a:pt x="433" y="14"/>
                    </a:lnTo>
                    <a:lnTo>
                      <a:pt x="432" y="13"/>
                    </a:lnTo>
                    <a:lnTo>
                      <a:pt x="431" y="1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31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5" name="Freeform 775"/>
              <p:cNvSpPr>
                <a:spLocks noChangeAspect="1"/>
              </p:cNvSpPr>
              <p:nvPr/>
            </p:nvSpPr>
            <p:spPr bwMode="auto">
              <a:xfrm>
                <a:off x="4286" y="4070"/>
                <a:ext cx="217" cy="10"/>
              </a:xfrm>
              <a:custGeom>
                <a:avLst/>
                <a:gdLst>
                  <a:gd name="T0" fmla="*/ 108 w 433"/>
                  <a:gd name="T1" fmla="*/ 5 h 19"/>
                  <a:gd name="T2" fmla="*/ 108 w 433"/>
                  <a:gd name="T3" fmla="*/ 5 h 19"/>
                  <a:gd name="T4" fmla="*/ 108 w 433"/>
                  <a:gd name="T5" fmla="*/ 5 h 19"/>
                  <a:gd name="T6" fmla="*/ 109 w 433"/>
                  <a:gd name="T7" fmla="*/ 5 h 19"/>
                  <a:gd name="T8" fmla="*/ 109 w 433"/>
                  <a:gd name="T9" fmla="*/ 4 h 19"/>
                  <a:gd name="T10" fmla="*/ 109 w 433"/>
                  <a:gd name="T11" fmla="*/ 4 h 19"/>
                  <a:gd name="T12" fmla="*/ 109 w 433"/>
                  <a:gd name="T13" fmla="*/ 4 h 19"/>
                  <a:gd name="T14" fmla="*/ 108 w 433"/>
                  <a:gd name="T15" fmla="*/ 4 h 19"/>
                  <a:gd name="T16" fmla="*/ 108 w 433"/>
                  <a:gd name="T17" fmla="*/ 3 h 19"/>
                  <a:gd name="T18" fmla="*/ 108 w 433"/>
                  <a:gd name="T19" fmla="*/ 3 h 19"/>
                  <a:gd name="T20" fmla="*/ 1 w 433"/>
                  <a:gd name="T21" fmla="*/ 0 h 19"/>
                  <a:gd name="T22" fmla="*/ 1 w 433"/>
                  <a:gd name="T23" fmla="*/ 0 h 19"/>
                  <a:gd name="T24" fmla="*/ 1 w 433"/>
                  <a:gd name="T25" fmla="*/ 1 h 19"/>
                  <a:gd name="T26" fmla="*/ 0 w 433"/>
                  <a:gd name="T27" fmla="*/ 1 h 19"/>
                  <a:gd name="T28" fmla="*/ 0 w 433"/>
                  <a:gd name="T29" fmla="*/ 1 h 19"/>
                  <a:gd name="T30" fmla="*/ 0 w 433"/>
                  <a:gd name="T31" fmla="*/ 1 h 19"/>
                  <a:gd name="T32" fmla="*/ 0 w 433"/>
                  <a:gd name="T33" fmla="*/ 1 h 19"/>
                  <a:gd name="T34" fmla="*/ 1 w 433"/>
                  <a:gd name="T35" fmla="*/ 2 h 19"/>
                  <a:gd name="T36" fmla="*/ 1 w 433"/>
                  <a:gd name="T37" fmla="*/ 2 h 19"/>
                  <a:gd name="T38" fmla="*/ 1 w 433"/>
                  <a:gd name="T39" fmla="*/ 2 h 19"/>
                  <a:gd name="T40" fmla="*/ 108 w 433"/>
                  <a:gd name="T41" fmla="*/ 5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3"/>
                  <a:gd name="T64" fmla="*/ 0 h 19"/>
                  <a:gd name="T65" fmla="*/ 433 w 433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3" h="19">
                    <a:moveTo>
                      <a:pt x="430" y="19"/>
                    </a:moveTo>
                    <a:lnTo>
                      <a:pt x="431" y="19"/>
                    </a:lnTo>
                    <a:lnTo>
                      <a:pt x="432" y="18"/>
                    </a:lnTo>
                    <a:lnTo>
                      <a:pt x="433" y="17"/>
                    </a:lnTo>
                    <a:lnTo>
                      <a:pt x="433" y="16"/>
                    </a:lnTo>
                    <a:lnTo>
                      <a:pt x="433" y="14"/>
                    </a:lnTo>
                    <a:lnTo>
                      <a:pt x="432" y="13"/>
                    </a:lnTo>
                    <a:lnTo>
                      <a:pt x="432" y="12"/>
                    </a:lnTo>
                    <a:lnTo>
                      <a:pt x="431" y="1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30" y="1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6" name="Freeform 776"/>
              <p:cNvSpPr>
                <a:spLocks noChangeAspect="1"/>
              </p:cNvSpPr>
              <p:nvPr/>
            </p:nvSpPr>
            <p:spPr bwMode="auto">
              <a:xfrm>
                <a:off x="4287" y="4058"/>
                <a:ext cx="216" cy="9"/>
              </a:xfrm>
              <a:custGeom>
                <a:avLst/>
                <a:gdLst>
                  <a:gd name="T0" fmla="*/ 107 w 434"/>
                  <a:gd name="T1" fmla="*/ 4 h 20"/>
                  <a:gd name="T2" fmla="*/ 107 w 434"/>
                  <a:gd name="T3" fmla="*/ 4 h 20"/>
                  <a:gd name="T4" fmla="*/ 107 w 434"/>
                  <a:gd name="T5" fmla="*/ 4 h 20"/>
                  <a:gd name="T6" fmla="*/ 108 w 434"/>
                  <a:gd name="T7" fmla="*/ 4 h 20"/>
                  <a:gd name="T8" fmla="*/ 108 w 434"/>
                  <a:gd name="T9" fmla="*/ 3 h 20"/>
                  <a:gd name="T10" fmla="*/ 108 w 434"/>
                  <a:gd name="T11" fmla="*/ 3 h 20"/>
                  <a:gd name="T12" fmla="*/ 108 w 434"/>
                  <a:gd name="T13" fmla="*/ 3 h 20"/>
                  <a:gd name="T14" fmla="*/ 107 w 434"/>
                  <a:gd name="T15" fmla="*/ 3 h 20"/>
                  <a:gd name="T16" fmla="*/ 107 w 434"/>
                  <a:gd name="T17" fmla="*/ 3 h 20"/>
                  <a:gd name="T18" fmla="*/ 107 w 434"/>
                  <a:gd name="T19" fmla="*/ 3 h 20"/>
                  <a:gd name="T20" fmla="*/ 1 w 434"/>
                  <a:gd name="T21" fmla="*/ 0 h 20"/>
                  <a:gd name="T22" fmla="*/ 0 w 434"/>
                  <a:gd name="T23" fmla="*/ 0 h 20"/>
                  <a:gd name="T24" fmla="*/ 0 w 434"/>
                  <a:gd name="T25" fmla="*/ 0 h 20"/>
                  <a:gd name="T26" fmla="*/ 0 w 434"/>
                  <a:gd name="T27" fmla="*/ 0 h 20"/>
                  <a:gd name="T28" fmla="*/ 0 w 434"/>
                  <a:gd name="T29" fmla="*/ 1 h 20"/>
                  <a:gd name="T30" fmla="*/ 0 w 434"/>
                  <a:gd name="T31" fmla="*/ 1 h 20"/>
                  <a:gd name="T32" fmla="*/ 0 w 434"/>
                  <a:gd name="T33" fmla="*/ 1 h 20"/>
                  <a:gd name="T34" fmla="*/ 0 w 434"/>
                  <a:gd name="T35" fmla="*/ 1 h 20"/>
                  <a:gd name="T36" fmla="*/ 0 w 434"/>
                  <a:gd name="T37" fmla="*/ 1 h 20"/>
                  <a:gd name="T38" fmla="*/ 0 w 434"/>
                  <a:gd name="T39" fmla="*/ 1 h 20"/>
                  <a:gd name="T40" fmla="*/ 107 w 434"/>
                  <a:gd name="T41" fmla="*/ 4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4"/>
                  <a:gd name="T64" fmla="*/ 0 h 20"/>
                  <a:gd name="T65" fmla="*/ 434 w 434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4" h="20">
                    <a:moveTo>
                      <a:pt x="430" y="20"/>
                    </a:moveTo>
                    <a:lnTo>
                      <a:pt x="431" y="20"/>
                    </a:lnTo>
                    <a:lnTo>
                      <a:pt x="432" y="19"/>
                    </a:lnTo>
                    <a:lnTo>
                      <a:pt x="434" y="18"/>
                    </a:lnTo>
                    <a:lnTo>
                      <a:pt x="434" y="16"/>
                    </a:lnTo>
                    <a:lnTo>
                      <a:pt x="434" y="15"/>
                    </a:lnTo>
                    <a:lnTo>
                      <a:pt x="432" y="14"/>
                    </a:lnTo>
                    <a:lnTo>
                      <a:pt x="431" y="13"/>
                    </a:lnTo>
                    <a:lnTo>
                      <a:pt x="430" y="1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30" y="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7" name="Freeform 777"/>
              <p:cNvSpPr>
                <a:spLocks noChangeAspect="1"/>
              </p:cNvSpPr>
              <p:nvPr/>
            </p:nvSpPr>
            <p:spPr bwMode="auto">
              <a:xfrm>
                <a:off x="4359" y="3951"/>
                <a:ext cx="18" cy="9"/>
              </a:xfrm>
              <a:custGeom>
                <a:avLst/>
                <a:gdLst>
                  <a:gd name="T0" fmla="*/ 2 w 36"/>
                  <a:gd name="T1" fmla="*/ 0 h 19"/>
                  <a:gd name="T2" fmla="*/ 0 w 36"/>
                  <a:gd name="T3" fmla="*/ 4 h 19"/>
                  <a:gd name="T4" fmla="*/ 6 w 36"/>
                  <a:gd name="T5" fmla="*/ 4 h 19"/>
                  <a:gd name="T6" fmla="*/ 9 w 36"/>
                  <a:gd name="T7" fmla="*/ 1 h 19"/>
                  <a:gd name="T8" fmla="*/ 9 w 36"/>
                  <a:gd name="T9" fmla="*/ 1 h 19"/>
                  <a:gd name="T10" fmla="*/ 7 w 36"/>
                  <a:gd name="T11" fmla="*/ 0 h 19"/>
                  <a:gd name="T12" fmla="*/ 5 w 36"/>
                  <a:gd name="T13" fmla="*/ 0 h 19"/>
                  <a:gd name="T14" fmla="*/ 2 w 36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9"/>
                  <a:gd name="T26" fmla="*/ 36 w 3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9">
                    <a:moveTo>
                      <a:pt x="11" y="2"/>
                    </a:moveTo>
                    <a:lnTo>
                      <a:pt x="0" y="19"/>
                    </a:lnTo>
                    <a:lnTo>
                      <a:pt x="27" y="19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8" name="Freeform 778"/>
              <p:cNvSpPr>
                <a:spLocks noChangeAspect="1"/>
              </p:cNvSpPr>
              <p:nvPr/>
            </p:nvSpPr>
            <p:spPr bwMode="auto">
              <a:xfrm>
                <a:off x="4416" y="3952"/>
                <a:ext cx="18" cy="10"/>
              </a:xfrm>
              <a:custGeom>
                <a:avLst/>
                <a:gdLst>
                  <a:gd name="T0" fmla="*/ 2 w 36"/>
                  <a:gd name="T1" fmla="*/ 1 h 18"/>
                  <a:gd name="T2" fmla="*/ 0 w 36"/>
                  <a:gd name="T3" fmla="*/ 5 h 18"/>
                  <a:gd name="T4" fmla="*/ 6 w 36"/>
                  <a:gd name="T5" fmla="*/ 6 h 18"/>
                  <a:gd name="T6" fmla="*/ 9 w 36"/>
                  <a:gd name="T7" fmla="*/ 2 h 18"/>
                  <a:gd name="T8" fmla="*/ 9 w 36"/>
                  <a:gd name="T9" fmla="*/ 1 h 18"/>
                  <a:gd name="T10" fmla="*/ 7 w 36"/>
                  <a:gd name="T11" fmla="*/ 1 h 18"/>
                  <a:gd name="T12" fmla="*/ 5 w 36"/>
                  <a:gd name="T13" fmla="*/ 0 h 18"/>
                  <a:gd name="T14" fmla="*/ 2 w 36"/>
                  <a:gd name="T15" fmla="*/ 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8"/>
                  <a:gd name="T26" fmla="*/ 36 w 3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8">
                    <a:moveTo>
                      <a:pt x="11" y="2"/>
                    </a:moveTo>
                    <a:lnTo>
                      <a:pt x="0" y="17"/>
                    </a:lnTo>
                    <a:lnTo>
                      <a:pt x="27" y="18"/>
                    </a:lnTo>
                    <a:lnTo>
                      <a:pt x="36" y="5"/>
                    </a:lnTo>
                    <a:lnTo>
                      <a:pt x="35" y="4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9" name="Freeform 779"/>
              <p:cNvSpPr>
                <a:spLocks noChangeAspect="1"/>
              </p:cNvSpPr>
              <p:nvPr/>
            </p:nvSpPr>
            <p:spPr bwMode="auto">
              <a:xfrm>
                <a:off x="4382" y="3956"/>
                <a:ext cx="28" cy="4"/>
              </a:xfrm>
              <a:custGeom>
                <a:avLst/>
                <a:gdLst>
                  <a:gd name="T0" fmla="*/ 1 w 55"/>
                  <a:gd name="T1" fmla="*/ 0 h 7"/>
                  <a:gd name="T2" fmla="*/ 14 w 55"/>
                  <a:gd name="T3" fmla="*/ 1 h 7"/>
                  <a:gd name="T4" fmla="*/ 12 w 55"/>
                  <a:gd name="T5" fmla="*/ 2 h 7"/>
                  <a:gd name="T6" fmla="*/ 0 w 55"/>
                  <a:gd name="T7" fmla="*/ 1 h 7"/>
                  <a:gd name="T8" fmla="*/ 1 w 5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7"/>
                  <a:gd name="T17" fmla="*/ 55 w 5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7">
                    <a:moveTo>
                      <a:pt x="2" y="0"/>
                    </a:moveTo>
                    <a:lnTo>
                      <a:pt x="55" y="2"/>
                    </a:lnTo>
                    <a:lnTo>
                      <a:pt x="48" y="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30" name="Freeform 780"/>
              <p:cNvSpPr>
                <a:spLocks noChangeAspect="1"/>
              </p:cNvSpPr>
              <p:nvPr/>
            </p:nvSpPr>
            <p:spPr bwMode="auto">
              <a:xfrm>
                <a:off x="4327" y="3954"/>
                <a:ext cx="26" cy="5"/>
              </a:xfrm>
              <a:custGeom>
                <a:avLst/>
                <a:gdLst>
                  <a:gd name="T0" fmla="*/ 0 w 52"/>
                  <a:gd name="T1" fmla="*/ 1 h 10"/>
                  <a:gd name="T2" fmla="*/ 1 w 52"/>
                  <a:gd name="T3" fmla="*/ 2 h 10"/>
                  <a:gd name="T4" fmla="*/ 12 w 52"/>
                  <a:gd name="T5" fmla="*/ 3 h 10"/>
                  <a:gd name="T6" fmla="*/ 13 w 52"/>
                  <a:gd name="T7" fmla="*/ 1 h 10"/>
                  <a:gd name="T8" fmla="*/ 13 w 52"/>
                  <a:gd name="T9" fmla="*/ 1 h 10"/>
                  <a:gd name="T10" fmla="*/ 3 w 52"/>
                  <a:gd name="T11" fmla="*/ 0 h 10"/>
                  <a:gd name="T12" fmla="*/ 0 w 52"/>
                  <a:gd name="T13" fmla="*/ 1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10"/>
                  <a:gd name="T23" fmla="*/ 52 w 52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10">
                    <a:moveTo>
                      <a:pt x="0" y="4"/>
                    </a:moveTo>
                    <a:lnTo>
                      <a:pt x="2" y="8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2" y="1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31" name="Freeform 781"/>
              <p:cNvSpPr>
                <a:spLocks noChangeAspect="1"/>
              </p:cNvSpPr>
              <p:nvPr/>
            </p:nvSpPr>
            <p:spPr bwMode="auto">
              <a:xfrm>
                <a:off x="4438" y="3957"/>
                <a:ext cx="26" cy="5"/>
              </a:xfrm>
              <a:custGeom>
                <a:avLst/>
                <a:gdLst>
                  <a:gd name="T0" fmla="*/ 0 w 53"/>
                  <a:gd name="T1" fmla="*/ 1 h 9"/>
                  <a:gd name="T2" fmla="*/ 0 w 53"/>
                  <a:gd name="T3" fmla="*/ 2 h 9"/>
                  <a:gd name="T4" fmla="*/ 11 w 53"/>
                  <a:gd name="T5" fmla="*/ 3 h 9"/>
                  <a:gd name="T6" fmla="*/ 13 w 53"/>
                  <a:gd name="T7" fmla="*/ 2 h 9"/>
                  <a:gd name="T8" fmla="*/ 13 w 53"/>
                  <a:gd name="T9" fmla="*/ 1 h 9"/>
                  <a:gd name="T10" fmla="*/ 2 w 53"/>
                  <a:gd name="T11" fmla="*/ 0 h 9"/>
                  <a:gd name="T12" fmla="*/ 0 w 53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9"/>
                  <a:gd name="T23" fmla="*/ 53 w 53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9">
                    <a:moveTo>
                      <a:pt x="0" y="3"/>
                    </a:moveTo>
                    <a:lnTo>
                      <a:pt x="2" y="8"/>
                    </a:lnTo>
                    <a:lnTo>
                      <a:pt x="46" y="9"/>
                    </a:lnTo>
                    <a:lnTo>
                      <a:pt x="53" y="5"/>
                    </a:lnTo>
                    <a:lnTo>
                      <a:pt x="52" y="1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32" name="Freeform 782"/>
              <p:cNvSpPr>
                <a:spLocks noChangeAspect="1"/>
              </p:cNvSpPr>
              <p:nvPr/>
            </p:nvSpPr>
            <p:spPr bwMode="auto">
              <a:xfrm>
                <a:off x="4370" y="3878"/>
                <a:ext cx="45" cy="71"/>
              </a:xfrm>
              <a:custGeom>
                <a:avLst/>
                <a:gdLst>
                  <a:gd name="T0" fmla="*/ 18 w 90"/>
                  <a:gd name="T1" fmla="*/ 0 h 142"/>
                  <a:gd name="T2" fmla="*/ 17 w 90"/>
                  <a:gd name="T3" fmla="*/ 1 h 142"/>
                  <a:gd name="T4" fmla="*/ 17 w 90"/>
                  <a:gd name="T5" fmla="*/ 1 h 142"/>
                  <a:gd name="T6" fmla="*/ 15 w 90"/>
                  <a:gd name="T7" fmla="*/ 2 h 142"/>
                  <a:gd name="T8" fmla="*/ 14 w 90"/>
                  <a:gd name="T9" fmla="*/ 3 h 142"/>
                  <a:gd name="T10" fmla="*/ 13 w 90"/>
                  <a:gd name="T11" fmla="*/ 5 h 142"/>
                  <a:gd name="T12" fmla="*/ 11 w 90"/>
                  <a:gd name="T13" fmla="*/ 7 h 142"/>
                  <a:gd name="T14" fmla="*/ 10 w 90"/>
                  <a:gd name="T15" fmla="*/ 9 h 142"/>
                  <a:gd name="T16" fmla="*/ 8 w 90"/>
                  <a:gd name="T17" fmla="*/ 10 h 142"/>
                  <a:gd name="T18" fmla="*/ 7 w 90"/>
                  <a:gd name="T19" fmla="*/ 11 h 142"/>
                  <a:gd name="T20" fmla="*/ 6 w 90"/>
                  <a:gd name="T21" fmla="*/ 13 h 142"/>
                  <a:gd name="T22" fmla="*/ 5 w 90"/>
                  <a:gd name="T23" fmla="*/ 14 h 142"/>
                  <a:gd name="T24" fmla="*/ 5 w 90"/>
                  <a:gd name="T25" fmla="*/ 15 h 142"/>
                  <a:gd name="T26" fmla="*/ 2 w 90"/>
                  <a:gd name="T27" fmla="*/ 20 h 142"/>
                  <a:gd name="T28" fmla="*/ 1 w 90"/>
                  <a:gd name="T29" fmla="*/ 24 h 142"/>
                  <a:gd name="T30" fmla="*/ 1 w 90"/>
                  <a:gd name="T31" fmla="*/ 27 h 142"/>
                  <a:gd name="T32" fmla="*/ 0 w 90"/>
                  <a:gd name="T33" fmla="*/ 28 h 142"/>
                  <a:gd name="T34" fmla="*/ 3 w 90"/>
                  <a:gd name="T35" fmla="*/ 28 h 142"/>
                  <a:gd name="T36" fmla="*/ 3 w 90"/>
                  <a:gd name="T37" fmla="*/ 27 h 142"/>
                  <a:gd name="T38" fmla="*/ 5 w 90"/>
                  <a:gd name="T39" fmla="*/ 24 h 142"/>
                  <a:gd name="T40" fmla="*/ 5 w 90"/>
                  <a:gd name="T41" fmla="*/ 23 h 142"/>
                  <a:gd name="T42" fmla="*/ 5 w 90"/>
                  <a:gd name="T43" fmla="*/ 25 h 142"/>
                  <a:gd name="T44" fmla="*/ 5 w 90"/>
                  <a:gd name="T45" fmla="*/ 28 h 142"/>
                  <a:gd name="T46" fmla="*/ 5 w 90"/>
                  <a:gd name="T47" fmla="*/ 32 h 142"/>
                  <a:gd name="T48" fmla="*/ 5 w 90"/>
                  <a:gd name="T49" fmla="*/ 35 h 142"/>
                  <a:gd name="T50" fmla="*/ 6 w 90"/>
                  <a:gd name="T51" fmla="*/ 35 h 142"/>
                  <a:gd name="T52" fmla="*/ 7 w 90"/>
                  <a:gd name="T53" fmla="*/ 35 h 142"/>
                  <a:gd name="T54" fmla="*/ 8 w 90"/>
                  <a:gd name="T55" fmla="*/ 35 h 142"/>
                  <a:gd name="T56" fmla="*/ 9 w 90"/>
                  <a:gd name="T57" fmla="*/ 36 h 142"/>
                  <a:gd name="T58" fmla="*/ 11 w 90"/>
                  <a:gd name="T59" fmla="*/ 36 h 142"/>
                  <a:gd name="T60" fmla="*/ 11 w 90"/>
                  <a:gd name="T61" fmla="*/ 36 h 142"/>
                  <a:gd name="T62" fmla="*/ 12 w 90"/>
                  <a:gd name="T63" fmla="*/ 35 h 142"/>
                  <a:gd name="T64" fmla="*/ 14 w 90"/>
                  <a:gd name="T65" fmla="*/ 35 h 142"/>
                  <a:gd name="T66" fmla="*/ 17 w 90"/>
                  <a:gd name="T67" fmla="*/ 35 h 142"/>
                  <a:gd name="T68" fmla="*/ 17 w 90"/>
                  <a:gd name="T69" fmla="*/ 35 h 142"/>
                  <a:gd name="T70" fmla="*/ 18 w 90"/>
                  <a:gd name="T71" fmla="*/ 34 h 142"/>
                  <a:gd name="T72" fmla="*/ 19 w 90"/>
                  <a:gd name="T73" fmla="*/ 34 h 142"/>
                  <a:gd name="T74" fmla="*/ 19 w 90"/>
                  <a:gd name="T75" fmla="*/ 34 h 142"/>
                  <a:gd name="T76" fmla="*/ 21 w 90"/>
                  <a:gd name="T77" fmla="*/ 34 h 142"/>
                  <a:gd name="T78" fmla="*/ 22 w 90"/>
                  <a:gd name="T79" fmla="*/ 33 h 142"/>
                  <a:gd name="T80" fmla="*/ 22 w 90"/>
                  <a:gd name="T81" fmla="*/ 33 h 142"/>
                  <a:gd name="T82" fmla="*/ 22 w 90"/>
                  <a:gd name="T83" fmla="*/ 33 h 142"/>
                  <a:gd name="T84" fmla="*/ 22 w 90"/>
                  <a:gd name="T85" fmla="*/ 29 h 142"/>
                  <a:gd name="T86" fmla="*/ 22 w 90"/>
                  <a:gd name="T87" fmla="*/ 28 h 142"/>
                  <a:gd name="T88" fmla="*/ 23 w 90"/>
                  <a:gd name="T89" fmla="*/ 27 h 142"/>
                  <a:gd name="T90" fmla="*/ 23 w 90"/>
                  <a:gd name="T91" fmla="*/ 27 h 142"/>
                  <a:gd name="T92" fmla="*/ 23 w 90"/>
                  <a:gd name="T93" fmla="*/ 24 h 142"/>
                  <a:gd name="T94" fmla="*/ 23 w 90"/>
                  <a:gd name="T95" fmla="*/ 18 h 142"/>
                  <a:gd name="T96" fmla="*/ 22 w 90"/>
                  <a:gd name="T97" fmla="*/ 8 h 142"/>
                  <a:gd name="T98" fmla="*/ 18 w 90"/>
                  <a:gd name="T99" fmla="*/ 0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0"/>
                  <a:gd name="T151" fmla="*/ 0 h 142"/>
                  <a:gd name="T152" fmla="*/ 90 w 90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0" h="142">
                    <a:moveTo>
                      <a:pt x="69" y="0"/>
                    </a:moveTo>
                    <a:lnTo>
                      <a:pt x="68" y="1"/>
                    </a:lnTo>
                    <a:lnTo>
                      <a:pt x="66" y="5"/>
                    </a:lnTo>
                    <a:lnTo>
                      <a:pt x="62" y="8"/>
                    </a:lnTo>
                    <a:lnTo>
                      <a:pt x="58" y="14"/>
                    </a:lnTo>
                    <a:lnTo>
                      <a:pt x="52" y="21"/>
                    </a:lnTo>
                    <a:lnTo>
                      <a:pt x="46" y="28"/>
                    </a:lnTo>
                    <a:lnTo>
                      <a:pt x="39" y="36"/>
                    </a:lnTo>
                    <a:lnTo>
                      <a:pt x="32" y="43"/>
                    </a:lnTo>
                    <a:lnTo>
                      <a:pt x="28" y="47"/>
                    </a:lnTo>
                    <a:lnTo>
                      <a:pt x="23" y="52"/>
                    </a:lnTo>
                    <a:lnTo>
                      <a:pt x="20" y="58"/>
                    </a:lnTo>
                    <a:lnTo>
                      <a:pt x="17" y="62"/>
                    </a:lnTo>
                    <a:lnTo>
                      <a:pt x="8" y="82"/>
                    </a:lnTo>
                    <a:lnTo>
                      <a:pt x="4" y="99"/>
                    </a:lnTo>
                    <a:lnTo>
                      <a:pt x="1" y="111"/>
                    </a:lnTo>
                    <a:lnTo>
                      <a:pt x="0" y="115"/>
                    </a:lnTo>
                    <a:lnTo>
                      <a:pt x="13" y="114"/>
                    </a:lnTo>
                    <a:lnTo>
                      <a:pt x="14" y="108"/>
                    </a:lnTo>
                    <a:lnTo>
                      <a:pt x="17" y="99"/>
                    </a:lnTo>
                    <a:lnTo>
                      <a:pt x="20" y="93"/>
                    </a:lnTo>
                    <a:lnTo>
                      <a:pt x="20" y="101"/>
                    </a:lnTo>
                    <a:lnTo>
                      <a:pt x="19" y="115"/>
                    </a:lnTo>
                    <a:lnTo>
                      <a:pt x="17" y="128"/>
                    </a:lnTo>
                    <a:lnTo>
                      <a:pt x="20" y="137"/>
                    </a:lnTo>
                    <a:lnTo>
                      <a:pt x="26" y="138"/>
                    </a:lnTo>
                    <a:lnTo>
                      <a:pt x="31" y="137"/>
                    </a:lnTo>
                    <a:lnTo>
                      <a:pt x="32" y="139"/>
                    </a:lnTo>
                    <a:lnTo>
                      <a:pt x="35" y="142"/>
                    </a:lnTo>
                    <a:lnTo>
                      <a:pt x="43" y="142"/>
                    </a:lnTo>
                    <a:lnTo>
                      <a:pt x="45" y="141"/>
                    </a:lnTo>
                    <a:lnTo>
                      <a:pt x="50" y="138"/>
                    </a:lnTo>
                    <a:lnTo>
                      <a:pt x="57" y="137"/>
                    </a:lnTo>
                    <a:lnTo>
                      <a:pt x="65" y="137"/>
                    </a:lnTo>
                    <a:lnTo>
                      <a:pt x="68" y="137"/>
                    </a:lnTo>
                    <a:lnTo>
                      <a:pt x="70" y="136"/>
                    </a:lnTo>
                    <a:lnTo>
                      <a:pt x="74" y="135"/>
                    </a:lnTo>
                    <a:lnTo>
                      <a:pt x="76" y="134"/>
                    </a:lnTo>
                    <a:lnTo>
                      <a:pt x="82" y="134"/>
                    </a:lnTo>
                    <a:lnTo>
                      <a:pt x="85" y="132"/>
                    </a:lnTo>
                    <a:lnTo>
                      <a:pt x="85" y="131"/>
                    </a:lnTo>
                    <a:lnTo>
                      <a:pt x="87" y="129"/>
                    </a:lnTo>
                    <a:lnTo>
                      <a:pt x="88" y="118"/>
                    </a:lnTo>
                    <a:lnTo>
                      <a:pt x="88" y="112"/>
                    </a:lnTo>
                    <a:lnTo>
                      <a:pt x="89" y="111"/>
                    </a:lnTo>
                    <a:lnTo>
                      <a:pt x="90" y="98"/>
                    </a:lnTo>
                    <a:lnTo>
                      <a:pt x="90" y="69"/>
                    </a:lnTo>
                    <a:lnTo>
                      <a:pt x="85" y="3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7F3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406" name="WordArt 78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430" y="2986"/>
              <a:ext cx="1320" cy="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en-US" sz="12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entury Gothic"/>
                </a:rPr>
                <a:t>Other National Offices</a:t>
              </a:r>
            </a:p>
          </p:txBody>
        </p:sp>
        <p:sp>
          <p:nvSpPr>
            <p:cNvPr id="16407" name="WordArt 78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510" y="3158"/>
              <a:ext cx="1189" cy="1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en-US" sz="1000" i="1" kern="10" dirty="0">
                  <a:ln w="9525">
                    <a:solidFill>
                      <a:srgbClr val="5F5F5F"/>
                    </a:solidFill>
                    <a:round/>
                    <a:headEnd/>
                    <a:tailEnd/>
                  </a:ln>
                  <a:solidFill>
                    <a:srgbClr val="5F5F5F"/>
                  </a:solidFill>
                  <a:latin typeface="Arial"/>
                  <a:cs typeface="Arial"/>
                </a:rPr>
                <a:t>Program Offices When Needed</a:t>
              </a:r>
            </a:p>
          </p:txBody>
        </p:sp>
      </p:grpSp>
      <p:sp>
        <p:nvSpPr>
          <p:cNvPr id="16400" name="WordArt 785"/>
          <p:cNvSpPr>
            <a:spLocks noChangeAspect="1" noChangeArrowheads="1" noChangeShapeType="1" noTextEdit="1"/>
          </p:cNvSpPr>
          <p:nvPr/>
        </p:nvSpPr>
        <p:spPr bwMode="auto">
          <a:xfrm>
            <a:off x="7822554" y="3023791"/>
            <a:ext cx="855662" cy="439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Assistant</a:t>
            </a:r>
          </a:p>
          <a:p>
            <a:pPr algn="ct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Secretary</a:t>
            </a:r>
          </a:p>
        </p:txBody>
      </p:sp>
      <p:sp>
        <p:nvSpPr>
          <p:cNvPr id="16401" name="WordArt 786"/>
          <p:cNvSpPr>
            <a:spLocks noChangeAspect="1" noChangeArrowheads="1" noChangeShapeType="1" noTextEdit="1"/>
          </p:cNvSpPr>
          <p:nvPr/>
        </p:nvSpPr>
        <p:spPr bwMode="auto">
          <a:xfrm>
            <a:off x="7698304" y="5026240"/>
            <a:ext cx="954088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1000" i="1" kern="10" dirty="0">
                <a:ln w="952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rgbClr val="5F5F5F"/>
                </a:solidFill>
                <a:latin typeface="Arial"/>
                <a:cs typeface="Arial"/>
              </a:rPr>
              <a:t>for Employment</a:t>
            </a:r>
          </a:p>
          <a:p>
            <a:pPr algn="r"/>
            <a:r>
              <a:rPr lang="en-US" sz="1000" i="1" kern="10" dirty="0">
                <a:ln w="952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rgbClr val="5F5F5F"/>
                </a:solidFill>
                <a:latin typeface="Arial"/>
                <a:cs typeface="Arial"/>
              </a:rPr>
              <a:t>and Training</a:t>
            </a:r>
          </a:p>
        </p:txBody>
      </p:sp>
      <p:sp>
        <p:nvSpPr>
          <p:cNvPr id="16402" name="WordArt 787"/>
          <p:cNvSpPr>
            <a:spLocks noChangeAspect="1" noChangeArrowheads="1" noChangeShapeType="1" noTextEdit="1"/>
          </p:cNvSpPr>
          <p:nvPr/>
        </p:nvSpPr>
        <p:spPr bwMode="auto">
          <a:xfrm>
            <a:off x="1731963" y="4408488"/>
            <a:ext cx="858837" cy="16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1000" i="1" kern="10" dirty="0">
                <a:ln w="9525">
                  <a:solidFill>
                    <a:srgbClr val="5F5F5F"/>
                  </a:solidFill>
                  <a:round/>
                  <a:headEnd/>
                  <a:tailEnd/>
                </a:ln>
                <a:solidFill>
                  <a:srgbClr val="5F5F5F"/>
                </a:solidFill>
                <a:latin typeface="Arial"/>
                <a:cs typeface="Arial"/>
              </a:rPr>
              <a:t>Regional Office</a:t>
            </a:r>
          </a:p>
        </p:txBody>
      </p:sp>
      <p:sp>
        <p:nvSpPr>
          <p:cNvPr id="16403" name="WordArt 788"/>
          <p:cNvSpPr>
            <a:spLocks noChangeArrowheads="1" noChangeShapeType="1" noTextEdit="1"/>
          </p:cNvSpPr>
          <p:nvPr/>
        </p:nvSpPr>
        <p:spPr bwMode="auto">
          <a:xfrm>
            <a:off x="228600" y="5229225"/>
            <a:ext cx="220027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GRANTS POC</a:t>
            </a:r>
          </a:p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&amp; RESOURCES</a:t>
            </a:r>
          </a:p>
        </p:txBody>
      </p:sp>
      <p:sp>
        <p:nvSpPr>
          <p:cNvPr id="16404" name="WordArt 790"/>
          <p:cNvSpPr>
            <a:spLocks noChangeArrowheads="1" noChangeShapeType="1" noTextEdit="1"/>
          </p:cNvSpPr>
          <p:nvPr/>
        </p:nvSpPr>
        <p:spPr bwMode="auto">
          <a:xfrm>
            <a:off x="264645" y="1499963"/>
            <a:ext cx="13049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Grant Recipient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1503" y="392668"/>
            <a:ext cx="639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Grants Point-of-Contact and Resources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://etadesktop.doleta.gov/img/assist_pi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7429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picture of portia woo"/>
          <p:cNvSpPr>
            <a:spLocks noChangeAspect="1" noChangeArrowheads="1"/>
          </p:cNvSpPr>
          <p:nvPr/>
        </p:nvSpPr>
        <p:spPr bwMode="auto">
          <a:xfrm>
            <a:off x="63500" y="-136525"/>
            <a:ext cx="9810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8" descr="Image result for clipart of asian women professional"/>
          <p:cNvSpPr>
            <a:spLocks noChangeAspect="1" noChangeArrowheads="1"/>
          </p:cNvSpPr>
          <p:nvPr/>
        </p:nvSpPr>
        <p:spPr bwMode="auto">
          <a:xfrm>
            <a:off x="63500" y="-136525"/>
            <a:ext cx="1181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39" name="Picture 638" descr="https://encrypted-tbn1.gstatic.com/images?q=tbn:ANd9GcQ0zZtCaA4ksJVMTr33jqG9Ug0t1DsB4s9VO1aoKtWoQHEp71YuBw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16" y="3503581"/>
            <a:ext cx="1342084" cy="14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678216" y="3515534"/>
            <a:ext cx="253167" cy="1550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6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3666" y="4191000"/>
            <a:ext cx="2895600" cy="186279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04800"/>
            <a:ext cx="510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FPO Roles and Responsibilities</a:t>
            </a:r>
          </a:p>
        </p:txBody>
      </p:sp>
      <p:pic>
        <p:nvPicPr>
          <p:cNvPr id="2050" name="Picture 2" descr="C:\Users\thomas.tiffani\AppData\Local\Microsoft\Windows\Temporary Internet Files\Content.IE5\SIJ0XL0H\MP9004464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342937"/>
            <a:ext cx="2857500" cy="23145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933" y="3996047"/>
            <a:ext cx="3720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Primary Point of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contact to ETA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Front-line for the ETA Grant Office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Reviewer of grantee financial and performance reports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69777" y="4003964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First</a:t>
            </a:r>
            <a:r>
              <a:rPr lang="en-US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point of contact for grant modifications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Responsible for monitoring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reviews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Available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to provide technical 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assistance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Not authorized to approve changes to the grant scope of work and/or budget </a:t>
            </a:r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7" y="152400"/>
            <a:ext cx="6505575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en-US" sz="2400" dirty="0" smtClean="0">
                <a:ln w="12700">
                  <a:noFill/>
                  <a:prstDash val="solid"/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YouthBuild Technical Assistance  Request Flowchart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28956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1180" name="Picture 12" descr="MCj0442146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343400"/>
            <a:ext cx="11366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181" name="Picture 13" descr="MCj0442144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5105400"/>
            <a:ext cx="10223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183" name="AutoShape 15"/>
          <p:cNvSpPr>
            <a:spLocks noChangeArrowheads="1"/>
          </p:cNvSpPr>
          <p:nvPr/>
        </p:nvSpPr>
        <p:spPr bwMode="auto">
          <a:xfrm>
            <a:off x="3060700" y="1371600"/>
            <a:ext cx="29210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Grantee</a:t>
            </a:r>
          </a:p>
          <a:p>
            <a:pPr algn="ctr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Submits Request for</a:t>
            </a:r>
          </a:p>
          <a:p>
            <a:pPr algn="ctr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Assistance</a:t>
            </a:r>
          </a:p>
        </p:txBody>
      </p:sp>
      <p:pic>
        <p:nvPicPr>
          <p:cNvPr id="391184" name="Picture 16" descr="MCj0442146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2286000"/>
            <a:ext cx="1136650" cy="6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YouthBuild Quarterly Reports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046" y="1687220"/>
            <a:ext cx="3357741" cy="33505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Quarterly Fiscal and Program Reports</a:t>
            </a:r>
          </a:p>
          <a:p>
            <a:pPr lvl="1"/>
            <a:r>
              <a:rPr lang="en-US" dirty="0"/>
              <a:t>Fiscal Report (ETA-9130)</a:t>
            </a:r>
          </a:p>
          <a:p>
            <a:pPr lvl="1"/>
            <a:r>
              <a:rPr lang="en-US" dirty="0"/>
              <a:t>Program Narrative Report</a:t>
            </a:r>
          </a:p>
          <a:p>
            <a:pPr lvl="1"/>
            <a:r>
              <a:rPr lang="en-US" dirty="0"/>
              <a:t>Performance Report (QPR/ETA-9136)</a:t>
            </a:r>
          </a:p>
          <a:p>
            <a:pPr lvl="1"/>
            <a:r>
              <a:rPr lang="en-US" dirty="0"/>
              <a:t>Each due 45 days after the end of each quarter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600200"/>
            <a:ext cx="3581400" cy="3951288"/>
          </a:xfrm>
        </p:spPr>
        <p:txBody>
          <a:bodyPr/>
          <a:lstStyle/>
          <a:p>
            <a:r>
              <a:rPr lang="en-US" dirty="0"/>
              <a:t>Final Report</a:t>
            </a:r>
          </a:p>
          <a:p>
            <a:pPr lvl="1"/>
            <a:r>
              <a:rPr lang="en-US" dirty="0"/>
              <a:t>Due 90 days after the end of the performance period</a:t>
            </a:r>
          </a:p>
          <a:p>
            <a:pPr lvl="4">
              <a:buNone/>
            </a:pPr>
            <a:r>
              <a:rPr lang="en-US" sz="2800" b="1" u="sng" dirty="0"/>
              <a:t>OR </a:t>
            </a:r>
          </a:p>
          <a:p>
            <a:pPr lvl="1"/>
            <a:r>
              <a:rPr lang="en-US" dirty="0"/>
              <a:t>90 days after all funds are expended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4" descr="C:\Users\thomas.tiffani\AppData\Local\Microsoft\Windows\Temporary Internet Files\Content.IE5\H3TM7XWN\MC9000300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52064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800" dirty="0" smtClean="0"/>
              <a:t>Moderator</a:t>
            </a:r>
            <a:endParaRPr lang="en-US" sz="3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0" y="2971800"/>
            <a:ext cx="5410200" cy="1600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800" b="1" dirty="0" smtClean="0">
                <a:solidFill>
                  <a:srgbClr val="4F81BD">
                    <a:lumMod val="75000"/>
                  </a:srgbClr>
                </a:solidFill>
              </a:rPr>
              <a:t>Toni Wilson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Workforce Analyst/National Liaison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rgbClr val="4F81BD">
                    <a:lumMod val="75000"/>
                  </a:srgbClr>
                </a:solidFill>
              </a:rPr>
              <a:t>U.S. Department of Labor</a:t>
            </a:r>
            <a:endParaRPr lang="en-US" sz="28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b="6114"/>
          <a:stretch>
            <a:fillRect/>
          </a:stretch>
        </p:blipFill>
        <p:spPr bwMode="auto">
          <a:xfrm>
            <a:off x="424995" y="2162174"/>
            <a:ext cx="2761588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4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Report Due Dates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2912"/>
              </p:ext>
            </p:extLst>
          </p:nvPr>
        </p:nvGraphicFramePr>
        <p:xfrm>
          <a:off x="521109" y="2133600"/>
          <a:ext cx="79248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68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Quarters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Quarterly Report Due Dates</a:t>
                      </a:r>
                      <a:endParaRPr lang="en-US" sz="2000" dirty="0"/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</a:t>
                      </a:r>
                      <a:r>
                        <a:rPr lang="en-US" b="1" baseline="0" dirty="0" smtClean="0"/>
                        <a:t> 1 </a:t>
                      </a:r>
                      <a:r>
                        <a:rPr lang="en-US" baseline="0" dirty="0" smtClean="0"/>
                        <a:t>- </a:t>
                      </a:r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through 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May 15</a:t>
                      </a:r>
                      <a:r>
                        <a:rPr lang="en-US" b="1" baseline="30000" dirty="0" smtClean="0">
                          <a:solidFill>
                            <a:srgbClr val="C00000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 2 </a:t>
                      </a:r>
                      <a:r>
                        <a:rPr lang="en-US" dirty="0" smtClean="0"/>
                        <a:t>- April through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August 14</a:t>
                      </a:r>
                      <a:r>
                        <a:rPr lang="en-US" b="1" baseline="30000" dirty="0" smtClean="0">
                          <a:solidFill>
                            <a:srgbClr val="C00000"/>
                          </a:solidFill>
                        </a:rPr>
                        <a:t>th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 3 </a:t>
                      </a:r>
                      <a:r>
                        <a:rPr lang="en-US" dirty="0" smtClean="0"/>
                        <a:t>- July</a:t>
                      </a:r>
                      <a:r>
                        <a:rPr lang="en-US" baseline="0" dirty="0" smtClean="0"/>
                        <a:t> through 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November 15th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 4 </a:t>
                      </a:r>
                      <a:r>
                        <a:rPr lang="en-US" dirty="0" smtClean="0"/>
                        <a:t>- October</a:t>
                      </a:r>
                      <a:r>
                        <a:rPr lang="en-US" baseline="0" dirty="0" smtClean="0"/>
                        <a:t> through December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February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15</a:t>
                      </a:r>
                      <a:r>
                        <a:rPr lang="en-US" b="1" baseline="30000" dirty="0" smtClean="0">
                          <a:solidFill>
                            <a:srgbClr val="C00000"/>
                          </a:solidFill>
                        </a:rPr>
                        <a:t>th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40" y="1517280"/>
            <a:ext cx="7742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Quarterly Reports are due to DOL 45 days after the end of the quarter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6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95401"/>
            <a:ext cx="8077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Quarterly Financial Status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Reports</a:t>
            </a:r>
          </a:p>
          <a:p>
            <a:endParaRPr lang="en-US" b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Submit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through the Electronic Grant Reporting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System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Help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Desk: (202) 693-2682;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hlinkClick r:id="rId3"/>
              </a:rPr>
              <a:t>E-grants-help@dol.gov</a:t>
            </a:r>
            <a:endParaRPr lang="en-US" sz="2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  For 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EGRS PIN assistance, contact Shantay Logan (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hlinkClick r:id="rId4"/>
              </a:rPr>
              <a:t>logan.shantay@dol.gov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) or Avery Malone (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  <a:hlinkClick r:id="rId5"/>
              </a:rPr>
              <a:t>malone.avery@dol.gov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 Performance Reports</a:t>
            </a:r>
          </a:p>
          <a:p>
            <a:endParaRPr lang="en-US" sz="24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500" dirty="0" smtClean="0">
                <a:solidFill>
                  <a:prstClr val="black"/>
                </a:solidFill>
              </a:rPr>
              <a:t>Submit </a:t>
            </a:r>
            <a:r>
              <a:rPr lang="en-US" sz="2500" dirty="0">
                <a:solidFill>
                  <a:prstClr val="black"/>
                </a:solidFill>
              </a:rPr>
              <a:t>through YouthBuild MIS</a:t>
            </a:r>
          </a:p>
          <a:p>
            <a:pPr lvl="1"/>
            <a:r>
              <a:rPr lang="en-US" sz="2500" dirty="0">
                <a:solidFill>
                  <a:prstClr val="black"/>
                </a:solidFill>
              </a:rPr>
              <a:t>Help Desk: (866) 680-0855; </a:t>
            </a:r>
            <a:r>
              <a:rPr lang="en-US" sz="2500" dirty="0">
                <a:solidFill>
                  <a:prstClr val="black"/>
                </a:solidFill>
                <a:hlinkClick r:id="rId6"/>
              </a:rPr>
              <a:t>missuport@youthbuild.org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333146"/>
            <a:ext cx="3477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Desk</a:t>
            </a:r>
          </a:p>
        </p:txBody>
      </p:sp>
    </p:spTree>
    <p:extLst>
      <p:ext uri="{BB962C8B-B14F-4D97-AF65-F5344CB8AC3E}">
        <p14:creationId xmlns:p14="http://schemas.microsoft.com/office/powerpoint/2010/main" val="5431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660400" y="3721100"/>
            <a:ext cx="7759700" cy="1092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dirty="0" smtClean="0">
                <a:effectLst/>
              </a:rPr>
              <a:t>YOUTHBUILD MATCH REQUIREMENT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2556"/>
            <a:ext cx="7924800" cy="472360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3333CC"/>
                </a:solidFill>
              </a:rPr>
              <a:t>25% Match Requirement</a:t>
            </a:r>
          </a:p>
          <a:p>
            <a:pPr>
              <a:buFont typeface="Wingdings" pitchFamily="2" charset="2"/>
              <a:buNone/>
            </a:pPr>
            <a:endParaRPr lang="en-US" altLang="en-US" b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b="1" dirty="0" smtClean="0">
              <a:solidFill>
                <a:srgbClr val="3333CC"/>
              </a:solidFill>
            </a:endParaRPr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698500" y="3733800"/>
            <a:ext cx="7797800" cy="1016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62163"/>
            <a:ext cx="81883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669925" y="422751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dirty="0"/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687388" y="4267200"/>
            <a:ext cx="7726362" cy="9969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200" dirty="0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5665788" y="4660900"/>
            <a:ext cx="2286000" cy="3746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</a:rPr>
              <a:t>10j through 10n</a:t>
            </a:r>
          </a:p>
        </p:txBody>
      </p:sp>
      <p:sp>
        <p:nvSpPr>
          <p:cNvPr id="429070" name="Text Box 14"/>
          <p:cNvSpPr txBox="1">
            <a:spLocks noChangeArrowheads="1"/>
          </p:cNvSpPr>
          <p:nvPr/>
        </p:nvSpPr>
        <p:spPr bwMode="auto">
          <a:xfrm>
            <a:off x="6702425" y="1204913"/>
            <a:ext cx="1454150" cy="395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93535"/>
                </a:solidFill>
              </a:rPr>
              <a:t>TEGL 5-10</a:t>
            </a:r>
          </a:p>
        </p:txBody>
      </p:sp>
    </p:spTree>
    <p:extLst>
      <p:ext uri="{BB962C8B-B14F-4D97-AF65-F5344CB8AC3E}">
        <p14:creationId xmlns:p14="http://schemas.microsoft.com/office/powerpoint/2010/main" val="32815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1" grpId="0" animBg="1"/>
      <p:bldP spid="3307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43012" y="304800"/>
            <a:ext cx="6505575" cy="7778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dirty="0" smtClean="0">
                <a:ln w="12700">
                  <a:noFill/>
                  <a:prstDash val="solid"/>
                </a:ln>
              </a:rPr>
              <a:t>YouthBuild</a:t>
            </a:r>
            <a:r>
              <a:rPr lang="en-US" altLang="en-US" dirty="0" smtClean="0">
                <a:ln w="12700">
                  <a:solidFill>
                    <a:srgbClr val="C00000"/>
                  </a:solidFill>
                  <a:prstDash val="solid"/>
                </a:ln>
              </a:rPr>
              <a:t> </a:t>
            </a:r>
            <a:r>
              <a:rPr lang="en-US" altLang="en-US" dirty="0" smtClean="0">
                <a:ln w="12700">
                  <a:noFill/>
                  <a:prstDash val="solid"/>
                </a:ln>
              </a:rPr>
              <a:t>Program</a:t>
            </a:r>
            <a:r>
              <a:rPr lang="en-US" altLang="en-US" dirty="0" smtClean="0">
                <a:ln w="12700">
                  <a:solidFill>
                    <a:srgbClr val="C00000"/>
                  </a:solidFill>
                  <a:prstDash val="solid"/>
                </a:ln>
              </a:rPr>
              <a:t> </a:t>
            </a:r>
            <a:r>
              <a:rPr lang="en-US" altLang="en-US" dirty="0" smtClean="0">
                <a:ln w="12700">
                  <a:noFill/>
                  <a:prstDash val="solid"/>
                </a:ln>
              </a:rPr>
              <a:t>Eligibility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/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YouthBuild Eligibility Requirements</a:t>
            </a:r>
          </a:p>
          <a:p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Selective Service Requirement</a:t>
            </a:r>
          </a:p>
          <a:p>
            <a:pPr>
              <a:buFont typeface="Wingdings" pitchFamily="2" charset="2"/>
              <a:buNone/>
            </a:pPr>
            <a:endParaRPr lang="en-US" altLang="en-US" sz="3400" dirty="0" smtClean="0"/>
          </a:p>
        </p:txBody>
      </p:sp>
      <p:pic>
        <p:nvPicPr>
          <p:cNvPr id="376836" name="Picture 4" descr="MP91021874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254125"/>
            <a:ext cx="1816100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38" name="Picture 6" descr="MP90044431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271588"/>
            <a:ext cx="1749425" cy="1354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44" name="Picture 12" descr="MP90044352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258888"/>
            <a:ext cx="1866900" cy="1354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46" name="Picture 14" descr="MP90044358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277938"/>
            <a:ext cx="1787525" cy="1354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505575" cy="777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YouthBuild</a:t>
            </a:r>
            <a:r>
              <a:rPr lang="en-US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dirty="0" smtClean="0">
                <a:ln w="12700">
                  <a:noFill/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Eligibility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103313"/>
            <a:ext cx="8955087" cy="542766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</a:rPr>
              <a:t>YouthBuild Eligibility Requirements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 </a:t>
            </a:r>
            <a:r>
              <a:rPr lang="en-US" altLang="en-US" sz="3600" b="1" dirty="0">
                <a:solidFill>
                  <a:srgbClr val="3333CC"/>
                </a:solidFill>
              </a:rPr>
              <a:t>E</a:t>
            </a:r>
            <a:r>
              <a:rPr lang="en-US" altLang="en-US" sz="3600" b="1" dirty="0" smtClean="0">
                <a:solidFill>
                  <a:srgbClr val="3333CC"/>
                </a:solidFill>
              </a:rPr>
              <a:t>ligible Enrollees:</a:t>
            </a:r>
            <a:endParaRPr lang="en-US" altLang="en-US" sz="3600" dirty="0" smtClean="0"/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altLang="en-US" dirty="0" smtClean="0"/>
              <a:t>Must be between 16 and 24 years of age; and </a:t>
            </a:r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altLang="en-US" dirty="0" smtClean="0"/>
              <a:t>A member of disadvantaged youth population; and</a:t>
            </a:r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altLang="en-US" dirty="0" smtClean="0"/>
              <a:t>Must be a school dropout or be enrolled in an alternative school (as part of a sequential service strategy).</a:t>
            </a:r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altLang="en-US" dirty="0" smtClean="0"/>
              <a:t>25% enrollment exemption: Basic Skills Deficient; or have been referred by a local secondary school for participation in the YouthBuild Program. </a:t>
            </a:r>
          </a:p>
          <a:p>
            <a:pPr lvl="2">
              <a:buFont typeface="Wingdings" pitchFamily="2" charset="2"/>
              <a:buChar char="§"/>
            </a:pPr>
            <a:endParaRPr lang="en-US" altLang="en-US" dirty="0" smtClean="0"/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85983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</a:rPr>
              <a:t>YouthBuild Program Eligibility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3500" b="1" dirty="0" smtClean="0">
                <a:solidFill>
                  <a:srgbClr val="3333CC"/>
                </a:solidFill>
              </a:rPr>
              <a:t>Definition of Disadvantaged Youth</a:t>
            </a:r>
            <a:r>
              <a:rPr lang="en-US" altLang="en-US" b="1" dirty="0" smtClean="0">
                <a:solidFill>
                  <a:srgbClr val="3333CC"/>
                </a:solidFill>
              </a:rPr>
              <a:t>:</a:t>
            </a:r>
          </a:p>
          <a:p>
            <a:r>
              <a:rPr lang="en-US" altLang="en-US" dirty="0" smtClean="0"/>
              <a:t>Member of low-income family</a:t>
            </a:r>
          </a:p>
          <a:p>
            <a:r>
              <a:rPr lang="en-US" altLang="en-US" dirty="0" smtClean="0"/>
              <a:t>Youth in foster care (including youth aging out of foster care</a:t>
            </a:r>
          </a:p>
          <a:p>
            <a:r>
              <a:rPr lang="en-US" altLang="en-US" dirty="0" smtClean="0"/>
              <a:t>Youth offender</a:t>
            </a:r>
          </a:p>
          <a:p>
            <a:r>
              <a:rPr lang="en-US" altLang="en-US" dirty="0" smtClean="0"/>
              <a:t>An individual with a disability</a:t>
            </a:r>
          </a:p>
          <a:p>
            <a:r>
              <a:rPr lang="en-US" altLang="en-US" dirty="0" smtClean="0"/>
              <a:t>A child of incarcerated parents</a:t>
            </a:r>
          </a:p>
          <a:p>
            <a:r>
              <a:rPr lang="en-US" altLang="en-US" dirty="0" smtClean="0"/>
              <a:t>A migrant youth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722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effectLst/>
              </a:rPr>
              <a:t>YouthBuild Program Eligibility 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3333CC"/>
                </a:solidFill>
              </a:rPr>
              <a:t>25 percent enrollment exception</a:t>
            </a:r>
          </a:p>
          <a:p>
            <a:pPr marL="0" indent="0">
              <a:buNone/>
            </a:pPr>
            <a:r>
              <a:rPr lang="en-US" altLang="en-US" sz="2800" dirty="0" smtClean="0"/>
              <a:t>Up to (but not more than) 25 percent of participants in program may be youth who do not meet the education or target group criteria but are:</a:t>
            </a:r>
          </a:p>
          <a:p>
            <a:r>
              <a:rPr lang="en-US" altLang="en-US" sz="2800" dirty="0" smtClean="0"/>
              <a:t>Basic Skills Deficient; or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en-US" sz="2800" dirty="0" smtClean="0"/>
              <a:t>Have been referred by a local secondary school for participation in a YouthBuild leading to the attainment of a secondary school diploma.</a:t>
            </a:r>
            <a:endParaRPr lang="en-US" dirty="0">
              <a:solidFill>
                <a:srgbClr val="376092"/>
              </a:solidFill>
            </a:endParaRPr>
          </a:p>
          <a:p>
            <a:endParaRPr lang="en-US" altLang="en-US" sz="2800" dirty="0" smtClean="0"/>
          </a:p>
          <a:p>
            <a:endParaRPr lang="en-US" altLang="en-US" sz="24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8394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081" y="69747"/>
            <a:ext cx="6677025" cy="790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200" dirty="0" smtClean="0">
                <a:ln w="12700">
                  <a:noFill/>
                  <a:prstDash val="solid"/>
                </a:ln>
              </a:rPr>
              <a:t>YouthBuild Program Eligibility</a:t>
            </a:r>
          </a:p>
        </p:txBody>
      </p:sp>
      <p:graphicFrame>
        <p:nvGraphicFramePr>
          <p:cNvPr id="396533" name="Group 2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3458485"/>
              </p:ext>
            </p:extLst>
          </p:nvPr>
        </p:nvGraphicFramePr>
        <p:xfrm>
          <a:off x="304800" y="1200315"/>
          <a:ext cx="8382000" cy="5582605"/>
        </p:xfrm>
        <a:graphic>
          <a:graphicData uri="http://schemas.openxmlformats.org/drawingml/2006/table">
            <a:tbl>
              <a:tblPr/>
              <a:tblGrid>
                <a:gridCol w="1584325"/>
                <a:gridCol w="2266950"/>
                <a:gridCol w="4530725"/>
              </a:tblGrid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Most Common Documentation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Youth is between the ages of 16 and 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Drivers license or Government Identification Card, School Records/School Identification Card, Birth Certificate, Hospital Birth Record, U.S. Passport or Naturalization Certificate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youth meets low-income guidelines (as referenced in 42 U.S.C. 1437a (b) through applicable income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Income levels can be established through information contained within the following documents: Pay Stubs, Bank statement (direct deposit), Employer statement/contact, Parents tax return if under 18, Tax Return if over 18, emancipated or Public Assistance records/ receipt (TANF/Food Stamps),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Youth in Foster Care or Aging 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youth is in the foster care system or aging out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Court contact/documentation, Social Service contact/documentation, Medical Card or Verification of payment made on behalf of the youth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Youth is an individual with a disability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disability (Define in Section 3 of the Americans with Disabilities Act of 1990 (42 U.S.C. 12102)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Social Security Administration Disability Records Statement, Academic records, Medical Records or Physician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Child of Incarcerated parent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youth is a child of an incarcerated 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Court records or Applicant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Migrant Youth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youth is a migrant youth or part of a family of migrant workers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Employer statement, wage records/family wage records, or work permits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Youth Offender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youth is an offender or involved with the criminal justice system.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Court documentation, Resident of detention facility, group home, or restricted state run facility, Letter of parole/probation officer, Police records or Applicant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School Drop-Out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youth is no longer attending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Letter documentation from the school stating the youth has dropped out, School Attendance Record, or Applicant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25% Exemption: Basic Skills Deficient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Verify youth has a diploma/GED or other State-recognized equivalent and is basic skills deficient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Youth tests at or below the 8</a:t>
                      </a:r>
                      <a:r>
                        <a:rPr kumimoji="0" lang="en-US" altLang="en-US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</a:t>
                      </a: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grade level on a generally accepted standardized academic test (regardless of the attainment of diploma/GED), Testing indicates youth is unable to compute or solve problems, read, write, or speak English at a level necessary to function on the job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25% Exemption: Referred by a local secondary school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Youth has been referred by a local secondary school for participation in YouthBuild Program leading to attainment of a secondary school diploma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 referral from a high school guidance counselor/other academic professional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6364" name="Text Box 76"/>
          <p:cNvSpPr txBox="1">
            <a:spLocks noChangeArrowheads="1"/>
          </p:cNvSpPr>
          <p:nvPr/>
        </p:nvSpPr>
        <p:spPr bwMode="auto">
          <a:xfrm>
            <a:off x="3260725" y="87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dirty="0"/>
          </a:p>
        </p:txBody>
      </p:sp>
      <p:sp>
        <p:nvSpPr>
          <p:cNvPr id="396435" name="Text Box 147"/>
          <p:cNvSpPr txBox="1">
            <a:spLocks noChangeArrowheads="1"/>
          </p:cNvSpPr>
          <p:nvPr/>
        </p:nvSpPr>
        <p:spPr bwMode="auto">
          <a:xfrm>
            <a:off x="1304925" y="685872"/>
            <a:ext cx="6129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YouthBuild Eligibility Guidelines and Source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0981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05575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200" dirty="0" smtClean="0">
                <a:ln w="12700">
                  <a:noFill/>
                  <a:prstDash val="solid"/>
                </a:ln>
              </a:rPr>
              <a:t>YouthBuild</a:t>
            </a:r>
            <a:r>
              <a:rPr lang="en-US" altLang="en-US" sz="3200" dirty="0" smtClean="0"/>
              <a:t> </a:t>
            </a:r>
            <a:r>
              <a:rPr lang="en-US" altLang="en-US" sz="3200" dirty="0" smtClean="0">
                <a:ln w="12700">
                  <a:noFill/>
                  <a:prstDash val="solid"/>
                </a:ln>
              </a:rPr>
              <a:t>Program Eligibility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98550"/>
            <a:ext cx="7391400" cy="5153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>
                <a:solidFill>
                  <a:srgbClr val="3333CC"/>
                </a:solidFill>
              </a:rPr>
              <a:t>Selective Service Registration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Males between the ages of 18 – 25 must be registered for selective service in the DOL YouthBuild Management Information System. 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Only those males in compliance with the registration requirements are eligible to participate in YouthBuild. </a:t>
            </a:r>
          </a:p>
          <a:p>
            <a:pPr>
              <a:lnSpc>
                <a:spcPct val="90000"/>
              </a:lnSpc>
            </a:pPr>
            <a:r>
              <a:rPr lang="en-US" altLang="en-US" sz="1800" dirty="0" smtClean="0"/>
              <a:t>Males under age 26 who have not registered can do so through the Selective Service website </a:t>
            </a:r>
            <a:r>
              <a:rPr lang="en-US" sz="1800" dirty="0" smtClean="0">
                <a:latin typeface="Tahoma" pitchFamily="34" charset="0"/>
                <a:cs typeface="Tahoma" pitchFamily="34" charset="0"/>
                <a:hlinkClick r:id="rId3"/>
              </a:rPr>
              <a:t>ww.sss.gov/default.htm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Grant recipients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must ensure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enrollment and retain a copy of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documentation.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 smtClean="0"/>
          </a:p>
        </p:txBody>
      </p:sp>
      <p:graphicFrame>
        <p:nvGraphicFramePr>
          <p:cNvPr id="400423" name="Group 3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4016761"/>
              </p:ext>
            </p:extLst>
          </p:nvPr>
        </p:nvGraphicFramePr>
        <p:xfrm>
          <a:off x="480202" y="4474582"/>
          <a:ext cx="7749398" cy="1931353"/>
        </p:xfrm>
        <a:graphic>
          <a:graphicData uri="http://schemas.openxmlformats.org/drawingml/2006/table">
            <a:tbl>
              <a:tblPr/>
              <a:tblGrid>
                <a:gridCol w="2974516"/>
                <a:gridCol w="4774882"/>
              </a:tblGrid>
              <a:tr h="77311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Most Common Documentation (Examples)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568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Selective 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eaLnBrk="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Selective Service Letter/Registration Letter, DD-214 Report of Transfer or Discharge from Military Service, Board/State Registration, Stamped Post Office of Registration, Internet verification/registration (</a:t>
                      </a:r>
                      <a:r>
                        <a:rPr kumimoji="0" lang="en-US" alt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hlinkClick r:id="rId4"/>
                        </a:rPr>
                        <a:t>www.sss.gov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), Telephone Verification: (847) 688-6888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420" name="Text Box 36"/>
          <p:cNvSpPr txBox="1">
            <a:spLocks noChangeArrowheads="1"/>
          </p:cNvSpPr>
          <p:nvPr/>
        </p:nvSpPr>
        <p:spPr bwMode="auto">
          <a:xfrm rot="10810935" flipV="1">
            <a:off x="7747181" y="2897633"/>
            <a:ext cx="1280043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C20000"/>
                </a:solidFill>
              </a:rPr>
              <a:t>TEN 44-10 Selective Service Registration for YouthBuild Participants</a:t>
            </a:r>
          </a:p>
        </p:txBody>
      </p:sp>
    </p:spTree>
    <p:extLst>
      <p:ext uri="{BB962C8B-B14F-4D97-AF65-F5344CB8AC3E}">
        <p14:creationId xmlns:p14="http://schemas.microsoft.com/office/powerpoint/2010/main" val="22468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80" name="Rectangle 16"/>
          <p:cNvSpPr>
            <a:spLocks noChangeArrowheads="1"/>
          </p:cNvSpPr>
          <p:nvPr/>
        </p:nvSpPr>
        <p:spPr bwMode="auto">
          <a:xfrm>
            <a:off x="6197600" y="3517900"/>
            <a:ext cx="2717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879" name="Rectangle 15"/>
          <p:cNvSpPr>
            <a:spLocks noChangeArrowheads="1"/>
          </p:cNvSpPr>
          <p:nvPr/>
        </p:nvSpPr>
        <p:spPr bwMode="auto">
          <a:xfrm>
            <a:off x="3441700" y="3517900"/>
            <a:ext cx="2667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878" name="Rectangle 14"/>
          <p:cNvSpPr>
            <a:spLocks noChangeArrowheads="1"/>
          </p:cNvSpPr>
          <p:nvPr/>
        </p:nvSpPr>
        <p:spPr bwMode="auto">
          <a:xfrm>
            <a:off x="520700" y="3530600"/>
            <a:ext cx="27559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YOUTHBUILD PROGRAM DESIGN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333CC"/>
                </a:solidFill>
              </a:rPr>
              <a:t>YouthBuild Program Structure</a:t>
            </a:r>
          </a:p>
          <a:p>
            <a:pPr lvl="1"/>
            <a:r>
              <a:rPr lang="en-US" sz="2000" dirty="0" smtClean="0"/>
              <a:t>50% Educational Activities</a:t>
            </a:r>
          </a:p>
          <a:p>
            <a:pPr lvl="1"/>
            <a:r>
              <a:rPr lang="en-US" sz="2000" dirty="0" smtClean="0"/>
              <a:t>40% Vocational Activities in Construction or Construction Plus Vocational Activities in </a:t>
            </a:r>
            <a:r>
              <a:rPr lang="en-US" sz="2000" dirty="0"/>
              <a:t>O</a:t>
            </a:r>
            <a:r>
              <a:rPr lang="en-US" sz="2000" dirty="0" smtClean="0"/>
              <a:t>ther Industries</a:t>
            </a:r>
          </a:p>
          <a:p>
            <a:pPr lvl="1"/>
            <a:r>
              <a:rPr lang="en-US" sz="2000" dirty="0" smtClean="0"/>
              <a:t>10% Community and Public Facilities (Optional)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420869" name="Picture 5" descr="MP9004394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59225"/>
            <a:ext cx="2743200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0871" name="Picture 7" descr="MP90039927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9163" y="3933826"/>
            <a:ext cx="1322387" cy="239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0872" name="Picture 8" descr="MP90044361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3992563"/>
            <a:ext cx="2695575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20875" name="Text Box 11"/>
          <p:cNvSpPr txBox="1">
            <a:spLocks noChangeArrowheads="1"/>
          </p:cNvSpPr>
          <p:nvPr/>
        </p:nvSpPr>
        <p:spPr bwMode="auto">
          <a:xfrm>
            <a:off x="1038225" y="356711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50% Education</a:t>
            </a:r>
          </a:p>
        </p:txBody>
      </p:sp>
      <p:sp>
        <p:nvSpPr>
          <p:cNvPr id="420876" name="Text Box 12"/>
          <p:cNvSpPr txBox="1">
            <a:spLocks noChangeArrowheads="1"/>
          </p:cNvSpPr>
          <p:nvPr/>
        </p:nvSpPr>
        <p:spPr bwMode="auto">
          <a:xfrm>
            <a:off x="3756025" y="354171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40% Vocational</a:t>
            </a:r>
          </a:p>
        </p:txBody>
      </p:sp>
      <p:sp>
        <p:nvSpPr>
          <p:cNvPr id="420877" name="Text Box 13"/>
          <p:cNvSpPr txBox="1">
            <a:spLocks noChangeArrowheads="1"/>
          </p:cNvSpPr>
          <p:nvPr/>
        </p:nvSpPr>
        <p:spPr bwMode="auto">
          <a:xfrm>
            <a:off x="6169025" y="3516313"/>
            <a:ext cx="282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10% Community/Public</a:t>
            </a:r>
          </a:p>
        </p:txBody>
      </p:sp>
      <p:pic>
        <p:nvPicPr>
          <p:cNvPr id="1026" name="Picture 2" descr="C:\Users\thomas.tiffani\AppData\Local\Microsoft\Windows\Temporary Internet Files\Content.IE5\NAK8BM5T\MP9004484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942966"/>
            <a:ext cx="1333500" cy="2389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Grant Award Package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95250891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05575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 dirty="0" smtClean="0">
                <a:ln w="12700">
                  <a:noFill/>
                  <a:prstDash val="solid"/>
                </a:ln>
                <a:effectLst/>
              </a:rPr>
              <a:t>YouthBuild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ln w="12700">
                  <a:noFill/>
                  <a:prstDash val="solid"/>
                </a:ln>
                <a:effectLst/>
              </a:rPr>
              <a:t>Performance Outcomes</a:t>
            </a:r>
          </a:p>
        </p:txBody>
      </p:sp>
      <p:graphicFrame>
        <p:nvGraphicFramePr>
          <p:cNvPr id="447597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61535"/>
              </p:ext>
            </p:extLst>
          </p:nvPr>
        </p:nvGraphicFramePr>
        <p:xfrm>
          <a:off x="0" y="1066801"/>
          <a:ext cx="9144000" cy="5791199"/>
        </p:xfrm>
        <a:graphic>
          <a:graphicData uri="http://schemas.openxmlformats.org/drawingml/2006/table">
            <a:tbl>
              <a:tblPr/>
              <a:tblGrid>
                <a:gridCol w="3413682"/>
                <a:gridCol w="5730318"/>
              </a:tblGrid>
              <a:tr h="5114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YouthBuild Performance Outcomes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Documentation for Verification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907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Enrollment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DOL YouthBuild eligibility documentation, YouthBuild program enrollment form/application and/or enrollment verification from the DOL YouthBuild MIS system.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Recidivism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Documentation from juvenile or adult criminal justice system, documented phone call with court of probation representatives, or self-attestation at enrollment.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7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Literacy/Numeracy Gain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 and Post standardized assessment tests, i.e. CASAS, ABLE, TABE, TABE CLAS-E, BEST, Work Keys, SPL, and other U.S. Department of Education approved standardized assessment test, school records, and case notes.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7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Degree/Certification Attainment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GED certificate, HS diploma or Industry recognized certification in construction field (WIB certificates, Work readiness certificates and OSHA safety training certificates do not count as certifications towards measure).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9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Placement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Educational Placement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Requires post-secondary educational institutional or advanced level training program certification of enrollment, case notes verifying enrollment and report card reflecting completion of courses.      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Job Placement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Requires pay stubs, employer verification by phone or via a signed form that is case noted into MIS system or UI wage records.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Military Placement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Documentation of military service i.e. DD214 or DD215 forms from the U.S. Department of Defense.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Retention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Educational Placement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Requires post-secondary educational institutional or advanced level training program certification of enrollment, case notes verifying enrollment, and report card reflecting completion of courses.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Job Placement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Requires pay stubs, employer verification by phone or via a signed form that is case noted into MIS system, or UI wage records. </a:t>
                      </a:r>
                      <a:r>
                        <a:rPr kumimoji="0" lang="en-US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ahoma" pitchFamily="34" charset="0"/>
                        </a:rPr>
                        <a:t>Military Placement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– Documentation of military service i.e. DD214 or DD215 forms from the U.S. Department of Defense.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777875"/>
          </a:xfrm>
        </p:spPr>
        <p:txBody>
          <a:bodyPr/>
          <a:lstStyle/>
          <a:p>
            <a:r>
              <a:rPr lang="en-US" dirty="0" smtClean="0"/>
              <a:t>Slide for Performance Memo 2014 YB Grantees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/>
              <a:t> </a:t>
            </a:r>
            <a:r>
              <a:rPr lang="en-US" altLang="en-US" sz="3600" b="1" dirty="0" smtClean="0">
                <a:solidFill>
                  <a:srgbClr val="3333CC"/>
                </a:solidFill>
              </a:rPr>
              <a:t>Class of 2014 Performance Goals:</a:t>
            </a:r>
            <a:endParaRPr lang="en-US" altLang="en-US" sz="3600" dirty="0"/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altLang="en-US" dirty="0" smtClean="0"/>
              <a:t>Placement in Education &amp; Employment		70%</a:t>
            </a:r>
            <a:endParaRPr lang="en-US" altLang="en-US" dirty="0"/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altLang="en-US" dirty="0" smtClean="0"/>
              <a:t>Attainment of Degree/Certificate	</a:t>
            </a:r>
            <a:r>
              <a:rPr lang="en-US" altLang="en-US" dirty="0"/>
              <a:t>	</a:t>
            </a:r>
            <a:r>
              <a:rPr lang="en-US" altLang="en-US" dirty="0" smtClean="0"/>
              <a:t>	75%</a:t>
            </a:r>
            <a:endParaRPr lang="en-US" altLang="en-US" dirty="0"/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altLang="en-US" dirty="0" smtClean="0"/>
              <a:t>Literacy/Numeracy Gains			65%</a:t>
            </a:r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dirty="0" smtClean="0"/>
              <a:t>Retention in Education &amp; Employment		75%</a:t>
            </a:r>
          </a:p>
          <a:p>
            <a:pPr lvl="1">
              <a:spcAft>
                <a:spcPts val="2400"/>
              </a:spcAft>
              <a:buFont typeface="Arial" pitchFamily="34" charset="0"/>
              <a:buChar char="−"/>
            </a:pPr>
            <a:r>
              <a:rPr lang="en-US" dirty="0" smtClean="0"/>
              <a:t>Recidivism					20%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042" y="3048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YouthBuild Core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Management Functions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Grantees must develop </a:t>
            </a:r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written policies and procedures for YouthBuild core management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functions.</a:t>
            </a:r>
            <a:endParaRPr lang="en-US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YouthBuild Program Policies:</a:t>
            </a:r>
          </a:p>
          <a:p>
            <a:pPr lvl="1"/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endParaRPr lang="en-US" sz="2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496" y="3144683"/>
            <a:ext cx="3352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Outreach and Recruitment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Mental Toughness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Intake and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Eligibility and Enrollment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Attendance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Program Components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Termination and Suspension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Equal Opportunity/Non-discrimination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0642" y="3095103"/>
            <a:ext cx="43699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Grievance/Complaint </a:t>
            </a:r>
            <a:r>
              <a:rPr lang="en-US" sz="2000" dirty="0" smtClean="0"/>
              <a:t>Procedures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Sexual Harassment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Drug-Free Workplace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Construction Safety Plan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Case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Counseling and Referrals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Stipends and Incentives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Supportive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Exit and Follow-up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Sub-Recipient Monitoring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229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02566"/>
            <a:ext cx="5117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YouthBuild OSHA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Requirements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212823"/>
            <a:ext cx="701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YouthBuild programs must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en-US" sz="2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Provide </a:t>
            </a:r>
            <a:r>
              <a:rPr lang="en-US" sz="2400" dirty="0">
                <a:solidFill>
                  <a:prstClr val="black"/>
                </a:solidFill>
              </a:rPr>
              <a:t>comprehensive construction safety </a:t>
            </a:r>
            <a:r>
              <a:rPr lang="en-US" sz="2400" dirty="0" smtClean="0">
                <a:solidFill>
                  <a:prstClr val="black"/>
                </a:solidFill>
              </a:rPr>
              <a:t>training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Demonstrate </a:t>
            </a:r>
            <a:r>
              <a:rPr lang="en-US" sz="2400" dirty="0">
                <a:solidFill>
                  <a:prstClr val="black"/>
                </a:solidFill>
              </a:rPr>
              <a:t>compliance with federal and state child labor laws and occupational safety health regulations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Develop </a:t>
            </a:r>
            <a:r>
              <a:rPr lang="en-US" sz="2400" dirty="0">
                <a:solidFill>
                  <a:prstClr val="black"/>
                </a:solidFill>
              </a:rPr>
              <a:t>a written job-site specific safety plan and ensure a knowledgeable supervisor is on site </a:t>
            </a:r>
            <a:r>
              <a:rPr lang="en-US" sz="2400" dirty="0" smtClean="0">
                <a:solidFill>
                  <a:prstClr val="black"/>
                </a:solidFill>
              </a:rPr>
              <a:t>that has </a:t>
            </a:r>
            <a:r>
              <a:rPr lang="en-US" sz="2400" dirty="0">
                <a:solidFill>
                  <a:prstClr val="black"/>
                </a:solidFill>
              </a:rPr>
              <a:t>the authority to enforce </a:t>
            </a:r>
            <a:r>
              <a:rPr lang="en-US" sz="2400" dirty="0" smtClean="0">
                <a:solidFill>
                  <a:prstClr val="black"/>
                </a:solidFill>
              </a:rPr>
              <a:t>safety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Provide </a:t>
            </a:r>
            <a:r>
              <a:rPr lang="en-US" sz="2400" dirty="0">
                <a:solidFill>
                  <a:prstClr val="black"/>
                </a:solidFill>
              </a:rPr>
              <a:t>necessary protective </a:t>
            </a:r>
            <a:r>
              <a:rPr lang="en-US" sz="2400" dirty="0" smtClean="0">
                <a:solidFill>
                  <a:prstClr val="black"/>
                </a:solidFill>
              </a:rPr>
              <a:t>equipment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Take </a:t>
            </a:r>
            <a:r>
              <a:rPr lang="en-US" sz="2400" dirty="0">
                <a:solidFill>
                  <a:prstClr val="black"/>
                </a:solidFill>
              </a:rPr>
              <a:t>measures to prevent </a:t>
            </a:r>
            <a:r>
              <a:rPr lang="en-US" sz="2400" dirty="0" smtClean="0">
                <a:solidFill>
                  <a:prstClr val="black"/>
                </a:solidFill>
              </a:rPr>
              <a:t>injuries 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</a:rPr>
              <a:t>Report </a:t>
            </a:r>
            <a:r>
              <a:rPr lang="en-US" sz="2400" dirty="0">
                <a:solidFill>
                  <a:prstClr val="black"/>
                </a:solidFill>
              </a:rPr>
              <a:t>all illness and accidents </a:t>
            </a:r>
            <a:r>
              <a:rPr lang="en-US" sz="2400" dirty="0" smtClean="0">
                <a:solidFill>
                  <a:prstClr val="black"/>
                </a:solidFill>
              </a:rPr>
              <a:t>to DOL using the OSHA 301 form</a:t>
            </a:r>
          </a:p>
        </p:txBody>
      </p:sp>
      <p:pic>
        <p:nvPicPr>
          <p:cNvPr id="1026" name="Picture 2" descr="C:\Users\thomas.tiffani\AppData\Local\Microsoft\Windows\Temporary Internet Files\Content.IE5\KDJ7S1XS\MC900439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1" y="1035132"/>
            <a:ext cx="219328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93913"/>
            <a:ext cx="6521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YouthBuild Standard Grant </a:t>
            </a:r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Modifications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256" y="1447800"/>
            <a:ext cx="53013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Five standard modifications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Budget Realignment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Statement </a:t>
            </a:r>
            <a:r>
              <a:rPr lang="en-US" sz="3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of W</a:t>
            </a:r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ork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  Equipment </a:t>
            </a:r>
            <a:r>
              <a:rPr lang="en-US" sz="3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urchase</a:t>
            </a:r>
            <a:endParaRPr lang="en-US" sz="3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Administrative </a:t>
            </a:r>
          </a:p>
          <a:p>
            <a:pPr marL="800100" lvl="1" indent="-3429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Period </a:t>
            </a:r>
            <a:r>
              <a:rPr lang="en-US" sz="3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of P</a:t>
            </a:r>
            <a:r>
              <a:rPr lang="en-US" sz="3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erformance</a:t>
            </a:r>
            <a:endParaRPr lang="en-US" sz="3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1"/>
            <a:endParaRPr lang="en-US" sz="3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6" descr="https://encrypted-tbn3.gstatic.com/images?q=tbn:ANd9GcSGXen7X2zl11O4_k5KsDGb-aY9sC9Dyma_uk-QRpTMq_D6v87w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5907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8369"/>
            <a:ext cx="8702675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Modification requests required for: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in Partners/sub recipients as stated in the grant agreement;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or decrease in Personnel, Fringe Benefits, or Indirect Costs line items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 change exceeding 20% budget flexibility in all other line items</a:t>
            </a:r>
          </a:p>
          <a:p>
            <a:pPr lvl="1">
              <a:spcAft>
                <a:spcPts val="2000"/>
              </a:spcAft>
            </a:pPr>
            <a:r>
              <a:rPr lang="en-US" dirty="0" smtClean="0">
                <a:solidFill>
                  <a:schemeClr val="tx1"/>
                </a:solidFill>
              </a:rPr>
              <a:t>Equipment purchase is any item with a per </a:t>
            </a:r>
            <a:r>
              <a:rPr lang="en-US" dirty="0">
                <a:solidFill>
                  <a:schemeClr val="tx1"/>
                </a:solidFill>
              </a:rPr>
              <a:t>unit acquisition cost of $</a:t>
            </a:r>
            <a:r>
              <a:rPr lang="en-US" dirty="0" smtClean="0">
                <a:solidFill>
                  <a:schemeClr val="tx1"/>
                </a:solidFill>
              </a:rPr>
              <a:t>5,000 and useful </a:t>
            </a:r>
            <a:r>
              <a:rPr lang="en-US" dirty="0">
                <a:solidFill>
                  <a:schemeClr val="tx1"/>
                </a:solidFill>
              </a:rPr>
              <a:t>life of more than 1 </a:t>
            </a:r>
            <a:r>
              <a:rPr lang="en-US" dirty="0" smtClean="0">
                <a:solidFill>
                  <a:schemeClr val="tx1"/>
                </a:solidFill>
              </a:rPr>
              <a:t>year. (I</a:t>
            </a:r>
            <a:r>
              <a:rPr lang="en-US" sz="2800" dirty="0" smtClean="0">
                <a:solidFill>
                  <a:schemeClr val="tx1"/>
                </a:solidFill>
              </a:rPr>
              <a:t>ncludes </a:t>
            </a:r>
            <a:r>
              <a:rPr lang="en-US" sz="2800" dirty="0">
                <a:solidFill>
                  <a:schemeClr val="tx1"/>
                </a:solidFill>
              </a:rPr>
              <a:t>purchase of </a:t>
            </a:r>
            <a:r>
              <a:rPr lang="en-US" sz="2800" dirty="0" smtClean="0">
                <a:solidFill>
                  <a:schemeClr val="tx1"/>
                </a:solidFill>
              </a:rPr>
              <a:t>homes)</a:t>
            </a:r>
          </a:p>
          <a:p>
            <a:pPr lvl="1">
              <a:spcAft>
                <a:spcPts val="2000"/>
              </a:spcAft>
            </a:pPr>
            <a:r>
              <a:rPr lang="en-US" dirty="0" smtClean="0">
                <a:solidFill>
                  <a:schemeClr val="tx1"/>
                </a:solidFill>
              </a:rPr>
              <a:t>Changes to the Scope of Work, such as adding a new construction worksite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Period of Performance Extension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gray">
          <a:xfrm>
            <a:off x="1524000" y="68580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en-US" sz="2800" b="1" dirty="0">
              <a:solidFill>
                <a:srgbClr val="CC0000"/>
              </a:solidFill>
            </a:endParaRP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7489825" y="6313488"/>
            <a:ext cx="1087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/>
              <a:t> 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96862"/>
            <a:ext cx="5788025" cy="777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ern="1200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Grant Modification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2335183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Knowledge Check</a:t>
            </a:r>
            <a:endParaRPr lang="en-US" sz="3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19132475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546850" cy="777875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ln w="12700">
                  <a:noFill/>
                  <a:prstDash val="solid"/>
                </a:ln>
              </a:rPr>
              <a:t>Monitoring Reviews</a:t>
            </a:r>
            <a:endParaRPr sz="3200" dirty="0" smtClean="0">
              <a:ln w="12700">
                <a:noFill/>
                <a:prstDash val="solid"/>
              </a:ln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76200" y="1219200"/>
            <a:ext cx="6211888" cy="5000625"/>
          </a:xfrm>
        </p:spPr>
        <p:txBody>
          <a:bodyPr/>
          <a:lstStyle/>
          <a:p>
            <a:pPr marL="284163" indent="-284163"/>
            <a:r>
              <a:rPr lang="en-US" sz="2400" dirty="0" smtClean="0">
                <a:solidFill>
                  <a:schemeClr val="tx1"/>
                </a:solidFill>
              </a:rPr>
              <a:t>DOL ETA uniform guide for monitoring </a:t>
            </a:r>
          </a:p>
          <a:p>
            <a:pPr marL="630238" lvl="1" indent="-346075"/>
            <a:r>
              <a:rPr lang="en-US" sz="2400" dirty="0" smtClean="0">
                <a:solidFill>
                  <a:schemeClr val="tx1"/>
                </a:solidFill>
              </a:rPr>
              <a:t>Five Core Activities</a:t>
            </a:r>
          </a:p>
          <a:p>
            <a:pPr marL="850900" lvl="2" indent="-220663">
              <a:spcAft>
                <a:spcPts val="2000"/>
              </a:spcAft>
            </a:pPr>
            <a:r>
              <a:rPr lang="en-US" dirty="0" smtClean="0">
                <a:solidFill>
                  <a:schemeClr val="tx1"/>
                </a:solidFill>
              </a:rPr>
              <a:t>Design and governance</a:t>
            </a:r>
          </a:p>
          <a:p>
            <a:pPr marL="850900" lvl="2" indent="-220663">
              <a:spcAft>
                <a:spcPts val="2000"/>
              </a:spcAft>
            </a:pPr>
            <a:r>
              <a:rPr lang="en-US" dirty="0" smtClean="0">
                <a:solidFill>
                  <a:schemeClr val="tx1"/>
                </a:solidFill>
              </a:rPr>
              <a:t>Program / Grant Management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Systems</a:t>
            </a:r>
          </a:p>
          <a:p>
            <a:pPr marL="850900" lvl="2" indent="-220663">
              <a:spcAft>
                <a:spcPts val="2000"/>
              </a:spcAft>
            </a:pPr>
            <a:r>
              <a:rPr lang="en-US" dirty="0" smtClean="0">
                <a:solidFill>
                  <a:schemeClr val="tx1"/>
                </a:solidFill>
              </a:rPr>
              <a:t>Financial Management Systems</a:t>
            </a:r>
          </a:p>
          <a:p>
            <a:pPr marL="850900" lvl="2" indent="-220663">
              <a:spcAft>
                <a:spcPts val="2000"/>
              </a:spcAft>
            </a:pPr>
            <a:r>
              <a:rPr lang="en-US" dirty="0" smtClean="0">
                <a:solidFill>
                  <a:schemeClr val="tx1"/>
                </a:solidFill>
              </a:rPr>
              <a:t>Service/product Delivery</a:t>
            </a:r>
          </a:p>
          <a:p>
            <a:pPr marL="850900" lvl="2" indent="-220663"/>
            <a:r>
              <a:rPr lang="en-US" dirty="0" smtClean="0">
                <a:solidFill>
                  <a:schemeClr val="tx1"/>
                </a:solidFill>
              </a:rPr>
              <a:t>Performance Accountability</a:t>
            </a:r>
            <a:r>
              <a:rPr lang="en-US" sz="1600" i="1" dirty="0" smtClean="0">
                <a:solidFill>
                  <a:schemeClr val="tx1"/>
                </a:solidFill>
              </a:rPr>
              <a:t>	</a:t>
            </a:r>
            <a:r>
              <a:rPr lang="en-US" sz="1600" i="1" dirty="0" smtClean="0"/>
              <a:t>	</a:t>
            </a:r>
            <a:endParaRPr lang="en-US" sz="1200" dirty="0" smtClean="0">
              <a:solidFill>
                <a:srgbClr val="CC0099"/>
              </a:solidFill>
            </a:endParaRPr>
          </a:p>
        </p:txBody>
      </p:sp>
      <p:pic>
        <p:nvPicPr>
          <p:cNvPr id="106500" name="Picture 13" descr="1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2332038"/>
            <a:ext cx="35591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38521" y="228600"/>
            <a:ext cx="6618288" cy="7778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n w="12700">
                  <a:noFill/>
                  <a:prstDash val="solid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Monitoring Review Planning Tool</a:t>
            </a:r>
            <a:endParaRPr dirty="0" smtClean="0">
              <a:ln w="12700">
                <a:noFill/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1143000"/>
            <a:ext cx="8685733" cy="54911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5151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Knowledge Check</a:t>
            </a:r>
            <a:endParaRPr lang="en-US" sz="38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53031351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64971" y="1738746"/>
            <a:ext cx="5410200" cy="1447800"/>
          </a:xfrm>
          <a:prstGeom prst="rect">
            <a:avLst/>
          </a:prstGeom>
          <a:solidFill>
            <a:srgbClr val="FFFF00">
              <a:alpha val="85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Presenter:  </a:t>
            </a:r>
            <a:r>
              <a:rPr lang="en-US" dirty="0" smtClean="0"/>
              <a:t>Dr. Jack MacLennan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Title:  Federal Project Officer</a:t>
            </a:r>
          </a:p>
          <a:p>
            <a:pPr marL="0" indent="0">
              <a:buNone/>
            </a:pPr>
            <a:r>
              <a:rPr lang="en-US" dirty="0"/>
              <a:t>Organization:  Employment &amp; Training 	 	           </a:t>
            </a:r>
            <a:r>
              <a:rPr lang="en-US" dirty="0" smtClean="0"/>
              <a:t>Administration, Region 5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16763" y="3886200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Presenter:  Tiffani Thomas</a:t>
            </a:r>
          </a:p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Title: Federal Project Officer</a:t>
            </a:r>
          </a:p>
          <a:p>
            <a:pPr marL="0" indent="0">
              <a:buNone/>
            </a:pPr>
            <a:r>
              <a:rPr lang="en-US" dirty="0">
                <a:solidFill>
                  <a:srgbClr val="1F497D"/>
                </a:solidFill>
              </a:rPr>
              <a:t>Organization: </a:t>
            </a:r>
            <a:r>
              <a:rPr lang="en-US" dirty="0" smtClean="0">
                <a:solidFill>
                  <a:srgbClr val="1F497D"/>
                </a:solidFill>
              </a:rPr>
              <a:t>Employment &amp; Training     		          Administration, Region </a:t>
            </a:r>
            <a:r>
              <a:rPr lang="en-US" dirty="0">
                <a:solidFill>
                  <a:srgbClr val="1F497D"/>
                </a:solidFill>
              </a:rPr>
              <a:t>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3789"/>
            <a:ext cx="1263638" cy="1846612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Tiffani Tho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2" y="3806042"/>
            <a:ext cx="1499068" cy="18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68374"/>
            <a:ext cx="4114800" cy="4094226"/>
          </a:xfrm>
          <a:solidFill>
            <a:schemeClr val="bg1">
              <a:lumMod val="75000"/>
            </a:schemeClr>
          </a:solidFill>
          <a:effectLst>
            <a:reflection blurRad="6350" stA="50000" endA="300" endPos="38500" dist="50800" dir="5400000" sy="-100000" algn="bl" rotWithShape="0"/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38290"/>
            <a:ext cx="7086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Community of Practice (CoP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Code of Federal Regulations (CFR): </a:t>
            </a:r>
            <a:r>
              <a:rPr lang="en-US" sz="1600" b="1" dirty="0" smtClean="0">
                <a:latin typeface="Tahoma" pitchFamily="34" charset="0"/>
                <a:hlinkClick r:id="rId4"/>
              </a:rPr>
              <a:t>http</a:t>
            </a:r>
            <a:r>
              <a:rPr lang="en-US" sz="1600" b="1" dirty="0">
                <a:latin typeface="Tahoma" pitchFamily="34" charset="0"/>
                <a:hlinkClick r:id="rId4"/>
              </a:rPr>
              <a:t>://www.dol.gov/dol/allcfr/cfr.htm</a:t>
            </a:r>
            <a:r>
              <a:rPr lang="en-US" sz="1600" b="1" dirty="0">
                <a:latin typeface="Tahoma" pitchFamily="34" charset="0"/>
              </a:rPr>
              <a:t> </a:t>
            </a:r>
            <a:endParaRPr lang="en-US" sz="1600" b="1" dirty="0" smtClean="0">
              <a:latin typeface="Tahoma" pitchFamily="34" charset="0"/>
            </a:endParaRPr>
          </a:p>
          <a:p>
            <a:pPr marL="457200" lvl="2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Code of Federal Regulations (Annual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Addition): </a:t>
            </a:r>
            <a:r>
              <a:rPr lang="en-US" sz="1600" b="1" dirty="0" smtClean="0">
                <a:latin typeface="Tahoma" pitchFamily="34" charset="0"/>
                <a:hlinkClick r:id="rId5"/>
              </a:rPr>
              <a:t>http://www.gpoaccess.gov/cfr/index.html</a:t>
            </a:r>
            <a:r>
              <a:rPr lang="en-US" sz="1600" b="1" dirty="0" smtClean="0">
                <a:latin typeface="Tahoma" pitchFamily="34" charset="0"/>
              </a:rPr>
              <a:t> </a:t>
            </a:r>
          </a:p>
          <a:p>
            <a:pPr marL="457200" lvl="2" indent="-457200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Code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Federal Regulations (Annual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Addition): </a:t>
            </a:r>
            <a:r>
              <a:rPr lang="en-US" sz="1600" b="1" dirty="0" smtClean="0">
                <a:latin typeface="Tahoma" pitchFamily="34" charset="0"/>
                <a:hlinkClick r:id="rId6"/>
              </a:rPr>
              <a:t>http</a:t>
            </a:r>
            <a:r>
              <a:rPr lang="en-US" sz="1600" b="1" dirty="0">
                <a:latin typeface="Tahoma" pitchFamily="34" charset="0"/>
                <a:hlinkClick r:id="rId6"/>
              </a:rPr>
              <a:t>://www.whitehouse.gov/omb/circulars_default</a:t>
            </a:r>
            <a:r>
              <a:rPr lang="en-US" sz="1600" b="1" dirty="0">
                <a:latin typeface="Tahoma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400572"/>
            <a:ext cx="533400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	JackMacLennan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: Federal Project Officer	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: ETA Region 5	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u="sng" dirty="0" smtClean="0">
                <a:solidFill>
                  <a:srgbClr val="0070C0"/>
                </a:solidFill>
                <a:latin typeface="Tahoma" pitchFamily="34" charset="0"/>
              </a:rPr>
              <a:t>Maclennan.john@dol.gov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 312-596-5494	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71428"/>
            <a:ext cx="5358114" cy="147677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Tiffani Thomas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Federal Project Officer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 ETA Region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6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3"/>
              </a:rPr>
              <a:t>Thomas.tiffani@dol.gov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 415-625-7961</a:t>
            </a: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4847828"/>
            <a:ext cx="53581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Moderator:  Toni Wilson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Workforce Analyst/National Liaison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DOL/ETA/OWI/DYS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wilson.toni@dol.gov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Telephone:202-693-2922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5123" name="Picture 3" descr="C:\Users\mlamb\AppData\Local\Microsoft\Windows\Temporary Internet Files\Content.IE5\6LU72YX7\MP9004386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819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upcoming webinars!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2514599"/>
            <a:ext cx="4038600" cy="2743201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>
            <a:normAutofit/>
          </a:bodyPr>
          <a:lstStyle/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SAVE</a:t>
            </a: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   </a:t>
            </a:r>
            <a:r>
              <a:rPr lang="en-US" sz="6000" b="1" dirty="0" smtClean="0">
                <a:solidFill>
                  <a:srgbClr val="FFC000"/>
                </a:solidFill>
              </a:rPr>
              <a:t>DATE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3123831" y="3447180"/>
            <a:ext cx="127238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3550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PRE NGO WEBINAR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September 16, 2014, 2pm EST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04" y="1654627"/>
            <a:ext cx="8884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31849B"/>
                </a:solidFill>
              </a:rPr>
              <a:t>Best Practices for Successful Work Site Management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32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upcoming webinars!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2514600"/>
            <a:ext cx="4038600" cy="2209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>
            <a:normAutofit/>
          </a:bodyPr>
          <a:lstStyle/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SAVE</a:t>
            </a: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   </a:t>
            </a:r>
            <a:r>
              <a:rPr lang="en-US" sz="6000" b="1" dirty="0" smtClean="0">
                <a:solidFill>
                  <a:srgbClr val="FFC000"/>
                </a:solidFill>
              </a:rPr>
              <a:t>DATE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3135708" y="3288108"/>
            <a:ext cx="127238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3550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(1st TUESDAY OF EVERY MONTH)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8696" y="1654627"/>
            <a:ext cx="5285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31849B"/>
                </a:solidFill>
                <a:ea typeface="Calibri"/>
              </a:rPr>
              <a:t>YOUTHBUILD WEBINAR SERIES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3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DON'T FORGET!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5257799" cy="3364675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>
            <a:normAutofit/>
          </a:bodyPr>
          <a:lstStyle/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smtClean="0">
                <a:solidFill>
                  <a:srgbClr val="FFC000"/>
                </a:solidFill>
              </a:rPr>
              <a:t>New Grantee 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#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810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September 25-26, 2014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@ DOL in Washington DC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endParaRPr lang="en-US" sz="2400" dirty="0" smtClean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696199" cy="762000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Award Package Content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501775"/>
            <a:ext cx="8410575" cy="5033963"/>
          </a:xfrm>
        </p:spPr>
        <p:txBody>
          <a:bodyPr anchor="ctr"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Notification of Obligation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Key References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Solicitation for Grant Applications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   (SGA)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SF-424 Form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Statement of Work (SOW)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Budget (SF-424a)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Assurances and Certifications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Special Clauses and Conditions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482772" y="2705330"/>
            <a:ext cx="3672114" cy="3719285"/>
            <a:chOff x="6176683" y="2748049"/>
            <a:chExt cx="2967317" cy="4109952"/>
          </a:xfrm>
        </p:grpSpPr>
        <p:pic>
          <p:nvPicPr>
            <p:cNvPr id="5" name="Picture 5" descr="clipboard_checklist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2748049"/>
              <a:ext cx="2743200" cy="410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>
            <a:xfrm rot="402235">
              <a:off x="6244623" y="3483648"/>
              <a:ext cx="1164158" cy="274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endParaRPr lang="en-US" sz="1800" i="0" dirty="0"/>
            </a:p>
          </p:txBody>
        </p:sp>
        <p:sp>
          <p:nvSpPr>
            <p:cNvPr id="7" name="Rectangle 6"/>
            <p:cNvSpPr/>
            <p:nvPr/>
          </p:nvSpPr>
          <p:spPr>
            <a:xfrm rot="20641006">
              <a:off x="6176683" y="4544572"/>
              <a:ext cx="385604" cy="314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endParaRPr lang="en-US" sz="1800" i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5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6700"/>
            <a:ext cx="6505575" cy="800100"/>
          </a:xfrm>
          <a:prstGeom prst="rect">
            <a:avLst/>
          </a:prstGeo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Notice of Obligation (Sample)</a:t>
            </a:r>
            <a:endParaRPr dirty="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3538" y="1433513"/>
            <a:ext cx="8447087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  <a:defRPr/>
            </a:pPr>
            <a:endParaRPr lang="en-US" sz="2600" dirty="0">
              <a:solidFill>
                <a:srgbClr val="000000"/>
              </a:solidFill>
              <a:latin typeface="+mn-lt"/>
            </a:endParaRPr>
          </a:p>
          <a:p>
            <a:pPr marL="8001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  <a:defRPr/>
            </a:pPr>
            <a:endParaRPr lang="en-US" sz="2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 descr="Grant Award Sheet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1387" b="1474"/>
          <a:stretch>
            <a:fillRect/>
          </a:stretch>
        </p:blipFill>
        <p:spPr bwMode="auto">
          <a:xfrm>
            <a:off x="2148681" y="1066800"/>
            <a:ext cx="4876800" cy="560929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66947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Key References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3955" name="Rectangle 4"/>
          <p:cNvSpPr>
            <a:spLocks noChangeArrowheads="1"/>
          </p:cNvSpPr>
          <p:nvPr/>
        </p:nvSpPr>
        <p:spPr bwMode="auto">
          <a:xfrm>
            <a:off x="491228" y="1752600"/>
            <a:ext cx="56022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Tahoma" pitchFamily="34" charset="0"/>
              </a:rPr>
              <a:t>YouthBuild </a:t>
            </a:r>
            <a:r>
              <a:rPr lang="en-US" sz="3000" dirty="0">
                <a:latin typeface="Tahoma" pitchFamily="34" charset="0"/>
              </a:rPr>
              <a:t>Transfer Act          and Regulations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i="0" dirty="0" smtClean="0">
                <a:latin typeface="Tahoma" pitchFamily="34" charset="0"/>
              </a:rPr>
              <a:t>Payment management  </a:t>
            </a:r>
            <a:r>
              <a:rPr lang="en-US" sz="3000" dirty="0">
                <a:latin typeface="Tahoma" pitchFamily="34" charset="0"/>
              </a:rPr>
              <a:t>s</a:t>
            </a:r>
            <a:r>
              <a:rPr lang="en-US" sz="3000" i="0" dirty="0" smtClean="0">
                <a:latin typeface="Tahoma" pitchFamily="34" charset="0"/>
              </a:rPr>
              <a:t>ystem (PMS) </a:t>
            </a:r>
            <a:r>
              <a:rPr lang="en-US" sz="3000" i="0" dirty="0">
                <a:latin typeface="Tahoma" pitchFamily="34" charset="0"/>
              </a:rPr>
              <a:t>account </a:t>
            </a:r>
            <a:endParaRPr lang="en-US" sz="3000" dirty="0">
              <a:latin typeface="Tahoma" pitchFamily="34" charset="0"/>
            </a:endParaRPr>
          </a:p>
          <a:p>
            <a:pPr marL="285750" indent="-285750" eaLnBrk="0" hangingPunct="0"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3000" i="0" dirty="0" smtClean="0">
                <a:latin typeface="Tahoma" pitchFamily="34" charset="0"/>
              </a:rPr>
              <a:t>#9130 financial status      </a:t>
            </a:r>
            <a:r>
              <a:rPr lang="en-US" sz="3000" i="0" dirty="0">
                <a:latin typeface="Tahoma" pitchFamily="34" charset="0"/>
              </a:rPr>
              <a:t>report set-up </a:t>
            </a:r>
          </a:p>
          <a:p>
            <a:pPr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</a:pPr>
            <a:endParaRPr lang="en-US" sz="3200" i="0" dirty="0">
              <a:latin typeface="Tahoma" pitchFamily="34" charset="0"/>
            </a:endParaRPr>
          </a:p>
          <a:p>
            <a:pPr marL="342900" indent="-342900" algn="l" eaLnBrk="0" hangingPunct="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3200" i="0" dirty="0">
              <a:latin typeface="Tahoma" pitchFamily="34" charset="0"/>
            </a:endParaRPr>
          </a:p>
        </p:txBody>
      </p:sp>
      <p:pic>
        <p:nvPicPr>
          <p:cNvPr id="253956" name="Picture 4" descr="Studyguid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5469">
            <a:off x="5236049" y="1812924"/>
            <a:ext cx="342582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7" name="TextBox 5"/>
          <p:cNvSpPr txBox="1">
            <a:spLocks noChangeArrowheads="1"/>
          </p:cNvSpPr>
          <p:nvPr/>
        </p:nvSpPr>
        <p:spPr bwMode="auto">
          <a:xfrm rot="846024">
            <a:off x="5888760" y="3237707"/>
            <a:ext cx="24066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6600" b="1" dirty="0">
                <a:solidFill>
                  <a:srgbClr val="3333CC"/>
                </a:solidFill>
                <a:latin typeface="Freestyle Script" pitchFamily="66" charset="0"/>
              </a:rPr>
              <a:t>Important!</a:t>
            </a:r>
          </a:p>
        </p:txBody>
      </p:sp>
    </p:spTree>
    <p:extLst>
      <p:ext uri="{BB962C8B-B14F-4D97-AF65-F5344CB8AC3E}">
        <p14:creationId xmlns:p14="http://schemas.microsoft.com/office/powerpoint/2010/main" val="89970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1"/>
            <a:ext cx="6705601" cy="762000"/>
          </a:xfrm>
          <a:prstGeom prst="rect">
            <a:avLst/>
          </a:prstGeom>
          <a:extLst/>
        </p:spPr>
        <p:txBody>
          <a:bodyPr/>
          <a:lstStyle/>
          <a:p>
            <a:pPr>
              <a:defRPr/>
            </a:pPr>
            <a:r>
              <a:rPr dirty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Solicitation for Grant Applications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600201"/>
            <a:ext cx="8432800" cy="5196790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SGA is the main source about DOL’s expectations for the YouthBuild grants: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Program design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Participant eligibility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Allowable expenses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Performance and reporting requirements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25 percent matching fund requirement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OSHA safety compliance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Affordable housing for low-income families</a:t>
            </a:r>
          </a:p>
          <a:p>
            <a:pPr lvl="1">
              <a:spcAft>
                <a:spcPts val="1200"/>
              </a:spcAft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1404&quot;&gt;&lt;object type=&quot;3&quot; unique_id=&quot;11411&quot;&gt;&lt;property id=&quot;20148&quot; value=&quot;5&quot;/&gt;&lt;property id=&quot;20300&quot; value=&quot;Slide 1 - &amp;quot;New Grantee Orientation  Webinar Series  YouthBuild Grant Post Award Overview September 9th, 2014; 2:00 - 3:30 PM (&quot;/&gt;&lt;property id=&quot;20307&quot; value=&quot;308&quot;/&gt;&lt;/object&gt;&lt;object type=&quot;3&quot; unique_id=&quot;11412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3&quot;&gt;&lt;property id=&quot;20148&quot; value=&quot;5&quot;/&gt;&lt;property id=&quot;20300&quot; value=&quot;Slide 3 - &amp;quot;Moderator&amp;quot;&quot;/&gt;&lt;property id=&quot;20307&quot; value=&quot;326&quot;/&gt;&lt;/object&gt;&lt;object type=&quot;3&quot; unique_id=&quot;11414&quot;&gt;&lt;property id=&quot;20148&quot; value=&quot;5&quot;/&gt;&lt;property id=&quot;20300&quot; value=&quot;Slide 4 - &amp;quot;Grant Award Package&amp;quot;&quot;/&gt;&lt;property id=&quot;20307&quot; value=&quot;347&quot;/&gt;&lt;/object&gt;&lt;object type=&quot;3&quot; unique_id=&quot;11415&quot;&gt;&lt;property id=&quot;20148&quot; value=&quot;5&quot;/&gt;&lt;property id=&quot;20300&quot; value=&quot;Slide 5 - &amp;quot;Presenters&amp;quot;&quot;/&gt;&lt;property id=&quot;20307&quot; value=&quot;325&quot;/&gt;&lt;/object&gt;&lt;object type=&quot;3&quot; unique_id=&quot;11416&quot;&gt;&lt;property id=&quot;20148&quot; value=&quot;5&quot;/&gt;&lt;property id=&quot;20300&quot; value=&quot;Slide 6 - &amp;quot;Grant Award Package Content&amp;quot;&quot;/&gt;&lt;property id=&quot;20307&quot; value=&quot;390&quot;/&gt;&lt;/object&gt;&lt;object type=&quot;3&quot; unique_id=&quot;11417&quot;&gt;&lt;property id=&quot;20148&quot; value=&quot;5&quot;/&gt;&lt;property id=&quot;20300&quot; value=&quot;Slide 7 - &amp;quot;Notice of Obligation (Sample)&amp;quot;&quot;/&gt;&lt;property id=&quot;20307&quot; value=&quot;391&quot;/&gt;&lt;/object&gt;&lt;object type=&quot;3&quot; unique_id=&quot;11418&quot;&gt;&lt;property id=&quot;20148&quot; value=&quot;5&quot;/&gt;&lt;property id=&quot;20300&quot; value=&quot;Slide 8 - &amp;quot;Key References&amp;quot;&quot;/&gt;&lt;property id=&quot;20307&quot; value=&quot;392&quot;/&gt;&lt;/object&gt;&lt;object type=&quot;3&quot; unique_id=&quot;11419&quot;&gt;&lt;property id=&quot;20148&quot; value=&quot;5&quot;/&gt;&lt;property id=&quot;20300&quot; value=&quot;Slide 9 - &amp;quot;Solicitation for Grant Applications&amp;quot;&quot;/&gt;&lt;property id=&quot;20307&quot; value=&quot;393&quot;/&gt;&lt;/object&gt;&lt;object type=&quot;3&quot; unique_id=&quot;11420&quot;&gt;&lt;property id=&quot;20148&quot; value=&quot;5&quot;/&gt;&lt;property id=&quot;20300&quot; value=&quot;Slide 10 - &amp;quot;Grant Package - Statement of Work&amp;quot;&quot;/&gt;&lt;property id=&quot;20307&quot; value=&quot;394&quot;/&gt;&lt;/object&gt;&lt;object type=&quot;3&quot; unique_id=&quot;11421&quot;&gt;&lt;property id=&quot;20148&quot; value=&quot;5&quot;/&gt;&lt;property id=&quot;20300&quot; value=&quot;Slide 11 - &amp;quot;Worksite Description Form&amp;quot;&quot;/&gt;&lt;property id=&quot;20307&quot; value=&quot;395&quot;/&gt;&lt;/object&gt;&lt;object type=&quot;3&quot; unique_id=&quot;11422&quot;&gt;&lt;property id=&quot;20148&quot; value=&quot;5&quot;/&gt;&lt;property id=&quot;20300&quot; value=&quot;Slide 12 - &amp;quot;Budget&amp;quot;&quot;/&gt;&lt;property id=&quot;20307&quot; value=&quot;396&quot;/&gt;&lt;/object&gt;&lt;object type=&quot;3&quot; unique_id=&quot;11423&quot;&gt;&lt;property id=&quot;20148&quot; value=&quot;5&quot;/&gt;&lt;property id=&quot;20300&quot; value=&quot;Slide 13 - &amp;quot;Poll Question 2&amp;quot;&quot;/&gt;&lt;property id=&quot;20307&quot; value=&quot;397&quot;/&gt;&lt;/object&gt;&lt;object type=&quot;3&quot; unique_id=&quot;11424&quot;&gt;&lt;property id=&quot;20148&quot; value=&quot;5&quot;/&gt;&lt;property id=&quot;20300&quot; value=&quot;Slide 14 - &amp;quot;Assurances &amp;amp; Certifications&amp;quot;&quot;/&gt;&lt;property id=&quot;20307&quot; value=&quot;398&quot;/&gt;&lt;/object&gt;&lt;object type=&quot;3&quot; unique_id=&quot;11425&quot;&gt;&lt;property id=&quot;20148&quot; value=&quot;5&quot;/&gt;&lt;property id=&quot;20300&quot; value=&quot;Slide 15 - &amp;quot;Assurances Section&amp;quot;&quot;/&gt;&lt;property id=&quot;20307&quot; value=&quot;399&quot;/&gt;&lt;/object&gt;&lt;object type=&quot;3&quot; unique_id=&quot;11426&quot;&gt;&lt;property id=&quot;20148&quot; value=&quot;5&quot;/&gt;&lt;property id=&quot;20300&quot; value=&quot;Slide 16 - &amp;quot;Assurances (cont.)&amp;quot;&quot;/&gt;&lt;property id=&quot;20307&quot; value=&quot;400&quot;/&gt;&lt;/object&gt;&lt;object type=&quot;3&quot; unique_id=&quot;11427&quot;&gt;&lt;property id=&quot;20148&quot; value=&quot;5&quot;/&gt;&lt;property id=&quot;20300&quot; value=&quot;Slide 17 - &amp;quot;Certification: Lobbying Activity  (SF LLL-A)&amp;quot;&quot;/&gt;&lt;property id=&quot;20307&quot; value=&quot;401&quot;/&gt;&lt;/object&gt;&lt;object type=&quot;3&quot; unique_id=&quot;11428&quot;&gt;&lt;property id=&quot;20148&quot; value=&quot;5&quot;/&gt;&lt;property id=&quot;20300&quot; value=&quot;Slide 18 - &amp;quot;Special Clauses – Part 4&amp;quot;&quot;/&gt;&lt;property id=&quot;20307&quot; value=&quot;402&quot;/&gt;&lt;/object&gt;&lt;object type=&quot;3&quot; unique_id=&quot;11429&quot;&gt;&lt;property id=&quot;20148&quot; value=&quot;5&quot;/&gt;&lt;property id=&quot;20300&quot; value=&quot;Slide 19 - &amp;quot;Administrative Costs&amp;quot;&quot;/&gt;&lt;property id=&quot;20307&quot; value=&quot;403&quot;/&gt;&lt;/object&gt;&lt;object type=&quot;3&quot; unique_id=&quot;11430&quot;&gt;&lt;property id=&quot;20148&quot; value=&quot;5&quot;/&gt;&lt;property id=&quot;20300&quot; value=&quot;Slide 20 - &amp;quot;Grant Package: Administrative Costs&amp;quot;&quot;/&gt;&lt;property id=&quot;20307&quot; value=&quot;404&quot;/&gt;&lt;/object&gt;&lt;object type=&quot;3&quot; unique_id=&quot;11431&quot;&gt;&lt;property id=&quot;20148&quot; value=&quot;5&quot;/&gt;&lt;property id=&quot;20300&quot; value=&quot;Slide 21 - &amp;quot;Special Conditions –Part 5&amp;quot;&quot;/&gt;&lt;property id=&quot;20307&quot; value=&quot;405&quot;/&gt;&lt;/object&gt;&lt;object type=&quot;3&quot; unique_id=&quot;11432&quot;&gt;&lt;property id=&quot;20148&quot; value=&quot;5&quot;/&gt;&lt;property id=&quot;20300&quot; value=&quot;Slide 22 - &amp;quot;Knowledge Check&amp;quot;&quot;/&gt;&lt;property id=&quot;20307&quot; value=&quot;406&quot;/&gt;&lt;/object&gt;&lt;object type=&quot;3&quot; unique_id=&quot;11433&quot;&gt;&lt;property id=&quot;20148&quot; value=&quot;5&quot;/&gt;&lt;property id=&quot;20300&quot; value=&quot;Slide 23 - &amp;quot;Unlocking the Grant Package&amp;quot;&quot;/&gt;&lt;property id=&quot;20307&quot; value=&quot;407&quot;/&gt;&lt;/object&gt;&lt;object type=&quot;3&quot; unique_id=&quot;11434&quot;&gt;&lt;property id=&quot;20148&quot; value=&quot;5&quot;/&gt;&lt;property id=&quot;20300&quot; value=&quot;Slide 24 - &amp;quot;Presenters&amp;quot;&quot;/&gt;&lt;property id=&quot;20307&quot; value=&quot;361&quot;/&gt;&lt;/object&gt;&lt;object type=&quot;3&quot; unique_id=&quot;11435&quot;&gt;&lt;property id=&quot;20148&quot; value=&quot;5&quot;/&gt;&lt;property id=&quot;20300&quot; value=&quot;Slide 25 - &amp;quot;Agenda&amp;quot;&quot;/&gt;&lt;property id=&quot;20307&quot; value=&quot;360&quot;/&gt;&lt;/object&gt;&lt;object type=&quot;3&quot; unique_id=&quot;11436&quot;&gt;&lt;property id=&quot;20148&quot; value=&quot;5&quot;/&gt;&lt;property id=&quot;20300&quot; value=&quot;Slide 26&quot;/&gt;&lt;property id=&quot;20307&quot; value=&quot;362&quot;/&gt;&lt;/object&gt;&lt;object type=&quot;3&quot; unique_id=&quot;11437&quot;&gt;&lt;property id=&quot;20148&quot; value=&quot;5&quot;/&gt;&lt;property id=&quot;20300&quot; value=&quot;Slide 27 - &amp;quot; &amp;quot;&quot;/&gt;&lt;property id=&quot;20307&quot; value=&quot;363&quot;/&gt;&lt;/object&gt;&lt;object type=&quot;3&quot; unique_id=&quot;11438&quot;&gt;&lt;property id=&quot;20148&quot; value=&quot;5&quot;/&gt;&lt;property id=&quot;20300&quot; value=&quot;Slide 28 - &amp;quot;YouthBuild Technical Assistance  Request Flowchart&amp;quot;&quot;/&gt;&lt;property id=&quot;20307&quot; value=&quot;364&quot;/&gt;&lt;/object&gt;&lt;object type=&quot;3&quot; unique_id=&quot;11439&quot;&gt;&lt;property id=&quot;20148&quot; value=&quot;5&quot;/&gt;&lt;property id=&quot;20300&quot; value=&quot;Slide 29 - &amp;quot;YouthBuild Quarterly Reports &amp;quot;&quot;/&gt;&lt;property id=&quot;20307&quot; value=&quot;365&quot;/&gt;&lt;/object&gt;&lt;object type=&quot;3&quot; unique_id=&quot;11440&quot;&gt;&lt;property id=&quot;20148&quot; value=&quot;5&quot;/&gt;&lt;property id=&quot;20300&quot; value=&quot;Slide 30 - &amp;quot;Quarterly Report Due Dates&amp;quot;&quot;/&gt;&lt;property id=&quot;20307&quot; value=&quot;387&quot;/&gt;&lt;/object&gt;&lt;object type=&quot;3&quot; unique_id=&quot;11441&quot;&gt;&lt;property id=&quot;20148&quot; value=&quot;5&quot;/&gt;&lt;property id=&quot;20300&quot; value=&quot;Slide 31&quot;/&gt;&lt;property id=&quot;20307&quot; value=&quot;366&quot;/&gt;&lt;/object&gt;&lt;object type=&quot;3&quot; unique_id=&quot;11442&quot;&gt;&lt;property id=&quot;20148&quot; value=&quot;5&quot;/&gt;&lt;property id=&quot;20300&quot; value=&quot;Slide 32 - &amp;quot;YOUTHBUILD MATCH REQUIREMENT&amp;quot;&quot;/&gt;&lt;property id=&quot;20307&quot; value=&quot;367&quot;/&gt;&lt;/object&gt;&lt;object type=&quot;3&quot; unique_id=&quot;11443&quot;&gt;&lt;property id=&quot;20148&quot; value=&quot;5&quot;/&gt;&lt;property id=&quot;20300&quot; value=&quot;Slide 33 - &amp;quot;YouthBuild Program Eligibility&amp;quot;&quot;/&gt;&lt;property id=&quot;20307&quot; value=&quot;368&quot;/&gt;&lt;/object&gt;&lt;object type=&quot;3&quot; unique_id=&quot;11444&quot;&gt;&lt;property id=&quot;20148&quot; value=&quot;5&quot;/&gt;&lt;property id=&quot;20300&quot; value=&quot;Slide 34 - &amp;quot;YouthBuild Program Eligibility&amp;quot;&quot;/&gt;&lt;property id=&quot;20307&quot; value=&quot;369&quot;/&gt;&lt;/object&gt;&lt;object type=&quot;3&quot; unique_id=&quot;11445&quot;&gt;&lt;property id=&quot;20148&quot; value=&quot;5&quot;/&gt;&lt;property id=&quot;20300&quot; value=&quot;Slide 35 - &amp;quot;YouthBuild Program Eligibility&amp;quot;&quot;/&gt;&lt;property id=&quot;20307&quot; value=&quot;370&quot;/&gt;&lt;/object&gt;&lt;object type=&quot;3&quot; unique_id=&quot;11446&quot;&gt;&lt;property id=&quot;20148&quot; value=&quot;5&quot;/&gt;&lt;property id=&quot;20300&quot; value=&quot;Slide 36 - &amp;quot;YouthBuild Program Eligibility &amp;quot;&quot;/&gt;&lt;property id=&quot;20307&quot; value=&quot;371&quot;/&gt;&lt;/object&gt;&lt;object type=&quot;3&quot; unique_id=&quot;11447&quot;&gt;&lt;property id=&quot;20148&quot; value=&quot;5&quot;/&gt;&lt;property id=&quot;20300&quot; value=&quot;Slide 37 - &amp;quot;YouthBuild Program Eligibility&amp;quot;&quot;/&gt;&lt;property id=&quot;20307&quot; value=&quot;372&quot;/&gt;&lt;/object&gt;&lt;object type=&quot;3&quot; unique_id=&quot;11448&quot;&gt;&lt;property id=&quot;20148&quot; value=&quot;5&quot;/&gt;&lt;property id=&quot;20300&quot; value=&quot;Slide 38 - &amp;quot;YouthBuild Program Eligibility&amp;quot;&quot;/&gt;&lt;property id=&quot;20307&quot; value=&quot;373&quot;/&gt;&lt;/object&gt;&lt;object type=&quot;3&quot; unique_id=&quot;11449&quot;&gt;&lt;property id=&quot;20148&quot; value=&quot;5&quot;/&gt;&lt;property id=&quot;20300&quot; value=&quot;Slide 39 - &amp;quot;YOUTHBUILD PROGRAM DESIGN&amp;quot;&quot;/&gt;&lt;property id=&quot;20307&quot; value=&quot;374&quot;/&gt;&lt;/object&gt;&lt;object type=&quot;3&quot; unique_id=&quot;11450&quot;&gt;&lt;property id=&quot;20148&quot; value=&quot;5&quot;/&gt;&lt;property id=&quot;20300&quot; value=&quot;Slide 40 - &amp;quot;YouthBuild Performance Outcomes&amp;quot;&quot;/&gt;&lt;property id=&quot;20307&quot; value=&quot;375&quot;/&gt;&lt;/object&gt;&lt;object type=&quot;3&quot; unique_id=&quot;11451&quot;&gt;&lt;property id=&quot;20148&quot; value=&quot;5&quot;/&gt;&lt;property id=&quot;20300&quot; value=&quot;Slide 41 - &amp;quot;Slide for Performance Memo 2014 YB Grantees&amp;quot;&quot;/&gt;&lt;property id=&quot;20307&quot; value=&quot;388&quot;/&gt;&lt;/object&gt;&lt;object type=&quot;3&quot; unique_id=&quot;11452&quot;&gt;&lt;property id=&quot;20148&quot; value=&quot;5&quot;/&gt;&lt;property id=&quot;20300&quot; value=&quot;Slide 42&quot;/&gt;&lt;property id=&quot;20307&quot; value=&quot;376&quot;/&gt;&lt;/object&gt;&lt;object type=&quot;3&quot; unique_id=&quot;11453&quot;&gt;&lt;property id=&quot;20148&quot; value=&quot;5&quot;/&gt;&lt;property id=&quot;20300&quot; value=&quot;Slide 43&quot;/&gt;&lt;property id=&quot;20307&quot; value=&quot;377&quot;/&gt;&lt;/object&gt;&lt;object type=&quot;3&quot; unique_id=&quot;11454&quot;&gt;&lt;property id=&quot;20148&quot; value=&quot;5&quot;/&gt;&lt;property id=&quot;20300&quot; value=&quot;Slide 44&quot;/&gt;&lt;property id=&quot;20307&quot; value=&quot;378&quot;/&gt;&lt;/object&gt;&lt;object type=&quot;3&quot; unique_id=&quot;11455&quot;&gt;&lt;property id=&quot;20148&quot; value=&quot;5&quot;/&gt;&lt;property id=&quot;20300&quot; value=&quot;Slide 45 - &amp;quot;Grant Modification Procedures&amp;quot;&quot;/&gt;&lt;property id=&quot;20307&quot; value=&quot;379&quot;/&gt;&lt;/object&gt;&lt;object type=&quot;3&quot; unique_id=&quot;11456&quot;&gt;&lt;property id=&quot;20148&quot; value=&quot;5&quot;/&gt;&lt;property id=&quot;20300&quot; value=&quot;Slide 46 - &amp;quot;Knowledge Check&amp;quot;&quot;/&gt;&lt;property id=&quot;20307&quot; value=&quot;380&quot;/&gt;&lt;/object&gt;&lt;object type=&quot;3&quot; unique_id=&quot;11457&quot;&gt;&lt;property id=&quot;20148&quot; value=&quot;5&quot;/&gt;&lt;property id=&quot;20300&quot; value=&quot;Slide 47 - &amp;quot;Monitoring Reviews&amp;quot;&quot;/&gt;&lt;property id=&quot;20307&quot; value=&quot;381&quot;/&gt;&lt;/object&gt;&lt;object type=&quot;3&quot; unique_id=&quot;11458&quot;&gt;&lt;property id=&quot;20148&quot; value=&quot;5&quot;/&gt;&lt;property id=&quot;20300&quot; value=&quot;Slide 48 - &amp;quot;Monitoring Review Planning Tool&amp;quot;&quot;/&gt;&lt;property id=&quot;20307&quot; value=&quot;382&quot;/&gt;&lt;/object&gt;&lt;object type=&quot;3&quot; unique_id=&quot;11459&quot;&gt;&lt;property id=&quot;20148&quot; value=&quot;5&quot;/&gt;&lt;property id=&quot;20300&quot; value=&quot;Slide 49 - &amp;quot;Knowledge Check&amp;quot;&quot;/&gt;&lt;property id=&quot;20307&quot; value=&quot;383&quot;/&gt;&lt;/object&gt;&lt;object type=&quot;3&quot; unique_id=&quot;11460&quot;&gt;&lt;property id=&quot;20148&quot; value=&quot;5&quot;/&gt;&lt;property id=&quot;20300&quot; value=&quot;Slide 50 - &amp;quot;Please enter your questions in the Chat Room! &amp;quot;&quot;/&gt;&lt;property id=&quot;20307&quot; value=&quot;279&quot;/&gt;&lt;/object&gt;&lt;object type=&quot;3&quot; unique_id=&quot;11461&quot;&gt;&lt;property id=&quot;20148&quot; value=&quot;5&quot;/&gt;&lt;property id=&quot;20300&quot; value=&quot;Slide 51 - &amp;quot;Resources&amp;quot;&quot;/&gt;&lt;property id=&quot;20307&quot; value=&quot;278&quot;/&gt;&lt;/object&gt;&lt;object type=&quot;3&quot; unique_id=&quot;11462&quot;&gt;&lt;property id=&quot;20148&quot; value=&quot;5&quot;/&gt;&lt;property id=&quot;20300&quot; value=&quot;Slide 52 - &amp;quot;Speakers’ Contact Information&amp;quot;&quot;/&gt;&lt;property id=&quot;20307&quot; value=&quot;281&quot;/&gt;&lt;/object&gt;&lt;object type=&quot;3&quot; unique_id=&quot;11463&quot;&gt;&lt;property id=&quot;20148&quot; value=&quot;5&quot;/&gt;&lt;property id=&quot;20300&quot; value=&quot;Slide 53 - &amp;quot;Look for upcoming webinars!&amp;quot;&quot;/&gt;&lt;property id=&quot;20307&quot; value=&quot;283&quot;/&gt;&lt;/object&gt;&lt;object type=&quot;3&quot; unique_id=&quot;11464&quot;&gt;&lt;property id=&quot;20148&quot; value=&quot;5&quot;/&gt;&lt;property id=&quot;20300&quot; value=&quot;Slide 54 - &amp;quot;Look for upcoming webinars!&amp;quot;&quot;/&gt;&lt;property id=&quot;20307&quot; value=&quot;408&quot;/&gt;&lt;/object&gt;&lt;object type=&quot;3&quot; unique_id=&quot;11465&quot;&gt;&lt;property id=&quot;20148&quot; value=&quot;5&quot;/&gt;&lt;property id=&quot;20300&quot; value=&quot;Slide 55 - &amp;quot;DON'T FORGET!&amp;quot;&quot;/&gt;&lt;property id=&quot;20307&quot; value=&quot;354&quot;/&gt;&lt;/object&gt;&lt;object type=&quot;3&quot; unique_id=&quot;11466&quot;&gt;&lt;property id=&quot;20148&quot; value=&quot;5&quot;/&gt;&lt;property id=&quot;20300&quot; value=&quot;Slide 56&quot;/&gt;&lt;property id=&quot;20307&quot; value=&quot;262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2801</Words>
  <Application>Microsoft Office PowerPoint</Application>
  <PresentationFormat>On-screen Show (4:3)</PresentationFormat>
  <Paragraphs>549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Networking trio design template</vt:lpstr>
      <vt:lpstr>New Grantee Orientation  Webinar Series  YouthBuild Grant Post Award Overview September 9th, 2014; 2:00 - 3:30 PM (EDT)</vt:lpstr>
      <vt:lpstr>Where are you?</vt:lpstr>
      <vt:lpstr>Moderator</vt:lpstr>
      <vt:lpstr>Grant Award Package</vt:lpstr>
      <vt:lpstr>Presenters</vt:lpstr>
      <vt:lpstr>Grant Award Package Content</vt:lpstr>
      <vt:lpstr>Notice of Obligation (Sample)</vt:lpstr>
      <vt:lpstr>Key References</vt:lpstr>
      <vt:lpstr>Solicitation for Grant Applications</vt:lpstr>
      <vt:lpstr>Grant Package - Statement of Work</vt:lpstr>
      <vt:lpstr>Worksite Description Form</vt:lpstr>
      <vt:lpstr>Budget</vt:lpstr>
      <vt:lpstr>Poll Question 2</vt:lpstr>
      <vt:lpstr>Assurances &amp; Certifications</vt:lpstr>
      <vt:lpstr>Assurances Section</vt:lpstr>
      <vt:lpstr>Assurances (cont.)</vt:lpstr>
      <vt:lpstr>Certification: Lobbying Activity  (SF LLL-A)</vt:lpstr>
      <vt:lpstr>Special Clauses – Part 4</vt:lpstr>
      <vt:lpstr>Administrative Costs</vt:lpstr>
      <vt:lpstr>Grant Package: Administrative Costs</vt:lpstr>
      <vt:lpstr>Special Conditions –Part 5</vt:lpstr>
      <vt:lpstr>Knowledge Check</vt:lpstr>
      <vt:lpstr>Unlocking the Grant Package</vt:lpstr>
      <vt:lpstr>Presenters</vt:lpstr>
      <vt:lpstr>Agenda</vt:lpstr>
      <vt:lpstr>PowerPoint Presentation</vt:lpstr>
      <vt:lpstr> </vt:lpstr>
      <vt:lpstr>YouthBuild Technical Assistance  Request Flowchart</vt:lpstr>
      <vt:lpstr>YouthBuild Quarterly Reports </vt:lpstr>
      <vt:lpstr>Quarterly Report Due Dates</vt:lpstr>
      <vt:lpstr>PowerPoint Presentation</vt:lpstr>
      <vt:lpstr>YOUTHBUILD MATCH REQUIREMENT</vt:lpstr>
      <vt:lpstr>YouthBuild Program Eligibility</vt:lpstr>
      <vt:lpstr>YouthBuild Program Eligibility</vt:lpstr>
      <vt:lpstr>YouthBuild Program Eligibility</vt:lpstr>
      <vt:lpstr>YouthBuild Program Eligibility </vt:lpstr>
      <vt:lpstr>YouthBuild Program Eligibility</vt:lpstr>
      <vt:lpstr>YouthBuild Program Eligibility</vt:lpstr>
      <vt:lpstr>YOUTHBUILD PROGRAM DESIGN</vt:lpstr>
      <vt:lpstr>YouthBuild Performance Outcomes</vt:lpstr>
      <vt:lpstr>Slide for Performance Memo 2014 YB Grantees</vt:lpstr>
      <vt:lpstr>PowerPoint Presentation</vt:lpstr>
      <vt:lpstr>PowerPoint Presentation</vt:lpstr>
      <vt:lpstr>PowerPoint Presentation</vt:lpstr>
      <vt:lpstr>Grant Modification Procedures</vt:lpstr>
      <vt:lpstr>Knowledge Check</vt:lpstr>
      <vt:lpstr>Monitoring Reviews</vt:lpstr>
      <vt:lpstr>Monitoring Review Planning Tool</vt:lpstr>
      <vt:lpstr>Knowledge Check</vt:lpstr>
      <vt:lpstr>Please enter your questions in the Chat Room! </vt:lpstr>
      <vt:lpstr>Resources</vt:lpstr>
      <vt:lpstr>Speakers’ Contact Information</vt:lpstr>
      <vt:lpstr>Look for upcoming webinars!</vt:lpstr>
      <vt:lpstr>Look for upcoming webinars!</vt:lpstr>
      <vt:lpstr>DON'T FORGET!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2014-09-09T16:11:50Z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  <property fmtid="{D5CDD505-2E9C-101B-9397-08002B2CF9AE}" pid="3" name="_NewReviewCycle">
    <vt:lpwstr/>
  </property>
</Properties>
</file>