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4" r:id="rId1"/>
    <p:sldMasterId id="2147484116" r:id="rId2"/>
  </p:sldMasterIdLst>
  <p:notesMasterIdLst>
    <p:notesMasterId r:id="rId17"/>
  </p:notesMasterIdLst>
  <p:handoutMasterIdLst>
    <p:handoutMasterId r:id="rId18"/>
  </p:handoutMasterIdLst>
  <p:sldIdLst>
    <p:sldId id="256" r:id="rId3"/>
    <p:sldId id="300" r:id="rId4"/>
    <p:sldId id="325" r:id="rId5"/>
    <p:sldId id="326" r:id="rId6"/>
    <p:sldId id="298" r:id="rId7"/>
    <p:sldId id="327" r:id="rId8"/>
    <p:sldId id="328" r:id="rId9"/>
    <p:sldId id="329" r:id="rId10"/>
    <p:sldId id="316" r:id="rId11"/>
    <p:sldId id="324" r:id="rId12"/>
    <p:sldId id="313" r:id="rId13"/>
    <p:sldId id="311" r:id="rId14"/>
    <p:sldId id="330" r:id="rId15"/>
    <p:sldId id="331" r:id="rId16"/>
  </p:sldIdLst>
  <p:sldSz cx="9144000" cy="6858000" type="screen4x3"/>
  <p:notesSz cx="68580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tia Wu" initials="PWu" lastIdx="7" clrIdx="0"/>
  <p:cmAuthor id="1" name="Windows User" initials="DH"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269" autoAdjust="0"/>
  </p:normalViewPr>
  <p:slideViewPr>
    <p:cSldViewPr>
      <p:cViewPr>
        <p:scale>
          <a:sx n="80" d="100"/>
          <a:sy n="80" d="100"/>
        </p:scale>
        <p:origin x="-1590" y="72"/>
      </p:cViewPr>
      <p:guideLst>
        <p:guide orient="horz" pos="2160"/>
        <p:guide pos="2880"/>
      </p:guideLst>
    </p:cSldViewPr>
  </p:slideViewPr>
  <p:outlineViewPr>
    <p:cViewPr>
      <p:scale>
        <a:sx n="33" d="100"/>
        <a:sy n="33" d="100"/>
      </p:scale>
      <p:origin x="0" y="8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1A02DA-F142-4F08-8B60-ECA3312E0314}" type="datetimeFigureOut">
              <a:rPr lang="en-US" smtClean="0"/>
              <a:t>9/15/2014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5BB1CA0-4C23-480B-9268-5008FBC869F4}" type="slidenum">
              <a:rPr lang="en-US" smtClean="0"/>
              <a:t>‹#›</a:t>
            </a:fld>
            <a:endParaRPr lang="en-US"/>
          </a:p>
        </p:txBody>
      </p:sp>
    </p:spTree>
    <p:extLst>
      <p:ext uri="{BB962C8B-B14F-4D97-AF65-F5344CB8AC3E}">
        <p14:creationId xmlns:p14="http://schemas.microsoft.com/office/powerpoint/2010/main" val="1059997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B8F1F18-D787-48E1-A971-E3C15D173B9A}" type="datetimeFigureOut">
              <a:rPr lang="en-US" smtClean="0"/>
              <a:t>9/15/2014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4A82FDE-96D3-4C40-A40E-E2EF6AB32467}" type="slidenum">
              <a:rPr lang="en-US" smtClean="0"/>
              <a:t>‹#›</a:t>
            </a:fld>
            <a:endParaRPr lang="en-US"/>
          </a:p>
        </p:txBody>
      </p:sp>
    </p:spTree>
    <p:extLst>
      <p:ext uri="{BB962C8B-B14F-4D97-AF65-F5344CB8AC3E}">
        <p14:creationId xmlns:p14="http://schemas.microsoft.com/office/powerpoint/2010/main" val="10642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A82FDE-96D3-4C40-A40E-E2EF6AB32467}" type="slidenum">
              <a:rPr lang="en-US" smtClean="0"/>
              <a:t>1</a:t>
            </a:fld>
            <a:endParaRPr lang="en-US"/>
          </a:p>
        </p:txBody>
      </p:sp>
    </p:spTree>
    <p:extLst>
      <p:ext uri="{BB962C8B-B14F-4D97-AF65-F5344CB8AC3E}">
        <p14:creationId xmlns:p14="http://schemas.microsoft.com/office/powerpoint/2010/main" val="3084694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13</a:t>
            </a:fld>
            <a:endParaRPr lang="en-US"/>
          </a:p>
        </p:txBody>
      </p:sp>
    </p:spTree>
    <p:extLst>
      <p:ext uri="{BB962C8B-B14F-4D97-AF65-F5344CB8AC3E}">
        <p14:creationId xmlns:p14="http://schemas.microsoft.com/office/powerpoint/2010/main" val="3699248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t>2</a:t>
            </a:fld>
            <a:endParaRPr lang="en-US"/>
          </a:p>
        </p:txBody>
      </p:sp>
    </p:spTree>
    <p:extLst>
      <p:ext uri="{BB962C8B-B14F-4D97-AF65-F5344CB8AC3E}">
        <p14:creationId xmlns:p14="http://schemas.microsoft.com/office/powerpoint/2010/main" val="417834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3</a:t>
            </a:fld>
            <a:endParaRPr lang="en-US" dirty="0"/>
          </a:p>
        </p:txBody>
      </p:sp>
    </p:spTree>
    <p:extLst>
      <p:ext uri="{BB962C8B-B14F-4D97-AF65-F5344CB8AC3E}">
        <p14:creationId xmlns:p14="http://schemas.microsoft.com/office/powerpoint/2010/main" val="385238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4</a:t>
            </a:fld>
            <a:endParaRPr lang="en-US" dirty="0"/>
          </a:p>
        </p:txBody>
      </p:sp>
    </p:spTree>
    <p:extLst>
      <p:ext uri="{BB962C8B-B14F-4D97-AF65-F5344CB8AC3E}">
        <p14:creationId xmlns:p14="http://schemas.microsoft.com/office/powerpoint/2010/main" val="3764563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t>5</a:t>
            </a:fld>
            <a:endParaRPr lang="en-US"/>
          </a:p>
        </p:txBody>
      </p:sp>
    </p:spTree>
    <p:extLst>
      <p:ext uri="{BB962C8B-B14F-4D97-AF65-F5344CB8AC3E}">
        <p14:creationId xmlns:p14="http://schemas.microsoft.com/office/powerpoint/2010/main" val="427197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6</a:t>
            </a:fld>
            <a:endParaRPr lang="en-US"/>
          </a:p>
        </p:txBody>
      </p:sp>
    </p:spTree>
    <p:extLst>
      <p:ext uri="{BB962C8B-B14F-4D97-AF65-F5344CB8AC3E}">
        <p14:creationId xmlns:p14="http://schemas.microsoft.com/office/powerpoint/2010/main" val="131547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7</a:t>
            </a:fld>
            <a:endParaRPr lang="en-US"/>
          </a:p>
        </p:txBody>
      </p:sp>
    </p:spTree>
    <p:extLst>
      <p:ext uri="{BB962C8B-B14F-4D97-AF65-F5344CB8AC3E}">
        <p14:creationId xmlns:p14="http://schemas.microsoft.com/office/powerpoint/2010/main" val="2316146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8</a:t>
            </a:fld>
            <a:endParaRPr lang="en-US"/>
          </a:p>
        </p:txBody>
      </p:sp>
    </p:spTree>
    <p:extLst>
      <p:ext uri="{BB962C8B-B14F-4D97-AF65-F5344CB8AC3E}">
        <p14:creationId xmlns:p14="http://schemas.microsoft.com/office/powerpoint/2010/main" val="3706342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9</a:t>
            </a:fld>
            <a:endParaRPr lang="en-US"/>
          </a:p>
        </p:txBody>
      </p:sp>
    </p:spTree>
    <p:extLst>
      <p:ext uri="{BB962C8B-B14F-4D97-AF65-F5344CB8AC3E}">
        <p14:creationId xmlns:p14="http://schemas.microsoft.com/office/powerpoint/2010/main" val="1069207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780161-6A77-4F8B-B940-3033E9D7E27E}"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D38BCB92-4239-460A-8122-62657529D70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79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89009D-B467-4816-915C-C008B27FBAAC}"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46733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C8B57-280C-4BAA-B079-0A8359EFF794}"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3878959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Middle BG"/>
          <p:cNvSpPr/>
          <p:nvPr/>
        </p:nvSpPr>
        <p:spPr>
          <a:xfrm>
            <a:off x="0" y="2667000"/>
            <a:ext cx="9144000" cy="2419586"/>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 name="Footer"/>
          <p:cNvSpPr/>
          <p:nvPr/>
        </p:nvSpPr>
        <p:spPr>
          <a:xfrm>
            <a:off x="0" y="5105400"/>
            <a:ext cx="9144000" cy="17526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2" name="SubTitle Back"/>
          <p:cNvSpPr/>
          <p:nvPr/>
        </p:nvSpPr>
        <p:spPr>
          <a:xfrm>
            <a:off x="4176712" y="4545808"/>
            <a:ext cx="4953000" cy="18288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2" name="Title 1"/>
          <p:cNvSpPr>
            <a:spLocks noGrp="1"/>
          </p:cNvSpPr>
          <p:nvPr userDrawn="1">
            <p:ph type="ctrTitle" hasCustomPrompt="1"/>
          </p:nvPr>
        </p:nvSpPr>
        <p:spPr>
          <a:xfrm>
            <a:off x="381000" y="2869408"/>
            <a:ext cx="8458200" cy="1676400"/>
          </a:xfrm>
          <a:prstGeom prst="rect">
            <a:avLst/>
          </a:prstGeom>
        </p:spPr>
        <p:txBody>
          <a:bodyPr>
            <a:normAutofit/>
            <a:scene3d>
              <a:camera prst="perspectiveAbove"/>
              <a:lightRig rig="threePt" dir="t"/>
            </a:scene3d>
          </a:bodyPr>
          <a:lstStyle>
            <a:lvl1pPr>
              <a:defRPr sz="3200" b="1" cap="none" spc="0" baseline="0">
                <a:ln w="17780" cmpd="sng">
                  <a:noFill/>
                  <a:prstDash val="solid"/>
                  <a:miter lim="800000"/>
                </a:ln>
                <a:solidFill>
                  <a:schemeClr val="tx2"/>
                </a:solidFill>
                <a:effectLst/>
                <a:latin typeface="Arial" pitchFamily="34" charset="0"/>
                <a:cs typeface="Arial" pitchFamily="34" charset="0"/>
              </a:defRPr>
            </a:lvl1pPr>
          </a:lstStyle>
          <a:p>
            <a:r>
              <a:rPr lang="en-US" dirty="0" smtClean="0"/>
              <a:t>Webinar Title Here</a:t>
            </a:r>
            <a:endParaRPr lang="en-US" dirty="0"/>
          </a:p>
        </p:txBody>
      </p:sp>
      <p:sp>
        <p:nvSpPr>
          <p:cNvPr id="3" name="Subtitle 2"/>
          <p:cNvSpPr>
            <a:spLocks noGrp="1"/>
          </p:cNvSpPr>
          <p:nvPr userDrawn="1">
            <p:ph type="subTitle" idx="1" hasCustomPrompt="1"/>
          </p:nvPr>
        </p:nvSpPr>
        <p:spPr>
          <a:xfrm>
            <a:off x="4724400" y="4876800"/>
            <a:ext cx="4343400" cy="1143000"/>
          </a:xfrm>
        </p:spPr>
        <p:txBody>
          <a:bodyPr/>
          <a:lstStyle>
            <a:lvl1pPr marL="0" indent="0" algn="ctr">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Webinar Subtitle</a:t>
            </a:r>
            <a:endParaRPr lang="en-US" dirty="0"/>
          </a:p>
        </p:txBody>
      </p:sp>
      <p:sp>
        <p:nvSpPr>
          <p:cNvPr id="6" name="Slide Number Placeholder 5"/>
          <p:cNvSpPr>
            <a:spLocks noGrp="1"/>
          </p:cNvSpPr>
          <p:nvPr userDrawn="1">
            <p:ph type="sldNum" sz="quarter" idx="12"/>
          </p:nvPr>
        </p:nvSpPr>
        <p:spPr/>
        <p:txBody>
          <a:bodyPr/>
          <a:lstStyle>
            <a:lvl1pPr>
              <a:defRPr>
                <a:latin typeface="Arial" pitchFamily="34" charset="0"/>
                <a:cs typeface="Arial" pitchFamily="34" charset="0"/>
              </a:defRPr>
            </a:lvl1pPr>
          </a:lstStyle>
          <a:p>
            <a:fld id="{01723B91-CE10-4F20-890A-0852E2246859}" type="slidenum">
              <a:rPr lang="en-US" smtClean="0"/>
              <a:pPr/>
              <a:t>‹#›</a:t>
            </a:fld>
            <a:endParaRPr lang="en-US" dirty="0"/>
          </a:p>
        </p:txBody>
      </p:sp>
      <p:pic>
        <p:nvPicPr>
          <p:cNvPr id="2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76" y="4419600"/>
            <a:ext cx="186537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570881"/>
          </a:xfrm>
          <a:prstGeom prst="rect">
            <a:avLst/>
          </a:prstGeom>
        </p:spPr>
      </p:pic>
      <p:sp>
        <p:nvSpPr>
          <p:cNvPr id="5" name="TextBox 4"/>
          <p:cNvSpPr txBox="1"/>
          <p:nvPr userDrawn="1"/>
        </p:nvSpPr>
        <p:spPr>
          <a:xfrm>
            <a:off x="381000" y="860595"/>
            <a:ext cx="3429000" cy="400110"/>
          </a:xfrm>
          <a:prstGeom prst="rect">
            <a:avLst/>
          </a:prstGeom>
          <a:noFill/>
        </p:spPr>
        <p:txBody>
          <a:bodyPr wrap="square" rtlCol="0">
            <a:spAutoFit/>
          </a:bodyPr>
          <a:lstStyle/>
          <a:p>
            <a:r>
              <a:rPr lang="en-US" sz="2000" b="1" dirty="0" smtClean="0">
                <a:solidFill>
                  <a:schemeClr val="bg1"/>
                </a:solidFill>
              </a:rPr>
              <a:t>Welcome</a:t>
            </a:r>
            <a:r>
              <a:rPr lang="en-US" sz="2000" b="1" baseline="0" dirty="0" smtClean="0">
                <a:solidFill>
                  <a:schemeClr val="bg1"/>
                </a:solidFill>
              </a:rPr>
              <a:t> to </a:t>
            </a:r>
            <a:r>
              <a:rPr lang="en-US" sz="2000" b="1" dirty="0" smtClean="0">
                <a:solidFill>
                  <a:schemeClr val="bg1"/>
                </a:solidFill>
              </a:rPr>
              <a:t>Workforce</a:t>
            </a:r>
            <a:r>
              <a:rPr lang="en-US" sz="2000" b="1" baseline="30000" dirty="0" smtClean="0">
                <a:solidFill>
                  <a:schemeClr val="bg1"/>
                </a:solidFill>
              </a:rPr>
              <a:t>3</a:t>
            </a:r>
            <a:r>
              <a:rPr lang="en-US" sz="2000" b="1" baseline="0" dirty="0" smtClean="0">
                <a:solidFill>
                  <a:schemeClr val="bg1"/>
                </a:solidFill>
              </a:rPr>
              <a:t> One</a:t>
            </a:r>
            <a:endParaRPr lang="en-US" sz="2000" b="1" dirty="0">
              <a:solidFill>
                <a:schemeClr val="bg1"/>
              </a:solidFill>
            </a:endParaRPr>
          </a:p>
        </p:txBody>
      </p:sp>
      <p:grpSp>
        <p:nvGrpSpPr>
          <p:cNvPr id="13" name="Header"/>
          <p:cNvGrpSpPr/>
          <p:nvPr/>
        </p:nvGrpSpPr>
        <p:grpSpPr>
          <a:xfrm>
            <a:off x="2894" y="-152400"/>
            <a:ext cx="9144000" cy="2819400"/>
            <a:chOff x="0" y="0"/>
            <a:chExt cx="9144000" cy="2819400"/>
          </a:xfrm>
        </p:grpSpPr>
        <p:sp>
          <p:nvSpPr>
            <p:cNvPr id="9" name="Rectangle 8"/>
            <p:cNvSpPr/>
            <p:nvPr userDrawn="1"/>
          </p:nvSpPr>
          <p:spPr>
            <a:xfrm>
              <a:off x="0" y="0"/>
              <a:ext cx="9144000" cy="2667000"/>
            </a:xfrm>
            <a:prstGeom prst="rect">
              <a:avLst/>
            </a:prstGeom>
            <a:solidFill>
              <a:schemeClr val="accent1">
                <a:lumMod val="7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0" name="Rectangle 9"/>
            <p:cNvSpPr/>
            <p:nvPr userDrawn="1"/>
          </p:nvSpPr>
          <p:spPr>
            <a:xfrm>
              <a:off x="0" y="2667000"/>
              <a:ext cx="9144000" cy="152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grpSp>
      <p:grpSp>
        <p:nvGrpSpPr>
          <p:cNvPr id="17" name="Group 16"/>
          <p:cNvGrpSpPr/>
          <p:nvPr userDrawn="1"/>
        </p:nvGrpSpPr>
        <p:grpSpPr>
          <a:xfrm>
            <a:off x="2133600" y="4572000"/>
            <a:ext cx="2209800" cy="483392"/>
            <a:chOff x="2133600" y="4572000"/>
            <a:chExt cx="2209800" cy="483392"/>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3600" y="4572000"/>
              <a:ext cx="483392" cy="483392"/>
            </a:xfrm>
            <a:prstGeom prst="rect">
              <a:avLst/>
            </a:prstGeom>
          </p:spPr>
        </p:pic>
        <p:sp>
          <p:nvSpPr>
            <p:cNvPr id="14" name="TextBox 13"/>
            <p:cNvSpPr txBox="1"/>
            <p:nvPr userDrawn="1"/>
          </p:nvSpPr>
          <p:spPr>
            <a:xfrm>
              <a:off x="2590800" y="4572000"/>
              <a:ext cx="1752600" cy="477054"/>
            </a:xfrm>
            <a:prstGeom prst="rect">
              <a:avLst/>
            </a:prstGeom>
            <a:noFill/>
          </p:spPr>
          <p:txBody>
            <a:bodyPr wrap="square" rtlCol="0">
              <a:spAutoFit/>
            </a:bodyPr>
            <a:lstStyle/>
            <a:p>
              <a:pPr>
                <a:lnSpc>
                  <a:spcPts val="1000"/>
                </a:lnSpc>
                <a:spcBef>
                  <a:spcPts val="0"/>
                </a:spcBef>
                <a:spcAft>
                  <a:spcPts val="0"/>
                </a:spcAft>
              </a:pPr>
              <a:r>
                <a:rPr lang="en-US" sz="900" b="1" i="1" kern="800" spc="0" dirty="0" smtClean="0">
                  <a:solidFill>
                    <a:schemeClr val="tx2">
                      <a:lumMod val="75000"/>
                    </a:schemeClr>
                  </a:solidFill>
                  <a:latin typeface="Arial" pitchFamily="34" charset="0"/>
                  <a:cs typeface="Arial" pitchFamily="34" charset="0"/>
                </a:rPr>
                <a:t>U.S. Department</a:t>
              </a:r>
              <a:r>
                <a:rPr lang="en-US" sz="900" b="1" i="1" kern="800" spc="0" baseline="0" dirty="0" smtClean="0">
                  <a:solidFill>
                    <a:schemeClr val="tx2">
                      <a:lumMod val="75000"/>
                    </a:schemeClr>
                  </a:solidFill>
                  <a:latin typeface="Arial" pitchFamily="34" charset="0"/>
                  <a:cs typeface="Arial" pitchFamily="34" charset="0"/>
                </a:rPr>
                <a:t> of Labor</a:t>
              </a:r>
            </a:p>
            <a:p>
              <a:pPr>
                <a:lnSpc>
                  <a:spcPts val="1000"/>
                </a:lnSpc>
                <a:spcBef>
                  <a:spcPts val="0"/>
                </a:spcBef>
                <a:spcAft>
                  <a:spcPts val="0"/>
                </a:spcAft>
              </a:pPr>
              <a:r>
                <a:rPr lang="en-US" sz="900" b="0" i="1" kern="800" spc="0" baseline="0" dirty="0" smtClean="0">
                  <a:solidFill>
                    <a:schemeClr val="tx2">
                      <a:lumMod val="75000"/>
                    </a:schemeClr>
                  </a:solidFill>
                  <a:latin typeface="Arial" pitchFamily="34" charset="0"/>
                  <a:cs typeface="Arial" pitchFamily="34" charset="0"/>
                </a:rPr>
                <a:t>Employment and Training Administration</a:t>
              </a:r>
              <a:endParaRPr lang="en-US" sz="900" b="0" i="1" kern="800" spc="0" dirty="0">
                <a:solidFill>
                  <a:schemeClr val="tx2">
                    <a:lumMod val="75000"/>
                  </a:schemeClr>
                </a:solidFill>
                <a:latin typeface="Arial" pitchFamily="34" charset="0"/>
                <a:cs typeface="Arial" pitchFamily="34" charset="0"/>
              </a:endParaRPr>
            </a:p>
          </p:txBody>
        </p:sp>
      </p:grpSp>
    </p:spTree>
    <p:extLst>
      <p:ext uri="{BB962C8B-B14F-4D97-AF65-F5344CB8AC3E}">
        <p14:creationId xmlns:p14="http://schemas.microsoft.com/office/powerpoint/2010/main" val="142226884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normAutofit/>
          </a:bodyPr>
          <a:lstStyle>
            <a:lvl1pPr>
              <a:defRPr sz="2800" baseline="0">
                <a:ln w="12700">
                  <a:noFill/>
                  <a:prstDash val="solid"/>
                </a:ln>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Webinar Title Here</a:t>
            </a:r>
            <a:endParaRPr lang="en-US" dirty="0"/>
          </a:p>
        </p:txBody>
      </p:sp>
      <p:sp>
        <p:nvSpPr>
          <p:cNvPr id="5" name="Footer Placeholder 4"/>
          <p:cNvSpPr>
            <a:spLocks noGrp="1"/>
          </p:cNvSpPr>
          <p:nvPr>
            <p:ph type="ftr" sz="quarter" idx="11"/>
          </p:nvPr>
        </p:nvSpPr>
        <p:spPr/>
        <p:txBody>
          <a:bodyPr/>
          <a:lstStyle/>
          <a:p>
            <a:r>
              <a:rPr lang="en-US" dirty="0" smtClean="0"/>
              <a:t>#</a:t>
            </a:r>
            <a:endParaRPr lang="en-US" dirty="0"/>
          </a:p>
        </p:txBody>
      </p:sp>
      <p:sp>
        <p:nvSpPr>
          <p:cNvPr id="6" name="Slide Number Placeholder 5"/>
          <p:cNvSpPr>
            <a:spLocks noGrp="1"/>
          </p:cNvSpPr>
          <p:nvPr>
            <p:ph type="sldNum" sz="quarter" idx="12"/>
          </p:nvPr>
        </p:nvSpPr>
        <p:spPr>
          <a:xfrm>
            <a:off x="6324600" y="6416675"/>
            <a:ext cx="2133600" cy="365125"/>
          </a:xfrm>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3918298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Webinar Title Here</a:t>
            </a:r>
            <a:endParaRPr lang="en-US" dirty="0"/>
          </a:p>
        </p:txBody>
      </p:sp>
      <p:sp>
        <p:nvSpPr>
          <p:cNvPr id="5" name="Footer Placeholder 4"/>
          <p:cNvSpPr>
            <a:spLocks noGrp="1"/>
          </p:cNvSpPr>
          <p:nvPr>
            <p:ph type="ftr" sz="quarter" idx="11"/>
          </p:nvPr>
        </p:nvSpPr>
        <p:spPr/>
        <p:txBody>
          <a:bodyPr/>
          <a:lstStyle/>
          <a:p>
            <a:r>
              <a:rPr lang="en-US" dirty="0" smtClean="0"/>
              <a:t>#</a:t>
            </a:r>
            <a:endParaRPr lang="en-US" dirty="0"/>
          </a:p>
        </p:txBody>
      </p:sp>
      <p:sp>
        <p:nvSpPr>
          <p:cNvPr id="6" name="Slide Number Placeholder 5"/>
          <p:cNvSpPr>
            <a:spLocks noGrp="1"/>
          </p:cNvSpPr>
          <p:nvPr>
            <p:ph type="sldNum" sz="quarter" idx="12"/>
          </p:nvPr>
        </p:nvSpPr>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1406632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lstStyle>
            <a:lvl1pPr algn="ctr" defTabSz="914400" rtl="0" eaLnBrk="1" latinLnBrk="0" hangingPunct="1">
              <a:spcBef>
                <a:spcPct val="0"/>
              </a:spcBef>
              <a:buNone/>
              <a:defRPr lang="en-US" sz="2800" b="1" kern="1200" cap="none" spc="0" baseline="0" dirty="0">
                <a:ln w="12700">
                  <a:noFill/>
                  <a:prstDash val="solid"/>
                </a:ln>
                <a:solidFill>
                  <a:schemeClr val="bg1"/>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Webinar Title Here</a:t>
            </a:r>
            <a:endParaRPr lang="en-US" dirty="0"/>
          </a:p>
        </p:txBody>
      </p:sp>
      <p:sp>
        <p:nvSpPr>
          <p:cNvPr id="8" name="Footer Placeholder 7"/>
          <p:cNvSpPr>
            <a:spLocks noGrp="1"/>
          </p:cNvSpPr>
          <p:nvPr>
            <p:ph type="ftr" sz="quarter" idx="11"/>
          </p:nvPr>
        </p:nvSpPr>
        <p:spPr/>
        <p:txBody>
          <a:bodyPr/>
          <a:lstStyle/>
          <a:p>
            <a:r>
              <a:rPr lang="en-US" dirty="0" smtClean="0"/>
              <a:t>#</a:t>
            </a:r>
            <a:endParaRPr lang="en-US" dirty="0"/>
          </a:p>
        </p:txBody>
      </p:sp>
      <p:sp>
        <p:nvSpPr>
          <p:cNvPr id="9" name="Slide Number Placeholder 8"/>
          <p:cNvSpPr>
            <a:spLocks noGrp="1"/>
          </p:cNvSpPr>
          <p:nvPr>
            <p:ph type="sldNum" sz="quarter" idx="12"/>
          </p:nvPr>
        </p:nvSpPr>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1899333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Webinar Title Here</a:t>
            </a: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3919612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Webinar Title Here</a:t>
            </a:r>
            <a:endParaRPr lang="en-US" dirty="0"/>
          </a:p>
        </p:txBody>
      </p:sp>
      <p:sp>
        <p:nvSpPr>
          <p:cNvPr id="3" name="Footer Placeholder 2"/>
          <p:cNvSpPr>
            <a:spLocks noGrp="1"/>
          </p:cNvSpPr>
          <p:nvPr>
            <p:ph type="ftr" sz="quarter" idx="11"/>
          </p:nvPr>
        </p:nvSpPr>
        <p:spPr/>
        <p:txBody>
          <a:bodyPr/>
          <a:lstStyle/>
          <a:p>
            <a:r>
              <a:rPr lang="en-US" dirty="0" smtClean="0"/>
              <a:t>#</a:t>
            </a:r>
            <a:endParaRPr lang="en-US" dirty="0"/>
          </a:p>
        </p:txBody>
      </p:sp>
      <p:sp>
        <p:nvSpPr>
          <p:cNvPr id="4" name="Slide Number Placeholder 3"/>
          <p:cNvSpPr>
            <a:spLocks noGrp="1"/>
          </p:cNvSpPr>
          <p:nvPr>
            <p:ph type="sldNum" sz="quarter" idx="12"/>
          </p:nvPr>
        </p:nvSpPr>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102737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Webinar Title Here</a:t>
            </a:r>
            <a:endParaRPr lang="en-US" dirty="0"/>
          </a:p>
        </p:txBody>
      </p:sp>
      <p:sp>
        <p:nvSpPr>
          <p:cNvPr id="6" name="Footer Placeholder 5"/>
          <p:cNvSpPr>
            <a:spLocks noGrp="1"/>
          </p:cNvSpPr>
          <p:nvPr>
            <p:ph type="ftr" sz="quarter" idx="11"/>
          </p:nvPr>
        </p:nvSpPr>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167113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Webinar Title Here</a:t>
            </a:r>
            <a:endParaRPr lang="en-US" dirty="0"/>
          </a:p>
        </p:txBody>
      </p:sp>
      <p:sp>
        <p:nvSpPr>
          <p:cNvPr id="6" name="Footer Placeholder 5"/>
          <p:cNvSpPr>
            <a:spLocks noGrp="1"/>
          </p:cNvSpPr>
          <p:nvPr>
            <p:ph type="ftr" sz="quarter" idx="11"/>
          </p:nvPr>
        </p:nvSpPr>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193489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3A389-63F9-4E92-A95A-25899AF6FC7C}"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2776007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4D26DA-91AB-48B7-BAF8-C73D89D2D179}"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80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AAF42A-16E9-4597-82BF-889D2FB74B04}" type="datetime1">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4940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CCD1F9-ADA9-4555-9F95-DFD40DCA31BB}" type="datetime1">
              <a:rPr lang="en-US" smtClean="0"/>
              <a:pPr/>
              <a:t>9/12/2014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55097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74DAC5-17A3-4F24-B3DB-33366362F3E9}" type="datetime1">
              <a:rPr lang="en-US" smtClean="0"/>
              <a:pPr/>
              <a:t>9/12/2014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300909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7DD96C-6826-49D7-86DC-CA063FA3386D}" type="datetime1">
              <a:rPr lang="en-US" smtClean="0"/>
              <a:pPr/>
              <a:t>9/12/2014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3626529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7378B6D-6F17-4542-BBC0-C37B8E6D2E16}" type="datetime1">
              <a:rPr lang="en-US" smtClean="0"/>
              <a:pPr/>
              <a:t>9/12/2014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362227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71F12-6385-426B-BC33-585309983498}" type="datetime1">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414245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17AEEAC-0FA1-49EF-B108-DAFA3E863BF9}" type="datetime1">
              <a:rPr lang="en-US" smtClean="0"/>
              <a:pPr/>
              <a:t>9/12/2014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400">
                <a:solidFill>
                  <a:schemeClr val="tx1"/>
                </a:solidFill>
              </a:defRPr>
            </a:lvl1pPr>
          </a:lstStyle>
          <a:p>
            <a:fld id="{D38BCB92-4239-460A-8122-62657529D709}"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97596"/>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Header BG Accent 1"/>
          <p:cNvSpPr/>
          <p:nvPr/>
        </p:nvSpPr>
        <p:spPr>
          <a:xfrm>
            <a:off x="-9526" y="0"/>
            <a:ext cx="9153525" cy="1097280"/>
          </a:xfrm>
          <a:prstGeom prst="rect">
            <a:avLst/>
          </a:prstGeom>
          <a:solidFill>
            <a:srgbClr val="37609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itchFamily="34" charset="0"/>
              <a:cs typeface="Arial" pitchFamily="34" charset="0"/>
            </a:endParaRPr>
          </a:p>
        </p:txBody>
      </p:sp>
      <p:sp>
        <p:nvSpPr>
          <p:cNvPr id="3" name="Text Placeholder 2"/>
          <p:cNvSpPr>
            <a:spLocks noGrp="1"/>
          </p:cNvSpPr>
          <p:nvPr userDrawn="1">
            <p:ph type="body" idx="1"/>
          </p:nvPr>
        </p:nvSpPr>
        <p:spPr>
          <a:xfrm>
            <a:off x="457200" y="1600200"/>
            <a:ext cx="7924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userDrawn="1">
            <p:ph type="dt" sz="half" idx="2"/>
          </p:nvPr>
        </p:nvSpPr>
        <p:spPr>
          <a:xfrm>
            <a:off x="457200" y="6416675"/>
            <a:ext cx="2133600" cy="365125"/>
          </a:xfrm>
          <a:prstGeom prst="rect">
            <a:avLst/>
          </a:prstGeom>
        </p:spPr>
        <p:txBody>
          <a:bodyPr vert="horz" lIns="91440" tIns="45720" rIns="91440" bIns="45720" rtlCol="0" anchor="ctr"/>
          <a:lstStyle>
            <a:lvl1pPr algn="l">
              <a:defRPr sz="800">
                <a:solidFill>
                  <a:schemeClr val="tx2"/>
                </a:solidFill>
                <a:latin typeface="Arial" pitchFamily="34" charset="0"/>
                <a:cs typeface="Arial" pitchFamily="34" charset="0"/>
              </a:defRPr>
            </a:lvl1pPr>
          </a:lstStyle>
          <a:p>
            <a:r>
              <a:rPr lang="en-US" dirty="0" smtClean="0"/>
              <a:t>Webinar Title Here</a:t>
            </a:r>
            <a:endParaRPr lang="en-US" dirty="0"/>
          </a:p>
        </p:txBody>
      </p:sp>
      <p:sp>
        <p:nvSpPr>
          <p:cNvPr id="5" name="Footer Placeholder 4"/>
          <p:cNvSpPr>
            <a:spLocks noGrp="1"/>
          </p:cNvSpPr>
          <p:nvPr userDrawn="1">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chemeClr val="bg1"/>
                </a:solidFill>
                <a:latin typeface="Arial" pitchFamily="34" charset="0"/>
                <a:cs typeface="Arial" pitchFamily="34" charset="0"/>
              </a:defRPr>
            </a:lvl1pPr>
          </a:lstStyle>
          <a:p>
            <a:r>
              <a:rPr lang="en-US" dirty="0" smtClean="0"/>
              <a:t>#</a:t>
            </a:r>
            <a:endParaRPr lang="en-US" dirty="0"/>
          </a:p>
        </p:txBody>
      </p:sp>
      <p:sp>
        <p:nvSpPr>
          <p:cNvPr id="6" name="Slide Number Placeholder 5"/>
          <p:cNvSpPr>
            <a:spLocks noGrp="1"/>
          </p:cNvSpPr>
          <p:nvPr userDrawn="1">
            <p:ph type="sldNum" sz="quarter" idx="4"/>
          </p:nvPr>
        </p:nvSpPr>
        <p:spPr>
          <a:xfrm>
            <a:off x="6324600" y="6416675"/>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F5B75F7A-516D-4850-9A30-35A47BF6499A}" type="slidenum">
              <a:rPr lang="en-US" smtClean="0"/>
              <a:pPr/>
              <a:t>‹#›</a:t>
            </a:fld>
            <a:endParaRPr lang="en-US" dirty="0"/>
          </a:p>
        </p:txBody>
      </p:sp>
      <p:pic>
        <p:nvPicPr>
          <p:cNvPr id="19" name="Picture 2"/>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86600" y="6400800"/>
            <a:ext cx="984849" cy="482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3226858716"/>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Lst>
  <p:timing>
    <p:tnLst>
      <p:par>
        <p:cTn id="1" dur="indefinite" restart="never" nodeType="tmRoot"/>
      </p:par>
    </p:tnLst>
  </p:timing>
  <p:hf hdr="0" dt="0"/>
  <p:txStyles>
    <p:titleStyle>
      <a:lvl1pPr algn="ctr" defTabSz="914400" rtl="0" eaLnBrk="1" latinLnBrk="0" hangingPunct="1">
        <a:spcBef>
          <a:spcPct val="0"/>
        </a:spcBef>
        <a:buNone/>
        <a:defRPr sz="2800" b="1" kern="1200" cap="none" spc="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oleta.gov/WI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2.ed.gov/about/offices/list/osers/rsa/wioa-reauthorization.html" TargetMode="External"/><Relationship Id="rId5" Type="http://schemas.openxmlformats.org/officeDocument/2006/relationships/hyperlink" Target="http://www.ed.gov/AEFLA" TargetMode="External"/><Relationship Id="rId4" Type="http://schemas.openxmlformats.org/officeDocument/2006/relationships/hyperlink" Target="mailto:DOL.WIOA@dol.gov"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workforce3on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OL.WIOA@dol.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a:t>The </a:t>
            </a:r>
            <a:r>
              <a:rPr lang="en-US" sz="3200" b="1" dirty="0" smtClean="0"/>
              <a:t>Workforce Innovation </a:t>
            </a:r>
            <a:r>
              <a:rPr lang="en-US" sz="3200" b="1" dirty="0"/>
              <a:t>and Opportunity Act </a:t>
            </a:r>
            <a:endParaRPr lang="en-US" sz="3200" dirty="0"/>
          </a:p>
        </p:txBody>
      </p:sp>
      <p:sp>
        <p:nvSpPr>
          <p:cNvPr id="6" name="Subtitle 2"/>
          <p:cNvSpPr txBox="1">
            <a:spLocks/>
          </p:cNvSpPr>
          <p:nvPr/>
        </p:nvSpPr>
        <p:spPr>
          <a:xfrm>
            <a:off x="4191000" y="4571999"/>
            <a:ext cx="4953000" cy="1647855"/>
          </a:xfrm>
          <a:prstGeom prst="rect">
            <a:avLst/>
          </a:prstGeom>
        </p:spPr>
        <p:txBody>
          <a:bodyPr vert="horz" lIns="91440" tIns="45720" rIns="91440" bIns="45720" rtlCol="0">
            <a:noAutofit/>
          </a:bodyPr>
          <a:lstStyle>
            <a:lvl1pPr marL="0" indent="0" algn="ctr" defTabSz="914400" rtl="0" eaLnBrk="1" latinLnBrk="0" hangingPunct="1">
              <a:spcBef>
                <a:spcPts val="600"/>
              </a:spcBef>
              <a:spcAft>
                <a:spcPts val="600"/>
              </a:spcAft>
              <a:buFont typeface="Arial" pitchFamily="34" charset="0"/>
              <a:buNone/>
              <a:defRPr sz="3200" b="1" kern="1200">
                <a:solidFill>
                  <a:schemeClr val="tx2"/>
                </a:solidFill>
                <a:latin typeface="Arial" pitchFamily="34" charset="0"/>
                <a:ea typeface="+mn-ea"/>
                <a:cs typeface="Arial" pitchFamily="34" charset="0"/>
              </a:defRPr>
            </a:lvl1pPr>
            <a:lvl2pPr marL="457200" indent="0" algn="ctr" defTabSz="914400" rtl="0" eaLnBrk="1" latinLnBrk="0" hangingPunct="1">
              <a:spcBef>
                <a:spcPts val="600"/>
              </a:spcBef>
              <a:spcAft>
                <a:spcPts val="600"/>
              </a:spcAft>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ts val="600"/>
              </a:spcBef>
              <a:spcAft>
                <a:spcPts val="600"/>
              </a:spcAft>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ts val="600"/>
              </a:spcBef>
              <a:spcAft>
                <a:spcPts val="600"/>
              </a:spcAft>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ts val="600"/>
              </a:spcBef>
              <a:spcAft>
                <a:spcPts val="600"/>
              </a:spcAft>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Aft>
                <a:spcPts val="0"/>
              </a:spcAft>
            </a:pPr>
            <a:r>
              <a:rPr lang="en-US" sz="2200" dirty="0" smtClean="0"/>
              <a:t>Stakeholder Consultation Series:</a:t>
            </a:r>
          </a:p>
          <a:p>
            <a:r>
              <a:rPr lang="en-US" sz="2200" dirty="0" smtClean="0"/>
              <a:t>Strengthening </a:t>
            </a:r>
            <a:r>
              <a:rPr lang="en-US" sz="2200" dirty="0"/>
              <a:t>the Indian and Native American Employment and Training Programs</a:t>
            </a:r>
          </a:p>
        </p:txBody>
      </p:sp>
      <p:sp>
        <p:nvSpPr>
          <p:cNvPr id="7" name="TextBox 6"/>
          <p:cNvSpPr txBox="1"/>
          <p:nvPr/>
        </p:nvSpPr>
        <p:spPr>
          <a:xfrm>
            <a:off x="4199906" y="6019800"/>
            <a:ext cx="4953000" cy="400110"/>
          </a:xfrm>
          <a:prstGeom prst="rect">
            <a:avLst/>
          </a:prstGeom>
          <a:no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9-15-14</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05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Provisions Related to </a:t>
            </a:r>
            <a:r>
              <a:rPr lang="en-US" sz="4000" b="1" dirty="0" smtClean="0"/>
              <a:t>Indian and Native American, Section 166 Programs</a:t>
            </a:r>
            <a:endParaRPr lang="en-US" sz="4000" dirty="0"/>
          </a:p>
        </p:txBody>
      </p:sp>
      <p:sp>
        <p:nvSpPr>
          <p:cNvPr id="3" name="Content Placeholder 2"/>
          <p:cNvSpPr>
            <a:spLocks noGrp="1"/>
          </p:cNvSpPr>
          <p:nvPr>
            <p:ph idx="1"/>
          </p:nvPr>
        </p:nvSpPr>
        <p:spPr>
          <a:xfrm>
            <a:off x="152400" y="1845734"/>
            <a:ext cx="8839199" cy="4478866"/>
          </a:xfrm>
        </p:spPr>
        <p:txBody>
          <a:bodyPr>
            <a:normAutofit lnSpcReduction="10000"/>
          </a:bodyPr>
          <a:lstStyle/>
          <a:p>
            <a:pPr marL="225425" lvl="0" indent="-225425">
              <a:lnSpc>
                <a:spcPct val="110000"/>
              </a:lnSpc>
              <a:buFont typeface="Wingdings" panose="05000000000000000000" pitchFamily="2" charset="2"/>
              <a:buChar char="§"/>
            </a:pPr>
            <a:r>
              <a:rPr lang="en-US" dirty="0"/>
              <a:t>WIOA now provides that UI services to be provided through the one-stop delivery system include both information and assistance in claims filing. </a:t>
            </a:r>
            <a:endParaRPr lang="en-US" dirty="0" smtClean="0"/>
          </a:p>
          <a:p>
            <a:pPr marL="225425" lvl="0" indent="-225425">
              <a:lnSpc>
                <a:spcPct val="110000"/>
              </a:lnSpc>
              <a:buFont typeface="Wingdings" panose="05000000000000000000" pitchFamily="2" charset="2"/>
              <a:buChar char="§"/>
            </a:pPr>
            <a:r>
              <a:rPr lang="en-US" dirty="0" smtClean="0"/>
              <a:t>The </a:t>
            </a:r>
            <a:r>
              <a:rPr lang="en-US" dirty="0"/>
              <a:t>Secretary of Labor, with input from a new advisory council, other Federal agencies, and states will develop and implement plans to improve the national workforce and labor market information system and help job seekers make informed career choices. </a:t>
            </a:r>
            <a:endParaRPr lang="en-US" dirty="0" smtClean="0"/>
          </a:p>
          <a:p>
            <a:pPr marL="225425" lvl="0" indent="-225425">
              <a:lnSpc>
                <a:spcPct val="110000"/>
              </a:lnSpc>
              <a:buFont typeface="Wingdings" panose="05000000000000000000" pitchFamily="2" charset="2"/>
              <a:buChar char="§"/>
            </a:pPr>
            <a:r>
              <a:rPr lang="en-US" dirty="0" smtClean="0"/>
              <a:t>The Secretary of Labor also has a Native American Employment and Training Council that provides recommendations to the U.S. Department of Labor</a:t>
            </a:r>
            <a:endParaRPr lang="en-US" dirty="0"/>
          </a:p>
          <a:p>
            <a:pPr marL="225425" lvl="0" indent="-225425">
              <a:lnSpc>
                <a:spcPct val="110000"/>
              </a:lnSpc>
              <a:buFont typeface="Wingdings" panose="05000000000000000000" pitchFamily="2" charset="2"/>
              <a:buChar char="§"/>
            </a:pPr>
            <a:r>
              <a:rPr lang="en-US" dirty="0" smtClean="0"/>
              <a:t>States </a:t>
            </a:r>
            <a:r>
              <a:rPr lang="en-US" dirty="0"/>
              <a:t>and local areas are encouraged to improve customer service and program management by integrating intake, case management, and reporting systems. </a:t>
            </a:r>
          </a:p>
          <a:p>
            <a:pPr marL="225425" lvl="0" indent="-225425">
              <a:lnSpc>
                <a:spcPct val="110000"/>
              </a:lnSpc>
              <a:buFont typeface="Wingdings" panose="05000000000000000000" pitchFamily="2" charset="2"/>
              <a:buChar char="§"/>
            </a:pPr>
            <a:r>
              <a:rPr lang="en-US" dirty="0"/>
              <a:t>AJC partner programs will dedicate funding for infrastructure and other shared costs. </a:t>
            </a:r>
          </a:p>
        </p:txBody>
      </p:sp>
      <p:sp>
        <p:nvSpPr>
          <p:cNvPr id="4" name="Slide Number Placeholder 3"/>
          <p:cNvSpPr>
            <a:spLocks noGrp="1"/>
          </p:cNvSpPr>
          <p:nvPr>
            <p:ph type="sldNum" sz="quarter" idx="12"/>
          </p:nvPr>
        </p:nvSpPr>
        <p:spPr/>
        <p:txBody>
          <a:bodyPr/>
          <a:lstStyle/>
          <a:p>
            <a:fld id="{D38BCB92-4239-460A-8122-62657529D709}" type="slidenum">
              <a:rPr lang="en-US" smtClean="0"/>
              <a:t>10</a:t>
            </a:fld>
            <a:endParaRPr lang="en-US"/>
          </a:p>
        </p:txBody>
      </p:sp>
    </p:spTree>
    <p:extLst>
      <p:ext uri="{BB962C8B-B14F-4D97-AF65-F5344CB8AC3E}">
        <p14:creationId xmlns:p14="http://schemas.microsoft.com/office/powerpoint/2010/main" val="902669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Discussion </a:t>
            </a:r>
            <a:r>
              <a:rPr lang="en-US" sz="4000" b="1" dirty="0" smtClean="0"/>
              <a:t>Questions </a:t>
            </a:r>
            <a:endParaRPr lang="en-US" sz="4000" dirty="0"/>
          </a:p>
        </p:txBody>
      </p:sp>
      <p:sp>
        <p:nvSpPr>
          <p:cNvPr id="3" name="Content Placeholder 2"/>
          <p:cNvSpPr>
            <a:spLocks noGrp="1"/>
          </p:cNvSpPr>
          <p:nvPr>
            <p:ph idx="1"/>
          </p:nvPr>
        </p:nvSpPr>
        <p:spPr/>
        <p:txBody>
          <a:bodyPr>
            <a:normAutofit fontScale="85000" lnSpcReduction="20000"/>
          </a:bodyPr>
          <a:lstStyle/>
          <a:p>
            <a:pPr lvl="0"/>
            <a:r>
              <a:rPr lang="en-US" dirty="0"/>
              <a:t>The Indian and Native American </a:t>
            </a:r>
            <a:r>
              <a:rPr lang="en-US" dirty="0" smtClean="0"/>
              <a:t>Programs under </a:t>
            </a:r>
            <a:r>
              <a:rPr lang="en-US" dirty="0"/>
              <a:t>WIOA remains a partner in the one-stop system </a:t>
            </a:r>
            <a:r>
              <a:rPr lang="en-US" dirty="0" smtClean="0"/>
              <a:t>to </a:t>
            </a:r>
            <a:r>
              <a:rPr lang="en-US" dirty="0"/>
              <a:t>increase participants access to employment and training services from one-stop centers. What are the opportunities and challenges to improve access to quality services through one-stop centers that the Department should consider in developing guidance?</a:t>
            </a:r>
          </a:p>
          <a:p>
            <a:pPr lvl="0"/>
            <a:r>
              <a:rPr lang="en-US" dirty="0"/>
              <a:t>More broadly, what opportunities do you see for the Indian and Native American </a:t>
            </a:r>
            <a:r>
              <a:rPr lang="en-US" dirty="0" smtClean="0"/>
              <a:t>Programs </a:t>
            </a:r>
            <a:r>
              <a:rPr lang="en-US" dirty="0"/>
              <a:t>under WIOA? </a:t>
            </a:r>
          </a:p>
          <a:p>
            <a:pPr lvl="0"/>
            <a:r>
              <a:rPr lang="en-US" dirty="0"/>
              <a:t>What challenges does the Indian and Native American P</a:t>
            </a:r>
            <a:r>
              <a:rPr lang="en-US" dirty="0" smtClean="0"/>
              <a:t>rograms </a:t>
            </a:r>
            <a:r>
              <a:rPr lang="en-US" dirty="0"/>
              <a:t>face in implementing WIOA? </a:t>
            </a:r>
          </a:p>
          <a:p>
            <a:pPr lvl="0"/>
            <a:r>
              <a:rPr lang="en-US" dirty="0"/>
              <a:t>What are your ideas for the Department to consider in developing guidance for the program?</a:t>
            </a:r>
          </a:p>
          <a:p>
            <a:pPr lvl="0"/>
            <a:r>
              <a:rPr lang="en-US" dirty="0"/>
              <a:t>What is working well in the regulations now?</a:t>
            </a:r>
          </a:p>
          <a:p>
            <a:pPr lvl="0"/>
            <a:r>
              <a:rPr lang="en-US" dirty="0"/>
              <a:t>What is not working well in the regulations now?</a:t>
            </a:r>
          </a:p>
          <a:p>
            <a:pPr lvl="0"/>
            <a:r>
              <a:rPr lang="en-US" dirty="0"/>
              <a:t>How would you like to change them, keeping in mind the WIOA changes?</a:t>
            </a:r>
          </a:p>
        </p:txBody>
      </p:sp>
      <p:sp>
        <p:nvSpPr>
          <p:cNvPr id="4" name="Slide Number Placeholder 3"/>
          <p:cNvSpPr>
            <a:spLocks noGrp="1"/>
          </p:cNvSpPr>
          <p:nvPr>
            <p:ph type="sldNum" sz="quarter" idx="12"/>
          </p:nvPr>
        </p:nvSpPr>
        <p:spPr/>
        <p:txBody>
          <a:bodyPr/>
          <a:lstStyle/>
          <a:p>
            <a:fld id="{D38BCB92-4239-460A-8122-62657529D709}" type="slidenum">
              <a:rPr lang="en-US" smtClean="0"/>
              <a:t>11</a:t>
            </a:fld>
            <a:endParaRPr lang="en-US"/>
          </a:p>
        </p:txBody>
      </p:sp>
    </p:spTree>
    <p:extLst>
      <p:ext uri="{BB962C8B-B14F-4D97-AF65-F5344CB8AC3E}">
        <p14:creationId xmlns:p14="http://schemas.microsoft.com/office/powerpoint/2010/main" val="47677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
            </a:pPr>
            <a:endParaRPr lang="en-US" dirty="0"/>
          </a:p>
          <a:p>
            <a:pPr>
              <a:buFont typeface="Wingdings" panose="05000000000000000000" pitchFamily="2" charset="2"/>
              <a:buChar char="§"/>
            </a:pPr>
            <a:r>
              <a:rPr lang="en-US" dirty="0"/>
              <a:t> </a:t>
            </a:r>
            <a:r>
              <a:rPr lang="en-US" dirty="0" smtClean="0"/>
              <a:t>Is </a:t>
            </a:r>
            <a:r>
              <a:rPr lang="en-US" dirty="0"/>
              <a:t>there anything else you want us to share with us today?</a:t>
            </a:r>
          </a:p>
        </p:txBody>
      </p:sp>
      <p:sp>
        <p:nvSpPr>
          <p:cNvPr id="4" name="Slide Number Placeholder 3"/>
          <p:cNvSpPr>
            <a:spLocks noGrp="1"/>
          </p:cNvSpPr>
          <p:nvPr>
            <p:ph type="sldNum" sz="quarter" idx="12"/>
          </p:nvPr>
        </p:nvSpPr>
        <p:spPr/>
        <p:txBody>
          <a:bodyPr/>
          <a:lstStyle/>
          <a:p>
            <a:fld id="{D38BCB92-4239-460A-8122-62657529D709}" type="slidenum">
              <a:rPr lang="en-US" smtClean="0"/>
              <a:t>12</a:t>
            </a:fld>
            <a:endParaRPr lang="en-US"/>
          </a:p>
        </p:txBody>
      </p:sp>
    </p:spTree>
    <p:extLst>
      <p:ext uri="{BB962C8B-B14F-4D97-AF65-F5344CB8AC3E}">
        <p14:creationId xmlns:p14="http://schemas.microsoft.com/office/powerpoint/2010/main" val="150281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Technical Assistance Tools and Resources</a:t>
            </a:r>
            <a:endParaRPr lang="en-US" sz="4000" b="1" dirty="0"/>
          </a:p>
        </p:txBody>
      </p:sp>
      <p:sp>
        <p:nvSpPr>
          <p:cNvPr id="3" name="Content Placeholder 2"/>
          <p:cNvSpPr>
            <a:spLocks noGrp="1"/>
          </p:cNvSpPr>
          <p:nvPr>
            <p:ph idx="1"/>
          </p:nvPr>
        </p:nvSpPr>
        <p:spPr>
          <a:xfrm>
            <a:off x="822959" y="1845734"/>
            <a:ext cx="8092441" cy="4402666"/>
          </a:xfrm>
        </p:spPr>
        <p:txBody>
          <a:bodyPr>
            <a:normAutofit/>
          </a:bodyPr>
          <a:lstStyle/>
          <a:p>
            <a:pPr marL="166688" indent="-166688">
              <a:spcAft>
                <a:spcPts val="600"/>
              </a:spcAft>
              <a:buFont typeface="Wingdings" panose="05000000000000000000" pitchFamily="2" charset="2"/>
              <a:buChar char="§"/>
            </a:pPr>
            <a:r>
              <a:rPr lang="en-US" sz="2400" dirty="0" smtClean="0">
                <a:solidFill>
                  <a:schemeClr val="tx2"/>
                </a:solidFill>
              </a:rPr>
              <a:t>Department of Labor</a:t>
            </a:r>
          </a:p>
          <a:p>
            <a:pPr lvl="1">
              <a:spcAft>
                <a:spcPts val="1200"/>
              </a:spcAft>
              <a:buFont typeface="Tahoma" panose="020B0604030504040204" pitchFamily="34" charset="0"/>
              <a:buChar char="–"/>
            </a:pPr>
            <a:r>
              <a:rPr lang="en-US" sz="2400" dirty="0" smtClean="0">
                <a:solidFill>
                  <a:schemeClr val="tx2"/>
                </a:solidFill>
              </a:rPr>
              <a:t>WIOA Resource Page (</a:t>
            </a:r>
            <a:r>
              <a:rPr lang="en-US" sz="2400" dirty="0" smtClean="0">
                <a:hlinkClick r:id="rId3"/>
              </a:rPr>
              <a:t>www.doleta.gov/WIOA</a:t>
            </a:r>
            <a:r>
              <a:rPr lang="en-US" sz="2400" dirty="0" smtClean="0">
                <a:solidFill>
                  <a:schemeClr val="tx2"/>
                </a:solidFill>
              </a:rPr>
              <a:t>)</a:t>
            </a:r>
          </a:p>
          <a:p>
            <a:pPr lvl="1">
              <a:spcAft>
                <a:spcPts val="1800"/>
              </a:spcAft>
              <a:buFont typeface="Tahoma" panose="020B0604030504040204" pitchFamily="34" charset="0"/>
              <a:buChar char="–"/>
            </a:pPr>
            <a:r>
              <a:rPr lang="en-US" sz="2400" dirty="0" smtClean="0">
                <a:solidFill>
                  <a:schemeClr val="tx2"/>
                </a:solidFill>
              </a:rPr>
              <a:t>WIOA Dedicated Email (</a:t>
            </a:r>
            <a:r>
              <a:rPr lang="en-US" sz="2400" dirty="0" smtClean="0">
                <a:hlinkClick r:id="rId4"/>
              </a:rPr>
              <a:t>DOL.WIOA@dol.gov</a:t>
            </a:r>
            <a:r>
              <a:rPr lang="en-US" sz="2400" dirty="0" smtClean="0">
                <a:solidFill>
                  <a:schemeClr val="tx2"/>
                </a:solidFill>
              </a:rPr>
              <a:t>)</a:t>
            </a:r>
          </a:p>
          <a:p>
            <a:pPr marL="166688" indent="-166688">
              <a:spcAft>
                <a:spcPts val="600"/>
              </a:spcAft>
              <a:buFont typeface="Wingdings" panose="05000000000000000000" pitchFamily="2" charset="2"/>
              <a:buChar char="§"/>
            </a:pPr>
            <a:r>
              <a:rPr lang="en-US" sz="2400" dirty="0" smtClean="0">
                <a:solidFill>
                  <a:schemeClr val="tx2"/>
                </a:solidFill>
              </a:rPr>
              <a:t>Department of Education</a:t>
            </a:r>
          </a:p>
          <a:p>
            <a:pPr lvl="1">
              <a:spcAft>
                <a:spcPts val="1200"/>
              </a:spcAft>
              <a:buFont typeface="Tahoma" panose="020B0604030504040204" pitchFamily="34" charset="0"/>
              <a:buChar char="–"/>
            </a:pPr>
            <a:r>
              <a:rPr lang="en-US" sz="2400" dirty="0" smtClean="0">
                <a:solidFill>
                  <a:schemeClr val="tx2"/>
                </a:solidFill>
              </a:rPr>
              <a:t>Office of Career, Technical, and </a:t>
            </a:r>
            <a:r>
              <a:rPr lang="en-US" sz="2400" dirty="0">
                <a:solidFill>
                  <a:schemeClr val="tx2"/>
                </a:solidFill>
              </a:rPr>
              <a:t>Adult </a:t>
            </a:r>
            <a:r>
              <a:rPr lang="en-US" sz="2400" dirty="0" smtClean="0">
                <a:solidFill>
                  <a:schemeClr val="tx2"/>
                </a:solidFill>
              </a:rPr>
              <a:t>Education’s WIOA Resource Page (</a:t>
            </a:r>
            <a:r>
              <a:rPr lang="en-US" sz="2400" dirty="0" smtClean="0">
                <a:hlinkClick r:id="rId5"/>
              </a:rPr>
              <a:t>http://www.ed.gov/AEFLA</a:t>
            </a:r>
            <a:r>
              <a:rPr lang="en-US" sz="2400" dirty="0" smtClean="0">
                <a:solidFill>
                  <a:schemeClr val="tx2"/>
                </a:solidFill>
              </a:rPr>
              <a:t>) </a:t>
            </a:r>
          </a:p>
          <a:p>
            <a:pPr lvl="1">
              <a:buFont typeface="Tahoma" panose="020B0604030504040204" pitchFamily="34" charset="0"/>
              <a:buChar char="–"/>
            </a:pPr>
            <a:r>
              <a:rPr lang="en-US" sz="2400" dirty="0" smtClean="0">
                <a:solidFill>
                  <a:schemeClr val="tx2"/>
                </a:solidFill>
              </a:rPr>
              <a:t>Rehabilitation Services Administration’s WIOA </a:t>
            </a:r>
            <a:r>
              <a:rPr lang="en-US" sz="2400" dirty="0">
                <a:solidFill>
                  <a:schemeClr val="tx2"/>
                </a:solidFill>
              </a:rPr>
              <a:t>Resource Page (</a:t>
            </a:r>
            <a:r>
              <a:rPr lang="en-US" sz="2400" dirty="0">
                <a:hlinkClick r:id="rId6"/>
              </a:rPr>
              <a:t>http://</a:t>
            </a:r>
            <a:r>
              <a:rPr lang="en-US" sz="2400" dirty="0" smtClean="0">
                <a:hlinkClick r:id="rId6"/>
              </a:rPr>
              <a:t>www2.ed.gov/about/offices/list/osers/rsa/wioa-reauthorization.html</a:t>
            </a:r>
            <a:r>
              <a:rPr lang="en-US" sz="2400" dirty="0" smtClean="0">
                <a:solidFill>
                  <a:schemeClr val="tx2"/>
                </a:solidFill>
              </a:rPr>
              <a:t>) </a:t>
            </a:r>
          </a:p>
        </p:txBody>
      </p:sp>
      <p:sp>
        <p:nvSpPr>
          <p:cNvPr id="4" name="Slide Number Placeholder 3"/>
          <p:cNvSpPr>
            <a:spLocks noGrp="1"/>
          </p:cNvSpPr>
          <p:nvPr>
            <p:ph type="sldNum" sz="quarter" idx="12"/>
          </p:nvPr>
        </p:nvSpPr>
        <p:spPr/>
        <p:txBody>
          <a:bodyPr/>
          <a:lstStyle/>
          <a:p>
            <a:fld id="{D38BCB92-4239-460A-8122-62657529D709}" type="slidenum">
              <a:rPr lang="en-US" smtClean="0"/>
              <a:t>13</a:t>
            </a:fld>
            <a:endParaRPr lang="en-US"/>
          </a:p>
        </p:txBody>
      </p:sp>
    </p:spTree>
    <p:extLst>
      <p:ext uri="{BB962C8B-B14F-4D97-AF65-F5344CB8AC3E}">
        <p14:creationId xmlns:p14="http://schemas.microsoft.com/office/powerpoint/2010/main" val="621318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endParaRPr lang="en-US" dirty="0" smtClean="0"/>
          </a:p>
          <a:p>
            <a:pPr marL="0" indent="0" algn="ctr">
              <a:buNone/>
            </a:pPr>
            <a:endParaRPr lang="en-US" dirty="0"/>
          </a:p>
          <a:p>
            <a:pPr marL="0" indent="0" algn="ctr">
              <a:buNone/>
            </a:pPr>
            <a:r>
              <a:rPr lang="en-US" sz="5400" b="1" i="1" dirty="0" smtClean="0">
                <a:solidFill>
                  <a:srgbClr val="FF0000"/>
                </a:solidFill>
                <a:effectLst>
                  <a:outerShdw blurRad="38100" dist="38100" dir="2700000" algn="tl">
                    <a:srgbClr val="000000">
                      <a:alpha val="43137"/>
                    </a:srgbClr>
                  </a:outerShdw>
                </a:effectLst>
                <a:latin typeface="Comic Sans MS" pitchFamily="66" charset="0"/>
              </a:rPr>
              <a:t>Thank You!</a:t>
            </a:r>
          </a:p>
          <a:p>
            <a:pPr marL="0" indent="0" algn="ctr">
              <a:buNone/>
            </a:pPr>
            <a:endParaRPr lang="en-US" sz="2400" dirty="0" smtClean="0">
              <a:effectLst>
                <a:outerShdw blurRad="38100" dist="38100" dir="2700000" algn="tl">
                  <a:srgbClr val="000000">
                    <a:alpha val="43137"/>
                  </a:srgbClr>
                </a:outerShdw>
              </a:effectLst>
            </a:endParaRP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t>Find resources for workforce system success at:</a:t>
            </a:r>
          </a:p>
          <a:p>
            <a:pPr marL="0" indent="0" algn="ctr">
              <a:spcAft>
                <a:spcPts val="0"/>
              </a:spcAft>
              <a:buNone/>
            </a:pPr>
            <a:r>
              <a:rPr lang="en-US" sz="2400" dirty="0" smtClean="0">
                <a:hlinkClick r:id="rId2"/>
              </a:rPr>
              <a:t>www.workforce3one.org</a:t>
            </a:r>
            <a:r>
              <a:rPr lang="en-US" sz="2400" dirty="0" smtClean="0"/>
              <a:t> </a:t>
            </a:r>
            <a:endParaRPr lang="en-US" sz="2400" dirty="0"/>
          </a:p>
        </p:txBody>
      </p:sp>
      <p:sp>
        <p:nvSpPr>
          <p:cNvPr id="2" name="Slide Number Placeholder 1"/>
          <p:cNvSpPr>
            <a:spLocks noGrp="1"/>
          </p:cNvSpPr>
          <p:nvPr>
            <p:ph type="sldNum" sz="quarter" idx="12"/>
          </p:nvPr>
        </p:nvSpPr>
        <p:spPr/>
        <p:txBody>
          <a:bodyPr/>
          <a:lstStyle/>
          <a:p>
            <a:fld id="{01723B91-CE10-4F20-890A-0852E2246859}" type="slidenum">
              <a:rPr lang="en-US" smtClean="0"/>
              <a:pPr/>
              <a:t>14</a:t>
            </a:fld>
            <a:endParaRPr lang="en-US" dirty="0"/>
          </a:p>
        </p:txBody>
      </p:sp>
    </p:spTree>
    <p:extLst>
      <p:ext uri="{BB962C8B-B14F-4D97-AF65-F5344CB8AC3E}">
        <p14:creationId xmlns:p14="http://schemas.microsoft.com/office/powerpoint/2010/main" val="3046314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Agenda</a:t>
            </a:r>
            <a:endParaRPr lang="en-US" sz="4000" b="1" dirty="0"/>
          </a:p>
        </p:txBody>
      </p:sp>
      <p:sp>
        <p:nvSpPr>
          <p:cNvPr id="3" name="Content Placeholder 2"/>
          <p:cNvSpPr>
            <a:spLocks noGrp="1"/>
          </p:cNvSpPr>
          <p:nvPr>
            <p:ph idx="1"/>
          </p:nvPr>
        </p:nvSpPr>
        <p:spPr>
          <a:xfrm>
            <a:off x="457201" y="1921934"/>
            <a:ext cx="8534400" cy="4478866"/>
          </a:xfrm>
        </p:spPr>
        <p:txBody>
          <a:bodyPr>
            <a:noAutofit/>
          </a:bodyPr>
          <a:lstStyle/>
          <a:p>
            <a:pPr marL="225425" indent="-225425">
              <a:spcBef>
                <a:spcPts val="0"/>
              </a:spcBef>
              <a:spcAft>
                <a:spcPts val="3000"/>
              </a:spcAft>
              <a:buFont typeface="Wingdings" panose="05000000000000000000" pitchFamily="2" charset="2"/>
              <a:buChar char="§"/>
            </a:pPr>
            <a:r>
              <a:rPr lang="en-US" sz="2200" dirty="0" smtClean="0"/>
              <a:t>Purpose and Session Flow</a:t>
            </a:r>
          </a:p>
          <a:p>
            <a:pPr marL="225425" indent="-225425">
              <a:spcBef>
                <a:spcPts val="0"/>
              </a:spcBef>
              <a:spcAft>
                <a:spcPts val="3000"/>
              </a:spcAft>
              <a:buFont typeface="Wingdings" panose="05000000000000000000" pitchFamily="2" charset="2"/>
              <a:buChar char="§"/>
            </a:pPr>
            <a:r>
              <a:rPr lang="en-US" sz="2200" dirty="0" smtClean="0"/>
              <a:t>Overview of the Workforce Innovation and Opportunity Act (WIOA)</a:t>
            </a:r>
          </a:p>
          <a:p>
            <a:pPr marL="225425" indent="-225425">
              <a:spcBef>
                <a:spcPts val="0"/>
              </a:spcBef>
              <a:spcAft>
                <a:spcPts val="3000"/>
              </a:spcAft>
              <a:buFont typeface="Wingdings" panose="05000000000000000000" pitchFamily="2" charset="2"/>
              <a:buChar char="§"/>
            </a:pPr>
            <a:r>
              <a:rPr lang="en-US" sz="2200" dirty="0" smtClean="0"/>
              <a:t>Provisions Related to  Strengthening the Indian and Native American Employment and Training Programs</a:t>
            </a:r>
            <a:endParaRPr lang="en-US" sz="2200" strike="sngStrike" dirty="0" smtClean="0"/>
          </a:p>
          <a:p>
            <a:pPr marL="225425" indent="-225425">
              <a:spcBef>
                <a:spcPts val="0"/>
              </a:spcBef>
              <a:spcAft>
                <a:spcPts val="3000"/>
              </a:spcAft>
              <a:buFont typeface="Wingdings" panose="05000000000000000000" pitchFamily="2" charset="2"/>
              <a:buChar char="§"/>
            </a:pPr>
            <a:r>
              <a:rPr lang="en-US" sz="2200" dirty="0" smtClean="0"/>
              <a:t>Discussion Questions</a:t>
            </a:r>
          </a:p>
          <a:p>
            <a:pPr marL="225425" indent="-225425">
              <a:spcBef>
                <a:spcPts val="0"/>
              </a:spcBef>
              <a:spcAft>
                <a:spcPts val="3000"/>
              </a:spcAft>
              <a:buFont typeface="Wingdings" panose="05000000000000000000" pitchFamily="2" charset="2"/>
              <a:buChar char="§"/>
            </a:pPr>
            <a:r>
              <a:rPr lang="en-US" sz="2200" b="0" dirty="0" smtClean="0"/>
              <a:t>Technical Assistance Tools and Resources</a:t>
            </a:r>
          </a:p>
          <a:p>
            <a:pPr marL="225425" indent="-225425">
              <a:spcBef>
                <a:spcPts val="0"/>
              </a:spcBef>
              <a:spcAft>
                <a:spcPts val="3000"/>
              </a:spcAft>
              <a:buFont typeface="Wingdings" panose="05000000000000000000" pitchFamily="2" charset="2"/>
              <a:buChar char="§"/>
            </a:pPr>
            <a:r>
              <a:rPr lang="en-US" sz="2200" dirty="0" smtClean="0"/>
              <a:t>Stakeholder Engagement – </a:t>
            </a:r>
            <a:r>
              <a:rPr lang="en-US" sz="2200" dirty="0"/>
              <a:t>Webinar Series Schedule</a:t>
            </a:r>
          </a:p>
        </p:txBody>
      </p:sp>
      <p:sp>
        <p:nvSpPr>
          <p:cNvPr id="4" name="Slide Number Placeholder 3"/>
          <p:cNvSpPr>
            <a:spLocks noGrp="1"/>
          </p:cNvSpPr>
          <p:nvPr>
            <p:ph type="sldNum" sz="quarter" idx="12"/>
          </p:nvPr>
        </p:nvSpPr>
        <p:spPr/>
        <p:txBody>
          <a:bodyPr/>
          <a:lstStyle/>
          <a:p>
            <a:fld id="{D38BCB92-4239-460A-8122-62657529D709}" type="slidenum">
              <a:rPr lang="en-US" smtClean="0"/>
              <a:t>2</a:t>
            </a:fld>
            <a:endParaRPr lang="en-US"/>
          </a:p>
        </p:txBody>
      </p:sp>
    </p:spTree>
    <p:extLst>
      <p:ext uri="{BB962C8B-B14F-4D97-AF65-F5344CB8AC3E}">
        <p14:creationId xmlns:p14="http://schemas.microsoft.com/office/powerpoint/2010/main" val="2585408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Purpose</a:t>
            </a:r>
            <a:endParaRPr lang="en-US" sz="4000" b="1" dirty="0"/>
          </a:p>
        </p:txBody>
      </p:sp>
      <p:sp>
        <p:nvSpPr>
          <p:cNvPr id="3" name="Content Placeholder 2"/>
          <p:cNvSpPr>
            <a:spLocks noGrp="1"/>
          </p:cNvSpPr>
          <p:nvPr>
            <p:ph idx="1"/>
          </p:nvPr>
        </p:nvSpPr>
        <p:spPr>
          <a:xfrm>
            <a:off x="381000" y="1752600"/>
            <a:ext cx="8610599" cy="4572000"/>
          </a:xfrm>
        </p:spPr>
        <p:txBody>
          <a:bodyPr>
            <a:normAutofit/>
          </a:bodyPr>
          <a:lstStyle/>
          <a:p>
            <a:pPr marL="0" indent="0">
              <a:spcAft>
                <a:spcPts val="600"/>
              </a:spcAft>
              <a:buNone/>
            </a:pPr>
            <a:r>
              <a:rPr lang="en-US" sz="2400" dirty="0" smtClean="0">
                <a:solidFill>
                  <a:schemeClr val="tx2"/>
                </a:solidFill>
              </a:rPr>
              <a:t>This series of stakeholder consultation webinars is aimed to:  </a:t>
            </a:r>
          </a:p>
          <a:p>
            <a:pPr marL="395288" indent="-163513">
              <a:buFont typeface="Wingdings" panose="05000000000000000000" pitchFamily="2" charset="2"/>
              <a:buChar char="§"/>
            </a:pPr>
            <a:r>
              <a:rPr lang="en-US" sz="2200" dirty="0">
                <a:solidFill>
                  <a:schemeClr val="tx2"/>
                </a:solidFill>
              </a:rPr>
              <a:t>Gather</a:t>
            </a:r>
            <a:r>
              <a:rPr lang="en-US" sz="2400" dirty="0"/>
              <a:t> </a:t>
            </a:r>
            <a:r>
              <a:rPr lang="en-US" sz="2200" dirty="0"/>
              <a:t>input from Indian and Native American workforce practitioners, tribal leaders, workforce system partners, customers, and other stakeholders on key implementation topics;</a:t>
            </a:r>
          </a:p>
          <a:p>
            <a:pPr lvl="1">
              <a:spcAft>
                <a:spcPts val="600"/>
              </a:spcAft>
              <a:buFont typeface="Wingdings" panose="05000000000000000000" pitchFamily="2" charset="2"/>
              <a:buChar char="§"/>
            </a:pPr>
            <a:r>
              <a:rPr lang="en-US" sz="2200" dirty="0" smtClean="0">
                <a:solidFill>
                  <a:schemeClr val="tx2"/>
                </a:solidFill>
              </a:rPr>
              <a:t>Inform </a:t>
            </a:r>
            <a:r>
              <a:rPr lang="en-US" sz="2200" dirty="0" smtClean="0">
                <a:solidFill>
                  <a:schemeClr val="tx2"/>
                </a:solidFill>
              </a:rPr>
              <a:t>development of regulations; and</a:t>
            </a:r>
          </a:p>
          <a:p>
            <a:pPr lvl="1">
              <a:buFont typeface="Wingdings" panose="05000000000000000000" pitchFamily="2" charset="2"/>
              <a:buChar char="§"/>
            </a:pPr>
            <a:r>
              <a:rPr lang="en-US" sz="2200" dirty="0" smtClean="0">
                <a:solidFill>
                  <a:schemeClr val="tx2"/>
                </a:solidFill>
              </a:rPr>
              <a:t>Inform technical assistance strategies to support implementation.</a:t>
            </a:r>
          </a:p>
          <a:p>
            <a:pPr marL="0" indent="0">
              <a:buNone/>
            </a:pPr>
            <a:r>
              <a:rPr lang="en-US" sz="2400" dirty="0">
                <a:solidFill>
                  <a:schemeClr val="tx2"/>
                </a:solidFill>
              </a:rPr>
              <a:t>Please note that ETA is also planning to conduct a series of Town Halls this Fall to gather input from the field, and that you are always welcome to send comments and questions to </a:t>
            </a:r>
            <a:r>
              <a:rPr lang="en-US" sz="2400" dirty="0">
                <a:solidFill>
                  <a:schemeClr val="tx2"/>
                </a:solidFill>
                <a:hlinkClick r:id="rId3"/>
              </a:rPr>
              <a:t>DOL.WIOA@dol.gov</a:t>
            </a:r>
            <a:endParaRPr lang="en-US" sz="2400" dirty="0">
              <a:solidFill>
                <a:schemeClr val="tx2"/>
              </a:solidFill>
            </a:endParaRPr>
          </a:p>
          <a:p>
            <a:pPr marL="0" indent="0">
              <a:buNone/>
            </a:pPr>
            <a:r>
              <a:rPr lang="en-US" sz="2400" dirty="0">
                <a:solidFill>
                  <a:schemeClr val="tx2"/>
                </a:solidFill>
              </a:rPr>
              <a:t>Our Federal Partners (ED and HHS) are also collecting input, and we are working closely together on implementing the new legislation.</a:t>
            </a:r>
          </a:p>
        </p:txBody>
      </p:sp>
      <p:sp>
        <p:nvSpPr>
          <p:cNvPr id="4" name="Slide Number Placeholder 3"/>
          <p:cNvSpPr>
            <a:spLocks noGrp="1"/>
          </p:cNvSpPr>
          <p:nvPr>
            <p:ph type="sldNum" sz="quarter" idx="12"/>
          </p:nvPr>
        </p:nvSpPr>
        <p:spPr/>
        <p:txBody>
          <a:bodyPr/>
          <a:lstStyle/>
          <a:p>
            <a:fld id="{D38BCB92-4239-460A-8122-62657529D709}" type="slidenum">
              <a:rPr lang="en-US" smtClean="0"/>
              <a:t>3</a:t>
            </a:fld>
            <a:endParaRPr lang="en-US" dirty="0"/>
          </a:p>
        </p:txBody>
      </p:sp>
    </p:spTree>
    <p:extLst>
      <p:ext uri="{BB962C8B-B14F-4D97-AF65-F5344CB8AC3E}">
        <p14:creationId xmlns:p14="http://schemas.microsoft.com/office/powerpoint/2010/main" val="3510156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Flow</a:t>
            </a:r>
            <a:endParaRPr lang="en-US" b="1" dirty="0"/>
          </a:p>
        </p:txBody>
      </p:sp>
      <p:sp>
        <p:nvSpPr>
          <p:cNvPr id="3" name="Content Placeholder 2"/>
          <p:cNvSpPr>
            <a:spLocks noGrp="1"/>
          </p:cNvSpPr>
          <p:nvPr>
            <p:ph idx="1"/>
          </p:nvPr>
        </p:nvSpPr>
        <p:spPr>
          <a:xfrm>
            <a:off x="822959" y="1845734"/>
            <a:ext cx="8016241" cy="4250266"/>
          </a:xfrm>
        </p:spPr>
        <p:txBody>
          <a:bodyPr>
            <a:normAutofit/>
          </a:bodyPr>
          <a:lstStyle/>
          <a:p>
            <a:pPr marL="225425" indent="-225425">
              <a:spcAft>
                <a:spcPts val="3600"/>
              </a:spcAft>
              <a:buFont typeface="Wingdings" panose="05000000000000000000" pitchFamily="2" charset="2"/>
              <a:buChar char="§"/>
            </a:pPr>
            <a:r>
              <a:rPr lang="en-US" sz="2800" dirty="0" smtClean="0"/>
              <a:t>The Department of Labor is in a “listening” mode.</a:t>
            </a:r>
          </a:p>
          <a:p>
            <a:pPr marL="225425" indent="-225425">
              <a:spcAft>
                <a:spcPts val="3600"/>
              </a:spcAft>
              <a:buFont typeface="Wingdings" panose="05000000000000000000" pitchFamily="2" charset="2"/>
              <a:buChar char="§"/>
            </a:pPr>
            <a:r>
              <a:rPr lang="en-US" sz="2800" dirty="0" smtClean="0"/>
              <a:t>Submit your responses and input to the discussion questions through the chat feature.</a:t>
            </a:r>
            <a:endParaRPr lang="en-US" sz="2400" dirty="0" smtClean="0"/>
          </a:p>
          <a:p>
            <a:pPr marL="225425" indent="-225425">
              <a:spcAft>
                <a:spcPts val="3600"/>
              </a:spcAft>
              <a:buFont typeface="Wingdings" panose="05000000000000000000" pitchFamily="2" charset="2"/>
              <a:buChar char="§"/>
            </a:pPr>
            <a:r>
              <a:rPr lang="en-US" sz="2800" dirty="0" smtClean="0"/>
              <a:t>Responses will be reviewed </a:t>
            </a:r>
            <a:r>
              <a:rPr lang="en-US" sz="2800" dirty="0"/>
              <a:t>and analyzed as we are developing draft  regulations and planning future guidance issuance and technical assistance.</a:t>
            </a:r>
          </a:p>
          <a:p>
            <a:pPr>
              <a:spcAft>
                <a:spcPts val="3600"/>
              </a:spcAft>
              <a:buFont typeface="Wingdings" panose="05000000000000000000" pitchFamily="2" charset="2"/>
              <a:buChar char="§"/>
            </a:pPr>
            <a:endParaRPr lang="en-US" sz="2400" dirty="0"/>
          </a:p>
        </p:txBody>
      </p:sp>
      <p:sp>
        <p:nvSpPr>
          <p:cNvPr id="4" name="Slide Number Placeholder 3"/>
          <p:cNvSpPr>
            <a:spLocks noGrp="1"/>
          </p:cNvSpPr>
          <p:nvPr>
            <p:ph type="sldNum" sz="quarter" idx="12"/>
          </p:nvPr>
        </p:nvSpPr>
        <p:spPr/>
        <p:txBody>
          <a:bodyPr/>
          <a:lstStyle/>
          <a:p>
            <a:fld id="{D38BCB92-4239-460A-8122-62657529D709}" type="slidenum">
              <a:rPr lang="en-US" smtClean="0"/>
              <a:t>4</a:t>
            </a:fld>
            <a:endParaRPr lang="en-US" dirty="0"/>
          </a:p>
        </p:txBody>
      </p:sp>
    </p:spTree>
    <p:extLst>
      <p:ext uri="{BB962C8B-B14F-4D97-AF65-F5344CB8AC3E}">
        <p14:creationId xmlns:p14="http://schemas.microsoft.com/office/powerpoint/2010/main" val="345949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Overview of the Workforce Innovation and Opportunity Act</a:t>
            </a:r>
            <a:endParaRPr lang="en-US" sz="4000" b="1" dirty="0"/>
          </a:p>
        </p:txBody>
      </p:sp>
      <p:sp>
        <p:nvSpPr>
          <p:cNvPr id="3" name="Content Placeholder 2"/>
          <p:cNvSpPr>
            <a:spLocks noGrp="1"/>
          </p:cNvSpPr>
          <p:nvPr>
            <p:ph idx="1"/>
          </p:nvPr>
        </p:nvSpPr>
        <p:spPr>
          <a:xfrm>
            <a:off x="145475" y="1845734"/>
            <a:ext cx="8915400" cy="4402666"/>
          </a:xfrm>
        </p:spPr>
        <p:txBody>
          <a:bodyPr>
            <a:noAutofit/>
          </a:bodyPr>
          <a:lstStyle/>
          <a:p>
            <a:pPr marL="225425" indent="-225425">
              <a:spcBef>
                <a:spcPts val="0"/>
              </a:spcBef>
              <a:spcAft>
                <a:spcPts val="1800"/>
              </a:spcAft>
              <a:buFont typeface="Wingdings" panose="05000000000000000000" pitchFamily="2" charset="2"/>
              <a:buChar char="§"/>
            </a:pPr>
            <a:r>
              <a:rPr lang="en-US" sz="2200" b="0" dirty="0">
                <a:solidFill>
                  <a:schemeClr val="tx2"/>
                </a:solidFill>
              </a:rPr>
              <a:t>President Barack Obama signed WIOA into law on July 22, </a:t>
            </a:r>
            <a:r>
              <a:rPr lang="en-US" sz="2200" b="0" dirty="0" smtClean="0">
                <a:solidFill>
                  <a:schemeClr val="tx2"/>
                </a:solidFill>
              </a:rPr>
              <a:t>2014. </a:t>
            </a:r>
          </a:p>
          <a:p>
            <a:pPr marL="225425" indent="-225425">
              <a:spcBef>
                <a:spcPts val="0"/>
              </a:spcBef>
              <a:spcAft>
                <a:spcPts val="1800"/>
              </a:spcAft>
              <a:buFont typeface="Wingdings" panose="05000000000000000000" pitchFamily="2" charset="2"/>
              <a:buChar char="§"/>
            </a:pPr>
            <a:r>
              <a:rPr lang="en-US" sz="2200" b="0" dirty="0" smtClean="0">
                <a:solidFill>
                  <a:schemeClr val="tx2"/>
                </a:solidFill>
              </a:rPr>
              <a:t>Passed by Congress with wide bipartisan majority</a:t>
            </a:r>
            <a:r>
              <a:rPr lang="en-US" sz="2200" dirty="0">
                <a:solidFill>
                  <a:schemeClr val="tx2"/>
                </a:solidFill>
              </a:rPr>
              <a:t> </a:t>
            </a:r>
            <a:r>
              <a:rPr lang="en-US" sz="2200" dirty="0" smtClean="0">
                <a:solidFill>
                  <a:schemeClr val="tx2"/>
                </a:solidFill>
              </a:rPr>
              <a:t>(The Senate voted 93-5 and the House of Representatives voted 415-6). </a:t>
            </a:r>
            <a:endParaRPr lang="en-US" sz="2200" b="0" dirty="0" smtClean="0">
              <a:solidFill>
                <a:schemeClr val="tx2"/>
              </a:solidFill>
            </a:endParaRPr>
          </a:p>
          <a:p>
            <a:pPr marL="225425" indent="-225425">
              <a:spcBef>
                <a:spcPts val="0"/>
              </a:spcBef>
              <a:spcAft>
                <a:spcPts val="1800"/>
              </a:spcAft>
              <a:buFont typeface="Wingdings" panose="05000000000000000000" pitchFamily="2" charset="2"/>
              <a:buChar char="§"/>
            </a:pPr>
            <a:r>
              <a:rPr lang="en-US" sz="2200" dirty="0" smtClean="0">
                <a:solidFill>
                  <a:schemeClr val="tx2"/>
                </a:solidFill>
              </a:rPr>
              <a:t>Reaffirms ongoing role of American Job Centers. </a:t>
            </a:r>
          </a:p>
          <a:p>
            <a:pPr marL="225425" indent="-225425">
              <a:spcBef>
                <a:spcPts val="0"/>
              </a:spcBef>
              <a:spcAft>
                <a:spcPts val="1800"/>
              </a:spcAft>
              <a:buFont typeface="Wingdings" panose="05000000000000000000" pitchFamily="2" charset="2"/>
              <a:buChar char="§"/>
            </a:pPr>
            <a:r>
              <a:rPr lang="en-US" sz="2200" dirty="0" smtClean="0">
                <a:solidFill>
                  <a:schemeClr val="tx2"/>
                </a:solidFill>
              </a:rPr>
              <a:t>Promotes </a:t>
            </a:r>
            <a:r>
              <a:rPr lang="en-US" sz="2200" dirty="0">
                <a:solidFill>
                  <a:schemeClr val="tx2"/>
                </a:solidFill>
              </a:rPr>
              <a:t>program </a:t>
            </a:r>
            <a:r>
              <a:rPr lang="en-US" sz="2200" dirty="0" smtClean="0">
                <a:solidFill>
                  <a:schemeClr val="tx2"/>
                </a:solidFill>
              </a:rPr>
              <a:t>coordination and alignment of key employment, education, and training programs at </a:t>
            </a:r>
            <a:r>
              <a:rPr lang="en-US" sz="2200" dirty="0">
                <a:solidFill>
                  <a:schemeClr val="tx2"/>
                </a:solidFill>
              </a:rPr>
              <a:t>the Federal, State, local, and regional levels.</a:t>
            </a:r>
          </a:p>
          <a:p>
            <a:pPr marL="225425" indent="-225425">
              <a:spcBef>
                <a:spcPts val="0"/>
              </a:spcBef>
              <a:spcAft>
                <a:spcPts val="1800"/>
              </a:spcAft>
              <a:buFont typeface="Wingdings" panose="05000000000000000000" pitchFamily="2" charset="2"/>
              <a:buChar char="§"/>
            </a:pPr>
            <a:r>
              <a:rPr lang="en-US" sz="2200" dirty="0">
                <a:solidFill>
                  <a:schemeClr val="tx2"/>
                </a:solidFill>
              </a:rPr>
              <a:t>Builds on proven practices such as sector strategies, career pathways, regional economic approaches, work-based training</a:t>
            </a:r>
            <a:r>
              <a:rPr lang="en-US" sz="2200" dirty="0" smtClean="0">
                <a:solidFill>
                  <a:schemeClr val="tx2"/>
                </a:solidFill>
              </a:rPr>
              <a:t>.</a:t>
            </a:r>
          </a:p>
          <a:p>
            <a:pPr marL="225425" indent="-225425">
              <a:spcBef>
                <a:spcPts val="0"/>
              </a:spcBef>
              <a:spcAft>
                <a:spcPts val="1800"/>
              </a:spcAft>
              <a:buFont typeface="Wingdings" panose="05000000000000000000" pitchFamily="2" charset="2"/>
              <a:buChar char="§"/>
            </a:pPr>
            <a:r>
              <a:rPr lang="en-US" sz="2200" dirty="0" smtClean="0">
                <a:solidFill>
                  <a:schemeClr val="tx2"/>
                </a:solidFill>
              </a:rPr>
              <a:t>Complements and supports the President’s Job-Driven Workforce Vision.</a:t>
            </a:r>
            <a:endParaRPr lang="en-US" sz="2200" dirty="0">
              <a:solidFill>
                <a:schemeClr val="tx2"/>
              </a:solidFill>
            </a:endParaRPr>
          </a:p>
          <a:p>
            <a:pPr marL="0" indent="0">
              <a:spcBef>
                <a:spcPts val="0"/>
              </a:spcBef>
              <a:spcAft>
                <a:spcPts val="1800"/>
              </a:spcAft>
              <a:buNone/>
            </a:pPr>
            <a:endParaRPr lang="en-US" sz="2200" b="0" dirty="0" smtClean="0">
              <a:solidFill>
                <a:schemeClr val="tx2"/>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t>5</a:t>
            </a:fld>
            <a:endParaRPr lang="en-US"/>
          </a:p>
        </p:txBody>
      </p:sp>
    </p:spTree>
    <p:extLst>
      <p:ext uri="{BB962C8B-B14F-4D97-AF65-F5344CB8AC3E}">
        <p14:creationId xmlns:p14="http://schemas.microsoft.com/office/powerpoint/2010/main" val="67768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Programs under the Workforce Innovation and Opportunity Act</a:t>
            </a:r>
            <a:endParaRPr lang="en-US" sz="4000" b="1" dirty="0"/>
          </a:p>
        </p:txBody>
      </p:sp>
      <p:sp>
        <p:nvSpPr>
          <p:cNvPr id="3" name="Content Placeholder 2"/>
          <p:cNvSpPr>
            <a:spLocks noGrp="1"/>
          </p:cNvSpPr>
          <p:nvPr>
            <p:ph idx="1"/>
          </p:nvPr>
        </p:nvSpPr>
        <p:spPr>
          <a:xfrm>
            <a:off x="457200" y="1905000"/>
            <a:ext cx="8610600" cy="4419600"/>
          </a:xfrm>
        </p:spPr>
        <p:txBody>
          <a:bodyPr>
            <a:normAutofit/>
          </a:bodyPr>
          <a:lstStyle/>
          <a:p>
            <a:pPr marL="166688" indent="-166688">
              <a:spcAft>
                <a:spcPts val="1200"/>
              </a:spcAft>
              <a:buFont typeface="Wingdings" panose="05000000000000000000" pitchFamily="2" charset="2"/>
              <a:buChar char="§"/>
            </a:pPr>
            <a:r>
              <a:rPr lang="en-US" dirty="0">
                <a:solidFill>
                  <a:schemeClr val="tx2"/>
                </a:solidFill>
              </a:rPr>
              <a:t>Supersedes the Workforce Investment Act of 1998 and retains and amends the Adult Education and Family Literacy Act, the Wagner-</a:t>
            </a:r>
            <a:r>
              <a:rPr lang="en-US" dirty="0" err="1">
                <a:solidFill>
                  <a:schemeClr val="tx2"/>
                </a:solidFill>
              </a:rPr>
              <a:t>Peyser</a:t>
            </a:r>
            <a:r>
              <a:rPr lang="en-US" dirty="0">
                <a:solidFill>
                  <a:schemeClr val="tx2"/>
                </a:solidFill>
              </a:rPr>
              <a:t> Act, and the Rehabilitation Act of 1973.</a:t>
            </a:r>
          </a:p>
          <a:p>
            <a:pPr marL="166688" indent="-166688">
              <a:spcAft>
                <a:spcPts val="600"/>
              </a:spcAft>
              <a:buFont typeface="Wingdings" panose="05000000000000000000" pitchFamily="2" charset="2"/>
              <a:buChar char="§"/>
            </a:pPr>
            <a:r>
              <a:rPr lang="en-US" b="0" dirty="0" smtClean="0">
                <a:solidFill>
                  <a:schemeClr val="tx2"/>
                </a:solidFill>
              </a:rPr>
              <a:t>Identifies </a:t>
            </a:r>
            <a:r>
              <a:rPr lang="en-US" dirty="0" smtClean="0">
                <a:solidFill>
                  <a:schemeClr val="tx2"/>
                </a:solidFill>
              </a:rPr>
              <a:t>“core programs”</a:t>
            </a:r>
            <a:r>
              <a:rPr lang="en-US" b="0" dirty="0" smtClean="0">
                <a:solidFill>
                  <a:schemeClr val="tx2"/>
                </a:solidFill>
              </a:rPr>
              <a:t>:  </a:t>
            </a:r>
          </a:p>
          <a:p>
            <a:pPr lvl="2">
              <a:spcAft>
                <a:spcPts val="1200"/>
              </a:spcAft>
              <a:buFont typeface="Tahoma" panose="020B0604030504040204" pitchFamily="34" charset="0"/>
              <a:buChar char="–"/>
            </a:pPr>
            <a:r>
              <a:rPr lang="en-US" sz="1800" dirty="0" smtClean="0">
                <a:solidFill>
                  <a:schemeClr val="tx2"/>
                </a:solidFill>
              </a:rPr>
              <a:t>Adults</a:t>
            </a:r>
            <a:r>
              <a:rPr lang="en-US" sz="1800" dirty="0">
                <a:solidFill>
                  <a:schemeClr val="tx2"/>
                </a:solidFill>
              </a:rPr>
              <a:t>, </a:t>
            </a:r>
            <a:r>
              <a:rPr lang="en-US" sz="1800" dirty="0" smtClean="0">
                <a:solidFill>
                  <a:schemeClr val="tx2"/>
                </a:solidFill>
              </a:rPr>
              <a:t>Dislocated </a:t>
            </a:r>
            <a:r>
              <a:rPr lang="en-US" sz="1800" dirty="0">
                <a:solidFill>
                  <a:schemeClr val="tx2"/>
                </a:solidFill>
              </a:rPr>
              <a:t>W</a:t>
            </a:r>
            <a:r>
              <a:rPr lang="en-US" sz="1800" dirty="0" smtClean="0">
                <a:solidFill>
                  <a:schemeClr val="tx2"/>
                </a:solidFill>
              </a:rPr>
              <a:t>orkers</a:t>
            </a:r>
            <a:r>
              <a:rPr lang="en-US" sz="1800" dirty="0">
                <a:solidFill>
                  <a:schemeClr val="tx2"/>
                </a:solidFill>
              </a:rPr>
              <a:t>, and </a:t>
            </a:r>
            <a:r>
              <a:rPr lang="en-US" sz="1800" dirty="0" smtClean="0">
                <a:solidFill>
                  <a:schemeClr val="tx2"/>
                </a:solidFill>
              </a:rPr>
              <a:t>Youth formula programs and </a:t>
            </a:r>
            <a:r>
              <a:rPr lang="en-US" sz="1800" dirty="0">
                <a:solidFill>
                  <a:schemeClr val="tx2"/>
                </a:solidFill>
              </a:rPr>
              <a:t>Wagner-</a:t>
            </a:r>
            <a:r>
              <a:rPr lang="en-US" sz="1800" dirty="0" err="1">
                <a:solidFill>
                  <a:schemeClr val="tx2"/>
                </a:solidFill>
              </a:rPr>
              <a:t>Peyser</a:t>
            </a:r>
            <a:r>
              <a:rPr lang="en-US" sz="1800" dirty="0">
                <a:solidFill>
                  <a:schemeClr val="tx2"/>
                </a:solidFill>
              </a:rPr>
              <a:t> employment services administered by </a:t>
            </a:r>
            <a:r>
              <a:rPr lang="en-US" sz="1800" dirty="0" smtClean="0">
                <a:solidFill>
                  <a:schemeClr val="tx2"/>
                </a:solidFill>
              </a:rPr>
              <a:t>the Department of Labor; and</a:t>
            </a:r>
          </a:p>
          <a:p>
            <a:pPr lvl="2">
              <a:spcAft>
                <a:spcPts val="1200"/>
              </a:spcAft>
              <a:buFont typeface="Tahoma" panose="020B0604030504040204" pitchFamily="34" charset="0"/>
              <a:buChar char="–"/>
            </a:pPr>
            <a:r>
              <a:rPr lang="en-US" sz="1800" dirty="0" smtClean="0">
                <a:solidFill>
                  <a:schemeClr val="tx2"/>
                </a:solidFill>
              </a:rPr>
              <a:t>Adult </a:t>
            </a:r>
            <a:r>
              <a:rPr lang="en-US" sz="1800" dirty="0">
                <a:solidFill>
                  <a:schemeClr val="tx2"/>
                </a:solidFill>
              </a:rPr>
              <a:t>education and literacy programs and Vocational Rehabilitation state grant programs that assist individuals with disabilities in obtaining employment administered by </a:t>
            </a:r>
            <a:r>
              <a:rPr lang="en-US" sz="1800" dirty="0" smtClean="0">
                <a:solidFill>
                  <a:schemeClr val="tx2"/>
                </a:solidFill>
              </a:rPr>
              <a:t>the Department of Education.  </a:t>
            </a:r>
            <a:r>
              <a:rPr lang="en-US" sz="1800" b="0" dirty="0" smtClean="0">
                <a:solidFill>
                  <a:schemeClr val="tx2"/>
                </a:solidFill>
              </a:rPr>
              <a:t> </a:t>
            </a:r>
            <a:endParaRPr lang="en-US" sz="1800" b="0" dirty="0">
              <a:solidFill>
                <a:schemeClr val="tx2"/>
              </a:solidFill>
            </a:endParaRPr>
          </a:p>
          <a:p>
            <a:pPr marL="166688" indent="-166688">
              <a:buFont typeface="Wingdings" panose="05000000000000000000" pitchFamily="2" charset="2"/>
              <a:buChar char="§"/>
            </a:pPr>
            <a:r>
              <a:rPr lang="en-US" b="0" dirty="0" smtClean="0">
                <a:solidFill>
                  <a:schemeClr val="tx2"/>
                </a:solidFill>
              </a:rPr>
              <a:t>Authorizes the </a:t>
            </a:r>
            <a:r>
              <a:rPr lang="en-US" b="0" dirty="0">
                <a:solidFill>
                  <a:schemeClr val="tx2"/>
                </a:solidFill>
              </a:rPr>
              <a:t>Job Corps, </a:t>
            </a:r>
            <a:r>
              <a:rPr lang="en-US" b="0" dirty="0" err="1">
                <a:solidFill>
                  <a:schemeClr val="tx2"/>
                </a:solidFill>
              </a:rPr>
              <a:t>YouthBuild</a:t>
            </a:r>
            <a:r>
              <a:rPr lang="en-US" b="0" dirty="0">
                <a:solidFill>
                  <a:schemeClr val="tx2"/>
                </a:solidFill>
              </a:rPr>
              <a:t>, Indian and Native </a:t>
            </a:r>
            <a:r>
              <a:rPr lang="en-US" b="0" dirty="0" smtClean="0">
                <a:solidFill>
                  <a:schemeClr val="tx2"/>
                </a:solidFill>
              </a:rPr>
              <a:t>Americans, </a:t>
            </a:r>
            <a:r>
              <a:rPr lang="en-US" b="0" dirty="0">
                <a:solidFill>
                  <a:schemeClr val="tx2"/>
                </a:solidFill>
              </a:rPr>
              <a:t>and Migrant and Seasonal Farmworker </a:t>
            </a:r>
            <a:r>
              <a:rPr lang="en-US" b="0" dirty="0" smtClean="0">
                <a:solidFill>
                  <a:schemeClr val="tx2"/>
                </a:solidFill>
              </a:rPr>
              <a:t>programs, and evaluation and research activities conducted by DOL.</a:t>
            </a:r>
            <a:endParaRPr lang="en-US" sz="1800" dirty="0"/>
          </a:p>
        </p:txBody>
      </p:sp>
      <p:sp>
        <p:nvSpPr>
          <p:cNvPr id="4" name="Slide Number Placeholder 3"/>
          <p:cNvSpPr>
            <a:spLocks noGrp="1"/>
          </p:cNvSpPr>
          <p:nvPr>
            <p:ph type="sldNum" sz="quarter" idx="12"/>
          </p:nvPr>
        </p:nvSpPr>
        <p:spPr/>
        <p:txBody>
          <a:bodyPr/>
          <a:lstStyle/>
          <a:p>
            <a:fld id="{D38BCB92-4239-460A-8122-62657529D709}" type="slidenum">
              <a:rPr lang="en-US" smtClean="0"/>
              <a:t>6</a:t>
            </a:fld>
            <a:endParaRPr lang="en-US"/>
          </a:p>
        </p:txBody>
      </p:sp>
    </p:spTree>
    <p:extLst>
      <p:ext uri="{BB962C8B-B14F-4D97-AF65-F5344CB8AC3E}">
        <p14:creationId xmlns:p14="http://schemas.microsoft.com/office/powerpoint/2010/main" val="2273613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Highlights of </a:t>
            </a:r>
            <a:r>
              <a:rPr lang="en-US" sz="4000" b="1" dirty="0" smtClean="0"/>
              <a:t>Reforms to the Public Workforce System under </a:t>
            </a:r>
            <a:r>
              <a:rPr lang="en-US" sz="4000" b="1" dirty="0"/>
              <a:t>the Act</a:t>
            </a:r>
          </a:p>
        </p:txBody>
      </p:sp>
      <p:sp>
        <p:nvSpPr>
          <p:cNvPr id="3" name="Content Placeholder 2"/>
          <p:cNvSpPr>
            <a:spLocks noGrp="1"/>
          </p:cNvSpPr>
          <p:nvPr>
            <p:ph idx="1"/>
          </p:nvPr>
        </p:nvSpPr>
        <p:spPr>
          <a:xfrm>
            <a:off x="228601" y="1845734"/>
            <a:ext cx="8763000" cy="4783666"/>
          </a:xfrm>
        </p:spPr>
        <p:txBody>
          <a:bodyPr>
            <a:normAutofit/>
          </a:bodyPr>
          <a:lstStyle/>
          <a:p>
            <a:pPr marL="225425" indent="-225425">
              <a:spcAft>
                <a:spcPts val="1200"/>
              </a:spcAft>
              <a:buFont typeface="Wingdings" panose="05000000000000000000" pitchFamily="2" charset="2"/>
              <a:buChar char="§"/>
            </a:pPr>
            <a:r>
              <a:rPr lang="en-US" sz="2200" dirty="0" smtClean="0">
                <a:solidFill>
                  <a:schemeClr val="tx1"/>
                </a:solidFill>
              </a:rPr>
              <a:t>Requires states to strategically align workforce development programs to support job seekers and employers.</a:t>
            </a:r>
            <a:endParaRPr lang="en-US" sz="2200" dirty="0">
              <a:solidFill>
                <a:schemeClr val="tx1"/>
              </a:solidFill>
            </a:endParaRPr>
          </a:p>
          <a:p>
            <a:pPr marL="225425" indent="-225425">
              <a:spcAft>
                <a:spcPts val="1200"/>
              </a:spcAft>
              <a:buFont typeface="Wingdings" panose="05000000000000000000" pitchFamily="2" charset="2"/>
              <a:buChar char="§"/>
            </a:pPr>
            <a:r>
              <a:rPr lang="en-US" sz="2200" dirty="0" smtClean="0">
                <a:solidFill>
                  <a:schemeClr val="tx1"/>
                </a:solidFill>
              </a:rPr>
              <a:t>Promotes accountability and transparency of programs.</a:t>
            </a:r>
          </a:p>
          <a:p>
            <a:pPr marL="225425" indent="-225425">
              <a:spcAft>
                <a:spcPts val="1200"/>
              </a:spcAft>
              <a:buFont typeface="Wingdings" panose="05000000000000000000" pitchFamily="2" charset="2"/>
              <a:buChar char="§"/>
            </a:pPr>
            <a:r>
              <a:rPr lang="en-US" sz="2200" dirty="0" smtClean="0">
                <a:solidFill>
                  <a:schemeClr val="tx1"/>
                </a:solidFill>
              </a:rPr>
              <a:t>Fosters regional collaboration to meet the needs of regional economies.</a:t>
            </a:r>
          </a:p>
          <a:p>
            <a:pPr marL="225425" indent="-225425">
              <a:spcAft>
                <a:spcPts val="1200"/>
              </a:spcAft>
              <a:buFont typeface="Wingdings" panose="05000000000000000000" pitchFamily="2" charset="2"/>
              <a:buChar char="§"/>
            </a:pPr>
            <a:r>
              <a:rPr lang="en-US" sz="2200" dirty="0" smtClean="0"/>
              <a:t>Streamlines and strengthens the strategic roles of workforce development boards.</a:t>
            </a:r>
          </a:p>
          <a:p>
            <a:pPr marL="225425" indent="-225425">
              <a:spcAft>
                <a:spcPts val="1200"/>
              </a:spcAft>
              <a:buFont typeface="Wingdings" panose="05000000000000000000" pitchFamily="2" charset="2"/>
              <a:buChar char="§"/>
            </a:pPr>
            <a:r>
              <a:rPr lang="en-US" sz="2200" dirty="0" smtClean="0"/>
              <a:t>Enhances </a:t>
            </a:r>
            <a:r>
              <a:rPr lang="en-US" sz="2200" dirty="0"/>
              <a:t>services provided to job seekers and employers through the American Job Center </a:t>
            </a:r>
            <a:r>
              <a:rPr lang="en-US" sz="2200" dirty="0" smtClean="0"/>
              <a:t>system.</a:t>
            </a:r>
            <a:endParaRPr lang="en-US" sz="2200" dirty="0"/>
          </a:p>
          <a:p>
            <a:pPr marL="225425" indent="-225425">
              <a:spcAft>
                <a:spcPts val="1200"/>
              </a:spcAft>
              <a:buFont typeface="Wingdings" panose="05000000000000000000" pitchFamily="2" charset="2"/>
              <a:buChar char="§"/>
            </a:pPr>
            <a:r>
              <a:rPr lang="en-US" sz="2200" dirty="0" smtClean="0">
                <a:solidFill>
                  <a:schemeClr val="tx1"/>
                </a:solidFill>
              </a:rPr>
              <a:t>Improves services to employers and promotes work-based training.</a:t>
            </a:r>
          </a:p>
          <a:p>
            <a:pPr lvl="1">
              <a:buFont typeface="Wingdings" panose="05000000000000000000" pitchFamily="2" charset="2"/>
              <a:buChar char="§"/>
            </a:pP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t>7</a:t>
            </a:fld>
            <a:endParaRPr lang="en-US"/>
          </a:p>
        </p:txBody>
      </p:sp>
    </p:spTree>
    <p:extLst>
      <p:ext uri="{BB962C8B-B14F-4D97-AF65-F5344CB8AC3E}">
        <p14:creationId xmlns:p14="http://schemas.microsoft.com/office/powerpoint/2010/main" val="2519245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Highlights of Reforms to the Public Workforce </a:t>
            </a:r>
            <a:r>
              <a:rPr lang="en-US" sz="4000" b="1" dirty="0" smtClean="0"/>
              <a:t>System under </a:t>
            </a:r>
            <a:r>
              <a:rPr lang="en-US" sz="4000" b="1" dirty="0"/>
              <a:t>the Act</a:t>
            </a:r>
            <a:endParaRPr lang="en-US" sz="4000" dirty="0"/>
          </a:p>
        </p:txBody>
      </p:sp>
      <p:sp>
        <p:nvSpPr>
          <p:cNvPr id="3" name="Content Placeholder 2"/>
          <p:cNvSpPr>
            <a:spLocks noGrp="1"/>
          </p:cNvSpPr>
          <p:nvPr>
            <p:ph idx="1"/>
          </p:nvPr>
        </p:nvSpPr>
        <p:spPr>
          <a:xfrm>
            <a:off x="152401" y="1845734"/>
            <a:ext cx="8915400" cy="4478866"/>
          </a:xfrm>
        </p:spPr>
        <p:txBody>
          <a:bodyPr>
            <a:normAutofit/>
          </a:bodyPr>
          <a:lstStyle/>
          <a:p>
            <a:pPr marL="225425" indent="-225425">
              <a:spcAft>
                <a:spcPts val="1800"/>
              </a:spcAft>
              <a:buFont typeface="Wingdings" panose="05000000000000000000" pitchFamily="2" charset="2"/>
              <a:buChar char="§"/>
            </a:pPr>
            <a:r>
              <a:rPr lang="en-US" sz="2200" dirty="0" smtClean="0"/>
              <a:t>Provides access to high quality training</a:t>
            </a:r>
          </a:p>
          <a:p>
            <a:pPr marL="225425" indent="-225425">
              <a:spcAft>
                <a:spcPts val="1800"/>
              </a:spcAft>
              <a:buFont typeface="Wingdings" panose="05000000000000000000" pitchFamily="2" charset="2"/>
              <a:buChar char="§"/>
            </a:pPr>
            <a:r>
              <a:rPr lang="en-US" sz="2200" dirty="0" smtClean="0"/>
              <a:t>Enhances workforce services for the unemployed and other job seekers.</a:t>
            </a:r>
          </a:p>
          <a:p>
            <a:pPr marL="225425" indent="-225425">
              <a:spcAft>
                <a:spcPts val="1800"/>
              </a:spcAft>
              <a:buFont typeface="Wingdings" panose="05000000000000000000" pitchFamily="2" charset="2"/>
              <a:buChar char="§"/>
            </a:pPr>
            <a:r>
              <a:rPr lang="en-US" sz="2200" dirty="0" smtClean="0"/>
              <a:t>Improves services to individuals with disabilities.</a:t>
            </a:r>
          </a:p>
          <a:p>
            <a:pPr marL="225425" indent="-225425">
              <a:spcAft>
                <a:spcPts val="1800"/>
              </a:spcAft>
              <a:buFont typeface="Wingdings" panose="05000000000000000000" pitchFamily="2" charset="2"/>
              <a:buChar char="§"/>
            </a:pPr>
            <a:r>
              <a:rPr lang="en-US" sz="2200" dirty="0" smtClean="0"/>
              <a:t>Makes key investments in serving disconnected youth and other vulnerable populations, including Native Americans and Migrant and Seasonal Farmworkers.</a:t>
            </a:r>
          </a:p>
          <a:p>
            <a:pPr marL="225425" indent="-225425">
              <a:spcAft>
                <a:spcPts val="1800"/>
              </a:spcAft>
              <a:buFont typeface="Wingdings" panose="05000000000000000000" pitchFamily="2" charset="2"/>
              <a:buChar char="§"/>
            </a:pPr>
            <a:r>
              <a:rPr lang="en-US" sz="2200" dirty="0" smtClean="0"/>
              <a:t>Increases the performance and quality of the Job Corps program.</a:t>
            </a:r>
          </a:p>
          <a:p>
            <a:pPr marL="225425" indent="-225425">
              <a:spcAft>
                <a:spcPts val="1800"/>
              </a:spcAft>
              <a:buFont typeface="Wingdings" panose="05000000000000000000" pitchFamily="2" charset="2"/>
              <a:buChar char="§"/>
            </a:pPr>
            <a:r>
              <a:rPr lang="en-US" sz="2200" dirty="0" smtClean="0"/>
              <a:t>Reinforces connections with Registered Apprenticeship.</a:t>
            </a:r>
            <a:endParaRPr lang="en-US" sz="2200" dirty="0"/>
          </a:p>
        </p:txBody>
      </p:sp>
      <p:sp>
        <p:nvSpPr>
          <p:cNvPr id="4" name="Slide Number Placeholder 3"/>
          <p:cNvSpPr>
            <a:spLocks noGrp="1"/>
          </p:cNvSpPr>
          <p:nvPr>
            <p:ph type="sldNum" sz="quarter" idx="12"/>
          </p:nvPr>
        </p:nvSpPr>
        <p:spPr/>
        <p:txBody>
          <a:bodyPr/>
          <a:lstStyle/>
          <a:p>
            <a:fld id="{D38BCB92-4239-460A-8122-62657529D709}" type="slidenum">
              <a:rPr lang="en-US" smtClean="0"/>
              <a:t>8</a:t>
            </a:fld>
            <a:endParaRPr lang="en-US"/>
          </a:p>
        </p:txBody>
      </p:sp>
    </p:spTree>
    <p:extLst>
      <p:ext uri="{BB962C8B-B14F-4D97-AF65-F5344CB8AC3E}">
        <p14:creationId xmlns:p14="http://schemas.microsoft.com/office/powerpoint/2010/main" val="134156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Provisions Related to Indian and Native American Section, 166  Programs</a:t>
            </a:r>
            <a:endParaRPr lang="en-US" sz="4000" b="1" strike="sngStrike" dirty="0"/>
          </a:p>
        </p:txBody>
      </p:sp>
      <p:sp>
        <p:nvSpPr>
          <p:cNvPr id="3" name="Content Placeholder 2"/>
          <p:cNvSpPr>
            <a:spLocks noGrp="1"/>
          </p:cNvSpPr>
          <p:nvPr>
            <p:ph idx="1"/>
          </p:nvPr>
        </p:nvSpPr>
        <p:spPr>
          <a:xfrm>
            <a:off x="152400" y="1693334"/>
            <a:ext cx="8991599" cy="4402666"/>
          </a:xfrm>
        </p:spPr>
        <p:txBody>
          <a:bodyPr>
            <a:noAutofit/>
          </a:bodyPr>
          <a:lstStyle/>
          <a:p>
            <a:pPr marL="225425" indent="-225425">
              <a:lnSpc>
                <a:spcPct val="100000"/>
              </a:lnSpc>
              <a:spcBef>
                <a:spcPts val="0"/>
              </a:spcBef>
              <a:spcAft>
                <a:spcPts val="1800"/>
              </a:spcAft>
              <a:buFont typeface="Wingdings" panose="05000000000000000000" pitchFamily="2" charset="2"/>
              <a:buChar char="§"/>
            </a:pPr>
            <a:r>
              <a:rPr lang="en-US" dirty="0" smtClean="0"/>
              <a:t>WIOA </a:t>
            </a:r>
            <a:r>
              <a:rPr lang="en-US" dirty="0"/>
              <a:t>increases the quality and accessibility of services that job seekers and employers receive at their local AJCs. </a:t>
            </a:r>
          </a:p>
          <a:p>
            <a:pPr marL="225425" lvl="0" indent="-225425">
              <a:lnSpc>
                <a:spcPct val="100000"/>
              </a:lnSpc>
              <a:spcBef>
                <a:spcPts val="0"/>
              </a:spcBef>
              <a:spcAft>
                <a:spcPts val="1800"/>
              </a:spcAft>
              <a:buFont typeface="Wingdings" panose="05000000000000000000" pitchFamily="2" charset="2"/>
              <a:buChar char="§"/>
            </a:pPr>
            <a:r>
              <a:rPr lang="en-US" dirty="0"/>
              <a:t>States will establish criteria to certify AJCs at least every three years to ensure continuous improvement, access (including physical and programmatic accessibility for individuals with disabilities) to in-person and virtual services and integrated service delivery for job seekers and employers. </a:t>
            </a:r>
          </a:p>
          <a:p>
            <a:pPr marL="225425" lvl="0" indent="-225425">
              <a:lnSpc>
                <a:spcPct val="100000"/>
              </a:lnSpc>
              <a:spcBef>
                <a:spcPts val="0"/>
              </a:spcBef>
              <a:spcAft>
                <a:spcPts val="1800"/>
              </a:spcAft>
              <a:buFont typeface="Wingdings" panose="05000000000000000000" pitchFamily="2" charset="2"/>
              <a:buChar char="§"/>
            </a:pPr>
            <a:r>
              <a:rPr lang="en-US" dirty="0"/>
              <a:t>Key partners and services will be available at AJCs through the co-location of the Wagner-</a:t>
            </a:r>
            <a:r>
              <a:rPr lang="en-US" dirty="0" err="1"/>
              <a:t>Peyser</a:t>
            </a:r>
            <a:r>
              <a:rPr lang="en-US" dirty="0"/>
              <a:t> Employment Service and the addition of the TANF program as a mandatory partner. </a:t>
            </a:r>
          </a:p>
          <a:p>
            <a:pPr marL="225425" lvl="0" indent="-225425">
              <a:lnSpc>
                <a:spcPct val="110000"/>
              </a:lnSpc>
              <a:buFont typeface="Wingdings" panose="05000000000000000000" pitchFamily="2" charset="2"/>
              <a:buChar char="§"/>
            </a:pPr>
            <a:r>
              <a:rPr lang="en-US" dirty="0"/>
              <a:t>The workforce system will have a common identifier so workers that need employment or training services and employers that need qualified workers can easily find their local AJC</a:t>
            </a:r>
            <a:r>
              <a:rPr lang="en-US" dirty="0" smtClean="0"/>
              <a:t>.</a:t>
            </a:r>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t>9</a:t>
            </a:fld>
            <a:endParaRPr lang="en-US"/>
          </a:p>
        </p:txBody>
      </p:sp>
    </p:spTree>
    <p:extLst>
      <p:ext uri="{BB962C8B-B14F-4D97-AF65-F5344CB8AC3E}">
        <p14:creationId xmlns:p14="http://schemas.microsoft.com/office/powerpoint/2010/main" val="33793774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25708&quot;&gt;&lt;object type=&quot;3&quot; unique_id=&quot;25709&quot;&gt;&lt;property id=&quot;20148&quot; value=&quot;5&quot;/&gt;&lt;property id=&quot;20300&quot; value=&quot;Slide 1 - &amp;quot;The Workforce Innovation and Opportunity Act &amp;quot;&quot;/&gt;&lt;property id=&quot;20307&quot; value=&quot;256&quot;/&gt;&lt;/object&gt;&lt;object type=&quot;3&quot; unique_id=&quot;25710&quot;&gt;&lt;property id=&quot;20148&quot; value=&quot;5&quot;/&gt;&lt;property id=&quot;20300&quot; value=&quot;Slide 2 - &amp;quot;Agenda&amp;quot;&quot;/&gt;&lt;property id=&quot;20307&quot; value=&quot;300&quot;/&gt;&lt;/object&gt;&lt;object type=&quot;3&quot; unique_id=&quot;25713&quot;&gt;&lt;property id=&quot;20148&quot; value=&quot;5&quot;/&gt;&lt;property id=&quot;20300&quot; value=&quot;Slide 5 - &amp;quot;Overview of the Workforce Innovation and Opportunity Act&amp;quot;&quot;/&gt;&lt;property id=&quot;20307&quot; value=&quot;298&quot;/&gt;&lt;/object&gt;&lt;object type=&quot;3&quot; unique_id=&quot;25717&quot;&gt;&lt;property id=&quot;20148&quot; value=&quot;5&quot;/&gt;&lt;property id=&quot;20300&quot; value=&quot;Slide 9 - &amp;quot;Provisions Related to Indian and Native American Section, 166  Programs&amp;quot;&quot;/&gt;&lt;property id=&quot;20307&quot; value=&quot;316&quot;/&gt;&lt;/object&gt;&lt;object type=&quot;3&quot; unique_id=&quot;25718&quot;&gt;&lt;property id=&quot;20148&quot; value=&quot;5&quot;/&gt;&lt;property id=&quot;20300&quot; value=&quot;Slide 10 - &amp;quot;Provisions Related to Indian and Native American, Section 166 Programs&amp;quot;&quot;/&gt;&lt;property id=&quot;20307&quot; value=&quot;324&quot;/&gt;&lt;/object&gt;&lt;object type=&quot;3&quot; unique_id=&quot;25719&quot;&gt;&lt;property id=&quot;20148&quot; value=&quot;5&quot;/&gt;&lt;property id=&quot;20300&quot; value=&quot;Slide 11 - &amp;quot;Discussion Questions &amp;quot;&quot;/&gt;&lt;property id=&quot;20307&quot; value=&quot;313&quot;/&gt;&lt;/object&gt;&lt;object type=&quot;3&quot; unique_id=&quot;25720&quot;&gt;&lt;property id=&quot;20148&quot; value=&quot;5&quot;/&gt;&lt;property id=&quot;20300&quot; value=&quot;Slide 12 - &amp;quot;Discussion Questions&amp;quot;&quot;/&gt;&lt;property id=&quot;20307&quot; value=&quot;311&quot;/&gt;&lt;/object&gt;&lt;object type=&quot;3&quot; unique_id=&quot;25867&quot;&gt;&lt;property id=&quot;20148&quot; value=&quot;5&quot;/&gt;&lt;property id=&quot;20300&quot; value=&quot;Slide 3 - &amp;quot;Purpose&amp;quot;&quot;/&gt;&lt;property id=&quot;20307&quot; value=&quot;325&quot;/&gt;&lt;/object&gt;&lt;object type=&quot;3&quot; unique_id=&quot;25868&quot;&gt;&lt;property id=&quot;20148&quot; value=&quot;5&quot;/&gt;&lt;property id=&quot;20300&quot; value=&quot;Slide 4 - &amp;quot;Session Flow&amp;quot;&quot;/&gt;&lt;property id=&quot;20307&quot; value=&quot;326&quot;/&gt;&lt;/object&gt;&lt;object type=&quot;3&quot; unique_id=&quot;25869&quot;&gt;&lt;property id=&quot;20148&quot; value=&quot;5&quot;/&gt;&lt;property id=&quot;20300&quot; value=&quot;Slide 6 - &amp;quot;Programs under the Workforce Innovation and Opportunity Act&amp;quot;&quot;/&gt;&lt;property id=&quot;20307&quot; value=&quot;327&quot;/&gt;&lt;/object&gt;&lt;object type=&quot;3&quot; unique_id=&quot;25870&quot;&gt;&lt;property id=&quot;20148&quot; value=&quot;5&quot;/&gt;&lt;property id=&quot;20300&quot; value=&quot;Slide 7 - &amp;quot;Highlights of Reforms to the Public Workforce System under the Act&amp;quot;&quot;/&gt;&lt;property id=&quot;20307&quot; value=&quot;328&quot;/&gt;&lt;/object&gt;&lt;object type=&quot;3&quot; unique_id=&quot;25871&quot;&gt;&lt;property id=&quot;20148&quot; value=&quot;5&quot;/&gt;&lt;property id=&quot;20300&quot; value=&quot;Slide 8 - &amp;quot;Highlights of Reforms to the Public Workforce System under the Act&amp;quot;&quot;/&gt;&lt;property id=&quot;20307&quot; value=&quot;329&quot;/&gt;&lt;/object&gt;&lt;object type=&quot;3&quot; unique_id=&quot;25872&quot;&gt;&lt;property id=&quot;20148&quot; value=&quot;5&quot;/&gt;&lt;property id=&quot;20300&quot; value=&quot;Slide 13 - &amp;quot;Technical Assistance Tools and Resources&amp;quot;&quot;/&gt;&lt;property id=&quot;20307&quot; value=&quot;330&quot;/&gt;&lt;/object&gt;&lt;object type=&quot;3&quot; unique_id=&quot;25873&quot;&gt;&lt;property id=&quot;20148&quot; value=&quot;5&quot;/&gt;&lt;property id=&quot;20300&quot; value=&quot;Slide 14&quot;/&gt;&lt;property id=&quot;20307&quot; value=&quot;331&quot;/&gt;&lt;/object&gt;&lt;/object&gt;&lt;object type=&quot;8&quot; unique_id=&quot;25738&quot;&gt;&lt;/object&gt;&lt;/object&gt;&lt;/database&gt;"/>
  <p:tag name="SECTOMILLISECCONVERTED" val="1"/>
</p:tagLst>
</file>

<file path=ppt/theme/theme1.xml><?xml version="1.0" encoding="utf-8"?>
<a:theme xmlns:a="http://schemas.openxmlformats.org/drawingml/2006/main" name="Retrospect">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Networking trio design template">
  <a:themeElements>
    <a:clrScheme name="Custom 1">
      <a:dk1>
        <a:sysClr val="windowText" lastClr="000000"/>
      </a:dk1>
      <a:lt1>
        <a:sysClr val="window" lastClr="FFFFFF"/>
      </a:lt1>
      <a:dk2>
        <a:srgbClr val="1F497D"/>
      </a:dk2>
      <a:lt2>
        <a:srgbClr val="EEECE1"/>
      </a:lt2>
      <a:accent1>
        <a:srgbClr val="4F81BD"/>
      </a:accent1>
      <a:accent2>
        <a:srgbClr val="F79646"/>
      </a:accent2>
      <a:accent3>
        <a:srgbClr val="9BBB59"/>
      </a:accent3>
      <a:accent4>
        <a:srgbClr val="8064A2"/>
      </a:accent4>
      <a:accent5>
        <a:srgbClr val="4BACC6"/>
      </a:accent5>
      <a:accent6>
        <a:srgbClr val="C0504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2828</TotalTime>
  <Words>988</Words>
  <Application>Microsoft Office PowerPoint</Application>
  <PresentationFormat>On-screen Show (4:3)</PresentationFormat>
  <Paragraphs>108</Paragraphs>
  <Slides>14</Slides>
  <Notes>10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Retrospect</vt:lpstr>
      <vt:lpstr>Networking trio design template</vt:lpstr>
      <vt:lpstr>The Workforce Innovation and Opportunity Act </vt:lpstr>
      <vt:lpstr>Agenda</vt:lpstr>
      <vt:lpstr>Purpose</vt:lpstr>
      <vt:lpstr>Session Flow</vt:lpstr>
      <vt:lpstr>Overview of the Workforce Innovation and Opportunity Act</vt:lpstr>
      <vt:lpstr>Programs under the Workforce Innovation and Opportunity Act</vt:lpstr>
      <vt:lpstr>Highlights of Reforms to the Public Workforce System under the Act</vt:lpstr>
      <vt:lpstr>Highlights of Reforms to the Public Workforce System under the Act</vt:lpstr>
      <vt:lpstr>Provisions Related to Indian and Native American Section, 166  Programs</vt:lpstr>
      <vt:lpstr>Provisions Related to Indian and Native American, Section 166 Programs</vt:lpstr>
      <vt:lpstr>Discussion Questions </vt:lpstr>
      <vt:lpstr>Discussion Questions</vt:lpstr>
      <vt:lpstr>Technical Assistance Tools and Resources</vt:lpstr>
      <vt:lpstr>PowerPoint Presentation</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WIA Reauthorization Update</dc:title>
  <dc:creator>superman</dc:creator>
  <cp:lastModifiedBy>ggonzalez</cp:lastModifiedBy>
  <cp:revision>168</cp:revision>
  <cp:lastPrinted>2014-07-25T14:13:53Z</cp:lastPrinted>
  <dcterms:created xsi:type="dcterms:W3CDTF">2013-07-23T15:01:02Z</dcterms:created>
  <dcterms:modified xsi:type="dcterms:W3CDTF">2014-09-15T13:42:59Z</dcterms:modified>
</cp:coreProperties>
</file>