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Lst>
  <p:notesMasterIdLst>
    <p:notesMasterId r:id="rId39"/>
  </p:notesMasterIdLst>
  <p:handoutMasterIdLst>
    <p:handoutMasterId r:id="rId40"/>
  </p:handoutMasterIdLst>
  <p:sldIdLst>
    <p:sldId id="256" r:id="rId2"/>
    <p:sldId id="259" r:id="rId3"/>
    <p:sldId id="307" r:id="rId4"/>
    <p:sldId id="318" r:id="rId5"/>
    <p:sldId id="322" r:id="rId6"/>
    <p:sldId id="286" r:id="rId7"/>
    <p:sldId id="323" r:id="rId8"/>
    <p:sldId id="328" r:id="rId9"/>
    <p:sldId id="271" r:id="rId10"/>
    <p:sldId id="392" r:id="rId11"/>
    <p:sldId id="391" r:id="rId12"/>
    <p:sldId id="390" r:id="rId13"/>
    <p:sldId id="389" r:id="rId14"/>
    <p:sldId id="331" r:id="rId15"/>
    <p:sldId id="374" r:id="rId16"/>
    <p:sldId id="358" r:id="rId17"/>
    <p:sldId id="381" r:id="rId18"/>
    <p:sldId id="380" r:id="rId19"/>
    <p:sldId id="373" r:id="rId20"/>
    <p:sldId id="382" r:id="rId21"/>
    <p:sldId id="383" r:id="rId22"/>
    <p:sldId id="393" r:id="rId23"/>
    <p:sldId id="394" r:id="rId24"/>
    <p:sldId id="395" r:id="rId25"/>
    <p:sldId id="396" r:id="rId26"/>
    <p:sldId id="397" r:id="rId27"/>
    <p:sldId id="368" r:id="rId28"/>
    <p:sldId id="385" r:id="rId29"/>
    <p:sldId id="386" r:id="rId30"/>
    <p:sldId id="387" r:id="rId31"/>
    <p:sldId id="388" r:id="rId32"/>
    <p:sldId id="305" r:id="rId33"/>
    <p:sldId id="379" r:id="rId34"/>
    <p:sldId id="292" r:id="rId35"/>
    <p:sldId id="279" r:id="rId36"/>
    <p:sldId id="304" r:id="rId37"/>
    <p:sldId id="262" r:id="rId38"/>
  </p:sldIdLst>
  <p:sldSz cx="9144000" cy="6858000" type="screen4x3"/>
  <p:notesSz cx="7010400" cy="9296400"/>
  <p:custDataLst>
    <p:tags r:id="rId41"/>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74AD1"/>
    <a:srgbClr val="CCCC00"/>
    <a:srgbClr val="FFFF00"/>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9" autoAdjust="0"/>
    <p:restoredTop sz="90015" autoAdjust="0"/>
  </p:normalViewPr>
  <p:slideViewPr>
    <p:cSldViewPr>
      <p:cViewPr>
        <p:scale>
          <a:sx n="63" d="100"/>
          <a:sy n="63" d="100"/>
        </p:scale>
        <p:origin x="-590" y="-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12-11T07:27:55.658" idx="1">
    <p:pos x="10" y="10"/>
    <p:text>Change the date</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E82F89-2BC2-4BAA-8DB6-6376C389BCD9}" type="doc">
      <dgm:prSet loTypeId="urn:microsoft.com/office/officeart/2005/8/layout/cycle1" loCatId="cycle" qsTypeId="urn:microsoft.com/office/officeart/2005/8/quickstyle/simple1" qsCatId="simple" csTypeId="urn:microsoft.com/office/officeart/2005/8/colors/accent1_2" csCatId="accent1"/>
      <dgm:spPr/>
    </dgm:pt>
    <dgm:pt modelId="{22D8EE64-383C-494A-8BDA-286FB2A0173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pitchFamily="34" charset="0"/>
            </a:rPr>
            <a:t>Assess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pitchFamily="34" charset="0"/>
            </a:rPr>
            <a:t>for Services</a:t>
          </a:r>
        </a:p>
      </dgm:t>
    </dgm:pt>
    <dgm:pt modelId="{D1DBF185-F70E-4506-B761-A338EDDB9825}" type="parTrans" cxnId="{EADE9DDC-A4B9-4EFD-8BFF-34626ABE985D}">
      <dgm:prSet/>
      <dgm:spPr/>
      <dgm:t>
        <a:bodyPr/>
        <a:lstStyle/>
        <a:p>
          <a:endParaRPr lang="en-US"/>
        </a:p>
      </dgm:t>
    </dgm:pt>
    <dgm:pt modelId="{66CE3FD9-D570-423D-BDA8-2904A18F338B}" type="sibTrans" cxnId="{EADE9DDC-A4B9-4EFD-8BFF-34626ABE985D}">
      <dgm:prSet/>
      <dgm:spPr/>
      <dgm:t>
        <a:bodyPr/>
        <a:lstStyle/>
        <a:p>
          <a:endParaRPr lang="en-US"/>
        </a:p>
      </dgm:t>
    </dgm:pt>
    <dgm:pt modelId="{F88167AC-C115-404A-8525-4742CA574DF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pitchFamily="34" charset="0"/>
            </a:rPr>
            <a:t>Serve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pitchFamily="34" charset="0"/>
            </a:rPr>
            <a:t>Ticket holder</a:t>
          </a:r>
        </a:p>
      </dgm:t>
    </dgm:pt>
    <dgm:pt modelId="{D61C0E41-B672-4580-9636-4B1BC65454C6}" type="parTrans" cxnId="{D803B262-60F9-4B72-A672-E63B36F80634}">
      <dgm:prSet/>
      <dgm:spPr/>
      <dgm:t>
        <a:bodyPr/>
        <a:lstStyle/>
        <a:p>
          <a:endParaRPr lang="en-US"/>
        </a:p>
      </dgm:t>
    </dgm:pt>
    <dgm:pt modelId="{22CA6464-B92C-4175-A591-49480DA93FA8}" type="sibTrans" cxnId="{D803B262-60F9-4B72-A672-E63B36F80634}">
      <dgm:prSet/>
      <dgm:spPr/>
      <dgm:t>
        <a:bodyPr/>
        <a:lstStyle/>
        <a:p>
          <a:endParaRPr lang="en-US"/>
        </a:p>
      </dgm:t>
    </dgm:pt>
    <dgm:pt modelId="{4ADEBC9E-B740-4FB7-A636-8B821A3FCDF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pitchFamily="34" charset="0"/>
            </a:rPr>
            <a:t>Support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pitchFamily="34" charset="0"/>
            </a:rPr>
            <a:t>Ticket holder</a:t>
          </a:r>
        </a:p>
      </dgm:t>
    </dgm:pt>
    <dgm:pt modelId="{1B82AA3B-1A19-44D5-9E3A-E3EC0388CF0F}" type="parTrans" cxnId="{62A13449-1E04-4251-A65F-74BEDAD23BAD}">
      <dgm:prSet/>
      <dgm:spPr/>
      <dgm:t>
        <a:bodyPr/>
        <a:lstStyle/>
        <a:p>
          <a:endParaRPr lang="en-US"/>
        </a:p>
      </dgm:t>
    </dgm:pt>
    <dgm:pt modelId="{C8A575F7-FAB4-4C6C-B2C9-DF750FE301A4}" type="sibTrans" cxnId="{62A13449-1E04-4251-A65F-74BEDAD23BAD}">
      <dgm:prSet/>
      <dgm:spPr/>
      <dgm:t>
        <a:bodyPr/>
        <a:lstStyle/>
        <a:p>
          <a:endParaRPr lang="en-US"/>
        </a:p>
      </dgm:t>
    </dgm:pt>
    <dgm:pt modelId="{E4EEB746-F365-4BBD-87F1-E4522662155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pitchFamily="34" charset="0"/>
            </a:rPr>
            <a:t>Get Paid</a:t>
          </a:r>
        </a:p>
      </dgm:t>
    </dgm:pt>
    <dgm:pt modelId="{2FE15659-F80E-4569-A2B1-FF60E2C117D7}" type="parTrans" cxnId="{1234DEB1-1C19-489C-B84D-4F4FBA1FE638}">
      <dgm:prSet/>
      <dgm:spPr/>
      <dgm:t>
        <a:bodyPr/>
        <a:lstStyle/>
        <a:p>
          <a:endParaRPr lang="en-US"/>
        </a:p>
      </dgm:t>
    </dgm:pt>
    <dgm:pt modelId="{4C1BC889-7B73-45F2-8EE6-D1F543409535}" type="sibTrans" cxnId="{1234DEB1-1C19-489C-B84D-4F4FBA1FE638}">
      <dgm:prSet/>
      <dgm:spPr/>
      <dgm:t>
        <a:bodyPr/>
        <a:lstStyle/>
        <a:p>
          <a:endParaRPr lang="en-US"/>
        </a:p>
      </dgm:t>
    </dgm:pt>
    <dgm:pt modelId="{47C2FBCC-63FA-4A1F-B3EF-09A51E30D93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pitchFamily="34" charset="0"/>
            </a:rPr>
            <a:t>Find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pitchFamily="34" charset="0"/>
            </a:rPr>
            <a:t>Ticket Holders</a:t>
          </a:r>
        </a:p>
      </dgm:t>
    </dgm:pt>
    <dgm:pt modelId="{41480773-7711-4AC4-AB46-5407B1FE2986}" type="parTrans" cxnId="{27B9A94A-A402-4B29-A102-6D9C0D1099B6}">
      <dgm:prSet/>
      <dgm:spPr/>
      <dgm:t>
        <a:bodyPr/>
        <a:lstStyle/>
        <a:p>
          <a:endParaRPr lang="en-US"/>
        </a:p>
      </dgm:t>
    </dgm:pt>
    <dgm:pt modelId="{3539424F-1EE5-4B6E-BEB6-E1CF25FD8C9B}" type="sibTrans" cxnId="{27B9A94A-A402-4B29-A102-6D9C0D1099B6}">
      <dgm:prSet/>
      <dgm:spPr/>
      <dgm:t>
        <a:bodyPr/>
        <a:lstStyle/>
        <a:p>
          <a:endParaRPr lang="en-US"/>
        </a:p>
      </dgm:t>
    </dgm:pt>
    <dgm:pt modelId="{1169B582-0029-4767-91E8-79AF3184CF97}" type="pres">
      <dgm:prSet presAssocID="{5EE82F89-2BC2-4BAA-8DB6-6376C389BCD9}" presName="cycle" presStyleCnt="0">
        <dgm:presLayoutVars>
          <dgm:dir/>
          <dgm:resizeHandles val="exact"/>
        </dgm:presLayoutVars>
      </dgm:prSet>
      <dgm:spPr/>
    </dgm:pt>
    <dgm:pt modelId="{6155F2D1-A0C2-40C9-95E9-1B32154C79C4}" type="pres">
      <dgm:prSet presAssocID="{22D8EE64-383C-494A-8BDA-286FB2A01730}" presName="dummy" presStyleCnt="0"/>
      <dgm:spPr/>
    </dgm:pt>
    <dgm:pt modelId="{C7084EE1-7757-4062-BEA7-3407DD8D3473}" type="pres">
      <dgm:prSet presAssocID="{22D8EE64-383C-494A-8BDA-286FB2A01730}" presName="node" presStyleLbl="revTx" presStyleIdx="0" presStyleCnt="5">
        <dgm:presLayoutVars>
          <dgm:bulletEnabled val="1"/>
        </dgm:presLayoutVars>
      </dgm:prSet>
      <dgm:spPr/>
      <dgm:t>
        <a:bodyPr/>
        <a:lstStyle/>
        <a:p>
          <a:endParaRPr lang="en-US"/>
        </a:p>
      </dgm:t>
    </dgm:pt>
    <dgm:pt modelId="{FDF8898B-281C-439A-87BB-C5F59E92CFCF}" type="pres">
      <dgm:prSet presAssocID="{66CE3FD9-D570-423D-BDA8-2904A18F338B}" presName="sibTrans" presStyleLbl="node1" presStyleIdx="0" presStyleCnt="5"/>
      <dgm:spPr/>
      <dgm:t>
        <a:bodyPr/>
        <a:lstStyle/>
        <a:p>
          <a:endParaRPr lang="en-US"/>
        </a:p>
      </dgm:t>
    </dgm:pt>
    <dgm:pt modelId="{D978E12F-1FF7-4059-96D2-9853ED6BFCA8}" type="pres">
      <dgm:prSet presAssocID="{F88167AC-C115-404A-8525-4742CA574DF4}" presName="dummy" presStyleCnt="0"/>
      <dgm:spPr/>
    </dgm:pt>
    <dgm:pt modelId="{75F140A3-5EC7-43F1-81B7-18FD32D014A7}" type="pres">
      <dgm:prSet presAssocID="{F88167AC-C115-404A-8525-4742CA574DF4}" presName="node" presStyleLbl="revTx" presStyleIdx="1" presStyleCnt="5">
        <dgm:presLayoutVars>
          <dgm:bulletEnabled val="1"/>
        </dgm:presLayoutVars>
      </dgm:prSet>
      <dgm:spPr/>
      <dgm:t>
        <a:bodyPr/>
        <a:lstStyle/>
        <a:p>
          <a:endParaRPr lang="en-US"/>
        </a:p>
      </dgm:t>
    </dgm:pt>
    <dgm:pt modelId="{B4B85DF2-A8A1-48B8-900C-FD9AEA15B605}" type="pres">
      <dgm:prSet presAssocID="{22CA6464-B92C-4175-A591-49480DA93FA8}" presName="sibTrans" presStyleLbl="node1" presStyleIdx="1" presStyleCnt="5"/>
      <dgm:spPr/>
      <dgm:t>
        <a:bodyPr/>
        <a:lstStyle/>
        <a:p>
          <a:endParaRPr lang="en-US"/>
        </a:p>
      </dgm:t>
    </dgm:pt>
    <dgm:pt modelId="{39543F05-6479-455B-870E-07C3DF2568A4}" type="pres">
      <dgm:prSet presAssocID="{4ADEBC9E-B740-4FB7-A636-8B821A3FCDFE}" presName="dummy" presStyleCnt="0"/>
      <dgm:spPr/>
    </dgm:pt>
    <dgm:pt modelId="{17295CB4-FB83-4004-AA9B-43F572F3E769}" type="pres">
      <dgm:prSet presAssocID="{4ADEBC9E-B740-4FB7-A636-8B821A3FCDFE}" presName="node" presStyleLbl="revTx" presStyleIdx="2" presStyleCnt="5">
        <dgm:presLayoutVars>
          <dgm:bulletEnabled val="1"/>
        </dgm:presLayoutVars>
      </dgm:prSet>
      <dgm:spPr/>
      <dgm:t>
        <a:bodyPr/>
        <a:lstStyle/>
        <a:p>
          <a:endParaRPr lang="en-US"/>
        </a:p>
      </dgm:t>
    </dgm:pt>
    <dgm:pt modelId="{3109DE43-783C-472D-AB29-694009D41781}" type="pres">
      <dgm:prSet presAssocID="{C8A575F7-FAB4-4C6C-B2C9-DF750FE301A4}" presName="sibTrans" presStyleLbl="node1" presStyleIdx="2" presStyleCnt="5"/>
      <dgm:spPr/>
      <dgm:t>
        <a:bodyPr/>
        <a:lstStyle/>
        <a:p>
          <a:endParaRPr lang="en-US"/>
        </a:p>
      </dgm:t>
    </dgm:pt>
    <dgm:pt modelId="{BCF721F5-3725-4257-B4D5-7F56805D7710}" type="pres">
      <dgm:prSet presAssocID="{E4EEB746-F365-4BBD-87F1-E45226621559}" presName="dummy" presStyleCnt="0"/>
      <dgm:spPr/>
    </dgm:pt>
    <dgm:pt modelId="{3E559AC3-F82B-4FD1-84DC-E404D20ACE37}" type="pres">
      <dgm:prSet presAssocID="{E4EEB746-F365-4BBD-87F1-E45226621559}" presName="node" presStyleLbl="revTx" presStyleIdx="3" presStyleCnt="5">
        <dgm:presLayoutVars>
          <dgm:bulletEnabled val="1"/>
        </dgm:presLayoutVars>
      </dgm:prSet>
      <dgm:spPr/>
      <dgm:t>
        <a:bodyPr/>
        <a:lstStyle/>
        <a:p>
          <a:endParaRPr lang="en-US"/>
        </a:p>
      </dgm:t>
    </dgm:pt>
    <dgm:pt modelId="{82E346AC-1A7D-4A8E-98D6-A065912DE02A}" type="pres">
      <dgm:prSet presAssocID="{4C1BC889-7B73-45F2-8EE6-D1F543409535}" presName="sibTrans" presStyleLbl="node1" presStyleIdx="3" presStyleCnt="5"/>
      <dgm:spPr/>
      <dgm:t>
        <a:bodyPr/>
        <a:lstStyle/>
        <a:p>
          <a:endParaRPr lang="en-US"/>
        </a:p>
      </dgm:t>
    </dgm:pt>
    <dgm:pt modelId="{AA2780BA-1309-4D93-9781-C7AADAA322FA}" type="pres">
      <dgm:prSet presAssocID="{47C2FBCC-63FA-4A1F-B3EF-09A51E30D93E}" presName="dummy" presStyleCnt="0"/>
      <dgm:spPr/>
    </dgm:pt>
    <dgm:pt modelId="{ACC61E51-15EC-43FE-BAEE-60011D9CE154}" type="pres">
      <dgm:prSet presAssocID="{47C2FBCC-63FA-4A1F-B3EF-09A51E30D93E}" presName="node" presStyleLbl="revTx" presStyleIdx="4" presStyleCnt="5">
        <dgm:presLayoutVars>
          <dgm:bulletEnabled val="1"/>
        </dgm:presLayoutVars>
      </dgm:prSet>
      <dgm:spPr/>
      <dgm:t>
        <a:bodyPr/>
        <a:lstStyle/>
        <a:p>
          <a:endParaRPr lang="en-US"/>
        </a:p>
      </dgm:t>
    </dgm:pt>
    <dgm:pt modelId="{E027D08B-2D81-4482-93F2-CB33781FE7B6}" type="pres">
      <dgm:prSet presAssocID="{3539424F-1EE5-4B6E-BEB6-E1CF25FD8C9B}" presName="sibTrans" presStyleLbl="node1" presStyleIdx="4" presStyleCnt="5"/>
      <dgm:spPr/>
      <dgm:t>
        <a:bodyPr/>
        <a:lstStyle/>
        <a:p>
          <a:endParaRPr lang="en-US"/>
        </a:p>
      </dgm:t>
    </dgm:pt>
  </dgm:ptLst>
  <dgm:cxnLst>
    <dgm:cxn modelId="{FCFAB0FB-7B4B-4346-BC2B-8582D1B1EDDA}" type="presOf" srcId="{C8A575F7-FAB4-4C6C-B2C9-DF750FE301A4}" destId="{3109DE43-783C-472D-AB29-694009D41781}" srcOrd="0" destOrd="0" presId="urn:microsoft.com/office/officeart/2005/8/layout/cycle1"/>
    <dgm:cxn modelId="{62A13449-1E04-4251-A65F-74BEDAD23BAD}" srcId="{5EE82F89-2BC2-4BAA-8DB6-6376C389BCD9}" destId="{4ADEBC9E-B740-4FB7-A636-8B821A3FCDFE}" srcOrd="2" destOrd="0" parTransId="{1B82AA3B-1A19-44D5-9E3A-E3EC0388CF0F}" sibTransId="{C8A575F7-FAB4-4C6C-B2C9-DF750FE301A4}"/>
    <dgm:cxn modelId="{6AA99325-6DF3-4ECD-8D12-2E631FB01932}" type="presOf" srcId="{66CE3FD9-D570-423D-BDA8-2904A18F338B}" destId="{FDF8898B-281C-439A-87BB-C5F59E92CFCF}" srcOrd="0" destOrd="0" presId="urn:microsoft.com/office/officeart/2005/8/layout/cycle1"/>
    <dgm:cxn modelId="{D803B262-60F9-4B72-A672-E63B36F80634}" srcId="{5EE82F89-2BC2-4BAA-8DB6-6376C389BCD9}" destId="{F88167AC-C115-404A-8525-4742CA574DF4}" srcOrd="1" destOrd="0" parTransId="{D61C0E41-B672-4580-9636-4B1BC65454C6}" sibTransId="{22CA6464-B92C-4175-A591-49480DA93FA8}"/>
    <dgm:cxn modelId="{E3CB0BD9-DED0-429F-8B85-F8D2B1835698}" type="presOf" srcId="{5EE82F89-2BC2-4BAA-8DB6-6376C389BCD9}" destId="{1169B582-0029-4767-91E8-79AF3184CF97}" srcOrd="0" destOrd="0" presId="urn:microsoft.com/office/officeart/2005/8/layout/cycle1"/>
    <dgm:cxn modelId="{1234DEB1-1C19-489C-B84D-4F4FBA1FE638}" srcId="{5EE82F89-2BC2-4BAA-8DB6-6376C389BCD9}" destId="{E4EEB746-F365-4BBD-87F1-E45226621559}" srcOrd="3" destOrd="0" parTransId="{2FE15659-F80E-4569-A2B1-FF60E2C117D7}" sibTransId="{4C1BC889-7B73-45F2-8EE6-D1F543409535}"/>
    <dgm:cxn modelId="{FBA452EF-AB56-442F-A7DC-E5C534CDABE3}" type="presOf" srcId="{22D8EE64-383C-494A-8BDA-286FB2A01730}" destId="{C7084EE1-7757-4062-BEA7-3407DD8D3473}" srcOrd="0" destOrd="0" presId="urn:microsoft.com/office/officeart/2005/8/layout/cycle1"/>
    <dgm:cxn modelId="{C4A7F97A-FE93-4AA0-AF37-2343CDFD54E8}" type="presOf" srcId="{22CA6464-B92C-4175-A591-49480DA93FA8}" destId="{B4B85DF2-A8A1-48B8-900C-FD9AEA15B605}" srcOrd="0" destOrd="0" presId="urn:microsoft.com/office/officeart/2005/8/layout/cycle1"/>
    <dgm:cxn modelId="{475E5558-D13F-4F8B-8659-4FBB938E3A2B}" type="presOf" srcId="{3539424F-1EE5-4B6E-BEB6-E1CF25FD8C9B}" destId="{E027D08B-2D81-4482-93F2-CB33781FE7B6}" srcOrd="0" destOrd="0" presId="urn:microsoft.com/office/officeart/2005/8/layout/cycle1"/>
    <dgm:cxn modelId="{39FB468A-45E8-4ADA-A572-B78842BA3862}" type="presOf" srcId="{E4EEB746-F365-4BBD-87F1-E45226621559}" destId="{3E559AC3-F82B-4FD1-84DC-E404D20ACE37}" srcOrd="0" destOrd="0" presId="urn:microsoft.com/office/officeart/2005/8/layout/cycle1"/>
    <dgm:cxn modelId="{1666CBFA-C79E-4BFD-B58B-E4CD53903C1C}" type="presOf" srcId="{4ADEBC9E-B740-4FB7-A636-8B821A3FCDFE}" destId="{17295CB4-FB83-4004-AA9B-43F572F3E769}" srcOrd="0" destOrd="0" presId="urn:microsoft.com/office/officeart/2005/8/layout/cycle1"/>
    <dgm:cxn modelId="{3F22F1C4-98A2-40BB-A93A-D68DE38D34E3}" type="presOf" srcId="{F88167AC-C115-404A-8525-4742CA574DF4}" destId="{75F140A3-5EC7-43F1-81B7-18FD32D014A7}" srcOrd="0" destOrd="0" presId="urn:microsoft.com/office/officeart/2005/8/layout/cycle1"/>
    <dgm:cxn modelId="{27B9A94A-A402-4B29-A102-6D9C0D1099B6}" srcId="{5EE82F89-2BC2-4BAA-8DB6-6376C389BCD9}" destId="{47C2FBCC-63FA-4A1F-B3EF-09A51E30D93E}" srcOrd="4" destOrd="0" parTransId="{41480773-7711-4AC4-AB46-5407B1FE2986}" sibTransId="{3539424F-1EE5-4B6E-BEB6-E1CF25FD8C9B}"/>
    <dgm:cxn modelId="{EB26C185-1C6C-4098-89C6-31A59251239F}" type="presOf" srcId="{4C1BC889-7B73-45F2-8EE6-D1F543409535}" destId="{82E346AC-1A7D-4A8E-98D6-A065912DE02A}" srcOrd="0" destOrd="0" presId="urn:microsoft.com/office/officeart/2005/8/layout/cycle1"/>
    <dgm:cxn modelId="{EADE9DDC-A4B9-4EFD-8BFF-34626ABE985D}" srcId="{5EE82F89-2BC2-4BAA-8DB6-6376C389BCD9}" destId="{22D8EE64-383C-494A-8BDA-286FB2A01730}" srcOrd="0" destOrd="0" parTransId="{D1DBF185-F70E-4506-B761-A338EDDB9825}" sibTransId="{66CE3FD9-D570-423D-BDA8-2904A18F338B}"/>
    <dgm:cxn modelId="{3D1C2844-6E49-4C10-AD16-2AD664135538}" type="presOf" srcId="{47C2FBCC-63FA-4A1F-B3EF-09A51E30D93E}" destId="{ACC61E51-15EC-43FE-BAEE-60011D9CE154}" srcOrd="0" destOrd="0" presId="urn:microsoft.com/office/officeart/2005/8/layout/cycle1"/>
    <dgm:cxn modelId="{331D88E6-5BAB-490A-BDAA-3C69D2D85E5F}" type="presParOf" srcId="{1169B582-0029-4767-91E8-79AF3184CF97}" destId="{6155F2D1-A0C2-40C9-95E9-1B32154C79C4}" srcOrd="0" destOrd="0" presId="urn:microsoft.com/office/officeart/2005/8/layout/cycle1"/>
    <dgm:cxn modelId="{76F7A50B-2F10-4FCA-89D7-9271532055D4}" type="presParOf" srcId="{1169B582-0029-4767-91E8-79AF3184CF97}" destId="{C7084EE1-7757-4062-BEA7-3407DD8D3473}" srcOrd="1" destOrd="0" presId="urn:microsoft.com/office/officeart/2005/8/layout/cycle1"/>
    <dgm:cxn modelId="{920B5892-8601-403E-9903-CC14D2E50DAA}" type="presParOf" srcId="{1169B582-0029-4767-91E8-79AF3184CF97}" destId="{FDF8898B-281C-439A-87BB-C5F59E92CFCF}" srcOrd="2" destOrd="0" presId="urn:microsoft.com/office/officeart/2005/8/layout/cycle1"/>
    <dgm:cxn modelId="{51CDFB8F-B752-4DBD-B2C7-E015C82BC26E}" type="presParOf" srcId="{1169B582-0029-4767-91E8-79AF3184CF97}" destId="{D978E12F-1FF7-4059-96D2-9853ED6BFCA8}" srcOrd="3" destOrd="0" presId="urn:microsoft.com/office/officeart/2005/8/layout/cycle1"/>
    <dgm:cxn modelId="{68E7A67C-BDC0-455E-AF7C-A095FEC65DA0}" type="presParOf" srcId="{1169B582-0029-4767-91E8-79AF3184CF97}" destId="{75F140A3-5EC7-43F1-81B7-18FD32D014A7}" srcOrd="4" destOrd="0" presId="urn:microsoft.com/office/officeart/2005/8/layout/cycle1"/>
    <dgm:cxn modelId="{E6DE039A-FCE0-4F82-ADCE-BAC4D2B33BF6}" type="presParOf" srcId="{1169B582-0029-4767-91E8-79AF3184CF97}" destId="{B4B85DF2-A8A1-48B8-900C-FD9AEA15B605}" srcOrd="5" destOrd="0" presId="urn:microsoft.com/office/officeart/2005/8/layout/cycle1"/>
    <dgm:cxn modelId="{10881DE4-37A2-4F16-B711-57394BD83D7D}" type="presParOf" srcId="{1169B582-0029-4767-91E8-79AF3184CF97}" destId="{39543F05-6479-455B-870E-07C3DF2568A4}" srcOrd="6" destOrd="0" presId="urn:microsoft.com/office/officeart/2005/8/layout/cycle1"/>
    <dgm:cxn modelId="{E5C9BB36-7629-43F4-AF45-A917D2D142CB}" type="presParOf" srcId="{1169B582-0029-4767-91E8-79AF3184CF97}" destId="{17295CB4-FB83-4004-AA9B-43F572F3E769}" srcOrd="7" destOrd="0" presId="urn:microsoft.com/office/officeart/2005/8/layout/cycle1"/>
    <dgm:cxn modelId="{964BA9E0-51B4-4009-A193-C7D9A55A819C}" type="presParOf" srcId="{1169B582-0029-4767-91E8-79AF3184CF97}" destId="{3109DE43-783C-472D-AB29-694009D41781}" srcOrd="8" destOrd="0" presId="urn:microsoft.com/office/officeart/2005/8/layout/cycle1"/>
    <dgm:cxn modelId="{98A75D05-A55E-4AF0-8D04-E293EBB09824}" type="presParOf" srcId="{1169B582-0029-4767-91E8-79AF3184CF97}" destId="{BCF721F5-3725-4257-B4D5-7F56805D7710}" srcOrd="9" destOrd="0" presId="urn:microsoft.com/office/officeart/2005/8/layout/cycle1"/>
    <dgm:cxn modelId="{F43C0239-DAD7-42BE-B7B0-059D2D2FF896}" type="presParOf" srcId="{1169B582-0029-4767-91E8-79AF3184CF97}" destId="{3E559AC3-F82B-4FD1-84DC-E404D20ACE37}" srcOrd="10" destOrd="0" presId="urn:microsoft.com/office/officeart/2005/8/layout/cycle1"/>
    <dgm:cxn modelId="{6E76A7C4-C2C1-425B-9C8E-E66BFACF5EAE}" type="presParOf" srcId="{1169B582-0029-4767-91E8-79AF3184CF97}" destId="{82E346AC-1A7D-4A8E-98D6-A065912DE02A}" srcOrd="11" destOrd="0" presId="urn:microsoft.com/office/officeart/2005/8/layout/cycle1"/>
    <dgm:cxn modelId="{1BBB5C7F-79A2-446B-9375-7579DC8B4094}" type="presParOf" srcId="{1169B582-0029-4767-91E8-79AF3184CF97}" destId="{AA2780BA-1309-4D93-9781-C7AADAA322FA}" srcOrd="12" destOrd="0" presId="urn:microsoft.com/office/officeart/2005/8/layout/cycle1"/>
    <dgm:cxn modelId="{3502057C-D987-43D9-94F1-D19A558FC765}" type="presParOf" srcId="{1169B582-0029-4767-91E8-79AF3184CF97}" destId="{ACC61E51-15EC-43FE-BAEE-60011D9CE154}" srcOrd="13" destOrd="0" presId="urn:microsoft.com/office/officeart/2005/8/layout/cycle1"/>
    <dgm:cxn modelId="{D9A7DF0D-15BC-4B6A-A9FE-6190BFC15B06}" type="presParOf" srcId="{1169B582-0029-4767-91E8-79AF3184CF97}" destId="{E027D08B-2D81-4482-93F2-CB33781FE7B6}"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8ED9B783-379C-452E-A69C-63D70B0173E4}" type="datetimeFigureOut">
              <a:rPr lang="en-US"/>
              <a:pPr>
                <a:defRPr/>
              </a:pPr>
              <a:t>6/8/2015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9A94E58E-2DD4-4EEA-99A7-115A1E0083A1}" type="slidenum">
              <a:rPr lang="en-US"/>
              <a:pPr>
                <a:defRPr/>
              </a:pPr>
              <a:t>‹#›</a:t>
            </a:fld>
            <a:endParaRPr lang="en-US"/>
          </a:p>
        </p:txBody>
      </p:sp>
    </p:spTree>
    <p:extLst>
      <p:ext uri="{BB962C8B-B14F-4D97-AF65-F5344CB8AC3E}">
        <p14:creationId xmlns:p14="http://schemas.microsoft.com/office/powerpoint/2010/main" val="2101066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061E3487-B76C-4568-9CA2-70B7C34995C4}" type="datetimeFigureOut">
              <a:rPr lang="en-US"/>
              <a:pPr>
                <a:defRPr/>
              </a:pPr>
              <a:t>6/8/2015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599F0BEA-92EF-4B45-9121-0DF707C5B302}" type="slidenum">
              <a:rPr lang="en-US"/>
              <a:pPr>
                <a:defRPr/>
              </a:pPr>
              <a:t>‹#›</a:t>
            </a:fld>
            <a:endParaRPr lang="en-US"/>
          </a:p>
        </p:txBody>
      </p:sp>
    </p:spTree>
    <p:extLst>
      <p:ext uri="{BB962C8B-B14F-4D97-AF65-F5344CB8AC3E}">
        <p14:creationId xmlns:p14="http://schemas.microsoft.com/office/powerpoint/2010/main" val="15580150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B6CD56CB-4A3A-475E-832D-064032B5242A}" type="slidenum">
              <a:rPr lang="en-US" altLang="en-US" smtClean="0"/>
              <a:pPr eaLnBrk="1" fontAlgn="base" hangingPunct="1">
                <a:spcBef>
                  <a:spcPct val="0"/>
                </a:spcBef>
                <a:spcAft>
                  <a:spcPct val="0"/>
                </a:spcAft>
              </a:pPr>
              <a:t>1</a:t>
            </a:fld>
            <a:endParaRPr lang="en-US" altLang="en-US" smtClean="0"/>
          </a:p>
        </p:txBody>
      </p:sp>
    </p:spTree>
    <p:extLst>
      <p:ext uri="{BB962C8B-B14F-4D97-AF65-F5344CB8AC3E}">
        <p14:creationId xmlns:p14="http://schemas.microsoft.com/office/powerpoint/2010/main" val="2205813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Representation</a:t>
            </a:r>
            <a:r>
              <a:rPr lang="en-US" baseline="0" dirty="0" smtClean="0"/>
              <a:t> of DEI service components.</a:t>
            </a:r>
            <a:endParaRPr lang="en-US" dirty="0"/>
          </a:p>
        </p:txBody>
      </p:sp>
      <p:sp>
        <p:nvSpPr>
          <p:cNvPr id="4" name="Slide Number Placeholder 3"/>
          <p:cNvSpPr>
            <a:spLocks noGrp="1"/>
          </p:cNvSpPr>
          <p:nvPr>
            <p:ph type="sldNum" sz="quarter" idx="5"/>
          </p:nvPr>
        </p:nvSpPr>
        <p:spPr/>
        <p:txBody>
          <a:bodyPr/>
          <a:lstStyle/>
          <a:p>
            <a:pPr>
              <a:defRPr/>
            </a:pPr>
            <a:fld id="{86BED491-B7D0-4ADE-99E5-36BF34BEC1B1}" type="slidenum">
              <a:rPr lang="en-US" smtClean="0"/>
              <a:pPr>
                <a:defRPr/>
              </a:pPr>
              <a:t>14</a:t>
            </a:fld>
            <a:endParaRPr lang="en-US"/>
          </a:p>
        </p:txBody>
      </p:sp>
    </p:spTree>
    <p:extLst>
      <p:ext uri="{BB962C8B-B14F-4D97-AF65-F5344CB8AC3E}">
        <p14:creationId xmlns:p14="http://schemas.microsoft.com/office/powerpoint/2010/main" val="1259176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175">
              <a:spcBef>
                <a:spcPct val="0"/>
              </a:spcBef>
            </a:pPr>
            <a:r>
              <a:rPr lang="en-US" altLang="en-US" sz="2000" dirty="0" smtClean="0">
                <a:latin typeface="Arial" pitchFamily="34" charset="0"/>
              </a:rPr>
              <a:t>ML starts </a:t>
            </a:r>
          </a:p>
        </p:txBody>
      </p:sp>
      <p:sp>
        <p:nvSpPr>
          <p:cNvPr id="55300"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E3D4A49F-E623-496A-823D-CCCF372F1718}" type="slidenum">
              <a:rPr lang="en-US" altLang="en-US"/>
              <a:pPr algn="r" eaLnBrk="1" hangingPunct="1">
                <a:spcBef>
                  <a:spcPct val="0"/>
                </a:spcBef>
              </a:pPr>
              <a:t>15</a:t>
            </a:fld>
            <a:endParaRPr lang="en-US" altLang="en-US"/>
          </a:p>
        </p:txBody>
      </p:sp>
    </p:spTree>
    <p:extLst>
      <p:ext uri="{BB962C8B-B14F-4D97-AF65-F5344CB8AC3E}">
        <p14:creationId xmlns:p14="http://schemas.microsoft.com/office/powerpoint/2010/main" val="2736445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up cost</a:t>
            </a:r>
          </a:p>
          <a:p>
            <a:r>
              <a:rPr lang="en-US" dirty="0" smtClean="0"/>
              <a:t>Security clearance</a:t>
            </a:r>
            <a:endParaRPr lang="en-US" dirty="0"/>
          </a:p>
        </p:txBody>
      </p:sp>
      <p:sp>
        <p:nvSpPr>
          <p:cNvPr id="4" name="Slide Number Placeholder 3"/>
          <p:cNvSpPr>
            <a:spLocks noGrp="1"/>
          </p:cNvSpPr>
          <p:nvPr>
            <p:ph type="sldNum" sz="quarter" idx="10"/>
          </p:nvPr>
        </p:nvSpPr>
        <p:spPr/>
        <p:txBody>
          <a:bodyPr/>
          <a:lstStyle/>
          <a:p>
            <a:pPr>
              <a:defRPr/>
            </a:pPr>
            <a:fld id="{599F0BEA-92EF-4B45-9121-0DF707C5B302}" type="slidenum">
              <a:rPr lang="en-US" smtClean="0"/>
              <a:pPr>
                <a:defRPr/>
              </a:pPr>
              <a:t>16</a:t>
            </a:fld>
            <a:endParaRPr lang="en-US"/>
          </a:p>
        </p:txBody>
      </p:sp>
    </p:spTree>
    <p:extLst>
      <p:ext uri="{BB962C8B-B14F-4D97-AF65-F5344CB8AC3E}">
        <p14:creationId xmlns:p14="http://schemas.microsoft.com/office/powerpoint/2010/main" val="3928843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because you are a youth program for</a:t>
            </a:r>
            <a:r>
              <a:rPr lang="en-US" baseline="0" dirty="0" smtClean="0"/>
              <a:t> EN need work with adults too. </a:t>
            </a:r>
          </a:p>
          <a:p>
            <a:r>
              <a:rPr lang="en-US" baseline="0" dirty="0" smtClean="0"/>
              <a:t>Story of </a:t>
            </a:r>
            <a:r>
              <a:rPr lang="en-US" baseline="0" dirty="0" err="1" smtClean="0"/>
              <a:t>hx</a:t>
            </a:r>
            <a:r>
              <a:rPr lang="en-US" baseline="0" dirty="0" smtClean="0"/>
              <a:t> KN and ML past working as peer to peer</a:t>
            </a:r>
            <a:endParaRPr lang="en-US" dirty="0"/>
          </a:p>
        </p:txBody>
      </p:sp>
      <p:sp>
        <p:nvSpPr>
          <p:cNvPr id="4" name="Slide Number Placeholder 3"/>
          <p:cNvSpPr>
            <a:spLocks noGrp="1"/>
          </p:cNvSpPr>
          <p:nvPr>
            <p:ph type="sldNum" sz="quarter" idx="10"/>
          </p:nvPr>
        </p:nvSpPr>
        <p:spPr/>
        <p:txBody>
          <a:bodyPr/>
          <a:lstStyle/>
          <a:p>
            <a:pPr>
              <a:defRPr/>
            </a:pPr>
            <a:fld id="{599F0BEA-92EF-4B45-9121-0DF707C5B302}" type="slidenum">
              <a:rPr lang="en-US" smtClean="0"/>
              <a:pPr>
                <a:defRPr/>
              </a:pPr>
              <a:t>17</a:t>
            </a:fld>
            <a:endParaRPr lang="en-US"/>
          </a:p>
        </p:txBody>
      </p:sp>
    </p:spTree>
    <p:extLst>
      <p:ext uri="{BB962C8B-B14F-4D97-AF65-F5344CB8AC3E}">
        <p14:creationId xmlns:p14="http://schemas.microsoft.com/office/powerpoint/2010/main" val="3928843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175">
              <a:spcBef>
                <a:spcPct val="0"/>
              </a:spcBef>
            </a:pPr>
            <a:endParaRPr lang="en-US" altLang="en-US" sz="2000" dirty="0" smtClean="0">
              <a:latin typeface="Arial" pitchFamily="34" charset="0"/>
            </a:endParaRPr>
          </a:p>
        </p:txBody>
      </p:sp>
      <p:sp>
        <p:nvSpPr>
          <p:cNvPr id="55300"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E3D4A49F-E623-496A-823D-CCCF372F1718}" type="slidenum">
              <a:rPr lang="en-US" altLang="en-US"/>
              <a:pPr algn="r" eaLnBrk="1" hangingPunct="1">
                <a:spcBef>
                  <a:spcPct val="0"/>
                </a:spcBef>
              </a:pPr>
              <a:t>18</a:t>
            </a:fld>
            <a:endParaRPr lang="en-US" altLang="en-US"/>
          </a:p>
        </p:txBody>
      </p:sp>
    </p:spTree>
    <p:extLst>
      <p:ext uri="{BB962C8B-B14F-4D97-AF65-F5344CB8AC3E}">
        <p14:creationId xmlns:p14="http://schemas.microsoft.com/office/powerpoint/2010/main" val="937882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99F0BEA-92EF-4B45-9121-0DF707C5B302}" type="slidenum">
              <a:rPr lang="en-US" smtClean="0"/>
              <a:pPr>
                <a:defRPr/>
              </a:pPr>
              <a:t>19</a:t>
            </a:fld>
            <a:endParaRPr lang="en-US"/>
          </a:p>
        </p:txBody>
      </p:sp>
    </p:spTree>
    <p:extLst>
      <p:ext uri="{BB962C8B-B14F-4D97-AF65-F5344CB8AC3E}">
        <p14:creationId xmlns:p14="http://schemas.microsoft.com/office/powerpoint/2010/main" val="4085291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99F0BEA-92EF-4B45-9121-0DF707C5B302}" type="slidenum">
              <a:rPr lang="en-US" smtClean="0"/>
              <a:pPr>
                <a:defRPr/>
              </a:pPr>
              <a:t>20</a:t>
            </a:fld>
            <a:endParaRPr lang="en-US"/>
          </a:p>
        </p:txBody>
      </p:sp>
    </p:spTree>
    <p:extLst>
      <p:ext uri="{BB962C8B-B14F-4D97-AF65-F5344CB8AC3E}">
        <p14:creationId xmlns:p14="http://schemas.microsoft.com/office/powerpoint/2010/main" val="4085291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175">
              <a:spcBef>
                <a:spcPct val="0"/>
              </a:spcBef>
            </a:pPr>
            <a:endParaRPr lang="en-US" altLang="en-US" sz="2000" dirty="0" smtClean="0">
              <a:latin typeface="Arial" pitchFamily="34" charset="0"/>
            </a:endParaRPr>
          </a:p>
        </p:txBody>
      </p:sp>
      <p:sp>
        <p:nvSpPr>
          <p:cNvPr id="55300"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E3D4A49F-E623-496A-823D-CCCF372F1718}" type="slidenum">
              <a:rPr lang="en-US" altLang="en-US"/>
              <a:pPr algn="r" eaLnBrk="1" hangingPunct="1">
                <a:spcBef>
                  <a:spcPct val="0"/>
                </a:spcBef>
              </a:pPr>
              <a:t>21</a:t>
            </a:fld>
            <a:endParaRPr lang="en-US" altLang="en-US"/>
          </a:p>
        </p:txBody>
      </p:sp>
    </p:spTree>
    <p:extLst>
      <p:ext uri="{BB962C8B-B14F-4D97-AF65-F5344CB8AC3E}">
        <p14:creationId xmlns:p14="http://schemas.microsoft.com/office/powerpoint/2010/main" val="1397425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99F0BEA-92EF-4B45-9121-0DF707C5B302}" type="slidenum">
              <a:rPr lang="en-US" smtClean="0"/>
              <a:pPr>
                <a:defRPr/>
              </a:pPr>
              <a:t>22</a:t>
            </a:fld>
            <a:endParaRPr lang="en-US"/>
          </a:p>
        </p:txBody>
      </p:sp>
    </p:spTree>
    <p:extLst>
      <p:ext uri="{BB962C8B-B14F-4D97-AF65-F5344CB8AC3E}">
        <p14:creationId xmlns:p14="http://schemas.microsoft.com/office/powerpoint/2010/main" val="2552889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99F0BEA-92EF-4B45-9121-0DF707C5B302}" type="slidenum">
              <a:rPr lang="en-US" smtClean="0"/>
              <a:pPr>
                <a:defRPr/>
              </a:pPr>
              <a:t>23</a:t>
            </a:fld>
            <a:endParaRPr lang="en-US"/>
          </a:p>
        </p:txBody>
      </p:sp>
    </p:spTree>
    <p:extLst>
      <p:ext uri="{BB962C8B-B14F-4D97-AF65-F5344CB8AC3E}">
        <p14:creationId xmlns:p14="http://schemas.microsoft.com/office/powerpoint/2010/main" val="1995603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r>
              <a:rPr lang="en-US" altLang="en-US" smtClean="0"/>
              <a:t>In the Chat Room, please type the name of the your organization, your location, and how many people are attending with you today.</a:t>
            </a:r>
          </a:p>
          <a:p>
            <a:pPr defTabSz="930275" eaLnBrk="1" hangingPunct="1">
              <a:spcBef>
                <a:spcPct val="0"/>
              </a:spcBef>
            </a:pPr>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BAAD1846-29B2-438B-9315-C16384A367F7}" type="slidenum">
              <a:rPr lang="en-US" altLang="en-US" smtClean="0"/>
              <a:pPr eaLnBrk="1" fontAlgn="base" hangingPunct="1">
                <a:spcBef>
                  <a:spcPct val="0"/>
                </a:spcBef>
                <a:spcAft>
                  <a:spcPct val="0"/>
                </a:spcAft>
              </a:pPr>
              <a:t>2</a:t>
            </a:fld>
            <a:endParaRPr lang="en-US" altLang="en-US" smtClean="0"/>
          </a:p>
        </p:txBody>
      </p:sp>
    </p:spTree>
    <p:extLst>
      <p:ext uri="{BB962C8B-B14F-4D97-AF65-F5344CB8AC3E}">
        <p14:creationId xmlns:p14="http://schemas.microsoft.com/office/powerpoint/2010/main" val="836592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99F0BEA-92EF-4B45-9121-0DF707C5B302}" type="slidenum">
              <a:rPr lang="en-US" smtClean="0"/>
              <a:pPr>
                <a:defRPr/>
              </a:pPr>
              <a:t>24</a:t>
            </a:fld>
            <a:endParaRPr lang="en-US"/>
          </a:p>
        </p:txBody>
      </p:sp>
    </p:spTree>
    <p:extLst>
      <p:ext uri="{BB962C8B-B14F-4D97-AF65-F5344CB8AC3E}">
        <p14:creationId xmlns:p14="http://schemas.microsoft.com/office/powerpoint/2010/main" val="1098340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99F0BEA-92EF-4B45-9121-0DF707C5B302}" type="slidenum">
              <a:rPr lang="en-US" smtClean="0"/>
              <a:pPr>
                <a:defRPr/>
              </a:pPr>
              <a:t>25</a:t>
            </a:fld>
            <a:endParaRPr lang="en-US"/>
          </a:p>
        </p:txBody>
      </p:sp>
    </p:spTree>
    <p:extLst>
      <p:ext uri="{BB962C8B-B14F-4D97-AF65-F5344CB8AC3E}">
        <p14:creationId xmlns:p14="http://schemas.microsoft.com/office/powerpoint/2010/main" val="3290612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99F0BEA-92EF-4B45-9121-0DF707C5B302}" type="slidenum">
              <a:rPr lang="en-US" smtClean="0"/>
              <a:pPr>
                <a:defRPr/>
              </a:pPr>
              <a:t>26</a:t>
            </a:fld>
            <a:endParaRPr lang="en-US"/>
          </a:p>
        </p:txBody>
      </p:sp>
    </p:spTree>
    <p:extLst>
      <p:ext uri="{BB962C8B-B14F-4D97-AF65-F5344CB8AC3E}">
        <p14:creationId xmlns:p14="http://schemas.microsoft.com/office/powerpoint/2010/main" val="4161039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99F0BEA-92EF-4B45-9121-0DF707C5B302}" type="slidenum">
              <a:rPr lang="en-US" smtClean="0"/>
              <a:pPr>
                <a:defRPr/>
              </a:pPr>
              <a:t>27</a:t>
            </a:fld>
            <a:endParaRPr lang="en-US"/>
          </a:p>
        </p:txBody>
      </p:sp>
    </p:spTree>
    <p:extLst>
      <p:ext uri="{BB962C8B-B14F-4D97-AF65-F5344CB8AC3E}">
        <p14:creationId xmlns:p14="http://schemas.microsoft.com/office/powerpoint/2010/main" val="1995603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Miranda </a:t>
            </a:r>
          </a:p>
        </p:txBody>
      </p:sp>
      <p:sp>
        <p:nvSpPr>
          <p:cNvPr id="59396"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1F55423A-000A-4021-83D4-556B2E24CB44}" type="slidenum">
              <a:rPr lang="en-US" altLang="en-US"/>
              <a:pPr algn="r" eaLnBrk="1" hangingPunct="1">
                <a:spcBef>
                  <a:spcPct val="0"/>
                </a:spcBef>
              </a:pPr>
              <a:t>32</a:t>
            </a:fld>
            <a:endParaRPr lang="en-US" altLang="en-US"/>
          </a:p>
        </p:txBody>
      </p:sp>
    </p:spTree>
    <p:extLst>
      <p:ext uri="{BB962C8B-B14F-4D97-AF65-F5344CB8AC3E}">
        <p14:creationId xmlns:p14="http://schemas.microsoft.com/office/powerpoint/2010/main" val="366617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25" indent="-174625" eaLnBrk="1" hangingPunct="1">
              <a:lnSpc>
                <a:spcPct val="80000"/>
              </a:lnSpc>
              <a:spcBef>
                <a:spcPct val="0"/>
              </a:spcBef>
            </a:pPr>
            <a:r>
              <a:rPr lang="en-US" altLang="en-US" sz="800" b="1" u="sng" smtClean="0">
                <a:latin typeface="Arial" pitchFamily="34" charset="0"/>
              </a:rPr>
              <a:t>2</a:t>
            </a:r>
            <a:r>
              <a:rPr lang="en-US" altLang="en-US" sz="800" b="1" u="sng" baseline="30000" smtClean="0">
                <a:latin typeface="Arial" pitchFamily="34" charset="0"/>
              </a:rPr>
              <a:t>nd</a:t>
            </a:r>
            <a:r>
              <a:rPr lang="en-US" altLang="en-US" sz="800" b="1" u="sng" smtClean="0">
                <a:latin typeface="Arial" pitchFamily="34" charset="0"/>
              </a:rPr>
              <a:t> POLL – using chat feature</a:t>
            </a:r>
          </a:p>
          <a:p>
            <a:pPr marL="174625" indent="-174625" eaLnBrk="1" hangingPunct="1">
              <a:lnSpc>
                <a:spcPct val="80000"/>
              </a:lnSpc>
              <a:spcBef>
                <a:spcPct val="0"/>
              </a:spcBef>
            </a:pPr>
            <a:endParaRPr lang="en-US" altLang="en-US" sz="800" b="1" u="sng" smtClean="0">
              <a:latin typeface="Arial" pitchFamily="34" charset="0"/>
            </a:endParaRPr>
          </a:p>
          <a:p>
            <a:pPr marL="174625" indent="-174625" eaLnBrk="1" hangingPunct="1">
              <a:lnSpc>
                <a:spcPct val="80000"/>
              </a:lnSpc>
              <a:spcBef>
                <a:spcPct val="0"/>
              </a:spcBef>
            </a:pPr>
            <a:r>
              <a:rPr lang="en-US" altLang="en-US" b="1" i="1" smtClean="0">
                <a:latin typeface="Arial" pitchFamily="34" charset="0"/>
              </a:rPr>
              <a:t>OPTION 2 POLLING</a:t>
            </a:r>
          </a:p>
          <a:p>
            <a:pPr marL="174625" indent="-174625" eaLnBrk="1" hangingPunct="1">
              <a:lnSpc>
                <a:spcPct val="80000"/>
              </a:lnSpc>
              <a:spcBef>
                <a:spcPct val="0"/>
              </a:spcBef>
            </a:pPr>
            <a:endParaRPr lang="en-US" altLang="en-US" b="1" i="1" smtClean="0">
              <a:latin typeface="Arial" pitchFamily="34" charset="0"/>
            </a:endParaRPr>
          </a:p>
          <a:p>
            <a:pPr marL="174625" indent="-174625" eaLnBrk="1" hangingPunct="1">
              <a:lnSpc>
                <a:spcPct val="80000"/>
              </a:lnSpc>
              <a:spcBef>
                <a:spcPct val="0"/>
              </a:spcBef>
            </a:pPr>
            <a:r>
              <a:rPr lang="en-US" altLang="en-US" b="1" smtClean="0">
                <a:latin typeface="Arial" pitchFamily="34" charset="0"/>
              </a:rPr>
              <a:t>NOTE – the chat box will remain open for the duration of the Webinar, and the questions will weave into the webinar as we go – no question is a dumb question – so please feel free!  </a:t>
            </a:r>
          </a:p>
          <a:p>
            <a:pPr marL="174625" indent="-174625" eaLnBrk="1" hangingPunct="1">
              <a:lnSpc>
                <a:spcPct val="80000"/>
              </a:lnSpc>
              <a:spcBef>
                <a:spcPct val="0"/>
              </a:spcBef>
            </a:pPr>
            <a:endParaRPr lang="en-US" altLang="en-US" b="1" i="1" smtClean="0">
              <a:latin typeface="Arial" pitchFamily="34" charset="0"/>
            </a:endParaRPr>
          </a:p>
          <a:p>
            <a:pPr marL="174625" indent="-174625" eaLnBrk="1" hangingPunct="1">
              <a:lnSpc>
                <a:spcPct val="80000"/>
              </a:lnSpc>
              <a:spcBef>
                <a:spcPct val="0"/>
              </a:spcBef>
            </a:pPr>
            <a:r>
              <a:rPr lang="en-US" altLang="en-US" b="1" i="1" smtClean="0">
                <a:latin typeface="Arial" pitchFamily="34" charset="0"/>
              </a:rPr>
              <a:t>(Click to next slide)</a:t>
            </a:r>
          </a:p>
          <a:p>
            <a:pPr marL="174625" indent="-174625" eaLnBrk="1" hangingPunct="1">
              <a:lnSpc>
                <a:spcPct val="80000"/>
              </a:lnSpc>
              <a:spcBef>
                <a:spcPct val="0"/>
              </a:spcBef>
            </a:pPr>
            <a:endParaRPr lang="en-US" altLang="en-US" b="1" u="sng" smtClean="0">
              <a:latin typeface="Arial" pitchFamily="34" charset="0"/>
            </a:endParaRPr>
          </a:p>
        </p:txBody>
      </p:sp>
      <p:sp>
        <p:nvSpPr>
          <p:cNvPr id="62468"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E6A0FD1B-F663-4BA4-84A1-C75F34D24973}" type="slidenum">
              <a:rPr lang="en-US" altLang="en-US"/>
              <a:pPr algn="r" eaLnBrk="1" hangingPunct="1">
                <a:spcBef>
                  <a:spcPct val="0"/>
                </a:spcBef>
              </a:pPr>
              <a:t>34</a:t>
            </a:fld>
            <a:endParaRPr lang="en-US" altLang="en-US"/>
          </a:p>
        </p:txBody>
      </p:sp>
    </p:spTree>
    <p:extLst>
      <p:ext uri="{BB962C8B-B14F-4D97-AF65-F5344CB8AC3E}">
        <p14:creationId xmlns:p14="http://schemas.microsoft.com/office/powerpoint/2010/main" val="10128391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smtClean="0"/>
              <a:t>Please enter your questions into the Chat Room! </a:t>
            </a:r>
            <a:endParaRPr 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3ED9A0D6-0501-447A-B9B5-D28A99B45C45}" type="slidenum">
              <a:rPr lang="en-US" altLang="en-US" smtClean="0"/>
              <a:pPr eaLnBrk="1" fontAlgn="base" hangingPunct="1">
                <a:spcBef>
                  <a:spcPct val="0"/>
                </a:spcBef>
                <a:spcAft>
                  <a:spcPct val="0"/>
                </a:spcAft>
              </a:pPr>
              <a:t>35</a:t>
            </a:fld>
            <a:endParaRPr lang="en-US" altLang="en-US" smtClean="0"/>
          </a:p>
        </p:txBody>
      </p:sp>
    </p:spTree>
    <p:extLst>
      <p:ext uri="{BB962C8B-B14F-4D97-AF65-F5344CB8AC3E}">
        <p14:creationId xmlns:p14="http://schemas.microsoft.com/office/powerpoint/2010/main" val="3273854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65540"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6DE64A1F-3483-45EA-89E1-A3F92C50933A}" type="slidenum">
              <a:rPr lang="en-US" altLang="en-US"/>
              <a:pPr algn="r" eaLnBrk="1" hangingPunct="1">
                <a:spcBef>
                  <a:spcPct val="0"/>
                </a:spcBef>
              </a:pPr>
              <a:t>36</a:t>
            </a:fld>
            <a:endParaRPr lang="en-US" altLang="en-US"/>
          </a:p>
        </p:txBody>
      </p:sp>
    </p:spTree>
    <p:extLst>
      <p:ext uri="{BB962C8B-B14F-4D97-AF65-F5344CB8AC3E}">
        <p14:creationId xmlns:p14="http://schemas.microsoft.com/office/powerpoint/2010/main" val="3436555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Video clip of what to expect in the webinar room. (instead of the 5 tech slides)</a:t>
            </a:r>
          </a:p>
        </p:txBody>
      </p:sp>
      <p:sp>
        <p:nvSpPr>
          <p:cNvPr id="50180"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0DA8D6F4-7351-4CA7-87DF-556AE942A970}" type="slidenum">
              <a:rPr lang="en-US" altLang="en-US"/>
              <a:pPr algn="r" eaLnBrk="1" hangingPunct="1">
                <a:spcBef>
                  <a:spcPct val="0"/>
                </a:spcBef>
              </a:pPr>
              <a:t>4</a:t>
            </a:fld>
            <a:endParaRPr lang="en-US" altLang="en-US"/>
          </a:p>
        </p:txBody>
      </p:sp>
    </p:spTree>
    <p:extLst>
      <p:ext uri="{BB962C8B-B14F-4D97-AF65-F5344CB8AC3E}">
        <p14:creationId xmlns:p14="http://schemas.microsoft.com/office/powerpoint/2010/main" val="1456045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175">
              <a:spcBef>
                <a:spcPct val="0"/>
              </a:spcBef>
            </a:pPr>
            <a:r>
              <a:rPr lang="en-US" altLang="en-US" sz="2000" smtClean="0">
                <a:latin typeface="Arial" pitchFamily="34" charset="0"/>
              </a:rPr>
              <a:t>Miranda</a:t>
            </a:r>
          </a:p>
        </p:txBody>
      </p:sp>
      <p:sp>
        <p:nvSpPr>
          <p:cNvPr id="51204"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238408A3-2731-4AA7-95E1-F6B635ECA314}" type="slidenum">
              <a:rPr lang="en-US" altLang="en-US"/>
              <a:pPr algn="r" eaLnBrk="1" hangingPunct="1">
                <a:spcBef>
                  <a:spcPct val="0"/>
                </a:spcBef>
              </a:pPr>
              <a:t>5</a:t>
            </a:fld>
            <a:endParaRPr lang="en-US" altLang="en-US"/>
          </a:p>
        </p:txBody>
      </p:sp>
    </p:spTree>
    <p:extLst>
      <p:ext uri="{BB962C8B-B14F-4D97-AF65-F5344CB8AC3E}">
        <p14:creationId xmlns:p14="http://schemas.microsoft.com/office/powerpoint/2010/main" val="1437160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175">
              <a:spcBef>
                <a:spcPct val="0"/>
              </a:spcBef>
            </a:pPr>
            <a:r>
              <a:rPr lang="en-US" altLang="en-US" sz="2000" smtClean="0">
                <a:latin typeface="Arial" pitchFamily="34" charset="0"/>
              </a:rPr>
              <a:t>Kevin</a:t>
            </a:r>
          </a:p>
        </p:txBody>
      </p:sp>
      <p:sp>
        <p:nvSpPr>
          <p:cNvPr id="52228"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6496A69E-5739-412C-9E4C-F3957EFA418E}" type="slidenum">
              <a:rPr lang="en-US" altLang="en-US"/>
              <a:pPr algn="r" eaLnBrk="1" hangingPunct="1">
                <a:spcBef>
                  <a:spcPct val="0"/>
                </a:spcBef>
              </a:pPr>
              <a:t>7</a:t>
            </a:fld>
            <a:endParaRPr lang="en-US" altLang="en-US"/>
          </a:p>
        </p:txBody>
      </p:sp>
    </p:spTree>
    <p:extLst>
      <p:ext uri="{BB962C8B-B14F-4D97-AF65-F5344CB8AC3E}">
        <p14:creationId xmlns:p14="http://schemas.microsoft.com/office/powerpoint/2010/main" val="3123591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175">
              <a:spcBef>
                <a:spcPct val="0"/>
              </a:spcBef>
            </a:pPr>
            <a:endParaRPr lang="en-US" altLang="en-US" sz="2000" dirty="0" smtClean="0">
              <a:latin typeface="Arial" pitchFamily="34" charset="0"/>
            </a:endParaRPr>
          </a:p>
        </p:txBody>
      </p:sp>
      <p:sp>
        <p:nvSpPr>
          <p:cNvPr id="55300"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E3D4A49F-E623-496A-823D-CCCF372F1718}" type="slidenum">
              <a:rPr lang="en-US" altLang="en-US"/>
              <a:pPr algn="r" eaLnBrk="1" hangingPunct="1">
                <a:spcBef>
                  <a:spcPct val="0"/>
                </a:spcBef>
              </a:pPr>
              <a:t>8</a:t>
            </a:fld>
            <a:endParaRPr lang="en-US" altLang="en-US"/>
          </a:p>
        </p:txBody>
      </p:sp>
    </p:spTree>
    <p:extLst>
      <p:ext uri="{BB962C8B-B14F-4D97-AF65-F5344CB8AC3E}">
        <p14:creationId xmlns:p14="http://schemas.microsoft.com/office/powerpoint/2010/main" val="3404573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228600" indent="-228600">
              <a:buAutoNum type="arabicPeriod"/>
            </a:pPr>
            <a:r>
              <a:rPr lang="en-US" altLang="en-US" dirty="0" smtClean="0"/>
              <a:t>It is critical to get the support of Job</a:t>
            </a:r>
            <a:r>
              <a:rPr lang="en-US" altLang="en-US" baseline="0" dirty="0" smtClean="0"/>
              <a:t> Center management and of the Workforce Investment Board.  This is best accomplished through outcomes, but of course that takes time.  We have found that sites that include key AJC staff and management in an ongoing dialogue about how the Ticket program operates, and why it helps to improve outcomes for customers that might be considered “hard to serve” have greater success.</a:t>
            </a:r>
          </a:p>
          <a:p>
            <a:pPr marL="228600" indent="-228600">
              <a:buAutoNum type="arabicPeriod"/>
            </a:pPr>
            <a:r>
              <a:rPr lang="en-US" altLang="en-US" baseline="0" dirty="0" smtClean="0"/>
              <a:t>Remember that the EN is not a representation of separate services offered by the Job Center, but is a way to coordinate services both within and outside of the Job Center.  It is also important to note that successful Workforce ENs don’t rely solely on the DRC to provide supports to Ticket holders, but includes the support of multiple Job Center staff depending on individual needs.</a:t>
            </a:r>
          </a:p>
          <a:p>
            <a:pPr marL="228600" indent="-228600">
              <a:buAutoNum type="arabicPeriod"/>
            </a:pPr>
            <a:r>
              <a:rPr lang="en-US" altLang="en-US" baseline="0" dirty="0" smtClean="0"/>
              <a:t>Workforce ENs that have clearly outlined processes for Ticket holder services, and staff expectations, are really building a foundation for long-term operations.  I’d like to give credit to Alaska for sharing with us their Procedures manual which clearly outlines their ticket operations for staff.</a:t>
            </a:r>
          </a:p>
          <a:p>
            <a:pPr marL="228600" indent="-228600">
              <a:buAutoNum type="arabicPeriod"/>
            </a:pPr>
            <a:r>
              <a:rPr lang="en-US" altLang="en-US" baseline="0" dirty="0" err="1" smtClean="0"/>
              <a:t>eData</a:t>
            </a:r>
            <a:r>
              <a:rPr lang="en-US" altLang="en-US" baseline="0" dirty="0" smtClean="0"/>
              <a:t> share is a technique by which ENs can sort lists of SSN’s to determine which customers are ticket eligible, and assignable.  Making this a regular part of your strategy will help you in identifying individuals already registered with your Job Centers, making this audience the most likely to be interested in pursuing the goals associated with the Ticket program.</a:t>
            </a:r>
          </a:p>
          <a:p>
            <a:pPr marL="228600" indent="-228600">
              <a:buAutoNum type="arabicPeriod"/>
            </a:pPr>
            <a:r>
              <a:rPr lang="en-US" altLang="en-US" baseline="0" dirty="0" smtClean="0"/>
              <a:t>Ongoing marketing and outreach is critical in growing your EN.  DEI projects that have employed this practice have experienced consistent growth in their Ticket program.</a:t>
            </a:r>
            <a:endParaRPr lang="en-US" altLang="en-US" dirty="0" smtClean="0"/>
          </a:p>
        </p:txBody>
      </p:sp>
      <p:sp>
        <p:nvSpPr>
          <p:cNvPr id="4" name="Slide Number Placeholder 3"/>
          <p:cNvSpPr>
            <a:spLocks noGrp="1"/>
          </p:cNvSpPr>
          <p:nvPr>
            <p:ph type="sldNum" sz="quarter" idx="5"/>
          </p:nvPr>
        </p:nvSpPr>
        <p:spPr/>
        <p:txBody>
          <a:bodyPr/>
          <a:lstStyle/>
          <a:p>
            <a:pPr>
              <a:defRPr/>
            </a:pPr>
            <a:fld id="{0BD45A5F-F081-4DCA-9DB1-BDA4241E5861}" type="slidenum">
              <a:rPr lang="en-US" smtClean="0"/>
              <a:pPr>
                <a:defRPr/>
              </a:pPr>
              <a:t>9</a:t>
            </a:fld>
            <a:endParaRPr lang="en-US"/>
          </a:p>
        </p:txBody>
      </p:sp>
    </p:spTree>
    <p:extLst>
      <p:ext uri="{BB962C8B-B14F-4D97-AF65-F5344CB8AC3E}">
        <p14:creationId xmlns:p14="http://schemas.microsoft.com/office/powerpoint/2010/main" val="139098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Marketing example</a:t>
            </a:r>
            <a:endParaRPr lang="en-US" dirty="0"/>
          </a:p>
        </p:txBody>
      </p:sp>
      <p:sp>
        <p:nvSpPr>
          <p:cNvPr id="4" name="Slide Number Placeholder 3"/>
          <p:cNvSpPr>
            <a:spLocks noGrp="1"/>
          </p:cNvSpPr>
          <p:nvPr>
            <p:ph type="sldNum" sz="quarter" idx="10"/>
          </p:nvPr>
        </p:nvSpPr>
        <p:spPr/>
        <p:txBody>
          <a:bodyPr/>
          <a:lstStyle/>
          <a:p>
            <a:pPr>
              <a:defRPr/>
            </a:pPr>
            <a:fld id="{599F0BEA-92EF-4B45-9121-0DF707C5B302}" type="slidenum">
              <a:rPr lang="en-US" smtClean="0"/>
              <a:pPr>
                <a:defRPr/>
              </a:pPr>
              <a:t>12</a:t>
            </a:fld>
            <a:endParaRPr lang="en-US"/>
          </a:p>
        </p:txBody>
      </p:sp>
    </p:spTree>
    <p:extLst>
      <p:ext uri="{BB962C8B-B14F-4D97-AF65-F5344CB8AC3E}">
        <p14:creationId xmlns:p14="http://schemas.microsoft.com/office/powerpoint/2010/main" val="371770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r>
              <a:rPr lang="en-US" altLang="en-US"/>
              <a:t>Kevin</a:t>
            </a:r>
          </a:p>
        </p:txBody>
      </p:sp>
    </p:spTree>
    <p:extLst>
      <p:ext uri="{BB962C8B-B14F-4D97-AF65-F5344CB8AC3E}">
        <p14:creationId xmlns:p14="http://schemas.microsoft.com/office/powerpoint/2010/main" val="12727376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Middle BG"/>
          <p:cNvSpPr/>
          <p:nvPr/>
        </p:nvSpPr>
        <p:spPr>
          <a:xfrm>
            <a:off x="0" y="2667000"/>
            <a:ext cx="9144000" cy="2419350"/>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
        <p:nvSpPr>
          <p:cNvPr id="5" name="Footer"/>
          <p:cNvSpPr/>
          <p:nvPr/>
        </p:nvSpPr>
        <p:spPr>
          <a:xfrm>
            <a:off x="0" y="5105400"/>
            <a:ext cx="9144000" cy="17526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
        <p:nvSpPr>
          <p:cNvPr id="6" name="SubTitle Back"/>
          <p:cNvSpPr/>
          <p:nvPr/>
        </p:nvSpPr>
        <p:spPr>
          <a:xfrm>
            <a:off x="4176713" y="4546600"/>
            <a:ext cx="4953000" cy="1828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pic>
        <p:nvPicPr>
          <p:cNvPr id="7"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3" y="4419600"/>
            <a:ext cx="18653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
          <p:cNvSpPr txBox="1">
            <a:spLocks noChangeArrowheads="1"/>
          </p:cNvSpPr>
          <p:nvPr userDrawn="1"/>
        </p:nvSpPr>
        <p:spPr bwMode="auto">
          <a:xfrm>
            <a:off x="381000" y="860425"/>
            <a:ext cx="342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2000" b="1" smtClean="0">
                <a:solidFill>
                  <a:schemeClr val="bg1"/>
                </a:solidFill>
                <a:latin typeface="Calibri" pitchFamily="34" charset="0"/>
              </a:rPr>
              <a:t>Welcome to Workforce</a:t>
            </a:r>
            <a:r>
              <a:rPr lang="en-US" altLang="en-US" sz="2000" b="1" baseline="30000" smtClean="0">
                <a:solidFill>
                  <a:schemeClr val="bg1"/>
                </a:solidFill>
                <a:latin typeface="Calibri" pitchFamily="34" charset="0"/>
              </a:rPr>
              <a:t>3</a:t>
            </a:r>
            <a:r>
              <a:rPr lang="en-US" altLang="en-US" sz="2000" b="1" smtClean="0">
                <a:solidFill>
                  <a:schemeClr val="bg1"/>
                </a:solidFill>
                <a:latin typeface="Calibri" pitchFamily="34" charset="0"/>
              </a:rPr>
              <a:t> One</a:t>
            </a:r>
          </a:p>
        </p:txBody>
      </p:sp>
      <p:grpSp>
        <p:nvGrpSpPr>
          <p:cNvPr id="10" name="Header"/>
          <p:cNvGrpSpPr>
            <a:grpSpLocks/>
          </p:cNvGrpSpPr>
          <p:nvPr/>
        </p:nvGrpSpPr>
        <p:grpSpPr bwMode="auto">
          <a:xfrm>
            <a:off x="3175" y="-152400"/>
            <a:ext cx="9144000" cy="2819400"/>
            <a:chOff x="0" y="0"/>
            <a:chExt cx="9144000" cy="2819400"/>
          </a:xfrm>
        </p:grpSpPr>
        <p:sp>
          <p:nvSpPr>
            <p:cNvPr id="11" name="Rectangle 8"/>
            <p:cNvSpPr/>
            <p:nvPr userDrawn="1"/>
          </p:nvSpPr>
          <p:spPr>
            <a:xfrm>
              <a:off x="0" y="0"/>
              <a:ext cx="9144000" cy="2667000"/>
            </a:xfrm>
            <a:prstGeom prst="rect">
              <a:avLst/>
            </a:prstGeom>
            <a:solidFill>
              <a:schemeClr val="accent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
          <p:nvSpPr>
            <p:cNvPr id="12" name="Rectangle 9"/>
            <p:cNvSpPr/>
            <p:nvPr userDrawn="1"/>
          </p:nvSpPr>
          <p:spPr>
            <a:xfrm>
              <a:off x="0" y="26670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grpSp>
      <p:grpSp>
        <p:nvGrpSpPr>
          <p:cNvPr id="13" name="Group 16"/>
          <p:cNvGrpSpPr>
            <a:grpSpLocks/>
          </p:cNvGrpSpPr>
          <p:nvPr userDrawn="1"/>
        </p:nvGrpSpPr>
        <p:grpSpPr bwMode="auto">
          <a:xfrm>
            <a:off x="2133600" y="4572000"/>
            <a:ext cx="2209800" cy="482600"/>
            <a:chOff x="2133600" y="4572000"/>
            <a:chExt cx="2209800" cy="483392"/>
          </a:xfrm>
        </p:grpSpPr>
        <p:pic>
          <p:nvPicPr>
            <p:cNvPr id="14"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133600" y="4572000"/>
              <a:ext cx="483392" cy="48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3"/>
            <p:cNvSpPr txBox="1"/>
            <p:nvPr userDrawn="1"/>
          </p:nvSpPr>
          <p:spPr>
            <a:xfrm>
              <a:off x="2590800" y="4572000"/>
              <a:ext cx="1752600" cy="477032"/>
            </a:xfrm>
            <a:prstGeom prst="rect">
              <a:avLst/>
            </a:prstGeom>
            <a:noFill/>
          </p:spPr>
          <p:txBody>
            <a:bodyPr>
              <a:spAutoFit/>
            </a:bodyPr>
            <a:lstStyle/>
            <a:p>
              <a:pPr fontAlgn="auto">
                <a:lnSpc>
                  <a:spcPts val="1000"/>
                </a:lnSpc>
                <a:spcBef>
                  <a:spcPts val="0"/>
                </a:spcBef>
                <a:spcAft>
                  <a:spcPts val="0"/>
                </a:spcAft>
                <a:defRPr/>
              </a:pPr>
              <a:r>
                <a:rPr lang="en-US" sz="900" b="1" i="1" kern="800" dirty="0">
                  <a:solidFill>
                    <a:schemeClr val="tx2">
                      <a:lumMod val="75000"/>
                    </a:schemeClr>
                  </a:solidFill>
                  <a:cs typeface="Arial" pitchFamily="34" charset="0"/>
                </a:rPr>
                <a:t>U.S. Department of Labor</a:t>
              </a:r>
            </a:p>
            <a:p>
              <a:pPr fontAlgn="auto">
                <a:lnSpc>
                  <a:spcPts val="1000"/>
                </a:lnSpc>
                <a:spcBef>
                  <a:spcPts val="0"/>
                </a:spcBef>
                <a:spcAft>
                  <a:spcPts val="0"/>
                </a:spcAft>
                <a:defRPr/>
              </a:pPr>
              <a:r>
                <a:rPr lang="en-US" sz="900" i="1" kern="800" dirty="0">
                  <a:solidFill>
                    <a:schemeClr val="tx2">
                      <a:lumMod val="75000"/>
                    </a:schemeClr>
                  </a:solidFill>
                  <a:cs typeface="Arial" pitchFamily="34" charset="0"/>
                </a:rPr>
                <a:t>Employment and Training Administration</a:t>
              </a:r>
            </a:p>
          </p:txBody>
        </p:sp>
      </p:grpSp>
      <p:sp>
        <p:nvSpPr>
          <p:cNvPr id="2" name="Title 1"/>
          <p:cNvSpPr>
            <a:spLocks noGrp="1"/>
          </p:cNvSpPr>
          <p:nvPr>
            <p:ph type="ctrTitle"/>
          </p:nvPr>
        </p:nvSpPr>
        <p:spPr>
          <a:xfrm>
            <a:off x="381000" y="2869408"/>
            <a:ext cx="8458200" cy="1676400"/>
          </a:xfrm>
          <a:prstGeom prst="rect">
            <a:avLst/>
          </a:prstGeom>
        </p:spPr>
        <p:txBody>
          <a:bodyPr>
            <a:normAutofit/>
            <a:scene3d>
              <a:camera prst="perspectiveAbove"/>
              <a:lightRig rig="threePt" dir="t"/>
            </a:scene3d>
          </a:bodyPr>
          <a:lstStyle>
            <a:lvl1pPr>
              <a:defRPr sz="3200" b="1" cap="none" spc="0" baseline="0">
                <a:ln w="17780" cmpd="sng">
                  <a:noFill/>
                  <a:prstDash val="solid"/>
                  <a:miter lim="800000"/>
                </a:ln>
                <a:solidFill>
                  <a:schemeClr val="tx2"/>
                </a:solidFill>
                <a:effectLst/>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724400" y="4876800"/>
            <a:ext cx="4343400" cy="1143000"/>
          </a:xfrm>
        </p:spPr>
        <p:txBody>
          <a:bodyPr/>
          <a:lstStyle>
            <a:lvl1pPr marL="0" indent="0" algn="ctr">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Slide Number Placeholder 5"/>
          <p:cNvSpPr>
            <a:spLocks noGrp="1"/>
          </p:cNvSpPr>
          <p:nvPr userDrawn="1">
            <p:ph type="sldNum" sz="quarter" idx="10"/>
          </p:nvPr>
        </p:nvSpPr>
        <p:spPr/>
        <p:txBody>
          <a:bodyPr/>
          <a:lstStyle>
            <a:lvl1pPr>
              <a:defRPr>
                <a:latin typeface="Arial" pitchFamily="34" charset="0"/>
                <a:cs typeface="Arial" pitchFamily="34" charset="0"/>
              </a:defRPr>
            </a:lvl1pPr>
          </a:lstStyle>
          <a:p>
            <a:pPr>
              <a:defRPr/>
            </a:pPr>
            <a:fld id="{7EE5BFF5-51C6-4B47-8D34-413B94A20EB3}" type="slidenum">
              <a:rPr lang="en-US"/>
              <a:pPr>
                <a:defRPr/>
              </a:pPr>
              <a:t>‹#›</a:t>
            </a:fld>
            <a:endParaRPr lang="en-US"/>
          </a:p>
        </p:txBody>
      </p:sp>
    </p:spTree>
    <p:extLst>
      <p:ext uri="{BB962C8B-B14F-4D97-AF65-F5344CB8AC3E}">
        <p14:creationId xmlns:p14="http://schemas.microsoft.com/office/powerpoint/2010/main" val="1648197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normAutofit/>
          </a:bodyPr>
          <a:lstStyle>
            <a:lvl1pPr>
              <a:defRPr sz="2800" baseline="0">
                <a:ln w="12700">
                  <a:noFill/>
                  <a:prstDash val="solid"/>
                </a:ln>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10"/>
          </p:nvPr>
        </p:nvSpPr>
        <p:spPr/>
        <p:txBody>
          <a:bodyPr/>
          <a:lstStyle>
            <a:lvl1pPr>
              <a:defRPr/>
            </a:lvl1pPr>
          </a:lstStyle>
          <a:p>
            <a:pPr>
              <a:defRPr/>
            </a:pPr>
            <a:r>
              <a:rPr lang="en-US"/>
              <a:t>Webinar Title Here</a:t>
            </a:r>
          </a:p>
        </p:txBody>
      </p:sp>
      <p:sp>
        <p:nvSpPr>
          <p:cNvPr id="5" name="Footer Placeholder 4"/>
          <p:cNvSpPr>
            <a:spLocks noGrp="1"/>
          </p:cNvSpPr>
          <p:nvPr userDrawn="1">
            <p:ph type="ftr" sz="quarter" idx="11"/>
          </p:nvPr>
        </p:nvSpPr>
        <p:spPr/>
        <p:txBody>
          <a:bodyPr/>
          <a:lstStyle>
            <a:lvl1pPr>
              <a:defRPr/>
            </a:lvl1pPr>
          </a:lstStyle>
          <a:p>
            <a:pPr>
              <a:defRPr/>
            </a:pPr>
            <a:r>
              <a:rPr lang="en-US"/>
              <a:t>#</a:t>
            </a:r>
          </a:p>
        </p:txBody>
      </p:sp>
      <p:sp>
        <p:nvSpPr>
          <p:cNvPr id="6" name="Slide Number Placeholder 5"/>
          <p:cNvSpPr>
            <a:spLocks noGrp="1"/>
          </p:cNvSpPr>
          <p:nvPr userDrawn="1">
            <p:ph type="sldNum" sz="quarter" idx="12"/>
          </p:nvPr>
        </p:nvSpPr>
        <p:spPr/>
        <p:txBody>
          <a:bodyPr/>
          <a:lstStyle>
            <a:lvl1pPr>
              <a:defRPr/>
            </a:lvl1pPr>
          </a:lstStyle>
          <a:p>
            <a:pPr>
              <a:defRPr/>
            </a:pPr>
            <a:fld id="{EAB0D61B-10ED-4F77-A2AB-3452CEAEF119}" type="slidenum">
              <a:rPr lang="en-US"/>
              <a:pPr>
                <a:defRPr/>
              </a:pPr>
              <a:t>‹#›</a:t>
            </a:fld>
            <a:endParaRPr lang="en-US" dirty="0"/>
          </a:p>
        </p:txBody>
      </p:sp>
    </p:spTree>
    <p:extLst>
      <p:ext uri="{BB962C8B-B14F-4D97-AF65-F5344CB8AC3E}">
        <p14:creationId xmlns:p14="http://schemas.microsoft.com/office/powerpoint/2010/main" val="281112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userDrawn="1">
            <p:ph type="dt" sz="half" idx="10"/>
          </p:nvPr>
        </p:nvSpPr>
        <p:spPr/>
        <p:txBody>
          <a:bodyPr/>
          <a:lstStyle>
            <a:lvl1pPr>
              <a:defRPr/>
            </a:lvl1pPr>
          </a:lstStyle>
          <a:p>
            <a:pPr>
              <a:defRPr/>
            </a:pPr>
            <a:r>
              <a:rPr lang="en-US"/>
              <a:t>Webinar Title Here</a:t>
            </a:r>
          </a:p>
        </p:txBody>
      </p:sp>
      <p:sp>
        <p:nvSpPr>
          <p:cNvPr id="5" name="Footer Placeholder 4"/>
          <p:cNvSpPr>
            <a:spLocks noGrp="1"/>
          </p:cNvSpPr>
          <p:nvPr userDrawn="1">
            <p:ph type="ftr" sz="quarter" idx="11"/>
          </p:nvPr>
        </p:nvSpPr>
        <p:spPr/>
        <p:txBody>
          <a:bodyPr/>
          <a:lstStyle>
            <a:lvl1pPr>
              <a:defRPr/>
            </a:lvl1pPr>
          </a:lstStyle>
          <a:p>
            <a:pPr>
              <a:defRPr/>
            </a:pPr>
            <a:r>
              <a:rPr lang="en-US"/>
              <a:t>#</a:t>
            </a:r>
          </a:p>
        </p:txBody>
      </p:sp>
      <p:sp>
        <p:nvSpPr>
          <p:cNvPr id="6" name="Slide Number Placeholder 5"/>
          <p:cNvSpPr>
            <a:spLocks noGrp="1"/>
          </p:cNvSpPr>
          <p:nvPr userDrawn="1">
            <p:ph type="sldNum" sz="quarter" idx="12"/>
          </p:nvPr>
        </p:nvSpPr>
        <p:spPr/>
        <p:txBody>
          <a:bodyPr/>
          <a:lstStyle>
            <a:lvl1pPr>
              <a:defRPr/>
            </a:lvl1pPr>
          </a:lstStyle>
          <a:p>
            <a:pPr>
              <a:defRPr/>
            </a:pPr>
            <a:fld id="{6AEE46A0-7E1D-4B58-813D-F7E1A896B703}" type="slidenum">
              <a:rPr lang="en-US"/>
              <a:pPr>
                <a:defRPr/>
              </a:pPr>
              <a:t>‹#›</a:t>
            </a:fld>
            <a:endParaRPr lang="en-US" dirty="0"/>
          </a:p>
        </p:txBody>
      </p:sp>
    </p:spTree>
    <p:extLst>
      <p:ext uri="{BB962C8B-B14F-4D97-AF65-F5344CB8AC3E}">
        <p14:creationId xmlns:p14="http://schemas.microsoft.com/office/powerpoint/2010/main" val="328822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lstStyle>
            <a:lvl1pPr algn="ctr" defTabSz="914400" rtl="0" eaLnBrk="1" latinLnBrk="0" hangingPunct="1">
              <a:spcBef>
                <a:spcPct val="0"/>
              </a:spcBef>
              <a:buNone/>
              <a:defRPr lang="en-US" sz="2800" b="1" kern="1200" cap="none" spc="0" baseline="0" dirty="0">
                <a:ln w="12700">
                  <a:noFill/>
                  <a:prstDash val="solid"/>
                </a:ln>
                <a:solidFill>
                  <a:schemeClr val="bg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userDrawn="1">
            <p:ph type="dt" sz="half" idx="10"/>
          </p:nvPr>
        </p:nvSpPr>
        <p:spPr/>
        <p:txBody>
          <a:bodyPr/>
          <a:lstStyle>
            <a:lvl1pPr>
              <a:defRPr/>
            </a:lvl1pPr>
          </a:lstStyle>
          <a:p>
            <a:pPr>
              <a:defRPr/>
            </a:pPr>
            <a:r>
              <a:rPr lang="en-US"/>
              <a:t>Webinar Title Here</a:t>
            </a:r>
          </a:p>
        </p:txBody>
      </p:sp>
      <p:sp>
        <p:nvSpPr>
          <p:cNvPr id="8" name="Footer Placeholder 4"/>
          <p:cNvSpPr>
            <a:spLocks noGrp="1"/>
          </p:cNvSpPr>
          <p:nvPr userDrawn="1">
            <p:ph type="ftr" sz="quarter" idx="11"/>
          </p:nvPr>
        </p:nvSpPr>
        <p:spPr/>
        <p:txBody>
          <a:bodyPr/>
          <a:lstStyle>
            <a:lvl1pPr>
              <a:defRPr/>
            </a:lvl1pPr>
          </a:lstStyle>
          <a:p>
            <a:pPr>
              <a:defRPr/>
            </a:pPr>
            <a:r>
              <a:rPr lang="en-US"/>
              <a:t>#</a:t>
            </a:r>
          </a:p>
        </p:txBody>
      </p:sp>
      <p:sp>
        <p:nvSpPr>
          <p:cNvPr id="9" name="Slide Number Placeholder 5"/>
          <p:cNvSpPr>
            <a:spLocks noGrp="1"/>
          </p:cNvSpPr>
          <p:nvPr userDrawn="1">
            <p:ph type="sldNum" sz="quarter" idx="12"/>
          </p:nvPr>
        </p:nvSpPr>
        <p:spPr/>
        <p:txBody>
          <a:bodyPr/>
          <a:lstStyle>
            <a:lvl1pPr>
              <a:defRPr/>
            </a:lvl1pPr>
          </a:lstStyle>
          <a:p>
            <a:pPr>
              <a:defRPr/>
            </a:pPr>
            <a:fld id="{F314FE35-195C-411A-B415-F87ADC293C66}" type="slidenum">
              <a:rPr lang="en-US"/>
              <a:pPr>
                <a:defRPr/>
              </a:pPr>
              <a:t>‹#›</a:t>
            </a:fld>
            <a:endParaRPr lang="en-US" dirty="0"/>
          </a:p>
        </p:txBody>
      </p:sp>
    </p:spTree>
    <p:extLst>
      <p:ext uri="{BB962C8B-B14F-4D97-AF65-F5344CB8AC3E}">
        <p14:creationId xmlns:p14="http://schemas.microsoft.com/office/powerpoint/2010/main" val="91862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66800"/>
          </a:xfrm>
          <a:prstGeom prst="rect">
            <a:avLst/>
          </a:prstGeom>
        </p:spPr>
        <p:txBody>
          <a:bodyPr/>
          <a:lstStyle/>
          <a:p>
            <a:r>
              <a:rPr lang="en-US" smtClean="0"/>
              <a:t>Click to edit Master title style</a:t>
            </a:r>
            <a:endParaRPr lang="en-US"/>
          </a:p>
        </p:txBody>
      </p:sp>
      <p:sp>
        <p:nvSpPr>
          <p:cNvPr id="3" name="Date Placeholder 3"/>
          <p:cNvSpPr>
            <a:spLocks noGrp="1"/>
          </p:cNvSpPr>
          <p:nvPr userDrawn="1">
            <p:ph type="dt" sz="half" idx="10"/>
          </p:nvPr>
        </p:nvSpPr>
        <p:spPr/>
        <p:txBody>
          <a:bodyPr/>
          <a:lstStyle>
            <a:lvl1pPr>
              <a:defRPr/>
            </a:lvl1pPr>
          </a:lstStyle>
          <a:p>
            <a:pPr>
              <a:defRPr/>
            </a:pPr>
            <a:r>
              <a:rPr lang="en-US"/>
              <a:t>Webinar Title Here</a:t>
            </a:r>
          </a:p>
        </p:txBody>
      </p:sp>
      <p:sp>
        <p:nvSpPr>
          <p:cNvPr id="4" name="Footer Placeholder 4"/>
          <p:cNvSpPr>
            <a:spLocks noGrp="1"/>
          </p:cNvSpPr>
          <p:nvPr userDrawn="1">
            <p:ph type="ftr" sz="quarter" idx="11"/>
          </p:nvPr>
        </p:nvSpPr>
        <p:spPr/>
        <p:txBody>
          <a:bodyPr/>
          <a:lstStyle>
            <a:lvl1pPr>
              <a:defRPr/>
            </a:lvl1pPr>
          </a:lstStyle>
          <a:p>
            <a:pPr>
              <a:defRPr/>
            </a:pPr>
            <a:r>
              <a:rPr lang="en-US"/>
              <a:t>#</a:t>
            </a:r>
          </a:p>
        </p:txBody>
      </p:sp>
      <p:sp>
        <p:nvSpPr>
          <p:cNvPr id="5" name="Slide Number Placeholder 5"/>
          <p:cNvSpPr>
            <a:spLocks noGrp="1"/>
          </p:cNvSpPr>
          <p:nvPr userDrawn="1">
            <p:ph type="sldNum" sz="quarter" idx="12"/>
          </p:nvPr>
        </p:nvSpPr>
        <p:spPr/>
        <p:txBody>
          <a:bodyPr/>
          <a:lstStyle>
            <a:lvl1pPr>
              <a:defRPr/>
            </a:lvl1pPr>
          </a:lstStyle>
          <a:p>
            <a:pPr>
              <a:defRPr/>
            </a:pPr>
            <a:fld id="{A40F606F-B90E-4743-A900-280F11860BC6}" type="slidenum">
              <a:rPr lang="en-US"/>
              <a:pPr>
                <a:defRPr/>
              </a:pPr>
              <a:t>‹#›</a:t>
            </a:fld>
            <a:endParaRPr lang="en-US" dirty="0"/>
          </a:p>
        </p:txBody>
      </p:sp>
    </p:spTree>
    <p:extLst>
      <p:ext uri="{BB962C8B-B14F-4D97-AF65-F5344CB8AC3E}">
        <p14:creationId xmlns:p14="http://schemas.microsoft.com/office/powerpoint/2010/main" val="3480238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userDrawn="1">
            <p:ph type="dt" sz="half" idx="10"/>
          </p:nvPr>
        </p:nvSpPr>
        <p:spPr/>
        <p:txBody>
          <a:bodyPr/>
          <a:lstStyle>
            <a:lvl1pPr>
              <a:defRPr/>
            </a:lvl1pPr>
          </a:lstStyle>
          <a:p>
            <a:pPr>
              <a:defRPr/>
            </a:pPr>
            <a:r>
              <a:rPr lang="en-US"/>
              <a:t>Webinar Title Here</a:t>
            </a:r>
          </a:p>
        </p:txBody>
      </p:sp>
      <p:sp>
        <p:nvSpPr>
          <p:cNvPr id="3" name="Footer Placeholder 4"/>
          <p:cNvSpPr>
            <a:spLocks noGrp="1"/>
          </p:cNvSpPr>
          <p:nvPr userDrawn="1">
            <p:ph type="ftr" sz="quarter" idx="11"/>
          </p:nvPr>
        </p:nvSpPr>
        <p:spPr/>
        <p:txBody>
          <a:bodyPr/>
          <a:lstStyle>
            <a:lvl1pPr>
              <a:defRPr/>
            </a:lvl1pPr>
          </a:lstStyle>
          <a:p>
            <a:pPr>
              <a:defRPr/>
            </a:pPr>
            <a:r>
              <a:rPr lang="en-US"/>
              <a:t>#</a:t>
            </a:r>
          </a:p>
        </p:txBody>
      </p:sp>
      <p:sp>
        <p:nvSpPr>
          <p:cNvPr id="4" name="Slide Number Placeholder 5"/>
          <p:cNvSpPr>
            <a:spLocks noGrp="1"/>
          </p:cNvSpPr>
          <p:nvPr userDrawn="1">
            <p:ph type="sldNum" sz="quarter" idx="12"/>
          </p:nvPr>
        </p:nvSpPr>
        <p:spPr/>
        <p:txBody>
          <a:bodyPr/>
          <a:lstStyle>
            <a:lvl1pPr>
              <a:defRPr/>
            </a:lvl1pPr>
          </a:lstStyle>
          <a:p>
            <a:pPr>
              <a:defRPr/>
            </a:pPr>
            <a:fld id="{5EFF1202-0F25-4112-A911-04ECC8A677FE}" type="slidenum">
              <a:rPr lang="en-US"/>
              <a:pPr>
                <a:defRPr/>
              </a:pPr>
              <a:t>‹#›</a:t>
            </a:fld>
            <a:endParaRPr lang="en-US" dirty="0"/>
          </a:p>
        </p:txBody>
      </p:sp>
    </p:spTree>
    <p:extLst>
      <p:ext uri="{BB962C8B-B14F-4D97-AF65-F5344CB8AC3E}">
        <p14:creationId xmlns:p14="http://schemas.microsoft.com/office/powerpoint/2010/main" val="200855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userDrawn="1">
            <p:ph type="dt" sz="half" idx="10"/>
          </p:nvPr>
        </p:nvSpPr>
        <p:spPr/>
        <p:txBody>
          <a:bodyPr/>
          <a:lstStyle>
            <a:lvl1pPr>
              <a:defRPr/>
            </a:lvl1pPr>
          </a:lstStyle>
          <a:p>
            <a:pPr>
              <a:defRPr/>
            </a:pPr>
            <a:r>
              <a:rPr lang="en-US"/>
              <a:t>Webinar Title Here</a:t>
            </a:r>
          </a:p>
        </p:txBody>
      </p:sp>
      <p:sp>
        <p:nvSpPr>
          <p:cNvPr id="6" name="Footer Placeholder 4"/>
          <p:cNvSpPr>
            <a:spLocks noGrp="1"/>
          </p:cNvSpPr>
          <p:nvPr userDrawn="1">
            <p:ph type="ftr" sz="quarter" idx="11"/>
          </p:nvPr>
        </p:nvSpPr>
        <p:spPr/>
        <p:txBody>
          <a:bodyPr/>
          <a:lstStyle>
            <a:lvl1pPr>
              <a:defRPr/>
            </a:lvl1pPr>
          </a:lstStyle>
          <a:p>
            <a:pPr>
              <a:defRPr/>
            </a:pPr>
            <a:r>
              <a:rPr lang="en-US"/>
              <a:t>#</a:t>
            </a:r>
          </a:p>
        </p:txBody>
      </p:sp>
      <p:sp>
        <p:nvSpPr>
          <p:cNvPr id="7" name="Slide Number Placeholder 5"/>
          <p:cNvSpPr>
            <a:spLocks noGrp="1"/>
          </p:cNvSpPr>
          <p:nvPr userDrawn="1">
            <p:ph type="sldNum" sz="quarter" idx="12"/>
          </p:nvPr>
        </p:nvSpPr>
        <p:spPr/>
        <p:txBody>
          <a:bodyPr/>
          <a:lstStyle>
            <a:lvl1pPr>
              <a:defRPr/>
            </a:lvl1pPr>
          </a:lstStyle>
          <a:p>
            <a:pPr>
              <a:defRPr/>
            </a:pPr>
            <a:fld id="{9DEB9B7B-DFCC-4419-B904-704CEFBEE1E1}" type="slidenum">
              <a:rPr lang="en-US"/>
              <a:pPr>
                <a:defRPr/>
              </a:pPr>
              <a:t>‹#›</a:t>
            </a:fld>
            <a:endParaRPr lang="en-US" dirty="0"/>
          </a:p>
        </p:txBody>
      </p:sp>
    </p:spTree>
    <p:extLst>
      <p:ext uri="{BB962C8B-B14F-4D97-AF65-F5344CB8AC3E}">
        <p14:creationId xmlns:p14="http://schemas.microsoft.com/office/powerpoint/2010/main" val="119597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userDrawn="1">
            <p:ph type="dt" sz="half" idx="10"/>
          </p:nvPr>
        </p:nvSpPr>
        <p:spPr/>
        <p:txBody>
          <a:bodyPr/>
          <a:lstStyle>
            <a:lvl1pPr>
              <a:defRPr/>
            </a:lvl1pPr>
          </a:lstStyle>
          <a:p>
            <a:pPr>
              <a:defRPr/>
            </a:pPr>
            <a:r>
              <a:rPr lang="en-US"/>
              <a:t>Webinar Title Here</a:t>
            </a:r>
          </a:p>
        </p:txBody>
      </p:sp>
      <p:sp>
        <p:nvSpPr>
          <p:cNvPr id="6" name="Footer Placeholder 4"/>
          <p:cNvSpPr>
            <a:spLocks noGrp="1"/>
          </p:cNvSpPr>
          <p:nvPr userDrawn="1">
            <p:ph type="ftr" sz="quarter" idx="11"/>
          </p:nvPr>
        </p:nvSpPr>
        <p:spPr/>
        <p:txBody>
          <a:bodyPr/>
          <a:lstStyle>
            <a:lvl1pPr>
              <a:defRPr/>
            </a:lvl1pPr>
          </a:lstStyle>
          <a:p>
            <a:pPr>
              <a:defRPr/>
            </a:pPr>
            <a:r>
              <a:rPr lang="en-US"/>
              <a:t>#</a:t>
            </a:r>
          </a:p>
        </p:txBody>
      </p:sp>
      <p:sp>
        <p:nvSpPr>
          <p:cNvPr id="7" name="Slide Number Placeholder 5"/>
          <p:cNvSpPr>
            <a:spLocks noGrp="1"/>
          </p:cNvSpPr>
          <p:nvPr userDrawn="1">
            <p:ph type="sldNum" sz="quarter" idx="12"/>
          </p:nvPr>
        </p:nvSpPr>
        <p:spPr/>
        <p:txBody>
          <a:bodyPr/>
          <a:lstStyle>
            <a:lvl1pPr>
              <a:defRPr/>
            </a:lvl1pPr>
          </a:lstStyle>
          <a:p>
            <a:pPr>
              <a:defRPr/>
            </a:pPr>
            <a:fld id="{F6C65B13-562C-48C6-AF89-9EE0D56D4BDA}" type="slidenum">
              <a:rPr lang="en-US"/>
              <a:pPr>
                <a:defRPr/>
              </a:pPr>
              <a:t>‹#›</a:t>
            </a:fld>
            <a:endParaRPr lang="en-US" dirty="0"/>
          </a:p>
        </p:txBody>
      </p:sp>
    </p:spTree>
    <p:extLst>
      <p:ext uri="{BB962C8B-B14F-4D97-AF65-F5344CB8AC3E}">
        <p14:creationId xmlns:p14="http://schemas.microsoft.com/office/powerpoint/2010/main" val="1715152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356350"/>
            <a:ext cx="2133600" cy="365125"/>
          </a:xfrm>
        </p:spPr>
        <p:txBody>
          <a:bodyPr/>
          <a:lstStyle>
            <a:lvl1pPr>
              <a:defRPr/>
            </a:lvl1pPr>
          </a:lstStyle>
          <a:p>
            <a:pPr>
              <a:defRPr/>
            </a:pPr>
            <a:fld id="{508204FB-2507-40FD-A5B8-196CE324A578}" type="datetimeFigureOut">
              <a:rPr lang="en-US"/>
              <a:pPr>
                <a:defRPr/>
              </a:pPr>
              <a:t>6/8/2015</a:t>
            </a:fld>
            <a:endParaRPr lang="en-US"/>
          </a:p>
        </p:txBody>
      </p:sp>
      <p:sp>
        <p:nvSpPr>
          <p:cNvPr id="7" name="Footer Placeholder 6"/>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356350"/>
            <a:ext cx="2133600" cy="365125"/>
          </a:xfrm>
        </p:spPr>
        <p:txBody>
          <a:bodyPr/>
          <a:lstStyle>
            <a:lvl1pPr>
              <a:defRPr/>
            </a:lvl1pPr>
          </a:lstStyle>
          <a:p>
            <a:pPr>
              <a:defRPr/>
            </a:pPr>
            <a:fld id="{62BE37B3-5D0A-492A-BACC-31341A77737C}" type="slidenum">
              <a:rPr lang="en-US"/>
              <a:pPr>
                <a:defRPr/>
              </a:pPr>
              <a:t>‹#›</a:t>
            </a:fld>
            <a:endParaRPr lang="en-US"/>
          </a:p>
        </p:txBody>
      </p:sp>
    </p:spTree>
    <p:extLst>
      <p:ext uri="{BB962C8B-B14F-4D97-AF65-F5344CB8AC3E}">
        <p14:creationId xmlns:p14="http://schemas.microsoft.com/office/powerpoint/2010/main" val="2760735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BG Accent 1"/>
          <p:cNvSpPr/>
          <p:nvPr/>
        </p:nvSpPr>
        <p:spPr>
          <a:xfrm>
            <a:off x="-9525" y="0"/>
            <a:ext cx="9153525" cy="1096963"/>
          </a:xfrm>
          <a:prstGeom prst="rect">
            <a:avLst/>
          </a:prstGeom>
          <a:solidFill>
            <a:srgbClr val="37609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latin typeface="Arial" pitchFamily="34" charset="0"/>
              <a:cs typeface="Arial" pitchFamily="34" charset="0"/>
            </a:endParaRPr>
          </a:p>
        </p:txBody>
      </p:sp>
      <p:sp>
        <p:nvSpPr>
          <p:cNvPr id="1027" name="Text Placeholder 2"/>
          <p:cNvSpPr>
            <a:spLocks noGrp="1"/>
          </p:cNvSpPr>
          <p:nvPr userDrawn="1">
            <p:ph type="body" idx="1"/>
          </p:nvPr>
        </p:nvSpPr>
        <p:spPr bwMode="auto">
          <a:xfrm>
            <a:off x="457200" y="1600200"/>
            <a:ext cx="792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userDrawn="1">
            <p:ph type="dt" sz="half" idx="2"/>
          </p:nvPr>
        </p:nvSpPr>
        <p:spPr>
          <a:xfrm>
            <a:off x="457200" y="6416675"/>
            <a:ext cx="2133600" cy="365125"/>
          </a:xfrm>
          <a:prstGeom prst="rect">
            <a:avLst/>
          </a:prstGeom>
        </p:spPr>
        <p:txBody>
          <a:bodyPr vert="horz" lIns="91440" tIns="45720" rIns="91440" bIns="45720" rtlCol="0" anchor="ctr"/>
          <a:lstStyle>
            <a:lvl1pPr algn="l" fontAlgn="auto">
              <a:spcBef>
                <a:spcPts val="0"/>
              </a:spcBef>
              <a:spcAft>
                <a:spcPts val="0"/>
              </a:spcAft>
              <a:defRPr sz="800">
                <a:solidFill>
                  <a:schemeClr val="tx2"/>
                </a:solidFill>
                <a:latin typeface="Arial" pitchFamily="34" charset="0"/>
                <a:cs typeface="Arial" pitchFamily="34" charset="0"/>
              </a:defRPr>
            </a:lvl1pPr>
          </a:lstStyle>
          <a:p>
            <a:pPr>
              <a:defRPr/>
            </a:pPr>
            <a:r>
              <a:rPr lang="en-US"/>
              <a:t>Webinar Title Here</a:t>
            </a:r>
          </a:p>
        </p:txBody>
      </p:sp>
      <p:sp>
        <p:nvSpPr>
          <p:cNvPr id="5" name="Footer Placeholder 4"/>
          <p:cNvSpPr>
            <a:spLocks noGrp="1"/>
          </p:cNvSpPr>
          <p:nvPr userDrawn="1">
            <p:ph type="ftr" sz="quarter" idx="3"/>
          </p:nvPr>
        </p:nvSpPr>
        <p:spPr>
          <a:xfrm>
            <a:off x="3124200" y="64166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pitchFamily="34" charset="0"/>
                <a:cs typeface="Arial" pitchFamily="34" charset="0"/>
              </a:defRPr>
            </a:lvl1pPr>
          </a:lstStyle>
          <a:p>
            <a:pPr>
              <a:defRPr/>
            </a:pPr>
            <a:r>
              <a:rPr lang="en-US"/>
              <a:t>#</a:t>
            </a:r>
          </a:p>
        </p:txBody>
      </p:sp>
      <p:sp>
        <p:nvSpPr>
          <p:cNvPr id="6" name="Slide Number Placeholder 5"/>
          <p:cNvSpPr>
            <a:spLocks noGrp="1"/>
          </p:cNvSpPr>
          <p:nvPr userDrawn="1">
            <p:ph type="sldNum" sz="quarter" idx="4"/>
          </p:nvPr>
        </p:nvSpPr>
        <p:spPr>
          <a:xfrm>
            <a:off x="6324600" y="64166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Arial" pitchFamily="34" charset="0"/>
                <a:cs typeface="Arial" pitchFamily="34" charset="0"/>
              </a:defRPr>
            </a:lvl1pPr>
          </a:lstStyle>
          <a:p>
            <a:pPr>
              <a:defRPr/>
            </a:pPr>
            <a:fld id="{D2BD5696-8650-4088-82CC-2C6DE142A9CA}" type="slidenum">
              <a:rPr lang="en-US"/>
              <a:pPr>
                <a:defRPr/>
              </a:pPr>
              <a:t>‹#›</a:t>
            </a:fld>
            <a:endParaRPr lang="en-US" dirty="0"/>
          </a:p>
        </p:txBody>
      </p:sp>
      <p:pic>
        <p:nvPicPr>
          <p:cNvPr id="1031" name="Picture 2"/>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086600" y="6400800"/>
            <a:ext cx="9842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7" r:id="rId1"/>
    <p:sldLayoutId id="2147483890" r:id="rId2"/>
    <p:sldLayoutId id="2147483891" r:id="rId3"/>
    <p:sldLayoutId id="2147483892" r:id="rId4"/>
    <p:sldLayoutId id="2147483893" r:id="rId5"/>
    <p:sldLayoutId id="2147483894" r:id="rId6"/>
    <p:sldLayoutId id="2147483895" r:id="rId7"/>
    <p:sldLayoutId id="2147483896" r:id="rId8"/>
    <p:sldLayoutId id="2147483898" r:id="rId9"/>
  </p:sldLayoutIdLst>
  <p:timing>
    <p:tnLst>
      <p:par>
        <p:cTn id="1" dur="indefinite" restart="never" nodeType="tmRoot"/>
      </p:par>
    </p:tnLst>
  </p:timing>
  <p:hf hdr="0" dt="0"/>
  <p:txStyles>
    <p:titleStyle>
      <a:lvl1pPr algn="ctr" rtl="0" eaLnBrk="0" fontAlgn="base" hangingPunct="0">
        <a:spcBef>
          <a:spcPct val="0"/>
        </a:spcBef>
        <a:spcAft>
          <a:spcPct val="0"/>
        </a:spcAft>
        <a:defRPr sz="2800" b="1" kern="120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vl2pPr algn="ctr" rtl="0" eaLnBrk="0" fontAlgn="base" hangingPunct="0">
        <a:spcBef>
          <a:spcPct val="0"/>
        </a:spcBef>
        <a:spcAft>
          <a:spcPct val="0"/>
        </a:spcAft>
        <a:defRPr sz="2800" b="1">
          <a:solidFill>
            <a:schemeClr val="bg1"/>
          </a:solidFill>
          <a:latin typeface="Arial" charset="0"/>
          <a:cs typeface="Arial" charset="0"/>
        </a:defRPr>
      </a:lvl2pPr>
      <a:lvl3pPr algn="ctr" rtl="0" eaLnBrk="0" fontAlgn="base" hangingPunct="0">
        <a:spcBef>
          <a:spcPct val="0"/>
        </a:spcBef>
        <a:spcAft>
          <a:spcPct val="0"/>
        </a:spcAft>
        <a:defRPr sz="2800" b="1">
          <a:solidFill>
            <a:schemeClr val="bg1"/>
          </a:solidFill>
          <a:latin typeface="Arial" charset="0"/>
          <a:cs typeface="Arial" charset="0"/>
        </a:defRPr>
      </a:lvl3pPr>
      <a:lvl4pPr algn="ctr" rtl="0" eaLnBrk="0" fontAlgn="base" hangingPunct="0">
        <a:spcBef>
          <a:spcPct val="0"/>
        </a:spcBef>
        <a:spcAft>
          <a:spcPct val="0"/>
        </a:spcAft>
        <a:defRPr sz="2800" b="1">
          <a:solidFill>
            <a:schemeClr val="bg1"/>
          </a:solidFill>
          <a:latin typeface="Arial" charset="0"/>
          <a:cs typeface="Arial" charset="0"/>
        </a:defRPr>
      </a:lvl4pPr>
      <a:lvl5pPr algn="ctr" rtl="0" eaLnBrk="0" fontAlgn="base" hangingPunct="0">
        <a:spcBef>
          <a:spcPct val="0"/>
        </a:spcBef>
        <a:spcAft>
          <a:spcPct val="0"/>
        </a:spcAft>
        <a:defRPr sz="2800" b="1">
          <a:solidFill>
            <a:schemeClr val="bg1"/>
          </a:solidFill>
          <a:latin typeface="Arial" charset="0"/>
          <a:cs typeface="Arial" charset="0"/>
        </a:defRPr>
      </a:lvl5pPr>
      <a:lvl6pPr marL="457200" algn="ctr" rtl="0" fontAlgn="base">
        <a:spcBef>
          <a:spcPct val="0"/>
        </a:spcBef>
        <a:spcAft>
          <a:spcPct val="0"/>
        </a:spcAft>
        <a:defRPr sz="2800" b="1">
          <a:solidFill>
            <a:schemeClr val="bg1"/>
          </a:solidFill>
          <a:latin typeface="Arial" charset="0"/>
          <a:cs typeface="Arial" charset="0"/>
        </a:defRPr>
      </a:lvl6pPr>
      <a:lvl7pPr marL="914400" algn="ctr" rtl="0" fontAlgn="base">
        <a:spcBef>
          <a:spcPct val="0"/>
        </a:spcBef>
        <a:spcAft>
          <a:spcPct val="0"/>
        </a:spcAft>
        <a:defRPr sz="2800" b="1">
          <a:solidFill>
            <a:schemeClr val="bg1"/>
          </a:solidFill>
          <a:latin typeface="Arial" charset="0"/>
          <a:cs typeface="Arial" charset="0"/>
        </a:defRPr>
      </a:lvl7pPr>
      <a:lvl8pPr marL="1371600" algn="ctr" rtl="0" fontAlgn="base">
        <a:spcBef>
          <a:spcPct val="0"/>
        </a:spcBef>
        <a:spcAft>
          <a:spcPct val="0"/>
        </a:spcAft>
        <a:defRPr sz="2800" b="1">
          <a:solidFill>
            <a:schemeClr val="bg1"/>
          </a:solidFill>
          <a:latin typeface="Arial" charset="0"/>
          <a:cs typeface="Arial" charset="0"/>
        </a:defRPr>
      </a:lvl8pPr>
      <a:lvl9pPr marL="1828800" algn="ctr" rtl="0" fontAlgn="base">
        <a:spcBef>
          <a:spcPct val="0"/>
        </a:spcBef>
        <a:spcAft>
          <a:spcPct val="0"/>
        </a:spcAft>
        <a:defRPr sz="2800" b="1">
          <a:solidFill>
            <a:schemeClr val="bg1"/>
          </a:solidFill>
          <a:latin typeface="Arial" charset="0"/>
          <a:cs typeface="Arial" charset="0"/>
        </a:defRPr>
      </a:lvl9pPr>
    </p:titleStyle>
    <p:bodyStyle>
      <a:lvl1pPr marL="342900" indent="-342900" algn="l" rtl="0" eaLnBrk="0" fontAlgn="base" hangingPunct="0">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rtl="0" eaLnBrk="0" fontAlgn="base" hangingPunct="0">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rtl="0" eaLnBrk="0" fontAlgn="base" hangingPunct="0">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rtl="0" eaLnBrk="0" fontAlgn="base" hangingPunct="0">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rtl="0" eaLnBrk="0" fontAlgn="base" hangingPunct="0">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2"/>
          <p:cNvSpPr>
            <a:spLocks noGrp="1"/>
          </p:cNvSpPr>
          <p:nvPr>
            <p:ph type="subTitle" idx="1"/>
          </p:nvPr>
        </p:nvSpPr>
        <p:spPr>
          <a:xfrm>
            <a:off x="4191000" y="4572000"/>
            <a:ext cx="4953000" cy="1752600"/>
          </a:xfrm>
        </p:spPr>
        <p:txBody>
          <a:bodyPr/>
          <a:lstStyle/>
          <a:p>
            <a:pPr algn="l" eaLnBrk="1" hangingPunct="1">
              <a:lnSpc>
                <a:spcPct val="80000"/>
              </a:lnSpc>
            </a:pPr>
            <a:r>
              <a:rPr lang="en-US" altLang="en-US" sz="2000" dirty="0" smtClean="0"/>
              <a:t>Webinar Date:  November 18,  2014</a:t>
            </a:r>
          </a:p>
          <a:p>
            <a:pPr algn="l" eaLnBrk="1" hangingPunct="1">
              <a:lnSpc>
                <a:spcPct val="80000"/>
              </a:lnSpc>
              <a:spcBef>
                <a:spcPts val="300"/>
              </a:spcBef>
            </a:pPr>
            <a:r>
              <a:rPr lang="en-US" altLang="en-US" sz="1900" i="1" dirty="0" smtClean="0"/>
              <a:t>Presented by: </a:t>
            </a:r>
          </a:p>
          <a:p>
            <a:pPr algn="l" eaLnBrk="1" hangingPunct="1">
              <a:lnSpc>
                <a:spcPct val="80000"/>
              </a:lnSpc>
              <a:spcBef>
                <a:spcPts val="300"/>
              </a:spcBef>
            </a:pPr>
            <a:r>
              <a:rPr lang="en-US" altLang="en-US" sz="1900" i="1" dirty="0"/>
              <a:t>Mary Lynn </a:t>
            </a:r>
            <a:r>
              <a:rPr lang="en-US" altLang="en-US" sz="1900" i="1" dirty="0" smtClean="0"/>
              <a:t>ReVoir &amp; </a:t>
            </a:r>
            <a:r>
              <a:rPr lang="en-US" altLang="en-US" sz="1900" i="1" dirty="0"/>
              <a:t>Kevin </a:t>
            </a:r>
            <a:r>
              <a:rPr lang="en-US" altLang="en-US" sz="1900" i="1" dirty="0" smtClean="0"/>
              <a:t>Nickerson, NDI Technical Assistance Team</a:t>
            </a:r>
          </a:p>
          <a:p>
            <a:pPr algn="l" eaLnBrk="1" hangingPunct="1">
              <a:lnSpc>
                <a:spcPct val="80000"/>
              </a:lnSpc>
              <a:spcAft>
                <a:spcPct val="0"/>
              </a:spcAft>
            </a:pPr>
            <a:r>
              <a:rPr lang="en-US" altLang="en-US" sz="1800" dirty="0" smtClean="0"/>
              <a:t>U.S. Department of Labor</a:t>
            </a:r>
          </a:p>
          <a:p>
            <a:pPr algn="l" eaLnBrk="1" hangingPunct="1">
              <a:lnSpc>
                <a:spcPct val="80000"/>
              </a:lnSpc>
              <a:spcBef>
                <a:spcPct val="0"/>
              </a:spcBef>
              <a:spcAft>
                <a:spcPct val="0"/>
              </a:spcAft>
            </a:pPr>
            <a:r>
              <a:rPr lang="en-US" altLang="en-US" sz="1800" dirty="0" smtClean="0"/>
              <a:t>Employment and Training Administration </a:t>
            </a:r>
          </a:p>
        </p:txBody>
      </p:sp>
      <p:sp>
        <p:nvSpPr>
          <p:cNvPr id="2" name="Rectangle 1"/>
          <p:cNvSpPr/>
          <p:nvPr/>
        </p:nvSpPr>
        <p:spPr>
          <a:xfrm>
            <a:off x="838200" y="3105835"/>
            <a:ext cx="8001000" cy="1200329"/>
          </a:xfrm>
          <a:prstGeom prst="rect">
            <a:avLst/>
          </a:prstGeom>
        </p:spPr>
        <p:txBody>
          <a:bodyPr wrap="square">
            <a:spAutoFit/>
          </a:bodyPr>
          <a:lstStyle/>
          <a:p>
            <a:r>
              <a:rPr lang="en-US" sz="2400" dirty="0" smtClean="0"/>
              <a:t>Disability Employment Initiative (DEI) </a:t>
            </a:r>
          </a:p>
          <a:p>
            <a:r>
              <a:rPr lang="en-US" sz="2400" dirty="0" smtClean="0"/>
              <a:t>Workforce Employment Networks: </a:t>
            </a:r>
            <a:r>
              <a:rPr lang="en-US" sz="2400" dirty="0"/>
              <a:t>Lessons Learned on Serving Ticketholders in the </a:t>
            </a:r>
            <a:r>
              <a:rPr lang="en-US" sz="2400" dirty="0" smtClean="0"/>
              <a:t>American Job Centers</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a:t>
            </a:r>
            <a:endParaRPr lang="en-US"/>
          </a:p>
        </p:txBody>
      </p:sp>
      <p:sp>
        <p:nvSpPr>
          <p:cNvPr id="5" name="Slide Number Placeholder 4"/>
          <p:cNvSpPr>
            <a:spLocks noGrp="1"/>
          </p:cNvSpPr>
          <p:nvPr>
            <p:ph type="sldNum" sz="quarter" idx="12"/>
          </p:nvPr>
        </p:nvSpPr>
        <p:spPr/>
        <p:txBody>
          <a:bodyPr/>
          <a:lstStyle/>
          <a:p>
            <a:pPr>
              <a:defRPr/>
            </a:pPr>
            <a:fld id="{EAB0D61B-10ED-4F77-A2AB-3452CEAEF119}" type="slidenum">
              <a:rPr lang="en-US" smtClean="0"/>
              <a:pPr>
                <a:defRPr/>
              </a:pPr>
              <a:t>10</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3" y="0"/>
            <a:ext cx="5299363" cy="6858000"/>
          </a:xfrm>
          <a:prstGeom prst="rect">
            <a:avLst/>
          </a:prstGeom>
        </p:spPr>
      </p:pic>
      <p:sp>
        <p:nvSpPr>
          <p:cNvPr id="7" name="TextBox 6"/>
          <p:cNvSpPr txBox="1"/>
          <p:nvPr/>
        </p:nvSpPr>
        <p:spPr>
          <a:xfrm>
            <a:off x="5410200" y="1917680"/>
            <a:ext cx="3276600" cy="3416320"/>
          </a:xfrm>
          <a:prstGeom prst="rect">
            <a:avLst/>
          </a:prstGeom>
          <a:noFill/>
        </p:spPr>
        <p:txBody>
          <a:bodyPr wrap="square" rtlCol="0">
            <a:spAutoFit/>
          </a:bodyPr>
          <a:lstStyle/>
          <a:p>
            <a:pPr marL="457200" indent="-457200">
              <a:buFont typeface="Arial" panose="020B0604020202020204" pitchFamily="34" charset="0"/>
              <a:buChar char="•"/>
            </a:pPr>
            <a:r>
              <a:rPr lang="en-US" sz="2400" b="1" dirty="0" smtClean="0"/>
              <a:t>Example – Internal Basic Staff Guide</a:t>
            </a:r>
          </a:p>
          <a:p>
            <a:pPr algn="ctr"/>
            <a:endParaRPr lang="en-US" sz="2400" b="1" dirty="0"/>
          </a:p>
          <a:p>
            <a:pPr marL="457200" indent="-457200">
              <a:buFont typeface="Arial" panose="020B0604020202020204" pitchFamily="34" charset="0"/>
              <a:buChar char="•"/>
            </a:pPr>
            <a:r>
              <a:rPr lang="en-US" sz="2400" b="1" dirty="0" smtClean="0"/>
              <a:t>Provides basic information about services, eligibility, and referral process</a:t>
            </a:r>
            <a:endParaRPr lang="en-US" sz="2400" b="1" dirty="0"/>
          </a:p>
        </p:txBody>
      </p:sp>
    </p:spTree>
    <p:extLst>
      <p:ext uri="{BB962C8B-B14F-4D97-AF65-F5344CB8AC3E}">
        <p14:creationId xmlns:p14="http://schemas.microsoft.com/office/powerpoint/2010/main" val="978318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Tap into the Job Center’s </a:t>
            </a:r>
            <a:r>
              <a:rPr lang="en-US" dirty="0" smtClean="0"/>
              <a:t/>
            </a:r>
            <a:br>
              <a:rPr lang="en-US" dirty="0" smtClean="0"/>
            </a:br>
            <a:r>
              <a:rPr lang="en-US" dirty="0" smtClean="0"/>
              <a:t>Management </a:t>
            </a:r>
            <a:r>
              <a:rPr lang="en-US" dirty="0"/>
              <a:t>Information System (MIS)</a:t>
            </a:r>
          </a:p>
        </p:txBody>
      </p:sp>
      <p:sp>
        <p:nvSpPr>
          <p:cNvPr id="2355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dirty="0" smtClean="0">
                <a:solidFill>
                  <a:schemeClr val="bg1"/>
                </a:solidFill>
              </a:rPr>
              <a:t>#</a:t>
            </a:r>
          </a:p>
        </p:txBody>
      </p:sp>
      <p:sp>
        <p:nvSpPr>
          <p:cNvPr id="235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1975586C-5E4D-4188-A7DD-CB06ADC9D385}" type="slidenum">
              <a:rPr lang="en-US" altLang="en-US" smtClean="0"/>
              <a:pPr eaLnBrk="1" fontAlgn="base" hangingPunct="1">
                <a:spcBef>
                  <a:spcPct val="0"/>
                </a:spcBef>
                <a:spcAft>
                  <a:spcPct val="0"/>
                </a:spcAft>
              </a:pPr>
              <a:t>11</a:t>
            </a:fld>
            <a:endParaRPr lang="en-US" altLang="en-US" smtClean="0"/>
          </a:p>
        </p:txBody>
      </p:sp>
      <p:sp>
        <p:nvSpPr>
          <p:cNvPr id="4" name="TextBox 3"/>
          <p:cNvSpPr txBox="1"/>
          <p:nvPr/>
        </p:nvSpPr>
        <p:spPr>
          <a:xfrm>
            <a:off x="228600" y="1371600"/>
            <a:ext cx="8686800"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Job Centers have a distinct advantage in tracking potential Ticket holders through registration for services captured in our MIS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Using this information, you can:</a:t>
            </a:r>
          </a:p>
          <a:p>
            <a:pPr marL="742950" lvl="1" indent="-285750">
              <a:buFont typeface="Arial" panose="020B0604020202020204" pitchFamily="34" charset="0"/>
              <a:buChar char="•"/>
            </a:pPr>
            <a:r>
              <a:rPr lang="en-US" sz="2000" dirty="0" smtClean="0"/>
              <a:t>Query MIS for customers that have disclosed a disability</a:t>
            </a:r>
          </a:p>
          <a:p>
            <a:pPr marL="742950" lvl="1" indent="-285750">
              <a:buFont typeface="Arial" panose="020B0604020202020204" pitchFamily="34" charset="0"/>
              <a:buChar char="•"/>
            </a:pPr>
            <a:r>
              <a:rPr lang="en-US" sz="2000" dirty="0" smtClean="0"/>
              <a:t>Use </a:t>
            </a:r>
            <a:r>
              <a:rPr lang="en-US" sz="2000" dirty="0" err="1" smtClean="0"/>
              <a:t>eData</a:t>
            </a:r>
            <a:r>
              <a:rPr lang="en-US" sz="2000" dirty="0" smtClean="0"/>
              <a:t> Share to determine which of these customers is Ticket eligible (Security Clearance is required to access </a:t>
            </a:r>
            <a:r>
              <a:rPr lang="en-US" sz="2000" dirty="0" err="1" smtClean="0"/>
              <a:t>eData</a:t>
            </a:r>
            <a:r>
              <a:rPr lang="en-US" sz="2000" dirty="0" smtClean="0"/>
              <a:t> Share through the Secure Provider Portal)</a:t>
            </a:r>
          </a:p>
          <a:p>
            <a:pPr marL="742950" lvl="1" indent="-285750">
              <a:buFont typeface="Arial" panose="020B0604020202020204" pitchFamily="34" charset="0"/>
              <a:buChar char="•"/>
            </a:pPr>
            <a:r>
              <a:rPr lang="en-US" sz="2000" dirty="0" smtClean="0"/>
              <a:t>NOTE: </a:t>
            </a:r>
            <a:r>
              <a:rPr lang="en-US" sz="2000" dirty="0" err="1" smtClean="0"/>
              <a:t>eData</a:t>
            </a:r>
            <a:r>
              <a:rPr lang="en-US" sz="2000" dirty="0" smtClean="0"/>
              <a:t> Share can be used to sort </a:t>
            </a:r>
            <a:r>
              <a:rPr lang="en-US" sz="2000" u="sng" dirty="0" smtClean="0"/>
              <a:t>ALL</a:t>
            </a:r>
            <a:r>
              <a:rPr lang="en-US" sz="2000" dirty="0" smtClean="0"/>
              <a:t> customers, or as stated, you can first sort out those who have disclosed</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Tracking voluntary disability disclosure can assist in narrowing down customers that may be Ticket eligible, but not all customers will choose to disclose</a:t>
            </a:r>
            <a:endParaRPr lang="en-US" dirty="0"/>
          </a:p>
        </p:txBody>
      </p:sp>
    </p:spTree>
    <p:extLst>
      <p:ext uri="{BB962C8B-B14F-4D97-AF65-F5344CB8AC3E}">
        <p14:creationId xmlns:p14="http://schemas.microsoft.com/office/powerpoint/2010/main" val="2078497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1066800"/>
            <a:ext cx="3733800" cy="2362200"/>
          </a:xfrm>
        </p:spPr>
        <p:txBody>
          <a:bodyPr>
            <a:normAutofit/>
          </a:bodyPr>
          <a:lstStyle/>
          <a:p>
            <a:r>
              <a:rPr lang="en-US" dirty="0" smtClean="0">
                <a:solidFill>
                  <a:schemeClr val="tx1"/>
                </a:solidFill>
                <a:effectLst/>
              </a:rPr>
              <a:t>Example of Marketing Flyer from the Alaska Round 4 DEI project</a:t>
            </a:r>
            <a:endParaRPr lang="en-US" dirty="0">
              <a:solidFill>
                <a:schemeClr val="tx1"/>
              </a:solidFill>
              <a:effectLst/>
            </a:endParaRPr>
          </a:p>
        </p:txBody>
      </p:sp>
      <p:sp>
        <p:nvSpPr>
          <p:cNvPr id="4" name="Footer Placeholder 3"/>
          <p:cNvSpPr>
            <a:spLocks noGrp="1"/>
          </p:cNvSpPr>
          <p:nvPr>
            <p:ph type="ftr" sz="quarter" idx="11"/>
          </p:nvPr>
        </p:nvSpPr>
        <p:spPr/>
        <p:txBody>
          <a:bodyPr/>
          <a:lstStyle/>
          <a:p>
            <a:pPr>
              <a:defRPr/>
            </a:pPr>
            <a:r>
              <a:rPr lang="en-US" smtClean="0"/>
              <a:t>#</a:t>
            </a:r>
            <a:endParaRPr lang="en-US"/>
          </a:p>
        </p:txBody>
      </p:sp>
      <p:sp>
        <p:nvSpPr>
          <p:cNvPr id="5" name="Slide Number Placeholder 4"/>
          <p:cNvSpPr>
            <a:spLocks noGrp="1"/>
          </p:cNvSpPr>
          <p:nvPr>
            <p:ph type="sldNum" sz="quarter" idx="12"/>
          </p:nvPr>
        </p:nvSpPr>
        <p:spPr/>
        <p:txBody>
          <a:bodyPr/>
          <a:lstStyle/>
          <a:p>
            <a:pPr>
              <a:defRPr/>
            </a:pPr>
            <a:fld id="{EAB0D61B-10ED-4F77-A2AB-3452CEAEF119}" type="slidenum">
              <a:rPr lang="en-US" smtClean="0"/>
              <a:pPr>
                <a:defRPr/>
              </a:pPr>
              <a:t>12</a:t>
            </a:fld>
            <a:endParaRPr lang="en-US" dirty="0"/>
          </a:p>
        </p:txBody>
      </p:sp>
      <p:pic>
        <p:nvPicPr>
          <p:cNvPr id="76802" name="329c38b6-aca1-48c0-a5c7-6f6cd892d8ce" descr="AC8E11B1-4943-4A04-A328-AD7BD0155C18@ndi-i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41371"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9001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p:cNvSpPr>
          <p:nvPr>
            <p:ph type="title"/>
          </p:nvPr>
        </p:nvSpPr>
        <p:spPr>
          <a:xfrm>
            <a:off x="125413" y="200928"/>
            <a:ext cx="8756650" cy="1039812"/>
          </a:xfrm>
        </p:spPr>
        <p:txBody>
          <a:bodyPr/>
          <a:lstStyle/>
          <a:p>
            <a:r>
              <a:rPr lang="en-US" altLang="en-US" sz="3200" b="1" dirty="0" smtClean="0">
                <a:effectLst/>
              </a:rPr>
              <a:t>The Ticket Life Cycle – An EN Perspective</a:t>
            </a:r>
          </a:p>
        </p:txBody>
      </p:sp>
      <p:graphicFrame>
        <p:nvGraphicFramePr>
          <p:cNvPr id="3" name="Diagram 2"/>
          <p:cNvGraphicFramePr/>
          <p:nvPr/>
        </p:nvGraphicFramePr>
        <p:xfrm>
          <a:off x="438150" y="1784350"/>
          <a:ext cx="8378825" cy="4845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47" name="Text Box 39"/>
          <p:cNvSpPr txBox="1">
            <a:spLocks noChangeArrowheads="1"/>
          </p:cNvSpPr>
          <p:nvPr/>
        </p:nvSpPr>
        <p:spPr bwMode="auto">
          <a:xfrm>
            <a:off x="487363" y="1293812"/>
            <a:ext cx="2560637"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Outreach – Ongoing community outreach to grow EN numbers</a:t>
            </a:r>
          </a:p>
        </p:txBody>
      </p:sp>
      <p:sp>
        <p:nvSpPr>
          <p:cNvPr id="17448" name="Text Box 40"/>
          <p:cNvSpPr txBox="1">
            <a:spLocks noChangeArrowheads="1"/>
          </p:cNvSpPr>
          <p:nvPr/>
        </p:nvSpPr>
        <p:spPr bwMode="auto">
          <a:xfrm>
            <a:off x="6877050" y="1111250"/>
            <a:ext cx="229552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Does Ticket holder fit our “EN Model”?  </a:t>
            </a:r>
            <a:r>
              <a:rPr lang="en-US" altLang="en-US" dirty="0" smtClean="0"/>
              <a:t>Assessment of needs to initiate active resource coordination</a:t>
            </a:r>
            <a:endParaRPr lang="en-US" altLang="en-US" dirty="0"/>
          </a:p>
        </p:txBody>
      </p:sp>
      <p:sp>
        <p:nvSpPr>
          <p:cNvPr id="17449" name="Text Box 41"/>
          <p:cNvSpPr txBox="1">
            <a:spLocks noChangeArrowheads="1"/>
          </p:cNvSpPr>
          <p:nvPr/>
        </p:nvSpPr>
        <p:spPr bwMode="auto">
          <a:xfrm>
            <a:off x="6743700" y="5087937"/>
            <a:ext cx="24003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More than Job Matching services, Individualized </a:t>
            </a:r>
            <a:r>
              <a:rPr lang="en-US" altLang="en-US" dirty="0" smtClean="0"/>
              <a:t>JD.  </a:t>
            </a:r>
            <a:r>
              <a:rPr lang="en-US" altLang="en-US" dirty="0"/>
              <a:t>Employer networking assists in placement</a:t>
            </a:r>
          </a:p>
        </p:txBody>
      </p:sp>
      <p:sp>
        <p:nvSpPr>
          <p:cNvPr id="17450" name="Line 42"/>
          <p:cNvSpPr>
            <a:spLocks noChangeShapeType="1"/>
          </p:cNvSpPr>
          <p:nvPr/>
        </p:nvSpPr>
        <p:spPr bwMode="auto">
          <a:xfrm flipH="1">
            <a:off x="2733673" y="6248400"/>
            <a:ext cx="1304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1" name="Text Box 43"/>
          <p:cNvSpPr txBox="1">
            <a:spLocks noChangeArrowheads="1"/>
          </p:cNvSpPr>
          <p:nvPr/>
        </p:nvSpPr>
        <p:spPr bwMode="auto">
          <a:xfrm>
            <a:off x="0" y="5119688"/>
            <a:ext cx="291782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Long-term follow up: Value added supports include financial planning, Accommodations, JD as needed, ongoing SSA benefits advisement</a:t>
            </a:r>
          </a:p>
        </p:txBody>
      </p:sp>
      <p:sp>
        <p:nvSpPr>
          <p:cNvPr id="17452" name="Line 44"/>
          <p:cNvSpPr>
            <a:spLocks noChangeShapeType="1"/>
          </p:cNvSpPr>
          <p:nvPr/>
        </p:nvSpPr>
        <p:spPr bwMode="auto">
          <a:xfrm>
            <a:off x="7086600" y="4724400"/>
            <a:ext cx="603250" cy="3540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3" name="Line 45"/>
          <p:cNvSpPr>
            <a:spLocks noChangeShapeType="1"/>
          </p:cNvSpPr>
          <p:nvPr/>
        </p:nvSpPr>
        <p:spPr bwMode="auto">
          <a:xfrm flipV="1">
            <a:off x="6400800" y="2034580"/>
            <a:ext cx="476250" cy="3276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4" name="Line 46"/>
          <p:cNvSpPr>
            <a:spLocks noChangeShapeType="1"/>
          </p:cNvSpPr>
          <p:nvPr/>
        </p:nvSpPr>
        <p:spPr bwMode="auto">
          <a:xfrm flipH="1" flipV="1">
            <a:off x="2539206" y="1890712"/>
            <a:ext cx="388938" cy="4714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5" name="Text Box 47"/>
          <p:cNvSpPr txBox="1">
            <a:spLocks noChangeArrowheads="1"/>
          </p:cNvSpPr>
          <p:nvPr/>
        </p:nvSpPr>
        <p:spPr bwMode="auto">
          <a:xfrm>
            <a:off x="642938" y="3692525"/>
            <a:ext cx="17621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smtClean="0"/>
              <a:t>e-Pay</a:t>
            </a:r>
            <a:r>
              <a:rPr lang="en-US" altLang="en-US" dirty="0"/>
              <a:t>, </a:t>
            </a:r>
            <a:r>
              <a:rPr lang="en-US" altLang="en-US" dirty="0" smtClean="0"/>
              <a:t>or Manual billing</a:t>
            </a:r>
            <a:endParaRPr lang="en-US" altLang="en-US" dirty="0"/>
          </a:p>
        </p:txBody>
      </p:sp>
      <p:sp>
        <p:nvSpPr>
          <p:cNvPr id="17456" name="Line 48"/>
          <p:cNvSpPr>
            <a:spLocks noChangeShapeType="1"/>
          </p:cNvSpPr>
          <p:nvPr/>
        </p:nvSpPr>
        <p:spPr bwMode="auto">
          <a:xfrm flipH="1" flipV="1">
            <a:off x="1608138" y="4333875"/>
            <a:ext cx="407987" cy="3286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696815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dirty="0" smtClean="0"/>
              <a:t>Practices that </a:t>
            </a:r>
            <a:r>
              <a:rPr lang="en-US" sz="3600" dirty="0"/>
              <a:t>l</a:t>
            </a:r>
            <a:r>
              <a:rPr lang="en-US" sz="3600" dirty="0" smtClean="0"/>
              <a:t>ead to Positive Outcomes</a:t>
            </a:r>
            <a:endParaRPr lang="en-US" sz="3600" dirty="0"/>
          </a:p>
        </p:txBody>
      </p:sp>
      <p:sp>
        <p:nvSpPr>
          <p:cNvPr id="4" name="Content Placeholder 3"/>
          <p:cNvSpPr>
            <a:spLocks noGrp="1"/>
          </p:cNvSpPr>
          <p:nvPr>
            <p:ph idx="1"/>
          </p:nvPr>
        </p:nvSpPr>
        <p:spPr>
          <a:xfrm>
            <a:off x="304800" y="1219200"/>
            <a:ext cx="8153400" cy="5257800"/>
          </a:xfrm>
        </p:spPr>
        <p:txBody>
          <a:bodyPr/>
          <a:lstStyle/>
          <a:p>
            <a:r>
              <a:rPr lang="en-US" sz="2800" dirty="0" smtClean="0"/>
              <a:t>Building expertise of Benefits Planning and Work Incentive guidance into EN business plan</a:t>
            </a:r>
          </a:p>
          <a:p>
            <a:r>
              <a:rPr lang="en-US" sz="2800" dirty="0" smtClean="0"/>
              <a:t>Use of Integrated Resource Teams (IRTs) to assist customers with multiple barriers to employment</a:t>
            </a:r>
          </a:p>
          <a:p>
            <a:r>
              <a:rPr lang="en-US" sz="2800" dirty="0" smtClean="0"/>
              <a:t>Strong partnerships with community agencies will help market your EN and increase referrals of Beneficiaries</a:t>
            </a:r>
          </a:p>
          <a:p>
            <a:r>
              <a:rPr lang="en-US" sz="2800" dirty="0" smtClean="0"/>
              <a:t>Taking advantage of available resources and tools from OSM and DEI  </a:t>
            </a:r>
            <a:endParaRPr lang="en-US" sz="2800" dirty="0"/>
          </a:p>
        </p:txBody>
      </p:sp>
      <p:sp>
        <p:nvSpPr>
          <p:cNvPr id="1126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eaLnBrk="1" fontAlgn="base" hangingPunct="1">
              <a:spcBef>
                <a:spcPct val="0"/>
              </a:spcBef>
              <a:spcAft>
                <a:spcPct val="0"/>
              </a:spcAft>
              <a:buFontTx/>
              <a:buNone/>
            </a:pPr>
            <a:r>
              <a:rPr lang="en-US" altLang="en-US" sz="1200" smtClean="0">
                <a:solidFill>
                  <a:schemeClr val="bg1"/>
                </a:solidFill>
              </a:rPr>
              <a:t>#</a:t>
            </a:r>
          </a:p>
        </p:txBody>
      </p:sp>
      <p:sp>
        <p:nvSpPr>
          <p:cNvPr id="1126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eaLnBrk="1" fontAlgn="base" hangingPunct="1">
              <a:spcBef>
                <a:spcPct val="0"/>
              </a:spcBef>
              <a:spcAft>
                <a:spcPct val="0"/>
              </a:spcAft>
              <a:buFontTx/>
              <a:buNone/>
            </a:pPr>
            <a:fld id="{AC9B51BC-F0D6-4FA1-9CC2-41C28AADF79F}" type="slidenum">
              <a:rPr lang="en-US" altLang="en-US" sz="1200" smtClean="0">
                <a:solidFill>
                  <a:schemeClr val="tx1"/>
                </a:solidFill>
              </a:rPr>
              <a:pPr eaLnBrk="1" fontAlgn="base" hangingPunct="1">
                <a:spcBef>
                  <a:spcPct val="0"/>
                </a:spcBef>
                <a:spcAft>
                  <a:spcPct val="0"/>
                </a:spcAft>
                <a:buFontTx/>
                <a:buNone/>
              </a:pPr>
              <a:t>14</a:t>
            </a:fld>
            <a:endParaRPr lang="en-US" altLang="en-US" sz="1200" smtClean="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2"/>
          <p:cNvSpPr txBox="1">
            <a:spLocks noGrp="1"/>
          </p:cNvSpPr>
          <p:nvPr/>
        </p:nvSpPr>
        <p:spPr bwMode="auto">
          <a:xfrm>
            <a:off x="63246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r" eaLnBrk="1" hangingPunct="1">
              <a:spcBef>
                <a:spcPct val="0"/>
              </a:spcBef>
              <a:spcAft>
                <a:spcPct val="0"/>
              </a:spcAft>
              <a:buFontTx/>
              <a:buNone/>
            </a:pPr>
            <a:fld id="{C99D4878-F551-44D4-AE64-40ABB9F49659}" type="slidenum">
              <a:rPr lang="en-US" altLang="en-US" sz="1200">
                <a:solidFill>
                  <a:schemeClr val="tx1"/>
                </a:solidFill>
              </a:rPr>
              <a:pPr algn="r" eaLnBrk="1" hangingPunct="1">
                <a:spcBef>
                  <a:spcPct val="0"/>
                </a:spcBef>
                <a:spcAft>
                  <a:spcPct val="0"/>
                </a:spcAft>
                <a:buFontTx/>
                <a:buNone/>
              </a:pPr>
              <a:t>15</a:t>
            </a:fld>
            <a:endParaRPr lang="en-US" altLang="en-US" sz="1200">
              <a:solidFill>
                <a:schemeClr val="tx1"/>
              </a:solidFill>
            </a:endParaRPr>
          </a:p>
        </p:txBody>
      </p:sp>
      <p:sp>
        <p:nvSpPr>
          <p:cNvPr id="12291" name="Footer Placeholder 5"/>
          <p:cNvSpPr txBox="1">
            <a:spLocks noGrp="1"/>
          </p:cNvSpPr>
          <p:nvPr/>
        </p:nvSpPr>
        <p:spPr bwMode="auto">
          <a:xfrm>
            <a:off x="3124200" y="641667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ctr" eaLnBrk="1" hangingPunct="1">
              <a:spcBef>
                <a:spcPct val="0"/>
              </a:spcBef>
              <a:spcAft>
                <a:spcPct val="0"/>
              </a:spcAft>
              <a:buFontTx/>
              <a:buNone/>
            </a:pPr>
            <a:r>
              <a:rPr lang="en-US" altLang="en-US" sz="1200">
                <a:solidFill>
                  <a:schemeClr val="bg1"/>
                </a:solidFill>
              </a:rPr>
              <a:t>#</a:t>
            </a:r>
          </a:p>
        </p:txBody>
      </p:sp>
      <p:pic>
        <p:nvPicPr>
          <p:cNvPr id="7" name="Picture 6"/>
          <p:cNvPicPr>
            <a:picLocks noChangeAspect="1"/>
          </p:cNvPicPr>
          <p:nvPr/>
        </p:nvPicPr>
        <p:blipFill>
          <a:blip r:embed="rId3" cstate="print">
            <a:extLst/>
          </a:blip>
          <a:stretch>
            <a:fillRect/>
          </a:stretch>
        </p:blipFill>
        <p:spPr>
          <a:xfrm>
            <a:off x="6629400" y="152400"/>
            <a:ext cx="2420815" cy="157353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Rounded Rectangle 3"/>
          <p:cNvSpPr/>
          <p:nvPr/>
        </p:nvSpPr>
        <p:spPr>
          <a:xfrm>
            <a:off x="981807" y="2710542"/>
            <a:ext cx="6858000" cy="17090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457200" indent="-457200"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ctr" eaLnBrk="1" hangingPunct="1">
              <a:spcBef>
                <a:spcPct val="0"/>
              </a:spcBef>
              <a:spcAft>
                <a:spcPct val="0"/>
              </a:spcAft>
              <a:buFontTx/>
              <a:buNone/>
              <a:defRPr/>
            </a:pPr>
            <a:r>
              <a:rPr lang="en-US" altLang="en-US" sz="2800" b="1" dirty="0" smtClean="0">
                <a:solidFill>
                  <a:schemeClr val="tx1"/>
                </a:solidFill>
                <a:effectLst>
                  <a:outerShdw blurRad="38100" dist="38100" dir="2700000" algn="tl">
                    <a:srgbClr val="000000">
                      <a:alpha val="43137"/>
                    </a:srgbClr>
                  </a:outerShdw>
                </a:effectLst>
              </a:rPr>
              <a:t>Common Challenges Experienced by Workforce ENs and Pitfalls to Avoid </a:t>
            </a:r>
          </a:p>
        </p:txBody>
      </p:sp>
    </p:spTree>
    <p:extLst>
      <p:ext uri="{BB962C8B-B14F-4D97-AF65-F5344CB8AC3E}">
        <p14:creationId xmlns:p14="http://schemas.microsoft.com/office/powerpoint/2010/main" val="2808311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Challenges Operating an EN  </a:t>
            </a:r>
            <a:endParaRPr lang="en-US" dirty="0"/>
          </a:p>
        </p:txBody>
      </p:sp>
      <p:sp>
        <p:nvSpPr>
          <p:cNvPr id="4" name="Content Placeholder 3"/>
          <p:cNvSpPr>
            <a:spLocks noGrp="1"/>
          </p:cNvSpPr>
          <p:nvPr>
            <p:ph idx="1"/>
          </p:nvPr>
        </p:nvSpPr>
        <p:spPr>
          <a:xfrm>
            <a:off x="437909" y="1268392"/>
            <a:ext cx="7924800" cy="4980008"/>
          </a:xfrm>
        </p:spPr>
        <p:txBody>
          <a:bodyPr/>
          <a:lstStyle/>
          <a:p>
            <a:r>
              <a:rPr lang="en-US" dirty="0" smtClean="0"/>
              <a:t>Ticket program is complicated and it takes time to learn the nuances of the Ticket program.</a:t>
            </a:r>
          </a:p>
          <a:p>
            <a:r>
              <a:rPr lang="en-US" dirty="0" smtClean="0"/>
              <a:t>The need for administrative tools to track and collect data.</a:t>
            </a:r>
          </a:p>
          <a:p>
            <a:r>
              <a:rPr lang="en-US" dirty="0" smtClean="0"/>
              <a:t>The EN is a business operation and time will need to be devoted to outreach. </a:t>
            </a:r>
          </a:p>
          <a:p>
            <a:r>
              <a:rPr lang="en-US" dirty="0" smtClean="0"/>
              <a:t>The design of the Ticket payment system causes a long delay in payments. </a:t>
            </a:r>
            <a:endParaRPr lang="en-US" dirty="0"/>
          </a:p>
        </p:txBody>
      </p:sp>
      <p:sp>
        <p:nvSpPr>
          <p:cNvPr id="2355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dirty="0" smtClean="0">
                <a:solidFill>
                  <a:schemeClr val="bg1"/>
                </a:solidFill>
              </a:rPr>
              <a:t>#</a:t>
            </a:r>
          </a:p>
        </p:txBody>
      </p:sp>
      <p:sp>
        <p:nvSpPr>
          <p:cNvPr id="235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1975586C-5E4D-4188-A7DD-CB06ADC9D385}" type="slidenum">
              <a:rPr lang="en-US" altLang="en-US" smtClean="0"/>
              <a:pPr eaLnBrk="1" fontAlgn="base" hangingPunct="1">
                <a:spcBef>
                  <a:spcPct val="0"/>
                </a:spcBef>
                <a:spcAft>
                  <a:spcPct val="0"/>
                </a:spcAft>
              </a:pPr>
              <a:t>16</a:t>
            </a:fld>
            <a:endParaRPr lang="en-US" altLang="en-US" smtClean="0"/>
          </a:p>
        </p:txBody>
      </p:sp>
      <p:sp>
        <p:nvSpPr>
          <p:cNvPr id="6" name="Content Placeholder 2"/>
          <p:cNvSpPr txBox="1">
            <a:spLocks/>
          </p:cNvSpPr>
          <p:nvPr/>
        </p:nvSpPr>
        <p:spPr>
          <a:xfrm>
            <a:off x="457200" y="1295400"/>
            <a:ext cx="8229600" cy="5105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kumimoji="0" lang="en-US" sz="2700" b="0" i="0" u="none" strike="noStrike" kern="1200" cap="none" spc="0" normalizeH="0" baseline="0" noProof="0" dirty="0">
              <a:ln>
                <a:noFill/>
              </a:ln>
              <a:solidFill>
                <a:sysClr val="windowText" lastClr="000000"/>
              </a:solidFill>
              <a:effectLst/>
              <a:uLnTx/>
              <a:uFillTx/>
              <a:latin typeface="Lucida Sans Unicode"/>
            </a:endParaRPr>
          </a:p>
        </p:txBody>
      </p:sp>
    </p:spTree>
    <p:extLst>
      <p:ext uri="{BB962C8B-B14F-4D97-AF65-F5344CB8AC3E}">
        <p14:creationId xmlns:p14="http://schemas.microsoft.com/office/powerpoint/2010/main" val="517846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Pitfalls to Avoid  </a:t>
            </a:r>
            <a:endParaRPr lang="en-US" dirty="0"/>
          </a:p>
        </p:txBody>
      </p:sp>
      <p:sp>
        <p:nvSpPr>
          <p:cNvPr id="4" name="Content Placeholder 3"/>
          <p:cNvSpPr>
            <a:spLocks noGrp="1"/>
          </p:cNvSpPr>
          <p:nvPr>
            <p:ph idx="1"/>
          </p:nvPr>
        </p:nvSpPr>
        <p:spPr>
          <a:xfrm>
            <a:off x="438150" y="1143000"/>
            <a:ext cx="7924800" cy="5257800"/>
          </a:xfrm>
        </p:spPr>
        <p:txBody>
          <a:bodyPr/>
          <a:lstStyle/>
          <a:p>
            <a:r>
              <a:rPr lang="en-US" sz="2800" dirty="0" smtClean="0"/>
              <a:t>Don’t put your EN on the back burner--- time is of the essence so start EN operations immediately upon receiving a contract from Social Security.</a:t>
            </a:r>
          </a:p>
          <a:p>
            <a:r>
              <a:rPr lang="en-US" sz="2800" dirty="0"/>
              <a:t>Don’t forget to inform internal AJC staff, representing all of the partner agencies, the AJC is an approved EN. </a:t>
            </a:r>
          </a:p>
          <a:p>
            <a:r>
              <a:rPr lang="en-US" sz="2800" dirty="0" smtClean="0"/>
              <a:t>Don’t forget about the available technical assistance and </a:t>
            </a:r>
            <a:r>
              <a:rPr lang="en-US" sz="2800" dirty="0"/>
              <a:t>join all training </a:t>
            </a:r>
            <a:r>
              <a:rPr lang="en-US" sz="2800" dirty="0" smtClean="0"/>
              <a:t>available, plus ask if available tools or resources</a:t>
            </a:r>
            <a:endParaRPr lang="en-US" sz="2800" dirty="0"/>
          </a:p>
          <a:p>
            <a:pPr marL="0" indent="0">
              <a:buNone/>
            </a:pPr>
            <a:endParaRPr lang="en-US" dirty="0" smtClean="0"/>
          </a:p>
          <a:p>
            <a:pPr marL="0" indent="0">
              <a:buNone/>
            </a:pPr>
            <a:endParaRPr lang="en-US" dirty="0" smtClean="0"/>
          </a:p>
          <a:p>
            <a:endParaRPr lang="en-US" dirty="0"/>
          </a:p>
        </p:txBody>
      </p:sp>
      <p:sp>
        <p:nvSpPr>
          <p:cNvPr id="2355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dirty="0" smtClean="0">
                <a:solidFill>
                  <a:schemeClr val="bg1"/>
                </a:solidFill>
              </a:rPr>
              <a:t>#</a:t>
            </a:r>
          </a:p>
        </p:txBody>
      </p:sp>
      <p:sp>
        <p:nvSpPr>
          <p:cNvPr id="235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1975586C-5E4D-4188-A7DD-CB06ADC9D385}" type="slidenum">
              <a:rPr lang="en-US" altLang="en-US" smtClean="0"/>
              <a:pPr eaLnBrk="1" fontAlgn="base" hangingPunct="1">
                <a:spcBef>
                  <a:spcPct val="0"/>
                </a:spcBef>
                <a:spcAft>
                  <a:spcPct val="0"/>
                </a:spcAft>
              </a:pPr>
              <a:t>17</a:t>
            </a:fld>
            <a:endParaRPr lang="en-US" altLang="en-US" dirty="0" smtClean="0"/>
          </a:p>
        </p:txBody>
      </p:sp>
      <p:sp>
        <p:nvSpPr>
          <p:cNvPr id="6" name="Content Placeholder 2"/>
          <p:cNvSpPr txBox="1">
            <a:spLocks/>
          </p:cNvSpPr>
          <p:nvPr/>
        </p:nvSpPr>
        <p:spPr>
          <a:xfrm>
            <a:off x="457200" y="1295400"/>
            <a:ext cx="8229600" cy="5105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kumimoji="0" lang="en-US" sz="2700" b="0" i="0" u="none" strike="noStrike" kern="1200" cap="none" spc="0" normalizeH="0" baseline="0" noProof="0" dirty="0">
              <a:ln>
                <a:noFill/>
              </a:ln>
              <a:solidFill>
                <a:sysClr val="windowText" lastClr="000000"/>
              </a:solidFill>
              <a:effectLst/>
              <a:uLnTx/>
              <a:uFillTx/>
              <a:latin typeface="Lucida Sans Unicode"/>
            </a:endParaRPr>
          </a:p>
        </p:txBody>
      </p:sp>
    </p:spTree>
    <p:extLst>
      <p:ext uri="{BB962C8B-B14F-4D97-AF65-F5344CB8AC3E}">
        <p14:creationId xmlns:p14="http://schemas.microsoft.com/office/powerpoint/2010/main" val="524375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2"/>
          <p:cNvSpPr txBox="1">
            <a:spLocks noGrp="1"/>
          </p:cNvSpPr>
          <p:nvPr/>
        </p:nvSpPr>
        <p:spPr bwMode="auto">
          <a:xfrm>
            <a:off x="63246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r" eaLnBrk="1" hangingPunct="1">
              <a:spcBef>
                <a:spcPct val="0"/>
              </a:spcBef>
              <a:spcAft>
                <a:spcPct val="0"/>
              </a:spcAft>
              <a:buFontTx/>
              <a:buNone/>
            </a:pPr>
            <a:fld id="{C99D4878-F551-44D4-AE64-40ABB9F49659}" type="slidenum">
              <a:rPr lang="en-US" altLang="en-US" sz="1200">
                <a:solidFill>
                  <a:schemeClr val="tx1"/>
                </a:solidFill>
              </a:rPr>
              <a:pPr algn="r" eaLnBrk="1" hangingPunct="1">
                <a:spcBef>
                  <a:spcPct val="0"/>
                </a:spcBef>
                <a:spcAft>
                  <a:spcPct val="0"/>
                </a:spcAft>
                <a:buFontTx/>
                <a:buNone/>
              </a:pPr>
              <a:t>18</a:t>
            </a:fld>
            <a:endParaRPr lang="en-US" altLang="en-US" sz="1200">
              <a:solidFill>
                <a:schemeClr val="tx1"/>
              </a:solidFill>
            </a:endParaRPr>
          </a:p>
        </p:txBody>
      </p:sp>
      <p:sp>
        <p:nvSpPr>
          <p:cNvPr id="12291" name="Footer Placeholder 5"/>
          <p:cNvSpPr txBox="1">
            <a:spLocks noGrp="1"/>
          </p:cNvSpPr>
          <p:nvPr/>
        </p:nvSpPr>
        <p:spPr bwMode="auto">
          <a:xfrm>
            <a:off x="3124200" y="641667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ctr" eaLnBrk="1" hangingPunct="1">
              <a:spcBef>
                <a:spcPct val="0"/>
              </a:spcBef>
              <a:spcAft>
                <a:spcPct val="0"/>
              </a:spcAft>
              <a:buFontTx/>
              <a:buNone/>
            </a:pPr>
            <a:r>
              <a:rPr lang="en-US" altLang="en-US" sz="1200">
                <a:solidFill>
                  <a:schemeClr val="bg1"/>
                </a:solidFill>
              </a:rPr>
              <a:t>#</a:t>
            </a:r>
          </a:p>
        </p:txBody>
      </p:sp>
      <p:pic>
        <p:nvPicPr>
          <p:cNvPr id="7" name="Picture 6"/>
          <p:cNvPicPr>
            <a:picLocks noChangeAspect="1"/>
          </p:cNvPicPr>
          <p:nvPr/>
        </p:nvPicPr>
        <p:blipFill>
          <a:blip r:embed="rId3" cstate="print">
            <a:extLst/>
          </a:blip>
          <a:stretch>
            <a:fillRect/>
          </a:stretch>
        </p:blipFill>
        <p:spPr>
          <a:xfrm>
            <a:off x="6629400" y="152400"/>
            <a:ext cx="2420815" cy="157353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Rounded Rectangle 3"/>
          <p:cNvSpPr/>
          <p:nvPr/>
        </p:nvSpPr>
        <p:spPr>
          <a:xfrm>
            <a:off x="981806" y="2514600"/>
            <a:ext cx="7095393" cy="190499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457200" indent="-457200"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ctr" eaLnBrk="1" hangingPunct="1">
              <a:spcBef>
                <a:spcPct val="0"/>
              </a:spcBef>
              <a:spcAft>
                <a:spcPct val="0"/>
              </a:spcAft>
              <a:buFontTx/>
              <a:buNone/>
              <a:defRPr/>
            </a:pPr>
            <a:r>
              <a:rPr lang="en-US" altLang="en-US" sz="2800" b="1" dirty="0" smtClean="0">
                <a:solidFill>
                  <a:schemeClr val="tx1"/>
                </a:solidFill>
                <a:effectLst>
                  <a:outerShdw blurRad="38100" dist="38100" dir="2700000" algn="tl">
                    <a:srgbClr val="000000">
                      <a:alpha val="43137"/>
                    </a:srgbClr>
                  </a:outerShdw>
                </a:effectLst>
              </a:rPr>
              <a:t>Performance Trends of Workforce ENs </a:t>
            </a:r>
          </a:p>
        </p:txBody>
      </p:sp>
    </p:spTree>
    <p:extLst>
      <p:ext uri="{BB962C8B-B14F-4D97-AF65-F5344CB8AC3E}">
        <p14:creationId xmlns:p14="http://schemas.microsoft.com/office/powerpoint/2010/main" val="33037221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report of Workforce EN Activity </a:t>
            </a:r>
            <a:endParaRPr lang="en-US" dirty="0"/>
          </a:p>
        </p:txBody>
      </p:sp>
      <p:sp>
        <p:nvSpPr>
          <p:cNvPr id="4" name="Footer Placeholder 3"/>
          <p:cNvSpPr>
            <a:spLocks noGrp="1"/>
          </p:cNvSpPr>
          <p:nvPr>
            <p:ph type="ftr" sz="quarter" idx="11"/>
          </p:nvPr>
        </p:nvSpPr>
        <p:spPr/>
        <p:txBody>
          <a:bodyPr/>
          <a:lstStyle/>
          <a:p>
            <a:pPr>
              <a:defRPr/>
            </a:pPr>
            <a:r>
              <a:rPr lang="en-US" smtClean="0"/>
              <a:t>#</a:t>
            </a:r>
            <a:endParaRPr lang="en-US"/>
          </a:p>
        </p:txBody>
      </p:sp>
      <p:sp>
        <p:nvSpPr>
          <p:cNvPr id="5" name="Slide Number Placeholder 4"/>
          <p:cNvSpPr>
            <a:spLocks noGrp="1"/>
          </p:cNvSpPr>
          <p:nvPr>
            <p:ph type="sldNum" sz="quarter" idx="12"/>
          </p:nvPr>
        </p:nvSpPr>
        <p:spPr/>
        <p:txBody>
          <a:bodyPr/>
          <a:lstStyle/>
          <a:p>
            <a:pPr>
              <a:defRPr/>
            </a:pPr>
            <a:fld id="{EAB0D61B-10ED-4F77-A2AB-3452CEAEF119}" type="slidenum">
              <a:rPr lang="en-US" smtClean="0"/>
              <a:pPr>
                <a:defRPr/>
              </a:pPr>
              <a:t>19</a:t>
            </a:fld>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8503702" cy="4083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33400" y="5715000"/>
            <a:ext cx="7848600" cy="369332"/>
          </a:xfrm>
          <a:prstGeom prst="rect">
            <a:avLst/>
          </a:prstGeom>
          <a:noFill/>
        </p:spPr>
        <p:txBody>
          <a:bodyPr wrap="square" rtlCol="0">
            <a:spAutoFit/>
          </a:bodyPr>
          <a:lstStyle/>
          <a:p>
            <a:r>
              <a:rPr lang="en-US" dirty="0" smtClean="0"/>
              <a:t>*Used with permission from Ticket to Work Operations Support Manager </a:t>
            </a:r>
            <a:endParaRPr lang="en-US" dirty="0"/>
          </a:p>
        </p:txBody>
      </p:sp>
    </p:spTree>
    <p:extLst>
      <p:ext uri="{BB962C8B-B14F-4D97-AF65-F5344CB8AC3E}">
        <p14:creationId xmlns:p14="http://schemas.microsoft.com/office/powerpoint/2010/main" val="4111078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eaLnBrk="1" fontAlgn="auto" hangingPunct="1">
              <a:spcAft>
                <a:spcPts val="0"/>
              </a:spcAft>
              <a:defRPr/>
            </a:pPr>
            <a:r>
              <a:rPr lang="en-US" dirty="0" smtClean="0"/>
              <a:t>Where are you?</a:t>
            </a:r>
            <a:endParaRPr lang="en-US" dirty="0"/>
          </a:p>
        </p:txBody>
      </p:sp>
      <p:sp>
        <p:nvSpPr>
          <p:cNvPr id="41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eaLnBrk="1" fontAlgn="base" hangingPunct="1">
              <a:spcBef>
                <a:spcPct val="0"/>
              </a:spcBef>
              <a:spcAft>
                <a:spcPct val="0"/>
              </a:spcAft>
              <a:buFontTx/>
              <a:buNone/>
            </a:pPr>
            <a:fld id="{836461EF-C860-4116-B92E-C4AD6A54B6DE}" type="slidenum">
              <a:rPr lang="en-US" altLang="en-US" sz="1200" smtClean="0">
                <a:solidFill>
                  <a:schemeClr val="tx1"/>
                </a:solidFill>
              </a:rPr>
              <a:pPr eaLnBrk="1" fontAlgn="base" hangingPunct="1">
                <a:spcBef>
                  <a:spcPct val="0"/>
                </a:spcBef>
                <a:spcAft>
                  <a:spcPct val="0"/>
                </a:spcAft>
                <a:buFontTx/>
                <a:buNone/>
              </a:pPr>
              <a:t>2</a:t>
            </a:fld>
            <a:endParaRPr lang="en-US" altLang="en-US" sz="1200" smtClean="0">
              <a:solidFill>
                <a:schemeClr val="tx1"/>
              </a:solidFill>
            </a:endParaRPr>
          </a:p>
        </p:txBody>
      </p:sp>
      <p:sp>
        <p:nvSpPr>
          <p:cNvPr id="410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eaLnBrk="1" fontAlgn="base" hangingPunct="1">
              <a:spcBef>
                <a:spcPct val="0"/>
              </a:spcBef>
              <a:spcAft>
                <a:spcPct val="0"/>
              </a:spcAft>
              <a:buFontTx/>
              <a:buNone/>
            </a:pPr>
            <a:r>
              <a:rPr lang="en-US" altLang="en-US" sz="1200" smtClean="0">
                <a:solidFill>
                  <a:schemeClr val="bg1"/>
                </a:solidFill>
              </a:rPr>
              <a:t>#</a:t>
            </a:r>
          </a:p>
        </p:txBody>
      </p:sp>
      <p:sp>
        <p:nvSpPr>
          <p:cNvPr id="4102" name="TextBox 7"/>
          <p:cNvSpPr txBox="1">
            <a:spLocks noChangeArrowheads="1"/>
          </p:cNvSpPr>
          <p:nvPr/>
        </p:nvSpPr>
        <p:spPr bwMode="auto">
          <a:xfrm>
            <a:off x="1371600" y="685800"/>
            <a:ext cx="632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ctr" eaLnBrk="1" hangingPunct="1">
              <a:spcBef>
                <a:spcPct val="0"/>
              </a:spcBef>
              <a:spcAft>
                <a:spcPct val="0"/>
              </a:spcAft>
              <a:buFontTx/>
              <a:buNone/>
            </a:pPr>
            <a:r>
              <a:rPr lang="en-US" altLang="en-US" sz="1600" b="1" i="1">
                <a:solidFill>
                  <a:schemeClr val="bg1"/>
                </a:solidFill>
              </a:rPr>
              <a:t>Enter your location in the Chat window – lower left of screen</a:t>
            </a:r>
          </a:p>
        </p:txBody>
      </p:sp>
      <p:sp>
        <p:nvSpPr>
          <p:cNvPr id="9" name="Oval 8"/>
          <p:cNvSpPr/>
          <p:nvPr/>
        </p:nvSpPr>
        <p:spPr>
          <a:xfrm>
            <a:off x="8534400" y="6629400"/>
            <a:ext cx="3810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report of Workforce EN Activity </a:t>
            </a:r>
            <a:endParaRPr lang="en-US" dirty="0"/>
          </a:p>
        </p:txBody>
      </p:sp>
      <p:sp>
        <p:nvSpPr>
          <p:cNvPr id="4" name="Footer Placeholder 3"/>
          <p:cNvSpPr>
            <a:spLocks noGrp="1"/>
          </p:cNvSpPr>
          <p:nvPr>
            <p:ph type="ftr" sz="quarter" idx="11"/>
          </p:nvPr>
        </p:nvSpPr>
        <p:spPr/>
        <p:txBody>
          <a:bodyPr/>
          <a:lstStyle/>
          <a:p>
            <a:pPr>
              <a:defRPr/>
            </a:pPr>
            <a:r>
              <a:rPr lang="en-US" smtClean="0"/>
              <a:t>#</a:t>
            </a:r>
            <a:endParaRPr lang="en-US"/>
          </a:p>
        </p:txBody>
      </p:sp>
      <p:sp>
        <p:nvSpPr>
          <p:cNvPr id="5" name="Slide Number Placeholder 4"/>
          <p:cNvSpPr>
            <a:spLocks noGrp="1"/>
          </p:cNvSpPr>
          <p:nvPr>
            <p:ph type="sldNum" sz="quarter" idx="12"/>
          </p:nvPr>
        </p:nvSpPr>
        <p:spPr/>
        <p:txBody>
          <a:bodyPr/>
          <a:lstStyle/>
          <a:p>
            <a:pPr>
              <a:defRPr/>
            </a:pPr>
            <a:fld id="{EAB0D61B-10ED-4F77-A2AB-3452CEAEF119}" type="slidenum">
              <a:rPr lang="en-US" smtClean="0"/>
              <a:pPr>
                <a:defRPr/>
              </a:pPr>
              <a:t>20</a:t>
            </a:fld>
            <a:endParaRPr lang="en-US" dirty="0"/>
          </a:p>
        </p:txBody>
      </p:sp>
      <p:sp>
        <p:nvSpPr>
          <p:cNvPr id="8" name="TextBox 7"/>
          <p:cNvSpPr txBox="1"/>
          <p:nvPr/>
        </p:nvSpPr>
        <p:spPr>
          <a:xfrm>
            <a:off x="533400" y="5715000"/>
            <a:ext cx="7848600" cy="646331"/>
          </a:xfrm>
          <a:prstGeom prst="rect">
            <a:avLst/>
          </a:prstGeom>
          <a:noFill/>
        </p:spPr>
        <p:txBody>
          <a:bodyPr wrap="square" rtlCol="0">
            <a:spAutoFit/>
          </a:bodyPr>
          <a:lstStyle/>
          <a:p>
            <a:r>
              <a:rPr lang="en-US" dirty="0" smtClean="0"/>
              <a:t>*Information made available from data collected from Ticket to Work Operations Support Manager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84736366"/>
              </p:ext>
            </p:extLst>
          </p:nvPr>
        </p:nvGraphicFramePr>
        <p:xfrm>
          <a:off x="567159" y="1447800"/>
          <a:ext cx="7924801" cy="3809999"/>
        </p:xfrm>
        <a:graphic>
          <a:graphicData uri="http://schemas.openxmlformats.org/drawingml/2006/table">
            <a:tbl>
              <a:tblPr/>
              <a:tblGrid>
                <a:gridCol w="1626311"/>
                <a:gridCol w="964490"/>
                <a:gridCol w="914400"/>
                <a:gridCol w="1143000"/>
                <a:gridCol w="1143000"/>
                <a:gridCol w="1066800"/>
                <a:gridCol w="1066800"/>
              </a:tblGrid>
              <a:tr h="725714">
                <a:tc>
                  <a:txBody>
                    <a:bodyPr/>
                    <a:lstStyle/>
                    <a:p>
                      <a:pPr algn="l" fontAlgn="ctr"/>
                      <a:r>
                        <a:rPr lang="en-US" sz="2800" b="1" i="0" u="none" strike="noStrike" dirty="0">
                          <a:solidFill>
                            <a:srgbClr val="FFFFFF"/>
                          </a:solidFill>
                          <a:effectLst/>
                          <a:latin typeface="Arial"/>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gridSpan="6">
                  <a:txBody>
                    <a:bodyPr/>
                    <a:lstStyle/>
                    <a:p>
                      <a:pPr algn="ctr" fontAlgn="ctr"/>
                      <a:r>
                        <a:rPr lang="en-US" sz="2400" b="1" i="0" u="none" strike="noStrike" dirty="0">
                          <a:solidFill>
                            <a:srgbClr val="FFFFFF"/>
                          </a:solidFill>
                          <a:effectLst/>
                          <a:latin typeface="Arial"/>
                        </a:rPr>
                        <a:t>All DEI ENs Trends by Month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09524">
                <a:tc>
                  <a:txBody>
                    <a:bodyPr/>
                    <a:lstStyle/>
                    <a:p>
                      <a:pPr algn="ctr" fontAlgn="ctr"/>
                      <a:r>
                        <a:rPr lang="en-US" sz="1600" b="1" i="0" u="none" strike="noStrike" dirty="0">
                          <a:solidFill>
                            <a:srgbClr val="FFFFFF"/>
                          </a:solidFill>
                          <a:effectLst/>
                          <a:latin typeface="Arial"/>
                        </a:rPr>
                        <a:t>Performance Measure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400" b="1" i="0" u="none" strike="noStrike" dirty="0">
                          <a:solidFill>
                            <a:srgbClr val="FFFFFF"/>
                          </a:solidFill>
                          <a:effectLst/>
                          <a:latin typeface="Arial"/>
                        </a:rPr>
                        <a:t>Qtr end 6/30/12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400" b="1" i="0" u="none" strike="noStrike" dirty="0">
                          <a:solidFill>
                            <a:srgbClr val="FFFFFF"/>
                          </a:solidFill>
                          <a:effectLst/>
                          <a:latin typeface="Arial"/>
                        </a:rPr>
                        <a:t>Qtr end 12/31/2012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400" b="1" i="0" u="none" strike="noStrike" dirty="0" smtClean="0">
                          <a:solidFill>
                            <a:srgbClr val="FFFFFF"/>
                          </a:solidFill>
                          <a:effectLst/>
                          <a:latin typeface="Arial"/>
                        </a:rPr>
                        <a:t>Qtr</a:t>
                      </a:r>
                      <a:r>
                        <a:rPr lang="en-US" sz="1400" b="1" i="0" u="none" strike="noStrike" baseline="0" dirty="0" smtClean="0">
                          <a:solidFill>
                            <a:srgbClr val="FFFFFF"/>
                          </a:solidFill>
                          <a:effectLst/>
                          <a:latin typeface="Arial"/>
                        </a:rPr>
                        <a:t> </a:t>
                      </a:r>
                      <a:r>
                        <a:rPr lang="en-US" sz="1400" b="1" i="0" u="none" strike="noStrike" dirty="0" smtClean="0">
                          <a:solidFill>
                            <a:srgbClr val="FFFFFF"/>
                          </a:solidFill>
                          <a:effectLst/>
                          <a:latin typeface="Arial"/>
                        </a:rPr>
                        <a:t>end </a:t>
                      </a:r>
                      <a:r>
                        <a:rPr lang="en-US" sz="1400" b="1" i="0" u="none" strike="noStrike" dirty="0">
                          <a:solidFill>
                            <a:srgbClr val="FFFFFF"/>
                          </a:solidFill>
                          <a:effectLst/>
                          <a:latin typeface="Arial"/>
                        </a:rPr>
                        <a:t>6/30/2013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400" b="1" i="0" u="none" strike="noStrike" dirty="0">
                          <a:solidFill>
                            <a:srgbClr val="FFFFFF"/>
                          </a:solidFill>
                          <a:effectLst/>
                          <a:latin typeface="Arial"/>
                        </a:rPr>
                        <a:t>Qtr end 12/31/13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400" b="1" i="0" u="none" strike="noStrike" dirty="0">
                          <a:solidFill>
                            <a:srgbClr val="FFFFFF"/>
                          </a:solidFill>
                          <a:effectLst/>
                          <a:latin typeface="Arial"/>
                        </a:rPr>
                        <a:t>Qtr end 3/31/14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400" b="1" i="0" u="none" strike="noStrike" dirty="0">
                          <a:solidFill>
                            <a:srgbClr val="FFFFFF"/>
                          </a:solidFill>
                          <a:effectLst/>
                          <a:latin typeface="Arial"/>
                        </a:rPr>
                        <a:t>Qtr end 6/30/14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1149047">
                <a:tc>
                  <a:txBody>
                    <a:bodyPr/>
                    <a:lstStyle/>
                    <a:p>
                      <a:pPr algn="ctr" fontAlgn="ctr"/>
                      <a:r>
                        <a:rPr lang="en-US" sz="1600" b="0" i="0" u="none" strike="noStrike" dirty="0">
                          <a:solidFill>
                            <a:srgbClr val="000000"/>
                          </a:solidFill>
                          <a:effectLst/>
                          <a:latin typeface="Arial"/>
                        </a:rPr>
                        <a:t>Tickets Assigned to DEI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9A9B"/>
                    </a:solidFill>
                  </a:tcPr>
                </a:tc>
                <a:tc>
                  <a:txBody>
                    <a:bodyPr/>
                    <a:lstStyle/>
                    <a:p>
                      <a:pPr algn="ctr" fontAlgn="ctr"/>
                      <a:r>
                        <a:rPr lang="en-US" sz="1600" b="0" i="0" u="none" strike="noStrike">
                          <a:solidFill>
                            <a:srgbClr val="000000"/>
                          </a:solidFill>
                          <a:effectLst/>
                          <a:latin typeface="Arial"/>
                        </a:rPr>
                        <a:t>304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9A9B"/>
                    </a:solidFill>
                  </a:tcPr>
                </a:tc>
                <a:tc>
                  <a:txBody>
                    <a:bodyPr/>
                    <a:lstStyle/>
                    <a:p>
                      <a:pPr algn="ctr" fontAlgn="ctr"/>
                      <a:r>
                        <a:rPr lang="en-US" sz="1600" b="0" i="0" u="none" strike="noStrike">
                          <a:solidFill>
                            <a:srgbClr val="000000"/>
                          </a:solidFill>
                          <a:effectLst/>
                          <a:latin typeface="Arial"/>
                        </a:rPr>
                        <a:t>513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9A9B"/>
                    </a:solidFill>
                  </a:tcPr>
                </a:tc>
                <a:tc>
                  <a:txBody>
                    <a:bodyPr/>
                    <a:lstStyle/>
                    <a:p>
                      <a:pPr algn="ctr" fontAlgn="ctr"/>
                      <a:r>
                        <a:rPr lang="en-US" sz="1600" b="0" i="0" u="none" strike="noStrike" dirty="0">
                          <a:solidFill>
                            <a:srgbClr val="000000"/>
                          </a:solidFill>
                          <a:effectLst/>
                          <a:latin typeface="Arial"/>
                        </a:rPr>
                        <a:t>1780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9A9B"/>
                    </a:solidFill>
                  </a:tcPr>
                </a:tc>
                <a:tc>
                  <a:txBody>
                    <a:bodyPr/>
                    <a:lstStyle/>
                    <a:p>
                      <a:pPr algn="ctr" fontAlgn="ctr"/>
                      <a:r>
                        <a:rPr lang="en-US" sz="1600" b="0" i="0" u="none" strike="noStrike">
                          <a:solidFill>
                            <a:srgbClr val="000000"/>
                          </a:solidFill>
                          <a:effectLst/>
                          <a:latin typeface="Arial"/>
                        </a:rPr>
                        <a:t>1590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9A9B"/>
                    </a:solidFill>
                  </a:tcPr>
                </a:tc>
                <a:tc>
                  <a:txBody>
                    <a:bodyPr/>
                    <a:lstStyle/>
                    <a:p>
                      <a:pPr algn="ctr" fontAlgn="ctr"/>
                      <a:r>
                        <a:rPr lang="en-US" sz="1600" b="0" i="0" u="none" strike="noStrike">
                          <a:solidFill>
                            <a:srgbClr val="000000"/>
                          </a:solidFill>
                          <a:effectLst/>
                          <a:latin typeface="Arial"/>
                        </a:rPr>
                        <a:t>2554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9A9B"/>
                    </a:solidFill>
                  </a:tcPr>
                </a:tc>
                <a:tc>
                  <a:txBody>
                    <a:bodyPr/>
                    <a:lstStyle/>
                    <a:p>
                      <a:pPr algn="ctr" fontAlgn="ctr"/>
                      <a:r>
                        <a:rPr lang="en-US" sz="1600" b="0" i="0" u="none" strike="noStrike">
                          <a:solidFill>
                            <a:srgbClr val="000000"/>
                          </a:solidFill>
                          <a:effectLst/>
                          <a:latin typeface="Arial"/>
                        </a:rPr>
                        <a:t>2903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9A9B"/>
                    </a:solidFill>
                  </a:tcPr>
                </a:tc>
              </a:tr>
              <a:tr h="725714">
                <a:tc>
                  <a:txBody>
                    <a:bodyPr/>
                    <a:lstStyle/>
                    <a:p>
                      <a:pPr algn="ctr" fontAlgn="ctr"/>
                      <a:r>
                        <a:rPr lang="en-US" sz="1600" b="0" i="0" u="none" strike="noStrike" dirty="0">
                          <a:solidFill>
                            <a:srgbClr val="000000"/>
                          </a:solidFill>
                          <a:effectLst/>
                          <a:latin typeface="Arial"/>
                        </a:rPr>
                        <a:t>Revenue for DEI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C3E1"/>
                    </a:solidFill>
                  </a:tcPr>
                </a:tc>
                <a:tc>
                  <a:txBody>
                    <a:bodyPr/>
                    <a:lstStyle/>
                    <a:p>
                      <a:pPr algn="ctr" fontAlgn="ctr"/>
                      <a:r>
                        <a:rPr lang="en-US" sz="1400" b="0" i="0" u="none" strike="noStrike" dirty="0">
                          <a:solidFill>
                            <a:srgbClr val="000000"/>
                          </a:solidFill>
                          <a:effectLst/>
                          <a:latin typeface="Arial"/>
                        </a:rPr>
                        <a:t>$473,448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C3E1"/>
                    </a:solidFill>
                  </a:tcPr>
                </a:tc>
                <a:tc>
                  <a:txBody>
                    <a:bodyPr/>
                    <a:lstStyle/>
                    <a:p>
                      <a:pPr algn="ctr" fontAlgn="ctr"/>
                      <a:r>
                        <a:rPr lang="en-US" sz="1400" b="0" i="0" u="none" strike="noStrike" dirty="0">
                          <a:solidFill>
                            <a:srgbClr val="000000"/>
                          </a:solidFill>
                          <a:effectLst/>
                          <a:latin typeface="Arial"/>
                        </a:rPr>
                        <a:t>$666,838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C3E1"/>
                    </a:solidFill>
                  </a:tcPr>
                </a:tc>
                <a:tc>
                  <a:txBody>
                    <a:bodyPr/>
                    <a:lstStyle/>
                    <a:p>
                      <a:pPr algn="ctr" fontAlgn="ctr"/>
                      <a:r>
                        <a:rPr lang="en-US" sz="1400" b="0" i="0" u="none" strike="noStrike" dirty="0">
                          <a:solidFill>
                            <a:srgbClr val="000000"/>
                          </a:solidFill>
                          <a:effectLst/>
                          <a:latin typeface="Arial"/>
                        </a:rPr>
                        <a:t>$2,373,404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C3E1"/>
                    </a:solidFill>
                  </a:tcPr>
                </a:tc>
                <a:tc>
                  <a:txBody>
                    <a:bodyPr/>
                    <a:lstStyle/>
                    <a:p>
                      <a:pPr algn="ctr" fontAlgn="ctr"/>
                      <a:r>
                        <a:rPr lang="en-US" sz="1400" b="0" i="0" u="none" strike="noStrike" dirty="0">
                          <a:solidFill>
                            <a:srgbClr val="000000"/>
                          </a:solidFill>
                          <a:effectLst/>
                          <a:latin typeface="Arial"/>
                        </a:rPr>
                        <a:t>$1,927,104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C3E1"/>
                    </a:solidFill>
                  </a:tcPr>
                </a:tc>
                <a:tc>
                  <a:txBody>
                    <a:bodyPr/>
                    <a:lstStyle/>
                    <a:p>
                      <a:pPr algn="ctr" fontAlgn="ctr"/>
                      <a:r>
                        <a:rPr lang="en-US" sz="1400" b="0" i="0" u="none" strike="noStrike" dirty="0">
                          <a:solidFill>
                            <a:srgbClr val="000000"/>
                          </a:solidFill>
                          <a:effectLst/>
                          <a:latin typeface="Arial"/>
                        </a:rPr>
                        <a:t>$3,505,582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C3E1"/>
                    </a:solidFill>
                  </a:tcPr>
                </a:tc>
                <a:tc>
                  <a:txBody>
                    <a:bodyPr/>
                    <a:lstStyle/>
                    <a:p>
                      <a:pPr algn="ctr" fontAlgn="ctr"/>
                      <a:r>
                        <a:rPr lang="en-US" sz="1400" b="0" i="0" u="none" strike="noStrike" dirty="0">
                          <a:solidFill>
                            <a:srgbClr val="000000"/>
                          </a:solidFill>
                          <a:effectLst/>
                          <a:latin typeface="Arial"/>
                        </a:rPr>
                        <a:t>$4,057,353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C3E1"/>
                    </a:solidFill>
                  </a:tcPr>
                </a:tc>
              </a:tr>
            </a:tbl>
          </a:graphicData>
        </a:graphic>
      </p:graphicFrame>
    </p:spTree>
    <p:extLst>
      <p:ext uri="{BB962C8B-B14F-4D97-AF65-F5344CB8AC3E}">
        <p14:creationId xmlns:p14="http://schemas.microsoft.com/office/powerpoint/2010/main" val="18321289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2"/>
          <p:cNvSpPr txBox="1">
            <a:spLocks noGrp="1"/>
          </p:cNvSpPr>
          <p:nvPr/>
        </p:nvSpPr>
        <p:spPr bwMode="auto">
          <a:xfrm>
            <a:off x="63246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r" eaLnBrk="1" hangingPunct="1">
              <a:spcBef>
                <a:spcPct val="0"/>
              </a:spcBef>
              <a:spcAft>
                <a:spcPct val="0"/>
              </a:spcAft>
              <a:buFontTx/>
              <a:buNone/>
            </a:pPr>
            <a:fld id="{C99D4878-F551-44D4-AE64-40ABB9F49659}" type="slidenum">
              <a:rPr lang="en-US" altLang="en-US" sz="1200">
                <a:solidFill>
                  <a:schemeClr val="tx1"/>
                </a:solidFill>
              </a:rPr>
              <a:pPr algn="r" eaLnBrk="1" hangingPunct="1">
                <a:spcBef>
                  <a:spcPct val="0"/>
                </a:spcBef>
                <a:spcAft>
                  <a:spcPct val="0"/>
                </a:spcAft>
                <a:buFontTx/>
                <a:buNone/>
              </a:pPr>
              <a:t>21</a:t>
            </a:fld>
            <a:endParaRPr lang="en-US" altLang="en-US" sz="1200">
              <a:solidFill>
                <a:schemeClr val="tx1"/>
              </a:solidFill>
            </a:endParaRPr>
          </a:p>
        </p:txBody>
      </p:sp>
      <p:sp>
        <p:nvSpPr>
          <p:cNvPr id="12291" name="Footer Placeholder 5"/>
          <p:cNvSpPr txBox="1">
            <a:spLocks noGrp="1"/>
          </p:cNvSpPr>
          <p:nvPr/>
        </p:nvSpPr>
        <p:spPr bwMode="auto">
          <a:xfrm>
            <a:off x="3124200" y="641667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ctr" eaLnBrk="1" hangingPunct="1">
              <a:spcBef>
                <a:spcPct val="0"/>
              </a:spcBef>
              <a:spcAft>
                <a:spcPct val="0"/>
              </a:spcAft>
              <a:buFontTx/>
              <a:buNone/>
            </a:pPr>
            <a:r>
              <a:rPr lang="en-US" altLang="en-US" sz="1200">
                <a:solidFill>
                  <a:schemeClr val="bg1"/>
                </a:solidFill>
              </a:rPr>
              <a:t>#</a:t>
            </a:r>
          </a:p>
        </p:txBody>
      </p:sp>
      <p:pic>
        <p:nvPicPr>
          <p:cNvPr id="7" name="Picture 6"/>
          <p:cNvPicPr>
            <a:picLocks noChangeAspect="1"/>
          </p:cNvPicPr>
          <p:nvPr/>
        </p:nvPicPr>
        <p:blipFill>
          <a:blip r:embed="rId3" cstate="print">
            <a:extLst/>
          </a:blip>
          <a:stretch>
            <a:fillRect/>
          </a:stretch>
        </p:blipFill>
        <p:spPr>
          <a:xfrm>
            <a:off x="6629400" y="152400"/>
            <a:ext cx="2420815" cy="157353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Rounded Rectangle 3"/>
          <p:cNvSpPr/>
          <p:nvPr/>
        </p:nvSpPr>
        <p:spPr>
          <a:xfrm>
            <a:off x="981806" y="2514600"/>
            <a:ext cx="7095393" cy="190499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457200" indent="-457200"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ctr" eaLnBrk="1" hangingPunct="1">
              <a:spcBef>
                <a:spcPct val="0"/>
              </a:spcBef>
              <a:spcAft>
                <a:spcPct val="0"/>
              </a:spcAft>
              <a:buFontTx/>
              <a:buNone/>
              <a:defRPr/>
            </a:pPr>
            <a:r>
              <a:rPr lang="en-US" altLang="en-US" sz="2800" b="1" dirty="0" smtClean="0">
                <a:solidFill>
                  <a:schemeClr val="tx1"/>
                </a:solidFill>
                <a:effectLst>
                  <a:outerShdw blurRad="38100" dist="38100" dir="2700000" algn="tl">
                    <a:srgbClr val="000000">
                      <a:alpha val="43137"/>
                    </a:srgbClr>
                  </a:outerShdw>
                </a:effectLst>
              </a:rPr>
              <a:t>Guest Presenters:  Two Real Case Stories from DEI Projects </a:t>
            </a:r>
          </a:p>
        </p:txBody>
      </p:sp>
    </p:spTree>
    <p:extLst>
      <p:ext uri="{BB962C8B-B14F-4D97-AF65-F5344CB8AC3E}">
        <p14:creationId xmlns:p14="http://schemas.microsoft.com/office/powerpoint/2010/main" val="17348234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Tennessee  </a:t>
            </a:r>
            <a:endParaRPr lang="en-US" dirty="0"/>
          </a:p>
        </p:txBody>
      </p:sp>
      <p:sp>
        <p:nvSpPr>
          <p:cNvPr id="3" name="Content Placeholder 2"/>
          <p:cNvSpPr>
            <a:spLocks noGrp="1"/>
          </p:cNvSpPr>
          <p:nvPr>
            <p:ph idx="1"/>
          </p:nvPr>
        </p:nvSpPr>
        <p:spPr>
          <a:xfrm>
            <a:off x="457200" y="1295400"/>
            <a:ext cx="8229600" cy="4953000"/>
          </a:xfrm>
        </p:spPr>
        <p:txBody>
          <a:bodyPr/>
          <a:lstStyle/>
          <a:p>
            <a:pPr marL="0" indent="0" algn="ctr">
              <a:buNone/>
            </a:pPr>
            <a:r>
              <a:rPr lang="en-US" sz="2800" b="1" dirty="0" smtClean="0"/>
              <a:t>Sharyn Hancock, Disability Resource Coordinator (DRC)</a:t>
            </a:r>
          </a:p>
          <a:p>
            <a:pPr marL="0" indent="0" algn="ctr">
              <a:buNone/>
            </a:pPr>
            <a:r>
              <a:rPr lang="en-US" sz="2800" dirty="0" smtClean="0"/>
              <a:t>Workforce Essentials    Clarksville, TN</a:t>
            </a:r>
            <a:endParaRPr lang="en-US" sz="2800" dirty="0"/>
          </a:p>
          <a:p>
            <a:pPr marL="0" lvl="0" indent="0" algn="ctr" eaLnBrk="1" fontAlgn="auto" hangingPunct="1">
              <a:spcBef>
                <a:spcPts val="400"/>
              </a:spcBef>
              <a:spcAft>
                <a:spcPts val="0"/>
              </a:spcAft>
              <a:buClr>
                <a:srgbClr val="2DA2BF"/>
              </a:buClr>
              <a:buSzPct val="68000"/>
              <a:buNone/>
            </a:pPr>
            <a:r>
              <a:rPr lang="en-US" sz="2600" dirty="0" smtClean="0">
                <a:solidFill>
                  <a:prstClr val="black"/>
                </a:solidFill>
              </a:rPr>
              <a:t>Introducing Tyler : Computer Information Security </a:t>
            </a:r>
          </a:p>
          <a:p>
            <a:pPr marL="0" lvl="0" indent="0" eaLnBrk="1" fontAlgn="auto" hangingPunct="1">
              <a:spcBef>
                <a:spcPts val="400"/>
              </a:spcBef>
              <a:spcAft>
                <a:spcPts val="0"/>
              </a:spcAft>
              <a:buClr>
                <a:srgbClr val="2DA2BF"/>
              </a:buClr>
              <a:buSzPct val="68000"/>
              <a:buNone/>
            </a:pPr>
            <a:endParaRPr lang="en-US" sz="2500" dirty="0">
              <a:solidFill>
                <a:prstClr val="black"/>
              </a:solidFill>
              <a:latin typeface="Lucida Sans Unicode"/>
            </a:endParaRPr>
          </a:p>
          <a:p>
            <a:endParaRPr lang="en-US" dirty="0"/>
          </a:p>
        </p:txBody>
      </p:sp>
      <p:sp>
        <p:nvSpPr>
          <p:cNvPr id="4" name="Footer Placeholder 3"/>
          <p:cNvSpPr>
            <a:spLocks noGrp="1"/>
          </p:cNvSpPr>
          <p:nvPr>
            <p:ph type="ftr" sz="quarter" idx="11"/>
          </p:nvPr>
        </p:nvSpPr>
        <p:spPr/>
        <p:txBody>
          <a:bodyPr/>
          <a:lstStyle/>
          <a:p>
            <a:pPr>
              <a:defRPr/>
            </a:pPr>
            <a:r>
              <a:rPr lang="en-US" smtClean="0"/>
              <a:t>#</a:t>
            </a:r>
            <a:endParaRPr lang="en-US"/>
          </a:p>
        </p:txBody>
      </p:sp>
      <p:sp>
        <p:nvSpPr>
          <p:cNvPr id="5" name="Slide Number Placeholder 4"/>
          <p:cNvSpPr>
            <a:spLocks noGrp="1"/>
          </p:cNvSpPr>
          <p:nvPr>
            <p:ph type="sldNum" sz="quarter" idx="12"/>
          </p:nvPr>
        </p:nvSpPr>
        <p:spPr/>
        <p:txBody>
          <a:bodyPr/>
          <a:lstStyle/>
          <a:p>
            <a:pPr>
              <a:defRPr/>
            </a:pPr>
            <a:fld id="{EAB0D61B-10ED-4F77-A2AB-3452CEAEF119}" type="slidenum">
              <a:rPr lang="en-US" smtClean="0"/>
              <a:pPr>
                <a:defRPr/>
              </a:pPr>
              <a:t>22</a:t>
            </a:fld>
            <a:endParaRPr lang="en-US" dirty="0"/>
          </a:p>
        </p:txBody>
      </p:sp>
      <p:pic>
        <p:nvPicPr>
          <p:cNvPr id="1026" name="Picture 2" descr="C:\Users\mlrevoir\Pictures\ty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334829"/>
            <a:ext cx="28194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5674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Tyler </a:t>
            </a:r>
            <a:endParaRPr lang="en-US" dirty="0"/>
          </a:p>
        </p:txBody>
      </p:sp>
      <p:sp>
        <p:nvSpPr>
          <p:cNvPr id="4" name="Footer Placeholder 3"/>
          <p:cNvSpPr>
            <a:spLocks noGrp="1"/>
          </p:cNvSpPr>
          <p:nvPr>
            <p:ph type="ftr" sz="quarter" idx="11"/>
          </p:nvPr>
        </p:nvSpPr>
        <p:spPr/>
        <p:txBody>
          <a:bodyPr/>
          <a:lstStyle/>
          <a:p>
            <a:pPr>
              <a:defRPr/>
            </a:pPr>
            <a:r>
              <a:rPr lang="en-US" smtClean="0"/>
              <a:t>#</a:t>
            </a:r>
            <a:endParaRPr lang="en-US"/>
          </a:p>
        </p:txBody>
      </p:sp>
      <p:sp>
        <p:nvSpPr>
          <p:cNvPr id="5" name="Slide Number Placeholder 4"/>
          <p:cNvSpPr>
            <a:spLocks noGrp="1"/>
          </p:cNvSpPr>
          <p:nvPr>
            <p:ph type="sldNum" sz="quarter" idx="12"/>
          </p:nvPr>
        </p:nvSpPr>
        <p:spPr/>
        <p:txBody>
          <a:bodyPr/>
          <a:lstStyle/>
          <a:p>
            <a:pPr>
              <a:defRPr/>
            </a:pPr>
            <a:fld id="{EAB0D61B-10ED-4F77-A2AB-3452CEAEF119}" type="slidenum">
              <a:rPr lang="en-US" smtClean="0"/>
              <a:pPr>
                <a:defRPr/>
              </a:pPr>
              <a:t>23</a:t>
            </a:fld>
            <a:endParaRPr lang="en-US" dirty="0"/>
          </a:p>
        </p:txBody>
      </p:sp>
      <p:sp>
        <p:nvSpPr>
          <p:cNvPr id="3" name="Content Placeholder 2"/>
          <p:cNvSpPr>
            <a:spLocks noGrp="1"/>
          </p:cNvSpPr>
          <p:nvPr>
            <p:ph idx="1"/>
          </p:nvPr>
        </p:nvSpPr>
        <p:spPr/>
        <p:txBody>
          <a:bodyPr/>
          <a:lstStyle/>
          <a:p>
            <a:r>
              <a:rPr lang="en-US" dirty="0" smtClean="0"/>
              <a:t>30 yr old, just graduated from college with B.S. in Computer Information Security.</a:t>
            </a:r>
          </a:p>
          <a:p>
            <a:r>
              <a:rPr lang="en-US" dirty="0" smtClean="0"/>
              <a:t>Never worked before, does not drive.</a:t>
            </a:r>
          </a:p>
          <a:p>
            <a:r>
              <a:rPr lang="en-US" dirty="0" smtClean="0"/>
              <a:t>An individual who is visually-Impaired and who uses a Service Dog</a:t>
            </a:r>
          </a:p>
          <a:p>
            <a:r>
              <a:rPr lang="en-US" dirty="0" smtClean="0"/>
              <a:t>Recipient of SSI benefits</a:t>
            </a:r>
          </a:p>
          <a:p>
            <a:r>
              <a:rPr lang="en-US" dirty="0" smtClean="0"/>
              <a:t>Has a Ticket to Work</a:t>
            </a:r>
            <a:endParaRPr lang="en-US" dirty="0"/>
          </a:p>
        </p:txBody>
      </p:sp>
    </p:spTree>
    <p:extLst>
      <p:ext uri="{BB962C8B-B14F-4D97-AF65-F5344CB8AC3E}">
        <p14:creationId xmlns:p14="http://schemas.microsoft.com/office/powerpoint/2010/main" val="3129836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AJC Support for Tyler</a:t>
            </a:r>
            <a:endParaRPr lang="en-US" dirty="0"/>
          </a:p>
        </p:txBody>
      </p:sp>
      <p:sp>
        <p:nvSpPr>
          <p:cNvPr id="3" name="Content Placeholder 2"/>
          <p:cNvSpPr>
            <a:spLocks noGrp="1"/>
          </p:cNvSpPr>
          <p:nvPr>
            <p:ph idx="1"/>
          </p:nvPr>
        </p:nvSpPr>
        <p:spPr/>
        <p:txBody>
          <a:bodyPr/>
          <a:lstStyle/>
          <a:p>
            <a:r>
              <a:rPr lang="en-US" dirty="0" smtClean="0"/>
              <a:t>Job Readiness training provided which included resume writing and interview skills. </a:t>
            </a:r>
          </a:p>
          <a:p>
            <a:r>
              <a:rPr lang="en-US" dirty="0" smtClean="0"/>
              <a:t>Help with Transportation</a:t>
            </a:r>
          </a:p>
          <a:p>
            <a:r>
              <a:rPr lang="en-US" dirty="0" smtClean="0"/>
              <a:t>Provided Paid Work Experience</a:t>
            </a:r>
          </a:p>
          <a:p>
            <a:r>
              <a:rPr lang="en-US" dirty="0" smtClean="0"/>
              <a:t>Job Coach</a:t>
            </a:r>
          </a:p>
        </p:txBody>
      </p:sp>
      <p:sp>
        <p:nvSpPr>
          <p:cNvPr id="4" name="Footer Placeholder 3"/>
          <p:cNvSpPr>
            <a:spLocks noGrp="1"/>
          </p:cNvSpPr>
          <p:nvPr>
            <p:ph type="ftr" sz="quarter" idx="11"/>
          </p:nvPr>
        </p:nvSpPr>
        <p:spPr/>
        <p:txBody>
          <a:bodyPr/>
          <a:lstStyle/>
          <a:p>
            <a:pPr>
              <a:defRPr/>
            </a:pPr>
            <a:r>
              <a:rPr lang="en-US" smtClean="0"/>
              <a:t>#</a:t>
            </a:r>
            <a:endParaRPr lang="en-US"/>
          </a:p>
        </p:txBody>
      </p:sp>
      <p:sp>
        <p:nvSpPr>
          <p:cNvPr id="5" name="Slide Number Placeholder 4"/>
          <p:cNvSpPr>
            <a:spLocks noGrp="1"/>
          </p:cNvSpPr>
          <p:nvPr>
            <p:ph type="sldNum" sz="quarter" idx="12"/>
          </p:nvPr>
        </p:nvSpPr>
        <p:spPr/>
        <p:txBody>
          <a:bodyPr/>
          <a:lstStyle/>
          <a:p>
            <a:pPr>
              <a:defRPr/>
            </a:pPr>
            <a:fld id="{EAB0D61B-10ED-4F77-A2AB-3452CEAEF119}" type="slidenum">
              <a:rPr lang="en-US" smtClean="0"/>
              <a:pPr>
                <a:defRPr/>
              </a:pPr>
              <a:t>24</a:t>
            </a:fld>
            <a:endParaRPr lang="en-US" dirty="0"/>
          </a:p>
        </p:txBody>
      </p:sp>
    </p:spTree>
    <p:extLst>
      <p:ext uri="{BB962C8B-B14F-4D97-AF65-F5344CB8AC3E}">
        <p14:creationId xmlns:p14="http://schemas.microsoft.com/office/powerpoint/2010/main" val="16695922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Engaged DEI Service Components 	</a:t>
            </a:r>
            <a:endParaRPr lang="en-US" dirty="0"/>
          </a:p>
        </p:txBody>
      </p:sp>
      <p:sp>
        <p:nvSpPr>
          <p:cNvPr id="3" name="Content Placeholder 2"/>
          <p:cNvSpPr>
            <a:spLocks noGrp="1"/>
          </p:cNvSpPr>
          <p:nvPr>
            <p:ph idx="1"/>
          </p:nvPr>
        </p:nvSpPr>
        <p:spPr>
          <a:xfrm>
            <a:off x="457200" y="1295400"/>
            <a:ext cx="7924800" cy="5105400"/>
          </a:xfrm>
        </p:spPr>
        <p:txBody>
          <a:bodyPr/>
          <a:lstStyle/>
          <a:p>
            <a:r>
              <a:rPr lang="en-US" dirty="0" smtClean="0"/>
              <a:t>Utilize Partnerships and Collaboration </a:t>
            </a:r>
          </a:p>
          <a:p>
            <a:pPr lvl="1"/>
            <a:r>
              <a:rPr lang="en-US" dirty="0" smtClean="0"/>
              <a:t>Connected with our partners to find an employer (Ingram's Computer Services) willing to hire Tyler for his skills.</a:t>
            </a:r>
          </a:p>
          <a:p>
            <a:r>
              <a:rPr lang="en-US" dirty="0" smtClean="0"/>
              <a:t>Enrolled in WIA Intensive and Training Services.</a:t>
            </a:r>
          </a:p>
          <a:p>
            <a:r>
              <a:rPr lang="en-US" dirty="0" smtClean="0"/>
              <a:t>Ticket Assigned to local EN</a:t>
            </a:r>
          </a:p>
          <a:p>
            <a:r>
              <a:rPr lang="en-US" dirty="0" smtClean="0"/>
              <a:t>Asset Development </a:t>
            </a:r>
          </a:p>
          <a:p>
            <a:pPr lvl="1"/>
            <a:r>
              <a:rPr lang="en-US" dirty="0" smtClean="0"/>
              <a:t>Provided benefits planning services</a:t>
            </a:r>
          </a:p>
          <a:p>
            <a:pPr marL="457200" lvl="1" indent="0">
              <a:buNone/>
            </a:pPr>
            <a:endParaRPr lang="en-US" dirty="0"/>
          </a:p>
        </p:txBody>
      </p:sp>
      <p:sp>
        <p:nvSpPr>
          <p:cNvPr id="4" name="Footer Placeholder 3"/>
          <p:cNvSpPr>
            <a:spLocks noGrp="1"/>
          </p:cNvSpPr>
          <p:nvPr>
            <p:ph type="ftr" sz="quarter" idx="11"/>
          </p:nvPr>
        </p:nvSpPr>
        <p:spPr/>
        <p:txBody>
          <a:bodyPr/>
          <a:lstStyle/>
          <a:p>
            <a:pPr>
              <a:defRPr/>
            </a:pPr>
            <a:r>
              <a:rPr lang="en-US" smtClean="0"/>
              <a:t>#</a:t>
            </a:r>
            <a:endParaRPr lang="en-US"/>
          </a:p>
        </p:txBody>
      </p:sp>
      <p:sp>
        <p:nvSpPr>
          <p:cNvPr id="5" name="Slide Number Placeholder 4"/>
          <p:cNvSpPr>
            <a:spLocks noGrp="1"/>
          </p:cNvSpPr>
          <p:nvPr>
            <p:ph type="sldNum" sz="quarter" idx="12"/>
          </p:nvPr>
        </p:nvSpPr>
        <p:spPr/>
        <p:txBody>
          <a:bodyPr/>
          <a:lstStyle/>
          <a:p>
            <a:pPr>
              <a:defRPr/>
            </a:pPr>
            <a:fld id="{EAB0D61B-10ED-4F77-A2AB-3452CEAEF119}" type="slidenum">
              <a:rPr lang="en-US" smtClean="0"/>
              <a:pPr>
                <a:defRPr/>
              </a:pPr>
              <a:t>25</a:t>
            </a:fld>
            <a:endParaRPr lang="en-US" dirty="0"/>
          </a:p>
        </p:txBody>
      </p:sp>
    </p:spTree>
    <p:extLst>
      <p:ext uri="{BB962C8B-B14F-4D97-AF65-F5344CB8AC3E}">
        <p14:creationId xmlns:p14="http://schemas.microsoft.com/office/powerpoint/2010/main" val="14267762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a:t>
            </a:r>
            <a:endParaRPr lang="en-US" dirty="0"/>
          </a:p>
        </p:txBody>
      </p:sp>
      <p:sp>
        <p:nvSpPr>
          <p:cNvPr id="3" name="Content Placeholder 2"/>
          <p:cNvSpPr>
            <a:spLocks noGrp="1"/>
          </p:cNvSpPr>
          <p:nvPr>
            <p:ph idx="1"/>
          </p:nvPr>
        </p:nvSpPr>
        <p:spPr>
          <a:xfrm>
            <a:off x="228600" y="1143000"/>
            <a:ext cx="8534400" cy="4983163"/>
          </a:xfrm>
        </p:spPr>
        <p:txBody>
          <a:bodyPr/>
          <a:lstStyle/>
          <a:p>
            <a:r>
              <a:rPr lang="en-US" dirty="0" smtClean="0"/>
              <a:t>Tyler worked for 3 months in Paid Work Experience.</a:t>
            </a:r>
          </a:p>
          <a:p>
            <a:r>
              <a:rPr lang="en-US" dirty="0" smtClean="0"/>
              <a:t>He was hired to work part-time (10 hours week) but earns $40.00 per hours.</a:t>
            </a:r>
          </a:p>
          <a:p>
            <a:r>
              <a:rPr lang="en-US" dirty="0" smtClean="0"/>
              <a:t>Current goal: additional education related to his current degree so he can help his employer grow the business.</a:t>
            </a:r>
            <a:r>
              <a:rPr lang="en-US" dirty="0" smtClean="0">
                <a:solidFill>
                  <a:schemeClr val="accent1">
                    <a:lumMod val="75000"/>
                  </a:schemeClr>
                </a:solidFill>
              </a:rPr>
              <a:t>  </a:t>
            </a:r>
          </a:p>
        </p:txBody>
      </p:sp>
      <p:sp>
        <p:nvSpPr>
          <p:cNvPr id="4" name="Footer Placeholder 3"/>
          <p:cNvSpPr>
            <a:spLocks noGrp="1"/>
          </p:cNvSpPr>
          <p:nvPr>
            <p:ph type="ftr" sz="quarter" idx="11"/>
          </p:nvPr>
        </p:nvSpPr>
        <p:spPr/>
        <p:txBody>
          <a:bodyPr/>
          <a:lstStyle/>
          <a:p>
            <a:pPr>
              <a:defRPr/>
            </a:pPr>
            <a:r>
              <a:rPr lang="en-US" smtClean="0"/>
              <a:t>#</a:t>
            </a:r>
            <a:endParaRPr lang="en-US"/>
          </a:p>
        </p:txBody>
      </p:sp>
      <p:sp>
        <p:nvSpPr>
          <p:cNvPr id="5" name="Slide Number Placeholder 4"/>
          <p:cNvSpPr>
            <a:spLocks noGrp="1"/>
          </p:cNvSpPr>
          <p:nvPr>
            <p:ph type="sldNum" sz="quarter" idx="12"/>
          </p:nvPr>
        </p:nvSpPr>
        <p:spPr/>
        <p:txBody>
          <a:bodyPr/>
          <a:lstStyle/>
          <a:p>
            <a:pPr>
              <a:defRPr/>
            </a:pPr>
            <a:fld id="{EAB0D61B-10ED-4F77-A2AB-3452CEAEF119}" type="slidenum">
              <a:rPr lang="en-US" smtClean="0"/>
              <a:pPr>
                <a:defRPr/>
              </a:pPr>
              <a:t>26</a:t>
            </a:fld>
            <a:endParaRPr lang="en-US" dirty="0"/>
          </a:p>
        </p:txBody>
      </p:sp>
    </p:spTree>
    <p:extLst>
      <p:ext uri="{BB962C8B-B14F-4D97-AF65-F5344CB8AC3E}">
        <p14:creationId xmlns:p14="http://schemas.microsoft.com/office/powerpoint/2010/main" val="33223885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York </a:t>
            </a:r>
            <a:endParaRPr lang="en-US" dirty="0"/>
          </a:p>
        </p:txBody>
      </p:sp>
      <p:sp>
        <p:nvSpPr>
          <p:cNvPr id="4" name="Footer Placeholder 3"/>
          <p:cNvSpPr>
            <a:spLocks noGrp="1"/>
          </p:cNvSpPr>
          <p:nvPr>
            <p:ph type="ftr" sz="quarter" idx="11"/>
          </p:nvPr>
        </p:nvSpPr>
        <p:spPr/>
        <p:txBody>
          <a:bodyPr/>
          <a:lstStyle/>
          <a:p>
            <a:pPr>
              <a:defRPr/>
            </a:pPr>
            <a:r>
              <a:rPr lang="en-US" smtClean="0"/>
              <a:t>#</a:t>
            </a:r>
            <a:endParaRPr lang="en-US"/>
          </a:p>
        </p:txBody>
      </p:sp>
      <p:sp>
        <p:nvSpPr>
          <p:cNvPr id="5" name="Slide Number Placeholder 4"/>
          <p:cNvSpPr>
            <a:spLocks noGrp="1"/>
          </p:cNvSpPr>
          <p:nvPr>
            <p:ph type="sldNum" sz="quarter" idx="12"/>
          </p:nvPr>
        </p:nvSpPr>
        <p:spPr/>
        <p:txBody>
          <a:bodyPr/>
          <a:lstStyle/>
          <a:p>
            <a:pPr>
              <a:defRPr/>
            </a:pPr>
            <a:fld id="{EAB0D61B-10ED-4F77-A2AB-3452CEAEF119}" type="slidenum">
              <a:rPr lang="en-US" smtClean="0"/>
              <a:pPr>
                <a:defRPr/>
              </a:pPr>
              <a:t>27</a:t>
            </a:fld>
            <a:endParaRPr lang="en-US" dirty="0"/>
          </a:p>
        </p:txBody>
      </p:sp>
      <p:sp>
        <p:nvSpPr>
          <p:cNvPr id="6" name="Title 1"/>
          <p:cNvSpPr txBox="1">
            <a:spLocks/>
          </p:cNvSpPr>
          <p:nvPr/>
        </p:nvSpPr>
        <p:spPr>
          <a:xfrm>
            <a:off x="304800" y="1371601"/>
            <a:ext cx="7772400" cy="2296304"/>
          </a:xfrm>
          <a:prstGeom prst="rect">
            <a:avLst/>
          </a:prstGeom>
        </p:spPr>
        <p:txBody>
          <a:bodyPr anchor="ctr" anchorCtr="1">
            <a:normAutofit fontScale="92500" lnSpcReduction="20000"/>
          </a:bodyPr>
          <a:lstStyle>
            <a:lvl1pPr algn="ctr" rtl="0" eaLnBrk="0" fontAlgn="base" hangingPunct="0">
              <a:spcBef>
                <a:spcPct val="0"/>
              </a:spcBef>
              <a:spcAft>
                <a:spcPct val="0"/>
              </a:spcAft>
              <a:defRPr sz="2800" b="1" kern="1200" baseline="0">
                <a:ln w="12700">
                  <a:noFill/>
                  <a:prstDash val="solid"/>
                </a:ln>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0" fontAlgn="base" hangingPunct="0">
              <a:spcBef>
                <a:spcPct val="0"/>
              </a:spcBef>
              <a:spcAft>
                <a:spcPct val="0"/>
              </a:spcAft>
              <a:defRPr sz="2800" b="1">
                <a:solidFill>
                  <a:schemeClr val="bg1"/>
                </a:solidFill>
                <a:latin typeface="Arial" charset="0"/>
                <a:cs typeface="Arial" charset="0"/>
              </a:defRPr>
            </a:lvl2pPr>
            <a:lvl3pPr algn="ctr" rtl="0" eaLnBrk="0" fontAlgn="base" hangingPunct="0">
              <a:spcBef>
                <a:spcPct val="0"/>
              </a:spcBef>
              <a:spcAft>
                <a:spcPct val="0"/>
              </a:spcAft>
              <a:defRPr sz="2800" b="1">
                <a:solidFill>
                  <a:schemeClr val="bg1"/>
                </a:solidFill>
                <a:latin typeface="Arial" charset="0"/>
                <a:cs typeface="Arial" charset="0"/>
              </a:defRPr>
            </a:lvl3pPr>
            <a:lvl4pPr algn="ctr" rtl="0" eaLnBrk="0" fontAlgn="base" hangingPunct="0">
              <a:spcBef>
                <a:spcPct val="0"/>
              </a:spcBef>
              <a:spcAft>
                <a:spcPct val="0"/>
              </a:spcAft>
              <a:defRPr sz="2800" b="1">
                <a:solidFill>
                  <a:schemeClr val="bg1"/>
                </a:solidFill>
                <a:latin typeface="Arial" charset="0"/>
                <a:cs typeface="Arial" charset="0"/>
              </a:defRPr>
            </a:lvl4pPr>
            <a:lvl5pPr algn="ctr" rtl="0" eaLnBrk="0" fontAlgn="base" hangingPunct="0">
              <a:spcBef>
                <a:spcPct val="0"/>
              </a:spcBef>
              <a:spcAft>
                <a:spcPct val="0"/>
              </a:spcAft>
              <a:defRPr sz="2800" b="1">
                <a:solidFill>
                  <a:schemeClr val="bg1"/>
                </a:solidFill>
                <a:latin typeface="Arial" charset="0"/>
                <a:cs typeface="Arial" charset="0"/>
              </a:defRPr>
            </a:lvl5pPr>
            <a:lvl6pPr marL="457200" algn="ctr" rtl="0" fontAlgn="base">
              <a:spcBef>
                <a:spcPct val="0"/>
              </a:spcBef>
              <a:spcAft>
                <a:spcPct val="0"/>
              </a:spcAft>
              <a:defRPr sz="2800" b="1">
                <a:solidFill>
                  <a:schemeClr val="bg1"/>
                </a:solidFill>
                <a:latin typeface="Arial" charset="0"/>
                <a:cs typeface="Arial" charset="0"/>
              </a:defRPr>
            </a:lvl6pPr>
            <a:lvl7pPr marL="914400" algn="ctr" rtl="0" fontAlgn="base">
              <a:spcBef>
                <a:spcPct val="0"/>
              </a:spcBef>
              <a:spcAft>
                <a:spcPct val="0"/>
              </a:spcAft>
              <a:defRPr sz="2800" b="1">
                <a:solidFill>
                  <a:schemeClr val="bg1"/>
                </a:solidFill>
                <a:latin typeface="Arial" charset="0"/>
                <a:cs typeface="Arial" charset="0"/>
              </a:defRPr>
            </a:lvl7pPr>
            <a:lvl8pPr marL="1371600" algn="ctr" rtl="0" fontAlgn="base">
              <a:spcBef>
                <a:spcPct val="0"/>
              </a:spcBef>
              <a:spcAft>
                <a:spcPct val="0"/>
              </a:spcAft>
              <a:defRPr sz="2800" b="1">
                <a:solidFill>
                  <a:schemeClr val="bg1"/>
                </a:solidFill>
                <a:latin typeface="Arial" charset="0"/>
                <a:cs typeface="Arial" charset="0"/>
              </a:defRPr>
            </a:lvl8pPr>
            <a:lvl9pPr marL="1828800" algn="ctr" rtl="0" fontAlgn="base">
              <a:spcBef>
                <a:spcPct val="0"/>
              </a:spcBef>
              <a:spcAft>
                <a:spcPct val="0"/>
              </a:spcAft>
              <a:defRPr sz="2800" b="1">
                <a:solidFill>
                  <a:schemeClr val="bg1"/>
                </a:solidFill>
                <a:latin typeface="Arial" charset="0"/>
                <a:cs typeface="Arial" charset="0"/>
              </a:defRPr>
            </a:lvl9pPr>
          </a:lstStyle>
          <a:p>
            <a:r>
              <a:rPr lang="en-US" sz="3000" b="0" dirty="0" smtClean="0">
                <a:solidFill>
                  <a:schemeClr val="tx2"/>
                </a:solidFill>
                <a:effectLst/>
              </a:rPr>
              <a:t>Shammi Carr, former Disability Resource Coordinator (DRC) </a:t>
            </a:r>
          </a:p>
          <a:p>
            <a:r>
              <a:rPr lang="en-US" sz="3000" b="0" dirty="0">
                <a:solidFill>
                  <a:schemeClr val="tx2"/>
                </a:solidFill>
                <a:effectLst/>
              </a:rPr>
              <a:t> </a:t>
            </a:r>
            <a:r>
              <a:rPr lang="en-US" sz="3000" b="0" dirty="0" smtClean="0">
                <a:solidFill>
                  <a:schemeClr val="tx2"/>
                </a:solidFill>
                <a:effectLst/>
              </a:rPr>
              <a:t>and Staffing Specialist Tompkins County</a:t>
            </a:r>
          </a:p>
          <a:p>
            <a:endParaRPr lang="en-US" sz="3000" b="0" dirty="0" smtClean="0">
              <a:solidFill>
                <a:schemeClr val="tx2"/>
              </a:solidFill>
              <a:effectLst/>
            </a:endParaRPr>
          </a:p>
          <a:p>
            <a:r>
              <a:rPr lang="en-US" b="0" dirty="0" smtClean="0">
                <a:solidFill>
                  <a:schemeClr val="tx1"/>
                </a:solidFill>
                <a:effectLst/>
              </a:rPr>
              <a:t>Introducing Tina:  Registered Nurse</a:t>
            </a:r>
            <a:r>
              <a:rPr lang="en-US" dirty="0" smtClean="0">
                <a:solidFill>
                  <a:schemeClr val="tx1"/>
                </a:solidFill>
                <a:effectLst/>
              </a:rPr>
              <a:t/>
            </a:r>
            <a:br>
              <a:rPr lang="en-US" dirty="0" smtClean="0">
                <a:solidFill>
                  <a:schemeClr val="tx1"/>
                </a:solidFill>
                <a:effectLst/>
              </a:rPr>
            </a:br>
            <a:endParaRPr lang="en-US" dirty="0">
              <a:solidFill>
                <a:schemeClr val="tx1"/>
              </a:solidFill>
              <a:effectLst/>
            </a:endParaRPr>
          </a:p>
        </p:txBody>
      </p:sp>
      <p:pic>
        <p:nvPicPr>
          <p:cNvPr id="1026" name="aa475701-e69c-4039-abd3-bb346f8d7d67" descr="3E5A7B0B-0B10-40A2-974F-43AEDA2F68BC@ndi-in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300" y="3483835"/>
            <a:ext cx="4343399" cy="2894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87272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029200" cy="1143000"/>
          </a:xfrm>
        </p:spPr>
        <p:txBody>
          <a:bodyPr/>
          <a:lstStyle/>
          <a:p>
            <a:pPr algn="l"/>
            <a:r>
              <a:rPr lang="en-US" dirty="0" smtClean="0"/>
              <a:t>In the beginning…….</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90958409"/>
              </p:ext>
            </p:extLst>
          </p:nvPr>
        </p:nvGraphicFramePr>
        <p:xfrm>
          <a:off x="381000" y="1397000"/>
          <a:ext cx="8382000" cy="4622800"/>
        </p:xfrm>
        <a:graphic>
          <a:graphicData uri="http://schemas.openxmlformats.org/drawingml/2006/table">
            <a:tbl>
              <a:tblPr firstRow="1" bandRow="1">
                <a:tableStyleId>{5C22544A-7EE6-4342-B048-85BDC9FD1C3A}</a:tableStyleId>
              </a:tblPr>
              <a:tblGrid>
                <a:gridCol w="4191000"/>
                <a:gridCol w="4191000"/>
              </a:tblGrid>
              <a:tr h="533963">
                <a:tc>
                  <a:txBody>
                    <a:bodyPr/>
                    <a:lstStyle/>
                    <a:p>
                      <a:r>
                        <a:rPr lang="en-US" dirty="0" smtClean="0"/>
                        <a:t>NY DEI Practice</a:t>
                      </a:r>
                      <a:endParaRPr lang="en-US" dirty="0"/>
                    </a:p>
                  </a:txBody>
                  <a:tcPr/>
                </a:tc>
                <a:tc>
                  <a:txBody>
                    <a:bodyPr/>
                    <a:lstStyle/>
                    <a:p>
                      <a:r>
                        <a:rPr lang="en-US" dirty="0" smtClean="0"/>
                        <a:t>Tina’s story</a:t>
                      </a:r>
                      <a:endParaRPr lang="en-US" dirty="0"/>
                    </a:p>
                  </a:txBody>
                  <a:tcPr/>
                </a:tc>
              </a:tr>
              <a:tr h="533963">
                <a:tc>
                  <a:txBody>
                    <a:bodyPr/>
                    <a:lstStyle/>
                    <a:p>
                      <a:r>
                        <a:rPr lang="en-US" dirty="0" smtClean="0"/>
                        <a:t>Ongoing beneficiary</a:t>
                      </a:r>
                      <a:r>
                        <a:rPr lang="en-US" baseline="0" dirty="0" smtClean="0"/>
                        <a:t> outreach events</a:t>
                      </a:r>
                      <a:endParaRPr lang="en-US" dirty="0"/>
                    </a:p>
                  </a:txBody>
                  <a:tcPr/>
                </a:tc>
                <a:tc>
                  <a:txBody>
                    <a:bodyPr/>
                    <a:lstStyle/>
                    <a:p>
                      <a:r>
                        <a:rPr lang="en-US" dirty="0" smtClean="0"/>
                        <a:t>Met Tina during</a:t>
                      </a:r>
                      <a:r>
                        <a:rPr lang="en-US" baseline="0" dirty="0" smtClean="0"/>
                        <a:t> July 2011 outreach event</a:t>
                      </a:r>
                      <a:endParaRPr lang="en-US" dirty="0"/>
                    </a:p>
                  </a:txBody>
                  <a:tcPr/>
                </a:tc>
              </a:tr>
              <a:tr h="1316620">
                <a:tc>
                  <a:txBody>
                    <a:bodyPr/>
                    <a:lstStyle/>
                    <a:p>
                      <a:r>
                        <a:rPr lang="en-US" dirty="0" smtClean="0"/>
                        <a:t>All DRC’s certified as benefits and work incentive counselors</a:t>
                      </a:r>
                      <a:r>
                        <a:rPr lang="en-US" baseline="0" dirty="0" smtClean="0"/>
                        <a:t> (CWIC)</a:t>
                      </a:r>
                      <a:endParaRPr lang="en-US" dirty="0"/>
                    </a:p>
                  </a:txBody>
                  <a:tcPr/>
                </a:tc>
                <a:tc>
                  <a:txBody>
                    <a:bodyPr/>
                    <a:lstStyle/>
                    <a:p>
                      <a:r>
                        <a:rPr lang="en-US" dirty="0" smtClean="0"/>
                        <a:t>Assessment</a:t>
                      </a:r>
                      <a:r>
                        <a:rPr lang="en-US" baseline="0" dirty="0" smtClean="0"/>
                        <a:t> of SSA disability benefits and resource needs – Ticket supports chosen by Tina</a:t>
                      </a:r>
                      <a:endParaRPr lang="en-US" dirty="0"/>
                    </a:p>
                  </a:txBody>
                  <a:tcPr/>
                </a:tc>
              </a:tr>
              <a:tr h="921634">
                <a:tc>
                  <a:txBody>
                    <a:bodyPr/>
                    <a:lstStyle/>
                    <a:p>
                      <a:r>
                        <a:rPr lang="en-US" dirty="0" smtClean="0"/>
                        <a:t>AJC Integration</a:t>
                      </a:r>
                      <a:endParaRPr lang="en-US" dirty="0"/>
                    </a:p>
                  </a:txBody>
                  <a:tcPr/>
                </a:tc>
                <a:tc>
                  <a:txBody>
                    <a:bodyPr/>
                    <a:lstStyle/>
                    <a:p>
                      <a:r>
                        <a:rPr lang="en-US" dirty="0" smtClean="0"/>
                        <a:t>Part of process included registration at local</a:t>
                      </a:r>
                      <a:r>
                        <a:rPr lang="en-US" baseline="0" dirty="0" smtClean="0"/>
                        <a:t> career center</a:t>
                      </a:r>
                    </a:p>
                  </a:txBody>
                  <a:tcPr/>
                </a:tc>
              </a:tr>
              <a:tr h="1316620">
                <a:tc>
                  <a:txBody>
                    <a:bodyPr/>
                    <a:lstStyle/>
                    <a:p>
                      <a:r>
                        <a:rPr lang="en-US" dirty="0" smtClean="0"/>
                        <a:t>AJC Integration</a:t>
                      </a:r>
                      <a:endParaRPr lang="en-US" dirty="0"/>
                    </a:p>
                  </a:txBody>
                  <a:tcPr/>
                </a:tc>
                <a:tc>
                  <a:txBody>
                    <a:bodyPr/>
                    <a:lstStyle/>
                    <a:p>
                      <a:r>
                        <a:rPr lang="en-US" dirty="0" smtClean="0"/>
                        <a:t>Tina connected with workforce services, including resume development and SMART (Skills Matching for Referral Technology) for job leads</a:t>
                      </a:r>
                      <a:endParaRPr lang="en-US" dirty="0"/>
                    </a:p>
                  </a:txBody>
                  <a:tcPr/>
                </a:tc>
              </a:tr>
            </a:tbl>
          </a:graphicData>
        </a:graphic>
      </p:graphicFrame>
    </p:spTree>
    <p:extLst>
      <p:ext uri="{BB962C8B-B14F-4D97-AF65-F5344CB8AC3E}">
        <p14:creationId xmlns:p14="http://schemas.microsoft.com/office/powerpoint/2010/main" val="2352265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867400" cy="1066800"/>
          </a:xfrm>
        </p:spPr>
        <p:txBody>
          <a:bodyPr/>
          <a:lstStyle/>
          <a:p>
            <a:r>
              <a:rPr lang="en-US" dirty="0" smtClean="0"/>
              <a:t>The journey continues…..</a:t>
            </a:r>
            <a:endParaRPr lang="en-US" dirty="0"/>
          </a:p>
        </p:txBody>
      </p:sp>
      <p:sp>
        <p:nvSpPr>
          <p:cNvPr id="3" name="Content Placeholder 2"/>
          <p:cNvSpPr>
            <a:spLocks noGrp="1"/>
          </p:cNvSpPr>
          <p:nvPr>
            <p:ph idx="1"/>
          </p:nvPr>
        </p:nvSpPr>
        <p:spPr>
          <a:xfrm>
            <a:off x="533400" y="1219200"/>
            <a:ext cx="7696200" cy="5105400"/>
          </a:xfrm>
        </p:spPr>
        <p:txBody>
          <a:bodyPr>
            <a:normAutofit/>
          </a:bodyPr>
          <a:lstStyle/>
          <a:p>
            <a:r>
              <a:rPr lang="en-US" dirty="0" smtClean="0"/>
              <a:t>Job Development Efforts:</a:t>
            </a:r>
          </a:p>
          <a:p>
            <a:pPr lvl="1"/>
            <a:r>
              <a:rPr lang="en-US" dirty="0" smtClean="0"/>
              <a:t>Met with Tina weekly for job search supports</a:t>
            </a:r>
          </a:p>
          <a:p>
            <a:pPr lvl="1"/>
            <a:r>
              <a:rPr lang="en-US" dirty="0" smtClean="0"/>
              <a:t>Used a job log to track efforts</a:t>
            </a:r>
          </a:p>
          <a:p>
            <a:pPr lvl="1"/>
            <a:r>
              <a:rPr lang="en-US" dirty="0" smtClean="0"/>
              <a:t>Discussed accommodation needs including which healthcare environment was more conducive (knowledge of Americans with Disabilities Act (ADA) provided great insights)</a:t>
            </a:r>
            <a:endParaRPr lang="en-US" dirty="0" smtClean="0">
              <a:solidFill>
                <a:srgbClr val="FF0000"/>
              </a:solidFill>
            </a:endParaRPr>
          </a:p>
          <a:p>
            <a:pPr lvl="1"/>
            <a:r>
              <a:rPr lang="en-US" dirty="0" smtClean="0"/>
              <a:t>Landed job as a Registered Nurse (RN)!! </a:t>
            </a:r>
            <a:endParaRPr lang="en-US" dirty="0"/>
          </a:p>
          <a:p>
            <a:endParaRPr lang="en-US" dirty="0" smtClean="0"/>
          </a:p>
        </p:txBody>
      </p:sp>
    </p:spTree>
    <p:extLst>
      <p:ext uri="{BB962C8B-B14F-4D97-AF65-F5344CB8AC3E}">
        <p14:creationId xmlns:p14="http://schemas.microsoft.com/office/powerpoint/2010/main" val="1515668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066800"/>
          </a:xfrm>
          <a:prstGeom prst="rect">
            <a:avLst/>
          </a:prstGeom>
        </p:spPr>
        <p:txBody>
          <a:bodyPr anchor="ctr" anchorCtr="1">
            <a:normAutofit/>
          </a:bodyPr>
          <a:lstStyle/>
          <a:p>
            <a:pPr eaLnBrk="1" hangingPunct="1">
              <a:defRPr/>
            </a:pPr>
            <a:r>
              <a:rPr lang="en-US" altLang="en-US" dirty="0" smtClean="0">
                <a:ln>
                  <a:noFill/>
                </a:ln>
                <a:effectLst>
                  <a:outerShdw blurRad="38100" dist="38100" dir="2700000" algn="tl">
                    <a:srgbClr val="C0C0C0"/>
                  </a:outerShdw>
                </a:effectLst>
              </a:rPr>
              <a:t>Moderators</a:t>
            </a:r>
          </a:p>
        </p:txBody>
      </p:sp>
      <p:sp>
        <p:nvSpPr>
          <p:cNvPr id="7" name="Content Placeholder 2"/>
          <p:cNvSpPr txBox="1">
            <a:spLocks/>
          </p:cNvSpPr>
          <p:nvPr/>
        </p:nvSpPr>
        <p:spPr>
          <a:xfrm>
            <a:off x="2743200" y="1752600"/>
            <a:ext cx="5410200" cy="1447800"/>
          </a:xfrm>
          <a:prstGeom prst="rect">
            <a:avLst/>
          </a:prstGeom>
          <a:solidFill>
            <a:schemeClr val="bg1">
              <a:lumMod val="75000"/>
              <a:alpha val="85000"/>
            </a:schemeClr>
          </a:solidFill>
        </p:spPr>
        <p:txBody>
          <a:bodyPr>
            <a:norm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Moderator: Randee Chafkin</a:t>
            </a:r>
          </a:p>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Title: Workforce Development Specialist</a:t>
            </a:r>
          </a:p>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Organization: </a:t>
            </a:r>
            <a:r>
              <a:rPr lang="en-US" altLang="en-US" sz="2000" dirty="0" smtClean="0">
                <a:latin typeface="Arial" pitchFamily="34" charset="0"/>
              </a:rPr>
              <a:t>Employment and Training Administration</a:t>
            </a:r>
          </a:p>
        </p:txBody>
      </p:sp>
      <p:sp>
        <p:nvSpPr>
          <p:cNvPr id="9" name="Content Placeholder 2"/>
          <p:cNvSpPr txBox="1">
            <a:spLocks/>
          </p:cNvSpPr>
          <p:nvPr/>
        </p:nvSpPr>
        <p:spPr>
          <a:xfrm>
            <a:off x="2716213" y="3886200"/>
            <a:ext cx="5410200" cy="1447800"/>
          </a:xfrm>
          <a:prstGeom prst="rect">
            <a:avLst/>
          </a:prstGeom>
          <a:solidFill>
            <a:schemeClr val="bg1">
              <a:lumMod val="75000"/>
              <a:alpha val="85000"/>
            </a:schemeClr>
          </a:solidFill>
        </p:spPr>
        <p:txBody>
          <a:bodyPr>
            <a:norm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Moderator: Miranda Kennedy</a:t>
            </a:r>
            <a:r>
              <a:rPr lang="en-US" altLang="en-US" sz="2000" dirty="0" smtClean="0">
                <a:latin typeface="Arial" pitchFamily="34" charset="0"/>
              </a:rPr>
              <a:t> </a:t>
            </a:r>
            <a:endParaRPr lang="en-US" altLang="en-US" sz="2000" dirty="0" smtClean="0">
              <a:latin typeface="Arial" pitchFamily="34" charset="0"/>
              <a:cs typeface="Arial" pitchFamily="34" charset="0"/>
            </a:endParaRPr>
          </a:p>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Title: Director of Training for DEI, NDI Technical Assistance Team</a:t>
            </a:r>
          </a:p>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Organization: National Disability Institute</a:t>
            </a:r>
          </a:p>
        </p:txBody>
      </p:sp>
      <p:sp>
        <p:nvSpPr>
          <p:cNvPr id="5125" name="Slide Number Placeholder 2"/>
          <p:cNvSpPr txBox="1">
            <a:spLocks noGrp="1"/>
          </p:cNvSpPr>
          <p:nvPr/>
        </p:nvSpPr>
        <p:spPr bwMode="auto">
          <a:xfrm>
            <a:off x="63246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r" eaLnBrk="1" hangingPunct="1">
              <a:spcBef>
                <a:spcPct val="0"/>
              </a:spcBef>
              <a:spcAft>
                <a:spcPct val="0"/>
              </a:spcAft>
              <a:buFontTx/>
              <a:buNone/>
            </a:pPr>
            <a:fld id="{B58A8F61-845A-4AD5-AAB2-B72E15659B68}" type="slidenum">
              <a:rPr lang="en-US" altLang="en-US" sz="1200">
                <a:solidFill>
                  <a:schemeClr val="tx1"/>
                </a:solidFill>
              </a:rPr>
              <a:pPr algn="r" eaLnBrk="1" hangingPunct="1">
                <a:spcBef>
                  <a:spcPct val="0"/>
                </a:spcBef>
                <a:spcAft>
                  <a:spcPct val="0"/>
                </a:spcAft>
                <a:buFontTx/>
                <a:buNone/>
              </a:pPr>
              <a:t>3</a:t>
            </a:fld>
            <a:endParaRPr lang="en-US" altLang="en-US" sz="1200">
              <a:solidFill>
                <a:schemeClr val="tx1"/>
              </a:solidFill>
            </a:endParaRPr>
          </a:p>
        </p:txBody>
      </p:sp>
      <p:sp>
        <p:nvSpPr>
          <p:cNvPr id="5126" name="Footer Placeholder 5"/>
          <p:cNvSpPr txBox="1">
            <a:spLocks noGrp="1"/>
          </p:cNvSpPr>
          <p:nvPr/>
        </p:nvSpPr>
        <p:spPr bwMode="auto">
          <a:xfrm>
            <a:off x="3124200" y="641667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ctr" eaLnBrk="1" hangingPunct="1">
              <a:spcBef>
                <a:spcPct val="0"/>
              </a:spcBef>
              <a:spcAft>
                <a:spcPct val="0"/>
              </a:spcAft>
              <a:buFontTx/>
              <a:buNone/>
            </a:pPr>
            <a:r>
              <a:rPr lang="en-US" altLang="en-US" sz="1200">
                <a:solidFill>
                  <a:schemeClr val="bg1"/>
                </a:solidFill>
              </a:rPr>
              <a:t>#</a:t>
            </a:r>
          </a:p>
        </p:txBody>
      </p:sp>
      <p:pic>
        <p:nvPicPr>
          <p:cNvPr id="5127" name="Content Placeholder 14" descr="randeeprof.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762000" y="1752600"/>
            <a:ext cx="1219200" cy="1600200"/>
          </a:xfrm>
        </p:spPr>
      </p:pic>
      <p:pic>
        <p:nvPicPr>
          <p:cNvPr id="5128" name="Picture 10" descr="Photo of Miranda Kenne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86200"/>
            <a:ext cx="1219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journey doesn’t end yet….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73847634"/>
              </p:ext>
            </p:extLst>
          </p:nvPr>
        </p:nvGraphicFramePr>
        <p:xfrm>
          <a:off x="381000" y="1219201"/>
          <a:ext cx="8382000" cy="5562601"/>
        </p:xfrm>
        <a:graphic>
          <a:graphicData uri="http://schemas.openxmlformats.org/drawingml/2006/table">
            <a:tbl>
              <a:tblPr firstRow="1" bandRow="1">
                <a:tableStyleId>{5C22544A-7EE6-4342-B048-85BDC9FD1C3A}</a:tableStyleId>
              </a:tblPr>
              <a:tblGrid>
                <a:gridCol w="4191000"/>
                <a:gridCol w="4191000"/>
              </a:tblGrid>
              <a:tr h="438689">
                <a:tc>
                  <a:txBody>
                    <a:bodyPr/>
                    <a:lstStyle/>
                    <a:p>
                      <a:r>
                        <a:rPr lang="en-US" dirty="0" smtClean="0"/>
                        <a:t>NY DEI Practice</a:t>
                      </a:r>
                      <a:endParaRPr lang="en-US" dirty="0"/>
                    </a:p>
                  </a:txBody>
                  <a:tcPr/>
                </a:tc>
                <a:tc>
                  <a:txBody>
                    <a:bodyPr/>
                    <a:lstStyle/>
                    <a:p>
                      <a:r>
                        <a:rPr lang="en-US" dirty="0" smtClean="0"/>
                        <a:t>Tina’s story</a:t>
                      </a:r>
                      <a:endParaRPr lang="en-US" dirty="0"/>
                    </a:p>
                  </a:txBody>
                  <a:tcPr/>
                </a:tc>
              </a:tr>
              <a:tr h="1783302">
                <a:tc>
                  <a:txBody>
                    <a:bodyPr/>
                    <a:lstStyle/>
                    <a:p>
                      <a:r>
                        <a:rPr lang="en-US" dirty="0" smtClean="0"/>
                        <a:t>Asset Development Strategies</a:t>
                      </a:r>
                      <a:endParaRPr lang="en-US" dirty="0"/>
                    </a:p>
                  </a:txBody>
                  <a:tcPr/>
                </a:tc>
                <a:tc>
                  <a:txBody>
                    <a:bodyPr/>
                    <a:lstStyle/>
                    <a:p>
                      <a:r>
                        <a:rPr lang="en-US" dirty="0" smtClean="0"/>
                        <a:t>Leveraged funds that</a:t>
                      </a:r>
                      <a:r>
                        <a:rPr lang="en-US" baseline="0" dirty="0" smtClean="0"/>
                        <a:t> United Way assisted in securing for an “Innovation Fund” as part of the Asset Coalition’s efforts to support Ticket holders.</a:t>
                      </a:r>
                    </a:p>
                    <a:p>
                      <a:r>
                        <a:rPr lang="en-US" baseline="0" dirty="0" smtClean="0"/>
                        <a:t>Funds used to purchased uniforms and RN renewal fees for Tina</a:t>
                      </a:r>
                      <a:endParaRPr lang="en-US" dirty="0"/>
                    </a:p>
                  </a:txBody>
                  <a:tcPr/>
                </a:tc>
              </a:tr>
              <a:tr h="1501728">
                <a:tc>
                  <a:txBody>
                    <a:bodyPr/>
                    <a:lstStyle/>
                    <a:p>
                      <a:r>
                        <a:rPr lang="en-US" dirty="0" smtClean="0"/>
                        <a:t>Active Employment</a:t>
                      </a:r>
                      <a:r>
                        <a:rPr lang="en-US" baseline="0" dirty="0" smtClean="0"/>
                        <a:t> Network includes long-term supports focused on job retention and career advancement as well as job matching based on Ticket holder needs and interests</a:t>
                      </a:r>
                      <a:endParaRPr lang="en-US" dirty="0"/>
                    </a:p>
                  </a:txBody>
                  <a:tcPr/>
                </a:tc>
                <a:tc>
                  <a:txBody>
                    <a:bodyPr/>
                    <a:lstStyle/>
                    <a:p>
                      <a:r>
                        <a:rPr lang="en-US" dirty="0" smtClean="0"/>
                        <a:t>Tina has been working for over two years and is now thinking about advancement opportunities</a:t>
                      </a:r>
                      <a:endParaRPr lang="en-US" dirty="0"/>
                    </a:p>
                  </a:txBody>
                  <a:tcPr/>
                </a:tc>
              </a:tr>
              <a:tr h="757187">
                <a:tc>
                  <a:txBody>
                    <a:bodyPr/>
                    <a:lstStyle/>
                    <a:p>
                      <a:r>
                        <a:rPr lang="en-US" dirty="0" smtClean="0"/>
                        <a:t>Workforce integration</a:t>
                      </a:r>
                      <a:r>
                        <a:rPr lang="en-US" baseline="0" dirty="0" smtClean="0"/>
                        <a:t> – Use of staff resources</a:t>
                      </a:r>
                      <a:endParaRPr lang="en-US" dirty="0"/>
                    </a:p>
                  </a:txBody>
                  <a:tcPr/>
                </a:tc>
                <a:tc>
                  <a:txBody>
                    <a:bodyPr/>
                    <a:lstStyle/>
                    <a:p>
                      <a:r>
                        <a:rPr lang="en-US" dirty="0" smtClean="0"/>
                        <a:t>Tina was referred to Career Counselor for</a:t>
                      </a:r>
                      <a:r>
                        <a:rPr lang="en-US" baseline="0" dirty="0" smtClean="0"/>
                        <a:t> assistance with civil service opportunities</a:t>
                      </a:r>
                    </a:p>
                  </a:txBody>
                  <a:tcPr/>
                </a:tc>
              </a:tr>
              <a:tr h="1081695">
                <a:tc>
                  <a:txBody>
                    <a:bodyPr/>
                    <a:lstStyle/>
                    <a:p>
                      <a:r>
                        <a:rPr lang="en-US" dirty="0" smtClean="0"/>
                        <a:t>Diversity Recruitment</a:t>
                      </a:r>
                      <a:endParaRPr lang="en-US" dirty="0"/>
                    </a:p>
                  </a:txBody>
                  <a:tcPr/>
                </a:tc>
                <a:tc>
                  <a:txBody>
                    <a:bodyPr/>
                    <a:lstStyle/>
                    <a:p>
                      <a:r>
                        <a:rPr lang="en-US" dirty="0" smtClean="0"/>
                        <a:t>Disability</a:t>
                      </a:r>
                      <a:r>
                        <a:rPr lang="en-US" baseline="0" dirty="0" smtClean="0"/>
                        <a:t> Resource Coordinator (DRC)</a:t>
                      </a:r>
                      <a:r>
                        <a:rPr lang="en-US" dirty="0" smtClean="0"/>
                        <a:t> set up recruitment opportunity</a:t>
                      </a:r>
                      <a:r>
                        <a:rPr lang="en-US" baseline="0" dirty="0" smtClean="0"/>
                        <a:t> with local healthcare provider as next step for Tina</a:t>
                      </a:r>
                      <a:endParaRPr lang="en-US" dirty="0"/>
                    </a:p>
                  </a:txBody>
                  <a:tcPr/>
                </a:tc>
              </a:tr>
            </a:tbl>
          </a:graphicData>
        </a:graphic>
      </p:graphicFrame>
    </p:spTree>
    <p:extLst>
      <p:ext uri="{BB962C8B-B14F-4D97-AF65-F5344CB8AC3E}">
        <p14:creationId xmlns:p14="http://schemas.microsoft.com/office/powerpoint/2010/main" val="5010491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 Best Practices</a:t>
            </a:r>
            <a:endParaRPr lang="en-US" dirty="0"/>
          </a:p>
        </p:txBody>
      </p:sp>
      <p:sp>
        <p:nvSpPr>
          <p:cNvPr id="3" name="Content Placeholder 2"/>
          <p:cNvSpPr>
            <a:spLocks noGrp="1"/>
          </p:cNvSpPr>
          <p:nvPr>
            <p:ph idx="1"/>
          </p:nvPr>
        </p:nvSpPr>
        <p:spPr>
          <a:xfrm>
            <a:off x="457200" y="1600200"/>
            <a:ext cx="7924800" cy="4648200"/>
          </a:xfrm>
        </p:spPr>
        <p:txBody>
          <a:bodyPr/>
          <a:lstStyle/>
          <a:p>
            <a:r>
              <a:rPr lang="en-US" sz="2800" dirty="0" smtClean="0"/>
              <a:t>The use of the benefits advisor in the Ticket program</a:t>
            </a:r>
          </a:p>
          <a:p>
            <a:r>
              <a:rPr lang="en-US" sz="2800" dirty="0" smtClean="0"/>
              <a:t>Can provide intensive and long-term supports</a:t>
            </a:r>
          </a:p>
          <a:p>
            <a:r>
              <a:rPr lang="en-US" sz="2800" dirty="0" smtClean="0"/>
              <a:t>Enrollment in the public workforce system</a:t>
            </a:r>
          </a:p>
          <a:p>
            <a:r>
              <a:rPr lang="en-US" sz="2800" dirty="0" smtClean="0"/>
              <a:t>Blending and braiding of funds for services/supports</a:t>
            </a:r>
          </a:p>
          <a:p>
            <a:r>
              <a:rPr lang="en-US" sz="2800" dirty="0" smtClean="0"/>
              <a:t>Content specialist with accommodations</a:t>
            </a:r>
          </a:p>
          <a:p>
            <a:r>
              <a:rPr lang="en-US" sz="2800" dirty="0" smtClean="0"/>
              <a:t>Diversity recruitment</a:t>
            </a:r>
            <a:endParaRPr lang="en-US" sz="2800" dirty="0"/>
          </a:p>
        </p:txBody>
      </p:sp>
    </p:spTree>
    <p:extLst>
      <p:ext uri="{BB962C8B-B14F-4D97-AF65-F5344CB8AC3E}">
        <p14:creationId xmlns:p14="http://schemas.microsoft.com/office/powerpoint/2010/main" val="8470206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bwMode="auto">
          <a:xfrm>
            <a:off x="0" y="0"/>
            <a:ext cx="9144000" cy="1066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eaLnBrk="1" hangingPunct="1"/>
            <a:r>
              <a:rPr lang="en-US" altLang="en-US" sz="3200" smtClean="0">
                <a:ln>
                  <a:noFill/>
                </a:ln>
                <a:effectLst/>
              </a:rPr>
              <a:t>Summary</a:t>
            </a:r>
          </a:p>
        </p:txBody>
      </p:sp>
      <p:sp>
        <p:nvSpPr>
          <p:cNvPr id="6" name="Rounded Rectangle 5"/>
          <p:cNvSpPr/>
          <p:nvPr/>
        </p:nvSpPr>
        <p:spPr>
          <a:xfrm>
            <a:off x="223157" y="1371600"/>
            <a:ext cx="8572500" cy="449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eaLnBrk="1" hangingPunct="1">
              <a:spcBef>
                <a:spcPct val="0"/>
              </a:spcBef>
              <a:spcAft>
                <a:spcPct val="0"/>
              </a:spcAft>
              <a:buFontTx/>
              <a:buNone/>
              <a:defRPr/>
            </a:pPr>
            <a:endParaRPr lang="en-US" altLang="en-US" sz="2800" dirty="0" smtClean="0">
              <a:solidFill>
                <a:srgbClr val="000000"/>
              </a:solidFill>
            </a:endParaRPr>
          </a:p>
          <a:p>
            <a:pPr eaLnBrk="1" hangingPunct="1">
              <a:spcBef>
                <a:spcPct val="0"/>
              </a:spcBef>
              <a:spcAft>
                <a:spcPct val="0"/>
              </a:spcAft>
              <a:buFontTx/>
              <a:buNone/>
              <a:defRPr/>
            </a:pPr>
            <a:endParaRPr lang="en-US" altLang="en-US" sz="2800" dirty="0">
              <a:solidFill>
                <a:srgbClr val="000000"/>
              </a:solidFill>
            </a:endParaRPr>
          </a:p>
          <a:p>
            <a:pPr eaLnBrk="1" hangingPunct="1">
              <a:spcBef>
                <a:spcPct val="0"/>
              </a:spcBef>
              <a:spcAft>
                <a:spcPct val="0"/>
              </a:spcAft>
              <a:buFontTx/>
              <a:buNone/>
              <a:defRPr/>
            </a:pPr>
            <a:r>
              <a:rPr lang="en-US" altLang="en-US" sz="2800" dirty="0" smtClean="0">
                <a:solidFill>
                  <a:srgbClr val="000000"/>
                </a:solidFill>
              </a:rPr>
              <a:t>In today’s presentation we covered the following:</a:t>
            </a:r>
          </a:p>
          <a:p>
            <a:pPr eaLnBrk="1" hangingPunct="1">
              <a:spcBef>
                <a:spcPct val="0"/>
              </a:spcBef>
              <a:spcAft>
                <a:spcPct val="0"/>
              </a:spcAft>
              <a:buFontTx/>
              <a:buNone/>
              <a:defRPr/>
            </a:pPr>
            <a:endParaRPr lang="en-US" altLang="en-US" sz="2800" dirty="0" smtClean="0">
              <a:solidFill>
                <a:srgbClr val="000000"/>
              </a:solidFill>
            </a:endParaRPr>
          </a:p>
          <a:p>
            <a:pPr lvl="1" eaLnBrk="1" hangingPunct="1">
              <a:spcBef>
                <a:spcPct val="0"/>
              </a:spcBef>
              <a:buFont typeface="Arial" pitchFamily="34" charset="0"/>
              <a:buChar char="•"/>
            </a:pPr>
            <a:r>
              <a:rPr lang="en-US" altLang="ja-JP" sz="2400" dirty="0" smtClean="0">
                <a:solidFill>
                  <a:schemeClr val="tx1"/>
                </a:solidFill>
              </a:rPr>
              <a:t>Lessons learned: Key Developments and Practices result in desired outcomes</a:t>
            </a:r>
          </a:p>
          <a:p>
            <a:pPr lvl="1" eaLnBrk="1" hangingPunct="1">
              <a:spcBef>
                <a:spcPct val="0"/>
              </a:spcBef>
              <a:buFont typeface="Arial" pitchFamily="34" charset="0"/>
              <a:buChar char="•"/>
            </a:pPr>
            <a:r>
              <a:rPr lang="en-US" altLang="ja-JP" sz="2400" dirty="0" smtClean="0">
                <a:solidFill>
                  <a:schemeClr val="tx1"/>
                </a:solidFill>
              </a:rPr>
              <a:t>Common challenges of Workforce Employment Networks (ENs) and pitfalls to avoid  </a:t>
            </a:r>
            <a:endParaRPr lang="en-US" altLang="ja-JP" sz="2400" dirty="0">
              <a:solidFill>
                <a:schemeClr val="tx1"/>
              </a:solidFill>
            </a:endParaRPr>
          </a:p>
          <a:p>
            <a:pPr lvl="1" eaLnBrk="1" hangingPunct="1">
              <a:spcBef>
                <a:spcPct val="0"/>
              </a:spcBef>
              <a:buFont typeface="Arial" pitchFamily="34" charset="0"/>
              <a:buChar char="•"/>
            </a:pPr>
            <a:r>
              <a:rPr lang="en-US" altLang="ja-JP" sz="2400" dirty="0" smtClean="0">
                <a:solidFill>
                  <a:schemeClr val="tx1"/>
                </a:solidFill>
              </a:rPr>
              <a:t>Current Performance Trends of Workforce ENs</a:t>
            </a:r>
          </a:p>
          <a:p>
            <a:pPr lvl="1" eaLnBrk="1" hangingPunct="1">
              <a:spcBef>
                <a:spcPct val="0"/>
              </a:spcBef>
              <a:buFont typeface="Arial" pitchFamily="34" charset="0"/>
              <a:buChar char="•"/>
            </a:pPr>
            <a:r>
              <a:rPr lang="en-US" altLang="ja-JP" sz="2400" dirty="0" smtClean="0">
                <a:solidFill>
                  <a:schemeClr val="tx1"/>
                </a:solidFill>
              </a:rPr>
              <a:t>Two successful case reports </a:t>
            </a:r>
            <a:endParaRPr lang="en-US" altLang="en-US" sz="2800" dirty="0" smtClean="0">
              <a:solidFill>
                <a:srgbClr val="000000"/>
              </a:solidFill>
            </a:endParaRPr>
          </a:p>
          <a:p>
            <a:pPr eaLnBrk="1" hangingPunct="1">
              <a:spcBef>
                <a:spcPct val="0"/>
              </a:spcBef>
              <a:spcAft>
                <a:spcPct val="0"/>
              </a:spcAft>
              <a:buFontTx/>
              <a:buNone/>
              <a:defRPr/>
            </a:pPr>
            <a:endParaRPr lang="en-US" altLang="en-US" sz="2800" dirty="0" smtClean="0">
              <a:solidFill>
                <a:srgbClr val="000000"/>
              </a:solidFill>
            </a:endParaRPr>
          </a:p>
          <a:p>
            <a:pPr marL="342900" indent="-342900" eaLnBrk="1" hangingPunct="1">
              <a:spcBef>
                <a:spcPct val="0"/>
              </a:spcBef>
              <a:spcAft>
                <a:spcPct val="0"/>
              </a:spcAft>
              <a:defRPr/>
            </a:pPr>
            <a:endParaRPr lang="en-US" altLang="en-US" sz="2400" dirty="0">
              <a:solidFill>
                <a:schemeClr val="tx1"/>
              </a:solidFill>
            </a:endParaRPr>
          </a:p>
          <a:p>
            <a:pPr eaLnBrk="1" hangingPunct="1">
              <a:spcBef>
                <a:spcPct val="0"/>
              </a:spcBef>
              <a:spcAft>
                <a:spcPct val="0"/>
              </a:spcAft>
              <a:buFont typeface="Arial" pitchFamily="34" charset="0"/>
              <a:buNone/>
              <a:defRPr/>
            </a:pPr>
            <a:endParaRPr lang="en-US" altLang="en-US" sz="1800" dirty="0" smtClean="0">
              <a:solidFill>
                <a:srgbClr val="000000"/>
              </a:solidFill>
            </a:endParaRPr>
          </a:p>
        </p:txBody>
      </p:sp>
      <p:sp>
        <p:nvSpPr>
          <p:cNvPr id="37892" name="Slide Number Placeholder 2"/>
          <p:cNvSpPr txBox="1">
            <a:spLocks noGrp="1"/>
          </p:cNvSpPr>
          <p:nvPr/>
        </p:nvSpPr>
        <p:spPr bwMode="auto">
          <a:xfrm>
            <a:off x="63246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r" eaLnBrk="1" hangingPunct="1">
              <a:spcBef>
                <a:spcPct val="0"/>
              </a:spcBef>
              <a:spcAft>
                <a:spcPct val="0"/>
              </a:spcAft>
              <a:buFontTx/>
              <a:buNone/>
            </a:pPr>
            <a:fld id="{9EB6FA80-6357-496C-AFC8-57FD627DD747}" type="slidenum">
              <a:rPr lang="en-US" altLang="en-US" sz="1200">
                <a:solidFill>
                  <a:schemeClr val="tx1"/>
                </a:solidFill>
              </a:rPr>
              <a:pPr algn="r" eaLnBrk="1" hangingPunct="1">
                <a:spcBef>
                  <a:spcPct val="0"/>
                </a:spcBef>
                <a:spcAft>
                  <a:spcPct val="0"/>
                </a:spcAft>
                <a:buFontTx/>
                <a:buNone/>
              </a:pPr>
              <a:t>32</a:t>
            </a:fld>
            <a:endParaRPr lang="en-US" altLang="en-US" sz="120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066800"/>
          </a:xfrm>
          <a:prstGeom prst="rect">
            <a:avLst/>
          </a:prstGeom>
        </p:spPr>
        <p:txBody>
          <a:bodyPr anchor="ctr" anchorCtr="1">
            <a:normAutofit/>
          </a:bodyPr>
          <a:lstStyle/>
          <a:p>
            <a:pPr eaLnBrk="1" hangingPunct="1">
              <a:defRPr/>
            </a:pPr>
            <a:r>
              <a:rPr lang="en-US" altLang="en-US" dirty="0" smtClean="0">
                <a:ln>
                  <a:noFill/>
                </a:ln>
                <a:effectLst>
                  <a:outerShdw blurRad="38100" dist="38100" dir="2700000" algn="tl">
                    <a:srgbClr val="C0C0C0"/>
                  </a:outerShdw>
                </a:effectLst>
              </a:rPr>
              <a:t>FINAL WORD FROM RANDEE</a:t>
            </a:r>
          </a:p>
        </p:txBody>
      </p:sp>
      <p:sp>
        <p:nvSpPr>
          <p:cNvPr id="7" name="Content Placeholder 2"/>
          <p:cNvSpPr txBox="1">
            <a:spLocks/>
          </p:cNvSpPr>
          <p:nvPr/>
        </p:nvSpPr>
        <p:spPr>
          <a:xfrm>
            <a:off x="2743200" y="2819400"/>
            <a:ext cx="5410200" cy="1447800"/>
          </a:xfrm>
          <a:prstGeom prst="rect">
            <a:avLst/>
          </a:prstGeom>
          <a:solidFill>
            <a:schemeClr val="bg1">
              <a:lumMod val="75000"/>
              <a:alpha val="85000"/>
            </a:schemeClr>
          </a:solidFill>
        </p:spPr>
        <p:txBody>
          <a:bodyPr>
            <a:norm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Moderator: Randee Chafkin</a:t>
            </a:r>
          </a:p>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Title: Workforce Development Specialist</a:t>
            </a:r>
          </a:p>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Organization: </a:t>
            </a:r>
            <a:r>
              <a:rPr lang="en-US" altLang="en-US" sz="2000" dirty="0" smtClean="0">
                <a:latin typeface="Arial" pitchFamily="34" charset="0"/>
              </a:rPr>
              <a:t>Employment and Training Administration</a:t>
            </a:r>
          </a:p>
        </p:txBody>
      </p:sp>
      <p:sp>
        <p:nvSpPr>
          <p:cNvPr id="27652" name="Slide Number Placeholder 2"/>
          <p:cNvSpPr txBox="1">
            <a:spLocks noGrp="1"/>
          </p:cNvSpPr>
          <p:nvPr/>
        </p:nvSpPr>
        <p:spPr bwMode="auto">
          <a:xfrm>
            <a:off x="63246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r" eaLnBrk="1" hangingPunct="1">
              <a:spcBef>
                <a:spcPct val="0"/>
              </a:spcBef>
              <a:spcAft>
                <a:spcPct val="0"/>
              </a:spcAft>
              <a:buFontTx/>
              <a:buNone/>
            </a:pPr>
            <a:fld id="{04FD84E4-2570-4103-AA22-75E23D34B5DA}" type="slidenum">
              <a:rPr lang="en-US" altLang="en-US" sz="1200">
                <a:solidFill>
                  <a:schemeClr val="tx1"/>
                </a:solidFill>
              </a:rPr>
              <a:pPr algn="r" eaLnBrk="1" hangingPunct="1">
                <a:spcBef>
                  <a:spcPct val="0"/>
                </a:spcBef>
                <a:spcAft>
                  <a:spcPct val="0"/>
                </a:spcAft>
                <a:buFontTx/>
                <a:buNone/>
              </a:pPr>
              <a:t>33</a:t>
            </a:fld>
            <a:endParaRPr lang="en-US" altLang="en-US" sz="1200">
              <a:solidFill>
                <a:schemeClr val="tx1"/>
              </a:solidFill>
            </a:endParaRPr>
          </a:p>
        </p:txBody>
      </p:sp>
      <p:sp>
        <p:nvSpPr>
          <p:cNvPr id="27653" name="Footer Placeholder 5"/>
          <p:cNvSpPr txBox="1">
            <a:spLocks noGrp="1"/>
          </p:cNvSpPr>
          <p:nvPr/>
        </p:nvSpPr>
        <p:spPr bwMode="auto">
          <a:xfrm>
            <a:off x="3124200" y="641667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ctr" eaLnBrk="1" hangingPunct="1">
              <a:spcBef>
                <a:spcPct val="0"/>
              </a:spcBef>
              <a:spcAft>
                <a:spcPct val="0"/>
              </a:spcAft>
              <a:buFontTx/>
              <a:buNone/>
            </a:pPr>
            <a:r>
              <a:rPr lang="en-US" altLang="en-US" sz="1200">
                <a:solidFill>
                  <a:schemeClr val="bg1"/>
                </a:solidFill>
              </a:rPr>
              <a:t>#</a:t>
            </a:r>
          </a:p>
        </p:txBody>
      </p:sp>
      <p:pic>
        <p:nvPicPr>
          <p:cNvPr id="27654" name="Content Placeholder 14" descr="randeeprof.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762000" y="2743200"/>
            <a:ext cx="1219200" cy="1600200"/>
          </a:xfrm>
        </p:spPr>
      </p:pic>
    </p:spTree>
    <p:extLst>
      <p:ext uri="{BB962C8B-B14F-4D97-AF65-F5344CB8AC3E}">
        <p14:creationId xmlns:p14="http://schemas.microsoft.com/office/powerpoint/2010/main" val="33962602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066800"/>
          </a:xfrm>
          <a:prstGeom prst="rect">
            <a:avLst/>
          </a:prstGeom>
        </p:spPr>
        <p:txBody>
          <a:bodyPr anchor="ctr" anchorCtr="1">
            <a:normAutofit/>
          </a:bodyPr>
          <a:lstStyle/>
          <a:p>
            <a:pPr eaLnBrk="1" fontAlgn="auto" hangingPunct="1">
              <a:spcAft>
                <a:spcPts val="0"/>
              </a:spcAft>
              <a:defRPr/>
            </a:pPr>
            <a:r>
              <a:rPr lang="en-US" dirty="0" smtClean="0">
                <a:ln w="12700">
                  <a:noFill/>
                  <a:prstDash val="solid"/>
                </a:ln>
                <a:effectLst>
                  <a:outerShdw blurRad="38100" dist="38100" dir="2700000" algn="tl">
                    <a:srgbClr val="000000">
                      <a:alpha val="43137"/>
                    </a:srgbClr>
                  </a:outerShdw>
                </a:effectLst>
              </a:rPr>
              <a:t>Discussion &amp; Feedback</a:t>
            </a:r>
            <a:endParaRPr lang="en-US" dirty="0">
              <a:ln w="12700">
                <a:noFill/>
                <a:prstDash val="solid"/>
              </a:ln>
              <a:effectLst>
                <a:outerShdw blurRad="38100" dist="38100" dir="2700000" algn="tl">
                  <a:srgbClr val="000000">
                    <a:alpha val="43137"/>
                  </a:srgbClr>
                </a:outerShdw>
              </a:effectLst>
            </a:endParaRPr>
          </a:p>
        </p:txBody>
      </p:sp>
      <p:sp>
        <p:nvSpPr>
          <p:cNvPr id="40963" name="Slide Number Placeholder 2"/>
          <p:cNvSpPr txBox="1">
            <a:spLocks noGrp="1"/>
          </p:cNvSpPr>
          <p:nvPr/>
        </p:nvSpPr>
        <p:spPr bwMode="auto">
          <a:xfrm>
            <a:off x="63246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r" eaLnBrk="1" hangingPunct="1">
              <a:spcBef>
                <a:spcPct val="0"/>
              </a:spcBef>
              <a:spcAft>
                <a:spcPct val="0"/>
              </a:spcAft>
              <a:buFontTx/>
              <a:buNone/>
            </a:pPr>
            <a:fld id="{46B67FCB-B4D4-4E5C-97D1-A45B9EC30425}" type="slidenum">
              <a:rPr lang="en-US" altLang="en-US" sz="1200">
                <a:solidFill>
                  <a:schemeClr val="tx1"/>
                </a:solidFill>
              </a:rPr>
              <a:pPr algn="r" eaLnBrk="1" hangingPunct="1">
                <a:spcBef>
                  <a:spcPct val="0"/>
                </a:spcBef>
                <a:spcAft>
                  <a:spcPct val="0"/>
                </a:spcAft>
                <a:buFontTx/>
                <a:buNone/>
              </a:pPr>
              <a:t>34</a:t>
            </a:fld>
            <a:endParaRPr lang="en-US" altLang="en-US" sz="1200">
              <a:solidFill>
                <a:schemeClr val="tx1"/>
              </a:solidFill>
            </a:endParaRPr>
          </a:p>
        </p:txBody>
      </p:sp>
      <p:sp>
        <p:nvSpPr>
          <p:cNvPr id="40964" name="Footer Placeholder 3"/>
          <p:cNvSpPr txBox="1">
            <a:spLocks noGrp="1"/>
          </p:cNvSpPr>
          <p:nvPr/>
        </p:nvSpPr>
        <p:spPr bwMode="auto">
          <a:xfrm>
            <a:off x="3124200" y="641667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ctr" eaLnBrk="1" hangingPunct="1">
              <a:spcBef>
                <a:spcPct val="0"/>
              </a:spcBef>
              <a:spcAft>
                <a:spcPct val="0"/>
              </a:spcAft>
              <a:buFontTx/>
              <a:buNone/>
            </a:pPr>
            <a:r>
              <a:rPr lang="en-US" altLang="en-US" sz="1200">
                <a:solidFill>
                  <a:schemeClr val="bg1"/>
                </a:solidFill>
              </a:rPr>
              <a:t>#</a:t>
            </a:r>
          </a:p>
        </p:txBody>
      </p:sp>
      <p:pic>
        <p:nvPicPr>
          <p:cNvPr id="4099" name="Picture 3" descr="C:\Users\mlamb\AppData\Local\Microsoft\Windows\Temporary Internet Files\Content.IE5\1QJXKSNR\MP900439536[1].jpg"/>
          <p:cNvPicPr>
            <a:picLocks noChangeAspect="1" noChangeArrowheads="1"/>
          </p:cNvPicPr>
          <p:nvPr/>
        </p:nvPicPr>
        <p:blipFill>
          <a:blip r:embed="rId3" cstate="print">
            <a:extLst/>
          </a:blip>
          <a:srcRect/>
          <a:stretch>
            <a:fillRect/>
          </a:stretch>
        </p:blipFill>
        <p:spPr bwMode="auto">
          <a:xfrm>
            <a:off x="3886200" y="1984959"/>
            <a:ext cx="4953965" cy="2968041"/>
          </a:xfrm>
          <a:prstGeom prst="roundRect">
            <a:avLst>
              <a:gd name="adj" fmla="val 4167"/>
            </a:avLst>
          </a:prstGeom>
          <a:solidFill>
            <a:srgbClr val="FFFFFF"/>
          </a:solidFill>
          <a:ln w="76200" cap="sq">
            <a:solidFill>
              <a:schemeClr val="tx2"/>
            </a:solidFill>
            <a:miter lim="800000"/>
          </a:ln>
          <a:effectLst>
            <a:reflection blurRad="6350" stA="50000" endA="275" endPos="40000" dist="101600" dir="5400000" sy="-100000" algn="bl" rotWithShape="0"/>
          </a:effectLst>
          <a:scene3d>
            <a:camera prst="orthographicFront"/>
            <a:lightRig rig="threePt" dir="t">
              <a:rot lat="0" lon="0" rev="2700000"/>
            </a:lightRig>
          </a:scene3d>
          <a:sp3d>
            <a:bevelT h="38100"/>
            <a:contourClr>
              <a:srgbClr val="C0C0C0"/>
            </a:contourClr>
          </a:sp3d>
          <a:extLst/>
        </p:spPr>
      </p:pic>
      <p:sp>
        <p:nvSpPr>
          <p:cNvPr id="7" name="Pentagon 6"/>
          <p:cNvSpPr/>
          <p:nvPr/>
        </p:nvSpPr>
        <p:spPr>
          <a:xfrm>
            <a:off x="76200" y="2493963"/>
            <a:ext cx="4648200" cy="1849437"/>
          </a:xfrm>
          <a:prstGeom prst="homePlate">
            <a:avLst>
              <a:gd name="adj" fmla="val 45640"/>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000" smtClean="0">
              <a:solidFill>
                <a:srgbClr val="C00000"/>
              </a:solidFill>
              <a:cs typeface="Arial" charset="0"/>
            </a:endParaRPr>
          </a:p>
          <a:p>
            <a:pPr algn="ctr" eaLnBrk="1" hangingPunct="1">
              <a:defRPr/>
            </a:pPr>
            <a:r>
              <a:rPr lang="en-US" altLang="en-US" sz="2000" smtClean="0">
                <a:solidFill>
                  <a:srgbClr val="C00000"/>
                </a:solidFill>
                <a:cs typeface="Arial" charset="0"/>
              </a:rPr>
              <a:t>Your thoughts or questions are welcomed…</a:t>
            </a:r>
          </a:p>
          <a:p>
            <a:pPr algn="ctr" eaLnBrk="1" hangingPunct="1">
              <a:defRPr/>
            </a:pPr>
            <a:endParaRPr lang="en-US" altLang="en-US" smtClean="0">
              <a:solidFill>
                <a:srgbClr val="FFFFFF"/>
              </a:solidFill>
              <a:latin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Please enter your questions </a:t>
            </a:r>
            <a:r>
              <a:rPr lang="en-US" dirty="0" smtClean="0"/>
              <a:t>in </a:t>
            </a:r>
            <a:r>
              <a:rPr lang="en-US" dirty="0"/>
              <a:t>the Chat Room! </a:t>
            </a:r>
          </a:p>
        </p:txBody>
      </p:sp>
      <p:pic>
        <p:nvPicPr>
          <p:cNvPr id="5" name="Picture 4"/>
          <p:cNvPicPr>
            <a:picLocks noChangeAspect="1"/>
          </p:cNvPicPr>
          <p:nvPr/>
        </p:nvPicPr>
        <p:blipFill>
          <a:blip r:embed="rId3" cstate="print">
            <a:extLst/>
          </a:blip>
          <a:stretch>
            <a:fillRect/>
          </a:stretch>
        </p:blipFill>
        <p:spPr>
          <a:xfrm>
            <a:off x="2657475" y="1771650"/>
            <a:ext cx="3810000" cy="3790950"/>
          </a:xfrm>
          <a:prstGeom prst="rect">
            <a:avLst/>
          </a:prstGeom>
          <a:effectLst>
            <a:reflection blurRad="6350" stA="50000" endA="275" endPos="40000" dist="101600" dir="5400000" sy="-100000" algn="bl" rotWithShape="0"/>
          </a:effectLst>
        </p:spPr>
      </p:pic>
      <p:sp>
        <p:nvSpPr>
          <p:cNvPr id="4301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eaLnBrk="1" fontAlgn="base" hangingPunct="1">
              <a:spcBef>
                <a:spcPct val="0"/>
              </a:spcBef>
              <a:spcAft>
                <a:spcPct val="0"/>
              </a:spcAft>
              <a:buFontTx/>
              <a:buNone/>
            </a:pPr>
            <a:fld id="{B9346375-A495-4BF3-A725-0C7482099FCA}" type="slidenum">
              <a:rPr lang="en-US" altLang="en-US" sz="1200" smtClean="0">
                <a:solidFill>
                  <a:schemeClr val="tx1"/>
                </a:solidFill>
              </a:rPr>
              <a:pPr eaLnBrk="1" fontAlgn="base" hangingPunct="1">
                <a:spcBef>
                  <a:spcPct val="0"/>
                </a:spcBef>
                <a:spcAft>
                  <a:spcPct val="0"/>
                </a:spcAft>
                <a:buFontTx/>
                <a:buNone/>
              </a:pPr>
              <a:t>35</a:t>
            </a:fld>
            <a:endParaRPr lang="en-US" altLang="en-US" sz="1200" smtClean="0">
              <a:solidFill>
                <a:schemeClr val="tx1"/>
              </a:solidFill>
            </a:endParaRPr>
          </a:p>
        </p:txBody>
      </p:sp>
      <p:sp>
        <p:nvSpPr>
          <p:cNvPr id="43013"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eaLnBrk="1" fontAlgn="base" hangingPunct="1">
              <a:spcBef>
                <a:spcPct val="0"/>
              </a:spcBef>
              <a:spcAft>
                <a:spcPct val="0"/>
              </a:spcAft>
              <a:buFontTx/>
              <a:buNone/>
            </a:pPr>
            <a:r>
              <a:rPr lang="en-US" altLang="en-US" sz="1200" smtClean="0">
                <a:solidFill>
                  <a:schemeClr val="bg1"/>
                </a:solidFill>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1"/>
          <p:cNvPicPr>
            <a:picLocks noChangeAspect="1"/>
          </p:cNvPicPr>
          <p:nvPr/>
        </p:nvPicPr>
        <p:blipFill>
          <a:blip r:embed="rId3">
            <a:extLst>
              <a:ext uri="{28A0092B-C50C-407E-A947-70E740481C1C}">
                <a14:useLocalDpi xmlns:a14="http://schemas.microsoft.com/office/drawing/2010/main" val="0"/>
              </a:ext>
            </a:extLst>
          </a:blip>
          <a:srcRect l="54626"/>
          <a:stretch>
            <a:fillRect/>
          </a:stretch>
        </p:blipFill>
        <p:spPr bwMode="auto">
          <a:xfrm>
            <a:off x="4419600" y="1089025"/>
            <a:ext cx="4724400" cy="576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0" y="0"/>
            <a:ext cx="9144000" cy="1066800"/>
          </a:xfrm>
          <a:prstGeom prst="rect">
            <a:avLst/>
          </a:prstGeom>
        </p:spPr>
        <p:txBody>
          <a:bodyPr anchor="ctr" anchorCtr="1">
            <a:normAutofit/>
          </a:bodyPr>
          <a:lstStyle/>
          <a:p>
            <a:pPr eaLnBrk="1" fontAlgn="auto" hangingPunct="1">
              <a:spcAft>
                <a:spcPts val="0"/>
              </a:spcAft>
              <a:defRPr/>
            </a:pPr>
            <a:r>
              <a:rPr lang="en-US" dirty="0" smtClean="0">
                <a:ln w="12700">
                  <a:noFill/>
                  <a:prstDash val="solid"/>
                </a:ln>
                <a:effectLst>
                  <a:outerShdw blurRad="38100" dist="38100" dir="2700000" algn="tl">
                    <a:srgbClr val="000000">
                      <a:alpha val="43137"/>
                    </a:srgbClr>
                  </a:outerShdw>
                </a:effectLst>
              </a:rPr>
              <a:t>Speakers’ Contact Information</a:t>
            </a:r>
            <a:endParaRPr lang="en-US" dirty="0">
              <a:ln w="12700">
                <a:noFill/>
                <a:prstDash val="solid"/>
              </a:ln>
              <a:effectLst>
                <a:outerShdw blurRad="38100" dist="38100" dir="2700000" algn="tl">
                  <a:srgbClr val="000000">
                    <a:alpha val="43137"/>
                  </a:srgbClr>
                </a:outerShdw>
              </a:effectLst>
            </a:endParaRPr>
          </a:p>
        </p:txBody>
      </p:sp>
      <p:sp>
        <p:nvSpPr>
          <p:cNvPr id="5" name="Rounded Rectangle 4"/>
          <p:cNvSpPr/>
          <p:nvPr/>
        </p:nvSpPr>
        <p:spPr>
          <a:xfrm>
            <a:off x="152400" y="1400175"/>
            <a:ext cx="5334000" cy="16303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1600" smtClean="0">
              <a:solidFill>
                <a:srgbClr val="C00000"/>
              </a:solidFill>
              <a:latin typeface="Tahoma" pitchFamily="34" charset="0"/>
            </a:endParaRPr>
          </a:p>
          <a:p>
            <a:pPr>
              <a:defRPr/>
            </a:pPr>
            <a:r>
              <a:rPr lang="en-US" altLang="en-US" sz="1600" smtClean="0">
                <a:solidFill>
                  <a:srgbClr val="C00000"/>
                </a:solidFill>
                <a:latin typeface="Tahoma" pitchFamily="34" charset="0"/>
              </a:rPr>
              <a:t>Speaker:		Kevin Nickerson</a:t>
            </a:r>
          </a:p>
          <a:p>
            <a:pPr>
              <a:defRPr/>
            </a:pPr>
            <a:r>
              <a:rPr lang="en-US" altLang="en-US" sz="1600" smtClean="0">
                <a:solidFill>
                  <a:srgbClr val="C00000"/>
                </a:solidFill>
                <a:latin typeface="Tahoma" pitchFamily="34" charset="0"/>
              </a:rPr>
              <a:t>Title:		DEI Ticket Subject Matter Expert</a:t>
            </a:r>
          </a:p>
          <a:p>
            <a:pPr>
              <a:defRPr/>
            </a:pPr>
            <a:r>
              <a:rPr lang="en-US" altLang="en-US" sz="1600" smtClean="0">
                <a:solidFill>
                  <a:srgbClr val="C00000"/>
                </a:solidFill>
                <a:latin typeface="Tahoma" pitchFamily="34" charset="0"/>
              </a:rPr>
              <a:t>Organization:	National Disability Institute</a:t>
            </a:r>
          </a:p>
          <a:p>
            <a:pPr>
              <a:defRPr/>
            </a:pPr>
            <a:r>
              <a:rPr lang="en-US" altLang="en-US" sz="1600" smtClean="0">
                <a:solidFill>
                  <a:srgbClr val="C00000"/>
                </a:solidFill>
                <a:latin typeface="Tahoma" pitchFamily="34" charset="0"/>
              </a:rPr>
              <a:t>Email:		knickerson@ndi-inc.org</a:t>
            </a:r>
          </a:p>
        </p:txBody>
      </p:sp>
      <p:sp>
        <p:nvSpPr>
          <p:cNvPr id="6" name="Rounded Rectangle 5"/>
          <p:cNvSpPr/>
          <p:nvPr/>
        </p:nvSpPr>
        <p:spPr>
          <a:xfrm>
            <a:off x="152400" y="3171825"/>
            <a:ext cx="5357813" cy="1476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1600" smtClean="0">
              <a:solidFill>
                <a:srgbClr val="C00000"/>
              </a:solidFill>
              <a:latin typeface="Tahoma" pitchFamily="34" charset="0"/>
            </a:endParaRPr>
          </a:p>
          <a:p>
            <a:pPr>
              <a:defRPr/>
            </a:pPr>
            <a:r>
              <a:rPr lang="en-US" altLang="en-US" sz="1600" smtClean="0">
                <a:solidFill>
                  <a:srgbClr val="C00000"/>
                </a:solidFill>
                <a:latin typeface="Tahoma" pitchFamily="34" charset="0"/>
              </a:rPr>
              <a:t>Speaker:		Mary Lynn ReVoir</a:t>
            </a:r>
          </a:p>
          <a:p>
            <a:pPr>
              <a:defRPr/>
            </a:pPr>
            <a:r>
              <a:rPr lang="en-US" altLang="en-US" sz="1600" smtClean="0">
                <a:solidFill>
                  <a:srgbClr val="C00000"/>
                </a:solidFill>
                <a:latin typeface="Tahoma" pitchFamily="34" charset="0"/>
              </a:rPr>
              <a:t>Title:		DEI Ticket Coordinator</a:t>
            </a:r>
          </a:p>
          <a:p>
            <a:pPr>
              <a:defRPr/>
            </a:pPr>
            <a:r>
              <a:rPr lang="en-US" altLang="en-US" sz="1600" smtClean="0">
                <a:solidFill>
                  <a:srgbClr val="C00000"/>
                </a:solidFill>
                <a:latin typeface="Tahoma" pitchFamily="34" charset="0"/>
              </a:rPr>
              <a:t>Organization:	National Disability Institute</a:t>
            </a:r>
          </a:p>
          <a:p>
            <a:pPr>
              <a:defRPr/>
            </a:pPr>
            <a:r>
              <a:rPr lang="en-US" altLang="en-US" sz="1600" smtClean="0">
                <a:solidFill>
                  <a:srgbClr val="C00000"/>
                </a:solidFill>
                <a:latin typeface="Tahoma" pitchFamily="34" charset="0"/>
              </a:rPr>
              <a:t>Email:		mlrevoir@ndi-inc.org</a:t>
            </a:r>
          </a:p>
          <a:p>
            <a:pPr>
              <a:defRPr/>
            </a:pPr>
            <a:endParaRPr lang="en-US" altLang="en-US" sz="1600" smtClean="0">
              <a:solidFill>
                <a:srgbClr val="C00000"/>
              </a:solidFill>
              <a:latin typeface="Tahoma" pitchFamily="34" charset="0"/>
            </a:endParaRPr>
          </a:p>
        </p:txBody>
      </p:sp>
      <p:sp>
        <p:nvSpPr>
          <p:cNvPr id="44038" name="Slide Number Placeholder 2"/>
          <p:cNvSpPr txBox="1">
            <a:spLocks noGrp="1"/>
          </p:cNvSpPr>
          <p:nvPr/>
        </p:nvSpPr>
        <p:spPr bwMode="auto">
          <a:xfrm>
            <a:off x="63246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r" eaLnBrk="1" hangingPunct="1">
              <a:spcBef>
                <a:spcPct val="0"/>
              </a:spcBef>
              <a:spcAft>
                <a:spcPct val="0"/>
              </a:spcAft>
              <a:buFontTx/>
              <a:buNone/>
            </a:pPr>
            <a:fld id="{1AA9F37F-97ED-4408-9BC1-167A3FF0FAD8}" type="slidenum">
              <a:rPr lang="en-US" altLang="en-US" sz="1200">
                <a:solidFill>
                  <a:schemeClr val="tx1"/>
                </a:solidFill>
              </a:rPr>
              <a:pPr algn="r" eaLnBrk="1" hangingPunct="1">
                <a:spcBef>
                  <a:spcPct val="0"/>
                </a:spcBef>
                <a:spcAft>
                  <a:spcPct val="0"/>
                </a:spcAft>
                <a:buFontTx/>
                <a:buNone/>
              </a:pPr>
              <a:t>36</a:t>
            </a:fld>
            <a:endParaRPr lang="en-US" altLang="en-US" sz="1200">
              <a:solidFill>
                <a:schemeClr val="tx1"/>
              </a:solidFill>
            </a:endParaRPr>
          </a:p>
        </p:txBody>
      </p:sp>
      <p:sp>
        <p:nvSpPr>
          <p:cNvPr id="44039" name="Footer Placeholder 6"/>
          <p:cNvSpPr txBox="1">
            <a:spLocks noGrp="1"/>
          </p:cNvSpPr>
          <p:nvPr/>
        </p:nvSpPr>
        <p:spPr bwMode="auto">
          <a:xfrm>
            <a:off x="3124200" y="641667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ctr" eaLnBrk="1" hangingPunct="1">
              <a:spcBef>
                <a:spcPct val="0"/>
              </a:spcBef>
              <a:spcAft>
                <a:spcPct val="0"/>
              </a:spcAft>
              <a:buFontTx/>
              <a:buNone/>
            </a:pPr>
            <a:r>
              <a:rPr lang="en-US" altLang="en-US" sz="1200">
                <a:solidFill>
                  <a:schemeClr val="bg1"/>
                </a:solidFill>
              </a:rPr>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0888" y="1600200"/>
            <a:ext cx="7620000" cy="4525963"/>
          </a:xfrm>
        </p:spPr>
        <p:txBody>
          <a:bodyPr rtlCol="0">
            <a:normAutofit/>
          </a:bodyPr>
          <a:lstStyle/>
          <a:p>
            <a:pPr marL="0" indent="0" algn="ctr" eaLnBrk="1" fontAlgn="auto" hangingPunct="1">
              <a:buFont typeface="Arial" pitchFamily="34" charset="0"/>
              <a:buNone/>
              <a:defRPr/>
            </a:pPr>
            <a:endParaRPr lang="en-US" dirty="0" smtClean="0"/>
          </a:p>
          <a:p>
            <a:pPr marL="0" indent="0" algn="ctr" eaLnBrk="1" fontAlgn="auto" hangingPunct="1">
              <a:buFont typeface="Arial" pitchFamily="34" charset="0"/>
              <a:buNone/>
              <a:defRPr/>
            </a:pPr>
            <a:endParaRPr lang="en-US" dirty="0"/>
          </a:p>
          <a:p>
            <a:pPr marL="0" indent="0" algn="ctr" eaLnBrk="1" fontAlgn="auto" hangingPunct="1">
              <a:buFont typeface="Arial" pitchFamily="34" charset="0"/>
              <a:buNone/>
              <a:defRPr/>
            </a:pPr>
            <a:r>
              <a:rPr lang="en-US" sz="5400" b="1" i="1" dirty="0" smtClean="0">
                <a:solidFill>
                  <a:srgbClr val="FF0000"/>
                </a:solidFill>
                <a:effectLst>
                  <a:outerShdw blurRad="38100" dist="38100" dir="2700000" algn="tl">
                    <a:srgbClr val="000000">
                      <a:alpha val="43137"/>
                    </a:srgbClr>
                  </a:outerShdw>
                </a:effectLst>
                <a:latin typeface="Comic Sans MS" pitchFamily="66" charset="0"/>
              </a:rPr>
              <a:t>Thank You!</a:t>
            </a:r>
          </a:p>
          <a:p>
            <a:pPr marL="0" indent="0" algn="ctr" eaLnBrk="1" fontAlgn="auto" hangingPunct="1">
              <a:buFont typeface="Arial" pitchFamily="34" charset="0"/>
              <a:buNone/>
              <a:defRPr/>
            </a:pPr>
            <a:endParaRPr lang="en-US" sz="2400" dirty="0" smtClean="0">
              <a:effectLst>
                <a:outerShdw blurRad="38100" dist="38100" dir="2700000" algn="tl">
                  <a:srgbClr val="000000">
                    <a:alpha val="43137"/>
                  </a:srgbClr>
                </a:outerShdw>
              </a:effectLst>
            </a:endParaRPr>
          </a:p>
          <a:p>
            <a:pPr marL="0" indent="0" algn="ctr" eaLnBrk="1" fontAlgn="auto" hangingPunct="1">
              <a:buFont typeface="Arial" pitchFamily="34" charset="0"/>
              <a:buNone/>
              <a:defRPr/>
            </a:pPr>
            <a:endParaRPr lang="en-US" sz="2400" dirty="0" smtClean="0">
              <a:effectLst>
                <a:outerShdw blurRad="38100" dist="38100" dir="2700000" algn="tl">
                  <a:srgbClr val="000000">
                    <a:alpha val="43137"/>
                  </a:srgbClr>
                </a:outerShdw>
              </a:effectLst>
            </a:endParaRPr>
          </a:p>
          <a:p>
            <a:pPr marL="0" indent="0" algn="ctr" eaLnBrk="1" fontAlgn="auto" hangingPunct="1">
              <a:spcAft>
                <a:spcPts val="0"/>
              </a:spcAft>
              <a:buFont typeface="Arial" pitchFamily="34" charset="0"/>
              <a:buNone/>
              <a:defRPr/>
            </a:pPr>
            <a:r>
              <a:rPr lang="en-US" sz="2400" dirty="0" smtClean="0"/>
              <a:t>Find resources for workforce system success at:</a:t>
            </a:r>
          </a:p>
          <a:p>
            <a:pPr marL="0" indent="0" algn="ctr" eaLnBrk="1" fontAlgn="auto" hangingPunct="1">
              <a:spcAft>
                <a:spcPts val="0"/>
              </a:spcAft>
              <a:buFont typeface="Arial" pitchFamily="34" charset="0"/>
              <a:buNone/>
              <a:defRPr/>
            </a:pPr>
            <a:r>
              <a:rPr lang="en-US" sz="2400" dirty="0" smtClean="0"/>
              <a:t>www.workforce3one.org</a:t>
            </a:r>
            <a:endParaRPr lang="en-US" sz="2400" dirty="0"/>
          </a:p>
        </p:txBody>
      </p:sp>
      <p:sp>
        <p:nvSpPr>
          <p:cNvPr id="4608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eaLnBrk="1" fontAlgn="base" hangingPunct="1">
              <a:spcBef>
                <a:spcPct val="0"/>
              </a:spcBef>
              <a:spcAft>
                <a:spcPct val="0"/>
              </a:spcAft>
              <a:buFontTx/>
              <a:buNone/>
            </a:pPr>
            <a:fld id="{A3D98B8B-C0B5-42B1-BD24-4F2C95AE6882}" type="slidenum">
              <a:rPr lang="en-US" altLang="en-US" sz="1200" smtClean="0">
                <a:solidFill>
                  <a:schemeClr val="tx1"/>
                </a:solidFill>
              </a:rPr>
              <a:pPr eaLnBrk="1" fontAlgn="base" hangingPunct="1">
                <a:spcBef>
                  <a:spcPct val="0"/>
                </a:spcBef>
                <a:spcAft>
                  <a:spcPct val="0"/>
                </a:spcAft>
                <a:buFontTx/>
                <a:buNone/>
              </a:pPr>
              <a:t>37</a:t>
            </a:fld>
            <a:endParaRPr lang="en-US" altLang="en-US" sz="1200" smtClean="0">
              <a:solidFill>
                <a:schemeClr val="tx1"/>
              </a:solidFill>
            </a:endParaRPr>
          </a:p>
        </p:txBody>
      </p:sp>
      <p:sp>
        <p:nvSpPr>
          <p:cNvPr id="4608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eaLnBrk="1" fontAlgn="base" hangingPunct="1">
              <a:spcBef>
                <a:spcPct val="0"/>
              </a:spcBef>
              <a:spcAft>
                <a:spcPct val="0"/>
              </a:spcAft>
              <a:buFontTx/>
              <a:buNone/>
            </a:pPr>
            <a:r>
              <a:rPr lang="en-US" altLang="en-US" sz="1200" smtClean="0">
                <a:solidFill>
                  <a:schemeClr val="bg1"/>
                </a:solidFill>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p:cNvPicPr>
          <p:nvPr/>
        </p:nvPicPr>
        <p:blipFill>
          <a:blip r:embed="rId3">
            <a:extLst>
              <a:ext uri="{28A0092B-C50C-407E-A947-70E740481C1C}">
                <a14:useLocalDpi xmlns:a14="http://schemas.microsoft.com/office/drawing/2010/main" val="0"/>
              </a:ext>
            </a:extLst>
          </a:blip>
          <a:srcRect l="19968" r="11218"/>
          <a:stretch>
            <a:fillRect/>
          </a:stretch>
        </p:blipFill>
        <p:spPr bwMode="auto">
          <a:xfrm>
            <a:off x="0" y="1143000"/>
            <a:ext cx="2633663"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0" y="0"/>
            <a:ext cx="9144000" cy="1066800"/>
          </a:xfrm>
          <a:prstGeom prst="rect">
            <a:avLst/>
          </a:prstGeom>
        </p:spPr>
        <p:txBody>
          <a:bodyPr anchor="ctr" anchorCtr="1">
            <a:normAutofit/>
          </a:bodyPr>
          <a:lstStyle/>
          <a:p>
            <a:pPr algn="r" eaLnBrk="1" hangingPunct="1">
              <a:defRPr/>
            </a:pPr>
            <a:r>
              <a:rPr lang="en-US" altLang="en-US" sz="2400" smtClean="0">
                <a:ln>
                  <a:noFill/>
                </a:ln>
                <a:effectLst>
                  <a:outerShdw blurRad="38100" dist="38100" dir="2700000" algn="tl">
                    <a:srgbClr val="C0C0C0"/>
                  </a:outerShdw>
                </a:effectLst>
              </a:rPr>
              <a:t>	Disability Employment Initiative</a:t>
            </a:r>
          </a:p>
        </p:txBody>
      </p:sp>
      <p:sp>
        <p:nvSpPr>
          <p:cNvPr id="6148" name="Slide Number Placeholder 2"/>
          <p:cNvSpPr txBox="1">
            <a:spLocks noGrp="1"/>
          </p:cNvSpPr>
          <p:nvPr/>
        </p:nvSpPr>
        <p:spPr bwMode="auto">
          <a:xfrm>
            <a:off x="63246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r" eaLnBrk="1" hangingPunct="1">
              <a:spcBef>
                <a:spcPct val="0"/>
              </a:spcBef>
              <a:spcAft>
                <a:spcPct val="0"/>
              </a:spcAft>
              <a:buFontTx/>
              <a:buNone/>
            </a:pPr>
            <a:fld id="{2248675D-1260-4461-9496-C40E48759527}" type="slidenum">
              <a:rPr lang="en-US" altLang="en-US" sz="1200">
                <a:solidFill>
                  <a:schemeClr val="tx1"/>
                </a:solidFill>
              </a:rPr>
              <a:pPr algn="r" eaLnBrk="1" hangingPunct="1">
                <a:spcBef>
                  <a:spcPct val="0"/>
                </a:spcBef>
                <a:spcAft>
                  <a:spcPct val="0"/>
                </a:spcAft>
                <a:buFontTx/>
                <a:buNone/>
              </a:pPr>
              <a:t>4</a:t>
            </a:fld>
            <a:endParaRPr lang="en-US" altLang="en-US" sz="1200">
              <a:solidFill>
                <a:schemeClr val="tx1"/>
              </a:solidFill>
            </a:endParaRPr>
          </a:p>
        </p:txBody>
      </p:sp>
      <p:sp>
        <p:nvSpPr>
          <p:cNvPr id="6149" name="Footer Placeholder 5"/>
          <p:cNvSpPr txBox="1">
            <a:spLocks noGrp="1"/>
          </p:cNvSpPr>
          <p:nvPr/>
        </p:nvSpPr>
        <p:spPr bwMode="auto">
          <a:xfrm>
            <a:off x="3124200" y="641667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ctr" eaLnBrk="1" hangingPunct="1">
              <a:spcBef>
                <a:spcPct val="0"/>
              </a:spcBef>
              <a:spcAft>
                <a:spcPct val="0"/>
              </a:spcAft>
              <a:buFontTx/>
              <a:buNone/>
            </a:pPr>
            <a:r>
              <a:rPr lang="en-US" altLang="en-US" sz="1200">
                <a:solidFill>
                  <a:schemeClr val="bg1"/>
                </a:solidFill>
              </a:rPr>
              <a:t>#</a:t>
            </a:r>
          </a:p>
        </p:txBody>
      </p:sp>
      <p:sp>
        <p:nvSpPr>
          <p:cNvPr id="6150" name="TextBox 4"/>
          <p:cNvSpPr txBox="1">
            <a:spLocks noChangeArrowheads="1"/>
          </p:cNvSpPr>
          <p:nvPr/>
        </p:nvSpPr>
        <p:spPr bwMode="auto">
          <a:xfrm>
            <a:off x="2286000" y="1600200"/>
            <a:ext cx="6634163"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indent="-115888"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r>
              <a:rPr lang="en-US" altLang="en-US" sz="2000" dirty="0">
                <a:solidFill>
                  <a:schemeClr val="tx1"/>
                </a:solidFill>
                <a:ea typeface="ヒラギノ角ゴ Pro W3"/>
                <a:cs typeface="ヒラギノ角ゴ Pro W3"/>
              </a:rPr>
              <a:t>According to the SGA, DEI Projects at  the state level and/or local level participating LWIBs are required to become Employment Networks (ENs) under Social Security Administration’s (SSA’s) Ticket to Work Program.</a:t>
            </a:r>
          </a:p>
          <a:p>
            <a:r>
              <a:rPr lang="en-US" altLang="en-US" sz="2000" dirty="0">
                <a:solidFill>
                  <a:schemeClr val="tx1"/>
                </a:solidFill>
                <a:ea typeface="ヒラギノ角ゴ Pro W3"/>
                <a:cs typeface="ヒラギノ角ゴ Pro W3"/>
              </a:rPr>
              <a:t>Training and Technical Assistance to DEI Projects in attaining Employment Network status and implementing effective EN operations is provided under U.S. DOLETA contract with NDI Consulting, Inc. and the National Disability Institute (NDI).</a:t>
            </a:r>
          </a:p>
          <a:p>
            <a:r>
              <a:rPr lang="en-US" altLang="en-US" sz="2000" dirty="0">
                <a:solidFill>
                  <a:schemeClr val="tx1"/>
                </a:solidFill>
                <a:ea typeface="ヒラギノ角ゴ Pro W3"/>
                <a:cs typeface="ヒラギノ角ゴ Pro W3"/>
              </a:rPr>
              <a:t>Evaluation of the impact of the DEI Projects implementation and outcomes as Employment Network will be provided under U.S. DOL ODEP contract with Social Dynamics.</a:t>
            </a:r>
          </a:p>
        </p:txBody>
      </p:sp>
      <p:pic>
        <p:nvPicPr>
          <p:cNvPr id="6151" name="Picture 2" descr="C:\Users\mkennedy\Documents\NDI\DEI\DEI BRANDING\DEI Logos hi_low\DEI_Logo_lo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8600"/>
            <a:ext cx="191135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0" y="0"/>
            <a:ext cx="9144000" cy="1066800"/>
          </a:xfrm>
          <a:prstGeom prst="rect">
            <a:avLst/>
          </a:prstGeom>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p>
            <a:pPr>
              <a:defRPr/>
            </a:pPr>
            <a:r>
              <a:rPr lang="en-US" altLang="en-US" smtClean="0">
                <a:ln>
                  <a:noFill/>
                </a:ln>
                <a:effectLst>
                  <a:outerShdw blurRad="38100" dist="38100" dir="2700000" algn="tl">
                    <a:srgbClr val="C0C0C0"/>
                  </a:outerShdw>
                </a:effectLst>
              </a:rPr>
              <a:t>Learning Objectives</a:t>
            </a:r>
          </a:p>
        </p:txBody>
      </p:sp>
      <p:sp>
        <p:nvSpPr>
          <p:cNvPr id="7171" name="Slide Number Placeholder 2"/>
          <p:cNvSpPr txBox="1">
            <a:spLocks noGrp="1"/>
          </p:cNvSpPr>
          <p:nvPr/>
        </p:nvSpPr>
        <p:spPr bwMode="auto">
          <a:xfrm>
            <a:off x="63246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r" eaLnBrk="1" hangingPunct="1">
              <a:spcBef>
                <a:spcPct val="0"/>
              </a:spcBef>
              <a:spcAft>
                <a:spcPct val="0"/>
              </a:spcAft>
              <a:buFontTx/>
              <a:buNone/>
            </a:pPr>
            <a:fld id="{B3743069-DB6A-4F3C-80D1-22495894E050}" type="slidenum">
              <a:rPr lang="en-US" altLang="en-US" sz="1200">
                <a:solidFill>
                  <a:schemeClr val="tx1"/>
                </a:solidFill>
              </a:rPr>
              <a:pPr algn="r" eaLnBrk="1" hangingPunct="1">
                <a:spcBef>
                  <a:spcPct val="0"/>
                </a:spcBef>
                <a:spcAft>
                  <a:spcPct val="0"/>
                </a:spcAft>
                <a:buFontTx/>
                <a:buNone/>
              </a:pPr>
              <a:t>5</a:t>
            </a:fld>
            <a:endParaRPr lang="en-US" altLang="en-US" sz="1200">
              <a:solidFill>
                <a:schemeClr val="tx1"/>
              </a:solidFill>
            </a:endParaRPr>
          </a:p>
        </p:txBody>
      </p:sp>
      <p:sp>
        <p:nvSpPr>
          <p:cNvPr id="7172" name="Footer Placeholder 5"/>
          <p:cNvSpPr txBox="1">
            <a:spLocks noGrp="1"/>
          </p:cNvSpPr>
          <p:nvPr/>
        </p:nvSpPr>
        <p:spPr bwMode="auto">
          <a:xfrm>
            <a:off x="3124200" y="641667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ctr" eaLnBrk="1" hangingPunct="1">
              <a:spcBef>
                <a:spcPct val="0"/>
              </a:spcBef>
              <a:spcAft>
                <a:spcPct val="0"/>
              </a:spcAft>
              <a:buFontTx/>
              <a:buNone/>
            </a:pPr>
            <a:r>
              <a:rPr lang="en-US" altLang="en-US" sz="1200">
                <a:solidFill>
                  <a:schemeClr val="bg1"/>
                </a:solidFill>
              </a:rPr>
              <a:t>#</a:t>
            </a:r>
          </a:p>
        </p:txBody>
      </p:sp>
      <p:sp>
        <p:nvSpPr>
          <p:cNvPr id="7173" name="TextBox 9"/>
          <p:cNvSpPr txBox="1">
            <a:spLocks noChangeArrowheads="1"/>
          </p:cNvSpPr>
          <p:nvPr/>
        </p:nvSpPr>
        <p:spPr bwMode="auto">
          <a:xfrm>
            <a:off x="381000" y="1752600"/>
            <a:ext cx="8189913" cy="340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eaLnBrk="1" hangingPunct="1">
              <a:spcBef>
                <a:spcPct val="0"/>
              </a:spcBef>
              <a:spcAft>
                <a:spcPct val="0"/>
              </a:spcAft>
              <a:buFontTx/>
              <a:buNone/>
            </a:pPr>
            <a:r>
              <a:rPr lang="en-US" altLang="en-US" sz="1800" b="1" dirty="0" smtClean="0">
                <a:solidFill>
                  <a:schemeClr val="tx1"/>
                </a:solidFill>
              </a:rPr>
              <a:t>DEI </a:t>
            </a:r>
            <a:r>
              <a:rPr lang="en-US" altLang="en-US" sz="1800" b="1" dirty="0">
                <a:solidFill>
                  <a:schemeClr val="tx1"/>
                </a:solidFill>
              </a:rPr>
              <a:t>grantees </a:t>
            </a:r>
            <a:r>
              <a:rPr lang="en-US" altLang="en-US" sz="1800" b="1" dirty="0" smtClean="0">
                <a:solidFill>
                  <a:schemeClr val="tx1"/>
                </a:solidFill>
              </a:rPr>
              <a:t>and </a:t>
            </a:r>
            <a:r>
              <a:rPr lang="en-US" altLang="en-US" sz="1800" b="1" dirty="0">
                <a:solidFill>
                  <a:schemeClr val="tx1"/>
                </a:solidFill>
              </a:rPr>
              <a:t>participants and partners from the public </a:t>
            </a:r>
          </a:p>
          <a:p>
            <a:pPr eaLnBrk="1" hangingPunct="1">
              <a:spcBef>
                <a:spcPct val="0"/>
              </a:spcBef>
              <a:spcAft>
                <a:spcPct val="0"/>
              </a:spcAft>
              <a:buFontTx/>
              <a:buNone/>
            </a:pPr>
            <a:r>
              <a:rPr lang="en-US" altLang="en-US" sz="1800" b="1" dirty="0">
                <a:solidFill>
                  <a:schemeClr val="tx1"/>
                </a:solidFill>
              </a:rPr>
              <a:t>workforce system </a:t>
            </a:r>
            <a:r>
              <a:rPr lang="en-US" altLang="en-US" sz="1800" b="1" dirty="0" smtClean="0">
                <a:solidFill>
                  <a:schemeClr val="tx1"/>
                </a:solidFill>
              </a:rPr>
              <a:t>will:</a:t>
            </a:r>
          </a:p>
          <a:p>
            <a:pPr eaLnBrk="1" hangingPunct="1">
              <a:spcBef>
                <a:spcPct val="0"/>
              </a:spcBef>
              <a:spcAft>
                <a:spcPct val="0"/>
              </a:spcAft>
              <a:buFontTx/>
              <a:buNone/>
            </a:pPr>
            <a:endParaRPr lang="en-US" altLang="en-US" sz="1800" b="1" dirty="0">
              <a:solidFill>
                <a:schemeClr val="tx1"/>
              </a:solidFill>
            </a:endParaRPr>
          </a:p>
          <a:p>
            <a:pPr lvl="0"/>
            <a:r>
              <a:rPr lang="en-US" sz="1800" dirty="0">
                <a:solidFill>
                  <a:schemeClr val="tx1"/>
                </a:solidFill>
              </a:rPr>
              <a:t>Learn about key development and practices of DEI workforce Employments Networks leading to successful outcomes and </a:t>
            </a:r>
          </a:p>
          <a:p>
            <a:pPr lvl="0"/>
            <a:r>
              <a:rPr lang="en-US" sz="1800" dirty="0">
                <a:solidFill>
                  <a:schemeClr val="tx1"/>
                </a:solidFill>
              </a:rPr>
              <a:t>Become aware of challenges operating an </a:t>
            </a:r>
            <a:r>
              <a:rPr lang="en-US" sz="1800" dirty="0" smtClean="0">
                <a:solidFill>
                  <a:schemeClr val="tx1"/>
                </a:solidFill>
              </a:rPr>
              <a:t>EN and </a:t>
            </a:r>
            <a:r>
              <a:rPr lang="en-US" sz="1800" dirty="0">
                <a:solidFill>
                  <a:schemeClr val="tx1"/>
                </a:solidFill>
              </a:rPr>
              <a:t>pitfalls to avoid </a:t>
            </a:r>
          </a:p>
          <a:p>
            <a:pPr lvl="0"/>
            <a:r>
              <a:rPr lang="en-US" sz="1800" dirty="0">
                <a:solidFill>
                  <a:schemeClr val="tx1"/>
                </a:solidFill>
              </a:rPr>
              <a:t>Be informed about performance trends of workforce Employment Networks and how to experience this success at the local AJC level</a:t>
            </a:r>
          </a:p>
          <a:p>
            <a:r>
              <a:rPr lang="en-US" sz="1800" dirty="0" smtClean="0">
                <a:solidFill>
                  <a:schemeClr val="tx1"/>
                </a:solidFill>
              </a:rPr>
              <a:t>Hear about two case scenarios of real individuals who </a:t>
            </a:r>
            <a:r>
              <a:rPr lang="en-US" sz="1800" dirty="0">
                <a:solidFill>
                  <a:schemeClr val="tx1"/>
                </a:solidFill>
              </a:rPr>
              <a:t>accessed AJC services </a:t>
            </a:r>
            <a:r>
              <a:rPr lang="en-US" sz="1800" dirty="0" smtClean="0">
                <a:solidFill>
                  <a:schemeClr val="tx1"/>
                </a:solidFill>
              </a:rPr>
              <a:t>leading to </a:t>
            </a:r>
            <a:r>
              <a:rPr lang="en-US" sz="1800" dirty="0">
                <a:solidFill>
                  <a:schemeClr val="tx1"/>
                </a:solidFill>
              </a:rPr>
              <a:t>successful employment outcomes</a:t>
            </a:r>
            <a:endParaRPr lang="en-US" altLang="en-US" sz="1800" b="1" dirty="0">
              <a:solidFill>
                <a:schemeClr val="tx1"/>
              </a:solidFill>
            </a:endParaRPr>
          </a:p>
        </p:txBody>
      </p:sp>
      <p:pic>
        <p:nvPicPr>
          <p:cNvPr id="7" name="Picture 6"/>
          <p:cNvPicPr>
            <a:picLocks noChangeAspect="1"/>
          </p:cNvPicPr>
          <p:nvPr/>
        </p:nvPicPr>
        <p:blipFill>
          <a:blip r:embed="rId3" cstate="print">
            <a:extLst/>
          </a:blip>
          <a:stretch>
            <a:fillRect/>
          </a:stretch>
        </p:blipFill>
        <p:spPr>
          <a:xfrm>
            <a:off x="6629400" y="152400"/>
            <a:ext cx="2420815" cy="157353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175" name="Picture 2" descr="C:\Users\mkennedy\Documents\NDI\DEI\DEI BRANDING\DEI Logos hi_low\DEI_Logo_lo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8600"/>
            <a:ext cx="191135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Presenters</a:t>
            </a:r>
            <a:endParaRPr lang="en-US" dirty="0"/>
          </a:p>
        </p:txBody>
      </p:sp>
      <p:sp>
        <p:nvSpPr>
          <p:cNvPr id="7" name="Content Placeholder 2"/>
          <p:cNvSpPr txBox="1">
            <a:spLocks/>
          </p:cNvSpPr>
          <p:nvPr/>
        </p:nvSpPr>
        <p:spPr>
          <a:xfrm>
            <a:off x="2771775" y="1938338"/>
            <a:ext cx="5410200" cy="1447800"/>
          </a:xfrm>
          <a:prstGeom prst="rect">
            <a:avLst/>
          </a:prstGeom>
          <a:solidFill>
            <a:schemeClr val="bg1">
              <a:lumMod val="75000"/>
              <a:alpha val="85000"/>
            </a:schemeClr>
          </a:solidFill>
        </p:spPr>
        <p:txBody>
          <a:bodyPr>
            <a:norm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80000"/>
              </a:lnSpc>
              <a:spcBef>
                <a:spcPts val="600"/>
              </a:spcBef>
              <a:spcAft>
                <a:spcPts val="600"/>
              </a:spcAft>
              <a:buFont typeface="Arial" charset="0"/>
              <a:buNone/>
              <a:defRPr/>
            </a:pPr>
            <a:r>
              <a:rPr lang="en-US" altLang="en-US" sz="2000" dirty="0" smtClean="0">
                <a:latin typeface="Arial" charset="0"/>
                <a:cs typeface="Arial" charset="0"/>
              </a:rPr>
              <a:t>Presenter:  Kevin Nickerson</a:t>
            </a:r>
          </a:p>
          <a:p>
            <a:pPr>
              <a:lnSpc>
                <a:spcPct val="80000"/>
              </a:lnSpc>
              <a:spcBef>
                <a:spcPts val="600"/>
              </a:spcBef>
              <a:spcAft>
                <a:spcPts val="600"/>
              </a:spcAft>
              <a:buFont typeface="Arial" charset="0"/>
              <a:buNone/>
              <a:defRPr/>
            </a:pPr>
            <a:r>
              <a:rPr lang="en-US" altLang="en-US" sz="2000" dirty="0" smtClean="0">
                <a:latin typeface="Arial" charset="0"/>
                <a:cs typeface="Arial" charset="0"/>
              </a:rPr>
              <a:t>Title: Ticket to Work Subject Matter Expert for DEI, NDI Technical Assistance Team</a:t>
            </a:r>
          </a:p>
          <a:p>
            <a:pPr>
              <a:lnSpc>
                <a:spcPct val="80000"/>
              </a:lnSpc>
              <a:spcBef>
                <a:spcPts val="600"/>
              </a:spcBef>
              <a:spcAft>
                <a:spcPts val="600"/>
              </a:spcAft>
              <a:buFont typeface="Arial" charset="0"/>
              <a:buNone/>
              <a:defRPr/>
            </a:pPr>
            <a:r>
              <a:rPr lang="en-US" altLang="en-US" sz="2000" dirty="0" smtClean="0">
                <a:latin typeface="Arial" charset="0"/>
                <a:cs typeface="Arial" charset="0"/>
              </a:rPr>
              <a:t>Organization: National Disability Institute</a:t>
            </a:r>
          </a:p>
        </p:txBody>
      </p:sp>
      <p:sp>
        <p:nvSpPr>
          <p:cNvPr id="819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eaLnBrk="1" fontAlgn="base" hangingPunct="1">
              <a:spcBef>
                <a:spcPct val="0"/>
              </a:spcBef>
              <a:spcAft>
                <a:spcPct val="0"/>
              </a:spcAft>
              <a:buFontTx/>
              <a:buNone/>
            </a:pPr>
            <a:fld id="{13950F4C-6A25-49DB-9568-12786B945FBD}" type="slidenum">
              <a:rPr lang="en-US" altLang="en-US" sz="1200" smtClean="0">
                <a:solidFill>
                  <a:schemeClr val="tx1"/>
                </a:solidFill>
              </a:rPr>
              <a:pPr eaLnBrk="1" fontAlgn="base" hangingPunct="1">
                <a:spcBef>
                  <a:spcPct val="0"/>
                </a:spcBef>
                <a:spcAft>
                  <a:spcPct val="0"/>
                </a:spcAft>
                <a:buFontTx/>
                <a:buNone/>
              </a:pPr>
              <a:t>6</a:t>
            </a:fld>
            <a:endParaRPr lang="en-US" altLang="en-US" sz="1200" smtClean="0">
              <a:solidFill>
                <a:schemeClr val="tx1"/>
              </a:solidFill>
            </a:endParaRPr>
          </a:p>
        </p:txBody>
      </p:sp>
      <p:sp>
        <p:nvSpPr>
          <p:cNvPr id="8197"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eaLnBrk="1" fontAlgn="base" hangingPunct="1">
              <a:spcBef>
                <a:spcPct val="0"/>
              </a:spcBef>
              <a:spcAft>
                <a:spcPct val="0"/>
              </a:spcAft>
              <a:buFontTx/>
              <a:buNone/>
            </a:pPr>
            <a:r>
              <a:rPr lang="en-US" altLang="en-US" sz="1200" smtClean="0">
                <a:solidFill>
                  <a:schemeClr val="bg1"/>
                </a:solidFill>
              </a:rPr>
              <a:t>#</a:t>
            </a:r>
          </a:p>
        </p:txBody>
      </p:sp>
      <p:pic>
        <p:nvPicPr>
          <p:cNvPr id="8198" name="Picture 7" descr="picture of Kevin Nicker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75" y="1544638"/>
            <a:ext cx="1612900"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a:xfrm>
            <a:off x="2716213" y="4267200"/>
            <a:ext cx="5410200" cy="1447800"/>
          </a:xfrm>
          <a:prstGeom prst="rect">
            <a:avLst/>
          </a:prstGeom>
          <a:solidFill>
            <a:schemeClr val="bg1">
              <a:lumMod val="75000"/>
              <a:alpha val="85000"/>
            </a:schemeClr>
          </a:solidFill>
        </p:spPr>
        <p:txBody>
          <a:bodyPr>
            <a:norm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80000"/>
              </a:lnSpc>
              <a:spcBef>
                <a:spcPts val="600"/>
              </a:spcBef>
              <a:spcAft>
                <a:spcPts val="600"/>
              </a:spcAft>
              <a:buFont typeface="Arial" charset="0"/>
              <a:buNone/>
              <a:defRPr/>
            </a:pPr>
            <a:r>
              <a:rPr lang="en-US" altLang="en-US" sz="2000" dirty="0" smtClean="0">
                <a:latin typeface="Arial" charset="0"/>
                <a:cs typeface="Arial" charset="0"/>
              </a:rPr>
              <a:t>Presenter:  Mary Lynn ReVoir</a:t>
            </a:r>
          </a:p>
          <a:p>
            <a:pPr>
              <a:lnSpc>
                <a:spcPct val="80000"/>
              </a:lnSpc>
              <a:spcBef>
                <a:spcPts val="600"/>
              </a:spcBef>
              <a:spcAft>
                <a:spcPts val="600"/>
              </a:spcAft>
              <a:buFont typeface="Arial" charset="0"/>
              <a:buNone/>
              <a:defRPr/>
            </a:pPr>
            <a:r>
              <a:rPr lang="en-US" altLang="en-US" sz="2000" dirty="0" smtClean="0">
                <a:latin typeface="Arial" charset="0"/>
                <a:cs typeface="Arial" charset="0"/>
              </a:rPr>
              <a:t>Title: Ticket Coordinator for DEI, NDI Technical Assistance Team</a:t>
            </a:r>
            <a:endParaRPr lang="en-US" altLang="en-US" dirty="0" smtClean="0">
              <a:latin typeface="Arial" charset="0"/>
            </a:endParaRPr>
          </a:p>
          <a:p>
            <a:pPr>
              <a:lnSpc>
                <a:spcPct val="80000"/>
              </a:lnSpc>
              <a:spcBef>
                <a:spcPts val="600"/>
              </a:spcBef>
              <a:spcAft>
                <a:spcPts val="600"/>
              </a:spcAft>
              <a:buFont typeface="Arial" charset="0"/>
              <a:buNone/>
              <a:defRPr/>
            </a:pPr>
            <a:r>
              <a:rPr lang="en-US" altLang="en-US" sz="2000" dirty="0" smtClean="0">
                <a:latin typeface="Arial" charset="0"/>
                <a:cs typeface="Arial" charset="0"/>
              </a:rPr>
              <a:t>Organization: National Disability Institute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75" y="4004716"/>
            <a:ext cx="1612900" cy="195108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0" y="0"/>
            <a:ext cx="9144000" cy="1066800"/>
          </a:xfrm>
          <a:prstGeom prst="rect">
            <a:avLst/>
          </a:prstGeom>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p>
            <a:pPr>
              <a:defRPr/>
            </a:pPr>
            <a:r>
              <a:rPr lang="en-US" altLang="en-US" smtClean="0">
                <a:ln>
                  <a:noFill/>
                </a:ln>
                <a:effectLst>
                  <a:outerShdw blurRad="38100" dist="38100" dir="2700000" algn="tl">
                    <a:srgbClr val="C0C0C0"/>
                  </a:outerShdw>
                </a:effectLst>
              </a:rPr>
              <a:t>Agenda</a:t>
            </a:r>
          </a:p>
        </p:txBody>
      </p:sp>
      <p:sp>
        <p:nvSpPr>
          <p:cNvPr id="9219" name="Slide Number Placeholder 2"/>
          <p:cNvSpPr txBox="1">
            <a:spLocks noGrp="1"/>
          </p:cNvSpPr>
          <p:nvPr/>
        </p:nvSpPr>
        <p:spPr bwMode="auto">
          <a:xfrm>
            <a:off x="63246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r" eaLnBrk="1" hangingPunct="1">
              <a:spcBef>
                <a:spcPct val="0"/>
              </a:spcBef>
              <a:spcAft>
                <a:spcPct val="0"/>
              </a:spcAft>
              <a:buFontTx/>
              <a:buNone/>
            </a:pPr>
            <a:fld id="{0E22210D-764F-4235-9A50-618C1463EA62}" type="slidenum">
              <a:rPr lang="en-US" altLang="en-US" sz="1200">
                <a:solidFill>
                  <a:schemeClr val="tx1"/>
                </a:solidFill>
              </a:rPr>
              <a:pPr algn="r" eaLnBrk="1" hangingPunct="1">
                <a:spcBef>
                  <a:spcPct val="0"/>
                </a:spcBef>
                <a:spcAft>
                  <a:spcPct val="0"/>
                </a:spcAft>
                <a:buFontTx/>
                <a:buNone/>
              </a:pPr>
              <a:t>7</a:t>
            </a:fld>
            <a:endParaRPr lang="en-US" altLang="en-US" sz="1200">
              <a:solidFill>
                <a:schemeClr val="tx1"/>
              </a:solidFill>
            </a:endParaRPr>
          </a:p>
        </p:txBody>
      </p:sp>
      <p:sp>
        <p:nvSpPr>
          <p:cNvPr id="9220" name="Footer Placeholder 5"/>
          <p:cNvSpPr txBox="1">
            <a:spLocks noGrp="1"/>
          </p:cNvSpPr>
          <p:nvPr/>
        </p:nvSpPr>
        <p:spPr bwMode="auto">
          <a:xfrm>
            <a:off x="3124200" y="641667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ctr" eaLnBrk="1" hangingPunct="1">
              <a:spcBef>
                <a:spcPct val="0"/>
              </a:spcBef>
              <a:spcAft>
                <a:spcPct val="0"/>
              </a:spcAft>
              <a:buFontTx/>
              <a:buNone/>
            </a:pPr>
            <a:r>
              <a:rPr lang="en-US" altLang="en-US" sz="1200">
                <a:solidFill>
                  <a:schemeClr val="bg1"/>
                </a:solidFill>
              </a:rPr>
              <a:t>#</a:t>
            </a:r>
          </a:p>
        </p:txBody>
      </p:sp>
      <p:sp>
        <p:nvSpPr>
          <p:cNvPr id="9221" name="TextBox 9"/>
          <p:cNvSpPr txBox="1">
            <a:spLocks noChangeArrowheads="1"/>
          </p:cNvSpPr>
          <p:nvPr/>
        </p:nvSpPr>
        <p:spPr bwMode="auto">
          <a:xfrm>
            <a:off x="268287" y="2057400"/>
            <a:ext cx="8189913"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2900" defTabSz="457200"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defTabSz="45720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defTabSz="4572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defTabSz="4572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defTabSz="4572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defTabSz="4572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defTabSz="4572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defTabSz="4572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defTabSz="4572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lvl="1" eaLnBrk="1" hangingPunct="1">
              <a:spcBef>
                <a:spcPct val="0"/>
              </a:spcBef>
              <a:buFont typeface="Arial" pitchFamily="34" charset="0"/>
              <a:buChar char="•"/>
            </a:pPr>
            <a:r>
              <a:rPr lang="en-US" altLang="ja-JP" sz="2400" b="1" dirty="0" smtClean="0">
                <a:solidFill>
                  <a:schemeClr val="tx1"/>
                </a:solidFill>
              </a:rPr>
              <a:t>Key </a:t>
            </a:r>
            <a:r>
              <a:rPr lang="en-US" altLang="ja-JP" sz="2400" b="1" dirty="0">
                <a:solidFill>
                  <a:schemeClr val="tx1"/>
                </a:solidFill>
              </a:rPr>
              <a:t>development and practices of DEI workforce </a:t>
            </a:r>
            <a:r>
              <a:rPr lang="en-US" altLang="ja-JP" sz="2400" b="1" dirty="0" smtClean="0">
                <a:solidFill>
                  <a:schemeClr val="tx1"/>
                </a:solidFill>
              </a:rPr>
              <a:t>ENs </a:t>
            </a:r>
            <a:r>
              <a:rPr lang="en-US" altLang="ja-JP" sz="2400" b="1" dirty="0">
                <a:solidFill>
                  <a:schemeClr val="tx1"/>
                </a:solidFill>
              </a:rPr>
              <a:t>leading to successful outcomes </a:t>
            </a:r>
          </a:p>
          <a:p>
            <a:pPr lvl="1" eaLnBrk="1" hangingPunct="1">
              <a:spcBef>
                <a:spcPct val="0"/>
              </a:spcBef>
              <a:buFont typeface="Arial" pitchFamily="34" charset="0"/>
              <a:buChar char="•"/>
            </a:pPr>
            <a:r>
              <a:rPr lang="en-US" altLang="ja-JP" sz="2400" b="1" dirty="0" smtClean="0">
                <a:solidFill>
                  <a:schemeClr val="tx1"/>
                </a:solidFill>
              </a:rPr>
              <a:t>Identified challenges when operating EN and </a:t>
            </a:r>
            <a:r>
              <a:rPr lang="en-US" altLang="ja-JP" sz="2400" b="1" dirty="0">
                <a:solidFill>
                  <a:schemeClr val="tx1"/>
                </a:solidFill>
              </a:rPr>
              <a:t>pitfalls to avoid </a:t>
            </a:r>
          </a:p>
          <a:p>
            <a:pPr lvl="1" eaLnBrk="1" hangingPunct="1">
              <a:spcBef>
                <a:spcPct val="0"/>
              </a:spcBef>
              <a:buFont typeface="Arial" pitchFamily="34" charset="0"/>
              <a:buChar char="•"/>
            </a:pPr>
            <a:r>
              <a:rPr lang="en-US" altLang="ja-JP" sz="2400" b="1" dirty="0" smtClean="0">
                <a:solidFill>
                  <a:schemeClr val="tx1"/>
                </a:solidFill>
              </a:rPr>
              <a:t>Performance </a:t>
            </a:r>
            <a:r>
              <a:rPr lang="en-US" altLang="ja-JP" sz="2400" b="1" dirty="0">
                <a:solidFill>
                  <a:schemeClr val="tx1"/>
                </a:solidFill>
              </a:rPr>
              <a:t>trends of workforce </a:t>
            </a:r>
            <a:r>
              <a:rPr lang="en-US" altLang="ja-JP" sz="2400" b="1" dirty="0" smtClean="0">
                <a:solidFill>
                  <a:schemeClr val="tx1"/>
                </a:solidFill>
              </a:rPr>
              <a:t>ENs </a:t>
            </a:r>
            <a:endParaRPr lang="en-US" altLang="ja-JP" sz="2400" b="1" dirty="0">
              <a:solidFill>
                <a:schemeClr val="tx1"/>
              </a:solidFill>
            </a:endParaRPr>
          </a:p>
          <a:p>
            <a:pPr lvl="1" eaLnBrk="1" hangingPunct="1">
              <a:spcBef>
                <a:spcPct val="0"/>
              </a:spcBef>
              <a:buFont typeface="Arial" pitchFamily="34" charset="0"/>
              <a:buChar char="•"/>
            </a:pPr>
            <a:r>
              <a:rPr lang="en-US" altLang="ja-JP" sz="2400" b="1" dirty="0" smtClean="0">
                <a:solidFill>
                  <a:schemeClr val="tx1"/>
                </a:solidFill>
              </a:rPr>
              <a:t>Guests from DEI regions share real </a:t>
            </a:r>
            <a:r>
              <a:rPr lang="en-US" altLang="ja-JP" sz="2400" b="1" dirty="0">
                <a:solidFill>
                  <a:schemeClr val="tx1"/>
                </a:solidFill>
              </a:rPr>
              <a:t>case </a:t>
            </a:r>
            <a:r>
              <a:rPr lang="en-US" altLang="ja-JP" sz="2400" b="1" dirty="0" smtClean="0">
                <a:solidFill>
                  <a:schemeClr val="tx1"/>
                </a:solidFill>
              </a:rPr>
              <a:t>stories of those </a:t>
            </a:r>
            <a:r>
              <a:rPr lang="en-US" altLang="ja-JP" sz="2400" b="1" dirty="0">
                <a:solidFill>
                  <a:schemeClr val="tx1"/>
                </a:solidFill>
              </a:rPr>
              <a:t>who accessed AJC services </a:t>
            </a:r>
            <a:r>
              <a:rPr lang="en-US" altLang="ja-JP" sz="2400" b="1" dirty="0" smtClean="0">
                <a:solidFill>
                  <a:schemeClr val="tx1"/>
                </a:solidFill>
              </a:rPr>
              <a:t>and how that led to </a:t>
            </a:r>
            <a:r>
              <a:rPr lang="en-US" altLang="ja-JP" sz="2400" b="1" dirty="0">
                <a:solidFill>
                  <a:schemeClr val="tx1"/>
                </a:solidFill>
              </a:rPr>
              <a:t>successful employment </a:t>
            </a:r>
            <a:r>
              <a:rPr lang="en-US" altLang="ja-JP" sz="2400" b="1" dirty="0" smtClean="0">
                <a:solidFill>
                  <a:schemeClr val="tx1"/>
                </a:solidFill>
              </a:rPr>
              <a:t>outcomes</a:t>
            </a:r>
            <a:endParaRPr lang="en-US" altLang="ja-JP" sz="2400" b="1" dirty="0">
              <a:solidFill>
                <a:schemeClr val="tx1"/>
              </a:solidFill>
            </a:endParaRPr>
          </a:p>
          <a:p>
            <a:pPr lvl="1" eaLnBrk="1" hangingPunct="1">
              <a:spcBef>
                <a:spcPct val="0"/>
              </a:spcBef>
              <a:buFont typeface="Arial" pitchFamily="34" charset="0"/>
              <a:buChar char="•"/>
            </a:pPr>
            <a:r>
              <a:rPr lang="en-US" altLang="ja-JP" sz="2400" b="1" dirty="0" smtClean="0">
                <a:solidFill>
                  <a:schemeClr val="tx1"/>
                </a:solidFill>
              </a:rPr>
              <a:t>Time </a:t>
            </a:r>
            <a:r>
              <a:rPr lang="en-US" altLang="ja-JP" sz="2400" b="1" dirty="0">
                <a:solidFill>
                  <a:schemeClr val="tx1"/>
                </a:solidFill>
              </a:rPr>
              <a:t>for Q &amp; A</a:t>
            </a:r>
            <a:endParaRPr lang="en-US" altLang="en-US" sz="2400" dirty="0">
              <a:solidFill>
                <a:schemeClr val="tx1"/>
              </a:solidFill>
            </a:endParaRPr>
          </a:p>
        </p:txBody>
      </p:sp>
      <p:pic>
        <p:nvPicPr>
          <p:cNvPr id="7" name="Picture 6"/>
          <p:cNvPicPr>
            <a:picLocks noChangeAspect="1"/>
          </p:cNvPicPr>
          <p:nvPr/>
        </p:nvPicPr>
        <p:blipFill>
          <a:blip r:embed="rId3" cstate="print">
            <a:extLst/>
          </a:blip>
          <a:stretch>
            <a:fillRect/>
          </a:stretch>
        </p:blipFill>
        <p:spPr>
          <a:xfrm>
            <a:off x="6629400" y="152400"/>
            <a:ext cx="2420815" cy="157353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9223" name="Picture 2" descr="C:\Users\mkennedy\Documents\NDI\DEI\DEI BRANDING\DEI Logos hi_low\DEI_Logo_lo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8600"/>
            <a:ext cx="191135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2"/>
          <p:cNvSpPr txBox="1">
            <a:spLocks noGrp="1"/>
          </p:cNvSpPr>
          <p:nvPr/>
        </p:nvSpPr>
        <p:spPr bwMode="auto">
          <a:xfrm>
            <a:off x="63246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r" eaLnBrk="1" hangingPunct="1">
              <a:spcBef>
                <a:spcPct val="0"/>
              </a:spcBef>
              <a:spcAft>
                <a:spcPct val="0"/>
              </a:spcAft>
              <a:buFontTx/>
              <a:buNone/>
            </a:pPr>
            <a:fld id="{C99D4878-F551-44D4-AE64-40ABB9F49659}" type="slidenum">
              <a:rPr lang="en-US" altLang="en-US" sz="1200">
                <a:solidFill>
                  <a:schemeClr val="tx1"/>
                </a:solidFill>
              </a:rPr>
              <a:pPr algn="r" eaLnBrk="1" hangingPunct="1">
                <a:spcBef>
                  <a:spcPct val="0"/>
                </a:spcBef>
                <a:spcAft>
                  <a:spcPct val="0"/>
                </a:spcAft>
                <a:buFontTx/>
                <a:buNone/>
              </a:pPr>
              <a:t>8</a:t>
            </a:fld>
            <a:endParaRPr lang="en-US" altLang="en-US" sz="1200">
              <a:solidFill>
                <a:schemeClr val="tx1"/>
              </a:solidFill>
            </a:endParaRPr>
          </a:p>
        </p:txBody>
      </p:sp>
      <p:sp>
        <p:nvSpPr>
          <p:cNvPr id="12291" name="Footer Placeholder 5"/>
          <p:cNvSpPr txBox="1">
            <a:spLocks noGrp="1"/>
          </p:cNvSpPr>
          <p:nvPr/>
        </p:nvSpPr>
        <p:spPr bwMode="auto">
          <a:xfrm>
            <a:off x="3124200" y="641667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ctr" eaLnBrk="1" hangingPunct="1">
              <a:spcBef>
                <a:spcPct val="0"/>
              </a:spcBef>
              <a:spcAft>
                <a:spcPct val="0"/>
              </a:spcAft>
              <a:buFontTx/>
              <a:buNone/>
            </a:pPr>
            <a:r>
              <a:rPr lang="en-US" altLang="en-US" sz="1200">
                <a:solidFill>
                  <a:schemeClr val="bg1"/>
                </a:solidFill>
              </a:rPr>
              <a:t>#</a:t>
            </a:r>
          </a:p>
        </p:txBody>
      </p:sp>
      <p:pic>
        <p:nvPicPr>
          <p:cNvPr id="7" name="Picture 6"/>
          <p:cNvPicPr>
            <a:picLocks noChangeAspect="1"/>
          </p:cNvPicPr>
          <p:nvPr/>
        </p:nvPicPr>
        <p:blipFill>
          <a:blip r:embed="rId3" cstate="print">
            <a:extLst/>
          </a:blip>
          <a:stretch>
            <a:fillRect/>
          </a:stretch>
        </p:blipFill>
        <p:spPr>
          <a:xfrm>
            <a:off x="6629400" y="152400"/>
            <a:ext cx="2420815" cy="157353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Rounded Rectangle 3"/>
          <p:cNvSpPr/>
          <p:nvPr/>
        </p:nvSpPr>
        <p:spPr>
          <a:xfrm>
            <a:off x="1157514" y="2743200"/>
            <a:ext cx="6858000" cy="1600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457200" indent="-457200"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ctr" eaLnBrk="1" hangingPunct="1">
              <a:spcBef>
                <a:spcPct val="0"/>
              </a:spcBef>
              <a:spcAft>
                <a:spcPct val="0"/>
              </a:spcAft>
              <a:buFontTx/>
              <a:buNone/>
              <a:defRPr/>
            </a:pPr>
            <a:r>
              <a:rPr lang="en-US" altLang="en-US" sz="2800" b="1" dirty="0" smtClean="0">
                <a:solidFill>
                  <a:schemeClr val="tx1"/>
                </a:solidFill>
                <a:effectLst>
                  <a:outerShdw blurRad="38100" dist="38100" dir="2700000" algn="tl">
                    <a:srgbClr val="000000">
                      <a:alpha val="43137"/>
                    </a:srgbClr>
                  </a:outerShdw>
                </a:effectLst>
              </a:rPr>
              <a:t>Key Developments and Practices Leading to Successful Outcomes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1600"/>
            <a:ext cx="9144000" cy="1066800"/>
          </a:xfrm>
        </p:spPr>
        <p:txBody>
          <a:bodyPr vert="horz" wrap="square" lIns="91440" tIns="45720" rIns="91440" bIns="45720" numCol="1" compatLnSpc="1">
            <a:prstTxWarp prst="textNoShape">
              <a:avLst/>
            </a:prstTxWarp>
            <a:normAutofit/>
          </a:bodyPr>
          <a:lstStyle/>
          <a:p>
            <a:pPr eaLnBrk="1" hangingPunct="1">
              <a:defRPr/>
            </a:pPr>
            <a:r>
              <a:rPr lang="en-US" altLang="en-US" sz="3600" dirty="0" smtClean="0">
                <a:ln>
                  <a:noFill/>
                </a:ln>
                <a:effectLst>
                  <a:outerShdw blurRad="38100" dist="38100" dir="2700000" algn="tl">
                    <a:srgbClr val="C0C0C0"/>
                  </a:outerShdw>
                </a:effectLst>
              </a:rPr>
              <a:t>Key Developments</a:t>
            </a:r>
            <a:endParaRPr lang="en-US" altLang="en-US" sz="3600" b="0" dirty="0" smtClean="0">
              <a:ln>
                <a:noFill/>
              </a:ln>
              <a:effectLst>
                <a:outerShdw blurRad="38100" dist="38100" dir="2700000" algn="tl">
                  <a:srgbClr val="C0C0C0"/>
                </a:outerShdw>
              </a:effectLst>
            </a:endParaRPr>
          </a:p>
        </p:txBody>
      </p:sp>
      <p:sp>
        <p:nvSpPr>
          <p:cNvPr id="4" name="Rounded Rectangle 3"/>
          <p:cNvSpPr/>
          <p:nvPr/>
        </p:nvSpPr>
        <p:spPr>
          <a:xfrm>
            <a:off x="228600" y="1295400"/>
            <a:ext cx="5791200" cy="5257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lvl1pPr marL="457200" indent="-457200"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marL="342900" marR="0" indent="-342900">
              <a:lnSpc>
                <a:spcPct val="115000"/>
              </a:lnSpc>
              <a:spcBef>
                <a:spcPts val="0"/>
              </a:spcBef>
              <a:spcAft>
                <a:spcPts val="1000"/>
              </a:spcAft>
              <a:buFont typeface="+mj-lt"/>
              <a:buAutoNum type="arabicPeriod"/>
            </a:pPr>
            <a:r>
              <a:rPr lang="en-US" sz="2000" b="1" dirty="0" smtClean="0">
                <a:latin typeface="Calibri"/>
                <a:ea typeface="Calibri"/>
                <a:cs typeface="Times New Roman"/>
              </a:rPr>
              <a:t>Administration needs strong buy-in of the workforce Employment Network (EN)</a:t>
            </a:r>
          </a:p>
          <a:p>
            <a:pPr marL="342900" marR="0" indent="-342900">
              <a:lnSpc>
                <a:spcPct val="115000"/>
              </a:lnSpc>
              <a:spcBef>
                <a:spcPts val="0"/>
              </a:spcBef>
              <a:spcAft>
                <a:spcPts val="1000"/>
              </a:spcAft>
              <a:buFont typeface="+mj-lt"/>
              <a:buAutoNum type="arabicPeriod"/>
            </a:pPr>
            <a:r>
              <a:rPr lang="en-US" sz="2000" b="1" dirty="0" smtClean="0">
                <a:latin typeface="Calibri"/>
                <a:ea typeface="Calibri"/>
                <a:cs typeface="Times New Roman"/>
              </a:rPr>
              <a:t>Understand the EN represents  the services and programs of the American Job Center</a:t>
            </a:r>
          </a:p>
          <a:p>
            <a:pPr marL="342900" marR="0" indent="-342900">
              <a:lnSpc>
                <a:spcPct val="115000"/>
              </a:lnSpc>
              <a:spcBef>
                <a:spcPts val="0"/>
              </a:spcBef>
              <a:spcAft>
                <a:spcPts val="1000"/>
              </a:spcAft>
              <a:buFont typeface="+mj-lt"/>
              <a:buAutoNum type="arabicPeriod"/>
            </a:pPr>
            <a:r>
              <a:rPr lang="en-US" sz="2000" b="1" dirty="0" smtClean="0">
                <a:latin typeface="Calibri"/>
                <a:ea typeface="Calibri"/>
                <a:cs typeface="Times New Roman"/>
              </a:rPr>
              <a:t>Establish procedures to create strong infrastructure</a:t>
            </a:r>
          </a:p>
          <a:p>
            <a:pPr marL="342900" marR="0" indent="-342900">
              <a:lnSpc>
                <a:spcPct val="115000"/>
              </a:lnSpc>
              <a:spcBef>
                <a:spcPts val="0"/>
              </a:spcBef>
              <a:spcAft>
                <a:spcPts val="1000"/>
              </a:spcAft>
              <a:buFont typeface="+mj-lt"/>
              <a:buAutoNum type="arabicPeriod"/>
            </a:pPr>
            <a:r>
              <a:rPr lang="en-US" sz="2000" b="1" dirty="0" smtClean="0">
                <a:latin typeface="Calibri"/>
                <a:ea typeface="Calibri"/>
                <a:cs typeface="Times New Roman"/>
              </a:rPr>
              <a:t>Arrange with IT department  routine practice to check which AJC customers have a Ticket</a:t>
            </a:r>
          </a:p>
          <a:p>
            <a:pPr marL="342900" marR="0" indent="-342900">
              <a:lnSpc>
                <a:spcPct val="115000"/>
              </a:lnSpc>
              <a:spcBef>
                <a:spcPts val="0"/>
              </a:spcBef>
              <a:spcAft>
                <a:spcPts val="1000"/>
              </a:spcAft>
              <a:buFont typeface="+mj-lt"/>
              <a:buAutoNum type="arabicPeriod"/>
            </a:pPr>
            <a:r>
              <a:rPr lang="en-US" sz="2000" b="1" dirty="0" smtClean="0">
                <a:latin typeface="Calibri"/>
                <a:ea typeface="Calibri"/>
                <a:cs typeface="Times New Roman"/>
              </a:rPr>
              <a:t>Tapping into marketing / communications department to create professional marketing products (ongoing outreach necessary)</a:t>
            </a:r>
          </a:p>
          <a:p>
            <a:pPr marL="342900" marR="0" indent="-342900">
              <a:lnSpc>
                <a:spcPct val="115000"/>
              </a:lnSpc>
              <a:spcBef>
                <a:spcPts val="0"/>
              </a:spcBef>
              <a:spcAft>
                <a:spcPts val="1000"/>
              </a:spcAft>
              <a:buFont typeface="+mj-lt"/>
              <a:buAutoNum type="arabicPeriod"/>
            </a:pPr>
            <a:endParaRPr lang="en-US" sz="1800" dirty="0">
              <a:latin typeface="Calibri"/>
              <a:ea typeface="Calibri"/>
              <a:cs typeface="Times New Roman"/>
            </a:endParaRPr>
          </a:p>
        </p:txBody>
      </p:sp>
      <p:pic>
        <p:nvPicPr>
          <p:cNvPr id="2054" name="Picture 6" descr="C:\Users\mlamb\AppData\Local\Microsoft\Windows\Temporary Internet Files\Content.IE5\9M6RQNTS\MP900387518[1].jpg"/>
          <p:cNvPicPr>
            <a:picLocks noChangeAspect="1" noChangeArrowheads="1"/>
          </p:cNvPicPr>
          <p:nvPr/>
        </p:nvPicPr>
        <p:blipFill>
          <a:blip r:embed="rId3" cstate="print">
            <a:extLst/>
          </a:blip>
          <a:srcRect/>
          <a:stretch>
            <a:fillRect/>
          </a:stretch>
        </p:blipFill>
        <p:spPr bwMode="auto">
          <a:xfrm>
            <a:off x="6019800" y="1299029"/>
            <a:ext cx="3028060" cy="3124200"/>
          </a:xfrm>
          <a:prstGeom prst="roundRect">
            <a:avLst>
              <a:gd name="adj" fmla="val 16667"/>
            </a:avLst>
          </a:prstGeom>
          <a:ln>
            <a:noFill/>
          </a:ln>
          <a:effectLst>
            <a:outerShdw blurRad="76200" dist="38100" dir="7800000" algn="tl" rotWithShape="0">
              <a:srgbClr val="000000">
                <a:alpha val="40000"/>
              </a:srgbClr>
            </a:outerShdw>
            <a:reflection blurRad="6350" stA="50000" endA="300" endPos="55500" dist="1016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1024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eaLnBrk="1" fontAlgn="base" hangingPunct="1">
              <a:spcBef>
                <a:spcPct val="0"/>
              </a:spcBef>
              <a:spcAft>
                <a:spcPct val="0"/>
              </a:spcAft>
              <a:buFontTx/>
              <a:buNone/>
            </a:pPr>
            <a:fld id="{99FC12A4-53D1-47FC-A2E6-4F1581AF9256}" type="slidenum">
              <a:rPr lang="en-US" altLang="en-US" sz="1200" smtClean="0">
                <a:solidFill>
                  <a:schemeClr val="tx1"/>
                </a:solidFill>
              </a:rPr>
              <a:pPr eaLnBrk="1" fontAlgn="base" hangingPunct="1">
                <a:spcBef>
                  <a:spcPct val="0"/>
                </a:spcBef>
                <a:spcAft>
                  <a:spcPct val="0"/>
                </a:spcAft>
                <a:buFontTx/>
                <a:buNone/>
              </a:pPr>
              <a:t>9</a:t>
            </a:fld>
            <a:endParaRPr lang="en-US" altLang="en-US" sz="1200" smtClean="0">
              <a:solidFill>
                <a:schemeClr val="tx1"/>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7.0&quot;&gt;&lt;object type=&quot;1&quot; unique_id=&quot;10001&quot;&gt;&lt;object type=&quot;2&quot; unique_id=&quot;11404&quot;&gt;&lt;object type=&quot;3&quot; unique_id=&quot;11405&quot;&gt;&lt;property id=&quot;20148&quot; value=&quot;5&quot;/&gt;&lt;property id=&quot;20300&quot; value=&quot;Slide 1&quot;/&gt;&lt;property id=&quot;20307&quot; value=&quot;256&quot;/&gt;&lt;/object&gt;&lt;object type=&quot;3&quot; unique_id=&quot;11406&quot;&gt;&lt;property id=&quot;20148&quot; value=&quot;5&quot;/&gt;&lt;property id=&quot;20300&quot; value=&quot;Slide 2&quot;/&gt;&lt;property id=&quot;20307&quot; value=&quot;257&quot;/&gt;&lt;/object&gt;&lt;/object&gt;&lt;object type=&quot;8&quot; unique_id=&quot;11410&quot;&gt;&lt;/object&gt;&lt;/object&gt;&lt;/database&gt;"/>
  <p:tag name="SECTOMILLISECCONVERTED" val="1"/>
</p:tagLst>
</file>

<file path=ppt/theme/theme1.xml><?xml version="1.0" encoding="utf-8"?>
<a:theme xmlns:a="http://schemas.openxmlformats.org/drawingml/2006/main" name="Networking trio design template">
  <a:themeElements>
    <a:clrScheme name="Custom 1">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C0504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Networking trio design template</Template>
  <TotalTime>0</TotalTime>
  <Words>2140</Words>
  <Application>Microsoft Office PowerPoint</Application>
  <PresentationFormat>On-screen Show (4:3)</PresentationFormat>
  <Paragraphs>336</Paragraphs>
  <Slides>37</Slides>
  <Notes>27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Networking trio design template</vt:lpstr>
      <vt:lpstr>PowerPoint Presentation</vt:lpstr>
      <vt:lpstr>Where are you?</vt:lpstr>
      <vt:lpstr>Moderators</vt:lpstr>
      <vt:lpstr> Disability Employment Initiative</vt:lpstr>
      <vt:lpstr>Learning Objectives</vt:lpstr>
      <vt:lpstr>Presenters</vt:lpstr>
      <vt:lpstr>Agenda</vt:lpstr>
      <vt:lpstr>PowerPoint Presentation</vt:lpstr>
      <vt:lpstr>Key Developments</vt:lpstr>
      <vt:lpstr>PowerPoint Presentation</vt:lpstr>
      <vt:lpstr>Tap into the Job Center’s  Management Information System (MIS)</vt:lpstr>
      <vt:lpstr>Example of Marketing Flyer from the Alaska Round 4 DEI project</vt:lpstr>
      <vt:lpstr>The Ticket Life Cycle – An EN Perspective</vt:lpstr>
      <vt:lpstr>Practices that lead to Positive Outcomes</vt:lpstr>
      <vt:lpstr>PowerPoint Presentation</vt:lpstr>
      <vt:lpstr>Challenges Operating an EN  </vt:lpstr>
      <vt:lpstr>Pitfalls to Avoid  </vt:lpstr>
      <vt:lpstr>PowerPoint Presentation</vt:lpstr>
      <vt:lpstr>Recent report of Workforce EN Activity </vt:lpstr>
      <vt:lpstr>Recent report of Workforce EN Activity </vt:lpstr>
      <vt:lpstr>PowerPoint Presentation</vt:lpstr>
      <vt:lpstr>Tennessee  </vt:lpstr>
      <vt:lpstr>Tyler </vt:lpstr>
      <vt:lpstr>AJC Support for Tyler</vt:lpstr>
      <vt:lpstr>Engaged DEI Service Components  </vt:lpstr>
      <vt:lpstr>Outcomes </vt:lpstr>
      <vt:lpstr>New York </vt:lpstr>
      <vt:lpstr>In the beginning…….</vt:lpstr>
      <vt:lpstr>The journey continues…..</vt:lpstr>
      <vt:lpstr>The journey doesn’t end yet….</vt:lpstr>
      <vt:lpstr>Overview - Best Practices</vt:lpstr>
      <vt:lpstr>Summary</vt:lpstr>
      <vt:lpstr>FINAL WORD FROM RANDEE</vt:lpstr>
      <vt:lpstr>Discussion &amp; Feedback</vt:lpstr>
      <vt:lpstr>Please enter your questions in the Chat Room! </vt:lpstr>
      <vt:lpstr>Speakers’ Contact Information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revision>33</cp:revision>
  <dcterms:created xsi:type="dcterms:W3CDTF">2009-09-02T19:35:42Z</dcterms:created>
  <dcterms:modified xsi:type="dcterms:W3CDTF">2015-06-08T17:51:01Z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TC102413891033</vt:lpwstr>
  </property>
</Properties>
</file>