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87" r:id="rId2"/>
    <p:sldId id="310" r:id="rId3"/>
    <p:sldId id="315" r:id="rId4"/>
    <p:sldId id="311" r:id="rId5"/>
    <p:sldId id="289" r:id="rId6"/>
    <p:sldId id="292" r:id="rId7"/>
    <p:sldId id="313" r:id="rId8"/>
    <p:sldId id="294" r:id="rId9"/>
    <p:sldId id="314" r:id="rId10"/>
    <p:sldId id="296" r:id="rId11"/>
    <p:sldId id="297" r:id="rId12"/>
    <p:sldId id="299" r:id="rId13"/>
    <p:sldId id="290" r:id="rId14"/>
    <p:sldId id="291" r:id="rId15"/>
    <p:sldId id="298" r:id="rId16"/>
    <p:sldId id="308" r:id="rId17"/>
    <p:sldId id="300" r:id="rId18"/>
    <p:sldId id="309" r:id="rId19"/>
    <p:sldId id="301" r:id="rId20"/>
    <p:sldId id="302" r:id="rId21"/>
    <p:sldId id="312" r:id="rId22"/>
    <p:sldId id="26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1592A"/>
    <a:srgbClr val="BAE4FF"/>
    <a:srgbClr val="5B9BD5"/>
    <a:srgbClr val="D9D9D9"/>
    <a:srgbClr val="595959"/>
    <a:srgbClr val="FAB252"/>
    <a:srgbClr val="83CEF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83144" autoAdjust="0"/>
  </p:normalViewPr>
  <p:slideViewPr>
    <p:cSldViewPr snapToGrid="0">
      <p:cViewPr varScale="1">
        <p:scale>
          <a:sx n="95" d="100"/>
          <a:sy n="95" d="100"/>
        </p:scale>
        <p:origin x="36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DBD973-5F67-4F0E-82B6-D18C2BC8C526}" type="datetimeFigureOut">
              <a:rPr lang="en-US" smtClean="0"/>
              <a:t>8/11/2015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4C2498-51D3-41C6-B8FC-C1F868C7CB82}" type="slidenum">
              <a:rPr lang="en-US" smtClean="0"/>
              <a:t>‹#›</a:t>
            </a:fld>
            <a:endParaRPr lang="en-US"/>
          </a:p>
        </p:txBody>
      </p:sp>
    </p:spTree>
    <p:extLst>
      <p:ext uri="{BB962C8B-B14F-4D97-AF65-F5344CB8AC3E}">
        <p14:creationId xmlns:p14="http://schemas.microsoft.com/office/powerpoint/2010/main" val="724753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677BEB-A0EE-4862-A39E-8603C2A4587F}" type="datetimeFigureOut">
              <a:rPr lang="en-US" smtClean="0"/>
              <a:t>8/11/2015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2712B1-0BE7-44EA-B137-2477ECE1B5E8}" type="slidenum">
              <a:rPr lang="en-US" smtClean="0"/>
              <a:t>‹#›</a:t>
            </a:fld>
            <a:endParaRPr lang="en-US"/>
          </a:p>
        </p:txBody>
      </p:sp>
    </p:spTree>
    <p:extLst>
      <p:ext uri="{BB962C8B-B14F-4D97-AF65-F5344CB8AC3E}">
        <p14:creationId xmlns:p14="http://schemas.microsoft.com/office/powerpoint/2010/main" val="113604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w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405"/>
          <a:stretch/>
        </p:blipFill>
        <p:spPr>
          <a:xfrm rot="10800000">
            <a:off x="0" y="-1"/>
            <a:ext cx="9144000" cy="2876549"/>
          </a:xfrm>
          <a:prstGeom prst="rect">
            <a:avLst/>
          </a:prstGeom>
          <a:effectLst>
            <a:outerShdw blurRad="228600" dist="127000" dir="2700000" algn="tl" rotWithShape="0">
              <a:prstClr val="black">
                <a:alpha val="34000"/>
              </a:prstClr>
            </a:outerShdw>
          </a:effectLst>
        </p:spPr>
      </p:pic>
      <p:sp>
        <p:nvSpPr>
          <p:cNvPr id="15" name="Rectangle 14"/>
          <p:cNvSpPr/>
          <p:nvPr userDrawn="1"/>
        </p:nvSpPr>
        <p:spPr>
          <a:xfrm rot="2700000">
            <a:off x="6241557" y="5655767"/>
            <a:ext cx="2404463" cy="2404463"/>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161925" y="109539"/>
            <a:ext cx="286380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82027"/>
            <a:ext cx="7772400" cy="1665285"/>
          </a:xfrm>
        </p:spPr>
        <p:txBody>
          <a:bodyPr anchor="b">
            <a:normAutofit/>
          </a:bodyPr>
          <a:lstStyle>
            <a:lvl1pPr algn="ctr">
              <a:defRPr sz="4400" b="0">
                <a:ln>
                  <a:solidFill>
                    <a:schemeClr val="accent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820375"/>
            <a:ext cx="6858000" cy="1233488"/>
          </a:xfrm>
        </p:spPr>
        <p:txBody>
          <a:bodyPr/>
          <a:lstStyle>
            <a:lvl1pPr marL="0" indent="0" algn="ctr">
              <a:buNone/>
              <a:defRPr sz="2400" i="1">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Rectangle 8"/>
          <p:cNvSpPr/>
          <p:nvPr userDrawn="1"/>
        </p:nvSpPr>
        <p:spPr>
          <a:xfrm>
            <a:off x="0" y="5562600"/>
            <a:ext cx="9144000" cy="657225"/>
          </a:xfrm>
          <a:prstGeom prst="rect">
            <a:avLst/>
          </a:prstGeom>
          <a:solidFill>
            <a:schemeClr val="bg1"/>
          </a:solidFill>
          <a:ln>
            <a:noFill/>
          </a:ln>
          <a:effectLst>
            <a:outerShdw blurRad="368300" sx="99000" sy="9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62676"/>
            <a:ext cx="9144000" cy="57151"/>
          </a:xfrm>
          <a:prstGeom prst="rect">
            <a:avLst/>
          </a:prstGeom>
          <a:gradFill flip="none" rotWithShape="1">
            <a:gsLst>
              <a:gs pos="0">
                <a:srgbClr val="F1592A"/>
              </a:gs>
              <a:gs pos="100000">
                <a:srgbClr val="FAB252"/>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jp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84583"/>
          <a:stretch/>
        </p:blipFill>
        <p:spPr bwMode="auto">
          <a:xfrm>
            <a:off x="161925" y="5630070"/>
            <a:ext cx="44005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imag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34225" y="5572125"/>
            <a:ext cx="1847850" cy="58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8" name="Straight Connector 17"/>
          <p:cNvCxnSpPr/>
          <p:nvPr userDrawn="1"/>
        </p:nvCxnSpPr>
        <p:spPr>
          <a:xfrm>
            <a:off x="0" y="3628287"/>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userDrawn="1">
            <p:ph type="body" sz="quarter" idx="13" hasCustomPrompt="1"/>
          </p:nvPr>
        </p:nvSpPr>
        <p:spPr>
          <a:xfrm>
            <a:off x="5019675" y="904875"/>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fld id="{5956E8AC-2A6A-4227-9F92-A369F14FF7FA}" type="datetime4">
              <a:rPr lang="en-US" smtClean="0"/>
              <a:t>August 11, 2015</a:t>
            </a:fld>
            <a:endParaRPr lang="en-US" dirty="0" smtClean="0"/>
          </a:p>
        </p:txBody>
      </p:sp>
      <p:sp>
        <p:nvSpPr>
          <p:cNvPr id="23" name="Text Placeholder 21"/>
          <p:cNvSpPr>
            <a:spLocks noGrp="1"/>
          </p:cNvSpPr>
          <p:nvPr userDrawn="1">
            <p:ph type="body" sz="quarter" idx="14" hasCustomPrompt="1"/>
          </p:nvPr>
        </p:nvSpPr>
        <p:spPr>
          <a:xfrm>
            <a:off x="5019675" y="1250156"/>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r>
              <a:rPr lang="en-US" dirty="0" smtClean="0"/>
              <a:t>Location</a:t>
            </a:r>
          </a:p>
        </p:txBody>
      </p:sp>
      <p:sp>
        <p:nvSpPr>
          <p:cNvPr id="25" name="Oval 24"/>
          <p:cNvSpPr/>
          <p:nvPr userDrawn="1"/>
        </p:nvSpPr>
        <p:spPr>
          <a:xfrm>
            <a:off x="212725" y="6375401"/>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userDrawn="1"/>
        </p:nvSpPr>
        <p:spPr>
          <a:xfrm>
            <a:off x="155574" y="6421944"/>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cxnSp>
        <p:nvCxnSpPr>
          <p:cNvPr id="19" name="Straight Connector 18"/>
          <p:cNvCxnSpPr/>
          <p:nvPr userDrawn="1"/>
        </p:nvCxnSpPr>
        <p:spPr>
          <a:xfrm>
            <a:off x="0" y="430447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20" name="Picture 19" descr="EDSEALC"/>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67100" y="5614508"/>
            <a:ext cx="502920" cy="502920"/>
          </a:xfrm>
          <a:prstGeom prst="rect">
            <a:avLst/>
          </a:prstGeom>
          <a:noFill/>
          <a:ln>
            <a:noFill/>
          </a:ln>
        </p:spPr>
      </p:pic>
      <p:sp>
        <p:nvSpPr>
          <p:cNvPr id="4" name="TextBox 3"/>
          <p:cNvSpPr txBox="1"/>
          <p:nvPr userDrawn="1"/>
        </p:nvSpPr>
        <p:spPr>
          <a:xfrm>
            <a:off x="546100" y="5759029"/>
            <a:ext cx="2443809" cy="223138"/>
          </a:xfrm>
          <a:prstGeom prst="rect">
            <a:avLst/>
          </a:prstGeom>
          <a:noFill/>
        </p:spPr>
        <p:txBody>
          <a:bodyPr wrap="square" rtlCol="0">
            <a:spAutoFit/>
          </a:bodyPr>
          <a:lstStyle/>
          <a:p>
            <a:r>
              <a:rPr lang="en-US" sz="850" baseline="0" dirty="0" smtClean="0">
                <a:latin typeface="Helvetica Neue" panose="02000503000000020004" pitchFamily="2"/>
                <a:cs typeface="Arial" panose="020B0604020202020204" pitchFamily="34" charset="0"/>
              </a:rPr>
              <a:t>UNITED STATES DEPARTMENT OF LABOR</a:t>
            </a:r>
            <a:endParaRPr lang="en-US" sz="850" baseline="0" dirty="0">
              <a:latin typeface="Helvetica Neue" panose="02000503000000020004" pitchFamily="2"/>
              <a:cs typeface="Arial" panose="020B0604020202020204" pitchFamily="34" charset="0"/>
            </a:endParaRPr>
          </a:p>
        </p:txBody>
      </p:sp>
      <p:sp>
        <p:nvSpPr>
          <p:cNvPr id="27" name="TextBox 26"/>
          <p:cNvSpPr txBox="1"/>
          <p:nvPr userDrawn="1"/>
        </p:nvSpPr>
        <p:spPr>
          <a:xfrm>
            <a:off x="3981439" y="5759029"/>
            <a:ext cx="2678441" cy="223138"/>
          </a:xfrm>
          <a:prstGeom prst="rect">
            <a:avLst/>
          </a:prstGeom>
          <a:noFill/>
        </p:spPr>
        <p:txBody>
          <a:bodyPr wrap="square" rtlCol="0">
            <a:spAutoFit/>
          </a:bodyPr>
          <a:lstStyle/>
          <a:p>
            <a:r>
              <a:rPr lang="en-US" sz="850" baseline="0" dirty="0" smtClean="0">
                <a:latin typeface="Helvetica Neue" panose="02000503000000020004" pitchFamily="2"/>
                <a:cs typeface="Arial" panose="020B0604020202020204" pitchFamily="34" charset="0"/>
              </a:rPr>
              <a:t>UNITED STATES DEPARTMENT OF EDUCATION</a:t>
            </a:r>
            <a:endParaRPr lang="en-US" sz="850" baseline="0" dirty="0">
              <a:latin typeface="Helvetica Neue" panose="02000503000000020004" pitchFamily="2"/>
              <a:cs typeface="Arial" panose="020B0604020202020204" pitchFamily="34" charset="0"/>
            </a:endParaRPr>
          </a:p>
        </p:txBody>
      </p:sp>
    </p:spTree>
    <p:extLst>
      <p:ext uri="{BB962C8B-B14F-4D97-AF65-F5344CB8AC3E}">
        <p14:creationId xmlns:p14="http://schemas.microsoft.com/office/powerpoint/2010/main" val="123291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eps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3306" b="6744"/>
          <a:stretch/>
        </p:blipFill>
        <p:spPr bwMode="auto">
          <a:xfrm>
            <a:off x="-1" y="1885121"/>
            <a:ext cx="3133725" cy="41727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p:nvPr>
        </p:nvSpPr>
        <p:spPr>
          <a:xfrm>
            <a:off x="2692400" y="1778001"/>
            <a:ext cx="61595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80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eps -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3306" b="6744"/>
          <a:stretch/>
        </p:blipFill>
        <p:spPr bwMode="auto">
          <a:xfrm>
            <a:off x="-1" y="1885121"/>
            <a:ext cx="3133725" cy="41727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p:nvPr>
        </p:nvSpPr>
        <p:spPr>
          <a:xfrm>
            <a:off x="2692400" y="1778001"/>
            <a:ext cx="6159500" cy="3810000"/>
          </a:xfrm>
        </p:spPr>
        <p:txBody>
          <a:bodyPr/>
          <a:lstStyle>
            <a:lvl1pPr marL="457200" indent="-457200">
              <a:lnSpc>
                <a:spcPct val="85000"/>
              </a:lnSpc>
              <a:spcBef>
                <a:spcPts val="1200"/>
              </a:spcBef>
              <a:buSzPct val="120000"/>
              <a:buFont typeface="+mj-lt"/>
              <a:buAutoNum type="arabicParenR"/>
              <a:defRPr b="0" i="0" baseline="0"/>
            </a:lvl1pPr>
            <a:lvl2pPr marL="914400" indent="-457200">
              <a:lnSpc>
                <a:spcPct val="85000"/>
              </a:lnSpc>
              <a:spcBef>
                <a:spcPts val="800"/>
              </a:spcBef>
              <a:buSzPct val="120000"/>
              <a:buFont typeface="+mj-lt"/>
              <a:buAutoNum type="alphaLcPeriod"/>
              <a:defRPr b="0" i="0" baseline="0"/>
            </a:lvl2pPr>
            <a:lvl3pPr marL="1257300" indent="-342900">
              <a:lnSpc>
                <a:spcPct val="85000"/>
              </a:lnSpc>
              <a:spcBef>
                <a:spcPts val="800"/>
              </a:spcBef>
              <a:buSzPct val="120000"/>
              <a:buFont typeface="+mj-lt"/>
              <a:buAutoNum type="romanLcPeriod"/>
              <a:defRPr b="0" i="0" baseline="0"/>
            </a:lvl3pPr>
            <a:lvl4pPr marL="1714500" indent="-342900">
              <a:lnSpc>
                <a:spcPct val="85000"/>
              </a:lnSpc>
              <a:spcBef>
                <a:spcPts val="800"/>
              </a:spcBef>
              <a:buSzPct val="120000"/>
              <a:buFont typeface="+mj-lt"/>
              <a:buAutoNum type="arabicParenR"/>
              <a:defRPr b="0" i="0" baseline="0"/>
            </a:lvl4pPr>
            <a:lvl5pPr marL="2171700" indent="-342900">
              <a:lnSpc>
                <a:spcPct val="85000"/>
              </a:lnSpc>
              <a:spcBef>
                <a:spcPts val="800"/>
              </a:spcBef>
              <a:buSzPct val="120000"/>
              <a:buFont typeface="+mj-lt"/>
              <a:buAutoNum type="arabicParenR"/>
              <a:defRPr b="0" i="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1750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481136"/>
          </a:xfrm>
        </p:spPr>
        <p:txBody>
          <a:bodyPr anchor="b">
            <a:normAutofit/>
          </a:bodyPr>
          <a:lstStyle>
            <a:lvl1pPr algn="l">
              <a:defRPr lang="en-US" sz="4000" b="1" kern="1200" dirty="0">
                <a:solidFill>
                  <a:srgbClr val="0070C0"/>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3562351"/>
            <a:ext cx="7886700" cy="2426074"/>
          </a:xfrm>
        </p:spPr>
        <p:txBody>
          <a:bodyPr/>
          <a:lstStyle>
            <a:lvl1pPr marL="0" indent="0">
              <a:buNone/>
              <a:defRPr sz="2400" i="1">
                <a:solidFill>
                  <a:srgbClr val="5959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cxnSp>
        <p:nvCxnSpPr>
          <p:cNvPr id="8" name="Straight Connector 7"/>
          <p:cNvCxnSpPr/>
          <p:nvPr userDrawn="1"/>
        </p:nvCxnSpPr>
        <p:spPr>
          <a:xfrm>
            <a:off x="0" y="3352800"/>
            <a:ext cx="9144000" cy="0"/>
          </a:xfrm>
          <a:prstGeom prst="line">
            <a:avLst/>
          </a:prstGeom>
          <a:ln w="76200">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433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43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590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388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1736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314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06269"/>
            <a:ext cx="2949178" cy="1600200"/>
          </a:xfrm>
        </p:spPr>
        <p:txBody>
          <a:bodyPr anchor="b"/>
          <a:lstStyle>
            <a:lvl1pPr>
              <a:defRPr sz="3200">
                <a:ln w="3175">
                  <a:solidFill>
                    <a:schemeClr val="accent1">
                      <a:lumMod val="75000"/>
                    </a:schemeClr>
                  </a:solidFill>
                </a:ln>
                <a:solidFill>
                  <a:schemeClr val="accent1"/>
                </a:solidFill>
                <a:effectLst>
                  <a:innerShdw blurRad="63500" dist="50800" dir="13500000">
                    <a:prstClr val="black">
                      <a:alpha val="50000"/>
                    </a:prstClr>
                  </a:inn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1606268"/>
            <a:ext cx="4629150" cy="42547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293458"/>
            <a:ext cx="2949178" cy="2575530"/>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63012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84328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727200"/>
            <a:ext cx="4629150" cy="413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727200"/>
            <a:ext cx="2949178" cy="4141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4417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6576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921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hin Header">
    <p:spTree>
      <p:nvGrpSpPr>
        <p:cNvPr id="1" name=""/>
        <p:cNvGrpSpPr/>
        <p:nvPr/>
      </p:nvGrpSpPr>
      <p:grpSpPr>
        <a:xfrm>
          <a:off x="0" y="0"/>
          <a:ext cx="0" cy="0"/>
          <a:chOff x="0" y="0"/>
          <a:chExt cx="0" cy="0"/>
        </a:xfrm>
      </p:grpSpPr>
      <p:sp>
        <p:nvSpPr>
          <p:cNvPr id="4" name="Rectangle 3"/>
          <p:cNvSpPr/>
          <p:nvPr userDrawn="1"/>
        </p:nvSpPr>
        <p:spPr>
          <a:xfrm>
            <a:off x="0" y="0"/>
            <a:ext cx="9144000" cy="252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7361" b="70556"/>
          <a:stretch/>
        </p:blipFill>
        <p:spPr>
          <a:xfrm>
            <a:off x="0" y="0"/>
            <a:ext cx="9144000" cy="1042839"/>
          </a:xfrm>
          <a:prstGeom prst="rect">
            <a:avLst/>
          </a:prstGeom>
          <a:effectLst>
            <a:innerShdw blurRad="203200" dist="50800" dir="5400000">
              <a:prstClr val="black">
                <a:alpha val="18000"/>
              </a:prstClr>
            </a:innerShdw>
          </a:effec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 y="-1823"/>
            <a:ext cx="3305175" cy="74440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8350" y="300576"/>
            <a:ext cx="3295650" cy="742263"/>
          </a:xfrm>
          <a:prstGeom prst="rect">
            <a:avLst/>
          </a:prstGeom>
          <a:effectLst>
            <a:outerShdw blurRad="50800" dist="50800" dir="13500000" algn="br" rotWithShape="0">
              <a:prstClr val="black">
                <a:alpha val="40000"/>
              </a:prstClr>
            </a:outerShdw>
          </a:effectLst>
        </p:spPr>
      </p:pic>
      <p:sp>
        <p:nvSpPr>
          <p:cNvPr id="2" name="Title 1"/>
          <p:cNvSpPr>
            <a:spLocks noGrp="1"/>
          </p:cNvSpPr>
          <p:nvPr userDrawn="1">
            <p:ph type="title"/>
          </p:nvPr>
        </p:nvSpPr>
        <p:spPr>
          <a:xfrm>
            <a:off x="628650" y="-1"/>
            <a:ext cx="7886700" cy="950869"/>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628650" y="1184168"/>
            <a:ext cx="7886700" cy="4830869"/>
          </a:xfrm>
        </p:spPr>
        <p:txBody>
          <a:bodyPr/>
          <a:lstStyle>
            <a:lvl1pPr marL="36576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486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ransparent Header">
    <p:spTree>
      <p:nvGrpSpPr>
        <p:cNvPr id="1" name=""/>
        <p:cNvGrpSpPr/>
        <p:nvPr/>
      </p:nvGrpSpPr>
      <p:grpSpPr>
        <a:xfrm>
          <a:off x="0" y="0"/>
          <a:ext cx="0" cy="0"/>
          <a:chOff x="0" y="0"/>
          <a:chExt cx="0" cy="0"/>
        </a:xfrm>
      </p:grpSpPr>
      <p:sp>
        <p:nvSpPr>
          <p:cNvPr id="4" name="Rectangle 3"/>
          <p:cNvSpPr/>
          <p:nvPr userDrawn="1"/>
        </p:nvSpPr>
        <p:spPr>
          <a:xfrm>
            <a:off x="0" y="0"/>
            <a:ext cx="9144000" cy="252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634" y="-1823"/>
            <a:ext cx="3299905" cy="744408"/>
          </a:xfrm>
          <a:prstGeom prst="rect">
            <a:avLst/>
          </a:prstGeom>
          <a:effectLst>
            <a:outerShdw blurRad="38100" dist="12700" dir="2700000" algn="tl" rotWithShape="0">
              <a:schemeClr val="accent5">
                <a:lumMod val="50000"/>
                <a:alpha val="25000"/>
              </a:schemeClr>
            </a:outerShdw>
          </a:effectLst>
        </p:spPr>
      </p:pic>
      <p:sp>
        <p:nvSpPr>
          <p:cNvPr id="2" name="Title 1"/>
          <p:cNvSpPr>
            <a:spLocks noGrp="1"/>
          </p:cNvSpPr>
          <p:nvPr userDrawn="1">
            <p:ph type="title"/>
          </p:nvPr>
        </p:nvSpPr>
        <p:spPr>
          <a:xfrm>
            <a:off x="628650" y="-1"/>
            <a:ext cx="7886700" cy="950869"/>
          </a:xfrm>
        </p:spPr>
        <p:txBody>
          <a:bodyPr/>
          <a:lstStyle>
            <a:lvl1pPr>
              <a:defRPr>
                <a:ln w="3175">
                  <a:solidFill>
                    <a:schemeClr val="accent1">
                      <a:lumMod val="75000"/>
                    </a:schemeClr>
                  </a:solidFill>
                </a:ln>
                <a:solidFill>
                  <a:schemeClr val="accent1"/>
                </a:solidFill>
                <a:effectLst>
                  <a:outerShdw blurRad="38100" dist="12700" dir="2700000" algn="tl">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628650" y="1184168"/>
            <a:ext cx="7886700" cy="4830869"/>
          </a:xfrm>
        </p:spPr>
        <p:txBody>
          <a:bodyPr/>
          <a:lstStyle>
            <a:lvl1pPr marL="36576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449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pirationa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a:extLst>
              <a:ext uri="{28A0092B-C50C-407E-A947-70E740481C1C}">
                <a14:useLocalDpi xmlns:a14="http://schemas.microsoft.com/office/drawing/2010/main" val="0"/>
              </a:ext>
            </a:extLst>
          </a:blip>
          <a:srcRect b="11389"/>
          <a:stretch/>
        </p:blipFill>
        <p:spPr>
          <a:xfrm>
            <a:off x="0" y="0"/>
            <a:ext cx="9144000" cy="607695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355"/>
          <a:stretch/>
        </p:blipFill>
        <p:spPr>
          <a:xfrm rot="10800000">
            <a:off x="-9525" y="-3"/>
            <a:ext cx="5573486" cy="1214543"/>
          </a:xfrm>
          <a:prstGeom prst="rect">
            <a:avLst/>
          </a:prstGeom>
          <a:effectLst>
            <a:outerShdw blurRad="228600" dist="127000" dir="2700000" algn="tl" rotWithShape="0">
              <a:prstClr val="black">
                <a:alpha val="34000"/>
              </a:prstClr>
            </a:outerShdw>
          </a:effectLst>
        </p:spPr>
      </p:pic>
      <p:sp>
        <p:nvSpPr>
          <p:cNvPr id="3" name="Subtitle 2"/>
          <p:cNvSpPr>
            <a:spLocks noGrp="1"/>
          </p:cNvSpPr>
          <p:nvPr>
            <p:ph type="subTitle" idx="1" hasCustomPrompt="1"/>
          </p:nvPr>
        </p:nvSpPr>
        <p:spPr>
          <a:xfrm>
            <a:off x="2486025" y="5002213"/>
            <a:ext cx="5972175" cy="1233488"/>
          </a:xfrm>
        </p:spPr>
        <p:txBody>
          <a:bodyPr/>
          <a:lstStyle>
            <a:lvl1pPr marL="457200" indent="-457200" algn="r">
              <a:buSzPct val="120000"/>
              <a:buFont typeface="Wingdings 3" panose="05040102010807070707" pitchFamily="18" charset="2"/>
              <a:buChar char=""/>
              <a:defRPr sz="2400" i="1" spc="30" baseline="0">
                <a:solidFill>
                  <a:srgbClr val="BAE4FF"/>
                </a:solidFill>
                <a:effectLst>
                  <a:outerShdw blurRad="38100" dist="38100" dir="2700000" algn="tl">
                    <a:srgbClr val="000000">
                      <a:alpha val="43137"/>
                    </a:srgbClr>
                  </a:outerShdw>
                </a:effectLst>
                <a:latin typeface="Palatino Linotype" panose="020405020505050303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Person’s Name Here (or “Anonymous”)</a:t>
            </a:r>
            <a:endParaRPr lang="en-US" dirty="0"/>
          </a:p>
        </p:txBody>
      </p:sp>
      <p:cxnSp>
        <p:nvCxnSpPr>
          <p:cNvPr id="18" name="Straight Connector 17"/>
          <p:cNvCxnSpPr/>
          <p:nvPr userDrawn="1"/>
        </p:nvCxnSpPr>
        <p:spPr>
          <a:xfrm>
            <a:off x="0" y="48101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5" name="Oval 24"/>
          <p:cNvSpPr/>
          <p:nvPr userDrawn="1"/>
        </p:nvSpPr>
        <p:spPr>
          <a:xfrm>
            <a:off x="212725" y="6375401"/>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userDrawn="1"/>
        </p:nvSpPr>
        <p:spPr>
          <a:xfrm>
            <a:off x="155574" y="6421944"/>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sp>
        <p:nvSpPr>
          <p:cNvPr id="19" name="Rectangle 14"/>
          <p:cNvSpPr/>
          <p:nvPr userDrawn="1"/>
        </p:nvSpPr>
        <p:spPr>
          <a:xfrm rot="2700000">
            <a:off x="231175" y="5617709"/>
            <a:ext cx="909250" cy="909250"/>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9525" y="6096000"/>
            <a:ext cx="9153525" cy="0"/>
          </a:xfrm>
          <a:prstGeom prst="line">
            <a:avLst/>
          </a:prstGeom>
          <a:ln w="38100">
            <a:solidFill>
              <a:schemeClr val="bg1"/>
            </a:solidFill>
          </a:ln>
          <a:effectLst>
            <a:outerShdw blurRad="635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1241044" y="711473"/>
            <a:ext cx="5361360" cy="3154710"/>
          </a:xfrm>
          <a:prstGeom prst="rect">
            <a:avLst/>
          </a:prstGeom>
          <a:noFill/>
        </p:spPr>
        <p:txBody>
          <a:bodyPr wrap="square" rtlCol="0">
            <a:spAutoFit/>
          </a:bodyPr>
          <a:lstStyle/>
          <a:p>
            <a:r>
              <a:rPr lang="en-US" sz="19900" dirty="0" smtClean="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rPr>
              <a:t>“</a:t>
            </a:r>
            <a:endParaRPr lang="en-US" sz="19900" dirty="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endParaRPr>
          </a:p>
        </p:txBody>
      </p:sp>
      <p:sp>
        <p:nvSpPr>
          <p:cNvPr id="27" name="TextBox 26"/>
          <p:cNvSpPr txBox="1"/>
          <p:nvPr userDrawn="1"/>
        </p:nvSpPr>
        <p:spPr>
          <a:xfrm rot="10800000">
            <a:off x="5361360" y="1483618"/>
            <a:ext cx="5361360" cy="3154710"/>
          </a:xfrm>
          <a:prstGeom prst="rect">
            <a:avLst/>
          </a:prstGeom>
          <a:noFill/>
        </p:spPr>
        <p:txBody>
          <a:bodyPr wrap="square" rtlCol="0">
            <a:spAutoFit/>
          </a:bodyPr>
          <a:lstStyle/>
          <a:p>
            <a:r>
              <a:rPr lang="en-US" sz="19900" dirty="0" smtClean="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rPr>
              <a:t>“</a:t>
            </a:r>
            <a:endParaRPr lang="en-US" sz="19900" dirty="0">
              <a:gradFill flip="none" rotWithShape="1">
                <a:gsLst>
                  <a:gs pos="46000">
                    <a:schemeClr val="accent1">
                      <a:lumMod val="89000"/>
                      <a:alpha val="20000"/>
                    </a:schemeClr>
                  </a:gs>
                  <a:gs pos="69000">
                    <a:schemeClr val="accent1">
                      <a:lumMod val="70000"/>
                      <a:alpha val="83000"/>
                    </a:schemeClr>
                  </a:gs>
                </a:gsLst>
                <a:path path="circle">
                  <a:fillToRect l="50000" t="50000" r="50000" b="50000"/>
                </a:path>
                <a:tileRect/>
              </a:gradFill>
              <a:effectLst>
                <a:outerShdw blurRad="50800" dist="38100" dir="2700000" algn="tl" rotWithShape="0">
                  <a:prstClr val="black">
                    <a:alpha val="19000"/>
                  </a:prstClr>
                </a:outerShdw>
              </a:effectLst>
              <a:latin typeface="Adobe Myungjo Std M" panose="02020600000000000000" pitchFamily="18" charset="-128"/>
              <a:ea typeface="Adobe Myungjo Std M" panose="02020600000000000000" pitchFamily="18" charset="-128"/>
            </a:endParaRPr>
          </a:p>
        </p:txBody>
      </p:sp>
      <p:sp>
        <p:nvSpPr>
          <p:cNvPr id="2" name="Title 1"/>
          <p:cNvSpPr>
            <a:spLocks noGrp="1"/>
          </p:cNvSpPr>
          <p:nvPr>
            <p:ph type="ctrTitle" hasCustomPrompt="1"/>
          </p:nvPr>
        </p:nvSpPr>
        <p:spPr>
          <a:xfrm>
            <a:off x="685800" y="1704975"/>
            <a:ext cx="7772400" cy="2924176"/>
          </a:xfrm>
        </p:spPr>
        <p:txBody>
          <a:bodyPr anchor="ctr">
            <a:normAutofit/>
          </a:bodyPr>
          <a:lstStyle>
            <a:lvl1pPr algn="l">
              <a:defRPr sz="4400" b="0" baseline="0">
                <a:ln>
                  <a:solidFill>
                    <a:schemeClr val="accent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Type relevant quote in this box.</a:t>
            </a:r>
            <a:endParaRPr lang="en-US" dirty="0"/>
          </a:p>
        </p:txBody>
      </p:sp>
    </p:spTree>
    <p:extLst>
      <p:ext uri="{BB962C8B-B14F-4D97-AF65-F5344CB8AC3E}">
        <p14:creationId xmlns:p14="http://schemas.microsoft.com/office/powerpoint/2010/main" val="362654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cation Slide">
    <p:spTree>
      <p:nvGrpSpPr>
        <p:cNvPr id="1" name=""/>
        <p:cNvGrpSpPr/>
        <p:nvPr/>
      </p:nvGrpSpPr>
      <p:grpSpPr>
        <a:xfrm>
          <a:off x="0" y="0"/>
          <a:ext cx="0" cy="0"/>
          <a:chOff x="0" y="0"/>
          <a:chExt cx="0" cy="0"/>
        </a:xfrm>
      </p:grpSpPr>
      <p:sp>
        <p:nvSpPr>
          <p:cNvPr id="4" name="TextBox 3"/>
          <p:cNvSpPr txBox="1"/>
          <p:nvPr userDrawn="1"/>
        </p:nvSpPr>
        <p:spPr>
          <a:xfrm>
            <a:off x="352425" y="323850"/>
            <a:ext cx="7924800" cy="1077218"/>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Where are you?</a:t>
            </a:r>
          </a:p>
          <a:p>
            <a:pPr algn="l"/>
            <a:r>
              <a:rPr lang="en-US" sz="1800" b="0" i="1" kern="1200" dirty="0" smtClean="0">
                <a:ln w="3175">
                  <a:noFill/>
                </a:ln>
                <a:solidFill>
                  <a:schemeClr val="accent3">
                    <a:lumMod val="20000"/>
                    <a:lumOff val="8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Enter your location in the Chat window – lower left of screen	</a:t>
            </a:r>
            <a:endParaRPr lang="en-US" sz="1800" b="0" i="1" kern="1200" dirty="0">
              <a:ln w="3175">
                <a:noFill/>
              </a:ln>
              <a:solidFill>
                <a:schemeClr val="accent3">
                  <a:lumMod val="20000"/>
                  <a:lumOff val="8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2374" y="1372493"/>
            <a:ext cx="5385707" cy="4712494"/>
          </a:xfrm>
          <a:prstGeom prst="rect">
            <a:avLst/>
          </a:prstGeom>
          <a:effectLst>
            <a:outerShdw blurRad="165100" sx="102000" sy="102000" algn="ctr" rotWithShape="0">
              <a:srgbClr val="5B9BD5">
                <a:alpha val="15000"/>
              </a:srgbClr>
            </a:outerShdw>
          </a:effectLst>
        </p:spPr>
      </p:pic>
      <p:sp>
        <p:nvSpPr>
          <p:cNvPr id="6" name="TextBox 5"/>
          <p:cNvSpPr txBox="1"/>
          <p:nvPr userDrawn="1"/>
        </p:nvSpPr>
        <p:spPr>
          <a:xfrm rot="900000">
            <a:off x="897914" y="549606"/>
            <a:ext cx="3381375" cy="6447919"/>
          </a:xfrm>
          <a:prstGeom prst="rect">
            <a:avLst/>
          </a:prstGeom>
          <a:noFill/>
        </p:spPr>
        <p:txBody>
          <a:bodyPr wrap="square" rtlCol="0">
            <a:spAutoFit/>
            <a:scene3d>
              <a:camera prst="orthographicFront"/>
              <a:lightRig rig="soft" dir="t">
                <a:rot lat="0" lon="0" rev="15600000"/>
              </a:lightRig>
            </a:scene3d>
            <a:sp3d extrusionH="12700" contourW="57150" prstMaterial="softEdge">
              <a:bevelT w="184150" h="69850"/>
              <a:contourClr>
                <a:srgbClr val="D9D9D9"/>
              </a:contourClr>
            </a:sp3d>
          </a:bodyPr>
          <a:lstStyle/>
          <a:p>
            <a:r>
              <a:rPr lang="en-US" sz="41300" b="1" cap="none" spc="0" dirty="0" smtClean="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rPr>
              <a:t>?</a:t>
            </a:r>
            <a:endParaRPr lang="en-US" sz="41300" b="1" cap="none" spc="0" dirty="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66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75" y="1720850"/>
            <a:ext cx="5810250" cy="4294187"/>
          </a:xfrm>
        </p:spPr>
        <p:txBody>
          <a:bodyPr/>
          <a:lstStyle>
            <a:lvl1pPr marL="365760" indent="-365760">
              <a:lnSpc>
                <a:spcPct val="90000"/>
              </a:lnSpc>
              <a:spcBef>
                <a:spcPts val="0"/>
              </a:spcBef>
              <a:spcAft>
                <a:spcPts val="0"/>
              </a:spcAft>
              <a:buClr>
                <a:srgbClr val="F1592A"/>
              </a:buClr>
              <a:buSzPct val="150000"/>
              <a:buFont typeface="Wingdings 2" panose="05020102010507070707" pitchFamily="18" charset="2"/>
              <a:buChar char=""/>
              <a:defRPr/>
            </a:lvl1pPr>
            <a:lvl2pPr marL="914400" indent="0">
              <a:lnSpc>
                <a:spcPct val="90000"/>
              </a:lnSpc>
              <a:spcBef>
                <a:spcPts val="500"/>
              </a:spcBef>
              <a:spcAft>
                <a:spcPts val="1200"/>
              </a:spcAft>
              <a:buNone/>
              <a:defRPr sz="1800" i="1"/>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609600" y="771525"/>
            <a:ext cx="7924800" cy="646331"/>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Today’s Agenda</a:t>
            </a:r>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97" r="17506" b="9558"/>
          <a:stretch/>
        </p:blipFill>
        <p:spPr bwMode="auto">
          <a:xfrm>
            <a:off x="0" y="2178714"/>
            <a:ext cx="2915811" cy="297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8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Organization Name</a:t>
            </a:r>
            <a:endParaRPr lang="en-US" dirty="0"/>
          </a:p>
        </p:txBody>
      </p:sp>
      <p:sp>
        <p:nvSpPr>
          <p:cNvPr id="4" name="Rounded Rectangle 3"/>
          <p:cNvSpPr/>
          <p:nvPr userDrawn="1"/>
        </p:nvSpPr>
        <p:spPr>
          <a:xfrm>
            <a:off x="1066800" y="2886075"/>
            <a:ext cx="704850" cy="895350"/>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lnSpc>
                <a:spcPct val="90000"/>
              </a:lnSpc>
            </a:pPr>
            <a:r>
              <a:rPr lang="en-US" sz="1200" i="1" dirty="0" smtClean="0">
                <a:solidFill>
                  <a:srgbClr val="404040"/>
                </a:solidFill>
              </a:rPr>
              <a:t>Cover</a:t>
            </a:r>
            <a:r>
              <a:rPr lang="en-US" sz="1200" i="1" baseline="0" dirty="0" smtClean="0">
                <a:solidFill>
                  <a:srgbClr val="404040"/>
                </a:solidFill>
              </a:rPr>
              <a:t> this with speaker picture</a:t>
            </a:r>
            <a:endParaRPr lang="en-US" sz="1200" i="1" dirty="0">
              <a:solidFill>
                <a:srgbClr val="404040"/>
              </a:solidFill>
            </a:endParaRPr>
          </a:p>
        </p:txBody>
      </p:sp>
      <p:sp>
        <p:nvSpPr>
          <p:cNvPr id="6" name="Text Placeholder 5"/>
          <p:cNvSpPr>
            <a:spLocks noGrp="1"/>
          </p:cNvSpPr>
          <p:nvPr>
            <p:ph type="body" sz="quarter" idx="10" hasCustomPrompt="1"/>
          </p:nvPr>
        </p:nvSpPr>
        <p:spPr>
          <a:xfrm>
            <a:off x="2838450" y="2181225"/>
            <a:ext cx="5886450" cy="638175"/>
          </a:xfrm>
        </p:spPr>
        <p:txBody>
          <a:bodyPr lIns="0" anchor="b">
            <a:normAutofit/>
          </a:bodyPr>
          <a:lstStyle>
            <a:lvl1pPr marL="0" indent="0">
              <a:buNone/>
              <a:defRPr sz="3200" b="1">
                <a:effectLst>
                  <a:innerShdw blurRad="63500" dist="50800" dir="13500000">
                    <a:prstClr val="black">
                      <a:alpha val="50000"/>
                    </a:prstClr>
                  </a:inn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Speaker Name</a:t>
            </a:r>
            <a:endParaRPr lang="en-US" dirty="0"/>
          </a:p>
        </p:txBody>
      </p:sp>
      <p:sp>
        <p:nvSpPr>
          <p:cNvPr id="7" name="Text Placeholder 5"/>
          <p:cNvSpPr>
            <a:spLocks noGrp="1"/>
          </p:cNvSpPr>
          <p:nvPr>
            <p:ph type="body" sz="quarter" idx="11" hasCustomPrompt="1"/>
          </p:nvPr>
        </p:nvSpPr>
        <p:spPr>
          <a:xfrm>
            <a:off x="3419474" y="3048453"/>
            <a:ext cx="5457825" cy="456747"/>
          </a:xfrm>
        </p:spPr>
        <p:txBody>
          <a:bodyPr>
            <a:normAutofit/>
          </a:bodyPr>
          <a:lstStyle>
            <a:lvl1pPr marL="0" indent="0">
              <a:buNone/>
              <a:defRPr sz="2000" b="0" baseline="0">
                <a:solidFill>
                  <a:srgbClr val="595959"/>
                </a:solidFill>
                <a:effectLst>
                  <a:innerShdw blurRad="63500" dist="50800" dir="13500000">
                    <a:prstClr val="black">
                      <a:alpha val="50000"/>
                    </a:prstClr>
                  </a:inn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Speaker Title</a:t>
            </a:r>
            <a:endParaRPr lang="en-US" dirty="0"/>
          </a:p>
        </p:txBody>
      </p:sp>
      <p:cxnSp>
        <p:nvCxnSpPr>
          <p:cNvPr id="9" name="Straight Connector 8"/>
          <p:cNvCxnSpPr/>
          <p:nvPr userDrawn="1"/>
        </p:nvCxnSpPr>
        <p:spPr>
          <a:xfrm>
            <a:off x="2838450" y="2886075"/>
            <a:ext cx="6305550" cy="0"/>
          </a:xfrm>
          <a:prstGeom prst="line">
            <a:avLst/>
          </a:prstGeom>
          <a:ln w="15875">
            <a:solidFill>
              <a:srgbClr val="5B9BD5"/>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3419474" y="4010478"/>
            <a:ext cx="5457825" cy="799647"/>
          </a:xfrm>
        </p:spPr>
        <p:txBody>
          <a:bodyPr>
            <a:normAutofit/>
          </a:bodyPr>
          <a:lstStyle>
            <a:lvl1pPr marL="0" indent="0">
              <a:buNone/>
              <a:defRPr sz="1800" b="0" i="1" baseline="0">
                <a:solidFill>
                  <a:srgbClr val="7F7F7F"/>
                </a:solidFill>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Additional Details (optional)</a:t>
            </a:r>
            <a:endParaRPr lang="en-US" dirty="0"/>
          </a:p>
        </p:txBody>
      </p:sp>
      <p:cxnSp>
        <p:nvCxnSpPr>
          <p:cNvPr id="11" name="Straight Connector 10"/>
          <p:cNvCxnSpPr/>
          <p:nvPr userDrawn="1"/>
        </p:nvCxnSpPr>
        <p:spPr>
          <a:xfrm>
            <a:off x="3081338" y="2886075"/>
            <a:ext cx="0" cy="3190878"/>
          </a:xfrm>
          <a:prstGeom prst="line">
            <a:avLst/>
          </a:prstGeom>
          <a:ln w="492125">
            <a:gradFill>
              <a:gsLst>
                <a:gs pos="0">
                  <a:srgbClr val="0070C0"/>
                </a:gs>
                <a:gs pos="98387">
                  <a:schemeClr val="accent1">
                    <a:lumMod val="30000"/>
                    <a:lumOff val="70000"/>
                    <a:alpha val="0"/>
                  </a:schemeClr>
                </a:gs>
                <a:gs pos="67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Rectangle 14"/>
          <p:cNvSpPr/>
          <p:nvPr userDrawn="1"/>
        </p:nvSpPr>
        <p:spPr>
          <a:xfrm rot="13500000">
            <a:off x="887827" y="1117392"/>
            <a:ext cx="1062796" cy="106279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1676400"/>
            <a:ext cx="9144000"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08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ession Slide">
    <p:spTree>
      <p:nvGrpSpPr>
        <p:cNvPr id="1" name=""/>
        <p:cNvGrpSpPr/>
        <p:nvPr/>
      </p:nvGrpSpPr>
      <p:grpSpPr>
        <a:xfrm>
          <a:off x="0" y="0"/>
          <a:ext cx="0" cy="0"/>
          <a:chOff x="0" y="0"/>
          <a:chExt cx="0" cy="0"/>
        </a:xfrm>
      </p:grpSpPr>
      <p:sp>
        <p:nvSpPr>
          <p:cNvPr id="4" name="TextBox 3"/>
          <p:cNvSpPr txBox="1"/>
          <p:nvPr userDrawn="1"/>
        </p:nvSpPr>
        <p:spPr>
          <a:xfrm>
            <a:off x="609600" y="771525"/>
            <a:ext cx="7924800" cy="646331"/>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Question &amp; Answer Session</a:t>
            </a:r>
          </a:p>
        </p:txBody>
      </p:sp>
      <p:pic>
        <p:nvPicPr>
          <p:cNvPr id="5122"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769953" y="1511045"/>
            <a:ext cx="3604094" cy="457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6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wmf"/><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0">
            <a:extLst>
              <a:ext uri="{28A0092B-C50C-407E-A947-70E740481C1C}">
                <a14:useLocalDpi xmlns:a14="http://schemas.microsoft.com/office/drawing/2010/main" val="0"/>
              </a:ext>
            </a:extLst>
          </a:blip>
          <a:srcRect t="40931" b="47798"/>
          <a:stretch/>
        </p:blipFill>
        <p:spPr>
          <a:xfrm rot="10800000">
            <a:off x="0" y="6092079"/>
            <a:ext cx="9144000" cy="773008"/>
          </a:xfrm>
          <a:prstGeom prst="rect">
            <a:avLst/>
          </a:prstGeom>
          <a:effectLst>
            <a:innerShdw blurRad="203200" dist="50800" dir="5400000">
              <a:prstClr val="black">
                <a:alpha val="18000"/>
              </a:prstClr>
            </a:innerShdw>
          </a:effectLst>
        </p:spPr>
      </p:pic>
      <p:grpSp>
        <p:nvGrpSpPr>
          <p:cNvPr id="13" name="Group 12"/>
          <p:cNvGrpSpPr/>
          <p:nvPr userDrawn="1"/>
        </p:nvGrpSpPr>
        <p:grpSpPr>
          <a:xfrm>
            <a:off x="-1" y="-1823"/>
            <a:ext cx="9144001" cy="1522090"/>
            <a:chOff x="-1" y="-1823"/>
            <a:chExt cx="9144001" cy="1522090"/>
          </a:xfrm>
        </p:grpSpPr>
        <p:pic>
          <p:nvPicPr>
            <p:cNvPr id="8" name="Picture 7"/>
            <p:cNvPicPr>
              <a:picLocks noChangeAspect="1"/>
            </p:cNvPicPr>
            <p:nvPr userDrawn="1"/>
          </p:nvPicPr>
          <p:blipFill rotWithShape="1">
            <a:blip r:embed="rId20">
              <a:extLst>
                <a:ext uri="{28A0092B-C50C-407E-A947-70E740481C1C}">
                  <a14:useLocalDpi xmlns:a14="http://schemas.microsoft.com/office/drawing/2010/main" val="0"/>
                </a:ext>
              </a:extLst>
            </a:blip>
            <a:srcRect t="7361" b="70556"/>
            <a:stretch/>
          </p:blipFill>
          <p:spPr>
            <a:xfrm>
              <a:off x="0" y="0"/>
              <a:ext cx="9144000" cy="1514476"/>
            </a:xfrm>
            <a:prstGeom prst="rect">
              <a:avLst/>
            </a:prstGeom>
            <a:effectLst>
              <a:innerShdw blurRad="203200" dist="50800" dir="5400000">
                <a:prstClr val="black">
                  <a:alpha val="18000"/>
                </a:prstClr>
              </a:innerShdw>
            </a:effectLst>
          </p:spPr>
        </p:pic>
        <p:pic>
          <p:nvPicPr>
            <p:cNvPr id="11" name="Picture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rot="10800000">
              <a:off x="-1" y="-1823"/>
              <a:ext cx="3305175" cy="744408"/>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848350" y="778004"/>
              <a:ext cx="3295650" cy="742263"/>
            </a:xfrm>
            <a:prstGeom prst="rect">
              <a:avLst/>
            </a:prstGeom>
            <a:effectLst>
              <a:outerShdw blurRad="50800" dist="50800" dir="13500000" algn="br" rotWithShape="0">
                <a:prstClr val="black">
                  <a:alpha val="40000"/>
                </a:prstClr>
              </a:outerShdw>
            </a:effectLst>
          </p:spPr>
        </p:pic>
      </p:grpSp>
      <p:sp>
        <p:nvSpPr>
          <p:cNvPr id="2" name="Title Placeholder 1"/>
          <p:cNvSpPr>
            <a:spLocks noGrp="1"/>
          </p:cNvSpPr>
          <p:nvPr>
            <p:ph type="title"/>
          </p:nvPr>
        </p:nvSpPr>
        <p:spPr>
          <a:xfrm>
            <a:off x="628650" y="336099"/>
            <a:ext cx="7886700" cy="1092198"/>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720850"/>
            <a:ext cx="7886700" cy="42941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Rounded Rectangle 27"/>
          <p:cNvSpPr/>
          <p:nvPr userDrawn="1"/>
        </p:nvSpPr>
        <p:spPr>
          <a:xfrm>
            <a:off x="622300" y="6175731"/>
            <a:ext cx="8540750" cy="683200"/>
          </a:xfrm>
          <a:custGeom>
            <a:avLst/>
            <a:gdLst>
              <a:gd name="connsiteX0" fmla="*/ 312650 w 7269533"/>
              <a:gd name="connsiteY0" fmla="*/ 0 h 625299"/>
              <a:gd name="connsiteX1" fmla="*/ 7269533 w 7269533"/>
              <a:gd name="connsiteY1" fmla="*/ 0 h 625299"/>
              <a:gd name="connsiteX2" fmla="*/ 7269533 w 7269533"/>
              <a:gd name="connsiteY2" fmla="*/ 0 h 625299"/>
              <a:gd name="connsiteX3" fmla="*/ 7269533 w 7269533"/>
              <a:gd name="connsiteY3" fmla="*/ 312650 h 625299"/>
              <a:gd name="connsiteX4" fmla="*/ 6956883 w 7269533"/>
              <a:gd name="connsiteY4" fmla="*/ 625300 h 625299"/>
              <a:gd name="connsiteX5" fmla="*/ 0 w 7269533"/>
              <a:gd name="connsiteY5" fmla="*/ 625299 h 625299"/>
              <a:gd name="connsiteX6" fmla="*/ 0 w 7269533"/>
              <a:gd name="connsiteY6" fmla="*/ 625299 h 625299"/>
              <a:gd name="connsiteX7" fmla="*/ 0 w 7269533"/>
              <a:gd name="connsiteY7" fmla="*/ 312650 h 625299"/>
              <a:gd name="connsiteX8" fmla="*/ 312650 w 7269533"/>
              <a:gd name="connsiteY8" fmla="*/ 0 h 625299"/>
              <a:gd name="connsiteX0" fmla="*/ 312650 w 7269533"/>
              <a:gd name="connsiteY0" fmla="*/ 0 h 625300"/>
              <a:gd name="connsiteX1" fmla="*/ 7269533 w 7269533"/>
              <a:gd name="connsiteY1" fmla="*/ 0 h 625300"/>
              <a:gd name="connsiteX2" fmla="*/ 7269533 w 7269533"/>
              <a:gd name="connsiteY2" fmla="*/ 0 h 625300"/>
              <a:gd name="connsiteX3" fmla="*/ 7269533 w 7269533"/>
              <a:gd name="connsiteY3" fmla="*/ 312650 h 625300"/>
              <a:gd name="connsiteX4" fmla="*/ 6956883 w 7269533"/>
              <a:gd name="connsiteY4" fmla="*/ 625300 h 625300"/>
              <a:gd name="connsiteX5" fmla="*/ 0 w 7269533"/>
              <a:gd name="connsiteY5" fmla="*/ 625299 h 625300"/>
              <a:gd name="connsiteX6" fmla="*/ 0 w 7269533"/>
              <a:gd name="connsiteY6" fmla="*/ 625299 h 625300"/>
              <a:gd name="connsiteX7" fmla="*/ 312650 w 7269533"/>
              <a:gd name="connsiteY7" fmla="*/ 0 h 625300"/>
              <a:gd name="connsiteX0" fmla="*/ 618571 w 7575454"/>
              <a:gd name="connsiteY0" fmla="*/ 46318 h 671618"/>
              <a:gd name="connsiteX1" fmla="*/ 7575454 w 7575454"/>
              <a:gd name="connsiteY1" fmla="*/ 46318 h 671618"/>
              <a:gd name="connsiteX2" fmla="*/ 7575454 w 7575454"/>
              <a:gd name="connsiteY2" fmla="*/ 46318 h 671618"/>
              <a:gd name="connsiteX3" fmla="*/ 7575454 w 7575454"/>
              <a:gd name="connsiteY3" fmla="*/ 358968 h 671618"/>
              <a:gd name="connsiteX4" fmla="*/ 7262804 w 7575454"/>
              <a:gd name="connsiteY4" fmla="*/ 671618 h 671618"/>
              <a:gd name="connsiteX5" fmla="*/ 305921 w 7575454"/>
              <a:gd name="connsiteY5" fmla="*/ 671617 h 671618"/>
              <a:gd name="connsiteX6" fmla="*/ 305921 w 7575454"/>
              <a:gd name="connsiteY6" fmla="*/ 671617 h 671618"/>
              <a:gd name="connsiteX7" fmla="*/ 618571 w 7575454"/>
              <a:gd name="connsiteY7" fmla="*/ 46318 h 671618"/>
              <a:gd name="connsiteX0" fmla="*/ 616504 w 7573387"/>
              <a:gd name="connsiteY0" fmla="*/ 6102 h 631402"/>
              <a:gd name="connsiteX1" fmla="*/ 7573387 w 7573387"/>
              <a:gd name="connsiteY1" fmla="*/ 6102 h 631402"/>
              <a:gd name="connsiteX2" fmla="*/ 7573387 w 7573387"/>
              <a:gd name="connsiteY2" fmla="*/ 6102 h 631402"/>
              <a:gd name="connsiteX3" fmla="*/ 7573387 w 7573387"/>
              <a:gd name="connsiteY3" fmla="*/ 318752 h 631402"/>
              <a:gd name="connsiteX4" fmla="*/ 7260737 w 7573387"/>
              <a:gd name="connsiteY4" fmla="*/ 631402 h 631402"/>
              <a:gd name="connsiteX5" fmla="*/ 303854 w 7573387"/>
              <a:gd name="connsiteY5" fmla="*/ 631401 h 631402"/>
              <a:gd name="connsiteX6" fmla="*/ 303854 w 7573387"/>
              <a:gd name="connsiteY6" fmla="*/ 631401 h 631402"/>
              <a:gd name="connsiteX7" fmla="*/ 616504 w 7573387"/>
              <a:gd name="connsiteY7" fmla="*/ 6102 h 631402"/>
              <a:gd name="connsiteX0" fmla="*/ 1308013 w 7269533"/>
              <a:gd name="connsiteY0" fmla="*/ 7639 h 628177"/>
              <a:gd name="connsiteX1" fmla="*/ 7269533 w 7269533"/>
              <a:gd name="connsiteY1" fmla="*/ 2877 h 628177"/>
              <a:gd name="connsiteX2" fmla="*/ 7269533 w 7269533"/>
              <a:gd name="connsiteY2" fmla="*/ 2877 h 628177"/>
              <a:gd name="connsiteX3" fmla="*/ 7269533 w 7269533"/>
              <a:gd name="connsiteY3" fmla="*/ 315527 h 628177"/>
              <a:gd name="connsiteX4" fmla="*/ 6956883 w 7269533"/>
              <a:gd name="connsiteY4" fmla="*/ 628177 h 628177"/>
              <a:gd name="connsiteX5" fmla="*/ 0 w 7269533"/>
              <a:gd name="connsiteY5" fmla="*/ 628176 h 628177"/>
              <a:gd name="connsiteX6" fmla="*/ 0 w 7269533"/>
              <a:gd name="connsiteY6" fmla="*/ 628176 h 628177"/>
              <a:gd name="connsiteX7" fmla="*/ 1308013 w 7269533"/>
              <a:gd name="connsiteY7"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7269533 w 7269533"/>
              <a:gd name="connsiteY3" fmla="*/ 315527 h 628177"/>
              <a:gd name="connsiteX4" fmla="*/ 6956883 w 7269533"/>
              <a:gd name="connsiteY4" fmla="*/ 628177 h 628177"/>
              <a:gd name="connsiteX5" fmla="*/ 0 w 7269533"/>
              <a:gd name="connsiteY5" fmla="*/ 628176 h 628177"/>
              <a:gd name="connsiteX6" fmla="*/ 0 w 7269533"/>
              <a:gd name="connsiteY6" fmla="*/ 628176 h 628177"/>
              <a:gd name="connsiteX7" fmla="*/ 1274676 w 7269533"/>
              <a:gd name="connsiteY7"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6956883 w 7269533"/>
              <a:gd name="connsiteY3" fmla="*/ 628177 h 628177"/>
              <a:gd name="connsiteX4" fmla="*/ 0 w 7269533"/>
              <a:gd name="connsiteY4" fmla="*/ 628176 h 628177"/>
              <a:gd name="connsiteX5" fmla="*/ 0 w 7269533"/>
              <a:gd name="connsiteY5" fmla="*/ 628176 h 628177"/>
              <a:gd name="connsiteX6" fmla="*/ 1274676 w 7269533"/>
              <a:gd name="connsiteY6"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6066296 w 7269533"/>
              <a:gd name="connsiteY3" fmla="*/ 628177 h 628177"/>
              <a:gd name="connsiteX4" fmla="*/ 0 w 7269533"/>
              <a:gd name="connsiteY4" fmla="*/ 628176 h 628177"/>
              <a:gd name="connsiteX5" fmla="*/ 0 w 7269533"/>
              <a:gd name="connsiteY5" fmla="*/ 628176 h 628177"/>
              <a:gd name="connsiteX6" fmla="*/ 1274676 w 7269533"/>
              <a:gd name="connsiteY6" fmla="*/ 7639 h 628177"/>
              <a:gd name="connsiteX0" fmla="*/ 1274676 w 7269533"/>
              <a:gd name="connsiteY0" fmla="*/ 7639 h 674495"/>
              <a:gd name="connsiteX1" fmla="*/ 7269533 w 7269533"/>
              <a:gd name="connsiteY1" fmla="*/ 2877 h 674495"/>
              <a:gd name="connsiteX2" fmla="*/ 7269533 w 7269533"/>
              <a:gd name="connsiteY2" fmla="*/ 2877 h 674495"/>
              <a:gd name="connsiteX3" fmla="*/ 6066296 w 7269533"/>
              <a:gd name="connsiteY3" fmla="*/ 628177 h 674495"/>
              <a:gd name="connsiteX4" fmla="*/ 0 w 7269533"/>
              <a:gd name="connsiteY4" fmla="*/ 628176 h 674495"/>
              <a:gd name="connsiteX5" fmla="*/ 0 w 7269533"/>
              <a:gd name="connsiteY5" fmla="*/ 628176 h 674495"/>
              <a:gd name="connsiteX6" fmla="*/ 1274676 w 7269533"/>
              <a:gd name="connsiteY6" fmla="*/ 7639 h 674495"/>
              <a:gd name="connsiteX0" fmla="*/ 1274676 w 7269533"/>
              <a:gd name="connsiteY0" fmla="*/ 7639 h 640628"/>
              <a:gd name="connsiteX1" fmla="*/ 7269533 w 7269533"/>
              <a:gd name="connsiteY1" fmla="*/ 2877 h 640628"/>
              <a:gd name="connsiteX2" fmla="*/ 7269533 w 7269533"/>
              <a:gd name="connsiteY2" fmla="*/ 2877 h 640628"/>
              <a:gd name="connsiteX3" fmla="*/ 6066296 w 7269533"/>
              <a:gd name="connsiteY3" fmla="*/ 628177 h 640628"/>
              <a:gd name="connsiteX4" fmla="*/ 0 w 7269533"/>
              <a:gd name="connsiteY4" fmla="*/ 628176 h 640628"/>
              <a:gd name="connsiteX5" fmla="*/ 0 w 7269533"/>
              <a:gd name="connsiteY5" fmla="*/ 628176 h 640628"/>
              <a:gd name="connsiteX6" fmla="*/ 1274676 w 7269533"/>
              <a:gd name="connsiteY6" fmla="*/ 7639 h 640628"/>
              <a:gd name="connsiteX0" fmla="*/ 1274676 w 7269533"/>
              <a:gd name="connsiteY0" fmla="*/ 7639 h 640628"/>
              <a:gd name="connsiteX1" fmla="*/ 7269533 w 7269533"/>
              <a:gd name="connsiteY1" fmla="*/ 2877 h 640628"/>
              <a:gd name="connsiteX2" fmla="*/ 6066296 w 7269533"/>
              <a:gd name="connsiteY2" fmla="*/ 628177 h 640628"/>
              <a:gd name="connsiteX3" fmla="*/ 0 w 7269533"/>
              <a:gd name="connsiteY3" fmla="*/ 628176 h 640628"/>
              <a:gd name="connsiteX4" fmla="*/ 0 w 7269533"/>
              <a:gd name="connsiteY4" fmla="*/ 628176 h 640628"/>
              <a:gd name="connsiteX5" fmla="*/ 1274676 w 7269533"/>
              <a:gd name="connsiteY5" fmla="*/ 7639 h 640628"/>
              <a:gd name="connsiteX0" fmla="*/ 1274676 w 7269533"/>
              <a:gd name="connsiteY0" fmla="*/ 7639 h 720813"/>
              <a:gd name="connsiteX1" fmla="*/ 7269533 w 7269533"/>
              <a:gd name="connsiteY1" fmla="*/ 2877 h 720813"/>
              <a:gd name="connsiteX2" fmla="*/ 6066296 w 7269533"/>
              <a:gd name="connsiteY2" fmla="*/ 628177 h 720813"/>
              <a:gd name="connsiteX3" fmla="*/ 0 w 7269533"/>
              <a:gd name="connsiteY3" fmla="*/ 628176 h 720813"/>
              <a:gd name="connsiteX4" fmla="*/ 0 w 7269533"/>
              <a:gd name="connsiteY4" fmla="*/ 628176 h 720813"/>
              <a:gd name="connsiteX5" fmla="*/ 1274676 w 7269533"/>
              <a:gd name="connsiteY5" fmla="*/ 7639 h 720813"/>
              <a:gd name="connsiteX0" fmla="*/ 1274676 w 7269533"/>
              <a:gd name="connsiteY0" fmla="*/ 7639 h 628177"/>
              <a:gd name="connsiteX1" fmla="*/ 7269533 w 7269533"/>
              <a:gd name="connsiteY1" fmla="*/ 2877 h 628177"/>
              <a:gd name="connsiteX2" fmla="*/ 6066296 w 7269533"/>
              <a:gd name="connsiteY2" fmla="*/ 628177 h 628177"/>
              <a:gd name="connsiteX3" fmla="*/ 0 w 7269533"/>
              <a:gd name="connsiteY3" fmla="*/ 628176 h 628177"/>
              <a:gd name="connsiteX4" fmla="*/ 0 w 7269533"/>
              <a:gd name="connsiteY4" fmla="*/ 628176 h 628177"/>
              <a:gd name="connsiteX5" fmla="*/ 1274676 w 7269533"/>
              <a:gd name="connsiteY5" fmla="*/ 7639 h 628177"/>
              <a:gd name="connsiteX0" fmla="*/ 1274676 w 7269533"/>
              <a:gd name="connsiteY0" fmla="*/ 7639 h 628177"/>
              <a:gd name="connsiteX1" fmla="*/ 7269533 w 7269533"/>
              <a:gd name="connsiteY1" fmla="*/ 2877 h 628177"/>
              <a:gd name="connsiteX2" fmla="*/ 6066296 w 7269533"/>
              <a:gd name="connsiteY2" fmla="*/ 628177 h 628177"/>
              <a:gd name="connsiteX3" fmla="*/ 0 w 7269533"/>
              <a:gd name="connsiteY3" fmla="*/ 628176 h 628177"/>
              <a:gd name="connsiteX4" fmla="*/ 0 w 7269533"/>
              <a:gd name="connsiteY4" fmla="*/ 628176 h 628177"/>
              <a:gd name="connsiteX5" fmla="*/ 1274676 w 7269533"/>
              <a:gd name="connsiteY5" fmla="*/ 7639 h 628177"/>
              <a:gd name="connsiteX0" fmla="*/ 1274676 w 7269533"/>
              <a:gd name="connsiteY0" fmla="*/ 4762 h 625300"/>
              <a:gd name="connsiteX1" fmla="*/ 7269533 w 7269533"/>
              <a:gd name="connsiteY1" fmla="*/ 0 h 625300"/>
              <a:gd name="connsiteX2" fmla="*/ 6066296 w 7269533"/>
              <a:gd name="connsiteY2" fmla="*/ 625300 h 625300"/>
              <a:gd name="connsiteX3" fmla="*/ 0 w 7269533"/>
              <a:gd name="connsiteY3" fmla="*/ 625299 h 625300"/>
              <a:gd name="connsiteX4" fmla="*/ 0 w 7269533"/>
              <a:gd name="connsiteY4" fmla="*/ 625299 h 625300"/>
              <a:gd name="connsiteX5" fmla="*/ 1274676 w 7269533"/>
              <a:gd name="connsiteY5" fmla="*/ 4762 h 625300"/>
              <a:gd name="connsiteX0" fmla="*/ 1071994 w 7269533"/>
              <a:gd name="connsiteY0" fmla="*/ 0 h 629311"/>
              <a:gd name="connsiteX1" fmla="*/ 7269533 w 7269533"/>
              <a:gd name="connsiteY1" fmla="*/ 4011 h 629311"/>
              <a:gd name="connsiteX2" fmla="*/ 6066296 w 7269533"/>
              <a:gd name="connsiteY2" fmla="*/ 629311 h 629311"/>
              <a:gd name="connsiteX3" fmla="*/ 0 w 7269533"/>
              <a:gd name="connsiteY3" fmla="*/ 629310 h 629311"/>
              <a:gd name="connsiteX4" fmla="*/ 0 w 7269533"/>
              <a:gd name="connsiteY4" fmla="*/ 629310 h 629311"/>
              <a:gd name="connsiteX5" fmla="*/ 1071994 w 7269533"/>
              <a:gd name="connsiteY5" fmla="*/ 0 h 62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9533" h="629311">
                <a:moveTo>
                  <a:pt x="1071994" y="0"/>
                </a:moveTo>
                <a:lnTo>
                  <a:pt x="7269533" y="4011"/>
                </a:lnTo>
                <a:cubicBezTo>
                  <a:pt x="7097054" y="355319"/>
                  <a:pt x="6705500" y="625665"/>
                  <a:pt x="6066296" y="629311"/>
                </a:cubicBezTo>
                <a:lnTo>
                  <a:pt x="0" y="629310"/>
                </a:lnTo>
                <a:lnTo>
                  <a:pt x="0" y="629310"/>
                </a:lnTo>
                <a:cubicBezTo>
                  <a:pt x="52108" y="525094"/>
                  <a:pt x="116493" y="4956"/>
                  <a:pt x="1071994" y="0"/>
                </a:cubicBezTo>
                <a:close/>
              </a:path>
            </a:pathLst>
          </a:custGeom>
          <a:solidFill>
            <a:schemeClr val="bg1"/>
          </a:solidFill>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354289" y="6308656"/>
            <a:ext cx="1321828" cy="4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7" name="Straight Connector 16"/>
          <p:cNvCxnSpPr/>
          <p:nvPr userDrawn="1"/>
        </p:nvCxnSpPr>
        <p:spPr>
          <a:xfrm>
            <a:off x="3624407" y="6217853"/>
            <a:ext cx="0" cy="62903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210802" y="6222493"/>
            <a:ext cx="1185998" cy="246221"/>
          </a:xfrm>
          <a:prstGeom prst="rect">
            <a:avLst/>
          </a:prstGeom>
          <a:noFill/>
        </p:spPr>
        <p:txBody>
          <a:bodyPr wrap="square" rtlCol="0">
            <a:spAutoFit/>
          </a:bodyPr>
          <a:lstStyle/>
          <a:p>
            <a:pPr algn="ctr"/>
            <a:fld id="{6AABAD15-9231-467D-9B73-2A0CDA56FE25}" type="datetime1">
              <a:rPr lang="en-US" sz="1000" i="0" smtClean="0">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8/11/2015</a:t>
            </a:fld>
            <a:endParaRPr lang="en-US" sz="1000" i="0" dirty="0">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2" name="Picture 13"/>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5955938" y="6320287"/>
            <a:ext cx="1245253" cy="4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userDrawn="1"/>
        </p:nvCxnSpPr>
        <p:spPr>
          <a:xfrm>
            <a:off x="7264087" y="6221496"/>
            <a:ext cx="0" cy="62903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819775" y="6218475"/>
            <a:ext cx="0" cy="62903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119727"/>
            <a:ext cx="9144000" cy="112371"/>
          </a:xfrm>
          <a:prstGeom prst="rect">
            <a:avLst/>
          </a:prstGeom>
          <a:gradFill flip="none" rotWithShape="1">
            <a:gsLst>
              <a:gs pos="0">
                <a:srgbClr val="F1592A"/>
              </a:gs>
              <a:gs pos="100000">
                <a:srgbClr val="FAB252"/>
              </a:gs>
            </a:gsLst>
            <a:path path="circle">
              <a:fillToRect t="100000" r="100000"/>
            </a:path>
            <a:tileRect l="-100000" b="-100000"/>
          </a:gradFill>
          <a:ln w="19050">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1015012" y="6322182"/>
            <a:ext cx="2609395" cy="494917"/>
            <a:chOff x="1053112" y="6322182"/>
            <a:chExt cx="2609395" cy="494917"/>
          </a:xfrm>
        </p:grpSpPr>
        <p:pic>
          <p:nvPicPr>
            <p:cNvPr id="14" name="image.jpg"/>
            <p:cNvPicPr>
              <a:picLocks noChangeAspect="1" noChangeArrowheads="1"/>
            </p:cNvPicPr>
            <p:nvPr userDrawn="1"/>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r="83992"/>
            <a:stretch/>
          </p:blipFill>
          <p:spPr bwMode="auto">
            <a:xfrm>
              <a:off x="1053112" y="6322182"/>
              <a:ext cx="496327" cy="49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 name="TextBox 20"/>
            <p:cNvSpPr txBox="1"/>
            <p:nvPr userDrawn="1"/>
          </p:nvSpPr>
          <p:spPr>
            <a:xfrm>
              <a:off x="1452061" y="6472350"/>
              <a:ext cx="2210446" cy="215444"/>
            </a:xfrm>
            <a:prstGeom prst="rect">
              <a:avLst/>
            </a:prstGeom>
            <a:noFill/>
          </p:spPr>
          <p:txBody>
            <a:bodyPr wrap="square" rtlCol="0">
              <a:spAutoFit/>
            </a:bodyPr>
            <a:lstStyle/>
            <a:p>
              <a:r>
                <a:rPr lang="en-US" sz="800" baseline="0" dirty="0" smtClean="0">
                  <a:latin typeface="Helvetica Neue" panose="02000503000000020004" pitchFamily="2"/>
                  <a:cs typeface="Arial" panose="020B0604020202020204" pitchFamily="34" charset="0"/>
                </a:rPr>
                <a:t>UNITED STATES DEPARTMENT OF LABOR</a:t>
              </a:r>
              <a:endParaRPr lang="en-US" sz="800" baseline="0" dirty="0">
                <a:latin typeface="Helvetica Neue" panose="02000503000000020004" pitchFamily="2"/>
                <a:cs typeface="Arial" panose="020B0604020202020204" pitchFamily="34" charset="0"/>
              </a:endParaRPr>
            </a:p>
          </p:txBody>
        </p:sp>
      </p:grpSp>
      <p:grpSp>
        <p:nvGrpSpPr>
          <p:cNvPr id="6" name="Group 5"/>
          <p:cNvGrpSpPr/>
          <p:nvPr userDrawn="1"/>
        </p:nvGrpSpPr>
        <p:grpSpPr>
          <a:xfrm>
            <a:off x="3734450" y="6325523"/>
            <a:ext cx="2309616" cy="484632"/>
            <a:chOff x="3677300" y="6325523"/>
            <a:chExt cx="2309616" cy="484632"/>
          </a:xfrm>
        </p:grpSpPr>
        <p:pic>
          <p:nvPicPr>
            <p:cNvPr id="19" name="Picture 18" descr="EDSEALC"/>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3677300" y="6325523"/>
              <a:ext cx="484632" cy="484632"/>
            </a:xfrm>
            <a:prstGeom prst="rect">
              <a:avLst/>
            </a:prstGeom>
            <a:noFill/>
            <a:ln>
              <a:noFill/>
            </a:ln>
          </p:spPr>
        </p:pic>
        <p:sp>
          <p:nvSpPr>
            <p:cNvPr id="23" name="TextBox 22"/>
            <p:cNvSpPr txBox="1"/>
            <p:nvPr userDrawn="1"/>
          </p:nvSpPr>
          <p:spPr>
            <a:xfrm>
              <a:off x="4120005" y="6386962"/>
              <a:ext cx="1866911" cy="338554"/>
            </a:xfrm>
            <a:prstGeom prst="rect">
              <a:avLst/>
            </a:prstGeom>
            <a:noFill/>
          </p:spPr>
          <p:txBody>
            <a:bodyPr wrap="square" rtlCol="0">
              <a:spAutoFit/>
            </a:bodyPr>
            <a:lstStyle/>
            <a:p>
              <a:r>
                <a:rPr lang="en-US" sz="800" baseline="0" dirty="0" smtClean="0">
                  <a:latin typeface="Helvetica Neue" panose="02000503000000020004" pitchFamily="2"/>
                  <a:cs typeface="Arial" panose="020B0604020202020204" pitchFamily="34" charset="0"/>
                </a:rPr>
                <a:t>UNITED STATES</a:t>
              </a:r>
            </a:p>
            <a:p>
              <a:r>
                <a:rPr lang="en-US" sz="800" baseline="0" dirty="0" smtClean="0">
                  <a:latin typeface="Helvetica Neue" panose="02000503000000020004" pitchFamily="2"/>
                  <a:cs typeface="Arial" panose="020B0604020202020204" pitchFamily="34" charset="0"/>
                </a:rPr>
                <a:t>DEPARTMENT OF EDUCATION</a:t>
              </a:r>
              <a:endParaRPr lang="en-US" sz="800" baseline="0" dirty="0">
                <a:latin typeface="Helvetica Neue" panose="02000503000000020004" pitchFamily="2"/>
                <a:cs typeface="Arial" panose="020B0604020202020204" pitchFamily="34" charset="0"/>
              </a:endParaRPr>
            </a:p>
          </p:txBody>
        </p:sp>
      </p:grpSp>
      <p:sp>
        <p:nvSpPr>
          <p:cNvPr id="24" name="Oval 23"/>
          <p:cNvSpPr/>
          <p:nvPr userDrawn="1"/>
        </p:nvSpPr>
        <p:spPr>
          <a:xfrm>
            <a:off x="212725" y="6462782"/>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155574" y="6509325"/>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36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3" r:id="rId6"/>
    <p:sldLayoutId id="2147483674" r:id="rId7"/>
    <p:sldLayoutId id="2147483672" r:id="rId8"/>
    <p:sldLayoutId id="2147483675" r:id="rId9"/>
    <p:sldLayoutId id="2147483679" r:id="rId10"/>
    <p:sldLayoutId id="2147483680" r:id="rId11"/>
    <p:sldLayoutId id="2147483663"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3200" b="0" kern="120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65760" indent="-365760" algn="l" defTabSz="914400" rtl="0" eaLnBrk="1" latinLnBrk="0" hangingPunct="1">
        <a:lnSpc>
          <a:spcPct val="90000"/>
        </a:lnSpc>
        <a:spcBef>
          <a:spcPts val="1000"/>
        </a:spcBef>
        <a:spcAft>
          <a:spcPts val="0"/>
        </a:spcAft>
        <a:buClr>
          <a:srgbClr val="FAB252"/>
        </a:buClr>
        <a:buFont typeface="Wingdings" panose="05000000000000000000" pitchFamily="2" charset="2"/>
        <a:buChar char=""/>
        <a:defRPr sz="24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rgbClr val="F1592A"/>
        </a:buClr>
        <a:buFont typeface="Wingdings" panose="05000000000000000000" pitchFamily="2" charset="2"/>
        <a:buChar char=""/>
        <a:defRPr sz="20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0070C0"/>
        </a:buClr>
        <a:buFont typeface="Wingdings" panose="05000000000000000000" pitchFamily="2" charset="2"/>
        <a:buChar char="v"/>
        <a:defRPr sz="1800" kern="1200">
          <a:solidFill>
            <a:srgbClr val="F159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FAB252"/>
        </a:buClr>
        <a:buFont typeface="Wingdings 2" panose="05020102010507070707"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regulations.gov/#!docketDetail;D=ETA-2015-000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image" Target="../media/image30.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2.ed.gov/about/offices/list/ovae/staff/uvin-360.jpg"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30667"/>
            <a:ext cx="7772400" cy="1665285"/>
          </a:xfrm>
        </p:spPr>
        <p:txBody>
          <a:bodyPr>
            <a:normAutofit fontScale="90000"/>
          </a:bodyPr>
          <a:lstStyle/>
          <a:p>
            <a:r>
              <a:rPr lang="en-US" dirty="0"/>
              <a:t>WIOA Performance Accountability Reporting Requirements</a:t>
            </a:r>
            <a:r>
              <a:rPr lang="en-US" dirty="0" smtClean="0"/>
              <a:t>:</a:t>
            </a:r>
            <a:endParaRPr lang="en-US" dirty="0"/>
          </a:p>
        </p:txBody>
      </p:sp>
      <p:sp>
        <p:nvSpPr>
          <p:cNvPr id="5" name="Subtitle 4"/>
          <p:cNvSpPr>
            <a:spLocks noGrp="1"/>
          </p:cNvSpPr>
          <p:nvPr>
            <p:ph type="subTitle" idx="1"/>
          </p:nvPr>
        </p:nvSpPr>
        <p:spPr>
          <a:xfrm>
            <a:off x="1143000" y="3762007"/>
            <a:ext cx="6858000" cy="654350"/>
          </a:xfrm>
        </p:spPr>
        <p:txBody>
          <a:bodyPr>
            <a:normAutofit/>
          </a:bodyPr>
          <a:lstStyle/>
          <a:p>
            <a:r>
              <a:rPr lang="en-US" sz="2800" dirty="0"/>
              <a:t>Overview Of Data Layout And Templates</a:t>
            </a:r>
          </a:p>
        </p:txBody>
      </p:sp>
      <p:sp>
        <p:nvSpPr>
          <p:cNvPr id="9" name="Text Placeholder 5"/>
          <p:cNvSpPr>
            <a:spLocks noGrp="1"/>
          </p:cNvSpPr>
          <p:nvPr>
            <p:ph type="body" sz="quarter" idx="13"/>
          </p:nvPr>
        </p:nvSpPr>
        <p:spPr/>
        <p:txBody>
          <a:bodyPr/>
          <a:lstStyle/>
          <a:p>
            <a:r>
              <a:rPr lang="en-US" dirty="0" smtClean="0"/>
              <a:t>August 12, 2015</a:t>
            </a:r>
          </a:p>
          <a:p>
            <a:r>
              <a:rPr lang="en-US" dirty="0" smtClean="0"/>
              <a:t>August 13, 2015</a:t>
            </a:r>
            <a:endParaRPr lang="en-US" dirty="0"/>
          </a:p>
        </p:txBody>
      </p:sp>
      <p:sp>
        <p:nvSpPr>
          <p:cNvPr id="11" name="Subtitle 2"/>
          <p:cNvSpPr txBox="1">
            <a:spLocks/>
          </p:cNvSpPr>
          <p:nvPr/>
        </p:nvSpPr>
        <p:spPr>
          <a:xfrm>
            <a:off x="248054" y="4509667"/>
            <a:ext cx="1707204" cy="52625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spcAft>
                <a:spcPts val="0"/>
              </a:spcAft>
              <a:buClr>
                <a:srgbClr val="FAB252"/>
              </a:buClr>
              <a:buFont typeface="Wingdings" panose="05000000000000000000" pitchFamily="2" charset="2"/>
              <a:buNone/>
              <a:defRPr sz="2400" i="1" kern="1200">
                <a:solidFill>
                  <a:srgbClr val="BAE4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spcAft>
                <a:spcPts val="0"/>
              </a:spcAft>
              <a:buClr>
                <a:srgbClr val="F1592A"/>
              </a:buClr>
              <a:buFont typeface="Wingdings" panose="05000000000000000000" pitchFamily="2" charset="2"/>
              <a:buNone/>
              <a:defRPr sz="20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spcAft>
                <a:spcPts val="0"/>
              </a:spcAft>
              <a:buClr>
                <a:srgbClr val="0070C0"/>
              </a:buClr>
              <a:buFont typeface="Wingdings" panose="05000000000000000000" pitchFamily="2" charset="2"/>
              <a:buNone/>
              <a:defRPr sz="1800" kern="1200">
                <a:solidFill>
                  <a:srgbClr val="F1592A"/>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None/>
              <a:defRPr sz="1600" kern="1200">
                <a:solidFill>
                  <a:srgbClr val="0070C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spcAft>
                <a:spcPts val="0"/>
              </a:spcAft>
              <a:buClr>
                <a:srgbClr val="FAB252"/>
              </a:buClr>
              <a:buFont typeface="Wingdings 2" panose="05020102010507070707" pitchFamily="18" charset="2"/>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00" dirty="0" smtClean="0"/>
              <a:t>Presented by:</a:t>
            </a:r>
          </a:p>
        </p:txBody>
      </p:sp>
      <p:sp>
        <p:nvSpPr>
          <p:cNvPr id="12" name="Subtitle 2"/>
          <p:cNvSpPr txBox="1">
            <a:spLocks/>
          </p:cNvSpPr>
          <p:nvPr/>
        </p:nvSpPr>
        <p:spPr>
          <a:xfrm>
            <a:off x="3800655" y="4820947"/>
            <a:ext cx="3886201" cy="62569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spcAft>
                <a:spcPts val="0"/>
              </a:spcAft>
              <a:buClr>
                <a:srgbClr val="FAB252"/>
              </a:buClr>
              <a:buFont typeface="Wingdings" panose="05000000000000000000" pitchFamily="2" charset="2"/>
              <a:buNone/>
              <a:defRPr sz="2400" i="1" kern="1200">
                <a:solidFill>
                  <a:srgbClr val="BAE4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spcAft>
                <a:spcPts val="0"/>
              </a:spcAft>
              <a:buClr>
                <a:srgbClr val="F1592A"/>
              </a:buClr>
              <a:buFont typeface="Wingdings" panose="05000000000000000000" pitchFamily="2" charset="2"/>
              <a:buNone/>
              <a:defRPr sz="20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spcAft>
                <a:spcPts val="0"/>
              </a:spcAft>
              <a:buClr>
                <a:srgbClr val="0070C0"/>
              </a:buClr>
              <a:buFont typeface="Wingdings" panose="05000000000000000000" pitchFamily="2" charset="2"/>
              <a:buNone/>
              <a:defRPr sz="1800" kern="1200">
                <a:solidFill>
                  <a:srgbClr val="F1592A"/>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None/>
              <a:defRPr sz="1600" kern="1200">
                <a:solidFill>
                  <a:srgbClr val="0070C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spcAft>
                <a:spcPts val="0"/>
              </a:spcAft>
              <a:buClr>
                <a:srgbClr val="FAB252"/>
              </a:buClr>
              <a:buFont typeface="Wingdings 2" panose="05020102010507070707" pitchFamily="18" charset="2"/>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300" b="1" i="0" dirty="0" smtClean="0"/>
              <a:t>U.S. Department of Education</a:t>
            </a:r>
          </a:p>
          <a:p>
            <a:pPr marL="285750" indent="-285750" algn="l">
              <a:spcBef>
                <a:spcPts val="0"/>
              </a:spcBef>
              <a:buFont typeface="Wingdings" panose="05000000000000000000" pitchFamily="2" charset="2"/>
              <a:buChar char="§"/>
            </a:pPr>
            <a:r>
              <a:rPr lang="en-US" sz="1300" dirty="0" smtClean="0"/>
              <a:t>Office of Career, Technical and Adult Education</a:t>
            </a:r>
          </a:p>
          <a:p>
            <a:pPr marL="285750" indent="-285750" algn="l">
              <a:spcBef>
                <a:spcPts val="0"/>
              </a:spcBef>
              <a:buFont typeface="Wingdings" panose="05000000000000000000" pitchFamily="2" charset="2"/>
              <a:buChar char="§"/>
            </a:pPr>
            <a:r>
              <a:rPr lang="en-US" sz="1300" dirty="0" smtClean="0"/>
              <a:t>Rehabilitation Services Administration</a:t>
            </a:r>
            <a:endParaRPr lang="en-US" sz="1300" dirty="0"/>
          </a:p>
        </p:txBody>
      </p:sp>
      <p:sp>
        <p:nvSpPr>
          <p:cNvPr id="13" name="Subtitle 2"/>
          <p:cNvSpPr txBox="1">
            <a:spLocks/>
          </p:cNvSpPr>
          <p:nvPr/>
        </p:nvSpPr>
        <p:spPr>
          <a:xfrm>
            <a:off x="248054" y="4820947"/>
            <a:ext cx="3409545" cy="448754"/>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spcAft>
                <a:spcPts val="0"/>
              </a:spcAft>
              <a:buClr>
                <a:srgbClr val="FAB252"/>
              </a:buClr>
              <a:buFont typeface="Wingdings" panose="05000000000000000000" pitchFamily="2" charset="2"/>
              <a:buNone/>
              <a:defRPr sz="2400" i="1" kern="1200">
                <a:solidFill>
                  <a:srgbClr val="BAE4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spcAft>
                <a:spcPts val="0"/>
              </a:spcAft>
              <a:buClr>
                <a:srgbClr val="F1592A"/>
              </a:buClr>
              <a:buFont typeface="Wingdings" panose="05000000000000000000" pitchFamily="2" charset="2"/>
              <a:buNone/>
              <a:defRPr sz="200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spcAft>
                <a:spcPts val="0"/>
              </a:spcAft>
              <a:buClr>
                <a:srgbClr val="0070C0"/>
              </a:buClr>
              <a:buFont typeface="Wingdings" panose="05000000000000000000" pitchFamily="2" charset="2"/>
              <a:buNone/>
              <a:defRPr sz="1800" kern="1200">
                <a:solidFill>
                  <a:srgbClr val="F1592A"/>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None/>
              <a:defRPr sz="1600" kern="1200">
                <a:solidFill>
                  <a:srgbClr val="0070C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spcAft>
                <a:spcPts val="0"/>
              </a:spcAft>
              <a:buClr>
                <a:srgbClr val="FAB252"/>
              </a:buClr>
              <a:buFont typeface="Wingdings 2" panose="05020102010507070707" pitchFamily="18" charset="2"/>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300" b="1" i="0" dirty="0" smtClean="0"/>
              <a:t>U.S. Department of Labor</a:t>
            </a:r>
          </a:p>
          <a:p>
            <a:pPr marL="285750" indent="-285750" algn="l">
              <a:spcBef>
                <a:spcPts val="0"/>
              </a:spcBef>
              <a:buFont typeface="Wingdings" panose="05000000000000000000" pitchFamily="2" charset="2"/>
              <a:buChar char="§"/>
            </a:pPr>
            <a:r>
              <a:rPr lang="en-US" sz="1300" dirty="0" smtClean="0"/>
              <a:t>Employment and Training Administration</a:t>
            </a:r>
          </a:p>
        </p:txBody>
      </p:sp>
    </p:spTree>
    <p:extLst>
      <p:ext uri="{BB962C8B-B14F-4D97-AF65-F5344CB8AC3E}">
        <p14:creationId xmlns:p14="http://schemas.microsoft.com/office/powerpoint/2010/main" val="261381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95" y="2817962"/>
            <a:ext cx="4101301" cy="3186822"/>
          </a:xfrm>
          <a:prstGeom prst="rect">
            <a:avLst/>
          </a:prstGeom>
        </p:spPr>
      </p:pic>
      <p:sp>
        <p:nvSpPr>
          <p:cNvPr id="2" name="Title 1"/>
          <p:cNvSpPr>
            <a:spLocks noGrp="1"/>
          </p:cNvSpPr>
          <p:nvPr>
            <p:ph type="title"/>
          </p:nvPr>
        </p:nvSpPr>
        <p:spPr/>
        <p:txBody>
          <a:bodyPr/>
          <a:lstStyle/>
          <a:p>
            <a:r>
              <a:rPr lang="en-US" dirty="0"/>
              <a:t>Eligible Training Provider (ETP) Report Template</a:t>
            </a:r>
          </a:p>
        </p:txBody>
      </p:sp>
      <p:sp>
        <p:nvSpPr>
          <p:cNvPr id="3" name="Content Placeholder 2"/>
          <p:cNvSpPr>
            <a:spLocks noGrp="1"/>
          </p:cNvSpPr>
          <p:nvPr>
            <p:ph idx="1"/>
          </p:nvPr>
        </p:nvSpPr>
        <p:spPr>
          <a:xfrm>
            <a:off x="628650" y="1720850"/>
            <a:ext cx="7513401" cy="4294187"/>
          </a:xfrm>
        </p:spPr>
        <p:txBody>
          <a:bodyPr/>
          <a:lstStyle/>
          <a:p>
            <a:r>
              <a:rPr lang="en-US" dirty="0"/>
              <a:t>Provides a standardized annual report template for Eligible Training Providers (ETP) of Title I services to submit </a:t>
            </a:r>
            <a:r>
              <a:rPr lang="en-US" dirty="0" smtClean="0"/>
              <a:t>performance-related</a:t>
            </a:r>
            <a:br>
              <a:rPr lang="en-US" dirty="0" smtClean="0"/>
            </a:br>
            <a:r>
              <a:rPr lang="en-US" dirty="0" smtClean="0"/>
              <a:t>information to </a:t>
            </a:r>
            <a:r>
              <a:rPr lang="en-US" dirty="0"/>
              <a:t>states.  </a:t>
            </a:r>
            <a:endParaRPr lang="en-US" dirty="0" smtClean="0"/>
          </a:p>
          <a:p>
            <a:r>
              <a:rPr lang="en-US" dirty="0" smtClean="0"/>
              <a:t>States will provide linkages</a:t>
            </a:r>
            <a:br>
              <a:rPr lang="en-US" dirty="0" smtClean="0"/>
            </a:br>
            <a:r>
              <a:rPr lang="en-US" dirty="0" smtClean="0"/>
              <a:t>to these reports to the</a:t>
            </a:r>
            <a:br>
              <a:rPr lang="en-US" dirty="0" smtClean="0"/>
            </a:br>
            <a:r>
              <a:rPr lang="en-US" dirty="0" smtClean="0"/>
              <a:t>Department </a:t>
            </a:r>
            <a:r>
              <a:rPr lang="en-US" dirty="0"/>
              <a:t>of Labor</a:t>
            </a:r>
            <a:r>
              <a:rPr lang="en-US" dirty="0" smtClean="0"/>
              <a:t>.</a:t>
            </a:r>
            <a:endParaRPr lang="en-US" dirty="0"/>
          </a:p>
        </p:txBody>
      </p:sp>
    </p:spTree>
    <p:extLst>
      <p:ext uri="{BB962C8B-B14F-4D97-AF65-F5344CB8AC3E}">
        <p14:creationId xmlns:p14="http://schemas.microsoft.com/office/powerpoint/2010/main" val="104189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Element Specifications</a:t>
            </a:r>
            <a:endParaRPr lang="en-US" dirty="0"/>
          </a:p>
        </p:txBody>
      </p:sp>
      <p:sp>
        <p:nvSpPr>
          <p:cNvPr id="3" name="Content Placeholder 2"/>
          <p:cNvSpPr>
            <a:spLocks noGrp="1"/>
          </p:cNvSpPr>
          <p:nvPr>
            <p:ph idx="1"/>
          </p:nvPr>
        </p:nvSpPr>
        <p:spPr>
          <a:xfrm>
            <a:off x="476250" y="1568449"/>
            <a:ext cx="8248650" cy="4708526"/>
          </a:xfrm>
        </p:spPr>
        <p:txBody>
          <a:bodyPr>
            <a:normAutofit fontScale="92500" lnSpcReduction="10000"/>
          </a:bodyPr>
          <a:lstStyle/>
          <a:p>
            <a:pPr>
              <a:spcAft>
                <a:spcPts val="1800"/>
              </a:spcAft>
            </a:pPr>
            <a:r>
              <a:rPr lang="en-US" dirty="0"/>
              <a:t>Defines data elements used in constructing the performance outcomes.</a:t>
            </a:r>
          </a:p>
          <a:p>
            <a:pPr>
              <a:spcAft>
                <a:spcPts val="1200"/>
              </a:spcAft>
            </a:pPr>
            <a:r>
              <a:rPr lang="en-US" dirty="0"/>
              <a:t>Provides common data elements, plain text, and technical specifications necessary for consistent calculation of report elements. These will be used differently by each agency as follows:</a:t>
            </a:r>
          </a:p>
          <a:p>
            <a:pPr marL="914400" lvl="1">
              <a:spcBef>
                <a:spcPts val="1200"/>
              </a:spcBef>
            </a:pPr>
            <a:r>
              <a:rPr lang="en-US" dirty="0"/>
              <a:t>RSA will incorporate data elements and technical specifications, as appropriate, into RSA 911</a:t>
            </a:r>
          </a:p>
          <a:p>
            <a:pPr marL="914400" lvl="1">
              <a:spcBef>
                <a:spcPts val="1200"/>
              </a:spcBef>
            </a:pPr>
            <a:r>
              <a:rPr lang="en-US" dirty="0"/>
              <a:t>OCTAE will incorporate data elements and technical specifications, as appropriate, into NRS Implementation Guidelines for aggregate reporting</a:t>
            </a:r>
          </a:p>
          <a:p>
            <a:pPr marL="914400" lvl="1">
              <a:spcBef>
                <a:spcPts val="1200"/>
              </a:spcBef>
            </a:pPr>
            <a:r>
              <a:rPr lang="en-US" dirty="0"/>
              <a:t>ETA will incorporate these common data elements into a larger ICR, which encompasses several DOL-funded programs, to establish unified reporting requirements.</a:t>
            </a:r>
            <a:endParaRPr lang="en-US" i="1" dirty="0">
              <a:solidFill>
                <a:srgbClr val="FF0000"/>
              </a:solidFill>
            </a:endParaRPr>
          </a:p>
        </p:txBody>
      </p:sp>
    </p:spTree>
    <p:extLst>
      <p:ext uri="{BB962C8B-B14F-4D97-AF65-F5344CB8AC3E}">
        <p14:creationId xmlns:p14="http://schemas.microsoft.com/office/powerpoint/2010/main" val="287324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#1</a:t>
            </a:r>
            <a:endParaRPr lang="en-US" dirty="0"/>
          </a:p>
        </p:txBody>
      </p:sp>
      <p:sp>
        <p:nvSpPr>
          <p:cNvPr id="3" name="Content Placeholder 2"/>
          <p:cNvSpPr>
            <a:spLocks noGrp="1"/>
          </p:cNvSpPr>
          <p:nvPr>
            <p:ph idx="1"/>
          </p:nvPr>
        </p:nvSpPr>
        <p:spPr/>
        <p:txBody>
          <a:bodyPr>
            <a:normAutofit/>
          </a:bodyPr>
          <a:lstStyle/>
          <a:p>
            <a:r>
              <a:rPr lang="en-US" sz="2800" dirty="0" smtClean="0"/>
              <a:t>Do you plan to submit comments on this ICR through Regulations.gov?</a:t>
            </a:r>
          </a:p>
          <a:p>
            <a:pPr lvl="1"/>
            <a:endParaRPr lang="en-US" sz="2400" dirty="0"/>
          </a:p>
          <a:p>
            <a:pPr lvl="2">
              <a:spcAft>
                <a:spcPts val="1200"/>
              </a:spcAft>
            </a:pPr>
            <a:r>
              <a:rPr lang="en-US" sz="2000" dirty="0" smtClean="0"/>
              <a:t>Yes</a:t>
            </a:r>
          </a:p>
          <a:p>
            <a:pPr lvl="2">
              <a:spcAft>
                <a:spcPts val="1200"/>
              </a:spcAft>
            </a:pPr>
            <a:r>
              <a:rPr lang="en-US" sz="2000" dirty="0" smtClean="0"/>
              <a:t>No</a:t>
            </a:r>
          </a:p>
          <a:p>
            <a:pPr lvl="2">
              <a:spcAft>
                <a:spcPts val="1200"/>
              </a:spcAft>
            </a:pPr>
            <a:r>
              <a:rPr lang="en-US" sz="2000" dirty="0" smtClean="0"/>
              <a:t>Don’t know</a:t>
            </a:r>
            <a:endParaRPr lang="en-US" sz="2000" dirty="0"/>
          </a:p>
        </p:txBody>
      </p:sp>
      <p:sp>
        <p:nvSpPr>
          <p:cNvPr id="4" name="TextBox 3"/>
          <p:cNvSpPr txBox="1"/>
          <p:nvPr/>
        </p:nvSpPr>
        <p:spPr>
          <a:xfrm rot="900000">
            <a:off x="5199495" y="2140191"/>
            <a:ext cx="2207714" cy="4508927"/>
          </a:xfrm>
          <a:prstGeom prst="rect">
            <a:avLst/>
          </a:prstGeom>
          <a:noFill/>
        </p:spPr>
        <p:txBody>
          <a:bodyPr wrap="square" rtlCol="0">
            <a:spAutoFit/>
            <a:scene3d>
              <a:camera prst="orthographicFront"/>
              <a:lightRig rig="soft" dir="t">
                <a:rot lat="0" lon="0" rev="15600000"/>
              </a:lightRig>
            </a:scene3d>
            <a:sp3d extrusionH="12700" contourW="57150" prstMaterial="softEdge">
              <a:bevelT w="184150" h="69850"/>
              <a:contourClr>
                <a:srgbClr val="D9D9D9"/>
              </a:contourClr>
            </a:sp3d>
          </a:bodyPr>
          <a:lstStyle/>
          <a:p>
            <a:r>
              <a:rPr lang="en-US" sz="28700" b="1" cap="none" spc="0" dirty="0" smtClean="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rPr>
              <a:t>?</a:t>
            </a:r>
            <a:endParaRPr lang="en-US" sz="28700" b="1" cap="none" spc="0" dirty="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51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Are Welcome!</a:t>
            </a:r>
            <a:endParaRPr lang="en-US" dirty="0"/>
          </a:p>
        </p:txBody>
      </p:sp>
      <p:sp>
        <p:nvSpPr>
          <p:cNvPr id="3" name="Content Placeholder 2"/>
          <p:cNvSpPr>
            <a:spLocks noGrp="1"/>
          </p:cNvSpPr>
          <p:nvPr>
            <p:ph idx="1"/>
          </p:nvPr>
        </p:nvSpPr>
        <p:spPr>
          <a:xfrm>
            <a:off x="278454" y="1672210"/>
            <a:ext cx="7886700" cy="4294187"/>
          </a:xfrm>
        </p:spPr>
        <p:txBody>
          <a:bodyPr/>
          <a:lstStyle/>
          <a:p>
            <a:r>
              <a:rPr lang="en-US" b="1" dirty="0"/>
              <a:t>Comment Parameters:</a:t>
            </a:r>
          </a:p>
          <a:p>
            <a:pPr lvl="1">
              <a:spcBef>
                <a:spcPts val="1200"/>
              </a:spcBef>
            </a:pPr>
            <a:r>
              <a:rPr lang="en-US" dirty="0" smtClean="0"/>
              <a:t>We </a:t>
            </a:r>
            <a:r>
              <a:rPr lang="en-US" dirty="0"/>
              <a:t>really welcome and encourage your input. No comment is too small. </a:t>
            </a:r>
          </a:p>
          <a:p>
            <a:pPr lvl="1">
              <a:spcBef>
                <a:spcPts val="1200"/>
              </a:spcBef>
            </a:pPr>
            <a:r>
              <a:rPr lang="en-US" dirty="0"/>
              <a:t>The Departments are </a:t>
            </a:r>
            <a:r>
              <a:rPr lang="en-US" dirty="0" smtClean="0"/>
              <a:t>unable to </a:t>
            </a:r>
            <a:r>
              <a:rPr lang="en-US" dirty="0"/>
              <a:t>respond to comments </a:t>
            </a:r>
            <a:r>
              <a:rPr lang="en-US" dirty="0" smtClean="0"/>
              <a:t>on</a:t>
            </a:r>
            <a:br>
              <a:rPr lang="en-US" dirty="0" smtClean="0"/>
            </a:br>
            <a:r>
              <a:rPr lang="en-US" dirty="0" smtClean="0"/>
              <a:t>those </a:t>
            </a:r>
            <a:r>
              <a:rPr lang="en-US" dirty="0"/>
              <a:t>parts of the ICR </a:t>
            </a:r>
            <a:r>
              <a:rPr lang="en-US" dirty="0" smtClean="0"/>
              <a:t>that directly </a:t>
            </a:r>
            <a:r>
              <a:rPr lang="en-US" dirty="0"/>
              <a:t>reflect statutory </a:t>
            </a:r>
            <a:r>
              <a:rPr lang="en-US" dirty="0" smtClean="0"/>
              <a:t/>
            </a:r>
            <a:br>
              <a:rPr lang="en-US" dirty="0" smtClean="0"/>
            </a:br>
            <a:r>
              <a:rPr lang="en-US" dirty="0" smtClean="0"/>
              <a:t>requirements</a:t>
            </a:r>
            <a:r>
              <a:rPr lang="en-US" dirty="0"/>
              <a:t>.</a:t>
            </a:r>
          </a:p>
          <a:p>
            <a:pPr lvl="1">
              <a:spcBef>
                <a:spcPts val="1200"/>
              </a:spcBef>
            </a:pPr>
            <a:r>
              <a:rPr lang="en-US" dirty="0"/>
              <a:t>If you find what you believe to be an </a:t>
            </a:r>
            <a:r>
              <a:rPr lang="en-US" dirty="0" smtClean="0"/>
              <a:t>issue,</a:t>
            </a:r>
            <a:br>
              <a:rPr lang="en-US" dirty="0" smtClean="0"/>
            </a:br>
            <a:r>
              <a:rPr lang="en-US" dirty="0" smtClean="0"/>
              <a:t>make </a:t>
            </a:r>
            <a:r>
              <a:rPr lang="en-US" dirty="0"/>
              <a:t>sure it’s clearly </a:t>
            </a:r>
            <a:r>
              <a:rPr lang="en-US" dirty="0" smtClean="0"/>
              <a:t>articulated – </a:t>
            </a:r>
            <a:r>
              <a:rPr lang="en-US" dirty="0"/>
              <a:t>Connect the dots for us!</a:t>
            </a:r>
          </a:p>
          <a:p>
            <a:pPr lvl="1">
              <a:spcBef>
                <a:spcPts val="1200"/>
              </a:spcBef>
            </a:pPr>
            <a:r>
              <a:rPr lang="en-US" dirty="0"/>
              <a:t>Offer solution/alternatives/examples</a:t>
            </a:r>
            <a:r>
              <a:rPr lang="en-US" dirty="0" smtClean="0"/>
              <a:t>.</a:t>
            </a:r>
          </a:p>
          <a:p>
            <a:pPr lvl="1">
              <a:spcBef>
                <a:spcPts val="1200"/>
              </a:spcBef>
            </a:pPr>
            <a:r>
              <a:rPr lang="en-US" dirty="0" smtClean="0"/>
              <a:t>The Departments seek comments on everything in the ICR and we have specifically requested comments on certain topics.</a:t>
            </a:r>
            <a:endParaRPr lang="en-US" dirty="0"/>
          </a:p>
        </p:txBody>
      </p:sp>
    </p:spTree>
    <p:extLst>
      <p:ext uri="{BB962C8B-B14F-4D97-AF65-F5344CB8AC3E}">
        <p14:creationId xmlns:p14="http://schemas.microsoft.com/office/powerpoint/2010/main" val="242937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6377"/>
            <a:ext cx="8233248" cy="1092198"/>
          </a:xfrm>
        </p:spPr>
        <p:txBody>
          <a:bodyPr>
            <a:normAutofit/>
          </a:bodyPr>
          <a:lstStyle/>
          <a:p>
            <a:r>
              <a:rPr lang="en-US" sz="2800" dirty="0"/>
              <a:t>The Departments encourage the public to submit comments </a:t>
            </a:r>
            <a:r>
              <a:rPr lang="en-US" sz="2800" dirty="0" smtClean="0"/>
              <a:t>on </a:t>
            </a:r>
            <a:r>
              <a:rPr lang="en-US" sz="2800" dirty="0" smtClean="0">
                <a:ln w="3175">
                  <a:solidFill>
                    <a:schemeClr val="accent2">
                      <a:lumMod val="20000"/>
                      <a:lumOff val="80000"/>
                    </a:schemeClr>
                  </a:solidFill>
                </a:ln>
              </a:rPr>
              <a:t>http</a:t>
            </a:r>
            <a:r>
              <a:rPr lang="en-US" sz="2800" dirty="0">
                <a:ln w="3175">
                  <a:solidFill>
                    <a:schemeClr val="accent2">
                      <a:lumMod val="20000"/>
                      <a:lumOff val="80000"/>
                    </a:schemeClr>
                  </a:solidFill>
                </a:ln>
              </a:rPr>
              <a:t>://www.regulations.gov</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7048"/>
            <a:ext cx="9144000" cy="454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53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8284" y="1595333"/>
            <a:ext cx="4191441" cy="2795691"/>
          </a:xfrm>
          <a:prstGeom prst="rect">
            <a:avLst/>
          </a:prstGeom>
          <a:effectLst>
            <a:softEdge rad="127000"/>
          </a:effectLst>
        </p:spPr>
      </p:pic>
      <p:sp>
        <p:nvSpPr>
          <p:cNvPr id="2" name="Title 1"/>
          <p:cNvSpPr>
            <a:spLocks noGrp="1"/>
          </p:cNvSpPr>
          <p:nvPr>
            <p:ph type="title"/>
          </p:nvPr>
        </p:nvSpPr>
        <p:spPr/>
        <p:txBody>
          <a:bodyPr/>
          <a:lstStyle/>
          <a:p>
            <a:r>
              <a:rPr lang="en-US" dirty="0"/>
              <a:t>Tips for Commenting on the ICR Documents</a:t>
            </a:r>
          </a:p>
        </p:txBody>
      </p:sp>
      <p:sp>
        <p:nvSpPr>
          <p:cNvPr id="3" name="Content Placeholder 2"/>
          <p:cNvSpPr>
            <a:spLocks noGrp="1"/>
          </p:cNvSpPr>
          <p:nvPr>
            <p:ph idx="1"/>
          </p:nvPr>
        </p:nvSpPr>
        <p:spPr>
          <a:xfrm>
            <a:off x="184826" y="1595334"/>
            <a:ext cx="8677072" cy="4400246"/>
          </a:xfrm>
        </p:spPr>
        <p:txBody>
          <a:bodyPr>
            <a:noAutofit/>
          </a:bodyPr>
          <a:lstStyle/>
          <a:p>
            <a:pPr>
              <a:lnSpc>
                <a:spcPct val="110000"/>
              </a:lnSpc>
              <a:spcBef>
                <a:spcPts val="0"/>
              </a:spcBef>
              <a:spcAft>
                <a:spcPts val="800"/>
              </a:spcAft>
            </a:pPr>
            <a:r>
              <a:rPr lang="en-US" b="1" dirty="0"/>
              <a:t>We seek comments</a:t>
            </a:r>
            <a:r>
              <a:rPr lang="en-US" b="1" dirty="0" smtClean="0"/>
              <a:t>:</a:t>
            </a:r>
          </a:p>
          <a:p>
            <a:pPr>
              <a:lnSpc>
                <a:spcPct val="110000"/>
              </a:lnSpc>
              <a:spcBef>
                <a:spcPts val="0"/>
              </a:spcBef>
              <a:spcAft>
                <a:spcPts val="800"/>
              </a:spcAft>
            </a:pPr>
            <a:endParaRPr lang="en-US" b="1" dirty="0"/>
          </a:p>
          <a:p>
            <a:pPr marL="800100" lvl="1" indent="-342900">
              <a:spcBef>
                <a:spcPts val="0"/>
              </a:spcBef>
              <a:spcAft>
                <a:spcPts val="1200"/>
              </a:spcAft>
              <a:buFont typeface="+mj-lt"/>
              <a:buAutoNum type="arabicPeriod"/>
            </a:pPr>
            <a:r>
              <a:rPr lang="en-US" dirty="0" smtClean="0"/>
              <a:t>On </a:t>
            </a:r>
            <a:r>
              <a:rPr lang="en-US" dirty="0"/>
              <a:t>whether or not the number and type </a:t>
            </a:r>
            <a:r>
              <a:rPr lang="en-US" dirty="0" smtClean="0"/>
              <a:t>of</a:t>
            </a:r>
            <a:br>
              <a:rPr lang="en-US" dirty="0" smtClean="0"/>
            </a:br>
            <a:r>
              <a:rPr lang="en-US" dirty="0" smtClean="0"/>
              <a:t>collection </a:t>
            </a:r>
            <a:r>
              <a:rPr lang="en-US" dirty="0"/>
              <a:t>documents </a:t>
            </a:r>
            <a:r>
              <a:rPr lang="en-US" dirty="0" smtClean="0"/>
              <a:t>are </a:t>
            </a:r>
            <a:r>
              <a:rPr lang="en-US" dirty="0"/>
              <a:t>appropriate;</a:t>
            </a:r>
          </a:p>
          <a:p>
            <a:pPr marL="800100" lvl="1" indent="-342900">
              <a:spcBef>
                <a:spcPts val="0"/>
              </a:spcBef>
              <a:spcAft>
                <a:spcPts val="1200"/>
              </a:spcAft>
              <a:buFont typeface="+mj-lt"/>
              <a:buAutoNum type="arabicPeriod"/>
            </a:pPr>
            <a:r>
              <a:rPr lang="en-US" dirty="0"/>
              <a:t>On the proposed use of </a:t>
            </a:r>
            <a:r>
              <a:rPr lang="en-US" dirty="0" smtClean="0"/>
              <a:t>collected</a:t>
            </a:r>
            <a:br>
              <a:rPr lang="en-US" dirty="0" smtClean="0"/>
            </a:br>
            <a:r>
              <a:rPr lang="en-US" dirty="0" smtClean="0"/>
              <a:t>information</a:t>
            </a:r>
            <a:r>
              <a:rPr lang="en-US" dirty="0"/>
              <a:t>;</a:t>
            </a:r>
          </a:p>
          <a:p>
            <a:pPr marL="800100" lvl="1" indent="-342900">
              <a:spcBef>
                <a:spcPts val="0"/>
              </a:spcBef>
              <a:spcAft>
                <a:spcPts val="1200"/>
              </a:spcAft>
              <a:buFont typeface="+mj-lt"/>
              <a:buAutoNum type="arabicPeriod"/>
            </a:pPr>
            <a:r>
              <a:rPr lang="en-US" dirty="0"/>
              <a:t>On the </a:t>
            </a:r>
            <a:r>
              <a:rPr lang="en-US" u="sng" dirty="0"/>
              <a:t>general</a:t>
            </a:r>
            <a:r>
              <a:rPr lang="en-US" dirty="0"/>
              <a:t> amount of burden </a:t>
            </a:r>
            <a:r>
              <a:rPr lang="en-US" dirty="0" smtClean="0"/>
              <a:t>associated</a:t>
            </a:r>
            <a:br>
              <a:rPr lang="en-US" dirty="0" smtClean="0"/>
            </a:br>
            <a:r>
              <a:rPr lang="en-US" dirty="0" smtClean="0"/>
              <a:t>with </a:t>
            </a:r>
            <a:r>
              <a:rPr lang="en-US" dirty="0"/>
              <a:t>this </a:t>
            </a:r>
            <a:r>
              <a:rPr lang="en-US" dirty="0" smtClean="0"/>
              <a:t>ICR;</a:t>
            </a:r>
          </a:p>
          <a:p>
            <a:pPr marL="800100" lvl="1" indent="-342900">
              <a:spcBef>
                <a:spcPts val="0"/>
              </a:spcBef>
              <a:spcAft>
                <a:spcPts val="1200"/>
              </a:spcAft>
              <a:buFont typeface="+mj-lt"/>
              <a:buAutoNum type="arabicPeriod"/>
            </a:pPr>
            <a:r>
              <a:rPr lang="en-US" dirty="0"/>
              <a:t>On proposed definitions in the collection, including support for </a:t>
            </a:r>
            <a:r>
              <a:rPr lang="en-US" dirty="0" smtClean="0"/>
              <a:t>or </a:t>
            </a:r>
            <a:r>
              <a:rPr lang="en-US" dirty="0"/>
              <a:t>opposition </a:t>
            </a:r>
            <a:r>
              <a:rPr lang="en-US" dirty="0" smtClean="0"/>
              <a:t> with </a:t>
            </a:r>
            <a:r>
              <a:rPr lang="en-US" dirty="0"/>
              <a:t>proposed definitions, suggested corrections or modifications, and suggestions relating to removals or additions;</a:t>
            </a:r>
          </a:p>
          <a:p>
            <a:pPr marL="800100" lvl="1" indent="-342900">
              <a:spcBef>
                <a:spcPts val="0"/>
              </a:spcBef>
              <a:spcAft>
                <a:spcPts val="1200"/>
              </a:spcAft>
              <a:buFont typeface="+mj-lt"/>
              <a:buAutoNum type="arabicPeriod"/>
            </a:pPr>
            <a:endParaRPr lang="en-US" dirty="0"/>
          </a:p>
        </p:txBody>
      </p:sp>
    </p:spTree>
    <p:extLst>
      <p:ext uri="{BB962C8B-B14F-4D97-AF65-F5344CB8AC3E}">
        <p14:creationId xmlns:p14="http://schemas.microsoft.com/office/powerpoint/2010/main" val="279986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8284" y="1595333"/>
            <a:ext cx="4191441" cy="2795691"/>
          </a:xfrm>
          <a:prstGeom prst="rect">
            <a:avLst/>
          </a:prstGeom>
          <a:effectLst>
            <a:softEdge rad="127000"/>
          </a:effectLst>
        </p:spPr>
      </p:pic>
      <p:sp>
        <p:nvSpPr>
          <p:cNvPr id="2" name="Title 1"/>
          <p:cNvSpPr>
            <a:spLocks noGrp="1"/>
          </p:cNvSpPr>
          <p:nvPr>
            <p:ph type="title"/>
          </p:nvPr>
        </p:nvSpPr>
        <p:spPr/>
        <p:txBody>
          <a:bodyPr/>
          <a:lstStyle/>
          <a:p>
            <a:r>
              <a:rPr lang="en-US" dirty="0"/>
              <a:t>Tips for Commenting on the ICR </a:t>
            </a:r>
            <a:r>
              <a:rPr lang="en-US" dirty="0" smtClean="0"/>
              <a:t>Documents (cont.)</a:t>
            </a:r>
            <a:endParaRPr lang="en-US" dirty="0"/>
          </a:p>
        </p:txBody>
      </p:sp>
      <p:sp>
        <p:nvSpPr>
          <p:cNvPr id="3" name="Content Placeholder 2"/>
          <p:cNvSpPr>
            <a:spLocks noGrp="1"/>
          </p:cNvSpPr>
          <p:nvPr>
            <p:ph idx="1"/>
          </p:nvPr>
        </p:nvSpPr>
        <p:spPr>
          <a:xfrm>
            <a:off x="184826" y="1595334"/>
            <a:ext cx="8677072" cy="4400246"/>
          </a:xfrm>
        </p:spPr>
        <p:txBody>
          <a:bodyPr>
            <a:noAutofit/>
          </a:bodyPr>
          <a:lstStyle/>
          <a:p>
            <a:pPr>
              <a:lnSpc>
                <a:spcPct val="110000"/>
              </a:lnSpc>
              <a:spcBef>
                <a:spcPts val="0"/>
              </a:spcBef>
              <a:spcAft>
                <a:spcPts val="800"/>
              </a:spcAft>
            </a:pPr>
            <a:r>
              <a:rPr lang="en-US" b="1" dirty="0"/>
              <a:t>We seek comments</a:t>
            </a:r>
            <a:r>
              <a:rPr lang="en-US" b="1" dirty="0" smtClean="0"/>
              <a:t>:</a:t>
            </a:r>
          </a:p>
          <a:p>
            <a:pPr>
              <a:lnSpc>
                <a:spcPct val="110000"/>
              </a:lnSpc>
              <a:spcBef>
                <a:spcPts val="0"/>
              </a:spcBef>
              <a:spcAft>
                <a:spcPts val="800"/>
              </a:spcAft>
            </a:pPr>
            <a:endParaRPr lang="en-US" b="1" dirty="0"/>
          </a:p>
          <a:p>
            <a:pPr marL="914400" lvl="1" indent="-457200">
              <a:spcBef>
                <a:spcPts val="0"/>
              </a:spcBef>
              <a:spcAft>
                <a:spcPts val="1200"/>
              </a:spcAft>
              <a:buFont typeface="+mj-lt"/>
              <a:buAutoNum type="arabicPeriod" startAt="5"/>
            </a:pPr>
            <a:r>
              <a:rPr lang="en-US" dirty="0"/>
              <a:t>On the suggested methods and </a:t>
            </a:r>
            <a:r>
              <a:rPr lang="en-US" dirty="0" smtClean="0"/>
              <a:t>use</a:t>
            </a:r>
            <a:br>
              <a:rPr lang="en-US" dirty="0" smtClean="0"/>
            </a:br>
            <a:r>
              <a:rPr lang="en-US" dirty="0" smtClean="0"/>
              <a:t>of </a:t>
            </a:r>
            <a:r>
              <a:rPr lang="en-US" dirty="0"/>
              <a:t>the PIRL.  Include what is </a:t>
            </a:r>
            <a:r>
              <a:rPr lang="en-US" dirty="0" smtClean="0"/>
              <a:t>useful</a:t>
            </a:r>
            <a:br>
              <a:rPr lang="en-US" dirty="0" smtClean="0"/>
            </a:br>
            <a:r>
              <a:rPr lang="en-US" dirty="0" smtClean="0"/>
              <a:t>and </a:t>
            </a:r>
            <a:r>
              <a:rPr lang="en-US" dirty="0"/>
              <a:t>where improvements could </a:t>
            </a:r>
            <a:r>
              <a:rPr lang="en-US" dirty="0" smtClean="0"/>
              <a:t>be</a:t>
            </a:r>
            <a:br>
              <a:rPr lang="en-US" dirty="0" smtClean="0"/>
            </a:br>
            <a:r>
              <a:rPr lang="en-US" dirty="0" smtClean="0"/>
              <a:t>made</a:t>
            </a:r>
            <a:r>
              <a:rPr lang="en-US" dirty="0"/>
              <a:t>. Be sure to include suggestions</a:t>
            </a:r>
            <a:r>
              <a:rPr lang="en-US" dirty="0" smtClean="0"/>
              <a:t>/</a:t>
            </a:r>
            <a:br>
              <a:rPr lang="en-US" dirty="0" smtClean="0"/>
            </a:br>
            <a:r>
              <a:rPr lang="en-US" dirty="0" smtClean="0"/>
              <a:t>solutions </a:t>
            </a:r>
            <a:r>
              <a:rPr lang="en-US" dirty="0"/>
              <a:t>for problems that you </a:t>
            </a:r>
            <a:r>
              <a:rPr lang="en-US" dirty="0" smtClean="0"/>
              <a:t>identify</a:t>
            </a:r>
            <a:br>
              <a:rPr lang="en-US" dirty="0" smtClean="0"/>
            </a:br>
            <a:r>
              <a:rPr lang="en-US" dirty="0" smtClean="0"/>
              <a:t>in </a:t>
            </a:r>
            <a:r>
              <a:rPr lang="en-US" dirty="0"/>
              <a:t>your comments; and</a:t>
            </a:r>
          </a:p>
          <a:p>
            <a:pPr marL="914400" lvl="1" indent="-457200">
              <a:spcBef>
                <a:spcPts val="0"/>
              </a:spcBef>
              <a:spcAft>
                <a:spcPts val="1200"/>
              </a:spcAft>
              <a:buFont typeface="+mj-lt"/>
              <a:buAutoNum type="arabicPeriod" startAt="5"/>
            </a:pPr>
            <a:r>
              <a:rPr lang="en-US" dirty="0"/>
              <a:t>In support of, or with suggested modifications, to the purpose, scope, or benefits of the collection</a:t>
            </a:r>
            <a:r>
              <a:rPr lang="en-US" dirty="0" smtClean="0"/>
              <a:t>.</a:t>
            </a:r>
            <a:endParaRPr lang="en-US" dirty="0"/>
          </a:p>
        </p:txBody>
      </p:sp>
    </p:spTree>
    <p:extLst>
      <p:ext uri="{BB962C8B-B14F-4D97-AF65-F5344CB8AC3E}">
        <p14:creationId xmlns:p14="http://schemas.microsoft.com/office/powerpoint/2010/main" val="273753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#2</a:t>
            </a:r>
            <a:endParaRPr lang="en-US" dirty="0"/>
          </a:p>
        </p:txBody>
      </p:sp>
      <p:sp>
        <p:nvSpPr>
          <p:cNvPr id="3" name="Content Placeholder 2"/>
          <p:cNvSpPr>
            <a:spLocks noGrp="1"/>
          </p:cNvSpPr>
          <p:nvPr>
            <p:ph idx="1"/>
          </p:nvPr>
        </p:nvSpPr>
        <p:spPr/>
        <p:txBody>
          <a:bodyPr/>
          <a:lstStyle/>
          <a:p>
            <a:r>
              <a:rPr lang="en-US" sz="2800" dirty="0" smtClean="0"/>
              <a:t>Does your state plan to submit one state annual report for all six core programs in 2017?</a:t>
            </a:r>
          </a:p>
          <a:p>
            <a:endParaRPr lang="en-US" sz="2800" dirty="0"/>
          </a:p>
          <a:p>
            <a:pPr lvl="2">
              <a:spcAft>
                <a:spcPts val="1200"/>
              </a:spcAft>
            </a:pPr>
            <a:r>
              <a:rPr lang="en-US" sz="2000" dirty="0"/>
              <a:t>Yes</a:t>
            </a:r>
          </a:p>
          <a:p>
            <a:pPr lvl="2">
              <a:spcAft>
                <a:spcPts val="1200"/>
              </a:spcAft>
            </a:pPr>
            <a:r>
              <a:rPr lang="en-US" sz="2000" dirty="0"/>
              <a:t>No</a:t>
            </a:r>
          </a:p>
          <a:p>
            <a:pPr lvl="2">
              <a:spcAft>
                <a:spcPts val="1200"/>
              </a:spcAft>
            </a:pPr>
            <a:r>
              <a:rPr lang="en-US" sz="2000" dirty="0" smtClean="0"/>
              <a:t>Don’t </a:t>
            </a:r>
            <a:r>
              <a:rPr lang="en-US" sz="2000" dirty="0"/>
              <a:t>know</a:t>
            </a:r>
          </a:p>
          <a:p>
            <a:endParaRPr lang="en-US" dirty="0"/>
          </a:p>
        </p:txBody>
      </p:sp>
      <p:sp>
        <p:nvSpPr>
          <p:cNvPr id="4" name="TextBox 3"/>
          <p:cNvSpPr txBox="1"/>
          <p:nvPr/>
        </p:nvSpPr>
        <p:spPr>
          <a:xfrm rot="900000">
            <a:off x="5199495" y="2140191"/>
            <a:ext cx="2207714" cy="4508927"/>
          </a:xfrm>
          <a:prstGeom prst="rect">
            <a:avLst/>
          </a:prstGeom>
          <a:noFill/>
        </p:spPr>
        <p:txBody>
          <a:bodyPr wrap="square" rtlCol="0">
            <a:spAutoFit/>
            <a:scene3d>
              <a:camera prst="orthographicFront"/>
              <a:lightRig rig="soft" dir="t">
                <a:rot lat="0" lon="0" rev="15600000"/>
              </a:lightRig>
            </a:scene3d>
            <a:sp3d extrusionH="12700" contourW="57150" prstMaterial="softEdge">
              <a:bevelT w="184150" h="69850"/>
              <a:contourClr>
                <a:srgbClr val="D9D9D9"/>
              </a:contourClr>
            </a:sp3d>
          </a:bodyPr>
          <a:lstStyle/>
          <a:p>
            <a:r>
              <a:rPr lang="en-US" sz="28700" b="1" cap="none" spc="0" dirty="0" smtClean="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rPr>
              <a:t>?</a:t>
            </a:r>
            <a:endParaRPr lang="en-US" sz="28700" b="1" cap="none" spc="0" dirty="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89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#2 – Follow-up</a:t>
            </a:r>
            <a:endParaRPr lang="en-US" dirty="0"/>
          </a:p>
        </p:txBody>
      </p:sp>
      <p:sp>
        <p:nvSpPr>
          <p:cNvPr id="3" name="Content Placeholder 2"/>
          <p:cNvSpPr>
            <a:spLocks noGrp="1"/>
          </p:cNvSpPr>
          <p:nvPr>
            <p:ph idx="1"/>
          </p:nvPr>
        </p:nvSpPr>
        <p:spPr/>
        <p:txBody>
          <a:bodyPr/>
          <a:lstStyle/>
          <a:p>
            <a:r>
              <a:rPr lang="en-US" sz="2800" dirty="0" smtClean="0"/>
              <a:t>If not, by what year do you plan to submit one state annual report for all six core programs?</a:t>
            </a:r>
          </a:p>
          <a:p>
            <a:endParaRPr lang="en-US" sz="2800" dirty="0"/>
          </a:p>
          <a:p>
            <a:pPr lvl="2">
              <a:spcAft>
                <a:spcPts val="1200"/>
              </a:spcAft>
            </a:pPr>
            <a:r>
              <a:rPr lang="en-US" sz="2000" dirty="0" smtClean="0"/>
              <a:t>2018</a:t>
            </a:r>
          </a:p>
          <a:p>
            <a:pPr lvl="2">
              <a:spcAft>
                <a:spcPts val="1200"/>
              </a:spcAft>
            </a:pPr>
            <a:r>
              <a:rPr lang="en-US" sz="2000" dirty="0" smtClean="0"/>
              <a:t>2020</a:t>
            </a:r>
          </a:p>
          <a:p>
            <a:pPr lvl="2">
              <a:spcAft>
                <a:spcPts val="1200"/>
              </a:spcAft>
            </a:pPr>
            <a:r>
              <a:rPr lang="en-US" sz="2000" dirty="0" smtClean="0"/>
              <a:t>2025</a:t>
            </a:r>
            <a:endParaRPr lang="en-US" sz="2000" dirty="0"/>
          </a:p>
          <a:p>
            <a:endParaRPr lang="en-US" dirty="0"/>
          </a:p>
        </p:txBody>
      </p:sp>
      <p:sp>
        <p:nvSpPr>
          <p:cNvPr id="4" name="TextBox 3"/>
          <p:cNvSpPr txBox="1"/>
          <p:nvPr/>
        </p:nvSpPr>
        <p:spPr>
          <a:xfrm rot="900000">
            <a:off x="5199495" y="2140191"/>
            <a:ext cx="2207714" cy="4508927"/>
          </a:xfrm>
          <a:prstGeom prst="rect">
            <a:avLst/>
          </a:prstGeom>
          <a:noFill/>
        </p:spPr>
        <p:txBody>
          <a:bodyPr wrap="square" rtlCol="0">
            <a:spAutoFit/>
            <a:scene3d>
              <a:camera prst="orthographicFront"/>
              <a:lightRig rig="soft" dir="t">
                <a:rot lat="0" lon="0" rev="15600000"/>
              </a:lightRig>
            </a:scene3d>
            <a:sp3d extrusionH="12700" contourW="57150" prstMaterial="softEdge">
              <a:bevelT w="184150" h="69850"/>
              <a:contourClr>
                <a:srgbClr val="D9D9D9"/>
              </a:contourClr>
            </a:sp3d>
          </a:bodyPr>
          <a:lstStyle/>
          <a:p>
            <a:r>
              <a:rPr lang="en-US" sz="28700" b="1" cap="none" spc="0" dirty="0" smtClean="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rPr>
              <a:t>?</a:t>
            </a:r>
            <a:endParaRPr lang="en-US" sz="28700" b="1" cap="none" spc="0" dirty="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000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Resources</a:t>
            </a:r>
            <a:endParaRPr lang="en-US" dirty="0"/>
          </a:p>
        </p:txBody>
      </p:sp>
      <p:sp>
        <p:nvSpPr>
          <p:cNvPr id="3" name="Content Placeholder 2"/>
          <p:cNvSpPr>
            <a:spLocks noGrp="1"/>
          </p:cNvSpPr>
          <p:nvPr>
            <p:ph idx="1"/>
          </p:nvPr>
        </p:nvSpPr>
        <p:spPr>
          <a:xfrm>
            <a:off x="628650" y="2714017"/>
            <a:ext cx="7886700" cy="3301020"/>
          </a:xfrm>
        </p:spPr>
        <p:txBody>
          <a:bodyPr/>
          <a:lstStyle/>
          <a:p>
            <a:r>
              <a:rPr lang="en-US" b="1" dirty="0"/>
              <a:t>The Performance Accountability ICR is located at:</a:t>
            </a:r>
          </a:p>
          <a:p>
            <a:endParaRPr lang="en-US" dirty="0"/>
          </a:p>
          <a:p>
            <a:pPr lvl="1"/>
            <a:r>
              <a:rPr lang="en-US" dirty="0"/>
              <a:t>Regulations.gov</a:t>
            </a:r>
          </a:p>
          <a:p>
            <a:pPr lvl="2"/>
            <a:r>
              <a:rPr lang="en-US" u="sng" dirty="0">
                <a:solidFill>
                  <a:schemeClr val="accent2"/>
                </a:solidFill>
                <a:hlinkClick r:id="rId2"/>
              </a:rPr>
              <a:t>http://www.regulations.gov/#!docketDetail;D=ETA-2015-0007</a:t>
            </a:r>
            <a:endParaRPr lang="en-US" u="sng" dirty="0">
              <a:solidFill>
                <a:schemeClr val="accent2"/>
              </a:solidFill>
            </a:endParaRPr>
          </a:p>
          <a:p>
            <a:pPr lvl="2"/>
            <a:r>
              <a:rPr lang="en-US" u="sng" dirty="0"/>
              <a:t>Submit Your Comments Here!</a:t>
            </a:r>
            <a:endParaRPr lang="en-US" dirty="0"/>
          </a:p>
          <a:p>
            <a:pPr lvl="1"/>
            <a:endParaRPr lang="en-US" dirty="0"/>
          </a:p>
          <a:p>
            <a:pPr lvl="1"/>
            <a:r>
              <a:rPr lang="en-US" dirty="0"/>
              <a:t>ETA Performance Website</a:t>
            </a:r>
          </a:p>
          <a:p>
            <a:pPr lvl="2"/>
            <a:r>
              <a:rPr lang="en-US" dirty="0"/>
              <a:t>http://</a:t>
            </a:r>
            <a:r>
              <a:rPr lang="en-US" dirty="0" smtClean="0"/>
              <a:t>doleta.gov/performance/pro.cfm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 y="-55275"/>
            <a:ext cx="2846597" cy="2779546"/>
          </a:xfrm>
          <a:prstGeom prst="rect">
            <a:avLst/>
          </a:prstGeom>
        </p:spPr>
      </p:pic>
    </p:spTree>
    <p:extLst>
      <p:ext uri="{BB962C8B-B14F-4D97-AF65-F5344CB8AC3E}">
        <p14:creationId xmlns:p14="http://schemas.microsoft.com/office/powerpoint/2010/main" val="337353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Moderators</a:t>
            </a:r>
            <a:endParaRPr lang="en-US" dirty="0"/>
          </a:p>
        </p:txBody>
      </p:sp>
      <p:sp>
        <p:nvSpPr>
          <p:cNvPr id="4" name="Rectangle 3"/>
          <p:cNvSpPr/>
          <p:nvPr/>
        </p:nvSpPr>
        <p:spPr>
          <a:xfrm>
            <a:off x="-6275" y="1593054"/>
            <a:ext cx="3017520" cy="2539157"/>
          </a:xfrm>
          <a:prstGeom prst="rect">
            <a:avLst/>
          </a:prstGeom>
        </p:spPr>
        <p:txBody>
          <a:bodyPr wrap="square">
            <a:spAutoFit/>
          </a:bodyPr>
          <a:lstStyle/>
          <a:p>
            <a:pPr>
              <a:spcAft>
                <a:spcPts val="600"/>
              </a:spcAft>
            </a:pPr>
            <a:r>
              <a:rPr lang="en-US" sz="2000" b="1" dirty="0" smtClean="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Karen Staha</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endParaRPr>
          </a:p>
          <a:p>
            <a:pPr marL="548640">
              <a:spcAft>
                <a:spcPts val="600"/>
              </a:spcAft>
            </a:pPr>
            <a:r>
              <a:rPr lang="en-US" sz="1600" b="1" dirty="0" smtClean="0">
                <a:solidFill>
                  <a:schemeClr val="accent2"/>
                </a:solidFill>
                <a:latin typeface="Arial" panose="020B0604020202020204" pitchFamily="34" charset="0"/>
                <a:cs typeface="Arial" panose="020B0604020202020204" pitchFamily="34" charset="0"/>
              </a:rPr>
              <a:t>Director</a:t>
            </a:r>
            <a:endParaRPr lang="en-US" sz="1600" dirty="0">
              <a:solidFill>
                <a:schemeClr val="accent2"/>
              </a:solidFill>
              <a:latin typeface="Arial" panose="020B0604020202020204" pitchFamily="34" charset="0"/>
              <a:cs typeface="Arial" panose="020B0604020202020204" pitchFamily="34" charset="0"/>
            </a:endParaRPr>
          </a:p>
          <a:p>
            <a:pPr marL="548640"/>
            <a:r>
              <a:rPr lang="en-US" sz="1400" dirty="0" smtClean="0">
                <a:solidFill>
                  <a:schemeClr val="accent2"/>
                </a:solidFill>
                <a:latin typeface="Arial" panose="020B0604020202020204" pitchFamily="34" charset="0"/>
                <a:cs typeface="Arial" panose="020B0604020202020204" pitchFamily="34" charset="0"/>
              </a:rPr>
              <a:t>Division of Strategic Planning and Performance</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Office of Policy Development and Research</a:t>
            </a:r>
            <a:endParaRPr lang="en-US" sz="1400" dirty="0">
              <a:solidFill>
                <a:schemeClr val="accent2"/>
              </a:solidFill>
              <a:latin typeface="Arial" panose="020B0604020202020204" pitchFamily="34" charset="0"/>
              <a:cs typeface="Arial" panose="020B0604020202020204" pitchFamily="34" charset="0"/>
            </a:endParaRP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Employment </a:t>
            </a:r>
            <a:r>
              <a:rPr lang="en-US" sz="1400" dirty="0">
                <a:solidFill>
                  <a:schemeClr val="accent2"/>
                </a:solidFill>
                <a:latin typeface="Arial" panose="020B0604020202020204" pitchFamily="34" charset="0"/>
                <a:cs typeface="Arial" panose="020B0604020202020204" pitchFamily="34" charset="0"/>
              </a:rPr>
              <a:t>and Training </a:t>
            </a:r>
            <a:r>
              <a:rPr lang="en-US" sz="1400" dirty="0" smtClean="0">
                <a:solidFill>
                  <a:schemeClr val="accent2"/>
                </a:solidFill>
                <a:latin typeface="Arial" panose="020B0604020202020204" pitchFamily="34" charset="0"/>
                <a:cs typeface="Arial" panose="020B0604020202020204" pitchFamily="34" charset="0"/>
              </a:rPr>
              <a:t>Administration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U.S</a:t>
            </a:r>
            <a:r>
              <a:rPr lang="en-US" sz="1400" dirty="0">
                <a:solidFill>
                  <a:schemeClr val="accent2"/>
                </a:solidFill>
                <a:latin typeface="Arial" panose="020B0604020202020204" pitchFamily="34" charset="0"/>
                <a:cs typeface="Arial" panose="020B0604020202020204" pitchFamily="34" charset="0"/>
              </a:rPr>
              <a:t>. Department of </a:t>
            </a:r>
            <a:r>
              <a:rPr lang="en-US" sz="1400" dirty="0" smtClean="0">
                <a:solidFill>
                  <a:schemeClr val="accent2"/>
                </a:solidFill>
                <a:latin typeface="Arial" panose="020B0604020202020204" pitchFamily="34" charset="0"/>
                <a:cs typeface="Arial" panose="020B0604020202020204" pitchFamily="34" charset="0"/>
              </a:rPr>
              <a:t>Labor</a:t>
            </a:r>
            <a:endParaRPr lang="en-US" sz="1400" dirty="0">
              <a:solidFill>
                <a:schemeClr val="accent2"/>
              </a:solidFill>
              <a:latin typeface="Arial" panose="020B0604020202020204" pitchFamily="34" charset="0"/>
              <a:cs typeface="Arial" panose="020B0604020202020204" pitchFamily="34" charset="0"/>
            </a:endParaRPr>
          </a:p>
        </p:txBody>
      </p:sp>
      <p:sp>
        <p:nvSpPr>
          <p:cNvPr id="5" name="Rectangle 4"/>
          <p:cNvSpPr/>
          <p:nvPr/>
        </p:nvSpPr>
        <p:spPr>
          <a:xfrm>
            <a:off x="3070300" y="1593054"/>
            <a:ext cx="3017520" cy="2031325"/>
          </a:xfrm>
          <a:prstGeom prst="rect">
            <a:avLst/>
          </a:prstGeom>
        </p:spPr>
        <p:txBody>
          <a:bodyPr wrap="square">
            <a:spAutoFit/>
          </a:bodyPr>
          <a:lstStyle/>
          <a:p>
            <a:pPr>
              <a:spcAft>
                <a:spcPts val="600"/>
              </a:spcAft>
            </a:pPr>
            <a:r>
              <a:rPr lang="en-US" sz="2000" b="1" dirty="0" smtClean="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Cheryl Keenan</a:t>
            </a:r>
            <a:endParaRPr 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endParaRPr>
          </a:p>
          <a:p>
            <a:pPr marL="548640">
              <a:spcAft>
                <a:spcPts val="600"/>
              </a:spcAft>
            </a:pPr>
            <a:r>
              <a:rPr lang="en-US" sz="1600" b="1" dirty="0" smtClean="0">
                <a:solidFill>
                  <a:schemeClr val="accent2"/>
                </a:solidFill>
                <a:latin typeface="Arial" panose="020B0604020202020204" pitchFamily="34" charset="0"/>
                <a:cs typeface="Arial" panose="020B0604020202020204" pitchFamily="34" charset="0"/>
              </a:rPr>
              <a:t>Director</a:t>
            </a:r>
            <a:endParaRPr lang="en-US" sz="1600" dirty="0">
              <a:solidFill>
                <a:schemeClr val="accent2"/>
              </a:solidFill>
              <a:latin typeface="Arial" panose="020B0604020202020204" pitchFamily="34" charset="0"/>
              <a:cs typeface="Arial" panose="020B0604020202020204" pitchFamily="34" charset="0"/>
            </a:endParaRPr>
          </a:p>
          <a:p>
            <a:pPr marL="548640"/>
            <a:r>
              <a:rPr lang="en-US" sz="1400" dirty="0" smtClean="0">
                <a:solidFill>
                  <a:schemeClr val="accent2"/>
                </a:solidFill>
                <a:latin typeface="Arial" panose="020B0604020202020204" pitchFamily="34" charset="0"/>
                <a:cs typeface="Arial" panose="020B0604020202020204" pitchFamily="34" charset="0"/>
              </a:rPr>
              <a:t>Division </a:t>
            </a:r>
            <a:r>
              <a:rPr lang="en-US" sz="1400" dirty="0">
                <a:solidFill>
                  <a:schemeClr val="accent2"/>
                </a:solidFill>
                <a:latin typeface="Arial" panose="020B0604020202020204" pitchFamily="34" charset="0"/>
                <a:cs typeface="Arial" panose="020B0604020202020204" pitchFamily="34" charset="0"/>
              </a:rPr>
              <a:t>of Adult Education and </a:t>
            </a:r>
            <a:r>
              <a:rPr lang="en-US" sz="1400" dirty="0" smtClean="0">
                <a:solidFill>
                  <a:schemeClr val="accent2"/>
                </a:solidFill>
                <a:latin typeface="Arial" panose="020B0604020202020204" pitchFamily="34" charset="0"/>
                <a:cs typeface="Arial" panose="020B0604020202020204" pitchFamily="34" charset="0"/>
              </a:rPr>
              <a:t>Literacy</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Office </a:t>
            </a:r>
            <a:r>
              <a:rPr lang="en-US" sz="1400" dirty="0">
                <a:solidFill>
                  <a:schemeClr val="accent2"/>
                </a:solidFill>
                <a:latin typeface="Arial" panose="020B0604020202020204" pitchFamily="34" charset="0"/>
                <a:cs typeface="Arial" panose="020B0604020202020204" pitchFamily="34" charset="0"/>
              </a:rPr>
              <a:t>of Career, Technical and Adult </a:t>
            </a:r>
            <a:r>
              <a:rPr lang="en-US" sz="1400" dirty="0" smtClean="0">
                <a:solidFill>
                  <a:schemeClr val="accent2"/>
                </a:solidFill>
                <a:latin typeface="Arial" panose="020B0604020202020204" pitchFamily="34" charset="0"/>
                <a:cs typeface="Arial" panose="020B0604020202020204" pitchFamily="34" charset="0"/>
              </a:rPr>
              <a:t>Education</a:t>
            </a:r>
            <a:endParaRPr lang="en-US" sz="1400" dirty="0">
              <a:solidFill>
                <a:schemeClr val="accent2"/>
              </a:solidFill>
              <a:latin typeface="Arial" panose="020B0604020202020204" pitchFamily="34" charset="0"/>
              <a:cs typeface="Arial" panose="020B0604020202020204" pitchFamily="34" charset="0"/>
            </a:endParaRP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U.S</a:t>
            </a:r>
            <a:r>
              <a:rPr lang="en-US" sz="1400" dirty="0">
                <a:solidFill>
                  <a:schemeClr val="accent2"/>
                </a:solidFill>
                <a:latin typeface="Arial" panose="020B0604020202020204" pitchFamily="34" charset="0"/>
                <a:cs typeface="Arial" panose="020B0604020202020204" pitchFamily="34" charset="0"/>
              </a:rPr>
              <a:t>. Department of Education</a:t>
            </a:r>
          </a:p>
        </p:txBody>
      </p:sp>
      <p:sp>
        <p:nvSpPr>
          <p:cNvPr id="6" name="Rectangle 5"/>
          <p:cNvSpPr/>
          <p:nvPr/>
        </p:nvSpPr>
        <p:spPr>
          <a:xfrm>
            <a:off x="6146876" y="1559102"/>
            <a:ext cx="3017520" cy="2031325"/>
          </a:xfrm>
          <a:prstGeom prst="rect">
            <a:avLst/>
          </a:prstGeom>
        </p:spPr>
        <p:txBody>
          <a:bodyPr wrap="square">
            <a:spAutoFit/>
          </a:bodyPr>
          <a:lstStyle/>
          <a:p>
            <a:pPr>
              <a:spcAft>
                <a:spcPts val="600"/>
              </a:spcAft>
            </a:pPr>
            <a:r>
              <a:rPr lang="en-US" sz="2000" b="1" dirty="0" smtClean="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Mark </a:t>
            </a:r>
            <a:r>
              <a:rPr lang="en-US" sz="2000" b="1"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Snyderman</a:t>
            </a:r>
          </a:p>
          <a:p>
            <a:pPr marL="548640">
              <a:spcAft>
                <a:spcPts val="600"/>
              </a:spcAft>
            </a:pPr>
            <a:r>
              <a:rPr lang="en-US" sz="1600" b="1" dirty="0">
                <a:solidFill>
                  <a:schemeClr val="accent2"/>
                </a:solidFill>
                <a:latin typeface="Arial" panose="020B0604020202020204" pitchFamily="34" charset="0"/>
                <a:cs typeface="Arial" panose="020B0604020202020204" pitchFamily="34" charset="0"/>
              </a:rPr>
              <a:t>Acting </a:t>
            </a:r>
            <a:r>
              <a:rPr lang="en-US" sz="1600" b="1" dirty="0" smtClean="0">
                <a:solidFill>
                  <a:schemeClr val="accent2"/>
                </a:solidFill>
                <a:latin typeface="Arial" panose="020B0604020202020204" pitchFamily="34" charset="0"/>
                <a:cs typeface="Arial" panose="020B0604020202020204" pitchFamily="34" charset="0"/>
              </a:rPr>
              <a:t>Chief</a:t>
            </a:r>
            <a:endParaRPr lang="en-US" sz="1600" dirty="0">
              <a:solidFill>
                <a:schemeClr val="accent2"/>
              </a:solidFill>
              <a:latin typeface="Arial" panose="020B0604020202020204" pitchFamily="34" charset="0"/>
              <a:cs typeface="Arial" panose="020B0604020202020204" pitchFamily="34" charset="0"/>
            </a:endParaRPr>
          </a:p>
          <a:p>
            <a:pPr marL="548640"/>
            <a:r>
              <a:rPr lang="en-US" sz="1400" dirty="0" smtClean="0">
                <a:solidFill>
                  <a:schemeClr val="accent2"/>
                </a:solidFill>
                <a:latin typeface="Arial" panose="020B0604020202020204" pitchFamily="34" charset="0"/>
                <a:cs typeface="Arial" panose="020B0604020202020204" pitchFamily="34" charset="0"/>
              </a:rPr>
              <a:t>Data </a:t>
            </a:r>
            <a:r>
              <a:rPr lang="en-US" sz="1400" dirty="0">
                <a:solidFill>
                  <a:schemeClr val="accent2"/>
                </a:solidFill>
                <a:latin typeface="Arial" panose="020B0604020202020204" pitchFamily="34" charset="0"/>
                <a:cs typeface="Arial" panose="020B0604020202020204" pitchFamily="34" charset="0"/>
              </a:rPr>
              <a:t>Collection and Analysis </a:t>
            </a:r>
            <a:r>
              <a:rPr lang="en-US" sz="1400" dirty="0" smtClean="0">
                <a:solidFill>
                  <a:schemeClr val="accent2"/>
                </a:solidFill>
                <a:latin typeface="Arial" panose="020B0604020202020204" pitchFamily="34" charset="0"/>
                <a:cs typeface="Arial" panose="020B0604020202020204" pitchFamily="34" charset="0"/>
              </a:rPr>
              <a:t>Unit</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Rehabilitation </a:t>
            </a:r>
            <a:r>
              <a:rPr lang="en-US" sz="1400" dirty="0">
                <a:solidFill>
                  <a:schemeClr val="accent2"/>
                </a:solidFill>
                <a:latin typeface="Arial" panose="020B0604020202020204" pitchFamily="34" charset="0"/>
                <a:cs typeface="Arial" panose="020B0604020202020204" pitchFamily="34" charset="0"/>
              </a:rPr>
              <a:t>Services </a:t>
            </a:r>
            <a:r>
              <a:rPr lang="en-US" sz="1400" dirty="0" smtClean="0">
                <a:solidFill>
                  <a:schemeClr val="accent2"/>
                </a:solidFill>
                <a:latin typeface="Arial" panose="020B0604020202020204" pitchFamily="34" charset="0"/>
                <a:cs typeface="Arial" panose="020B0604020202020204" pitchFamily="34" charset="0"/>
              </a:rPr>
              <a:t>Administration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U.S</a:t>
            </a:r>
            <a:r>
              <a:rPr lang="en-US" sz="1400" dirty="0">
                <a:solidFill>
                  <a:schemeClr val="accent2"/>
                </a:solidFill>
                <a:latin typeface="Arial" panose="020B0604020202020204" pitchFamily="34" charset="0"/>
                <a:cs typeface="Arial" panose="020B0604020202020204" pitchFamily="34" charset="0"/>
              </a:rPr>
              <a:t>. Department of Education</a:t>
            </a:r>
          </a:p>
        </p:txBody>
      </p:sp>
      <p:cxnSp>
        <p:nvCxnSpPr>
          <p:cNvPr id="7" name="Straight Connector 6"/>
          <p:cNvCxnSpPr/>
          <p:nvPr/>
        </p:nvCxnSpPr>
        <p:spPr>
          <a:xfrm>
            <a:off x="3070300" y="1593054"/>
            <a:ext cx="0" cy="438864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46876" y="1559102"/>
            <a:ext cx="0" cy="438864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5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6282"/>
            <a:ext cx="7886700" cy="1092198"/>
          </a:xfrm>
        </p:spPr>
        <p:txBody>
          <a:bodyPr/>
          <a:lstStyle/>
          <a:p>
            <a:pPr algn="ctr"/>
            <a:r>
              <a:rPr lang="en-US" dirty="0"/>
              <a:t>Please Enter Your </a:t>
            </a:r>
            <a:r>
              <a:rPr lang="en-US" dirty="0" smtClean="0"/>
              <a:t>Questions</a:t>
            </a:r>
            <a:br>
              <a:rPr lang="en-US" dirty="0" smtClean="0"/>
            </a:br>
            <a:r>
              <a:rPr lang="en-US" dirty="0" smtClean="0"/>
              <a:t>in </a:t>
            </a:r>
            <a:r>
              <a:rPr lang="en-US" dirty="0"/>
              <a:t>the Chat Room!</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072"/>
          <a:stretch/>
        </p:blipFill>
        <p:spPr>
          <a:xfrm>
            <a:off x="0" y="1539122"/>
            <a:ext cx="9144000" cy="5328605"/>
          </a:xfrm>
          <a:prstGeom prst="rect">
            <a:avLst/>
          </a:prstGeom>
        </p:spPr>
      </p:pic>
    </p:spTree>
    <p:extLst>
      <p:ext uri="{BB962C8B-B14F-4D97-AF65-F5344CB8AC3E}">
        <p14:creationId xmlns:p14="http://schemas.microsoft.com/office/powerpoint/2010/main" val="34972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 Contact Information</a:t>
            </a:r>
            <a:endParaRPr lang="en-US" dirty="0"/>
          </a:p>
        </p:txBody>
      </p:sp>
      <p:sp>
        <p:nvSpPr>
          <p:cNvPr id="4" name="Rectangle 3"/>
          <p:cNvSpPr/>
          <p:nvPr/>
        </p:nvSpPr>
        <p:spPr>
          <a:xfrm>
            <a:off x="-6275" y="1593054"/>
            <a:ext cx="3017520" cy="2062103"/>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Luke Murren</a:t>
            </a:r>
          </a:p>
          <a:p>
            <a:pPr marL="548640">
              <a:spcAft>
                <a:spcPts val="600"/>
              </a:spcAft>
            </a:pPr>
            <a:r>
              <a:rPr lang="en-US" sz="1600" b="1" dirty="0">
                <a:solidFill>
                  <a:schemeClr val="accent2"/>
                </a:solidFill>
                <a:latin typeface="Arial" panose="020B0604020202020204" pitchFamily="34" charset="0"/>
                <a:cs typeface="Arial" panose="020B0604020202020204" pitchFamily="34" charset="0"/>
              </a:rPr>
              <a:t>Supervisory Workforce Analyst</a:t>
            </a:r>
          </a:p>
          <a:p>
            <a:pPr marL="548640"/>
            <a:r>
              <a:rPr lang="en-US" sz="1400" dirty="0">
                <a:solidFill>
                  <a:schemeClr val="accent2"/>
                </a:solidFill>
                <a:latin typeface="Arial" panose="020B0604020202020204" pitchFamily="34" charset="0"/>
                <a:cs typeface="Arial" panose="020B0604020202020204" pitchFamily="34" charset="0"/>
              </a:rPr>
              <a:t>U.S. Department of </a:t>
            </a:r>
            <a:r>
              <a:rPr lang="en-US" sz="1400" dirty="0" smtClean="0">
                <a:solidFill>
                  <a:schemeClr val="accent2"/>
                </a:solidFill>
                <a:latin typeface="Arial" panose="020B0604020202020204" pitchFamily="34" charset="0"/>
                <a:cs typeface="Arial" panose="020B0604020202020204" pitchFamily="34" charset="0"/>
              </a:rPr>
              <a:t>Labor</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Employment </a:t>
            </a:r>
            <a:r>
              <a:rPr lang="en-US" sz="1400" dirty="0">
                <a:solidFill>
                  <a:schemeClr val="accent2"/>
                </a:solidFill>
                <a:latin typeface="Arial" panose="020B0604020202020204" pitchFamily="34" charset="0"/>
                <a:cs typeface="Arial" panose="020B0604020202020204" pitchFamily="34" charset="0"/>
              </a:rPr>
              <a:t>and Training </a:t>
            </a:r>
            <a:r>
              <a:rPr lang="en-US" sz="1400" dirty="0" smtClean="0">
                <a:solidFill>
                  <a:schemeClr val="accent2"/>
                </a:solidFill>
                <a:latin typeface="Arial" panose="020B0604020202020204" pitchFamily="34" charset="0"/>
                <a:cs typeface="Arial" panose="020B0604020202020204" pitchFamily="34" charset="0"/>
              </a:rPr>
              <a:t>Administration</a:t>
            </a:r>
          </a:p>
          <a:p>
            <a:pPr marL="548640">
              <a:spcBef>
                <a:spcPts val="600"/>
              </a:spcBef>
            </a:pPr>
            <a:r>
              <a:rPr lang="en-US" sz="1400" dirty="0" smtClean="0">
                <a:solidFill>
                  <a:schemeClr val="accent1"/>
                </a:solidFill>
                <a:latin typeface="Arial" panose="020B0604020202020204" pitchFamily="34" charset="0"/>
                <a:cs typeface="Arial" panose="020B0604020202020204" pitchFamily="34" charset="0"/>
              </a:rPr>
              <a:t>Murren.luke@dol.gov</a:t>
            </a:r>
            <a:endParaRPr lang="en-US" sz="1400" dirty="0">
              <a:solidFill>
                <a:schemeClr val="accent1"/>
              </a:solidFill>
              <a:latin typeface="Arial" panose="020B0604020202020204" pitchFamily="34" charset="0"/>
              <a:cs typeface="Arial" panose="020B0604020202020204" pitchFamily="34" charset="0"/>
            </a:endParaRPr>
          </a:p>
        </p:txBody>
      </p:sp>
      <p:sp>
        <p:nvSpPr>
          <p:cNvPr id="5" name="Rectangle 4"/>
          <p:cNvSpPr/>
          <p:nvPr/>
        </p:nvSpPr>
        <p:spPr>
          <a:xfrm>
            <a:off x="3070300" y="1593054"/>
            <a:ext cx="3017520" cy="2277547"/>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Jay LeMaster</a:t>
            </a:r>
          </a:p>
          <a:p>
            <a:pPr marL="548640">
              <a:spcAft>
                <a:spcPts val="600"/>
              </a:spcAft>
            </a:pPr>
            <a:r>
              <a:rPr lang="en-US" sz="1600" b="1" dirty="0">
                <a:solidFill>
                  <a:schemeClr val="accent2"/>
                </a:solidFill>
                <a:latin typeface="Arial" panose="020B0604020202020204" pitchFamily="34" charset="0"/>
                <a:cs typeface="Arial" panose="020B0604020202020204" pitchFamily="34" charset="0"/>
              </a:rPr>
              <a:t>Education Program Supervisor</a:t>
            </a:r>
          </a:p>
          <a:p>
            <a:pPr marL="548640"/>
            <a:r>
              <a:rPr lang="en-US" sz="1400" dirty="0">
                <a:solidFill>
                  <a:schemeClr val="accent2"/>
                </a:solidFill>
                <a:latin typeface="Arial" panose="020B0604020202020204" pitchFamily="34" charset="0"/>
                <a:cs typeface="Arial" panose="020B0604020202020204" pitchFamily="34" charset="0"/>
              </a:rPr>
              <a:t>U.S. Department of </a:t>
            </a:r>
            <a:r>
              <a:rPr lang="en-US" sz="1400" dirty="0" smtClean="0">
                <a:solidFill>
                  <a:schemeClr val="accent2"/>
                </a:solidFill>
                <a:latin typeface="Arial" panose="020B0604020202020204" pitchFamily="34" charset="0"/>
                <a:cs typeface="Arial" panose="020B0604020202020204" pitchFamily="34" charset="0"/>
              </a:rPr>
              <a:t>Education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Office </a:t>
            </a:r>
            <a:r>
              <a:rPr lang="en-US" sz="1400" dirty="0">
                <a:solidFill>
                  <a:schemeClr val="accent2"/>
                </a:solidFill>
                <a:latin typeface="Arial" panose="020B0604020202020204" pitchFamily="34" charset="0"/>
                <a:cs typeface="Arial" panose="020B0604020202020204" pitchFamily="34" charset="0"/>
              </a:rPr>
              <a:t>of Career, Technical and Adult </a:t>
            </a:r>
            <a:r>
              <a:rPr lang="en-US" sz="1400" dirty="0" smtClean="0">
                <a:solidFill>
                  <a:schemeClr val="accent2"/>
                </a:solidFill>
                <a:latin typeface="Arial" panose="020B0604020202020204" pitchFamily="34" charset="0"/>
                <a:cs typeface="Arial" panose="020B0604020202020204" pitchFamily="34" charset="0"/>
              </a:rPr>
              <a:t>Education</a:t>
            </a:r>
          </a:p>
          <a:p>
            <a:pPr marL="548640">
              <a:spcBef>
                <a:spcPts val="600"/>
              </a:spcBef>
            </a:pPr>
            <a:r>
              <a:rPr lang="en-US" sz="1400" dirty="0" smtClean="0">
                <a:solidFill>
                  <a:schemeClr val="accent1"/>
                </a:solidFill>
                <a:latin typeface="Arial" panose="020B0604020202020204" pitchFamily="34" charset="0"/>
                <a:cs typeface="Arial" panose="020B0604020202020204" pitchFamily="34" charset="0"/>
              </a:rPr>
              <a:t>John.LeMaster@ed.gov</a:t>
            </a:r>
            <a:endParaRPr lang="en-US" sz="1400" dirty="0">
              <a:solidFill>
                <a:schemeClr val="accent1"/>
              </a:solidFill>
              <a:latin typeface="Arial" panose="020B0604020202020204" pitchFamily="34" charset="0"/>
              <a:cs typeface="Arial" panose="020B0604020202020204" pitchFamily="34" charset="0"/>
            </a:endParaRPr>
          </a:p>
        </p:txBody>
      </p:sp>
      <p:sp>
        <p:nvSpPr>
          <p:cNvPr id="6" name="Rectangle 5"/>
          <p:cNvSpPr/>
          <p:nvPr/>
        </p:nvSpPr>
        <p:spPr>
          <a:xfrm>
            <a:off x="6146876" y="1559102"/>
            <a:ext cx="3017520" cy="2246769"/>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Steven Zwillinger</a:t>
            </a:r>
          </a:p>
          <a:p>
            <a:pPr marL="548640">
              <a:spcAft>
                <a:spcPts val="600"/>
              </a:spcAft>
            </a:pPr>
            <a:r>
              <a:rPr lang="en-US" sz="1600" b="1" dirty="0" smtClean="0">
                <a:solidFill>
                  <a:schemeClr val="accent2"/>
                </a:solidFill>
                <a:latin typeface="Arial" panose="020B0604020202020204" pitchFamily="34" charset="0"/>
                <a:cs typeface="Arial" panose="020B0604020202020204" pitchFamily="34" charset="0"/>
              </a:rPr>
              <a:t>Analyst</a:t>
            </a:r>
          </a:p>
          <a:p>
            <a:pPr marL="548640"/>
            <a:r>
              <a:rPr lang="en-US" sz="1400" dirty="0">
                <a:solidFill>
                  <a:schemeClr val="accent2"/>
                </a:solidFill>
                <a:latin typeface="Arial" panose="020B0604020202020204" pitchFamily="34" charset="0"/>
                <a:cs typeface="Arial" panose="020B0604020202020204" pitchFamily="34" charset="0"/>
              </a:rPr>
              <a:t>U.S. Department of </a:t>
            </a:r>
            <a:r>
              <a:rPr lang="en-US" sz="1400" dirty="0" smtClean="0">
                <a:solidFill>
                  <a:schemeClr val="accent2"/>
                </a:solidFill>
                <a:latin typeface="Arial" panose="020B0604020202020204" pitchFamily="34" charset="0"/>
                <a:cs typeface="Arial" panose="020B0604020202020204" pitchFamily="34" charset="0"/>
              </a:rPr>
              <a:t>Education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Office </a:t>
            </a:r>
            <a:r>
              <a:rPr lang="en-US" sz="1400" dirty="0">
                <a:solidFill>
                  <a:schemeClr val="accent2"/>
                </a:solidFill>
                <a:latin typeface="Arial" panose="020B0604020202020204" pitchFamily="34" charset="0"/>
                <a:cs typeface="Arial" panose="020B0604020202020204" pitchFamily="34" charset="0"/>
              </a:rPr>
              <a:t>of Special Education and Rehabilitation Services </a:t>
            </a:r>
            <a:r>
              <a:rPr lang="en-US" sz="1400" dirty="0" smtClean="0">
                <a:solidFill>
                  <a:schemeClr val="accent2"/>
                </a:solidFill>
                <a:latin typeface="Arial" panose="020B0604020202020204" pitchFamily="34" charset="0"/>
                <a:cs typeface="Arial" panose="020B0604020202020204" pitchFamily="34" charset="0"/>
              </a:rPr>
              <a:t>Administration</a:t>
            </a:r>
          </a:p>
          <a:p>
            <a:pPr marL="548640">
              <a:spcBef>
                <a:spcPts val="600"/>
              </a:spcBef>
            </a:pPr>
            <a:r>
              <a:rPr lang="en-US" sz="1400" dirty="0" smtClean="0">
                <a:solidFill>
                  <a:schemeClr val="accent1"/>
                </a:solidFill>
                <a:latin typeface="Arial" panose="020B0604020202020204" pitchFamily="34" charset="0"/>
                <a:cs typeface="Arial" panose="020B0604020202020204" pitchFamily="34" charset="0"/>
              </a:rPr>
              <a:t>Steven.Zwillinger@ed.gov</a:t>
            </a:r>
            <a:endParaRPr lang="en-US" sz="1400" dirty="0">
              <a:solidFill>
                <a:schemeClr val="accent1"/>
              </a:solidFill>
              <a:latin typeface="Arial" panose="020B0604020202020204" pitchFamily="34" charset="0"/>
              <a:cs typeface="Arial" panose="020B0604020202020204" pitchFamily="34" charset="0"/>
            </a:endParaRPr>
          </a:p>
        </p:txBody>
      </p:sp>
      <p:cxnSp>
        <p:nvCxnSpPr>
          <p:cNvPr id="7" name="Straight Connector 6"/>
          <p:cNvCxnSpPr/>
          <p:nvPr/>
        </p:nvCxnSpPr>
        <p:spPr>
          <a:xfrm>
            <a:off x="3070300" y="1593054"/>
            <a:ext cx="0" cy="440769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46876" y="1559102"/>
            <a:ext cx="0" cy="444164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0393"/>
          <a:stretch/>
        </p:blipFill>
        <p:spPr>
          <a:xfrm rot="1316174">
            <a:off x="1651336" y="3607425"/>
            <a:ext cx="2719813" cy="2165164"/>
          </a:xfrm>
          <a:prstGeom prst="rect">
            <a:avLst/>
          </a:prstGeom>
        </p:spPr>
      </p:pic>
    </p:spTree>
    <p:extLst>
      <p:ext uri="{BB962C8B-B14F-4D97-AF65-F5344CB8AC3E}">
        <p14:creationId xmlns:p14="http://schemas.microsoft.com/office/powerpoint/2010/main" val="365205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28" y="134931"/>
            <a:ext cx="8177022" cy="889197"/>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56700" cy="4051300"/>
          </a:xfrm>
          <a:prstGeom prst="rect">
            <a:avLst/>
          </a:prstGeom>
        </p:spPr>
      </p:pic>
      <p:pic>
        <p:nvPicPr>
          <p:cNvPr id="6" name="Picture 5">
            <a:hlinkClick r:id="rId3"/>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905378"/>
            <a:ext cx="8534400" cy="3124200"/>
          </a:xfrm>
          <a:prstGeom prst="rect">
            <a:avLst/>
          </a:prstGeom>
        </p:spPr>
      </p:pic>
    </p:spTree>
    <p:extLst>
      <p:ext uri="{BB962C8B-B14F-4D97-AF65-F5344CB8AC3E}">
        <p14:creationId xmlns:p14="http://schemas.microsoft.com/office/powerpoint/2010/main" val="37435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Assistant Secretaries</a:t>
            </a:r>
          </a:p>
        </p:txBody>
      </p:sp>
      <p:pic>
        <p:nvPicPr>
          <p:cNvPr id="4" name="Picture 3" descr="Color photo of Johan E. Uvin, Acting Assistant Secretary for Career, Technical, and Adult Educa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25797" y="3731315"/>
            <a:ext cx="1408176" cy="1353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p:cNvSpPr txBox="1">
            <a:spLocks/>
          </p:cNvSpPr>
          <p:nvPr/>
        </p:nvSpPr>
        <p:spPr>
          <a:xfrm>
            <a:off x="39756" y="1482471"/>
            <a:ext cx="9061704" cy="1905216"/>
          </a:xfrm>
          <a:prstGeom prst="rect">
            <a:avLst/>
          </a:prstGeom>
        </p:spPr>
        <p:txBody>
          <a:bodyPr vert="horz" lIns="91440" tIns="45720" rIns="91440" bIns="45720" rtlCol="0">
            <a:noAutofit/>
          </a:bodyPr>
          <a:lstStyle>
            <a:lvl1pPr marL="365760" indent="-365760" algn="l" defTabSz="914400" rtl="0" eaLnBrk="1" latinLnBrk="0" hangingPunct="1">
              <a:lnSpc>
                <a:spcPct val="90000"/>
              </a:lnSpc>
              <a:spcBef>
                <a:spcPts val="1000"/>
              </a:spcBef>
              <a:spcAft>
                <a:spcPts val="0"/>
              </a:spcAft>
              <a:buClr>
                <a:srgbClr val="FAB252"/>
              </a:buClr>
              <a:buFont typeface="Wingdings" panose="05000000000000000000" pitchFamily="2" charset="2"/>
              <a:buChar char=""/>
              <a:defRPr sz="24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rgbClr val="F1592A"/>
              </a:buClr>
              <a:buFont typeface="Wingdings" panose="05000000000000000000" pitchFamily="2" charset="2"/>
              <a:buChar char=""/>
              <a:defRPr sz="20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0070C0"/>
              </a:buClr>
              <a:buFont typeface="Wingdings" panose="05000000000000000000" pitchFamily="2" charset="2"/>
              <a:buChar char="v"/>
              <a:defRPr sz="1800" kern="1200">
                <a:solidFill>
                  <a:srgbClr val="F159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FAB252"/>
              </a:buClr>
              <a:buFont typeface="Wingdings 2" panose="05020102010507070707"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00"/>
              </a:spcBef>
              <a:spcAft>
                <a:spcPts val="200"/>
              </a:spcAft>
              <a:buNone/>
            </a:pPr>
            <a:r>
              <a:rPr lang="en-US" sz="1050" dirty="0" smtClean="0"/>
              <a:t>The </a:t>
            </a:r>
            <a:r>
              <a:rPr lang="en-US" sz="1050" dirty="0"/>
              <a:t>Workforce Innovation and Opportunity Act presents a tremendous opportunity to change the way our systems operate and places strong emphasis on accountability and improvements in program outcomes to ensure that individuals have access to high-quality education and workforce training to prepare them for </a:t>
            </a:r>
            <a:r>
              <a:rPr lang="en-US" sz="1050" dirty="0" smtClean="0"/>
              <a:t>employment with family-sustaining wages.  </a:t>
            </a:r>
            <a:r>
              <a:rPr lang="en-US" sz="1050" dirty="0"/>
              <a:t>The Departments continue to strive towards a system that provides valuable information to states, local areas, and other key stakeholders to ensure program effectiveness and continuous improvement across all core programs</a:t>
            </a:r>
            <a:r>
              <a:rPr lang="en-US" sz="1050" dirty="0" smtClean="0"/>
              <a:t>.</a:t>
            </a:r>
            <a:endParaRPr lang="en-US" sz="1050" dirty="0"/>
          </a:p>
          <a:p>
            <a:pPr marL="0" indent="0">
              <a:lnSpc>
                <a:spcPct val="150000"/>
              </a:lnSpc>
              <a:spcBef>
                <a:spcPts val="200"/>
              </a:spcBef>
              <a:spcAft>
                <a:spcPts val="200"/>
              </a:spcAft>
              <a:buNone/>
            </a:pPr>
            <a:r>
              <a:rPr lang="en-US" sz="1050" dirty="0"/>
              <a:t>This joint performance reporting information collection represents a collaborative effort among </a:t>
            </a:r>
            <a:r>
              <a:rPr lang="en-US" sz="1050" dirty="0" smtClean="0"/>
              <a:t> the </a:t>
            </a:r>
            <a:r>
              <a:rPr lang="en-US" sz="1050" dirty="0"/>
              <a:t>Department of Labor's Employment and Training Administration and the Department of Education's Office of </a:t>
            </a:r>
            <a:r>
              <a:rPr lang="en-US" sz="1050" dirty="0" smtClean="0"/>
              <a:t>Career, Technical</a:t>
            </a:r>
            <a:r>
              <a:rPr lang="en-US" sz="1050" dirty="0"/>
              <a:t>, and Adult Education and the Rehabilitation Services Administration.  In the process of developing the report templates, data specifications and data layout, the joint team achieved an accomplishment of developing common definitions and data elements for determining program performance outcomes.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983" y="3736030"/>
            <a:ext cx="1405941" cy="1351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6445" y="3687116"/>
            <a:ext cx="1408176" cy="1363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Shape 83"/>
          <p:cNvSpPr txBox="1"/>
          <p:nvPr/>
        </p:nvSpPr>
        <p:spPr>
          <a:xfrm>
            <a:off x="39756" y="5133642"/>
            <a:ext cx="3120887" cy="1311281"/>
          </a:xfrm>
          <a:prstGeom prst="rect">
            <a:avLst/>
          </a:prstGeom>
          <a:noFill/>
          <a:ln>
            <a:noFill/>
          </a:ln>
        </p:spPr>
        <p:txBody>
          <a:bodyPr lIns="91425" tIns="91425" rIns="91425" bIns="91425"/>
          <a:lstStyle>
            <a:defPPr>
              <a:defRPr lang="en-US"/>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lgn="ctr" eaLnBrk="1" fontAlgn="auto" hangingPunct="1">
              <a:spcBef>
                <a:spcPts val="200"/>
              </a:spcBef>
              <a:spcAft>
                <a:spcPts val="0"/>
              </a:spcAft>
              <a:defRPr/>
            </a:pPr>
            <a:r>
              <a:rPr lang="en-US" b="1" kern="0" dirty="0">
                <a:solidFill>
                  <a:schemeClr val="accent1">
                    <a:lumMod val="75000"/>
                  </a:schemeClr>
                </a:solidFill>
                <a:latin typeface="Arial"/>
                <a:ea typeface="Arial"/>
                <a:cs typeface="Arial"/>
                <a:sym typeface="Arial"/>
                <a:rtl val="0"/>
              </a:rPr>
              <a:t>Po</a:t>
            </a:r>
            <a:r>
              <a:rPr lang="en-US" b="1" kern="0" spc="100" dirty="0">
                <a:solidFill>
                  <a:schemeClr val="accent1">
                    <a:lumMod val="75000"/>
                  </a:schemeClr>
                </a:solidFill>
                <a:latin typeface="Arial"/>
                <a:ea typeface="Arial"/>
                <a:cs typeface="Arial"/>
                <a:sym typeface="Arial"/>
                <a:rtl val="0"/>
              </a:rPr>
              <a:t>rt</a:t>
            </a:r>
            <a:r>
              <a:rPr lang="en-US" b="1" kern="0" dirty="0">
                <a:solidFill>
                  <a:schemeClr val="accent1">
                    <a:lumMod val="75000"/>
                  </a:schemeClr>
                </a:solidFill>
                <a:latin typeface="Arial"/>
                <a:ea typeface="Arial"/>
                <a:cs typeface="Arial"/>
                <a:sym typeface="Arial"/>
                <a:rtl val="0"/>
              </a:rPr>
              <a:t>ia Wu</a:t>
            </a:r>
          </a:p>
          <a:p>
            <a:pPr algn="ctr" eaLnBrk="1" fontAlgn="auto" hangingPunct="1">
              <a:spcBef>
                <a:spcPts val="200"/>
              </a:spcBef>
              <a:spcAft>
                <a:spcPts val="0"/>
              </a:spcAft>
              <a:defRPr/>
            </a:pPr>
            <a:r>
              <a:rPr lang="en-US" sz="1100" b="1" kern="0" dirty="0">
                <a:solidFill>
                  <a:srgbClr val="C00000"/>
                </a:solidFill>
                <a:latin typeface="Arial"/>
                <a:ea typeface="Arial"/>
                <a:cs typeface="Arial"/>
                <a:sym typeface="Arial"/>
                <a:rtl val="0"/>
              </a:rPr>
              <a:t>Assistant Secretary</a:t>
            </a:r>
          </a:p>
          <a:p>
            <a:pPr algn="ctr" eaLnBrk="1" fontAlgn="auto" hangingPunct="1">
              <a:spcBef>
                <a:spcPts val="0"/>
              </a:spcBef>
              <a:spcAft>
                <a:spcPts val="0"/>
              </a:spcAft>
              <a:buClr>
                <a:schemeClr val="dk1"/>
              </a:buClr>
              <a:buSzPct val="45833"/>
              <a:buFont typeface="Arial"/>
              <a:buNone/>
              <a:defRPr/>
            </a:pPr>
            <a:r>
              <a:rPr lang="en-US" sz="1100" kern="0" dirty="0">
                <a:solidFill>
                  <a:schemeClr val="tx1">
                    <a:lumMod val="75000"/>
                    <a:lumOff val="25000"/>
                  </a:schemeClr>
                </a:solidFill>
                <a:latin typeface="Arial"/>
                <a:ea typeface="Arial"/>
                <a:cs typeface="Arial"/>
                <a:sym typeface="Arial"/>
                <a:rtl val="0"/>
              </a:rPr>
              <a:t>Employment and Training Administration</a:t>
            </a:r>
          </a:p>
          <a:p>
            <a:pPr algn="ctr" eaLnBrk="1" fontAlgn="auto" hangingPunct="1">
              <a:spcBef>
                <a:spcPts val="0"/>
              </a:spcBef>
              <a:spcAft>
                <a:spcPts val="0"/>
              </a:spcAft>
              <a:defRPr/>
            </a:pPr>
            <a:r>
              <a:rPr lang="en-US" sz="1100" kern="0" dirty="0">
                <a:solidFill>
                  <a:schemeClr val="tx1">
                    <a:lumMod val="75000"/>
                    <a:lumOff val="25000"/>
                  </a:schemeClr>
                </a:solidFill>
                <a:latin typeface="Arial"/>
                <a:ea typeface="Arial"/>
                <a:cs typeface="Arial"/>
                <a:sym typeface="Arial"/>
                <a:rtl val="0"/>
              </a:rPr>
              <a:t>U.S. Department of Labor</a:t>
            </a:r>
          </a:p>
          <a:p>
            <a:pPr eaLnBrk="1" fontAlgn="auto" hangingPunct="1">
              <a:spcBef>
                <a:spcPts val="0"/>
              </a:spcBef>
              <a:spcAft>
                <a:spcPts val="0"/>
              </a:spcAft>
              <a:defRPr/>
            </a:pPr>
            <a:endParaRPr sz="2400" b="1" kern="0" dirty="0">
              <a:latin typeface="Arial"/>
              <a:ea typeface="Arial"/>
              <a:cs typeface="Arial"/>
              <a:sym typeface="Arial"/>
              <a:rtl val="0"/>
            </a:endParaRPr>
          </a:p>
        </p:txBody>
      </p:sp>
      <p:sp>
        <p:nvSpPr>
          <p:cNvPr id="9" name="Shape 83"/>
          <p:cNvSpPr txBox="1"/>
          <p:nvPr/>
        </p:nvSpPr>
        <p:spPr>
          <a:xfrm>
            <a:off x="3160644" y="5127392"/>
            <a:ext cx="2812774" cy="1307592"/>
          </a:xfrm>
          <a:prstGeom prst="rect">
            <a:avLst/>
          </a:prstGeom>
          <a:noFill/>
          <a:ln>
            <a:noFill/>
          </a:ln>
        </p:spPr>
        <p:txBody>
          <a:bodyPr lIns="91425" tIns="91425" rIns="91425" bIns="91425"/>
          <a:lstStyle>
            <a:defPPr>
              <a:defRPr lang="en-US"/>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lgn="ctr" eaLnBrk="1" fontAlgn="auto" hangingPunct="1">
              <a:spcBef>
                <a:spcPts val="200"/>
              </a:spcBef>
              <a:spcAft>
                <a:spcPts val="0"/>
              </a:spcAft>
              <a:defRPr/>
            </a:pPr>
            <a:r>
              <a:rPr lang="en-US" b="1" kern="0" dirty="0" smtClean="0">
                <a:solidFill>
                  <a:schemeClr val="accent1">
                    <a:lumMod val="75000"/>
                  </a:schemeClr>
                </a:solidFill>
                <a:latin typeface="Arial"/>
                <a:ea typeface="Arial"/>
                <a:cs typeface="Arial"/>
                <a:sym typeface="Arial"/>
                <a:rtl val="0"/>
              </a:rPr>
              <a:t>Johan E. </a:t>
            </a:r>
            <a:r>
              <a:rPr lang="en-US" b="1" kern="0" dirty="0" err="1" smtClean="0">
                <a:solidFill>
                  <a:schemeClr val="accent1">
                    <a:lumMod val="75000"/>
                  </a:schemeClr>
                </a:solidFill>
                <a:latin typeface="Arial"/>
                <a:ea typeface="Arial"/>
                <a:cs typeface="Arial"/>
                <a:sym typeface="Arial"/>
                <a:rtl val="0"/>
              </a:rPr>
              <a:t>Uvin</a:t>
            </a:r>
            <a:endParaRPr lang="en-US" b="1" kern="0" dirty="0">
              <a:solidFill>
                <a:schemeClr val="accent1">
                  <a:lumMod val="75000"/>
                </a:schemeClr>
              </a:solidFill>
              <a:latin typeface="Arial"/>
              <a:ea typeface="Arial"/>
              <a:cs typeface="Arial"/>
              <a:sym typeface="Arial"/>
              <a:rtl val="0"/>
            </a:endParaRPr>
          </a:p>
          <a:p>
            <a:pPr algn="ctr" eaLnBrk="1" fontAlgn="auto" hangingPunct="1">
              <a:spcBef>
                <a:spcPts val="200"/>
              </a:spcBef>
              <a:spcAft>
                <a:spcPts val="0"/>
              </a:spcAft>
              <a:defRPr/>
            </a:pPr>
            <a:r>
              <a:rPr lang="en-US" sz="1100" b="1" kern="0" dirty="0" smtClean="0">
                <a:solidFill>
                  <a:srgbClr val="C00000"/>
                </a:solidFill>
                <a:latin typeface="Arial"/>
                <a:ea typeface="Arial"/>
                <a:cs typeface="Arial"/>
                <a:sym typeface="Arial"/>
                <a:rtl val="0"/>
              </a:rPr>
              <a:t>Acting Assistant </a:t>
            </a:r>
            <a:r>
              <a:rPr lang="en-US" sz="1100" b="1" kern="0" dirty="0">
                <a:solidFill>
                  <a:srgbClr val="C00000"/>
                </a:solidFill>
                <a:latin typeface="Arial"/>
                <a:ea typeface="Arial"/>
                <a:cs typeface="Arial"/>
                <a:sym typeface="Arial"/>
                <a:rtl val="0"/>
              </a:rPr>
              <a:t>Secretary</a:t>
            </a:r>
          </a:p>
          <a:p>
            <a:pPr algn="ctr" eaLnBrk="1" fontAlgn="auto" hangingPunct="1">
              <a:spcBef>
                <a:spcPts val="200"/>
              </a:spcBef>
              <a:spcAft>
                <a:spcPts val="0"/>
              </a:spcAft>
              <a:buClr>
                <a:schemeClr val="dk1"/>
              </a:buClr>
              <a:buSzPct val="45833"/>
              <a:buFont typeface="Arial"/>
              <a:buNone/>
              <a:defRPr/>
            </a:pPr>
            <a:r>
              <a:rPr lang="en-US" sz="1100" kern="0" dirty="0" smtClean="0">
                <a:solidFill>
                  <a:schemeClr val="tx1">
                    <a:lumMod val="75000"/>
                    <a:lumOff val="25000"/>
                  </a:schemeClr>
                </a:solidFill>
                <a:latin typeface="Arial"/>
                <a:ea typeface="Arial"/>
                <a:cs typeface="Arial"/>
                <a:sym typeface="Arial"/>
                <a:rtl val="0"/>
              </a:rPr>
              <a:t>Career, Technical, and Adult Education </a:t>
            </a:r>
          </a:p>
          <a:p>
            <a:pPr algn="ctr" eaLnBrk="1" fontAlgn="auto" hangingPunct="1">
              <a:spcBef>
                <a:spcPts val="200"/>
              </a:spcBef>
              <a:spcAft>
                <a:spcPts val="0"/>
              </a:spcAft>
              <a:buClr>
                <a:schemeClr val="dk1"/>
              </a:buClr>
              <a:buSzPct val="45833"/>
              <a:buFont typeface="Arial"/>
              <a:buNone/>
              <a:defRPr/>
            </a:pPr>
            <a:r>
              <a:rPr lang="en-US" sz="1100" kern="0" dirty="0" smtClean="0">
                <a:solidFill>
                  <a:schemeClr val="tx1">
                    <a:lumMod val="75000"/>
                    <a:lumOff val="25000"/>
                  </a:schemeClr>
                </a:solidFill>
                <a:latin typeface="Arial"/>
                <a:ea typeface="Arial"/>
                <a:cs typeface="Arial"/>
                <a:sym typeface="Arial"/>
                <a:rtl val="0"/>
              </a:rPr>
              <a:t>U.S. Department of Education</a:t>
            </a:r>
            <a:endParaRPr lang="en-US" sz="1100" kern="0" dirty="0">
              <a:solidFill>
                <a:schemeClr val="tx1">
                  <a:lumMod val="75000"/>
                  <a:lumOff val="25000"/>
                </a:schemeClr>
              </a:solidFill>
              <a:latin typeface="Arial"/>
              <a:ea typeface="Arial"/>
              <a:cs typeface="Arial"/>
              <a:sym typeface="Arial"/>
              <a:rtl val="0"/>
            </a:endParaRPr>
          </a:p>
          <a:p>
            <a:pPr eaLnBrk="1" fontAlgn="auto" hangingPunct="1">
              <a:spcBef>
                <a:spcPts val="0"/>
              </a:spcBef>
              <a:spcAft>
                <a:spcPts val="0"/>
              </a:spcAft>
              <a:defRPr/>
            </a:pPr>
            <a:endParaRPr sz="2400" b="1" kern="0" dirty="0">
              <a:latin typeface="Arial"/>
              <a:ea typeface="Arial"/>
              <a:cs typeface="Arial"/>
              <a:sym typeface="Arial"/>
              <a:rtl val="0"/>
            </a:endParaRPr>
          </a:p>
        </p:txBody>
      </p:sp>
      <p:sp>
        <p:nvSpPr>
          <p:cNvPr id="10" name="Shape 83"/>
          <p:cNvSpPr txBox="1"/>
          <p:nvPr/>
        </p:nvSpPr>
        <p:spPr>
          <a:xfrm>
            <a:off x="6373368" y="5037941"/>
            <a:ext cx="2331717" cy="1307592"/>
          </a:xfrm>
          <a:prstGeom prst="rect">
            <a:avLst/>
          </a:prstGeom>
          <a:noFill/>
          <a:ln>
            <a:noFill/>
          </a:ln>
        </p:spPr>
        <p:txBody>
          <a:bodyPr lIns="91425" tIns="91425" rIns="91425" bIns="91425"/>
          <a:lstStyle>
            <a:defPPr>
              <a:defRPr lang="en-US"/>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a:lstStyle>
          <a:p>
            <a:pPr algn="ctr" eaLnBrk="1" fontAlgn="auto" hangingPunct="1">
              <a:spcBef>
                <a:spcPts val="200"/>
              </a:spcBef>
              <a:spcAft>
                <a:spcPts val="0"/>
              </a:spcAft>
              <a:defRPr/>
            </a:pPr>
            <a:r>
              <a:rPr lang="en-US" b="1" kern="0" dirty="0" smtClean="0">
                <a:solidFill>
                  <a:schemeClr val="accent1">
                    <a:lumMod val="75000"/>
                  </a:schemeClr>
                </a:solidFill>
                <a:latin typeface="Arial"/>
                <a:ea typeface="Arial"/>
                <a:cs typeface="Arial"/>
                <a:sym typeface="Arial"/>
                <a:rtl val="0"/>
              </a:rPr>
              <a:t>Michael K. </a:t>
            </a:r>
            <a:r>
              <a:rPr lang="en-US" b="1" kern="0" dirty="0" err="1" smtClean="0">
                <a:solidFill>
                  <a:schemeClr val="accent1">
                    <a:lumMod val="75000"/>
                  </a:schemeClr>
                </a:solidFill>
                <a:latin typeface="Arial"/>
                <a:ea typeface="Arial"/>
                <a:cs typeface="Arial"/>
                <a:sym typeface="Arial"/>
                <a:rtl val="0"/>
              </a:rPr>
              <a:t>Yudin</a:t>
            </a:r>
            <a:endParaRPr lang="en-US" b="1" kern="0" dirty="0">
              <a:solidFill>
                <a:schemeClr val="accent1">
                  <a:lumMod val="75000"/>
                </a:schemeClr>
              </a:solidFill>
              <a:latin typeface="Arial"/>
              <a:ea typeface="Arial"/>
              <a:cs typeface="Arial"/>
              <a:sym typeface="Arial"/>
              <a:rtl val="0"/>
            </a:endParaRPr>
          </a:p>
          <a:p>
            <a:pPr algn="ctr" eaLnBrk="1" fontAlgn="auto" hangingPunct="1">
              <a:spcBef>
                <a:spcPts val="200"/>
              </a:spcBef>
              <a:spcAft>
                <a:spcPts val="0"/>
              </a:spcAft>
              <a:defRPr/>
            </a:pPr>
            <a:r>
              <a:rPr lang="en-US" sz="1100" b="1" kern="0" dirty="0" smtClean="0">
                <a:solidFill>
                  <a:srgbClr val="C00000"/>
                </a:solidFill>
                <a:latin typeface="Arial"/>
                <a:ea typeface="Arial"/>
                <a:cs typeface="Arial"/>
                <a:sym typeface="Arial"/>
                <a:rtl val="0"/>
              </a:rPr>
              <a:t>Assistant </a:t>
            </a:r>
            <a:r>
              <a:rPr lang="en-US" sz="1100" b="1" kern="0" dirty="0">
                <a:solidFill>
                  <a:srgbClr val="C00000"/>
                </a:solidFill>
                <a:latin typeface="Arial"/>
                <a:ea typeface="Arial"/>
                <a:cs typeface="Arial"/>
                <a:sym typeface="Arial"/>
                <a:rtl val="0"/>
              </a:rPr>
              <a:t>Secretary</a:t>
            </a:r>
          </a:p>
          <a:p>
            <a:pPr algn="ctr" eaLnBrk="1" fontAlgn="auto" hangingPunct="1">
              <a:spcBef>
                <a:spcPts val="200"/>
              </a:spcBef>
              <a:spcAft>
                <a:spcPts val="0"/>
              </a:spcAft>
              <a:buClr>
                <a:schemeClr val="dk1"/>
              </a:buClr>
              <a:buSzPct val="45833"/>
              <a:buFont typeface="Arial"/>
              <a:buNone/>
              <a:defRPr/>
            </a:pPr>
            <a:r>
              <a:rPr lang="en-US" sz="1100" kern="0" dirty="0" smtClean="0">
                <a:solidFill>
                  <a:schemeClr val="tx1">
                    <a:lumMod val="75000"/>
                    <a:lumOff val="25000"/>
                  </a:schemeClr>
                </a:solidFill>
                <a:latin typeface="Arial"/>
                <a:ea typeface="Arial"/>
                <a:cs typeface="Arial"/>
                <a:sym typeface="Arial"/>
                <a:rtl val="0"/>
              </a:rPr>
              <a:t>Special Education and Rehabilitation Services</a:t>
            </a:r>
          </a:p>
          <a:p>
            <a:pPr algn="ctr" eaLnBrk="1" fontAlgn="auto" hangingPunct="1">
              <a:spcBef>
                <a:spcPts val="200"/>
              </a:spcBef>
              <a:spcAft>
                <a:spcPts val="0"/>
              </a:spcAft>
              <a:buClr>
                <a:schemeClr val="dk1"/>
              </a:buClr>
              <a:buSzPct val="45833"/>
              <a:buFont typeface="Arial"/>
              <a:buNone/>
              <a:defRPr/>
            </a:pPr>
            <a:r>
              <a:rPr lang="en-US" sz="1100" kern="0" dirty="0" smtClean="0">
                <a:solidFill>
                  <a:schemeClr val="tx1">
                    <a:lumMod val="75000"/>
                    <a:lumOff val="25000"/>
                  </a:schemeClr>
                </a:solidFill>
                <a:latin typeface="Arial"/>
                <a:ea typeface="Arial"/>
                <a:cs typeface="Arial"/>
                <a:sym typeface="Arial"/>
                <a:rtl val="0"/>
              </a:rPr>
              <a:t>U.S. Department of Education</a:t>
            </a:r>
            <a:endParaRPr lang="en-US" sz="1200" kern="0" dirty="0">
              <a:solidFill>
                <a:schemeClr val="tx1">
                  <a:lumMod val="75000"/>
                  <a:lumOff val="25000"/>
                </a:schemeClr>
              </a:solidFill>
              <a:latin typeface="Arial"/>
              <a:ea typeface="Arial"/>
              <a:cs typeface="Arial"/>
              <a:sym typeface="Arial"/>
              <a:rtl val="0"/>
            </a:endParaRPr>
          </a:p>
          <a:p>
            <a:pPr eaLnBrk="1" fontAlgn="auto" hangingPunct="1">
              <a:spcBef>
                <a:spcPts val="0"/>
              </a:spcBef>
              <a:spcAft>
                <a:spcPts val="0"/>
              </a:spcAft>
              <a:defRPr/>
            </a:pPr>
            <a:endParaRPr sz="2400" b="1" kern="0" dirty="0">
              <a:latin typeface="Arial"/>
              <a:ea typeface="Arial"/>
              <a:cs typeface="Arial"/>
              <a:sym typeface="Arial"/>
              <a:rtl val="0"/>
            </a:endParaRPr>
          </a:p>
        </p:txBody>
      </p:sp>
      <p:cxnSp>
        <p:nvCxnSpPr>
          <p:cNvPr id="11" name="Straight Connector 10"/>
          <p:cNvCxnSpPr/>
          <p:nvPr/>
        </p:nvCxnSpPr>
        <p:spPr>
          <a:xfrm flipH="1">
            <a:off x="123825" y="3539727"/>
            <a:ext cx="890587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3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Presenters</a:t>
            </a:r>
            <a:endParaRPr lang="en-US" dirty="0"/>
          </a:p>
        </p:txBody>
      </p:sp>
      <p:sp>
        <p:nvSpPr>
          <p:cNvPr id="4" name="Rectangle 3"/>
          <p:cNvSpPr/>
          <p:nvPr/>
        </p:nvSpPr>
        <p:spPr>
          <a:xfrm>
            <a:off x="-6275" y="1593054"/>
            <a:ext cx="3017520" cy="1769715"/>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Luke Murren</a:t>
            </a:r>
          </a:p>
          <a:p>
            <a:pPr marL="548640">
              <a:spcAft>
                <a:spcPts val="600"/>
              </a:spcAft>
            </a:pPr>
            <a:r>
              <a:rPr lang="en-US" sz="1600" b="1" dirty="0">
                <a:solidFill>
                  <a:schemeClr val="accent2"/>
                </a:solidFill>
                <a:latin typeface="Arial" panose="020B0604020202020204" pitchFamily="34" charset="0"/>
                <a:cs typeface="Arial" panose="020B0604020202020204" pitchFamily="34" charset="0"/>
              </a:rPr>
              <a:t>Supervisory Workforce Analyst</a:t>
            </a:r>
          </a:p>
          <a:p>
            <a:pPr marL="548640"/>
            <a:r>
              <a:rPr lang="en-US" sz="1400" dirty="0">
                <a:solidFill>
                  <a:schemeClr val="accent2"/>
                </a:solidFill>
                <a:latin typeface="Arial" panose="020B0604020202020204" pitchFamily="34" charset="0"/>
                <a:cs typeface="Arial" panose="020B0604020202020204" pitchFamily="34" charset="0"/>
              </a:rPr>
              <a:t>U.S. Department of </a:t>
            </a:r>
            <a:r>
              <a:rPr lang="en-US" sz="1400" dirty="0" smtClean="0">
                <a:solidFill>
                  <a:schemeClr val="accent2"/>
                </a:solidFill>
                <a:latin typeface="Arial" panose="020B0604020202020204" pitchFamily="34" charset="0"/>
                <a:cs typeface="Arial" panose="020B0604020202020204" pitchFamily="34" charset="0"/>
              </a:rPr>
              <a:t>Labor</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Employment </a:t>
            </a:r>
            <a:r>
              <a:rPr lang="en-US" sz="1400" dirty="0">
                <a:solidFill>
                  <a:schemeClr val="accent2"/>
                </a:solidFill>
                <a:latin typeface="Arial" panose="020B0604020202020204" pitchFamily="34" charset="0"/>
                <a:cs typeface="Arial" panose="020B0604020202020204" pitchFamily="34" charset="0"/>
              </a:rPr>
              <a:t>and Training Administration</a:t>
            </a:r>
          </a:p>
        </p:txBody>
      </p:sp>
      <p:sp>
        <p:nvSpPr>
          <p:cNvPr id="5" name="Rectangle 4"/>
          <p:cNvSpPr/>
          <p:nvPr/>
        </p:nvSpPr>
        <p:spPr>
          <a:xfrm>
            <a:off x="3070300" y="1593054"/>
            <a:ext cx="3017520" cy="1985159"/>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Jay LeMaster</a:t>
            </a:r>
          </a:p>
          <a:p>
            <a:pPr marL="548640">
              <a:spcAft>
                <a:spcPts val="600"/>
              </a:spcAft>
            </a:pPr>
            <a:r>
              <a:rPr lang="en-US" sz="1600" b="1" dirty="0">
                <a:solidFill>
                  <a:schemeClr val="accent2"/>
                </a:solidFill>
                <a:latin typeface="Arial" panose="020B0604020202020204" pitchFamily="34" charset="0"/>
                <a:cs typeface="Arial" panose="020B0604020202020204" pitchFamily="34" charset="0"/>
              </a:rPr>
              <a:t>Education Program Supervisor</a:t>
            </a:r>
          </a:p>
          <a:p>
            <a:pPr marL="548640"/>
            <a:r>
              <a:rPr lang="en-US" sz="1400" dirty="0">
                <a:solidFill>
                  <a:schemeClr val="accent2"/>
                </a:solidFill>
                <a:latin typeface="Arial" panose="020B0604020202020204" pitchFamily="34" charset="0"/>
                <a:cs typeface="Arial" panose="020B0604020202020204" pitchFamily="34" charset="0"/>
              </a:rPr>
              <a:t>U.S. Department of </a:t>
            </a:r>
            <a:r>
              <a:rPr lang="en-US" sz="1400" dirty="0" smtClean="0">
                <a:solidFill>
                  <a:schemeClr val="accent2"/>
                </a:solidFill>
                <a:latin typeface="Arial" panose="020B0604020202020204" pitchFamily="34" charset="0"/>
                <a:cs typeface="Arial" panose="020B0604020202020204" pitchFamily="34" charset="0"/>
              </a:rPr>
              <a:t>Education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Office </a:t>
            </a:r>
            <a:r>
              <a:rPr lang="en-US" sz="1400" dirty="0">
                <a:solidFill>
                  <a:schemeClr val="accent2"/>
                </a:solidFill>
                <a:latin typeface="Arial" panose="020B0604020202020204" pitchFamily="34" charset="0"/>
                <a:cs typeface="Arial" panose="020B0604020202020204" pitchFamily="34" charset="0"/>
              </a:rPr>
              <a:t>of Career, Technical and Adult Education</a:t>
            </a:r>
          </a:p>
        </p:txBody>
      </p:sp>
      <p:sp>
        <p:nvSpPr>
          <p:cNvPr id="6" name="Rectangle 5"/>
          <p:cNvSpPr/>
          <p:nvPr/>
        </p:nvSpPr>
        <p:spPr>
          <a:xfrm>
            <a:off x="6146876" y="1559102"/>
            <a:ext cx="3017520" cy="1954381"/>
          </a:xfrm>
          <a:prstGeom prst="rect">
            <a:avLst/>
          </a:prstGeom>
        </p:spPr>
        <p:txBody>
          <a:bodyPr wrap="square">
            <a:spAutoFit/>
          </a:bodyPr>
          <a:lstStyle/>
          <a:p>
            <a:pPr>
              <a:spcAft>
                <a:spcPts val="600"/>
              </a:spcAft>
            </a:pPr>
            <a:r>
              <a:rPr lang="en-US" sz="2000" b="1" dirty="0">
                <a:ln w="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atin typeface="Arial" panose="020B0604020202020204" pitchFamily="34" charset="0"/>
                <a:cs typeface="Arial" panose="020B0604020202020204" pitchFamily="34" charset="0"/>
                <a:sym typeface="Wingdings" panose="05000000000000000000" pitchFamily="2" charset="2"/>
              </a:rPr>
              <a:t> </a:t>
            </a:r>
            <a:r>
              <a:rPr lang="en-US" sz="2000" b="1"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Steven Zwillinger</a:t>
            </a:r>
          </a:p>
          <a:p>
            <a:pPr marL="548640">
              <a:spcAft>
                <a:spcPts val="600"/>
              </a:spcAft>
            </a:pPr>
            <a:r>
              <a:rPr lang="en-US" sz="1600" b="1" dirty="0" smtClean="0">
                <a:solidFill>
                  <a:schemeClr val="accent2"/>
                </a:solidFill>
                <a:latin typeface="Arial" panose="020B0604020202020204" pitchFamily="34" charset="0"/>
                <a:cs typeface="Arial" panose="020B0604020202020204" pitchFamily="34" charset="0"/>
              </a:rPr>
              <a:t>Analyst</a:t>
            </a:r>
          </a:p>
          <a:p>
            <a:pPr marL="548640"/>
            <a:r>
              <a:rPr lang="en-US" sz="1400" dirty="0">
                <a:solidFill>
                  <a:schemeClr val="accent2"/>
                </a:solidFill>
                <a:latin typeface="Arial" panose="020B0604020202020204" pitchFamily="34" charset="0"/>
                <a:cs typeface="Arial" panose="020B0604020202020204" pitchFamily="34" charset="0"/>
              </a:rPr>
              <a:t>U.S. Department of </a:t>
            </a:r>
            <a:r>
              <a:rPr lang="en-US" sz="1400" dirty="0" smtClean="0">
                <a:solidFill>
                  <a:schemeClr val="accent2"/>
                </a:solidFill>
                <a:latin typeface="Arial" panose="020B0604020202020204" pitchFamily="34" charset="0"/>
                <a:cs typeface="Arial" panose="020B0604020202020204" pitchFamily="34" charset="0"/>
              </a:rPr>
              <a:t>Education</a:t>
            </a:r>
          </a:p>
          <a:p>
            <a:pPr marL="548640">
              <a:spcBef>
                <a:spcPts val="600"/>
              </a:spcBef>
            </a:pPr>
            <a:r>
              <a:rPr lang="en-US" sz="1400" dirty="0" smtClean="0">
                <a:solidFill>
                  <a:schemeClr val="accent2"/>
                </a:solidFill>
                <a:latin typeface="Arial" panose="020B0604020202020204" pitchFamily="34" charset="0"/>
                <a:cs typeface="Arial" panose="020B0604020202020204" pitchFamily="34" charset="0"/>
              </a:rPr>
              <a:t>Office </a:t>
            </a:r>
            <a:r>
              <a:rPr lang="en-US" sz="1400" dirty="0">
                <a:solidFill>
                  <a:schemeClr val="accent2"/>
                </a:solidFill>
                <a:latin typeface="Arial" panose="020B0604020202020204" pitchFamily="34" charset="0"/>
                <a:cs typeface="Arial" panose="020B0604020202020204" pitchFamily="34" charset="0"/>
              </a:rPr>
              <a:t>of Special Education and Rehabilitation Services Administration</a:t>
            </a:r>
          </a:p>
        </p:txBody>
      </p:sp>
      <p:cxnSp>
        <p:nvCxnSpPr>
          <p:cNvPr id="7" name="Straight Connector 6"/>
          <p:cNvCxnSpPr/>
          <p:nvPr/>
        </p:nvCxnSpPr>
        <p:spPr>
          <a:xfrm>
            <a:off x="3070300" y="1593054"/>
            <a:ext cx="0" cy="4321971"/>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46876" y="1559102"/>
            <a:ext cx="0" cy="4355923"/>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8101" y="2653523"/>
            <a:ext cx="9220201" cy="3426260"/>
            <a:chOff x="-38101" y="2653523"/>
            <a:chExt cx="9220201" cy="342626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17" y="2653523"/>
              <a:ext cx="4797564" cy="3426260"/>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9765"/>
            <a:stretch/>
          </p:blipFill>
          <p:spPr>
            <a:xfrm flipH="1">
              <a:off x="5457824" y="2653523"/>
              <a:ext cx="2410040" cy="3426260"/>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9765" r="22894"/>
            <a:stretch/>
          </p:blipFill>
          <p:spPr>
            <a:xfrm>
              <a:off x="7839075" y="2653523"/>
              <a:ext cx="1343025" cy="3426260"/>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83376"/>
            <a:stretch/>
          </p:blipFill>
          <p:spPr>
            <a:xfrm>
              <a:off x="-38101" y="2653523"/>
              <a:ext cx="790543" cy="3426260"/>
            </a:xfrm>
            <a:prstGeom prst="rect">
              <a:avLst/>
            </a:prstGeom>
          </p:spPr>
        </p:pic>
      </p:grpSp>
    </p:spTree>
    <p:extLst>
      <p:ext uri="{BB962C8B-B14F-4D97-AF65-F5344CB8AC3E}">
        <p14:creationId xmlns:p14="http://schemas.microsoft.com/office/powerpoint/2010/main" val="99666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Focus</a:t>
            </a:r>
            <a:endParaRPr lang="en-US" dirty="0"/>
          </a:p>
        </p:txBody>
      </p:sp>
      <p:sp>
        <p:nvSpPr>
          <p:cNvPr id="3" name="Content Placeholder 2"/>
          <p:cNvSpPr>
            <a:spLocks noGrp="1"/>
          </p:cNvSpPr>
          <p:nvPr>
            <p:ph idx="1"/>
          </p:nvPr>
        </p:nvSpPr>
        <p:spPr>
          <a:xfrm>
            <a:off x="327091" y="1717399"/>
            <a:ext cx="7886700" cy="4611856"/>
          </a:xfrm>
        </p:spPr>
        <p:txBody>
          <a:bodyPr>
            <a:normAutofit/>
          </a:bodyPr>
          <a:lstStyle/>
          <a:p>
            <a:r>
              <a:rPr lang="en-US" dirty="0"/>
              <a:t>You Will Learn:</a:t>
            </a:r>
          </a:p>
          <a:p>
            <a:pPr marL="914400" lvl="1">
              <a:spcBef>
                <a:spcPts val="1200"/>
              </a:spcBef>
            </a:pPr>
            <a:r>
              <a:rPr lang="en-US" dirty="0"/>
              <a:t>About the WIOA Performance Information</a:t>
            </a:r>
            <a:br>
              <a:rPr lang="en-US" dirty="0"/>
            </a:br>
            <a:r>
              <a:rPr lang="en-US" dirty="0"/>
              <a:t>Collection Request (ICR), Its Contents, how </a:t>
            </a:r>
            <a:br>
              <a:rPr lang="en-US" dirty="0"/>
            </a:br>
            <a:r>
              <a:rPr lang="en-US" dirty="0"/>
              <a:t>to submit comments.</a:t>
            </a:r>
          </a:p>
          <a:p>
            <a:pPr marL="914400" lvl="1">
              <a:spcBef>
                <a:spcPts val="1200"/>
              </a:spcBef>
            </a:pPr>
            <a:r>
              <a:rPr lang="en-US" dirty="0"/>
              <a:t>About the Parameters for Commenting on</a:t>
            </a:r>
            <a:br>
              <a:rPr lang="en-US" dirty="0"/>
            </a:br>
            <a:r>
              <a:rPr lang="en-US" dirty="0"/>
              <a:t>the ICR</a:t>
            </a:r>
          </a:p>
          <a:p>
            <a:pPr marL="914400" lvl="1">
              <a:spcBef>
                <a:spcPts val="1200"/>
              </a:spcBef>
            </a:pPr>
            <a:r>
              <a:rPr lang="en-US" dirty="0"/>
              <a:t>How the Participant Individual Record Layout (PIRL) will be used by the Departments of Education and Labor</a:t>
            </a:r>
          </a:p>
          <a:p>
            <a:pPr>
              <a:spcBef>
                <a:spcPts val="2400"/>
              </a:spcBef>
            </a:pPr>
            <a:r>
              <a:rPr lang="en-US" dirty="0"/>
              <a:t>We will do our best to respond to questions about all programs from both DOL and ED; however, we may not be able to respond to every question.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349" y="1555474"/>
            <a:ext cx="2772581" cy="2772581"/>
          </a:xfrm>
          <a:prstGeom prst="rect">
            <a:avLst/>
          </a:prstGeom>
        </p:spPr>
      </p:pic>
    </p:spTree>
    <p:extLst>
      <p:ext uri="{BB962C8B-B14F-4D97-AF65-F5344CB8AC3E}">
        <p14:creationId xmlns:p14="http://schemas.microsoft.com/office/powerpoint/2010/main" val="252167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Collection </a:t>
            </a:r>
            <a:r>
              <a:rPr lang="en-US" dirty="0" smtClean="0"/>
              <a:t>Request </a:t>
            </a:r>
            <a:br>
              <a:rPr lang="en-US" dirty="0" smtClean="0"/>
            </a:br>
            <a:r>
              <a:rPr lang="en-US" dirty="0" smtClean="0"/>
              <a:t>(ICR</a:t>
            </a:r>
            <a:r>
              <a:rPr lang="en-US" dirty="0"/>
              <a:t>)</a:t>
            </a:r>
          </a:p>
        </p:txBody>
      </p:sp>
      <p:sp>
        <p:nvSpPr>
          <p:cNvPr id="3" name="Content Placeholder 2"/>
          <p:cNvSpPr>
            <a:spLocks noGrp="1"/>
          </p:cNvSpPr>
          <p:nvPr>
            <p:ph idx="1"/>
          </p:nvPr>
        </p:nvSpPr>
        <p:spPr/>
        <p:txBody>
          <a:bodyPr>
            <a:normAutofit fontScale="85000" lnSpcReduction="20000"/>
          </a:bodyPr>
          <a:lstStyle/>
          <a:p>
            <a:pPr>
              <a:lnSpc>
                <a:spcPct val="100000"/>
              </a:lnSpc>
            </a:pPr>
            <a:r>
              <a:rPr lang="en-US" b="1" dirty="0"/>
              <a:t>Overview &amp; Definition:</a:t>
            </a:r>
          </a:p>
          <a:p>
            <a:pPr lvl="1">
              <a:lnSpc>
                <a:spcPct val="110000"/>
              </a:lnSpc>
              <a:spcBef>
                <a:spcPts val="600"/>
              </a:spcBef>
            </a:pPr>
            <a:r>
              <a:rPr lang="en-US" dirty="0"/>
              <a:t>The Paperwork Reduction Act (PRA) requires all Federal entities to obtain Office of Management and Budget (OMB) approval before requesting information from the public</a:t>
            </a:r>
          </a:p>
          <a:p>
            <a:pPr lvl="1">
              <a:lnSpc>
                <a:spcPct val="110000"/>
              </a:lnSpc>
              <a:spcBef>
                <a:spcPts val="1200"/>
              </a:spcBef>
            </a:pPr>
            <a:r>
              <a:rPr lang="en-US" dirty="0"/>
              <a:t>Collections of information </a:t>
            </a:r>
            <a:r>
              <a:rPr lang="en-US" dirty="0" smtClean="0"/>
              <a:t>include </a:t>
            </a:r>
            <a:r>
              <a:rPr lang="en-US" dirty="0"/>
              <a:t>all forms, interviews, record-keeping requirements and </a:t>
            </a:r>
            <a:r>
              <a:rPr lang="en-US" dirty="0" smtClean="0"/>
              <a:t>other </a:t>
            </a:r>
            <a:r>
              <a:rPr lang="en-US" dirty="0"/>
              <a:t>data collection instruments</a:t>
            </a:r>
          </a:p>
          <a:p>
            <a:pPr>
              <a:lnSpc>
                <a:spcPct val="100000"/>
              </a:lnSpc>
              <a:spcBef>
                <a:spcPts val="1800"/>
              </a:spcBef>
            </a:pPr>
            <a:r>
              <a:rPr lang="en-US" b="1" dirty="0" smtClean="0"/>
              <a:t>Contents of the ICR: </a:t>
            </a:r>
            <a:endParaRPr lang="en-US" b="1" dirty="0"/>
          </a:p>
          <a:p>
            <a:pPr lvl="1">
              <a:lnSpc>
                <a:spcPct val="110000"/>
              </a:lnSpc>
              <a:spcBef>
                <a:spcPts val="600"/>
              </a:spcBef>
            </a:pPr>
            <a:r>
              <a:rPr lang="en-US" dirty="0" smtClean="0"/>
              <a:t>Joint Performance ICR Supporting </a:t>
            </a:r>
            <a:r>
              <a:rPr lang="en-US" dirty="0"/>
              <a:t>Statement</a:t>
            </a:r>
          </a:p>
          <a:p>
            <a:pPr lvl="1">
              <a:lnSpc>
                <a:spcPct val="110000"/>
              </a:lnSpc>
              <a:spcBef>
                <a:spcPts val="1200"/>
              </a:spcBef>
            </a:pPr>
            <a:r>
              <a:rPr lang="en-US" dirty="0" smtClean="0"/>
              <a:t>WIOA Participant </a:t>
            </a:r>
            <a:r>
              <a:rPr lang="en-US" dirty="0"/>
              <a:t>Individual Record Layout (PIRL)</a:t>
            </a:r>
          </a:p>
          <a:p>
            <a:pPr lvl="1">
              <a:lnSpc>
                <a:spcPct val="110000"/>
              </a:lnSpc>
              <a:spcBef>
                <a:spcPts val="1200"/>
              </a:spcBef>
            </a:pPr>
            <a:r>
              <a:rPr lang="en-US" dirty="0" smtClean="0"/>
              <a:t>WIOA Statewide Performance </a:t>
            </a:r>
            <a:r>
              <a:rPr lang="en-US" dirty="0"/>
              <a:t>Report Template</a:t>
            </a:r>
          </a:p>
          <a:p>
            <a:pPr lvl="1">
              <a:lnSpc>
                <a:spcPct val="110000"/>
              </a:lnSpc>
              <a:spcBef>
                <a:spcPts val="1200"/>
              </a:spcBef>
            </a:pPr>
            <a:r>
              <a:rPr lang="en-US" dirty="0"/>
              <a:t>Eligible Training Provider (ETP) </a:t>
            </a:r>
            <a:r>
              <a:rPr lang="en-US" dirty="0" smtClean="0"/>
              <a:t>Performance Report </a:t>
            </a:r>
            <a:r>
              <a:rPr lang="en-US" dirty="0"/>
              <a:t>Template</a:t>
            </a:r>
          </a:p>
          <a:p>
            <a:pPr lvl="1">
              <a:lnSpc>
                <a:spcPct val="110000"/>
              </a:lnSpc>
              <a:spcBef>
                <a:spcPts val="1200"/>
              </a:spcBef>
            </a:pPr>
            <a:r>
              <a:rPr lang="en-US" dirty="0"/>
              <a:t>Data </a:t>
            </a:r>
            <a:r>
              <a:rPr lang="en-US" dirty="0" smtClean="0"/>
              <a:t>Element Specifications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386" y="3373019"/>
            <a:ext cx="1672193" cy="1672193"/>
          </a:xfrm>
          <a:prstGeom prst="rect">
            <a:avLst/>
          </a:prstGeom>
          <a:effectLst>
            <a:outerShdw blurRad="63500" dist="63500" dir="2700000" algn="tl" rotWithShape="0">
              <a:prstClr val="black">
                <a:alpha val="40000"/>
              </a:prstClr>
            </a:outerShdw>
          </a:effectLst>
        </p:spPr>
      </p:pic>
    </p:spTree>
    <p:extLst>
      <p:ext uri="{BB962C8B-B14F-4D97-AF65-F5344CB8AC3E}">
        <p14:creationId xmlns:p14="http://schemas.microsoft.com/office/powerpoint/2010/main" val="7727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Performance ICR Supporting Statement</a:t>
            </a:r>
          </a:p>
        </p:txBody>
      </p:sp>
      <p:sp>
        <p:nvSpPr>
          <p:cNvPr id="3" name="Content Placeholder 2"/>
          <p:cNvSpPr>
            <a:spLocks noGrp="1"/>
          </p:cNvSpPr>
          <p:nvPr>
            <p:ph idx="1"/>
          </p:nvPr>
        </p:nvSpPr>
        <p:spPr/>
        <p:txBody>
          <a:bodyPr/>
          <a:lstStyle/>
          <a:p>
            <a:r>
              <a:rPr lang="en-US" dirty="0"/>
              <a:t>Explains the purpose, scope, and benefits of the collection</a:t>
            </a:r>
          </a:p>
          <a:p>
            <a:r>
              <a:rPr lang="en-US" dirty="0"/>
              <a:t>Describes the four supporting documents included in the ICR </a:t>
            </a:r>
          </a:p>
          <a:p>
            <a:r>
              <a:rPr lang="en-US" dirty="0"/>
              <a:t>Explains the relationship between the new  information being collected and the                           statutory requirements for that</a:t>
            </a:r>
            <a:br>
              <a:rPr lang="en-US" dirty="0"/>
            </a:br>
            <a:r>
              <a:rPr lang="en-US" dirty="0"/>
              <a:t>information</a:t>
            </a:r>
          </a:p>
          <a:p>
            <a:r>
              <a:rPr lang="en-US" dirty="0"/>
              <a:t>Estimates the burden associated</a:t>
            </a:r>
            <a:br>
              <a:rPr lang="en-US" dirty="0"/>
            </a:br>
            <a:r>
              <a:rPr lang="en-US" dirty="0"/>
              <a:t>with the information </a:t>
            </a:r>
            <a:r>
              <a:rPr lang="en-US" dirty="0" smtClean="0"/>
              <a:t>collection</a:t>
            </a:r>
            <a:endParaRPr lang="en-US" dirty="0"/>
          </a:p>
        </p:txBody>
      </p:sp>
      <p:sp>
        <p:nvSpPr>
          <p:cNvPr id="4" name="Rounded Rectangular Callout 3"/>
          <p:cNvSpPr/>
          <p:nvPr/>
        </p:nvSpPr>
        <p:spPr>
          <a:xfrm>
            <a:off x="5885234" y="3867942"/>
            <a:ext cx="2344367" cy="1569819"/>
          </a:xfrm>
          <a:prstGeom prst="wedgeRoundRectCallout">
            <a:avLst>
              <a:gd name="adj1" fmla="val -44451"/>
              <a:gd name="adj2" fmla="val 71833"/>
              <a:gd name="adj3" fmla="val 16667"/>
            </a:avLst>
          </a:prstGeom>
          <a:gradFill flip="none" rotWithShape="1">
            <a:gsLst>
              <a:gs pos="0">
                <a:schemeClr val="accent5">
                  <a:lumMod val="67000"/>
                </a:schemeClr>
              </a:gs>
              <a:gs pos="22048">
                <a:schemeClr val="accent5">
                  <a:lumMod val="75000"/>
                </a:schemeClr>
              </a:gs>
              <a:gs pos="53000">
                <a:schemeClr val="accent1">
                  <a:lumMod val="75000"/>
                </a:schemeClr>
              </a:gs>
              <a:gs pos="97000">
                <a:schemeClr val="accent1">
                  <a:lumMod val="86000"/>
                  <a:lumOff val="14000"/>
                </a:schemeClr>
              </a:gs>
            </a:gsLst>
            <a:lin ang="13500000" scaled="1"/>
            <a:tileRect/>
          </a:gradFill>
          <a:scene3d>
            <a:camera prst="orthographicFront"/>
            <a:lightRig rig="threePt" dir="t"/>
          </a:scene3d>
          <a:sp3d>
            <a:bevelT w="406400" h="139700"/>
          </a:sp3d>
        </p:spPr>
        <p:style>
          <a:lnRef idx="2">
            <a:schemeClr val="accent1">
              <a:shade val="50000"/>
            </a:schemeClr>
          </a:lnRef>
          <a:fillRef idx="1">
            <a:schemeClr val="accent1"/>
          </a:fillRef>
          <a:effectRef idx="0">
            <a:schemeClr val="accent1"/>
          </a:effectRef>
          <a:fontRef idx="minor">
            <a:schemeClr val="lt1"/>
          </a:fontRef>
        </p:style>
        <p:txBody>
          <a:bodyPr wrap="none" tIns="0" bIns="1188720" rtlCol="0" anchor="ctr"/>
          <a:lstStyle/>
          <a:p>
            <a:pPr algn="ctr"/>
            <a:r>
              <a:rPr lang="en-US" sz="16600" dirty="0" smtClean="0">
                <a:ln w="22225">
                  <a:solidFill>
                    <a:schemeClr val="accent5"/>
                  </a:solidFill>
                </a:ln>
                <a:effectLst>
                  <a:innerShdw blurRad="63500" dist="50800" dir="13500000">
                    <a:prstClr val="black">
                      <a:alpha val="50000"/>
                    </a:prstClr>
                  </a:innerShdw>
                </a:effectLst>
              </a:rPr>
              <a:t>…</a:t>
            </a:r>
            <a:endParaRPr lang="en-US" sz="16600" dirty="0">
              <a:ln w="22225">
                <a:solidFill>
                  <a:schemeClr val="accent5"/>
                </a:solidFill>
              </a:ln>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237268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Participant </a:t>
            </a:r>
            <a:r>
              <a:rPr lang="en-US" dirty="0"/>
              <a:t>Individual Record Layout (PIRL)</a:t>
            </a:r>
          </a:p>
        </p:txBody>
      </p:sp>
      <p:sp>
        <p:nvSpPr>
          <p:cNvPr id="3" name="Content Placeholder 2"/>
          <p:cNvSpPr>
            <a:spLocks noGrp="1"/>
          </p:cNvSpPr>
          <p:nvPr>
            <p:ph idx="1"/>
          </p:nvPr>
        </p:nvSpPr>
        <p:spPr>
          <a:xfrm>
            <a:off x="516835" y="1557910"/>
            <a:ext cx="8060635" cy="4294187"/>
          </a:xfrm>
        </p:spPr>
        <p:txBody>
          <a:bodyPr>
            <a:noAutofit/>
          </a:bodyPr>
          <a:lstStyle/>
          <a:p>
            <a:r>
              <a:rPr lang="en-US" sz="1800" b="1" dirty="0"/>
              <a:t>What is the PIRL?</a:t>
            </a:r>
          </a:p>
          <a:p>
            <a:pPr lvl="1"/>
            <a:r>
              <a:rPr lang="en-US" sz="1600" dirty="0"/>
              <a:t>Provides a standardized set of data elements, definitions, and reporting instructions</a:t>
            </a:r>
          </a:p>
          <a:p>
            <a:pPr lvl="1"/>
            <a:r>
              <a:rPr lang="en-US" sz="1600" dirty="0"/>
              <a:t>Information will be used to describe the characteristics, activities, and outcomes of WIOA participants</a:t>
            </a:r>
          </a:p>
          <a:p>
            <a:pPr>
              <a:spcBef>
                <a:spcPts val="1800"/>
              </a:spcBef>
            </a:pPr>
            <a:r>
              <a:rPr lang="en-US" sz="1800" b="1" dirty="0"/>
              <a:t>Who will use the PIRL?</a:t>
            </a:r>
          </a:p>
          <a:p>
            <a:pPr lvl="1"/>
            <a:r>
              <a:rPr lang="en-US" sz="1600" dirty="0"/>
              <a:t>All WIOA Title I and Title III programs will use this specific layout for reporting to DOL</a:t>
            </a:r>
          </a:p>
          <a:p>
            <a:pPr lvl="1"/>
            <a:r>
              <a:rPr lang="en-US" sz="1600" dirty="0"/>
              <a:t>States and local areas will be required to collect information that </a:t>
            </a:r>
            <a:r>
              <a:rPr lang="en-US" sz="1600" b="1" i="1" u="sng" dirty="0"/>
              <a:t>corresponds</a:t>
            </a:r>
            <a:r>
              <a:rPr lang="en-US" sz="1600" dirty="0"/>
              <a:t> with data elements and descriptions in the PIRL</a:t>
            </a:r>
          </a:p>
          <a:p>
            <a:pPr>
              <a:spcBef>
                <a:spcPts val="1800"/>
              </a:spcBef>
            </a:pPr>
            <a:r>
              <a:rPr lang="en-US" sz="1800" b="1" dirty="0"/>
              <a:t>The Mechanics of the PIRL</a:t>
            </a:r>
          </a:p>
          <a:p>
            <a:pPr lvl="1"/>
            <a:r>
              <a:rPr lang="en-US" sz="1600" dirty="0"/>
              <a:t>OCTAE will incorporate PIRL data elements and descriptions into the National Reporting System (NRS) for the Adult Education and Family Literacy Act (AEFLA)</a:t>
            </a:r>
          </a:p>
          <a:p>
            <a:pPr lvl="1"/>
            <a:r>
              <a:rPr lang="en-US" sz="1600" dirty="0"/>
              <a:t>Rehabilitative Services Administration (RSA) will incorporate PIRL data elements and descriptions into the RSA-911</a:t>
            </a:r>
          </a:p>
        </p:txBody>
      </p:sp>
    </p:spTree>
    <p:extLst>
      <p:ext uri="{BB962C8B-B14F-4D97-AF65-F5344CB8AC3E}">
        <p14:creationId xmlns:p14="http://schemas.microsoft.com/office/powerpoint/2010/main" val="238859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a:t>
            </a:r>
            <a:r>
              <a:rPr lang="en-US" dirty="0" smtClean="0"/>
              <a:t>Statewide</a:t>
            </a:r>
            <a:br>
              <a:rPr lang="en-US" dirty="0" smtClean="0"/>
            </a:br>
            <a:r>
              <a:rPr lang="en-US" dirty="0" smtClean="0"/>
              <a:t>Performance </a:t>
            </a:r>
            <a:r>
              <a:rPr lang="en-US" dirty="0"/>
              <a:t>Report Template</a:t>
            </a:r>
          </a:p>
        </p:txBody>
      </p:sp>
      <p:sp>
        <p:nvSpPr>
          <p:cNvPr id="3" name="Content Placeholder 2"/>
          <p:cNvSpPr>
            <a:spLocks noGrp="1"/>
          </p:cNvSpPr>
          <p:nvPr>
            <p:ph idx="1"/>
          </p:nvPr>
        </p:nvSpPr>
        <p:spPr/>
        <p:txBody>
          <a:bodyPr/>
          <a:lstStyle/>
          <a:p>
            <a:r>
              <a:rPr lang="en-US" dirty="0"/>
              <a:t>The report meets WIOA-mandated statewide annual performance reporting requirements for core programs, including:</a:t>
            </a:r>
          </a:p>
          <a:p>
            <a:pPr marL="914400" lvl="1">
              <a:spcBef>
                <a:spcPts val="1800"/>
              </a:spcBef>
            </a:pPr>
            <a:r>
              <a:rPr lang="en-US" dirty="0"/>
              <a:t>Primary performance indicators </a:t>
            </a:r>
          </a:p>
          <a:p>
            <a:pPr marL="914400" lvl="1"/>
            <a:r>
              <a:rPr lang="en-US" dirty="0"/>
              <a:t>Participant counts and costs</a:t>
            </a:r>
          </a:p>
          <a:p>
            <a:pPr marL="914400" lvl="1"/>
            <a:r>
              <a:rPr lang="en-US" dirty="0"/>
              <a:t>Barriers to employment </a:t>
            </a:r>
          </a:p>
          <a:p>
            <a:pPr>
              <a:spcBef>
                <a:spcPts val="2400"/>
              </a:spcBef>
            </a:pPr>
            <a:r>
              <a:rPr lang="en-US" dirty="0"/>
              <a:t>The same template will be used for Title I Local Performance Reports, which are a subset of the Statewide Performance Reports</a:t>
            </a:r>
            <a:r>
              <a:rPr lang="en-US" dirty="0" smtClean="0"/>
              <a:t>.</a:t>
            </a:r>
            <a:endParaRPr lang="en-US" dirty="0"/>
          </a:p>
        </p:txBody>
      </p:sp>
    </p:spTree>
    <p:extLst>
      <p:ext uri="{BB962C8B-B14F-4D97-AF65-F5344CB8AC3E}">
        <p14:creationId xmlns:p14="http://schemas.microsoft.com/office/powerpoint/2010/main" val="67592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12146</TotalTime>
  <Words>1075</Words>
  <Application>Microsoft Office PowerPoint</Application>
  <PresentationFormat>On-screen Show (4:3)</PresentationFormat>
  <Paragraphs>169</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Adobe Myungjo Std M</vt:lpstr>
      <vt:lpstr>Arial</vt:lpstr>
      <vt:lpstr>Calibri</vt:lpstr>
      <vt:lpstr>Helvetica Neue</vt:lpstr>
      <vt:lpstr>Palatino Linotype</vt:lpstr>
      <vt:lpstr>Times New Roman</vt:lpstr>
      <vt:lpstr>Wingdings</vt:lpstr>
      <vt:lpstr>Wingdings 2</vt:lpstr>
      <vt:lpstr>Wingdings 3</vt:lpstr>
      <vt:lpstr>Office Theme</vt:lpstr>
      <vt:lpstr>WIOA Performance Accountability Reporting Requirements:</vt:lpstr>
      <vt:lpstr>Today’s Moderators</vt:lpstr>
      <vt:lpstr>Introduction - Assistant Secretaries</vt:lpstr>
      <vt:lpstr>Today’s Presenters</vt:lpstr>
      <vt:lpstr>Today’s Focus</vt:lpstr>
      <vt:lpstr>Information Collection Request  (ICR)</vt:lpstr>
      <vt:lpstr>Joint Performance ICR Supporting Statement</vt:lpstr>
      <vt:lpstr>WIOA Participant Individual Record Layout (PIRL)</vt:lpstr>
      <vt:lpstr>WIOA Statewide Performance Report Template</vt:lpstr>
      <vt:lpstr>Eligible Training Provider (ETP) Report Template</vt:lpstr>
      <vt:lpstr>Data Element Specifications</vt:lpstr>
      <vt:lpstr>Poll Question #1</vt:lpstr>
      <vt:lpstr>Comments Are Welcome!</vt:lpstr>
      <vt:lpstr>The Departments encourage the public to submit comments on http://www.regulations.gov</vt:lpstr>
      <vt:lpstr>Tips for Commenting on the ICR Documents</vt:lpstr>
      <vt:lpstr>Tips for Commenting on the ICR Documents (cont.)</vt:lpstr>
      <vt:lpstr>Poll Question #2</vt:lpstr>
      <vt:lpstr>Poll Question #2 – Follow-up</vt:lpstr>
      <vt:lpstr>   Resources</vt:lpstr>
      <vt:lpstr>Please Enter Your Questions in the Chat Room!</vt:lpstr>
      <vt:lpstr>Presenters’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Eric Rooney</cp:lastModifiedBy>
  <cp:revision>167</cp:revision>
  <cp:lastPrinted>2015-08-10T22:10:15Z</cp:lastPrinted>
  <dcterms:created xsi:type="dcterms:W3CDTF">2015-06-19T15:54:52Z</dcterms:created>
  <dcterms:modified xsi:type="dcterms:W3CDTF">2015-08-11T16:44:41Z</dcterms:modified>
</cp:coreProperties>
</file>