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9" r:id="rId2"/>
    <p:sldId id="261" r:id="rId3"/>
    <p:sldId id="264" r:id="rId4"/>
    <p:sldId id="291" r:id="rId5"/>
    <p:sldId id="262" r:id="rId6"/>
    <p:sldId id="257" r:id="rId7"/>
    <p:sldId id="321" r:id="rId8"/>
    <p:sldId id="265" r:id="rId9"/>
    <p:sldId id="268" r:id="rId10"/>
    <p:sldId id="269" r:id="rId11"/>
    <p:sldId id="270" r:id="rId12"/>
    <p:sldId id="272" r:id="rId13"/>
    <p:sldId id="288" r:id="rId14"/>
    <p:sldId id="292" r:id="rId15"/>
    <p:sldId id="293" r:id="rId16"/>
    <p:sldId id="294" r:id="rId17"/>
    <p:sldId id="286" r:id="rId18"/>
    <p:sldId id="295" r:id="rId19"/>
    <p:sldId id="296" r:id="rId20"/>
    <p:sldId id="297" r:id="rId21"/>
    <p:sldId id="298" r:id="rId22"/>
    <p:sldId id="299" r:id="rId23"/>
    <p:sldId id="277" r:id="rId24"/>
    <p:sldId id="318" r:id="rId25"/>
    <p:sldId id="300" r:id="rId26"/>
    <p:sldId id="301" r:id="rId27"/>
    <p:sldId id="302" r:id="rId28"/>
    <p:sldId id="317" r:id="rId29"/>
    <p:sldId id="304" r:id="rId30"/>
    <p:sldId id="319" r:id="rId31"/>
    <p:sldId id="305" r:id="rId32"/>
    <p:sldId id="306" r:id="rId33"/>
    <p:sldId id="308" r:id="rId34"/>
    <p:sldId id="309" r:id="rId35"/>
    <p:sldId id="320" r:id="rId36"/>
    <p:sldId id="278" r:id="rId37"/>
    <p:sldId id="287" r:id="rId38"/>
    <p:sldId id="316" r:id="rId39"/>
    <p:sldId id="313" r:id="rId40"/>
    <p:sldId id="284" r:id="rId41"/>
    <p:sldId id="260"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4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Bosch" initial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808" autoAdjust="0"/>
  </p:normalViewPr>
  <p:slideViewPr>
    <p:cSldViewPr snapToGrid="0" snapToObjects="1">
      <p:cViewPr varScale="1">
        <p:scale>
          <a:sx n="58" d="100"/>
          <a:sy n="58" d="100"/>
        </p:scale>
        <p:origin x="1524" y="42"/>
      </p:cViewPr>
      <p:guideLst>
        <p:guide orient="horz"/>
        <p:guide pos="34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C296F-6B08-0D44-A9B2-B6811D05F4D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BBD68C50-D3B4-1848-8EA9-4FFB00864135}">
      <dgm:prSet phldrT="[Text]"/>
      <dgm:spPr>
        <a:ln>
          <a:solidFill>
            <a:schemeClr val="tx2">
              <a:lumMod val="75000"/>
            </a:schemeClr>
          </a:solidFill>
        </a:ln>
      </dgm:spPr>
      <dgm:t>
        <a:bodyPr/>
        <a:lstStyle/>
        <a:p>
          <a:r>
            <a:rPr lang="en-US" dirty="0" smtClean="0">
              <a:latin typeface="Arial"/>
              <a:cs typeface="Arial"/>
            </a:rPr>
            <a:t>U.S. Department of Labor, Employment &amp; Training Administration</a:t>
          </a:r>
        </a:p>
        <a:p>
          <a:r>
            <a:rPr lang="en-US" dirty="0" smtClean="0">
              <a:latin typeface="Arial"/>
              <a:cs typeface="Arial"/>
            </a:rPr>
            <a:t>(National)</a:t>
          </a:r>
          <a:endParaRPr lang="en-US" dirty="0">
            <a:latin typeface="Arial"/>
            <a:cs typeface="Arial"/>
          </a:endParaRPr>
        </a:p>
      </dgm:t>
    </dgm:pt>
    <dgm:pt modelId="{C64748D1-2C8B-A14B-A4D8-276463D34889}" type="parTrans" cxnId="{00C15A7B-2F8F-CD46-ACBA-03CD10F2AD7A}">
      <dgm:prSet/>
      <dgm:spPr/>
      <dgm:t>
        <a:bodyPr/>
        <a:lstStyle/>
        <a:p>
          <a:endParaRPr lang="en-US">
            <a:latin typeface="Arial"/>
            <a:cs typeface="Arial"/>
          </a:endParaRPr>
        </a:p>
      </dgm:t>
    </dgm:pt>
    <dgm:pt modelId="{710808CB-713F-4A43-B272-E94CA8951D74}" type="sibTrans" cxnId="{00C15A7B-2F8F-CD46-ACBA-03CD10F2AD7A}">
      <dgm:prSet/>
      <dgm:spPr/>
      <dgm:t>
        <a:bodyPr/>
        <a:lstStyle/>
        <a:p>
          <a:endParaRPr lang="en-US">
            <a:latin typeface="Arial"/>
            <a:cs typeface="Arial"/>
          </a:endParaRPr>
        </a:p>
      </dgm:t>
    </dgm:pt>
    <dgm:pt modelId="{08A164DB-0700-5F46-B9A1-B027F1405942}">
      <dgm:prSet phldrT="[Text]"/>
      <dgm:spPr>
        <a:ln>
          <a:solidFill>
            <a:schemeClr val="tx2">
              <a:lumMod val="75000"/>
            </a:schemeClr>
          </a:solidFill>
        </a:ln>
      </dgm:spPr>
      <dgm:t>
        <a:bodyPr/>
        <a:lstStyle/>
        <a:p>
          <a:r>
            <a:rPr lang="en-US" dirty="0" smtClean="0">
              <a:latin typeface="Arial"/>
              <a:cs typeface="Arial"/>
            </a:rPr>
            <a:t>Jobs for the Future</a:t>
          </a:r>
          <a:endParaRPr lang="en-US" dirty="0">
            <a:latin typeface="Arial"/>
            <a:cs typeface="Arial"/>
          </a:endParaRPr>
        </a:p>
      </dgm:t>
    </dgm:pt>
    <dgm:pt modelId="{0178B1F8-C721-3C49-BCE7-F32F860131AA}" type="parTrans" cxnId="{84B06D85-AA08-1949-9B9E-E557D93AEFA7}">
      <dgm:prSet/>
      <dgm:spPr>
        <a:ln w="12700">
          <a:solidFill>
            <a:schemeClr val="tx2">
              <a:lumMod val="75000"/>
            </a:schemeClr>
          </a:solidFill>
        </a:ln>
      </dgm:spPr>
      <dgm:t>
        <a:bodyPr/>
        <a:lstStyle/>
        <a:p>
          <a:endParaRPr lang="en-US">
            <a:latin typeface="Arial"/>
            <a:cs typeface="Arial"/>
          </a:endParaRPr>
        </a:p>
      </dgm:t>
    </dgm:pt>
    <dgm:pt modelId="{6822A150-B292-CF46-B564-9EB9535ABC01}" type="sibTrans" cxnId="{84B06D85-AA08-1949-9B9E-E557D93AEFA7}">
      <dgm:prSet/>
      <dgm:spPr/>
      <dgm:t>
        <a:bodyPr/>
        <a:lstStyle/>
        <a:p>
          <a:endParaRPr lang="en-US">
            <a:latin typeface="Arial"/>
            <a:cs typeface="Arial"/>
          </a:endParaRPr>
        </a:p>
      </dgm:t>
    </dgm:pt>
    <dgm:pt modelId="{C16ADBA1-3329-D64D-A923-73E71D12330C}">
      <dgm:prSet/>
      <dgm:spPr>
        <a:ln>
          <a:solidFill>
            <a:schemeClr val="tx2">
              <a:lumMod val="75000"/>
            </a:schemeClr>
          </a:solidFill>
        </a:ln>
      </dgm:spPr>
      <dgm:t>
        <a:bodyPr/>
        <a:lstStyle/>
        <a:p>
          <a:r>
            <a:rPr lang="en-US" dirty="0" smtClean="0">
              <a:latin typeface="Arial"/>
              <a:cs typeface="Arial"/>
            </a:rPr>
            <a:t>CalState/Merlot</a:t>
          </a:r>
          <a:endParaRPr lang="en-US" dirty="0">
            <a:latin typeface="Arial"/>
            <a:cs typeface="Arial"/>
          </a:endParaRPr>
        </a:p>
      </dgm:t>
    </dgm:pt>
    <dgm:pt modelId="{BF72FF2E-35B7-4846-8E6D-4DE70B77A411}" type="parTrans" cxnId="{524DC614-0EBD-A44F-A552-9AEFEBDE5A29}">
      <dgm:prSet/>
      <dgm:spPr>
        <a:ln w="12700">
          <a:solidFill>
            <a:schemeClr val="tx2">
              <a:lumMod val="75000"/>
            </a:schemeClr>
          </a:solidFill>
        </a:ln>
      </dgm:spPr>
      <dgm:t>
        <a:bodyPr/>
        <a:lstStyle/>
        <a:p>
          <a:endParaRPr lang="en-US">
            <a:latin typeface="Arial"/>
            <a:cs typeface="Arial"/>
          </a:endParaRPr>
        </a:p>
      </dgm:t>
    </dgm:pt>
    <dgm:pt modelId="{F805A922-6147-2E46-942F-8B580B8F2F52}" type="sibTrans" cxnId="{524DC614-0EBD-A44F-A552-9AEFEBDE5A29}">
      <dgm:prSet/>
      <dgm:spPr/>
      <dgm:t>
        <a:bodyPr/>
        <a:lstStyle/>
        <a:p>
          <a:endParaRPr lang="en-US">
            <a:latin typeface="Arial"/>
            <a:cs typeface="Arial"/>
          </a:endParaRPr>
        </a:p>
      </dgm:t>
    </dgm:pt>
    <dgm:pt modelId="{04C027A2-CDF1-4642-90C9-E6FADE5C1CFB}">
      <dgm:prSet/>
      <dgm:spPr>
        <a:ln>
          <a:solidFill>
            <a:schemeClr val="tx2">
              <a:lumMod val="75000"/>
            </a:schemeClr>
          </a:solidFill>
        </a:ln>
      </dgm:spPr>
      <dgm:t>
        <a:bodyPr/>
        <a:lstStyle/>
        <a:p>
          <a:r>
            <a:rPr lang="en-US" dirty="0" smtClean="0">
              <a:latin typeface="Arial"/>
              <a:cs typeface="Arial"/>
            </a:rPr>
            <a:t>Maher &amp; Maher </a:t>
          </a:r>
          <a:endParaRPr lang="en-US" dirty="0">
            <a:latin typeface="Arial"/>
            <a:cs typeface="Arial"/>
          </a:endParaRPr>
        </a:p>
      </dgm:t>
    </dgm:pt>
    <dgm:pt modelId="{E7BD5B4E-AF1C-5942-BF7B-D719F1B71C54}" type="parTrans" cxnId="{23956645-1DC0-1540-A6F7-3166E06C744F}">
      <dgm:prSet/>
      <dgm:spPr>
        <a:ln w="12700">
          <a:solidFill>
            <a:schemeClr val="tx2">
              <a:lumMod val="75000"/>
            </a:schemeClr>
          </a:solidFill>
        </a:ln>
      </dgm:spPr>
      <dgm:t>
        <a:bodyPr/>
        <a:lstStyle/>
        <a:p>
          <a:endParaRPr lang="en-US">
            <a:latin typeface="Arial"/>
            <a:cs typeface="Arial"/>
          </a:endParaRPr>
        </a:p>
      </dgm:t>
    </dgm:pt>
    <dgm:pt modelId="{D774972B-31DD-4143-B0A6-441769B7E435}" type="sibTrans" cxnId="{23956645-1DC0-1540-A6F7-3166E06C744F}">
      <dgm:prSet/>
      <dgm:spPr/>
      <dgm:t>
        <a:bodyPr/>
        <a:lstStyle/>
        <a:p>
          <a:endParaRPr lang="en-US">
            <a:latin typeface="Arial"/>
            <a:cs typeface="Arial"/>
          </a:endParaRPr>
        </a:p>
      </dgm:t>
    </dgm:pt>
    <dgm:pt modelId="{753F5683-D125-1745-B0B8-1CD860D8BF34}">
      <dgm:prSet/>
      <dgm:spPr>
        <a:ln>
          <a:solidFill>
            <a:schemeClr val="tx2">
              <a:lumMod val="75000"/>
            </a:schemeClr>
          </a:solidFill>
        </a:ln>
      </dgm:spPr>
      <dgm:t>
        <a:bodyPr/>
        <a:lstStyle/>
        <a:p>
          <a:r>
            <a:rPr lang="en-US" dirty="0" smtClean="0">
              <a:latin typeface="Arial"/>
              <a:cs typeface="Arial"/>
            </a:rPr>
            <a:t>American Association of Community Colleges</a:t>
          </a:r>
          <a:endParaRPr lang="en-US" dirty="0">
            <a:latin typeface="Arial"/>
            <a:cs typeface="Arial"/>
          </a:endParaRPr>
        </a:p>
      </dgm:t>
    </dgm:pt>
    <dgm:pt modelId="{36D2DD83-68FB-C240-924B-E53FB664BB4E}" type="parTrans" cxnId="{C1FF95B4-E4DC-AA4B-9EF3-4AF243CFF51C}">
      <dgm:prSet/>
      <dgm:spPr>
        <a:ln w="12700">
          <a:solidFill>
            <a:schemeClr val="tx2">
              <a:lumMod val="75000"/>
            </a:schemeClr>
          </a:solidFill>
        </a:ln>
      </dgm:spPr>
      <dgm:t>
        <a:bodyPr/>
        <a:lstStyle/>
        <a:p>
          <a:endParaRPr lang="en-US">
            <a:latin typeface="Arial"/>
            <a:cs typeface="Arial"/>
          </a:endParaRPr>
        </a:p>
      </dgm:t>
    </dgm:pt>
    <dgm:pt modelId="{79F04441-1C88-1849-B00C-3C72638C23F4}" type="sibTrans" cxnId="{C1FF95B4-E4DC-AA4B-9EF3-4AF243CFF51C}">
      <dgm:prSet/>
      <dgm:spPr/>
      <dgm:t>
        <a:bodyPr/>
        <a:lstStyle/>
        <a:p>
          <a:endParaRPr lang="en-US">
            <a:latin typeface="Arial"/>
            <a:cs typeface="Arial"/>
          </a:endParaRPr>
        </a:p>
      </dgm:t>
    </dgm:pt>
    <dgm:pt modelId="{A9C14472-D648-1E4E-93C1-1B7ED9FB14CB}">
      <dgm:prSet/>
      <dgm:spPr>
        <a:ln>
          <a:solidFill>
            <a:schemeClr val="tx2">
              <a:lumMod val="75000"/>
            </a:schemeClr>
          </a:solidFill>
        </a:ln>
      </dgm:spPr>
      <dgm:t>
        <a:bodyPr/>
        <a:lstStyle/>
        <a:p>
          <a:r>
            <a:rPr lang="en-US" dirty="0" smtClean="0">
              <a:latin typeface="Arial"/>
              <a:cs typeface="Arial"/>
            </a:rPr>
            <a:t>U.S. National Science Foundation</a:t>
          </a:r>
          <a:endParaRPr lang="en-US" dirty="0">
            <a:latin typeface="Arial"/>
            <a:cs typeface="Arial"/>
          </a:endParaRPr>
        </a:p>
      </dgm:t>
    </dgm:pt>
    <dgm:pt modelId="{C28AFA86-DA72-D148-8BA6-CDE66A22ADD7}" type="parTrans" cxnId="{D986B12A-8A55-FD4B-A0E9-8319BE8E7C2F}">
      <dgm:prSet/>
      <dgm:spPr/>
      <dgm:t>
        <a:bodyPr/>
        <a:lstStyle/>
        <a:p>
          <a:endParaRPr lang="en-US">
            <a:latin typeface="Arial"/>
            <a:cs typeface="Arial"/>
          </a:endParaRPr>
        </a:p>
      </dgm:t>
    </dgm:pt>
    <dgm:pt modelId="{3C7C4805-A7D9-0E4C-BA4D-11BEC16A39B1}" type="sibTrans" cxnId="{D986B12A-8A55-FD4B-A0E9-8319BE8E7C2F}">
      <dgm:prSet/>
      <dgm:spPr/>
      <dgm:t>
        <a:bodyPr/>
        <a:lstStyle/>
        <a:p>
          <a:endParaRPr lang="en-US">
            <a:latin typeface="Arial"/>
            <a:cs typeface="Arial"/>
          </a:endParaRPr>
        </a:p>
      </dgm:t>
    </dgm:pt>
    <dgm:pt modelId="{4037DDB7-9DFB-2F42-BD74-0FCCD1F41ED7}">
      <dgm:prSet/>
      <dgm:spPr>
        <a:ln>
          <a:solidFill>
            <a:schemeClr val="tx2">
              <a:lumMod val="75000"/>
            </a:schemeClr>
          </a:solidFill>
        </a:ln>
      </dgm:spPr>
      <dgm:t>
        <a:bodyPr/>
        <a:lstStyle/>
        <a:p>
          <a:r>
            <a:rPr lang="en-US" dirty="0" smtClean="0">
              <a:latin typeface="Arial"/>
              <a:cs typeface="Arial"/>
            </a:rPr>
            <a:t>ATE Centers</a:t>
          </a:r>
          <a:endParaRPr lang="en-US" dirty="0">
            <a:latin typeface="Arial"/>
            <a:cs typeface="Arial"/>
          </a:endParaRPr>
        </a:p>
      </dgm:t>
    </dgm:pt>
    <dgm:pt modelId="{A540A28C-5C8C-0547-9B97-A77B409D9B33}" type="parTrans" cxnId="{93A9B619-78AE-6C45-90F5-A9899870EE5A}">
      <dgm:prSet/>
      <dgm:spPr>
        <a:ln w="12700">
          <a:solidFill>
            <a:schemeClr val="tx2">
              <a:lumMod val="75000"/>
            </a:schemeClr>
          </a:solidFill>
        </a:ln>
      </dgm:spPr>
      <dgm:t>
        <a:bodyPr/>
        <a:lstStyle/>
        <a:p>
          <a:endParaRPr lang="en-US">
            <a:latin typeface="Arial"/>
            <a:cs typeface="Arial"/>
          </a:endParaRPr>
        </a:p>
      </dgm:t>
    </dgm:pt>
    <dgm:pt modelId="{3E9BFF95-E0AE-0C40-BE6B-2A6D56B5E341}" type="sibTrans" cxnId="{93A9B619-78AE-6C45-90F5-A9899870EE5A}">
      <dgm:prSet/>
      <dgm:spPr/>
      <dgm:t>
        <a:bodyPr/>
        <a:lstStyle/>
        <a:p>
          <a:endParaRPr lang="en-US">
            <a:latin typeface="Arial"/>
            <a:cs typeface="Arial"/>
          </a:endParaRPr>
        </a:p>
      </dgm:t>
    </dgm:pt>
    <dgm:pt modelId="{3442899B-68FA-A643-8DAB-214E62BD7585}" type="pres">
      <dgm:prSet presAssocID="{00BC296F-6B08-0D44-A9B2-B6811D05F4DF}" presName="hierChild1" presStyleCnt="0">
        <dgm:presLayoutVars>
          <dgm:chPref val="1"/>
          <dgm:dir/>
          <dgm:animOne val="branch"/>
          <dgm:animLvl val="lvl"/>
          <dgm:resizeHandles/>
        </dgm:presLayoutVars>
      </dgm:prSet>
      <dgm:spPr/>
      <dgm:t>
        <a:bodyPr/>
        <a:lstStyle/>
        <a:p>
          <a:endParaRPr lang="en-US"/>
        </a:p>
      </dgm:t>
    </dgm:pt>
    <dgm:pt modelId="{F4946BA7-3CE5-114A-B785-C8F3E1B4DA49}" type="pres">
      <dgm:prSet presAssocID="{BBD68C50-D3B4-1848-8EA9-4FFB00864135}" presName="hierRoot1" presStyleCnt="0"/>
      <dgm:spPr/>
    </dgm:pt>
    <dgm:pt modelId="{FC73F032-B618-114B-BB16-4A4C1BCF590B}" type="pres">
      <dgm:prSet presAssocID="{BBD68C50-D3B4-1848-8EA9-4FFB00864135}" presName="composite" presStyleCnt="0"/>
      <dgm:spPr/>
    </dgm:pt>
    <dgm:pt modelId="{5C1FE5D2-DC51-E14D-8544-A3E28AE58614}" type="pres">
      <dgm:prSet presAssocID="{BBD68C50-D3B4-1848-8EA9-4FFB00864135}" presName="background" presStyleLbl="node0" presStyleIdx="0" presStyleCnt="2"/>
      <dgm:spPr>
        <a:solidFill>
          <a:schemeClr val="tx2">
            <a:lumMod val="75000"/>
          </a:schemeClr>
        </a:solidFill>
        <a:effectLst/>
      </dgm:spPr>
      <dgm:t>
        <a:bodyPr/>
        <a:lstStyle/>
        <a:p>
          <a:endParaRPr lang="en-US"/>
        </a:p>
      </dgm:t>
    </dgm:pt>
    <dgm:pt modelId="{9A4F00F8-6A67-5C4B-9E84-0DC5D6ECE23B}" type="pres">
      <dgm:prSet presAssocID="{BBD68C50-D3B4-1848-8EA9-4FFB00864135}" presName="text" presStyleLbl="fgAcc0" presStyleIdx="0" presStyleCnt="2" custScaleX="113597" custScaleY="109950" custLinFactNeighborX="-52844" custLinFactNeighborY="-1482">
        <dgm:presLayoutVars>
          <dgm:chPref val="3"/>
        </dgm:presLayoutVars>
      </dgm:prSet>
      <dgm:spPr/>
      <dgm:t>
        <a:bodyPr/>
        <a:lstStyle/>
        <a:p>
          <a:endParaRPr lang="en-US"/>
        </a:p>
      </dgm:t>
    </dgm:pt>
    <dgm:pt modelId="{6649ABFA-C967-9C42-B010-A9C274257A25}" type="pres">
      <dgm:prSet presAssocID="{BBD68C50-D3B4-1848-8EA9-4FFB00864135}" presName="hierChild2" presStyleCnt="0"/>
      <dgm:spPr/>
    </dgm:pt>
    <dgm:pt modelId="{11F25EAC-EF1F-0A41-A139-8A007967E6A7}" type="pres">
      <dgm:prSet presAssocID="{0178B1F8-C721-3C49-BCE7-F32F860131AA}" presName="Name10" presStyleLbl="parChTrans1D2" presStyleIdx="0" presStyleCnt="3"/>
      <dgm:spPr/>
      <dgm:t>
        <a:bodyPr/>
        <a:lstStyle/>
        <a:p>
          <a:endParaRPr lang="en-US"/>
        </a:p>
      </dgm:t>
    </dgm:pt>
    <dgm:pt modelId="{04491E9E-CE1E-5344-887E-292CA6D9A973}" type="pres">
      <dgm:prSet presAssocID="{08A164DB-0700-5F46-B9A1-B027F1405942}" presName="hierRoot2" presStyleCnt="0"/>
      <dgm:spPr/>
    </dgm:pt>
    <dgm:pt modelId="{69A53F18-03FD-0740-8D9D-0514558B4A06}" type="pres">
      <dgm:prSet presAssocID="{08A164DB-0700-5F46-B9A1-B027F1405942}" presName="composite2" presStyleCnt="0"/>
      <dgm:spPr/>
    </dgm:pt>
    <dgm:pt modelId="{783A5137-820A-D847-B8CC-B414AB8AF267}" type="pres">
      <dgm:prSet presAssocID="{08A164DB-0700-5F46-B9A1-B027F1405942}" presName="background2" presStyleLbl="node2" presStyleIdx="0" presStyleCnt="3"/>
      <dgm:spPr>
        <a:solidFill>
          <a:schemeClr val="tx2">
            <a:lumMod val="75000"/>
          </a:schemeClr>
        </a:solidFill>
        <a:effectLst/>
      </dgm:spPr>
      <dgm:t>
        <a:bodyPr/>
        <a:lstStyle/>
        <a:p>
          <a:endParaRPr lang="en-US"/>
        </a:p>
      </dgm:t>
    </dgm:pt>
    <dgm:pt modelId="{6E50DDCC-9308-574D-9786-08EE1640B632}" type="pres">
      <dgm:prSet presAssocID="{08A164DB-0700-5F46-B9A1-B027F1405942}" presName="text2" presStyleLbl="fgAcc2" presStyleIdx="0" presStyleCnt="3" custLinFactNeighborX="-36939" custLinFactNeighborY="-1265">
        <dgm:presLayoutVars>
          <dgm:chPref val="3"/>
        </dgm:presLayoutVars>
      </dgm:prSet>
      <dgm:spPr/>
      <dgm:t>
        <a:bodyPr/>
        <a:lstStyle/>
        <a:p>
          <a:endParaRPr lang="en-US"/>
        </a:p>
      </dgm:t>
    </dgm:pt>
    <dgm:pt modelId="{57859B20-A491-C14E-8B47-262AD3FB3C9C}" type="pres">
      <dgm:prSet presAssocID="{08A164DB-0700-5F46-B9A1-B027F1405942}" presName="hierChild3" presStyleCnt="0"/>
      <dgm:spPr/>
    </dgm:pt>
    <dgm:pt modelId="{730BCF91-5994-2044-81BC-E029013DA0AA}" type="pres">
      <dgm:prSet presAssocID="{E7BD5B4E-AF1C-5942-BF7B-D719F1B71C54}" presName="Name17" presStyleLbl="parChTrans1D3" presStyleIdx="0" presStyleCnt="2"/>
      <dgm:spPr/>
      <dgm:t>
        <a:bodyPr/>
        <a:lstStyle/>
        <a:p>
          <a:endParaRPr lang="en-US"/>
        </a:p>
      </dgm:t>
    </dgm:pt>
    <dgm:pt modelId="{8BDEB65C-7C86-7645-A3A3-D94EBA93D6FD}" type="pres">
      <dgm:prSet presAssocID="{04C027A2-CDF1-4642-90C9-E6FADE5C1CFB}" presName="hierRoot3" presStyleCnt="0"/>
      <dgm:spPr/>
    </dgm:pt>
    <dgm:pt modelId="{15A826FD-21B7-714F-A8CA-0CACF4907DED}" type="pres">
      <dgm:prSet presAssocID="{04C027A2-CDF1-4642-90C9-E6FADE5C1CFB}" presName="composite3" presStyleCnt="0"/>
      <dgm:spPr/>
    </dgm:pt>
    <dgm:pt modelId="{D841183A-AE99-E34F-AEEC-BFDDDA6B149E}" type="pres">
      <dgm:prSet presAssocID="{04C027A2-CDF1-4642-90C9-E6FADE5C1CFB}" presName="background3" presStyleLbl="node3" presStyleIdx="0" presStyleCnt="2"/>
      <dgm:spPr>
        <a:solidFill>
          <a:schemeClr val="tx2">
            <a:lumMod val="75000"/>
          </a:schemeClr>
        </a:solidFill>
        <a:effectLst/>
      </dgm:spPr>
      <dgm:t>
        <a:bodyPr/>
        <a:lstStyle/>
        <a:p>
          <a:endParaRPr lang="en-US"/>
        </a:p>
      </dgm:t>
    </dgm:pt>
    <dgm:pt modelId="{55779194-4F51-174B-9273-E67853468299}" type="pres">
      <dgm:prSet presAssocID="{04C027A2-CDF1-4642-90C9-E6FADE5C1CFB}" presName="text3" presStyleLbl="fgAcc3" presStyleIdx="0" presStyleCnt="2">
        <dgm:presLayoutVars>
          <dgm:chPref val="3"/>
        </dgm:presLayoutVars>
      </dgm:prSet>
      <dgm:spPr/>
      <dgm:t>
        <a:bodyPr/>
        <a:lstStyle/>
        <a:p>
          <a:endParaRPr lang="en-US"/>
        </a:p>
      </dgm:t>
    </dgm:pt>
    <dgm:pt modelId="{7AA7BB12-1E7F-7D43-A01E-E1F19278C76C}" type="pres">
      <dgm:prSet presAssocID="{04C027A2-CDF1-4642-90C9-E6FADE5C1CFB}" presName="hierChild4" presStyleCnt="0"/>
      <dgm:spPr/>
    </dgm:pt>
    <dgm:pt modelId="{80EC68D4-94F4-744A-A03B-1EB6E5866716}" type="pres">
      <dgm:prSet presAssocID="{36D2DD83-68FB-C240-924B-E53FB664BB4E}" presName="Name17" presStyleLbl="parChTrans1D3" presStyleIdx="1" presStyleCnt="2"/>
      <dgm:spPr/>
      <dgm:t>
        <a:bodyPr/>
        <a:lstStyle/>
        <a:p>
          <a:endParaRPr lang="en-US"/>
        </a:p>
      </dgm:t>
    </dgm:pt>
    <dgm:pt modelId="{34BC33A0-ED39-DE4F-8A9F-338B5DB527DD}" type="pres">
      <dgm:prSet presAssocID="{753F5683-D125-1745-B0B8-1CD860D8BF34}" presName="hierRoot3" presStyleCnt="0"/>
      <dgm:spPr/>
    </dgm:pt>
    <dgm:pt modelId="{C879E55B-7DBC-0A46-B6DA-7A7E7A671055}" type="pres">
      <dgm:prSet presAssocID="{753F5683-D125-1745-B0B8-1CD860D8BF34}" presName="composite3" presStyleCnt="0"/>
      <dgm:spPr/>
    </dgm:pt>
    <dgm:pt modelId="{58E25500-82D6-5146-A221-84A9B541C842}" type="pres">
      <dgm:prSet presAssocID="{753F5683-D125-1745-B0B8-1CD860D8BF34}" presName="background3" presStyleLbl="node3" presStyleIdx="1" presStyleCnt="2"/>
      <dgm:spPr>
        <a:solidFill>
          <a:schemeClr val="tx2">
            <a:lumMod val="75000"/>
          </a:schemeClr>
        </a:solidFill>
      </dgm:spPr>
      <dgm:t>
        <a:bodyPr/>
        <a:lstStyle/>
        <a:p>
          <a:endParaRPr lang="en-US"/>
        </a:p>
      </dgm:t>
    </dgm:pt>
    <dgm:pt modelId="{6CA8EF98-5A7C-8443-99AC-2F342BF4CC08}" type="pres">
      <dgm:prSet presAssocID="{753F5683-D125-1745-B0B8-1CD860D8BF34}" presName="text3" presStyleLbl="fgAcc3" presStyleIdx="1" presStyleCnt="2">
        <dgm:presLayoutVars>
          <dgm:chPref val="3"/>
        </dgm:presLayoutVars>
      </dgm:prSet>
      <dgm:spPr/>
      <dgm:t>
        <a:bodyPr/>
        <a:lstStyle/>
        <a:p>
          <a:endParaRPr lang="en-US"/>
        </a:p>
      </dgm:t>
    </dgm:pt>
    <dgm:pt modelId="{5AFB516C-8B19-1347-A340-BD44FA087715}" type="pres">
      <dgm:prSet presAssocID="{753F5683-D125-1745-B0B8-1CD860D8BF34}" presName="hierChild4" presStyleCnt="0"/>
      <dgm:spPr/>
    </dgm:pt>
    <dgm:pt modelId="{7D21B660-304A-0C45-8362-25E82F2E7D1A}" type="pres">
      <dgm:prSet presAssocID="{BF72FF2E-35B7-4846-8E6D-4DE70B77A411}" presName="Name10" presStyleLbl="parChTrans1D2" presStyleIdx="1" presStyleCnt="3"/>
      <dgm:spPr/>
      <dgm:t>
        <a:bodyPr/>
        <a:lstStyle/>
        <a:p>
          <a:endParaRPr lang="en-US"/>
        </a:p>
      </dgm:t>
    </dgm:pt>
    <dgm:pt modelId="{387C680B-E952-F04F-8840-6329408C4FF2}" type="pres">
      <dgm:prSet presAssocID="{C16ADBA1-3329-D64D-A923-73E71D12330C}" presName="hierRoot2" presStyleCnt="0"/>
      <dgm:spPr/>
    </dgm:pt>
    <dgm:pt modelId="{14AE68B9-FE25-6547-9774-6FB5767EC7AF}" type="pres">
      <dgm:prSet presAssocID="{C16ADBA1-3329-D64D-A923-73E71D12330C}" presName="composite2" presStyleCnt="0"/>
      <dgm:spPr/>
    </dgm:pt>
    <dgm:pt modelId="{646F3537-73EB-B949-918D-3B7B930AA6F5}" type="pres">
      <dgm:prSet presAssocID="{C16ADBA1-3329-D64D-A923-73E71D12330C}" presName="background2" presStyleLbl="node2" presStyleIdx="1" presStyleCnt="3"/>
      <dgm:spPr>
        <a:solidFill>
          <a:schemeClr val="tx2">
            <a:lumMod val="75000"/>
          </a:schemeClr>
        </a:solidFill>
        <a:effectLst/>
      </dgm:spPr>
      <dgm:t>
        <a:bodyPr/>
        <a:lstStyle/>
        <a:p>
          <a:endParaRPr lang="en-US"/>
        </a:p>
      </dgm:t>
    </dgm:pt>
    <dgm:pt modelId="{29CED845-19D1-E94E-8929-4CD240F70DCF}" type="pres">
      <dgm:prSet presAssocID="{C16ADBA1-3329-D64D-A923-73E71D12330C}" presName="text2" presStyleLbl="fgAcc2" presStyleIdx="1" presStyleCnt="3" custLinFactNeighborX="-33727" custLinFactNeighborY="-3794">
        <dgm:presLayoutVars>
          <dgm:chPref val="3"/>
        </dgm:presLayoutVars>
      </dgm:prSet>
      <dgm:spPr/>
      <dgm:t>
        <a:bodyPr/>
        <a:lstStyle/>
        <a:p>
          <a:endParaRPr lang="en-US"/>
        </a:p>
      </dgm:t>
    </dgm:pt>
    <dgm:pt modelId="{19852B07-4D31-214F-9301-B80B7570A269}" type="pres">
      <dgm:prSet presAssocID="{C16ADBA1-3329-D64D-A923-73E71D12330C}" presName="hierChild3" presStyleCnt="0"/>
      <dgm:spPr/>
    </dgm:pt>
    <dgm:pt modelId="{F8E47508-4D92-4841-B7F5-2B43DF9D01CA}" type="pres">
      <dgm:prSet presAssocID="{A9C14472-D648-1E4E-93C1-1B7ED9FB14CB}" presName="hierRoot1" presStyleCnt="0"/>
      <dgm:spPr/>
    </dgm:pt>
    <dgm:pt modelId="{B2BA61A3-B21F-2F4F-A27F-1E993EFF1F4B}" type="pres">
      <dgm:prSet presAssocID="{A9C14472-D648-1E4E-93C1-1B7ED9FB14CB}" presName="composite" presStyleCnt="0"/>
      <dgm:spPr/>
    </dgm:pt>
    <dgm:pt modelId="{EF2F118D-C820-304A-83D6-27A1A959A5FB}" type="pres">
      <dgm:prSet presAssocID="{A9C14472-D648-1E4E-93C1-1B7ED9FB14CB}" presName="background" presStyleLbl="node0" presStyleIdx="1" presStyleCnt="2"/>
      <dgm:spPr>
        <a:solidFill>
          <a:schemeClr val="tx2">
            <a:lumMod val="75000"/>
          </a:schemeClr>
        </a:solidFill>
        <a:effectLst/>
      </dgm:spPr>
      <dgm:t>
        <a:bodyPr/>
        <a:lstStyle/>
        <a:p>
          <a:endParaRPr lang="en-US"/>
        </a:p>
      </dgm:t>
    </dgm:pt>
    <dgm:pt modelId="{A8C405E2-5814-1346-B374-16BF34682930}" type="pres">
      <dgm:prSet presAssocID="{A9C14472-D648-1E4E-93C1-1B7ED9FB14CB}" presName="text" presStyleLbl="fgAcc0" presStyleIdx="1" presStyleCnt="2" custLinFactNeighborX="-66651" custLinFactNeighborY="2529">
        <dgm:presLayoutVars>
          <dgm:chPref val="3"/>
        </dgm:presLayoutVars>
      </dgm:prSet>
      <dgm:spPr/>
      <dgm:t>
        <a:bodyPr/>
        <a:lstStyle/>
        <a:p>
          <a:endParaRPr lang="en-US"/>
        </a:p>
      </dgm:t>
    </dgm:pt>
    <dgm:pt modelId="{62A3ED94-654E-E941-A0F8-294D22630DC7}" type="pres">
      <dgm:prSet presAssocID="{A9C14472-D648-1E4E-93C1-1B7ED9FB14CB}" presName="hierChild2" presStyleCnt="0"/>
      <dgm:spPr/>
    </dgm:pt>
    <dgm:pt modelId="{B4C3B5E3-D81B-994D-BB40-67475EE41359}" type="pres">
      <dgm:prSet presAssocID="{A540A28C-5C8C-0547-9B97-A77B409D9B33}" presName="Name10" presStyleLbl="parChTrans1D2" presStyleIdx="2" presStyleCnt="3"/>
      <dgm:spPr/>
      <dgm:t>
        <a:bodyPr/>
        <a:lstStyle/>
        <a:p>
          <a:endParaRPr lang="en-US"/>
        </a:p>
      </dgm:t>
    </dgm:pt>
    <dgm:pt modelId="{6300A319-EE00-0344-9BFC-D6F49AE21F3F}" type="pres">
      <dgm:prSet presAssocID="{4037DDB7-9DFB-2F42-BD74-0FCCD1F41ED7}" presName="hierRoot2" presStyleCnt="0"/>
      <dgm:spPr/>
    </dgm:pt>
    <dgm:pt modelId="{2995CDD1-F185-AC4D-9E55-C1A4942C1989}" type="pres">
      <dgm:prSet presAssocID="{4037DDB7-9DFB-2F42-BD74-0FCCD1F41ED7}" presName="composite2" presStyleCnt="0"/>
      <dgm:spPr/>
    </dgm:pt>
    <dgm:pt modelId="{BC6575E1-2812-5C43-951F-E9EB66CF75F5}" type="pres">
      <dgm:prSet presAssocID="{4037DDB7-9DFB-2F42-BD74-0FCCD1F41ED7}" presName="background2" presStyleLbl="node2" presStyleIdx="2" presStyleCnt="3"/>
      <dgm:spPr>
        <a:solidFill>
          <a:schemeClr val="tx2">
            <a:lumMod val="75000"/>
          </a:schemeClr>
        </a:solidFill>
        <a:effectLst/>
      </dgm:spPr>
      <dgm:t>
        <a:bodyPr/>
        <a:lstStyle/>
        <a:p>
          <a:endParaRPr lang="en-US"/>
        </a:p>
      </dgm:t>
    </dgm:pt>
    <dgm:pt modelId="{8D17BB9B-4AAD-8940-806B-57018B5F9E40}" type="pres">
      <dgm:prSet presAssocID="{4037DDB7-9DFB-2F42-BD74-0FCCD1F41ED7}" presName="text2" presStyleLbl="fgAcc2" presStyleIdx="2" presStyleCnt="3" custLinFactNeighborX="-8030" custLinFactNeighborY="68288">
        <dgm:presLayoutVars>
          <dgm:chPref val="3"/>
        </dgm:presLayoutVars>
      </dgm:prSet>
      <dgm:spPr/>
      <dgm:t>
        <a:bodyPr/>
        <a:lstStyle/>
        <a:p>
          <a:endParaRPr lang="en-US"/>
        </a:p>
      </dgm:t>
    </dgm:pt>
    <dgm:pt modelId="{44084721-95C0-2C40-A650-52AF1ECC7A56}" type="pres">
      <dgm:prSet presAssocID="{4037DDB7-9DFB-2F42-BD74-0FCCD1F41ED7}" presName="hierChild3" presStyleCnt="0"/>
      <dgm:spPr/>
    </dgm:pt>
  </dgm:ptLst>
  <dgm:cxnLst>
    <dgm:cxn modelId="{1E6D9E0F-3B1A-BA4E-B8D8-CFB0D50CA430}" type="presOf" srcId="{04C027A2-CDF1-4642-90C9-E6FADE5C1CFB}" destId="{55779194-4F51-174B-9273-E67853468299}" srcOrd="0" destOrd="0" presId="urn:microsoft.com/office/officeart/2005/8/layout/hierarchy1"/>
    <dgm:cxn modelId="{03C62611-AADA-CD4C-8A11-858778674ACC}" type="presOf" srcId="{A540A28C-5C8C-0547-9B97-A77B409D9B33}" destId="{B4C3B5E3-D81B-994D-BB40-67475EE41359}" srcOrd="0" destOrd="0" presId="urn:microsoft.com/office/officeart/2005/8/layout/hierarchy1"/>
    <dgm:cxn modelId="{02BAE233-3420-9143-B171-171052B36D8D}" type="presOf" srcId="{BF72FF2E-35B7-4846-8E6D-4DE70B77A411}" destId="{7D21B660-304A-0C45-8362-25E82F2E7D1A}" srcOrd="0" destOrd="0" presId="urn:microsoft.com/office/officeart/2005/8/layout/hierarchy1"/>
    <dgm:cxn modelId="{22AD5952-6C6D-3E46-AD57-3DEBE204AFF7}" type="presOf" srcId="{00BC296F-6B08-0D44-A9B2-B6811D05F4DF}" destId="{3442899B-68FA-A643-8DAB-214E62BD7585}" srcOrd="0" destOrd="0" presId="urn:microsoft.com/office/officeart/2005/8/layout/hierarchy1"/>
    <dgm:cxn modelId="{84B06D85-AA08-1949-9B9E-E557D93AEFA7}" srcId="{BBD68C50-D3B4-1848-8EA9-4FFB00864135}" destId="{08A164DB-0700-5F46-B9A1-B027F1405942}" srcOrd="0" destOrd="0" parTransId="{0178B1F8-C721-3C49-BCE7-F32F860131AA}" sibTransId="{6822A150-B292-CF46-B564-9EB9535ABC01}"/>
    <dgm:cxn modelId="{C1FF95B4-E4DC-AA4B-9EF3-4AF243CFF51C}" srcId="{08A164DB-0700-5F46-B9A1-B027F1405942}" destId="{753F5683-D125-1745-B0B8-1CD860D8BF34}" srcOrd="1" destOrd="0" parTransId="{36D2DD83-68FB-C240-924B-E53FB664BB4E}" sibTransId="{79F04441-1C88-1849-B00C-3C72638C23F4}"/>
    <dgm:cxn modelId="{FD4007FF-B73E-7848-B922-D545931226BF}" type="presOf" srcId="{753F5683-D125-1745-B0B8-1CD860D8BF34}" destId="{6CA8EF98-5A7C-8443-99AC-2F342BF4CC08}" srcOrd="0" destOrd="0" presId="urn:microsoft.com/office/officeart/2005/8/layout/hierarchy1"/>
    <dgm:cxn modelId="{A37044E7-B5FC-FB49-B123-294DE2E02A80}" type="presOf" srcId="{36D2DD83-68FB-C240-924B-E53FB664BB4E}" destId="{80EC68D4-94F4-744A-A03B-1EB6E5866716}" srcOrd="0" destOrd="0" presId="urn:microsoft.com/office/officeart/2005/8/layout/hierarchy1"/>
    <dgm:cxn modelId="{3EA70A2B-6378-3A4E-A678-DB83B86118EF}" type="presOf" srcId="{4037DDB7-9DFB-2F42-BD74-0FCCD1F41ED7}" destId="{8D17BB9B-4AAD-8940-806B-57018B5F9E40}" srcOrd="0" destOrd="0" presId="urn:microsoft.com/office/officeart/2005/8/layout/hierarchy1"/>
    <dgm:cxn modelId="{00C15A7B-2F8F-CD46-ACBA-03CD10F2AD7A}" srcId="{00BC296F-6B08-0D44-A9B2-B6811D05F4DF}" destId="{BBD68C50-D3B4-1848-8EA9-4FFB00864135}" srcOrd="0" destOrd="0" parTransId="{C64748D1-2C8B-A14B-A4D8-276463D34889}" sibTransId="{710808CB-713F-4A43-B272-E94CA8951D74}"/>
    <dgm:cxn modelId="{524DC614-0EBD-A44F-A552-9AEFEBDE5A29}" srcId="{BBD68C50-D3B4-1848-8EA9-4FFB00864135}" destId="{C16ADBA1-3329-D64D-A923-73E71D12330C}" srcOrd="1" destOrd="0" parTransId="{BF72FF2E-35B7-4846-8E6D-4DE70B77A411}" sibTransId="{F805A922-6147-2E46-942F-8B580B8F2F52}"/>
    <dgm:cxn modelId="{23956645-1DC0-1540-A6F7-3166E06C744F}" srcId="{08A164DB-0700-5F46-B9A1-B027F1405942}" destId="{04C027A2-CDF1-4642-90C9-E6FADE5C1CFB}" srcOrd="0" destOrd="0" parTransId="{E7BD5B4E-AF1C-5942-BF7B-D719F1B71C54}" sibTransId="{D774972B-31DD-4143-B0A6-441769B7E435}"/>
    <dgm:cxn modelId="{D986B12A-8A55-FD4B-A0E9-8319BE8E7C2F}" srcId="{00BC296F-6B08-0D44-A9B2-B6811D05F4DF}" destId="{A9C14472-D648-1E4E-93C1-1B7ED9FB14CB}" srcOrd="1" destOrd="0" parTransId="{C28AFA86-DA72-D148-8BA6-CDE66A22ADD7}" sibTransId="{3C7C4805-A7D9-0E4C-BA4D-11BEC16A39B1}"/>
    <dgm:cxn modelId="{8076E06C-AB5D-664C-BA63-DE28C7B8DE60}" type="presOf" srcId="{C16ADBA1-3329-D64D-A923-73E71D12330C}" destId="{29CED845-19D1-E94E-8929-4CD240F70DCF}" srcOrd="0" destOrd="0" presId="urn:microsoft.com/office/officeart/2005/8/layout/hierarchy1"/>
    <dgm:cxn modelId="{93A9B619-78AE-6C45-90F5-A9899870EE5A}" srcId="{A9C14472-D648-1E4E-93C1-1B7ED9FB14CB}" destId="{4037DDB7-9DFB-2F42-BD74-0FCCD1F41ED7}" srcOrd="0" destOrd="0" parTransId="{A540A28C-5C8C-0547-9B97-A77B409D9B33}" sibTransId="{3E9BFF95-E0AE-0C40-BE6B-2A6D56B5E341}"/>
    <dgm:cxn modelId="{0C556484-C88A-E242-A7FD-D70EE459F1EC}" type="presOf" srcId="{08A164DB-0700-5F46-B9A1-B027F1405942}" destId="{6E50DDCC-9308-574D-9786-08EE1640B632}" srcOrd="0" destOrd="0" presId="urn:microsoft.com/office/officeart/2005/8/layout/hierarchy1"/>
    <dgm:cxn modelId="{2B26D35C-4191-B94D-858F-3A6B4AD2A2FF}" type="presOf" srcId="{A9C14472-D648-1E4E-93C1-1B7ED9FB14CB}" destId="{A8C405E2-5814-1346-B374-16BF34682930}" srcOrd="0" destOrd="0" presId="urn:microsoft.com/office/officeart/2005/8/layout/hierarchy1"/>
    <dgm:cxn modelId="{01B563AF-1BCE-2C41-9D0E-D891BB2FB8CA}" type="presOf" srcId="{BBD68C50-D3B4-1848-8EA9-4FFB00864135}" destId="{9A4F00F8-6A67-5C4B-9E84-0DC5D6ECE23B}" srcOrd="0" destOrd="0" presId="urn:microsoft.com/office/officeart/2005/8/layout/hierarchy1"/>
    <dgm:cxn modelId="{4D1EAF34-A193-4D46-9C3F-B58B552ED4B7}" type="presOf" srcId="{E7BD5B4E-AF1C-5942-BF7B-D719F1B71C54}" destId="{730BCF91-5994-2044-81BC-E029013DA0AA}" srcOrd="0" destOrd="0" presId="urn:microsoft.com/office/officeart/2005/8/layout/hierarchy1"/>
    <dgm:cxn modelId="{B187DC62-98F4-1345-80C3-954A519A0A49}" type="presOf" srcId="{0178B1F8-C721-3C49-BCE7-F32F860131AA}" destId="{11F25EAC-EF1F-0A41-A139-8A007967E6A7}" srcOrd="0" destOrd="0" presId="urn:microsoft.com/office/officeart/2005/8/layout/hierarchy1"/>
    <dgm:cxn modelId="{0B443CB7-ED3A-064D-9310-772A6DA20471}" type="presParOf" srcId="{3442899B-68FA-A643-8DAB-214E62BD7585}" destId="{F4946BA7-3CE5-114A-B785-C8F3E1B4DA49}" srcOrd="0" destOrd="0" presId="urn:microsoft.com/office/officeart/2005/8/layout/hierarchy1"/>
    <dgm:cxn modelId="{AD686C01-B920-3C46-9C8F-6FF11F81B132}" type="presParOf" srcId="{F4946BA7-3CE5-114A-B785-C8F3E1B4DA49}" destId="{FC73F032-B618-114B-BB16-4A4C1BCF590B}" srcOrd="0" destOrd="0" presId="urn:microsoft.com/office/officeart/2005/8/layout/hierarchy1"/>
    <dgm:cxn modelId="{83A9194B-6F90-0549-9E29-0FAD1DB5A596}" type="presParOf" srcId="{FC73F032-B618-114B-BB16-4A4C1BCF590B}" destId="{5C1FE5D2-DC51-E14D-8544-A3E28AE58614}" srcOrd="0" destOrd="0" presId="urn:microsoft.com/office/officeart/2005/8/layout/hierarchy1"/>
    <dgm:cxn modelId="{6C56D4CF-A84A-3C46-8806-5C3AAE15214F}" type="presParOf" srcId="{FC73F032-B618-114B-BB16-4A4C1BCF590B}" destId="{9A4F00F8-6A67-5C4B-9E84-0DC5D6ECE23B}" srcOrd="1" destOrd="0" presId="urn:microsoft.com/office/officeart/2005/8/layout/hierarchy1"/>
    <dgm:cxn modelId="{A2B1BD37-14ED-8745-9FCC-E435F42DADE4}" type="presParOf" srcId="{F4946BA7-3CE5-114A-B785-C8F3E1B4DA49}" destId="{6649ABFA-C967-9C42-B010-A9C274257A25}" srcOrd="1" destOrd="0" presId="urn:microsoft.com/office/officeart/2005/8/layout/hierarchy1"/>
    <dgm:cxn modelId="{B8BB8846-DF65-D043-B03F-F4C4987AFB04}" type="presParOf" srcId="{6649ABFA-C967-9C42-B010-A9C274257A25}" destId="{11F25EAC-EF1F-0A41-A139-8A007967E6A7}" srcOrd="0" destOrd="0" presId="urn:microsoft.com/office/officeart/2005/8/layout/hierarchy1"/>
    <dgm:cxn modelId="{9A499C60-5561-DB46-9890-B7A7D98C134A}" type="presParOf" srcId="{6649ABFA-C967-9C42-B010-A9C274257A25}" destId="{04491E9E-CE1E-5344-887E-292CA6D9A973}" srcOrd="1" destOrd="0" presId="urn:microsoft.com/office/officeart/2005/8/layout/hierarchy1"/>
    <dgm:cxn modelId="{228B2B31-5D1E-FE48-B425-0134650A6AF1}" type="presParOf" srcId="{04491E9E-CE1E-5344-887E-292CA6D9A973}" destId="{69A53F18-03FD-0740-8D9D-0514558B4A06}" srcOrd="0" destOrd="0" presId="urn:microsoft.com/office/officeart/2005/8/layout/hierarchy1"/>
    <dgm:cxn modelId="{2647AF0B-854F-1542-83B8-03B92D6DA1C3}" type="presParOf" srcId="{69A53F18-03FD-0740-8D9D-0514558B4A06}" destId="{783A5137-820A-D847-B8CC-B414AB8AF267}" srcOrd="0" destOrd="0" presId="urn:microsoft.com/office/officeart/2005/8/layout/hierarchy1"/>
    <dgm:cxn modelId="{182F043D-526E-3747-99C6-923360FBDD9A}" type="presParOf" srcId="{69A53F18-03FD-0740-8D9D-0514558B4A06}" destId="{6E50DDCC-9308-574D-9786-08EE1640B632}" srcOrd="1" destOrd="0" presId="urn:microsoft.com/office/officeart/2005/8/layout/hierarchy1"/>
    <dgm:cxn modelId="{74FE3640-4C87-6D49-A639-3C7804631DC9}" type="presParOf" srcId="{04491E9E-CE1E-5344-887E-292CA6D9A973}" destId="{57859B20-A491-C14E-8B47-262AD3FB3C9C}" srcOrd="1" destOrd="0" presId="urn:microsoft.com/office/officeart/2005/8/layout/hierarchy1"/>
    <dgm:cxn modelId="{AFAF2F47-D683-064F-BD20-2B48558CECD0}" type="presParOf" srcId="{57859B20-A491-C14E-8B47-262AD3FB3C9C}" destId="{730BCF91-5994-2044-81BC-E029013DA0AA}" srcOrd="0" destOrd="0" presId="urn:microsoft.com/office/officeart/2005/8/layout/hierarchy1"/>
    <dgm:cxn modelId="{C403C099-C8C3-664C-8800-9022515AB0EF}" type="presParOf" srcId="{57859B20-A491-C14E-8B47-262AD3FB3C9C}" destId="{8BDEB65C-7C86-7645-A3A3-D94EBA93D6FD}" srcOrd="1" destOrd="0" presId="urn:microsoft.com/office/officeart/2005/8/layout/hierarchy1"/>
    <dgm:cxn modelId="{6EEF2722-A808-6043-90B4-6C65D2AAB772}" type="presParOf" srcId="{8BDEB65C-7C86-7645-A3A3-D94EBA93D6FD}" destId="{15A826FD-21B7-714F-A8CA-0CACF4907DED}" srcOrd="0" destOrd="0" presId="urn:microsoft.com/office/officeart/2005/8/layout/hierarchy1"/>
    <dgm:cxn modelId="{11B199F3-239D-9F4C-B0BB-7317DFB2C5F1}" type="presParOf" srcId="{15A826FD-21B7-714F-A8CA-0CACF4907DED}" destId="{D841183A-AE99-E34F-AEEC-BFDDDA6B149E}" srcOrd="0" destOrd="0" presId="urn:microsoft.com/office/officeart/2005/8/layout/hierarchy1"/>
    <dgm:cxn modelId="{44F3DE71-C631-BB4C-B0AF-DE6AC37993D1}" type="presParOf" srcId="{15A826FD-21B7-714F-A8CA-0CACF4907DED}" destId="{55779194-4F51-174B-9273-E67853468299}" srcOrd="1" destOrd="0" presId="urn:microsoft.com/office/officeart/2005/8/layout/hierarchy1"/>
    <dgm:cxn modelId="{71A5177B-28AF-4C42-9F0B-99601643D404}" type="presParOf" srcId="{8BDEB65C-7C86-7645-A3A3-D94EBA93D6FD}" destId="{7AA7BB12-1E7F-7D43-A01E-E1F19278C76C}" srcOrd="1" destOrd="0" presId="urn:microsoft.com/office/officeart/2005/8/layout/hierarchy1"/>
    <dgm:cxn modelId="{96319BFC-B364-D245-A8B0-AE514A9C2180}" type="presParOf" srcId="{57859B20-A491-C14E-8B47-262AD3FB3C9C}" destId="{80EC68D4-94F4-744A-A03B-1EB6E5866716}" srcOrd="2" destOrd="0" presId="urn:microsoft.com/office/officeart/2005/8/layout/hierarchy1"/>
    <dgm:cxn modelId="{9000B2A4-CBF3-7A46-B78B-488E63310340}" type="presParOf" srcId="{57859B20-A491-C14E-8B47-262AD3FB3C9C}" destId="{34BC33A0-ED39-DE4F-8A9F-338B5DB527DD}" srcOrd="3" destOrd="0" presId="urn:microsoft.com/office/officeart/2005/8/layout/hierarchy1"/>
    <dgm:cxn modelId="{1C82347C-89A0-6D43-9F03-46D44387E6FC}" type="presParOf" srcId="{34BC33A0-ED39-DE4F-8A9F-338B5DB527DD}" destId="{C879E55B-7DBC-0A46-B6DA-7A7E7A671055}" srcOrd="0" destOrd="0" presId="urn:microsoft.com/office/officeart/2005/8/layout/hierarchy1"/>
    <dgm:cxn modelId="{C9D1FAE8-E6E5-8745-91F1-B0DBE5973CE4}" type="presParOf" srcId="{C879E55B-7DBC-0A46-B6DA-7A7E7A671055}" destId="{58E25500-82D6-5146-A221-84A9B541C842}" srcOrd="0" destOrd="0" presId="urn:microsoft.com/office/officeart/2005/8/layout/hierarchy1"/>
    <dgm:cxn modelId="{D3829702-AB1D-134C-AD21-FCB24B5E7342}" type="presParOf" srcId="{C879E55B-7DBC-0A46-B6DA-7A7E7A671055}" destId="{6CA8EF98-5A7C-8443-99AC-2F342BF4CC08}" srcOrd="1" destOrd="0" presId="urn:microsoft.com/office/officeart/2005/8/layout/hierarchy1"/>
    <dgm:cxn modelId="{176A9EC6-79E5-3649-8044-ED5A6FCF24B4}" type="presParOf" srcId="{34BC33A0-ED39-DE4F-8A9F-338B5DB527DD}" destId="{5AFB516C-8B19-1347-A340-BD44FA087715}" srcOrd="1" destOrd="0" presId="urn:microsoft.com/office/officeart/2005/8/layout/hierarchy1"/>
    <dgm:cxn modelId="{484FE306-F94B-F44C-8528-2BC4BD8F4656}" type="presParOf" srcId="{6649ABFA-C967-9C42-B010-A9C274257A25}" destId="{7D21B660-304A-0C45-8362-25E82F2E7D1A}" srcOrd="2" destOrd="0" presId="urn:microsoft.com/office/officeart/2005/8/layout/hierarchy1"/>
    <dgm:cxn modelId="{367BC76C-3155-124D-9082-20A05A7AB6C1}" type="presParOf" srcId="{6649ABFA-C967-9C42-B010-A9C274257A25}" destId="{387C680B-E952-F04F-8840-6329408C4FF2}" srcOrd="3" destOrd="0" presId="urn:microsoft.com/office/officeart/2005/8/layout/hierarchy1"/>
    <dgm:cxn modelId="{46C7462D-B3A3-CA48-9AB6-0486E10763BF}" type="presParOf" srcId="{387C680B-E952-F04F-8840-6329408C4FF2}" destId="{14AE68B9-FE25-6547-9774-6FB5767EC7AF}" srcOrd="0" destOrd="0" presId="urn:microsoft.com/office/officeart/2005/8/layout/hierarchy1"/>
    <dgm:cxn modelId="{5A3CBFD5-2EE3-FF42-8317-CCDAB66502B5}" type="presParOf" srcId="{14AE68B9-FE25-6547-9774-6FB5767EC7AF}" destId="{646F3537-73EB-B949-918D-3B7B930AA6F5}" srcOrd="0" destOrd="0" presId="urn:microsoft.com/office/officeart/2005/8/layout/hierarchy1"/>
    <dgm:cxn modelId="{8C31AD51-E647-C940-9512-FD95CB860DCF}" type="presParOf" srcId="{14AE68B9-FE25-6547-9774-6FB5767EC7AF}" destId="{29CED845-19D1-E94E-8929-4CD240F70DCF}" srcOrd="1" destOrd="0" presId="urn:microsoft.com/office/officeart/2005/8/layout/hierarchy1"/>
    <dgm:cxn modelId="{9DECBBDD-DD48-1A4F-83B4-1E1458E92B1D}" type="presParOf" srcId="{387C680B-E952-F04F-8840-6329408C4FF2}" destId="{19852B07-4D31-214F-9301-B80B7570A269}" srcOrd="1" destOrd="0" presId="urn:microsoft.com/office/officeart/2005/8/layout/hierarchy1"/>
    <dgm:cxn modelId="{42DABD47-90F1-BC49-B53F-8190DF8187C7}" type="presParOf" srcId="{3442899B-68FA-A643-8DAB-214E62BD7585}" destId="{F8E47508-4D92-4841-B7F5-2B43DF9D01CA}" srcOrd="1" destOrd="0" presId="urn:microsoft.com/office/officeart/2005/8/layout/hierarchy1"/>
    <dgm:cxn modelId="{6BA15692-22A0-EC43-B7FA-1FFCCAAA54FF}" type="presParOf" srcId="{F8E47508-4D92-4841-B7F5-2B43DF9D01CA}" destId="{B2BA61A3-B21F-2F4F-A27F-1E993EFF1F4B}" srcOrd="0" destOrd="0" presId="urn:microsoft.com/office/officeart/2005/8/layout/hierarchy1"/>
    <dgm:cxn modelId="{3E78FA6E-C0F4-F747-873C-A83703CC6902}" type="presParOf" srcId="{B2BA61A3-B21F-2F4F-A27F-1E993EFF1F4B}" destId="{EF2F118D-C820-304A-83D6-27A1A959A5FB}" srcOrd="0" destOrd="0" presId="urn:microsoft.com/office/officeart/2005/8/layout/hierarchy1"/>
    <dgm:cxn modelId="{66633159-0A60-964C-81F5-1B040B7C21F2}" type="presParOf" srcId="{B2BA61A3-B21F-2F4F-A27F-1E993EFF1F4B}" destId="{A8C405E2-5814-1346-B374-16BF34682930}" srcOrd="1" destOrd="0" presId="urn:microsoft.com/office/officeart/2005/8/layout/hierarchy1"/>
    <dgm:cxn modelId="{3961CB7A-0F9E-C742-BB16-4AFE6B9B9D8C}" type="presParOf" srcId="{F8E47508-4D92-4841-B7F5-2B43DF9D01CA}" destId="{62A3ED94-654E-E941-A0F8-294D22630DC7}" srcOrd="1" destOrd="0" presId="urn:microsoft.com/office/officeart/2005/8/layout/hierarchy1"/>
    <dgm:cxn modelId="{BFF5729F-C28F-F24F-89FA-102690C8C4DC}" type="presParOf" srcId="{62A3ED94-654E-E941-A0F8-294D22630DC7}" destId="{B4C3B5E3-D81B-994D-BB40-67475EE41359}" srcOrd="0" destOrd="0" presId="urn:microsoft.com/office/officeart/2005/8/layout/hierarchy1"/>
    <dgm:cxn modelId="{153A85EF-71D2-CF44-9491-B335C1BC4F14}" type="presParOf" srcId="{62A3ED94-654E-E941-A0F8-294D22630DC7}" destId="{6300A319-EE00-0344-9BFC-D6F49AE21F3F}" srcOrd="1" destOrd="0" presId="urn:microsoft.com/office/officeart/2005/8/layout/hierarchy1"/>
    <dgm:cxn modelId="{2C3CD751-B531-9643-8E53-1BB039CF8842}" type="presParOf" srcId="{6300A319-EE00-0344-9BFC-D6F49AE21F3F}" destId="{2995CDD1-F185-AC4D-9E55-C1A4942C1989}" srcOrd="0" destOrd="0" presId="urn:microsoft.com/office/officeart/2005/8/layout/hierarchy1"/>
    <dgm:cxn modelId="{5A156FC8-9365-F946-8C92-8833AB8C9D7B}" type="presParOf" srcId="{2995CDD1-F185-AC4D-9E55-C1A4942C1989}" destId="{BC6575E1-2812-5C43-951F-E9EB66CF75F5}" srcOrd="0" destOrd="0" presId="urn:microsoft.com/office/officeart/2005/8/layout/hierarchy1"/>
    <dgm:cxn modelId="{AA163878-F553-524E-9A71-4BFE43C08C67}" type="presParOf" srcId="{2995CDD1-F185-AC4D-9E55-C1A4942C1989}" destId="{8D17BB9B-4AAD-8940-806B-57018B5F9E40}" srcOrd="1" destOrd="0" presId="urn:microsoft.com/office/officeart/2005/8/layout/hierarchy1"/>
    <dgm:cxn modelId="{5BBC5540-C692-B743-8B1B-B230472FEEC2}" type="presParOf" srcId="{6300A319-EE00-0344-9BFC-D6F49AE21F3F}" destId="{44084721-95C0-2C40-A650-52AF1ECC7A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3B5E3-D81B-994D-BB40-67475EE41359}">
      <dsp:nvSpPr>
        <dsp:cNvPr id="0" name=""/>
        <dsp:cNvSpPr/>
      </dsp:nvSpPr>
      <dsp:spPr>
        <a:xfrm>
          <a:off x="4569904" y="1444471"/>
          <a:ext cx="927106" cy="1120357"/>
        </a:xfrm>
        <a:custGeom>
          <a:avLst/>
          <a:gdLst/>
          <a:ahLst/>
          <a:cxnLst/>
          <a:rect l="0" t="0" r="0" b="0"/>
          <a:pathLst>
            <a:path>
              <a:moveTo>
                <a:pt x="0" y="0"/>
              </a:moveTo>
              <a:lnTo>
                <a:pt x="0" y="973846"/>
              </a:lnTo>
              <a:lnTo>
                <a:pt x="927106" y="973846"/>
              </a:lnTo>
              <a:lnTo>
                <a:pt x="927106" y="1120357"/>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D21B660-304A-0C45-8362-25E82F2E7D1A}">
      <dsp:nvSpPr>
        <dsp:cNvPr id="0" name=""/>
        <dsp:cNvSpPr/>
      </dsp:nvSpPr>
      <dsp:spPr>
        <a:xfrm>
          <a:off x="1888801" y="1504114"/>
          <a:ext cx="1268828" cy="436741"/>
        </a:xfrm>
        <a:custGeom>
          <a:avLst/>
          <a:gdLst/>
          <a:ahLst/>
          <a:cxnLst/>
          <a:rect l="0" t="0" r="0" b="0"/>
          <a:pathLst>
            <a:path>
              <a:moveTo>
                <a:pt x="0" y="0"/>
              </a:moveTo>
              <a:lnTo>
                <a:pt x="0" y="290230"/>
              </a:lnTo>
              <a:lnTo>
                <a:pt x="1268828" y="290230"/>
              </a:lnTo>
              <a:lnTo>
                <a:pt x="1268828" y="436741"/>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80EC68D4-94F4-744A-A03B-1EB6E5866716}">
      <dsp:nvSpPr>
        <dsp:cNvPr id="0" name=""/>
        <dsp:cNvSpPr/>
      </dsp:nvSpPr>
      <dsp:spPr>
        <a:xfrm>
          <a:off x="1173855" y="2970523"/>
          <a:ext cx="1550687" cy="472664"/>
        </a:xfrm>
        <a:custGeom>
          <a:avLst/>
          <a:gdLst/>
          <a:ahLst/>
          <a:cxnLst/>
          <a:rect l="0" t="0" r="0" b="0"/>
          <a:pathLst>
            <a:path>
              <a:moveTo>
                <a:pt x="0" y="0"/>
              </a:moveTo>
              <a:lnTo>
                <a:pt x="0" y="326153"/>
              </a:lnTo>
              <a:lnTo>
                <a:pt x="1550687" y="326153"/>
              </a:lnTo>
              <a:lnTo>
                <a:pt x="1550687"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730BCF91-5994-2044-81BC-E029013DA0AA}">
      <dsp:nvSpPr>
        <dsp:cNvPr id="0" name=""/>
        <dsp:cNvSpPr/>
      </dsp:nvSpPr>
      <dsp:spPr>
        <a:xfrm>
          <a:off x="791567" y="2970523"/>
          <a:ext cx="382288" cy="472664"/>
        </a:xfrm>
        <a:custGeom>
          <a:avLst/>
          <a:gdLst/>
          <a:ahLst/>
          <a:cxnLst/>
          <a:rect l="0" t="0" r="0" b="0"/>
          <a:pathLst>
            <a:path>
              <a:moveTo>
                <a:pt x="382288" y="0"/>
              </a:moveTo>
              <a:lnTo>
                <a:pt x="382288" y="326153"/>
              </a:lnTo>
              <a:lnTo>
                <a:pt x="0" y="326153"/>
              </a:lnTo>
              <a:lnTo>
                <a:pt x="0" y="472664"/>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11F25EAC-EF1F-0A41-A139-8A007967E6A7}">
      <dsp:nvSpPr>
        <dsp:cNvPr id="0" name=""/>
        <dsp:cNvSpPr/>
      </dsp:nvSpPr>
      <dsp:spPr>
        <a:xfrm>
          <a:off x="1173855" y="1504114"/>
          <a:ext cx="714946" cy="462139"/>
        </a:xfrm>
        <a:custGeom>
          <a:avLst/>
          <a:gdLst/>
          <a:ahLst/>
          <a:cxnLst/>
          <a:rect l="0" t="0" r="0" b="0"/>
          <a:pathLst>
            <a:path>
              <a:moveTo>
                <a:pt x="714946" y="0"/>
              </a:moveTo>
              <a:lnTo>
                <a:pt x="714946" y="315628"/>
              </a:lnTo>
              <a:lnTo>
                <a:pt x="0" y="315628"/>
              </a:lnTo>
              <a:lnTo>
                <a:pt x="0" y="462139"/>
              </a:lnTo>
            </a:path>
          </a:pathLst>
        </a:custGeom>
        <a:noFill/>
        <a:ln w="12700" cap="flat" cmpd="sng" algn="ctr">
          <a:solidFill>
            <a:schemeClr val="tx2">
              <a:lumMod val="75000"/>
            </a:schemeClr>
          </a:solidFill>
          <a:prstDash val="solid"/>
        </a:ln>
        <a:effectLst/>
      </dsp:spPr>
      <dsp:style>
        <a:lnRef idx="1">
          <a:scrgbClr r="0" g="0" b="0"/>
        </a:lnRef>
        <a:fillRef idx="0">
          <a:scrgbClr r="0" g="0" b="0"/>
        </a:fillRef>
        <a:effectRef idx="0">
          <a:scrgbClr r="0" g="0" b="0"/>
        </a:effectRef>
        <a:fontRef idx="minor"/>
      </dsp:style>
    </dsp:sp>
    <dsp:sp modelId="{5C1FE5D2-DC51-E14D-8544-A3E28AE58614}">
      <dsp:nvSpPr>
        <dsp:cNvPr id="0" name=""/>
        <dsp:cNvSpPr/>
      </dsp:nvSpPr>
      <dsp:spPr>
        <a:xfrm>
          <a:off x="990519" y="399921"/>
          <a:ext cx="1796565" cy="1104193"/>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9A4F00F8-6A67-5C4B-9E84-0DC5D6ECE23B}">
      <dsp:nvSpPr>
        <dsp:cNvPr id="0" name=""/>
        <dsp:cNvSpPr/>
      </dsp:nvSpPr>
      <dsp:spPr>
        <a:xfrm>
          <a:off x="1166244" y="566860"/>
          <a:ext cx="1796565" cy="1104193"/>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U.S. Department of Labor, Employment &amp; Training Administration</a:t>
          </a:r>
        </a:p>
        <a:p>
          <a:pPr lvl="0" algn="ctr" defTabSz="577850">
            <a:lnSpc>
              <a:spcPct val="90000"/>
            </a:lnSpc>
            <a:spcBef>
              <a:spcPct val="0"/>
            </a:spcBef>
            <a:spcAft>
              <a:spcPct val="35000"/>
            </a:spcAft>
          </a:pPr>
          <a:r>
            <a:rPr lang="en-US" sz="1300" kern="1200" dirty="0" smtClean="0">
              <a:latin typeface="Arial"/>
              <a:cs typeface="Arial"/>
            </a:rPr>
            <a:t>(National)</a:t>
          </a:r>
          <a:endParaRPr lang="en-US" sz="1300" kern="1200" dirty="0">
            <a:latin typeface="Arial"/>
            <a:cs typeface="Arial"/>
          </a:endParaRPr>
        </a:p>
      </dsp:txBody>
      <dsp:txXfrm>
        <a:off x="1198585" y="599201"/>
        <a:ext cx="1731883" cy="1039511"/>
      </dsp:txXfrm>
    </dsp:sp>
    <dsp:sp modelId="{783A5137-820A-D847-B8CC-B414AB8AF267}">
      <dsp:nvSpPr>
        <dsp:cNvPr id="0" name=""/>
        <dsp:cNvSpPr/>
      </dsp:nvSpPr>
      <dsp:spPr>
        <a:xfrm>
          <a:off x="383092" y="1966254"/>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6E50DDCC-9308-574D-9786-08EE1640B632}">
      <dsp:nvSpPr>
        <dsp:cNvPr id="0" name=""/>
        <dsp:cNvSpPr/>
      </dsp:nvSpPr>
      <dsp:spPr>
        <a:xfrm>
          <a:off x="558817" y="2133193"/>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Jobs for the Future</a:t>
          </a:r>
          <a:endParaRPr lang="en-US" sz="1300" kern="1200" dirty="0">
            <a:latin typeface="Arial"/>
            <a:cs typeface="Arial"/>
          </a:endParaRPr>
        </a:p>
      </dsp:txBody>
      <dsp:txXfrm>
        <a:off x="588231" y="2162607"/>
        <a:ext cx="1522697" cy="945440"/>
      </dsp:txXfrm>
    </dsp:sp>
    <dsp:sp modelId="{D841183A-AE99-E34F-AEEC-BFDDDA6B149E}">
      <dsp:nvSpPr>
        <dsp:cNvPr id="0" name=""/>
        <dsp:cNvSpPr/>
      </dsp:nvSpPr>
      <dsp:spPr>
        <a:xfrm>
          <a:off x="804" y="3443187"/>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55779194-4F51-174B-9273-E67853468299}">
      <dsp:nvSpPr>
        <dsp:cNvPr id="0" name=""/>
        <dsp:cNvSpPr/>
      </dsp:nvSpPr>
      <dsp:spPr>
        <a:xfrm>
          <a:off x="176529"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Maher &amp; Maher </a:t>
          </a:r>
          <a:endParaRPr lang="en-US" sz="1300" kern="1200" dirty="0">
            <a:latin typeface="Arial"/>
            <a:cs typeface="Arial"/>
          </a:endParaRPr>
        </a:p>
      </dsp:txBody>
      <dsp:txXfrm>
        <a:off x="205943" y="3639540"/>
        <a:ext cx="1522697" cy="945440"/>
      </dsp:txXfrm>
    </dsp:sp>
    <dsp:sp modelId="{58E25500-82D6-5146-A221-84A9B541C842}">
      <dsp:nvSpPr>
        <dsp:cNvPr id="0" name=""/>
        <dsp:cNvSpPr/>
      </dsp:nvSpPr>
      <dsp:spPr>
        <a:xfrm>
          <a:off x="1933780" y="3443187"/>
          <a:ext cx="1581525" cy="1004268"/>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A8EF98-5A7C-8443-99AC-2F342BF4CC08}">
      <dsp:nvSpPr>
        <dsp:cNvPr id="0" name=""/>
        <dsp:cNvSpPr/>
      </dsp:nvSpPr>
      <dsp:spPr>
        <a:xfrm>
          <a:off x="2109505" y="3610126"/>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American Association of Community Colleges</a:t>
          </a:r>
          <a:endParaRPr lang="en-US" sz="1300" kern="1200" dirty="0">
            <a:latin typeface="Arial"/>
            <a:cs typeface="Arial"/>
          </a:endParaRPr>
        </a:p>
      </dsp:txBody>
      <dsp:txXfrm>
        <a:off x="2138919" y="3639540"/>
        <a:ext cx="1522697" cy="945440"/>
      </dsp:txXfrm>
    </dsp:sp>
    <dsp:sp modelId="{646F3537-73EB-B949-918D-3B7B930AA6F5}">
      <dsp:nvSpPr>
        <dsp:cNvPr id="0" name=""/>
        <dsp:cNvSpPr/>
      </dsp:nvSpPr>
      <dsp:spPr>
        <a:xfrm>
          <a:off x="2366867" y="1940856"/>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29CED845-19D1-E94E-8929-4CD240F70DCF}">
      <dsp:nvSpPr>
        <dsp:cNvPr id="0" name=""/>
        <dsp:cNvSpPr/>
      </dsp:nvSpPr>
      <dsp:spPr>
        <a:xfrm>
          <a:off x="2542592" y="2107795"/>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CalState/Merlot</a:t>
          </a:r>
          <a:endParaRPr lang="en-US" sz="1300" kern="1200" dirty="0">
            <a:latin typeface="Arial"/>
            <a:cs typeface="Arial"/>
          </a:endParaRPr>
        </a:p>
      </dsp:txBody>
      <dsp:txXfrm>
        <a:off x="2572006" y="2137209"/>
        <a:ext cx="1522697" cy="945440"/>
      </dsp:txXfrm>
    </dsp:sp>
    <dsp:sp modelId="{EF2F118D-C820-304A-83D6-27A1A959A5FB}">
      <dsp:nvSpPr>
        <dsp:cNvPr id="0" name=""/>
        <dsp:cNvSpPr/>
      </dsp:nvSpPr>
      <dsp:spPr>
        <a:xfrm>
          <a:off x="3779141" y="440202"/>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8C405E2-5814-1346-B374-16BF34682930}">
      <dsp:nvSpPr>
        <dsp:cNvPr id="0" name=""/>
        <dsp:cNvSpPr/>
      </dsp:nvSpPr>
      <dsp:spPr>
        <a:xfrm>
          <a:off x="3954866" y="607141"/>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U.S. National Science Foundation</a:t>
          </a:r>
          <a:endParaRPr lang="en-US" sz="1300" kern="1200" dirty="0">
            <a:latin typeface="Arial"/>
            <a:cs typeface="Arial"/>
          </a:endParaRPr>
        </a:p>
      </dsp:txBody>
      <dsp:txXfrm>
        <a:off x="3984280" y="636555"/>
        <a:ext cx="1522697" cy="945440"/>
      </dsp:txXfrm>
    </dsp:sp>
    <dsp:sp modelId="{BC6575E1-2812-5C43-951F-E9EB66CF75F5}">
      <dsp:nvSpPr>
        <dsp:cNvPr id="0" name=""/>
        <dsp:cNvSpPr/>
      </dsp:nvSpPr>
      <dsp:spPr>
        <a:xfrm>
          <a:off x="4706247" y="2564828"/>
          <a:ext cx="1581525" cy="1004268"/>
        </a:xfrm>
        <a:prstGeom prst="roundRect">
          <a:avLst>
            <a:gd name="adj" fmla="val 10000"/>
          </a:avLst>
        </a:prstGeom>
        <a:solidFill>
          <a:schemeClr val="tx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8D17BB9B-4AAD-8940-806B-57018B5F9E40}">
      <dsp:nvSpPr>
        <dsp:cNvPr id="0" name=""/>
        <dsp:cNvSpPr/>
      </dsp:nvSpPr>
      <dsp:spPr>
        <a:xfrm>
          <a:off x="4881973" y="2731767"/>
          <a:ext cx="1581525" cy="100426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a:cs typeface="Arial"/>
            </a:rPr>
            <a:t>ATE Centers</a:t>
          </a:r>
          <a:endParaRPr lang="en-US" sz="1300" kern="1200" dirty="0">
            <a:latin typeface="Arial"/>
            <a:cs typeface="Arial"/>
          </a:endParaRPr>
        </a:p>
      </dsp:txBody>
      <dsp:txXfrm>
        <a:off x="4911387" y="2761181"/>
        <a:ext cx="1522697" cy="9454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725DDB-4D63-4446-9F35-9095D336AE82}" type="datetimeFigureOut">
              <a:rPr lang="en-US" smtClean="0"/>
              <a:t>8/17/2015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BF2C1-D288-C04E-9EAE-5DBEC8177EA6}" type="datetimeFigureOut">
              <a:rPr lang="en-US" smtClean="0"/>
              <a:t>8/17/2015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facebook.com/UDLCenter?ref=hl" TargetMode="External"/><Relationship Id="rId13" Type="http://schemas.openxmlformats.org/officeDocument/2006/relationships/hyperlink" Target="https://www.facebook.com/AIMCenter?ref=hl" TargetMode="External"/><Relationship Id="rId3" Type="http://schemas.openxmlformats.org/officeDocument/2006/relationships/hyperlink" Target="https://twitter.com/cast_udl" TargetMode="External"/><Relationship Id="rId7" Type="http://schemas.openxmlformats.org/officeDocument/2006/relationships/hyperlink" Target="https://twitter.com/udl_center" TargetMode="External"/><Relationship Id="rId12" Type="http://schemas.openxmlformats.org/officeDocument/2006/relationships/hyperlink" Target="https://twitter.com/aim_center"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www.youtube.com/user/UDLCAST" TargetMode="External"/><Relationship Id="rId11" Type="http://schemas.openxmlformats.org/officeDocument/2006/relationships/hyperlink" Target="http://community.udlcenter.org/" TargetMode="External"/><Relationship Id="rId5" Type="http://schemas.openxmlformats.org/officeDocument/2006/relationships/hyperlink" Target="http://goo.gl/3q7Om" TargetMode="External"/><Relationship Id="rId15" Type="http://schemas.openxmlformats.org/officeDocument/2006/relationships/hyperlink" Target="http://www.youtube.com/user/AIMNationalCenter" TargetMode="External"/><Relationship Id="rId10" Type="http://schemas.openxmlformats.org/officeDocument/2006/relationships/hyperlink" Target="http://www.youtube.com/user/UDLCenter" TargetMode="External"/><Relationship Id="rId4" Type="http://schemas.openxmlformats.org/officeDocument/2006/relationships/hyperlink" Target="https://www.facebook.com/CenterforAppliedSpecialTechnology?ref=hl" TargetMode="External"/><Relationship Id="rId9" Type="http://schemas.openxmlformats.org/officeDocument/2006/relationships/hyperlink" Target="http://goo.gl/poBrj" TargetMode="External"/><Relationship Id="rId14" Type="http://schemas.openxmlformats.org/officeDocument/2006/relationships/hyperlink" Target="http://goo.gl/JYjl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a:p>
            <a:pPr>
              <a:defRPr/>
            </a:pPr>
            <a:endParaRPr lang="en-US" dirty="0"/>
          </a:p>
        </p:txBody>
      </p:sp>
    </p:spTree>
    <p:extLst>
      <p:ext uri="{BB962C8B-B14F-4D97-AF65-F5344CB8AC3E}">
        <p14:creationId xmlns:p14="http://schemas.microsoft.com/office/powerpoint/2010/main" val="129145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144922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17</a:t>
            </a:fld>
            <a:endParaRPr lang="en-US"/>
          </a:p>
        </p:txBody>
      </p:sp>
    </p:spTree>
    <p:extLst>
      <p:ext uri="{BB962C8B-B14F-4D97-AF65-F5344CB8AC3E}">
        <p14:creationId xmlns:p14="http://schemas.microsoft.com/office/powerpoint/2010/main" val="2385078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1377947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pPr lvl="0"/>
            <a:endParaRPr/>
          </a:p>
        </p:txBody>
      </p:sp>
      <p:sp>
        <p:nvSpPr>
          <p:cNvPr id="122" name="Shape 122"/>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202141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156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pPr lvl="0"/>
            <a:endParaRPr/>
          </a:p>
        </p:txBody>
      </p:sp>
      <p:sp>
        <p:nvSpPr>
          <p:cNvPr id="197" name="Shape 197"/>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146095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2492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091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37445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pPr lvl="0"/>
            <a:endParaRPr/>
          </a:p>
        </p:txBody>
      </p:sp>
      <p:sp>
        <p:nvSpPr>
          <p:cNvPr id="190" name="Shape 190"/>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32264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4</a:t>
            </a:fld>
            <a:endParaRPr lang="en-US"/>
          </a:p>
        </p:txBody>
      </p:sp>
    </p:spTree>
    <p:extLst>
      <p:ext uri="{BB962C8B-B14F-4D97-AF65-F5344CB8AC3E}">
        <p14:creationId xmlns:p14="http://schemas.microsoft.com/office/powerpoint/2010/main" val="212101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pPr lvl="0"/>
            <a:endParaRPr/>
          </a:p>
        </p:txBody>
      </p:sp>
      <p:sp>
        <p:nvSpPr>
          <p:cNvPr id="190" name="Shape 190"/>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2088082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28</a:t>
            </a:fld>
            <a:endParaRPr lang="en-US"/>
          </a:p>
        </p:txBody>
      </p:sp>
    </p:spTree>
    <p:extLst>
      <p:ext uri="{BB962C8B-B14F-4D97-AF65-F5344CB8AC3E}">
        <p14:creationId xmlns:p14="http://schemas.microsoft.com/office/powerpoint/2010/main" val="2816371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endParaRPr lang="en-US" sz="1200" kern="1200" dirty="0" smtClean="0">
              <a:solidFill>
                <a:schemeClr val="tx1"/>
              </a:solidFill>
              <a:effectLst/>
              <a:latin typeface="Gill Sans" charset="0"/>
              <a:ea typeface="ＭＳ Ｐゴシック" charset="0"/>
              <a:cs typeface="ＭＳ Ｐゴシック" charset="0"/>
            </a:endParaRPr>
          </a:p>
          <a:p>
            <a:endParaRPr lang="en-US" sz="1200" kern="1200" dirty="0" smtClean="0">
              <a:solidFill>
                <a:schemeClr val="tx1"/>
              </a:solidFill>
              <a:effectLst/>
              <a:latin typeface="Gill Sans"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3587227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pPr lvl="0"/>
            <a:endParaRPr/>
          </a:p>
        </p:txBody>
      </p:sp>
      <p:sp>
        <p:nvSpPr>
          <p:cNvPr id="142" name="Shape 142"/>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582351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2407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1288067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Grp="1" noRot="1" noChangeAspect="1" noChangeArrowheads="1"/>
          </p:cNvSpPr>
          <p:nvPr>
            <p:ph type="sldImg"/>
          </p:nvPr>
        </p:nvSpPr>
        <p:spPr>
          <a:solidFill>
            <a:srgbClr val="FFFFFF"/>
          </a:solidFill>
          <a:ln/>
        </p:spPr>
      </p:sp>
      <p:sp>
        <p:nvSpPr>
          <p:cNvPr id="111618" name="Rectangle 2"/>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0"/>
              </a:spcBef>
              <a:spcAft>
                <a:spcPct val="0"/>
              </a:spcAft>
              <a:buClr>
                <a:srgbClr val="000000"/>
              </a:buClr>
              <a:buSzTx/>
              <a:buFont typeface="Calibri" charset="0"/>
              <a:buNone/>
              <a:tabLst/>
              <a:defRPr/>
            </a:pPr>
            <a:endParaRPr lang="en-US" dirty="0" smtClean="0">
              <a:solidFill>
                <a:srgbClr val="000000"/>
              </a:solidFill>
              <a:latin typeface="Calibri" charset="0"/>
              <a:cs typeface="Calibri" charset="0"/>
              <a:sym typeface="Calibri" charset="0"/>
            </a:endParaRPr>
          </a:p>
        </p:txBody>
      </p:sp>
    </p:spTree>
    <p:extLst>
      <p:ext uri="{BB962C8B-B14F-4D97-AF65-F5344CB8AC3E}">
        <p14:creationId xmlns:p14="http://schemas.microsoft.com/office/powerpoint/2010/main" val="220208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p:txBody>
          <a:bodyPr/>
          <a:lstStyle/>
          <a:p>
            <a:pPr eaLnBrk="1" hangingPunct="1">
              <a:defRPr/>
            </a:pPr>
            <a:endParaRPr lang="en-US" dirty="0" smtClean="0">
              <a:latin typeface="Calibri" charset="0"/>
            </a:endParaRPr>
          </a:p>
          <a:p>
            <a:pPr eaLnBrk="1" hangingPunct="1">
              <a:defRPr/>
            </a:pPr>
            <a:endParaRPr lang="en-US" dirty="0">
              <a:latin typeface="Calibri" charset="0"/>
            </a:endParaRPr>
          </a:p>
          <a:p>
            <a:pPr eaLnBrk="1" hangingPunct="1">
              <a:defRPr/>
            </a:pPr>
            <a:endParaRPr lang="en-US" dirty="0">
              <a:latin typeface="Calibri" charset="0"/>
            </a:endParaRPr>
          </a:p>
        </p:txBody>
      </p:sp>
      <p:sp>
        <p:nvSpPr>
          <p:cNvPr id="10035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355CC1FD-F145-1C46-8B9D-0FA787995DE9}" type="slidenum">
              <a:rPr lang="en-US" sz="1200">
                <a:latin typeface="Calibri" charset="0"/>
                <a:ea typeface="ＭＳ Ｐゴシック" charset="0"/>
                <a:cs typeface="ＭＳ Ｐゴシック" charset="0"/>
              </a:rPr>
              <a:pPr eaLnBrk="1" hangingPunct="1"/>
              <a:t>36</a:t>
            </a:fld>
            <a:endParaRPr lang="en-US" sz="12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7063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pPr lvl="0"/>
            <a:endParaRPr/>
          </a:p>
        </p:txBody>
      </p:sp>
      <p:sp>
        <p:nvSpPr>
          <p:cNvPr id="221" name="Shape 221"/>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552809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1657065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dirty="0" smtClean="0">
              <a:ea typeface="+mn-ea"/>
              <a:cs typeface="+mn-cs"/>
            </a:endParaRPr>
          </a:p>
          <a:p>
            <a:pPr>
              <a:defRPr/>
            </a:pPr>
            <a:r>
              <a:rPr lang="en-US" dirty="0" smtClean="0">
                <a:ea typeface="+mn-ea"/>
                <a:cs typeface="+mn-cs"/>
              </a:rPr>
              <a:t>Connect with CAST:</a:t>
            </a:r>
          </a:p>
          <a:p>
            <a:pPr>
              <a:defRPr/>
            </a:pPr>
            <a:r>
              <a:rPr lang="en-US" dirty="0" smtClean="0">
                <a:ea typeface="+mn-ea"/>
                <a:cs typeface="+mn-cs"/>
              </a:rPr>
              <a:t>CAST on Twitter: </a:t>
            </a:r>
            <a:r>
              <a:rPr lang="en-US" u="sng" dirty="0" smtClean="0">
                <a:ea typeface="+mn-ea"/>
                <a:cs typeface="+mn-cs"/>
                <a:hlinkClick r:id="rId3"/>
              </a:rPr>
              <a:t>https://twitter.com/cast_udl</a:t>
            </a:r>
          </a:p>
          <a:p>
            <a:pPr>
              <a:defRPr/>
            </a:pPr>
            <a:r>
              <a:rPr lang="en-US" dirty="0" smtClean="0">
                <a:ea typeface="+mn-ea"/>
                <a:cs typeface="+mn-cs"/>
              </a:rPr>
              <a:t>CAST on Facebook: </a:t>
            </a:r>
            <a:r>
              <a:rPr lang="en-US" u="sng" dirty="0" smtClean="0">
                <a:ea typeface="+mn-ea"/>
                <a:cs typeface="+mn-cs"/>
                <a:hlinkClick r:id="rId4"/>
              </a:rPr>
              <a:t>https://www.facebook.com/CenterforAppliedSpecialTechnology</a:t>
            </a:r>
          </a:p>
          <a:p>
            <a:pPr>
              <a:defRPr/>
            </a:pPr>
            <a:r>
              <a:rPr lang="en-US" dirty="0" smtClean="0">
                <a:ea typeface="+mn-ea"/>
                <a:cs typeface="+mn-cs"/>
              </a:rPr>
              <a:t>CAST on Google+: </a:t>
            </a:r>
            <a:r>
              <a:rPr lang="en-US" u="sng" dirty="0" smtClean="0">
                <a:ea typeface="+mn-ea"/>
                <a:cs typeface="+mn-cs"/>
                <a:hlinkClick r:id="rId5"/>
              </a:rPr>
              <a:t>http://goo.gl/3q7Om</a:t>
            </a:r>
          </a:p>
          <a:p>
            <a:pPr>
              <a:defRPr/>
            </a:pPr>
            <a:r>
              <a:rPr lang="en-US" dirty="0" smtClean="0">
                <a:ea typeface="+mn-ea"/>
                <a:cs typeface="+mn-cs"/>
              </a:rPr>
              <a:t>CAST on YouTube: </a:t>
            </a:r>
            <a:r>
              <a:rPr lang="en-US" u="sng" dirty="0" smtClean="0">
                <a:ea typeface="+mn-ea"/>
                <a:cs typeface="+mn-cs"/>
                <a:hlinkClick r:id="rId6"/>
              </a:rPr>
              <a:t>http://www.youtube.com/user/UDLCAST</a:t>
            </a:r>
          </a:p>
          <a:p>
            <a:pPr>
              <a:defRPr/>
            </a:pPr>
            <a:r>
              <a:rPr lang="en-US" dirty="0" smtClean="0">
                <a:ea typeface="+mn-ea"/>
                <a:cs typeface="+mn-cs"/>
              </a:rPr>
              <a:t>CAST on LinkedIn: http://</a:t>
            </a:r>
            <a:r>
              <a:rPr lang="en-US" dirty="0" err="1" smtClean="0">
                <a:ea typeface="+mn-ea"/>
                <a:cs typeface="+mn-cs"/>
              </a:rPr>
              <a:t>www.linkedin.com</a:t>
            </a:r>
            <a:r>
              <a:rPr lang="en-US" dirty="0" smtClean="0">
                <a:ea typeface="+mn-ea"/>
                <a:cs typeface="+mn-cs"/>
              </a:rPr>
              <a:t>/company/249511</a:t>
            </a:r>
          </a:p>
          <a:p>
            <a:pPr>
              <a:defRPr/>
            </a:pPr>
            <a:endParaRPr lang="en-US" dirty="0" smtClean="0">
              <a:ea typeface="+mn-ea"/>
              <a:cs typeface="+mn-cs"/>
            </a:endParaRPr>
          </a:p>
          <a:p>
            <a:pPr>
              <a:defRPr/>
            </a:pPr>
            <a:r>
              <a:rPr lang="en-US" dirty="0" smtClean="0">
                <a:ea typeface="+mn-ea"/>
                <a:cs typeface="+mn-cs"/>
              </a:rPr>
              <a:t>Connect with the National Center on Universal Design for Learning:</a:t>
            </a:r>
          </a:p>
          <a:p>
            <a:pPr>
              <a:defRPr/>
            </a:pPr>
            <a:r>
              <a:rPr lang="en-US" dirty="0" smtClean="0">
                <a:ea typeface="+mn-ea"/>
                <a:cs typeface="+mn-cs"/>
              </a:rPr>
              <a:t>UDL Center on Twitter: </a:t>
            </a:r>
            <a:r>
              <a:rPr lang="en-US" u="sng" dirty="0" smtClean="0">
                <a:ea typeface="+mn-ea"/>
                <a:cs typeface="+mn-cs"/>
                <a:hlinkClick r:id="rId7"/>
              </a:rPr>
              <a:t>https://twitter.com/udl_center</a:t>
            </a:r>
          </a:p>
          <a:p>
            <a:pPr>
              <a:defRPr/>
            </a:pPr>
            <a:r>
              <a:rPr lang="en-US" dirty="0" smtClean="0">
                <a:ea typeface="+mn-ea"/>
                <a:cs typeface="+mn-cs"/>
              </a:rPr>
              <a:t>UDL Center on Facebook: </a:t>
            </a:r>
            <a:r>
              <a:rPr lang="en-US" u="sng" dirty="0" smtClean="0">
                <a:ea typeface="+mn-ea"/>
                <a:cs typeface="+mn-cs"/>
                <a:hlinkClick r:id="rId8"/>
              </a:rPr>
              <a:t>https://www.facebook.com/UDLCenter</a:t>
            </a:r>
          </a:p>
          <a:p>
            <a:pPr>
              <a:defRPr/>
            </a:pPr>
            <a:r>
              <a:rPr lang="en-US" dirty="0" smtClean="0">
                <a:ea typeface="+mn-ea"/>
                <a:cs typeface="+mn-cs"/>
              </a:rPr>
              <a:t>UDL Center on Google+: </a:t>
            </a:r>
            <a:r>
              <a:rPr lang="en-US" u="sng" dirty="0" smtClean="0">
                <a:ea typeface="+mn-ea"/>
                <a:cs typeface="+mn-cs"/>
                <a:hlinkClick r:id="rId9"/>
              </a:rPr>
              <a:t>http://goo.gl/poBrj</a:t>
            </a:r>
          </a:p>
          <a:p>
            <a:pPr>
              <a:defRPr/>
            </a:pPr>
            <a:r>
              <a:rPr lang="en-US" dirty="0" smtClean="0">
                <a:ea typeface="+mn-ea"/>
                <a:cs typeface="+mn-cs"/>
              </a:rPr>
              <a:t>UDL Center on YouTube: </a:t>
            </a:r>
            <a:r>
              <a:rPr lang="en-US" u="sng" dirty="0" smtClean="0">
                <a:ea typeface="+mn-ea"/>
                <a:cs typeface="+mn-cs"/>
                <a:hlinkClick r:id="rId10"/>
              </a:rPr>
              <a:t>http://www.youtube.com/user/UDLCenter</a:t>
            </a:r>
          </a:p>
          <a:p>
            <a:pPr>
              <a:defRPr/>
            </a:pPr>
            <a:r>
              <a:rPr lang="en-US" dirty="0" smtClean="0">
                <a:ea typeface="+mn-ea"/>
                <a:cs typeface="+mn-cs"/>
              </a:rPr>
              <a:t>UDL Connect </a:t>
            </a:r>
            <a:r>
              <a:rPr lang="en-US" dirty="0" err="1" smtClean="0">
                <a:ea typeface="+mn-ea"/>
                <a:cs typeface="+mn-cs"/>
              </a:rPr>
              <a:t>Ning</a:t>
            </a:r>
            <a:r>
              <a:rPr lang="en-US" dirty="0" smtClean="0">
                <a:ea typeface="+mn-ea"/>
                <a:cs typeface="+mn-cs"/>
              </a:rPr>
              <a:t>: </a:t>
            </a:r>
            <a:r>
              <a:rPr lang="en-US" u="sng" dirty="0" smtClean="0">
                <a:ea typeface="+mn-ea"/>
                <a:cs typeface="+mn-cs"/>
                <a:hlinkClick r:id="rId11"/>
              </a:rPr>
              <a:t>http://community.udlcenter.org/</a:t>
            </a:r>
          </a:p>
          <a:p>
            <a:pPr>
              <a:defRPr/>
            </a:pPr>
            <a:endParaRPr lang="en-US" dirty="0" smtClean="0">
              <a:ea typeface="+mn-ea"/>
              <a:cs typeface="+mn-cs"/>
            </a:endParaRPr>
          </a:p>
          <a:p>
            <a:pPr>
              <a:defRPr/>
            </a:pPr>
            <a:r>
              <a:rPr lang="en-US" dirty="0" smtClean="0">
                <a:ea typeface="+mn-ea"/>
                <a:cs typeface="+mn-cs"/>
              </a:rPr>
              <a:t>Connect with the National Center on Accessible Instructional Materials:</a:t>
            </a:r>
          </a:p>
          <a:p>
            <a:pPr>
              <a:defRPr/>
            </a:pPr>
            <a:r>
              <a:rPr lang="en-US" dirty="0" smtClean="0">
                <a:ea typeface="+mn-ea"/>
                <a:cs typeface="+mn-cs"/>
              </a:rPr>
              <a:t>AIM Center on Twitter: </a:t>
            </a:r>
            <a:r>
              <a:rPr lang="en-US" u="sng" dirty="0" smtClean="0">
                <a:ea typeface="+mn-ea"/>
                <a:cs typeface="+mn-cs"/>
                <a:hlinkClick r:id="rId12"/>
              </a:rPr>
              <a:t>https://twitter.com/aim_center</a:t>
            </a:r>
          </a:p>
          <a:p>
            <a:pPr>
              <a:defRPr/>
            </a:pPr>
            <a:r>
              <a:rPr lang="en-US" dirty="0" smtClean="0">
                <a:ea typeface="+mn-ea"/>
                <a:cs typeface="+mn-cs"/>
              </a:rPr>
              <a:t>AIM Center on Facebook: </a:t>
            </a:r>
            <a:r>
              <a:rPr lang="en-US" u="sng" dirty="0" smtClean="0">
                <a:ea typeface="+mn-ea"/>
                <a:cs typeface="+mn-cs"/>
                <a:hlinkClick r:id="rId13"/>
              </a:rPr>
              <a:t>https://www.facebook.com/AIMCenter</a:t>
            </a:r>
          </a:p>
          <a:p>
            <a:pPr>
              <a:defRPr/>
            </a:pPr>
            <a:r>
              <a:rPr lang="en-US" dirty="0" smtClean="0">
                <a:ea typeface="+mn-ea"/>
                <a:cs typeface="+mn-cs"/>
              </a:rPr>
              <a:t>AIM Center on Google+: </a:t>
            </a:r>
            <a:r>
              <a:rPr lang="en-US" u="sng" dirty="0" smtClean="0">
                <a:ea typeface="+mn-ea"/>
                <a:cs typeface="+mn-cs"/>
                <a:hlinkClick r:id="rId14"/>
              </a:rPr>
              <a:t>http://goo.gl/JYjlM</a:t>
            </a:r>
          </a:p>
          <a:p>
            <a:pPr>
              <a:defRPr/>
            </a:pPr>
            <a:r>
              <a:rPr lang="en-US" dirty="0" smtClean="0">
                <a:ea typeface="+mn-ea"/>
                <a:cs typeface="+mn-cs"/>
              </a:rPr>
              <a:t>AIM Center on YouTube: </a:t>
            </a:r>
            <a:r>
              <a:rPr lang="en-US" u="sng" dirty="0" smtClean="0">
                <a:ea typeface="+mn-ea"/>
                <a:cs typeface="+mn-cs"/>
                <a:hlinkClick r:id="rId15"/>
              </a:rPr>
              <a:t>http://www.youtube.com/user/AIMNationalCenter</a:t>
            </a: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D16448C0-531B-3D4D-8FE2-62B8BF9E6D02}" type="slidenum">
              <a:rPr lang="en-US" smtClean="0"/>
              <a:pPr>
                <a:defRPr/>
              </a:pPr>
              <a:t>40</a:t>
            </a:fld>
            <a:endParaRPr lang="en-US"/>
          </a:p>
        </p:txBody>
      </p:sp>
    </p:spTree>
    <p:extLst>
      <p:ext uri="{BB962C8B-B14F-4D97-AF65-F5344CB8AC3E}">
        <p14:creationId xmlns:p14="http://schemas.microsoft.com/office/powerpoint/2010/main" val="258617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2CCA6B5-078D-DA47-BCB6-86D79E3C4E98}" type="slidenum">
              <a:rPr lang="en-US" smtClean="0"/>
              <a:t>8</a:t>
            </a:fld>
            <a:endParaRPr lang="en-US"/>
          </a:p>
        </p:txBody>
      </p:sp>
    </p:spTree>
    <p:extLst>
      <p:ext uri="{BB962C8B-B14F-4D97-AF65-F5344CB8AC3E}">
        <p14:creationId xmlns:p14="http://schemas.microsoft.com/office/powerpoint/2010/main" val="4254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endParaRPr lang="en-US" sz="1200" dirty="0" smtClean="0">
              <a:latin typeface="Arial Bold" charset="0"/>
              <a:ea typeface="ヒラギノ角ゴ ProN W6" charset="0"/>
              <a:cs typeface="ヒラギノ角ゴ ProN W6" charset="0"/>
              <a:sym typeface="Arial Bold" charset="0"/>
            </a:endParaRPr>
          </a:p>
          <a:p>
            <a:endParaRPr lang="en-US" dirty="0"/>
          </a:p>
        </p:txBody>
      </p:sp>
    </p:spTree>
    <p:extLst>
      <p:ext uri="{BB962C8B-B14F-4D97-AF65-F5344CB8AC3E}">
        <p14:creationId xmlns:p14="http://schemas.microsoft.com/office/powerpoint/2010/main" val="388988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a:solidFill>
            <a:srgbClr val="FFFFFF"/>
          </a:solidFill>
          <a:ln/>
        </p:spPr>
      </p:sp>
      <p:sp>
        <p:nvSpPr>
          <p:cNvPr id="18434" name="Rectangle 2"/>
          <p:cNvSpPr>
            <a:spLocks noGrp="1" noChangeArrowheads="1"/>
          </p:cNvSpPr>
          <p:nvPr>
            <p:ph type="body" idx="1"/>
          </p:nvPr>
        </p:nvSpPr>
        <p:spPr>
          <a:ln/>
        </p:spPr>
        <p:txBody>
          <a:bodyPr/>
          <a:lstStyle/>
          <a:p>
            <a:pPr eaLnBrk="1" hangingPunct="1">
              <a:defRPr/>
            </a:pPr>
            <a:endParaRPr lang="en-US" dirty="0" smtClean="0">
              <a:solidFill>
                <a:srgbClr val="000000"/>
              </a:solidFill>
              <a:latin typeface="Calibri" charset="0"/>
              <a:cs typeface="Calibri" charset="0"/>
              <a:sym typeface="Calibri" charset="0"/>
            </a:endParaRPr>
          </a:p>
        </p:txBody>
      </p:sp>
    </p:spTree>
    <p:extLst>
      <p:ext uri="{BB962C8B-B14F-4D97-AF65-F5344CB8AC3E}">
        <p14:creationId xmlns:p14="http://schemas.microsoft.com/office/powerpoint/2010/main" val="7760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404070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p:txBody>
          <a:bodyPr/>
          <a:lstStyle/>
          <a:p>
            <a:pPr marL="203200" lvl="0" indent="0">
              <a:spcBef>
                <a:spcPts val="3000"/>
              </a:spcBef>
              <a:buNone/>
              <a:defRPr sz="1800"/>
            </a:pPr>
            <a:endParaRPr lang="en-US" dirty="0">
              <a:latin typeface="Calibri" charset="0"/>
            </a:endParaRPr>
          </a:p>
        </p:txBody>
      </p:sp>
      <p:sp>
        <p:nvSpPr>
          <p:cNvPr id="9625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34F50E9A-482E-C541-83FA-56DE60AE02C8}" type="slidenum">
              <a:rPr lang="en-US" sz="1200">
                <a:latin typeface="Calibri" charset="0"/>
                <a:ea typeface="ＭＳ Ｐゴシック" charset="0"/>
                <a:cs typeface="ＭＳ Ｐゴシック" charset="0"/>
              </a:rPr>
              <a:pPr eaLnBrk="1" hangingPunct="1"/>
              <a:t>12</a:t>
            </a:fld>
            <a:endParaRPr lang="en-US" sz="120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03035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15</a:t>
            </a:fld>
            <a:endParaRPr lang="en-US"/>
          </a:p>
        </p:txBody>
      </p:sp>
    </p:spTree>
    <p:extLst>
      <p:ext uri="{BB962C8B-B14F-4D97-AF65-F5344CB8AC3E}">
        <p14:creationId xmlns:p14="http://schemas.microsoft.com/office/powerpoint/2010/main" val="381883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smtClean="0"/>
              <a:t>Clicks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smtClean="0"/>
              <a:t>Clicks to edit master title style</a:t>
            </a:r>
            <a:endParaRPr lang="en-US" dirty="0"/>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512827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pPr lvl="0">
              <a:defRPr sz="1800">
                <a:solidFill>
                  <a:srgbClr val="000000"/>
                </a:solidFill>
              </a:defRPr>
            </a:pPr>
            <a:r>
              <a:rPr sz="4400">
                <a:solidFill>
                  <a:srgbClr val="009999"/>
                </a:solidFill>
              </a:rPr>
              <a:t>Title Text</a:t>
            </a:r>
          </a:p>
        </p:txBody>
      </p:sp>
      <p:sp>
        <p:nvSpPr>
          <p:cNvPr id="41" name="Shape 4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2" name="Shape 4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18217233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TAACCCT-Learning-Network-logo.eps"/>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351816" y="6030913"/>
            <a:ext cx="1984373" cy="972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600" b="1"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www.flickr.com/photos/daryl_mitche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udloncampus.cast.org/page/policy_legal#.VW2oS-fYmg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udloncampus.cast.org/page/media_image#.U_s6KEt8BV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5.gi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youtu.be/S0OOlThhU90" TargetMode="External"/><Relationship Id="rId5" Type="http://schemas.openxmlformats.org/officeDocument/2006/relationships/hyperlink" Target="http://youtu.be/nFMRaG4p8mM" TargetMode="Externa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hyperlink" Target="http://www.floeproject.org/" TargetMode="External"/><Relationship Id="rId3" Type="http://schemas.openxmlformats.org/officeDocument/2006/relationships/hyperlink" Target="http://www.w3.org/wai/wcag20/quickref/" TargetMode="External"/><Relationship Id="rId7" Type="http://schemas.openxmlformats.org/officeDocument/2006/relationships/hyperlink" Target="http://webaim.org/techniques/powerpoint/"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webaim.org/techniques/word/" TargetMode="External"/><Relationship Id="rId5" Type="http://schemas.openxmlformats.org/officeDocument/2006/relationships/hyperlink" Target="http://projectone.cannect.org/" TargetMode="External"/><Relationship Id="rId4" Type="http://schemas.openxmlformats.org/officeDocument/2006/relationships/hyperlink" Target="http://webaim.org/standards/508/checklist" TargetMode="External"/><Relationship Id="rId9" Type="http://schemas.openxmlformats.org/officeDocument/2006/relationships/hyperlink" Target="http://opentextbc.ca/opentextbook/"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WCA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2.ed.gov/about/offices/list/ocr/docs/investigations/11116002-b.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47700"/>
            <a:ext cx="917257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6" name="Rectangle 5"/>
          <p:cNvSpPr txBox="1">
            <a:spLocks noChangeArrowheads="1"/>
          </p:cNvSpPr>
          <p:nvPr/>
        </p:nvSpPr>
        <p:spPr>
          <a:xfrm>
            <a:off x="1" y="881618"/>
            <a:ext cx="9172574" cy="113665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1400" b="0" kern="1200" cap="none">
                <a:solidFill>
                  <a:schemeClr val="bg1">
                    <a:lumMod val="50000"/>
                  </a:schemeClr>
                </a:solidFill>
                <a:latin typeface="Arial"/>
                <a:ea typeface="+mj-ea"/>
                <a:cs typeface="Arial"/>
              </a:defRPr>
            </a:lvl1pPr>
          </a:lstStyle>
          <a:p>
            <a:pPr algn="ctr">
              <a:defRPr/>
            </a:pPr>
            <a:r>
              <a:rPr lang="en-US" sz="4000" b="1" dirty="0" smtClean="0">
                <a:solidFill>
                  <a:schemeClr val="bg1"/>
                </a:solidFill>
                <a:cs typeface="Calibri" charset="0"/>
                <a:sym typeface="Calibri" charset="0"/>
              </a:rPr>
              <a:t>Universal Design for Learning and Web Content Accessibility (WCAG 2.0):</a:t>
            </a:r>
            <a:endParaRPr lang="en-US" sz="4000" b="1" dirty="0" smtClean="0">
              <a:solidFill>
                <a:schemeClr val="bg1"/>
              </a:solidFill>
              <a:ea typeface="ヒラギノ角ゴ ProN W3" charset="0"/>
              <a:cs typeface="ヒラギノ角ゴ ProN W3" charset="0"/>
              <a:sym typeface="Calibri" charset="0"/>
            </a:endParaRPr>
          </a:p>
        </p:txBody>
      </p:sp>
      <p:sp>
        <p:nvSpPr>
          <p:cNvPr id="7" name="Rectangle 6"/>
          <p:cNvSpPr/>
          <p:nvPr/>
        </p:nvSpPr>
        <p:spPr>
          <a:xfrm>
            <a:off x="2501900" y="2030968"/>
            <a:ext cx="4445000" cy="369332"/>
          </a:xfrm>
          <a:prstGeom prst="rect">
            <a:avLst/>
          </a:prstGeom>
        </p:spPr>
        <p:txBody>
          <a:bodyPr wrap="square">
            <a:spAutoFit/>
          </a:bodyPr>
          <a:lstStyle/>
          <a:p>
            <a:pPr>
              <a:defRPr/>
            </a:pPr>
            <a:r>
              <a:rPr lang="en-US" b="1" dirty="0" smtClean="0">
                <a:solidFill>
                  <a:srgbClr val="FFFFFF"/>
                </a:solidFill>
                <a:latin typeface="Arial"/>
                <a:cs typeface="Arial"/>
                <a:sym typeface="Calibri" charset="0"/>
              </a:rPr>
              <a:t>Meeting your TAACCCT Requirements</a:t>
            </a:r>
            <a:endParaRPr lang="en-US" b="1" dirty="0">
              <a:solidFill>
                <a:srgbClr val="FFFFFF"/>
              </a:solidFill>
              <a:latin typeface="Arial"/>
              <a:cs typeface="Arial"/>
              <a:sym typeface="Calibri" charset="0"/>
            </a:endParaRPr>
          </a:p>
        </p:txBody>
      </p:sp>
      <p:sp>
        <p:nvSpPr>
          <p:cNvPr id="9" name="Shape 51"/>
          <p:cNvSpPr>
            <a:spLocks noGrp="1"/>
          </p:cNvSpPr>
          <p:nvPr>
            <p:ph type="body" idx="1"/>
          </p:nvPr>
        </p:nvSpPr>
        <p:spPr>
          <a:xfrm>
            <a:off x="2400299" y="2798233"/>
            <a:ext cx="4305301" cy="1219200"/>
          </a:xfrm>
          <a:prstGeom prst="rect">
            <a:avLst/>
          </a:prstGeom>
        </p:spPr>
        <p:txBody>
          <a:bodyPr>
            <a:normAutofit fontScale="85000" lnSpcReduction="10000"/>
          </a:bodyPr>
          <a:lstStyle/>
          <a:p>
            <a:pPr lvl="0" algn="ctr" defTabSz="859536">
              <a:defRPr sz="1800">
                <a:solidFill>
                  <a:srgbClr val="000000"/>
                </a:solidFill>
              </a:defRPr>
            </a:pPr>
            <a:r>
              <a:rPr lang="en-US" sz="2444" dirty="0" smtClean="0">
                <a:solidFill>
                  <a:schemeClr val="tx1"/>
                </a:solidFill>
                <a:latin typeface="Futura"/>
                <a:ea typeface="Futura"/>
                <a:cs typeface="Futura"/>
                <a:sym typeface="Futura"/>
              </a:rPr>
              <a:t>Sam Catherine Johnston </a:t>
            </a:r>
            <a:r>
              <a:rPr lang="en-US" sz="2444" dirty="0" err="1" smtClean="0">
                <a:solidFill>
                  <a:schemeClr val="tx1"/>
                </a:solidFill>
                <a:latin typeface="Futura"/>
                <a:ea typeface="Futura"/>
                <a:cs typeface="Futura"/>
                <a:sym typeface="Futura"/>
              </a:rPr>
              <a:t>Ed.D</a:t>
            </a:r>
            <a:r>
              <a:rPr lang="en-US" sz="2444" dirty="0" smtClean="0">
                <a:solidFill>
                  <a:schemeClr val="tx1"/>
                </a:solidFill>
                <a:latin typeface="Futura"/>
                <a:ea typeface="Futura"/>
                <a:cs typeface="Futura"/>
                <a:sym typeface="Futura"/>
              </a:rPr>
              <a:t>.</a:t>
            </a:r>
          </a:p>
          <a:p>
            <a:pPr lvl="0" algn="ctr" defTabSz="859536">
              <a:defRPr sz="1800">
                <a:solidFill>
                  <a:srgbClr val="000000"/>
                </a:solidFill>
              </a:defRPr>
            </a:pPr>
            <a:r>
              <a:rPr lang="en-US" sz="2444" dirty="0" smtClean="0">
                <a:solidFill>
                  <a:schemeClr val="tx1"/>
                </a:solidFill>
                <a:latin typeface="Futura"/>
                <a:ea typeface="Futura"/>
                <a:cs typeface="Futura"/>
                <a:sym typeface="Futura"/>
              </a:rPr>
              <a:t>Christina Bosch, M.A., M.Ed.</a:t>
            </a:r>
            <a:endParaRPr lang="en-US" sz="1000" dirty="0" smtClean="0">
              <a:solidFill>
                <a:schemeClr val="tx1"/>
              </a:solidFill>
              <a:latin typeface="Futura"/>
              <a:ea typeface="Futura"/>
              <a:cs typeface="Futura"/>
              <a:sym typeface="Futura"/>
            </a:endParaRPr>
          </a:p>
          <a:p>
            <a:pPr lvl="0" algn="ctr" defTabSz="859536">
              <a:defRPr sz="1800">
                <a:solidFill>
                  <a:srgbClr val="000000"/>
                </a:solidFill>
              </a:defRPr>
            </a:pPr>
            <a:r>
              <a:rPr lang="en-US" sz="1000" dirty="0" smtClean="0">
                <a:solidFill>
                  <a:schemeClr val="tx1"/>
                </a:solidFill>
                <a:latin typeface="Futura"/>
                <a:ea typeface="Futura"/>
                <a:cs typeface="Futura"/>
                <a:sym typeface="Futura"/>
              </a:rPr>
              <a:t> </a:t>
            </a:r>
          </a:p>
          <a:p>
            <a:pPr lvl="0" algn="ctr" defTabSz="859536">
              <a:defRPr sz="1800">
                <a:solidFill>
                  <a:srgbClr val="000000"/>
                </a:solidFill>
              </a:defRPr>
            </a:pPr>
            <a:r>
              <a:rPr lang="en-US" sz="1700" b="0" dirty="0" smtClean="0">
                <a:solidFill>
                  <a:schemeClr val="tx1"/>
                </a:solidFill>
                <a:latin typeface="Futura"/>
                <a:ea typeface="Futura"/>
                <a:cs typeface="Futura"/>
                <a:sym typeface="Futura"/>
              </a:rPr>
              <a:t>August 18, 2015</a:t>
            </a:r>
          </a:p>
        </p:txBody>
      </p:sp>
    </p:spTree>
    <p:extLst>
      <p:ext uri="{BB962C8B-B14F-4D97-AF65-F5344CB8AC3E}">
        <p14:creationId xmlns:p14="http://schemas.microsoft.com/office/powerpoint/2010/main" val="3834845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441701" y="274638"/>
            <a:ext cx="5245098" cy="703544"/>
          </a:xfrm>
        </p:spPr>
        <p:txBody>
          <a:bodyPr/>
          <a:lstStyle/>
          <a:p>
            <a:r>
              <a:rPr lang="en-US" dirty="0" smtClean="0"/>
              <a:t>Accessibility built in – not added on</a:t>
            </a:r>
            <a:endParaRPr lang="en-US" dirty="0"/>
          </a:p>
        </p:txBody>
      </p:sp>
      <p:sp>
        <p:nvSpPr>
          <p:cNvPr id="12" name="Slide Number Placeholder 3"/>
          <p:cNvSpPr>
            <a:spLocks noGrp="1"/>
          </p:cNvSpPr>
          <p:nvPr>
            <p:ph type="sldNum" sz="quarter" idx="4294967295"/>
          </p:nvPr>
        </p:nvSpPr>
        <p:spPr>
          <a:xfrm>
            <a:off x="8442325" y="6467475"/>
            <a:ext cx="244475" cy="254000"/>
          </a:xfrm>
          <a:prstGeom prst="rect">
            <a:avLst/>
          </a:prstGeom>
        </p:spPr>
        <p:txBody>
          <a:bodyPr/>
          <a:lstStyle/>
          <a:p>
            <a:pPr>
              <a:defRPr/>
            </a:pPr>
            <a:fld id="{2D82B8B8-3666-B741-831C-424EAA8C8391}" type="slidenum">
              <a:rPr lang="en-US"/>
              <a:pPr>
                <a:defRPr/>
              </a:pPr>
              <a:t>10</a:t>
            </a:fld>
            <a:endParaRPr lang="en-US"/>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100" y="1663700"/>
            <a:ext cx="4029075"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4" name="Rectangle 3"/>
          <p:cNvSpPr>
            <a:spLocks/>
          </p:cNvSpPr>
          <p:nvPr/>
        </p:nvSpPr>
        <p:spPr bwMode="auto">
          <a:xfrm>
            <a:off x="406400" y="5207000"/>
            <a:ext cx="3403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l"/>
            <a:r>
              <a:rPr lang="en-US" sz="1300">
                <a:latin typeface="Calibri" charset="0"/>
                <a:ea typeface="ＭＳ Ｐゴシック" charset="0"/>
                <a:cs typeface="ＭＳ Ｐゴシック" charset="0"/>
                <a:sym typeface="Calibri" charset="0"/>
              </a:rPr>
              <a:t>Arts Building University of Saskatchewan</a:t>
            </a:r>
          </a:p>
          <a:p>
            <a:pPr algn="l"/>
            <a:r>
              <a:rPr lang="en-US" sz="1300">
                <a:latin typeface="Calibri" charset="0"/>
                <a:ea typeface="ＭＳ Ｐゴシック" charset="0"/>
                <a:cs typeface="ＭＳ Ｐゴシック" charset="0"/>
                <a:sym typeface="Calibri" charset="0"/>
              </a:rPr>
              <a:t>Daryl Mitchell, February 14, 2014</a:t>
            </a:r>
          </a:p>
          <a:p>
            <a:pPr algn="l"/>
            <a:r>
              <a:rPr lang="en-US" sz="1300" u="sng">
                <a:latin typeface="Calibri" charset="0"/>
                <a:ea typeface="ＭＳ Ｐゴシック" charset="0"/>
                <a:cs typeface="ＭＳ Ｐゴシック" charset="0"/>
                <a:sym typeface="Calibri" charset="0"/>
                <a:hlinkClick r:id="rId4"/>
              </a:rPr>
              <a:t>https://www.flickr.com/photos/daryl_mitchell/</a:t>
            </a:r>
            <a:endParaRPr lang="en-US" sz="1300">
              <a:latin typeface="Calibri" charset="0"/>
              <a:ea typeface="ＭＳ Ｐゴシック" charset="0"/>
              <a:cs typeface="ＭＳ Ｐゴシック" charset="0"/>
              <a:sym typeface="Calibri" charset="0"/>
            </a:endParaRPr>
          </a:p>
          <a:p>
            <a:pPr algn="l"/>
            <a:endParaRPr lang="en-US" sz="1300">
              <a:latin typeface="Calibri" charset="0"/>
              <a:ea typeface="ＭＳ Ｐゴシック" charset="0"/>
              <a:cs typeface="ＭＳ Ｐゴシック" charset="0"/>
              <a:sym typeface="Calibri" charset="0"/>
            </a:endParaRPr>
          </a:p>
        </p:txBody>
      </p:sp>
      <p:pic>
        <p:nvPicPr>
          <p:cNvPr id="1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7400" y="4699000"/>
            <a:ext cx="2603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06900" y="1663700"/>
            <a:ext cx="4532826" cy="301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7"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57800" y="4762500"/>
            <a:ext cx="26035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8" name="Rectangle 7"/>
          <p:cNvSpPr>
            <a:spLocks/>
          </p:cNvSpPr>
          <p:nvPr/>
        </p:nvSpPr>
        <p:spPr bwMode="auto">
          <a:xfrm>
            <a:off x="4864100" y="5168900"/>
            <a:ext cx="3403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gn="l"/>
            <a:r>
              <a:rPr lang="en-US" sz="1300">
                <a:latin typeface="Calibri" charset="0"/>
                <a:ea typeface="ＭＳ Ｐゴシック" charset="0"/>
                <a:cs typeface="ＭＳ Ｐゴシック" charset="0"/>
                <a:sym typeface="Calibri" charset="0"/>
              </a:rPr>
              <a:t>Ramp and Can</a:t>
            </a:r>
          </a:p>
          <a:p>
            <a:pPr algn="l"/>
            <a:r>
              <a:rPr lang="en-US" sz="1300">
                <a:latin typeface="Calibri" charset="0"/>
                <a:ea typeface="ＭＳ Ｐゴシック" charset="0"/>
                <a:cs typeface="ＭＳ Ｐゴシック" charset="0"/>
                <a:sym typeface="Calibri" charset="0"/>
              </a:rPr>
              <a:t>Sam Craig, June 18, 2009</a:t>
            </a:r>
          </a:p>
          <a:p>
            <a:pPr algn="l"/>
            <a:r>
              <a:rPr lang="en-US" sz="1300" u="sng">
                <a:latin typeface="Calibri" charset="0"/>
                <a:ea typeface="ＭＳ Ｐゴシック" charset="0"/>
                <a:cs typeface="ＭＳ Ｐゴシック" charset="0"/>
                <a:sym typeface="Calibri" charset="0"/>
                <a:hlinkClick r:id="rId4"/>
              </a:rPr>
              <a:t>https://www.flickr.com/photos/pirateyjoe/</a:t>
            </a:r>
            <a:endParaRPr lang="en-US" sz="1300">
              <a:latin typeface="Calibri" charset="0"/>
              <a:ea typeface="ＭＳ Ｐゴシック" charset="0"/>
              <a:cs typeface="ＭＳ Ｐゴシック" charset="0"/>
              <a:sym typeface="Calibri" charset="0"/>
            </a:endParaRPr>
          </a:p>
          <a:p>
            <a:pPr algn="l"/>
            <a:endParaRPr lang="en-US" sz="1300">
              <a:latin typeface="Calibri" charset="0"/>
              <a:ea typeface="ＭＳ Ｐゴシック" charset="0"/>
              <a:cs typeface="ＭＳ Ｐゴシック" charset="0"/>
              <a:sym typeface="Calibri" charset="0"/>
            </a:endParaRPr>
          </a:p>
        </p:txBody>
      </p:sp>
    </p:spTree>
    <p:extLst>
      <p:ext uri="{BB962C8B-B14F-4D97-AF65-F5344CB8AC3E}">
        <p14:creationId xmlns:p14="http://schemas.microsoft.com/office/powerpoint/2010/main" val="274547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p:cNvSpPr>
          <p:nvPr/>
        </p:nvSpPr>
        <p:spPr bwMode="auto">
          <a:xfrm>
            <a:off x="6172200" y="4649787"/>
            <a:ext cx="2387600" cy="1219200"/>
          </a:xfrm>
          <a:prstGeom prst="rect">
            <a:avLst/>
          </a:prstGeom>
          <a:solidFill>
            <a:srgbClr val="E3EFE1"/>
          </a:solidFill>
          <a:ln w="9525">
            <a:solidFill>
              <a:srgbClr val="D9E8F1"/>
            </a:solidFill>
            <a:miter lim="800000"/>
            <a:headEnd/>
            <a:tailEnd/>
          </a:ln>
        </p:spPr>
        <p:txBody>
          <a:bodyPr wrap="none" lIns="0" tIns="0" rIns="0" bIns="0"/>
          <a:lstStyle/>
          <a:p>
            <a:endParaRPr lang="en-US"/>
          </a:p>
        </p:txBody>
      </p:sp>
      <p:sp>
        <p:nvSpPr>
          <p:cNvPr id="93187" name="Rectangle 3"/>
          <p:cNvSpPr>
            <a:spLocks/>
          </p:cNvSpPr>
          <p:nvPr/>
        </p:nvSpPr>
        <p:spPr bwMode="auto">
          <a:xfrm>
            <a:off x="3505200" y="4649787"/>
            <a:ext cx="2311400" cy="1219200"/>
          </a:xfrm>
          <a:prstGeom prst="rect">
            <a:avLst/>
          </a:prstGeom>
          <a:solidFill>
            <a:srgbClr val="D9E8F1"/>
          </a:solidFill>
          <a:ln w="9525">
            <a:solidFill>
              <a:srgbClr val="D9E8F1"/>
            </a:solidFill>
            <a:miter lim="800000"/>
            <a:headEnd/>
            <a:tailEnd/>
          </a:ln>
        </p:spPr>
        <p:txBody>
          <a:bodyPr wrap="none" lIns="0" tIns="0" rIns="0" bIns="0"/>
          <a:lstStyle/>
          <a:p>
            <a:endParaRPr lang="en-US"/>
          </a:p>
        </p:txBody>
      </p:sp>
      <p:sp>
        <p:nvSpPr>
          <p:cNvPr id="19460" name="Rectangle 4"/>
          <p:cNvSpPr>
            <a:spLocks noGrp="1" noChangeArrowheads="1"/>
          </p:cNvSpPr>
          <p:nvPr>
            <p:ph type="title"/>
          </p:nvPr>
        </p:nvSpPr>
        <p:spPr>
          <a:xfrm>
            <a:off x="3289300" y="458787"/>
            <a:ext cx="5854700" cy="533400"/>
          </a:xfrm>
        </p:spPr>
        <p:txBody>
          <a:bodyPr anchor="t">
            <a:normAutofit/>
          </a:bodyPr>
          <a:lstStyle/>
          <a:p>
            <a:pPr eaLnBrk="1" hangingPunct="1">
              <a:defRPr/>
            </a:pPr>
            <a:r>
              <a:rPr lang="en-US" dirty="0" smtClean="0">
                <a:cs typeface="Calibri" charset="0"/>
                <a:sym typeface="Calibri" charset="0"/>
              </a:rPr>
              <a:t>Three Learning Networks</a:t>
            </a:r>
            <a:endParaRPr lang="en-US" dirty="0" smtClean="0">
              <a:ea typeface="ヒラギノ角ゴ ProN W3" charset="0"/>
              <a:cs typeface="ヒラギノ角ゴ ProN W3" charset="0"/>
              <a:sym typeface="Calibri" charset="0"/>
            </a:endParaRPr>
          </a:p>
        </p:txBody>
      </p:sp>
      <p:pic>
        <p:nvPicPr>
          <p:cNvPr id="9318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181225"/>
            <a:ext cx="5334000" cy="246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93190" name="Rectangle 6"/>
          <p:cNvSpPr>
            <a:spLocks/>
          </p:cNvSpPr>
          <p:nvPr/>
        </p:nvSpPr>
        <p:spPr bwMode="auto">
          <a:xfrm>
            <a:off x="4275138" y="4683125"/>
            <a:ext cx="1625600"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pPr algn="l"/>
            <a:r>
              <a:rPr lang="en-US" sz="1400">
                <a:solidFill>
                  <a:schemeClr val="tx1"/>
                </a:solidFill>
                <a:latin typeface="Helvetica Neue" charset="0"/>
                <a:ea typeface="ＭＳ Ｐゴシック" charset="0"/>
                <a:cs typeface="ＭＳ Ｐゴシック" charset="0"/>
                <a:sym typeface="Helvetica Neue" charset="0"/>
              </a:rPr>
              <a:t>Differentiate the ways that students can express what they know</a:t>
            </a:r>
          </a:p>
        </p:txBody>
      </p:sp>
      <p:sp>
        <p:nvSpPr>
          <p:cNvPr id="93191" name="Rectangle 7"/>
          <p:cNvSpPr>
            <a:spLocks/>
          </p:cNvSpPr>
          <p:nvPr/>
        </p:nvSpPr>
        <p:spPr bwMode="auto">
          <a:xfrm>
            <a:off x="6934200" y="4910137"/>
            <a:ext cx="1701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pPr algn="l"/>
            <a:r>
              <a:rPr lang="en-US" sz="1400">
                <a:solidFill>
                  <a:schemeClr val="tx1"/>
                </a:solidFill>
                <a:latin typeface="Helvetica Neue" charset="0"/>
                <a:ea typeface="ＭＳ Ｐゴシック" charset="0"/>
                <a:cs typeface="ＭＳ Ｐゴシック" charset="0"/>
                <a:sym typeface="Helvetica Neue" charset="0"/>
              </a:rPr>
              <a:t>Stimulate interest and motivation for learning</a:t>
            </a:r>
          </a:p>
        </p:txBody>
      </p:sp>
      <p:sp>
        <p:nvSpPr>
          <p:cNvPr id="93192" name="Rectangle 8"/>
          <p:cNvSpPr>
            <a:spLocks/>
          </p:cNvSpPr>
          <p:nvPr/>
        </p:nvSpPr>
        <p:spPr bwMode="auto">
          <a:xfrm>
            <a:off x="609600" y="4649787"/>
            <a:ext cx="2387600" cy="1219200"/>
          </a:xfrm>
          <a:prstGeom prst="rect">
            <a:avLst/>
          </a:prstGeom>
          <a:solidFill>
            <a:srgbClr val="EFDAEA"/>
          </a:solidFill>
          <a:ln>
            <a:noFill/>
          </a:ln>
          <a:extLst>
            <a:ext uri="{91240B29-F687-4f45-9708-019B960494DF}">
              <a14:hiddenLine xmlns:a14="http://schemas.microsoft.com/office/drawing/2010/main" xmlns="" w="9525">
                <a:solidFill>
                  <a:schemeClr val="tx1"/>
                </a:solidFill>
                <a:round/>
                <a:headEnd/>
                <a:tailEnd/>
              </a14:hiddenLine>
            </a:ext>
          </a:extLst>
        </p:spPr>
        <p:txBody>
          <a:bodyPr wrap="none" lIns="0" tIns="0" rIns="0" bIns="0"/>
          <a:lstStyle/>
          <a:p>
            <a:endParaRPr lang="en-US"/>
          </a:p>
        </p:txBody>
      </p:sp>
      <p:pic>
        <p:nvPicPr>
          <p:cNvPr id="93193"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4886325"/>
            <a:ext cx="609600"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93194" name="Rectangle 10"/>
          <p:cNvSpPr>
            <a:spLocks/>
          </p:cNvSpPr>
          <p:nvPr/>
        </p:nvSpPr>
        <p:spPr bwMode="auto">
          <a:xfrm>
            <a:off x="1219200" y="4878387"/>
            <a:ext cx="1778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pPr algn="l"/>
            <a:r>
              <a:rPr lang="en-US" sz="1400">
                <a:solidFill>
                  <a:schemeClr val="tx1"/>
                </a:solidFill>
                <a:latin typeface="Helvetica Neue" charset="0"/>
                <a:ea typeface="ＭＳ Ｐゴシック" charset="0"/>
                <a:cs typeface="ＭＳ Ｐゴシック" charset="0"/>
                <a:sym typeface="Helvetica Neue" charset="0"/>
              </a:rPr>
              <a:t>Present information and content in different ways</a:t>
            </a:r>
          </a:p>
        </p:txBody>
      </p:sp>
      <p:pic>
        <p:nvPicPr>
          <p:cNvPr id="93195"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0" y="2239962"/>
            <a:ext cx="2971800" cy="240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grpSp>
        <p:nvGrpSpPr>
          <p:cNvPr id="93196" name="Group 14"/>
          <p:cNvGrpSpPr>
            <a:grpSpLocks/>
          </p:cNvGrpSpPr>
          <p:nvPr/>
        </p:nvGrpSpPr>
        <p:grpSpPr bwMode="auto">
          <a:xfrm>
            <a:off x="6248400" y="4878387"/>
            <a:ext cx="688975" cy="685800"/>
            <a:chOff x="0" y="0"/>
            <a:chExt cx="434" cy="432"/>
          </a:xfrm>
        </p:grpSpPr>
        <p:sp>
          <p:nvSpPr>
            <p:cNvPr id="93203" name="Rectangle 12"/>
            <p:cNvSpPr>
              <a:spLocks/>
            </p:cNvSpPr>
            <p:nvPr/>
          </p:nvSpPr>
          <p:spPr bwMode="auto">
            <a:xfrm>
              <a:off x="0" y="0"/>
              <a:ext cx="434" cy="432"/>
            </a:xfrm>
            <a:prstGeom prst="rect">
              <a:avLst/>
            </a:prstGeom>
            <a:solidFill>
              <a:srgbClr val="E3EFE1"/>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a:p>
          </p:txBody>
        </p:sp>
        <p:pic>
          <p:nvPicPr>
            <p:cNvPr id="93204" name="Picture 13"/>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426"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grpSp>
      <p:grpSp>
        <p:nvGrpSpPr>
          <p:cNvPr id="93197" name="Group 17"/>
          <p:cNvGrpSpPr>
            <a:grpSpLocks/>
          </p:cNvGrpSpPr>
          <p:nvPr/>
        </p:nvGrpSpPr>
        <p:grpSpPr bwMode="auto">
          <a:xfrm>
            <a:off x="3581400" y="4878387"/>
            <a:ext cx="665163" cy="685800"/>
            <a:chOff x="0" y="0"/>
            <a:chExt cx="419" cy="432"/>
          </a:xfrm>
        </p:grpSpPr>
        <p:sp>
          <p:nvSpPr>
            <p:cNvPr id="93201" name="Rectangle 15"/>
            <p:cNvSpPr>
              <a:spLocks/>
            </p:cNvSpPr>
            <p:nvPr/>
          </p:nvSpPr>
          <p:spPr bwMode="auto">
            <a:xfrm>
              <a:off x="0" y="0"/>
              <a:ext cx="419" cy="432"/>
            </a:xfrm>
            <a:prstGeom prst="rect">
              <a:avLst/>
            </a:prstGeom>
            <a:solidFill>
              <a:srgbClr val="D9E8F1"/>
            </a:solidFill>
            <a:ln>
              <a:noFill/>
            </a:ln>
            <a:extLst>
              <a:ext uri="{91240B29-F687-4f45-9708-019B960494DF}">
                <a14:hiddenLine xmlns:a14="http://schemas.microsoft.com/office/drawing/2010/main" xmlns="" w="9525">
                  <a:solidFill>
                    <a:schemeClr val="tx1"/>
                  </a:solidFill>
                  <a:round/>
                  <a:headEnd/>
                  <a:tailEnd/>
                </a14:hiddenLine>
              </a:ext>
            </a:extLst>
          </p:spPr>
          <p:txBody>
            <a:bodyPr lIns="0" tIns="0" rIns="0" bIns="0"/>
            <a:lstStyle/>
            <a:p>
              <a:endParaRPr lang="en-US"/>
            </a:p>
          </p:txBody>
        </p:sp>
        <p:pic>
          <p:nvPicPr>
            <p:cNvPr id="93202" name="Picture 16"/>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411"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grpSp>
      <p:sp>
        <p:nvSpPr>
          <p:cNvPr id="93198" name="Rectangle 18"/>
          <p:cNvSpPr>
            <a:spLocks/>
          </p:cNvSpPr>
          <p:nvPr/>
        </p:nvSpPr>
        <p:spPr bwMode="auto">
          <a:xfrm>
            <a:off x="1177925" y="1600200"/>
            <a:ext cx="1447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wrap="none" lIns="38100" tIns="38100" rIns="38100" bIns="38100">
            <a:spAutoFit/>
          </a:bodyPr>
          <a:lstStyle/>
          <a:p>
            <a:pPr algn="l"/>
            <a:r>
              <a:rPr lang="en-US" sz="2000">
                <a:solidFill>
                  <a:schemeClr val="tx1"/>
                </a:solidFill>
                <a:latin typeface="Helvetica Neue" charset="0"/>
                <a:ea typeface="ＭＳ Ｐゴシック" charset="0"/>
                <a:cs typeface="ＭＳ Ｐゴシック" charset="0"/>
                <a:sym typeface="Helvetica Neue" charset="0"/>
              </a:rPr>
              <a:t>Recognition</a:t>
            </a:r>
            <a:endParaRPr lang="en-US" sz="1800">
              <a:solidFill>
                <a:schemeClr val="tx1"/>
              </a:solidFill>
              <a:latin typeface="Calibri" charset="0"/>
              <a:ea typeface="ＭＳ Ｐゴシック" charset="0"/>
              <a:cs typeface="ＭＳ Ｐゴシック" charset="0"/>
              <a:sym typeface="Calibri" charset="0"/>
            </a:endParaRPr>
          </a:p>
          <a:p>
            <a:pPr algn="l"/>
            <a:r>
              <a:rPr lang="en-US" sz="2000" b="1">
                <a:solidFill>
                  <a:srgbClr val="990066"/>
                </a:solidFill>
                <a:latin typeface="Helvetica Neue" charset="0"/>
                <a:ea typeface="ＭＳ Ｐゴシック" charset="0"/>
                <a:cs typeface="ＭＳ Ｐゴシック" charset="0"/>
                <a:sym typeface="Helvetica Neue" charset="0"/>
              </a:rPr>
              <a:t>what</a:t>
            </a:r>
          </a:p>
        </p:txBody>
      </p:sp>
      <p:sp>
        <p:nvSpPr>
          <p:cNvPr id="93199" name="Rectangle 19"/>
          <p:cNvSpPr>
            <a:spLocks/>
          </p:cNvSpPr>
          <p:nvPr/>
        </p:nvSpPr>
        <p:spPr bwMode="auto">
          <a:xfrm>
            <a:off x="4078288" y="1601787"/>
            <a:ext cx="110807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wrap="none" lIns="38100" tIns="38100" rIns="38100" bIns="38100">
            <a:spAutoFit/>
          </a:bodyPr>
          <a:lstStyle/>
          <a:p>
            <a:pPr algn="l"/>
            <a:r>
              <a:rPr lang="en-US" sz="2000">
                <a:solidFill>
                  <a:schemeClr val="tx1"/>
                </a:solidFill>
                <a:latin typeface="Helvetica Neue" charset="0"/>
                <a:ea typeface="ＭＳ Ｐゴシック" charset="0"/>
                <a:cs typeface="ＭＳ Ｐゴシック" charset="0"/>
                <a:sym typeface="Helvetica Neue" charset="0"/>
              </a:rPr>
              <a:t>Strategic</a:t>
            </a:r>
            <a:endParaRPr lang="en-US" sz="1800">
              <a:solidFill>
                <a:schemeClr val="tx1"/>
              </a:solidFill>
              <a:latin typeface="Calibri" charset="0"/>
              <a:ea typeface="ＭＳ Ｐゴシック" charset="0"/>
              <a:cs typeface="ＭＳ Ｐゴシック" charset="0"/>
              <a:sym typeface="Calibri" charset="0"/>
            </a:endParaRPr>
          </a:p>
          <a:p>
            <a:pPr algn="l"/>
            <a:r>
              <a:rPr lang="en-US" sz="2000" b="1">
                <a:solidFill>
                  <a:srgbClr val="C0504D"/>
                </a:solidFill>
                <a:latin typeface="Helvetica Neue" charset="0"/>
                <a:ea typeface="ＭＳ Ｐゴシック" charset="0"/>
                <a:cs typeface="ＭＳ Ｐゴシック" charset="0"/>
                <a:sym typeface="Helvetica Neue" charset="0"/>
              </a:rPr>
              <a:t>how</a:t>
            </a:r>
          </a:p>
        </p:txBody>
      </p:sp>
      <p:sp>
        <p:nvSpPr>
          <p:cNvPr id="93200" name="Rectangle 20"/>
          <p:cNvSpPr>
            <a:spLocks/>
          </p:cNvSpPr>
          <p:nvPr/>
        </p:nvSpPr>
        <p:spPr bwMode="auto">
          <a:xfrm>
            <a:off x="6777038" y="1597025"/>
            <a:ext cx="1071562"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wrap="none" lIns="38100" tIns="38100" rIns="38100" bIns="38100">
            <a:spAutoFit/>
          </a:bodyPr>
          <a:lstStyle/>
          <a:p>
            <a:pPr algn="l"/>
            <a:r>
              <a:rPr lang="en-US" sz="2000">
                <a:solidFill>
                  <a:schemeClr val="tx1"/>
                </a:solidFill>
                <a:latin typeface="Helvetica Neue" charset="0"/>
                <a:ea typeface="ＭＳ Ｐゴシック" charset="0"/>
                <a:cs typeface="ＭＳ Ｐゴシック" charset="0"/>
                <a:sym typeface="Helvetica Neue" charset="0"/>
              </a:rPr>
              <a:t>Affective</a:t>
            </a:r>
            <a:endParaRPr lang="en-US" sz="1800">
              <a:solidFill>
                <a:schemeClr val="tx1"/>
              </a:solidFill>
              <a:latin typeface="Calibri" charset="0"/>
              <a:ea typeface="ＭＳ Ｐゴシック" charset="0"/>
              <a:cs typeface="ＭＳ Ｐゴシック" charset="0"/>
              <a:sym typeface="Calibri" charset="0"/>
            </a:endParaRPr>
          </a:p>
          <a:p>
            <a:pPr algn="l"/>
            <a:r>
              <a:rPr lang="en-US" sz="2000" b="1">
                <a:solidFill>
                  <a:srgbClr val="408000"/>
                </a:solidFill>
                <a:latin typeface="Helvetica Neue" charset="0"/>
                <a:ea typeface="ＭＳ Ｐゴシック" charset="0"/>
                <a:cs typeface="ＭＳ Ｐゴシック" charset="0"/>
                <a:sym typeface="Helvetica Neue" charset="0"/>
              </a:rPr>
              <a:t>why</a:t>
            </a:r>
          </a:p>
        </p:txBody>
      </p:sp>
    </p:spTree>
    <p:extLst>
      <p:ext uri="{BB962C8B-B14F-4D97-AF65-F5344CB8AC3E}">
        <p14:creationId xmlns:p14="http://schemas.microsoft.com/office/powerpoint/2010/main" val="351811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3238500" y="3238500"/>
            <a:ext cx="6856413"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pic>
        <p:nvPicPr>
          <p:cNvPr id="3" name="Picture 2" descr="updateguidelines2_0.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
        <p:nvSpPr>
          <p:cNvPr id="15" name="Rectangle 14"/>
          <p:cNvSpPr/>
          <p:nvPr/>
        </p:nvSpPr>
        <p:spPr>
          <a:xfrm>
            <a:off x="161925" y="601663"/>
            <a:ext cx="2947988" cy="5934075"/>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latin typeface="Calibri"/>
            </a:endParaRPr>
          </a:p>
        </p:txBody>
      </p:sp>
      <p:sp>
        <p:nvSpPr>
          <p:cNvPr id="21" name="Rectangle 20"/>
          <p:cNvSpPr/>
          <p:nvPr/>
        </p:nvSpPr>
        <p:spPr>
          <a:xfrm>
            <a:off x="6035675" y="603250"/>
            <a:ext cx="2946400" cy="5934075"/>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latin typeface="Calibri"/>
            </a:endParaRPr>
          </a:p>
        </p:txBody>
      </p:sp>
      <p:sp>
        <p:nvSpPr>
          <p:cNvPr id="22" name="Rectangle 21"/>
          <p:cNvSpPr/>
          <p:nvPr/>
        </p:nvSpPr>
        <p:spPr>
          <a:xfrm>
            <a:off x="3097213" y="603250"/>
            <a:ext cx="2947987" cy="5934075"/>
          </a:xfrm>
          <a:prstGeom prst="rect">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latin typeface="Calibri"/>
            </a:endParaRPr>
          </a:p>
        </p:txBody>
      </p:sp>
      <p:sp>
        <p:nvSpPr>
          <p:cNvPr id="23" name="Rectangle 22"/>
          <p:cNvSpPr/>
          <p:nvPr/>
        </p:nvSpPr>
        <p:spPr>
          <a:xfrm>
            <a:off x="260350" y="2513013"/>
            <a:ext cx="8616950" cy="1760537"/>
          </a:xfrm>
          <a:prstGeom prst="rect">
            <a:avLst/>
          </a:prstGeom>
          <a:solidFill>
            <a:schemeClr val="bg1">
              <a:alpha val="81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US" sz="3200" dirty="0">
                <a:solidFill>
                  <a:prstClr val="black"/>
                </a:solidFill>
                <a:latin typeface="Calibri"/>
                <a:sym typeface="Wingdings"/>
              </a:rPr>
              <a:t>Making information meaningful</a:t>
            </a:r>
            <a:r>
              <a:rPr lang="en-US" sz="3200" dirty="0">
                <a:solidFill>
                  <a:prstClr val="black"/>
                </a:solidFill>
                <a:latin typeface="Calibri"/>
              </a:rPr>
              <a:t> </a:t>
            </a:r>
          </a:p>
        </p:txBody>
      </p:sp>
      <p:sp>
        <p:nvSpPr>
          <p:cNvPr id="24" name="Rectangle 23"/>
          <p:cNvSpPr/>
          <p:nvPr/>
        </p:nvSpPr>
        <p:spPr>
          <a:xfrm>
            <a:off x="236538" y="4344988"/>
            <a:ext cx="8640762" cy="1719262"/>
          </a:xfrm>
          <a:prstGeom prst="rect">
            <a:avLst/>
          </a:prstGeom>
          <a:solidFill>
            <a:schemeClr val="bg1">
              <a:alpha val="81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US" sz="3200" dirty="0">
                <a:solidFill>
                  <a:prstClr val="black"/>
                </a:solidFill>
                <a:latin typeface="Calibri"/>
                <a:sym typeface="Wingdings"/>
              </a:rPr>
              <a:t>Independent, self-directed learner</a:t>
            </a:r>
            <a:r>
              <a:rPr lang="en-US" sz="3200" dirty="0">
                <a:solidFill>
                  <a:prstClr val="black"/>
                </a:solidFill>
                <a:latin typeface="Calibri"/>
              </a:rPr>
              <a:t> </a:t>
            </a:r>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pPr>
              <a:defRPr/>
            </a:pPr>
            <a:r>
              <a:rPr lang="ro-RO"/>
              <a:t>(c) CAST 2014        l         #UDL</a:t>
            </a:r>
            <a:endParaRPr lang="en-US"/>
          </a:p>
        </p:txBody>
      </p:sp>
      <p:sp>
        <p:nvSpPr>
          <p:cNvPr id="10" name="Rectangle 9"/>
          <p:cNvSpPr/>
          <p:nvPr/>
        </p:nvSpPr>
        <p:spPr>
          <a:xfrm>
            <a:off x="260350" y="631825"/>
            <a:ext cx="8616950" cy="1760538"/>
          </a:xfrm>
          <a:prstGeom prst="rect">
            <a:avLst/>
          </a:prstGeom>
          <a:solidFill>
            <a:schemeClr val="bg1">
              <a:alpha val="81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r>
              <a:rPr lang="en-US" sz="3200" dirty="0">
                <a:solidFill>
                  <a:prstClr val="black"/>
                </a:solidFill>
                <a:latin typeface="Calibri"/>
                <a:sym typeface="Wingdings"/>
              </a:rPr>
              <a:t>Accessibility</a:t>
            </a:r>
            <a:endParaRPr lang="en-US" sz="3200" dirty="0">
              <a:solidFill>
                <a:prstClr val="black"/>
              </a:solidFill>
              <a:latin typeface="Calibri"/>
            </a:endParaRPr>
          </a:p>
        </p:txBody>
      </p:sp>
    </p:spTree>
    <p:extLst>
      <p:ext uri="{BB962C8B-B14F-4D97-AF65-F5344CB8AC3E}">
        <p14:creationId xmlns:p14="http://schemas.microsoft.com/office/powerpoint/2010/main" val="169042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strVal val="#ppt_w*0.70"/>
                                          </p:val>
                                        </p:tav>
                                        <p:tav tm="100000">
                                          <p:val>
                                            <p:strVal val="#ppt_w"/>
                                          </p:val>
                                        </p:tav>
                                      </p:tavLst>
                                    </p:anim>
                                    <p:anim calcmode="lin" valueType="num">
                                      <p:cBhvr>
                                        <p:cTn id="15" dur="1000" fill="hold"/>
                                        <p:tgtEl>
                                          <p:spTgt spid="22"/>
                                        </p:tgtEl>
                                        <p:attrNameLst>
                                          <p:attrName>ppt_h</p:attrName>
                                        </p:attrNameLst>
                                      </p:cBhvr>
                                      <p:tavLst>
                                        <p:tav tm="0">
                                          <p:val>
                                            <p:strVal val="#ppt_h"/>
                                          </p:val>
                                        </p:tav>
                                        <p:tav tm="100000">
                                          <p:val>
                                            <p:strVal val="#ppt_h"/>
                                          </p:val>
                                        </p:tav>
                                      </p:tavLst>
                                    </p:anim>
                                    <p:animEffect transition="in" filter="fade">
                                      <p:cBhvr>
                                        <p:cTn id="16" dur="10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strVal val="#ppt_w*0.70"/>
                                          </p:val>
                                        </p:tav>
                                        <p:tav tm="100000">
                                          <p:val>
                                            <p:strVal val="#ppt_w"/>
                                          </p:val>
                                        </p:tav>
                                      </p:tavLst>
                                    </p:anim>
                                    <p:anim calcmode="lin" valueType="num">
                                      <p:cBhvr>
                                        <p:cTn id="22" dur="1000" fill="hold"/>
                                        <p:tgtEl>
                                          <p:spTgt spid="21"/>
                                        </p:tgtEl>
                                        <p:attrNameLst>
                                          <p:attrName>ppt_h</p:attrName>
                                        </p:attrNameLst>
                                      </p:cBhvr>
                                      <p:tavLst>
                                        <p:tav tm="0">
                                          <p:val>
                                            <p:strVal val="#ppt_h"/>
                                          </p:val>
                                        </p:tav>
                                        <p:tav tm="100000">
                                          <p:val>
                                            <p:strVal val="#ppt_h"/>
                                          </p:val>
                                        </p:tav>
                                      </p:tavLst>
                                    </p:anim>
                                    <p:animEffect transition="in" filter="fade">
                                      <p:cBhvr>
                                        <p:cTn id="23" dur="1000"/>
                                        <p:tgtEl>
                                          <p:spTgt spid="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ppt_w</p:attrName>
                                        </p:attrNameLst>
                                      </p:cBhvr>
                                      <p:tavLst>
                                        <p:tav tm="0">
                                          <p:val>
                                            <p:strVal val="#ppt_w*0.70"/>
                                          </p:val>
                                        </p:tav>
                                        <p:tav tm="100000">
                                          <p:val>
                                            <p:strVal val="#ppt_w"/>
                                          </p:val>
                                        </p:tav>
                                      </p:tavLst>
                                    </p:anim>
                                    <p:anim calcmode="lin" valueType="num">
                                      <p:cBhvr>
                                        <p:cTn id="36" dur="1000" fill="hold"/>
                                        <p:tgtEl>
                                          <p:spTgt spid="23"/>
                                        </p:tgtEl>
                                        <p:attrNameLst>
                                          <p:attrName>ppt_h</p:attrName>
                                        </p:attrNameLst>
                                      </p:cBhvr>
                                      <p:tavLst>
                                        <p:tav tm="0">
                                          <p:val>
                                            <p:strVal val="#ppt_h"/>
                                          </p:val>
                                        </p:tav>
                                        <p:tav tm="100000">
                                          <p:val>
                                            <p:strVal val="#ppt_h"/>
                                          </p:val>
                                        </p:tav>
                                      </p:tavLst>
                                    </p:anim>
                                    <p:animEffect transition="in" filter="fade">
                                      <p:cBhvr>
                                        <p:cTn id="37" dur="1000"/>
                                        <p:tgtEl>
                                          <p:spTgt spid="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strVal val="#ppt_w*0.70"/>
                                          </p:val>
                                        </p:tav>
                                        <p:tav tm="100000">
                                          <p:val>
                                            <p:strVal val="#ppt_w"/>
                                          </p:val>
                                        </p:tav>
                                      </p:tavLst>
                                    </p:anim>
                                    <p:anim calcmode="lin" valueType="num">
                                      <p:cBhvr>
                                        <p:cTn id="43" dur="1000" fill="hold"/>
                                        <p:tgtEl>
                                          <p:spTgt spid="24"/>
                                        </p:tgtEl>
                                        <p:attrNameLst>
                                          <p:attrName>ppt_h</p:attrName>
                                        </p:attrNameLst>
                                      </p:cBhvr>
                                      <p:tavLst>
                                        <p:tav tm="0">
                                          <p:val>
                                            <p:strVal val="#ppt_h"/>
                                          </p:val>
                                        </p:tav>
                                        <p:tav tm="100000">
                                          <p:val>
                                            <p:strVal val="#ppt_h"/>
                                          </p:val>
                                        </p:tav>
                                      </p:tavLst>
                                    </p:anim>
                                    <p:animEffect transition="in" filter="fade">
                                      <p:cBhvr>
                                        <p:cTn id="4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P spid="23" grpId="0" animBg="1"/>
      <p:bldP spid="2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Related Civil Rights Laws</a:t>
            </a:r>
            <a:endParaRPr lang="en-US" dirty="0"/>
          </a:p>
        </p:txBody>
      </p:sp>
      <p:sp>
        <p:nvSpPr>
          <p:cNvPr id="4" name="Text Placeholder 2"/>
          <p:cNvSpPr txBox="1">
            <a:spLocks/>
          </p:cNvSpPr>
          <p:nvPr/>
        </p:nvSpPr>
        <p:spPr>
          <a:xfrm>
            <a:off x="457200" y="1079500"/>
            <a:ext cx="8229600" cy="5257800"/>
          </a:xfrm>
          <a:prstGeom prst="rect">
            <a:avLst/>
          </a:prstGeom>
        </p:spPr>
        <p:txBody>
          <a:bodyPr>
            <a:normAutofit fontScale="85000" lnSpcReduction="10000"/>
          </a:bodyPr>
          <a:lst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200" dirty="0" smtClean="0"/>
              <a:t>Section 504 of the Rehabilitation Act (1973)</a:t>
            </a:r>
          </a:p>
          <a:p>
            <a:pPr marL="0" indent="0">
              <a:buFont typeface="Arial"/>
              <a:buNone/>
            </a:pPr>
            <a:endParaRPr lang="en-US" sz="3200" dirty="0" smtClean="0"/>
          </a:p>
          <a:p>
            <a:pPr lvl="1"/>
            <a:r>
              <a:rPr lang="en-US" dirty="0" smtClean="0"/>
              <a:t>Prohibits discrimination on the basis of disability in programs and activities that receive federal funding</a:t>
            </a:r>
          </a:p>
          <a:p>
            <a:pPr lvl="1"/>
            <a:endParaRPr lang="en-US" dirty="0" smtClean="0"/>
          </a:p>
          <a:p>
            <a:pPr marL="0" indent="0">
              <a:buFont typeface="Arial"/>
              <a:buNone/>
            </a:pPr>
            <a:r>
              <a:rPr lang="en-US" sz="3200" dirty="0" smtClean="0"/>
              <a:t>Title II of the Americans with Disabilities Act (1990)</a:t>
            </a:r>
          </a:p>
          <a:p>
            <a:pPr marL="0" indent="0">
              <a:buFont typeface="Arial"/>
              <a:buNone/>
            </a:pPr>
            <a:endParaRPr lang="en-US" sz="3200" dirty="0" smtClean="0"/>
          </a:p>
          <a:p>
            <a:pPr lvl="1"/>
            <a:r>
              <a:rPr lang="en-US" dirty="0" smtClean="0"/>
              <a:t>Prohibits discrimination on the basis of disability in all public entities, including public colleges and universities, regardless of whether they receive federal funding</a:t>
            </a:r>
          </a:p>
          <a:p>
            <a:pPr lvl="1"/>
            <a:endParaRPr lang="en-US" dirty="0" smtClean="0"/>
          </a:p>
          <a:p>
            <a:pPr marL="0" indent="0">
              <a:buFont typeface="Arial"/>
              <a:buNone/>
            </a:pPr>
            <a:r>
              <a:rPr lang="en-US" sz="3200" dirty="0" smtClean="0"/>
              <a:t>Title III of the Americans with Disabilities Act</a:t>
            </a:r>
          </a:p>
          <a:p>
            <a:pPr marL="0" indent="0">
              <a:buFont typeface="Arial"/>
              <a:buNone/>
            </a:pPr>
            <a:endParaRPr lang="en-US" sz="3200" dirty="0" smtClean="0"/>
          </a:p>
          <a:p>
            <a:pPr lvl="1"/>
            <a:r>
              <a:rPr lang="en-US" dirty="0" smtClean="0"/>
              <a:t>Prohibits discrimination on the basis of disability in places of public accommodation, including private postsecondary institutions.</a:t>
            </a:r>
            <a:endParaRPr lang="en-US" dirty="0"/>
          </a:p>
        </p:txBody>
      </p:sp>
    </p:spTree>
    <p:extLst>
      <p:ext uri="{BB962C8B-B14F-4D97-AF65-F5344CB8AC3E}">
        <p14:creationId xmlns:p14="http://schemas.microsoft.com/office/powerpoint/2010/main" val="3729261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Students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sz="2600" dirty="0"/>
              <a:t>In order to be protected under Section 504, students must be considered “qualified”—i.e., they must be able to meet all academic and/or technical standards for admission or participation in the educational program or activity. In addition, they must have a “disability,” which means that they—</a:t>
            </a:r>
          </a:p>
          <a:p>
            <a:pPr lvl="1"/>
            <a:r>
              <a:rPr lang="en-US" dirty="0"/>
              <a:t>have a physical or mental impairment that substantially limits one or more major life activities,</a:t>
            </a:r>
          </a:p>
          <a:p>
            <a:pPr lvl="1"/>
            <a:r>
              <a:rPr lang="en-US" dirty="0"/>
              <a:t>have a record of such an impairment, or</a:t>
            </a:r>
          </a:p>
          <a:p>
            <a:pPr lvl="1"/>
            <a:r>
              <a:rPr lang="en-US" dirty="0"/>
              <a:t>are regarded as having such an impairment.</a:t>
            </a:r>
            <a:endParaRPr lang="en-US" baseline="30000" dirty="0"/>
          </a:p>
          <a:p>
            <a:pPr lvl="1"/>
            <a:endParaRPr lang="en-US" sz="2600" dirty="0"/>
          </a:p>
          <a:p>
            <a:r>
              <a:rPr lang="en-US" sz="2600" dirty="0"/>
              <a:t>“Major life activities” include seeing, hearing, learning, reading, concentrating, and thinking</a:t>
            </a:r>
            <a:r>
              <a:rPr lang="en-US" sz="2600" dirty="0" smtClean="0"/>
              <a:t>.</a:t>
            </a:r>
            <a:endParaRPr lang="en-US" sz="2600" dirty="0"/>
          </a:p>
        </p:txBody>
      </p:sp>
    </p:spTree>
    <p:extLst>
      <p:ext uri="{BB962C8B-B14F-4D97-AF65-F5344CB8AC3E}">
        <p14:creationId xmlns:p14="http://schemas.microsoft.com/office/powerpoint/2010/main" val="600897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Content Accessibility Guidelines (WCAG 2.0)</a:t>
            </a:r>
            <a:endParaRPr lang="en-US" dirty="0"/>
          </a:p>
        </p:txBody>
      </p:sp>
      <p:sp>
        <p:nvSpPr>
          <p:cNvPr id="4" name="Text Placeholder 2"/>
          <p:cNvSpPr>
            <a:spLocks noGrp="1"/>
          </p:cNvSpPr>
          <p:nvPr>
            <p:ph idx="1"/>
          </p:nvPr>
        </p:nvSpPr>
        <p:spPr/>
        <p:txBody>
          <a:bodyPr>
            <a:normAutofit lnSpcReduction="10000"/>
          </a:bodyPr>
          <a:lstStyle/>
          <a:p>
            <a:r>
              <a:rPr lang="en-US" b="1" dirty="0" smtClean="0"/>
              <a:t>Perceivable</a:t>
            </a:r>
          </a:p>
          <a:p>
            <a:pPr lvl="1"/>
            <a:r>
              <a:rPr lang="en-US" dirty="0" smtClean="0"/>
              <a:t>Information and user interface components must be presentable to users in ways they can perceive</a:t>
            </a:r>
          </a:p>
          <a:p>
            <a:r>
              <a:rPr lang="en-US" b="1" dirty="0" smtClean="0"/>
              <a:t>Operable</a:t>
            </a:r>
          </a:p>
          <a:p>
            <a:pPr lvl="1"/>
            <a:r>
              <a:rPr lang="en-US" dirty="0" smtClean="0"/>
              <a:t>User interface components and navigation must be operable</a:t>
            </a:r>
          </a:p>
          <a:p>
            <a:r>
              <a:rPr lang="en-US" b="1" dirty="0" smtClean="0"/>
              <a:t>Understandable</a:t>
            </a:r>
          </a:p>
          <a:p>
            <a:pPr lvl="1"/>
            <a:r>
              <a:rPr lang="en-US" dirty="0" smtClean="0"/>
              <a:t>Information and the operation of user interface must be understandable </a:t>
            </a:r>
          </a:p>
          <a:p>
            <a:r>
              <a:rPr lang="en-US" b="1" dirty="0" smtClean="0"/>
              <a:t>Robust</a:t>
            </a:r>
          </a:p>
          <a:p>
            <a:pPr lvl="1"/>
            <a:r>
              <a:rPr lang="en-US" dirty="0" smtClean="0"/>
              <a:t>Content is robust enough that it can be interpreted reliably by a wide variety of user agents, including assistive technologies</a:t>
            </a:r>
          </a:p>
          <a:p>
            <a:pPr lvl="1"/>
            <a:endParaRPr lang="en-US" dirty="0" smtClean="0"/>
          </a:p>
          <a:p>
            <a:pPr lvl="1"/>
            <a:r>
              <a:rPr lang="en-US" dirty="0" smtClean="0"/>
              <a:t>UDL On Campus </a:t>
            </a:r>
            <a:r>
              <a:rPr lang="en-US" dirty="0" smtClean="0">
                <a:hlinkClick r:id="rId3"/>
              </a:rPr>
              <a:t>Legal Obligations for Accessibility</a:t>
            </a:r>
            <a:endParaRPr lang="en-US" dirty="0"/>
          </a:p>
        </p:txBody>
      </p:sp>
    </p:spTree>
    <p:extLst>
      <p:ext uri="{BB962C8B-B14F-4D97-AF65-F5344CB8AC3E}">
        <p14:creationId xmlns:p14="http://schemas.microsoft.com/office/powerpoint/2010/main" val="2038229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900" y="266700"/>
            <a:ext cx="5880100" cy="723900"/>
          </a:xfrm>
        </p:spPr>
        <p:txBody>
          <a:bodyPr>
            <a:normAutofit/>
          </a:bodyPr>
          <a:lstStyle/>
          <a:p>
            <a:r>
              <a:rPr lang="en-US" dirty="0" smtClean="0"/>
              <a:t>Settlement agreement between </a:t>
            </a:r>
            <a:br>
              <a:rPr lang="en-US" dirty="0" smtClean="0"/>
            </a:br>
            <a:r>
              <a:rPr lang="en-US" dirty="0" smtClean="0"/>
              <a:t>the US Dept. of Justice and EDX Inc.</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sz="2400" dirty="0" err="1" smtClean="0"/>
              <a:t>www.edx.org</a:t>
            </a:r>
            <a:r>
              <a:rPr lang="en-US" sz="2400" dirty="0" smtClean="0"/>
              <a:t>, </a:t>
            </a:r>
            <a:r>
              <a:rPr lang="en-US" sz="2400" dirty="0"/>
              <a:t>its mobile applications</a:t>
            </a:r>
            <a:r>
              <a:rPr lang="en-US" sz="2400" dirty="0" smtClean="0"/>
              <a:t>, and </a:t>
            </a:r>
            <a:r>
              <a:rPr lang="en-US" sz="2400" dirty="0"/>
              <a:t>the LMS </a:t>
            </a:r>
            <a:r>
              <a:rPr lang="en-US" sz="2400" dirty="0" smtClean="0"/>
              <a:t>conform </a:t>
            </a:r>
            <a:r>
              <a:rPr lang="en-US" sz="2400" dirty="0"/>
              <a:t>with, at </a:t>
            </a:r>
            <a:r>
              <a:rPr lang="en-US" sz="2400" dirty="0" smtClean="0"/>
              <a:t>minimum</a:t>
            </a:r>
            <a:r>
              <a:rPr lang="en-US" sz="2400" dirty="0"/>
              <a:t>, </a:t>
            </a:r>
            <a:r>
              <a:rPr lang="en-US" sz="2400" dirty="0" smtClean="0"/>
              <a:t>the Web </a:t>
            </a:r>
            <a:r>
              <a:rPr lang="en-US" sz="2400" dirty="0"/>
              <a:t>Content Accessibility Guidelines </a:t>
            </a:r>
            <a:r>
              <a:rPr lang="en-US" sz="2400" dirty="0" smtClean="0"/>
              <a:t>(</a:t>
            </a:r>
            <a:r>
              <a:rPr lang="en-US" sz="2400" dirty="0"/>
              <a:t>“WCAG”) 2.0 </a:t>
            </a:r>
            <a:r>
              <a:rPr lang="en-US" sz="2400" dirty="0" smtClean="0"/>
              <a:t>AA</a:t>
            </a:r>
            <a:endParaRPr lang="en-US" sz="2400" dirty="0"/>
          </a:p>
          <a:p>
            <a:endParaRPr lang="en-US" sz="2400" dirty="0" smtClean="0"/>
          </a:p>
          <a:p>
            <a:r>
              <a:rPr lang="en-US" sz="2400" dirty="0" smtClean="0"/>
              <a:t>Ensure compatibility </a:t>
            </a:r>
            <a:r>
              <a:rPr lang="en-US" sz="2400" dirty="0"/>
              <a:t>with any accessibility features in </a:t>
            </a:r>
            <a:r>
              <a:rPr lang="en-US" sz="2400" dirty="0" smtClean="0"/>
              <a:t>course </a:t>
            </a:r>
            <a:r>
              <a:rPr lang="en-US" sz="2400" dirty="0"/>
              <a:t>c</a:t>
            </a:r>
            <a:r>
              <a:rPr lang="en-US" sz="2400" dirty="0" smtClean="0"/>
              <a:t>ontent (</a:t>
            </a:r>
            <a:r>
              <a:rPr lang="en-US" sz="2400" dirty="0" err="1" smtClean="0"/>
              <a:t>e.g</a:t>
            </a:r>
            <a:r>
              <a:rPr lang="en-US" sz="2400" dirty="0" smtClean="0"/>
              <a:t>, </a:t>
            </a:r>
            <a:r>
              <a:rPr lang="en-US" sz="2400" dirty="0" err="1" smtClean="0"/>
              <a:t>MathML</a:t>
            </a:r>
            <a:r>
              <a:rPr lang="en-US" sz="2400" dirty="0" smtClean="0"/>
              <a:t>)</a:t>
            </a:r>
          </a:p>
          <a:p>
            <a:endParaRPr lang="en-US" sz="2400" dirty="0" smtClean="0"/>
          </a:p>
          <a:p>
            <a:r>
              <a:rPr lang="en-US" sz="2400" dirty="0" smtClean="0"/>
              <a:t>Hire an accessibility consultant and conduct annual accessibility audits</a:t>
            </a:r>
          </a:p>
          <a:p>
            <a:endParaRPr lang="en-US" sz="2400" dirty="0" smtClean="0"/>
          </a:p>
          <a:p>
            <a:r>
              <a:rPr lang="en-US" sz="2400" dirty="0" smtClean="0"/>
              <a:t>Develop guidance and training for content providers</a:t>
            </a:r>
          </a:p>
          <a:p>
            <a:endParaRPr lang="en-US" dirty="0"/>
          </a:p>
          <a:p>
            <a:pPr lvl="1"/>
            <a:endParaRPr lang="en-US" dirty="0"/>
          </a:p>
        </p:txBody>
      </p:sp>
    </p:spTree>
    <p:extLst>
      <p:ext uri="{BB962C8B-B14F-4D97-AF65-F5344CB8AC3E}">
        <p14:creationId xmlns:p14="http://schemas.microsoft.com/office/powerpoint/2010/main" val="282696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lumMod val="75000"/>
                    <a:lumOff val="25000"/>
                  </a:schemeClr>
                </a:solidFill>
              </a:rPr>
              <a:t>Which technologies in your environment are accessible (WCAG 2.0 compliant)? </a:t>
            </a:r>
            <a:endParaRPr lang="en-US" dirty="0" smtClean="0">
              <a:solidFill>
                <a:schemeClr val="tx1">
                  <a:lumMod val="75000"/>
                  <a:lumOff val="25000"/>
                </a:schemeClr>
              </a:solidFill>
            </a:endParaRPr>
          </a:p>
          <a:p>
            <a:r>
              <a:rPr lang="en-US" dirty="0" smtClean="0">
                <a:solidFill>
                  <a:schemeClr val="tx1">
                    <a:lumMod val="75000"/>
                    <a:lumOff val="25000"/>
                  </a:schemeClr>
                </a:solidFill>
              </a:rPr>
              <a:t>Webcast and </a:t>
            </a:r>
            <a:r>
              <a:rPr lang="en-US" dirty="0" err="1" smtClean="0">
                <a:solidFill>
                  <a:schemeClr val="tx1">
                    <a:lumMod val="75000"/>
                    <a:lumOff val="25000"/>
                  </a:schemeClr>
                </a:solidFill>
              </a:rPr>
              <a:t>webconferencing</a:t>
            </a:r>
            <a:r>
              <a:rPr lang="en-US" dirty="0" smtClean="0">
                <a:solidFill>
                  <a:schemeClr val="tx1">
                    <a:lumMod val="75000"/>
                    <a:lumOff val="25000"/>
                  </a:schemeClr>
                </a:solidFill>
              </a:rPr>
              <a:t> software</a:t>
            </a:r>
          </a:p>
          <a:p>
            <a:r>
              <a:rPr lang="en-US" dirty="0" smtClean="0">
                <a:solidFill>
                  <a:schemeClr val="tx1">
                    <a:lumMod val="75000"/>
                    <a:lumOff val="25000"/>
                  </a:schemeClr>
                </a:solidFill>
              </a:rPr>
              <a:t>Hardware &amp; digital tools (e.g., polling devices, interactive projection boards, etc.)</a:t>
            </a:r>
          </a:p>
          <a:p>
            <a:r>
              <a:rPr lang="en-US" dirty="0" smtClean="0">
                <a:solidFill>
                  <a:schemeClr val="tx1">
                    <a:lumMod val="75000"/>
                    <a:lumOff val="25000"/>
                  </a:schemeClr>
                </a:solidFill>
              </a:rPr>
              <a:t>Learning Management Systems</a:t>
            </a:r>
          </a:p>
          <a:p>
            <a:r>
              <a:rPr lang="en-US" dirty="0" smtClean="0">
                <a:solidFill>
                  <a:schemeClr val="tx1">
                    <a:lumMod val="75000"/>
                    <a:lumOff val="25000"/>
                  </a:schemeClr>
                </a:solidFill>
              </a:rPr>
              <a:t>Specific Apps</a:t>
            </a:r>
          </a:p>
          <a:p>
            <a:r>
              <a:rPr lang="en-US" dirty="0" smtClean="0">
                <a:solidFill>
                  <a:schemeClr val="tx1">
                    <a:lumMod val="75000"/>
                    <a:lumOff val="25000"/>
                  </a:schemeClr>
                </a:solidFill>
              </a:rPr>
              <a:t>Other</a:t>
            </a:r>
            <a:endParaRPr lang="en-US" dirty="0">
              <a:solidFill>
                <a:schemeClr val="tx1">
                  <a:lumMod val="75000"/>
                  <a:lumOff val="25000"/>
                </a:schemeClr>
              </a:solidFill>
            </a:endParaRPr>
          </a:p>
        </p:txBody>
      </p:sp>
    </p:spTree>
    <p:extLst>
      <p:ext uri="{BB962C8B-B14F-4D97-AF65-F5344CB8AC3E}">
        <p14:creationId xmlns:p14="http://schemas.microsoft.com/office/powerpoint/2010/main" val="2432976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normAutofit/>
          </a:bodyPr>
          <a:lstStyle>
            <a:lvl1pPr defTabSz="886968">
              <a:defRPr sz="4268"/>
            </a:lvl1pPr>
          </a:lstStyle>
          <a:p>
            <a:pPr lvl="0">
              <a:defRPr sz="1800">
                <a:solidFill>
                  <a:srgbClr val="000000"/>
                </a:solidFill>
              </a:defRPr>
            </a:pPr>
            <a:r>
              <a:rPr sz="1600" dirty="0">
                <a:solidFill>
                  <a:srgbClr val="FFFFFF"/>
                </a:solidFill>
              </a:rPr>
              <a:t>Higher Education Opportunity Act of 2008</a:t>
            </a:r>
          </a:p>
        </p:txBody>
      </p:sp>
      <p:sp>
        <p:nvSpPr>
          <p:cNvPr id="85" name="Shape 85"/>
          <p:cNvSpPr>
            <a:spLocks noGrp="1"/>
          </p:cNvSpPr>
          <p:nvPr>
            <p:ph type="body" idx="1"/>
          </p:nvPr>
        </p:nvSpPr>
        <p:spPr>
          <a:xfrm>
            <a:off x="324556" y="1306689"/>
            <a:ext cx="8578144" cy="4803422"/>
          </a:xfrm>
          <a:prstGeom prst="rect">
            <a:avLst/>
          </a:prstGeom>
        </p:spPr>
        <p:txBody>
          <a:bodyPr>
            <a:noAutofit/>
          </a:bodyPr>
          <a:lstStyle/>
          <a:p>
            <a:pPr marL="0" indent="0">
              <a:lnSpc>
                <a:spcPct val="110000"/>
              </a:lnSpc>
              <a:buNone/>
            </a:pPr>
            <a:r>
              <a:rPr lang="en-US" sz="2200" b="1" dirty="0" smtClean="0"/>
              <a:t>Many </a:t>
            </a:r>
            <a:r>
              <a:rPr lang="en-US" sz="2200" b="1" dirty="0"/>
              <a:t>learners who are not identified </a:t>
            </a:r>
            <a:r>
              <a:rPr lang="en-US" sz="2200" dirty="0"/>
              <a:t>as having physical, sensory, and learning disabilities still </a:t>
            </a:r>
            <a:r>
              <a:rPr lang="en-US" sz="2200" b="1" dirty="0"/>
              <a:t>may also struggle </a:t>
            </a:r>
            <a:r>
              <a:rPr lang="en-US" sz="2200" dirty="0"/>
              <a:t>to learn due to diverse abilities and backgrounds, differing cultural and linguistic backgrounds, and other factors that affect perception, executive function, and engagement. </a:t>
            </a:r>
            <a:endParaRPr lang="en-US" sz="2200" dirty="0" smtClean="0"/>
          </a:p>
          <a:p>
            <a:pPr marL="0" indent="0">
              <a:lnSpc>
                <a:spcPct val="110000"/>
              </a:lnSpc>
              <a:buNone/>
            </a:pPr>
            <a:endParaRPr lang="en-US" sz="800" dirty="0" smtClean="0"/>
          </a:p>
          <a:p>
            <a:pPr marL="0" indent="0">
              <a:lnSpc>
                <a:spcPct val="110000"/>
              </a:lnSpc>
              <a:buNone/>
            </a:pPr>
            <a:r>
              <a:rPr lang="en-US" sz="2200" dirty="0" smtClean="0"/>
              <a:t>Even </a:t>
            </a:r>
            <a:r>
              <a:rPr lang="en-US" sz="2200" dirty="0"/>
              <a:t>learners who are identified </a:t>
            </a:r>
            <a:r>
              <a:rPr lang="en-US" sz="2200" b="1" dirty="0"/>
              <a:t>as “average” or “gifted” may not have their learning needs met</a:t>
            </a:r>
            <a:r>
              <a:rPr lang="en-US" sz="2200" dirty="0"/>
              <a:t> due to poor curricular design.  </a:t>
            </a:r>
            <a:endParaRPr lang="en-US" sz="800" dirty="0" smtClean="0"/>
          </a:p>
          <a:p>
            <a:pPr marL="0" indent="0">
              <a:lnSpc>
                <a:spcPct val="110000"/>
              </a:lnSpc>
              <a:buNone/>
            </a:pPr>
            <a:endParaRPr lang="en-US" sz="800" dirty="0" smtClean="0"/>
          </a:p>
          <a:p>
            <a:pPr marL="0" indent="0">
              <a:lnSpc>
                <a:spcPct val="110000"/>
              </a:lnSpc>
              <a:buNone/>
            </a:pPr>
            <a:r>
              <a:rPr lang="en-US" sz="2200" dirty="0" smtClean="0"/>
              <a:t>For </a:t>
            </a:r>
            <a:r>
              <a:rPr lang="en-US" sz="2200" dirty="0"/>
              <a:t>that reason, the </a:t>
            </a:r>
            <a:r>
              <a:rPr lang="en-US" sz="2200" b="1" dirty="0"/>
              <a:t>Higher Education Opportunity Act of 2008 sets a higher standard,</a:t>
            </a:r>
            <a:r>
              <a:rPr lang="en-US" sz="2200" dirty="0"/>
              <a:t> calling for instructional environments -- including materials, teaching methods, and assessments -- </a:t>
            </a:r>
            <a:r>
              <a:rPr lang="en-US" sz="2200" b="1" dirty="0"/>
              <a:t>based on Universal Design for </a:t>
            </a:r>
            <a:r>
              <a:rPr lang="en-US" sz="2200" b="1" dirty="0" smtClean="0"/>
              <a:t>Learning (UDL).</a:t>
            </a:r>
            <a:endParaRPr sz="2200" b="1" dirty="0"/>
          </a:p>
        </p:txBody>
      </p:sp>
    </p:spTree>
    <p:extLst>
      <p:ext uri="{BB962C8B-B14F-4D97-AF65-F5344CB8AC3E}">
        <p14:creationId xmlns:p14="http://schemas.microsoft.com/office/powerpoint/2010/main" val="327512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prstGeom prst="rect">
            <a:avLst/>
          </a:prstGeom>
        </p:spPr>
        <p:txBody>
          <a:bodyPr>
            <a:normAutofit/>
          </a:bodyPr>
          <a:lstStyle>
            <a:lvl1pPr defTabSz="886967">
              <a:defRPr sz="4200"/>
            </a:lvl1pPr>
          </a:lstStyle>
          <a:p>
            <a:pPr lvl="0">
              <a:defRPr sz="1800">
                <a:solidFill>
                  <a:srgbClr val="000000"/>
                </a:solidFill>
              </a:defRPr>
            </a:pPr>
            <a:r>
              <a:rPr sz="1600" dirty="0">
                <a:solidFill>
                  <a:srgbClr val="FFFFFF"/>
                </a:solidFill>
              </a:rPr>
              <a:t>Principle 1: Multiple Means of Representation</a:t>
            </a:r>
          </a:p>
        </p:txBody>
      </p:sp>
      <p:sp>
        <p:nvSpPr>
          <p:cNvPr id="115" name="Shape 115"/>
          <p:cNvSpPr>
            <a:spLocks noGrp="1"/>
          </p:cNvSpPr>
          <p:nvPr>
            <p:ph idx="1"/>
          </p:nvPr>
        </p:nvSpPr>
        <p:spPr>
          <a:xfrm>
            <a:off x="457200" y="1600200"/>
            <a:ext cx="5765800" cy="4525963"/>
          </a:xfrm>
          <a:prstGeom prst="rect">
            <a:avLst/>
          </a:prstGeom>
        </p:spPr>
        <p:txBody>
          <a:bodyPr/>
          <a:lstStyle/>
          <a:p>
            <a:pPr marL="422275" lvl="0" indent="-422275" defTabSz="868680">
              <a:spcBef>
                <a:spcPts val="2800"/>
              </a:spcBef>
              <a:buChar char="✦"/>
              <a:defRPr sz="1800"/>
            </a:pPr>
            <a:r>
              <a:rPr sz="2470" dirty="0"/>
              <a:t>Multimodal representation of materials via text, images, symbols, and audio</a:t>
            </a:r>
          </a:p>
          <a:p>
            <a:pPr marL="422275" lvl="0" indent="-422275" defTabSz="868680">
              <a:spcBef>
                <a:spcPts val="2800"/>
              </a:spcBef>
              <a:buChar char="✦"/>
              <a:defRPr sz="1800"/>
            </a:pPr>
            <a:r>
              <a:rPr sz="2470" dirty="0"/>
              <a:t>Options for perception - captioned and transcribed content</a:t>
            </a:r>
          </a:p>
          <a:p>
            <a:pPr marL="422275" lvl="0" indent="-422275" defTabSz="868680">
              <a:spcBef>
                <a:spcPts val="2800"/>
              </a:spcBef>
              <a:buChar char="✦"/>
              <a:defRPr sz="1800"/>
            </a:pPr>
            <a:r>
              <a:rPr sz="2470" dirty="0"/>
              <a:t>Prior knowledge influences interaction with content</a:t>
            </a:r>
          </a:p>
          <a:p>
            <a:pPr marL="422275" lvl="0" indent="-422275" defTabSz="868680">
              <a:spcBef>
                <a:spcPts val="2800"/>
              </a:spcBef>
              <a:buChar char="✦"/>
              <a:defRPr sz="1800"/>
            </a:pPr>
            <a:r>
              <a:rPr sz="2470" dirty="0"/>
              <a:t>Meaning-making is critical</a:t>
            </a:r>
          </a:p>
        </p:txBody>
      </p:sp>
      <p:sp>
        <p:nvSpPr>
          <p:cNvPr id="116" name="Shape 116"/>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19</a:t>
            </a:fld>
            <a:endParaRPr sz="1200">
              <a:solidFill>
                <a:srgbClr val="888888"/>
              </a:solidFill>
            </a:endParaRPr>
          </a:p>
        </p:txBody>
      </p:sp>
      <p:sp>
        <p:nvSpPr>
          <p:cNvPr id="117" name="Shape 117" descr="Recognition"/>
          <p:cNvSpPr/>
          <p:nvPr/>
        </p:nvSpPr>
        <p:spPr>
          <a:xfrm>
            <a:off x="6395244" y="2102506"/>
            <a:ext cx="2172652" cy="4597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b="1">
                <a:latin typeface="Helvetica Light"/>
                <a:ea typeface="Helvetica Light"/>
                <a:cs typeface="Helvetica Light"/>
                <a:sym typeface="Helvetica Light"/>
              </a:defRPr>
            </a:lvl1pPr>
          </a:lstStyle>
          <a:p>
            <a:pPr lvl="0">
              <a:defRPr sz="1800" b="0"/>
            </a:pPr>
            <a:r>
              <a:rPr sz="2400" b="1" dirty="0"/>
              <a:t>Recognition</a:t>
            </a:r>
          </a:p>
        </p:txBody>
      </p:sp>
      <p:pic>
        <p:nvPicPr>
          <p:cNvPr id="118" name="image3.png" descr="Brain image with color emphasizing occipital (rear) cortex."/>
          <p:cNvPicPr/>
          <p:nvPr/>
        </p:nvPicPr>
        <p:blipFill>
          <a:blip r:embed="rId3" cstate="email">
            <a:extLst>
              <a:ext uri="{28A0092B-C50C-407E-A947-70E740481C1C}">
                <a14:useLocalDpi xmlns:a14="http://schemas.microsoft.com/office/drawing/2010/main"/>
              </a:ext>
            </a:extLst>
          </a:blip>
          <a:stretch>
            <a:fillRect/>
          </a:stretch>
        </p:blipFill>
        <p:spPr>
          <a:xfrm>
            <a:off x="6330591" y="3064550"/>
            <a:ext cx="2077439" cy="1761709"/>
          </a:xfrm>
          <a:prstGeom prst="rect">
            <a:avLst/>
          </a:prstGeom>
          <a:ln w="12700">
            <a:miter lim="400000"/>
          </a:ln>
        </p:spPr>
      </p:pic>
      <p:sp>
        <p:nvSpPr>
          <p:cNvPr id="120" name="Shape 120" descr="arrow graphic"/>
          <p:cNvSpPr/>
          <p:nvPr/>
        </p:nvSpPr>
        <p:spPr>
          <a:xfrm>
            <a:off x="7557798" y="2562087"/>
            <a:ext cx="339958" cy="10244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63500">
            <a:solidFill>
              <a:srgbClr val="C0504D"/>
            </a:solidFill>
            <a:headEnd type="triangle"/>
          </a:ln>
          <a:effectLst>
            <a:outerShdw blurRad="38100" dist="23000" dir="5400000" rotWithShape="0">
              <a:srgbClr val="000000">
                <a:alpha val="35000"/>
              </a:srgbClr>
            </a:outerShdw>
          </a:effectLst>
        </p:spPr>
        <p:txBody>
          <a:bodyPr/>
          <a:lstStyle/>
          <a:p>
            <a:pPr lvl="0"/>
            <a:endParaRPr/>
          </a:p>
        </p:txBody>
      </p:sp>
    </p:spTree>
    <p:extLst>
      <p:ext uri="{BB962C8B-B14F-4D97-AF65-F5344CB8AC3E}">
        <p14:creationId xmlns:p14="http://schemas.microsoft.com/office/powerpoint/2010/main" val="44856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2743200" y="1752601"/>
            <a:ext cx="5410200" cy="14478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Dr. Sam Johnston</a:t>
            </a:r>
          </a:p>
          <a:p>
            <a:pPr marL="0" indent="0">
              <a:buFont typeface="Arial" pitchFamily="34" charset="0"/>
              <a:buNone/>
            </a:pPr>
            <a:r>
              <a:rPr lang="en-US" sz="2800" dirty="0" smtClean="0"/>
              <a:t>Research Scientist</a:t>
            </a:r>
          </a:p>
        </p:txBody>
      </p:sp>
      <p:sp>
        <p:nvSpPr>
          <p:cNvPr id="9" name="Content Placeholder 2"/>
          <p:cNvSpPr txBox="1">
            <a:spLocks/>
          </p:cNvSpPr>
          <p:nvPr/>
        </p:nvSpPr>
        <p:spPr>
          <a:xfrm>
            <a:off x="2743200" y="4343400"/>
            <a:ext cx="5638800" cy="14478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txBox="1">
            <a:spLocks/>
          </p:cNvSpPr>
          <p:nvPr/>
        </p:nvSpPr>
        <p:spPr>
          <a:xfrm>
            <a:off x="2743200" y="4343400"/>
            <a:ext cx="4114800" cy="148590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Christina A. Bosch</a:t>
            </a:r>
          </a:p>
          <a:p>
            <a:pPr marL="0" indent="0">
              <a:buFont typeface="Arial" pitchFamily="34" charset="0"/>
              <a:buNone/>
            </a:pPr>
            <a:r>
              <a:rPr lang="en-US" sz="2800" dirty="0" smtClean="0"/>
              <a:t>Instructional Designer/Research Associate</a:t>
            </a:r>
          </a:p>
        </p:txBody>
      </p:sp>
      <p:pic>
        <p:nvPicPr>
          <p:cNvPr id="3" name="Picture 2" descr="aem-medium.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214" y="1612900"/>
            <a:ext cx="2449286" cy="1714500"/>
          </a:xfrm>
          <a:prstGeom prst="rect">
            <a:avLst/>
          </a:prstGeom>
        </p:spPr>
      </p:pic>
      <p:pic>
        <p:nvPicPr>
          <p:cNvPr id="6" name="Picture 5" descr="20141212-10593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214" y="4191000"/>
            <a:ext cx="2457450" cy="1638300"/>
          </a:xfrm>
          <a:prstGeom prst="rect">
            <a:avLst/>
          </a:prstGeom>
        </p:spPr>
      </p:pic>
    </p:spTree>
    <p:extLst>
      <p:ext uri="{BB962C8B-B14F-4D97-AF65-F5344CB8AC3E}">
        <p14:creationId xmlns:p14="http://schemas.microsoft.com/office/powerpoint/2010/main" val="1742034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Alternative Access to Media Content</a:t>
            </a:r>
          </a:p>
        </p:txBody>
      </p:sp>
      <p:pic>
        <p:nvPicPr>
          <p:cNvPr id="6" name="Picture 1" descr="This is the same image of the bar graph, pie graph and line graph from the previous slide but this time long descriptions have been provided because they provide a text alternative to the visual information presented.  " title="A bar graph, a pie graph and a line graph with long description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l="-18187" r="-18187"/>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356577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lIns="0" tIns="0" rIns="0" bIns="0">
            <a:normAutofit/>
          </a:bodyPr>
          <a:lstStyle>
            <a:lvl1pPr defTabSz="585215">
              <a:defRPr sz="4200"/>
            </a:lvl1pPr>
          </a:lstStyle>
          <a:p>
            <a:pPr lvl="0">
              <a:defRPr sz="1800">
                <a:solidFill>
                  <a:srgbClr val="000000"/>
                </a:solidFill>
              </a:defRPr>
            </a:pPr>
            <a:r>
              <a:rPr sz="1600" dirty="0">
                <a:solidFill>
                  <a:srgbClr val="FFFFFF"/>
                </a:solidFill>
              </a:rPr>
              <a:t>Provide Alternative Access to Media Content</a:t>
            </a:r>
          </a:p>
        </p:txBody>
      </p:sp>
      <p:sp>
        <p:nvSpPr>
          <p:cNvPr id="193" name="Shape 193"/>
          <p:cNvSpPr>
            <a:spLocks noGrp="1"/>
          </p:cNvSpPr>
          <p:nvPr>
            <p:ph idx="1"/>
          </p:nvPr>
        </p:nvSpPr>
        <p:spPr>
          <a:xfrm>
            <a:off x="457200" y="1600200"/>
            <a:ext cx="4191000" cy="4525963"/>
          </a:xfrm>
          <a:prstGeom prst="rect">
            <a:avLst/>
          </a:prstGeom>
        </p:spPr>
        <p:txBody>
          <a:bodyPr lIns="0" tIns="0" rIns="0" bIns="0"/>
          <a:lstStyle/>
          <a:p>
            <a:pPr marL="394715" lvl="0" indent="-244347" defTabSz="338327">
              <a:spcBef>
                <a:spcPts val="2200"/>
              </a:spcBef>
              <a:buChar char="✦"/>
              <a:defRPr sz="1800"/>
            </a:pPr>
            <a:r>
              <a:rPr lang="en-US" sz="1924" dirty="0" smtClean="0"/>
              <a:t>Text equivalents of images </a:t>
            </a:r>
            <a:r>
              <a:rPr sz="1924" dirty="0" smtClean="0"/>
              <a:t>convey </a:t>
            </a:r>
            <a:r>
              <a:rPr sz="1924" dirty="0"/>
              <a:t>the purpose of the image based on its context</a:t>
            </a:r>
          </a:p>
          <a:p>
            <a:pPr marL="582676" lvl="1" indent="-244347" defTabSz="338327">
              <a:spcBef>
                <a:spcPts val="2200"/>
              </a:spcBef>
              <a:buChar char="✦"/>
              <a:defRPr sz="1800"/>
            </a:pPr>
            <a:r>
              <a:rPr lang="en-US" sz="1924" dirty="0" err="1" smtClean="0"/>
              <a:t>UDLonCampus</a:t>
            </a:r>
            <a:r>
              <a:rPr lang="en-US" sz="1924" dirty="0" smtClean="0"/>
              <a:t> </a:t>
            </a:r>
            <a:r>
              <a:rPr lang="en-US" sz="1924" u="sng" dirty="0" smtClean="0">
                <a:solidFill>
                  <a:srgbClr val="0000FF"/>
                </a:solidFill>
                <a:uFill>
                  <a:solidFill>
                    <a:srgbClr val="0000FF"/>
                  </a:solidFill>
                </a:uFill>
                <a:hlinkClick r:id="rId3"/>
              </a:rPr>
              <a:t>Image Resource</a:t>
            </a:r>
            <a:endParaRPr sz="1924" dirty="0"/>
          </a:p>
          <a:p>
            <a:pPr marL="394715" lvl="0" indent="-244347" defTabSz="338327">
              <a:spcBef>
                <a:spcPts val="2200"/>
              </a:spcBef>
              <a:buChar char="✦"/>
              <a:defRPr sz="1800"/>
            </a:pPr>
            <a:r>
              <a:rPr sz="1924" dirty="0">
                <a:uFill>
                  <a:solidFill/>
                </a:uFill>
              </a:rPr>
              <a:t>Word 2010 Accessibility Checker: File &gt; Info &gt; Check for Issues &gt; Check Accessibility.</a:t>
            </a:r>
          </a:p>
        </p:txBody>
      </p:sp>
      <p:sp>
        <p:nvSpPr>
          <p:cNvPr id="194" name="Shape 194"/>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21</a:t>
            </a:fld>
            <a:endParaRPr sz="1200">
              <a:solidFill>
                <a:srgbClr val="888888"/>
              </a:solidFill>
            </a:endParaRPr>
          </a:p>
        </p:txBody>
      </p:sp>
      <p:pic>
        <p:nvPicPr>
          <p:cNvPr id="195" name="image13.jpeg" descr="Screenshot of “Format Picture” showing alt text and description fields.&#10;Screenshots courtesy of WebAIM (http://webaim.org/)"/>
          <p:cNvPicPr/>
          <p:nvPr/>
        </p:nvPicPr>
        <p:blipFill>
          <a:blip r:embed="rId4" cstate="email">
            <a:extLst>
              <a:ext uri="{28A0092B-C50C-407E-A947-70E740481C1C}">
                <a14:useLocalDpi xmlns:a14="http://schemas.microsoft.com/office/drawing/2010/main"/>
              </a:ext>
            </a:extLst>
          </a:blip>
          <a:stretch>
            <a:fillRect/>
          </a:stretch>
        </p:blipFill>
        <p:spPr>
          <a:xfrm>
            <a:off x="4773271" y="2041950"/>
            <a:ext cx="4016651" cy="3852628"/>
          </a:xfrm>
          <a:prstGeom prst="rect">
            <a:avLst/>
          </a:prstGeom>
          <a:ln w="12700">
            <a:miter lim="400000"/>
          </a:ln>
        </p:spPr>
      </p:pic>
    </p:spTree>
    <p:extLst>
      <p:ext uri="{BB962C8B-B14F-4D97-AF65-F5344CB8AC3E}">
        <p14:creationId xmlns:p14="http://schemas.microsoft.com/office/powerpoint/2010/main" val="345079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eaLnBrk="1" fontAlgn="auto" hangingPunct="1">
              <a:spcAft>
                <a:spcPts val="0"/>
              </a:spcAft>
              <a:defRPr/>
            </a:pPr>
            <a:r>
              <a:rPr lang="en-US" dirty="0" smtClean="0">
                <a:ea typeface="+mj-ea"/>
                <a:cs typeface="+mj-cs"/>
              </a:rPr>
              <a:t>Provide Options for Language</a:t>
            </a:r>
            <a:r>
              <a:rPr lang="en-US" dirty="0">
                <a:ea typeface="+mj-ea"/>
                <a:cs typeface="+mj-cs"/>
              </a:rPr>
              <a:t>, </a:t>
            </a:r>
            <a:r>
              <a:rPr lang="en-US" dirty="0" smtClean="0">
                <a:ea typeface="+mj-ea"/>
                <a:cs typeface="+mj-cs"/>
              </a:rPr>
              <a:t>Mathematical </a:t>
            </a:r>
            <a:r>
              <a:rPr lang="en-US" dirty="0">
                <a:ea typeface="+mj-ea"/>
                <a:cs typeface="+mj-cs"/>
              </a:rPr>
              <a:t>E</a:t>
            </a:r>
            <a:r>
              <a:rPr lang="en-US" dirty="0" smtClean="0">
                <a:ea typeface="+mj-ea"/>
                <a:cs typeface="+mj-cs"/>
              </a:rPr>
              <a:t>xpressions</a:t>
            </a:r>
            <a:r>
              <a:rPr lang="en-US" dirty="0">
                <a:ea typeface="+mj-ea"/>
                <a:cs typeface="+mj-cs"/>
              </a:rPr>
              <a:t>, and </a:t>
            </a:r>
            <a:r>
              <a:rPr lang="en-US" dirty="0" smtClean="0">
                <a:ea typeface="+mj-ea"/>
                <a:cs typeface="+mj-cs"/>
              </a:rPr>
              <a:t>Symbols</a:t>
            </a:r>
            <a:endParaRPr lang="en-US" dirty="0">
              <a:ea typeface="+mj-ea"/>
              <a:cs typeface="+mj-cs"/>
            </a:endParaRPr>
          </a:p>
        </p:txBody>
      </p:sp>
      <p:pic>
        <p:nvPicPr>
          <p:cNvPr id="10" name="Picture 7" descr="The image provides written instructions to multiply the denominator by a number that will result in the lowest common denominator.  Denominator is written as a hyperlink because it can be looked up as a glossary term.  The image also shows a numerical example of a fraction that already has the lowest common denominator and therefore cannot be changed.  This numerical example has an alternate text version.  " title="Explanation of lowest common denominato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t="427" b="61"/>
          <a:stretch/>
        </p:blipFill>
        <p:spPr bwMode="auto">
          <a:xfrm>
            <a:off x="1580443" y="2709334"/>
            <a:ext cx="7106356" cy="3128584"/>
          </a:xfrm>
          <a:prstGeom prst="rect">
            <a:avLst/>
          </a:prstGeom>
          <a:noFill/>
          <a:ln w="12700" cmpd="sng">
            <a:solidFill>
              <a:schemeClr val="tx1"/>
            </a:solidFill>
            <a:miter lim="800000"/>
            <a:headEnd/>
            <a:tailEnd/>
          </a:ln>
        </p:spPr>
      </p:pic>
      <p:pic>
        <p:nvPicPr>
          <p:cNvPr id="17" name="Content Placeholder 16" descr="TextHelp Toolbar.jpg"/>
          <p:cNvPicPr>
            <a:picLocks noGrp="1" noChangeAspect="1"/>
          </p:cNvPicPr>
          <p:nvPr>
            <p:ph sz="half" idx="1"/>
          </p:nvPr>
        </p:nvPicPr>
        <p:blipFill>
          <a:blip r:embed="rId4" cstate="email">
            <a:extLst>
              <a:ext uri="{28A0092B-C50C-407E-A947-70E740481C1C}">
                <a14:useLocalDpi xmlns:a14="http://schemas.microsoft.com/office/drawing/2010/main"/>
              </a:ext>
            </a:extLst>
          </a:blip>
          <a:srcRect t="-372208" b="-372208"/>
          <a:stretch>
            <a:fillRect/>
          </a:stretch>
        </p:blipFill>
        <p:spPr>
          <a:xfrm>
            <a:off x="268110" y="-2830689"/>
            <a:ext cx="8418689" cy="9434625"/>
          </a:xfrm>
        </p:spPr>
      </p:pic>
    </p:spTree>
    <p:extLst>
      <p:ext uri="{BB962C8B-B14F-4D97-AF65-F5344CB8AC3E}">
        <p14:creationId xmlns:p14="http://schemas.microsoft.com/office/powerpoint/2010/main" val="886685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200" y="1268884"/>
            <a:ext cx="7023100" cy="485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pic>
      <p:sp>
        <p:nvSpPr>
          <p:cNvPr id="3" name="Title 2"/>
          <p:cNvSpPr>
            <a:spLocks noGrp="1"/>
          </p:cNvSpPr>
          <p:nvPr>
            <p:ph type="title"/>
          </p:nvPr>
        </p:nvSpPr>
        <p:spPr/>
        <p:txBody>
          <a:bodyPr/>
          <a:lstStyle/>
          <a:p>
            <a:r>
              <a:rPr lang="en-US" dirty="0" smtClean="0"/>
              <a:t>Provide Options for Comprehension</a:t>
            </a:r>
            <a:endParaRPr lang="en-US" dirty="0"/>
          </a:p>
        </p:txBody>
      </p:sp>
    </p:spTree>
    <p:extLst>
      <p:ext uri="{BB962C8B-B14F-4D97-AF65-F5344CB8AC3E}">
        <p14:creationId xmlns:p14="http://schemas.microsoft.com/office/powerpoint/2010/main" val="2266632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p:txBody>
          <a:bodyPr/>
          <a:lstStyle/>
          <a:p>
            <a:pPr>
              <a:lnSpc>
                <a:spcPct val="110000"/>
              </a:lnSpc>
            </a:pPr>
            <a:r>
              <a:rPr lang="en-US" b="1" dirty="0" smtClean="0"/>
              <a:t>Can you share other examples of technologies or practices that offer accessible and flexible means of representation?</a:t>
            </a:r>
            <a:endParaRPr lang="en-US" b="1" dirty="0"/>
          </a:p>
        </p:txBody>
      </p:sp>
    </p:spTree>
    <p:extLst>
      <p:ext uri="{BB962C8B-B14F-4D97-AF65-F5344CB8AC3E}">
        <p14:creationId xmlns:p14="http://schemas.microsoft.com/office/powerpoint/2010/main" val="457412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lIns="0" tIns="0" rIns="0" bIns="0">
            <a:normAutofit/>
          </a:bodyPr>
          <a:lstStyle>
            <a:lvl1pPr defTabSz="585215">
              <a:defRPr sz="4200"/>
            </a:lvl1pPr>
          </a:lstStyle>
          <a:p>
            <a:pPr lvl="0">
              <a:defRPr sz="1800">
                <a:solidFill>
                  <a:srgbClr val="000000"/>
                </a:solidFill>
              </a:defRPr>
            </a:pPr>
            <a:r>
              <a:rPr sz="1600" dirty="0">
                <a:solidFill>
                  <a:srgbClr val="FFFFFF"/>
                </a:solidFill>
              </a:rPr>
              <a:t>Principle 2: Multiple Means of Action and Expression</a:t>
            </a:r>
          </a:p>
        </p:txBody>
      </p:sp>
      <p:sp>
        <p:nvSpPr>
          <p:cNvPr id="125" name="Shape 125"/>
          <p:cNvSpPr>
            <a:spLocks noGrp="1"/>
          </p:cNvSpPr>
          <p:nvPr>
            <p:ph type="body" idx="1"/>
          </p:nvPr>
        </p:nvSpPr>
        <p:spPr>
          <a:xfrm>
            <a:off x="610128" y="2010940"/>
            <a:ext cx="5010048" cy="4419601"/>
          </a:xfrm>
          <a:prstGeom prst="rect">
            <a:avLst/>
          </a:prstGeom>
        </p:spPr>
        <p:txBody>
          <a:bodyPr lIns="0" tIns="0" rIns="0" bIns="0">
            <a:normAutofit lnSpcReduction="10000"/>
          </a:bodyPr>
          <a:lstStyle/>
          <a:p>
            <a:pPr marL="408940" indent="-408940" defTabSz="841247">
              <a:spcBef>
                <a:spcPts val="2700"/>
              </a:spcBef>
              <a:buFont typeface="Arial"/>
              <a:buChar char="✦"/>
              <a:defRPr sz="1800"/>
            </a:pPr>
            <a:r>
              <a:rPr lang="en-US" sz="2392" dirty="0"/>
              <a:t>Content &amp; activities should be available to assistive technologies that amplify, magnify or navigate </a:t>
            </a:r>
            <a:r>
              <a:rPr lang="en-US" sz="2392" dirty="0" smtClean="0"/>
              <a:t>curriculum</a:t>
            </a:r>
          </a:p>
          <a:p>
            <a:pPr marL="408940" lvl="0" indent="-408940" defTabSz="841247">
              <a:spcBef>
                <a:spcPts val="2700"/>
              </a:spcBef>
              <a:buChar char="✦"/>
              <a:defRPr sz="1800"/>
            </a:pPr>
            <a:r>
              <a:rPr sz="2392" dirty="0" smtClean="0"/>
              <a:t>Vary </a:t>
            </a:r>
            <a:r>
              <a:rPr sz="2392" dirty="0"/>
              <a:t>methods of response - </a:t>
            </a:r>
            <a:br>
              <a:rPr sz="2392" dirty="0"/>
            </a:br>
            <a:r>
              <a:rPr sz="2392" dirty="0"/>
              <a:t>digital tools offer greater flexibility for a wider range of learners </a:t>
            </a:r>
            <a:endParaRPr lang="en-US" sz="2392" dirty="0" smtClean="0"/>
          </a:p>
          <a:p>
            <a:pPr marL="408940" indent="-408940" defTabSz="841247">
              <a:spcBef>
                <a:spcPts val="2700"/>
              </a:spcBef>
              <a:buFont typeface="Arial"/>
              <a:buChar char="✦"/>
              <a:defRPr sz="1800"/>
            </a:pPr>
            <a:r>
              <a:rPr lang="en-US" sz="2392" dirty="0"/>
              <a:t>Support learning processes – set goals, plan, organize, strategize, </a:t>
            </a:r>
            <a:r>
              <a:rPr lang="en-US" sz="2392" dirty="0" smtClean="0"/>
              <a:t>progress monitoring</a:t>
            </a:r>
            <a:endParaRPr lang="en-US" sz="2392" dirty="0"/>
          </a:p>
          <a:p>
            <a:pPr marL="408940" lvl="0" indent="-408940" defTabSz="841247">
              <a:spcBef>
                <a:spcPts val="2700"/>
              </a:spcBef>
              <a:buChar char="✦"/>
              <a:defRPr sz="1800"/>
            </a:pPr>
            <a:endParaRPr sz="2392" dirty="0"/>
          </a:p>
        </p:txBody>
      </p:sp>
      <p:sp>
        <p:nvSpPr>
          <p:cNvPr id="126" name="Shape 126"/>
          <p:cNvSpPr>
            <a:spLocks noGrp="1"/>
          </p:cNvSpPr>
          <p:nvPr>
            <p:ph type="sldNum" sz="quarter" idx="4294967295"/>
          </p:nvPr>
        </p:nvSpPr>
        <p:spPr>
          <a:xfrm>
            <a:off x="6553200" y="6336327"/>
            <a:ext cx="2133600" cy="156866"/>
          </a:xfrm>
          <a:prstGeom prst="rect">
            <a:avLst/>
          </a:prstGeom>
          <a:extLst>
            <a:ext uri="{C572A759-6A51-4108-AA02-DFA0A04FC94B}">
              <ma14:wrappingTextBoxFlag xmlns:ma14="http://schemas.microsoft.com/office/mac/drawingml/2011/main" xmlns="" val="1"/>
            </a:ext>
          </a:extLst>
        </p:spPr>
        <p:txBody>
          <a:bodyPr lIns="0" tIns="0" rIns="0" bIns="0">
            <a:normAutofit fontScale="92500" lnSpcReduction="10000"/>
          </a:bodyPr>
          <a:lstStyle/>
          <a:p>
            <a:pPr lvl="0">
              <a:defRPr sz="1800">
                <a:solidFill>
                  <a:srgbClr val="000000"/>
                </a:solidFill>
              </a:defRPr>
            </a:pPr>
            <a:fld id="{86CB4B4D-7CA3-9044-876B-883B54F8677D}" type="slidenum">
              <a:rPr sz="1200">
                <a:solidFill>
                  <a:srgbClr val="888888"/>
                </a:solidFill>
              </a:rPr>
              <a:t>25</a:t>
            </a:fld>
            <a:endParaRPr sz="1200">
              <a:solidFill>
                <a:srgbClr val="888888"/>
              </a:solidFill>
            </a:endParaRPr>
          </a:p>
        </p:txBody>
      </p:sp>
      <p:pic>
        <p:nvPicPr>
          <p:cNvPr id="127" name="image4.jpg" descr="Brain image emphasizing frontal lobes"/>
          <p:cNvPicPr/>
          <p:nvPr/>
        </p:nvPicPr>
        <p:blipFill>
          <a:blip r:embed="rId3" cstate="email">
            <a:extLst>
              <a:ext uri="{28A0092B-C50C-407E-A947-70E740481C1C}">
                <a14:useLocalDpi xmlns:a14="http://schemas.microsoft.com/office/drawing/2010/main"/>
              </a:ext>
            </a:extLst>
          </a:blip>
          <a:stretch>
            <a:fillRect/>
          </a:stretch>
        </p:blipFill>
        <p:spPr>
          <a:xfrm>
            <a:off x="6077904" y="3482127"/>
            <a:ext cx="2210262" cy="1874000"/>
          </a:xfrm>
          <a:prstGeom prst="rect">
            <a:avLst/>
          </a:prstGeom>
          <a:ln w="12700">
            <a:miter lim="400000"/>
          </a:ln>
        </p:spPr>
      </p:pic>
      <p:sp>
        <p:nvSpPr>
          <p:cNvPr id="128" name="Shape 128" descr="Strategic"/>
          <p:cNvSpPr/>
          <p:nvPr/>
        </p:nvSpPr>
        <p:spPr>
          <a:xfrm>
            <a:off x="6786250" y="2258088"/>
            <a:ext cx="1827341" cy="4597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b="1">
                <a:latin typeface="Helvetica Light"/>
                <a:ea typeface="Helvetica Light"/>
                <a:cs typeface="Helvetica Light"/>
                <a:sym typeface="Helvetica Light"/>
              </a:defRPr>
            </a:lvl1pPr>
          </a:lstStyle>
          <a:p>
            <a:pPr lvl="0">
              <a:defRPr sz="1800" b="0"/>
            </a:pPr>
            <a:r>
              <a:rPr sz="2400" b="1" dirty="0"/>
              <a:t>Strategic</a:t>
            </a:r>
          </a:p>
        </p:txBody>
      </p:sp>
      <p:sp>
        <p:nvSpPr>
          <p:cNvPr id="130" name="Shape 130" descr="arrow graphic"/>
          <p:cNvSpPr/>
          <p:nvPr/>
        </p:nvSpPr>
        <p:spPr>
          <a:xfrm>
            <a:off x="6626409" y="2717669"/>
            <a:ext cx="895716" cy="11572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63500">
            <a:solidFill>
              <a:srgbClr val="C0504D"/>
            </a:solidFill>
            <a:headEnd type="triangle"/>
          </a:ln>
          <a:effectLst>
            <a:outerShdw blurRad="38100" dist="23000" dir="5400000" rotWithShape="0">
              <a:srgbClr val="000000">
                <a:alpha val="35000"/>
              </a:srgbClr>
            </a:outerShdw>
          </a:effectLst>
        </p:spPr>
        <p:txBody>
          <a:bodyPr/>
          <a:lstStyle/>
          <a:p>
            <a:pPr lvl="0"/>
            <a:endParaRPr/>
          </a:p>
        </p:txBody>
      </p:sp>
    </p:spTree>
    <p:extLst>
      <p:ext uri="{BB962C8B-B14F-4D97-AF65-F5344CB8AC3E}">
        <p14:creationId xmlns:p14="http://schemas.microsoft.com/office/powerpoint/2010/main" val="77548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lIns="0" tIns="0" rIns="0" bIns="0">
            <a:normAutofit/>
          </a:bodyPr>
          <a:lstStyle/>
          <a:p>
            <a:pPr lvl="0">
              <a:defRPr sz="1800">
                <a:solidFill>
                  <a:srgbClr val="000000"/>
                </a:solidFill>
              </a:defRPr>
            </a:pPr>
            <a:r>
              <a:rPr dirty="0">
                <a:solidFill>
                  <a:srgbClr val="FFFFFF"/>
                </a:solidFill>
              </a:rPr>
              <a:t>Create Meaningful Structure</a:t>
            </a:r>
          </a:p>
        </p:txBody>
      </p:sp>
      <p:sp>
        <p:nvSpPr>
          <p:cNvPr id="184" name="Shape 184"/>
          <p:cNvSpPr>
            <a:spLocks noGrp="1"/>
          </p:cNvSpPr>
          <p:nvPr>
            <p:ph type="body" idx="1"/>
          </p:nvPr>
        </p:nvSpPr>
        <p:spPr>
          <a:xfrm>
            <a:off x="457200" y="1460500"/>
            <a:ext cx="8229600" cy="1508125"/>
          </a:xfrm>
          <a:prstGeom prst="rect">
            <a:avLst/>
          </a:prstGeom>
        </p:spPr>
        <p:txBody>
          <a:bodyPr/>
          <a:lstStyle>
            <a:lvl1pPr marL="647700" indent="-444500" defTabSz="457200">
              <a:buFontTx/>
              <a:buChar char="✦"/>
              <a:defRPr sz="2600">
                <a:uFill>
                  <a:solidFill/>
                </a:uFill>
              </a:defRPr>
            </a:lvl1pPr>
          </a:lstStyle>
          <a:p>
            <a:pPr lvl="0">
              <a:defRPr sz="1800">
                <a:uFillTx/>
              </a:defRPr>
            </a:pPr>
            <a:r>
              <a:rPr sz="2600" dirty="0">
                <a:uFill>
                  <a:solidFill/>
                </a:uFill>
              </a:rPr>
              <a:t>Document headings </a:t>
            </a:r>
            <a:r>
              <a:rPr sz="2600" dirty="0" smtClean="0">
                <a:uFill>
                  <a:solidFill/>
                </a:uFill>
              </a:rPr>
              <a:t>help </a:t>
            </a:r>
            <a:r>
              <a:rPr sz="2600" dirty="0">
                <a:uFill>
                  <a:solidFill/>
                </a:uFill>
              </a:rPr>
              <a:t>connect to content and support executive functions</a:t>
            </a:r>
          </a:p>
        </p:txBody>
      </p:sp>
      <p:sp>
        <p:nvSpPr>
          <p:cNvPr id="185" name="Shape 185"/>
          <p:cNvSpPr>
            <a:spLocks noGrp="1"/>
          </p:cNvSpPr>
          <p:nvPr>
            <p:ph type="sldNum" sz="quarter" idx="2"/>
          </p:nvPr>
        </p:nvSpPr>
        <p:spPr>
          <a:xfrm>
            <a:off x="6553200" y="6290607"/>
            <a:ext cx="2133600" cy="248304"/>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26</a:t>
            </a:fld>
            <a:endParaRPr sz="1200">
              <a:solidFill>
                <a:srgbClr val="888888"/>
              </a:solidFill>
            </a:endParaRPr>
          </a:p>
        </p:txBody>
      </p:sp>
      <p:pic>
        <p:nvPicPr>
          <p:cNvPr id="186" name="image9.gif" descr="image of word styles toolbar"/>
          <p:cNvPicPr/>
          <p:nvPr/>
        </p:nvPicPr>
        <p:blipFill>
          <a:blip r:embed="rId3">
            <a:extLst/>
          </a:blip>
          <a:stretch>
            <a:fillRect/>
          </a:stretch>
        </p:blipFill>
        <p:spPr>
          <a:xfrm>
            <a:off x="851704" y="2887583"/>
            <a:ext cx="7440592" cy="1082834"/>
          </a:xfrm>
          <a:prstGeom prst="rect">
            <a:avLst/>
          </a:prstGeom>
          <a:ln w="12700">
            <a:miter lim="400000"/>
          </a:ln>
        </p:spPr>
      </p:pic>
      <p:pic>
        <p:nvPicPr>
          <p:cNvPr id="187" name="image10.gif" descr="Screenshot of styles dropdown list in Word for Mac."/>
          <p:cNvPicPr/>
          <p:nvPr/>
        </p:nvPicPr>
        <p:blipFill>
          <a:blip r:embed="rId4" cstate="email">
            <a:extLst>
              <a:ext uri="{28A0092B-C50C-407E-A947-70E740481C1C}">
                <a14:useLocalDpi xmlns:a14="http://schemas.microsoft.com/office/drawing/2010/main"/>
              </a:ext>
            </a:extLst>
          </a:blip>
          <a:stretch>
            <a:fillRect/>
          </a:stretch>
        </p:blipFill>
        <p:spPr>
          <a:xfrm>
            <a:off x="1434488" y="3907525"/>
            <a:ext cx="2133601" cy="2133602"/>
          </a:xfrm>
          <a:prstGeom prst="rect">
            <a:avLst/>
          </a:prstGeom>
          <a:ln w="12700">
            <a:miter lim="400000"/>
          </a:ln>
        </p:spPr>
      </p:pic>
    </p:spTree>
    <p:extLst>
      <p:ext uri="{BB962C8B-B14F-4D97-AF65-F5344CB8AC3E}">
        <p14:creationId xmlns:p14="http://schemas.microsoft.com/office/powerpoint/2010/main" val="51329583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lIns="0" tIns="0" rIns="0" bIns="0">
            <a:normAutofit/>
          </a:bodyPr>
          <a:lstStyle/>
          <a:p>
            <a:pPr lvl="0">
              <a:defRPr sz="1800">
                <a:solidFill>
                  <a:srgbClr val="000000"/>
                </a:solidFill>
              </a:defRPr>
            </a:pPr>
            <a:r>
              <a:rPr dirty="0">
                <a:solidFill>
                  <a:srgbClr val="FFFFFF"/>
                </a:solidFill>
              </a:rPr>
              <a:t>Create Meaningful Structure</a:t>
            </a:r>
          </a:p>
        </p:txBody>
      </p:sp>
      <p:sp>
        <p:nvSpPr>
          <p:cNvPr id="184" name="Shape 184"/>
          <p:cNvSpPr>
            <a:spLocks noGrp="1"/>
          </p:cNvSpPr>
          <p:nvPr>
            <p:ph sz="half" idx="1"/>
          </p:nvPr>
        </p:nvSpPr>
        <p:spPr>
          <a:xfrm>
            <a:off x="457200" y="1126067"/>
            <a:ext cx="8229600" cy="1151467"/>
          </a:xfrm>
          <a:prstGeom prst="rect">
            <a:avLst/>
          </a:prstGeom>
        </p:spPr>
        <p:txBody>
          <a:bodyPr/>
          <a:lstStyle>
            <a:lvl1pPr marL="647700" indent="-444500" defTabSz="457200">
              <a:buFontTx/>
              <a:buChar char="✦"/>
              <a:defRPr sz="2600">
                <a:uFill>
                  <a:solidFill/>
                </a:uFill>
              </a:defRPr>
            </a:lvl1pPr>
          </a:lstStyle>
          <a:p>
            <a:pPr lvl="0">
              <a:defRPr sz="1800">
                <a:uFillTx/>
              </a:defRPr>
            </a:pPr>
            <a:r>
              <a:rPr lang="en-US" sz="2600" dirty="0" smtClean="0">
                <a:uFill>
                  <a:solidFill/>
                </a:uFill>
              </a:rPr>
              <a:t>Gra</a:t>
            </a:r>
            <a:r>
              <a:rPr sz="2600" dirty="0" smtClean="0">
                <a:uFill>
                  <a:solidFill/>
                </a:uFill>
              </a:rPr>
              <a:t>phic </a:t>
            </a:r>
            <a:r>
              <a:rPr sz="2600" dirty="0">
                <a:uFill>
                  <a:solidFill/>
                </a:uFill>
              </a:rPr>
              <a:t>organizers help connect to content and support executive functions</a:t>
            </a:r>
          </a:p>
        </p:txBody>
      </p:sp>
      <p:sp>
        <p:nvSpPr>
          <p:cNvPr id="185" name="Shape 185"/>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27</a:t>
            </a:fld>
            <a:endParaRPr sz="1200">
              <a:solidFill>
                <a:srgbClr val="888888"/>
              </a:solidFill>
            </a:endParaRPr>
          </a:p>
        </p:txBody>
      </p:sp>
      <p:pic>
        <p:nvPicPr>
          <p:cNvPr id="7" name="Content Placeholder 6" descr="https://lh4.googleusercontent.com/tFx6yOUPvEdMryj_u29IR3eSx1441BDc8PfKQfI4g7XCoa-6Yef8Xj5iz1lMu19FTwxxi6QOlyLUSRqNA48tL20CVQ_CnHg1HOQHaliQNDFuRT01R8jX_4fopg"/>
          <p:cNvPicPr>
            <a:picLocks noGrp="1"/>
          </p:cNvPicPr>
          <p:nvPr>
            <p:ph sz="half" idx="2"/>
          </p:nvPr>
        </p:nvPicPr>
        <p:blipFill rotWithShape="1">
          <a:blip r:embed="rId3" cstate="email">
            <a:extLst>
              <a:ext uri="{28A0092B-C50C-407E-A947-70E740481C1C}">
                <a14:useLocalDpi xmlns:a14="http://schemas.microsoft.com/office/drawing/2010/main"/>
              </a:ext>
            </a:extLst>
          </a:blip>
          <a:srcRect t="-3251" b="-1595"/>
          <a:stretch/>
        </p:blipFill>
        <p:spPr bwMode="auto">
          <a:xfrm>
            <a:off x="804333" y="2102556"/>
            <a:ext cx="7882467" cy="4092222"/>
          </a:xfrm>
          <a:prstGeom prst="rect">
            <a:avLst/>
          </a:prstGeom>
          <a:noFill/>
          <a:ln>
            <a:noFill/>
          </a:ln>
        </p:spPr>
      </p:pic>
    </p:spTree>
    <p:extLst>
      <p:ext uri="{BB962C8B-B14F-4D97-AF65-F5344CB8AC3E}">
        <p14:creationId xmlns:p14="http://schemas.microsoft.com/office/powerpoint/2010/main" val="166728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Vary methods of response</a:t>
            </a:r>
          </a:p>
        </p:txBody>
      </p:sp>
      <p:pic>
        <p:nvPicPr>
          <p:cNvPr id="7" name="Content Placeholder 6" descr="Screen Shot 2015-08-17 at 1.31.47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2704" b="-889"/>
          <a:stretch/>
        </p:blipFill>
        <p:spPr>
          <a:xfrm>
            <a:off x="457199" y="2483555"/>
            <a:ext cx="8229600" cy="2046111"/>
          </a:xfrm>
        </p:spPr>
      </p:pic>
    </p:spTree>
    <p:extLst>
      <p:ext uri="{BB962C8B-B14F-4D97-AF65-F5344CB8AC3E}">
        <p14:creationId xmlns:p14="http://schemas.microsoft.com/office/powerpoint/2010/main" val="1395582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 capacity for progress monitoring</a:t>
            </a:r>
            <a:endParaRPr lang="en-US" dirty="0"/>
          </a:p>
        </p:txBody>
      </p:sp>
      <p:sp>
        <p:nvSpPr>
          <p:cNvPr id="4" name="Content Placeholder 3"/>
          <p:cNvSpPr>
            <a:spLocks noGrp="1"/>
          </p:cNvSpPr>
          <p:nvPr>
            <p:ph idx="1"/>
          </p:nvPr>
        </p:nvSpPr>
        <p:spPr/>
        <p:txBody>
          <a:bodyPr>
            <a:normAutofit/>
          </a:bodyPr>
          <a:lstStyle/>
          <a:p>
            <a:pPr>
              <a:lnSpc>
                <a:spcPct val="110000"/>
              </a:lnSpc>
            </a:pPr>
            <a:r>
              <a:rPr lang="en-US" sz="2400" dirty="0"/>
              <a:t>College STAR (</a:t>
            </a:r>
            <a:r>
              <a:rPr lang="en-US" sz="2400" i="1" dirty="0"/>
              <a:t>Supporting Transition, Access, and Retention: A UNC System Project Supporting Students with Learning Differences</a:t>
            </a:r>
            <a:r>
              <a:rPr lang="en-US" sz="2400" dirty="0"/>
              <a:t>)</a:t>
            </a:r>
          </a:p>
          <a:p>
            <a:pPr>
              <a:lnSpc>
                <a:spcPct val="110000"/>
              </a:lnSpc>
            </a:pPr>
            <a:r>
              <a:rPr lang="en-US" sz="2400" dirty="0"/>
              <a:t>Tutors, trained in UDL, gave live and online recorded tutoring sessions and gave professor feedback on how UDL her/his course was</a:t>
            </a:r>
          </a:p>
          <a:p>
            <a:pPr>
              <a:lnSpc>
                <a:spcPct val="110000"/>
              </a:lnSpc>
            </a:pPr>
            <a:r>
              <a:rPr lang="en-US" sz="2400" dirty="0"/>
              <a:t>Program aided in retention of STEM courses with high enrollment and low course passage rates </a:t>
            </a:r>
          </a:p>
          <a:p>
            <a:pPr marL="457200" lvl="1" indent="0">
              <a:lnSpc>
                <a:spcPct val="110000"/>
              </a:lnSpc>
              <a:buNone/>
            </a:pPr>
            <a:endParaRPr lang="en-US" sz="2400" dirty="0"/>
          </a:p>
          <a:p>
            <a:pPr marL="0" indent="0">
              <a:lnSpc>
                <a:spcPct val="110000"/>
              </a:lnSpc>
              <a:buNone/>
            </a:pPr>
            <a:endParaRPr lang="en-US" sz="2400" dirty="0"/>
          </a:p>
        </p:txBody>
      </p:sp>
    </p:spTree>
    <p:extLst>
      <p:ext uri="{BB962C8B-B14F-4D97-AF65-F5344CB8AC3E}">
        <p14:creationId xmlns:p14="http://schemas.microsoft.com/office/powerpoint/2010/main" val="60874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p:cNvSpPr>
          <p:nvPr/>
        </p:nvSpPr>
        <p:spPr bwMode="auto">
          <a:xfrm>
            <a:off x="330200" y="517525"/>
            <a:ext cx="8496300" cy="153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38100" tIns="38100" rIns="38100" bIns="38100"/>
          <a:lstStyle/>
          <a:p>
            <a:endParaRPr lang="en-US" sz="2400" dirty="0">
              <a:solidFill>
                <a:srgbClr val="FFFFFF"/>
              </a:solidFill>
              <a:latin typeface="+mn-lt"/>
              <a:ea typeface="ＭＳ Ｐゴシック" charset="0"/>
              <a:cs typeface="ＭＳ Ｐゴシック" charset="0"/>
              <a:sym typeface="Helvetica Neue" charset="0"/>
            </a:endParaRPr>
          </a:p>
        </p:txBody>
      </p:sp>
      <p:sp>
        <p:nvSpPr>
          <p:cNvPr id="91143" name="Rectangle 7"/>
          <p:cNvSpPr>
            <a:spLocks/>
          </p:cNvSpPr>
          <p:nvPr/>
        </p:nvSpPr>
        <p:spPr bwMode="auto">
          <a:xfrm>
            <a:off x="650389" y="3776444"/>
            <a:ext cx="8178800" cy="176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38100" tIns="38100" rIns="38100" bIns="38100"/>
          <a:lstStyle/>
          <a:p>
            <a:r>
              <a:rPr lang="en-US" sz="2000" dirty="0">
                <a:solidFill>
                  <a:srgbClr val="595959"/>
                </a:solidFill>
                <a:latin typeface="Arial"/>
                <a:ea typeface="ＭＳ Ｐゴシック" charset="0"/>
                <a:cs typeface="Arial"/>
                <a:sym typeface="Helvetica Neue" charset="0"/>
              </a:rPr>
              <a:t>We leverage the learning sciences and technology to create products, promote classroom practices, and inform policy. </a:t>
            </a:r>
          </a:p>
          <a:p>
            <a:endParaRPr lang="en-US" sz="2000" dirty="0">
              <a:solidFill>
                <a:srgbClr val="595959"/>
              </a:solidFill>
              <a:latin typeface="Arial"/>
              <a:ea typeface="ＭＳ Ｐゴシック" charset="0"/>
              <a:cs typeface="Arial"/>
              <a:sym typeface="Helvetica Neue" charset="0"/>
            </a:endParaRPr>
          </a:p>
          <a:p>
            <a:r>
              <a:rPr lang="en-US" sz="2000" dirty="0">
                <a:solidFill>
                  <a:srgbClr val="595959"/>
                </a:solidFill>
                <a:latin typeface="Arial"/>
                <a:ea typeface="ＭＳ Ｐゴシック" charset="0"/>
                <a:cs typeface="Arial"/>
                <a:sym typeface="Helvetica Neue" charset="0"/>
              </a:rPr>
              <a:t>We design for students at the margins </a:t>
            </a:r>
            <a:r>
              <a:rPr lang="en-US" sz="2000" i="1" dirty="0">
                <a:solidFill>
                  <a:srgbClr val="595959"/>
                </a:solidFill>
                <a:latin typeface="Arial"/>
                <a:ea typeface="ＭＳ Ｐゴシック" charset="0"/>
                <a:cs typeface="Arial"/>
                <a:sym typeface="Helvetica Neue" charset="0"/>
              </a:rPr>
              <a:t>from the </a:t>
            </a:r>
            <a:r>
              <a:rPr lang="en-US" sz="2000" i="1" dirty="0" smtClean="0">
                <a:solidFill>
                  <a:srgbClr val="595959"/>
                </a:solidFill>
                <a:latin typeface="Arial"/>
                <a:ea typeface="ＭＳ Ｐゴシック" charset="0"/>
                <a:cs typeface="Arial"/>
                <a:sym typeface="Helvetica Neue" charset="0"/>
              </a:rPr>
              <a:t>outset.</a:t>
            </a:r>
            <a:r>
              <a:rPr lang="en-US" sz="2000" dirty="0">
                <a:latin typeface="Arial"/>
                <a:ea typeface="ＭＳ Ｐゴシック" charset="0"/>
                <a:cs typeface="Arial"/>
                <a:sym typeface="Calibri" charset="0"/>
              </a:rPr>
              <a:t> </a:t>
            </a:r>
            <a:r>
              <a:rPr lang="en-US" sz="2000" dirty="0" smtClean="0">
                <a:solidFill>
                  <a:srgbClr val="595959"/>
                </a:solidFill>
                <a:latin typeface="Arial"/>
                <a:ea typeface="ＭＳ Ｐゴシック" charset="0"/>
                <a:cs typeface="Arial"/>
                <a:sym typeface="Helvetica Neue" charset="0"/>
              </a:rPr>
              <a:t>Innovations </a:t>
            </a:r>
            <a:r>
              <a:rPr lang="en-US" sz="2000" dirty="0">
                <a:solidFill>
                  <a:srgbClr val="595959"/>
                </a:solidFill>
                <a:latin typeface="Arial"/>
                <a:ea typeface="ＭＳ Ｐゴシック" charset="0"/>
                <a:cs typeface="Arial"/>
                <a:sym typeface="Helvetica Neue" charset="0"/>
              </a:rPr>
              <a:t>that are essential to some end up being beneficial to many.</a:t>
            </a:r>
          </a:p>
        </p:txBody>
      </p:sp>
      <p:sp>
        <p:nvSpPr>
          <p:cNvPr id="2" name="Rectangle 1"/>
          <p:cNvSpPr/>
          <p:nvPr/>
        </p:nvSpPr>
        <p:spPr>
          <a:xfrm>
            <a:off x="599589" y="2413337"/>
            <a:ext cx="8226911" cy="1015663"/>
          </a:xfrm>
          <a:prstGeom prst="rect">
            <a:avLst/>
          </a:prstGeom>
        </p:spPr>
        <p:txBody>
          <a:bodyPr wrap="square">
            <a:spAutoFit/>
          </a:bodyPr>
          <a:lstStyle/>
          <a:p>
            <a:r>
              <a:rPr lang="en-US" sz="2000" dirty="0">
                <a:solidFill>
                  <a:srgbClr val="595959"/>
                </a:solidFill>
                <a:latin typeface="Arial"/>
                <a:ea typeface="ＭＳ Ｐゴシック" charset="0"/>
                <a:cs typeface="Arial"/>
                <a:sym typeface="Helvetica Neue" charset="0"/>
              </a:rPr>
              <a:t>CAST is an education research and development nonprofit that works to expand learning opportunities </a:t>
            </a:r>
            <a:r>
              <a:rPr lang="en-US" sz="2000" dirty="0" smtClean="0">
                <a:solidFill>
                  <a:srgbClr val="595959"/>
                </a:solidFill>
                <a:latin typeface="Arial"/>
                <a:ea typeface="ＭＳ Ｐゴシック" charset="0"/>
                <a:cs typeface="Arial"/>
                <a:sym typeface="Helvetica Neue" charset="0"/>
              </a:rPr>
              <a:t>for</a:t>
            </a:r>
            <a:r>
              <a:rPr lang="en-US" sz="2000" dirty="0">
                <a:solidFill>
                  <a:srgbClr val="595959"/>
                </a:solidFill>
                <a:latin typeface="Arial"/>
                <a:ea typeface="ＭＳ Ｐゴシック" charset="0"/>
                <a:cs typeface="Arial"/>
                <a:sym typeface="Calibri" charset="0"/>
              </a:rPr>
              <a:t> </a:t>
            </a:r>
            <a:r>
              <a:rPr lang="en-US" sz="2000" dirty="0" smtClean="0">
                <a:solidFill>
                  <a:srgbClr val="595959"/>
                </a:solidFill>
                <a:latin typeface="Arial"/>
                <a:ea typeface="ＭＳ Ｐゴシック" charset="0"/>
                <a:cs typeface="Arial"/>
                <a:sym typeface="Helvetica Neue" charset="0"/>
              </a:rPr>
              <a:t>all </a:t>
            </a:r>
            <a:r>
              <a:rPr lang="en-US" sz="2000" dirty="0">
                <a:solidFill>
                  <a:srgbClr val="595959"/>
                </a:solidFill>
                <a:latin typeface="Arial"/>
                <a:ea typeface="ＭＳ Ｐゴシック" charset="0"/>
                <a:cs typeface="Arial"/>
                <a:sym typeface="Helvetica Neue" charset="0"/>
              </a:rPr>
              <a:t>individuals through </a:t>
            </a:r>
            <a:endParaRPr lang="en-US" sz="2000" dirty="0">
              <a:solidFill>
                <a:srgbClr val="595959"/>
              </a:solidFill>
              <a:latin typeface="Arial"/>
              <a:ea typeface="ＭＳ Ｐゴシック" charset="0"/>
              <a:cs typeface="Arial"/>
              <a:sym typeface="Calibri" charset="0"/>
            </a:endParaRPr>
          </a:p>
          <a:p>
            <a:r>
              <a:rPr lang="en-US" sz="2000" dirty="0">
                <a:solidFill>
                  <a:srgbClr val="595959"/>
                </a:solidFill>
                <a:latin typeface="Arial"/>
                <a:ea typeface="ＭＳ Ｐゴシック" charset="0"/>
                <a:cs typeface="Arial"/>
                <a:sym typeface="Helvetica Neue" charset="0"/>
              </a:rPr>
              <a:t>Universal Design for Learning (UDL).</a:t>
            </a:r>
          </a:p>
        </p:txBody>
      </p:sp>
      <p:pic>
        <p:nvPicPr>
          <p:cNvPr id="3" name="Picture 2" descr="cast-logo-blue-tagline-onelin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700" y="1300797"/>
            <a:ext cx="8610600" cy="753428"/>
          </a:xfrm>
          <a:prstGeom prst="rect">
            <a:avLst/>
          </a:prstGeom>
        </p:spPr>
      </p:pic>
    </p:spTree>
    <p:extLst>
      <p:ext uri="{BB962C8B-B14F-4D97-AF65-F5344CB8AC3E}">
        <p14:creationId xmlns:p14="http://schemas.microsoft.com/office/powerpoint/2010/main" val="386699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p:txBody>
          <a:bodyPr/>
          <a:lstStyle/>
          <a:p>
            <a:pPr>
              <a:lnSpc>
                <a:spcPct val="110000"/>
              </a:lnSpc>
            </a:pPr>
            <a:r>
              <a:rPr lang="en-US" b="1" dirty="0" smtClean="0"/>
              <a:t>Can you share other examples of technologies or practices that offer accessible and flexible means of action and expression?</a:t>
            </a:r>
            <a:endParaRPr lang="en-US" b="1" dirty="0"/>
          </a:p>
        </p:txBody>
      </p:sp>
    </p:spTree>
    <p:extLst>
      <p:ext uri="{BB962C8B-B14F-4D97-AF65-F5344CB8AC3E}">
        <p14:creationId xmlns:p14="http://schemas.microsoft.com/office/powerpoint/2010/main" val="3616771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lIns="0" tIns="0" rIns="0" bIns="0">
            <a:normAutofit/>
          </a:bodyPr>
          <a:lstStyle>
            <a:lvl1pPr defTabSz="585215">
              <a:defRPr sz="4200"/>
            </a:lvl1pPr>
          </a:lstStyle>
          <a:p>
            <a:pPr lvl="0">
              <a:defRPr sz="1800">
                <a:solidFill>
                  <a:srgbClr val="000000"/>
                </a:solidFill>
              </a:defRPr>
            </a:pPr>
            <a:r>
              <a:rPr sz="1600" dirty="0">
                <a:solidFill>
                  <a:srgbClr val="FFFFFF"/>
                </a:solidFill>
              </a:rPr>
              <a:t>Principle 3: Multiple Means of Engagement</a:t>
            </a:r>
          </a:p>
        </p:txBody>
      </p:sp>
      <p:sp>
        <p:nvSpPr>
          <p:cNvPr id="135" name="Shape 135"/>
          <p:cNvSpPr>
            <a:spLocks noGrp="1"/>
          </p:cNvSpPr>
          <p:nvPr>
            <p:ph type="body" idx="1"/>
          </p:nvPr>
        </p:nvSpPr>
        <p:spPr>
          <a:xfrm>
            <a:off x="673099" y="1585811"/>
            <a:ext cx="4963075" cy="4390033"/>
          </a:xfrm>
          <a:prstGeom prst="rect">
            <a:avLst/>
          </a:prstGeom>
        </p:spPr>
        <p:txBody>
          <a:bodyPr lIns="0" tIns="0" rIns="0" bIns="0">
            <a:normAutofit lnSpcReduction="10000"/>
          </a:bodyPr>
          <a:lstStyle/>
          <a:p>
            <a:pPr marL="444500" lvl="0" indent="-444500">
              <a:spcBef>
                <a:spcPts val="3100"/>
              </a:spcBef>
              <a:buChar char="✦"/>
              <a:defRPr sz="1800"/>
            </a:pPr>
            <a:r>
              <a:rPr lang="en-US" sz="2600" dirty="0" smtClean="0"/>
              <a:t>Self-assessment </a:t>
            </a:r>
          </a:p>
          <a:p>
            <a:pPr marL="444500" lvl="0" indent="-444500">
              <a:spcBef>
                <a:spcPts val="3100"/>
              </a:spcBef>
              <a:buChar char="✦"/>
              <a:defRPr sz="1800"/>
            </a:pPr>
            <a:r>
              <a:rPr lang="en-US" sz="2600" dirty="0" smtClean="0"/>
              <a:t>Options for recruiting interest and for sustaining effort</a:t>
            </a:r>
            <a:endParaRPr sz="2600" dirty="0"/>
          </a:p>
          <a:p>
            <a:pPr marL="444500" lvl="0" indent="-444500">
              <a:spcBef>
                <a:spcPts val="3100"/>
              </a:spcBef>
              <a:buChar char="✦"/>
              <a:defRPr sz="1800"/>
            </a:pPr>
            <a:r>
              <a:rPr sz="2600" dirty="0"/>
              <a:t>Content is contextualized to their </a:t>
            </a:r>
            <a:r>
              <a:rPr lang="en-US" sz="2600" dirty="0" smtClean="0"/>
              <a:t>experience &amp; interests</a:t>
            </a:r>
            <a:endParaRPr sz="2600" dirty="0"/>
          </a:p>
          <a:p>
            <a:pPr marL="444500" lvl="0" indent="-444500">
              <a:spcBef>
                <a:spcPts val="3100"/>
              </a:spcBef>
              <a:buChar char="✦"/>
              <a:defRPr sz="1800"/>
            </a:pPr>
            <a:r>
              <a:rPr sz="2600" dirty="0"/>
              <a:t>Learners are motivated </a:t>
            </a:r>
            <a:r>
              <a:rPr lang="en-US" sz="2600" dirty="0" smtClean="0"/>
              <a:t>– increased persistence &amp; retention</a:t>
            </a:r>
            <a:endParaRPr sz="2600" dirty="0"/>
          </a:p>
        </p:txBody>
      </p:sp>
      <p:sp>
        <p:nvSpPr>
          <p:cNvPr id="136" name="Shape 136"/>
          <p:cNvSpPr>
            <a:spLocks noGrp="1"/>
          </p:cNvSpPr>
          <p:nvPr>
            <p:ph type="sldNum" sz="quarter" idx="4294967295"/>
          </p:nvPr>
        </p:nvSpPr>
        <p:spPr>
          <a:xfrm>
            <a:off x="6553200" y="6336327"/>
            <a:ext cx="2133600" cy="156866"/>
          </a:xfrm>
          <a:prstGeom prst="rect">
            <a:avLst/>
          </a:prstGeom>
          <a:extLst>
            <a:ext uri="{C572A759-6A51-4108-AA02-DFA0A04FC94B}">
              <ma14:wrappingTextBoxFlag xmlns:ma14="http://schemas.microsoft.com/office/mac/drawingml/2011/main" xmlns="" val="1"/>
            </a:ext>
          </a:extLst>
        </p:spPr>
        <p:txBody>
          <a:bodyPr lIns="0" tIns="0" rIns="0" bIns="0">
            <a:normAutofit fontScale="92500" lnSpcReduction="10000"/>
          </a:bodyPr>
          <a:lstStyle/>
          <a:p>
            <a:pPr lvl="0">
              <a:defRPr sz="1800">
                <a:solidFill>
                  <a:srgbClr val="000000"/>
                </a:solidFill>
              </a:defRPr>
            </a:pPr>
            <a:fld id="{86CB4B4D-7CA3-9044-876B-883B54F8677D}" type="slidenum">
              <a:rPr sz="1200">
                <a:solidFill>
                  <a:srgbClr val="888888"/>
                </a:solidFill>
              </a:rPr>
              <a:t>31</a:t>
            </a:fld>
            <a:endParaRPr sz="1200">
              <a:solidFill>
                <a:srgbClr val="888888"/>
              </a:solidFill>
            </a:endParaRPr>
          </a:p>
        </p:txBody>
      </p:sp>
      <p:pic>
        <p:nvPicPr>
          <p:cNvPr id="137" name="image5.png" descr="Brain image with color emphasizing limbic system."/>
          <p:cNvPicPr/>
          <p:nvPr/>
        </p:nvPicPr>
        <p:blipFill>
          <a:blip r:embed="rId3" cstate="email">
            <a:extLst>
              <a:ext uri="{28A0092B-C50C-407E-A947-70E740481C1C}">
                <a14:useLocalDpi xmlns:a14="http://schemas.microsoft.com/office/drawing/2010/main"/>
              </a:ext>
            </a:extLst>
          </a:blip>
          <a:stretch>
            <a:fillRect/>
          </a:stretch>
        </p:blipFill>
        <p:spPr>
          <a:xfrm>
            <a:off x="6055273" y="3216493"/>
            <a:ext cx="2165774" cy="1836280"/>
          </a:xfrm>
          <a:prstGeom prst="rect">
            <a:avLst/>
          </a:prstGeom>
          <a:ln w="12700">
            <a:miter lim="400000"/>
          </a:ln>
        </p:spPr>
      </p:pic>
      <p:sp>
        <p:nvSpPr>
          <p:cNvPr id="138" name="Shape 138"/>
          <p:cNvSpPr/>
          <p:nvPr/>
        </p:nvSpPr>
        <p:spPr>
          <a:xfrm>
            <a:off x="6907481" y="2178478"/>
            <a:ext cx="1933038" cy="45973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b="1">
                <a:latin typeface="Helvetica Light"/>
                <a:ea typeface="Helvetica Light"/>
                <a:cs typeface="Helvetica Light"/>
                <a:sym typeface="Helvetica Light"/>
              </a:defRPr>
            </a:lvl1pPr>
          </a:lstStyle>
          <a:p>
            <a:pPr lvl="0">
              <a:defRPr sz="1800" b="0"/>
            </a:pPr>
            <a:r>
              <a:rPr sz="2400" b="1"/>
              <a:t>Affective</a:t>
            </a:r>
          </a:p>
        </p:txBody>
      </p:sp>
      <p:sp>
        <p:nvSpPr>
          <p:cNvPr id="140" name="Shape 140" descr="arrow graphic"/>
          <p:cNvSpPr/>
          <p:nvPr/>
        </p:nvSpPr>
        <p:spPr>
          <a:xfrm>
            <a:off x="6982037" y="2638059"/>
            <a:ext cx="726045" cy="10051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63500">
            <a:solidFill>
              <a:srgbClr val="C0504D"/>
            </a:solidFill>
            <a:headEnd type="triangle"/>
          </a:ln>
          <a:effectLst>
            <a:outerShdw blurRad="38100" dist="23000" dir="5400000" rotWithShape="0">
              <a:srgbClr val="000000">
                <a:alpha val="35000"/>
              </a:srgbClr>
            </a:outerShdw>
          </a:effectLst>
        </p:spPr>
        <p:txBody>
          <a:bodyPr/>
          <a:lstStyle/>
          <a:p>
            <a:pPr lvl="0"/>
            <a:endParaRPr/>
          </a:p>
        </p:txBody>
      </p:sp>
    </p:spTree>
    <p:extLst>
      <p:ext uri="{BB962C8B-B14F-4D97-AF65-F5344CB8AC3E}">
        <p14:creationId xmlns:p14="http://schemas.microsoft.com/office/powerpoint/2010/main" val="347144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method</a:t>
            </a:r>
            <a:endParaRPr lang="en-US" dirty="0"/>
          </a:p>
        </p:txBody>
      </p:sp>
      <p:sp>
        <p:nvSpPr>
          <p:cNvPr id="3" name="Text Placeholder 2"/>
          <p:cNvSpPr>
            <a:spLocks noGrp="1"/>
          </p:cNvSpPr>
          <p:nvPr>
            <p:ph type="body" idx="1"/>
          </p:nvPr>
        </p:nvSpPr>
        <p:spPr>
          <a:xfrm>
            <a:off x="457200" y="1487311"/>
            <a:ext cx="8229600" cy="4525963"/>
          </a:xfrm>
        </p:spPr>
        <p:txBody>
          <a:bodyPr>
            <a:normAutofit fontScale="92500" lnSpcReduction="20000"/>
          </a:bodyPr>
          <a:lstStyle/>
          <a:p>
            <a:pPr lvl="0" fontAlgn="base"/>
            <a:r>
              <a:rPr lang="en-US" sz="2400" dirty="0"/>
              <a:t>Tell a story of the workplace that can be visualized </a:t>
            </a:r>
          </a:p>
          <a:p>
            <a:pPr lvl="0" fontAlgn="base"/>
            <a:endParaRPr lang="en-US" sz="2400" dirty="0" smtClean="0"/>
          </a:p>
          <a:p>
            <a:pPr lvl="0" fontAlgn="base"/>
            <a:r>
              <a:rPr lang="en-US" sz="2400" dirty="0" smtClean="0"/>
              <a:t>Richly </a:t>
            </a:r>
            <a:r>
              <a:rPr lang="en-US" sz="2400" dirty="0"/>
              <a:t>model best practices in the workplace</a:t>
            </a:r>
          </a:p>
          <a:p>
            <a:pPr lvl="0" fontAlgn="base"/>
            <a:endParaRPr lang="en-US" sz="2400" dirty="0" smtClean="0"/>
          </a:p>
          <a:p>
            <a:pPr lvl="0" fontAlgn="base"/>
            <a:r>
              <a:rPr lang="en-US" sz="2400" dirty="0" smtClean="0"/>
              <a:t>Provide </a:t>
            </a:r>
            <a:r>
              <a:rPr lang="en-US" sz="2400" dirty="0"/>
              <a:t>a step before learning-by-doing</a:t>
            </a:r>
          </a:p>
          <a:p>
            <a:pPr lvl="0" fontAlgn="base"/>
            <a:endParaRPr lang="en-US" sz="2400" dirty="0" smtClean="0"/>
          </a:p>
          <a:p>
            <a:pPr lvl="0" fontAlgn="base"/>
            <a:r>
              <a:rPr lang="en-US" sz="2400" dirty="0" smtClean="0"/>
              <a:t>Help </a:t>
            </a:r>
            <a:r>
              <a:rPr lang="en-US" sz="2400" dirty="0"/>
              <a:t>learners problem-solve issues and learn from one another</a:t>
            </a:r>
          </a:p>
          <a:p>
            <a:pPr lvl="0" fontAlgn="base"/>
            <a:endParaRPr lang="en-US" sz="2400" dirty="0" smtClean="0"/>
          </a:p>
          <a:p>
            <a:pPr lvl="0" fontAlgn="base"/>
            <a:r>
              <a:rPr lang="en-US" sz="2400" dirty="0" smtClean="0"/>
              <a:t>Encourage </a:t>
            </a:r>
            <a:r>
              <a:rPr lang="en-US" sz="2400" dirty="0"/>
              <a:t>reflection on work practices and allow learners to provide feedback or discuss work practices</a:t>
            </a:r>
          </a:p>
          <a:p>
            <a:pPr lvl="0" fontAlgn="base"/>
            <a:endParaRPr lang="en-US" sz="2400" dirty="0" smtClean="0"/>
          </a:p>
          <a:p>
            <a:pPr lvl="0" fontAlgn="base"/>
            <a:r>
              <a:rPr lang="en-US" sz="2400" dirty="0" smtClean="0"/>
              <a:t>Help </a:t>
            </a:r>
            <a:r>
              <a:rPr lang="en-US" sz="2400" dirty="0"/>
              <a:t>learners to avoid a narrow view of a problem</a:t>
            </a:r>
          </a:p>
        </p:txBody>
      </p:sp>
    </p:spTree>
    <p:extLst>
      <p:ext uri="{BB962C8B-B14F-4D97-AF65-F5344CB8AC3E}">
        <p14:creationId xmlns:p14="http://schemas.microsoft.com/office/powerpoint/2010/main" val="3291132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aunch image for YouTube vide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0" y="2097088"/>
            <a:ext cx="3981450" cy="272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pic>
        <p:nvPicPr>
          <p:cNvPr id="61443" name="Picture 3" descr="launch image for YouTube vide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1388" y="2066925"/>
            <a:ext cx="3981450" cy="267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61445" name="Rectangle 5"/>
          <p:cNvSpPr>
            <a:spLocks/>
          </p:cNvSpPr>
          <p:nvPr/>
        </p:nvSpPr>
        <p:spPr bwMode="auto">
          <a:xfrm>
            <a:off x="661988" y="4918075"/>
            <a:ext cx="32131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wrap="none" lIns="38100" tIns="38100" rIns="38100" bIns="38100">
            <a:spAutoFit/>
          </a:bodyPr>
          <a:lstStyle/>
          <a:p>
            <a:pPr algn="l"/>
            <a:r>
              <a:rPr lang="en-US" sz="1800" u="sng">
                <a:solidFill>
                  <a:srgbClr val="0000FF"/>
                </a:solidFill>
                <a:latin typeface="Calibri" charset="0"/>
                <a:ea typeface="ＭＳ Ｐゴシック" charset="0"/>
                <a:cs typeface="ＭＳ Ｐゴシック" charset="0"/>
                <a:sym typeface="Calibri" charset="0"/>
                <a:hlinkClick r:id="rId5"/>
              </a:rPr>
              <a:t>http://youtu.be/</a:t>
            </a:r>
            <a:r>
              <a:rPr lang="en-US" sz="1800" u="sng">
                <a:solidFill>
                  <a:srgbClr val="0000FF"/>
                </a:solidFill>
                <a:latin typeface="Calibri" charset="0"/>
                <a:ea typeface="ＭＳ Ｐゴシック" charset="0"/>
                <a:cs typeface="ＭＳ Ｐゴシック" charset="0"/>
                <a:sym typeface="Calibri" charset="0"/>
              </a:rPr>
              <a:t>nFMRaG4p8mM</a:t>
            </a:r>
            <a:r>
              <a:rPr lang="en-US" sz="1800">
                <a:solidFill>
                  <a:schemeClr val="tx1"/>
                </a:solidFill>
                <a:latin typeface="Calibri" charset="0"/>
                <a:ea typeface="ＭＳ Ｐゴシック" charset="0"/>
                <a:cs typeface="ＭＳ Ｐゴシック" charset="0"/>
                <a:sym typeface="Calibri" charset="0"/>
              </a:rPr>
              <a:t> </a:t>
            </a:r>
          </a:p>
        </p:txBody>
      </p:sp>
      <p:sp>
        <p:nvSpPr>
          <p:cNvPr id="61446" name="Rectangle 6"/>
          <p:cNvSpPr>
            <a:spLocks/>
          </p:cNvSpPr>
          <p:nvPr/>
        </p:nvSpPr>
        <p:spPr bwMode="auto">
          <a:xfrm>
            <a:off x="4975225" y="4918075"/>
            <a:ext cx="299085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wrap="none" lIns="38100" tIns="38100" rIns="38100" bIns="38100">
            <a:spAutoFit/>
          </a:bodyPr>
          <a:lstStyle/>
          <a:p>
            <a:pPr algn="l"/>
            <a:r>
              <a:rPr lang="en-US" sz="1800" u="sng">
                <a:solidFill>
                  <a:srgbClr val="0000FF"/>
                </a:solidFill>
                <a:latin typeface="Calibri" charset="0"/>
                <a:ea typeface="ＭＳ Ｐゴシック" charset="0"/>
                <a:cs typeface="ＭＳ Ｐゴシック" charset="0"/>
                <a:sym typeface="Calibri" charset="0"/>
                <a:hlinkClick r:id="rId6"/>
              </a:rPr>
              <a:t>http://youtu.be/</a:t>
            </a:r>
            <a:r>
              <a:rPr lang="en-US" sz="1800" u="sng">
                <a:solidFill>
                  <a:srgbClr val="0000FF"/>
                </a:solidFill>
                <a:latin typeface="Calibri" charset="0"/>
                <a:ea typeface="ＭＳ Ｐゴシック" charset="0"/>
                <a:cs typeface="ＭＳ Ｐゴシック" charset="0"/>
                <a:sym typeface="Calibri" charset="0"/>
              </a:rPr>
              <a:t>S0OOlThhU90</a:t>
            </a:r>
            <a:r>
              <a:rPr lang="en-US" sz="1800">
                <a:solidFill>
                  <a:schemeClr val="tx1"/>
                </a:solidFill>
                <a:latin typeface="Calibri" charset="0"/>
                <a:ea typeface="ＭＳ Ｐゴシック" charset="0"/>
                <a:cs typeface="ＭＳ Ｐゴシック" charset="0"/>
                <a:sym typeface="Calibri" charset="0"/>
              </a:rPr>
              <a:t> </a:t>
            </a:r>
          </a:p>
        </p:txBody>
      </p:sp>
      <p:sp>
        <p:nvSpPr>
          <p:cNvPr id="61447" name="Rectangle 7"/>
          <p:cNvSpPr>
            <a:spLocks/>
          </p:cNvSpPr>
          <p:nvPr/>
        </p:nvSpPr>
        <p:spPr bwMode="auto">
          <a:xfrm>
            <a:off x="601663" y="5338763"/>
            <a:ext cx="259715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wrap="none" lIns="38100" tIns="38100" rIns="38100" bIns="38100">
            <a:spAutoFit/>
          </a:bodyPr>
          <a:lstStyle/>
          <a:p>
            <a:pPr algn="l"/>
            <a:r>
              <a:rPr lang="en-US" sz="1800" dirty="0">
                <a:solidFill>
                  <a:schemeClr val="tx1"/>
                </a:solidFill>
                <a:latin typeface="Calibri Bold" charset="0"/>
                <a:ea typeface="ＭＳ Ｐゴシック" charset="0"/>
                <a:cs typeface="ＭＳ Ｐゴシック" charset="0"/>
                <a:sym typeface="Calibri Bold" charset="0"/>
              </a:rPr>
              <a:t>Present introductory story</a:t>
            </a:r>
          </a:p>
        </p:txBody>
      </p:sp>
      <p:sp>
        <p:nvSpPr>
          <p:cNvPr id="61448" name="Rectangle 8"/>
          <p:cNvSpPr>
            <a:spLocks/>
          </p:cNvSpPr>
          <p:nvPr/>
        </p:nvSpPr>
        <p:spPr bwMode="auto">
          <a:xfrm>
            <a:off x="4751388" y="5303838"/>
            <a:ext cx="42291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txBody>
          <a:bodyPr lIns="38100" tIns="38100" rIns="38100" bIns="38100"/>
          <a:lstStyle/>
          <a:p>
            <a:pPr algn="l"/>
            <a:r>
              <a:rPr lang="en-US" sz="1800">
                <a:solidFill>
                  <a:schemeClr val="tx1"/>
                </a:solidFill>
                <a:latin typeface="Calibri Bold" charset="0"/>
                <a:ea typeface="ＭＳ Ｐゴシック" charset="0"/>
                <a:cs typeface="ＭＳ Ｐゴシック" charset="0"/>
                <a:sym typeface="Calibri Bold" charset="0"/>
              </a:rPr>
              <a:t>Present contextualized challenges</a:t>
            </a:r>
          </a:p>
        </p:txBody>
      </p:sp>
      <p:sp>
        <p:nvSpPr>
          <p:cNvPr id="10" name="Title 1"/>
          <p:cNvSpPr>
            <a:spLocks noGrp="1"/>
          </p:cNvSpPr>
          <p:nvPr>
            <p:ph type="title"/>
          </p:nvPr>
        </p:nvSpPr>
        <p:spPr/>
        <p:txBody>
          <a:bodyPr>
            <a:normAutofit/>
          </a:bodyPr>
          <a:lstStyle/>
          <a:p>
            <a:r>
              <a:rPr lang="en-US" dirty="0" smtClean="0"/>
              <a:t>Options for recruiting interest</a:t>
            </a:r>
            <a:endParaRPr lang="en-US" dirty="0"/>
          </a:p>
        </p:txBody>
      </p:sp>
    </p:spTree>
    <p:extLst>
      <p:ext uri="{BB962C8B-B14F-4D97-AF65-F5344CB8AC3E}">
        <p14:creationId xmlns:p14="http://schemas.microsoft.com/office/powerpoint/2010/main" val="257575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dirty="0" smtClean="0"/>
              <a:t>Options for sustaining effort and persistence</a:t>
            </a:r>
            <a:endParaRPr lang="en-US" dirty="0"/>
          </a:p>
        </p:txBody>
      </p:sp>
      <p:pic>
        <p:nvPicPr>
          <p:cNvPr id="7" name="Content Placeholder 6" descr="Screen Shot 2015-08-17 at 12.48.39 PM.pn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t="-1136" b="-495"/>
          <a:stretch/>
        </p:blipFill>
        <p:spPr>
          <a:xfrm>
            <a:off x="203200" y="2667000"/>
            <a:ext cx="4038600" cy="3443111"/>
          </a:xfrm>
        </p:spPr>
      </p:pic>
      <p:pic>
        <p:nvPicPr>
          <p:cNvPr id="10" name="Content Placeholder 9" descr="Screen Shot 2015-08-17 at 12.48.00 PM.png"/>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t="-1245" b="-553"/>
          <a:stretch/>
        </p:blipFill>
        <p:spPr>
          <a:xfrm>
            <a:off x="3078257" y="1145061"/>
            <a:ext cx="5608543" cy="4428828"/>
          </a:xfrm>
        </p:spPr>
      </p:pic>
    </p:spTree>
    <p:extLst>
      <p:ext uri="{BB962C8B-B14F-4D97-AF65-F5344CB8AC3E}">
        <p14:creationId xmlns:p14="http://schemas.microsoft.com/office/powerpoint/2010/main" val="284811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p:txBody>
          <a:bodyPr/>
          <a:lstStyle/>
          <a:p>
            <a:pPr>
              <a:lnSpc>
                <a:spcPct val="110000"/>
              </a:lnSpc>
            </a:pPr>
            <a:r>
              <a:rPr lang="en-US" b="1" dirty="0" smtClean="0"/>
              <a:t>Can you share other examples of technologies or practices that offer accessible and flexible means of engagement?</a:t>
            </a:r>
            <a:endParaRPr lang="en-US" b="1" dirty="0"/>
          </a:p>
        </p:txBody>
      </p:sp>
    </p:spTree>
    <p:extLst>
      <p:ext uri="{BB962C8B-B14F-4D97-AF65-F5344CB8AC3E}">
        <p14:creationId xmlns:p14="http://schemas.microsoft.com/office/powerpoint/2010/main" val="2497022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9222" y="1271588"/>
            <a:ext cx="4289778" cy="4883388"/>
          </a:xfrm>
          <a:prstGeom prst="rect">
            <a:avLst/>
          </a:prstGeom>
          <a:noFill/>
        </p:spPr>
        <p:txBody>
          <a:bodyPr wrap="square">
            <a:spAutoFit/>
          </a:bodyPr>
          <a:lstStyle/>
          <a:p>
            <a:pPr algn="l" defTabSz="457200" fontAlgn="auto">
              <a:lnSpc>
                <a:spcPct val="120000"/>
              </a:lnSpc>
              <a:spcBef>
                <a:spcPts val="0"/>
              </a:spcBef>
              <a:spcAft>
                <a:spcPts val="0"/>
              </a:spcAft>
              <a:defRPr/>
            </a:pPr>
            <a:r>
              <a:rPr lang="en-US" sz="2000" dirty="0" smtClean="0">
                <a:latin typeface="Arial"/>
                <a:ea typeface="ＭＳ Ｐゴシック" charset="0"/>
                <a:cs typeface="Arial"/>
              </a:rPr>
              <a:t>Institutional Policies &amp; Practices:</a:t>
            </a:r>
          </a:p>
          <a:p>
            <a:pPr marL="342900" indent="-342900" algn="l" defTabSz="457200" fontAlgn="auto">
              <a:lnSpc>
                <a:spcPct val="120000"/>
              </a:lnSpc>
              <a:spcBef>
                <a:spcPts val="0"/>
              </a:spcBef>
              <a:spcAft>
                <a:spcPts val="0"/>
              </a:spcAft>
              <a:buFont typeface="Arial"/>
              <a:buChar char="•"/>
              <a:defRPr/>
            </a:pPr>
            <a:r>
              <a:rPr lang="en-US" sz="2000" dirty="0" smtClean="0">
                <a:latin typeface="Arial"/>
                <a:ea typeface="ＭＳ Ｐゴシック" charset="0"/>
                <a:cs typeface="Arial"/>
              </a:rPr>
              <a:t>Legal Obligations for Accessibility</a:t>
            </a:r>
          </a:p>
          <a:p>
            <a:pPr marL="342900" indent="-342900" algn="l" defTabSz="457200" fontAlgn="auto">
              <a:lnSpc>
                <a:spcPct val="120000"/>
              </a:lnSpc>
              <a:spcBef>
                <a:spcPts val="0"/>
              </a:spcBef>
              <a:spcAft>
                <a:spcPts val="0"/>
              </a:spcAft>
              <a:buFont typeface="Arial"/>
              <a:buChar char="•"/>
              <a:defRPr/>
            </a:pPr>
            <a:r>
              <a:rPr lang="en-US" sz="2000" dirty="0" smtClean="0">
                <a:latin typeface="Arial"/>
                <a:ea typeface="ＭＳ Ｐゴシック" charset="0"/>
                <a:cs typeface="Arial"/>
              </a:rPr>
              <a:t>Voluntary Product Accessibility Template</a:t>
            </a:r>
          </a:p>
          <a:p>
            <a:pPr marL="342900" indent="-342900" algn="l" defTabSz="457200" fontAlgn="auto">
              <a:lnSpc>
                <a:spcPct val="120000"/>
              </a:lnSpc>
              <a:spcBef>
                <a:spcPts val="0"/>
              </a:spcBef>
              <a:spcAft>
                <a:spcPts val="0"/>
              </a:spcAft>
              <a:buFont typeface="Arial"/>
              <a:buChar char="•"/>
              <a:defRPr/>
            </a:pPr>
            <a:r>
              <a:rPr lang="en-US" sz="2000" dirty="0" smtClean="0">
                <a:latin typeface="Arial"/>
                <a:ea typeface="ＭＳ Ｐゴシック" charset="0"/>
                <a:cs typeface="Arial"/>
              </a:rPr>
              <a:t>Equally Effective Alternate Access Plan (EEAAP)</a:t>
            </a:r>
          </a:p>
          <a:p>
            <a:pPr marL="342900" indent="-342900" algn="l" defTabSz="457200" fontAlgn="auto">
              <a:lnSpc>
                <a:spcPct val="120000"/>
              </a:lnSpc>
              <a:spcBef>
                <a:spcPts val="0"/>
              </a:spcBef>
              <a:spcAft>
                <a:spcPts val="0"/>
              </a:spcAft>
              <a:buFont typeface="Arial"/>
              <a:buChar char="•"/>
              <a:defRPr/>
            </a:pPr>
            <a:r>
              <a:rPr lang="en-US" sz="2000" dirty="0" smtClean="0">
                <a:latin typeface="Arial"/>
                <a:ea typeface="ＭＳ Ｐゴシック" charset="0"/>
                <a:cs typeface="Arial"/>
              </a:rPr>
              <a:t>Postsecondary Institutions with UDL Initiatives</a:t>
            </a:r>
          </a:p>
          <a:p>
            <a:pPr marL="342900" indent="-342900" algn="l" defTabSz="457200" fontAlgn="auto">
              <a:lnSpc>
                <a:spcPct val="120000"/>
              </a:lnSpc>
              <a:spcBef>
                <a:spcPts val="0"/>
              </a:spcBef>
              <a:spcAft>
                <a:spcPts val="0"/>
              </a:spcAft>
              <a:buFont typeface="Arial"/>
              <a:buChar char="•"/>
              <a:defRPr/>
            </a:pPr>
            <a:endParaRPr lang="en-US" sz="2000" dirty="0">
              <a:latin typeface="Arial"/>
              <a:ea typeface="ＭＳ Ｐゴシック" charset="0"/>
              <a:cs typeface="Arial"/>
            </a:endParaRPr>
          </a:p>
          <a:p>
            <a:pPr algn="l" defTabSz="457200" fontAlgn="auto">
              <a:lnSpc>
                <a:spcPct val="120000"/>
              </a:lnSpc>
              <a:spcBef>
                <a:spcPts val="0"/>
              </a:spcBef>
              <a:spcAft>
                <a:spcPts val="0"/>
              </a:spcAft>
              <a:defRPr/>
            </a:pPr>
            <a:r>
              <a:rPr lang="en-US" sz="2000" dirty="0" smtClean="0">
                <a:latin typeface="Arial"/>
                <a:ea typeface="ＭＳ Ｐゴシック" charset="0"/>
                <a:cs typeface="Arial"/>
              </a:rPr>
              <a:t>Selecting Media and Technology:</a:t>
            </a:r>
          </a:p>
          <a:p>
            <a:pPr marL="342900" indent="-342900" algn="l" defTabSz="457200" fontAlgn="auto">
              <a:lnSpc>
                <a:spcPct val="120000"/>
              </a:lnSpc>
              <a:spcBef>
                <a:spcPts val="0"/>
              </a:spcBef>
              <a:spcAft>
                <a:spcPts val="0"/>
              </a:spcAft>
              <a:buFont typeface="Arial"/>
              <a:buChar char="•"/>
              <a:defRPr/>
            </a:pPr>
            <a:r>
              <a:rPr lang="en-US" sz="2000" dirty="0" smtClean="0">
                <a:latin typeface="Arial"/>
                <a:ea typeface="ＭＳ Ｐゴシック" charset="0"/>
                <a:cs typeface="Arial"/>
              </a:rPr>
              <a:t>Flexible Multimedia</a:t>
            </a:r>
          </a:p>
          <a:p>
            <a:pPr marL="342900" indent="-342900" algn="l" defTabSz="457200" fontAlgn="auto">
              <a:lnSpc>
                <a:spcPct val="120000"/>
              </a:lnSpc>
              <a:spcBef>
                <a:spcPts val="0"/>
              </a:spcBef>
              <a:spcAft>
                <a:spcPts val="0"/>
              </a:spcAft>
              <a:buFont typeface="Arial"/>
              <a:buChar char="•"/>
              <a:defRPr/>
            </a:pPr>
            <a:r>
              <a:rPr lang="en-US" sz="2000" dirty="0" smtClean="0">
                <a:latin typeface="Arial"/>
                <a:ea typeface="ＭＳ Ｐゴシック" charset="0"/>
                <a:cs typeface="Arial"/>
              </a:rPr>
              <a:t>Accessibility and OER</a:t>
            </a:r>
          </a:p>
          <a:p>
            <a:pPr marL="342900" indent="-342900" algn="l" defTabSz="457200" fontAlgn="auto">
              <a:lnSpc>
                <a:spcPct val="120000"/>
              </a:lnSpc>
              <a:spcBef>
                <a:spcPts val="0"/>
              </a:spcBef>
              <a:spcAft>
                <a:spcPts val="0"/>
              </a:spcAft>
              <a:buFont typeface="Arial"/>
              <a:buChar char="•"/>
              <a:defRPr/>
            </a:pPr>
            <a:r>
              <a:rPr lang="en-US" sz="2000" dirty="0" smtClean="0">
                <a:latin typeface="Arial"/>
                <a:ea typeface="ＭＳ Ｐゴシック" charset="0"/>
                <a:cs typeface="Arial"/>
              </a:rPr>
              <a:t>Webcasts and </a:t>
            </a:r>
            <a:r>
              <a:rPr lang="en-US" sz="2000" dirty="0" err="1" smtClean="0">
                <a:latin typeface="Arial"/>
                <a:ea typeface="ＭＳ Ｐゴシック" charset="0"/>
                <a:cs typeface="Arial"/>
              </a:rPr>
              <a:t>Webconfrences</a:t>
            </a:r>
            <a:endParaRPr lang="en-US" sz="2000" dirty="0">
              <a:latin typeface="Arial"/>
              <a:ea typeface="ＭＳ Ｐゴシック" charset="0"/>
              <a:cs typeface="Arial"/>
            </a:endParaRPr>
          </a:p>
        </p:txBody>
      </p:sp>
      <p:pic>
        <p:nvPicPr>
          <p:cNvPr id="41988" name="Picture 5" descr="OnCampus_Hom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83853" y="1271588"/>
            <a:ext cx="3987800" cy="5337045"/>
          </a:xfrm>
          <a:prstGeom prst="rect">
            <a:avLst/>
          </a:prstGeom>
          <a:ln w="28575" cmpd="sng">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p:txBody>
          <a:bodyPr/>
          <a:lstStyle/>
          <a:p>
            <a:r>
              <a:rPr lang="en-US" dirty="0" smtClean="0"/>
              <a:t>Visit </a:t>
            </a:r>
            <a:r>
              <a:rPr lang="en-US" dirty="0" err="1" smtClean="0"/>
              <a:t>www.udloncampus.cast.org</a:t>
            </a:r>
            <a:endParaRPr lang="en-US" dirty="0"/>
          </a:p>
        </p:txBody>
      </p:sp>
    </p:spTree>
    <p:extLst>
      <p:ext uri="{BB962C8B-B14F-4D97-AF65-F5344CB8AC3E}">
        <p14:creationId xmlns:p14="http://schemas.microsoft.com/office/powerpoint/2010/main" val="1765935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Polling Question</a:t>
            </a:r>
            <a:endParaRPr lang="en-US" dirty="0"/>
          </a:p>
        </p:txBody>
      </p:sp>
      <p:sp>
        <p:nvSpPr>
          <p:cNvPr id="3" name="Text Placeholder 2"/>
          <p:cNvSpPr>
            <a:spLocks noGrp="1"/>
          </p:cNvSpPr>
          <p:nvPr>
            <p:ph idx="1"/>
          </p:nvPr>
        </p:nvSpPr>
        <p:spPr>
          <a:xfrm>
            <a:off x="457199" y="1600200"/>
            <a:ext cx="8229600" cy="4525963"/>
          </a:xfrm>
        </p:spPr>
        <p:txBody>
          <a:bodyPr/>
          <a:lstStyle/>
          <a:p>
            <a:pPr marL="0" indent="0">
              <a:buNone/>
            </a:pPr>
            <a:r>
              <a:rPr lang="en-US" b="1" dirty="0" smtClean="0">
                <a:solidFill>
                  <a:srgbClr val="000000"/>
                </a:solidFill>
              </a:rPr>
              <a:t>Help us improve our site! Which of these is a priority for you?</a:t>
            </a:r>
          </a:p>
          <a:p>
            <a:r>
              <a:rPr lang="en-US" dirty="0" smtClean="0">
                <a:solidFill>
                  <a:srgbClr val="000000"/>
                </a:solidFill>
              </a:rPr>
              <a:t>Selecting accessible technology</a:t>
            </a:r>
          </a:p>
          <a:p>
            <a:r>
              <a:rPr lang="en-US" dirty="0" smtClean="0">
                <a:solidFill>
                  <a:srgbClr val="000000"/>
                </a:solidFill>
              </a:rPr>
              <a:t>Learning about how to create accessible learning materials</a:t>
            </a:r>
            <a:endParaRPr lang="en-US" dirty="0">
              <a:solidFill>
                <a:srgbClr val="000000"/>
              </a:solidFill>
            </a:endParaRPr>
          </a:p>
          <a:p>
            <a:r>
              <a:rPr lang="en-US" dirty="0" smtClean="0">
                <a:solidFill>
                  <a:srgbClr val="000000"/>
                </a:solidFill>
              </a:rPr>
              <a:t>Providing options for assessment</a:t>
            </a:r>
            <a:endParaRPr lang="en-US" dirty="0">
              <a:solidFill>
                <a:srgbClr val="000000"/>
              </a:solidFill>
            </a:endParaRPr>
          </a:p>
          <a:p>
            <a:r>
              <a:rPr lang="en-US" dirty="0">
                <a:solidFill>
                  <a:srgbClr val="000000"/>
                </a:solidFill>
              </a:rPr>
              <a:t>Designing curriculum with </a:t>
            </a:r>
            <a:r>
              <a:rPr lang="en-US" dirty="0" smtClean="0">
                <a:solidFill>
                  <a:srgbClr val="000000"/>
                </a:solidFill>
              </a:rPr>
              <a:t>UDL</a:t>
            </a:r>
            <a:endParaRPr lang="en-US" dirty="0">
              <a:solidFill>
                <a:srgbClr val="000000"/>
              </a:solidFill>
            </a:endParaRPr>
          </a:p>
          <a:p>
            <a:r>
              <a:rPr lang="en-US" dirty="0" smtClean="0">
                <a:solidFill>
                  <a:srgbClr val="000000"/>
                </a:solidFill>
              </a:rPr>
              <a:t>Finding ways to vary engagement for learners</a:t>
            </a:r>
          </a:p>
          <a:p>
            <a:r>
              <a:rPr lang="en-US" dirty="0" smtClean="0">
                <a:solidFill>
                  <a:srgbClr val="000000"/>
                </a:solidFill>
              </a:rPr>
              <a:t>Other?</a:t>
            </a:r>
            <a:endParaRPr lang="en-US" dirty="0">
              <a:solidFill>
                <a:srgbClr val="000000"/>
              </a:solidFill>
            </a:endParaRPr>
          </a:p>
        </p:txBody>
      </p:sp>
    </p:spTree>
    <p:extLst>
      <p:ext uri="{BB962C8B-B14F-4D97-AF65-F5344CB8AC3E}">
        <p14:creationId xmlns:p14="http://schemas.microsoft.com/office/powerpoint/2010/main" val="35999843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normAutofit/>
          </a:bodyPr>
          <a:lstStyle/>
          <a:p>
            <a:pPr lvl="0">
              <a:defRPr sz="1800">
                <a:solidFill>
                  <a:srgbClr val="000000"/>
                </a:solidFill>
              </a:defRPr>
            </a:pPr>
            <a:r>
              <a:rPr dirty="0" smtClean="0">
                <a:solidFill>
                  <a:srgbClr val="FFFFFF"/>
                </a:solidFill>
              </a:rPr>
              <a:t>Conclusion</a:t>
            </a:r>
            <a:r>
              <a:rPr lang="en-US" dirty="0" smtClean="0">
                <a:solidFill>
                  <a:srgbClr val="FFFFFF"/>
                </a:solidFill>
              </a:rPr>
              <a:t>s</a:t>
            </a:r>
            <a:endParaRPr dirty="0">
              <a:solidFill>
                <a:srgbClr val="FFFFFF"/>
              </a:solidFill>
            </a:endParaRPr>
          </a:p>
        </p:txBody>
      </p:sp>
      <p:sp>
        <p:nvSpPr>
          <p:cNvPr id="218" name="Shape 218"/>
          <p:cNvSpPr>
            <a:spLocks noGrp="1"/>
          </p:cNvSpPr>
          <p:nvPr>
            <p:ph idx="1"/>
          </p:nvPr>
        </p:nvSpPr>
        <p:spPr>
          <a:prstGeom prst="rect">
            <a:avLst/>
          </a:prstGeom>
        </p:spPr>
        <p:txBody>
          <a:bodyPr>
            <a:normAutofit fontScale="92500" lnSpcReduction="20000"/>
          </a:bodyPr>
          <a:lstStyle/>
          <a:p>
            <a:pPr marL="595884" lvl="0" indent="-408940" defTabSz="841247">
              <a:spcBef>
                <a:spcPts val="2700"/>
              </a:spcBef>
              <a:buFontTx/>
              <a:buChar char="✦"/>
              <a:defRPr sz="1800"/>
            </a:pPr>
            <a:r>
              <a:rPr lang="en-US" sz="2392" dirty="0" smtClean="0"/>
              <a:t>Grant managers, i</a:t>
            </a:r>
            <a:r>
              <a:rPr sz="2392" dirty="0" smtClean="0"/>
              <a:t>nstructors</a:t>
            </a:r>
            <a:r>
              <a:rPr lang="en-US" sz="2392" dirty="0" smtClean="0"/>
              <a:t> and educational technology procurement staff</a:t>
            </a:r>
            <a:r>
              <a:rPr sz="2392" dirty="0" smtClean="0"/>
              <a:t> </a:t>
            </a:r>
            <a:r>
              <a:rPr sz="2392" dirty="0"/>
              <a:t>need to </a:t>
            </a:r>
            <a:r>
              <a:rPr sz="2392" b="1" dirty="0"/>
              <a:t>be informed </a:t>
            </a:r>
            <a:r>
              <a:rPr sz="2392" dirty="0"/>
              <a:t>so that they can be equipped with tools to </a:t>
            </a:r>
            <a:r>
              <a:rPr sz="2392" dirty="0" smtClean="0"/>
              <a:t>create</a:t>
            </a:r>
            <a:r>
              <a:rPr lang="en-US" sz="2392" dirty="0" smtClean="0"/>
              <a:t> and select</a:t>
            </a:r>
            <a:r>
              <a:rPr sz="2392" dirty="0" smtClean="0"/>
              <a:t> </a:t>
            </a:r>
            <a:r>
              <a:rPr sz="2392" dirty="0"/>
              <a:t>meaningful </a:t>
            </a:r>
            <a:r>
              <a:rPr lang="en-US" sz="2392" dirty="0" smtClean="0"/>
              <a:t>accessible</a:t>
            </a:r>
            <a:r>
              <a:rPr sz="2392" dirty="0" smtClean="0"/>
              <a:t> </a:t>
            </a:r>
            <a:r>
              <a:rPr sz="2392" dirty="0"/>
              <a:t>content.</a:t>
            </a:r>
          </a:p>
          <a:p>
            <a:pPr marL="595884" lvl="0" indent="-408940" defTabSz="841247">
              <a:spcBef>
                <a:spcPts val="2700"/>
              </a:spcBef>
              <a:buFontTx/>
              <a:buChar char="✦"/>
              <a:defRPr sz="1800"/>
            </a:pPr>
            <a:r>
              <a:rPr sz="2392" b="1" dirty="0"/>
              <a:t>Accessibility is the baseline </a:t>
            </a:r>
            <a:r>
              <a:rPr sz="2392" dirty="0"/>
              <a:t>and instructors </a:t>
            </a:r>
            <a:r>
              <a:rPr lang="en-US" sz="2392" dirty="0" smtClean="0"/>
              <a:t>and ed tech procurement staff </a:t>
            </a:r>
            <a:r>
              <a:rPr sz="2392" dirty="0" smtClean="0"/>
              <a:t>should </a:t>
            </a:r>
            <a:r>
              <a:rPr sz="2392" dirty="0"/>
              <a:t>ensure that all of their </a:t>
            </a:r>
            <a:r>
              <a:rPr sz="2392" dirty="0" smtClean="0"/>
              <a:t>educational</a:t>
            </a:r>
            <a:r>
              <a:rPr lang="en-US" sz="2392" dirty="0" smtClean="0"/>
              <a:t> technology and</a:t>
            </a:r>
            <a:r>
              <a:rPr sz="2392" dirty="0" smtClean="0"/>
              <a:t> </a:t>
            </a:r>
            <a:r>
              <a:rPr sz="2392" dirty="0"/>
              <a:t>content is accessible.</a:t>
            </a:r>
          </a:p>
          <a:p>
            <a:pPr marL="595884" lvl="0" indent="-408940" defTabSz="841247">
              <a:spcBef>
                <a:spcPts val="2700"/>
              </a:spcBef>
              <a:buFontTx/>
              <a:buChar char="✦"/>
              <a:defRPr sz="1800"/>
            </a:pPr>
            <a:r>
              <a:rPr sz="2392" dirty="0"/>
              <a:t>Instructors should </a:t>
            </a:r>
            <a:r>
              <a:rPr sz="2392" b="1" dirty="0"/>
              <a:t>plan for learner variability</a:t>
            </a:r>
            <a:r>
              <a:rPr sz="2392" dirty="0"/>
              <a:t>. Universal Design for Learning (UDL) is a framework that emphasizes learner variability in the design of curriculum.</a:t>
            </a:r>
          </a:p>
          <a:p>
            <a:pPr marL="595884" lvl="0" indent="-408940" defTabSz="841247">
              <a:spcBef>
                <a:spcPts val="2700"/>
              </a:spcBef>
              <a:buFontTx/>
              <a:buChar char="✦"/>
              <a:defRPr sz="1800"/>
            </a:pPr>
            <a:r>
              <a:rPr sz="2392" dirty="0"/>
              <a:t>There are flexible multimedia tools that</a:t>
            </a:r>
            <a:r>
              <a:rPr sz="2392" b="1" dirty="0"/>
              <a:t> support the </a:t>
            </a:r>
            <a:r>
              <a:rPr lang="en-US" sz="2392" b="1" dirty="0"/>
              <a:t>creation and </a:t>
            </a:r>
            <a:r>
              <a:rPr sz="2392" b="1" dirty="0" smtClean="0"/>
              <a:t>selection of </a:t>
            </a:r>
            <a:r>
              <a:rPr lang="en-US" sz="2392" b="1" dirty="0" smtClean="0"/>
              <a:t>accessible learning </a:t>
            </a:r>
            <a:r>
              <a:rPr sz="2392" b="1" dirty="0" smtClean="0"/>
              <a:t>content</a:t>
            </a:r>
            <a:r>
              <a:rPr sz="2392" dirty="0"/>
              <a:t>.</a:t>
            </a:r>
          </a:p>
        </p:txBody>
      </p:sp>
      <p:sp>
        <p:nvSpPr>
          <p:cNvPr id="219" name="Shape 219"/>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38</a:t>
            </a:fld>
            <a:endParaRPr sz="1200">
              <a:solidFill>
                <a:srgbClr val="888888"/>
              </a:solidFill>
            </a:endParaRPr>
          </a:p>
        </p:txBody>
      </p:sp>
    </p:spTree>
    <p:extLst>
      <p:ext uri="{BB962C8B-B14F-4D97-AF65-F5344CB8AC3E}">
        <p14:creationId xmlns:p14="http://schemas.microsoft.com/office/powerpoint/2010/main" val="3047754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3441700" y="274638"/>
            <a:ext cx="5702299" cy="703544"/>
          </a:xfrm>
          <a:prstGeom prst="rect">
            <a:avLst/>
          </a:prstGeom>
        </p:spPr>
        <p:txBody>
          <a:bodyPr lIns="0" tIns="0" rIns="0" bIns="0">
            <a:normAutofit/>
          </a:bodyPr>
          <a:lstStyle/>
          <a:p>
            <a:pPr lvl="0">
              <a:defRPr sz="1800">
                <a:solidFill>
                  <a:srgbClr val="000000"/>
                </a:solidFill>
              </a:defRPr>
            </a:pPr>
            <a:r>
              <a:rPr dirty="0" smtClean="0">
                <a:solidFill>
                  <a:srgbClr val="FFFFFF"/>
                </a:solidFill>
              </a:rPr>
              <a:t>Accessibility</a:t>
            </a:r>
            <a:r>
              <a:rPr lang="en-US" dirty="0" smtClean="0">
                <a:solidFill>
                  <a:srgbClr val="FFFFFF"/>
                </a:solidFill>
              </a:rPr>
              <a:t> Checks &amp; Content Creation Resources</a:t>
            </a:r>
            <a:endParaRPr dirty="0">
              <a:solidFill>
                <a:srgbClr val="FFFFFF"/>
              </a:solidFill>
            </a:endParaRPr>
          </a:p>
        </p:txBody>
      </p:sp>
      <p:sp>
        <p:nvSpPr>
          <p:cNvPr id="152" name="Shape 152"/>
          <p:cNvSpPr>
            <a:spLocks noGrp="1"/>
          </p:cNvSpPr>
          <p:nvPr>
            <p:ph idx="1"/>
          </p:nvPr>
        </p:nvSpPr>
        <p:spPr>
          <a:xfrm>
            <a:off x="155221" y="1100668"/>
            <a:ext cx="8988777" cy="5025496"/>
          </a:xfrm>
          <a:prstGeom prst="rect">
            <a:avLst/>
          </a:prstGeom>
        </p:spPr>
        <p:txBody>
          <a:bodyPr>
            <a:noAutofit/>
          </a:bodyPr>
          <a:lstStyle/>
          <a:p>
            <a:pPr>
              <a:lnSpc>
                <a:spcPct val="110000"/>
              </a:lnSpc>
              <a:spcAft>
                <a:spcPts val="900"/>
              </a:spcAft>
              <a:defRPr sz="1800"/>
            </a:pPr>
            <a:r>
              <a:rPr lang="en-US" b="1" dirty="0" err="1">
                <a:uFill>
                  <a:solidFill>
                    <a:srgbClr val="0000FF"/>
                  </a:solidFill>
                </a:uFill>
              </a:rPr>
              <a:t>SkillsCommons</a:t>
            </a:r>
            <a:r>
              <a:rPr lang="en-US" b="1" dirty="0">
                <a:uFill>
                  <a:solidFill>
                    <a:srgbClr val="0000FF"/>
                  </a:solidFill>
                </a:uFill>
              </a:rPr>
              <a:t> Accessibility Requirement Guidelines: </a:t>
            </a:r>
          </a:p>
          <a:p>
            <a:pPr marL="0" indent="0">
              <a:lnSpc>
                <a:spcPct val="110000"/>
              </a:lnSpc>
              <a:spcAft>
                <a:spcPts val="900"/>
              </a:spcAft>
              <a:buNone/>
              <a:defRPr sz="1800"/>
            </a:pPr>
            <a:r>
              <a:rPr lang="en-US" b="1" dirty="0">
                <a:uFill>
                  <a:solidFill>
                    <a:srgbClr val="0000FF"/>
                  </a:solidFill>
                </a:uFill>
              </a:rPr>
              <a:t>	</a:t>
            </a:r>
            <a:r>
              <a:rPr lang="en-US" dirty="0" err="1">
                <a:uFill>
                  <a:solidFill>
                    <a:srgbClr val="0000FF"/>
                  </a:solidFill>
                </a:uFill>
              </a:rPr>
              <a:t>SkillsCommons.org</a:t>
            </a:r>
            <a:r>
              <a:rPr lang="en-US" dirty="0">
                <a:uFill>
                  <a:solidFill>
                    <a:srgbClr val="0000FF"/>
                  </a:solidFill>
                </a:uFill>
              </a:rPr>
              <a:t> &gt; Support &gt; Accessibility</a:t>
            </a:r>
          </a:p>
          <a:p>
            <a:pPr marL="450850" indent="0">
              <a:lnSpc>
                <a:spcPct val="110000"/>
              </a:lnSpc>
              <a:spcAft>
                <a:spcPts val="900"/>
              </a:spcAft>
              <a:buNone/>
              <a:defRPr sz="1800"/>
            </a:pPr>
            <a:r>
              <a:rPr lang="en-US" b="1" dirty="0" smtClean="0">
                <a:uFill>
                  <a:solidFill>
                    <a:srgbClr val="0000FF"/>
                  </a:solidFill>
                </a:uFill>
                <a:hlinkClick r:id="rId3"/>
              </a:rPr>
              <a:t>http</a:t>
            </a:r>
            <a:r>
              <a:rPr lang="en-US" b="1" dirty="0">
                <a:uFill>
                  <a:solidFill>
                    <a:srgbClr val="0000FF"/>
                  </a:solidFill>
                </a:uFill>
                <a:hlinkClick r:id="rId3"/>
              </a:rPr>
              <a:t>://support.taaccct.org/ada-requirements/</a:t>
            </a:r>
          </a:p>
          <a:p>
            <a:pPr>
              <a:lnSpc>
                <a:spcPct val="110000"/>
              </a:lnSpc>
              <a:spcAft>
                <a:spcPts val="900"/>
              </a:spcAft>
              <a:defRPr sz="1800"/>
            </a:pPr>
            <a:r>
              <a:rPr dirty="0" smtClean="0"/>
              <a:t>Quick Check:</a:t>
            </a:r>
            <a:r>
              <a:rPr u="sng" dirty="0" smtClean="0">
                <a:solidFill>
                  <a:srgbClr val="0000FF"/>
                </a:solidFill>
                <a:uFill>
                  <a:solidFill>
                    <a:srgbClr val="0000FF"/>
                  </a:solidFill>
                </a:uFill>
                <a:hlinkClick r:id="rId4"/>
              </a:rPr>
              <a:t>http</a:t>
            </a:r>
            <a:r>
              <a:rPr u="sng" dirty="0">
                <a:solidFill>
                  <a:srgbClr val="0000FF"/>
                </a:solidFill>
                <a:uFill>
                  <a:solidFill>
                    <a:srgbClr val="0000FF"/>
                  </a:solidFill>
                </a:uFill>
                <a:hlinkClick r:id="rId4"/>
              </a:rPr>
              <a:t>://webaim.org/standards/508/checklist</a:t>
            </a:r>
            <a:r>
              <a:rPr dirty="0"/>
              <a:t> </a:t>
            </a:r>
            <a:endParaRPr lang="en-US" dirty="0"/>
          </a:p>
          <a:p>
            <a:pPr>
              <a:lnSpc>
                <a:spcPct val="110000"/>
              </a:lnSpc>
              <a:spcAft>
                <a:spcPts val="900"/>
              </a:spcAft>
              <a:defRPr sz="1800"/>
            </a:pPr>
            <a:r>
              <a:rPr dirty="0" smtClean="0"/>
              <a:t>Detailed </a:t>
            </a:r>
            <a:r>
              <a:rPr dirty="0"/>
              <a:t>Review: </a:t>
            </a:r>
            <a:r>
              <a:rPr u="sng" dirty="0">
                <a:solidFill>
                  <a:srgbClr val="0000FF"/>
                </a:solidFill>
                <a:uFill>
                  <a:solidFill>
                    <a:srgbClr val="0000FF"/>
                  </a:solidFill>
                </a:uFill>
                <a:hlinkClick r:id="rId5"/>
              </a:rPr>
              <a:t>http://projectone.cannect.org/</a:t>
            </a:r>
            <a:r>
              <a:rPr dirty="0"/>
              <a:t> </a:t>
            </a:r>
            <a:endParaRPr lang="en-US" dirty="0"/>
          </a:p>
          <a:p>
            <a:pPr>
              <a:lnSpc>
                <a:spcPct val="110000"/>
              </a:lnSpc>
              <a:spcAft>
                <a:spcPts val="900"/>
              </a:spcAft>
              <a:defRPr sz="1800"/>
            </a:pPr>
            <a:r>
              <a:rPr dirty="0" smtClean="0"/>
              <a:t>WCAG 2</a:t>
            </a:r>
            <a:r>
              <a:rPr lang="en-US" dirty="0" smtClean="0"/>
              <a:t>.0</a:t>
            </a:r>
            <a:r>
              <a:rPr dirty="0" smtClean="0"/>
              <a:t> </a:t>
            </a:r>
            <a:r>
              <a:rPr dirty="0"/>
              <a:t>Technical Details: </a:t>
            </a:r>
            <a:r>
              <a:rPr u="sng" dirty="0">
                <a:solidFill>
                  <a:srgbClr val="0000FF"/>
                </a:solidFill>
                <a:uFill>
                  <a:solidFill>
                    <a:srgbClr val="0000FF"/>
                  </a:solidFill>
                </a:uFill>
                <a:hlinkClick r:id="rId3"/>
              </a:rPr>
              <a:t>http://www.w3.org/WAI/WCAG20/quickref</a:t>
            </a:r>
            <a:r>
              <a:rPr u="sng" dirty="0" smtClean="0">
                <a:solidFill>
                  <a:srgbClr val="0000FF"/>
                </a:solidFill>
                <a:uFill>
                  <a:solidFill>
                    <a:srgbClr val="0000FF"/>
                  </a:solidFill>
                </a:uFill>
                <a:hlinkClick r:id="rId3"/>
              </a:rPr>
              <a:t>/</a:t>
            </a:r>
            <a:endParaRPr lang="en-US" u="sng" dirty="0">
              <a:solidFill>
                <a:srgbClr val="0000FF"/>
              </a:solidFill>
              <a:uFill>
                <a:solidFill>
                  <a:srgbClr val="0000FF"/>
                </a:solidFill>
              </a:uFill>
              <a:hlinkClick r:id="rId3"/>
            </a:endParaRPr>
          </a:p>
          <a:p>
            <a:pPr>
              <a:lnSpc>
                <a:spcPct val="110000"/>
              </a:lnSpc>
              <a:spcAft>
                <a:spcPts val="900"/>
              </a:spcAft>
            </a:pPr>
            <a:r>
              <a:rPr lang="en-US" dirty="0" err="1" smtClean="0"/>
              <a:t>WebAIM</a:t>
            </a:r>
            <a:r>
              <a:rPr lang="en-US" dirty="0"/>
              <a:t>:</a:t>
            </a:r>
          </a:p>
          <a:p>
            <a:pPr marL="450850" indent="0">
              <a:lnSpc>
                <a:spcPct val="110000"/>
              </a:lnSpc>
              <a:spcAft>
                <a:spcPts val="900"/>
              </a:spcAft>
              <a:buNone/>
            </a:pPr>
            <a:r>
              <a:rPr lang="en-US" dirty="0" smtClean="0">
                <a:hlinkClick r:id="rId6"/>
              </a:rPr>
              <a:t>http</a:t>
            </a:r>
            <a:r>
              <a:rPr lang="en-US" dirty="0">
                <a:hlinkClick r:id="rId6"/>
              </a:rPr>
              <a:t>://webaim.org/techniques/word/</a:t>
            </a:r>
            <a:endParaRPr lang="en-US" dirty="0"/>
          </a:p>
          <a:p>
            <a:pPr marL="450850" indent="0">
              <a:lnSpc>
                <a:spcPct val="110000"/>
              </a:lnSpc>
              <a:spcAft>
                <a:spcPts val="900"/>
              </a:spcAft>
              <a:buNone/>
            </a:pPr>
            <a:r>
              <a:rPr lang="en-US" dirty="0" smtClean="0">
                <a:hlinkClick r:id="rId7"/>
              </a:rPr>
              <a:t>http</a:t>
            </a:r>
            <a:r>
              <a:rPr lang="en-US" dirty="0">
                <a:hlinkClick r:id="rId7"/>
              </a:rPr>
              <a:t>://webaim.org/techniques/powerpoint/</a:t>
            </a:r>
            <a:r>
              <a:rPr lang="en-US" dirty="0"/>
              <a:t> </a:t>
            </a:r>
          </a:p>
          <a:p>
            <a:pPr>
              <a:lnSpc>
                <a:spcPct val="110000"/>
              </a:lnSpc>
              <a:spcAft>
                <a:spcPts val="900"/>
              </a:spcAft>
            </a:pPr>
            <a:r>
              <a:rPr lang="en-US" dirty="0"/>
              <a:t>FLOE (Flexible Learning for Open </a:t>
            </a:r>
            <a:r>
              <a:rPr lang="en-US" dirty="0" smtClean="0"/>
              <a:t>Education) </a:t>
            </a:r>
            <a:r>
              <a:rPr lang="en-US" dirty="0" smtClean="0">
                <a:hlinkClick r:id="rId8"/>
              </a:rPr>
              <a:t>http</a:t>
            </a:r>
            <a:r>
              <a:rPr lang="en-US" dirty="0">
                <a:hlinkClick r:id="rId8"/>
              </a:rPr>
              <a:t>://www.floeproject.org/</a:t>
            </a:r>
            <a:r>
              <a:rPr lang="en-US" dirty="0"/>
              <a:t> </a:t>
            </a:r>
          </a:p>
          <a:p>
            <a:pPr>
              <a:lnSpc>
                <a:spcPct val="110000"/>
              </a:lnSpc>
              <a:spcAft>
                <a:spcPts val="900"/>
              </a:spcAft>
            </a:pPr>
            <a:r>
              <a:rPr lang="en-US" dirty="0"/>
              <a:t>B.C. Open Textbook Authoring Guide </a:t>
            </a:r>
            <a:r>
              <a:rPr lang="en-US" dirty="0">
                <a:hlinkClick r:id="rId9"/>
              </a:rPr>
              <a:t>http://opentextbc.ca/opentextbook/</a:t>
            </a:r>
            <a:r>
              <a:rPr lang="en-US" dirty="0"/>
              <a:t> </a:t>
            </a:r>
          </a:p>
        </p:txBody>
      </p:sp>
      <p:sp>
        <p:nvSpPr>
          <p:cNvPr id="153" name="Shape 153"/>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39</a:t>
            </a:fld>
            <a:endParaRPr sz="1200">
              <a:solidFill>
                <a:srgbClr val="888888"/>
              </a:solidFill>
            </a:endParaRPr>
          </a:p>
        </p:txBody>
      </p:sp>
    </p:spTree>
    <p:extLst>
      <p:ext uri="{BB962C8B-B14F-4D97-AF65-F5344CB8AC3E}">
        <p14:creationId xmlns:p14="http://schemas.microsoft.com/office/powerpoint/2010/main" val="308128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274638"/>
            <a:ext cx="5245098" cy="703544"/>
          </a:xfrm>
        </p:spPr>
        <p:txBody>
          <a:bodyPr anchor="ctr">
            <a:normAutofit/>
          </a:bodyPr>
          <a:lstStyle/>
          <a:p>
            <a:r>
              <a:rPr lang="en-US" sz="1800" dirty="0" smtClean="0"/>
              <a:t>TAACCCT LEARNING NETWORK </a:t>
            </a:r>
            <a:br>
              <a:rPr lang="en-US" sz="1800" dirty="0" smtClean="0"/>
            </a:br>
            <a:r>
              <a:rPr lang="en-US" sz="1800" dirty="0" smtClean="0"/>
              <a:t>AT A GLANCE</a:t>
            </a:r>
            <a:endParaRPr lang="en-US" sz="1800" dirty="0"/>
          </a:p>
        </p:txBody>
      </p:sp>
      <p:graphicFrame>
        <p:nvGraphicFramePr>
          <p:cNvPr id="12" name="Diagram 11"/>
          <p:cNvGraphicFramePr/>
          <p:nvPr>
            <p:extLst>
              <p:ext uri="{D42A27DB-BD31-4B8C-83A1-F6EECF244321}">
                <p14:modId xmlns:p14="http://schemas.microsoft.com/office/powerpoint/2010/main" val="3348998763"/>
              </p:ext>
            </p:extLst>
          </p:nvPr>
        </p:nvGraphicFramePr>
        <p:xfrm>
          <a:off x="342900" y="1181100"/>
          <a:ext cx="65913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934200" y="1803400"/>
            <a:ext cx="1739899" cy="41783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FFFF"/>
                </a:solidFill>
                <a:latin typeface="Arial"/>
                <a:cs typeface="Arial"/>
              </a:rPr>
              <a:t>Other Non-Federal Providers of TA and Resources for  TAACCCT Grantees:</a:t>
            </a:r>
          </a:p>
          <a:p>
            <a:pPr algn="ctr"/>
            <a:endParaRPr lang="en-US" sz="1400" dirty="0">
              <a:solidFill>
                <a:srgbClr val="FFFFFF"/>
              </a:solidFill>
              <a:latin typeface="Arial"/>
              <a:cs typeface="Arial"/>
            </a:endParaRPr>
          </a:p>
          <a:p>
            <a:pPr algn="ctr"/>
            <a:r>
              <a:rPr lang="en-US" sz="1400" dirty="0" smtClean="0">
                <a:solidFill>
                  <a:srgbClr val="FFFFFF"/>
                </a:solidFill>
                <a:latin typeface="Arial"/>
                <a:cs typeface="Arial"/>
              </a:rPr>
              <a:t>Creative Commons</a:t>
            </a:r>
          </a:p>
          <a:p>
            <a:pPr algn="ctr"/>
            <a:endParaRPr lang="en-US" sz="1400" dirty="0">
              <a:solidFill>
                <a:srgbClr val="FFFFFF"/>
              </a:solidFill>
              <a:latin typeface="Arial"/>
              <a:cs typeface="Arial"/>
            </a:endParaRPr>
          </a:p>
          <a:p>
            <a:pPr algn="ctr"/>
            <a:r>
              <a:rPr lang="en-US" sz="1400" dirty="0" smtClean="0">
                <a:solidFill>
                  <a:srgbClr val="FFFFFF"/>
                </a:solidFill>
                <a:latin typeface="Arial"/>
                <a:cs typeface="Arial"/>
              </a:rPr>
              <a:t>CAST</a:t>
            </a:r>
          </a:p>
          <a:p>
            <a:pPr algn="ctr"/>
            <a:endParaRPr lang="en-US" sz="1400" dirty="0">
              <a:solidFill>
                <a:srgbClr val="FFFFFF"/>
              </a:solidFill>
              <a:latin typeface="Arial"/>
              <a:cs typeface="Arial"/>
            </a:endParaRPr>
          </a:p>
          <a:p>
            <a:pPr algn="ctr"/>
            <a:r>
              <a:rPr lang="en-US" sz="1400" dirty="0" smtClean="0">
                <a:solidFill>
                  <a:srgbClr val="FFFFFF"/>
                </a:solidFill>
                <a:latin typeface="Arial"/>
                <a:cs typeface="Arial"/>
              </a:rPr>
              <a:t>The Transformative Change Initiative</a:t>
            </a:r>
          </a:p>
          <a:p>
            <a:pPr algn="ctr"/>
            <a:endParaRPr lang="en-US" sz="1400" dirty="0">
              <a:solidFill>
                <a:srgbClr val="FFFFFF"/>
              </a:solidFill>
              <a:latin typeface="Arial"/>
              <a:cs typeface="Arial"/>
            </a:endParaRPr>
          </a:p>
          <a:p>
            <a:pPr algn="ctr"/>
            <a:endParaRPr lang="en-US" dirty="0">
              <a:solidFill>
                <a:srgbClr val="FFFFFF"/>
              </a:solidFill>
              <a:latin typeface="Arial"/>
              <a:cs typeface="Arial"/>
            </a:endParaRPr>
          </a:p>
        </p:txBody>
      </p:sp>
    </p:spTree>
    <p:extLst>
      <p:ext uri="{BB962C8B-B14F-4D97-AF65-F5344CB8AC3E}">
        <p14:creationId xmlns:p14="http://schemas.microsoft.com/office/powerpoint/2010/main" val="1518688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dirty="0" smtClean="0">
                <a:latin typeface="Calibri" charset="0"/>
              </a:rPr>
              <a:t>Get in touch and give us feedback!</a:t>
            </a:r>
            <a:endParaRPr lang="en-US" dirty="0">
              <a:latin typeface="Calibri" charset="0"/>
            </a:endParaRPr>
          </a:p>
        </p:txBody>
      </p:sp>
      <p:pic>
        <p:nvPicPr>
          <p:cNvPr id="6" name="Picture 5" descr="GooglePlus 512 R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4488" y="4440237"/>
            <a:ext cx="823912" cy="823913"/>
          </a:xfrm>
          <a:prstGeom prst="rect">
            <a:avLst/>
          </a:prstGeom>
          <a:ln>
            <a:noFill/>
          </a:ln>
          <a:effectLst>
            <a:outerShdw blurRad="292100" dist="139700" dir="2700000" algn="tl" rotWithShape="0">
              <a:srgbClr val="333333">
                <a:alpha val="65000"/>
              </a:srgbClr>
            </a:outerShdw>
          </a:effectLst>
        </p:spPr>
      </p:pic>
      <p:pic>
        <p:nvPicPr>
          <p:cNvPr id="7" name="Picture 6" descr="youtube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9613" y="4440237"/>
            <a:ext cx="914400" cy="914400"/>
          </a:xfrm>
          <a:prstGeom prst="rect">
            <a:avLst/>
          </a:prstGeom>
          <a:ln>
            <a:noFill/>
          </a:ln>
          <a:effectLst>
            <a:outerShdw blurRad="292100" dist="139700" dir="2700000" algn="tl" rotWithShape="0">
              <a:srgbClr val="333333">
                <a:alpha val="65000"/>
              </a:srgbClr>
            </a:outerShdw>
          </a:effectLst>
        </p:spPr>
      </p:pic>
      <p:pic>
        <p:nvPicPr>
          <p:cNvPr id="8" name="Picture 7" descr="Twitter_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8075" y="4394200"/>
            <a:ext cx="979488" cy="960437"/>
          </a:xfrm>
          <a:prstGeom prst="rect">
            <a:avLst/>
          </a:prstGeom>
          <a:ln>
            <a:noFill/>
          </a:ln>
          <a:effectLst>
            <a:outerShdw blurRad="292100" dist="139700" dir="2700000" algn="tl" rotWithShape="0">
              <a:srgbClr val="333333">
                <a:alpha val="65000"/>
              </a:srgbClr>
            </a:outerShdw>
          </a:effectLst>
        </p:spPr>
      </p:pic>
      <p:sp>
        <p:nvSpPr>
          <p:cNvPr id="21514" name="TextBox 4"/>
          <p:cNvSpPr txBox="1">
            <a:spLocks noChangeArrowheads="1"/>
          </p:cNvSpPr>
          <p:nvPr/>
        </p:nvSpPr>
        <p:spPr bwMode="auto">
          <a:xfrm>
            <a:off x="594907" y="3732351"/>
            <a:ext cx="23979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dirty="0">
                <a:latin typeface="Arial"/>
                <a:cs typeface="Arial"/>
              </a:rPr>
              <a:t>@CAST_UDL</a:t>
            </a:r>
          </a:p>
          <a:p>
            <a:pPr algn="ctr" eaLnBrk="1" hangingPunct="1"/>
            <a:r>
              <a:rPr lang="en-US" sz="2000" dirty="0">
                <a:latin typeface="Arial"/>
                <a:cs typeface="Arial"/>
              </a:rPr>
              <a:t>@</a:t>
            </a:r>
            <a:r>
              <a:rPr lang="en-US" sz="2000" dirty="0" err="1">
                <a:latin typeface="Arial"/>
                <a:cs typeface="Arial"/>
              </a:rPr>
              <a:t>UDL_OnCampus</a:t>
            </a:r>
            <a:endParaRPr lang="en-US" sz="2000" dirty="0">
              <a:latin typeface="Arial"/>
              <a:cs typeface="Arial"/>
            </a:endParaRPr>
          </a:p>
        </p:txBody>
      </p:sp>
      <p:sp>
        <p:nvSpPr>
          <p:cNvPr id="13" name="TextBox 4"/>
          <p:cNvSpPr txBox="1">
            <a:spLocks noChangeArrowheads="1"/>
          </p:cNvSpPr>
          <p:nvPr/>
        </p:nvSpPr>
        <p:spPr bwMode="auto">
          <a:xfrm>
            <a:off x="3559538" y="3932754"/>
            <a:ext cx="205667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dirty="0" smtClean="0">
                <a:latin typeface="Arial"/>
                <a:cs typeface="Arial"/>
              </a:rPr>
              <a:t>UDL </a:t>
            </a:r>
            <a:r>
              <a:rPr lang="en-US" sz="2000" dirty="0" err="1" smtClean="0">
                <a:latin typeface="Arial"/>
                <a:cs typeface="Arial"/>
              </a:rPr>
              <a:t>OnCampus</a:t>
            </a:r>
            <a:endParaRPr lang="en-US" sz="2000" dirty="0">
              <a:latin typeface="Arial"/>
              <a:cs typeface="Arial"/>
            </a:endParaRPr>
          </a:p>
        </p:txBody>
      </p:sp>
      <p:sp>
        <p:nvSpPr>
          <p:cNvPr id="15" name="TextBox 4"/>
          <p:cNvSpPr txBox="1">
            <a:spLocks noChangeArrowheads="1"/>
          </p:cNvSpPr>
          <p:nvPr/>
        </p:nvSpPr>
        <p:spPr bwMode="auto">
          <a:xfrm>
            <a:off x="6389458" y="3994090"/>
            <a:ext cx="205667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dirty="0" smtClean="0">
                <a:latin typeface="Arial"/>
                <a:cs typeface="Arial"/>
              </a:rPr>
              <a:t>UDL </a:t>
            </a:r>
            <a:r>
              <a:rPr lang="en-US" sz="2000" dirty="0" err="1" smtClean="0">
                <a:latin typeface="Arial"/>
                <a:cs typeface="Arial"/>
              </a:rPr>
              <a:t>OnCampus</a:t>
            </a:r>
            <a:endParaRPr lang="en-US" sz="2000" dirty="0">
              <a:latin typeface="Arial"/>
              <a:cs typeface="Arial"/>
            </a:endParaRPr>
          </a:p>
        </p:txBody>
      </p:sp>
      <p:sp>
        <p:nvSpPr>
          <p:cNvPr id="4" name="TextBox 3"/>
          <p:cNvSpPr txBox="1"/>
          <p:nvPr/>
        </p:nvSpPr>
        <p:spPr>
          <a:xfrm>
            <a:off x="2777124" y="2424331"/>
            <a:ext cx="3795180" cy="677108"/>
          </a:xfrm>
          <a:prstGeom prst="rect">
            <a:avLst/>
          </a:prstGeom>
          <a:noFill/>
        </p:spPr>
        <p:txBody>
          <a:bodyPr wrap="none" rtlCol="0">
            <a:spAutoFit/>
          </a:bodyPr>
          <a:lstStyle/>
          <a:p>
            <a:r>
              <a:rPr lang="en-US" sz="2000" dirty="0" smtClean="0">
                <a:latin typeface="Arial"/>
                <a:cs typeface="Arial"/>
              </a:rPr>
              <a:t>EMAIL: </a:t>
            </a:r>
            <a:r>
              <a:rPr lang="en-US" sz="2000" dirty="0" err="1" smtClean="0">
                <a:latin typeface="Arial"/>
                <a:cs typeface="Arial"/>
              </a:rPr>
              <a:t>udloncampus</a:t>
            </a:r>
            <a:r>
              <a:rPr lang="en-US" sz="2000" dirty="0" err="1">
                <a:latin typeface="Arial"/>
                <a:cs typeface="Arial"/>
              </a:rPr>
              <a:t>@cast.org</a:t>
            </a:r>
            <a:endParaRPr lang="en-US" sz="2000" dirty="0">
              <a:latin typeface="Arial"/>
              <a:cs typeface="Arial"/>
            </a:endParaRPr>
          </a:p>
          <a:p>
            <a:endParaRPr lang="en-US" dirty="0"/>
          </a:p>
        </p:txBody>
      </p:sp>
    </p:spTree>
    <p:extLst>
      <p:ext uri="{BB962C8B-B14F-4D97-AF65-F5344CB8AC3E}">
        <p14:creationId xmlns:p14="http://schemas.microsoft.com/office/powerpoint/2010/main" val="102068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66799" y="4267200"/>
            <a:ext cx="6324600" cy="2057400"/>
          </a:xfrm>
          <a:prstGeom prst="rect">
            <a:avLst/>
          </a:prstGeom>
        </p:spPr>
        <p:txBody>
          <a:bodyPr anchor="t">
            <a:normAutofit/>
          </a:bodyPr>
          <a:lst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80"/>
              </a:lnSpc>
              <a:buNone/>
            </a:pPr>
            <a:r>
              <a:rPr lang="en-US" sz="1400" dirty="0" smtClean="0">
                <a:solidFill>
                  <a:schemeClr val="tx2"/>
                </a:solidFill>
                <a:latin typeface="Arial Bold"/>
                <a:cs typeface="Arial Bold"/>
              </a:rPr>
              <a:t>TEL  617.728.4446   FAX  617.728.4857   </a:t>
            </a:r>
            <a:r>
              <a:rPr lang="en-US" sz="1400" dirty="0" err="1" smtClean="0">
                <a:solidFill>
                  <a:schemeClr val="tx2"/>
                </a:solidFill>
                <a:latin typeface="Arial Bold"/>
                <a:cs typeface="Arial Bold"/>
              </a:rPr>
              <a:t>info@jff.org</a:t>
            </a:r>
            <a:endParaRPr lang="en-US" sz="1400" dirty="0" smtClean="0">
              <a:solidFill>
                <a:schemeClr val="tx2"/>
              </a:solidFill>
              <a:latin typeface="Arial Bold"/>
              <a:cs typeface="Arial Bold"/>
            </a:endParaRPr>
          </a:p>
          <a:p>
            <a:pPr marL="0" indent="0">
              <a:lnSpc>
                <a:spcPts val="1880"/>
              </a:lnSpc>
              <a:buNone/>
            </a:pPr>
            <a:r>
              <a:rPr lang="en-US" sz="1400" dirty="0" smtClean="0">
                <a:solidFill>
                  <a:schemeClr val="tx2"/>
                </a:solidFill>
                <a:latin typeface="Arial Bold"/>
                <a:cs typeface="Arial Bold"/>
              </a:rPr>
              <a:t>88 Broad Street, 8</a:t>
            </a:r>
            <a:r>
              <a:rPr lang="en-US" sz="1400" baseline="30000" dirty="0" smtClean="0">
                <a:solidFill>
                  <a:schemeClr val="tx2"/>
                </a:solidFill>
                <a:latin typeface="Arial Bold"/>
                <a:cs typeface="Arial Bold"/>
              </a:rPr>
              <a:t>th</a:t>
            </a:r>
            <a:r>
              <a:rPr lang="en-US" sz="1400" dirty="0" smtClean="0">
                <a:solidFill>
                  <a:schemeClr val="tx2"/>
                </a:solidFill>
                <a:latin typeface="Arial Bold"/>
                <a:cs typeface="Arial Bold"/>
              </a:rPr>
              <a:t> Floor, Boston, MA 02110</a:t>
            </a:r>
          </a:p>
          <a:p>
            <a:pPr marL="0" indent="0">
              <a:lnSpc>
                <a:spcPts val="1880"/>
              </a:lnSpc>
              <a:buNone/>
            </a:pPr>
            <a:r>
              <a:rPr lang="ro-RO" sz="1400" dirty="0" smtClean="0">
                <a:solidFill>
                  <a:schemeClr val="tx2"/>
                </a:solidFill>
                <a:latin typeface="Arial Bold"/>
                <a:cs typeface="Arial Bold"/>
              </a:rPr>
              <a:t>122 C Street, NW, Suite 650, Washington, DC 20001</a:t>
            </a:r>
            <a:endParaRPr lang="en-US" sz="1400" dirty="0" smtClean="0">
              <a:solidFill>
                <a:schemeClr val="tx2"/>
              </a:solidFill>
              <a:latin typeface="Arial Bold"/>
              <a:cs typeface="Arial Bold"/>
            </a:endParaRPr>
          </a:p>
          <a:p>
            <a:pPr marL="0" indent="0">
              <a:lnSpc>
                <a:spcPts val="1880"/>
              </a:lnSpc>
              <a:buNone/>
            </a:pPr>
            <a:r>
              <a:rPr lang="en-US" sz="1400" b="1" cap="all" dirty="0" smtClean="0">
                <a:solidFill>
                  <a:schemeClr val="tx2"/>
                </a:solidFill>
              </a:rPr>
              <a:t>WWW.JFF.ORG</a:t>
            </a:r>
            <a:endParaRPr lang="en-US" sz="1400" b="1" cap="all" dirty="0">
              <a:solidFill>
                <a:schemeClr val="tx2"/>
              </a:solidFill>
            </a:endParaRPr>
          </a:p>
        </p:txBody>
      </p:sp>
      <p:pic>
        <p:nvPicPr>
          <p:cNvPr id="5" name="Picture 4"/>
          <p:cNvPicPr>
            <a:picLocks noChangeAspect="1"/>
          </p:cNvPicPr>
          <p:nvPr/>
        </p:nvPicPr>
        <p:blipFill>
          <a:blip r:embed="rId2"/>
          <a:stretch>
            <a:fillRect/>
          </a:stretch>
        </p:blipFill>
        <p:spPr>
          <a:xfrm>
            <a:off x="457200" y="3581400"/>
            <a:ext cx="3733799" cy="514435"/>
          </a:xfrm>
          <a:prstGeom prst="rect">
            <a:avLst/>
          </a:prstGeom>
        </p:spPr>
      </p:pic>
      <p:sp>
        <p:nvSpPr>
          <p:cNvPr id="6" name="Rectangle 5"/>
          <p:cNvSpPr/>
          <p:nvPr/>
        </p:nvSpPr>
        <p:spPr>
          <a:xfrm>
            <a:off x="0" y="0"/>
            <a:ext cx="9144000" cy="1358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0" y="5918200"/>
            <a:ext cx="2374900" cy="939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38200" y="1492252"/>
            <a:ext cx="7772400" cy="1308100"/>
          </a:xfrm>
          <a:prstGeom prst="rect">
            <a:avLst/>
          </a:prstGeom>
        </p:spPr>
        <p:txBody>
          <a:bodyPr vert="horz" anchor="t">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pPr>
              <a:lnSpc>
                <a:spcPts val="1860"/>
              </a:lnSpc>
            </a:pPr>
            <a:r>
              <a:rPr lang="en-US" sz="1800" cap="all" dirty="0" smtClean="0">
                <a:solidFill>
                  <a:schemeClr val="tx2"/>
                </a:solidFill>
              </a:rPr>
              <a:t>Sam </a:t>
            </a:r>
            <a:r>
              <a:rPr lang="en-US" sz="1800" cap="all" dirty="0" err="1" smtClean="0">
                <a:solidFill>
                  <a:schemeClr val="tx2"/>
                </a:solidFill>
              </a:rPr>
              <a:t>johnston</a:t>
            </a:r>
            <a:endParaRPr lang="en-US" sz="1800" cap="all" dirty="0" smtClean="0">
              <a:solidFill>
                <a:schemeClr val="tx2"/>
              </a:solidFill>
            </a:endParaRPr>
          </a:p>
          <a:p>
            <a:pPr>
              <a:lnSpc>
                <a:spcPts val="1860"/>
              </a:lnSpc>
            </a:pPr>
            <a:r>
              <a:rPr lang="en-US" sz="1400" b="0" dirty="0" smtClean="0">
                <a:solidFill>
                  <a:schemeClr val="tx2"/>
                </a:solidFill>
              </a:rPr>
              <a:t>sjohnston@cast.org</a:t>
            </a:r>
          </a:p>
          <a:p>
            <a:pPr>
              <a:lnSpc>
                <a:spcPts val="1860"/>
              </a:lnSpc>
            </a:pPr>
            <a:endParaRPr lang="en-US" sz="1400" b="0" dirty="0">
              <a:solidFill>
                <a:schemeClr val="tx2"/>
              </a:solidFill>
            </a:endParaRPr>
          </a:p>
          <a:p>
            <a:pPr>
              <a:lnSpc>
                <a:spcPts val="1860"/>
              </a:lnSpc>
            </a:pPr>
            <a:r>
              <a:rPr lang="en-US" sz="1800" cap="all" dirty="0" smtClean="0">
                <a:solidFill>
                  <a:schemeClr val="tx2"/>
                </a:solidFill>
              </a:rPr>
              <a:t>Christina </a:t>
            </a:r>
            <a:r>
              <a:rPr lang="en-US" sz="1800" cap="all" dirty="0" err="1" smtClean="0">
                <a:solidFill>
                  <a:schemeClr val="tx2"/>
                </a:solidFill>
              </a:rPr>
              <a:t>bosch</a:t>
            </a:r>
            <a:endParaRPr lang="en-US" sz="1800" cap="all" dirty="0">
              <a:solidFill>
                <a:schemeClr val="tx2"/>
              </a:solidFill>
            </a:endParaRPr>
          </a:p>
          <a:p>
            <a:pPr>
              <a:lnSpc>
                <a:spcPts val="1860"/>
              </a:lnSpc>
            </a:pPr>
            <a:r>
              <a:rPr lang="en-US" sz="1400" b="0" dirty="0" err="1" smtClean="0">
                <a:solidFill>
                  <a:schemeClr val="tx2"/>
                </a:solidFill>
              </a:rPr>
              <a:t>cbosch@</a:t>
            </a:r>
            <a:r>
              <a:rPr lang="en-US" sz="1400" b="0" dirty="0" err="1">
                <a:solidFill>
                  <a:schemeClr val="tx2"/>
                </a:solidFill>
              </a:rPr>
              <a:t>cast.org</a:t>
            </a:r>
            <a:endParaRPr lang="en-US" sz="1400" b="0" dirty="0">
              <a:solidFill>
                <a:schemeClr val="tx2"/>
              </a:solidFill>
            </a:endParaRPr>
          </a:p>
          <a:p>
            <a:pPr>
              <a:lnSpc>
                <a:spcPts val="1860"/>
              </a:lnSpc>
            </a:pPr>
            <a:endParaRPr lang="en-US" sz="1400" b="0" dirty="0">
              <a:solidFill>
                <a:schemeClr val="tx2"/>
              </a:solidFill>
            </a:endParaRPr>
          </a:p>
        </p:txBody>
      </p:sp>
    </p:spTree>
    <p:extLst>
      <p:ext uri="{BB962C8B-B14F-4D97-AF65-F5344CB8AC3E}">
        <p14:creationId xmlns:p14="http://schemas.microsoft.com/office/powerpoint/2010/main" val="15785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598613"/>
            <a:ext cx="8229600" cy="4527550"/>
          </a:xfrm>
        </p:spPr>
        <p:txBody>
          <a:bodyPr>
            <a:normAutofit/>
          </a:bodyPr>
          <a:lstStyle/>
          <a:p>
            <a:pPr marL="630989" lvl="0" indent="-427789">
              <a:spcBef>
                <a:spcPts val="3000"/>
              </a:spcBef>
              <a:buFontTx/>
              <a:buAutoNum type="arabicPeriod"/>
              <a:defRPr sz="1800"/>
            </a:pPr>
            <a:r>
              <a:rPr lang="en-US" sz="2400" dirty="0"/>
              <a:t>Define accessibility in the context of Universal Design for Learning (UDL)</a:t>
            </a:r>
          </a:p>
          <a:p>
            <a:pPr marL="630989" lvl="0" indent="-427789">
              <a:spcBef>
                <a:spcPts val="3000"/>
              </a:spcBef>
              <a:buFontTx/>
              <a:buAutoNum type="arabicPeriod"/>
              <a:defRPr sz="1800"/>
            </a:pPr>
            <a:r>
              <a:rPr lang="en-US" sz="2400" dirty="0"/>
              <a:t>Provide an overview of Universal Design for Learning</a:t>
            </a:r>
          </a:p>
          <a:p>
            <a:pPr marL="630989" indent="-427789">
              <a:spcBef>
                <a:spcPts val="3000"/>
              </a:spcBef>
              <a:buFontTx/>
              <a:buAutoNum type="arabicPeriod"/>
              <a:defRPr sz="1800"/>
            </a:pPr>
            <a:r>
              <a:rPr lang="en-US" sz="2400" dirty="0"/>
              <a:t>Show examples of UDL and accessibility best practices in postsecondary education</a:t>
            </a:r>
          </a:p>
          <a:p>
            <a:pPr marL="630989" indent="-427789">
              <a:spcBef>
                <a:spcPts val="3000"/>
              </a:spcBef>
              <a:buFontTx/>
              <a:buAutoNum type="arabicPeriod"/>
              <a:defRPr sz="1800"/>
            </a:pPr>
            <a:r>
              <a:rPr lang="en-US" sz="2400" dirty="0"/>
              <a:t>Tour UDL on Campus website and share resources on web accessibility relevant for </a:t>
            </a:r>
            <a:r>
              <a:rPr lang="en-US" sz="2400" dirty="0" smtClean="0"/>
              <a:t>OERs</a:t>
            </a:r>
            <a:endParaRPr lang="en-US" sz="2400" dirty="0"/>
          </a:p>
        </p:txBody>
      </p:sp>
    </p:spTree>
    <p:extLst>
      <p:ext uri="{BB962C8B-B14F-4D97-AF65-F5344CB8AC3E}">
        <p14:creationId xmlns:p14="http://schemas.microsoft.com/office/powerpoint/2010/main" val="3723052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tx1">
                    <a:lumMod val="75000"/>
                    <a:lumOff val="25000"/>
                  </a:schemeClr>
                </a:solidFill>
              </a:rPr>
              <a:t>How familiar are you with Universal Design for Learning (UDL)?</a:t>
            </a:r>
            <a:endParaRPr lang="en-US" dirty="0" smtClean="0">
              <a:solidFill>
                <a:schemeClr val="tx1">
                  <a:lumMod val="75000"/>
                  <a:lumOff val="25000"/>
                </a:schemeClr>
              </a:solidFill>
            </a:endParaRPr>
          </a:p>
          <a:p>
            <a:r>
              <a:rPr lang="en-US" dirty="0" smtClean="0">
                <a:solidFill>
                  <a:schemeClr val="tx1">
                    <a:lumMod val="75000"/>
                    <a:lumOff val="25000"/>
                  </a:schemeClr>
                </a:solidFill>
              </a:rPr>
              <a:t>Very </a:t>
            </a:r>
            <a:r>
              <a:rPr lang="en-US" dirty="0">
                <a:solidFill>
                  <a:schemeClr val="tx1">
                    <a:lumMod val="75000"/>
                    <a:lumOff val="25000"/>
                  </a:schemeClr>
                </a:solidFill>
              </a:rPr>
              <a:t>familiar- I use it all the time!</a:t>
            </a:r>
          </a:p>
          <a:p>
            <a:r>
              <a:rPr lang="en-US" dirty="0">
                <a:solidFill>
                  <a:schemeClr val="tx1">
                    <a:lumMod val="75000"/>
                    <a:lumOff val="25000"/>
                  </a:schemeClr>
                </a:solidFill>
              </a:rPr>
              <a:t>Somewhat familiar- I've heard of it, and use it sometimes.</a:t>
            </a:r>
          </a:p>
          <a:p>
            <a:r>
              <a:rPr lang="en-US" dirty="0">
                <a:solidFill>
                  <a:schemeClr val="tx1">
                    <a:lumMod val="75000"/>
                    <a:lumOff val="25000"/>
                  </a:schemeClr>
                </a:solidFill>
              </a:rPr>
              <a:t>Not too familiar- I've heard of it, but don't use it.</a:t>
            </a:r>
          </a:p>
          <a:p>
            <a:r>
              <a:rPr lang="en-US" dirty="0">
                <a:solidFill>
                  <a:schemeClr val="tx1">
                    <a:lumMod val="75000"/>
                    <a:lumOff val="25000"/>
                  </a:schemeClr>
                </a:solidFill>
              </a:rPr>
              <a:t>Not at all familiar- this is my first time hearing about it. </a:t>
            </a:r>
          </a:p>
        </p:txBody>
      </p:sp>
    </p:spTree>
    <p:extLst>
      <p:ext uri="{BB962C8B-B14F-4D97-AF65-F5344CB8AC3E}">
        <p14:creationId xmlns:p14="http://schemas.microsoft.com/office/powerpoint/2010/main" val="2261300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idx="1"/>
          </p:nvPr>
        </p:nvSpPr>
        <p:spPr>
          <a:xfrm>
            <a:off x="457199" y="1600200"/>
            <a:ext cx="8475133" cy="4525963"/>
          </a:xfrm>
        </p:spPr>
        <p:txBody>
          <a:bodyPr/>
          <a:lstStyle/>
          <a:p>
            <a:pPr marL="0" indent="0">
              <a:buNone/>
            </a:pPr>
            <a:r>
              <a:rPr lang="en-US" b="1" dirty="0" smtClean="0"/>
              <a:t>How familiar are you with accessibility guidelines (like WCAG 2.0?)</a:t>
            </a:r>
          </a:p>
          <a:p>
            <a:r>
              <a:rPr lang="en-US" dirty="0">
                <a:solidFill>
                  <a:schemeClr val="tx1">
                    <a:lumMod val="75000"/>
                    <a:lumOff val="25000"/>
                  </a:schemeClr>
                </a:solidFill>
              </a:rPr>
              <a:t>Very familiar- I use </a:t>
            </a:r>
            <a:r>
              <a:rPr lang="en-US" dirty="0" smtClean="0">
                <a:solidFill>
                  <a:schemeClr val="tx1">
                    <a:lumMod val="75000"/>
                    <a:lumOff val="25000"/>
                  </a:schemeClr>
                </a:solidFill>
              </a:rPr>
              <a:t>them </a:t>
            </a:r>
            <a:r>
              <a:rPr lang="en-US" dirty="0">
                <a:solidFill>
                  <a:schemeClr val="tx1">
                    <a:lumMod val="75000"/>
                    <a:lumOff val="25000"/>
                  </a:schemeClr>
                </a:solidFill>
              </a:rPr>
              <a:t>all the time!</a:t>
            </a:r>
          </a:p>
          <a:p>
            <a:r>
              <a:rPr lang="en-US" dirty="0">
                <a:solidFill>
                  <a:schemeClr val="tx1">
                    <a:lumMod val="75000"/>
                    <a:lumOff val="25000"/>
                  </a:schemeClr>
                </a:solidFill>
              </a:rPr>
              <a:t>Somewhat familiar- I've heard of </a:t>
            </a:r>
            <a:r>
              <a:rPr lang="en-US" dirty="0" smtClean="0">
                <a:solidFill>
                  <a:schemeClr val="tx1">
                    <a:lumMod val="75000"/>
                    <a:lumOff val="25000"/>
                  </a:schemeClr>
                </a:solidFill>
              </a:rPr>
              <a:t>them, </a:t>
            </a:r>
            <a:r>
              <a:rPr lang="en-US" dirty="0">
                <a:solidFill>
                  <a:schemeClr val="tx1">
                    <a:lumMod val="75000"/>
                    <a:lumOff val="25000"/>
                  </a:schemeClr>
                </a:solidFill>
              </a:rPr>
              <a:t>and use </a:t>
            </a:r>
            <a:r>
              <a:rPr lang="en-US" dirty="0" smtClean="0">
                <a:solidFill>
                  <a:schemeClr val="tx1">
                    <a:lumMod val="75000"/>
                    <a:lumOff val="25000"/>
                  </a:schemeClr>
                </a:solidFill>
              </a:rPr>
              <a:t>them </a:t>
            </a:r>
            <a:r>
              <a:rPr lang="en-US" dirty="0">
                <a:solidFill>
                  <a:schemeClr val="tx1">
                    <a:lumMod val="75000"/>
                    <a:lumOff val="25000"/>
                  </a:schemeClr>
                </a:solidFill>
              </a:rPr>
              <a:t>sometimes.</a:t>
            </a:r>
          </a:p>
          <a:p>
            <a:r>
              <a:rPr lang="en-US" dirty="0">
                <a:solidFill>
                  <a:schemeClr val="tx1">
                    <a:lumMod val="75000"/>
                    <a:lumOff val="25000"/>
                  </a:schemeClr>
                </a:solidFill>
              </a:rPr>
              <a:t>Not too familiar- I've heard of </a:t>
            </a:r>
            <a:r>
              <a:rPr lang="en-US" dirty="0" smtClean="0">
                <a:solidFill>
                  <a:schemeClr val="tx1">
                    <a:lumMod val="75000"/>
                    <a:lumOff val="25000"/>
                  </a:schemeClr>
                </a:solidFill>
              </a:rPr>
              <a:t>them, </a:t>
            </a:r>
            <a:r>
              <a:rPr lang="en-US" dirty="0">
                <a:solidFill>
                  <a:schemeClr val="tx1">
                    <a:lumMod val="75000"/>
                    <a:lumOff val="25000"/>
                  </a:schemeClr>
                </a:solidFill>
              </a:rPr>
              <a:t>but don't </a:t>
            </a:r>
            <a:r>
              <a:rPr lang="en-US" dirty="0" smtClean="0">
                <a:solidFill>
                  <a:schemeClr val="tx1">
                    <a:lumMod val="75000"/>
                    <a:lumOff val="25000"/>
                  </a:schemeClr>
                </a:solidFill>
              </a:rPr>
              <a:t>really use them.</a:t>
            </a:r>
            <a:endParaRPr lang="en-US" dirty="0">
              <a:solidFill>
                <a:schemeClr val="tx1">
                  <a:lumMod val="75000"/>
                  <a:lumOff val="25000"/>
                </a:schemeClr>
              </a:solidFill>
            </a:endParaRPr>
          </a:p>
          <a:p>
            <a:r>
              <a:rPr lang="en-US" dirty="0">
                <a:solidFill>
                  <a:schemeClr val="tx1">
                    <a:lumMod val="75000"/>
                    <a:lumOff val="25000"/>
                  </a:schemeClr>
                </a:solidFill>
              </a:rPr>
              <a:t>Not at all familiar- this is my first time hearing about </a:t>
            </a:r>
            <a:r>
              <a:rPr lang="en-US" dirty="0" smtClean="0">
                <a:solidFill>
                  <a:schemeClr val="tx1">
                    <a:lumMod val="75000"/>
                    <a:lumOff val="25000"/>
                  </a:schemeClr>
                </a:solidFill>
              </a:rPr>
              <a:t>them!</a:t>
            </a:r>
            <a:r>
              <a:rPr lang="en-US" dirty="0">
                <a:solidFill>
                  <a:schemeClr val="tx1">
                    <a:lumMod val="75000"/>
                    <a:lumOff val="25000"/>
                  </a:schemeClr>
                </a:solidFill>
              </a:rPr>
              <a:t> </a:t>
            </a:r>
          </a:p>
          <a:p>
            <a:endParaRPr lang="en-US" dirty="0"/>
          </a:p>
        </p:txBody>
      </p:sp>
    </p:spTree>
    <p:extLst>
      <p:ext uri="{BB962C8B-B14F-4D97-AF65-F5344CB8AC3E}">
        <p14:creationId xmlns:p14="http://schemas.microsoft.com/office/powerpoint/2010/main" val="2629043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your SGA Requirements</a:t>
            </a:r>
            <a:endParaRPr lang="en-US" dirty="0"/>
          </a:p>
        </p:txBody>
      </p:sp>
      <p:sp>
        <p:nvSpPr>
          <p:cNvPr id="3" name="Content Placeholder 2"/>
          <p:cNvSpPr>
            <a:spLocks noGrp="1"/>
          </p:cNvSpPr>
          <p:nvPr>
            <p:ph idx="1"/>
          </p:nvPr>
        </p:nvSpPr>
        <p:spPr/>
        <p:txBody>
          <a:bodyPr>
            <a:normAutofit fontScale="70000" lnSpcReduction="20000"/>
          </a:bodyPr>
          <a:lstStyle/>
          <a:p>
            <a:pPr marL="0" indent="0">
              <a:lnSpc>
                <a:spcPct val="130000"/>
              </a:lnSpc>
              <a:buNone/>
            </a:pPr>
            <a:r>
              <a:rPr lang="en-US" altLang="ja-JP" sz="3100" dirty="0" smtClean="0">
                <a:solidFill>
                  <a:schemeClr val="tx1">
                    <a:lumMod val="75000"/>
                    <a:lumOff val="25000"/>
                  </a:schemeClr>
                </a:solidFill>
                <a:sym typeface="News Gothic MT" charset="0"/>
              </a:rPr>
              <a:t>All </a:t>
            </a:r>
            <a:r>
              <a:rPr lang="en-US" altLang="ja-JP" sz="3100" dirty="0">
                <a:solidFill>
                  <a:schemeClr val="tx1">
                    <a:lumMod val="75000"/>
                    <a:lumOff val="25000"/>
                  </a:schemeClr>
                </a:solidFill>
                <a:sym typeface="News Gothic MT" charset="0"/>
              </a:rPr>
              <a:t>online and technology-enabled content and courses developed under this SGA must incorporate the principles of universal design (see http://</a:t>
            </a:r>
            <a:r>
              <a:rPr lang="en-US" altLang="ja-JP" sz="3100" dirty="0" err="1">
                <a:solidFill>
                  <a:schemeClr val="tx1">
                    <a:lumMod val="75000"/>
                    <a:lumOff val="25000"/>
                  </a:schemeClr>
                </a:solidFill>
                <a:sym typeface="News Gothic MT" charset="0"/>
              </a:rPr>
              <a:t>www.cast.org</a:t>
            </a:r>
            <a:r>
              <a:rPr lang="en-US" altLang="ja-JP" sz="3100" dirty="0">
                <a:solidFill>
                  <a:schemeClr val="tx1">
                    <a:lumMod val="75000"/>
                    <a:lumOff val="25000"/>
                  </a:schemeClr>
                </a:solidFill>
                <a:sym typeface="News Gothic MT" charset="0"/>
              </a:rPr>
              <a:t>/</a:t>
            </a:r>
            <a:r>
              <a:rPr lang="en-US" altLang="ja-JP" sz="3100" dirty="0" err="1">
                <a:solidFill>
                  <a:schemeClr val="tx1">
                    <a:lumMod val="75000"/>
                    <a:lumOff val="25000"/>
                  </a:schemeClr>
                </a:solidFill>
                <a:sym typeface="News Gothic MT" charset="0"/>
              </a:rPr>
              <a:t>udl</a:t>
            </a:r>
            <a:r>
              <a:rPr lang="en-US" altLang="ja-JP" sz="3100" dirty="0">
                <a:solidFill>
                  <a:schemeClr val="tx1">
                    <a:lumMod val="75000"/>
                    <a:lumOff val="25000"/>
                  </a:schemeClr>
                </a:solidFill>
                <a:sym typeface="News Gothic MT" charset="0"/>
              </a:rPr>
              <a:t>/) in order to ensure that they are readily accessible to qualified individuals with disabilities. The content and courses must be in full compliance with the Americans with Disabilities Act and Sections 504 and 508 of the Rehabilitation Act of 1973, as amended, and the Web </a:t>
            </a:r>
            <a:r>
              <a:rPr lang="en-US" altLang="ja-JP" sz="3100" dirty="0" smtClean="0">
                <a:solidFill>
                  <a:schemeClr val="tx1">
                    <a:lumMod val="75000"/>
                    <a:lumOff val="25000"/>
                  </a:schemeClr>
                </a:solidFill>
                <a:sym typeface="News Gothic MT" charset="0"/>
              </a:rPr>
              <a:t>Content Accessibility </a:t>
            </a:r>
            <a:r>
              <a:rPr lang="en-US" altLang="ja-JP" sz="3100" dirty="0">
                <a:solidFill>
                  <a:schemeClr val="tx1">
                    <a:lumMod val="75000"/>
                    <a:lumOff val="25000"/>
                  </a:schemeClr>
                </a:solidFill>
                <a:sym typeface="News Gothic MT" charset="0"/>
              </a:rPr>
              <a:t>Guidelines (WCAG) 2.0, Level AA (</a:t>
            </a:r>
            <a:r>
              <a:rPr lang="en-US" altLang="ja-JP" sz="3100" dirty="0">
                <a:solidFill>
                  <a:schemeClr val="tx1">
                    <a:lumMod val="75000"/>
                    <a:lumOff val="25000"/>
                  </a:schemeClr>
                </a:solidFill>
                <a:sym typeface="News Gothic MT" charset="0"/>
                <a:hlinkClick r:id="rId3"/>
              </a:rPr>
              <a:t>http://www.w3.org/TR/WCAG/</a:t>
            </a:r>
            <a:r>
              <a:rPr lang="en-US" altLang="ja-JP" sz="3100" dirty="0" smtClean="0">
                <a:solidFill>
                  <a:schemeClr val="tx1">
                    <a:lumMod val="75000"/>
                    <a:lumOff val="25000"/>
                  </a:schemeClr>
                </a:solidFill>
                <a:sym typeface="News Gothic MT" charset="0"/>
              </a:rPr>
              <a:t>)</a:t>
            </a:r>
          </a:p>
          <a:p>
            <a:pPr marL="0" indent="0">
              <a:lnSpc>
                <a:spcPct val="120000"/>
              </a:lnSpc>
              <a:buNone/>
            </a:pPr>
            <a:r>
              <a:rPr lang="en-US" sz="3100" dirty="0" smtClean="0">
                <a:solidFill>
                  <a:schemeClr val="tx1">
                    <a:lumMod val="75000"/>
                    <a:lumOff val="25000"/>
                  </a:schemeClr>
                </a:solidFill>
                <a:sym typeface="News Gothic MT" charset="0"/>
              </a:rPr>
              <a:t> 			</a:t>
            </a:r>
          </a:p>
          <a:p>
            <a:pPr marL="0" indent="0">
              <a:lnSpc>
                <a:spcPct val="120000"/>
              </a:lnSpc>
              <a:buNone/>
            </a:pPr>
            <a:r>
              <a:rPr lang="en-US" sz="3100" dirty="0" smtClean="0">
                <a:solidFill>
                  <a:schemeClr val="tx1">
                    <a:lumMod val="75000"/>
                    <a:lumOff val="25000"/>
                  </a:schemeClr>
                </a:solidFill>
                <a:sym typeface="News Gothic MT" charset="0"/>
              </a:rPr>
              <a:t>Round 3 SGA, Round 4 SGA p. 34</a:t>
            </a:r>
            <a:endParaRPr lang="en-US" sz="31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1725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4" name="Slide Number Placeholder 3"/>
          <p:cNvSpPr>
            <a:spLocks noGrp="1"/>
          </p:cNvSpPr>
          <p:nvPr>
            <p:ph type="sldNum" sz="quarter" idx="4294967295"/>
          </p:nvPr>
        </p:nvSpPr>
        <p:spPr>
          <a:xfrm>
            <a:off x="8442325" y="6467475"/>
            <a:ext cx="244475" cy="254000"/>
          </a:xfrm>
          <a:prstGeom prst="rect">
            <a:avLst/>
          </a:prstGeom>
        </p:spPr>
        <p:txBody>
          <a:bodyPr/>
          <a:lstStyle/>
          <a:p>
            <a:pPr>
              <a:defRPr/>
            </a:pPr>
            <a:fld id="{7CB02CC7-3044-4B4D-8FAA-EBAA03B098A7}" type="slidenum">
              <a:rPr lang="en-US" smtClean="0"/>
              <a:pPr>
                <a:defRPr/>
              </a:pPr>
              <a:t>9</a:t>
            </a:fld>
            <a:endParaRPr lang="en-US"/>
          </a:p>
        </p:txBody>
      </p:sp>
      <p:sp>
        <p:nvSpPr>
          <p:cNvPr id="6" name="Text Placeholder 2"/>
          <p:cNvSpPr txBox="1">
            <a:spLocks/>
          </p:cNvSpPr>
          <p:nvPr/>
        </p:nvSpPr>
        <p:spPr>
          <a:xfrm>
            <a:off x="457199" y="1238250"/>
            <a:ext cx="8229600" cy="4800600"/>
          </a:xfrm>
          <a:prstGeom prst="rect">
            <a:avLst/>
          </a:prstGeom>
        </p:spPr>
        <p:txBody>
          <a:bodyPr vert="horz" lIns="91440" tIns="45720" rIns="91440" bIns="45720" rtlCol="0">
            <a:noAutofit/>
          </a:bodyPr>
          <a:lst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200" dirty="0" smtClean="0"/>
              <a:t>“Accessible” means a person with a disability is  afforded the opportunity to acquire the same information, engage in the same interactions, and enjoy the same services as a person without a disability in an equally effective and equally integrated manner, with substantially equivalent ease of use. </a:t>
            </a:r>
          </a:p>
          <a:p>
            <a:pPr marL="0" indent="0" algn="r">
              <a:buFont typeface="Arial"/>
              <a:buNone/>
            </a:pPr>
            <a:r>
              <a:rPr lang="en-US" dirty="0" smtClean="0"/>
              <a:t>Office of Civil Rights Compliance Review No.11-11-6002</a:t>
            </a:r>
          </a:p>
          <a:p>
            <a:pPr marL="0" indent="0" algn="r">
              <a:buFont typeface="Arial"/>
              <a:buNone/>
            </a:pPr>
            <a:r>
              <a:rPr lang="en-US" dirty="0" smtClean="0">
                <a:hlinkClick r:id="rId3"/>
              </a:rPr>
              <a:t>https://www2.ed.gov/about/offices/list/ocr/docs/investigations/11116002-b.pdf</a:t>
            </a:r>
            <a:r>
              <a:rPr lang="en-US" dirty="0" smtClean="0"/>
              <a:t> </a:t>
            </a:r>
            <a:endParaRPr lang="en-US" dirty="0"/>
          </a:p>
        </p:txBody>
      </p:sp>
    </p:spTree>
    <p:extLst>
      <p:ext uri="{BB962C8B-B14F-4D97-AF65-F5344CB8AC3E}">
        <p14:creationId xmlns:p14="http://schemas.microsoft.com/office/powerpoint/2010/main" val="140970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1947</TotalTime>
  <Words>1683</Words>
  <Application>Microsoft Office PowerPoint</Application>
  <PresentationFormat>On-screen Show (4:3)</PresentationFormat>
  <Paragraphs>279</Paragraphs>
  <Slides>41</Slides>
  <Notes>30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ＭＳ Ｐゴシック</vt:lpstr>
      <vt:lpstr>Arial</vt:lpstr>
      <vt:lpstr>Arial Bold</vt:lpstr>
      <vt:lpstr>Calibri</vt:lpstr>
      <vt:lpstr>Calibri Bold</vt:lpstr>
      <vt:lpstr>Futura</vt:lpstr>
      <vt:lpstr>Gill Sans</vt:lpstr>
      <vt:lpstr>Helvetica Light</vt:lpstr>
      <vt:lpstr>Helvetica Neue</vt:lpstr>
      <vt:lpstr>News Gothic MT</vt:lpstr>
      <vt:lpstr>Wingdings</vt:lpstr>
      <vt:lpstr>ヒラギノ角ゴ ProN W3</vt:lpstr>
      <vt:lpstr>ヒラギノ角ゴ ProN W6</vt:lpstr>
      <vt:lpstr>Office Theme</vt:lpstr>
      <vt:lpstr>PowerPoint Presentation</vt:lpstr>
      <vt:lpstr>Presenters</vt:lpstr>
      <vt:lpstr>PowerPoint Presentation</vt:lpstr>
      <vt:lpstr>TAACCCT LEARNING NETWORK  AT A GLANCE</vt:lpstr>
      <vt:lpstr>Overview</vt:lpstr>
      <vt:lpstr>Polling Question </vt:lpstr>
      <vt:lpstr>Polling Question</vt:lpstr>
      <vt:lpstr>Meeting your SGA Requirements</vt:lpstr>
      <vt:lpstr>Accessibility</vt:lpstr>
      <vt:lpstr>Accessibility built in – not added on</vt:lpstr>
      <vt:lpstr>Three Learning Networks</vt:lpstr>
      <vt:lpstr>PowerPoint Presentation</vt:lpstr>
      <vt:lpstr>Disability Related Civil Rights Laws</vt:lpstr>
      <vt:lpstr>Protected Students</vt:lpstr>
      <vt:lpstr>Web Content Accessibility Guidelines (WCAG 2.0)</vt:lpstr>
      <vt:lpstr>Settlement agreement between  the US Dept. of Justice and EDX Inc.</vt:lpstr>
      <vt:lpstr>Polling Question </vt:lpstr>
      <vt:lpstr>Higher Education Opportunity Act of 2008</vt:lpstr>
      <vt:lpstr>Principle 1: Multiple Means of Representation</vt:lpstr>
      <vt:lpstr>Provide Alternative Access to Media Content</vt:lpstr>
      <vt:lpstr>Provide Alternative Access to Media Content</vt:lpstr>
      <vt:lpstr>Provide Options for Language, Mathematical Expressions, and Symbols</vt:lpstr>
      <vt:lpstr>Provide Options for Comprehension</vt:lpstr>
      <vt:lpstr>Polling Question</vt:lpstr>
      <vt:lpstr>Principle 2: Multiple Means of Action and Expression</vt:lpstr>
      <vt:lpstr>Create Meaningful Structure</vt:lpstr>
      <vt:lpstr>Create Meaningful Structure</vt:lpstr>
      <vt:lpstr>Vary methods of response</vt:lpstr>
      <vt:lpstr>Enhance capacity for progress monitoring</vt:lpstr>
      <vt:lpstr>Polling Question</vt:lpstr>
      <vt:lpstr>Principle 3: Multiple Means of Engagement</vt:lpstr>
      <vt:lpstr>Case method</vt:lpstr>
      <vt:lpstr>Options for recruiting interest</vt:lpstr>
      <vt:lpstr>Options for sustaining effort and persistence</vt:lpstr>
      <vt:lpstr>Polling Question</vt:lpstr>
      <vt:lpstr>Visit www.udloncampus.cast.org</vt:lpstr>
      <vt:lpstr>Polling Question</vt:lpstr>
      <vt:lpstr>Conclusions</vt:lpstr>
      <vt:lpstr>Accessibility Checks &amp; Content Creation Resources</vt:lpstr>
      <vt:lpstr>Get in touch and give us feedback!</vt:lpstr>
      <vt:lpstr>PowerPoint Presentation</vt:lpstr>
    </vt:vector>
  </TitlesOfParts>
  <Company>JFF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Eric Rooney</cp:lastModifiedBy>
  <cp:revision>62</cp:revision>
  <dcterms:created xsi:type="dcterms:W3CDTF">2012-12-12T14:53:33Z</dcterms:created>
  <dcterms:modified xsi:type="dcterms:W3CDTF">2015-08-17T19:36:37Z</dcterms:modified>
</cp:coreProperties>
</file>