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1"/>
  </p:sldMasterIdLst>
  <p:notesMasterIdLst>
    <p:notesMasterId r:id="rId68"/>
  </p:notesMasterIdLst>
  <p:sldIdLst>
    <p:sldId id="256" r:id="rId2"/>
    <p:sldId id="259" r:id="rId3"/>
    <p:sldId id="338" r:id="rId4"/>
    <p:sldId id="296" r:id="rId5"/>
    <p:sldId id="408" r:id="rId6"/>
    <p:sldId id="340" r:id="rId7"/>
    <p:sldId id="264" r:id="rId8"/>
    <p:sldId id="266" r:id="rId9"/>
    <p:sldId id="286" r:id="rId10"/>
    <p:sldId id="292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404" r:id="rId33"/>
    <p:sldId id="405" r:id="rId34"/>
    <p:sldId id="406" r:id="rId35"/>
    <p:sldId id="407" r:id="rId36"/>
    <p:sldId id="373" r:id="rId37"/>
    <p:sldId id="374" r:id="rId38"/>
    <p:sldId id="402" r:id="rId39"/>
    <p:sldId id="409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27" r:id="rId58"/>
    <p:sldId id="428" r:id="rId59"/>
    <p:sldId id="429" r:id="rId60"/>
    <p:sldId id="430" r:id="rId61"/>
    <p:sldId id="431" r:id="rId62"/>
    <p:sldId id="294" r:id="rId63"/>
    <p:sldId id="432" r:id="rId64"/>
    <p:sldId id="279" r:id="rId65"/>
    <p:sldId id="281" r:id="rId66"/>
    <p:sldId id="262" r:id="rId67"/>
  </p:sldIdLst>
  <p:sldSz cx="12188825" cy="6858000"/>
  <p:notesSz cx="9296400" cy="7010400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1DB"/>
    <a:srgbClr val="474AD1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 autoAdjust="0"/>
    <p:restoredTop sz="85600" autoAdjust="0"/>
  </p:normalViewPr>
  <p:slideViewPr>
    <p:cSldViewPr>
      <p:cViewPr varScale="1">
        <p:scale>
          <a:sx n="100" d="100"/>
          <a:sy n="100" d="100"/>
        </p:scale>
        <p:origin x="-1074" y="-84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970" y="-6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SSD:Users:slamback:Downloads:Top%20detailed%20occupations-2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admin_shared$:ERIC:Data:EMSI%202013-2023%20healthcare%20industry%20in%20Louisville.xlsx" TargetMode="External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admin_shared$:ERIC:Data:EMSI%202013-2023%20acute%20vs%20longterm%20care%20industry%20data.xlsx" TargetMode="External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admin_shared$:ERIC:Data:EMSI%202013-2023%20acute%20vs%20longterm%20care%20industry%20data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admin_shared$:ERIC:Data:Burning%20Glass%20Advanced%20Mfg%20job%20postings%20Oct%202014%20to%20Jan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SSD:Users:slamback:Downloads:Top%20detailed%20industr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SSD:Users:slamback:Downloads:All%20advertised%20educational%20qualificati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SSD:Users:slamback:Downloads:Certifications%20in%20greatest%20demand-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SSD:Users:slamback:Downloads:Skills%20in%20greatest%20deman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SSD:Users:slamback:Downloads:Skills%20in%20greatest%20demand-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SSD:Users:slamback:Downloads:Employers%20with%20the%20most%20job%20opening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admin_shared$:ERIC:Data:EMSI%202013-2023%20healthcare%20industry%20in%20Louisville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admin_shared$:ERIC:Data:EMSI%202013-2023%20acute%20vs%20longterm%20care%20industry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
              </c:f>
              <c:strCache>
                <c:ptCount val="1"/>
              </c:strCache>
            </c:strRef>
          </c:tx>
          <c:invertIfNegative val="1"/>
          <c:cat>
            <c:strRef>
              <c:f>Data!$B$2:$B$11</c:f>
              <c:strCache>
                <c:ptCount val="10"/>
                <c:pt idx="0">
                  <c:v>Software Developers, Applications</c:v>
                </c:pt>
                <c:pt idx="1">
                  <c:v>Registered Nurses</c:v>
                </c:pt>
                <c:pt idx="2">
                  <c:v>Medical and Health Services Managers</c:v>
                </c:pt>
                <c:pt idx="3">
                  <c:v>Computer Systems Analysts</c:v>
                </c:pt>
                <c:pt idx="4">
                  <c:v>Computer User Support Specialists</c:v>
                </c:pt>
                <c:pt idx="5">
                  <c:v>Network and Computer Systems Administrators</c:v>
                </c:pt>
                <c:pt idx="6">
                  <c:v>Computer Systems Engineers/Architects</c:v>
                </c:pt>
                <c:pt idx="7">
                  <c:v>Management Analysts</c:v>
                </c:pt>
                <c:pt idx="8">
                  <c:v>Database Administrators</c:v>
                </c:pt>
                <c:pt idx="9">
                  <c:v>Computer Programmers</c:v>
                </c:pt>
              </c:strCache>
            </c:strRef>
          </c:cat>
          <c:val>
            <c:numRef>
              <c:f>Data!$C$2:$C$11</c:f>
              <c:numCache>
                <c:formatCode>#,##0</c:formatCode>
                <c:ptCount val="10"/>
                <c:pt idx="0">
                  <c:v>17845</c:v>
                </c:pt>
                <c:pt idx="1">
                  <c:v>16741</c:v>
                </c:pt>
                <c:pt idx="2">
                  <c:v>7498</c:v>
                </c:pt>
                <c:pt idx="3">
                  <c:v>7293</c:v>
                </c:pt>
                <c:pt idx="4">
                  <c:v>6649</c:v>
                </c:pt>
                <c:pt idx="5">
                  <c:v>4555</c:v>
                </c:pt>
                <c:pt idx="6">
                  <c:v>4507</c:v>
                </c:pt>
                <c:pt idx="7">
                  <c:v>4183</c:v>
                </c:pt>
                <c:pt idx="8">
                  <c:v>4175</c:v>
                </c:pt>
                <c:pt idx="9">
                  <c:v>3129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eparator>
</c:separator>
        </c:dLbls>
        <c:gapWidth val="150"/>
        <c:axId val="59356288"/>
        <c:axId val="59357824"/>
      </c:barChart>
      <c:catAx>
        <c:axId val="59356288"/>
        <c:scaling>
          <c:orientation val="maxMin"/>
        </c:scaling>
        <c:delete val="0"/>
        <c:axPos val="l"/>
        <c:majorTickMark val="out"/>
        <c:minorTickMark val="cross"/>
        <c:tickLblPos val="nextTo"/>
        <c:crossAx val="59357824"/>
        <c:crosses val="autoZero"/>
        <c:auto val="1"/>
        <c:lblAlgn val="ctr"/>
        <c:lblOffset val="100"/>
        <c:noMultiLvlLbl val="1"/>
      </c:catAx>
      <c:valAx>
        <c:axId val="59357824"/>
        <c:scaling>
          <c:orientation val="minMax"/>
        </c:scaling>
        <c:delete val="1"/>
        <c:axPos val="t"/>
        <c:majorGridlines>
          <c:spPr>
            <a:ln>
              <a:noFill/>
            </a:ln>
          </c:spPr>
        </c:majorGridlines>
        <c:numFmt formatCode="#,##0" sourceLinked="1"/>
        <c:majorTickMark val="cross"/>
        <c:minorTickMark val="out"/>
        <c:tickLblPos val="nextTo"/>
        <c:crossAx val="59356288"/>
        <c:crosses val="autoZero"/>
        <c:crossBetween val="between"/>
      </c:valAx>
    </c:plotArea>
    <c:plotVisOnly val="0"/>
    <c:dispBlanksAs val="zero"/>
    <c:showDLblsOverMax val="1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4441423859711092E-3"/>
          <c:y val="1.6666666666666701E-2"/>
          <c:w val="0.73252935198299396"/>
          <c:h val="0.96388888888888902"/>
        </c:manualLayout>
      </c:layout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23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cat>
            <c:strRef>
              <c:f>'Healthcare vs other'!$B$17:$B$19</c:f>
              <c:strCache>
                <c:ptCount val="3"/>
                <c:pt idx="0">
                  <c:v>Acute</c:v>
                </c:pt>
                <c:pt idx="1">
                  <c:v>Longterm</c:v>
                </c:pt>
                <c:pt idx="2">
                  <c:v>All other industries</c:v>
                </c:pt>
              </c:strCache>
            </c:strRef>
          </c:cat>
          <c:val>
            <c:numRef>
              <c:f>'Healthcare vs other'!$C$17:$C$19</c:f>
              <c:numCache>
                <c:formatCode>#,##0;[Red]\ \(#,##0\)</c:formatCode>
                <c:ptCount val="3"/>
                <c:pt idx="0">
                  <c:v>12058</c:v>
                </c:pt>
                <c:pt idx="1">
                  <c:v>4294</c:v>
                </c:pt>
                <c:pt idx="2" formatCode="_-* #,##0_-;\-* #,##0_-;_-* &quot;-&quot;??_-;_-@_-">
                  <c:v>59426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Data!$C$1</c:f>
              <c:strCache>
                <c:ptCount val="1"/>
                <c:pt idx="0">
                  <c:v>Job Postings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/>
          </c:spPr>
          <c:invertIfNegative val="0"/>
          <c:cat>
            <c:strRef>
              <c:f>Data!$B$2:$B$19</c:f>
              <c:strCache>
                <c:ptCount val="18"/>
                <c:pt idx="0">
                  <c:v>Manufacturing Engineering Technologists</c:v>
                </c:pt>
                <c:pt idx="1">
                  <c:v>Mechanical Engineering Technicians</c:v>
                </c:pt>
                <c:pt idx="2">
                  <c:v>Computer Numerically Controlled Machine Tool Programmers, Metal and Plastic</c:v>
                </c:pt>
                <c:pt idx="3">
                  <c:v>Electrical Engineering Technicians</c:v>
                </c:pt>
                <c:pt idx="4">
                  <c:v>Industrial Engineering Technicians</c:v>
                </c:pt>
                <c:pt idx="5">
                  <c:v>Electrical and Electronics Repairers, Commercial and Industrial Equipment</c:v>
                </c:pt>
                <c:pt idx="6">
                  <c:v>Maintenance Workers, Machinery</c:v>
                </c:pt>
                <c:pt idx="7">
                  <c:v>Manufacturing Production Technicians</c:v>
                </c:pt>
                <c:pt idx="8">
                  <c:v>Photonics Technicians</c:v>
                </c:pt>
                <c:pt idx="9">
                  <c:v>Industrial Machinery Mechanics</c:v>
                </c:pt>
                <c:pt idx="10">
                  <c:v>Engineering Technicians, Except Drafters, All Other</c:v>
                </c:pt>
                <c:pt idx="11">
                  <c:v>Machinists</c:v>
                </c:pt>
                <c:pt idx="12">
                  <c:v>Mechanical Drafters</c:v>
                </c:pt>
                <c:pt idx="13">
                  <c:v>Electronics Engineering Technicians</c:v>
                </c:pt>
                <c:pt idx="14">
                  <c:v>Industrial Engineers</c:v>
                </c:pt>
                <c:pt idx="15">
                  <c:v>Mechanical Engineers</c:v>
                </c:pt>
                <c:pt idx="16">
                  <c:v>Electrical Engineers</c:v>
                </c:pt>
                <c:pt idx="17">
                  <c:v>Computer-Controlled Machine Tool Operators, Metal and Plastic</c:v>
                </c:pt>
              </c:strCache>
            </c:strRef>
          </c:cat>
          <c:val>
            <c:numRef>
              <c:f>Data!$C$2:$C$19</c:f>
              <c:numCache>
                <c:formatCode>#,##0</c:formatCode>
                <c:ptCount val="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9</c:v>
                </c:pt>
                <c:pt idx="10">
                  <c:v>10</c:v>
                </c:pt>
                <c:pt idx="11">
                  <c:v>15</c:v>
                </c:pt>
                <c:pt idx="12">
                  <c:v>16</c:v>
                </c:pt>
                <c:pt idx="13">
                  <c:v>19</c:v>
                </c:pt>
                <c:pt idx="14">
                  <c:v>33</c:v>
                </c:pt>
                <c:pt idx="15">
                  <c:v>37</c:v>
                </c:pt>
                <c:pt idx="16">
                  <c:v>44</c:v>
                </c:pt>
                <c:pt idx="17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55552"/>
        <c:axId val="64065536"/>
      </c:barChart>
      <c:catAx>
        <c:axId val="6405555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4065536"/>
        <c:crosses val="autoZero"/>
        <c:auto val="1"/>
        <c:lblAlgn val="ctr"/>
        <c:lblOffset val="100"/>
        <c:noMultiLvlLbl val="0"/>
      </c:catAx>
      <c:valAx>
        <c:axId val="64065536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crossAx val="64055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
              </c:f>
              <c:strCache>
                <c:ptCount val="1"/>
              </c:strCache>
            </c:strRef>
          </c:tx>
          <c:invertIfNegative val="1"/>
          <c:cat>
            <c:strRef>
              <c:f>Data!$B$2:$B$6</c:f>
              <c:strCache>
                <c:ptCount val="5"/>
                <c:pt idx="0">
                  <c:v>Hospitals (622)</c:v>
                </c:pt>
                <c:pt idx="1">
                  <c:v>Ambulatory Health Care Services (621)</c:v>
                </c:pt>
                <c:pt idx="2">
                  <c:v>Professional, Scientific, and Technical Services (541)</c:v>
                </c:pt>
                <c:pt idx="3">
                  <c:v>Credit Intermediation and Related Activities (522)</c:v>
                </c:pt>
                <c:pt idx="4">
                  <c:v>Insurance Carriers and Related Activities (524)</c:v>
                </c:pt>
              </c:strCache>
            </c:strRef>
          </c:cat>
          <c:val>
            <c:numRef>
              <c:f>Data!$C$2:$C$6</c:f>
              <c:numCache>
                <c:formatCode>#,##0</c:formatCode>
                <c:ptCount val="5"/>
                <c:pt idx="0">
                  <c:v>19256</c:v>
                </c:pt>
                <c:pt idx="1">
                  <c:v>12141</c:v>
                </c:pt>
                <c:pt idx="2">
                  <c:v>8742</c:v>
                </c:pt>
                <c:pt idx="3">
                  <c:v>4162</c:v>
                </c:pt>
                <c:pt idx="4">
                  <c:v>3962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eparator>
</c:separator>
        </c:dLbls>
        <c:gapWidth val="150"/>
        <c:axId val="61408000"/>
        <c:axId val="61409536"/>
      </c:barChart>
      <c:catAx>
        <c:axId val="61408000"/>
        <c:scaling>
          <c:orientation val="maxMin"/>
        </c:scaling>
        <c:delete val="0"/>
        <c:axPos val="l"/>
        <c:majorTickMark val="out"/>
        <c:minorTickMark val="cross"/>
        <c:tickLblPos val="nextTo"/>
        <c:crossAx val="61409536"/>
        <c:crosses val="autoZero"/>
        <c:auto val="1"/>
        <c:lblAlgn val="ctr"/>
        <c:lblOffset val="100"/>
        <c:noMultiLvlLbl val="1"/>
      </c:catAx>
      <c:valAx>
        <c:axId val="61409536"/>
        <c:scaling>
          <c:orientation val="minMax"/>
        </c:scaling>
        <c:delete val="1"/>
        <c:axPos val="t"/>
        <c:majorGridlines>
          <c:spPr>
            <a:ln>
              <a:noFill/>
            </a:ln>
          </c:spPr>
        </c:majorGridlines>
        <c:numFmt formatCode="#,##0" sourceLinked="1"/>
        <c:majorTickMark val="cross"/>
        <c:minorTickMark val="out"/>
        <c:tickLblPos val="nextTo"/>
        <c:crossAx val="61408000"/>
        <c:crosses val="autoZero"/>
        <c:crossBetween val="between"/>
      </c:valAx>
    </c:plotArea>
    <c:plotVisOnly val="0"/>
    <c:dispBlanksAs val="zero"/>
    <c:showDLblsOverMax val="1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Data!$B$1</c:f>
              <c:strCache>
                <c:ptCount val="1"/>
                <c:pt idx="0">
                  <c:v>Job Postings</c:v>
                </c:pt>
              </c:strCache>
            </c:strRef>
          </c:tx>
          <c:dLbls>
            <c:dLbl>
              <c:idx val="1"/>
              <c:layout>
                <c:manualLayout>
                  <c:x val="-0.13437638886023917"/>
                  <c:y val="0.125288965461333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/>
                    </a:r>
                    <a:br>
                      <a:rPr lang="en-US" dirty="0" smtClean="0"/>
                    </a:br>
                    <a:r>
                      <a:rPr lang="en-US" dirty="0" smtClean="0"/>
                      <a:t>Certificate </a:t>
                    </a:r>
                    <a:r>
                      <a:rPr lang="en-US" dirty="0"/>
                      <a:t>or </a:t>
                    </a:r>
                    <a:r>
                      <a:rPr lang="en-US" dirty="0" smtClean="0"/>
                      <a:t/>
                    </a:r>
                    <a:br>
                      <a:rPr lang="en-US" dirty="0" smtClean="0"/>
                    </a:br>
                    <a:r>
                      <a:rPr lang="en-US" dirty="0" smtClean="0"/>
                      <a:t>Associate's </a:t>
                    </a:r>
                    <a:r>
                      <a:rPr lang="en-US" dirty="0"/>
                      <a:t>degree
10%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0813649983384887E-2"/>
                  <c:y val="-0.2655613747050213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388767648487326"/>
                  <c:y val="0.241503858663262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/>
                    </a:r>
                    <a:br>
                      <a:rPr lang="en-US" dirty="0" smtClean="0"/>
                    </a:br>
                    <a:r>
                      <a:rPr lang="en-US" dirty="0" smtClean="0"/>
                      <a:t>Graduate </a:t>
                    </a:r>
                    <a:r>
                      <a:rPr lang="en-US" dirty="0"/>
                      <a:t>or </a:t>
                    </a:r>
                    <a:r>
                      <a:rPr lang="en-US" dirty="0" smtClean="0"/>
                      <a:t/>
                    </a:r>
                    <a:br>
                      <a:rPr lang="en-US" dirty="0" smtClean="0"/>
                    </a:br>
                    <a:r>
                      <a:rPr lang="en-US" dirty="0" smtClean="0"/>
                      <a:t>professional </a:t>
                    </a:r>
                    <a:r>
                      <a:rPr lang="en-US" dirty="0"/>
                      <a:t>degree
22%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Data!$A$2:$A$5</c:f>
              <c:strCache>
                <c:ptCount val="4"/>
                <c:pt idx="0">
                  <c:v>High school</c:v>
                </c:pt>
                <c:pt idx="1">
                  <c:v>Certificate or Associate's degree</c:v>
                </c:pt>
                <c:pt idx="2">
                  <c:v>Bachelor's degree</c:v>
                </c:pt>
                <c:pt idx="3">
                  <c:v>Graduate or professional degree</c:v>
                </c:pt>
              </c:strCache>
            </c:strRef>
          </c:cat>
          <c:val>
            <c:numRef>
              <c:f>Data!$B$2:$B$5</c:f>
              <c:numCache>
                <c:formatCode>#,##0</c:formatCode>
                <c:ptCount val="4"/>
                <c:pt idx="0">
                  <c:v>11189</c:v>
                </c:pt>
                <c:pt idx="1">
                  <c:v>10819</c:v>
                </c:pt>
                <c:pt idx="2">
                  <c:v>61564</c:v>
                </c:pt>
                <c:pt idx="3">
                  <c:v>23007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
              </c:f>
              <c:strCache>
                <c:ptCount val="1"/>
              </c:strCache>
            </c:strRef>
          </c:tx>
          <c:invertIfNegative val="1"/>
          <c:cat>
            <c:strRef>
              <c:f>Data!$A$2:$A$11</c:f>
              <c:strCache>
                <c:ptCount val="10"/>
                <c:pt idx="0">
                  <c:v>REGISTERED NURSE</c:v>
                </c:pt>
                <c:pt idx="1">
                  <c:v>FIRST AID CPR AED</c:v>
                </c:pt>
                <c:pt idx="2">
                  <c:v>ACCREDITED CASE MANAGER CERTIFICATION</c:v>
                </c:pt>
                <c:pt idx="3">
                  <c:v>ADVANCED CARDIAC LIFE SUPPORT (ACLS) CERTIFICATION</c:v>
                </c:pt>
                <c:pt idx="4">
                  <c:v>BASIC CARDIAC LIFE SUPPORT CERTIFICATION</c:v>
                </c:pt>
                <c:pt idx="5">
                  <c:v>PROJECT MANAGEMENT CERTIFICATION (E.G. PMP)</c:v>
                </c:pt>
                <c:pt idx="6">
                  <c:v>CERTIFIED INFORMATION SYSTEMS SECURITY PROFESSIONAL (CISSP)</c:v>
                </c:pt>
                <c:pt idx="7">
                  <c:v>CISCO CERTIFIED NETWORK ASSOCIATE</c:v>
                </c:pt>
                <c:pt idx="8">
                  <c:v>NURSE PRACTITIONER</c:v>
                </c:pt>
                <c:pt idx="9">
                  <c:v>MICROSOFT CERTIFIED SYSTEMS ENGINEER (MCSE)</c:v>
                </c:pt>
              </c:strCache>
            </c:strRef>
          </c:cat>
          <c:val>
            <c:numRef>
              <c:f>Data!$B$2:$B$11</c:f>
              <c:numCache>
                <c:formatCode>#,##0</c:formatCode>
                <c:ptCount val="10"/>
                <c:pt idx="0">
                  <c:v>15649</c:v>
                </c:pt>
                <c:pt idx="1">
                  <c:v>4218</c:v>
                </c:pt>
                <c:pt idx="2">
                  <c:v>2432</c:v>
                </c:pt>
                <c:pt idx="3">
                  <c:v>2170</c:v>
                </c:pt>
                <c:pt idx="4">
                  <c:v>1609</c:v>
                </c:pt>
                <c:pt idx="5">
                  <c:v>1545</c:v>
                </c:pt>
                <c:pt idx="6">
                  <c:v>1377</c:v>
                </c:pt>
                <c:pt idx="7">
                  <c:v>1340</c:v>
                </c:pt>
                <c:pt idx="8">
                  <c:v>1256</c:v>
                </c:pt>
                <c:pt idx="9">
                  <c:v>1249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eparator>
</c:separator>
        </c:dLbls>
        <c:gapWidth val="150"/>
        <c:axId val="63638912"/>
        <c:axId val="63661184"/>
      </c:barChart>
      <c:catAx>
        <c:axId val="63638912"/>
        <c:scaling>
          <c:orientation val="maxMin"/>
        </c:scaling>
        <c:delete val="0"/>
        <c:axPos val="l"/>
        <c:majorTickMark val="out"/>
        <c:minorTickMark val="cross"/>
        <c:tickLblPos val="nextTo"/>
        <c:crossAx val="63661184"/>
        <c:crosses val="autoZero"/>
        <c:auto val="1"/>
        <c:lblAlgn val="ctr"/>
        <c:lblOffset val="100"/>
        <c:noMultiLvlLbl val="1"/>
      </c:catAx>
      <c:valAx>
        <c:axId val="63661184"/>
        <c:scaling>
          <c:orientation val="minMax"/>
        </c:scaling>
        <c:delete val="1"/>
        <c:axPos val="t"/>
        <c:majorGridlines>
          <c:spPr>
            <a:ln>
              <a:noFill/>
            </a:ln>
          </c:spPr>
        </c:majorGridlines>
        <c:numFmt formatCode="#,##0" sourceLinked="1"/>
        <c:majorTickMark val="cross"/>
        <c:minorTickMark val="out"/>
        <c:tickLblPos val="nextTo"/>
        <c:crossAx val="63638912"/>
        <c:crosses val="autoZero"/>
        <c:crossBetween val="between"/>
      </c:valAx>
    </c:plotArea>
    <c:plotVisOnly val="0"/>
    <c:dispBlanksAs val="zero"/>
    <c:showDLblsOverMax val="1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
              </c:f>
              <c:strCache>
                <c:ptCount val="1"/>
              </c:strCache>
            </c:strRef>
          </c:tx>
          <c:invertIfNegative val="1"/>
          <c:cat>
            <c:strRef>
              <c:f>Data!$A$2:$A$10</c:f>
              <c:strCache>
                <c:ptCount val="9"/>
                <c:pt idx="0">
                  <c:v>SQL</c:v>
                </c:pt>
                <c:pt idx="1">
                  <c:v>Patient Care</c:v>
                </c:pt>
                <c:pt idx="2">
                  <c:v>Oracle</c:v>
                </c:pt>
                <c:pt idx="3">
                  <c:v>JAVA</c:v>
                </c:pt>
                <c:pt idx="4">
                  <c:v>Technical Support</c:v>
                </c:pt>
                <c:pt idx="5">
                  <c:v>LINUX</c:v>
                </c:pt>
                <c:pt idx="6">
                  <c:v>JavaScript</c:v>
                </c:pt>
                <c:pt idx="7">
                  <c:v>Business Process</c:v>
                </c:pt>
                <c:pt idx="8">
                  <c:v>Treatment Planning</c:v>
                </c:pt>
              </c:strCache>
            </c:strRef>
          </c:cat>
          <c:val>
            <c:numRef>
              <c:f>Data!$B$2:$B$10</c:f>
              <c:numCache>
                <c:formatCode>#,##0</c:formatCode>
                <c:ptCount val="9"/>
                <c:pt idx="0">
                  <c:v>16487</c:v>
                </c:pt>
                <c:pt idx="1">
                  <c:v>13094</c:v>
                </c:pt>
                <c:pt idx="2">
                  <c:v>11245</c:v>
                </c:pt>
                <c:pt idx="3">
                  <c:v>10612</c:v>
                </c:pt>
                <c:pt idx="4">
                  <c:v>8133</c:v>
                </c:pt>
                <c:pt idx="5">
                  <c:v>7702</c:v>
                </c:pt>
                <c:pt idx="6">
                  <c:v>7325</c:v>
                </c:pt>
                <c:pt idx="7">
                  <c:v>7084</c:v>
                </c:pt>
                <c:pt idx="8">
                  <c:v>6953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eparator>
</c:separator>
        </c:dLbls>
        <c:gapWidth val="150"/>
        <c:axId val="63572608"/>
        <c:axId val="63582592"/>
      </c:barChart>
      <c:catAx>
        <c:axId val="63572608"/>
        <c:scaling>
          <c:orientation val="maxMin"/>
        </c:scaling>
        <c:delete val="0"/>
        <c:axPos val="l"/>
        <c:majorTickMark val="out"/>
        <c:minorTickMark val="cross"/>
        <c:tickLblPos val="nextTo"/>
        <c:crossAx val="63582592"/>
        <c:crosses val="autoZero"/>
        <c:auto val="1"/>
        <c:lblAlgn val="ctr"/>
        <c:lblOffset val="100"/>
        <c:noMultiLvlLbl val="1"/>
      </c:catAx>
      <c:valAx>
        <c:axId val="63582592"/>
        <c:scaling>
          <c:orientation val="minMax"/>
        </c:scaling>
        <c:delete val="1"/>
        <c:axPos val="t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out"/>
        <c:tickLblPos val="nextTo"/>
        <c:crossAx val="63572608"/>
        <c:crosses val="autoZero"/>
        <c:crossBetween val="between"/>
      </c:valAx>
    </c:plotArea>
    <c:plotVisOnly val="0"/>
    <c:dispBlanksAs val="zero"/>
    <c:showDLblsOverMax val="1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
              </c:f>
              <c:strCache>
                <c:ptCount val="1"/>
              </c:strCache>
            </c:strRef>
          </c:tx>
          <c:invertIfNegative val="1"/>
          <c:cat>
            <c:strRef>
              <c:f>Data!$A$2:$A$10</c:f>
              <c:strCache>
                <c:ptCount val="9"/>
                <c:pt idx="0">
                  <c:v>Communication Skills</c:v>
                </c:pt>
                <c:pt idx="1">
                  <c:v>Organizational Skills</c:v>
                </c:pt>
                <c:pt idx="2">
                  <c:v>Writing</c:v>
                </c:pt>
                <c:pt idx="3">
                  <c:v>Problem Solving</c:v>
                </c:pt>
                <c:pt idx="4">
                  <c:v>Planning</c:v>
                </c:pt>
                <c:pt idx="5">
                  <c:v>Troubleshooting</c:v>
                </c:pt>
                <c:pt idx="6">
                  <c:v>Microsoft Excel</c:v>
                </c:pt>
                <c:pt idx="7">
                  <c:v>Project Management</c:v>
                </c:pt>
                <c:pt idx="8">
                  <c:v>Quality Assurance and Control</c:v>
                </c:pt>
              </c:strCache>
            </c:strRef>
          </c:cat>
          <c:val>
            <c:numRef>
              <c:f>Data!$B$2:$B$10</c:f>
              <c:numCache>
                <c:formatCode>#,##0</c:formatCode>
                <c:ptCount val="9"/>
                <c:pt idx="0">
                  <c:v>44629</c:v>
                </c:pt>
                <c:pt idx="1">
                  <c:v>28706</c:v>
                </c:pt>
                <c:pt idx="2">
                  <c:v>28573</c:v>
                </c:pt>
                <c:pt idx="3">
                  <c:v>22682</c:v>
                </c:pt>
                <c:pt idx="4">
                  <c:v>18479</c:v>
                </c:pt>
                <c:pt idx="5">
                  <c:v>17794</c:v>
                </c:pt>
                <c:pt idx="6">
                  <c:v>16727</c:v>
                </c:pt>
                <c:pt idx="7">
                  <c:v>15720</c:v>
                </c:pt>
                <c:pt idx="8">
                  <c:v>14156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eparator>
</c:separator>
        </c:dLbls>
        <c:gapWidth val="150"/>
        <c:axId val="63625088"/>
        <c:axId val="63626624"/>
      </c:barChart>
      <c:catAx>
        <c:axId val="63625088"/>
        <c:scaling>
          <c:orientation val="maxMin"/>
        </c:scaling>
        <c:delete val="0"/>
        <c:axPos val="l"/>
        <c:majorTickMark val="out"/>
        <c:minorTickMark val="cross"/>
        <c:tickLblPos val="nextTo"/>
        <c:crossAx val="63626624"/>
        <c:crosses val="autoZero"/>
        <c:auto val="1"/>
        <c:lblAlgn val="ctr"/>
        <c:lblOffset val="100"/>
        <c:noMultiLvlLbl val="1"/>
      </c:catAx>
      <c:valAx>
        <c:axId val="63626624"/>
        <c:scaling>
          <c:orientation val="minMax"/>
        </c:scaling>
        <c:delete val="1"/>
        <c:axPos val="t"/>
        <c:majorGridlines>
          <c:spPr>
            <a:ln>
              <a:noFill/>
            </a:ln>
          </c:spPr>
        </c:majorGridlines>
        <c:numFmt formatCode="#,##0" sourceLinked="1"/>
        <c:majorTickMark val="cross"/>
        <c:minorTickMark val="out"/>
        <c:tickLblPos val="nextTo"/>
        <c:crossAx val="63625088"/>
        <c:crosses val="autoZero"/>
        <c:crossBetween val="between"/>
      </c:valAx>
    </c:plotArea>
    <c:plotVisOnly val="0"/>
    <c:dispBlanksAs val="zero"/>
    <c:showDLblsOverMax val="1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
              </c:f>
              <c:strCache>
                <c:ptCount val="1"/>
              </c:strCache>
            </c:strRef>
          </c:tx>
          <c:invertIfNegative val="1"/>
          <c:cat>
            <c:strRef>
              <c:f>Data!$A$2:$A$6</c:f>
              <c:strCache>
                <c:ptCount val="5"/>
                <c:pt idx="0">
                  <c:v>Hospital Corporation of America</c:v>
                </c:pt>
                <c:pt idx="1">
                  <c:v>Texas Health Resources</c:v>
                </c:pt>
                <c:pt idx="2">
                  <c:v>Las Colinas Medical Center</c:v>
                </c:pt>
                <c:pt idx="3">
                  <c:v>Parkland Health</c:v>
                </c:pt>
                <c:pt idx="4">
                  <c:v>Kindred Healthcare Incorporated</c:v>
                </c:pt>
              </c:strCache>
            </c:strRef>
          </c:cat>
          <c:val>
            <c:numRef>
              <c:f>Data!$B$2:$B$6</c:f>
              <c:numCache>
                <c:formatCode>#,##0</c:formatCode>
                <c:ptCount val="5"/>
                <c:pt idx="0">
                  <c:v>3622</c:v>
                </c:pt>
                <c:pt idx="1">
                  <c:v>3209</c:v>
                </c:pt>
                <c:pt idx="2">
                  <c:v>1360</c:v>
                </c:pt>
                <c:pt idx="3">
                  <c:v>1352</c:v>
                </c:pt>
                <c:pt idx="4">
                  <c:v>1083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eparator>
</c:separator>
        </c:dLbls>
        <c:gapWidth val="150"/>
        <c:axId val="63726720"/>
        <c:axId val="63728256"/>
      </c:barChart>
      <c:catAx>
        <c:axId val="63726720"/>
        <c:scaling>
          <c:orientation val="maxMin"/>
        </c:scaling>
        <c:delete val="0"/>
        <c:axPos val="b"/>
        <c:majorTickMark val="out"/>
        <c:minorTickMark val="cross"/>
        <c:tickLblPos val="nextTo"/>
        <c:crossAx val="63728256"/>
        <c:crosses val="autoZero"/>
        <c:auto val="1"/>
        <c:lblAlgn val="ctr"/>
        <c:lblOffset val="100"/>
        <c:noMultiLvlLbl val="1"/>
      </c:catAx>
      <c:valAx>
        <c:axId val="63728256"/>
        <c:scaling>
          <c:orientation val="minMax"/>
        </c:scaling>
        <c:delete val="1"/>
        <c:axPos val="r"/>
        <c:majorGridlines>
          <c:spPr>
            <a:ln>
              <a:noFill/>
            </a:ln>
          </c:spPr>
        </c:majorGridlines>
        <c:numFmt formatCode="#,##0" sourceLinked="1"/>
        <c:majorTickMark val="cross"/>
        <c:minorTickMark val="out"/>
        <c:tickLblPos val="nextTo"/>
        <c:crossAx val="63726720"/>
        <c:crosses val="autoZero"/>
        <c:crossBetween val="between"/>
      </c:valAx>
      <c:spPr>
        <a:ln>
          <a:noFill/>
        </a:ln>
      </c:spPr>
    </c:plotArea>
    <c:plotVisOnly val="0"/>
    <c:dispBlanksAs val="zero"/>
    <c:showDLblsOverMax val="1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441423859711092E-3"/>
          <c:y val="1.6666666666666701E-2"/>
          <c:w val="0.73252935198299396"/>
          <c:h val="0.96388888888888902"/>
        </c:manualLayout>
      </c:layout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C5E0B4"/>
            </a:solidFill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>
                  <a:lumMod val="75000"/>
                  <a:alpha val="91000"/>
                </a:schemeClr>
              </a:solidFill>
            </c:spPr>
          </c:dPt>
          <c:dLbls>
            <c:delete val="1"/>
          </c:dLbls>
          <c:cat>
            <c:strRef>
              <c:f>'Healthcare vs other'!$B$17:$B$19</c:f>
              <c:strCache>
                <c:ptCount val="3"/>
                <c:pt idx="0">
                  <c:v>Acute</c:v>
                </c:pt>
                <c:pt idx="1">
                  <c:v>Longterm</c:v>
                </c:pt>
                <c:pt idx="2">
                  <c:v>All other industries</c:v>
                </c:pt>
              </c:strCache>
            </c:strRef>
          </c:cat>
          <c:val>
            <c:numRef>
              <c:f>'Healthcare vs other'!$D$17:$D$19</c:f>
              <c:numCache>
                <c:formatCode>#,##0;[Red]\ \(#,##0\)</c:formatCode>
                <c:ptCount val="3"/>
                <c:pt idx="0">
                  <c:v>50695.959341745998</c:v>
                </c:pt>
                <c:pt idx="1">
                  <c:v>17907.31157035994</c:v>
                </c:pt>
                <c:pt idx="2" formatCode="_-* #,##0_-;\-* #,##0_-;_-* &quot;-&quot;??_-;_-@_-">
                  <c:v>600121.57233524532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23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18CA6-08AB-4ABE-B349-676605B65D6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9D8059-D2E0-4C91-8D8D-A79D1FB79854}">
      <dgm:prSet phldrT="[Text]" custT="1"/>
      <dgm:spPr>
        <a:noFill/>
        <a:ln w="38100" cap="rnd">
          <a:solidFill>
            <a:schemeClr val="accent1"/>
          </a:solidFill>
        </a:ln>
      </dgm:spPr>
      <dgm:t>
        <a:bodyPr/>
        <a:lstStyle/>
        <a:p>
          <a:r>
            <a:rPr lang="en-US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How familiar are you with using data/labor market information to make decisions about target sectors and regional workforce needs?</a:t>
          </a:r>
          <a:endParaRPr lang="en-US" sz="1700" dirty="0">
            <a:latin typeface="Arial" pitchFamily="34" charset="0"/>
            <a:cs typeface="Arial" pitchFamily="34" charset="0"/>
          </a:endParaRPr>
        </a:p>
      </dgm:t>
    </dgm:pt>
    <dgm:pt modelId="{B4C1CCFE-FE1F-4EA9-A040-FFA594C8966E}" type="parTrans" cxnId="{B0542320-1ACE-40DC-8A28-1279388B3948}">
      <dgm:prSet/>
      <dgm:spPr/>
      <dgm:t>
        <a:bodyPr/>
        <a:lstStyle/>
        <a:p>
          <a:endParaRPr lang="en-US"/>
        </a:p>
      </dgm:t>
    </dgm:pt>
    <dgm:pt modelId="{7D8C7A49-846B-425A-A372-DA2BF28DA196}" type="sibTrans" cxnId="{B0542320-1ACE-40DC-8A28-1279388B3948}">
      <dgm:prSet/>
      <dgm:spPr/>
      <dgm:t>
        <a:bodyPr/>
        <a:lstStyle/>
        <a:p>
          <a:endParaRPr lang="en-US"/>
        </a:p>
      </dgm:t>
    </dgm:pt>
    <dgm:pt modelId="{855749C9-25BC-45AC-B787-9457C050449F}" type="pres">
      <dgm:prSet presAssocID="{9F318CA6-08AB-4ABE-B349-676605B65D6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E4DC371-F7C6-47CE-B90E-1AFFF13B3F0E}" type="pres">
      <dgm:prSet presAssocID="{FC9D8059-D2E0-4C91-8D8D-A79D1FB79854}" presName="root" presStyleCnt="0"/>
      <dgm:spPr/>
    </dgm:pt>
    <dgm:pt modelId="{77B1561D-399D-4DFB-9AB8-7B690400EE7B}" type="pres">
      <dgm:prSet presAssocID="{FC9D8059-D2E0-4C91-8D8D-A79D1FB79854}" presName="rootComposite" presStyleCnt="0"/>
      <dgm:spPr/>
    </dgm:pt>
    <dgm:pt modelId="{7A996C81-500F-4B1F-B5A4-1B476941A02A}" type="pres">
      <dgm:prSet presAssocID="{FC9D8059-D2E0-4C91-8D8D-A79D1FB79854}" presName="rootText" presStyleLbl="node1" presStyleIdx="0" presStyleCnt="1" custScaleX="570474" custScaleY="204969" custLinFactNeighborX="-190" custLinFactNeighborY="-13254"/>
      <dgm:spPr/>
      <dgm:t>
        <a:bodyPr/>
        <a:lstStyle/>
        <a:p>
          <a:endParaRPr lang="en-US"/>
        </a:p>
      </dgm:t>
    </dgm:pt>
    <dgm:pt modelId="{326860F1-B8CF-451E-A26A-39B929BC3F19}" type="pres">
      <dgm:prSet presAssocID="{FC9D8059-D2E0-4C91-8D8D-A79D1FB79854}" presName="rootConnector" presStyleLbl="node1" presStyleIdx="0" presStyleCnt="1"/>
      <dgm:spPr/>
      <dgm:t>
        <a:bodyPr/>
        <a:lstStyle/>
        <a:p>
          <a:endParaRPr lang="en-US"/>
        </a:p>
      </dgm:t>
    </dgm:pt>
    <dgm:pt modelId="{2E4345B9-8324-4DBE-9681-CF7D074FAF45}" type="pres">
      <dgm:prSet presAssocID="{FC9D8059-D2E0-4C91-8D8D-A79D1FB79854}" presName="childShape" presStyleCnt="0"/>
      <dgm:spPr/>
    </dgm:pt>
  </dgm:ptLst>
  <dgm:cxnLst>
    <dgm:cxn modelId="{011A6DC6-B935-4831-BFE3-23F3B782C48F}" type="presOf" srcId="{FC9D8059-D2E0-4C91-8D8D-A79D1FB79854}" destId="{7A996C81-500F-4B1F-B5A4-1B476941A02A}" srcOrd="0" destOrd="0" presId="urn:microsoft.com/office/officeart/2005/8/layout/hierarchy3"/>
    <dgm:cxn modelId="{918C7B63-7D10-47FD-AF45-22F8D9538B1D}" type="presOf" srcId="{FC9D8059-D2E0-4C91-8D8D-A79D1FB79854}" destId="{326860F1-B8CF-451E-A26A-39B929BC3F19}" srcOrd="1" destOrd="0" presId="urn:microsoft.com/office/officeart/2005/8/layout/hierarchy3"/>
    <dgm:cxn modelId="{C925F4B5-8AAA-4853-8C18-499817609EB0}" type="presOf" srcId="{9F318CA6-08AB-4ABE-B349-676605B65D6C}" destId="{855749C9-25BC-45AC-B787-9457C050449F}" srcOrd="0" destOrd="0" presId="urn:microsoft.com/office/officeart/2005/8/layout/hierarchy3"/>
    <dgm:cxn modelId="{B0542320-1ACE-40DC-8A28-1279388B3948}" srcId="{9F318CA6-08AB-4ABE-B349-676605B65D6C}" destId="{FC9D8059-D2E0-4C91-8D8D-A79D1FB79854}" srcOrd="0" destOrd="0" parTransId="{B4C1CCFE-FE1F-4EA9-A040-FFA594C8966E}" sibTransId="{7D8C7A49-846B-425A-A372-DA2BF28DA196}"/>
    <dgm:cxn modelId="{8310684E-7B41-4F42-952F-EFC5D986CC4B}" type="presParOf" srcId="{855749C9-25BC-45AC-B787-9457C050449F}" destId="{1E4DC371-F7C6-47CE-B90E-1AFFF13B3F0E}" srcOrd="0" destOrd="0" presId="urn:microsoft.com/office/officeart/2005/8/layout/hierarchy3"/>
    <dgm:cxn modelId="{2F165B2E-D5E4-4F28-AE2B-6A26FF2123B5}" type="presParOf" srcId="{1E4DC371-F7C6-47CE-B90E-1AFFF13B3F0E}" destId="{77B1561D-399D-4DFB-9AB8-7B690400EE7B}" srcOrd="0" destOrd="0" presId="urn:microsoft.com/office/officeart/2005/8/layout/hierarchy3"/>
    <dgm:cxn modelId="{EF9409F6-D70B-483A-B8B4-0B06DE59BE48}" type="presParOf" srcId="{77B1561D-399D-4DFB-9AB8-7B690400EE7B}" destId="{7A996C81-500F-4B1F-B5A4-1B476941A02A}" srcOrd="0" destOrd="0" presId="urn:microsoft.com/office/officeart/2005/8/layout/hierarchy3"/>
    <dgm:cxn modelId="{E1C67B92-7352-42A2-9F84-28A9F347CA07}" type="presParOf" srcId="{77B1561D-399D-4DFB-9AB8-7B690400EE7B}" destId="{326860F1-B8CF-451E-A26A-39B929BC3F19}" srcOrd="1" destOrd="0" presId="urn:microsoft.com/office/officeart/2005/8/layout/hierarchy3"/>
    <dgm:cxn modelId="{12520FEA-E26D-4DE5-9F06-30115A72C3E5}" type="presParOf" srcId="{1E4DC371-F7C6-47CE-B90E-1AFFF13B3F0E}" destId="{2E4345B9-8324-4DBE-9681-CF7D074FAF4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A212BD-B7F9-7F42-9494-E7AB5F6E239F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42E436-A491-364C-A68C-7FC740D03EE9}">
      <dgm:prSet phldrT="[Text]" custT="1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r>
            <a:rPr lang="en-US" sz="1600" b="1" dirty="0" smtClean="0">
              <a:latin typeface="Arial"/>
              <a:cs typeface="Arial"/>
            </a:rPr>
            <a:t>LABOR MARKET DATA</a:t>
          </a:r>
          <a:endParaRPr lang="en-US" sz="1600" b="1" dirty="0">
            <a:latin typeface="Arial"/>
            <a:cs typeface="Arial"/>
          </a:endParaRPr>
        </a:p>
      </dgm:t>
    </dgm:pt>
    <dgm:pt modelId="{17CA1032-2A50-2B48-90E0-DDDE5A5DAE64}" type="parTrans" cxnId="{FA40B1A8-086F-D049-855E-AEC05DA044D1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7FF2C459-6C97-204C-8C71-438CB331B022}" type="sibTrans" cxnId="{FA40B1A8-086F-D049-855E-AEC05DA044D1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20F1DA34-3886-BE4B-8314-61CDAC210E27}">
      <dgm:prSet phldrT="[Text]" custT="1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r>
            <a:rPr lang="en-US" sz="1400" b="1" dirty="0" smtClean="0">
              <a:latin typeface="Arial"/>
              <a:cs typeface="Arial"/>
            </a:rPr>
            <a:t>ANALYTICAL FRAMEWORK</a:t>
          </a:r>
          <a:endParaRPr lang="en-US" sz="1400" b="1" dirty="0">
            <a:latin typeface="Arial"/>
            <a:cs typeface="Arial"/>
          </a:endParaRPr>
        </a:p>
      </dgm:t>
    </dgm:pt>
    <dgm:pt modelId="{514D6DCE-0775-D142-A426-F6CFF0FBC23B}" type="parTrans" cxnId="{EFE3A13A-3928-1243-8DC8-40C65BADA0ED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413F19BF-3181-8949-9BDB-8B8A672D41B2}" type="sibTrans" cxnId="{EFE3A13A-3928-1243-8DC8-40C65BADA0ED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1A3C1D0E-747C-BF43-B524-B9449817923F}">
      <dgm:prSet phldrT="[Text]" custT="1"/>
      <dgm:spPr>
        <a:solidFill>
          <a:schemeClr val="tx2">
            <a:lumMod val="75000"/>
          </a:schemeClr>
        </a:solidFill>
        <a:effectLst/>
      </dgm:spPr>
      <dgm:t>
        <a:bodyPr/>
        <a:lstStyle/>
        <a:p>
          <a:r>
            <a:rPr lang="en-US" sz="1600" b="1" dirty="0" smtClean="0">
              <a:latin typeface="Arial"/>
              <a:cs typeface="Arial"/>
            </a:rPr>
            <a:t>TRAINING</a:t>
          </a:r>
          <a:endParaRPr lang="en-US" sz="1600" b="1" dirty="0">
            <a:latin typeface="Arial"/>
            <a:cs typeface="Arial"/>
          </a:endParaRPr>
        </a:p>
      </dgm:t>
    </dgm:pt>
    <dgm:pt modelId="{E1F5D3EA-3E72-5347-A7A7-871A5B9C42E3}" type="parTrans" cxnId="{DB52400C-5DA5-3941-AAB1-001044508945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2732BFB2-B5A2-F74F-B3CD-5605B1F5684E}" type="sibTrans" cxnId="{DB52400C-5DA5-3941-AAB1-001044508945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1DE6913A-90D6-9344-924C-92E3784F727E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rPr>
            <a:t>USING DATA TO MAKE BETTER DECISIONS</a:t>
          </a:r>
          <a:endParaRPr lang="en-US" sz="2000" b="1" dirty="0">
            <a:solidFill>
              <a:schemeClr val="accent6">
                <a:lumMod val="75000"/>
              </a:schemeClr>
            </a:solidFill>
            <a:latin typeface="Arial"/>
            <a:cs typeface="Arial"/>
          </a:endParaRPr>
        </a:p>
      </dgm:t>
    </dgm:pt>
    <dgm:pt modelId="{CD8101EF-F121-014B-96BA-BE5F723521B7}" type="parTrans" cxnId="{19656417-5531-294E-A9B4-B5402302CDF4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8FC0EDE5-18B8-F148-B6B7-6B79174AF2A1}" type="sibTrans" cxnId="{19656417-5531-294E-A9B4-B5402302CDF4}">
      <dgm:prSet/>
      <dgm:spPr/>
      <dgm:t>
        <a:bodyPr/>
        <a:lstStyle/>
        <a:p>
          <a:endParaRPr lang="en-US" sz="1600" b="1">
            <a:latin typeface="Arial"/>
            <a:cs typeface="Arial"/>
          </a:endParaRPr>
        </a:p>
      </dgm:t>
    </dgm:pt>
    <dgm:pt modelId="{F5EAF8FE-5669-774D-AA9C-103E7A457087}" type="pres">
      <dgm:prSet presAssocID="{5CA212BD-B7F9-7F42-9494-E7AB5F6E239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AA9731-61EE-714C-8BFD-DD5679785E32}" type="pres">
      <dgm:prSet presAssocID="{5CA212BD-B7F9-7F42-9494-E7AB5F6E239F}" presName="ellipse" presStyleLbl="trBgShp" presStyleIdx="0" presStyleCnt="1"/>
      <dgm:spPr/>
    </dgm:pt>
    <dgm:pt modelId="{30B560AD-140A-BC4E-88F7-EC0D85FEFA6E}" type="pres">
      <dgm:prSet presAssocID="{5CA212BD-B7F9-7F42-9494-E7AB5F6E239F}" presName="arrow1" presStyleLbl="fgShp" presStyleIdx="0" presStyleCnt="1"/>
      <dgm:spPr>
        <a:solidFill>
          <a:schemeClr val="accent6">
            <a:lumMod val="75000"/>
          </a:schemeClr>
        </a:solidFill>
        <a:effectLst/>
      </dgm:spPr>
      <dgm:t>
        <a:bodyPr/>
        <a:lstStyle/>
        <a:p>
          <a:endParaRPr lang="en-US"/>
        </a:p>
      </dgm:t>
    </dgm:pt>
    <dgm:pt modelId="{F22A2742-E073-2A46-9CD4-0433FB869ED0}" type="pres">
      <dgm:prSet presAssocID="{5CA212BD-B7F9-7F42-9494-E7AB5F6E239F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4A6EB-48B2-4245-B0CB-442115668130}" type="pres">
      <dgm:prSet presAssocID="{20F1DA34-3886-BE4B-8314-61CDAC210E2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DA0EE-4FA9-974C-8BF1-DDB5016EFF53}" type="pres">
      <dgm:prSet presAssocID="{1A3C1D0E-747C-BF43-B524-B9449817923F}" presName="item2" presStyleLbl="node1" presStyleIdx="1" presStyleCnt="3" custScaleX="1144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5560F-2A55-B243-B0DF-020604A409C9}" type="pres">
      <dgm:prSet presAssocID="{1DE6913A-90D6-9344-924C-92E3784F727E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B3FCA-A04D-534D-A3C1-F1CE49399AA5}" type="pres">
      <dgm:prSet presAssocID="{5CA212BD-B7F9-7F42-9494-E7AB5F6E239F}" presName="funnel" presStyleLbl="trAlignAcc1" presStyleIdx="0" presStyleCnt="1" custLinFactNeighborX="261" custLinFactNeighborY="-893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</dgm:ptLst>
  <dgm:cxnLst>
    <dgm:cxn modelId="{DB52400C-5DA5-3941-AAB1-001044508945}" srcId="{5CA212BD-B7F9-7F42-9494-E7AB5F6E239F}" destId="{1A3C1D0E-747C-BF43-B524-B9449817923F}" srcOrd="2" destOrd="0" parTransId="{E1F5D3EA-3E72-5347-A7A7-871A5B9C42E3}" sibTransId="{2732BFB2-B5A2-F74F-B3CD-5605B1F5684E}"/>
    <dgm:cxn modelId="{C778850C-E9A6-44B1-BEC8-0B93DF9EF131}" type="presOf" srcId="{1242E436-A491-364C-A68C-7FC740D03EE9}" destId="{28B5560F-2A55-B243-B0DF-020604A409C9}" srcOrd="0" destOrd="0" presId="urn:microsoft.com/office/officeart/2005/8/layout/funnel1"/>
    <dgm:cxn modelId="{3F49C89C-9470-4FAB-BB92-59C0036A07B5}" type="presOf" srcId="{5CA212BD-B7F9-7F42-9494-E7AB5F6E239F}" destId="{F5EAF8FE-5669-774D-AA9C-103E7A457087}" srcOrd="0" destOrd="0" presId="urn:microsoft.com/office/officeart/2005/8/layout/funnel1"/>
    <dgm:cxn modelId="{1A2B2A2D-674D-4546-AF87-93CAC8DA1AAB}" type="presOf" srcId="{1A3C1D0E-747C-BF43-B524-B9449817923F}" destId="{5A14A6EB-48B2-4245-B0CB-442115668130}" srcOrd="0" destOrd="0" presId="urn:microsoft.com/office/officeart/2005/8/layout/funnel1"/>
    <dgm:cxn modelId="{FC7723CA-3E73-4EF1-85D8-1464CDE83BB9}" type="presOf" srcId="{1DE6913A-90D6-9344-924C-92E3784F727E}" destId="{F22A2742-E073-2A46-9CD4-0433FB869ED0}" srcOrd="0" destOrd="0" presId="urn:microsoft.com/office/officeart/2005/8/layout/funnel1"/>
    <dgm:cxn modelId="{EFE3A13A-3928-1243-8DC8-40C65BADA0ED}" srcId="{5CA212BD-B7F9-7F42-9494-E7AB5F6E239F}" destId="{20F1DA34-3886-BE4B-8314-61CDAC210E27}" srcOrd="1" destOrd="0" parTransId="{514D6DCE-0775-D142-A426-F6CFF0FBC23B}" sibTransId="{413F19BF-3181-8949-9BDB-8B8A672D41B2}"/>
    <dgm:cxn modelId="{FA40B1A8-086F-D049-855E-AEC05DA044D1}" srcId="{5CA212BD-B7F9-7F42-9494-E7AB5F6E239F}" destId="{1242E436-A491-364C-A68C-7FC740D03EE9}" srcOrd="0" destOrd="0" parTransId="{17CA1032-2A50-2B48-90E0-DDDE5A5DAE64}" sibTransId="{7FF2C459-6C97-204C-8C71-438CB331B022}"/>
    <dgm:cxn modelId="{19656417-5531-294E-A9B4-B5402302CDF4}" srcId="{5CA212BD-B7F9-7F42-9494-E7AB5F6E239F}" destId="{1DE6913A-90D6-9344-924C-92E3784F727E}" srcOrd="3" destOrd="0" parTransId="{CD8101EF-F121-014B-96BA-BE5F723521B7}" sibTransId="{8FC0EDE5-18B8-F148-B6B7-6B79174AF2A1}"/>
    <dgm:cxn modelId="{305222AF-0FCB-4563-B1F8-2D89969F75B5}" type="presOf" srcId="{20F1DA34-3886-BE4B-8314-61CDAC210E27}" destId="{900DA0EE-4FA9-974C-8BF1-DDB5016EFF53}" srcOrd="0" destOrd="0" presId="urn:microsoft.com/office/officeart/2005/8/layout/funnel1"/>
    <dgm:cxn modelId="{C1ABEFED-C48D-4E4B-9D73-65BD65F6D9F9}" type="presParOf" srcId="{F5EAF8FE-5669-774D-AA9C-103E7A457087}" destId="{C5AA9731-61EE-714C-8BFD-DD5679785E32}" srcOrd="0" destOrd="0" presId="urn:microsoft.com/office/officeart/2005/8/layout/funnel1"/>
    <dgm:cxn modelId="{EBAD9A7A-0DE1-4F0F-871C-8BDB6F410F01}" type="presParOf" srcId="{F5EAF8FE-5669-774D-AA9C-103E7A457087}" destId="{30B560AD-140A-BC4E-88F7-EC0D85FEFA6E}" srcOrd="1" destOrd="0" presId="urn:microsoft.com/office/officeart/2005/8/layout/funnel1"/>
    <dgm:cxn modelId="{37853A4A-C02E-4453-97F3-DA3FAF054AD5}" type="presParOf" srcId="{F5EAF8FE-5669-774D-AA9C-103E7A457087}" destId="{F22A2742-E073-2A46-9CD4-0433FB869ED0}" srcOrd="2" destOrd="0" presId="urn:microsoft.com/office/officeart/2005/8/layout/funnel1"/>
    <dgm:cxn modelId="{5D50B64B-370D-484F-A756-F32BF7B60C3D}" type="presParOf" srcId="{F5EAF8FE-5669-774D-AA9C-103E7A457087}" destId="{5A14A6EB-48B2-4245-B0CB-442115668130}" srcOrd="3" destOrd="0" presId="urn:microsoft.com/office/officeart/2005/8/layout/funnel1"/>
    <dgm:cxn modelId="{359D8890-B571-452D-8EFA-858BE201B20F}" type="presParOf" srcId="{F5EAF8FE-5669-774D-AA9C-103E7A457087}" destId="{900DA0EE-4FA9-974C-8BF1-DDB5016EFF53}" srcOrd="4" destOrd="0" presId="urn:microsoft.com/office/officeart/2005/8/layout/funnel1"/>
    <dgm:cxn modelId="{B8852A2B-5057-46B7-BDA5-3BBB4D0AE1ED}" type="presParOf" srcId="{F5EAF8FE-5669-774D-AA9C-103E7A457087}" destId="{28B5560F-2A55-B243-B0DF-020604A409C9}" srcOrd="5" destOrd="0" presId="urn:microsoft.com/office/officeart/2005/8/layout/funnel1"/>
    <dgm:cxn modelId="{B99224FF-7318-4F74-A734-87C070F6F835}" type="presParOf" srcId="{F5EAF8FE-5669-774D-AA9C-103E7A457087}" destId="{387B3FCA-A04D-534D-A3C1-F1CE49399AA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83176E-9431-684C-99C6-C192C0DF7F60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</dgm:pt>
    <dgm:pt modelId="{40E09D7F-42AD-AE49-9FDB-7B8A30BC78EC}">
      <dgm:prSet phldrT="[Text]" custT="1"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n-US" sz="1600" b="1" dirty="0" smtClean="0">
              <a:latin typeface="Arial"/>
              <a:cs typeface="Arial"/>
            </a:rPr>
            <a:t>Business Management</a:t>
          </a:r>
          <a:endParaRPr lang="en-US" sz="1600" b="1" dirty="0">
            <a:latin typeface="Arial"/>
            <a:cs typeface="Arial"/>
          </a:endParaRPr>
        </a:p>
      </dgm:t>
    </dgm:pt>
    <dgm:pt modelId="{79C7E114-4590-7942-B00C-B2FA88EA24BE}" type="parTrans" cxnId="{3CB17C64-83AC-F144-8C8F-63B01290FA11}">
      <dgm:prSet/>
      <dgm:spPr/>
      <dgm:t>
        <a:bodyPr/>
        <a:lstStyle/>
        <a:p>
          <a:endParaRPr lang="en-US"/>
        </a:p>
      </dgm:t>
    </dgm:pt>
    <dgm:pt modelId="{899473D1-559B-0649-82BD-35AEBBCE8C39}" type="sibTrans" cxnId="{3CB17C64-83AC-F144-8C8F-63B01290FA11}">
      <dgm:prSet/>
      <dgm:spPr/>
      <dgm:t>
        <a:bodyPr/>
        <a:lstStyle/>
        <a:p>
          <a:endParaRPr lang="en-US"/>
        </a:p>
      </dgm:t>
    </dgm:pt>
    <dgm:pt modelId="{F0E4FE49-6E1B-504D-946D-AB9F9E26475D}">
      <dgm:prSet phldrT="[Text]" custT="1"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n-US" sz="1600" b="1" dirty="0" smtClean="0">
              <a:latin typeface="Arial"/>
              <a:cs typeface="Arial"/>
            </a:rPr>
            <a:t>Accounting</a:t>
          </a:r>
          <a:endParaRPr lang="en-US" sz="1600" b="1" dirty="0">
            <a:latin typeface="Arial"/>
            <a:cs typeface="Arial"/>
          </a:endParaRPr>
        </a:p>
      </dgm:t>
    </dgm:pt>
    <dgm:pt modelId="{9C9CCB83-205C-834D-8AC9-3A5DB8AAAE15}" type="parTrans" cxnId="{8B265945-13EB-CA43-BC99-DAA1DD22EB2B}">
      <dgm:prSet/>
      <dgm:spPr>
        <a:ln w="38100">
          <a:solidFill>
            <a:schemeClr val="accent6">
              <a:lumMod val="75000"/>
            </a:schemeClr>
          </a:solidFill>
          <a:tailEnd type="triangle"/>
        </a:ln>
      </dgm:spPr>
      <dgm:t>
        <a:bodyPr/>
        <a:lstStyle/>
        <a:p>
          <a:endParaRPr lang="en-US" dirty="0"/>
        </a:p>
      </dgm:t>
    </dgm:pt>
    <dgm:pt modelId="{9614747F-396A-344E-877E-82224442C752}" type="sibTrans" cxnId="{8B265945-13EB-CA43-BC99-DAA1DD22EB2B}">
      <dgm:prSet/>
      <dgm:spPr/>
      <dgm:t>
        <a:bodyPr/>
        <a:lstStyle/>
        <a:p>
          <a:endParaRPr lang="en-US"/>
        </a:p>
      </dgm:t>
    </dgm:pt>
    <dgm:pt modelId="{94F58357-250C-9940-B391-EC53CDF3E160}">
      <dgm:prSet custT="1"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n-US" sz="1600" b="1" dirty="0" smtClean="0">
              <a:latin typeface="Arial"/>
              <a:cs typeface="Arial"/>
            </a:rPr>
            <a:t>Business Administration</a:t>
          </a:r>
          <a:endParaRPr lang="en-US" sz="1600" b="1" dirty="0">
            <a:latin typeface="Arial"/>
            <a:cs typeface="Arial"/>
          </a:endParaRPr>
        </a:p>
      </dgm:t>
    </dgm:pt>
    <dgm:pt modelId="{DA1C845D-ACBF-364D-A5AB-69377599628D}" type="parTrans" cxnId="{6201778A-E4F2-5243-AD2D-0A9509054ADE}">
      <dgm:prSet/>
      <dgm:spPr>
        <a:ln w="38100">
          <a:solidFill>
            <a:schemeClr val="accent6">
              <a:lumMod val="75000"/>
            </a:schemeClr>
          </a:solidFill>
          <a:tailEnd type="triangle"/>
        </a:ln>
      </dgm:spPr>
      <dgm:t>
        <a:bodyPr/>
        <a:lstStyle/>
        <a:p>
          <a:endParaRPr lang="en-US" dirty="0"/>
        </a:p>
      </dgm:t>
    </dgm:pt>
    <dgm:pt modelId="{2CF3A48E-0251-EF46-B7F2-58899C0AE04F}" type="sibTrans" cxnId="{6201778A-E4F2-5243-AD2D-0A9509054ADE}">
      <dgm:prSet/>
      <dgm:spPr/>
      <dgm:t>
        <a:bodyPr/>
        <a:lstStyle/>
        <a:p>
          <a:endParaRPr lang="en-US"/>
        </a:p>
      </dgm:t>
    </dgm:pt>
    <dgm:pt modelId="{73FAC495-E3FF-9C4E-8977-637B76557F25}">
      <dgm:prSet custT="1"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en-US" sz="1600" b="1" dirty="0" smtClean="0">
              <a:latin typeface="Arial"/>
              <a:cs typeface="Arial"/>
            </a:rPr>
            <a:t>Management &amp; Marketing</a:t>
          </a:r>
          <a:endParaRPr lang="en-US" sz="1600" b="1" dirty="0">
            <a:latin typeface="Arial"/>
            <a:cs typeface="Arial"/>
          </a:endParaRPr>
        </a:p>
      </dgm:t>
    </dgm:pt>
    <dgm:pt modelId="{E02C38E2-0FA2-D945-B9E2-4E3CEF74BF1A}" type="sibTrans" cxnId="{CE44178A-0E3E-064E-8B24-B9B96F69C57B}">
      <dgm:prSet/>
      <dgm:spPr/>
      <dgm:t>
        <a:bodyPr/>
        <a:lstStyle/>
        <a:p>
          <a:endParaRPr lang="en-US"/>
        </a:p>
      </dgm:t>
    </dgm:pt>
    <dgm:pt modelId="{BB593915-3448-6342-BC6A-579C3D1E46E2}" type="parTrans" cxnId="{CE44178A-0E3E-064E-8B24-B9B96F69C57B}">
      <dgm:prSet/>
      <dgm:spPr>
        <a:ln w="38100" cmpd="sng">
          <a:solidFill>
            <a:srgbClr val="E46C0A"/>
          </a:solidFill>
        </a:ln>
      </dgm:spPr>
      <dgm:t>
        <a:bodyPr/>
        <a:lstStyle/>
        <a:p>
          <a:endParaRPr lang="en-US"/>
        </a:p>
      </dgm:t>
    </dgm:pt>
    <dgm:pt modelId="{89DD8853-47E4-6E4F-B268-34B7358C96A9}" type="pres">
      <dgm:prSet presAssocID="{CD83176E-9431-684C-99C6-C192C0DF7F6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BEB2FBA-A7F9-1244-BFDD-2F84B00EBA7F}" type="pres">
      <dgm:prSet presAssocID="{40E09D7F-42AD-AE49-9FDB-7B8A30BC78EC}" presName="centerShape" presStyleLbl="node0" presStyleIdx="0" presStyleCnt="1"/>
      <dgm:spPr/>
      <dgm:t>
        <a:bodyPr/>
        <a:lstStyle/>
        <a:p>
          <a:endParaRPr lang="en-US"/>
        </a:p>
      </dgm:t>
    </dgm:pt>
    <dgm:pt modelId="{CD0447DE-71E1-DB4A-A1B7-9D9FD4585050}" type="pres">
      <dgm:prSet presAssocID="{9C9CCB83-205C-834D-8AC9-3A5DB8AAAE15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683A6843-DB3C-CC48-ACBB-D46730359369}" type="pres">
      <dgm:prSet presAssocID="{F0E4FE49-6E1B-504D-946D-AB9F9E26475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F1AC4-9F5F-BA4A-BE55-4EF5C41E079C}" type="pres">
      <dgm:prSet presAssocID="{DA1C845D-ACBF-364D-A5AB-69377599628D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FAB63127-A2D7-5341-B75A-CA64521DFBE3}" type="pres">
      <dgm:prSet presAssocID="{94F58357-250C-9940-B391-EC53CDF3E1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150CCB-E3EF-2442-9EC5-3A495BD7EE9B}" type="pres">
      <dgm:prSet presAssocID="{BB593915-3448-6342-BC6A-579C3D1E46E2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B547EC46-B829-2F4C-828D-12F2CD17C0D4}" type="pres">
      <dgm:prSet presAssocID="{73FAC495-E3FF-9C4E-8977-637B76557F2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B17C64-83AC-F144-8C8F-63B01290FA11}" srcId="{CD83176E-9431-684C-99C6-C192C0DF7F60}" destId="{40E09D7F-42AD-AE49-9FDB-7B8A30BC78EC}" srcOrd="0" destOrd="0" parTransId="{79C7E114-4590-7942-B00C-B2FA88EA24BE}" sibTransId="{899473D1-559B-0649-82BD-35AEBBCE8C39}"/>
    <dgm:cxn modelId="{D09D898F-F2AD-4BC7-965D-B8D2EEC79840}" type="presOf" srcId="{DA1C845D-ACBF-364D-A5AB-69377599628D}" destId="{C51F1AC4-9F5F-BA4A-BE55-4EF5C41E079C}" srcOrd="0" destOrd="0" presId="urn:microsoft.com/office/officeart/2005/8/layout/radial4"/>
    <dgm:cxn modelId="{E9951CAA-D6B1-40BC-AB76-738537FF5DD6}" type="presOf" srcId="{40E09D7F-42AD-AE49-9FDB-7B8A30BC78EC}" destId="{DBEB2FBA-A7F9-1244-BFDD-2F84B00EBA7F}" srcOrd="0" destOrd="0" presId="urn:microsoft.com/office/officeart/2005/8/layout/radial4"/>
    <dgm:cxn modelId="{C10353C8-CF2A-401F-9F53-4DCDA3D6B641}" type="presOf" srcId="{9C9CCB83-205C-834D-8AC9-3A5DB8AAAE15}" destId="{CD0447DE-71E1-DB4A-A1B7-9D9FD4585050}" srcOrd="0" destOrd="0" presId="urn:microsoft.com/office/officeart/2005/8/layout/radial4"/>
    <dgm:cxn modelId="{A94997C7-903B-4BAD-9CA5-D4F1DED7D70F}" type="presOf" srcId="{F0E4FE49-6E1B-504D-946D-AB9F9E26475D}" destId="{683A6843-DB3C-CC48-ACBB-D46730359369}" srcOrd="0" destOrd="0" presId="urn:microsoft.com/office/officeart/2005/8/layout/radial4"/>
    <dgm:cxn modelId="{7FEBAEEF-F8FA-4D29-B4E0-75A1F82CE73B}" type="presOf" srcId="{CD83176E-9431-684C-99C6-C192C0DF7F60}" destId="{89DD8853-47E4-6E4F-B268-34B7358C96A9}" srcOrd="0" destOrd="0" presId="urn:microsoft.com/office/officeart/2005/8/layout/radial4"/>
    <dgm:cxn modelId="{CE44178A-0E3E-064E-8B24-B9B96F69C57B}" srcId="{40E09D7F-42AD-AE49-9FDB-7B8A30BC78EC}" destId="{73FAC495-E3FF-9C4E-8977-637B76557F25}" srcOrd="2" destOrd="0" parTransId="{BB593915-3448-6342-BC6A-579C3D1E46E2}" sibTransId="{E02C38E2-0FA2-D945-B9E2-4E3CEF74BF1A}"/>
    <dgm:cxn modelId="{8B265945-13EB-CA43-BC99-DAA1DD22EB2B}" srcId="{40E09D7F-42AD-AE49-9FDB-7B8A30BC78EC}" destId="{F0E4FE49-6E1B-504D-946D-AB9F9E26475D}" srcOrd="0" destOrd="0" parTransId="{9C9CCB83-205C-834D-8AC9-3A5DB8AAAE15}" sibTransId="{9614747F-396A-344E-877E-82224442C752}"/>
    <dgm:cxn modelId="{6201778A-E4F2-5243-AD2D-0A9509054ADE}" srcId="{40E09D7F-42AD-AE49-9FDB-7B8A30BC78EC}" destId="{94F58357-250C-9940-B391-EC53CDF3E160}" srcOrd="1" destOrd="0" parTransId="{DA1C845D-ACBF-364D-A5AB-69377599628D}" sibTransId="{2CF3A48E-0251-EF46-B7F2-58899C0AE04F}"/>
    <dgm:cxn modelId="{4CDC57DF-BB25-4795-8280-8191CD1E4FAE}" type="presOf" srcId="{73FAC495-E3FF-9C4E-8977-637B76557F25}" destId="{B547EC46-B829-2F4C-828D-12F2CD17C0D4}" srcOrd="0" destOrd="0" presId="urn:microsoft.com/office/officeart/2005/8/layout/radial4"/>
    <dgm:cxn modelId="{4025C7CD-E547-4000-985C-533976CA70AD}" type="presOf" srcId="{BB593915-3448-6342-BC6A-579C3D1E46E2}" destId="{D5150CCB-E3EF-2442-9EC5-3A495BD7EE9B}" srcOrd="0" destOrd="0" presId="urn:microsoft.com/office/officeart/2005/8/layout/radial4"/>
    <dgm:cxn modelId="{5AA21F47-1A8D-4820-A902-162181FF47ED}" type="presOf" srcId="{94F58357-250C-9940-B391-EC53CDF3E160}" destId="{FAB63127-A2D7-5341-B75A-CA64521DFBE3}" srcOrd="0" destOrd="0" presId="urn:microsoft.com/office/officeart/2005/8/layout/radial4"/>
    <dgm:cxn modelId="{C120E68D-E500-403B-A9E5-11753367222E}" type="presParOf" srcId="{89DD8853-47E4-6E4F-B268-34B7358C96A9}" destId="{DBEB2FBA-A7F9-1244-BFDD-2F84B00EBA7F}" srcOrd="0" destOrd="0" presId="urn:microsoft.com/office/officeart/2005/8/layout/radial4"/>
    <dgm:cxn modelId="{591A7518-CF77-44E3-A349-F0A9B1DC3A49}" type="presParOf" srcId="{89DD8853-47E4-6E4F-B268-34B7358C96A9}" destId="{CD0447DE-71E1-DB4A-A1B7-9D9FD4585050}" srcOrd="1" destOrd="0" presId="urn:microsoft.com/office/officeart/2005/8/layout/radial4"/>
    <dgm:cxn modelId="{E8F55815-B94F-4C9C-9C47-5EF3F7C979CD}" type="presParOf" srcId="{89DD8853-47E4-6E4F-B268-34B7358C96A9}" destId="{683A6843-DB3C-CC48-ACBB-D46730359369}" srcOrd="2" destOrd="0" presId="urn:microsoft.com/office/officeart/2005/8/layout/radial4"/>
    <dgm:cxn modelId="{14885460-A321-4A6D-A92E-AF3786CEE36E}" type="presParOf" srcId="{89DD8853-47E4-6E4F-B268-34B7358C96A9}" destId="{C51F1AC4-9F5F-BA4A-BE55-4EF5C41E079C}" srcOrd="3" destOrd="0" presId="urn:microsoft.com/office/officeart/2005/8/layout/radial4"/>
    <dgm:cxn modelId="{5E9882EC-3190-4633-ACF9-4E875D7008DC}" type="presParOf" srcId="{89DD8853-47E4-6E4F-B268-34B7358C96A9}" destId="{FAB63127-A2D7-5341-B75A-CA64521DFBE3}" srcOrd="4" destOrd="0" presId="urn:microsoft.com/office/officeart/2005/8/layout/radial4"/>
    <dgm:cxn modelId="{7013B874-5F15-4D3C-B8D4-1DE2D0DA63F6}" type="presParOf" srcId="{89DD8853-47E4-6E4F-B268-34B7358C96A9}" destId="{D5150CCB-E3EF-2442-9EC5-3A495BD7EE9B}" srcOrd="5" destOrd="0" presId="urn:microsoft.com/office/officeart/2005/8/layout/radial4"/>
    <dgm:cxn modelId="{B7A8BE7F-1651-4559-8C91-8411E82D5175}" type="presParOf" srcId="{89DD8853-47E4-6E4F-B268-34B7358C96A9}" destId="{B547EC46-B829-2F4C-828D-12F2CD17C0D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C39CA0-85E9-FB40-9CA8-3C6EF7F742D8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CA00C1-EDD1-8F49-8B4D-15C382051429}">
      <dgm:prSet phldrT="[Text]"/>
      <dgm:spPr/>
      <dgm:t>
        <a:bodyPr/>
        <a:lstStyle/>
        <a:p>
          <a:pPr algn="ctr"/>
          <a:r>
            <a:rPr lang="en-US" dirty="0">
              <a:latin typeface="Arial"/>
              <a:cs typeface="Arial"/>
            </a:rPr>
            <a:t>Pre-engagement</a:t>
          </a:r>
        </a:p>
      </dgm:t>
    </dgm:pt>
    <dgm:pt modelId="{97A354D7-4F91-9E40-BD52-EB3CFE969C78}" type="parTrans" cxnId="{E86367F3-9F5B-0349-BA1B-F618F42B0492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2B9C0FC5-4A33-1542-967A-A07400F35F3D}" type="sibTrans" cxnId="{E86367F3-9F5B-0349-BA1B-F618F42B0492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29DD84CA-6672-B345-9EBB-791F8543D4E6}">
      <dgm:prSet phldrT="[Text]"/>
      <dgm:spPr/>
      <dgm:t>
        <a:bodyPr/>
        <a:lstStyle/>
        <a:p>
          <a:pPr algn="ctr"/>
          <a:r>
            <a:rPr lang="en-US" dirty="0">
              <a:latin typeface="Arial"/>
              <a:cs typeface="Arial"/>
            </a:rPr>
            <a:t>Establishing the partnership</a:t>
          </a:r>
        </a:p>
      </dgm:t>
    </dgm:pt>
    <dgm:pt modelId="{9FC2B002-3FD1-C242-8297-F4D0435F03F6}" type="parTrans" cxnId="{80A22B21-6B75-0649-8A33-98887EE54E83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17A2539B-0343-5840-A21C-8FD93BE2ACBE}" type="sibTrans" cxnId="{80A22B21-6B75-0649-8A33-98887EE54E83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89A92A0B-6688-4548-998D-DC1C192616EA}">
      <dgm:prSet phldrT="[Text]"/>
      <dgm:spPr/>
      <dgm:t>
        <a:bodyPr/>
        <a:lstStyle/>
        <a:p>
          <a:pPr algn="ctr"/>
          <a:r>
            <a:rPr lang="en-US" dirty="0">
              <a:latin typeface="Arial"/>
              <a:cs typeface="Arial"/>
            </a:rPr>
            <a:t>Systematizing</a:t>
          </a:r>
        </a:p>
      </dgm:t>
    </dgm:pt>
    <dgm:pt modelId="{71F0B3AF-7C06-C445-8938-D6502B9156A5}" type="parTrans" cxnId="{6B08DC59-9217-8C49-89E2-BCD712120053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CFE5247B-5394-B345-BBDD-BDB29F154544}" type="sibTrans" cxnId="{6B08DC59-9217-8C49-89E2-BCD712120053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DD3078C0-05FB-AB4F-8CDB-7BCD9F349875}">
      <dgm:prSet phldrT="[Text]"/>
      <dgm:spPr/>
      <dgm:t>
        <a:bodyPr/>
        <a:lstStyle/>
        <a:p>
          <a:pPr algn="ctr"/>
          <a:r>
            <a:rPr lang="en-US" dirty="0">
              <a:latin typeface="Arial"/>
              <a:cs typeface="Arial"/>
            </a:rPr>
            <a:t>Monitoring &amp; Evaluation </a:t>
          </a:r>
        </a:p>
      </dgm:t>
    </dgm:pt>
    <dgm:pt modelId="{3E019ED8-D7AC-8746-BF75-05F8FDF85CAF}" type="parTrans" cxnId="{41C3AB24-2EB3-EB48-AF57-C4E62F003A20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AA9E62F8-7AEF-DE40-AA17-6F6D3B533671}" type="sibTrans" cxnId="{41C3AB24-2EB3-EB48-AF57-C4E62F003A20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4F4D8ED5-163F-5D40-A20B-72A57C9ADE30}">
      <dgm:prSet phldrT="[Text]"/>
      <dgm:spPr/>
      <dgm:t>
        <a:bodyPr/>
        <a:lstStyle/>
        <a:p>
          <a:pPr algn="ctr"/>
          <a:r>
            <a:rPr lang="en-US" dirty="0">
              <a:latin typeface="Arial"/>
              <a:cs typeface="Arial"/>
            </a:rPr>
            <a:t>Retention</a:t>
          </a:r>
        </a:p>
      </dgm:t>
    </dgm:pt>
    <dgm:pt modelId="{E7E4B6A0-3FB9-1E4E-B273-180DD52F8C7B}" type="parTrans" cxnId="{7DC3920C-72BE-554C-B359-BE6AFEE304C9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64BB61BF-37F7-7148-96BD-2F69A1E514CE}" type="sibTrans" cxnId="{7DC3920C-72BE-554C-B359-BE6AFEE304C9}">
      <dgm:prSet/>
      <dgm:spPr/>
      <dgm:t>
        <a:bodyPr/>
        <a:lstStyle/>
        <a:p>
          <a:pPr algn="ctr"/>
          <a:endParaRPr lang="en-US">
            <a:latin typeface="Arial"/>
            <a:cs typeface="Arial"/>
          </a:endParaRPr>
        </a:p>
      </dgm:t>
    </dgm:pt>
    <dgm:pt modelId="{ADEB40A0-9D27-D949-9068-329E51341C70}" type="pres">
      <dgm:prSet presAssocID="{4CC39CA0-85E9-FB40-9CA8-3C6EF7F742D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819B84-B60D-114F-9572-30604F74EDAF}" type="pres">
      <dgm:prSet presAssocID="{4CC39CA0-85E9-FB40-9CA8-3C6EF7F742D8}" presName="cycle" presStyleCnt="0"/>
      <dgm:spPr/>
    </dgm:pt>
    <dgm:pt modelId="{EDBD2C96-EF56-6B4E-B50A-42769F5CE864}" type="pres">
      <dgm:prSet presAssocID="{3CCA00C1-EDD1-8F49-8B4D-15C382051429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7DDF36-72FB-6740-AD2F-017C07D15F2F}" type="pres">
      <dgm:prSet presAssocID="{2B9C0FC5-4A33-1542-967A-A07400F35F3D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D3F5C7F3-6AD8-0743-B90D-3F07F03E378F}" type="pres">
      <dgm:prSet presAssocID="{29DD84CA-6672-B345-9EBB-791F8543D4E6}" presName="nodeFollowingNodes" presStyleLbl="node1" presStyleIdx="1" presStyleCnt="5" custRadScaleRad="121290" custRadScaleInc="21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9C8F4-0422-A64E-8811-13D5A0E173E2}" type="pres">
      <dgm:prSet presAssocID="{89A92A0B-6688-4548-998D-DC1C192616EA}" presName="nodeFollowingNodes" presStyleLbl="node1" presStyleIdx="2" presStyleCnt="5" custRadScaleRad="81547" custRadScaleInc="719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0913C-9C07-304B-A26F-9E171DF0A622}" type="pres">
      <dgm:prSet presAssocID="{DD3078C0-05FB-AB4F-8CDB-7BCD9F349875}" presName="nodeFollowingNodes" presStyleLbl="node1" presStyleIdx="3" presStyleCnt="5" custRadScaleRad="121298" custRadScaleInc="96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BAFE2F-211A-E244-BE91-3E3D2FF0AE8D}" type="pres">
      <dgm:prSet presAssocID="{4F4D8ED5-163F-5D40-A20B-72A57C9ADE30}" presName="nodeFollowingNodes" presStyleLbl="node1" presStyleIdx="4" presStyleCnt="5" custRadScaleRad="8240" custRadScaleInc="1189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A22B21-6B75-0649-8A33-98887EE54E83}" srcId="{4CC39CA0-85E9-FB40-9CA8-3C6EF7F742D8}" destId="{29DD84CA-6672-B345-9EBB-791F8543D4E6}" srcOrd="1" destOrd="0" parTransId="{9FC2B002-3FD1-C242-8297-F4D0435F03F6}" sibTransId="{17A2539B-0343-5840-A21C-8FD93BE2ACBE}"/>
    <dgm:cxn modelId="{587050CD-6071-4E4F-90E4-B06A70B033D3}" type="presOf" srcId="{DD3078C0-05FB-AB4F-8CDB-7BCD9F349875}" destId="{1F90913C-9C07-304B-A26F-9E171DF0A622}" srcOrd="0" destOrd="0" presId="urn:microsoft.com/office/officeart/2005/8/layout/cycle3"/>
    <dgm:cxn modelId="{2AC75CFB-409C-40CE-A233-A22967498985}" type="presOf" srcId="{4F4D8ED5-163F-5D40-A20B-72A57C9ADE30}" destId="{9DBAFE2F-211A-E244-BE91-3E3D2FF0AE8D}" srcOrd="0" destOrd="0" presId="urn:microsoft.com/office/officeart/2005/8/layout/cycle3"/>
    <dgm:cxn modelId="{7DC3920C-72BE-554C-B359-BE6AFEE304C9}" srcId="{4CC39CA0-85E9-FB40-9CA8-3C6EF7F742D8}" destId="{4F4D8ED5-163F-5D40-A20B-72A57C9ADE30}" srcOrd="4" destOrd="0" parTransId="{E7E4B6A0-3FB9-1E4E-B273-180DD52F8C7B}" sibTransId="{64BB61BF-37F7-7148-96BD-2F69A1E514CE}"/>
    <dgm:cxn modelId="{8DB65242-466F-441D-83B3-83253253E1D6}" type="presOf" srcId="{29DD84CA-6672-B345-9EBB-791F8543D4E6}" destId="{D3F5C7F3-6AD8-0743-B90D-3F07F03E378F}" srcOrd="0" destOrd="0" presId="urn:microsoft.com/office/officeart/2005/8/layout/cycle3"/>
    <dgm:cxn modelId="{CC164E03-AB78-421D-90C2-2FD4DDC26FE4}" type="presOf" srcId="{2B9C0FC5-4A33-1542-967A-A07400F35F3D}" destId="{A07DDF36-72FB-6740-AD2F-017C07D15F2F}" srcOrd="0" destOrd="0" presId="urn:microsoft.com/office/officeart/2005/8/layout/cycle3"/>
    <dgm:cxn modelId="{6B08DC59-9217-8C49-89E2-BCD712120053}" srcId="{4CC39CA0-85E9-FB40-9CA8-3C6EF7F742D8}" destId="{89A92A0B-6688-4548-998D-DC1C192616EA}" srcOrd="2" destOrd="0" parTransId="{71F0B3AF-7C06-C445-8938-D6502B9156A5}" sibTransId="{CFE5247B-5394-B345-BBDD-BDB29F154544}"/>
    <dgm:cxn modelId="{E3DB2003-7B33-4F87-9AFA-7C9154A4FBB5}" type="presOf" srcId="{3CCA00C1-EDD1-8F49-8B4D-15C382051429}" destId="{EDBD2C96-EF56-6B4E-B50A-42769F5CE864}" srcOrd="0" destOrd="0" presId="urn:microsoft.com/office/officeart/2005/8/layout/cycle3"/>
    <dgm:cxn modelId="{A4505CDD-C1A7-4B95-9DCF-66779B9CF7A5}" type="presOf" srcId="{4CC39CA0-85E9-FB40-9CA8-3C6EF7F742D8}" destId="{ADEB40A0-9D27-D949-9068-329E51341C70}" srcOrd="0" destOrd="0" presId="urn:microsoft.com/office/officeart/2005/8/layout/cycle3"/>
    <dgm:cxn modelId="{E86367F3-9F5B-0349-BA1B-F618F42B0492}" srcId="{4CC39CA0-85E9-FB40-9CA8-3C6EF7F742D8}" destId="{3CCA00C1-EDD1-8F49-8B4D-15C382051429}" srcOrd="0" destOrd="0" parTransId="{97A354D7-4F91-9E40-BD52-EB3CFE969C78}" sibTransId="{2B9C0FC5-4A33-1542-967A-A07400F35F3D}"/>
    <dgm:cxn modelId="{7FFAC5EB-B354-4324-99AA-CAAF7B68A96B}" type="presOf" srcId="{89A92A0B-6688-4548-998D-DC1C192616EA}" destId="{FCD9C8F4-0422-A64E-8811-13D5A0E173E2}" srcOrd="0" destOrd="0" presId="urn:microsoft.com/office/officeart/2005/8/layout/cycle3"/>
    <dgm:cxn modelId="{41C3AB24-2EB3-EB48-AF57-C4E62F003A20}" srcId="{4CC39CA0-85E9-FB40-9CA8-3C6EF7F742D8}" destId="{DD3078C0-05FB-AB4F-8CDB-7BCD9F349875}" srcOrd="3" destOrd="0" parTransId="{3E019ED8-D7AC-8746-BF75-05F8FDF85CAF}" sibTransId="{AA9E62F8-7AEF-DE40-AA17-6F6D3B533671}"/>
    <dgm:cxn modelId="{0BE00276-5C11-416F-B9C0-5898C67D269F}" type="presParOf" srcId="{ADEB40A0-9D27-D949-9068-329E51341C70}" destId="{67819B84-B60D-114F-9572-30604F74EDAF}" srcOrd="0" destOrd="0" presId="urn:microsoft.com/office/officeart/2005/8/layout/cycle3"/>
    <dgm:cxn modelId="{372DCCD4-DF1B-4069-99CC-FCAC0F204C12}" type="presParOf" srcId="{67819B84-B60D-114F-9572-30604F74EDAF}" destId="{EDBD2C96-EF56-6B4E-B50A-42769F5CE864}" srcOrd="0" destOrd="0" presId="urn:microsoft.com/office/officeart/2005/8/layout/cycle3"/>
    <dgm:cxn modelId="{B192580A-F4E9-4AD0-9C5B-E52AC4E8A4A9}" type="presParOf" srcId="{67819B84-B60D-114F-9572-30604F74EDAF}" destId="{A07DDF36-72FB-6740-AD2F-017C07D15F2F}" srcOrd="1" destOrd="0" presId="urn:microsoft.com/office/officeart/2005/8/layout/cycle3"/>
    <dgm:cxn modelId="{5C5D3DAD-1070-418D-AA70-106D33EF91C1}" type="presParOf" srcId="{67819B84-B60D-114F-9572-30604F74EDAF}" destId="{D3F5C7F3-6AD8-0743-B90D-3F07F03E378F}" srcOrd="2" destOrd="0" presId="urn:microsoft.com/office/officeart/2005/8/layout/cycle3"/>
    <dgm:cxn modelId="{33E6D4A5-C79B-4907-8C3D-0A306D4F7FBD}" type="presParOf" srcId="{67819B84-B60D-114F-9572-30604F74EDAF}" destId="{FCD9C8F4-0422-A64E-8811-13D5A0E173E2}" srcOrd="3" destOrd="0" presId="urn:microsoft.com/office/officeart/2005/8/layout/cycle3"/>
    <dgm:cxn modelId="{AB5F8F94-3F98-4D9F-801F-5E5CBAB2214D}" type="presParOf" srcId="{67819B84-B60D-114F-9572-30604F74EDAF}" destId="{1F90913C-9C07-304B-A26F-9E171DF0A622}" srcOrd="4" destOrd="0" presId="urn:microsoft.com/office/officeart/2005/8/layout/cycle3"/>
    <dgm:cxn modelId="{A583D96E-C63D-4C4C-8018-2D493D974469}" type="presParOf" srcId="{67819B84-B60D-114F-9572-30604F74EDAF}" destId="{9DBAFE2F-211A-E244-BE91-3E3D2FF0AE8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7DD7CD-DAC3-374A-A3B8-A8140EF30D8F}" type="doc">
      <dgm:prSet loTypeId="urn:microsoft.com/office/officeart/2005/8/layout/process1" loCatId="" qsTypeId="urn:microsoft.com/office/officeart/2005/8/quickstyle/simple4" qsCatId="simple" csTypeId="urn:microsoft.com/office/officeart/2005/8/colors/colorful1" csCatId="colorful" phldr="1"/>
      <dgm:spPr/>
    </dgm:pt>
    <dgm:pt modelId="{7CF911E3-978A-C84F-BCCC-26CA2BC2DE2E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Advising</a:t>
          </a:r>
          <a:r>
            <a:rPr lang="en-US" sz="1400" b="1" dirty="0" smtClean="0">
              <a:solidFill>
                <a:schemeClr val="tx1"/>
              </a:solidFill>
              <a:latin typeface="Arial"/>
              <a:cs typeface="Arial"/>
            </a:rPr>
            <a:t> </a:t>
          </a:r>
          <a:r>
            <a:rPr lang="en-US" sz="1400" b="0" dirty="0" smtClean="0">
              <a:solidFill>
                <a:schemeClr val="tx1"/>
              </a:solidFill>
              <a:latin typeface="Arial"/>
              <a:cs typeface="Arial"/>
            </a:rPr>
            <a:t>Provide</a:t>
          </a:r>
          <a:r>
            <a:rPr lang="en-US" sz="1400" b="1" dirty="0" smtClean="0">
              <a:solidFill>
                <a:schemeClr val="tx1"/>
              </a:solidFill>
              <a:latin typeface="Arial"/>
              <a:cs typeface="Arial"/>
            </a:rPr>
            <a:t> </a:t>
          </a:r>
          <a:r>
            <a:rPr lang="en-US" sz="1400" dirty="0" smtClean="0">
              <a:solidFill>
                <a:schemeClr val="tx1"/>
              </a:solidFill>
              <a:latin typeface="Arial"/>
              <a:cs typeface="Arial"/>
            </a:rPr>
            <a:t>feedback on curricula and insight into hiring needs</a:t>
          </a:r>
          <a:endParaRPr lang="en-US" sz="1400" dirty="0">
            <a:solidFill>
              <a:schemeClr val="tx1"/>
            </a:solidFill>
            <a:latin typeface="Arial"/>
            <a:cs typeface="Arial"/>
          </a:endParaRPr>
        </a:p>
      </dgm:t>
    </dgm:pt>
    <dgm:pt modelId="{1EF1760A-0DF2-6641-8A76-BB0D8206068D}" type="parTrans" cxnId="{66FDD4F6-BC30-AF47-B2C7-8F5A08444D0C}">
      <dgm:prSet/>
      <dgm:spPr/>
      <dgm:t>
        <a:bodyPr/>
        <a:lstStyle/>
        <a:p>
          <a:endParaRPr lang="en-US"/>
        </a:p>
      </dgm:t>
    </dgm:pt>
    <dgm:pt modelId="{2CE9ACFC-AF5D-8E42-A483-06377F37AA9A}" type="sibTrans" cxnId="{66FDD4F6-BC30-AF47-B2C7-8F5A08444D0C}">
      <dgm:prSet/>
      <dgm:spPr/>
      <dgm:t>
        <a:bodyPr/>
        <a:lstStyle/>
        <a:p>
          <a:endParaRPr lang="en-US"/>
        </a:p>
      </dgm:t>
    </dgm:pt>
    <dgm:pt modelId="{9DC61CA5-7BBB-C444-895F-4D3FC9D8823D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Capacity Building</a:t>
          </a:r>
          <a:r>
            <a:rPr lang="en-US" sz="1400" dirty="0" smtClean="0">
              <a:solidFill>
                <a:schemeClr val="tx1"/>
              </a:solidFill>
              <a:latin typeface="Arial"/>
              <a:cs typeface="Arial"/>
            </a:rPr>
            <a:t> Provide speakers, internships, or in-kind donations </a:t>
          </a:r>
          <a:endParaRPr lang="en-US" sz="1400" dirty="0">
            <a:solidFill>
              <a:schemeClr val="tx1"/>
            </a:solidFill>
            <a:latin typeface="Arial"/>
            <a:cs typeface="Arial"/>
          </a:endParaRPr>
        </a:p>
      </dgm:t>
    </dgm:pt>
    <dgm:pt modelId="{510C76D4-3FAE-8645-AEEE-06289298E7A7}" type="parTrans" cxnId="{3EDB9ACE-90A4-4D46-A888-45F9CFA6267E}">
      <dgm:prSet/>
      <dgm:spPr/>
      <dgm:t>
        <a:bodyPr/>
        <a:lstStyle/>
        <a:p>
          <a:endParaRPr lang="en-US"/>
        </a:p>
      </dgm:t>
    </dgm:pt>
    <dgm:pt modelId="{F4DEF9CA-8A80-574B-A7C4-E0ACD3ED9E21}" type="sibTrans" cxnId="{3EDB9ACE-90A4-4D46-A888-45F9CFA6267E}">
      <dgm:prSet/>
      <dgm:spPr/>
      <dgm:t>
        <a:bodyPr/>
        <a:lstStyle/>
        <a:p>
          <a:endParaRPr lang="en-US"/>
        </a:p>
      </dgm:t>
    </dgm:pt>
    <dgm:pt modelId="{7C22A984-1EFD-A74A-B9BB-5F26EE499CD1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Convening </a:t>
          </a:r>
          <a:r>
            <a:rPr lang="en-US" sz="1400" dirty="0" smtClean="0">
              <a:solidFill>
                <a:schemeClr val="tx1"/>
              </a:solidFill>
              <a:latin typeface="Arial"/>
              <a:cs typeface="Arial"/>
            </a:rPr>
            <a:t>Develop of </a:t>
          </a:r>
          <a:r>
            <a:rPr lang="en-US" sz="1400" dirty="0" err="1" smtClean="0">
              <a:solidFill>
                <a:schemeClr val="tx1"/>
              </a:solidFill>
              <a:latin typeface="Arial"/>
              <a:cs typeface="Arial"/>
            </a:rPr>
            <a:t>sectoral</a:t>
          </a:r>
          <a:r>
            <a:rPr lang="en-US" sz="1400" dirty="0" smtClean="0">
              <a:solidFill>
                <a:schemeClr val="tx1"/>
              </a:solidFill>
              <a:latin typeface="Arial"/>
              <a:cs typeface="Arial"/>
            </a:rPr>
            <a:t> partnerships between employers and colleges</a:t>
          </a:r>
          <a:endParaRPr lang="en-US" sz="1400" dirty="0">
            <a:solidFill>
              <a:schemeClr val="tx1"/>
            </a:solidFill>
            <a:latin typeface="Arial"/>
            <a:cs typeface="Arial"/>
          </a:endParaRPr>
        </a:p>
      </dgm:t>
    </dgm:pt>
    <dgm:pt modelId="{DFA42409-FC44-D547-A2EE-6EB63FCD2C4E}" type="parTrans" cxnId="{1B68D27D-FD2E-1C40-BFF1-58F11B96F577}">
      <dgm:prSet/>
      <dgm:spPr/>
      <dgm:t>
        <a:bodyPr/>
        <a:lstStyle/>
        <a:p>
          <a:endParaRPr lang="en-US"/>
        </a:p>
      </dgm:t>
    </dgm:pt>
    <dgm:pt modelId="{927745D6-7C0A-4045-88B2-E0AC8BC56956}" type="sibTrans" cxnId="{1B68D27D-FD2E-1C40-BFF1-58F11B96F577}">
      <dgm:prSet/>
      <dgm:spPr/>
      <dgm:t>
        <a:bodyPr/>
        <a:lstStyle/>
        <a:p>
          <a:endParaRPr lang="en-US"/>
        </a:p>
      </dgm:t>
    </dgm:pt>
    <dgm:pt modelId="{A215F173-680B-1B4B-9742-B0CC04F21598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Leading </a:t>
          </a:r>
          <a:r>
            <a:rPr lang="en-US" sz="1400" dirty="0" smtClean="0">
              <a:solidFill>
                <a:schemeClr val="tx1"/>
              </a:solidFill>
              <a:latin typeface="Arial"/>
              <a:cs typeface="Arial"/>
            </a:rPr>
            <a:t>Develop multi-employer, multi-college partnerships</a:t>
          </a:r>
          <a:endParaRPr lang="en-US" sz="1400" dirty="0">
            <a:solidFill>
              <a:schemeClr val="tx1"/>
            </a:solidFill>
            <a:latin typeface="Arial"/>
            <a:cs typeface="Arial"/>
          </a:endParaRPr>
        </a:p>
      </dgm:t>
    </dgm:pt>
    <dgm:pt modelId="{6B525F34-29FC-F048-BA64-4B196A11B044}" type="parTrans" cxnId="{E305FA2C-F6D9-F348-A72D-8F09CA808409}">
      <dgm:prSet/>
      <dgm:spPr/>
      <dgm:t>
        <a:bodyPr/>
        <a:lstStyle/>
        <a:p>
          <a:endParaRPr lang="en-US"/>
        </a:p>
      </dgm:t>
    </dgm:pt>
    <dgm:pt modelId="{EDFCF95E-D659-6A47-979D-D3AC904D86DA}" type="sibTrans" cxnId="{E305FA2C-F6D9-F348-A72D-8F09CA808409}">
      <dgm:prSet/>
      <dgm:spPr/>
      <dgm:t>
        <a:bodyPr/>
        <a:lstStyle/>
        <a:p>
          <a:endParaRPr lang="en-US"/>
        </a:p>
      </dgm:t>
    </dgm:pt>
    <dgm:pt modelId="{C3FBD439-F628-9B45-8ECA-64797B5161D6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/>
              <a:cs typeface="Arial"/>
            </a:rPr>
            <a:t>Co-designing               </a:t>
          </a:r>
          <a:r>
            <a:rPr lang="en-US" sz="1400" dirty="0" smtClean="0">
              <a:solidFill>
                <a:schemeClr val="tx1"/>
              </a:solidFill>
              <a:latin typeface="Arial"/>
              <a:cs typeface="Arial"/>
            </a:rPr>
            <a:t>Develop curricula and pathways</a:t>
          </a:r>
          <a:endParaRPr lang="en-US" sz="1400" dirty="0">
            <a:solidFill>
              <a:schemeClr val="tx1"/>
            </a:solidFill>
            <a:latin typeface="Arial"/>
            <a:cs typeface="Arial"/>
          </a:endParaRPr>
        </a:p>
      </dgm:t>
    </dgm:pt>
    <dgm:pt modelId="{DBAD5FE1-CC8C-D640-A1F6-1E34D0CAC385}" type="parTrans" cxnId="{D87FFF8E-4CB5-7849-873A-F770872D8150}">
      <dgm:prSet/>
      <dgm:spPr/>
      <dgm:t>
        <a:bodyPr/>
        <a:lstStyle/>
        <a:p>
          <a:endParaRPr lang="en-US"/>
        </a:p>
      </dgm:t>
    </dgm:pt>
    <dgm:pt modelId="{4D4D002C-0F4A-CC41-BD4C-4F6D2B8632F6}" type="sibTrans" cxnId="{D87FFF8E-4CB5-7849-873A-F770872D8150}">
      <dgm:prSet/>
      <dgm:spPr/>
      <dgm:t>
        <a:bodyPr/>
        <a:lstStyle/>
        <a:p>
          <a:endParaRPr lang="en-US"/>
        </a:p>
      </dgm:t>
    </dgm:pt>
    <dgm:pt modelId="{EC5F51CD-03FD-E44A-8424-C90C8982666E}" type="pres">
      <dgm:prSet presAssocID="{BD7DD7CD-DAC3-374A-A3B8-A8140EF30D8F}" presName="Name0" presStyleCnt="0">
        <dgm:presLayoutVars>
          <dgm:dir/>
          <dgm:resizeHandles val="exact"/>
        </dgm:presLayoutVars>
      </dgm:prSet>
      <dgm:spPr/>
    </dgm:pt>
    <dgm:pt modelId="{39D303F4-36E9-5647-962C-2A354F801CB4}" type="pres">
      <dgm:prSet presAssocID="{7CF911E3-978A-C84F-BCCC-26CA2BC2DE2E}" presName="node" presStyleLbl="node1" presStyleIdx="0" presStyleCnt="5" custScaleY="130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0702EB-B774-264E-BC82-3F9A3854A37B}" type="pres">
      <dgm:prSet presAssocID="{2CE9ACFC-AF5D-8E42-A483-06377F37AA9A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0968A2E-760F-0D4D-BFC0-319F9CA090EF}" type="pres">
      <dgm:prSet presAssocID="{2CE9ACFC-AF5D-8E42-A483-06377F37AA9A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49BF599-F084-5E48-9D5B-A375613C1E01}" type="pres">
      <dgm:prSet presAssocID="{9DC61CA5-7BBB-C444-895F-4D3FC9D8823D}" presName="node" presStyleLbl="node1" presStyleIdx="1" presStyleCnt="5" custScaleY="1324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83F3D-3D03-0A4A-B043-5039AE1E19AE}" type="pres">
      <dgm:prSet presAssocID="{F4DEF9CA-8A80-574B-A7C4-E0ACD3ED9E2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A907D21-9039-7F45-A6B2-CFBBEDDD969C}" type="pres">
      <dgm:prSet presAssocID="{F4DEF9CA-8A80-574B-A7C4-E0ACD3ED9E2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9B7631AC-2F08-264F-BF81-5B2F6EB656BF}" type="pres">
      <dgm:prSet presAssocID="{C3FBD439-F628-9B45-8ECA-64797B5161D6}" presName="node" presStyleLbl="node1" presStyleIdx="2" presStyleCnt="5" custScaleY="1303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5C888-E6DE-D841-B32C-A09775E9DFBE}" type="pres">
      <dgm:prSet presAssocID="{4D4D002C-0F4A-CC41-BD4C-4F6D2B8632F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A8E686E2-7681-9747-AA6F-E69156FC4344}" type="pres">
      <dgm:prSet presAssocID="{4D4D002C-0F4A-CC41-BD4C-4F6D2B8632F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BC33BF1-1466-8B4A-9525-F821A38F5B74}" type="pres">
      <dgm:prSet presAssocID="{7C22A984-1EFD-A74A-B9BB-5F26EE499CD1}" presName="node" presStyleLbl="node1" presStyleIdx="3" presStyleCnt="5" custScaleY="1324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4542E-A428-D942-9B2E-27554AEA9E3F}" type="pres">
      <dgm:prSet presAssocID="{927745D6-7C0A-4045-88B2-E0AC8BC5695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A19057D6-4AF0-FD42-98FF-D03C8703505A}" type="pres">
      <dgm:prSet presAssocID="{927745D6-7C0A-4045-88B2-E0AC8BC5695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F191F03F-0963-9A42-804C-DAD4A348E8C9}" type="pres">
      <dgm:prSet presAssocID="{A215F173-680B-1B4B-9742-B0CC04F21598}" presName="node" presStyleLbl="node1" presStyleIdx="4" presStyleCnt="5" custScaleY="1345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912A98-72DA-42D0-BF0B-05747BF557BC}" type="presOf" srcId="{BD7DD7CD-DAC3-374A-A3B8-A8140EF30D8F}" destId="{EC5F51CD-03FD-E44A-8424-C90C8982666E}" srcOrd="0" destOrd="0" presId="urn:microsoft.com/office/officeart/2005/8/layout/process1"/>
    <dgm:cxn modelId="{108943DB-171E-4DD3-AF16-F3CAB01985FD}" type="presOf" srcId="{7CF911E3-978A-C84F-BCCC-26CA2BC2DE2E}" destId="{39D303F4-36E9-5647-962C-2A354F801CB4}" srcOrd="0" destOrd="0" presId="urn:microsoft.com/office/officeart/2005/8/layout/process1"/>
    <dgm:cxn modelId="{A9F68E29-755E-4ACE-8DEA-B45972419211}" type="presOf" srcId="{927745D6-7C0A-4045-88B2-E0AC8BC56956}" destId="{A19057D6-4AF0-FD42-98FF-D03C8703505A}" srcOrd="1" destOrd="0" presId="urn:microsoft.com/office/officeart/2005/8/layout/process1"/>
    <dgm:cxn modelId="{6B50AA17-A484-4538-B912-11428CB83C97}" type="presOf" srcId="{927745D6-7C0A-4045-88B2-E0AC8BC56956}" destId="{EED4542E-A428-D942-9B2E-27554AEA9E3F}" srcOrd="0" destOrd="0" presId="urn:microsoft.com/office/officeart/2005/8/layout/process1"/>
    <dgm:cxn modelId="{1B68D27D-FD2E-1C40-BFF1-58F11B96F577}" srcId="{BD7DD7CD-DAC3-374A-A3B8-A8140EF30D8F}" destId="{7C22A984-1EFD-A74A-B9BB-5F26EE499CD1}" srcOrd="3" destOrd="0" parTransId="{DFA42409-FC44-D547-A2EE-6EB63FCD2C4E}" sibTransId="{927745D6-7C0A-4045-88B2-E0AC8BC56956}"/>
    <dgm:cxn modelId="{DA3DD16F-DCB0-4FEE-B02A-6C8677DF1C1B}" type="presOf" srcId="{A215F173-680B-1B4B-9742-B0CC04F21598}" destId="{F191F03F-0963-9A42-804C-DAD4A348E8C9}" srcOrd="0" destOrd="0" presId="urn:microsoft.com/office/officeart/2005/8/layout/process1"/>
    <dgm:cxn modelId="{66FDD4F6-BC30-AF47-B2C7-8F5A08444D0C}" srcId="{BD7DD7CD-DAC3-374A-A3B8-A8140EF30D8F}" destId="{7CF911E3-978A-C84F-BCCC-26CA2BC2DE2E}" srcOrd="0" destOrd="0" parTransId="{1EF1760A-0DF2-6641-8A76-BB0D8206068D}" sibTransId="{2CE9ACFC-AF5D-8E42-A483-06377F37AA9A}"/>
    <dgm:cxn modelId="{CB72612C-3EA9-4328-9F33-6CC16860CE35}" type="presOf" srcId="{9DC61CA5-7BBB-C444-895F-4D3FC9D8823D}" destId="{749BF599-F084-5E48-9D5B-A375613C1E01}" srcOrd="0" destOrd="0" presId="urn:microsoft.com/office/officeart/2005/8/layout/process1"/>
    <dgm:cxn modelId="{D87FFF8E-4CB5-7849-873A-F770872D8150}" srcId="{BD7DD7CD-DAC3-374A-A3B8-A8140EF30D8F}" destId="{C3FBD439-F628-9B45-8ECA-64797B5161D6}" srcOrd="2" destOrd="0" parTransId="{DBAD5FE1-CC8C-D640-A1F6-1E34D0CAC385}" sibTransId="{4D4D002C-0F4A-CC41-BD4C-4F6D2B8632F6}"/>
    <dgm:cxn modelId="{6A905985-8D66-453D-A9CE-FDF33CFCB683}" type="presOf" srcId="{4D4D002C-0F4A-CC41-BD4C-4F6D2B8632F6}" destId="{A8E686E2-7681-9747-AA6F-E69156FC4344}" srcOrd="1" destOrd="0" presId="urn:microsoft.com/office/officeart/2005/8/layout/process1"/>
    <dgm:cxn modelId="{45CEA666-28FA-4D32-99CD-0B76F5E1377B}" type="presOf" srcId="{2CE9ACFC-AF5D-8E42-A483-06377F37AA9A}" destId="{D20702EB-B774-264E-BC82-3F9A3854A37B}" srcOrd="0" destOrd="0" presId="urn:microsoft.com/office/officeart/2005/8/layout/process1"/>
    <dgm:cxn modelId="{D15C5994-DE84-4C9E-9EC2-39CFAAA8AC5D}" type="presOf" srcId="{7C22A984-1EFD-A74A-B9BB-5F26EE499CD1}" destId="{FBC33BF1-1466-8B4A-9525-F821A38F5B74}" srcOrd="0" destOrd="0" presId="urn:microsoft.com/office/officeart/2005/8/layout/process1"/>
    <dgm:cxn modelId="{92C36DAE-9EDA-44DE-B561-C2E254CDDE2E}" type="presOf" srcId="{F4DEF9CA-8A80-574B-A7C4-E0ACD3ED9E21}" destId="{36B83F3D-3D03-0A4A-B043-5039AE1E19AE}" srcOrd="0" destOrd="0" presId="urn:microsoft.com/office/officeart/2005/8/layout/process1"/>
    <dgm:cxn modelId="{3EDB9ACE-90A4-4D46-A888-45F9CFA6267E}" srcId="{BD7DD7CD-DAC3-374A-A3B8-A8140EF30D8F}" destId="{9DC61CA5-7BBB-C444-895F-4D3FC9D8823D}" srcOrd="1" destOrd="0" parTransId="{510C76D4-3FAE-8645-AEEE-06289298E7A7}" sibTransId="{F4DEF9CA-8A80-574B-A7C4-E0ACD3ED9E21}"/>
    <dgm:cxn modelId="{F0AF6800-A349-460D-AB35-2D7C4996184F}" type="presOf" srcId="{C3FBD439-F628-9B45-8ECA-64797B5161D6}" destId="{9B7631AC-2F08-264F-BF81-5B2F6EB656BF}" srcOrd="0" destOrd="0" presId="urn:microsoft.com/office/officeart/2005/8/layout/process1"/>
    <dgm:cxn modelId="{9CE73ECF-DC66-4818-AB8F-C6E3C3313B86}" type="presOf" srcId="{4D4D002C-0F4A-CC41-BD4C-4F6D2B8632F6}" destId="{6BD5C888-E6DE-D841-B32C-A09775E9DFBE}" srcOrd="0" destOrd="0" presId="urn:microsoft.com/office/officeart/2005/8/layout/process1"/>
    <dgm:cxn modelId="{E305FA2C-F6D9-F348-A72D-8F09CA808409}" srcId="{BD7DD7CD-DAC3-374A-A3B8-A8140EF30D8F}" destId="{A215F173-680B-1B4B-9742-B0CC04F21598}" srcOrd="4" destOrd="0" parTransId="{6B525F34-29FC-F048-BA64-4B196A11B044}" sibTransId="{EDFCF95E-D659-6A47-979D-D3AC904D86DA}"/>
    <dgm:cxn modelId="{108A50B9-8786-42B5-8958-7F631DD0FA1C}" type="presOf" srcId="{2CE9ACFC-AF5D-8E42-A483-06377F37AA9A}" destId="{E0968A2E-760F-0D4D-BFC0-319F9CA090EF}" srcOrd="1" destOrd="0" presId="urn:microsoft.com/office/officeart/2005/8/layout/process1"/>
    <dgm:cxn modelId="{7A365350-7609-43D0-B0BA-53031AB019FB}" type="presOf" srcId="{F4DEF9CA-8A80-574B-A7C4-E0ACD3ED9E21}" destId="{DA907D21-9039-7F45-A6B2-CFBBEDDD969C}" srcOrd="1" destOrd="0" presId="urn:microsoft.com/office/officeart/2005/8/layout/process1"/>
    <dgm:cxn modelId="{DEFBA99E-1DF3-42B9-A9C8-8404D14EBC41}" type="presParOf" srcId="{EC5F51CD-03FD-E44A-8424-C90C8982666E}" destId="{39D303F4-36E9-5647-962C-2A354F801CB4}" srcOrd="0" destOrd="0" presId="urn:microsoft.com/office/officeart/2005/8/layout/process1"/>
    <dgm:cxn modelId="{C5D93B2A-B7EE-4FF5-BD07-F4F75F62734A}" type="presParOf" srcId="{EC5F51CD-03FD-E44A-8424-C90C8982666E}" destId="{D20702EB-B774-264E-BC82-3F9A3854A37B}" srcOrd="1" destOrd="0" presId="urn:microsoft.com/office/officeart/2005/8/layout/process1"/>
    <dgm:cxn modelId="{47291977-2D2F-46EA-9F49-2ACE8BC0A958}" type="presParOf" srcId="{D20702EB-B774-264E-BC82-3F9A3854A37B}" destId="{E0968A2E-760F-0D4D-BFC0-319F9CA090EF}" srcOrd="0" destOrd="0" presId="urn:microsoft.com/office/officeart/2005/8/layout/process1"/>
    <dgm:cxn modelId="{11F50397-2AE9-4343-BE78-FA95CE58F1E9}" type="presParOf" srcId="{EC5F51CD-03FD-E44A-8424-C90C8982666E}" destId="{749BF599-F084-5E48-9D5B-A375613C1E01}" srcOrd="2" destOrd="0" presId="urn:microsoft.com/office/officeart/2005/8/layout/process1"/>
    <dgm:cxn modelId="{50A7F917-90D1-4CC1-A264-36AA62B447EE}" type="presParOf" srcId="{EC5F51CD-03FD-E44A-8424-C90C8982666E}" destId="{36B83F3D-3D03-0A4A-B043-5039AE1E19AE}" srcOrd="3" destOrd="0" presId="urn:microsoft.com/office/officeart/2005/8/layout/process1"/>
    <dgm:cxn modelId="{AAF16965-6396-440C-9CA1-D04700F9606B}" type="presParOf" srcId="{36B83F3D-3D03-0A4A-B043-5039AE1E19AE}" destId="{DA907D21-9039-7F45-A6B2-CFBBEDDD969C}" srcOrd="0" destOrd="0" presId="urn:microsoft.com/office/officeart/2005/8/layout/process1"/>
    <dgm:cxn modelId="{0B081D1B-F82C-4740-B808-0F9D49377545}" type="presParOf" srcId="{EC5F51CD-03FD-E44A-8424-C90C8982666E}" destId="{9B7631AC-2F08-264F-BF81-5B2F6EB656BF}" srcOrd="4" destOrd="0" presId="urn:microsoft.com/office/officeart/2005/8/layout/process1"/>
    <dgm:cxn modelId="{F54C0EA5-4F7C-4B6F-8E1A-922DE9B92FCA}" type="presParOf" srcId="{EC5F51CD-03FD-E44A-8424-C90C8982666E}" destId="{6BD5C888-E6DE-D841-B32C-A09775E9DFBE}" srcOrd="5" destOrd="0" presId="urn:microsoft.com/office/officeart/2005/8/layout/process1"/>
    <dgm:cxn modelId="{3FB41B11-ACC3-469F-AC1B-82967E00E4D9}" type="presParOf" srcId="{6BD5C888-E6DE-D841-B32C-A09775E9DFBE}" destId="{A8E686E2-7681-9747-AA6F-E69156FC4344}" srcOrd="0" destOrd="0" presId="urn:microsoft.com/office/officeart/2005/8/layout/process1"/>
    <dgm:cxn modelId="{571DC748-494A-4B07-B050-A98268741BF8}" type="presParOf" srcId="{EC5F51CD-03FD-E44A-8424-C90C8982666E}" destId="{FBC33BF1-1466-8B4A-9525-F821A38F5B74}" srcOrd="6" destOrd="0" presId="urn:microsoft.com/office/officeart/2005/8/layout/process1"/>
    <dgm:cxn modelId="{AFC1561F-FC17-4A84-A3D6-A0324A608622}" type="presParOf" srcId="{EC5F51CD-03FD-E44A-8424-C90C8982666E}" destId="{EED4542E-A428-D942-9B2E-27554AEA9E3F}" srcOrd="7" destOrd="0" presId="urn:microsoft.com/office/officeart/2005/8/layout/process1"/>
    <dgm:cxn modelId="{4B01ED97-742C-4C06-AB52-C48FDFBEF08C}" type="presParOf" srcId="{EED4542E-A428-D942-9B2E-27554AEA9E3F}" destId="{A19057D6-4AF0-FD42-98FF-D03C8703505A}" srcOrd="0" destOrd="0" presId="urn:microsoft.com/office/officeart/2005/8/layout/process1"/>
    <dgm:cxn modelId="{3AD19557-414A-4EAE-878B-4DE8870F45BB}" type="presParOf" srcId="{EC5F51CD-03FD-E44A-8424-C90C8982666E}" destId="{F191F03F-0963-9A42-804C-DAD4A348E8C9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14F766-CA7F-F543-8B72-88D10F3484CE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43C89D-F943-EF40-BBE0-A5706A88FF38}">
      <dgm:prSet phldrT="[Text]" custT="1"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r>
            <a:rPr lang="en-US" sz="1600" b="1" dirty="0" smtClean="0">
              <a:latin typeface="Arial"/>
              <a:cs typeface="Arial"/>
            </a:rPr>
            <a:t>ANALYZE DATA TO DETERMINE SKILLS AND CREDENTIALS </a:t>
          </a:r>
          <a:endParaRPr lang="en-US" sz="1600" b="1" dirty="0">
            <a:latin typeface="Arial"/>
            <a:cs typeface="Arial"/>
          </a:endParaRPr>
        </a:p>
      </dgm:t>
    </dgm:pt>
    <dgm:pt modelId="{4258E242-670A-A14E-B530-0849E144B2CF}" type="parTrans" cxnId="{F36143FC-1C7A-7F4F-9F14-90A01F21CD21}">
      <dgm:prSet/>
      <dgm:spPr/>
      <dgm:t>
        <a:bodyPr/>
        <a:lstStyle/>
        <a:p>
          <a:endParaRPr lang="en-US"/>
        </a:p>
      </dgm:t>
    </dgm:pt>
    <dgm:pt modelId="{CE3DC4FC-4657-0043-A687-5D590DA49410}" type="sibTrans" cxnId="{F36143FC-1C7A-7F4F-9F14-90A01F21CD21}">
      <dgm:prSet/>
      <dgm:spPr/>
      <dgm:t>
        <a:bodyPr/>
        <a:lstStyle/>
        <a:p>
          <a:endParaRPr lang="en-US"/>
        </a:p>
      </dgm:t>
    </dgm:pt>
    <dgm:pt modelId="{395EBFC5-C991-7742-AF4B-45A5E8BA40E2}">
      <dgm:prSet phldrT="[Text]" custT="1"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r>
            <a:rPr lang="en-US" sz="1600" b="1" dirty="0" smtClean="0">
              <a:latin typeface="Arial"/>
              <a:cs typeface="Arial"/>
            </a:rPr>
            <a:t>VALIDATE CONCLUSIONS THROUGH MEETINGS WITH EMPLOYERS</a:t>
          </a:r>
          <a:endParaRPr lang="en-US" sz="1600" b="1" dirty="0">
            <a:latin typeface="Arial"/>
            <a:cs typeface="Arial"/>
          </a:endParaRPr>
        </a:p>
      </dgm:t>
    </dgm:pt>
    <dgm:pt modelId="{573C5A32-DD38-2141-B31F-38AA4472B53C}" type="parTrans" cxnId="{1C7A99CA-9F3D-E744-B486-737AE836047D}">
      <dgm:prSet/>
      <dgm:spPr/>
      <dgm:t>
        <a:bodyPr/>
        <a:lstStyle/>
        <a:p>
          <a:endParaRPr lang="en-US"/>
        </a:p>
      </dgm:t>
    </dgm:pt>
    <dgm:pt modelId="{F7D6E9F0-FF8D-4045-9E5B-112C36177BF8}" type="sibTrans" cxnId="{1C7A99CA-9F3D-E744-B486-737AE836047D}">
      <dgm:prSet/>
      <dgm:spPr/>
      <dgm:t>
        <a:bodyPr/>
        <a:lstStyle/>
        <a:p>
          <a:endParaRPr lang="en-US"/>
        </a:p>
      </dgm:t>
    </dgm:pt>
    <dgm:pt modelId="{449F45E9-1C76-1E44-A76A-5994D8CA475D}">
      <dgm:prSet phldrT="[Text]" custT="1"/>
      <dgm:spPr>
        <a:solidFill>
          <a:schemeClr val="tx2">
            <a:lumMod val="75000"/>
          </a:schemeClr>
        </a:solidFill>
        <a:ln>
          <a:solidFill>
            <a:schemeClr val="accent6">
              <a:lumMod val="75000"/>
            </a:schemeClr>
          </a:solidFill>
        </a:ln>
        <a:effectLst/>
      </dgm:spPr>
      <dgm:t>
        <a:bodyPr/>
        <a:lstStyle/>
        <a:p>
          <a:r>
            <a:rPr lang="en-US" sz="1600" b="1" dirty="0" smtClean="0">
              <a:latin typeface="Arial"/>
              <a:cs typeface="Arial"/>
            </a:rPr>
            <a:t>DEVELOP JOINT PLANS TO MEET EMPLOYER/STUDENT NEEDS</a:t>
          </a:r>
          <a:endParaRPr lang="en-US" sz="1600" b="1" dirty="0">
            <a:latin typeface="Arial"/>
            <a:cs typeface="Arial"/>
          </a:endParaRPr>
        </a:p>
      </dgm:t>
    </dgm:pt>
    <dgm:pt modelId="{FB1B5A9E-B605-3C4C-A06F-1EEE4B83EFB4}" type="parTrans" cxnId="{8DD269A8-6569-714E-90F2-BA0DA698B9F5}">
      <dgm:prSet/>
      <dgm:spPr/>
      <dgm:t>
        <a:bodyPr/>
        <a:lstStyle/>
        <a:p>
          <a:endParaRPr lang="en-US"/>
        </a:p>
      </dgm:t>
    </dgm:pt>
    <dgm:pt modelId="{1E4E86B0-B096-6A42-8F67-896E32B45267}" type="sibTrans" cxnId="{8DD269A8-6569-714E-90F2-BA0DA698B9F5}">
      <dgm:prSet/>
      <dgm:spPr/>
      <dgm:t>
        <a:bodyPr/>
        <a:lstStyle/>
        <a:p>
          <a:endParaRPr lang="en-US"/>
        </a:p>
      </dgm:t>
    </dgm:pt>
    <dgm:pt modelId="{20C136DB-32A1-5944-87F2-C33B5ACD230F}" type="pres">
      <dgm:prSet presAssocID="{6214F766-CA7F-F543-8B72-88D10F3484C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08CBFBB-685D-324D-BA5D-8255EFA12744}" type="pres">
      <dgm:prSet presAssocID="{E043C89D-F943-EF40-BBE0-A5706A88FF38}" presName="composite" presStyleCnt="0"/>
      <dgm:spPr/>
    </dgm:pt>
    <dgm:pt modelId="{F34A681A-DC87-754A-8C8B-E2FFD59D6B0E}" type="pres">
      <dgm:prSet presAssocID="{E043C89D-F943-EF40-BBE0-A5706A88FF38}" presName="bentUpArrow1" presStyleLbl="alignImgPlace1" presStyleIdx="0" presStyleCnt="2"/>
      <dgm:spPr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114E5533-A61C-344C-AF15-F7F76CBF2986}" type="pres">
      <dgm:prSet presAssocID="{E043C89D-F943-EF40-BBE0-A5706A88FF38}" presName="ParentText" presStyleLbl="node1" presStyleIdx="0" presStyleCnt="3" custScaleX="1438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192F2-887B-3441-B146-089BA47C8ABE}" type="pres">
      <dgm:prSet presAssocID="{E043C89D-F943-EF40-BBE0-A5706A88FF3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47831-0748-F846-9AF9-F68695BC825D}" type="pres">
      <dgm:prSet presAssocID="{CE3DC4FC-4657-0043-A687-5D590DA49410}" presName="sibTrans" presStyleCnt="0"/>
      <dgm:spPr/>
    </dgm:pt>
    <dgm:pt modelId="{5749CE40-D739-D047-8602-E6D554BEEBE6}" type="pres">
      <dgm:prSet presAssocID="{395EBFC5-C991-7742-AF4B-45A5E8BA40E2}" presName="composite" presStyleCnt="0"/>
      <dgm:spPr/>
    </dgm:pt>
    <dgm:pt modelId="{DDE7E09A-89C6-B946-957C-840D5BCAF771}" type="pres">
      <dgm:prSet presAssocID="{395EBFC5-C991-7742-AF4B-45A5E8BA40E2}" presName="bentUpArrow1" presStyleLbl="alignImgPlace1" presStyleIdx="1" presStyleCnt="2"/>
      <dgm:spPr>
        <a:solidFill>
          <a:schemeClr val="accent6">
            <a:lumMod val="75000"/>
          </a:scheme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CA507033-66E8-534F-8A32-38940D43BF43}" type="pres">
      <dgm:prSet presAssocID="{395EBFC5-C991-7742-AF4B-45A5E8BA40E2}" presName="ParentText" presStyleLbl="node1" presStyleIdx="1" presStyleCnt="3" custScaleX="143867" custLinFactNeighborX="78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B79B9-CC13-6143-BBF2-280F57B2D930}" type="pres">
      <dgm:prSet presAssocID="{395EBFC5-C991-7742-AF4B-45A5E8BA40E2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D9037-D460-FE45-AD22-7BD71D4B2BF9}" type="pres">
      <dgm:prSet presAssocID="{F7D6E9F0-FF8D-4045-9E5B-112C36177BF8}" presName="sibTrans" presStyleCnt="0"/>
      <dgm:spPr/>
    </dgm:pt>
    <dgm:pt modelId="{17F35928-012F-C347-A333-2C9B77FDE382}" type="pres">
      <dgm:prSet presAssocID="{449F45E9-1C76-1E44-A76A-5994D8CA475D}" presName="composite" presStyleCnt="0"/>
      <dgm:spPr/>
    </dgm:pt>
    <dgm:pt modelId="{D9E793C0-30E5-1C4A-82C9-CB5DE56E188D}" type="pres">
      <dgm:prSet presAssocID="{449F45E9-1C76-1E44-A76A-5994D8CA475D}" presName="ParentText" presStyleLbl="node1" presStyleIdx="2" presStyleCnt="3" custScaleX="143867" custLinFactNeighborX="70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8E1148-7326-407D-948A-EEFFB86F4015}" type="presOf" srcId="{449F45E9-1C76-1E44-A76A-5994D8CA475D}" destId="{D9E793C0-30E5-1C4A-82C9-CB5DE56E188D}" srcOrd="0" destOrd="0" presId="urn:microsoft.com/office/officeart/2005/8/layout/StepDownProcess"/>
    <dgm:cxn modelId="{1C7A99CA-9F3D-E744-B486-737AE836047D}" srcId="{6214F766-CA7F-F543-8B72-88D10F3484CE}" destId="{395EBFC5-C991-7742-AF4B-45A5E8BA40E2}" srcOrd="1" destOrd="0" parTransId="{573C5A32-DD38-2141-B31F-38AA4472B53C}" sibTransId="{F7D6E9F0-FF8D-4045-9E5B-112C36177BF8}"/>
    <dgm:cxn modelId="{F36143FC-1C7A-7F4F-9F14-90A01F21CD21}" srcId="{6214F766-CA7F-F543-8B72-88D10F3484CE}" destId="{E043C89D-F943-EF40-BBE0-A5706A88FF38}" srcOrd="0" destOrd="0" parTransId="{4258E242-670A-A14E-B530-0849E144B2CF}" sibTransId="{CE3DC4FC-4657-0043-A687-5D590DA49410}"/>
    <dgm:cxn modelId="{09E411BE-94FB-4D62-99F5-1855506C9569}" type="presOf" srcId="{E043C89D-F943-EF40-BBE0-A5706A88FF38}" destId="{114E5533-A61C-344C-AF15-F7F76CBF2986}" srcOrd="0" destOrd="0" presId="urn:microsoft.com/office/officeart/2005/8/layout/StepDownProcess"/>
    <dgm:cxn modelId="{B450F11B-8D09-4ECA-8BCE-D54D68FD8E30}" type="presOf" srcId="{6214F766-CA7F-F543-8B72-88D10F3484CE}" destId="{20C136DB-32A1-5944-87F2-C33B5ACD230F}" srcOrd="0" destOrd="0" presId="urn:microsoft.com/office/officeart/2005/8/layout/StepDownProcess"/>
    <dgm:cxn modelId="{E0B1E555-7E46-4090-A166-306A360DE2BF}" type="presOf" srcId="{395EBFC5-C991-7742-AF4B-45A5E8BA40E2}" destId="{CA507033-66E8-534F-8A32-38940D43BF43}" srcOrd="0" destOrd="0" presId="urn:microsoft.com/office/officeart/2005/8/layout/StepDownProcess"/>
    <dgm:cxn modelId="{8DD269A8-6569-714E-90F2-BA0DA698B9F5}" srcId="{6214F766-CA7F-F543-8B72-88D10F3484CE}" destId="{449F45E9-1C76-1E44-A76A-5994D8CA475D}" srcOrd="2" destOrd="0" parTransId="{FB1B5A9E-B605-3C4C-A06F-1EEE4B83EFB4}" sibTransId="{1E4E86B0-B096-6A42-8F67-896E32B45267}"/>
    <dgm:cxn modelId="{FA3D4F14-D5DA-46A1-A893-342C4292B443}" type="presParOf" srcId="{20C136DB-32A1-5944-87F2-C33B5ACD230F}" destId="{308CBFBB-685D-324D-BA5D-8255EFA12744}" srcOrd="0" destOrd="0" presId="urn:microsoft.com/office/officeart/2005/8/layout/StepDownProcess"/>
    <dgm:cxn modelId="{3BCDBB9E-DDA1-4594-B836-D81D4D6817C2}" type="presParOf" srcId="{308CBFBB-685D-324D-BA5D-8255EFA12744}" destId="{F34A681A-DC87-754A-8C8B-E2FFD59D6B0E}" srcOrd="0" destOrd="0" presId="urn:microsoft.com/office/officeart/2005/8/layout/StepDownProcess"/>
    <dgm:cxn modelId="{DA23AA93-80E7-4BB1-B0EB-16CE17FB035A}" type="presParOf" srcId="{308CBFBB-685D-324D-BA5D-8255EFA12744}" destId="{114E5533-A61C-344C-AF15-F7F76CBF2986}" srcOrd="1" destOrd="0" presId="urn:microsoft.com/office/officeart/2005/8/layout/StepDownProcess"/>
    <dgm:cxn modelId="{D516A029-F0EB-4976-A547-AE5216E3502A}" type="presParOf" srcId="{308CBFBB-685D-324D-BA5D-8255EFA12744}" destId="{46E192F2-887B-3441-B146-089BA47C8ABE}" srcOrd="2" destOrd="0" presId="urn:microsoft.com/office/officeart/2005/8/layout/StepDownProcess"/>
    <dgm:cxn modelId="{11E7EEAB-219A-463C-8F0D-52B66DCBB50E}" type="presParOf" srcId="{20C136DB-32A1-5944-87F2-C33B5ACD230F}" destId="{EE047831-0748-F846-9AF9-F68695BC825D}" srcOrd="1" destOrd="0" presId="urn:microsoft.com/office/officeart/2005/8/layout/StepDownProcess"/>
    <dgm:cxn modelId="{07ABC6B0-897B-4971-972B-B1B47C8F8C89}" type="presParOf" srcId="{20C136DB-32A1-5944-87F2-C33B5ACD230F}" destId="{5749CE40-D739-D047-8602-E6D554BEEBE6}" srcOrd="2" destOrd="0" presId="urn:microsoft.com/office/officeart/2005/8/layout/StepDownProcess"/>
    <dgm:cxn modelId="{9989AE73-F913-41AB-BE7B-D1D49F1E3043}" type="presParOf" srcId="{5749CE40-D739-D047-8602-E6D554BEEBE6}" destId="{DDE7E09A-89C6-B946-957C-840D5BCAF771}" srcOrd="0" destOrd="0" presId="urn:microsoft.com/office/officeart/2005/8/layout/StepDownProcess"/>
    <dgm:cxn modelId="{D8333AEF-FC79-4055-A5EE-FF222933BD01}" type="presParOf" srcId="{5749CE40-D739-D047-8602-E6D554BEEBE6}" destId="{CA507033-66E8-534F-8A32-38940D43BF43}" srcOrd="1" destOrd="0" presId="urn:microsoft.com/office/officeart/2005/8/layout/StepDownProcess"/>
    <dgm:cxn modelId="{5DBBDC17-60CD-4E3B-8667-6A62B3234C55}" type="presParOf" srcId="{5749CE40-D739-D047-8602-E6D554BEEBE6}" destId="{CD8B79B9-CC13-6143-BBF2-280F57B2D930}" srcOrd="2" destOrd="0" presId="urn:microsoft.com/office/officeart/2005/8/layout/StepDownProcess"/>
    <dgm:cxn modelId="{5BA63774-5973-4D3B-9A2B-CDB552F70E2F}" type="presParOf" srcId="{20C136DB-32A1-5944-87F2-C33B5ACD230F}" destId="{28BD9037-D460-FE45-AD22-7BD71D4B2BF9}" srcOrd="3" destOrd="0" presId="urn:microsoft.com/office/officeart/2005/8/layout/StepDownProcess"/>
    <dgm:cxn modelId="{4D5211DB-64BC-45ED-9FC0-41D7FD1BBEA3}" type="presParOf" srcId="{20C136DB-32A1-5944-87F2-C33B5ACD230F}" destId="{17F35928-012F-C347-A333-2C9B77FDE382}" srcOrd="4" destOrd="0" presId="urn:microsoft.com/office/officeart/2005/8/layout/StepDownProcess"/>
    <dgm:cxn modelId="{E5474E3C-D7E7-4FCC-98BF-0487588C21D5}" type="presParOf" srcId="{17F35928-012F-C347-A333-2C9B77FDE382}" destId="{D9E793C0-30E5-1C4A-82C9-CB5DE56E188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96C81-500F-4B1F-B5A4-1B476941A02A}">
      <dsp:nvSpPr>
        <dsp:cNvPr id="0" name=""/>
        <dsp:cNvSpPr/>
      </dsp:nvSpPr>
      <dsp:spPr>
        <a:xfrm>
          <a:off x="712576" y="0"/>
          <a:ext cx="9741448" cy="1750031"/>
        </a:xfrm>
        <a:prstGeom prst="roundRect">
          <a:avLst>
            <a:gd name="adj" fmla="val 10000"/>
          </a:avLst>
        </a:prstGeom>
        <a:noFill/>
        <a:ln w="3810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How familiar are you with using data/labor market information to make decisions about target sectors and regional workforce needs?</a:t>
          </a:r>
          <a:endParaRPr lang="en-US" sz="1700" kern="1200" dirty="0">
            <a:latin typeface="Arial" pitchFamily="34" charset="0"/>
            <a:cs typeface="Arial" pitchFamily="34" charset="0"/>
          </a:endParaRPr>
        </a:p>
      </dsp:txBody>
      <dsp:txXfrm>
        <a:off x="763833" y="51257"/>
        <a:ext cx="9638934" cy="16475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A9731-61EE-714C-8BFD-DD5679785E32}">
      <dsp:nvSpPr>
        <dsp:cNvPr id="0" name=""/>
        <dsp:cNvSpPr/>
      </dsp:nvSpPr>
      <dsp:spPr>
        <a:xfrm>
          <a:off x="3017027" y="225464"/>
          <a:ext cx="4474606" cy="155397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560AD-140A-BC4E-88F7-EC0D85FEFA6E}">
      <dsp:nvSpPr>
        <dsp:cNvPr id="0" name=""/>
        <dsp:cNvSpPr/>
      </dsp:nvSpPr>
      <dsp:spPr>
        <a:xfrm>
          <a:off x="4827682" y="4030614"/>
          <a:ext cx="867171" cy="554990"/>
        </a:xfrm>
        <a:prstGeom prst="downArrow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2A2742-E073-2A46-9CD4-0433FB869ED0}">
      <dsp:nvSpPr>
        <dsp:cNvPr id="0" name=""/>
        <dsp:cNvSpPr/>
      </dsp:nvSpPr>
      <dsp:spPr>
        <a:xfrm>
          <a:off x="3180056" y="4474606"/>
          <a:ext cx="4162425" cy="1040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6">
                  <a:lumMod val="75000"/>
                </a:schemeClr>
              </a:solidFill>
              <a:latin typeface="Arial"/>
              <a:cs typeface="Arial"/>
            </a:rPr>
            <a:t>USING DATA TO MAKE BETTER DECISIONS</a:t>
          </a:r>
          <a:endParaRPr lang="en-US" sz="2000" b="1" kern="1200" dirty="0">
            <a:solidFill>
              <a:schemeClr val="accent6">
                <a:lumMod val="75000"/>
              </a:schemeClr>
            </a:solidFill>
            <a:latin typeface="Arial"/>
            <a:cs typeface="Arial"/>
          </a:endParaRPr>
        </a:p>
      </dsp:txBody>
      <dsp:txXfrm>
        <a:off x="3180056" y="4474606"/>
        <a:ext cx="4162425" cy="1040606"/>
      </dsp:txXfrm>
    </dsp:sp>
    <dsp:sp modelId="{5A14A6EB-48B2-4245-B0CB-442115668130}">
      <dsp:nvSpPr>
        <dsp:cNvPr id="0" name=""/>
        <dsp:cNvSpPr/>
      </dsp:nvSpPr>
      <dsp:spPr>
        <a:xfrm>
          <a:off x="4643842" y="1899453"/>
          <a:ext cx="1560909" cy="1560909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/>
              <a:cs typeface="Arial"/>
            </a:rPr>
            <a:t>TRAINING</a:t>
          </a:r>
          <a:endParaRPr lang="en-US" sz="1600" b="1" kern="1200" dirty="0">
            <a:latin typeface="Arial"/>
            <a:cs typeface="Arial"/>
          </a:endParaRPr>
        </a:p>
      </dsp:txBody>
      <dsp:txXfrm>
        <a:off x="4872432" y="2128043"/>
        <a:ext cx="1103729" cy="1103729"/>
      </dsp:txXfrm>
    </dsp:sp>
    <dsp:sp modelId="{900DA0EE-4FA9-974C-8BF1-DDB5016EFF53}">
      <dsp:nvSpPr>
        <dsp:cNvPr id="0" name=""/>
        <dsp:cNvSpPr/>
      </dsp:nvSpPr>
      <dsp:spPr>
        <a:xfrm>
          <a:off x="3414469" y="728424"/>
          <a:ext cx="1785820" cy="1560909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/>
              <a:cs typeface="Arial"/>
            </a:rPr>
            <a:t>ANALYTICAL FRAMEWORK</a:t>
          </a:r>
          <a:endParaRPr lang="en-US" sz="1400" b="1" kern="1200" dirty="0">
            <a:latin typeface="Arial"/>
            <a:cs typeface="Arial"/>
          </a:endParaRPr>
        </a:p>
      </dsp:txBody>
      <dsp:txXfrm>
        <a:off x="3675996" y="957014"/>
        <a:ext cx="1262766" cy="1103729"/>
      </dsp:txXfrm>
    </dsp:sp>
    <dsp:sp modelId="{28B5560F-2A55-B243-B0DF-020604A409C9}">
      <dsp:nvSpPr>
        <dsp:cNvPr id="0" name=""/>
        <dsp:cNvSpPr/>
      </dsp:nvSpPr>
      <dsp:spPr>
        <a:xfrm>
          <a:off x="5122521" y="351031"/>
          <a:ext cx="1560909" cy="1560909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/>
              <a:cs typeface="Arial"/>
            </a:rPr>
            <a:t>LABOR MARKET DATA</a:t>
          </a:r>
          <a:endParaRPr lang="en-US" sz="1600" b="1" kern="1200" dirty="0">
            <a:latin typeface="Arial"/>
            <a:cs typeface="Arial"/>
          </a:endParaRPr>
        </a:p>
      </dsp:txBody>
      <dsp:txXfrm>
        <a:off x="5351111" y="579621"/>
        <a:ext cx="1103729" cy="1103729"/>
      </dsp:txXfrm>
    </dsp:sp>
    <dsp:sp modelId="{387B3FCA-A04D-534D-A3C1-F1CE49399AA5}">
      <dsp:nvSpPr>
        <dsp:cNvPr id="0" name=""/>
        <dsp:cNvSpPr/>
      </dsp:nvSpPr>
      <dsp:spPr>
        <a:xfrm>
          <a:off x="2845861" y="0"/>
          <a:ext cx="4856162" cy="388493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0.12701</cdr:x>
      <cdr:y>0.53251</cdr:y>
    </cdr:from>
    <cdr:to>
      <cdr:x>0.70455</cdr:x>
      <cdr:y>0.76531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520" y="3689183"/>
          <a:ext cx="4354196" cy="1612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>
            <a:latin typeface="CoDE BOLD"/>
            <a:cs typeface="CoDE BOLD"/>
          </a:endParaRPr>
        </a:p>
      </cdr:txBody>
    </cdr:sp>
  </cdr:relSizeAnchor>
  <cdr:relSizeAnchor xmlns:cdr="http://schemas.openxmlformats.org/drawingml/2006/chartDrawing">
    <cdr:from>
      <cdr:x>0.21524</cdr:x>
      <cdr:y>0.58489</cdr:y>
    </cdr:from>
    <cdr:to>
      <cdr:x>0.62166</cdr:x>
      <cdr:y>0.85115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22744" y="4052053"/>
          <a:ext cx="3064064" cy="1844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>
              <a:latin typeface="CoDE BOLD"/>
              <a:cs typeface="CoDE BOLD"/>
            </a:rPr>
            <a:t>All Other Industries</a:t>
          </a:r>
        </a:p>
        <a:p xmlns:a="http://schemas.openxmlformats.org/drawingml/2006/main">
          <a:pPr algn="ctr"/>
          <a:r>
            <a:rPr lang="en-US" sz="3000" dirty="0" smtClean="0">
              <a:latin typeface="CoDE BOLD"/>
              <a:cs typeface="CoDE BOLD"/>
            </a:rPr>
            <a:t>90%</a:t>
          </a:r>
        </a:p>
        <a:p xmlns:a="http://schemas.openxmlformats.org/drawingml/2006/main">
          <a:pPr algn="ctr"/>
          <a:r>
            <a:rPr lang="en-US" sz="2000" dirty="0" smtClean="0">
              <a:latin typeface="CoDE BOLD"/>
              <a:cs typeface="CoDE BOLD"/>
            </a:rPr>
            <a:t>600,122 jobs</a:t>
          </a:r>
          <a:endParaRPr lang="en-US" sz="2000" dirty="0">
            <a:latin typeface="CoDE BOLD"/>
            <a:cs typeface="CoDE BOLD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0.12701</cdr:x>
      <cdr:y>0.53251</cdr:y>
    </cdr:from>
    <cdr:to>
      <cdr:x>0.70455</cdr:x>
      <cdr:y>0.76531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520" y="3689183"/>
          <a:ext cx="4354196" cy="1612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>
            <a:latin typeface="CoDE BOLD"/>
            <a:cs typeface="CoDE BOLD"/>
          </a:endParaRPr>
        </a:p>
      </cdr:txBody>
    </cdr:sp>
  </cdr:relSizeAnchor>
  <cdr:relSizeAnchor xmlns:cdr="http://schemas.openxmlformats.org/drawingml/2006/chartDrawing">
    <cdr:from>
      <cdr:x>0.21524</cdr:x>
      <cdr:y>0.58489</cdr:y>
    </cdr:from>
    <cdr:to>
      <cdr:x>0.62166</cdr:x>
      <cdr:y>0.85115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22744" y="4052053"/>
          <a:ext cx="3064064" cy="1844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>
              <a:latin typeface="CoDE BOLD"/>
              <a:cs typeface="CoDE BOLD"/>
            </a:rPr>
            <a:t>All Other Industries</a:t>
          </a:r>
        </a:p>
        <a:p xmlns:a="http://schemas.openxmlformats.org/drawingml/2006/main">
          <a:pPr algn="ctr"/>
          <a:r>
            <a:rPr lang="en-US" sz="3000" dirty="0" smtClean="0">
              <a:latin typeface="CoDE BOLD"/>
              <a:cs typeface="CoDE BOLD"/>
            </a:rPr>
            <a:t>90%</a:t>
          </a:r>
        </a:p>
        <a:p xmlns:a="http://schemas.openxmlformats.org/drawingml/2006/main">
          <a:pPr algn="ctr"/>
          <a:r>
            <a:rPr lang="en-US" sz="2000" dirty="0" smtClean="0">
              <a:latin typeface="CoDE BOLD"/>
              <a:cs typeface="CoDE BOLD"/>
            </a:rPr>
            <a:t>600,122 JOBS</a:t>
          </a:r>
          <a:endParaRPr lang="en-US" sz="2000" dirty="0">
            <a:latin typeface="CoDE BOLD"/>
            <a:cs typeface="CoDE BOLD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0.84654</cdr:x>
      <cdr:y>0.87238</cdr:y>
    </cdr:from>
    <cdr:to>
      <cdr:x>0.98925</cdr:x>
      <cdr:y>0.91861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321042" y="4645829"/>
          <a:ext cx="1739929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 smtClean="0"/>
            <a:t>Source: Burning Glass</a:t>
          </a:r>
          <a:endParaRPr lang="en-US" sz="1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7E0071-00F4-4E10-9D54-AF8D99A8A3A0}" type="datetimeFigureOut">
              <a:rPr lang="en-US" smtClean="0"/>
              <a:pPr/>
              <a:t>2/4/2015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C97589-81B3-48A3-8226-3514F3374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92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5EB44-E8C6-3149-8656-B106A77DAB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05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 Change Acceleration Process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31 August 2004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Revised CAP materials, August 2004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0E2C0A-3835-5B46-9923-4010BB8E174C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8742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743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5EB44-E8C6-3149-8656-B106A77DAB4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11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403B8-BA72-E44A-85D7-8A6BF4B8C95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96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020A9-4292-1947-90C6-C10B55FBE5A8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99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89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75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08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0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10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37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6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 fontAlgn="base">
              <a:spcBef>
                <a:spcPts val="1223"/>
              </a:spcBef>
              <a:spcAft>
                <a:spcPts val="1223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7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4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99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1618" defTabSz="931774" fontAlgn="base">
              <a:spcBef>
                <a:spcPts val="306"/>
              </a:spcBef>
              <a:spcAft>
                <a:spcPts val="306"/>
              </a:spcAft>
              <a:buSzPct val="100000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5EB44-E8C6-3149-8656-B106A77DAB4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4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67002"/>
            <a:ext cx="12188825" cy="24195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12188825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5567499" y="4545808"/>
            <a:ext cx="6602280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07869" y="2869408"/>
            <a:ext cx="11274663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297560" y="4876800"/>
            <a:ext cx="5789692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" y="4419600"/>
            <a:ext cx="21807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88825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07868" y="860595"/>
            <a:ext cx="4570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Welcome</a:t>
            </a:r>
            <a:r>
              <a:rPr lang="en-US" sz="2000" b="1" baseline="0" dirty="0" smtClean="0">
                <a:solidFill>
                  <a:schemeClr val="bg1"/>
                </a:solidFill>
              </a:rPr>
              <a:t> to </a:t>
            </a:r>
            <a:r>
              <a:rPr lang="en-US" sz="2000" b="1" dirty="0" smtClean="0">
                <a:solidFill>
                  <a:schemeClr val="bg1"/>
                </a:solidFill>
              </a:rPr>
              <a:t>Workforce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2000" b="1" baseline="0" dirty="0" smtClean="0">
                <a:solidFill>
                  <a:schemeClr val="bg1"/>
                </a:solidFill>
              </a:rPr>
              <a:t> One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3859" y="-152400"/>
            <a:ext cx="12188825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2970212" y="4572000"/>
            <a:ext cx="2438400" cy="483392"/>
            <a:chOff x="2133600" y="4572000"/>
            <a:chExt cx="2209800" cy="483392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483392" cy="48339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1" kern="800" spc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U.S. Department</a:t>
              </a:r>
              <a:r>
                <a:rPr lang="en-US" sz="900" b="1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of Labor</a:t>
              </a:r>
            </a:p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b="0" i="1" kern="800" spc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4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4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54CC-07D3-400B-AB87-E9F71E916939}" type="datetimeFigureOut">
              <a:rPr lang="en-US" smtClean="0"/>
              <a:t>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D476-45F4-4893-BC33-960118E4B2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5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4618" y="274640"/>
            <a:ext cx="8836898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441" y="1447803"/>
            <a:ext cx="10969943" cy="4949825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477004"/>
            <a:ext cx="2844059" cy="244475"/>
          </a:xfrm>
        </p:spPr>
        <p:txBody>
          <a:bodyPr/>
          <a:lstStyle>
            <a:lvl1pPr>
              <a:defRPr>
                <a:solidFill>
                  <a:srgbClr val="1D528D"/>
                </a:solidFill>
              </a:defRPr>
            </a:lvl1pPr>
          </a:lstStyle>
          <a:p>
            <a:pPr>
              <a:defRPr/>
            </a:pPr>
            <a:r>
              <a:rPr lang="en-US" dirty="0"/>
              <a:t>DRAFT 11/15/13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477004"/>
            <a:ext cx="3859795" cy="244475"/>
          </a:xfrm>
        </p:spPr>
        <p:txBody>
          <a:bodyPr/>
          <a:lstStyle>
            <a:lvl1pPr>
              <a:defRPr>
                <a:solidFill>
                  <a:srgbClr val="1D528D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6" y="6477004"/>
            <a:ext cx="2844059" cy="244475"/>
          </a:xfrm>
        </p:spPr>
        <p:txBody>
          <a:bodyPr/>
          <a:lstStyle>
            <a:lvl1pPr>
              <a:defRPr>
                <a:solidFill>
                  <a:srgbClr val="1D528D"/>
                </a:solidFill>
              </a:defRPr>
            </a:lvl1pPr>
          </a:lstStyle>
          <a:p>
            <a:pPr>
              <a:defRPr/>
            </a:pPr>
            <a:fld id="{F9B82A1F-E41A-4447-A3C6-77E8D2DB9D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06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88825" cy="140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62833" y="2187255"/>
            <a:ext cx="10360501" cy="1362075"/>
          </a:xfrm>
        </p:spPr>
        <p:txBody>
          <a:bodyPr anchor="t">
            <a:normAutofit/>
          </a:bodyPr>
          <a:lstStyle>
            <a:lvl1pPr algn="l">
              <a:defRPr sz="1400" b="0" cap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Clicks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2833" y="1233417"/>
            <a:ext cx="10360501" cy="953839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372104"/>
            <a:ext cx="12188825" cy="9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88825" cy="140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" y="274638"/>
            <a:ext cx="12188825" cy="70354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765300" y="274638"/>
            <a:ext cx="10272712" cy="70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CTW_Logo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2" y="-1588"/>
            <a:ext cx="1257006" cy="12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0604" y="6416679"/>
            <a:ext cx="2844059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4"/>
            <a:ext cx="103605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6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6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0"/>
            <a:ext cx="11579384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2"/>
            <a:ext cx="4010039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5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3"/>
            <a:ext cx="7313295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1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06" y="1976442"/>
            <a:ext cx="10969943" cy="16208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1466469" y="4281488"/>
            <a:ext cx="8987952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609441" y="6356354"/>
            <a:ext cx="2844059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9B2FE6C-753F-404B-B680-FE8EA9118FEB}" type="datetimeFigureOut">
              <a:rPr lang="en-US"/>
              <a:pPr>
                <a:defRPr/>
              </a:pPr>
              <a:t>2/4/2015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4164515" y="6356354"/>
            <a:ext cx="3859795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735326" y="6356354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F5D971F-536D-4DB5-BD74-5D64A89DE35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688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12698" y="0"/>
            <a:ext cx="12201522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09441" y="1600204"/>
            <a:ext cx="105636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609441" y="641667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164515" y="6416679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430604" y="641667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1" y="6400804"/>
            <a:ext cx="123571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jobview.monster.com/Software-Engineer-Job-Rochester-NY-110302486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jobs.gov/GetJob/ViewDetails/31092640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package" Target="../embeddings/Microsoft_Word_Document1.doc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package" Target="../embeddings/Microsoft_Word_Document2.doc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mailto:Mwright@jff.org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kentuckianaworks.org/Portals/2/KCC-Quarterly-Report-Q32014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CINDY.READ@KENTUCKIANAWORKS.ORG" TargetMode="External"/><Relationship Id="rId2" Type="http://schemas.openxmlformats.org/officeDocument/2006/relationships/hyperlink" Target="mailto:ERIC.BURNETTE@KENTUCKIANAWORKS.ORG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businessengagement.workforce3one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businessengagement.workforce3one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hyperlink" Target="https://www.workforce3one.org/page/webinars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indy.read@kentuckianaworks.org" TargetMode="External"/><Relationship Id="rId5" Type="http://schemas.openxmlformats.org/officeDocument/2006/relationships/hyperlink" Target="https://exg6.exghost.com/owa/UrlBlockedError.aspx" TargetMode="External"/><Relationship Id="rId4" Type="http://schemas.openxmlformats.org/officeDocument/2006/relationships/hyperlink" Target="mailto:Walton.diane@dol.gov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rkforce3one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869" y="2819400"/>
            <a:ext cx="11274663" cy="1676400"/>
          </a:xfrm>
        </p:spPr>
        <p:txBody>
          <a:bodyPr/>
          <a:lstStyle/>
          <a:p>
            <a:r>
              <a:rPr lang="en-US" dirty="0"/>
              <a:t>Using and Communicating Data to Drive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Performing Sector Strategies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6545" y="4572000"/>
            <a:ext cx="6602280" cy="1752600"/>
          </a:xfrm>
        </p:spPr>
        <p:txBody>
          <a:bodyPr anchor="t" anchorCtr="0">
            <a:noAutofit/>
          </a:bodyPr>
          <a:lstStyle/>
          <a:p>
            <a:pPr algn="l">
              <a:spcBef>
                <a:spcPts val="2400"/>
              </a:spcBef>
              <a:spcAft>
                <a:spcPts val="1200"/>
              </a:spcAft>
            </a:pPr>
            <a:r>
              <a:rPr lang="en-US" sz="24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Webinar Date: </a:t>
            </a:r>
            <a:r>
              <a:rPr lang="en-US" sz="2400" dirty="0" smtClean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a typeface="+mj-ea"/>
              </a:rPr>
              <a:t>February 4, 2015</a:t>
            </a:r>
          </a:p>
          <a:p>
            <a:pPr algn="l">
              <a:spcBef>
                <a:spcPts val="0"/>
              </a:spcBef>
            </a:pPr>
            <a:r>
              <a:rPr lang="en-US" sz="20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Presented </a:t>
            </a:r>
            <a:r>
              <a:rPr lang="en-US" sz="2000" i="1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b</a:t>
            </a:r>
            <a:r>
              <a:rPr lang="en-US" sz="2000" i="1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y:</a:t>
            </a:r>
            <a:endParaRPr lang="en-US" sz="2400" i="1" dirty="0" smtClean="0">
              <a:ln w="17780" cmpd="sng">
                <a:noFill/>
                <a:prstDash val="solid"/>
                <a:miter lim="800000"/>
              </a:ln>
              <a:solidFill>
                <a:srgbClr val="C00000"/>
              </a:solidFill>
              <a:ea typeface="+mj-ea"/>
            </a:endParaRPr>
          </a:p>
          <a:p>
            <a:pPr algn="l">
              <a:spcAft>
                <a:spcPts val="0"/>
              </a:spcAft>
            </a:pPr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U.S</a:t>
            </a:r>
            <a:r>
              <a:rPr lang="en-US" sz="18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. </a:t>
            </a:r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Department of Labor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Employment </a:t>
            </a:r>
            <a:r>
              <a:rPr lang="en-US" sz="1800" dirty="0">
                <a:ln w="17780" cmpd="sng">
                  <a:noFill/>
                  <a:prstDash val="solid"/>
                  <a:miter lim="800000"/>
                </a:ln>
                <a:ea typeface="+mj-ea"/>
              </a:rPr>
              <a:t>and </a:t>
            </a:r>
            <a:r>
              <a:rPr lang="en-US" sz="1800" dirty="0" smtClean="0">
                <a:ln w="17780" cmpd="sng">
                  <a:noFill/>
                  <a:prstDash val="solid"/>
                  <a:miter lim="800000"/>
                </a:ln>
                <a:ea typeface="+mj-ea"/>
              </a:rPr>
              <a:t>Training Administration </a:t>
            </a:r>
            <a:endParaRPr lang="en-US" sz="1800" dirty="0">
              <a:ln w="17780" cmpd="sng">
                <a:noFill/>
                <a:prstDash val="solid"/>
                <a:miter lim="800000"/>
              </a:ln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56647" y="1524000"/>
            <a:ext cx="7821163" cy="22098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2775" indent="-1882775">
              <a:buNone/>
            </a:pPr>
            <a:r>
              <a:rPr lang="en-US" sz="2000" b="1" dirty="0" smtClean="0"/>
              <a:t>Presenter</a:t>
            </a:r>
            <a:r>
              <a:rPr lang="en-US" sz="2000" dirty="0" smtClean="0"/>
              <a:t>:  	</a:t>
            </a:r>
            <a:r>
              <a:rPr lang="en-US" sz="2000" dirty="0"/>
              <a:t>Cindy </a:t>
            </a:r>
            <a:r>
              <a:rPr lang="en-US" sz="2000" dirty="0" smtClean="0"/>
              <a:t>Read</a:t>
            </a:r>
          </a:p>
          <a:p>
            <a:pPr marL="1882775" indent="-1882775">
              <a:buNone/>
            </a:pPr>
            <a:r>
              <a:rPr lang="en-US" sz="2000" b="1" dirty="0" smtClean="0"/>
              <a:t>Title</a:t>
            </a:r>
            <a:r>
              <a:rPr lang="en-US" sz="2000" dirty="0" smtClean="0"/>
              <a:t>: 	</a:t>
            </a:r>
            <a:r>
              <a:rPr lang="en-US" sz="2000" dirty="0"/>
              <a:t>Deputy Director </a:t>
            </a:r>
            <a:endParaRPr lang="en-US" sz="2000" dirty="0" smtClean="0"/>
          </a:p>
          <a:p>
            <a:pPr marL="1882775" indent="-1882775">
              <a:buNone/>
            </a:pPr>
            <a:r>
              <a:rPr lang="en-US" sz="2000" b="1" dirty="0" smtClean="0"/>
              <a:t>Organization</a:t>
            </a:r>
            <a:r>
              <a:rPr lang="en-US" sz="2000" dirty="0" smtClean="0"/>
              <a:t>: 	</a:t>
            </a:r>
            <a:r>
              <a:rPr lang="en-US" sz="2000" dirty="0"/>
              <a:t>KentuckianaWorks (the Greater Louisville Workforce Investment Board)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21406" y="3962400"/>
            <a:ext cx="7856404" cy="22098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2775" indent="-1882775">
              <a:buNone/>
              <a:tabLst>
                <a:tab pos="1771650" algn="l"/>
              </a:tabLst>
            </a:pPr>
            <a:r>
              <a:rPr lang="en-US" sz="2000" b="1" dirty="0" smtClean="0"/>
              <a:t>Presenter</a:t>
            </a:r>
            <a:r>
              <a:rPr lang="en-US" sz="2000" dirty="0" smtClean="0"/>
              <a:t>:  </a:t>
            </a:r>
            <a:r>
              <a:rPr lang="en-US" sz="2000" dirty="0"/>
              <a:t>	</a:t>
            </a:r>
            <a:r>
              <a:rPr lang="en-US" sz="2000" dirty="0" smtClean="0"/>
              <a:t>	Eric Burnette</a:t>
            </a:r>
          </a:p>
          <a:p>
            <a:pPr marL="1882775" indent="-1882775">
              <a:buNone/>
              <a:tabLst>
                <a:tab pos="1771650" algn="l"/>
              </a:tabLst>
            </a:pPr>
            <a:r>
              <a:rPr lang="en-US" sz="2000" b="1" dirty="0" smtClean="0"/>
              <a:t>Title</a:t>
            </a:r>
            <a:r>
              <a:rPr lang="en-US" sz="2000" dirty="0" smtClean="0"/>
              <a:t>: 		Workforce </a:t>
            </a:r>
            <a:r>
              <a:rPr lang="en-US" sz="2000" dirty="0"/>
              <a:t>Intelligence and </a:t>
            </a:r>
            <a:r>
              <a:rPr lang="en-US" sz="2000" dirty="0" smtClean="0"/>
              <a:t>Communications Coordinator</a:t>
            </a:r>
          </a:p>
          <a:p>
            <a:pPr marL="1882775" indent="-1882775">
              <a:buNone/>
            </a:pPr>
            <a:r>
              <a:rPr lang="en-US" sz="2000" b="1" dirty="0" smtClean="0"/>
              <a:t>Organization</a:t>
            </a:r>
            <a:r>
              <a:rPr lang="en-US" sz="2000" dirty="0" smtClean="0"/>
              <a:t>: 	KentuckianaWorks </a:t>
            </a:r>
            <a:r>
              <a:rPr lang="en-US" sz="2000" dirty="0"/>
              <a:t>(the Greater Louisville Workforce Investment Board)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AutoShape 2" descr="data:image/jpeg;base64,/9j/4AAQSkZJRgABAQAAAQABAAD/2wCEAAkGBxMTEhUUExQVFBUXGBUVFxgYFxcWGBcXFRgYFx0aFxgYHCggGBolHBcXITEhJSkrLi4uFx8zODMsNygtLisBCgoKDg0OGhAQFywkHyQsLCwsLCwsLCwsLCwsLCwsLCwsLCwsLCwsLCwsLCwsLCwsLCwsLCwsLCwsLCwsLCwsLP/AABEIAPsAyQMBIgACEQEDEQH/xAAbAAACAwEBAQAAAAAAAAAAAAAEBQIDBgEHAP/EAEYQAAEDAgMFBQYFAQQHCQAAAAECAxEAIQQSMQVBUWFxEyKBkaEGMrHB0fAUI0JS4fEVU5OiFjNUYnKS0gckJUNkgpTC0//EABoBAAMBAQEBAAAAAAAAAAAAAAECAwAEBQb/xAAjEQACAgICAgMBAQEAAAAAAAAAAQIRAyESMQRBEzJRImFx/9oADAMBAAIRAxEAPwDClEUThV19i0xVGGVepwZfIqHTZqSqpZNWmrElpnWTenWCVSVAvTbBGp+zse4jtqp1SwauqiOF9nxrhr6h3sUlNiaVyS7YFFvovr6KFGKSd9XMvDWZrKafQeNHzmlLMUyToKYsuZjfQE+lMktNkTYJHEi5+dTeUbgYXFbBeX7qPUClb3sw+DcJnhnTXrDGFSROckctPOoOMYf9RCv83rFKs8g/GjyJ72cfSJy+RCh6aUrcC0m4Ir23+zmTdBy+EClG1vZNDgJEBXEAT1I09K6IeUupCvH+HmOHc0p7glVXtPYjjJgzwmAPhavsISONZtPaKwGyTUlm1DB21RcepaNJkX3KBU/eu4hylyl3p1HQkHs0ODco6aT7PXTTNU2WaMzjF1XhRevsTXMKb1GDNkHeGTRXZVTgxajptV0yLBKPwiqoawylm2nGKbt4AIHeIHEm3lvqU5qJ0qS4ljeIA4nkL1chxRvGUc9fIVSgTZI8d3W1oqbz4QInQfcDhUnnZLgrLVqVwMb5B+WlRDDcStIjiYH9aWox2c2Kj97v4o/CEm5A8Y+MmKi5N9jJUXN4BuCUDjcD6AW1qZwAIJTqRBF4P0OlG4XMDdMcLW8fsaVx0QZT7w1Glj8RxOopo2KzPOy1KlWCrDw1qle0wFnfBsTceA30+24ylxonQgKJMaEJmSN94t1rL4NCcwMHugAC37RcmNab0Y0uG2jZMpVJuAd445dQOFMWcaP2j0MeFZ7DuJmZuTrEgk8OJpwwUnePGZ+JpGEPRi5/VHh/FcJB/V4kfzVWfh8VCfOxqK3xvQRzBpeVBolicMFpyqhQ5j4GsbtnYpZJKZy69JrYtOa5T4Gx8amopWMqhE+I9dPhVIZeLNxPM1K16UG7iK1e2NihKtIBIgDdPyrE4xhSVkeNejjlGZGdotU5Q6lXqsOVWVUz0Th9h5gFU0zUj2cum2aoM7KEWMoVtUGiMRehwmpQiyeSSRoNnPTT/D4dO833i1hzrN7DHe6XrSsqgWNybnpS5Z8NC4/62MWXYGVAjnqfEn4AVx18jSeEmTb/AIRYeNSwkJQVHcDHMxP30pX+LLioExwFgI9a5OV7LUFqfABkkkxxJ5AX38KVbSxQEzc8JECOW8+njV2KxYRb9RmI9T57+VZ1xorJzep4fHwEUVsz0dd2o6SQEKHUGmmytrlOrZHO/wB+dRweCJGURP7SbxymKteTEiJsJQqQYP7Sbg+JHSjV9C2a3BY4ASD3T4XjcNxvpvrm0XZhSTcbuM38d48K89OMW2cqVFTahI/ckzb6TzprgtpqKBe836QfnJ9KrFcQPY8d2hKFdI6RJI8DIpBniToLSf561apczzmOYsPvnQ79wAYEacJoMKRezieOYzwnThujnTPC4tsGNCf95U+MGs0+spHp5VVhhc3+QE8Sbn0pWgnoTLiSLKJ8beoojtSL69dI8KxzJUmIMcDGvlTbZ21QqxsoQCOs3HlSGHsBWlo+91dCp1vQaiYCkmNOh5K8d9Wh0EZhvkKG8KH13GgxkWYuFIyKNxoev36VjdsYEBDq4vZIHUVp8WJQY/TfqDU8IlDiVEgWhXpqarDJxaFlGzyItFJg6iuEU82ng1Z1Eoy3tzFLixrXfkneyMY0zuzl3pvnpNhxBpjnpLs6QNTdQDd6LKa52cmuzHh0fP8AkeVukF7OTAndv6Ci3sfGYDWD4WNhQSlwmNPlM0KvEQSPvx+leT5LvIz1/GTWKNmuYf7RgKSf2jzMAx/7vSgtmEALVEd4jn3dSaWbA2kEkjcRMdLkeXwFHNEd/KZ97/NlPjb4GuVpo6RFtHH5pKSq8AxcwRIjgPpUcIJMze1jIMxvn9XWJ9KGThzK+qdLkCFbtPH+KZqwKQgytSZTor3T0TPd6xu1rpUVRJtlgxKoJSc2UAwE3SdJKQbbrp00I0NCv7WLuX9yTvJvyn6jrSlLbiVZ0nTeFazI13+PGmuE2Wt4gqbTP7rg+Qt5CqJJdGSbK84cF5SdZA3/AH98GeDaVqkTxtv4xTvZvszGvwv51osJsNIj+tAooGYw2FPC3zqCsAYmdd3McPKtivZgGgn4UC/spRvp01oDcDHPMkATpz5UuXi1g7svQA+ela3aOyyBWZxOHIkK+4+/ShQrQVsvaomCkzvuB521pi82E99N06+Ej5/Gs020o6EZh7vBQ6fe7hTjYuMGUpUDBsRexNt/LzipuIEzUbNezJUniJHofOaEGIynkRf4T8xVWDVkIHAFPhaPS9CKVcp0uSD1sQfP1pYjMbJxQuCZ1BPI1LZyVDOAb6DmKz3bxcmN3Lofv4XdYV8e8CbxIEanfQZvRXjthFQCnVhN5sZ+NZraCALJEida0G1cWmYMneZmkGIwcAq0G6eJ/iuiEv5om1sVBN6KobfV+ajCeiyWixIk0QluqWxRaCa996R8TF8nsBxjkTypUtRnmdeX3PqaaYhJlXh8T8hS11OUE+HU/Z9a+dn92z66GoJf4TwbuVRHlzgX+lNtiP8AvA8D/l/is9h0X8/KPrNH4B/IvMOI9ZpJIpEvXh1uLUM2UzbmL67iSDY/ZOc2Yy2iVLUpRiJiZ4ARbqb8BQT72Vcjfqd44Rwm3lTPDnORIHHxOvrNPE3G2c2PssKVJTAnmfMkkzW0wWGSBYUBs9gAU0ZtRci8YUMcMgUxaTSxldHodA1oJhaCggVBbIrrLgNTApxWhTtHCSKxO3sJlkjdevS3G7Vmdr4MGQRr/NZoD2ebuN/qRFtU/Tzt86Jw7gUJiD+qZvzkb+cGg9opLbkA3E+INTYxAJsYOs6j6j78FaIs0+FczCCCCBab2HA7/vjUHWpgiCN4Oh6HcaqwatDZQ9eoPHypklKVCUb9RG/mNxqTQyYnXhe9pY6TYzwM01Y2eiISrKTrJ+E1NThFsvxihXMQozbvcAT6Tv5Vkr9BCsQwEXySdypsaze2sUqwKQBfd9aYYbaeYlBEHhOvhxqW0MKFNz+3juHWqxqybMlmq6apfseXp6V9npWqZaD0NmW5MCjoCRa9VghItqa+zivbm3P/AIfMYcfxVrbFjyrqncST4A/OlmMHdbB33PU6/GjcQrvK51XiWwptCuFj8R9K8Wf2PoI/VAREFW77A+M1IJmQPuAfrVrzfkQDPE7h6+lVYc96Dz8jQHQeRnyHlH9fCnmy2gCKQ4JUQOCiPK1aLB3IrFYoftKiiG3JoJq++KJZbA30CyD2FCmLdxwpQ2YotnFRbWigtDVCKtbXFLE4wD3javhtJq0K9bUxNoeAzS7aWGzC2tSw+0U/zV/bpVp9/wAUyEqjyb2wwBSuYiazJCkwQL+R869b9rNlhxsxqK8sxLZbVcWPdI4EfUfOiTkvYdsna8xoDvGnO40NanAbSSrWAeMx51hHtnGAtAnpAPQxoasw2PUNQTHmOh1+NK0IelJGbSy9+l+tJtqYT9YsdCNx++NBbK2yTEHvIiOJTvSR8P6U9xrgUhKxF7nwietqVINmYSQVpUfeSfhqPKneJcCW1QRESOc0vQw2XACqCDfdcGKIxSYUe0ugXGoJ8taFPlYb0YvFTm0jlVeY042iykrMac6F7EV6PwKWxIzobE1FSwK4/YQaX4pduNbJ5EoXGjnj40ewd52VzzqWFeAhG5SbdU/xQ3pQ+IcgII1SfnXnPZ1DRSgoEcBmHhrHOJoBsd7LxsTxJ/ipKeKVyNxt0P2PWq3lQUlOk+msHpp5VqMG4ZVxPj1EX+J8a0+ATasa25+YmNCB6D6Vs8HoKL2Wxsat/CrU4igUvQfCutpmYpaLIZl+l2P2oGgTvqLi1gaEnlekOOBJ74vwO7wp0gSk/Rxe23XFQmY8acYNS94PO3ypKzj0tzlyiNVkTHJI3mor9q25y/nqIGqSlMTpaPjwplvoi5V2zebOcSUkGJ0F+NNsGEpJAJO6SdTXlrXtEorTkCnAb3TlXpe/uk87Vu9j44qgfqgTpadw4VutDJ2tD9/vAjz4D+awHtXscJkgW316Cj7i/rS/bWDzIIjcaDYa1R5XsrEDQkWtJ0jgscOdNlYJtUhaSDxEGJ3zwrObVZUw7I0m/nrypvszHEgAwR96KHu9INZnO1RJzZTiDmQQuNCn/wCwP3zplsvFflrROWCVCf0zqL8701wRSoa/8QOvmLEHiQKU7X2bklSSQDoRy3HhWYAbaa1XUACQJgXkWBiKBGJXlBiUHXdl3XA61a3jQUlJFwD5b4jwNUbLeEqbMxO/nxPSst9megnEI8edU9lU3UlMA7gKrzV6+LcERfYXjEJy/CkeJVe3iRRu1HCNZjr8KUuKJ1EDh9a8/wAmVyZWPRW84N3ieNCYhYKo4m3gItVjpj5dfv4V81hoi2Y7jrr42rnQThcmqXF+8N/dI6mB8qtyBO/5/ZqtlEmecnpuHzrIxYw/lUmdwH0p8zt7kaUoaQkZnL8uJ4AbzVSscVRlSEBU5RcqIFyZiBTpB5V7NbgNo5zGlq0uzkTXljWIWFJIJnpPnevTNgO5gnpSS0Wxys06MEmJI0FeTbfxylYt4XCQoJHIAbvGa9mwae4elYf2h9nSpSiixJnxPPwpvQWZDCNC/aC0QkawOPXnRGD2chSsxBJsJIyjlbVRpij2dd1zDnM052VsnKZV3jGugHQUOQPit9B+yNhtFIzJSSNBmg8bx0Fq0+EaSiyQE8BpPjMGgsC2ABAEdKbtp/pQ2+yrikTIn7ih8Q3INXnhVT2lEU8y9tdm3kCs/sVWWUm43dN4HMaj+a9A9qcPmSeNYFTWVU6UEJNGmwgECFQdx3EaER8RV6jl7iroUNLmCeBO7dfTnSDZmN7xSrQ+itLdR8achUtqB/Tes1ol0IcWzlcIGmusH+utANJh9ZEQMvDmfnR+0nlBUGCBBnfGvnY0nwmIBUeZk8pNNBNoWTH+JeCwI3ADjpQmaurVVM16uBNQVkmGYnDpWZNLsWwE9PvdT8oFBY9mRSeRgTVpBjIyzywTp6mr0vAiAB8vWg8Qyc2XzqLSNZ0ry5JFC55YAix+A+tFbPbBTm1m9JMY9KTG8x5VovZjB9oyJJsSPWm40rCtuhcyhanioiQk5QDwpmMFNymw0GgHzp9htkpR7o1439KtXgybTA5AD11rOY6xfomw+DKiAnUcoitLshBQoCTaq2mUoECicN7wpG7HUaN7ghKfAVF7DA/H5V9stYygVZjicpixqi6D7MljV5FEch9+fxq3CYoeNJfaV5bSgpwSk2zDceYoTB7RSq4PiKm0XRvMNiRypmw+CKxWExulOcNjaaJnGx8pVcUZoJGIqaHrxRZOhftViQawe1sJBr0zEtyKye3sAY0oCsxJt6x6RTtjE/lniRHp/FL8Nh5UUqF5+dV7VfDSy2TcXtxtAoU30TkqQDtZ9SlkZtEA8wdJ+FLNkOAKk3EnNbz+tXgkrUpW+xnncDyFW7AYHbab66KpHM9sdpw2bTSpfgKft4SNBU/wlWWelQBOEGvlYexotIqUV6L2LZmdrYDIJ3maQvtwI3763OPwxUKxe1GyFRzvXkeTjanforF6FDgnTQWFbD2IWOwI4KPrWbfZijPY/HZHezJ94W6ipNXEaDqRv0qrjrkCqwuqsQ5U0jtRW45vNWbOxOZU7halO0MVAqnZbykoPEnNRoWTPTdl44AQTTJ/arY1OgvXmTe01ggkGmT20G3UpBk3ujceGblVIg0H+0u3cO8ytCPzDFoEid19KxLbBRBTY7+fWtuxggpOgA4Cg8f7Pq1R5UASbEmE2hFjY/elO8FtMUjxeylp1SaWkrQbE9DS8QrL+npeFxoVTPDOXisLspxQAVu1rZYVfuniK1jPY0TpQ77IUINEo0qqiibMy9shsOKkGcuYGYA4yN9Zz+ym8SH8UVFRYTkUmJzNIEZkZYOYEp/zcK1ftXiyhshKU5lpgKJjLE/H5Vm9l4RxpmGspcUhIVqlJ1sTu1N+dFOpL9slNNxLmtloWkJDSQmGgFrJOZGUzc3CxrceNS2NsFlOVSFByQSCJjunKZOkgxbnUsSR2neUXVZlvsoByqBbRkUkKFlCZgW0POufiyhOdRDDS0JSUgFDofcVckgWvBmOtdclZwptDwNiu5a644QFKKVQFRmMHtJAOYZdBe/SqPxzf7xXM4NFFIWoYq1LQrnaVErr1xT55Iis9tvZYWJTYjyNPHHRQTzwoSxqaphjoyONwqrSIP0pO63BC0mFJM+Nbt5KVUoxeyxM7uVefkxPG/8ACqdjbAY4ONpVx1HA7xX2IdoHZjOU5QSZ3Rpzq3Eg6VzyjTOrHO0LMeZNNNnpsKUYicyetT2ltBTTfdBJ48KBpPY/dLaR3iBQ39psoMpEnypH7NTiivMqFJgkcQd/HjWuwvsughWfUGx1BEAg1mq0CM49gY9oHVQETfcBp4mm2ztn4x1YSv8ALBBUFLJNug4072PhmgyG1JTpB6jePGjNoe0DScoR3lCQRcARNpjWa0R/lb1FHnntRgcQ00VqcIIUQQNORk9KXbB2e8prtXCTJsDrl4mtxi8D+KXmWkhMhRQSSkkaKjcBbxpm7s4BuI1ppdA4vuXYi2I3mbI3RPiK0WBV3UdflSfYmHLaik86aMDLlHAn0t86iii6HbKrVxGtUYddqubNzVEJIy3/AGjMpLaCqcozTlzTJgCMulzQaUqSFA9xtKm1tlElaktpzqSttXekjXfyor2jxxceys5VraU2hSSsoACilZPMwBz5HQgg5Scs4hwZ3mgYCglxQaUEqFl6Gx5aV1QVI8/LK3RJDRLZGHCUJPZqbcUAtCg8oLWlJ1SL6C1q7gcQC5mQezWtxa1pXMudkMv5aVrGUSBEih9qBGZKXZWFPLW2EtqhpKUkQsoIFiL9KrwAUrKhae1CwhvtW4CzPfXdNkoy8VT1rSYiQ4xLoRhypSCIbdcUFOZnG1OzAJzHumViOQtww3+kqv2p/wCWm/tNji6r8OlKJdKSXGyVk4ZCoFzJKswURrr1pp/ou1+1v/nV9aVsKQOvGiqF407q+a2eTRrOy69N5IIekLS4o11OFUaftbOHCi28DyqMvJXoIgZ2eaOb2aN4p23hKvSxXNPO2CxOxsxI0SB4Uu25s2IUBY61rQgVDEshSSk6GueUrVDRlTPO0YQHWiF4MEFKqOxGGKFEGoHjw+FQZ1rZmRsXsXA42ShQ4aHkRwpthNsvpBClJI3W08jupg4iaBewM6JFHk37ClH2iP49RN1qM7hp6Uy2cySQYiN5oLD4MjfFOtn4c7yT4VtItGVLSHuBgaC9FqM1Rh0EDf5UU1zo3Yj7sXPMgLnoKipXf6CfM/xRGOWAPv70pOcTdR4n0AiloyY5bdqWMxYbQVEgdTEk6C/E0uw7s0o2xtHO+20EqIhagrKVJCgIBItMTuM3q0I2yOWdKwZDrh/McC2cjrzikwlfbIAKdBcjTlfoRZgm1ZQlghtGZlbavfS4FAuKRl94QSbDgLxagWVFIGYB7FttTCCUEoeM+6QM5EkwY97QTV+J7PtEBxYJU6pxgQW+zhMdmpYEQTAgDdvrpekef2CPuDJLKB2MYhTiVIcKlEqiEg6C9vHhapjFIbQ68hRISglTRKRMnsxBIIKRlgQNSbmqsY7nUjOsIxCWxIC1LQkLUm3AKIG+fGg/aJ5SkJw5ypW66kd1Se+hAyZlgf7wtc6HpUn2ME+zGFUhtT+WVqVkUiJCWVAEJAVa87zAAkzEHS/+Gfva/wCVr6UqwZBKAoDs8QhLS82WEqbIQMxVqCsJASBfO4bgVR+He/vX/wDCY/6KATbN4OiUYYUQa5NK5thsiGhUoFcqWWlMcmvqllri1gamKxjkV3LQeJ2q2jfPSk+N9qBHcF+dajBe2GkkXIBGhrOpdvSrae1Vue8fKloxykGQd41rPHZWOWjXoVNfKtSLA7ZSdbbr/Km6ngYNScWjphJMOwqgIsPjTZp62tIE4gUQzihxpaOhNGjS/AroxQiKQO7TSRANCubWCBcyTVKEk0OdrYoaUm7S8UEvaM3JuaoxG1EoTmJHnEmmog5Bu1dshlMSAYJN9ANT14DfS3DNDIpJUAwpofmB8lZW6Y0A/cIjQjjJSFTb8hT6pcQ4lCcoQScyzlvIIAFgONhvEucSptJPbKzMuuNpS2WlQgJCVGSIykXFje9jeuiKpHJknyYU2HO8huQWltozuoCg6hsZ/eToBJIkxzEkChvEJCE9iCWVB9ZcC0rLaioE2WLCDwn1Jm2CVIzryuNrdcaS04DmQiUgFJ7txlFzPqKHf7QtheU5ewAVhihE9/j+24mcu7TUVmyaKFmShKk9s0A2AvMSSEg5lKV7oTlUdToDrpSdtwLxKC2tTgZa7VJ1lc9oRBgDUjLA00pw2brW2vvQtXZrhObKMgCSYGTKoXAFhre6r2cXmcdeKY/MRIn9HeSobu7cD7ilGHjTM50IkhWV1lQgE905glatFlOdAKR3UgG01Z/pO9/tGC/xV1FBKEpWLqaWtlWgzJVnKitR91NlTA1RAFqO/tTZ/wDeseY+lAxtq+ArmeoFyloJcK7mobtKiXKPEFhKnKzPtLtUAFI86L2xj+zQbwTpWEcezrVO7U7ia1GCziTHUCgnnKk4v5UI6o/HnRMVOq+E30oR1ZvG8a6pq1RmN+oMaDrQi1XB1ItCefEUTESoEiLyLkaeVNNn41bYgnMPKJ4UHhmyJnfpXz6RlIgqIgxodbXrNWFNrob/ANtNXBVB57qmnHTcEkcqyOPso2FxfjPCrdh7QyLyK91XoaRw9ovHM+maV7HftEeNB9uSbmr32o0oXLS2F2XqcMUOkrMrIUrKFQgCSZAA1m1zum1fFel4khPiowKtYZU3mWhBC88KLi4SpIUCVm8RNuUjW9PD9JZH6G+ES4lWdlBUVOIzpU7l7MITmy5U2EQb38aKwjgQU9mlx1txx1S3FK7XJ7yQSF6ESDJF+KqCwigkJebUhDI7ZxxJbcVmBIB4hVlRuGpuPd+kJQCA2jDFgggy04lTu/vFSioqTukQN8A1UkEHLCWye0fSytxt1aDErg2KbEWOuYSYvcVFbSC4YIS8ns0KXlUlKiJWUpJJAPuzY23cJOKTlWye4yexbbWl4rUuTmtrIIXNgI4xpx6dHW8wMhJSoqICoSBmWe8ZSg3iSZju5qVmBNtPZGHO0SG1nKgLSUha1pGeCBJy3Eyq/Kao2AzGHAIklDioFjYtOpynSb686o9psRGHyIcC0LdVbMPyy2SAkIGlo42I5GmLB7JDYOrRQVDLnVlU2hPdA/UVDKCdBm03gKDEOpK0qVkUjEIyqyoU5mcA73eUIDaQknS+dRjfXfwe0P8AaD/gsfSqiwo9oz+ZlWQoLBDaAlaghKEAG/cRGnh3qqzL/wBlf/8AlH/9axj0MuVzPUEpNTS3TqKFs5mr6rkt0Bt3FBponebCm0gGT9ocaVrIBIjTeKUoAAjlPCviZVGkgk9etfZjA6HmKi9jkXVb77udCua9D+nW/GrXFa9Bca+Aqly8jTMJ4KomB8QbGdxkBOsc6+wzEmdBE8551JZ0NgIg5rKopgd0ESaxiJTad/xIoZ9RKZIUQQBlEW5zRbhkxJSZHIKHMnQmgcSsSqAgOQmQSSAJ0BrGE+JTlETNzE/WgjRmIAvGkkzqOYoM0yCzX7BxfaNQfeTY9N1XKRekPs+7kXO4wD41pn2zIiASQBOlzHzqD+1F4v8AnYMxh1SFAAQtIlYsoRcInVRnL57r1alxCUOZlOPEOJlAT3kKk5UoB1RuseliRUEhCgopSp/I9dJJGVRtKOKQIABsTvFhRLq3IdJUhlMpyOApzAFUlSx+oqmJsCdYkmrJUc7dsuwrcEqaUFOBKGchcS2hIV7xypAO+Y18e7RxUhSluIX26HHEIWjM0W20tgLKsygJT3VwYgib76VvvS6hQcUlZSha7HvNpSsykqBkm5KIOm8gmoObcQEdqmW1ntpQShAU4pXvHIApUSbH9p0NyQDTvkKWlztkqJcgkJUnPLaMkZciSO9nmLWGppe5iUtglkjsyUylWUJShUgmMwzCECNAbklUmkmN9pye+0Ah1RSVGCo90e7Kjpyg0tVh3HlZ3CAkWJJAyJAmACba2HPrQowcH04l9plIyNIKrCACRmVNuIEDXUxrWiS8RlWCvKttTaimEJSpKTmdUokExkbIM6A9KV7Lw4bSsoUkjuOIISokpRdShrcgxF4tRr7ObOlQV2bwKlLKv9UApISgQSkG0Exv3wRWCSGHgJQpABZUos5nCS7CQcyiQQYMqAERJsMt5Z8T/c4b1/6aqczGCEMpebS4lpJIPcSoDeIkAkCd0aXph+OX/e4f/FP1rGPQQKmKiK7VBCVYr2zxsrCLEDUE69K2ZrzTbYl4k3IVall0ZFKTOUwd4tw51WN0RvFrem+rMojx6VTh+9reCY5Ug5Xmkp6EEmx8KrmAknjllevhXcKcwOa8LMTX0XVvg2m8edYxQ6IBGkGZVceFXYPupn3kkwYOgO+qo758OnlRZEOJAsOG65G6sYisDuhVwTKDE3vu4AcaBxWaSnv5gEyuBfypg2O8tP6QCQOZmb60uxrYDVpsE7zx61jCbEqF4Fp6GZoWL0biNSKEZ1FFBGeDatWiD2ZCQEF1Uo7oGkz3p5ZdN8i4pPhxR+PcIYdgxlS1lixGac1xrNpnhUo7ZSbpB2MQrKsLc7NsQUrQPzENEmQoDvd7xmJMb63y2XFgJLi1ICj/AHblh2aYA943sRqCASDYjBspLiVESXnQhzgpOVJgjQX3i9C7RxS0uFtKiEHDqXlFhmlSfAQAI0EVYiG4bEZT+YptLaWsy2YzXFiqLktgkQJKTu41ldqbHKFIPaZ2VgKQ4ZskmO+L5DPH4yBoMAykstuEAqyBMnvWAzRBtrVjuMWp/DIJ7joX2iQAErsR3kgQbWoGEOEwiUtykN9rBKUqVMpNsxnuiwPnuvRjjoCiUlvKCovZRmvG4FQmSPPjegMOgA4mP/LCgjikSrfv90a01wn+tbTuWV5hxhs6+Q8qLMFpcUmCAtfZuKBSkAZkrypQCq0AIUZ5xPGqXMMkJLawktlSV9opRUVLUuIsCAItBj3bnfROyu+vvX/7ohcaDMdTAt+lPlUdmYVCmWkqSCBkWLfq7xknfebHieNKEqLjhII7AYhMDcYbz2AAIAOmsHvbianGH/8ATf4rf1rryoQHhZw9gMwAFs6REaaVD8Kj9qfIUQH/2Q==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data:image/jpeg;base64,/9j/4AAQSkZJRgABAQAAAQABAAD/2wCEAAkGBxMTEhUUExQVFBUXGBUVFxgYFxcWGBcXFRgYFx0aFxgYHCggGBolHBcXITEhJSkrLi4uFx8zODMsNygtLisBCgoKDg0OGhAQFywkHyQsLCwsLCwsLCwsLCwsLCwsLCwsLCwsLCwsLCwsLCwsLCwsLCwsLCwsLCwsLCwsLCwsLP/AABEIAPsAyQMBIgACEQEDEQH/xAAbAAACAwEBAQAAAAAAAAAAAAAEBQIDBgEHAP/EAEYQAAEDAgMFBQYFAQQHCQAAAAECAxEAIQQSMQVBUWFxEyKBkaEGMrHB0fAUI0JS4fEVU5OiFjNUYnKS0gckJUNkgpTC0//EABoBAAMBAQEBAAAAAAAAAAAAAAECAwAEBQb/xAAjEQACAgICAgMBAQEAAAAAAAAAAQIRAyESMQRBEzJRImFx/9oADAMBAAIRAxEAPwDClEUThV19i0xVGGVepwZfIqHTZqSqpZNWmrElpnWTenWCVSVAvTbBGp+zse4jtqp1SwauqiOF9nxrhr6h3sUlNiaVyS7YFFvovr6KFGKSd9XMvDWZrKafQeNHzmlLMUyToKYsuZjfQE+lMktNkTYJHEi5+dTeUbgYXFbBeX7qPUClb3sw+DcJnhnTXrDGFSROckctPOoOMYf9RCv83rFKs8g/GjyJ72cfSJy+RCh6aUrcC0m4Ir23+zmTdBy+EClG1vZNDgJEBXEAT1I09K6IeUupCvH+HmOHc0p7glVXtPYjjJgzwmAPhavsISONZtPaKwGyTUlm1DB21RcepaNJkX3KBU/eu4hylyl3p1HQkHs0ODco6aT7PXTTNU2WaMzjF1XhRevsTXMKb1GDNkHeGTRXZVTgxajptV0yLBKPwiqoawylm2nGKbt4AIHeIHEm3lvqU5qJ0qS4ljeIA4nkL1chxRvGUc9fIVSgTZI8d3W1oqbz4QInQfcDhUnnZLgrLVqVwMb5B+WlRDDcStIjiYH9aWox2c2Kj97v4o/CEm5A8Y+MmKi5N9jJUXN4BuCUDjcD6AW1qZwAIJTqRBF4P0OlG4XMDdMcLW8fsaVx0QZT7w1Glj8RxOopo2KzPOy1KlWCrDw1qle0wFnfBsTceA30+24ylxonQgKJMaEJmSN94t1rL4NCcwMHugAC37RcmNab0Y0uG2jZMpVJuAd445dQOFMWcaP2j0MeFZ7DuJmZuTrEgk8OJpwwUnePGZ+JpGEPRi5/VHh/FcJB/V4kfzVWfh8VCfOxqK3xvQRzBpeVBolicMFpyqhQ5j4GsbtnYpZJKZy69JrYtOa5T4Gx8amopWMqhE+I9dPhVIZeLNxPM1K16UG7iK1e2NihKtIBIgDdPyrE4xhSVkeNejjlGZGdotU5Q6lXqsOVWVUz0Th9h5gFU0zUj2cum2aoM7KEWMoVtUGiMRehwmpQiyeSSRoNnPTT/D4dO833i1hzrN7DHe6XrSsqgWNybnpS5Z8NC4/62MWXYGVAjnqfEn4AVx18jSeEmTb/AIRYeNSwkJQVHcDHMxP30pX+LLioExwFgI9a5OV7LUFqfABkkkxxJ5AX38KVbSxQEzc8JECOW8+njV2KxYRb9RmI9T57+VZ1xorJzep4fHwEUVsz0dd2o6SQEKHUGmmytrlOrZHO/wB+dRweCJGURP7SbxymKteTEiJsJQqQYP7Sbg+JHSjV9C2a3BY4ASD3T4XjcNxvpvrm0XZhSTcbuM38d48K89OMW2cqVFTahI/ckzb6TzprgtpqKBe836QfnJ9KrFcQPY8d2hKFdI6RJI8DIpBniToLSf561apczzmOYsPvnQ79wAYEacJoMKRezieOYzwnThujnTPC4tsGNCf95U+MGs0+spHp5VVhhc3+QE8Sbn0pWgnoTLiSLKJ8beoojtSL69dI8KxzJUmIMcDGvlTbZ21QqxsoQCOs3HlSGHsBWlo+91dCp1vQaiYCkmNOh5K8d9Wh0EZhvkKG8KH13GgxkWYuFIyKNxoev36VjdsYEBDq4vZIHUVp8WJQY/TfqDU8IlDiVEgWhXpqarDJxaFlGzyItFJg6iuEU82ng1Z1Eoy3tzFLixrXfkneyMY0zuzl3pvnpNhxBpjnpLs6QNTdQDd6LKa52cmuzHh0fP8AkeVukF7OTAndv6Ci3sfGYDWD4WNhQSlwmNPlM0KvEQSPvx+leT5LvIz1/GTWKNmuYf7RgKSf2jzMAx/7vSgtmEALVEd4jn3dSaWbA2kEkjcRMdLkeXwFHNEd/KZ97/NlPjb4GuVpo6RFtHH5pKSq8AxcwRIjgPpUcIJMze1jIMxvn9XWJ9KGThzK+qdLkCFbtPH+KZqwKQgytSZTor3T0TPd6xu1rpUVRJtlgxKoJSc2UAwE3SdJKQbbrp00I0NCv7WLuX9yTvJvyn6jrSlLbiVZ0nTeFazI13+PGmuE2Wt4gqbTP7rg+Qt5CqJJdGSbK84cF5SdZA3/AH98GeDaVqkTxtv4xTvZvszGvwv51osJsNIj+tAooGYw2FPC3zqCsAYmdd3McPKtivZgGgn4UC/spRvp01oDcDHPMkATpz5UuXi1g7svQA+ela3aOyyBWZxOHIkK+4+/ShQrQVsvaomCkzvuB521pi82E99N06+Ej5/Gs020o6EZh7vBQ6fe7hTjYuMGUpUDBsRexNt/LzipuIEzUbNezJUniJHofOaEGIynkRf4T8xVWDVkIHAFPhaPS9CKVcp0uSD1sQfP1pYjMbJxQuCZ1BPI1LZyVDOAb6DmKz3bxcmN3Lofv4XdYV8e8CbxIEanfQZvRXjthFQCnVhN5sZ+NZraCALJEida0G1cWmYMneZmkGIwcAq0G6eJ/iuiEv5om1sVBN6KobfV+ajCeiyWixIk0QluqWxRaCa996R8TF8nsBxjkTypUtRnmdeX3PqaaYhJlXh8T8hS11OUE+HU/Z9a+dn92z66GoJf4TwbuVRHlzgX+lNtiP8AvA8D/l/is9h0X8/KPrNH4B/IvMOI9ZpJIpEvXh1uLUM2UzbmL67iSDY/ZOc2Yy2iVLUpRiJiZ4ARbqb8BQT72Vcjfqd44Rwm3lTPDnORIHHxOvrNPE3G2c2PssKVJTAnmfMkkzW0wWGSBYUBs9gAU0ZtRci8YUMcMgUxaTSxldHodA1oJhaCggVBbIrrLgNTApxWhTtHCSKxO3sJlkjdevS3G7Vmdr4MGQRr/NZoD2ebuN/qRFtU/Tzt86Jw7gUJiD+qZvzkb+cGg9opLbkA3E+INTYxAJsYOs6j6j78FaIs0+FczCCCCBab2HA7/vjUHWpgiCN4Oh6HcaqwatDZQ9eoPHypklKVCUb9RG/mNxqTQyYnXhe9pY6TYzwM01Y2eiISrKTrJ+E1NThFsvxihXMQozbvcAT6Tv5Vkr9BCsQwEXySdypsaze2sUqwKQBfd9aYYbaeYlBEHhOvhxqW0MKFNz+3juHWqxqybMlmq6apfseXp6V9npWqZaD0NmW5MCjoCRa9VghItqa+zivbm3P/AIfMYcfxVrbFjyrqncST4A/OlmMHdbB33PU6/GjcQrvK51XiWwptCuFj8R9K8Wf2PoI/VAREFW77A+M1IJmQPuAfrVrzfkQDPE7h6+lVYc96Dz8jQHQeRnyHlH9fCnmy2gCKQ4JUQOCiPK1aLB3IrFYoftKiiG3JoJq++KJZbA30CyD2FCmLdxwpQ2YotnFRbWigtDVCKtbXFLE4wD3javhtJq0K9bUxNoeAzS7aWGzC2tSw+0U/zV/bpVp9/wAUyEqjyb2wwBSuYiazJCkwQL+R869b9rNlhxsxqK8sxLZbVcWPdI4EfUfOiTkvYdsna8xoDvGnO40NanAbSSrWAeMx51hHtnGAtAnpAPQxoasw2PUNQTHmOh1+NK0IelJGbSy9+l+tJtqYT9YsdCNx++NBbK2yTEHvIiOJTvSR8P6U9xrgUhKxF7nwietqVINmYSQVpUfeSfhqPKneJcCW1QRESOc0vQw2XACqCDfdcGKIxSYUe0ugXGoJ8taFPlYb0YvFTm0jlVeY042iykrMac6F7EV6PwKWxIzobE1FSwK4/YQaX4pduNbJ5EoXGjnj40ewd52VzzqWFeAhG5SbdU/xQ3pQ+IcgII1SfnXnPZ1DRSgoEcBmHhrHOJoBsd7LxsTxJ/ipKeKVyNxt0P2PWq3lQUlOk+msHpp5VqMG4ZVxPj1EX+J8a0+ATasa25+YmNCB6D6Vs8HoKL2Wxsat/CrU4igUvQfCutpmYpaLIZl+l2P2oGgTvqLi1gaEnlekOOBJ74vwO7wp0gSk/Rxe23XFQmY8acYNS94PO3ypKzj0tzlyiNVkTHJI3mor9q25y/nqIGqSlMTpaPjwplvoi5V2zebOcSUkGJ0F+NNsGEpJAJO6SdTXlrXtEorTkCnAb3TlXpe/uk87Vu9j44qgfqgTpadw4VutDJ2tD9/vAjz4D+awHtXscJkgW316Cj7i/rS/bWDzIIjcaDYa1R5XsrEDQkWtJ0jgscOdNlYJtUhaSDxEGJ3zwrObVZUw7I0m/nrypvszHEgAwR96KHu9INZnO1RJzZTiDmQQuNCn/wCwP3zplsvFflrROWCVCf0zqL8701wRSoa/8QOvmLEHiQKU7X2bklSSQDoRy3HhWYAbaa1XUACQJgXkWBiKBGJXlBiUHXdl3XA61a3jQUlJFwD5b4jwNUbLeEqbMxO/nxPSst9megnEI8edU9lU3UlMA7gKrzV6+LcERfYXjEJy/CkeJVe3iRRu1HCNZjr8KUuKJ1EDh9a8/wAmVyZWPRW84N3ieNCYhYKo4m3gItVjpj5dfv4V81hoi2Y7jrr42rnQThcmqXF+8N/dI6mB8qtyBO/5/ZqtlEmecnpuHzrIxYw/lUmdwH0p8zt7kaUoaQkZnL8uJ4AbzVSscVRlSEBU5RcqIFyZiBTpB5V7NbgNo5zGlq0uzkTXljWIWFJIJnpPnevTNgO5gnpSS0Wxys06MEmJI0FeTbfxylYt4XCQoJHIAbvGa9mwae4elYf2h9nSpSiixJnxPPwpvQWZDCNC/aC0QkawOPXnRGD2chSsxBJsJIyjlbVRpij2dd1zDnM052VsnKZV3jGugHQUOQPit9B+yNhtFIzJSSNBmg8bx0Fq0+EaSiyQE8BpPjMGgsC2ABAEdKbtp/pQ2+yrikTIn7ih8Q3INXnhVT2lEU8y9tdm3kCs/sVWWUm43dN4HMaj+a9A9qcPmSeNYFTWVU6UEJNGmwgECFQdx3EaER8RV6jl7iroUNLmCeBO7dfTnSDZmN7xSrQ+itLdR8achUtqB/Tes1ol0IcWzlcIGmusH+utANJh9ZEQMvDmfnR+0nlBUGCBBnfGvnY0nwmIBUeZk8pNNBNoWTH+JeCwI3ADjpQmaurVVM16uBNQVkmGYnDpWZNLsWwE9PvdT8oFBY9mRSeRgTVpBjIyzywTp6mr0vAiAB8vWg8Qyc2XzqLSNZ0ry5JFC55YAix+A+tFbPbBTm1m9JMY9KTG8x5VovZjB9oyJJsSPWm40rCtuhcyhanioiQk5QDwpmMFNymw0GgHzp9htkpR7o1439KtXgybTA5AD11rOY6xfomw+DKiAnUcoitLshBQoCTaq2mUoECicN7wpG7HUaN7ghKfAVF7DA/H5V9stYygVZjicpixqi6D7MljV5FEch9+fxq3CYoeNJfaV5bSgpwSk2zDceYoTB7RSq4PiKm0XRvMNiRypmw+CKxWExulOcNjaaJnGx8pVcUZoJGIqaHrxRZOhftViQawe1sJBr0zEtyKye3sAY0oCsxJt6x6RTtjE/lniRHp/FL8Nh5UUqF5+dV7VfDSy2TcXtxtAoU30TkqQDtZ9SlkZtEA8wdJ+FLNkOAKk3EnNbz+tXgkrUpW+xnncDyFW7AYHbab66KpHM9sdpw2bTSpfgKft4SNBU/wlWWelQBOEGvlYexotIqUV6L2LZmdrYDIJ3maQvtwI3763OPwxUKxe1GyFRzvXkeTjanforF6FDgnTQWFbD2IWOwI4KPrWbfZijPY/HZHezJ94W6ipNXEaDqRv0qrjrkCqwuqsQ5U0jtRW45vNWbOxOZU7halO0MVAqnZbykoPEnNRoWTPTdl44AQTTJ/arY1OgvXmTe01ggkGmT20G3UpBk3ujceGblVIg0H+0u3cO8ytCPzDFoEid19KxLbBRBTY7+fWtuxggpOgA4Cg8f7Pq1R5UASbEmE2hFjY/elO8FtMUjxeylp1SaWkrQbE9DS8QrL+npeFxoVTPDOXisLspxQAVu1rZYVfuniK1jPY0TpQ77IUINEo0qqiibMy9shsOKkGcuYGYA4yN9Zz+ym8SH8UVFRYTkUmJzNIEZkZYOYEp/zcK1ftXiyhshKU5lpgKJjLE/H5Vm9l4RxpmGspcUhIVqlJ1sTu1N+dFOpL9slNNxLmtloWkJDSQmGgFrJOZGUzc3CxrceNS2NsFlOVSFByQSCJjunKZOkgxbnUsSR2neUXVZlvsoByqBbRkUkKFlCZgW0POufiyhOdRDDS0JSUgFDofcVckgWvBmOtdclZwptDwNiu5a644QFKKVQFRmMHtJAOYZdBe/SqPxzf7xXM4NFFIWoYq1LQrnaVErr1xT55Iis9tvZYWJTYjyNPHHRQTzwoSxqaphjoyONwqrSIP0pO63BC0mFJM+Nbt5KVUoxeyxM7uVefkxPG/8ACqdjbAY4ONpVx1HA7xX2IdoHZjOU5QSZ3Rpzq3Eg6VzyjTOrHO0LMeZNNNnpsKUYicyetT2ltBTTfdBJ48KBpPY/dLaR3iBQ39psoMpEnypH7NTiivMqFJgkcQd/HjWuwvsughWfUGx1BEAg1mq0CM49gY9oHVQETfcBp4mm2ztn4x1YSv8ALBBUFLJNug4072PhmgyG1JTpB6jePGjNoe0DScoR3lCQRcARNpjWa0R/lb1FHnntRgcQ00VqcIIUQQNORk9KXbB2e8prtXCTJsDrl4mtxi8D+KXmWkhMhRQSSkkaKjcBbxpm7s4BuI1ppdA4vuXYi2I3mbI3RPiK0WBV3UdflSfYmHLaik86aMDLlHAn0t86iii6HbKrVxGtUYddqubNzVEJIy3/AGjMpLaCqcozTlzTJgCMulzQaUqSFA9xtKm1tlElaktpzqSttXekjXfyor2jxxceys5VraU2hSSsoACilZPMwBz5HQgg5Scs4hwZ3mgYCglxQaUEqFl6Gx5aV1QVI8/LK3RJDRLZGHCUJPZqbcUAtCg8oLWlJ1SL6C1q7gcQC5mQezWtxa1pXMudkMv5aVrGUSBEih9qBGZKXZWFPLW2EtqhpKUkQsoIFiL9KrwAUrKhae1CwhvtW4CzPfXdNkoy8VT1rSYiQ4xLoRhypSCIbdcUFOZnG1OzAJzHumViOQtww3+kqv2p/wCWm/tNji6r8OlKJdKSXGyVk4ZCoFzJKswURrr1pp/ou1+1v/nV9aVsKQOvGiqF407q+a2eTRrOy69N5IIekLS4o11OFUaftbOHCi28DyqMvJXoIgZ2eaOb2aN4p23hKvSxXNPO2CxOxsxI0SB4Uu25s2IUBY61rQgVDEshSSk6GueUrVDRlTPO0YQHWiF4MEFKqOxGGKFEGoHjw+FQZ1rZmRsXsXA42ShQ4aHkRwpthNsvpBClJI3W08jupg4iaBewM6JFHk37ClH2iP49RN1qM7hp6Uy2cySQYiN5oLD4MjfFOtn4c7yT4VtItGVLSHuBgaC9FqM1Rh0EDf5UU1zo3Yj7sXPMgLnoKipXf6CfM/xRGOWAPv70pOcTdR4n0AiloyY5bdqWMxYbQVEgdTEk6C/E0uw7s0o2xtHO+20EqIhagrKVJCgIBItMTuM3q0I2yOWdKwZDrh/McC2cjrzikwlfbIAKdBcjTlfoRZgm1ZQlghtGZlbavfS4FAuKRl94QSbDgLxagWVFIGYB7FttTCCUEoeM+6QM5EkwY97QTV+J7PtEBxYJU6pxgQW+zhMdmpYEQTAgDdvrpekef2CPuDJLKB2MYhTiVIcKlEqiEg6C9vHhapjFIbQ68hRISglTRKRMnsxBIIKRlgQNSbmqsY7nUjOsIxCWxIC1LQkLUm3AKIG+fGg/aJ5SkJw5ypW66kd1Se+hAyZlgf7wtc6HpUn2ME+zGFUhtT+WVqVkUiJCWVAEJAVa87zAAkzEHS/+Gfva/wCVr6UqwZBKAoDs8QhLS82WEqbIQMxVqCsJASBfO4bgVR+He/vX/wDCY/6KATbN4OiUYYUQa5NK5thsiGhUoFcqWWlMcmvqllri1gamKxjkV3LQeJ2q2jfPSk+N9qBHcF+dajBe2GkkXIBGhrOpdvSrae1Vue8fKloxykGQd41rPHZWOWjXoVNfKtSLA7ZSdbbr/Km6ngYNScWjphJMOwqgIsPjTZp62tIE4gUQzihxpaOhNGjS/AroxQiKQO7TSRANCubWCBcyTVKEk0OdrYoaUm7S8UEvaM3JuaoxG1EoTmJHnEmmog5Bu1dshlMSAYJN9ANT14DfS3DNDIpJUAwpofmB8lZW6Y0A/cIjQjjJSFTb8hT6pcQ4lCcoQScyzlvIIAFgONhvEucSptJPbKzMuuNpS2WlQgJCVGSIykXFje9jeuiKpHJknyYU2HO8huQWltozuoCg6hsZ/eToBJIkxzEkChvEJCE9iCWVB9ZcC0rLaioE2WLCDwn1Jm2CVIzryuNrdcaS04DmQiUgFJ7txlFzPqKHf7QtheU5ewAVhihE9/j+24mcu7TUVmyaKFmShKk9s0A2AvMSSEg5lKV7oTlUdToDrpSdtwLxKC2tTgZa7VJ1lc9oRBgDUjLA00pw2brW2vvQtXZrhObKMgCSYGTKoXAFhre6r2cXmcdeKY/MRIn9HeSobu7cD7ilGHjTM50IkhWV1lQgE905glatFlOdAKR3UgG01Z/pO9/tGC/xV1FBKEpWLqaWtlWgzJVnKitR91NlTA1RAFqO/tTZ/wDeseY+lAxtq+ArmeoFyloJcK7mobtKiXKPEFhKnKzPtLtUAFI86L2xj+zQbwTpWEcezrVO7U7ia1GCziTHUCgnnKk4v5UI6o/HnRMVOq+E30oR1ZvG8a6pq1RmN+oMaDrQi1XB1ItCefEUTESoEiLyLkaeVNNn41bYgnMPKJ4UHhmyJnfpXz6RlIgqIgxodbXrNWFNrob/ANtNXBVB57qmnHTcEkcqyOPso2FxfjPCrdh7QyLyK91XoaRw9ovHM+maV7HftEeNB9uSbmr32o0oXLS2F2XqcMUOkrMrIUrKFQgCSZAA1m1zum1fFel4khPiowKtYZU3mWhBC88KLi4SpIUCVm8RNuUjW9PD9JZH6G+ES4lWdlBUVOIzpU7l7MITmy5U2EQb38aKwjgQU9mlx1txx1S3FK7XJ7yQSF6ESDJF+KqCwigkJebUhDI7ZxxJbcVmBIB4hVlRuGpuPd+kJQCA2jDFgggy04lTu/vFSioqTukQN8A1UkEHLCWye0fSytxt1aDErg2KbEWOuYSYvcVFbSC4YIS8ns0KXlUlKiJWUpJJAPuzY23cJOKTlWye4yexbbWl4rUuTmtrIIXNgI4xpx6dHW8wMhJSoqICoSBmWe8ZSg3iSZju5qVmBNtPZGHO0SG1nKgLSUha1pGeCBJy3Eyq/Kao2AzGHAIklDioFjYtOpynSb686o9psRGHyIcC0LdVbMPyy2SAkIGlo42I5GmLB7JDYOrRQVDLnVlU2hPdA/UVDKCdBm03gKDEOpK0qVkUjEIyqyoU5mcA73eUIDaQknS+dRjfXfwe0P8AaD/gsfSqiwo9oz+ZlWQoLBDaAlaghKEAG/cRGnh3qqzL/wBlf/8AlH/9axj0MuVzPUEpNTS3TqKFs5mr6rkt0Bt3FBponebCm0gGT9ocaVrIBIjTeKUoAAjlPCviZVGkgk9etfZjA6HmKi9jkXVb77udCua9D+nW/GrXFa9Bca+Aqly8jTMJ4KomB8QbGdxkBOsc6+wzEmdBE8551JZ0NgIg5rKopgd0ESaxiJTad/xIoZ9RKZIUQQBlEW5zRbhkxJSZHIKHMnQmgcSsSqAgOQmQSSAJ0BrGE+JTlETNzE/WgjRmIAvGkkzqOYoM0yCzX7BxfaNQfeTY9N1XKRekPs+7kXO4wD41pn2zIiASQBOlzHzqD+1F4v8AnYMxh1SFAAQtIlYsoRcInVRnL57r1alxCUOZlOPEOJlAT3kKk5UoB1RuseliRUEhCgopSp/I9dJJGVRtKOKQIABsTvFhRLq3IdJUhlMpyOApzAFUlSx+oqmJsCdYkmrJUc7dsuwrcEqaUFOBKGchcS2hIV7xypAO+Y18e7RxUhSluIX26HHEIWjM0W20tgLKsygJT3VwYgib76VvvS6hQcUlZSha7HvNpSsykqBkm5KIOm8gmoObcQEdqmW1ntpQShAU4pXvHIApUSbH9p0NyQDTvkKWlztkqJcgkJUnPLaMkZciSO9nmLWGppe5iUtglkjsyUylWUJShUgmMwzCECNAbklUmkmN9pye+0Ah1RSVGCo90e7Kjpyg0tVh3HlZ3CAkWJJAyJAmACba2HPrQowcH04l9plIyNIKrCACRmVNuIEDXUxrWiS8RlWCvKttTaimEJSpKTmdUokExkbIM6A9KV7Lw4bSsoUkjuOIISokpRdShrcgxF4tRr7ObOlQV2bwKlLKv9UApISgQSkG0Exv3wRWCSGHgJQpABZUos5nCS7CQcyiQQYMqAERJsMt5Z8T/c4b1/6aqczGCEMpebS4lpJIPcSoDeIkAkCd0aXph+OX/e4f/FP1rGPQQKmKiK7VBCVYr2zxsrCLEDUE69K2ZrzTbYl4k3IVall0ZFKTOUwd4tw51WN0RvFrem+rMojx6VTh+9reCY5Ug5Xmkp6EEmx8KrmAknjllevhXcKcwOa8LMTX0XVvg2m8edYxQ6IBGkGZVceFXYPupn3kkwYOgO+qo758OnlRZEOJAsOG65G6sYisDuhVwTKDE3vu4AcaBxWaSnv5gEyuBfypg2O8tP6QCQOZmb60uxrYDVpsE7zx61jCbEqF4Fp6GZoWL0biNSKEZ1FFBGeDatWiD2ZCQEF1Uo7oGkz3p5ZdN8i4pPhxR+PcIYdgxlS1lixGac1xrNpnhUo7ZSbpB2MQrKsLc7NsQUrQPzENEmQoDvd7xmJMb63y2XFgJLi1ICj/AHblh2aYA943sRqCASDYjBspLiVESXnQhzgpOVJgjQX3i9C7RxS0uFtKiEHDqXlFhmlSfAQAI0EVYiG4bEZT+YptLaWsy2YzXFiqLktgkQJKTu41ldqbHKFIPaZ2VgKQ4ZskmO+L5DPH4yBoMAykstuEAqyBMnvWAzRBtrVjuMWp/DIJ7joX2iQAErsR3kgQbWoGEOEwiUtykN9rBKUqVMpNsxnuiwPnuvRjjoCiUlvKCovZRmvG4FQmSPPjegMOgA4mP/LCgjikSrfv90a01wn+tbTuWV5hxhs6+Q8qLMFpcUmCAtfZuKBSkAZkrypQCq0AIUZ5xPGqXMMkJLawktlSV9opRUVLUuIsCAItBj3bnfROyu+vvX/7ohcaDMdTAt+lPlUdmYVCmWkqSCBkWLfq7xknfebHieNKEqLjhII7AYhMDcYbz2AAIAOmsHvbianGH/8ATf4rf1rryoQHhZw9gMwAFs6REaaVD8Kj9qfIUQH/2Q=="/>
          <p:cNvSpPr>
            <a:spLocks noChangeAspect="1" noChangeArrowheads="1"/>
          </p:cNvSpPr>
          <p:nvPr/>
        </p:nvSpPr>
        <p:spPr bwMode="auto">
          <a:xfrm>
            <a:off x="410526" y="7938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2" name="Picture 8" descr="Eric Burnet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/>
          <a:stretch/>
        </p:blipFill>
        <p:spPr bwMode="auto">
          <a:xfrm>
            <a:off x="1522412" y="4038600"/>
            <a:ext cx="1572735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657619"/>
            <a:ext cx="1647346" cy="20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1233417"/>
            <a:ext cx="10360501" cy="1281183"/>
          </a:xfrm>
        </p:spPr>
        <p:txBody>
          <a:bodyPr>
            <a:noAutofit/>
          </a:bodyPr>
          <a:lstStyle/>
          <a:p>
            <a:r>
              <a:rPr lang="en-US" sz="3200" dirty="0" smtClean="0"/>
              <a:t>Labor Market Analysis – </a:t>
            </a:r>
            <a:br>
              <a:rPr lang="en-US" sz="3200" dirty="0" smtClean="0"/>
            </a:br>
            <a:r>
              <a:rPr lang="en-US" sz="3200" dirty="0" smtClean="0"/>
              <a:t>Critical to Sector Strategies</a:t>
            </a:r>
          </a:p>
        </p:txBody>
      </p:sp>
      <p:pic>
        <p:nvPicPr>
          <p:cNvPr id="5" name="Picture 4" descr="CTW_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739" y="3723532"/>
            <a:ext cx="1828324" cy="1371600"/>
          </a:xfrm>
          <a:prstGeom prst="rect">
            <a:avLst/>
          </a:prstGeom>
        </p:spPr>
      </p:pic>
      <p:sp>
        <p:nvSpPr>
          <p:cNvPr id="4" name="Slide Number Placeholder 2"/>
          <p:cNvSpPr txBox="1">
            <a:spLocks/>
          </p:cNvSpPr>
          <p:nvPr/>
        </p:nvSpPr>
        <p:spPr>
          <a:xfrm>
            <a:off x="8430604" y="6492875"/>
            <a:ext cx="28440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1723B91-CE10-4F20-890A-0852E2246859}" type="slidenum">
              <a:rPr lang="en-US" sz="1200">
                <a:latin typeface="Arial" pitchFamily="34" charset="0"/>
                <a:cs typeface="Arial" pitchFamily="34" charset="0"/>
              </a:rPr>
              <a:pPr algn="r"/>
              <a:t>11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Jobs for the Future</a:t>
            </a:r>
            <a:endParaRPr lang="en-US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304800" y="1447800"/>
            <a:ext cx="8151812" cy="4800600"/>
          </a:xfrm>
        </p:spPr>
        <p:txBody>
          <a:bodyPr>
            <a:noAutofit/>
          </a:bodyPr>
          <a:lstStyle/>
          <a:p>
            <a:pPr marL="0" indent="0">
              <a:buFont typeface="Arial"/>
              <a:buNone/>
            </a:pPr>
            <a:r>
              <a:rPr lang="en-US" sz="1600" b="1" dirty="0"/>
              <a:t>Our Mission:</a:t>
            </a:r>
          </a:p>
          <a:p>
            <a:pPr>
              <a:buFont typeface="Arial"/>
              <a:buNone/>
            </a:pPr>
            <a:r>
              <a:rPr lang="en-US" sz="1600" dirty="0"/>
              <a:t>	JFF works to ensure that all lower-income young people and workers have the skills and credentials needed to succeed in our economy.</a:t>
            </a:r>
          </a:p>
          <a:p>
            <a:pPr marL="0" indent="0">
              <a:buFont typeface="Arial"/>
              <a:buNone/>
            </a:pPr>
            <a:r>
              <a:rPr lang="en-US" sz="1600" b="1" dirty="0" smtClean="0"/>
              <a:t>Our </a:t>
            </a:r>
            <a:r>
              <a:rPr lang="en-US" sz="1600" b="1" dirty="0"/>
              <a:t>Vision:  </a:t>
            </a:r>
          </a:p>
          <a:p>
            <a:pPr>
              <a:buFont typeface="Arial"/>
              <a:buNone/>
            </a:pPr>
            <a:r>
              <a:rPr lang="en-US" sz="1600" dirty="0"/>
              <a:t>	The promise of education and economic mobility in America is achieved for everyone.</a:t>
            </a:r>
          </a:p>
          <a:p>
            <a:pPr marL="0" indent="0">
              <a:buFont typeface="Arial"/>
              <a:buNone/>
            </a:pPr>
            <a:r>
              <a:rPr lang="en-US" sz="1600" b="1" dirty="0" smtClean="0"/>
              <a:t>Our </a:t>
            </a:r>
            <a:r>
              <a:rPr lang="en-US" sz="1600" b="1" dirty="0"/>
              <a:t>Goals:  </a:t>
            </a:r>
          </a:p>
          <a:p>
            <a:pPr marL="569913" lvl="1" indent="-336550">
              <a:buFont typeface="+mj-lt"/>
              <a:buAutoNum type="arabicPeriod"/>
            </a:pPr>
            <a:r>
              <a:rPr lang="en-US" sz="1600" b="1" dirty="0"/>
              <a:t>Preparing for College and Career: </a:t>
            </a:r>
            <a:r>
              <a:rPr lang="en-US" sz="1600" dirty="0"/>
              <a:t>All young people graduate high school on a clear path to college completion and career success</a:t>
            </a:r>
          </a:p>
          <a:p>
            <a:pPr marL="569913" lvl="1" indent="-336550">
              <a:buFont typeface="+mj-lt"/>
              <a:buAutoNum type="arabicPeriod"/>
            </a:pPr>
            <a:r>
              <a:rPr lang="en-US" sz="1600" b="1" dirty="0"/>
              <a:t>Earning Postsecondary Credentials: </a:t>
            </a:r>
            <a:r>
              <a:rPr lang="en-US" sz="1600" dirty="0"/>
              <a:t>All students gain the skills they need to earn postsecondary credentials with high labor market value</a:t>
            </a:r>
          </a:p>
          <a:p>
            <a:pPr marL="569913" lvl="1" indent="-336550">
              <a:buFont typeface="+mj-lt"/>
              <a:buAutoNum type="arabicPeriod"/>
            </a:pPr>
            <a:r>
              <a:rPr lang="en-US" sz="1600" b="1" dirty="0"/>
              <a:t>Advancing Careers and Economic Growth</a:t>
            </a:r>
            <a:r>
              <a:rPr lang="en-US" sz="1600" dirty="0"/>
              <a:t>: All workers obtain the education and training required to move into family-supporting careers with clear paths for advancement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6573" t="11458" r="51903" b="12500"/>
          <a:stretch>
            <a:fillRect/>
          </a:stretch>
        </p:blipFill>
        <p:spPr bwMode="auto">
          <a:xfrm>
            <a:off x="8609012" y="968549"/>
            <a:ext cx="3579813" cy="592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21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 Side Engagement and Analytics</a:t>
            </a:r>
            <a:endParaRPr lang="en-US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88710860"/>
              </p:ext>
            </p:extLst>
          </p:nvPr>
        </p:nvGraphicFramePr>
        <p:xfrm>
          <a:off x="1217612" y="1320430"/>
          <a:ext cx="10522537" cy="554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75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2D984025-F472-864C-9FFE-56F985235A3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813" y="537258"/>
            <a:ext cx="5105400" cy="6092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1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10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Quandary of Change </a:t>
            </a:r>
          </a:p>
        </p:txBody>
      </p:sp>
      <p:sp>
        <p:nvSpPr>
          <p:cNvPr id="486411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303212" y="1600200"/>
            <a:ext cx="10260013" cy="4525963"/>
          </a:xfrm>
        </p:spPr>
        <p:txBody>
          <a:bodyPr>
            <a:normAutofit/>
          </a:bodyPr>
          <a:lstStyle/>
          <a:p>
            <a:pPr marL="168275" indent="0" eaLnBrk="1" hangingPunct="1">
              <a:spcBef>
                <a:spcPts val="1800"/>
              </a:spcBef>
              <a:buNone/>
              <a:defRPr/>
            </a:pPr>
            <a:r>
              <a:rPr lang="en-US" dirty="0" smtClean="0">
                <a:cs typeface="+mn-cs"/>
              </a:rPr>
              <a:t>Would you believe:</a:t>
            </a:r>
          </a:p>
          <a:p>
            <a:pPr marL="511175" indent="-342900" eaLnBrk="1" hangingPunct="1">
              <a:spcBef>
                <a:spcPts val="1800"/>
              </a:spcBef>
              <a:spcAft>
                <a:spcPts val="1200"/>
              </a:spcAft>
              <a:defRPr/>
            </a:pPr>
            <a:r>
              <a:rPr lang="en-US" dirty="0" smtClean="0">
                <a:cs typeface="+mn-cs"/>
              </a:rPr>
              <a:t>100% </a:t>
            </a:r>
            <a:r>
              <a:rPr lang="en-US" b="0" dirty="0" smtClean="0">
                <a:cs typeface="+mn-cs"/>
              </a:rPr>
              <a:t>of all changes evaluated as</a:t>
            </a:r>
            <a:r>
              <a:rPr lang="en-US" dirty="0">
                <a:cs typeface="+mn-cs"/>
              </a:rPr>
              <a:t> </a:t>
            </a:r>
            <a:r>
              <a:rPr lang="en-US" b="1" i="1" dirty="0" smtClean="0">
                <a:solidFill>
                  <a:srgbClr val="660066"/>
                </a:solidFill>
                <a:cs typeface="+mn-cs"/>
              </a:rPr>
              <a:t>successful</a:t>
            </a:r>
            <a:r>
              <a:rPr lang="en-US" dirty="0" smtClean="0">
                <a:solidFill>
                  <a:srgbClr val="660066"/>
                </a:solidFill>
                <a:cs typeface="+mn-cs"/>
              </a:rPr>
              <a:t> </a:t>
            </a:r>
            <a:r>
              <a:rPr lang="en-US" b="0" dirty="0" smtClean="0">
                <a:cs typeface="+mn-cs"/>
              </a:rPr>
              <a:t>had a good </a:t>
            </a:r>
            <a:r>
              <a:rPr lang="en-US" dirty="0" smtClean="0">
                <a:cs typeface="+mn-cs"/>
              </a:rPr>
              <a:t>technical</a:t>
            </a:r>
            <a:r>
              <a:rPr lang="en-US" b="0" dirty="0" smtClean="0">
                <a:cs typeface="+mn-cs"/>
              </a:rPr>
              <a:t> solution or approach</a:t>
            </a:r>
          </a:p>
          <a:p>
            <a:pPr marL="511175" indent="-342900" eaLnBrk="1" hangingPunct="1">
              <a:spcBef>
                <a:spcPts val="1800"/>
              </a:spcBef>
              <a:defRPr/>
            </a:pPr>
            <a:r>
              <a:rPr lang="en-US" dirty="0" smtClean="0">
                <a:cs typeface="+mn-cs"/>
              </a:rPr>
              <a:t>Over 98% </a:t>
            </a:r>
            <a:r>
              <a:rPr lang="en-US" b="0" dirty="0" smtClean="0">
                <a:cs typeface="+mn-cs"/>
              </a:rPr>
              <a:t>of all changes evaluated as</a:t>
            </a:r>
            <a:r>
              <a:rPr lang="en-US" dirty="0" smtClean="0">
                <a:cs typeface="+mn-cs"/>
              </a:rPr>
              <a:t> </a:t>
            </a:r>
            <a:r>
              <a:rPr lang="en-US" b="1" i="1" dirty="0" smtClean="0">
                <a:solidFill>
                  <a:srgbClr val="660066"/>
                </a:solidFill>
                <a:cs typeface="+mn-cs"/>
              </a:rPr>
              <a:t>unsuccessful</a:t>
            </a:r>
            <a:r>
              <a:rPr lang="en-US" b="1" i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b="0" dirty="0" smtClean="0">
                <a:cs typeface="+mn-cs"/>
              </a:rPr>
              <a:t>also had a good </a:t>
            </a:r>
            <a:r>
              <a:rPr lang="en-US" dirty="0" smtClean="0">
                <a:cs typeface="+mn-cs"/>
              </a:rPr>
              <a:t>technical</a:t>
            </a:r>
            <a:r>
              <a:rPr lang="en-US" b="0" dirty="0" smtClean="0">
                <a:cs typeface="+mn-cs"/>
              </a:rPr>
              <a:t> solution or approach</a:t>
            </a:r>
          </a:p>
          <a:p>
            <a:pPr marL="511175" indent="-342900" eaLnBrk="1" hangingPunct="1">
              <a:defRPr/>
            </a:pPr>
            <a:endParaRPr lang="en-US" sz="3600" dirty="0" smtClean="0"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2F535CF6-78E6-204E-AB98-C09B348E10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9142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6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6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6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6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6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6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1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the Labor Market Through Data</a:t>
            </a:r>
          </a:p>
        </p:txBody>
      </p:sp>
      <p:pic>
        <p:nvPicPr>
          <p:cNvPr id="4" name="Picture 3" descr="Screen Shot 2014-04-28 at 3.30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861"/>
            <a:ext cx="12307327" cy="528233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25177" y="0"/>
            <a:ext cx="9033211" cy="8890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8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430604" y="6492875"/>
            <a:ext cx="28440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1723B91-CE10-4F20-890A-0852E2246859}" type="slidenum">
              <a:rPr lang="en-US" sz="1200">
                <a:latin typeface="Arial" pitchFamily="34" charset="0"/>
                <a:cs typeface="Arial" pitchFamily="34" charset="0"/>
              </a:rPr>
              <a:pPr algn="r"/>
              <a:t>16</a:t>
            </a:fld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Needed Pieces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231004" y="1447800"/>
            <a:ext cx="6061020" cy="4501881"/>
          </a:xfrm>
          <a:custGeom>
            <a:avLst/>
            <a:gdLst>
              <a:gd name="connsiteX0" fmla="*/ 2053590 w 4107180"/>
              <a:gd name="connsiteY0" fmla="*/ 0 h 4107180"/>
              <a:gd name="connsiteX1" fmla="*/ 3659152 w 4107180"/>
              <a:gd name="connsiteY1" fmla="*/ 773198 h 4107180"/>
              <a:gd name="connsiteX2" fmla="*/ 2053590 w 4107180"/>
              <a:gd name="connsiteY2" fmla="*/ 2053590 h 4107180"/>
              <a:gd name="connsiteX3" fmla="*/ 2053590 w 4107180"/>
              <a:gd name="connsiteY3" fmla="*/ 0 h 41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180" h="4107180">
                <a:moveTo>
                  <a:pt x="2053590" y="0"/>
                </a:moveTo>
                <a:cubicBezTo>
                  <a:pt x="2678548" y="0"/>
                  <a:pt x="3269497" y="284586"/>
                  <a:pt x="3659152" y="773198"/>
                </a:cubicBezTo>
                <a:lnTo>
                  <a:pt x="2053590" y="2053590"/>
                </a:lnTo>
                <a:lnTo>
                  <a:pt x="205359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5517" tIns="399161" rIns="989323" bIns="296125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Arial"/>
                <a:cs typeface="Arial"/>
              </a:rPr>
              <a:t>Traditional LMI</a:t>
            </a:r>
            <a:endParaRPr lang="en-US" sz="1400" kern="1200" dirty="0">
              <a:latin typeface="Arial"/>
              <a:cs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01395" y="1513809"/>
            <a:ext cx="6061020" cy="4501881"/>
          </a:xfrm>
          <a:custGeom>
            <a:avLst/>
            <a:gdLst>
              <a:gd name="connsiteX0" fmla="*/ 3659152 w 4107180"/>
              <a:gd name="connsiteY0" fmla="*/ 773198 h 4107180"/>
              <a:gd name="connsiteX1" fmla="*/ 4055692 w 4107180"/>
              <a:gd name="connsiteY1" fmla="*/ 2510556 h 4107180"/>
              <a:gd name="connsiteX2" fmla="*/ 2053590 w 4107180"/>
              <a:gd name="connsiteY2" fmla="*/ 2053590 h 4107180"/>
              <a:gd name="connsiteX3" fmla="*/ 3659152 w 4107180"/>
              <a:gd name="connsiteY3" fmla="*/ 773198 h 41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180" h="4107180">
                <a:moveTo>
                  <a:pt x="3659152" y="773198"/>
                </a:moveTo>
                <a:cubicBezTo>
                  <a:pt x="4048806" y="1261810"/>
                  <a:pt x="4194758" y="1901267"/>
                  <a:pt x="4055692" y="2510556"/>
                </a:cubicBezTo>
                <a:lnTo>
                  <a:pt x="2053590" y="2053590"/>
                </a:lnTo>
                <a:lnTo>
                  <a:pt x="3659152" y="773198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07240" tIns="1506633" rIns="210915" bIns="195157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Arial"/>
                <a:cs typeface="Arial"/>
              </a:rPr>
              <a:t>Real Time LMI</a:t>
            </a:r>
            <a:endParaRPr lang="en-US" sz="1400" kern="1200" dirty="0">
              <a:latin typeface="Arial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275977" y="1596932"/>
            <a:ext cx="6061020" cy="4501881"/>
          </a:xfrm>
          <a:custGeom>
            <a:avLst/>
            <a:gdLst>
              <a:gd name="connsiteX0" fmla="*/ 4055692 w 4107180"/>
              <a:gd name="connsiteY0" fmla="*/ 2510556 h 4107180"/>
              <a:gd name="connsiteX1" fmla="*/ 2944609 w 4107180"/>
              <a:gd name="connsiteY1" fmla="*/ 3903810 h 4107180"/>
              <a:gd name="connsiteX2" fmla="*/ 2053590 w 4107180"/>
              <a:gd name="connsiteY2" fmla="*/ 2053590 h 4107180"/>
              <a:gd name="connsiteX3" fmla="*/ 4055692 w 4107180"/>
              <a:gd name="connsiteY3" fmla="*/ 2510556 h 41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180" h="4107180">
                <a:moveTo>
                  <a:pt x="4055692" y="2510556"/>
                </a:moveTo>
                <a:cubicBezTo>
                  <a:pt x="3916626" y="3119845"/>
                  <a:pt x="3507677" y="3632651"/>
                  <a:pt x="2944609" y="3903810"/>
                </a:cubicBezTo>
                <a:lnTo>
                  <a:pt x="2053590" y="2053590"/>
                </a:lnTo>
                <a:lnTo>
                  <a:pt x="4055692" y="251055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55176" tIns="2450306" rIns="509664" bIns="9345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 dirty="0">
              <a:latin typeface="Arial"/>
              <a:cs typeface="Arial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174300" y="1633603"/>
            <a:ext cx="6061020" cy="4501881"/>
          </a:xfrm>
          <a:custGeom>
            <a:avLst/>
            <a:gdLst>
              <a:gd name="connsiteX0" fmla="*/ 2944565 w 4107180"/>
              <a:gd name="connsiteY0" fmla="*/ 3903832 h 4107180"/>
              <a:gd name="connsiteX1" fmla="*/ 1162571 w 4107180"/>
              <a:gd name="connsiteY1" fmla="*/ 3903810 h 4107180"/>
              <a:gd name="connsiteX2" fmla="*/ 2053590 w 4107180"/>
              <a:gd name="connsiteY2" fmla="*/ 2053590 h 4107180"/>
              <a:gd name="connsiteX3" fmla="*/ 2944565 w 4107180"/>
              <a:gd name="connsiteY3" fmla="*/ 3903832 h 41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180" h="4107180">
                <a:moveTo>
                  <a:pt x="2944565" y="3903832"/>
                </a:moveTo>
                <a:cubicBezTo>
                  <a:pt x="2381506" y="4174970"/>
                  <a:pt x="1725623" y="4174962"/>
                  <a:pt x="1162571" y="3903810"/>
                </a:cubicBezTo>
                <a:lnTo>
                  <a:pt x="2053590" y="2053590"/>
                </a:lnTo>
                <a:lnTo>
                  <a:pt x="2944565" y="390383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4644" tIns="3244850" rIns="1594644" bIns="21336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Arial"/>
                <a:cs typeface="Arial"/>
              </a:rPr>
              <a:t>Employer Demands</a:t>
            </a:r>
            <a:endParaRPr lang="en-US" sz="1400" kern="1200" dirty="0">
              <a:latin typeface="Arial"/>
              <a:cs typeface="Arial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072626" y="1596932"/>
            <a:ext cx="6061020" cy="4501881"/>
          </a:xfrm>
          <a:custGeom>
            <a:avLst/>
            <a:gdLst>
              <a:gd name="connsiteX0" fmla="*/ 1162570 w 4107180"/>
              <a:gd name="connsiteY0" fmla="*/ 3903810 h 4107180"/>
              <a:gd name="connsiteX1" fmla="*/ 51487 w 4107180"/>
              <a:gd name="connsiteY1" fmla="*/ 2510555 h 4107180"/>
              <a:gd name="connsiteX2" fmla="*/ 2053590 w 4107180"/>
              <a:gd name="connsiteY2" fmla="*/ 2053590 h 4107180"/>
              <a:gd name="connsiteX3" fmla="*/ 1162570 w 4107180"/>
              <a:gd name="connsiteY3" fmla="*/ 3903810 h 41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180" h="4107180">
                <a:moveTo>
                  <a:pt x="1162570" y="3903810"/>
                </a:moveTo>
                <a:cubicBezTo>
                  <a:pt x="599502" y="3632651"/>
                  <a:pt x="190553" y="3119844"/>
                  <a:pt x="51487" y="2510555"/>
                </a:cubicBezTo>
                <a:lnTo>
                  <a:pt x="2053590" y="2053590"/>
                </a:lnTo>
                <a:lnTo>
                  <a:pt x="1162570" y="390381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9664" tIns="2450306" rIns="2655176" bIns="9345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047207" y="1513809"/>
            <a:ext cx="6061020" cy="4501881"/>
          </a:xfrm>
          <a:custGeom>
            <a:avLst/>
            <a:gdLst>
              <a:gd name="connsiteX0" fmla="*/ 51487 w 4107180"/>
              <a:gd name="connsiteY0" fmla="*/ 2510555 h 4107180"/>
              <a:gd name="connsiteX1" fmla="*/ 448028 w 4107180"/>
              <a:gd name="connsiteY1" fmla="*/ 773198 h 4107180"/>
              <a:gd name="connsiteX2" fmla="*/ 2053590 w 4107180"/>
              <a:gd name="connsiteY2" fmla="*/ 2053590 h 4107180"/>
              <a:gd name="connsiteX3" fmla="*/ 51487 w 4107180"/>
              <a:gd name="connsiteY3" fmla="*/ 2510555 h 41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180" h="4107180">
                <a:moveTo>
                  <a:pt x="51487" y="2510555"/>
                </a:moveTo>
                <a:cubicBezTo>
                  <a:pt x="-87579" y="1901267"/>
                  <a:pt x="58373" y="1261809"/>
                  <a:pt x="448028" y="773198"/>
                </a:cubicBezTo>
                <a:lnTo>
                  <a:pt x="2053590" y="2053590"/>
                </a:lnTo>
                <a:lnTo>
                  <a:pt x="51487" y="2510555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915" tIns="1506633" rIns="2807240" bIns="195157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latin typeface="Arial"/>
                <a:cs typeface="Arial"/>
              </a:rPr>
              <a:t>Staff Expertise</a:t>
            </a:r>
          </a:p>
        </p:txBody>
      </p:sp>
      <p:sp>
        <p:nvSpPr>
          <p:cNvPr id="33" name="Freeform 32"/>
          <p:cNvSpPr/>
          <p:nvPr/>
        </p:nvSpPr>
        <p:spPr>
          <a:xfrm>
            <a:off x="3117598" y="1447800"/>
            <a:ext cx="6061020" cy="4501881"/>
          </a:xfrm>
          <a:custGeom>
            <a:avLst/>
            <a:gdLst>
              <a:gd name="connsiteX0" fmla="*/ 448028 w 4107180"/>
              <a:gd name="connsiteY0" fmla="*/ 773198 h 4107180"/>
              <a:gd name="connsiteX1" fmla="*/ 2053590 w 4107180"/>
              <a:gd name="connsiteY1" fmla="*/ 0 h 4107180"/>
              <a:gd name="connsiteX2" fmla="*/ 2053590 w 4107180"/>
              <a:gd name="connsiteY2" fmla="*/ 2053590 h 4107180"/>
              <a:gd name="connsiteX3" fmla="*/ 448028 w 4107180"/>
              <a:gd name="connsiteY3" fmla="*/ 773198 h 41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7180" h="4107180">
                <a:moveTo>
                  <a:pt x="448028" y="773198"/>
                </a:moveTo>
                <a:cubicBezTo>
                  <a:pt x="837683" y="284586"/>
                  <a:pt x="1428632" y="0"/>
                  <a:pt x="2053590" y="0"/>
                </a:cubicBezTo>
                <a:lnTo>
                  <a:pt x="2053590" y="2053590"/>
                </a:lnTo>
                <a:lnTo>
                  <a:pt x="448028" y="77319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9323" tIns="399161" rIns="2175517" bIns="296125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Arial"/>
                <a:cs typeface="Arial"/>
              </a:rPr>
              <a:t>Local Drivers</a:t>
            </a:r>
            <a:endParaRPr lang="en-US" sz="1400" kern="1200" dirty="0">
              <a:latin typeface="Arial"/>
              <a:cs typeface="Arial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047207" y="1447805"/>
            <a:ext cx="6367849" cy="4705536"/>
            <a:chOff x="2349296" y="7067359"/>
            <a:chExt cx="4315099" cy="4292979"/>
          </a:xfrm>
        </p:grpSpPr>
        <p:sp>
          <p:nvSpPr>
            <p:cNvPr id="42" name="Freeform 41"/>
            <p:cNvSpPr/>
            <p:nvPr/>
          </p:nvSpPr>
          <p:spPr>
            <a:xfrm>
              <a:off x="2504408" y="7067359"/>
              <a:ext cx="4107180" cy="4107180"/>
            </a:xfrm>
            <a:custGeom>
              <a:avLst/>
              <a:gdLst>
                <a:gd name="connsiteX0" fmla="*/ 2053590 w 4107180"/>
                <a:gd name="connsiteY0" fmla="*/ 0 h 4107180"/>
                <a:gd name="connsiteX1" fmla="*/ 3659152 w 4107180"/>
                <a:gd name="connsiteY1" fmla="*/ 773198 h 4107180"/>
                <a:gd name="connsiteX2" fmla="*/ 2053590 w 4107180"/>
                <a:gd name="connsiteY2" fmla="*/ 2053590 h 4107180"/>
                <a:gd name="connsiteX3" fmla="*/ 2053590 w 4107180"/>
                <a:gd name="connsiteY3" fmla="*/ 0 h 410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7180" h="4107180">
                  <a:moveTo>
                    <a:pt x="2053590" y="0"/>
                  </a:moveTo>
                  <a:cubicBezTo>
                    <a:pt x="2678548" y="0"/>
                    <a:pt x="3269497" y="284586"/>
                    <a:pt x="3659152" y="773198"/>
                  </a:cubicBezTo>
                  <a:lnTo>
                    <a:pt x="2053590" y="2053590"/>
                  </a:lnTo>
                  <a:lnTo>
                    <a:pt x="205359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75517" tIns="399161" rIns="989323" bIns="296125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Arial"/>
                  <a:cs typeface="Arial"/>
                </a:rPr>
                <a:t>Traditional LMI</a:t>
              </a:r>
              <a:endParaRPr lang="en-US" sz="1400" kern="1200" dirty="0">
                <a:latin typeface="Arial"/>
                <a:cs typeface="Arial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57215" y="7133367"/>
              <a:ext cx="4107180" cy="4107180"/>
            </a:xfrm>
            <a:custGeom>
              <a:avLst/>
              <a:gdLst>
                <a:gd name="connsiteX0" fmla="*/ 3659152 w 4107180"/>
                <a:gd name="connsiteY0" fmla="*/ 773198 h 4107180"/>
                <a:gd name="connsiteX1" fmla="*/ 4055692 w 4107180"/>
                <a:gd name="connsiteY1" fmla="*/ 2510556 h 4107180"/>
                <a:gd name="connsiteX2" fmla="*/ 2053590 w 4107180"/>
                <a:gd name="connsiteY2" fmla="*/ 2053590 h 4107180"/>
                <a:gd name="connsiteX3" fmla="*/ 3659152 w 4107180"/>
                <a:gd name="connsiteY3" fmla="*/ 773198 h 410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7180" h="4107180">
                  <a:moveTo>
                    <a:pt x="3659152" y="773198"/>
                  </a:moveTo>
                  <a:cubicBezTo>
                    <a:pt x="4048806" y="1261810"/>
                    <a:pt x="4194758" y="1901267"/>
                    <a:pt x="4055692" y="2510556"/>
                  </a:cubicBezTo>
                  <a:lnTo>
                    <a:pt x="2053590" y="2053590"/>
                  </a:lnTo>
                  <a:lnTo>
                    <a:pt x="3659152" y="77319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07240" tIns="1506633" rIns="210915" bIns="195157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Arial"/>
                  <a:cs typeface="Arial"/>
                </a:rPr>
                <a:t>Real Time LMI</a:t>
              </a:r>
              <a:endParaRPr lang="en-US" sz="1400" kern="1200" dirty="0">
                <a:latin typeface="Arial"/>
                <a:cs typeface="Arial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38146" y="7216489"/>
              <a:ext cx="4107180" cy="4107180"/>
            </a:xfrm>
            <a:custGeom>
              <a:avLst/>
              <a:gdLst>
                <a:gd name="connsiteX0" fmla="*/ 4055692 w 4107180"/>
                <a:gd name="connsiteY0" fmla="*/ 2510556 h 4107180"/>
                <a:gd name="connsiteX1" fmla="*/ 2944609 w 4107180"/>
                <a:gd name="connsiteY1" fmla="*/ 3903810 h 4107180"/>
                <a:gd name="connsiteX2" fmla="*/ 2053590 w 4107180"/>
                <a:gd name="connsiteY2" fmla="*/ 2053590 h 4107180"/>
                <a:gd name="connsiteX3" fmla="*/ 4055692 w 4107180"/>
                <a:gd name="connsiteY3" fmla="*/ 2510556 h 410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7180" h="4107180">
                  <a:moveTo>
                    <a:pt x="4055692" y="2510556"/>
                  </a:moveTo>
                  <a:cubicBezTo>
                    <a:pt x="3916626" y="3119845"/>
                    <a:pt x="3507677" y="3632651"/>
                    <a:pt x="2944609" y="3903810"/>
                  </a:cubicBezTo>
                  <a:lnTo>
                    <a:pt x="2053590" y="2053590"/>
                  </a:lnTo>
                  <a:lnTo>
                    <a:pt x="4055692" y="2510556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55176" tIns="2450306" rIns="509664" bIns="93456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latin typeface="Arial"/>
                <a:cs typeface="Arial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461868" y="7253159"/>
              <a:ext cx="4107180" cy="4107179"/>
            </a:xfrm>
            <a:custGeom>
              <a:avLst/>
              <a:gdLst>
                <a:gd name="connsiteX0" fmla="*/ 2944565 w 4107180"/>
                <a:gd name="connsiteY0" fmla="*/ 3903832 h 4107180"/>
                <a:gd name="connsiteX1" fmla="*/ 1162571 w 4107180"/>
                <a:gd name="connsiteY1" fmla="*/ 3903810 h 4107180"/>
                <a:gd name="connsiteX2" fmla="*/ 2053590 w 4107180"/>
                <a:gd name="connsiteY2" fmla="*/ 2053590 h 4107180"/>
                <a:gd name="connsiteX3" fmla="*/ 2944565 w 4107180"/>
                <a:gd name="connsiteY3" fmla="*/ 3903832 h 410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7180" h="4107180">
                  <a:moveTo>
                    <a:pt x="2944565" y="3903832"/>
                  </a:moveTo>
                  <a:cubicBezTo>
                    <a:pt x="2381506" y="4174970"/>
                    <a:pt x="1725623" y="4174962"/>
                    <a:pt x="1162571" y="3903810"/>
                  </a:cubicBezTo>
                  <a:lnTo>
                    <a:pt x="2053590" y="2053590"/>
                  </a:lnTo>
                  <a:lnTo>
                    <a:pt x="2944565" y="3903832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4644" tIns="3244850" rIns="1594644" bIns="21336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Arial"/>
                  <a:cs typeface="Arial"/>
                </a:rPr>
                <a:t>Employer Demands</a:t>
              </a:r>
              <a:endParaRPr lang="en-US" sz="1400" kern="1200" dirty="0">
                <a:latin typeface="Arial"/>
                <a:cs typeface="Arial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2349296" y="7216489"/>
              <a:ext cx="4143477" cy="4107180"/>
            </a:xfrm>
            <a:custGeom>
              <a:avLst/>
              <a:gdLst>
                <a:gd name="connsiteX0" fmla="*/ 1162570 w 4107180"/>
                <a:gd name="connsiteY0" fmla="*/ 3903810 h 4107180"/>
                <a:gd name="connsiteX1" fmla="*/ 51487 w 4107180"/>
                <a:gd name="connsiteY1" fmla="*/ 2510555 h 4107180"/>
                <a:gd name="connsiteX2" fmla="*/ 2053590 w 4107180"/>
                <a:gd name="connsiteY2" fmla="*/ 2053590 h 4107180"/>
                <a:gd name="connsiteX3" fmla="*/ 1162570 w 4107180"/>
                <a:gd name="connsiteY3" fmla="*/ 3903810 h 410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7180" h="4107180">
                  <a:moveTo>
                    <a:pt x="1162570" y="3903810"/>
                  </a:moveTo>
                  <a:cubicBezTo>
                    <a:pt x="599502" y="3632651"/>
                    <a:pt x="190553" y="3119844"/>
                    <a:pt x="51487" y="2510555"/>
                  </a:cubicBezTo>
                  <a:lnTo>
                    <a:pt x="2053590" y="2053590"/>
                  </a:lnTo>
                  <a:lnTo>
                    <a:pt x="1162570" y="390381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9664" tIns="2450306" rIns="2655176" bIns="93456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latin typeface="Arial"/>
                <a:cs typeface="Arial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2366524" y="7133367"/>
              <a:ext cx="4107180" cy="4107180"/>
            </a:xfrm>
            <a:custGeom>
              <a:avLst/>
              <a:gdLst>
                <a:gd name="connsiteX0" fmla="*/ 51487 w 4107180"/>
                <a:gd name="connsiteY0" fmla="*/ 2510555 h 4107180"/>
                <a:gd name="connsiteX1" fmla="*/ 448028 w 4107180"/>
                <a:gd name="connsiteY1" fmla="*/ 773198 h 4107180"/>
                <a:gd name="connsiteX2" fmla="*/ 2053590 w 4107180"/>
                <a:gd name="connsiteY2" fmla="*/ 2053590 h 4107180"/>
                <a:gd name="connsiteX3" fmla="*/ 51487 w 4107180"/>
                <a:gd name="connsiteY3" fmla="*/ 2510555 h 410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7180" h="4107180">
                  <a:moveTo>
                    <a:pt x="51487" y="2510555"/>
                  </a:moveTo>
                  <a:cubicBezTo>
                    <a:pt x="-87579" y="1901267"/>
                    <a:pt x="58373" y="1261809"/>
                    <a:pt x="448028" y="773198"/>
                  </a:cubicBezTo>
                  <a:lnTo>
                    <a:pt x="2053590" y="2053590"/>
                  </a:lnTo>
                  <a:lnTo>
                    <a:pt x="51487" y="251055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0915" tIns="1506633" rIns="2807240" bIns="195157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Arial"/>
                  <a:cs typeface="Arial"/>
                </a:rPr>
                <a:t>Staff Expertise</a:t>
              </a:r>
              <a:endParaRPr lang="en-US" sz="1400" kern="1200" dirty="0">
                <a:latin typeface="Arial"/>
                <a:cs typeface="Arial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2419331" y="7067359"/>
              <a:ext cx="4107180" cy="4107180"/>
            </a:xfrm>
            <a:custGeom>
              <a:avLst/>
              <a:gdLst>
                <a:gd name="connsiteX0" fmla="*/ 448028 w 4107180"/>
                <a:gd name="connsiteY0" fmla="*/ 773198 h 4107180"/>
                <a:gd name="connsiteX1" fmla="*/ 2053590 w 4107180"/>
                <a:gd name="connsiteY1" fmla="*/ 0 h 4107180"/>
                <a:gd name="connsiteX2" fmla="*/ 2053590 w 4107180"/>
                <a:gd name="connsiteY2" fmla="*/ 2053590 h 4107180"/>
                <a:gd name="connsiteX3" fmla="*/ 448028 w 4107180"/>
                <a:gd name="connsiteY3" fmla="*/ 773198 h 410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7180" h="4107180">
                  <a:moveTo>
                    <a:pt x="448028" y="773198"/>
                  </a:moveTo>
                  <a:cubicBezTo>
                    <a:pt x="837683" y="284586"/>
                    <a:pt x="1428632" y="0"/>
                    <a:pt x="2053590" y="0"/>
                  </a:cubicBezTo>
                  <a:lnTo>
                    <a:pt x="2053590" y="2053590"/>
                  </a:lnTo>
                  <a:lnTo>
                    <a:pt x="448028" y="77319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323" tIns="399161" rIns="2175517" bIns="296125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latin typeface="Arial"/>
                  <a:cs typeface="Arial"/>
                </a:rPr>
                <a:t>Local Drivers</a:t>
              </a:r>
              <a:endParaRPr lang="en-US" sz="1400" kern="1200" dirty="0">
                <a:latin typeface="Arial"/>
                <a:cs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481888" y="4471672"/>
            <a:ext cx="183736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Institutional Priorities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076023" y="4416272"/>
            <a:ext cx="1707519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Course Description</a:t>
            </a:r>
          </a:p>
        </p:txBody>
      </p:sp>
    </p:spTree>
    <p:extLst>
      <p:ext uri="{BB962C8B-B14F-4D97-AF65-F5344CB8AC3E}">
        <p14:creationId xmlns:p14="http://schemas.microsoft.com/office/powerpoint/2010/main" val="7045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1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3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4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96944 -4.07407E-6 " pathEditMode="relative" ptsTypes="AA">
                                      <p:cBhvr>
                                        <p:cTn id="8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 Market Information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B160671C-AEAE-274D-9DC7-7927C9478FA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56649" y="1830388"/>
            <a:ext cx="7720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65125" lvl="0" indent="-255588" defTabSz="914400" fontAlgn="base">
              <a:spcBef>
                <a:spcPts val="300"/>
              </a:spcBef>
              <a:spcAft>
                <a:spcPts val="300"/>
              </a:spcAft>
              <a:buSzPct val="100000"/>
              <a:defRPr/>
            </a:pPr>
            <a:endParaRPr lang="en-US" dirty="0" smtClean="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37262" y="355602"/>
            <a:ext cx="8430604" cy="41910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en-US" sz="28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70697"/>
              </p:ext>
            </p:extLst>
          </p:nvPr>
        </p:nvGraphicFramePr>
        <p:xfrm>
          <a:off x="304721" y="1066800"/>
          <a:ext cx="11579383" cy="541019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25978"/>
                <a:gridCol w="4628389"/>
                <a:gridCol w="5025016"/>
              </a:tblGrid>
              <a:tr h="51560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888" marR="121888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/>
                          <a:cs typeface="Arial"/>
                        </a:rPr>
                        <a:t>Benefits </a:t>
                      </a:r>
                      <a:endParaRPr lang="en-US" sz="1900" dirty="0">
                        <a:latin typeface="Arial"/>
                        <a:cs typeface="Arial"/>
                      </a:endParaRPr>
                    </a:p>
                  </a:txBody>
                  <a:tcPr marL="121888" marR="121888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/>
                          <a:cs typeface="Arial"/>
                        </a:rPr>
                        <a:t>Limitations</a:t>
                      </a:r>
                      <a:endParaRPr lang="en-US" sz="1900" dirty="0">
                        <a:latin typeface="Arial"/>
                        <a:cs typeface="Arial"/>
                      </a:endParaRPr>
                    </a:p>
                  </a:txBody>
                  <a:tcPr marL="121888" marR="121888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65587">
                <a:tc rowSpan="4">
                  <a:txBody>
                    <a:bodyPr/>
                    <a:lstStyle/>
                    <a:p>
                      <a:endParaRPr lang="en-US" sz="1900" dirty="0" smtClean="0"/>
                    </a:p>
                    <a:p>
                      <a:endParaRPr lang="en-US" sz="1900" dirty="0" smtClean="0"/>
                    </a:p>
                    <a:p>
                      <a:endParaRPr lang="en-US" sz="1900" b="1" dirty="0" smtClean="0"/>
                    </a:p>
                    <a:p>
                      <a:r>
                        <a:rPr lang="en-US" sz="1900" b="1" dirty="0" smtClean="0">
                          <a:latin typeface="Arial"/>
                          <a:cs typeface="Arial"/>
                        </a:rPr>
                        <a:t>Traditional</a:t>
                      </a:r>
                      <a:r>
                        <a:rPr lang="en-US" sz="1900" b="1" baseline="0" dirty="0" smtClean="0">
                          <a:latin typeface="Arial"/>
                          <a:cs typeface="Arial"/>
                        </a:rPr>
                        <a:t> LMI</a:t>
                      </a:r>
                      <a:endParaRPr lang="en-US" sz="1900" b="1" dirty="0">
                        <a:latin typeface="Arial"/>
                        <a:cs typeface="Arial"/>
                      </a:endParaRP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"/>
                          <a:cs typeface="Arial"/>
                        </a:rPr>
                        <a:t>Reliable and robust</a:t>
                      </a:r>
                      <a:endParaRPr lang="en-US" sz="1300" dirty="0">
                        <a:latin typeface="Arial"/>
                        <a:cs typeface="Arial"/>
                      </a:endParaRP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rial"/>
                          <a:cs typeface="Arial"/>
                        </a:rPr>
                        <a:t>Looks backward to forecast;</a:t>
                      </a:r>
                      <a:r>
                        <a:rPr lang="en-US" sz="1300" baseline="0" dirty="0" smtClean="0">
                          <a:latin typeface="Arial"/>
                          <a:cs typeface="Arial"/>
                        </a:rPr>
                        <a:t> lacks current labor market perspective (time lag)</a:t>
                      </a:r>
                      <a:endParaRPr lang="en-US" sz="1300" dirty="0">
                        <a:latin typeface="Arial"/>
                        <a:cs typeface="Arial"/>
                      </a:endParaRPr>
                    </a:p>
                  </a:txBody>
                  <a:tcPr marL="121888" marR="121888"/>
                </a:tc>
              </a:tr>
              <a:tr h="5156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Consistent and documented methodologies</a:t>
                      </a:r>
                    </a:p>
                  </a:txBody>
                  <a:tcPr marL="91416" marR="91416" marT="0" marB="0"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Static/not </a:t>
                      </a:r>
                      <a:r>
                        <a:rPr lang="en-US" sz="1300" dirty="0" smtClean="0">
                          <a:latin typeface="Arial"/>
                          <a:ea typeface="Cambria"/>
                          <a:cs typeface="Arial"/>
                        </a:rPr>
                        <a:t>dynamic</a:t>
                      </a:r>
                      <a:endParaRPr lang="en-US" sz="1300" dirty="0">
                        <a:latin typeface="Arial"/>
                        <a:ea typeface="Cambria"/>
                        <a:cs typeface="Arial"/>
                      </a:endParaRPr>
                    </a:p>
                  </a:txBody>
                  <a:tcPr marL="91416" marR="91416" marT="0" marB="0"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6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Arial"/>
                          <a:ea typeface="Cambria"/>
                          <a:cs typeface="Arial"/>
                        </a:rPr>
                        <a:t>Regional </a:t>
                      </a: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comparisons</a:t>
                      </a:r>
                    </a:p>
                  </a:txBody>
                  <a:tcPr marL="91416" marR="9141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Lacks data on current demand/employers’ requirements</a:t>
                      </a:r>
                    </a:p>
                  </a:txBody>
                  <a:tcPr marL="91416" marR="91416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56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Public, no-cost distribution</a:t>
                      </a:r>
                    </a:p>
                  </a:txBody>
                  <a:tcPr marL="91416" marR="91416" marT="0" marB="0"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Does not effectively capture emerging occupations/skills requirements/certifications</a:t>
                      </a:r>
                    </a:p>
                  </a:txBody>
                  <a:tcPr marL="91416" marR="91416" marT="0" marB="0"/>
                </a:tc>
              </a:tr>
              <a:tr h="617688">
                <a:tc rowSpan="5">
                  <a:txBody>
                    <a:bodyPr/>
                    <a:lstStyle/>
                    <a:p>
                      <a:endParaRPr lang="en-US" sz="1900" b="1" dirty="0" smtClean="0"/>
                    </a:p>
                    <a:p>
                      <a:endParaRPr lang="en-US" sz="1900" b="1" dirty="0" smtClean="0"/>
                    </a:p>
                    <a:p>
                      <a:endParaRPr lang="en-US" sz="1900" b="1" dirty="0" smtClean="0"/>
                    </a:p>
                    <a:p>
                      <a:r>
                        <a:rPr lang="en-US" sz="1900" b="1" dirty="0" smtClean="0">
                          <a:latin typeface="Arial"/>
                          <a:cs typeface="Arial"/>
                        </a:rPr>
                        <a:t>Real-time</a:t>
                      </a:r>
                      <a:r>
                        <a:rPr lang="en-US" sz="1900" b="1" baseline="0" dirty="0" smtClean="0">
                          <a:latin typeface="Arial"/>
                          <a:cs typeface="Arial"/>
                        </a:rPr>
                        <a:t> LMI</a:t>
                      </a:r>
                      <a:endParaRPr lang="en-US" sz="1900" b="1" dirty="0">
                        <a:latin typeface="Arial"/>
                        <a:cs typeface="Arial"/>
                      </a:endParaRPr>
                    </a:p>
                  </a:txBody>
                  <a:tcPr marL="121888" marR="121888">
                    <a:solidFill>
                      <a:schemeClr val="accent3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Reveals new and emerging trends in occupational definitions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Duplication errors (though this difficulty is quickly becoming obsolete with more sophisticated algorithms)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  <a:tr h="6176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Offers insights into the skills and certifications sought by regional employers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Certain trades (construction, manufacturing) do not necessarily use online job postings.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56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Identifies early indications of market </a:t>
                      </a:r>
                      <a:r>
                        <a:rPr lang="en-US" sz="1300" dirty="0" smtClean="0">
                          <a:latin typeface="Arial"/>
                          <a:ea typeface="Cambria"/>
                          <a:cs typeface="Arial"/>
                        </a:rPr>
                        <a:t>shifts; data is collected regularly</a:t>
                      </a:r>
                      <a:endParaRPr lang="en-US" sz="1300" dirty="0">
                        <a:latin typeface="Arial"/>
                        <a:ea typeface="Cambria"/>
                        <a:cs typeface="Arial"/>
                      </a:endParaRP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Online job ads can be vague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  <a:tr h="5156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Tracks hiring demand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Arial"/>
                          <a:ea typeface="Cambria"/>
                          <a:cs typeface="Arial"/>
                        </a:rPr>
                        <a:t>Not every job posting represents an actual vacancy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5605"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/>
                      <a:r>
                        <a:rPr lang="en-US" sz="13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Current and Continuously updated</a:t>
                      </a: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Arial"/>
                          <a:ea typeface="Cambria"/>
                          <a:cs typeface="Arial"/>
                        </a:rPr>
                        <a:t>Proprietary/Cost</a:t>
                      </a:r>
                      <a:endParaRPr lang="en-US" sz="1300" dirty="0">
                        <a:latin typeface="Arial"/>
                        <a:ea typeface="Cambria"/>
                        <a:cs typeface="Arial"/>
                      </a:endParaRPr>
                    </a:p>
                  </a:txBody>
                  <a:tcPr marL="91416" marR="91416" marT="0" marB="0">
                    <a:solidFill>
                      <a:schemeClr val="accent3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6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in a Job Advertisement?</a:t>
            </a:r>
            <a:endParaRPr lang="en-US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7" t="35340" r="37512" b="17548"/>
          <a:stretch/>
        </p:blipFill>
        <p:spPr bwMode="auto">
          <a:xfrm>
            <a:off x="0" y="1954133"/>
            <a:ext cx="7313295" cy="392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4" t="35339" r="37997" b="20215"/>
          <a:stretch/>
        </p:blipFill>
        <p:spPr bwMode="auto">
          <a:xfrm>
            <a:off x="7313295" y="2286001"/>
            <a:ext cx="4875530" cy="326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65164" y="1358965"/>
            <a:ext cx="7660059" cy="1145227"/>
            <a:chOff x="2446845" y="-343088"/>
            <a:chExt cx="5746541" cy="1145227"/>
          </a:xfrm>
        </p:grpSpPr>
        <p:sp>
          <p:nvSpPr>
            <p:cNvPr id="12" name="Rectangle 11"/>
            <p:cNvSpPr/>
            <p:nvPr/>
          </p:nvSpPr>
          <p:spPr>
            <a:xfrm>
              <a:off x="2446845" y="448966"/>
              <a:ext cx="1305775" cy="353173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7845" y="-343088"/>
              <a:ext cx="415554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Job Title: Software Engineer</a:t>
              </a:r>
            </a:p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SOC: Software developers and programmers(15-1130)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4" name="Straight Connector 13"/>
            <p:cNvCxnSpPr>
              <a:stCxn id="12" idx="3"/>
              <a:endCxn id="13" idx="1"/>
            </p:cNvCxnSpPr>
            <p:nvPr/>
          </p:nvCxnSpPr>
          <p:spPr>
            <a:xfrm flipV="1">
              <a:off x="3752620" y="-81478"/>
              <a:ext cx="285225" cy="7070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885941" y="2454822"/>
            <a:ext cx="8142831" cy="1076804"/>
            <a:chOff x="-261042" y="387484"/>
            <a:chExt cx="6108714" cy="1076804"/>
          </a:xfrm>
        </p:grpSpPr>
        <p:sp>
          <p:nvSpPr>
            <p:cNvPr id="20" name="Rectangle 19"/>
            <p:cNvSpPr/>
            <p:nvPr/>
          </p:nvSpPr>
          <p:spPr>
            <a:xfrm>
              <a:off x="2385372" y="387484"/>
              <a:ext cx="3462300" cy="436381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261042" y="1156511"/>
              <a:ext cx="2153175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Education and experience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2" name="Straight Connector 21"/>
            <p:cNvCxnSpPr>
              <a:stCxn id="20" idx="1"/>
              <a:endCxn id="21" idx="0"/>
            </p:cNvCxnSpPr>
            <p:nvPr/>
          </p:nvCxnSpPr>
          <p:spPr>
            <a:xfrm flipH="1">
              <a:off x="815546" y="605675"/>
              <a:ext cx="1569826" cy="5508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413575" y="2891204"/>
            <a:ext cx="4451988" cy="2000259"/>
            <a:chOff x="2507810" y="387484"/>
            <a:chExt cx="3339861" cy="2000258"/>
          </a:xfrm>
        </p:grpSpPr>
        <p:sp>
          <p:nvSpPr>
            <p:cNvPr id="29" name="Rectangle 28"/>
            <p:cNvSpPr/>
            <p:nvPr/>
          </p:nvSpPr>
          <p:spPr>
            <a:xfrm>
              <a:off x="2507810" y="387484"/>
              <a:ext cx="3339861" cy="1027655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4628" y="2079965"/>
              <a:ext cx="1186223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Specific skills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31" name="Straight Connector 30"/>
            <p:cNvCxnSpPr>
              <a:stCxn id="29" idx="2"/>
              <a:endCxn id="30" idx="0"/>
            </p:cNvCxnSpPr>
            <p:nvPr/>
          </p:nvCxnSpPr>
          <p:spPr>
            <a:xfrm flipH="1">
              <a:off x="4177740" y="1415139"/>
              <a:ext cx="1" cy="6648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413569" y="4962940"/>
            <a:ext cx="4615200" cy="1241823"/>
            <a:chOff x="2507810" y="387484"/>
            <a:chExt cx="3462302" cy="1241822"/>
          </a:xfrm>
        </p:grpSpPr>
        <p:sp>
          <p:nvSpPr>
            <p:cNvPr id="42" name="Rectangle 41"/>
            <p:cNvSpPr/>
            <p:nvPr/>
          </p:nvSpPr>
          <p:spPr>
            <a:xfrm>
              <a:off x="2507810" y="387484"/>
              <a:ext cx="3462302" cy="588777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34924" y="1321529"/>
              <a:ext cx="1186223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Benefits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4" name="Straight Connector 43"/>
            <p:cNvCxnSpPr>
              <a:stCxn id="42" idx="2"/>
              <a:endCxn id="43" idx="0"/>
            </p:cNvCxnSpPr>
            <p:nvPr/>
          </p:nvCxnSpPr>
          <p:spPr>
            <a:xfrm flipH="1">
              <a:off x="4028036" y="976261"/>
              <a:ext cx="210925" cy="3452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659946" y="4737576"/>
            <a:ext cx="5399919" cy="1685519"/>
            <a:chOff x="2507810" y="387484"/>
            <a:chExt cx="4050994" cy="1685519"/>
          </a:xfrm>
        </p:grpSpPr>
        <p:sp>
          <p:nvSpPr>
            <p:cNvPr id="53" name="Rectangle 52"/>
            <p:cNvSpPr/>
            <p:nvPr/>
          </p:nvSpPr>
          <p:spPr>
            <a:xfrm>
              <a:off x="2507810" y="387484"/>
              <a:ext cx="4050994" cy="114601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84629" y="1765226"/>
              <a:ext cx="1186223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Job tasks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55" name="Straight Connector 54"/>
            <p:cNvCxnSpPr>
              <a:stCxn id="53" idx="2"/>
              <a:endCxn id="54" idx="0"/>
            </p:cNvCxnSpPr>
            <p:nvPr/>
          </p:nvCxnSpPr>
          <p:spPr>
            <a:xfrm flipH="1">
              <a:off x="4177741" y="1533494"/>
              <a:ext cx="355566" cy="2317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92129" y="1312757"/>
            <a:ext cx="3238683" cy="1717831"/>
            <a:chOff x="3435712" y="231613"/>
            <a:chExt cx="2429645" cy="1717830"/>
          </a:xfrm>
        </p:grpSpPr>
        <p:sp>
          <p:nvSpPr>
            <p:cNvPr id="61" name="Rectangle 60"/>
            <p:cNvSpPr/>
            <p:nvPr/>
          </p:nvSpPr>
          <p:spPr>
            <a:xfrm>
              <a:off x="3435712" y="1377141"/>
              <a:ext cx="1240323" cy="57230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86713" y="231613"/>
              <a:ext cx="2378644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Company name and location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3" name="Straight Connector 62"/>
            <p:cNvCxnSpPr>
              <a:stCxn id="61" idx="0"/>
              <a:endCxn id="62" idx="2"/>
            </p:cNvCxnSpPr>
            <p:nvPr/>
          </p:nvCxnSpPr>
          <p:spPr>
            <a:xfrm flipV="1">
              <a:off x="4055874" y="539390"/>
              <a:ext cx="620161" cy="8377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96544" y="3030587"/>
            <a:ext cx="4416943" cy="1196051"/>
            <a:chOff x="2507811" y="449419"/>
            <a:chExt cx="3313570" cy="1196051"/>
          </a:xfrm>
        </p:grpSpPr>
        <p:sp>
          <p:nvSpPr>
            <p:cNvPr id="83" name="Rectangle 82"/>
            <p:cNvSpPr/>
            <p:nvPr/>
          </p:nvSpPr>
          <p:spPr>
            <a:xfrm>
              <a:off x="2507811" y="449419"/>
              <a:ext cx="926928" cy="269966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79716" y="1337693"/>
              <a:ext cx="3141665" cy="3077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Calibri" pitchFamily="34" charset="0"/>
                  <a:cs typeface="Calibri" pitchFamily="34" charset="0"/>
                </a:rPr>
                <a:t>Industry: Manufacturing (NAICS 31-33)</a:t>
              </a:r>
              <a:endParaRPr lang="en-US" sz="1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85" name="Straight Connector 84"/>
            <p:cNvCxnSpPr>
              <a:stCxn id="83" idx="3"/>
              <a:endCxn id="84" idx="0"/>
            </p:cNvCxnSpPr>
            <p:nvPr/>
          </p:nvCxnSpPr>
          <p:spPr>
            <a:xfrm>
              <a:off x="3434739" y="584402"/>
              <a:ext cx="815810" cy="7532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218883" y="6579063"/>
            <a:ext cx="62966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4"/>
              </a:rPr>
              <a:t>http://</a:t>
            </a:r>
            <a:r>
              <a:rPr lang="en-US" sz="1050" dirty="0" smtClean="0">
                <a:hlinkClick r:id="rId4"/>
              </a:rPr>
              <a:t>jobview.monster.com/Software-Engineer-Job-Rochester-NY-110302486.aspx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7775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1066800"/>
            <a:ext cx="113538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685800"/>
          </a:xfrm>
        </p:spPr>
        <p:txBody>
          <a:bodyPr/>
          <a:lstStyle/>
          <a:p>
            <a:r>
              <a:rPr lang="en-US" dirty="0" smtClean="0"/>
              <a:t>Where are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8883" y="533400"/>
            <a:ext cx="97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Enter your location in the Chat window – lower left of screen</a:t>
            </a:r>
            <a:endParaRPr lang="en-US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376237" y="6629400"/>
            <a:ext cx="507868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 Jobs Advertisements are Clear Cut</a:t>
            </a:r>
            <a:endParaRPr lang="en-US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8" t="24003" r="44999" b="42223"/>
          <a:stretch/>
        </p:blipFill>
        <p:spPr bwMode="auto">
          <a:xfrm>
            <a:off x="944634" y="1287781"/>
            <a:ext cx="8349345" cy="390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28843" y="4852661"/>
            <a:ext cx="1580927" cy="33706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04307" y="4852661"/>
            <a:ext cx="1852058" cy="33706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5359" y="5852489"/>
            <a:ext cx="294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How many is MANY?!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5466" y="5852489"/>
            <a:ext cx="147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  <a:cs typeface="Calibri" pitchFamily="34" charset="0"/>
              </a:rPr>
              <a:t>Where?!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>
          <a:xfrm flipH="1" flipV="1">
            <a:off x="6930335" y="5189721"/>
            <a:ext cx="1291288" cy="662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4" idx="2"/>
          </p:cNvCxnSpPr>
          <p:nvPr/>
        </p:nvCxnSpPr>
        <p:spPr>
          <a:xfrm flipV="1">
            <a:off x="3837672" y="5189721"/>
            <a:ext cx="1281634" cy="6627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44059" y="6400800"/>
            <a:ext cx="45834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3"/>
              </a:rPr>
              <a:t>http://</a:t>
            </a:r>
            <a:r>
              <a:rPr lang="en-US" sz="1050" dirty="0" smtClean="0">
                <a:hlinkClick r:id="rId3"/>
              </a:rPr>
              <a:t>www.usajobs.gov/GetJob/ViewDetails/310926400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07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Ten Occupations 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4" name="Bar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961024"/>
              </p:ext>
            </p:extLst>
          </p:nvPr>
        </p:nvGraphicFramePr>
        <p:xfrm>
          <a:off x="263339" y="1227671"/>
          <a:ext cx="11530479" cy="5122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" y="6376892"/>
            <a:ext cx="1203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Occupations by 8-digit O*NET Code. Based upon 156,291 total postings.  Location:  DFW MSA</a:t>
            </a:r>
          </a:p>
          <a:p>
            <a:r>
              <a:rPr lang="en-US" sz="1200" i="1" dirty="0" smtClean="0">
                <a:latin typeface="Arial"/>
                <a:cs typeface="Arial"/>
              </a:rPr>
              <a:t> Source: Burning Glass Labor/ Insight from January 1, 2014 to December 31, 2014. 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5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Five Industries 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" y="6235781"/>
            <a:ext cx="1203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Industries by 3-digit NAICS code. Based upon 156,291 total postings. Note: 49% of records excluded because they do not include an industry. </a:t>
            </a:r>
            <a:r>
              <a:rPr lang="en-US" sz="1200" i="1" dirty="0">
                <a:latin typeface="Arial"/>
                <a:cs typeface="Arial"/>
              </a:rPr>
              <a:t>Location:  DFW </a:t>
            </a:r>
            <a:r>
              <a:rPr lang="en-US" sz="1200" i="1" dirty="0" smtClean="0">
                <a:latin typeface="Arial"/>
                <a:cs typeface="Arial"/>
              </a:rPr>
              <a:t>MSA</a:t>
            </a:r>
          </a:p>
          <a:p>
            <a:r>
              <a:rPr lang="en-US" sz="1200" i="1" dirty="0" smtClean="0">
                <a:latin typeface="Arial"/>
                <a:cs typeface="Arial"/>
              </a:rPr>
              <a:t>Source: Burning Glass Labor/ Insight from January 1, 2014 to December 31, 2014. </a:t>
            </a:r>
            <a:endParaRPr lang="en-US" sz="1200" i="1" dirty="0">
              <a:latin typeface="Arial"/>
              <a:cs typeface="Arial"/>
            </a:endParaRPr>
          </a:p>
        </p:txBody>
      </p:sp>
      <p:graphicFrame>
        <p:nvGraphicFramePr>
          <p:cNvPr id="6" name="Bar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685829"/>
              </p:ext>
            </p:extLst>
          </p:nvPr>
        </p:nvGraphicFramePr>
        <p:xfrm>
          <a:off x="201034" y="1295401"/>
          <a:ext cx="11837315" cy="4730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3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Requested Educational Requirements 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394349"/>
              </p:ext>
            </p:extLst>
          </p:nvPr>
        </p:nvGraphicFramePr>
        <p:xfrm>
          <a:off x="1598844" y="1168401"/>
          <a:ext cx="8532176" cy="4490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" y="5868892"/>
            <a:ext cx="1203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i="1" dirty="0" smtClean="0">
                <a:latin typeface="Arial"/>
                <a:cs typeface="Arial"/>
              </a:rPr>
              <a:t>Note: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This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report provides information on both the preferred and required education levels listed in job postings. For this reason, a job posting may be counted in more than one of the educational categories shown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i="1" dirty="0" smtClean="0">
                <a:latin typeface="Arial"/>
                <a:cs typeface="Arial"/>
              </a:rPr>
              <a:t>Based upon 156,291 total postings.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45% of records excluded because they do not include and educational level.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r>
              <a:rPr lang="en-US" sz="1200" i="1" dirty="0">
                <a:latin typeface="Arial"/>
                <a:cs typeface="Arial"/>
              </a:rPr>
              <a:t>Location:  DFW </a:t>
            </a:r>
            <a:r>
              <a:rPr lang="en-US" sz="1200" i="1" dirty="0" smtClean="0">
                <a:latin typeface="Arial"/>
                <a:cs typeface="Arial"/>
              </a:rPr>
              <a:t>MSA</a:t>
            </a:r>
          </a:p>
          <a:p>
            <a:pPr fontAlgn="t"/>
            <a:r>
              <a:rPr lang="en-US" sz="1200" i="1" dirty="0" smtClean="0">
                <a:latin typeface="Arial"/>
                <a:cs typeface="Arial"/>
              </a:rPr>
              <a:t>Source: Burning Glass Labor/ Insight from January 1, 2014 to December 31, 2014.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2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98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Ten Certifications in Greatest Demand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4" name="Bar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841944"/>
              </p:ext>
            </p:extLst>
          </p:nvPr>
        </p:nvGraphicFramePr>
        <p:xfrm>
          <a:off x="40210" y="1193800"/>
          <a:ext cx="12108413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" y="5987369"/>
            <a:ext cx="1196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200" i="1" dirty="0" smtClean="0">
                <a:latin typeface="Arial"/>
                <a:cs typeface="Arial"/>
              </a:rPr>
              <a:t>Based upon 156,291 total postings. Note: 71% of records excluded because they do not include a certification.</a:t>
            </a:r>
          </a:p>
          <a:p>
            <a:pPr fontAlgn="t"/>
            <a:r>
              <a:rPr lang="en-US" sz="1200" i="1" dirty="0">
                <a:latin typeface="Arial"/>
                <a:cs typeface="Arial"/>
              </a:rPr>
              <a:t>Location:  DFW </a:t>
            </a:r>
            <a:r>
              <a:rPr lang="en-US" sz="1200" i="1" dirty="0" smtClean="0">
                <a:latin typeface="Arial"/>
                <a:cs typeface="Arial"/>
              </a:rPr>
              <a:t>MSA</a:t>
            </a:r>
            <a:endParaRPr lang="en-US" sz="1200" i="1" dirty="0">
              <a:latin typeface="Arial"/>
              <a:cs typeface="Arial"/>
            </a:endParaRPr>
          </a:p>
          <a:p>
            <a:pPr fontAlgn="t"/>
            <a:r>
              <a:rPr lang="en-US" sz="1200" i="1" dirty="0" smtClean="0">
                <a:latin typeface="Arial"/>
                <a:cs typeface="Arial"/>
              </a:rPr>
              <a:t>Source: Burning Glass Labor/ Insight from January 1, 2014 to December 31, 2014. </a:t>
            </a:r>
            <a:endParaRPr lang="en-US" sz="12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5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Ten Specialized Skills in Demand 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Bar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484180"/>
              </p:ext>
            </p:extLst>
          </p:nvPr>
        </p:nvGraphicFramePr>
        <p:xfrm>
          <a:off x="14817" y="1130300"/>
          <a:ext cx="12159199" cy="459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5" y="6109736"/>
            <a:ext cx="11989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Based upon 156,291 total postings. </a:t>
            </a:r>
            <a:r>
              <a:rPr lang="en-US" sz="1200" i="1" dirty="0">
                <a:latin typeface="Arial"/>
                <a:cs typeface="Arial"/>
              </a:rPr>
              <a:t>Location:  DFW </a:t>
            </a:r>
            <a:r>
              <a:rPr lang="en-US" sz="1200" i="1" dirty="0" smtClean="0">
                <a:latin typeface="Arial"/>
                <a:cs typeface="Arial"/>
              </a:rPr>
              <a:t>MSA</a:t>
            </a:r>
          </a:p>
          <a:p>
            <a:r>
              <a:rPr lang="en-US" sz="1200" i="1" dirty="0" smtClean="0">
                <a:latin typeface="Arial"/>
                <a:cs typeface="Arial"/>
              </a:rPr>
              <a:t>Source: Burning Glass Labor/ Insight from January 1, 2014 to December 31, 2014.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06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Ten Baseline Skills in Demand 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5" name="Bar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630988"/>
              </p:ext>
            </p:extLst>
          </p:nvPr>
        </p:nvGraphicFramePr>
        <p:xfrm>
          <a:off x="234893" y="1105932"/>
          <a:ext cx="11719047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5" y="6109732"/>
            <a:ext cx="119898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Based upon 156,291 total postings. </a:t>
            </a:r>
            <a:r>
              <a:rPr lang="en-US" sz="1200" i="1" dirty="0">
                <a:latin typeface="Arial"/>
                <a:cs typeface="Arial"/>
              </a:rPr>
              <a:t>Location:  DFW </a:t>
            </a:r>
            <a:r>
              <a:rPr lang="en-US" sz="1200" i="1" dirty="0" smtClean="0">
                <a:latin typeface="Arial"/>
                <a:cs typeface="Arial"/>
              </a:rPr>
              <a:t>MSA</a:t>
            </a:r>
          </a:p>
          <a:p>
            <a:r>
              <a:rPr lang="en-US" sz="1200" i="1" dirty="0" smtClean="0">
                <a:latin typeface="Arial"/>
                <a:cs typeface="Arial"/>
              </a:rPr>
              <a:t>Source: Burning Glass Labor/ Insight from January 1, 2014 to December 31, 2014</a:t>
            </a:r>
            <a:r>
              <a:rPr lang="en-US" i="1" dirty="0" smtClean="0">
                <a:latin typeface="Arial"/>
                <a:cs typeface="Arial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Five Employers with the Most Job Postings 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Barch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578540"/>
              </p:ext>
            </p:extLst>
          </p:nvPr>
        </p:nvGraphicFramePr>
        <p:xfrm>
          <a:off x="233011" y="1314452"/>
          <a:ext cx="11346376" cy="445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5" y="6109736"/>
            <a:ext cx="11989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Arial"/>
                <a:cs typeface="Arial"/>
              </a:rPr>
              <a:t>Based upon 156,291 total postings. </a:t>
            </a:r>
            <a:r>
              <a:rPr lang="en-US" sz="1200" i="1" dirty="0">
                <a:latin typeface="Arial"/>
                <a:cs typeface="Arial"/>
              </a:rPr>
              <a:t>Location:  DFW </a:t>
            </a:r>
            <a:r>
              <a:rPr lang="en-US" sz="1200" i="1" dirty="0" smtClean="0">
                <a:latin typeface="Arial"/>
                <a:cs typeface="Arial"/>
              </a:rPr>
              <a:t>MSA</a:t>
            </a:r>
          </a:p>
          <a:p>
            <a:r>
              <a:rPr lang="en-US" sz="1200" i="1" dirty="0" smtClean="0">
                <a:latin typeface="Arial"/>
                <a:cs typeface="Arial"/>
              </a:rPr>
              <a:t>Source: Burning Glass Labor/ Insight from January 1, 2014 to December 31, 2014.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09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Skill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  <a:noFill/>
        </p:spPr>
        <p:txBody>
          <a:bodyPr/>
          <a:lstStyle/>
          <a:p>
            <a:fld id="{FB22E3A5-7A77-48A5-A9AD-875EEA9D8200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Pentagon 7"/>
          <p:cNvSpPr/>
          <p:nvPr/>
        </p:nvSpPr>
        <p:spPr>
          <a:xfrm>
            <a:off x="612187" y="2673351"/>
            <a:ext cx="3351927" cy="5334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Tools &amp; Tech</a:t>
            </a:r>
            <a:endParaRPr lang="en-US" dirty="0"/>
          </a:p>
        </p:txBody>
      </p:sp>
      <p:sp>
        <p:nvSpPr>
          <p:cNvPr id="9" name="Pentagon 8"/>
          <p:cNvSpPr/>
          <p:nvPr/>
        </p:nvSpPr>
        <p:spPr>
          <a:xfrm>
            <a:off x="612187" y="3206751"/>
            <a:ext cx="3351927" cy="5334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Knowledge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>
            <a:off x="612187" y="3740151"/>
            <a:ext cx="3351927" cy="5334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Skills</a:t>
            </a:r>
            <a:endParaRPr lang="en-US" dirty="0"/>
          </a:p>
        </p:txBody>
      </p:sp>
      <p:sp>
        <p:nvSpPr>
          <p:cNvPr id="11" name="Pentagon 10"/>
          <p:cNvSpPr/>
          <p:nvPr/>
        </p:nvSpPr>
        <p:spPr>
          <a:xfrm>
            <a:off x="612187" y="4273551"/>
            <a:ext cx="3351927" cy="5334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Abilities</a:t>
            </a:r>
            <a:endParaRPr lang="en-US" dirty="0"/>
          </a:p>
        </p:txBody>
      </p:sp>
      <p:sp>
        <p:nvSpPr>
          <p:cNvPr id="12" name="Pentagon 11"/>
          <p:cNvSpPr/>
          <p:nvPr/>
        </p:nvSpPr>
        <p:spPr>
          <a:xfrm>
            <a:off x="612187" y="4806951"/>
            <a:ext cx="3351927" cy="5334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15" name="Chevron 14"/>
          <p:cNvSpPr/>
          <p:nvPr/>
        </p:nvSpPr>
        <p:spPr>
          <a:xfrm>
            <a:off x="3839000" y="2673355"/>
            <a:ext cx="8024310" cy="529281"/>
          </a:xfrm>
          <a:prstGeom prst="chevron">
            <a:avLst>
              <a:gd name="adj" fmla="val 4974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Database interface &amp; query is number 1 tool.  Office suite type tools are expected.  No specific applications consistent.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3839000" y="3210873"/>
            <a:ext cx="8024310" cy="529281"/>
          </a:xfrm>
          <a:prstGeom prst="chevron">
            <a:avLst>
              <a:gd name="adj" fmla="val 4974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Customer Service and Personal Service, Clerical and English Language are clearly most consistently demanded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819989" y="3720591"/>
            <a:ext cx="8024310" cy="529281"/>
          </a:xfrm>
          <a:prstGeom prst="chevron">
            <a:avLst>
              <a:gd name="adj" fmla="val 4974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Communication in all forms (listening, speaking, reading) reinforced. Customer service, organizational skills and Office proficiency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3819989" y="4249872"/>
            <a:ext cx="8024310" cy="529281"/>
          </a:xfrm>
          <a:prstGeom prst="chevron">
            <a:avLst>
              <a:gd name="adj" fmla="val 4974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Oral Comprehension, Oral Expression, Written Expression, Speech Recognition, Speech Clarity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3784301" y="4792539"/>
            <a:ext cx="8024310" cy="529281"/>
          </a:xfrm>
          <a:prstGeom prst="chevron">
            <a:avLst>
              <a:gd name="adj" fmla="val 4974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Using a computer, access information and communicate results with supervisors, peers, subordinates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Curriculum Analysis Worksheet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1193800"/>
            <a:ext cx="10104437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7497F6B8-9799-454D-8D6A-E67BE48E349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7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Moderator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6089" y="2603500"/>
            <a:ext cx="7211721" cy="1587501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2775" indent="-1882775">
              <a:buFont typeface="Arial" pitchFamily="34" charset="0"/>
              <a:buNone/>
              <a:tabLst>
                <a:tab pos="1882775" algn="l"/>
              </a:tabLst>
            </a:pPr>
            <a:r>
              <a:rPr lang="en-US" b="1" dirty="0" smtClean="0"/>
              <a:t>Moderator</a:t>
            </a:r>
            <a:r>
              <a:rPr lang="en-US" dirty="0" smtClean="0"/>
              <a:t>:	Diane Walton</a:t>
            </a:r>
          </a:p>
          <a:p>
            <a:pPr marL="1882775" indent="-1882775">
              <a:buFont typeface="Arial" pitchFamily="34" charset="0"/>
              <a:buNone/>
            </a:pPr>
            <a:r>
              <a:rPr lang="en-US" b="1" dirty="0" smtClean="0"/>
              <a:t>Title</a:t>
            </a:r>
            <a:r>
              <a:rPr lang="en-US" dirty="0" smtClean="0"/>
              <a:t>: 	Project Lead</a:t>
            </a:r>
          </a:p>
          <a:p>
            <a:pPr marL="1882775" indent="-1882775">
              <a:lnSpc>
                <a:spcPct val="120000"/>
              </a:lnSpc>
              <a:buFont typeface="Arial" pitchFamily="34" charset="0"/>
              <a:buNone/>
            </a:pPr>
            <a:r>
              <a:rPr lang="en-US" b="1" dirty="0" smtClean="0"/>
              <a:t>Organization</a:t>
            </a:r>
            <a:r>
              <a:rPr lang="en-US" dirty="0" smtClean="0"/>
              <a:t>: 	Employment and Training Administration (San Francisco)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561045"/>
            <a:ext cx="2819957" cy="1634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3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Curricular Outcome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95400"/>
            <a:ext cx="11579225" cy="525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b="1" dirty="0" smtClean="0"/>
              <a:t>COMMUNICATE PROFESSIONALLY AND EFFECTIVELY</a:t>
            </a:r>
            <a:endParaRPr lang="en-US" sz="1600" b="1" dirty="0"/>
          </a:p>
          <a:p>
            <a:pPr>
              <a:buAutoNum type="arabicPeriod"/>
            </a:pPr>
            <a:r>
              <a:rPr lang="en-US" sz="1600" dirty="0" smtClean="0"/>
              <a:t>Demonstrate the ability to create and receive written and oral communications reflecting the maturity of though and ability to analyze and synthesize information.</a:t>
            </a:r>
          </a:p>
          <a:p>
            <a:pPr>
              <a:buAutoNum type="arabicPeriod"/>
            </a:pPr>
            <a:r>
              <a:rPr lang="en-US" sz="1600" dirty="0" smtClean="0"/>
              <a:t>Understand the ways organizations and individuals communicate and apply them appropriately.</a:t>
            </a:r>
          </a:p>
          <a:p>
            <a:pPr>
              <a:buAutoNum type="arabicPeriod"/>
            </a:pPr>
            <a:r>
              <a:rPr lang="en-US" sz="1600" i="1" dirty="0" smtClean="0"/>
              <a:t>Understand the role of context in communicating appropriately with diverse audiences in business situations.</a:t>
            </a:r>
          </a:p>
          <a:p>
            <a:pPr>
              <a:buAutoNum type="arabicPeriod"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ACQUIRE PROFESSIONAL BEHAVIORS AND DEVELOP EFFECTIVE SELF-MANAGEMENT, TEAMWORK </a:t>
            </a:r>
            <a:r>
              <a:rPr lang="en-US" sz="1600" b="1" i="1" dirty="0" smtClean="0"/>
              <a:t>AND LEADERSHIP </a:t>
            </a:r>
            <a:r>
              <a:rPr lang="en-US" sz="1600" b="1" dirty="0" smtClean="0"/>
              <a:t>SKILLS</a:t>
            </a:r>
          </a:p>
          <a:p>
            <a:pPr>
              <a:buNone/>
            </a:pPr>
            <a:r>
              <a:rPr lang="en-US" sz="1600" dirty="0" smtClean="0"/>
              <a:t>4.     Demonstrate the ability to work effectively in teams.</a:t>
            </a:r>
          </a:p>
          <a:p>
            <a:pPr>
              <a:buNone/>
            </a:pPr>
            <a:r>
              <a:rPr lang="en-US" sz="1600" dirty="0" smtClean="0"/>
              <a:t>5.     Demonstrate professional workplace behaviors and planning skills.</a:t>
            </a:r>
          </a:p>
          <a:p>
            <a:pPr>
              <a:buNone/>
            </a:pPr>
            <a:r>
              <a:rPr lang="en-US" sz="1600" dirty="0" smtClean="0"/>
              <a:t>6.     Demonstrate effective organizational, time management and planning skills.</a:t>
            </a:r>
          </a:p>
          <a:p>
            <a:pPr>
              <a:buAutoNum type="arabicPeriod" startAt="7"/>
            </a:pPr>
            <a:r>
              <a:rPr lang="en-US" sz="1600" i="1" dirty="0" smtClean="0"/>
              <a:t>Understand different leadership styles and models.</a:t>
            </a:r>
          </a:p>
          <a:p>
            <a:pPr>
              <a:buNone/>
            </a:pPr>
            <a:r>
              <a:rPr lang="en-US" sz="1600" dirty="0" smtClean="0"/>
              <a:t>8.     Understand group processes, conflict, power, and politics in organizations.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DEVELOP CRITICAL THINKING, ANALYTICAL, AND PROBLEM SOLVING SKILLS</a:t>
            </a:r>
          </a:p>
          <a:p>
            <a:pPr>
              <a:buAutoNum type="arabicPeriod" startAt="9"/>
            </a:pPr>
            <a:r>
              <a:rPr lang="en-US" sz="1600" dirty="0" smtClean="0"/>
              <a:t>Demonstrate the ability to identify and evaluate relevant information for decision-making.</a:t>
            </a:r>
          </a:p>
          <a:p>
            <a:pPr>
              <a:buAutoNum type="arabicPeriod" startAt="9"/>
            </a:pPr>
            <a:r>
              <a:rPr lang="en-US" sz="1600" dirty="0" smtClean="0"/>
              <a:t>Demonstrate the ability to use flexible, creative, critical thinking methods to analyze and solve complex problems in environments characterized by change and uncertainty.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FB22E3A5-7A77-48A5-A9AD-875EEA9D8200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04721" y="4216400"/>
            <a:ext cx="5975910" cy="508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7613" y="3317545"/>
            <a:ext cx="2776343" cy="3175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215511"/>
              </p:ext>
            </p:extLst>
          </p:nvPr>
        </p:nvGraphicFramePr>
        <p:xfrm>
          <a:off x="26290" y="1447800"/>
          <a:ext cx="11867175" cy="464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in Program Offerings</a:t>
            </a:r>
            <a:endParaRPr lang="en-US" dirty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Employer Engagement Processes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44594417"/>
              </p:ext>
            </p:extLst>
          </p:nvPr>
        </p:nvGraphicFramePr>
        <p:xfrm>
          <a:off x="2741612" y="1600200"/>
          <a:ext cx="6494062" cy="4372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18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Employer Engagement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00927173"/>
              </p:ext>
            </p:extLst>
          </p:nvPr>
        </p:nvGraphicFramePr>
        <p:xfrm>
          <a:off x="559872" y="1352175"/>
          <a:ext cx="11173340" cy="512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6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Benefits of Employer </a:t>
            </a: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Engagement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991182"/>
              </p:ext>
            </p:extLst>
          </p:nvPr>
        </p:nvGraphicFramePr>
        <p:xfrm>
          <a:off x="684212" y="1295400"/>
          <a:ext cx="11112499" cy="472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4" imgW="6425963" imgH="2730400" progId="Word.Document.12">
                  <p:embed/>
                </p:oleObj>
              </mc:Choice>
              <mc:Fallback>
                <p:oleObj name="Document" r:id="rId4" imgW="6425963" imgH="2730400" progId="Word.Documen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" y="1295400"/>
                        <a:ext cx="11112499" cy="4721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47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 Retention in Employer Engagement Initiatives 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767650"/>
              </p:ext>
            </p:extLst>
          </p:nvPr>
        </p:nvGraphicFramePr>
        <p:xfrm>
          <a:off x="2436812" y="1156652"/>
          <a:ext cx="6934200" cy="5701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Document" r:id="rId4" imgW="5638592" imgH="4635329" progId="Word.Document.12">
                  <p:embed/>
                </p:oleObj>
              </mc:Choice>
              <mc:Fallback>
                <p:oleObj name="Document" r:id="rId4" imgW="5638592" imgH="4635329" progId="Word.Documen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6812" y="1156652"/>
                        <a:ext cx="6934200" cy="57013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35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Engaging </a:t>
            </a:r>
            <a:r>
              <a:rPr lang="en-US" dirty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Employers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5613" y="6416675"/>
            <a:ext cx="2843212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72120029"/>
              </p:ext>
            </p:extLst>
          </p:nvPr>
        </p:nvGraphicFramePr>
        <p:xfrm>
          <a:off x="1446212" y="1295401"/>
          <a:ext cx="10471750" cy="5067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31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22028" y="2286001"/>
            <a:ext cx="10360501" cy="2512054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cap="all" dirty="0" smtClean="0">
                <a:solidFill>
                  <a:schemeClr val="tx2"/>
                </a:solidFill>
              </a:rPr>
              <a:t>Mary v. L. wright	</a:t>
            </a:r>
          </a:p>
          <a:p>
            <a:r>
              <a:rPr lang="en-US" sz="2000" cap="all" dirty="0" smtClean="0">
                <a:solidFill>
                  <a:schemeClr val="tx2"/>
                </a:solidFill>
              </a:rPr>
              <a:t>Senior Program Director								</a:t>
            </a:r>
          </a:p>
          <a:p>
            <a:r>
              <a:rPr lang="en-US" b="0" dirty="0">
                <a:solidFill>
                  <a:schemeClr val="tx2"/>
                </a:solidFill>
                <a:hlinkClick r:id="rId2"/>
              </a:rPr>
              <a:t>m</a:t>
            </a:r>
            <a:r>
              <a:rPr lang="en-US" b="0" dirty="0" smtClean="0">
                <a:solidFill>
                  <a:schemeClr val="tx2"/>
                </a:solidFill>
                <a:hlinkClick r:id="rId2"/>
              </a:rPr>
              <a:t>wright@jff.org</a:t>
            </a:r>
            <a:endParaRPr lang="en-US" b="0" dirty="0" smtClean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b="0" dirty="0" smtClean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b="0" dirty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b="0" dirty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b="0" dirty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b="0" dirty="0" smtClean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b="0" dirty="0">
              <a:solidFill>
                <a:schemeClr val="tx2"/>
              </a:solidFill>
            </a:endParaRPr>
          </a:p>
          <a:p>
            <a:pPr>
              <a:lnSpc>
                <a:spcPts val="1860"/>
              </a:lnSpc>
            </a:pP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22028" y="5033253"/>
            <a:ext cx="8430604" cy="12913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31775" indent="-231775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4675" indent="-236538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9163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58888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286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80"/>
              </a:lnSpc>
              <a:buNone/>
            </a:pP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TEL  617.728.4446   FAX  617.728.4857   info@jff.org</a:t>
            </a:r>
          </a:p>
          <a:p>
            <a:pPr marL="0" indent="0">
              <a:lnSpc>
                <a:spcPts val="1880"/>
              </a:lnSpc>
              <a:buNone/>
            </a:pP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88 Broad Street, 8</a:t>
            </a:r>
            <a:r>
              <a:rPr lang="en-US" sz="1400" baseline="30000" dirty="0" smtClean="0">
                <a:solidFill>
                  <a:schemeClr val="tx2"/>
                </a:solidFill>
                <a:latin typeface="Arial Bold"/>
                <a:cs typeface="Arial Bold"/>
              </a:rPr>
              <a:t>th</a:t>
            </a:r>
            <a:r>
              <a:rPr lang="en-US" sz="1400" dirty="0" smtClean="0">
                <a:solidFill>
                  <a:schemeClr val="tx2"/>
                </a:solidFill>
                <a:latin typeface="Arial Bold"/>
                <a:cs typeface="Arial Bold"/>
              </a:rPr>
              <a:t> Floor, Boston, MA 02110</a:t>
            </a:r>
          </a:p>
          <a:p>
            <a:pPr marL="0" indent="0">
              <a:lnSpc>
                <a:spcPts val="1880"/>
              </a:lnSpc>
              <a:buNone/>
            </a:pPr>
            <a:r>
              <a:rPr lang="ro-RO" sz="1400" dirty="0" smtClean="0">
                <a:solidFill>
                  <a:schemeClr val="tx2"/>
                </a:solidFill>
                <a:latin typeface="Arial Bold"/>
                <a:cs typeface="Arial Bold"/>
              </a:rPr>
              <a:t>122 C Street, NW, Suite 650, Washington, DC 20001</a:t>
            </a:r>
            <a:endParaRPr lang="en-US" sz="1400" dirty="0" smtClean="0">
              <a:solidFill>
                <a:schemeClr val="tx2"/>
              </a:solidFill>
              <a:latin typeface="Arial Bold"/>
              <a:cs typeface="Arial Bold"/>
            </a:endParaRPr>
          </a:p>
          <a:p>
            <a:pPr marL="0" indent="0">
              <a:lnSpc>
                <a:spcPts val="1880"/>
              </a:lnSpc>
              <a:buNone/>
            </a:pPr>
            <a:r>
              <a:rPr lang="en-US" sz="1400" b="1" cap="all" dirty="0" smtClean="0">
                <a:solidFill>
                  <a:schemeClr val="tx2"/>
                </a:solidFill>
              </a:rPr>
              <a:t>WWW.JFF.ORG</a:t>
            </a:r>
            <a:endParaRPr lang="en-US" sz="1400" b="1" cap="all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42" y="4114801"/>
            <a:ext cx="4977102" cy="761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12188825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30604" y="6416679"/>
            <a:ext cx="2844059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56647" y="1524000"/>
            <a:ext cx="7821163" cy="22098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2775" indent="-1882775">
              <a:buNone/>
            </a:pPr>
            <a:r>
              <a:rPr lang="en-US" sz="2000" b="1" dirty="0" smtClean="0"/>
              <a:t>Presenter</a:t>
            </a:r>
            <a:r>
              <a:rPr lang="en-US" sz="2000" dirty="0" smtClean="0"/>
              <a:t>:  	</a:t>
            </a:r>
            <a:r>
              <a:rPr lang="en-US" sz="2000" dirty="0"/>
              <a:t>Cindy </a:t>
            </a:r>
            <a:r>
              <a:rPr lang="en-US" sz="2000" dirty="0" smtClean="0"/>
              <a:t>Read</a:t>
            </a:r>
          </a:p>
          <a:p>
            <a:pPr marL="1882775" indent="-1882775">
              <a:buNone/>
            </a:pPr>
            <a:r>
              <a:rPr lang="en-US" sz="2000" b="1" dirty="0" smtClean="0"/>
              <a:t>Title</a:t>
            </a:r>
            <a:r>
              <a:rPr lang="en-US" sz="2000" dirty="0" smtClean="0"/>
              <a:t>: 	</a:t>
            </a:r>
            <a:r>
              <a:rPr lang="en-US" sz="2000" dirty="0"/>
              <a:t>Deputy Director </a:t>
            </a:r>
            <a:endParaRPr lang="en-US" sz="2000" dirty="0" smtClean="0"/>
          </a:p>
          <a:p>
            <a:pPr marL="1882775" indent="-1882775">
              <a:buNone/>
            </a:pPr>
            <a:r>
              <a:rPr lang="en-US" sz="2000" b="1" dirty="0" smtClean="0"/>
              <a:t>Organization</a:t>
            </a:r>
            <a:r>
              <a:rPr lang="en-US" sz="2000" dirty="0" smtClean="0"/>
              <a:t>: 	</a:t>
            </a:r>
            <a:r>
              <a:rPr lang="en-US" sz="2000" dirty="0"/>
              <a:t>KentuckianaWorks (the Greater Louisville Workforce Investment Board)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21406" y="3962400"/>
            <a:ext cx="7856404" cy="22098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2775" indent="-1882775">
              <a:buNone/>
              <a:tabLst>
                <a:tab pos="1771650" algn="l"/>
              </a:tabLst>
            </a:pPr>
            <a:r>
              <a:rPr lang="en-US" sz="2000" b="1" dirty="0" smtClean="0"/>
              <a:t>Presenter</a:t>
            </a:r>
            <a:r>
              <a:rPr lang="en-US" sz="2000" dirty="0" smtClean="0"/>
              <a:t>:  </a:t>
            </a:r>
            <a:r>
              <a:rPr lang="en-US" sz="2000" dirty="0"/>
              <a:t>	</a:t>
            </a:r>
            <a:r>
              <a:rPr lang="en-US" sz="2000" dirty="0" smtClean="0"/>
              <a:t>	Eric Burnette</a:t>
            </a:r>
          </a:p>
          <a:p>
            <a:pPr marL="1882775" indent="-1882775">
              <a:buNone/>
              <a:tabLst>
                <a:tab pos="1771650" algn="l"/>
              </a:tabLst>
            </a:pPr>
            <a:r>
              <a:rPr lang="en-US" sz="2000" b="1" dirty="0" smtClean="0"/>
              <a:t>Title</a:t>
            </a:r>
            <a:r>
              <a:rPr lang="en-US" sz="2000" dirty="0" smtClean="0"/>
              <a:t>: 		Workforce </a:t>
            </a:r>
            <a:r>
              <a:rPr lang="en-US" sz="2000" dirty="0"/>
              <a:t>Intelligence and </a:t>
            </a:r>
            <a:r>
              <a:rPr lang="en-US" sz="2000" dirty="0" smtClean="0"/>
              <a:t>Communications Coordinator</a:t>
            </a:r>
          </a:p>
          <a:p>
            <a:pPr marL="1882775" indent="-1882775">
              <a:buNone/>
            </a:pPr>
            <a:r>
              <a:rPr lang="en-US" sz="2000" b="1" dirty="0" smtClean="0"/>
              <a:t>Organization</a:t>
            </a:r>
            <a:r>
              <a:rPr lang="en-US" sz="2000" dirty="0" smtClean="0"/>
              <a:t>: 	KentuckianaWorks </a:t>
            </a:r>
            <a:r>
              <a:rPr lang="en-US" sz="2000" dirty="0"/>
              <a:t>(the Greater Louisville Workforce Investment Board)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AutoShape 2" descr="data:image/jpeg;base64,/9j/4AAQSkZJRgABAQAAAQABAAD/2wCEAAkGBxMTEhUUExQVFBUXGBUVFxgYFxcWGBcXFRgYFx0aFxgYHCggGBolHBcXITEhJSkrLi4uFx8zODMsNygtLisBCgoKDg0OGhAQFywkHyQsLCwsLCwsLCwsLCwsLCwsLCwsLCwsLCwsLCwsLCwsLCwsLCwsLCwsLCwsLCwsLCwsLP/AABEIAPsAyQMBIgACEQEDEQH/xAAbAAACAwEBAQAAAAAAAAAAAAAEBQIDBgEHAP/EAEYQAAEDAgMFBQYFAQQHCQAAAAECAxEAIQQSMQVBUWFxEyKBkaEGMrHB0fAUI0JS4fEVU5OiFjNUYnKS0gckJUNkgpTC0//EABoBAAMBAQEBAAAAAAAAAAAAAAECAwAEBQb/xAAjEQACAgICAgMBAQEAAAAAAAAAAQIRAyESMQRBEzJRImFx/9oADAMBAAIRAxEAPwDClEUThV19i0xVGGVepwZfIqHTZqSqpZNWmrElpnWTenWCVSVAvTbBGp+zse4jtqp1SwauqiOF9nxrhr6h3sUlNiaVyS7YFFvovr6KFGKSd9XMvDWZrKafQeNHzmlLMUyToKYsuZjfQE+lMktNkTYJHEi5+dTeUbgYXFbBeX7qPUClb3sw+DcJnhnTXrDGFSROckctPOoOMYf9RCv83rFKs8g/GjyJ72cfSJy+RCh6aUrcC0m4Ir23+zmTdBy+EClG1vZNDgJEBXEAT1I09K6IeUupCvH+HmOHc0p7glVXtPYjjJgzwmAPhavsISONZtPaKwGyTUlm1DB21RcepaNJkX3KBU/eu4hylyl3p1HQkHs0ODco6aT7PXTTNU2WaMzjF1XhRevsTXMKb1GDNkHeGTRXZVTgxajptV0yLBKPwiqoawylm2nGKbt4AIHeIHEm3lvqU5qJ0qS4ljeIA4nkL1chxRvGUc9fIVSgTZI8d3W1oqbz4QInQfcDhUnnZLgrLVqVwMb5B+WlRDDcStIjiYH9aWox2c2Kj97v4o/CEm5A8Y+MmKi5N9jJUXN4BuCUDjcD6AW1qZwAIJTqRBF4P0OlG4XMDdMcLW8fsaVx0QZT7w1Glj8RxOopo2KzPOy1KlWCrDw1qle0wFnfBsTceA30+24ylxonQgKJMaEJmSN94t1rL4NCcwMHugAC37RcmNab0Y0uG2jZMpVJuAd445dQOFMWcaP2j0MeFZ7DuJmZuTrEgk8OJpwwUnePGZ+JpGEPRi5/VHh/FcJB/V4kfzVWfh8VCfOxqK3xvQRzBpeVBolicMFpyqhQ5j4GsbtnYpZJKZy69JrYtOa5T4Gx8amopWMqhE+I9dPhVIZeLNxPM1K16UG7iK1e2NihKtIBIgDdPyrE4xhSVkeNejjlGZGdotU5Q6lXqsOVWVUz0Th9h5gFU0zUj2cum2aoM7KEWMoVtUGiMRehwmpQiyeSSRoNnPTT/D4dO833i1hzrN7DHe6XrSsqgWNybnpS5Z8NC4/62MWXYGVAjnqfEn4AVx18jSeEmTb/AIRYeNSwkJQVHcDHMxP30pX+LLioExwFgI9a5OV7LUFqfABkkkxxJ5AX38KVbSxQEzc8JECOW8+njV2KxYRb9RmI9T57+VZ1xorJzep4fHwEUVsz0dd2o6SQEKHUGmmytrlOrZHO/wB+dRweCJGURP7SbxymKteTEiJsJQqQYP7Sbg+JHSjV9C2a3BY4ASD3T4XjcNxvpvrm0XZhSTcbuM38d48K89OMW2cqVFTahI/ckzb6TzprgtpqKBe836QfnJ9KrFcQPY8d2hKFdI6RJI8DIpBniToLSf561apczzmOYsPvnQ79wAYEacJoMKRezieOYzwnThujnTPC4tsGNCf95U+MGs0+spHp5VVhhc3+QE8Sbn0pWgnoTLiSLKJ8beoojtSL69dI8KxzJUmIMcDGvlTbZ21QqxsoQCOs3HlSGHsBWlo+91dCp1vQaiYCkmNOh5K8d9Wh0EZhvkKG8KH13GgxkWYuFIyKNxoev36VjdsYEBDq4vZIHUVp8WJQY/TfqDU8IlDiVEgWhXpqarDJxaFlGzyItFJg6iuEU82ng1Z1Eoy3tzFLixrXfkneyMY0zuzl3pvnpNhxBpjnpLs6QNTdQDd6LKa52cmuzHh0fP8AkeVukF7OTAndv6Ci3sfGYDWD4WNhQSlwmNPlM0KvEQSPvx+leT5LvIz1/GTWKNmuYf7RgKSf2jzMAx/7vSgtmEALVEd4jn3dSaWbA2kEkjcRMdLkeXwFHNEd/KZ97/NlPjb4GuVpo6RFtHH5pKSq8AxcwRIjgPpUcIJMze1jIMxvn9XWJ9KGThzK+qdLkCFbtPH+KZqwKQgytSZTor3T0TPd6xu1rpUVRJtlgxKoJSc2UAwE3SdJKQbbrp00I0NCv7WLuX9yTvJvyn6jrSlLbiVZ0nTeFazI13+PGmuE2Wt4gqbTP7rg+Qt5CqJJdGSbK84cF5SdZA3/AH98GeDaVqkTxtv4xTvZvszGvwv51osJsNIj+tAooGYw2FPC3zqCsAYmdd3McPKtivZgGgn4UC/spRvp01oDcDHPMkATpz5UuXi1g7svQA+ela3aOyyBWZxOHIkK+4+/ShQrQVsvaomCkzvuB521pi82E99N06+Ej5/Gs020o6EZh7vBQ6fe7hTjYuMGUpUDBsRexNt/LzipuIEzUbNezJUniJHofOaEGIynkRf4T8xVWDVkIHAFPhaPS9CKVcp0uSD1sQfP1pYjMbJxQuCZ1BPI1LZyVDOAb6DmKz3bxcmN3Lofv4XdYV8e8CbxIEanfQZvRXjthFQCnVhN5sZ+NZraCALJEida0G1cWmYMneZmkGIwcAq0G6eJ/iuiEv5om1sVBN6KobfV+ajCeiyWixIk0QluqWxRaCa996R8TF8nsBxjkTypUtRnmdeX3PqaaYhJlXh8T8hS11OUE+HU/Z9a+dn92z66GoJf4TwbuVRHlzgX+lNtiP8AvA8D/l/is9h0X8/KPrNH4B/IvMOI9ZpJIpEvXh1uLUM2UzbmL67iSDY/ZOc2Yy2iVLUpRiJiZ4ARbqb8BQT72Vcjfqd44Rwm3lTPDnORIHHxOvrNPE3G2c2PssKVJTAnmfMkkzW0wWGSBYUBs9gAU0ZtRci8YUMcMgUxaTSxldHodA1oJhaCggVBbIrrLgNTApxWhTtHCSKxO3sJlkjdevS3G7Vmdr4MGQRr/NZoD2ebuN/qRFtU/Tzt86Jw7gUJiD+qZvzkb+cGg9opLbkA3E+INTYxAJsYOs6j6j78FaIs0+FczCCCCBab2HA7/vjUHWpgiCN4Oh6HcaqwatDZQ9eoPHypklKVCUb9RG/mNxqTQyYnXhe9pY6TYzwM01Y2eiISrKTrJ+E1NThFsvxihXMQozbvcAT6Tv5Vkr9BCsQwEXySdypsaze2sUqwKQBfd9aYYbaeYlBEHhOvhxqW0MKFNz+3juHWqxqybMlmq6apfseXp6V9npWqZaD0NmW5MCjoCRa9VghItqa+zivbm3P/AIfMYcfxVrbFjyrqncST4A/OlmMHdbB33PU6/GjcQrvK51XiWwptCuFj8R9K8Wf2PoI/VAREFW77A+M1IJmQPuAfrVrzfkQDPE7h6+lVYc96Dz8jQHQeRnyHlH9fCnmy2gCKQ4JUQOCiPK1aLB3IrFYoftKiiG3JoJq++KJZbA30CyD2FCmLdxwpQ2YotnFRbWigtDVCKtbXFLE4wD3javhtJq0K9bUxNoeAzS7aWGzC2tSw+0U/zV/bpVp9/wAUyEqjyb2wwBSuYiazJCkwQL+R869b9rNlhxsxqK8sxLZbVcWPdI4EfUfOiTkvYdsna8xoDvGnO40NanAbSSrWAeMx51hHtnGAtAnpAPQxoasw2PUNQTHmOh1+NK0IelJGbSy9+l+tJtqYT9YsdCNx++NBbK2yTEHvIiOJTvSR8P6U9xrgUhKxF7nwietqVINmYSQVpUfeSfhqPKneJcCW1QRESOc0vQw2XACqCDfdcGKIxSYUe0ugXGoJ8taFPlYb0YvFTm0jlVeY042iykrMac6F7EV6PwKWxIzobE1FSwK4/YQaX4pduNbJ5EoXGjnj40ewd52VzzqWFeAhG5SbdU/xQ3pQ+IcgII1SfnXnPZ1DRSgoEcBmHhrHOJoBsd7LxsTxJ/ipKeKVyNxt0P2PWq3lQUlOk+msHpp5VqMG4ZVxPj1EX+J8a0+ATasa25+YmNCB6D6Vs8HoKL2Wxsat/CrU4igUvQfCutpmYpaLIZl+l2P2oGgTvqLi1gaEnlekOOBJ74vwO7wp0gSk/Rxe23XFQmY8acYNS94PO3ypKzj0tzlyiNVkTHJI3mor9q25y/nqIGqSlMTpaPjwplvoi5V2zebOcSUkGJ0F+NNsGEpJAJO6SdTXlrXtEorTkCnAb3TlXpe/uk87Vu9j44qgfqgTpadw4VutDJ2tD9/vAjz4D+awHtXscJkgW316Cj7i/rS/bWDzIIjcaDYa1R5XsrEDQkWtJ0jgscOdNlYJtUhaSDxEGJ3zwrObVZUw7I0m/nrypvszHEgAwR96KHu9INZnO1RJzZTiDmQQuNCn/wCwP3zplsvFflrROWCVCf0zqL8701wRSoa/8QOvmLEHiQKU7X2bklSSQDoRy3HhWYAbaa1XUACQJgXkWBiKBGJXlBiUHXdl3XA61a3jQUlJFwD5b4jwNUbLeEqbMxO/nxPSst9megnEI8edU9lU3UlMA7gKrzV6+LcERfYXjEJy/CkeJVe3iRRu1HCNZjr8KUuKJ1EDh9a8/wAmVyZWPRW84N3ieNCYhYKo4m3gItVjpj5dfv4V81hoi2Y7jrr42rnQThcmqXF+8N/dI6mB8qtyBO/5/ZqtlEmecnpuHzrIxYw/lUmdwH0p8zt7kaUoaQkZnL8uJ4AbzVSscVRlSEBU5RcqIFyZiBTpB5V7NbgNo5zGlq0uzkTXljWIWFJIJnpPnevTNgO5gnpSS0Wxys06MEmJI0FeTbfxylYt4XCQoJHIAbvGa9mwae4elYf2h9nSpSiixJnxPPwpvQWZDCNC/aC0QkawOPXnRGD2chSsxBJsJIyjlbVRpij2dd1zDnM052VsnKZV3jGugHQUOQPit9B+yNhtFIzJSSNBmg8bx0Fq0+EaSiyQE8BpPjMGgsC2ABAEdKbtp/pQ2+yrikTIn7ih8Q3INXnhVT2lEU8y9tdm3kCs/sVWWUm43dN4HMaj+a9A9qcPmSeNYFTWVU6UEJNGmwgECFQdx3EaER8RV6jl7iroUNLmCeBO7dfTnSDZmN7xSrQ+itLdR8achUtqB/Tes1ol0IcWzlcIGmusH+utANJh9ZEQMvDmfnR+0nlBUGCBBnfGvnY0nwmIBUeZk8pNNBNoWTH+JeCwI3ADjpQmaurVVM16uBNQVkmGYnDpWZNLsWwE9PvdT8oFBY9mRSeRgTVpBjIyzywTp6mr0vAiAB8vWg8Qyc2XzqLSNZ0ry5JFC55YAix+A+tFbPbBTm1m9JMY9KTG8x5VovZjB9oyJJsSPWm40rCtuhcyhanioiQk5QDwpmMFNymw0GgHzp9htkpR7o1439KtXgybTA5AD11rOY6xfomw+DKiAnUcoitLshBQoCTaq2mUoECicN7wpG7HUaN7ghKfAVF7DA/H5V9stYygVZjicpixqi6D7MljV5FEch9+fxq3CYoeNJfaV5bSgpwSk2zDceYoTB7RSq4PiKm0XRvMNiRypmw+CKxWExulOcNjaaJnGx8pVcUZoJGIqaHrxRZOhftViQawe1sJBr0zEtyKye3sAY0oCsxJt6x6RTtjE/lniRHp/FL8Nh5UUqF5+dV7VfDSy2TcXtxtAoU30TkqQDtZ9SlkZtEA8wdJ+FLNkOAKk3EnNbz+tXgkrUpW+xnncDyFW7AYHbab66KpHM9sdpw2bTSpfgKft4SNBU/wlWWelQBOEGvlYexotIqUV6L2LZmdrYDIJ3maQvtwI3763OPwxUKxe1GyFRzvXkeTjanforF6FDgnTQWFbD2IWOwI4KPrWbfZijPY/HZHezJ94W6ipNXEaDqRv0qrjrkCqwuqsQ5U0jtRW45vNWbOxOZU7halO0MVAqnZbykoPEnNRoWTPTdl44AQTTJ/arY1OgvXmTe01ggkGmT20G3UpBk3ujceGblVIg0H+0u3cO8ytCPzDFoEid19KxLbBRBTY7+fWtuxggpOgA4Cg8f7Pq1R5UASbEmE2hFjY/elO8FtMUjxeylp1SaWkrQbE9DS8QrL+npeFxoVTPDOXisLspxQAVu1rZYVfuniK1jPY0TpQ77IUINEo0qqiibMy9shsOKkGcuYGYA4yN9Zz+ym8SH8UVFRYTkUmJzNIEZkZYOYEp/zcK1ftXiyhshKU5lpgKJjLE/H5Vm9l4RxpmGspcUhIVqlJ1sTu1N+dFOpL9slNNxLmtloWkJDSQmGgFrJOZGUzc3CxrceNS2NsFlOVSFByQSCJjunKZOkgxbnUsSR2neUXVZlvsoByqBbRkUkKFlCZgW0POufiyhOdRDDS0JSUgFDofcVckgWvBmOtdclZwptDwNiu5a644QFKKVQFRmMHtJAOYZdBe/SqPxzf7xXM4NFFIWoYq1LQrnaVErr1xT55Iis9tvZYWJTYjyNPHHRQTzwoSxqaphjoyONwqrSIP0pO63BC0mFJM+Nbt5KVUoxeyxM7uVefkxPG/8ACqdjbAY4ONpVx1HA7xX2IdoHZjOU5QSZ3Rpzq3Eg6VzyjTOrHO0LMeZNNNnpsKUYicyetT2ltBTTfdBJ48KBpPY/dLaR3iBQ39psoMpEnypH7NTiivMqFJgkcQd/HjWuwvsughWfUGx1BEAg1mq0CM49gY9oHVQETfcBp4mm2ztn4x1YSv8ALBBUFLJNug4072PhmgyG1JTpB6jePGjNoe0DScoR3lCQRcARNpjWa0R/lb1FHnntRgcQ00VqcIIUQQNORk9KXbB2e8prtXCTJsDrl4mtxi8D+KXmWkhMhRQSSkkaKjcBbxpm7s4BuI1ppdA4vuXYi2I3mbI3RPiK0WBV3UdflSfYmHLaik86aMDLlHAn0t86iii6HbKrVxGtUYddqubNzVEJIy3/AGjMpLaCqcozTlzTJgCMulzQaUqSFA9xtKm1tlElaktpzqSttXekjXfyor2jxxceys5VraU2hSSsoACilZPMwBz5HQgg5Scs4hwZ3mgYCglxQaUEqFl6Gx5aV1QVI8/LK3RJDRLZGHCUJPZqbcUAtCg8oLWlJ1SL6C1q7gcQC5mQezWtxa1pXMudkMv5aVrGUSBEih9qBGZKXZWFPLW2EtqhpKUkQsoIFiL9KrwAUrKhae1CwhvtW4CzPfXdNkoy8VT1rSYiQ4xLoRhypSCIbdcUFOZnG1OzAJzHumViOQtww3+kqv2p/wCWm/tNji6r8OlKJdKSXGyVk4ZCoFzJKswURrr1pp/ou1+1v/nV9aVsKQOvGiqF407q+a2eTRrOy69N5IIekLS4o11OFUaftbOHCi28DyqMvJXoIgZ2eaOb2aN4p23hKvSxXNPO2CxOxsxI0SB4Uu25s2IUBY61rQgVDEshSSk6GueUrVDRlTPO0YQHWiF4MEFKqOxGGKFEGoHjw+FQZ1rZmRsXsXA42ShQ4aHkRwpthNsvpBClJI3W08jupg4iaBewM6JFHk37ClH2iP49RN1qM7hp6Uy2cySQYiN5oLD4MjfFOtn4c7yT4VtItGVLSHuBgaC9FqM1Rh0EDf5UU1zo3Yj7sXPMgLnoKipXf6CfM/xRGOWAPv70pOcTdR4n0AiloyY5bdqWMxYbQVEgdTEk6C/E0uw7s0o2xtHO+20EqIhagrKVJCgIBItMTuM3q0I2yOWdKwZDrh/McC2cjrzikwlfbIAKdBcjTlfoRZgm1ZQlghtGZlbavfS4FAuKRl94QSbDgLxagWVFIGYB7FttTCCUEoeM+6QM5EkwY97QTV+J7PtEBxYJU6pxgQW+zhMdmpYEQTAgDdvrpekef2CPuDJLKB2MYhTiVIcKlEqiEg6C9vHhapjFIbQ68hRISglTRKRMnsxBIIKRlgQNSbmqsY7nUjOsIxCWxIC1LQkLUm3AKIG+fGg/aJ5SkJw5ypW66kd1Se+hAyZlgf7wtc6HpUn2ME+zGFUhtT+WVqVkUiJCWVAEJAVa87zAAkzEHS/+Gfva/wCVr6UqwZBKAoDs8QhLS82WEqbIQMxVqCsJASBfO4bgVR+He/vX/wDCY/6KATbN4OiUYYUQa5NK5thsiGhUoFcqWWlMcmvqllri1gamKxjkV3LQeJ2q2jfPSk+N9qBHcF+dajBe2GkkXIBGhrOpdvSrae1Vue8fKloxykGQd41rPHZWOWjXoVNfKtSLA7ZSdbbr/Km6ngYNScWjphJMOwqgIsPjTZp62tIE4gUQzihxpaOhNGjS/AroxQiKQO7TSRANCubWCBcyTVKEk0OdrYoaUm7S8UEvaM3JuaoxG1EoTmJHnEmmog5Bu1dshlMSAYJN9ANT14DfS3DNDIpJUAwpofmB8lZW6Y0A/cIjQjjJSFTb8hT6pcQ4lCcoQScyzlvIIAFgONhvEucSptJPbKzMuuNpS2WlQgJCVGSIykXFje9jeuiKpHJknyYU2HO8huQWltozuoCg6hsZ/eToBJIkxzEkChvEJCE9iCWVB9ZcC0rLaioE2WLCDwn1Jm2CVIzryuNrdcaS04DmQiUgFJ7txlFzPqKHf7QtheU5ewAVhihE9/j+24mcu7TUVmyaKFmShKk9s0A2AvMSSEg5lKV7oTlUdToDrpSdtwLxKC2tTgZa7VJ1lc9oRBgDUjLA00pw2brW2vvQtXZrhObKMgCSYGTKoXAFhre6r2cXmcdeKY/MRIn9HeSobu7cD7ilGHjTM50IkhWV1lQgE905glatFlOdAKR3UgG01Z/pO9/tGC/xV1FBKEpWLqaWtlWgzJVnKitR91NlTA1RAFqO/tTZ/wDeseY+lAxtq+ArmeoFyloJcK7mobtKiXKPEFhKnKzPtLtUAFI86L2xj+zQbwTpWEcezrVO7U7ia1GCziTHUCgnnKk4v5UI6o/HnRMVOq+E30oR1ZvG8a6pq1RmN+oMaDrQi1XB1ItCefEUTESoEiLyLkaeVNNn41bYgnMPKJ4UHhmyJnfpXz6RlIgqIgxodbXrNWFNrob/ANtNXBVB57qmnHTcEkcqyOPso2FxfjPCrdh7QyLyK91XoaRw9ovHM+maV7HftEeNB9uSbmr32o0oXLS2F2XqcMUOkrMrIUrKFQgCSZAA1m1zum1fFel4khPiowKtYZU3mWhBC88KLi4SpIUCVm8RNuUjW9PD9JZH6G+ES4lWdlBUVOIzpU7l7MITmy5U2EQb38aKwjgQU9mlx1txx1S3FK7XJ7yQSF6ESDJF+KqCwigkJebUhDI7ZxxJbcVmBIB4hVlRuGpuPd+kJQCA2jDFgggy04lTu/vFSioqTukQN8A1UkEHLCWye0fSytxt1aDErg2KbEWOuYSYvcVFbSC4YIS8ns0KXlUlKiJWUpJJAPuzY23cJOKTlWye4yexbbWl4rUuTmtrIIXNgI4xpx6dHW8wMhJSoqICoSBmWe8ZSg3iSZju5qVmBNtPZGHO0SG1nKgLSUha1pGeCBJy3Eyq/Kao2AzGHAIklDioFjYtOpynSb686o9psRGHyIcC0LdVbMPyy2SAkIGlo42I5GmLB7JDYOrRQVDLnVlU2hPdA/UVDKCdBm03gKDEOpK0qVkUjEIyqyoU5mcA73eUIDaQknS+dRjfXfwe0P8AaD/gsfSqiwo9oz+ZlWQoLBDaAlaghKEAG/cRGnh3qqzL/wBlf/8AlH/9axj0MuVzPUEpNTS3TqKFs5mr6rkt0Bt3FBponebCm0gGT9ocaVrIBIjTeKUoAAjlPCviZVGkgk9etfZjA6HmKi9jkXVb77udCua9D+nW/GrXFa9Bca+Aqly8jTMJ4KomB8QbGdxkBOsc6+wzEmdBE8551JZ0NgIg5rKopgd0ESaxiJTad/xIoZ9RKZIUQQBlEW5zRbhkxJSZHIKHMnQmgcSsSqAgOQmQSSAJ0BrGE+JTlETNzE/WgjRmIAvGkkzqOYoM0yCzX7BxfaNQfeTY9N1XKRekPs+7kXO4wD41pn2zIiASQBOlzHzqD+1F4v8AnYMxh1SFAAQtIlYsoRcInVRnL57r1alxCUOZlOPEOJlAT3kKk5UoB1RuseliRUEhCgopSp/I9dJJGVRtKOKQIABsTvFhRLq3IdJUhlMpyOApzAFUlSx+oqmJsCdYkmrJUc7dsuwrcEqaUFOBKGchcS2hIV7xypAO+Y18e7RxUhSluIX26HHEIWjM0W20tgLKsygJT3VwYgib76VvvS6hQcUlZSha7HvNpSsykqBkm5KIOm8gmoObcQEdqmW1ntpQShAU4pXvHIApUSbH9p0NyQDTvkKWlztkqJcgkJUnPLaMkZciSO9nmLWGppe5iUtglkjsyUylWUJShUgmMwzCECNAbklUmkmN9pye+0Ah1RSVGCo90e7Kjpyg0tVh3HlZ3CAkWJJAyJAmACba2HPrQowcH04l9plIyNIKrCACRmVNuIEDXUxrWiS8RlWCvKttTaimEJSpKTmdUokExkbIM6A9KV7Lw4bSsoUkjuOIISokpRdShrcgxF4tRr7ObOlQV2bwKlLKv9UApISgQSkG0Exv3wRWCSGHgJQpABZUos5nCS7CQcyiQQYMqAERJsMt5Z8T/c4b1/6aqczGCEMpebS4lpJIPcSoDeIkAkCd0aXph+OX/e4f/FP1rGPQQKmKiK7VBCVYr2zxsrCLEDUE69K2ZrzTbYl4k3IVall0ZFKTOUwd4tw51WN0RvFrem+rMojx6VTh+9reCY5Ug5Xmkp6EEmx8KrmAknjllevhXcKcwOa8LMTX0XVvg2m8edYxQ6IBGkGZVceFXYPupn3kkwYOgO+qo758OnlRZEOJAsOG65G6sYisDuhVwTKDE3vu4AcaBxWaSnv5gEyuBfypg2O8tP6QCQOZmb60uxrYDVpsE7zx61jCbEqF4Fp6GZoWL0biNSKEZ1FFBGeDatWiD2ZCQEF1Uo7oGkz3p5ZdN8i4pPhxR+PcIYdgxlS1lixGac1xrNpnhUo7ZSbpB2MQrKsLc7NsQUrQPzENEmQoDvd7xmJMb63y2XFgJLi1ICj/AHblh2aYA943sRqCASDYjBspLiVESXnQhzgpOVJgjQX3i9C7RxS0uFtKiEHDqXlFhmlSfAQAI0EVYiG4bEZT+YptLaWsy2YzXFiqLktgkQJKTu41ldqbHKFIPaZ2VgKQ4ZskmO+L5DPH4yBoMAykstuEAqyBMnvWAzRBtrVjuMWp/DIJ7joX2iQAErsR3kgQbWoGEOEwiUtykN9rBKUqVMpNsxnuiwPnuvRjjoCiUlvKCovZRmvG4FQmSPPjegMOgA4mP/LCgjikSrfv90a01wn+tbTuWV5hxhs6+Q8qLMFpcUmCAtfZuKBSkAZkrypQCq0AIUZ5xPGqXMMkJLawktlSV9opRUVLUuIsCAItBj3bnfROyu+vvX/7ohcaDMdTAt+lPlUdmYVCmWkqSCBkWLfq7xknfebHieNKEqLjhII7AYhMDcYbz2AAIAOmsHvbianGH/8ATf4rf1rryoQHhZw9gMwAFs6REaaVD8Kj9qfIUQH/2Q=="/>
          <p:cNvSpPr>
            <a:spLocks noChangeAspect="1" noChangeArrowheads="1"/>
          </p:cNvSpPr>
          <p:nvPr/>
        </p:nvSpPr>
        <p:spPr bwMode="auto">
          <a:xfrm>
            <a:off x="207379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data:image/jpeg;base64,/9j/4AAQSkZJRgABAQAAAQABAAD/2wCEAAkGBxMTEhUUExQVFBUXGBUVFxgYFxcWGBcXFRgYFx0aFxgYHCggGBolHBcXITEhJSkrLi4uFx8zODMsNygtLisBCgoKDg0OGhAQFywkHyQsLCwsLCwsLCwsLCwsLCwsLCwsLCwsLCwsLCwsLCwsLCwsLCwsLCwsLCwsLCwsLCwsLP/AABEIAPsAyQMBIgACEQEDEQH/xAAbAAACAwEBAQAAAAAAAAAAAAAEBQIDBgEHAP/EAEYQAAEDAgMFBQYFAQQHCQAAAAECAxEAIQQSMQVBUWFxEyKBkaEGMrHB0fAUI0JS4fEVU5OiFjNUYnKS0gckJUNkgpTC0//EABoBAAMBAQEBAAAAAAAAAAAAAAECAwAEBQb/xAAjEQACAgICAgMBAQEAAAAAAAAAAQIRAyESMQRBEzJRImFx/9oADAMBAAIRAxEAPwDClEUThV19i0xVGGVepwZfIqHTZqSqpZNWmrElpnWTenWCVSVAvTbBGp+zse4jtqp1SwauqiOF9nxrhr6h3sUlNiaVyS7YFFvovr6KFGKSd9XMvDWZrKafQeNHzmlLMUyToKYsuZjfQE+lMktNkTYJHEi5+dTeUbgYXFbBeX7qPUClb3sw+DcJnhnTXrDGFSROckctPOoOMYf9RCv83rFKs8g/GjyJ72cfSJy+RCh6aUrcC0m4Ir23+zmTdBy+EClG1vZNDgJEBXEAT1I09K6IeUupCvH+HmOHc0p7glVXtPYjjJgzwmAPhavsISONZtPaKwGyTUlm1DB21RcepaNJkX3KBU/eu4hylyl3p1HQkHs0ODco6aT7PXTTNU2WaMzjF1XhRevsTXMKb1GDNkHeGTRXZVTgxajptV0yLBKPwiqoawylm2nGKbt4AIHeIHEm3lvqU5qJ0qS4ljeIA4nkL1chxRvGUc9fIVSgTZI8d3W1oqbz4QInQfcDhUnnZLgrLVqVwMb5B+WlRDDcStIjiYH9aWox2c2Kj97v4o/CEm5A8Y+MmKi5N9jJUXN4BuCUDjcD6AW1qZwAIJTqRBF4P0OlG4XMDdMcLW8fsaVx0QZT7w1Glj8RxOopo2KzPOy1KlWCrDw1qle0wFnfBsTceA30+24ylxonQgKJMaEJmSN94t1rL4NCcwMHugAC37RcmNab0Y0uG2jZMpVJuAd445dQOFMWcaP2j0MeFZ7DuJmZuTrEgk8OJpwwUnePGZ+JpGEPRi5/VHh/FcJB/V4kfzVWfh8VCfOxqK3xvQRzBpeVBolicMFpyqhQ5j4GsbtnYpZJKZy69JrYtOa5T4Gx8amopWMqhE+I9dPhVIZeLNxPM1K16UG7iK1e2NihKtIBIgDdPyrE4xhSVkeNejjlGZGdotU5Q6lXqsOVWVUz0Th9h5gFU0zUj2cum2aoM7KEWMoVtUGiMRehwmpQiyeSSRoNnPTT/D4dO833i1hzrN7DHe6XrSsqgWNybnpS5Z8NC4/62MWXYGVAjnqfEn4AVx18jSeEmTb/AIRYeNSwkJQVHcDHMxP30pX+LLioExwFgI9a5OV7LUFqfABkkkxxJ5AX38KVbSxQEzc8JECOW8+njV2KxYRb9RmI9T57+VZ1xorJzep4fHwEUVsz0dd2o6SQEKHUGmmytrlOrZHO/wB+dRweCJGURP7SbxymKteTEiJsJQqQYP7Sbg+JHSjV9C2a3BY4ASD3T4XjcNxvpvrm0XZhSTcbuM38d48K89OMW2cqVFTahI/ckzb6TzprgtpqKBe836QfnJ9KrFcQPY8d2hKFdI6RJI8DIpBniToLSf561apczzmOYsPvnQ79wAYEacJoMKRezieOYzwnThujnTPC4tsGNCf95U+MGs0+spHp5VVhhc3+QE8Sbn0pWgnoTLiSLKJ8beoojtSL69dI8KxzJUmIMcDGvlTbZ21QqxsoQCOs3HlSGHsBWlo+91dCp1vQaiYCkmNOh5K8d9Wh0EZhvkKG8KH13GgxkWYuFIyKNxoev36VjdsYEBDq4vZIHUVp8WJQY/TfqDU8IlDiVEgWhXpqarDJxaFlGzyItFJg6iuEU82ng1Z1Eoy3tzFLixrXfkneyMY0zuzl3pvnpNhxBpjnpLs6QNTdQDd6LKa52cmuzHh0fP8AkeVukF7OTAndv6Ci3sfGYDWD4WNhQSlwmNPlM0KvEQSPvx+leT5LvIz1/GTWKNmuYf7RgKSf2jzMAx/7vSgtmEALVEd4jn3dSaWbA2kEkjcRMdLkeXwFHNEd/KZ97/NlPjb4GuVpo6RFtHH5pKSq8AxcwRIjgPpUcIJMze1jIMxvn9XWJ9KGThzK+qdLkCFbtPH+KZqwKQgytSZTor3T0TPd6xu1rpUVRJtlgxKoJSc2UAwE3SdJKQbbrp00I0NCv7WLuX9yTvJvyn6jrSlLbiVZ0nTeFazI13+PGmuE2Wt4gqbTP7rg+Qt5CqJJdGSbK84cF5SdZA3/AH98GeDaVqkTxtv4xTvZvszGvwv51osJsNIj+tAooGYw2FPC3zqCsAYmdd3McPKtivZgGgn4UC/spRvp01oDcDHPMkATpz5UuXi1g7svQA+ela3aOyyBWZxOHIkK+4+/ShQrQVsvaomCkzvuB521pi82E99N06+Ej5/Gs020o6EZh7vBQ6fe7hTjYuMGUpUDBsRexNt/LzipuIEzUbNezJUniJHofOaEGIynkRf4T8xVWDVkIHAFPhaPS9CKVcp0uSD1sQfP1pYjMbJxQuCZ1BPI1LZyVDOAb6DmKz3bxcmN3Lofv4XdYV8e8CbxIEanfQZvRXjthFQCnVhN5sZ+NZraCALJEida0G1cWmYMneZmkGIwcAq0G6eJ/iuiEv5om1sVBN6KobfV+ajCeiyWixIk0QluqWxRaCa996R8TF8nsBxjkTypUtRnmdeX3PqaaYhJlXh8T8hS11OUE+HU/Z9a+dn92z66GoJf4TwbuVRHlzgX+lNtiP8AvA8D/l/is9h0X8/KPrNH4B/IvMOI9ZpJIpEvXh1uLUM2UzbmL67iSDY/ZOc2Yy2iVLUpRiJiZ4ARbqb8BQT72Vcjfqd44Rwm3lTPDnORIHHxOvrNPE3G2c2PssKVJTAnmfMkkzW0wWGSBYUBs9gAU0ZtRci8YUMcMgUxaTSxldHodA1oJhaCggVBbIrrLgNTApxWhTtHCSKxO3sJlkjdevS3G7Vmdr4MGQRr/NZoD2ebuN/qRFtU/Tzt86Jw7gUJiD+qZvzkb+cGg9opLbkA3E+INTYxAJsYOs6j6j78FaIs0+FczCCCCBab2HA7/vjUHWpgiCN4Oh6HcaqwatDZQ9eoPHypklKVCUb9RG/mNxqTQyYnXhe9pY6TYzwM01Y2eiISrKTrJ+E1NThFsvxihXMQozbvcAT6Tv5Vkr9BCsQwEXySdypsaze2sUqwKQBfd9aYYbaeYlBEHhOvhxqW0MKFNz+3juHWqxqybMlmq6apfseXp6V9npWqZaD0NmW5MCjoCRa9VghItqa+zivbm3P/AIfMYcfxVrbFjyrqncST4A/OlmMHdbB33PU6/GjcQrvK51XiWwptCuFj8R9K8Wf2PoI/VAREFW77A+M1IJmQPuAfrVrzfkQDPE7h6+lVYc96Dz8jQHQeRnyHlH9fCnmy2gCKQ4JUQOCiPK1aLB3IrFYoftKiiG3JoJq++KJZbA30CyD2FCmLdxwpQ2YotnFRbWigtDVCKtbXFLE4wD3javhtJq0K9bUxNoeAzS7aWGzC2tSw+0U/zV/bpVp9/wAUyEqjyb2wwBSuYiazJCkwQL+R869b9rNlhxsxqK8sxLZbVcWPdI4EfUfOiTkvYdsna8xoDvGnO40NanAbSSrWAeMx51hHtnGAtAnpAPQxoasw2PUNQTHmOh1+NK0IelJGbSy9+l+tJtqYT9YsdCNx++NBbK2yTEHvIiOJTvSR8P6U9xrgUhKxF7nwietqVINmYSQVpUfeSfhqPKneJcCW1QRESOc0vQw2XACqCDfdcGKIxSYUe0ugXGoJ8taFPlYb0YvFTm0jlVeY042iykrMac6F7EV6PwKWxIzobE1FSwK4/YQaX4pduNbJ5EoXGjnj40ewd52VzzqWFeAhG5SbdU/xQ3pQ+IcgII1SfnXnPZ1DRSgoEcBmHhrHOJoBsd7LxsTxJ/ipKeKVyNxt0P2PWq3lQUlOk+msHpp5VqMG4ZVxPj1EX+J8a0+ATasa25+YmNCB6D6Vs8HoKL2Wxsat/CrU4igUvQfCutpmYpaLIZl+l2P2oGgTvqLi1gaEnlekOOBJ74vwO7wp0gSk/Rxe23XFQmY8acYNS94PO3ypKzj0tzlyiNVkTHJI3mor9q25y/nqIGqSlMTpaPjwplvoi5V2zebOcSUkGJ0F+NNsGEpJAJO6SdTXlrXtEorTkCnAb3TlXpe/uk87Vu9j44qgfqgTpadw4VutDJ2tD9/vAjz4D+awHtXscJkgW316Cj7i/rS/bWDzIIjcaDYa1R5XsrEDQkWtJ0jgscOdNlYJtUhaSDxEGJ3zwrObVZUw7I0m/nrypvszHEgAwR96KHu9INZnO1RJzZTiDmQQuNCn/wCwP3zplsvFflrROWCVCf0zqL8701wRSoa/8QOvmLEHiQKU7X2bklSSQDoRy3HhWYAbaa1XUACQJgXkWBiKBGJXlBiUHXdl3XA61a3jQUlJFwD5b4jwNUbLeEqbMxO/nxPSst9megnEI8edU9lU3UlMA7gKrzV6+LcERfYXjEJy/CkeJVe3iRRu1HCNZjr8KUuKJ1EDh9a8/wAmVyZWPRW84N3ieNCYhYKo4m3gItVjpj5dfv4V81hoi2Y7jrr42rnQThcmqXF+8N/dI6mB8qtyBO/5/ZqtlEmecnpuHzrIxYw/lUmdwH0p8zt7kaUoaQkZnL8uJ4AbzVSscVRlSEBU5RcqIFyZiBTpB5V7NbgNo5zGlq0uzkTXljWIWFJIJnpPnevTNgO5gnpSS0Wxys06MEmJI0FeTbfxylYt4XCQoJHIAbvGa9mwae4elYf2h9nSpSiixJnxPPwpvQWZDCNC/aC0QkawOPXnRGD2chSsxBJsJIyjlbVRpij2dd1zDnM052VsnKZV3jGugHQUOQPit9B+yNhtFIzJSSNBmg8bx0Fq0+EaSiyQE8BpPjMGgsC2ABAEdKbtp/pQ2+yrikTIn7ih8Q3INXnhVT2lEU8y9tdm3kCs/sVWWUm43dN4HMaj+a9A9qcPmSeNYFTWVU6UEJNGmwgECFQdx3EaER8RV6jl7iroUNLmCeBO7dfTnSDZmN7xSrQ+itLdR8achUtqB/Tes1ol0IcWzlcIGmusH+utANJh9ZEQMvDmfnR+0nlBUGCBBnfGvnY0nwmIBUeZk8pNNBNoWTH+JeCwI3ADjpQmaurVVM16uBNQVkmGYnDpWZNLsWwE9PvdT8oFBY9mRSeRgTVpBjIyzywTp6mr0vAiAB8vWg8Qyc2XzqLSNZ0ry5JFC55YAix+A+tFbPbBTm1m9JMY9KTG8x5VovZjB9oyJJsSPWm40rCtuhcyhanioiQk5QDwpmMFNymw0GgHzp9htkpR7o1439KtXgybTA5AD11rOY6xfomw+DKiAnUcoitLshBQoCTaq2mUoECicN7wpG7HUaN7ghKfAVF7DA/H5V9stYygVZjicpixqi6D7MljV5FEch9+fxq3CYoeNJfaV5bSgpwSk2zDceYoTB7RSq4PiKm0XRvMNiRypmw+CKxWExulOcNjaaJnGx8pVcUZoJGIqaHrxRZOhftViQawe1sJBr0zEtyKye3sAY0oCsxJt6x6RTtjE/lniRHp/FL8Nh5UUqF5+dV7VfDSy2TcXtxtAoU30TkqQDtZ9SlkZtEA8wdJ+FLNkOAKk3EnNbz+tXgkrUpW+xnncDyFW7AYHbab66KpHM9sdpw2bTSpfgKft4SNBU/wlWWelQBOEGvlYexotIqUV6L2LZmdrYDIJ3maQvtwI3763OPwxUKxe1GyFRzvXkeTjanforF6FDgnTQWFbD2IWOwI4KPrWbfZijPY/HZHezJ94W6ipNXEaDqRv0qrjrkCqwuqsQ5U0jtRW45vNWbOxOZU7halO0MVAqnZbykoPEnNRoWTPTdl44AQTTJ/arY1OgvXmTe01ggkGmT20G3UpBk3ujceGblVIg0H+0u3cO8ytCPzDFoEid19KxLbBRBTY7+fWtuxggpOgA4Cg8f7Pq1R5UASbEmE2hFjY/elO8FtMUjxeylp1SaWkrQbE9DS8QrL+npeFxoVTPDOXisLspxQAVu1rZYVfuniK1jPY0TpQ77IUINEo0qqiibMy9shsOKkGcuYGYA4yN9Zz+ym8SH8UVFRYTkUmJzNIEZkZYOYEp/zcK1ftXiyhshKU5lpgKJjLE/H5Vm9l4RxpmGspcUhIVqlJ1sTu1N+dFOpL9slNNxLmtloWkJDSQmGgFrJOZGUzc3CxrceNS2NsFlOVSFByQSCJjunKZOkgxbnUsSR2neUXVZlvsoByqBbRkUkKFlCZgW0POufiyhOdRDDS0JSUgFDofcVckgWvBmOtdclZwptDwNiu5a644QFKKVQFRmMHtJAOYZdBe/SqPxzf7xXM4NFFIWoYq1LQrnaVErr1xT55Iis9tvZYWJTYjyNPHHRQTzwoSxqaphjoyONwqrSIP0pO63BC0mFJM+Nbt5KVUoxeyxM7uVefkxPG/8ACqdjbAY4ONpVx1HA7xX2IdoHZjOU5QSZ3Rpzq3Eg6VzyjTOrHO0LMeZNNNnpsKUYicyetT2ltBTTfdBJ48KBpPY/dLaR3iBQ39psoMpEnypH7NTiivMqFJgkcQd/HjWuwvsughWfUGx1BEAg1mq0CM49gY9oHVQETfcBp4mm2ztn4x1YSv8ALBBUFLJNug4072PhmgyG1JTpB6jePGjNoe0DScoR3lCQRcARNpjWa0R/lb1FHnntRgcQ00VqcIIUQQNORk9KXbB2e8prtXCTJsDrl4mtxi8D+KXmWkhMhRQSSkkaKjcBbxpm7s4BuI1ppdA4vuXYi2I3mbI3RPiK0WBV3UdflSfYmHLaik86aMDLlHAn0t86iii6HbKrVxGtUYddqubNzVEJIy3/AGjMpLaCqcozTlzTJgCMulzQaUqSFA9xtKm1tlElaktpzqSttXekjXfyor2jxxceys5VraU2hSSsoACilZPMwBz5HQgg5Scs4hwZ3mgYCglxQaUEqFl6Gx5aV1QVI8/LK3RJDRLZGHCUJPZqbcUAtCg8oLWlJ1SL6C1q7gcQC5mQezWtxa1pXMudkMv5aVrGUSBEih9qBGZKXZWFPLW2EtqhpKUkQsoIFiL9KrwAUrKhae1CwhvtW4CzPfXdNkoy8VT1rSYiQ4xLoRhypSCIbdcUFOZnG1OzAJzHumViOQtww3+kqv2p/wCWm/tNji6r8OlKJdKSXGyVk4ZCoFzJKswURrr1pp/ou1+1v/nV9aVsKQOvGiqF407q+a2eTRrOy69N5IIekLS4o11OFUaftbOHCi28DyqMvJXoIgZ2eaOb2aN4p23hKvSxXNPO2CxOxsxI0SB4Uu25s2IUBY61rQgVDEshSSk6GueUrVDRlTPO0YQHWiF4MEFKqOxGGKFEGoHjw+FQZ1rZmRsXsXA42ShQ4aHkRwpthNsvpBClJI3W08jupg4iaBewM6JFHk37ClH2iP49RN1qM7hp6Uy2cySQYiN5oLD4MjfFOtn4c7yT4VtItGVLSHuBgaC9FqM1Rh0EDf5UU1zo3Yj7sXPMgLnoKipXf6CfM/xRGOWAPv70pOcTdR4n0AiloyY5bdqWMxYbQVEgdTEk6C/E0uw7s0o2xtHO+20EqIhagrKVJCgIBItMTuM3q0I2yOWdKwZDrh/McC2cjrzikwlfbIAKdBcjTlfoRZgm1ZQlghtGZlbavfS4FAuKRl94QSbDgLxagWVFIGYB7FttTCCUEoeM+6QM5EkwY97QTV+J7PtEBxYJU6pxgQW+zhMdmpYEQTAgDdvrpekef2CPuDJLKB2MYhTiVIcKlEqiEg6C9vHhapjFIbQ68hRISglTRKRMnsxBIIKRlgQNSbmqsY7nUjOsIxCWxIC1LQkLUm3AKIG+fGg/aJ5SkJw5ypW66kd1Se+hAyZlgf7wtc6HpUn2ME+zGFUhtT+WVqVkUiJCWVAEJAVa87zAAkzEHS/+Gfva/wCVr6UqwZBKAoDs8QhLS82WEqbIQMxVqCsJASBfO4bgVR+He/vX/wDCY/6KATbN4OiUYYUQa5NK5thsiGhUoFcqWWlMcmvqllri1gamKxjkV3LQeJ2q2jfPSk+N9qBHcF+dajBe2GkkXIBGhrOpdvSrae1Vue8fKloxykGQd41rPHZWOWjXoVNfKtSLA7ZSdbbr/Km6ngYNScWjphJMOwqgIsPjTZp62tIE4gUQzihxpaOhNGjS/AroxQiKQO7TSRANCubWCBcyTVKEk0OdrYoaUm7S8UEvaM3JuaoxG1EoTmJHnEmmog5Bu1dshlMSAYJN9ANT14DfS3DNDIpJUAwpofmB8lZW6Y0A/cIjQjjJSFTb8hT6pcQ4lCcoQScyzlvIIAFgONhvEucSptJPbKzMuuNpS2WlQgJCVGSIykXFje9jeuiKpHJknyYU2HO8huQWltozuoCg6hsZ/eToBJIkxzEkChvEJCE9iCWVB9ZcC0rLaioE2WLCDwn1Jm2CVIzryuNrdcaS04DmQiUgFJ7txlFzPqKHf7QtheU5ewAVhihE9/j+24mcu7TUVmyaKFmShKk9s0A2AvMSSEg5lKV7oTlUdToDrpSdtwLxKC2tTgZa7VJ1lc9oRBgDUjLA00pw2brW2vvQtXZrhObKMgCSYGTKoXAFhre6r2cXmcdeKY/MRIn9HeSobu7cD7ilGHjTM50IkhWV1lQgE905glatFlOdAKR3UgG01Z/pO9/tGC/xV1FBKEpWLqaWtlWgzJVnKitR91NlTA1RAFqO/tTZ/wDeseY+lAxtq+ArmeoFyloJcK7mobtKiXKPEFhKnKzPtLtUAFI86L2xj+zQbwTpWEcezrVO7U7ia1GCziTHUCgnnKk4v5UI6o/HnRMVOq+E30oR1ZvG8a6pq1RmN+oMaDrQi1XB1ItCefEUTESoEiLyLkaeVNNn41bYgnMPKJ4UHhmyJnfpXz6RlIgqIgxodbXrNWFNrob/ANtNXBVB57qmnHTcEkcqyOPso2FxfjPCrdh7QyLyK91XoaRw9ovHM+maV7HftEeNB9uSbmr32o0oXLS2F2XqcMUOkrMrIUrKFQgCSZAA1m1zum1fFel4khPiowKtYZU3mWhBC88KLi4SpIUCVm8RNuUjW9PD9JZH6G+ES4lWdlBUVOIzpU7l7MITmy5U2EQb38aKwjgQU9mlx1txx1S3FK7XJ7yQSF6ESDJF+KqCwigkJebUhDI7ZxxJbcVmBIB4hVlRuGpuPd+kJQCA2jDFgggy04lTu/vFSioqTukQN8A1UkEHLCWye0fSytxt1aDErg2KbEWOuYSYvcVFbSC4YIS8ns0KXlUlKiJWUpJJAPuzY23cJOKTlWye4yexbbWl4rUuTmtrIIXNgI4xpx6dHW8wMhJSoqICoSBmWe8ZSg3iSZju5qVmBNtPZGHO0SG1nKgLSUha1pGeCBJy3Eyq/Kao2AzGHAIklDioFjYtOpynSb686o9psRGHyIcC0LdVbMPyy2SAkIGlo42I5GmLB7JDYOrRQVDLnVlU2hPdA/UVDKCdBm03gKDEOpK0qVkUjEIyqyoU5mcA73eUIDaQknS+dRjfXfwe0P8AaD/gsfSqiwo9oz+ZlWQoLBDaAlaghKEAG/cRGnh3qqzL/wBlf/8AlH/9axj0MuVzPUEpNTS3TqKFs5mr6rkt0Bt3FBponebCm0gGT9ocaVrIBIjTeKUoAAjlPCviZVGkgk9etfZjA6HmKi9jkXVb77udCua9D+nW/GrXFa9Bca+Aqly8jTMJ4KomB8QbGdxkBOsc6+wzEmdBE8551JZ0NgIg5rKopgd0ESaxiJTad/xIoZ9RKZIUQQBlEW5zRbhkxJSZHIKHMnQmgcSsSqAgOQmQSSAJ0BrGE+JTlETNzE/WgjRmIAvGkkzqOYoM0yCzX7BxfaNQfeTY9N1XKRekPs+7kXO4wD41pn2zIiASQBOlzHzqD+1F4v8AnYMxh1SFAAQtIlYsoRcInVRnL57r1alxCUOZlOPEOJlAT3kKk5UoB1RuseliRUEhCgopSp/I9dJJGVRtKOKQIABsTvFhRLq3IdJUhlMpyOApzAFUlSx+oqmJsCdYkmrJUc7dsuwrcEqaUFOBKGchcS2hIV7xypAO+Y18e7RxUhSluIX26HHEIWjM0W20tgLKsygJT3VwYgib76VvvS6hQcUlZSha7HvNpSsykqBkm5KIOm8gmoObcQEdqmW1ntpQShAU4pXvHIApUSbH9p0NyQDTvkKWlztkqJcgkJUnPLaMkZciSO9nmLWGppe5iUtglkjsyUylWUJShUgmMwzCECNAbklUmkmN9pye+0Ah1RSVGCo90e7Kjpyg0tVh3HlZ3CAkWJJAyJAmACba2HPrQowcH04l9plIyNIKrCACRmVNuIEDXUxrWiS8RlWCvKttTaimEJSpKTmdUokExkbIM6A9KV7Lw4bSsoUkjuOIISokpRdShrcgxF4tRr7ObOlQV2bwKlLKv9UApISgQSkG0Exv3wRWCSGHgJQpABZUos5nCS7CQcyiQQYMqAERJsMt5Z8T/c4b1/6aqczGCEMpebS4lpJIPcSoDeIkAkCd0aXph+OX/e4f/FP1rGPQQKmKiK7VBCVYr2zxsrCLEDUE69K2ZrzTbYl4k3IVall0ZFKTOUwd4tw51WN0RvFrem+rMojx6VTh+9reCY5Ug5Xmkp6EEmx8KrmAknjllevhXcKcwOa8LMTX0XVvg2m8edYxQ6IBGkGZVceFXYPupn3kkwYOgO+qo758OnlRZEOJAsOG65G6sYisDuhVwTKDE3vu4AcaBxWaSnv5gEyuBfypg2O8tP6QCQOZmb60uxrYDVpsE7zx61jCbEqF4Fp6GZoWL0biNSKEZ1FFBGeDatWiD2ZCQEF1Uo7oGkz3p5ZdN8i4pPhxR+PcIYdgxlS1lixGac1xrNpnhUo7ZSbpB2MQrKsLc7NsQUrQPzENEmQoDvd7xmJMb63y2XFgJLi1ICj/AHblh2aYA943sRqCASDYjBspLiVESXnQhzgpOVJgjQX3i9C7RxS0uFtKiEHDqXlFhmlSfAQAI0EVYiG4bEZT+YptLaWsy2YzXFiqLktgkQJKTu41ldqbHKFIPaZ2VgKQ4ZskmO+L5DPH4yBoMAykstuEAqyBMnvWAzRBtrVjuMWp/DIJ7joX2iQAErsR3kgQbWoGEOEwiUtykN9rBKUqVMpNsxnuiwPnuvRjjoCiUlvKCovZRmvG4FQmSPPjegMOgA4mP/LCgjikSrfv90a01wn+tbTuWV5hxhs6+Q8qLMFpcUmCAtfZuKBSkAZkrypQCq0AIUZ5xPGqXMMkJLawktlSV9opRUVLUuIsCAItBj3bnfROyu+vvX/7ohcaDMdTAt+lPlUdmYVCmWkqSCBkWLfq7xknfebHieNKEqLjhII7AYhMDcYbz2AAIAOmsHvbianGH/8ATf4rf1rryoQHhZw9gMwAFs6REaaVD8Kj9qfIUQH/2Q=="/>
          <p:cNvSpPr>
            <a:spLocks noChangeAspect="1" noChangeArrowheads="1"/>
          </p:cNvSpPr>
          <p:nvPr/>
        </p:nvSpPr>
        <p:spPr bwMode="auto">
          <a:xfrm>
            <a:off x="410526" y="7938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2" name="Picture 8" descr="Eric Burnet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/>
          <a:stretch/>
        </p:blipFill>
        <p:spPr bwMode="auto">
          <a:xfrm>
            <a:off x="1522412" y="4038600"/>
            <a:ext cx="1572735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657619"/>
            <a:ext cx="1647346" cy="20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3955" y="1666576"/>
            <a:ext cx="9063344" cy="326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de bold"/>
                <a:cs typeface="Code bold"/>
              </a:rPr>
              <a:t>HOW ONE WIB IS USING LMI TO GUIDE SECTOR-FOCUSED WORK </a:t>
            </a:r>
          </a:p>
          <a:p>
            <a:r>
              <a:rPr lang="en-US" sz="1700" dirty="0" smtClean="0">
                <a:latin typeface="Code Bold" panose="020B0604020202020204" pitchFamily="50" charset="0"/>
              </a:rPr>
              <a:t>ERIC BURNETTE</a:t>
            </a:r>
          </a:p>
          <a:p>
            <a:r>
              <a:rPr lang="en-US" sz="1700" dirty="0" smtClean="0">
                <a:latin typeface="Code Bold" panose="020B0604020202020204" pitchFamily="50" charset="0"/>
              </a:rPr>
              <a:t>WORKFORCE INTELLIGENCE &amp; COMMUNICATIONS</a:t>
            </a:r>
          </a:p>
          <a:p>
            <a:endParaRPr lang="en-US" sz="500" dirty="0" smtClean="0">
              <a:latin typeface="Code Bold" panose="020B0604020202020204" pitchFamily="50" charset="0"/>
            </a:endParaRPr>
          </a:p>
          <a:p>
            <a:r>
              <a:rPr lang="en-US" sz="1700" dirty="0" smtClean="0">
                <a:latin typeface="Code Bold" panose="020B0604020202020204" pitchFamily="50" charset="0"/>
              </a:rPr>
              <a:t>&amp; </a:t>
            </a:r>
          </a:p>
          <a:p>
            <a:endParaRPr lang="en-US" sz="500" dirty="0">
              <a:latin typeface="Code Bold" panose="020B0604020202020204" pitchFamily="50" charset="0"/>
            </a:endParaRPr>
          </a:p>
          <a:p>
            <a:r>
              <a:rPr lang="en-US" sz="1700" dirty="0" smtClean="0">
                <a:latin typeface="Code Bold" panose="020B0604020202020204" pitchFamily="50" charset="0"/>
              </a:rPr>
              <a:t>CINDY READ</a:t>
            </a:r>
          </a:p>
          <a:p>
            <a:r>
              <a:rPr lang="en-US" sz="1700" dirty="0" smtClean="0">
                <a:latin typeface="Code Bold" panose="020B0604020202020204" pitchFamily="50" charset="0"/>
              </a:rPr>
              <a:t>DEPUTY DIRECTOR</a:t>
            </a:r>
          </a:p>
          <a:p>
            <a:endParaRPr lang="en-US" sz="500" dirty="0" smtClean="0">
              <a:latin typeface="Code Bold" panose="020B0604020202020204" pitchFamily="50" charset="0"/>
            </a:endParaRPr>
          </a:p>
          <a:p>
            <a:r>
              <a:rPr lang="en-US" sz="1700" dirty="0" smtClean="0">
                <a:latin typeface="Code Bold" panose="020B0604020202020204" pitchFamily="50" charset="0"/>
              </a:rPr>
              <a:t>KENTUCKIANAWORKS</a:t>
            </a:r>
          </a:p>
          <a:p>
            <a:r>
              <a:rPr lang="en-US" sz="1700" dirty="0" smtClean="0">
                <a:latin typeface="Code Bold" panose="020B0604020202020204" pitchFamily="50" charset="0"/>
              </a:rPr>
              <a:t>LOUISVILLE, KY</a:t>
            </a:r>
            <a:endParaRPr lang="en-US" sz="1700" dirty="0">
              <a:latin typeface="Code Bold" panose="020B0604020202020204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449" y="1829406"/>
            <a:ext cx="1729670" cy="1670931"/>
          </a:xfrm>
          <a:prstGeom prst="rect">
            <a:avLst/>
          </a:prstGeom>
          <a:blipFill dpi="0" rotWithShape="1">
            <a:blip r:embed="rId2">
              <a:alphaModFix amt="61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880" y="3608817"/>
            <a:ext cx="2824807" cy="1171197"/>
          </a:xfrm>
          <a:prstGeom prst="rect">
            <a:avLst/>
          </a:prstGeom>
          <a:blipFill dpi="0" rotWithShape="1">
            <a:blip r:embed="rId3">
              <a:alphaModFix amt="71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ETA Sector Strategies TA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21" y="1447800"/>
            <a:ext cx="11477810" cy="42211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 – to increase </a:t>
            </a:r>
            <a:r>
              <a:rPr lang="en-US" sz="2800" dirty="0"/>
              <a:t>the number of states and regions actively engaged in sector strategies </a:t>
            </a:r>
            <a:r>
              <a:rPr lang="en-US" sz="2800" dirty="0" smtClean="0"/>
              <a:t>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2451431"/>
            <a:ext cx="8326398" cy="44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" y="78259"/>
            <a:ext cx="12171428" cy="6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"/>
            <a:ext cx="11758812" cy="68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" y="78259"/>
            <a:ext cx="12171428" cy="674678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58958" y="2767915"/>
            <a:ext cx="4422567" cy="2413686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0126" y="5181601"/>
            <a:ext cx="4657283" cy="630195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72" y="0"/>
            <a:ext cx="12274575" cy="6858000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8818151" y="2654309"/>
            <a:ext cx="2030536" cy="9405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ode Bold" panose="020B0604020202020204" pitchFamily="50" charset="0"/>
              </a:rPr>
              <a:t>Overrepresented &amp; High-paying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8818151" y="5222120"/>
            <a:ext cx="2122440" cy="9405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Code Bold" panose="020B0604020202020204" pitchFamily="50" charset="0"/>
              </a:rPr>
              <a:t>Underrepresented &amp; High-paying</a:t>
            </a:r>
            <a:endParaRPr lang="en-US" sz="1400" dirty="0">
              <a:latin typeface="Code Bold" panose="020B0604020202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534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8043995" y="2720211"/>
            <a:ext cx="2030536" cy="9405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Code Bold" panose="020B0604020202020204" pitchFamily="50" charset="0"/>
              </a:rPr>
              <a:t>Overrepresented &amp; High-paying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8155762" y="5065601"/>
            <a:ext cx="2122440" cy="9405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Code Bold" panose="020B0604020202020204" pitchFamily="50" charset="0"/>
              </a:rPr>
              <a:t>Underrepresented &amp; High-paying</a:t>
            </a:r>
            <a:endParaRPr lang="en-US" sz="1400" dirty="0">
              <a:latin typeface="Code Bold" panose="020B0604020202020204" pitchFamily="50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967396" y="4607869"/>
            <a:ext cx="34075" cy="5388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192211" y="4699309"/>
            <a:ext cx="0" cy="3657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12929" y="4596714"/>
            <a:ext cx="2574" cy="16194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237643" y="4516429"/>
            <a:ext cx="0" cy="182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825575" y="4424989"/>
            <a:ext cx="0" cy="1828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058274" y="2750794"/>
            <a:ext cx="1141930" cy="77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4787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767744" y="6001204"/>
            <a:ext cx="1163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EMSI Analyst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978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990321"/>
              </p:ext>
            </p:extLst>
          </p:nvPr>
        </p:nvGraphicFramePr>
        <p:xfrm>
          <a:off x="191454" y="141116"/>
          <a:ext cx="8806890" cy="6495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7"/>
          <p:cNvSpPr txBox="1"/>
          <p:nvPr/>
        </p:nvSpPr>
        <p:spPr>
          <a:xfrm>
            <a:off x="6072370" y="482029"/>
            <a:ext cx="5894772" cy="20949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 smtClean="0">
                <a:latin typeface="Code Bold"/>
                <a:cs typeface="Code Bold"/>
              </a:rPr>
              <a:t>HEALTHCARE AS PERCENTAGE OF TOTAL JOBS</a:t>
            </a:r>
          </a:p>
          <a:p>
            <a:pPr algn="r"/>
            <a:r>
              <a:rPr lang="en-US" sz="2400" dirty="0" smtClean="0">
                <a:latin typeface="Code Bold"/>
                <a:cs typeface="Code Bold"/>
              </a:rPr>
              <a:t>LOUISVILLE MSA</a:t>
            </a:r>
            <a:endParaRPr lang="en-US" sz="2400" dirty="0">
              <a:latin typeface="Code Bold"/>
              <a:cs typeface="Code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6737" y="6279676"/>
            <a:ext cx="3088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EMSI Analyst</a:t>
            </a:r>
            <a:endParaRPr lang="en-US" sz="1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600014"/>
              </p:ext>
            </p:extLst>
          </p:nvPr>
        </p:nvGraphicFramePr>
        <p:xfrm>
          <a:off x="0" y="0"/>
          <a:ext cx="7164414" cy="692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16711" y="423348"/>
            <a:ext cx="2063799" cy="18445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 smtClean="0">
                <a:latin typeface="CoDE BOLD"/>
                <a:cs typeface="CoDE BOLD"/>
              </a:rPr>
              <a:t>Longterm</a:t>
            </a:r>
            <a:r>
              <a:rPr lang="en-US" sz="2000" dirty="0" smtClean="0">
                <a:latin typeface="CoDE BOLD"/>
                <a:cs typeface="CoDE BOLD"/>
              </a:rPr>
              <a:t> Healthcare</a:t>
            </a:r>
          </a:p>
          <a:p>
            <a:pPr algn="ctr"/>
            <a:r>
              <a:rPr lang="en-US" sz="3000" dirty="0" smtClean="0">
                <a:latin typeface="CoDE BOLD"/>
                <a:cs typeface="CoDE BOLD"/>
              </a:rPr>
              <a:t>3%</a:t>
            </a:r>
          </a:p>
          <a:p>
            <a:pPr algn="ctr"/>
            <a:r>
              <a:rPr lang="en-US" sz="2000" dirty="0" smtClean="0">
                <a:latin typeface="CoDE BOLD"/>
                <a:cs typeface="CoDE BOLD"/>
              </a:rPr>
              <a:t>17,907 jobs</a:t>
            </a:r>
            <a:endParaRPr lang="en-US" sz="2000" dirty="0">
              <a:latin typeface="CoDE BOLD"/>
              <a:cs typeface="CoDE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5998"/>
            <a:ext cx="1956736" cy="18445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CoDE BOLD"/>
                <a:cs typeface="CoDE BOLD"/>
              </a:rPr>
              <a:t>Acute Healthcare</a:t>
            </a:r>
          </a:p>
          <a:p>
            <a:pPr algn="ctr"/>
            <a:r>
              <a:rPr lang="en-US" sz="3000" dirty="0" smtClean="0">
                <a:latin typeface="CoDE BOLD"/>
                <a:cs typeface="CoDE BOLD"/>
              </a:rPr>
              <a:t>8%</a:t>
            </a:r>
          </a:p>
          <a:p>
            <a:pPr algn="ctr"/>
            <a:r>
              <a:rPr lang="en-US" sz="2000" dirty="0" smtClean="0">
                <a:latin typeface="CoDE BOLD"/>
                <a:cs typeface="CoDE BOLD"/>
              </a:rPr>
              <a:t>50,696 jobs</a:t>
            </a:r>
            <a:endParaRPr lang="en-US" sz="2000" dirty="0">
              <a:latin typeface="CoDE BOLD"/>
              <a:cs typeface="CoDE BOL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647705" y="1239808"/>
            <a:ext cx="342602" cy="40319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395448" y="1144972"/>
            <a:ext cx="342602" cy="40319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4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10800"/>
              </p:ext>
            </p:extLst>
          </p:nvPr>
        </p:nvGraphicFramePr>
        <p:xfrm>
          <a:off x="191454" y="191514"/>
          <a:ext cx="8806890" cy="6495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868200"/>
              </p:ext>
            </p:extLst>
          </p:nvPr>
        </p:nvGraphicFramePr>
        <p:xfrm>
          <a:off x="0" y="0"/>
          <a:ext cx="7164414" cy="692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016653"/>
              </p:ext>
            </p:extLst>
          </p:nvPr>
        </p:nvGraphicFramePr>
        <p:xfrm>
          <a:off x="0" y="0"/>
          <a:ext cx="794030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7"/>
          <p:cNvSpPr txBox="1"/>
          <p:nvPr/>
        </p:nvSpPr>
        <p:spPr>
          <a:xfrm>
            <a:off x="6092523" y="310673"/>
            <a:ext cx="5894772" cy="20949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 smtClean="0">
                <a:latin typeface="Code Bold"/>
                <a:cs typeface="Code Bold"/>
              </a:rPr>
              <a:t>HEALTHCARE AS PERCENTAGE OF PROJECTED 2013-2023 </a:t>
            </a:r>
          </a:p>
          <a:p>
            <a:pPr algn="r"/>
            <a:r>
              <a:rPr lang="en-US" sz="2800" dirty="0" smtClean="0">
                <a:latin typeface="Code Bold"/>
                <a:cs typeface="Code Bold"/>
              </a:rPr>
              <a:t>JOB GROWTH</a:t>
            </a:r>
          </a:p>
          <a:p>
            <a:pPr algn="r"/>
            <a:r>
              <a:rPr lang="en-US" sz="2400" dirty="0" smtClean="0">
                <a:latin typeface="Code Bold"/>
                <a:cs typeface="Code Bold"/>
              </a:rPr>
              <a:t>LOUISVILLE MSA</a:t>
            </a:r>
            <a:endParaRPr lang="en-US" sz="2400" dirty="0">
              <a:latin typeface="Code Bold"/>
              <a:cs typeface="Code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34059" y="6138559"/>
            <a:ext cx="3088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Source: EMSI Analyst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2118" y="1733716"/>
            <a:ext cx="2063799" cy="18445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 smtClean="0">
                <a:latin typeface="CoDE BOLD"/>
                <a:cs typeface="CoDE BOLD"/>
              </a:rPr>
              <a:t>Longterm</a:t>
            </a:r>
            <a:r>
              <a:rPr lang="en-US" sz="2000" dirty="0" smtClean="0">
                <a:latin typeface="CoDE BOLD"/>
                <a:cs typeface="CoDE BOLD"/>
              </a:rPr>
              <a:t> Healthcare</a:t>
            </a:r>
          </a:p>
          <a:p>
            <a:pPr algn="ctr"/>
            <a:r>
              <a:rPr lang="en-US" sz="3000" dirty="0">
                <a:latin typeface="CoDE BOLD"/>
                <a:cs typeface="CoDE BOLD"/>
              </a:rPr>
              <a:t>6</a:t>
            </a:r>
            <a:r>
              <a:rPr lang="en-US" sz="3000" dirty="0" smtClean="0">
                <a:latin typeface="CoDE BOLD"/>
                <a:cs typeface="CoDE BOLD"/>
              </a:rPr>
              <a:t>%</a:t>
            </a:r>
          </a:p>
          <a:p>
            <a:pPr algn="ctr"/>
            <a:r>
              <a:rPr lang="en-US" sz="2000" dirty="0" smtClean="0">
                <a:latin typeface="CoDE BOLD"/>
                <a:cs typeface="CoDE BOLD"/>
              </a:rPr>
              <a:t>4,294 jobs</a:t>
            </a:r>
            <a:endParaRPr lang="en-US" sz="2000" dirty="0">
              <a:latin typeface="CoDE BOLD"/>
              <a:cs typeface="CoDE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264" y="581474"/>
            <a:ext cx="1956736" cy="18445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CoDE BOLD"/>
                <a:cs typeface="CoDE BOLD"/>
              </a:rPr>
              <a:t>Acute Healthcare</a:t>
            </a:r>
          </a:p>
          <a:p>
            <a:pPr algn="ctr"/>
            <a:r>
              <a:rPr lang="en-US" sz="3000" dirty="0" smtClean="0">
                <a:latin typeface="CoDE BOLD"/>
                <a:cs typeface="CoDE BOLD"/>
              </a:rPr>
              <a:t>16%</a:t>
            </a:r>
          </a:p>
          <a:p>
            <a:pPr algn="ctr"/>
            <a:r>
              <a:rPr lang="en-US" sz="2000" dirty="0" smtClean="0">
                <a:latin typeface="CoDE BOLD"/>
                <a:cs typeface="CoDE BOLD"/>
              </a:rPr>
              <a:t>12,058 jobs</a:t>
            </a:r>
            <a:endParaRPr lang="en-US" sz="2000" dirty="0">
              <a:latin typeface="CoDE BOLD"/>
              <a:cs typeface="CoDE BOLD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7224873" y="2620732"/>
            <a:ext cx="282144" cy="30238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45218" y="3720626"/>
            <a:ext cx="2063799" cy="18445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CoDE BOLD"/>
                <a:cs typeface="CoDE BOLD"/>
              </a:rPr>
              <a:t>All Other Industries</a:t>
            </a:r>
          </a:p>
          <a:p>
            <a:pPr algn="ctr"/>
            <a:r>
              <a:rPr lang="en-US" sz="3000" dirty="0" smtClean="0">
                <a:latin typeface="CoDE BOLD"/>
                <a:cs typeface="CoDE BOLD"/>
              </a:rPr>
              <a:t>78%</a:t>
            </a:r>
          </a:p>
          <a:p>
            <a:pPr algn="ctr"/>
            <a:r>
              <a:rPr lang="en-US" sz="2000" dirty="0" smtClean="0">
                <a:latin typeface="CoDE BOLD"/>
                <a:cs typeface="CoDE BOLD"/>
              </a:rPr>
              <a:t>17,907 jobs</a:t>
            </a:r>
            <a:endParaRPr lang="en-US" sz="2000" dirty="0">
              <a:latin typeface="CoDE BOLD"/>
              <a:cs typeface="CoDE BOLD"/>
            </a:endParaRPr>
          </a:p>
        </p:txBody>
      </p:sp>
    </p:spTree>
    <p:extLst>
      <p:ext uri="{BB962C8B-B14F-4D97-AF65-F5344CB8AC3E}">
        <p14:creationId xmlns:p14="http://schemas.microsoft.com/office/powerpoint/2010/main" val="14493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ute vs Longterm TOTA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7320" cy="6876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8069" y="210015"/>
            <a:ext cx="5628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Code bold"/>
                <a:cs typeface="Code bold"/>
              </a:rPr>
              <a:t>LONGTERM VS ACUTE </a:t>
            </a:r>
          </a:p>
          <a:p>
            <a:pPr algn="r"/>
            <a:r>
              <a:rPr lang="en-US" sz="3000" dirty="0" smtClean="0">
                <a:latin typeface="Code bold"/>
                <a:cs typeface="Code bold"/>
              </a:rPr>
              <a:t>HEALTHCARE BY INDUSTRY </a:t>
            </a:r>
          </a:p>
          <a:p>
            <a:pPr algn="r"/>
            <a:r>
              <a:rPr lang="en-US" sz="2200" dirty="0" smtClean="0">
                <a:latin typeface="Code bold"/>
                <a:cs typeface="Code bold"/>
              </a:rPr>
              <a:t>LOUISVILLE </a:t>
            </a:r>
            <a:r>
              <a:rPr lang="en-US" sz="2200" dirty="0">
                <a:latin typeface="Code bold"/>
                <a:cs typeface="Code bold"/>
              </a:rPr>
              <a:t>MSA</a:t>
            </a:r>
          </a:p>
          <a:p>
            <a:pPr algn="r"/>
            <a:endParaRPr lang="en-US" dirty="0">
              <a:latin typeface="Code bold"/>
              <a:cs typeface="Code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67024" y="6500475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EMSI Analyst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694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" y="1"/>
            <a:ext cx="9637177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8145" y="2110147"/>
            <a:ext cx="5858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Code bold"/>
                <a:cs typeface="Code bold"/>
              </a:rPr>
              <a:t>ACUTE </a:t>
            </a:r>
            <a:r>
              <a:rPr lang="en-US" sz="3000" dirty="0" err="1" smtClean="0">
                <a:latin typeface="Code bold"/>
                <a:cs typeface="Code bold"/>
              </a:rPr>
              <a:t>vs</a:t>
            </a:r>
            <a:r>
              <a:rPr lang="en-US" sz="3000" dirty="0" smtClean="0">
                <a:latin typeface="Code bold"/>
                <a:cs typeface="Code bold"/>
              </a:rPr>
              <a:t> LONGTERM</a:t>
            </a:r>
          </a:p>
          <a:p>
            <a:pPr algn="r"/>
            <a:r>
              <a:rPr lang="en-US" sz="3000" dirty="0" smtClean="0">
                <a:latin typeface="Code bold"/>
                <a:cs typeface="Code bold"/>
              </a:rPr>
              <a:t>HEALTHCARE BY INDUSTRY</a:t>
            </a:r>
          </a:p>
          <a:p>
            <a:pPr algn="r"/>
            <a:r>
              <a:rPr lang="en-US" sz="2200" dirty="0" smtClean="0">
                <a:latin typeface="Code bold"/>
                <a:cs typeface="Code bold"/>
              </a:rPr>
              <a:t>LOUISVILLE </a:t>
            </a:r>
            <a:r>
              <a:rPr lang="en-US" sz="2200" dirty="0">
                <a:latin typeface="Code bold"/>
                <a:cs typeface="Code bold"/>
              </a:rPr>
              <a:t>MSA</a:t>
            </a:r>
          </a:p>
          <a:p>
            <a:pPr algn="r"/>
            <a:endParaRPr lang="en-US" dirty="0">
              <a:latin typeface="Code bold"/>
              <a:cs typeface="Code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67024" y="6500475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EMSI Analyst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11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2461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8733" y="9991"/>
            <a:ext cx="6158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Code bold"/>
                <a:cs typeface="Code bold"/>
              </a:rPr>
              <a:t>ACUTE </a:t>
            </a:r>
            <a:r>
              <a:rPr lang="en-US" sz="3000" dirty="0" err="1" smtClean="0">
                <a:latin typeface="Code bold"/>
                <a:cs typeface="Code bold"/>
              </a:rPr>
              <a:t>vs</a:t>
            </a:r>
            <a:r>
              <a:rPr lang="en-US" sz="3000" dirty="0" smtClean="0">
                <a:latin typeface="Code bold"/>
                <a:cs typeface="Code bold"/>
              </a:rPr>
              <a:t> LONGTERM</a:t>
            </a:r>
          </a:p>
          <a:p>
            <a:pPr algn="r"/>
            <a:r>
              <a:rPr lang="en-US" sz="3000" dirty="0" smtClean="0">
                <a:latin typeface="Code bold"/>
                <a:cs typeface="Code bold"/>
              </a:rPr>
              <a:t>HEALTHCARE BY OCCUPATION</a:t>
            </a:r>
          </a:p>
          <a:p>
            <a:pPr algn="r"/>
            <a:r>
              <a:rPr lang="en-US" sz="2200" dirty="0" smtClean="0">
                <a:latin typeface="Code bold"/>
                <a:cs typeface="Code bold"/>
              </a:rPr>
              <a:t>LOUISVILLE </a:t>
            </a:r>
            <a:r>
              <a:rPr lang="en-US" sz="2200" dirty="0">
                <a:latin typeface="Code bold"/>
                <a:cs typeface="Code bold"/>
              </a:rPr>
              <a:t>MSA</a:t>
            </a:r>
          </a:p>
          <a:p>
            <a:pPr algn="r"/>
            <a:endParaRPr lang="en-US" dirty="0">
              <a:latin typeface="Code bold"/>
              <a:cs typeface="Code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67024" y="6500475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EMSI Analyst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683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Sector Strategies Initiative Partners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1600200"/>
            <a:ext cx="4165079" cy="11047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397" y="2819400"/>
            <a:ext cx="4977102" cy="761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2" y="3881437"/>
            <a:ext cx="4819650" cy="69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99" y="4800600"/>
            <a:ext cx="3311525" cy="156555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5311914"/>
            <a:ext cx="43243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3" y="1843087"/>
            <a:ext cx="54387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" y="0"/>
            <a:ext cx="120071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8733" y="9991"/>
            <a:ext cx="615814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Code bold"/>
                <a:cs typeface="Code bold"/>
              </a:rPr>
              <a:t>ACUTE </a:t>
            </a:r>
            <a:r>
              <a:rPr lang="en-US" sz="3000" dirty="0" err="1" smtClean="0">
                <a:latin typeface="Code bold"/>
                <a:cs typeface="Code bold"/>
              </a:rPr>
              <a:t>vs</a:t>
            </a:r>
            <a:r>
              <a:rPr lang="en-US" sz="3000" dirty="0" smtClean="0">
                <a:latin typeface="Code bold"/>
                <a:cs typeface="Code bold"/>
              </a:rPr>
              <a:t> LONGTERM</a:t>
            </a:r>
          </a:p>
          <a:p>
            <a:pPr algn="r"/>
            <a:r>
              <a:rPr lang="en-US" sz="3000" dirty="0" smtClean="0">
                <a:latin typeface="Code bold"/>
                <a:cs typeface="Code bold"/>
              </a:rPr>
              <a:t>HEALTHCARE BY OCCUPATION</a:t>
            </a:r>
          </a:p>
          <a:p>
            <a:pPr algn="r"/>
            <a:r>
              <a:rPr lang="en-US" sz="2500" dirty="0" smtClean="0">
                <a:latin typeface="Code bold"/>
                <a:cs typeface="Code bold"/>
              </a:rPr>
              <a:t>(WITHOUT REGISTERED NURSES)</a:t>
            </a:r>
          </a:p>
          <a:p>
            <a:pPr algn="r"/>
            <a:r>
              <a:rPr lang="en-US" sz="2200" dirty="0" smtClean="0">
                <a:latin typeface="Code bold"/>
                <a:cs typeface="Code bold"/>
              </a:rPr>
              <a:t>LOUISVILLE </a:t>
            </a:r>
            <a:r>
              <a:rPr lang="en-US" sz="2200" dirty="0">
                <a:latin typeface="Code bold"/>
                <a:cs typeface="Code bold"/>
              </a:rPr>
              <a:t>MSA</a:t>
            </a:r>
          </a:p>
          <a:p>
            <a:pPr algn="r"/>
            <a:endParaRPr lang="en-US" dirty="0">
              <a:latin typeface="Code bold"/>
              <a:cs typeface="Code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67024" y="6500475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EMSI Analyst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717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" y="0"/>
            <a:ext cx="106014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4109" y="1217674"/>
            <a:ext cx="4574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Code bold"/>
                <a:cs typeface="Code bold"/>
              </a:rPr>
              <a:t>HEALTHCARE JOBS BY TOP JOB POSTINGS</a:t>
            </a:r>
          </a:p>
          <a:p>
            <a:pPr algn="r"/>
            <a:r>
              <a:rPr lang="en-US" sz="3000" dirty="0" smtClean="0">
                <a:latin typeface="Code bold"/>
                <a:cs typeface="Code bold"/>
              </a:rPr>
              <a:t>LOUISVILLE MSA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67024" y="6500475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Burning Glass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512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9999" cy="65311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4109" y="1217674"/>
            <a:ext cx="4574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Code bold"/>
                <a:cs typeface="Code bold"/>
              </a:rPr>
              <a:t>HEALTHCARE JOBS BY TOP EMPLOYERS</a:t>
            </a:r>
          </a:p>
          <a:p>
            <a:pPr algn="r"/>
            <a:r>
              <a:rPr lang="en-US" sz="3000" dirty="0" smtClean="0">
                <a:latin typeface="Code bold"/>
                <a:cs typeface="Code bold"/>
              </a:rPr>
              <a:t>LOUISVILLE MSA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67024" y="6500475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Burning Glass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445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05" y="0"/>
            <a:ext cx="5299853" cy="6858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98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934022"/>
              </p:ext>
            </p:extLst>
          </p:nvPr>
        </p:nvGraphicFramePr>
        <p:xfrm>
          <a:off x="0" y="1481722"/>
          <a:ext cx="12188825" cy="5325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03571" y="80634"/>
            <a:ext cx="8927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latin typeface="CoDE BOLD"/>
                <a:cs typeface="CoDE BOLD"/>
              </a:rPr>
              <a:t>ADVANCED MANUFACTURING JOB POSTINGS IN THE LAST 90 DAYS</a:t>
            </a:r>
          </a:p>
          <a:p>
            <a:pPr algn="r"/>
            <a:r>
              <a:rPr lang="en-US" sz="3000" dirty="0" smtClean="0">
                <a:latin typeface="CoDE BOLD"/>
                <a:cs typeface="CoDE BOLD"/>
              </a:rPr>
              <a:t>LOUISVILLE MSA</a:t>
            </a:r>
            <a:endParaRPr lang="en-US" sz="3000" dirty="0">
              <a:latin typeface="CoDE BOLD"/>
              <a:cs typeface="CoDE BOLD"/>
            </a:endParaRPr>
          </a:p>
        </p:txBody>
      </p:sp>
    </p:spTree>
    <p:extLst>
      <p:ext uri="{BB962C8B-B14F-4D97-AF65-F5344CB8AC3E}">
        <p14:creationId xmlns:p14="http://schemas.microsoft.com/office/powerpoint/2010/main" val="399005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07" t="552" r="3124" b="1438"/>
          <a:stretch/>
        </p:blipFill>
        <p:spPr>
          <a:xfrm>
            <a:off x="6317957" y="20692"/>
            <a:ext cx="5582427" cy="683730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3597" y="2610652"/>
            <a:ext cx="5542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ode bold"/>
                <a:cs typeface="Code bold"/>
                <a:hlinkClick r:id="rId3"/>
              </a:rPr>
              <a:t>http://kentuckianaworks.org/Portals/2/KCC-Quarterly-Report-Q32014.</a:t>
            </a:r>
            <a:r>
              <a:rPr lang="en-US" sz="2800" dirty="0" smtClean="0">
                <a:latin typeface="Code bold"/>
                <a:cs typeface="Code bold"/>
                <a:hlinkClick r:id="rId3"/>
              </a:rPr>
              <a:t>pdf</a:t>
            </a:r>
            <a:r>
              <a:rPr lang="en-US" sz="2800" dirty="0" smtClean="0">
                <a:latin typeface="Code bold"/>
                <a:cs typeface="Code bold"/>
              </a:rPr>
              <a:t> </a:t>
            </a:r>
            <a:endParaRPr lang="en-US" sz="2800" dirty="0">
              <a:latin typeface="Code bold"/>
              <a:cs typeface="Code bold"/>
            </a:endParaRPr>
          </a:p>
        </p:txBody>
      </p:sp>
    </p:spTree>
    <p:extLst>
      <p:ext uri="{BB962C8B-B14F-4D97-AF65-F5344CB8AC3E}">
        <p14:creationId xmlns:p14="http://schemas.microsoft.com/office/powerpoint/2010/main" val="103952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26" y="6492149"/>
            <a:ext cx="3014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Source: Burning Glass/Labor Insight</a:t>
            </a:r>
            <a:endParaRPr lang="en-US" sz="10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" y="0"/>
            <a:ext cx="10120637" cy="682916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02648" y="2010034"/>
            <a:ext cx="5147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ode Bold" panose="020B0604020202020204" pitchFamily="50" charset="0"/>
              </a:rPr>
              <a:t>LOUISVILLE MSA </a:t>
            </a:r>
          </a:p>
          <a:p>
            <a:r>
              <a:rPr lang="en-US" sz="2600" dirty="0" smtClean="0">
                <a:latin typeface="Code Bold" panose="020B0604020202020204" pitchFamily="50" charset="0"/>
              </a:rPr>
              <a:t>TOP 30 JOBS, JULY-SEPT. 2014</a:t>
            </a:r>
            <a:endParaRPr lang="en-US" sz="2600" dirty="0">
              <a:latin typeface="Code Bold" panose="020B0604020202020204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11780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Burning Glass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573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26" y="6550872"/>
            <a:ext cx="3014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Source: Burning Glass/Labor Insight</a:t>
            </a:r>
            <a:endParaRPr lang="en-US" sz="1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70674" y="4051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"/>
          <a:stretch/>
        </p:blipFill>
        <p:spPr bwMode="auto">
          <a:xfrm>
            <a:off x="1163764" y="0"/>
            <a:ext cx="9997601" cy="67970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7287" y="1684100"/>
            <a:ext cx="58909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ode Bold" panose="020B0604020202020204" pitchFamily="50" charset="0"/>
              </a:rPr>
              <a:t>LOUISVILLE MSA </a:t>
            </a:r>
          </a:p>
          <a:p>
            <a:pPr lvl="0"/>
            <a:r>
              <a:rPr lang="en-US" altLang="en-US" sz="2800" dirty="0" smtClean="0">
                <a:latin typeface="Code Bold" panose="020B06040202020202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TOP 30 JOBS </a:t>
            </a:r>
          </a:p>
          <a:p>
            <a:pPr lvl="0"/>
            <a:r>
              <a:rPr lang="en-US" altLang="en-US" sz="2800" dirty="0" smtClean="0">
                <a:latin typeface="Code Bold" panose="020B06040202020202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ABOVE A LIVING WAGE ($36,795)</a:t>
            </a:r>
          </a:p>
          <a:p>
            <a:pPr lvl="0"/>
            <a:r>
              <a:rPr lang="en-US" sz="2800" dirty="0" smtClean="0">
                <a:latin typeface="Code Bold" panose="020B0604020202020204" pitchFamily="50" charset="0"/>
                <a:cs typeface="Times New Roman" panose="02020603050405020304" pitchFamily="18" charset="0"/>
              </a:rPr>
              <a:t>JULY-SEPT. 2014</a:t>
            </a:r>
            <a:endParaRPr lang="en-US" sz="2600" dirty="0">
              <a:latin typeface="Code Bold" panose="020B0604020202020204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31448"/>
            <a:ext cx="1739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Source: Burning Glass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375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0" y="172994"/>
            <a:ext cx="6055886" cy="653260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7"/>
          <a:stretch/>
        </p:blipFill>
        <p:spPr>
          <a:xfrm>
            <a:off x="6124202" y="172994"/>
            <a:ext cx="6064623" cy="653260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" name="Oval 1"/>
          <p:cNvSpPr/>
          <p:nvPr/>
        </p:nvSpPr>
        <p:spPr>
          <a:xfrm>
            <a:off x="6255709" y="4645992"/>
            <a:ext cx="6214417" cy="1940992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00807" y="4253664"/>
            <a:ext cx="1527797" cy="1288087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0564" y="2436564"/>
            <a:ext cx="929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1972" y="4656316"/>
            <a:ext cx="929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3569" y="3734975"/>
            <a:ext cx="92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3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 b="10342"/>
          <a:stretch/>
        </p:blipFill>
        <p:spPr>
          <a:xfrm>
            <a:off x="6110883" y="16954"/>
            <a:ext cx="4736814" cy="684104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1"/>
          <a:stretch/>
        </p:blipFill>
        <p:spPr>
          <a:xfrm>
            <a:off x="800151" y="16954"/>
            <a:ext cx="5233841" cy="684104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Oval 3"/>
          <p:cNvSpPr/>
          <p:nvPr/>
        </p:nvSpPr>
        <p:spPr>
          <a:xfrm>
            <a:off x="805191" y="2942461"/>
            <a:ext cx="5192444" cy="1879046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11705" y="6215305"/>
            <a:ext cx="9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8627" y="2632728"/>
            <a:ext cx="92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7335" y="3334789"/>
            <a:ext cx="929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2590" y="4282169"/>
            <a:ext cx="929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8392" y="5255134"/>
            <a:ext cx="735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3057254"/>
            <a:ext cx="4905596" cy="3429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Question</a:t>
            </a: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008490425"/>
              </p:ext>
            </p:extLst>
          </p:nvPr>
        </p:nvGraphicFramePr>
        <p:xfrm>
          <a:off x="406294" y="1219200"/>
          <a:ext cx="1117309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2812" y="3057254"/>
            <a:ext cx="90400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288" indent="-395288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Ready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 start</a:t>
            </a:r>
          </a:p>
          <a:p>
            <a:pPr marL="395288" indent="-395288">
              <a:spcAft>
                <a:spcPts val="24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Novice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(use traditional LMI practices)</a:t>
            </a:r>
          </a:p>
          <a:p>
            <a:pPr marL="395288" indent="-395288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Practicing (using traditional and Real Time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LMI)</a:t>
            </a:r>
          </a:p>
          <a:p>
            <a:pPr marL="395288" indent="-395288">
              <a:spcAft>
                <a:spcPts val="24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Using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it all the time (have been using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innovative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techniques for years)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5615336" y="0"/>
            <a:ext cx="6263027" cy="68575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9"/>
          <a:stretch/>
        </p:blipFill>
        <p:spPr>
          <a:xfrm>
            <a:off x="356904" y="-8257"/>
            <a:ext cx="5169245" cy="686577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8" name="Oval 7"/>
          <p:cNvSpPr/>
          <p:nvPr/>
        </p:nvSpPr>
        <p:spPr>
          <a:xfrm>
            <a:off x="5941054" y="3675497"/>
            <a:ext cx="5845273" cy="856927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1326" y="2994084"/>
            <a:ext cx="929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1325" y="5750004"/>
            <a:ext cx="929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7394" y="3995553"/>
            <a:ext cx="5845273" cy="165190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86787" y="2836049"/>
            <a:ext cx="92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3334" y="5796693"/>
            <a:ext cx="92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2522" y="4720486"/>
            <a:ext cx="92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719" y="1956088"/>
            <a:ext cx="9388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de Bold" panose="020B0604020202020204" pitchFamily="50" charset="0"/>
              </a:rPr>
              <a:t>QUESTIONS?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latin typeface="Code Bold" panose="020B0604020202020204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9493" y="3751604"/>
            <a:ext cx="79796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de Bold" panose="020B0604020202020204" pitchFamily="50" charset="0"/>
                <a:hlinkClick r:id="rId2"/>
              </a:rPr>
              <a:t>ERIC.BURNETTE@KENTUCKIANAWORKS.ORG</a:t>
            </a:r>
            <a:endParaRPr lang="en-US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Code Bold" panose="020B0604020202020204" pitchFamily="50" charset="0"/>
            </a:endParaRPr>
          </a:p>
          <a:p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de Bold" panose="020B0604020202020204" pitchFamily="50" charset="0"/>
              </a:rPr>
              <a:t>OR</a:t>
            </a:r>
          </a:p>
          <a:p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de Bold" panose="020B0604020202020204" pitchFamily="50" charset="0"/>
                <a:hlinkClick r:id="rId3"/>
              </a:rPr>
              <a:t>CINDY.READ@KENTUCKIANAWORKS.ORG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de Bold" panose="020B0604020202020204" pitchFamily="50" charset="0"/>
              </a:rPr>
              <a:t> </a:t>
            </a:r>
          </a:p>
          <a:p>
            <a:endParaRPr lang="en-US" sz="2500" dirty="0" smtClean="0">
              <a:latin typeface="Code Bold" panose="020B0604020202020204" pitchFamily="50" charset="0"/>
            </a:endParaRPr>
          </a:p>
          <a:p>
            <a:r>
              <a:rPr lang="en-US" sz="2500" dirty="0" smtClean="0">
                <a:latin typeface="Code Bold" panose="020B0604020202020204" pitchFamily="50" charset="0"/>
              </a:rPr>
              <a:t>502.574.2500</a:t>
            </a:r>
            <a:endParaRPr lang="en-US" sz="2500" dirty="0">
              <a:latin typeface="Code Bold" panose="020B0604020202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78" y="9525"/>
            <a:ext cx="9141619" cy="1066800"/>
          </a:xfrm>
        </p:spPr>
        <p:txBody>
          <a:bodyPr/>
          <a:lstStyle/>
          <a:p>
            <a:r>
              <a:rPr lang="en-US" dirty="0" smtClean="0"/>
              <a:t>Save the Date… Upcoming Events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19200"/>
            <a:ext cx="114778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Supporting Sector Strategies: Boston Convening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i="1" dirty="0">
                <a:solidFill>
                  <a:schemeClr val="tx2"/>
                </a:solidFill>
              </a:rPr>
              <a:t>April 14-15, 2015 | </a:t>
            </a:r>
            <a:r>
              <a:rPr lang="en-US" sz="2400" b="1" i="1" dirty="0" smtClean="0">
                <a:solidFill>
                  <a:schemeClr val="tx2"/>
                </a:solidFill>
              </a:rPr>
              <a:t>Federal </a:t>
            </a:r>
            <a:r>
              <a:rPr lang="en-US" sz="2400" b="1" i="1" dirty="0">
                <a:solidFill>
                  <a:schemeClr val="tx2"/>
                </a:solidFill>
              </a:rPr>
              <a:t>Reserve Plaza | </a:t>
            </a:r>
            <a:r>
              <a:rPr lang="en-US" sz="2400" b="1" i="1" dirty="0" smtClean="0">
                <a:solidFill>
                  <a:schemeClr val="tx2"/>
                </a:solidFill>
              </a:rPr>
              <a:t/>
            </a:r>
            <a:br>
              <a:rPr lang="en-US" sz="2400" b="1" i="1" dirty="0" smtClean="0">
                <a:solidFill>
                  <a:schemeClr val="tx2"/>
                </a:solidFill>
              </a:rPr>
            </a:br>
            <a:r>
              <a:rPr lang="en-US" sz="2400" b="1" i="1" dirty="0" smtClean="0">
                <a:solidFill>
                  <a:schemeClr val="tx2"/>
                </a:solidFill>
              </a:rPr>
              <a:t>600 </a:t>
            </a:r>
            <a:r>
              <a:rPr lang="en-US" sz="2400" b="1" i="1" dirty="0">
                <a:solidFill>
                  <a:schemeClr val="tx2"/>
                </a:solidFill>
              </a:rPr>
              <a:t>Atlantic Ave, Boston, MA </a:t>
            </a:r>
            <a:r>
              <a:rPr lang="en-US" sz="2400" b="1" i="1" dirty="0" smtClean="0">
                <a:solidFill>
                  <a:schemeClr val="tx2"/>
                </a:solidFill>
              </a:rPr>
              <a:t>02210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Information </a:t>
            </a:r>
            <a:r>
              <a:rPr lang="en-US" sz="2400" dirty="0">
                <a:solidFill>
                  <a:schemeClr val="tx2"/>
                </a:solidFill>
              </a:rPr>
              <a:t>&amp; Registration </a:t>
            </a:r>
            <a:r>
              <a:rPr lang="en-US" sz="2400" dirty="0" smtClean="0">
                <a:solidFill>
                  <a:schemeClr val="tx2"/>
                </a:solidFill>
              </a:rPr>
              <a:t>at: </a:t>
            </a:r>
            <a:r>
              <a:rPr lang="en-US" sz="2400" dirty="0">
                <a:solidFill>
                  <a:schemeClr val="tx2"/>
                </a:solidFill>
                <a:hlinkClick r:id="rId3"/>
              </a:rPr>
              <a:t>http://businessengagement.workforce3one.org/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Supporting Sector Strategies:  </a:t>
            </a:r>
            <a:r>
              <a:rPr lang="en-US" sz="2400" b="1" dirty="0" smtClean="0">
                <a:solidFill>
                  <a:schemeClr val="tx2"/>
                </a:solidFill>
              </a:rPr>
              <a:t>San Francisco Convening - Resources Available</a:t>
            </a:r>
          </a:p>
          <a:p>
            <a:r>
              <a:rPr lang="en-US" sz="2400" dirty="0">
                <a:solidFill>
                  <a:schemeClr val="tx2"/>
                </a:solidFill>
              </a:rPr>
              <a:t>This convening, which was on held January 8-9, 2015, in Oakland, CA, was the second in a national series offered through the Department of Labor’s Employment and Training Administration's Supporting Sector Strategies Initiative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Resources available at: </a:t>
            </a:r>
            <a:r>
              <a:rPr lang="en-US" sz="2400" dirty="0">
                <a:solidFill>
                  <a:schemeClr val="tx2"/>
                </a:solidFill>
                <a:hlinkClick r:id="rId3"/>
              </a:rPr>
              <a:t>http://businessengagement.workforce3one.org/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050" name="Picture 2" descr="iStock 000021760228Smal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79" y="533400"/>
            <a:ext cx="3546460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4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78" y="9525"/>
            <a:ext cx="9141619" cy="1066800"/>
          </a:xfrm>
        </p:spPr>
        <p:txBody>
          <a:bodyPr/>
          <a:lstStyle/>
          <a:p>
            <a:r>
              <a:rPr lang="en-US" dirty="0" smtClean="0"/>
              <a:t>Save the Date… Upcoming Events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219200"/>
            <a:ext cx="95996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Peer </a:t>
            </a:r>
            <a:r>
              <a:rPr lang="en-US" sz="2400" b="1" dirty="0">
                <a:solidFill>
                  <a:schemeClr val="tx2"/>
                </a:solidFill>
              </a:rPr>
              <a:t>Learning </a:t>
            </a:r>
            <a:r>
              <a:rPr lang="en-US" sz="2400" b="1" dirty="0" smtClean="0">
                <a:solidFill>
                  <a:schemeClr val="tx2"/>
                </a:solidFill>
              </a:rPr>
              <a:t>Groups  </a:t>
            </a:r>
            <a:r>
              <a:rPr lang="en-US" sz="2400" dirty="0" smtClean="0">
                <a:solidFill>
                  <a:schemeClr val="tx2"/>
                </a:solidFill>
              </a:rPr>
              <a:t>The </a:t>
            </a:r>
            <a:r>
              <a:rPr lang="en-US" sz="2400" dirty="0">
                <a:solidFill>
                  <a:schemeClr val="tx2"/>
                </a:solidFill>
              </a:rPr>
              <a:t>Sector Strategies Peer-Learning  Groups are topic-specific groups (Labor Market Information/Data </a:t>
            </a:r>
            <a:r>
              <a:rPr lang="en-US" sz="2400" dirty="0" smtClean="0">
                <a:solidFill>
                  <a:schemeClr val="tx2"/>
                </a:solidFill>
              </a:rPr>
              <a:t>Solutions, Work-Based Learning, and Industry </a:t>
            </a:r>
            <a:r>
              <a:rPr lang="en-US" sz="2400" dirty="0">
                <a:solidFill>
                  <a:schemeClr val="tx2"/>
                </a:solidFill>
              </a:rPr>
              <a:t>Engagement </a:t>
            </a:r>
            <a:r>
              <a:rPr lang="en-US" sz="2400" dirty="0" smtClean="0">
                <a:solidFill>
                  <a:schemeClr val="tx2"/>
                </a:solidFill>
              </a:rPr>
              <a:t>)for </a:t>
            </a:r>
            <a:r>
              <a:rPr lang="en-US" sz="2400" dirty="0">
                <a:solidFill>
                  <a:schemeClr val="tx2"/>
                </a:solidFill>
              </a:rPr>
              <a:t>those interested in pursuing sector strategies work to engage one another and learn from experts in facilitated </a:t>
            </a:r>
            <a:r>
              <a:rPr lang="en-US" sz="2400" dirty="0" smtClean="0">
                <a:solidFill>
                  <a:schemeClr val="tx2"/>
                </a:solidFill>
              </a:rPr>
              <a:t> one-hour phone discussions. 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For more </a:t>
            </a:r>
            <a:r>
              <a:rPr lang="en-US" sz="2400" dirty="0">
                <a:solidFill>
                  <a:schemeClr val="tx2"/>
                </a:solidFill>
              </a:rPr>
              <a:t>information visit: </a:t>
            </a:r>
            <a:r>
              <a:rPr lang="en-US" sz="2400" dirty="0">
                <a:solidFill>
                  <a:schemeClr val="tx2"/>
                </a:solidFill>
                <a:hlinkClick r:id="rId3"/>
              </a:rPr>
              <a:t>http://businessengagement.workforce3one.org</a:t>
            </a:r>
            <a:r>
              <a:rPr lang="en-US" sz="2400" dirty="0" smtClean="0">
                <a:solidFill>
                  <a:schemeClr val="tx2"/>
                </a:solidFill>
                <a:hlinkClick r:id="rId3"/>
              </a:rPr>
              <a:t>/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b="1" dirty="0" smtClean="0">
                <a:solidFill>
                  <a:schemeClr val="tx2"/>
                </a:solidFill>
              </a:rPr>
              <a:t>Webinar: </a:t>
            </a:r>
            <a:r>
              <a:rPr lang="en-US" sz="2400" dirty="0" smtClean="0">
                <a:solidFill>
                  <a:schemeClr val="tx2"/>
                </a:solidFill>
              </a:rPr>
              <a:t>ETA </a:t>
            </a:r>
            <a:r>
              <a:rPr lang="en-US" sz="2400" dirty="0">
                <a:solidFill>
                  <a:schemeClr val="tx2"/>
                </a:solidFill>
              </a:rPr>
              <a:t>Real-Time Labor Market Information: Environmental Scan of Vendors and Workforce Development </a:t>
            </a:r>
            <a:r>
              <a:rPr lang="en-US" sz="2400" dirty="0" smtClean="0">
                <a:solidFill>
                  <a:schemeClr val="tx2"/>
                </a:solidFill>
              </a:rPr>
              <a:t>Users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February 10, 2015 </a:t>
            </a:r>
            <a:r>
              <a:rPr lang="en-US" sz="2400" dirty="0" smtClean="0">
                <a:solidFill>
                  <a:schemeClr val="tx2"/>
                </a:solidFill>
              </a:rPr>
              <a:t>2:00 p.m. Eastern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For more </a:t>
            </a:r>
            <a:r>
              <a:rPr lang="en-US" sz="2400" dirty="0">
                <a:solidFill>
                  <a:schemeClr val="tx2"/>
                </a:solidFill>
              </a:rPr>
              <a:t>information visit: </a:t>
            </a:r>
            <a:r>
              <a:rPr lang="en-US" sz="2400" dirty="0">
                <a:solidFill>
                  <a:schemeClr val="tx2"/>
                </a:solidFill>
                <a:hlinkClick r:id="rId4"/>
              </a:rPr>
              <a:t>https://</a:t>
            </a:r>
            <a:r>
              <a:rPr lang="en-US" sz="2400" dirty="0" smtClean="0">
                <a:solidFill>
                  <a:schemeClr val="tx2"/>
                </a:solidFill>
                <a:hlinkClick r:id="rId4"/>
              </a:rPr>
              <a:t>www.workforce3one.org/page/webinars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050" name="Picture 2" descr="iStock 000021760228Sma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2" y="533401"/>
            <a:ext cx="3546460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</a:t>
            </a:r>
            <a:r>
              <a:rPr lang="en-US" dirty="0" smtClean="0"/>
              <a:t>Enter your Questions in </a:t>
            </a:r>
            <a:r>
              <a:rPr lang="en-US" dirty="0"/>
              <a:t>the Chat Room!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1771651"/>
            <a:ext cx="3810000" cy="3790951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>
          <a:xfrm>
            <a:off x="5891270" y="1088408"/>
            <a:ext cx="6297558" cy="5769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Speakers’ Contact Information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03146" y="1400573"/>
            <a:ext cx="7415266" cy="16291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rgbClr val="C00000"/>
              </a:solidFill>
              <a:latin typeface="Tahoma" pitchFamily="34" charset="0"/>
            </a:endParaRPr>
          </a:p>
          <a:p>
            <a:pPr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Speaker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	Diane Walton</a:t>
            </a:r>
          </a:p>
          <a:p>
            <a:pPr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Title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Project Lead		</a:t>
            </a:r>
          </a:p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Organization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	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. S. Department of Labor/ETA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San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Francisco)	</a:t>
            </a:r>
          </a:p>
          <a:p>
            <a:pPr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Email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hlinkClick r:id="rId4"/>
              </a:rPr>
              <a:t>Walton.diane@dol.gov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 	</a:t>
            </a:r>
          </a:p>
          <a:p>
            <a:pPr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Telephone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415-625-7924 	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3146" y="3158728"/>
            <a:ext cx="7448789" cy="1476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Speaker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Mary Wright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Tahoma" pitchFamily="34" charset="0"/>
            </a:endParaRPr>
          </a:p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Title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Senior Program Director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, Demand Side 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Engagement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and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Analytics</a:t>
            </a:r>
          </a:p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Organization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Jobs for the Future</a:t>
            </a:r>
          </a:p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Email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mwright@jff.org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03146" y="4771628"/>
            <a:ext cx="7448789" cy="16291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Speaker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 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Cindy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Read</a:t>
            </a:r>
          </a:p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Title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Deputy Director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ahoma" pitchFamily="34" charset="0"/>
            </a:endParaRPr>
          </a:p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Organization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KentuckianaWorks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the Greater Louisville Workforce Investment Board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)</a:t>
            </a:r>
          </a:p>
          <a:p>
            <a:pPr marL="1714500" indent="-1714500">
              <a:tabLst>
                <a:tab pos="171450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Email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: 	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hlinkClick r:id="rId6"/>
              </a:rPr>
              <a:t>cindy.read@kentuckianaworks.org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0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562" y="1600204"/>
            <a:ext cx="1015735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Thank You!</a:t>
            </a:r>
          </a:p>
          <a:p>
            <a:pPr marL="0" indent="0" algn="ctr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sz="2400" dirty="0" smtClean="0"/>
              <a:t>Find resources for workforce system success at: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US" sz="2400" dirty="0" smtClean="0">
                <a:hlinkClick r:id="rId2"/>
              </a:rPr>
              <a:t>www.workforce3one.org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11218"/>
          <a:stretch/>
        </p:blipFill>
        <p:spPr>
          <a:xfrm>
            <a:off x="0" y="1143000"/>
            <a:ext cx="3511109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What You Can Expect </a:t>
            </a:r>
            <a:br>
              <a:rPr lang="en-US" dirty="0" smtClean="0"/>
            </a:br>
            <a:r>
              <a:rPr lang="en-US" dirty="0" smtClean="0"/>
              <a:t>to Get Out of This Webinar!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42486" y="1582102"/>
            <a:ext cx="894150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Learn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more about what LMI sources are most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helpful and where to access information. </a:t>
            </a: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Learn how to tell a compelling story using labor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market data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 employers and other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partners.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spcAft>
                <a:spcPts val="30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Hear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best practices and lessons learned from practitioners at the state level about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data use.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41" y="152401"/>
            <a:ext cx="4141075" cy="2019300"/>
          </a:xfrm>
          <a:prstGeom prst="ellipse">
            <a:avLst/>
          </a:prstGeom>
          <a:ln w="635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15735" y="1828801"/>
            <a:ext cx="1066522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Importance and Understanding of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Using LMI 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Best Practices: KentuckianaWorks</a:t>
            </a:r>
          </a:p>
          <a:p>
            <a:pPr marL="457200" indent="-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Q&amp;A </a:t>
            </a:r>
          </a:p>
        </p:txBody>
      </p:sp>
    </p:spTree>
    <p:extLst>
      <p:ext uri="{BB962C8B-B14F-4D97-AF65-F5344CB8AC3E}">
        <p14:creationId xmlns:p14="http://schemas.microsoft.com/office/powerpoint/2010/main" val="4675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58221" y="1676400"/>
            <a:ext cx="7211721" cy="22860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indent="-1828800">
              <a:buFont typeface="Arial" pitchFamily="34" charset="0"/>
              <a:buNone/>
            </a:pPr>
            <a:r>
              <a:rPr lang="en-US" sz="2000" b="1" dirty="0" smtClean="0"/>
              <a:t>Presenter</a:t>
            </a:r>
            <a:r>
              <a:rPr lang="en-US" sz="2000" dirty="0" smtClean="0"/>
              <a:t>:  	Mary Wright </a:t>
            </a:r>
          </a:p>
          <a:p>
            <a:pPr marL="1828800" indent="-1828800">
              <a:buNone/>
            </a:pPr>
            <a:r>
              <a:rPr lang="en-US" sz="2000" b="1" dirty="0" smtClean="0"/>
              <a:t>Title</a:t>
            </a:r>
            <a:r>
              <a:rPr lang="en-US" sz="2000" dirty="0" smtClean="0"/>
              <a:t>: 	</a:t>
            </a:r>
            <a:r>
              <a:rPr lang="en-US" sz="2000" dirty="0"/>
              <a:t>Senior Program Director</a:t>
            </a:r>
            <a:r>
              <a:rPr lang="en-US" sz="2000" dirty="0" smtClean="0"/>
              <a:t>, Demand </a:t>
            </a:r>
            <a:r>
              <a:rPr lang="en-US" sz="2000" dirty="0"/>
              <a:t>Side Engagement and </a:t>
            </a:r>
            <a:r>
              <a:rPr lang="en-US" sz="2000" dirty="0" smtClean="0"/>
              <a:t>Analytics</a:t>
            </a:r>
          </a:p>
          <a:p>
            <a:pPr marL="1828800" indent="-1828800">
              <a:buNone/>
            </a:pPr>
            <a:r>
              <a:rPr lang="en-US" sz="2000" b="1" dirty="0" smtClean="0"/>
              <a:t>Organization</a:t>
            </a:r>
            <a:r>
              <a:rPr lang="en-US" sz="2000" dirty="0" smtClean="0"/>
              <a:t>: 	Jobs for the Future 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1739668"/>
            <a:ext cx="1651741" cy="222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1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11404&quot;&gt;&lt;object type=&quot;3&quot; unique_id=&quot;11405&quot;&gt;&lt;property id=&quot;20148&quot; value=&quot;5&quot;/&gt;&lt;property id=&quot;20300&quot; value=&quot;Slide 1 - &amp;quot;Using and Communicating Data to Drive  High Performing Sector Strategies&amp;quot;&quot;/&gt;&lt;property id=&quot;20307&quot; value=&quot;256&quot;/&gt;&lt;/object&gt;&lt;object type=&quot;3&quot; unique_id=&quot;11411&quot;&gt;&lt;property id=&quot;20148&quot; value=&quot;5&quot;/&gt;&lt;property id=&quot;20300&quot; value=&quot;Slide 2 - &amp;quot;Where are you?&amp;quot;&quot;/&gt;&lt;property id=&quot;20307&quot; value=&quot;259&quot;/&gt;&lt;/object&gt;&lt;object type=&quot;3&quot; unique_id=&quot;11412&quot;&gt;&lt;property id=&quot;20148&quot; value=&quot;5&quot;/&gt;&lt;property id=&quot;20300&quot; value=&quot;Slide 7 - &amp;quot;Here’s What You Can Expect  to Get Out of This Webinar!&amp;quot;&quot;/&gt;&lt;property id=&quot;20307&quot; value=&quot;264&quot;/&gt;&lt;/object&gt;&lt;object type=&quot;3&quot; unique_id=&quot;11413&quot;&gt;&lt;property id=&quot;20148&quot; value=&quot;5&quot;/&gt;&lt;property id=&quot;20300&quot; value=&quot;Slide 8 - &amp;quot;Agenda&amp;quot;&quot;/&gt;&lt;property id=&quot;20307&quot; value=&quot;266&quot;/&gt;&lt;/object&gt;&lt;object type=&quot;3&quot; unique_id=&quot;11415&quot;&gt;&lt;property id=&quot;20148&quot; value=&quot;5&quot;/&gt;&lt;property id=&quot;20300&quot; value=&quot;Slide 9 - &amp;quot;Presenters&amp;quot;&quot;/&gt;&lt;property id=&quot;20307&quot; value=&quot;286&quot;/&gt;&lt;/object&gt;&lt;object type=&quot;3&quot; unique_id=&quot;11422&quot;&gt;&lt;property id=&quot;20148&quot; value=&quot;5&quot;/&gt;&lt;property id=&quot;20300&quot; value=&quot;Slide 64 - &amp;quot;Please Enter your Questions in the Chat Room! &amp;quot;&quot;/&gt;&lt;property id=&quot;20307&quot; value=&quot;279&quot;/&gt;&lt;/object&gt;&lt;object type=&quot;3&quot; unique_id=&quot;11423&quot;&gt;&lt;property id=&quot;20148&quot; value=&quot;5&quot;/&gt;&lt;property id=&quot;20300&quot; value=&quot;Slide 65 - &amp;quot;Speakers’ Contact Information&amp;quot;&quot;/&gt;&lt;property id=&quot;20307&quot; value=&quot;281&quot;/&gt;&lt;/object&gt;&lt;object type=&quot;3&quot; unique_id=&quot;11425&quot;&gt;&lt;property id=&quot;20148&quot; value=&quot;5&quot;/&gt;&lt;property id=&quot;20300&quot; value=&quot;Slide 66&quot;/&gt;&lt;property id=&quot;20307&quot; value=&quot;262&quot;/&gt;&lt;/object&gt;&lt;object type=&quot;3&quot; unique_id=&quot;21379&quot;&gt;&lt;property id=&quot;20148&quot; value=&quot;5&quot;/&gt;&lt;property id=&quot;20300&quot; value=&quot;Slide 3 - &amp;quot;Moderator&amp;quot;&quot;/&gt;&lt;property id=&quot;20307&quot; value=&quot;338&quot;/&gt;&lt;/object&gt;&lt;object type=&quot;3&quot; unique_id=&quot;21380&quot;&gt;&lt;property id=&quot;20148&quot; value=&quot;5&quot;/&gt;&lt;property id=&quot;20300&quot; value=&quot;Slide 4 - &amp;quot;ETA Sector Strategies TA Initiative&amp;quot;&quot;/&gt;&lt;property id=&quot;20307&quot; value=&quot;296&quot;/&gt;&lt;/object&gt;&lt;object type=&quot;3&quot; unique_id=&quot;21381&quot;&gt;&lt;property id=&quot;20148&quot; value=&quot;5&quot;/&gt;&lt;property id=&quot;20300&quot; value=&quot;Slide 5 - &amp;quot;Sector Strategies Initiative Partners&amp;quot;&quot;/&gt;&lt;property id=&quot;20307&quot; value=&quot;408&quot;/&gt;&lt;/object&gt;&lt;object type=&quot;3&quot; unique_id=&quot;21382&quot;&gt;&lt;property id=&quot;20148&quot; value=&quot;5&quot;/&gt;&lt;property id=&quot;20300&quot; value=&quot;Slide 6 - &amp;quot;Polling Question&amp;quot;&quot;/&gt;&lt;property id=&quot;20307&quot; value=&quot;340&quot;/&gt;&lt;/object&gt;&lt;object type=&quot;3&quot; unique_id=&quot;21383&quot;&gt;&lt;property id=&quot;20148&quot; value=&quot;5&quot;/&gt;&lt;property id=&quot;20300&quot; value=&quot;Slide 10 - &amp;quot;Presenters&amp;quot;&quot;/&gt;&lt;property id=&quot;20307&quot; value=&quot;292&quot;/&gt;&lt;/object&gt;&lt;object type=&quot;3&quot; unique_id=&quot;21385&quot;&gt;&lt;property id=&quot;20148&quot; value=&quot;5&quot;/&gt;&lt;property id=&quot;20300&quot; value=&quot;Slide 11&quot;/&gt;&lt;property id=&quot;20307&quot; value=&quot;349&quot;/&gt;&lt;/object&gt;&lt;object type=&quot;3&quot; unique_id=&quot;21386&quot;&gt;&lt;property id=&quot;20148&quot; value=&quot;5&quot;/&gt;&lt;property id=&quot;20300&quot; value=&quot;Slide 12 - &amp;quot;About Jobs for the Future&amp;quot;&quot;/&gt;&lt;property id=&quot;20307&quot; value=&quot;350&quot;/&gt;&lt;/object&gt;&lt;object type=&quot;3&quot; unique_id=&quot;21387&quot;&gt;&lt;property id=&quot;20148&quot; value=&quot;5&quot;/&gt;&lt;property id=&quot;20300&quot; value=&quot;Slide 13 - &amp;quot;Demand Side Engagement and Analytics&amp;quot;&quot;/&gt;&lt;property id=&quot;20307&quot; value=&quot;351&quot;/&gt;&lt;/object&gt;&lt;object type=&quot;3&quot; unique_id=&quot;21388&quot;&gt;&lt;property id=&quot;20148&quot; value=&quot;5&quot;/&gt;&lt;property id=&quot;20300&quot; value=&quot;Slide 14&quot;/&gt;&lt;property id=&quot;20307&quot; value=&quot;352&quot;/&gt;&lt;/object&gt;&lt;object type=&quot;3&quot; unique_id=&quot;21389&quot;&gt;&lt;property id=&quot;20148&quot; value=&quot;5&quot;/&gt;&lt;property id=&quot;20300&quot; value=&quot;Slide 15 - &amp;quot;Quandary of Change &amp;quot;&quot;/&gt;&lt;property id=&quot;20307&quot; value=&quot;353&quot;/&gt;&lt;/object&gt;&lt;object type=&quot;3&quot; unique_id=&quot;21390&quot;&gt;&lt;property id=&quot;20148&quot; value=&quot;5&quot;/&gt;&lt;property id=&quot;20300&quot; value=&quot;Slide 16 - &amp;quot;Understanding the Labor Market Through Data&amp;quot;&quot;/&gt;&lt;property id=&quot;20307&quot; value=&quot;354&quot;/&gt;&lt;/object&gt;&lt;object type=&quot;3&quot; unique_id=&quot;21391&quot;&gt;&lt;property id=&quot;20148&quot; value=&quot;5&quot;/&gt;&lt;property id=&quot;20300&quot; value=&quot;Slide 17 - &amp;quot;The Needed Pieces&amp;quot;&quot;/&gt;&lt;property id=&quot;20307&quot; value=&quot;355&quot;/&gt;&lt;/object&gt;&lt;object type=&quot;3&quot; unique_id=&quot;21392&quot;&gt;&lt;property id=&quot;20148&quot; value=&quot;5&quot;/&gt;&lt;property id=&quot;20300&quot; value=&quot;Slide 18 - &amp;quot;Labor Market Information Overview&amp;quot;&quot;/&gt;&lt;property id=&quot;20307&quot; value=&quot;357&quot;/&gt;&lt;/object&gt;&lt;object type=&quot;3&quot; unique_id=&quot;21393&quot;&gt;&lt;property id=&quot;20148&quot; value=&quot;5&quot;/&gt;&lt;property id=&quot;20300&quot; value=&quot;Slide 19 - &amp;quot;What’s in a Job Advertisement?&amp;quot;&quot;/&gt;&lt;property id=&quot;20307&quot; value=&quot;358&quot;/&gt;&lt;/object&gt;&lt;object type=&quot;3&quot; unique_id=&quot;21394&quot;&gt;&lt;property id=&quot;20148&quot; value=&quot;5&quot;/&gt;&lt;property id=&quot;20300&quot; value=&quot;Slide 20 - &amp;quot;Not All Jobs Advertisements are Clear Cut&amp;quot;&quot;/&gt;&lt;property id=&quot;20307&quot; value=&quot;359&quot;/&gt;&lt;/object&gt;&lt;object type=&quot;3&quot; unique_id=&quot;21395&quot;&gt;&lt;property id=&quot;20148&quot; value=&quot;5&quot;/&gt;&lt;property id=&quot;20300&quot; value=&quot;Slide 21 - &amp;quot;Top Ten Occupations &amp;quot;&quot;/&gt;&lt;property id=&quot;20307&quot; value=&quot;360&quot;/&gt;&lt;/object&gt;&lt;object type=&quot;3&quot; unique_id=&quot;21396&quot;&gt;&lt;property id=&quot;20148&quot; value=&quot;5&quot;/&gt;&lt;property id=&quot;20300&quot; value=&quot;Slide 22 - &amp;quot;Top Five Industries &amp;quot;&quot;/&gt;&lt;property id=&quot;20307&quot; value=&quot;361&quot;/&gt;&lt;/object&gt;&lt;object type=&quot;3&quot; unique_id=&quot;21397&quot;&gt;&lt;property id=&quot;20148&quot; value=&quot;5&quot;/&gt;&lt;property id=&quot;20300&quot; value=&quot;Slide 23 - &amp;quot;Requested Educational Requirements &amp;quot;&quot;/&gt;&lt;property id=&quot;20307&quot; value=&quot;362&quot;/&gt;&lt;/object&gt;&lt;object type=&quot;3&quot; unique_id=&quot;21398&quot;&gt;&lt;property id=&quot;20148&quot; value=&quot;5&quot;/&gt;&lt;property id=&quot;20300&quot; value=&quot;Slide 24 - &amp;quot;Top Ten Certifications in Greatest Demand&amp;quot;&quot;/&gt;&lt;property id=&quot;20307&quot; value=&quot;363&quot;/&gt;&lt;/object&gt;&lt;object type=&quot;3&quot; unique_id=&quot;21399&quot;&gt;&lt;property id=&quot;20148&quot; value=&quot;5&quot;/&gt;&lt;property id=&quot;20300&quot; value=&quot;Slide 25 - &amp;quot;Top Ten Specialized Skills in Demand &amp;quot;&quot;/&gt;&lt;property id=&quot;20307&quot; value=&quot;364&quot;/&gt;&lt;/object&gt;&lt;object type=&quot;3&quot; unique_id=&quot;21400&quot;&gt;&lt;property id=&quot;20148&quot; value=&quot;5&quot;/&gt;&lt;property id=&quot;20300&quot; value=&quot;Slide 26 - &amp;quot;Top Ten Baseline Skills in Demand &amp;quot;&quot;/&gt;&lt;property id=&quot;20307&quot; value=&quot;365&quot;/&gt;&lt;/object&gt;&lt;object type=&quot;3&quot; unique_id=&quot;21401&quot;&gt;&lt;property id=&quot;20148&quot; value=&quot;5&quot;/&gt;&lt;property id=&quot;20300&quot; value=&quot;Slide 27 - &amp;quot;Top Five Employers with the Most Job Postings &amp;quot;&quot;/&gt;&lt;property id=&quot;20307&quot; value=&quot;366&quot;/&gt;&lt;/object&gt;&lt;object type=&quot;3&quot; unique_id=&quot;21402&quot;&gt;&lt;property id=&quot;20148&quot; value=&quot;5&quot;/&gt;&lt;property id=&quot;20300&quot; value=&quot;Slide 28 - &amp;quot;Defining Skill Demand&amp;quot;&quot;/&gt;&lt;property id=&quot;20307&quot; value=&quot;367&quot;/&gt;&lt;/object&gt;&lt;object type=&quot;3&quot; unique_id=&quot;21403&quot;&gt;&lt;property id=&quot;20148&quot; value=&quot;5&quot;/&gt;&lt;property id=&quot;20300&quot; value=&quot;Slide 29 - &amp;quot;Curriculum Analysis Worksheet&amp;quot;&quot;/&gt;&lt;property id=&quot;20307&quot; value=&quot;368&quot;/&gt;&lt;/object&gt;&lt;object type=&quot;3&quot; unique_id=&quot;21404&quot;&gt;&lt;property id=&quot;20148&quot; value=&quot;5&quot;/&gt;&lt;property id=&quot;20300&quot; value=&quot;Slide 30 - &amp;quot;Curricular Outcome Recommendations&amp;quot;&quot;/&gt;&lt;property id=&quot;20307&quot; value=&quot;369&quot;/&gt;&lt;/object&gt;&lt;object type=&quot;3&quot; unique_id=&quot;21405&quot;&gt;&lt;property id=&quot;20148&quot; value=&quot;5&quot;/&gt;&lt;property id=&quot;20300&quot; value=&quot;Slide 31 - &amp;quot;Change in Program Offerings&amp;quot;&quot;/&gt;&lt;property id=&quot;20307&quot; value=&quot;370&quot;/&gt;&lt;/object&gt;&lt;object type=&quot;3&quot; unique_id=&quot;21407&quot;&gt;&lt;property id=&quot;20148&quot; value=&quot;5&quot;/&gt;&lt;property id=&quot;20300&quot; value=&quot;Slide 32 - &amp;quot;Employer Engagement Processes&amp;quot;&quot;/&gt;&lt;property id=&quot;20307&quot; value=&quot;404&quot;/&gt;&lt;/object&gt;&lt;object type=&quot;3&quot; unique_id=&quot;21408&quot;&gt;&lt;property id=&quot;20148&quot; value=&quot;5&quot;/&gt;&lt;property id=&quot;20300&quot; value=&quot;Slide 33 - &amp;quot;Types of Employer Engagement&amp;quot;&quot;/&gt;&lt;property id=&quot;20307&quot; value=&quot;405&quot;/&gt;&lt;/object&gt;&lt;object type=&quot;3&quot; unique_id=&quot;21409&quot;&gt;&lt;property id=&quot;20148&quot; value=&quot;5&quot;/&gt;&lt;property id=&quot;20300&quot; value=&quot;Slide 34 - &amp;quot;Stakeholder Benefits of Employer Engagement&amp;quot;&quot;/&gt;&lt;property id=&quot;20307&quot; value=&quot;406&quot;/&gt;&lt;/object&gt;&lt;object type=&quot;3&quot; unique_id=&quot;21410&quot;&gt;&lt;property id=&quot;20148&quot; value=&quot;5&quot;/&gt;&lt;property id=&quot;20300&quot; value=&quot;Slide 35 - &amp;quot;Partner Retention in Employer Engagement Initiatives &amp;quot;&quot;/&gt;&lt;property id=&quot;20307&quot; value=&quot;407&quot;/&gt;&lt;/object&gt;&lt;object type=&quot;3&quot; unique_id=&quot;21413&quot;&gt;&lt;property id=&quot;20148&quot; value=&quot;5&quot;/&gt;&lt;property id=&quot;20300&quot; value=&quot;Slide 36 - &amp;quot;Engaging Employers&amp;quot;&quot;/&gt;&lt;property id=&quot;20307&quot; value=&quot;373&quot;/&gt;&lt;/object&gt;&lt;object type=&quot;3&quot; unique_id=&quot;21414&quot;&gt;&lt;property id=&quot;20148&quot; value=&quot;5&quot;/&gt;&lt;property id=&quot;20300&quot; value=&quot;Slide 37&quot;/&gt;&lt;property id=&quot;20307&quot; value=&quot;374&quot;/&gt;&lt;/object&gt;&lt;object type=&quot;3&quot; unique_id=&quot;21415&quot;&gt;&lt;property id=&quot;20148&quot; value=&quot;5&quot;/&gt;&lt;property id=&quot;20300&quot; value=&quot;Slide 38 - &amp;quot;Presenters&amp;quot;&quot;/&gt;&lt;property id=&quot;20307&quot; value=&quot;402&quot;/&gt;&lt;/object&gt;&lt;object type=&quot;3&quot; unique_id=&quot;21416&quot;&gt;&lt;property id=&quot;20148&quot; value=&quot;5&quot;/&gt;&lt;property id=&quot;20300&quot; value=&quot;Slide 39&quot;/&gt;&lt;property id=&quot;20307&quot; value=&quot;409&quot;/&gt;&lt;/object&gt;&lt;object type=&quot;3&quot; unique_id=&quot;21417&quot;&gt;&lt;property id=&quot;20148&quot; value=&quot;5&quot;/&gt;&lt;property id=&quot;20300&quot; value=&quot;Slide 40&quot;/&gt;&lt;property id=&quot;20307&quot; value=&quot;410&quot;/&gt;&lt;/object&gt;&lt;object type=&quot;3&quot; unique_id=&quot;21418&quot;&gt;&lt;property id=&quot;20148&quot; value=&quot;5&quot;/&gt;&lt;property id=&quot;20300&quot; value=&quot;Slide 41&quot;/&gt;&lt;property id=&quot;20307&quot; value=&quot;411&quot;/&gt;&lt;/object&gt;&lt;object type=&quot;3&quot; unique_id=&quot;21419&quot;&gt;&lt;property id=&quot;20148&quot; value=&quot;5&quot;/&gt;&lt;property id=&quot;20300&quot; value=&quot;Slide 42&quot;/&gt;&lt;property id=&quot;20307&quot; value=&quot;412&quot;/&gt;&lt;/object&gt;&lt;object type=&quot;3&quot; unique_id=&quot;21420&quot;&gt;&lt;property id=&quot;20148&quot; value=&quot;5&quot;/&gt;&lt;property id=&quot;20300&quot; value=&quot;Slide 43&quot;/&gt;&lt;property id=&quot;20307&quot; value=&quot;413&quot;/&gt;&lt;/object&gt;&lt;object type=&quot;3&quot; unique_id=&quot;21421&quot;&gt;&lt;property id=&quot;20148&quot; value=&quot;5&quot;/&gt;&lt;property id=&quot;20300&quot; value=&quot;Slide 44&quot;/&gt;&lt;property id=&quot;20307&quot; value=&quot;414&quot;/&gt;&lt;/object&gt;&lt;object type=&quot;3&quot; unique_id=&quot;21422&quot;&gt;&lt;property id=&quot;20148&quot; value=&quot;5&quot;/&gt;&lt;property id=&quot;20300&quot; value=&quot;Slide 45&quot;/&gt;&lt;property id=&quot;20307&quot; value=&quot;415&quot;/&gt;&lt;/object&gt;&lt;object type=&quot;3&quot; unique_id=&quot;21423&quot;&gt;&lt;property id=&quot;20148&quot; value=&quot;5&quot;/&gt;&lt;property id=&quot;20300&quot; value=&quot;Slide 46&quot;/&gt;&lt;property id=&quot;20307&quot; value=&quot;416&quot;/&gt;&lt;/object&gt;&lt;object type=&quot;3&quot; unique_id=&quot;21424&quot;&gt;&lt;property id=&quot;20148&quot; value=&quot;5&quot;/&gt;&lt;property id=&quot;20300&quot; value=&quot;Slide 47&quot;/&gt;&lt;property id=&quot;20307&quot; value=&quot;417&quot;/&gt;&lt;/object&gt;&lt;object type=&quot;3&quot; unique_id=&quot;21425&quot;&gt;&lt;property id=&quot;20148&quot; value=&quot;5&quot;/&gt;&lt;property id=&quot;20300&quot; value=&quot;Slide 48&quot;/&gt;&lt;property id=&quot;20307&quot; value=&quot;418&quot;/&gt;&lt;/object&gt;&lt;object type=&quot;3&quot; unique_id=&quot;21426&quot;&gt;&lt;property id=&quot;20148&quot; value=&quot;5&quot;/&gt;&lt;property id=&quot;20300&quot; value=&quot;Slide 49&quot;/&gt;&lt;property id=&quot;20307&quot; value=&quot;419&quot;/&gt;&lt;/object&gt;&lt;object type=&quot;3&quot; unique_id=&quot;21427&quot;&gt;&lt;property id=&quot;20148&quot; value=&quot;5&quot;/&gt;&lt;property id=&quot;20300&quot; value=&quot;Slide 50&quot;/&gt;&lt;property id=&quot;20307&quot; value=&quot;420&quot;/&gt;&lt;/object&gt;&lt;object type=&quot;3&quot; unique_id=&quot;21428&quot;&gt;&lt;property id=&quot;20148&quot; value=&quot;5&quot;/&gt;&lt;property id=&quot;20300&quot; value=&quot;Slide 51&quot;/&gt;&lt;property id=&quot;20307&quot; value=&quot;421&quot;/&gt;&lt;/object&gt;&lt;object type=&quot;3&quot; unique_id=&quot;21429&quot;&gt;&lt;property id=&quot;20148&quot; value=&quot;5&quot;/&gt;&lt;property id=&quot;20300&quot; value=&quot;Slide 52&quot;/&gt;&lt;property id=&quot;20307&quot; value=&quot;422&quot;/&gt;&lt;/object&gt;&lt;object type=&quot;3&quot; unique_id=&quot;21430&quot;&gt;&lt;property id=&quot;20148&quot; value=&quot;5&quot;/&gt;&lt;property id=&quot;20300&quot; value=&quot;Slide 53&quot;/&gt;&lt;property id=&quot;20307&quot; value=&quot;423&quot;/&gt;&lt;/object&gt;&lt;object type=&quot;3&quot; unique_id=&quot;21431&quot;&gt;&lt;property id=&quot;20148&quot; value=&quot;5&quot;/&gt;&lt;property id=&quot;20300&quot; value=&quot;Slide 54&quot;/&gt;&lt;property id=&quot;20307&quot; value=&quot;424&quot;/&gt;&lt;/object&gt;&lt;object type=&quot;3&quot; unique_id=&quot;21432&quot;&gt;&lt;property id=&quot;20148&quot; value=&quot;5&quot;/&gt;&lt;property id=&quot;20300&quot; value=&quot;Slide 55&quot;/&gt;&lt;property id=&quot;20307&quot; value=&quot;425&quot;/&gt;&lt;/object&gt;&lt;object type=&quot;3&quot; unique_id=&quot;21433&quot;&gt;&lt;property id=&quot;20148&quot; value=&quot;5&quot;/&gt;&lt;property id=&quot;20300&quot; value=&quot;Slide 56&quot;/&gt;&lt;property id=&quot;20307&quot; value=&quot;426&quot;/&gt;&lt;/object&gt;&lt;object type=&quot;3&quot; unique_id=&quot;21434&quot;&gt;&lt;property id=&quot;20148&quot; value=&quot;5&quot;/&gt;&lt;property id=&quot;20300&quot; value=&quot;Slide 57&quot;/&gt;&lt;property id=&quot;20307&quot; value=&quot;427&quot;/&gt;&lt;/object&gt;&lt;object type=&quot;3&quot; unique_id=&quot;21435&quot;&gt;&lt;property id=&quot;20148&quot; value=&quot;5&quot;/&gt;&lt;property id=&quot;20300&quot; value=&quot;Slide 58&quot;/&gt;&lt;property id=&quot;20307&quot; value=&quot;428&quot;/&gt;&lt;/object&gt;&lt;object type=&quot;3&quot; unique_id=&quot;21436&quot;&gt;&lt;property id=&quot;20148&quot; value=&quot;5&quot;/&gt;&lt;property id=&quot;20300&quot; value=&quot;Slide 59&quot;/&gt;&lt;property id=&quot;20307&quot; value=&quot;429&quot;/&gt;&lt;/object&gt;&lt;object type=&quot;3&quot; unique_id=&quot;21437&quot;&gt;&lt;property id=&quot;20148&quot; value=&quot;5&quot;/&gt;&lt;property id=&quot;20300&quot; value=&quot;Slide 60&quot;/&gt;&lt;property id=&quot;20307&quot; value=&quot;430&quot;/&gt;&lt;/object&gt;&lt;object type=&quot;3&quot; unique_id=&quot;21438&quot;&gt;&lt;property id=&quot;20148&quot; value=&quot;5&quot;/&gt;&lt;property id=&quot;20300&quot; value=&quot;Slide 61&quot;/&gt;&lt;property id=&quot;20307&quot; value=&quot;431&quot;/&gt;&lt;/object&gt;&lt;object type=&quot;3&quot; unique_id=&quot;21439&quot;&gt;&lt;property id=&quot;20148&quot; value=&quot;5&quot;/&gt;&lt;property id=&quot;20300&quot; value=&quot;Slide 62 - &amp;quot;Save the Date… Upcoming Events&amp;quot;&quot;/&gt;&lt;property id=&quot;20307&quot; value=&quot;294&quot;/&gt;&lt;/object&gt;&lt;object type=&quot;3&quot; unique_id=&quot;21440&quot;&gt;&lt;property id=&quot;20148&quot; value=&quot;5&quot;/&gt;&lt;property id=&quot;20300&quot; value=&quot;Slide 63 - &amp;quot;Save the Date… Upcoming Events&amp;quot;&quot;/&gt;&lt;property id=&quot;20307&quot; value=&quot;432&quot;/&gt;&lt;/object&gt;&lt;/object&gt;&lt;object type=&quot;8&quot; unique_id=&quot;1141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Networking trio design template</Template>
  <TotalTime>0</TotalTime>
  <Words>1725</Words>
  <Application>Microsoft Office PowerPoint</Application>
  <PresentationFormat>Custom</PresentationFormat>
  <Paragraphs>421</Paragraphs>
  <Slides>66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Networking trio design template</vt:lpstr>
      <vt:lpstr>Document</vt:lpstr>
      <vt:lpstr>Using and Communicating Data to Drive  High Performing Sector Strategies</vt:lpstr>
      <vt:lpstr>Where are you?</vt:lpstr>
      <vt:lpstr>Moderator</vt:lpstr>
      <vt:lpstr>ETA Sector Strategies TA Initiative</vt:lpstr>
      <vt:lpstr>Sector Strategies Initiative Partners</vt:lpstr>
      <vt:lpstr>Polling Question</vt:lpstr>
      <vt:lpstr>Here’s What You Can Expect  to Get Out of This Webinar!</vt:lpstr>
      <vt:lpstr>Agenda</vt:lpstr>
      <vt:lpstr>Presenters</vt:lpstr>
      <vt:lpstr>Presenters</vt:lpstr>
      <vt:lpstr>PowerPoint Presentation</vt:lpstr>
      <vt:lpstr>About Jobs for the Future</vt:lpstr>
      <vt:lpstr>Demand Side Engagement and Analytics</vt:lpstr>
      <vt:lpstr>PowerPoint Presentation</vt:lpstr>
      <vt:lpstr>Quandary of Change </vt:lpstr>
      <vt:lpstr>Understanding the Labor Market Through Data</vt:lpstr>
      <vt:lpstr>The Needed Pieces</vt:lpstr>
      <vt:lpstr>Labor Market Information Overview</vt:lpstr>
      <vt:lpstr>What’s in a Job Advertisement?</vt:lpstr>
      <vt:lpstr>Not All Jobs Advertisements are Clear Cut</vt:lpstr>
      <vt:lpstr>Top Ten Occupations </vt:lpstr>
      <vt:lpstr>Top Five Industries </vt:lpstr>
      <vt:lpstr>Requested Educational Requirements </vt:lpstr>
      <vt:lpstr>Top Ten Certifications in Greatest Demand</vt:lpstr>
      <vt:lpstr>Top Ten Specialized Skills in Demand </vt:lpstr>
      <vt:lpstr>Top Ten Baseline Skills in Demand </vt:lpstr>
      <vt:lpstr>Top Five Employers with the Most Job Postings </vt:lpstr>
      <vt:lpstr>Defining Skill Demand</vt:lpstr>
      <vt:lpstr>Curriculum Analysis Worksheet</vt:lpstr>
      <vt:lpstr>Curricular Outcome Recommendations</vt:lpstr>
      <vt:lpstr>Change in Program Offerings</vt:lpstr>
      <vt:lpstr>Employer Engagement Processes</vt:lpstr>
      <vt:lpstr>Types of Employer Engagement</vt:lpstr>
      <vt:lpstr>Stakeholder Benefits of Employer Engagement</vt:lpstr>
      <vt:lpstr>Partner Retention in Employer Engagement Initiatives </vt:lpstr>
      <vt:lpstr>Engaging Employers</vt:lpstr>
      <vt:lpstr>PowerPoint Presentation</vt:lpstr>
      <vt:lpstr>Presenters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Save the Date… Upcoming Events</vt:lpstr>
      <vt:lpstr>Save the Date… Upcoming Events</vt:lpstr>
      <vt:lpstr>Please Enter your Questions in the Chat Room! </vt:lpstr>
      <vt:lpstr>Speakers’ Contact Information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2009-09-02T19:35:42Z</dcterms:created>
  <dcterms:modified xsi:type="dcterms:W3CDTF">2015-02-04T17:08:07Z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TC102413891033</vt:lpwstr>
  </property>
</Properties>
</file>