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2" r:id="rId1"/>
  </p:sldMasterIdLst>
  <p:notesMasterIdLst>
    <p:notesMasterId r:id="rId41"/>
  </p:notesMasterIdLst>
  <p:sldIdLst>
    <p:sldId id="256" r:id="rId2"/>
    <p:sldId id="441" r:id="rId3"/>
    <p:sldId id="440" r:id="rId4"/>
    <p:sldId id="442" r:id="rId5"/>
    <p:sldId id="443" r:id="rId6"/>
    <p:sldId id="445" r:id="rId7"/>
    <p:sldId id="431" r:id="rId8"/>
    <p:sldId id="436" r:id="rId9"/>
    <p:sldId id="459" r:id="rId10"/>
    <p:sldId id="444" r:id="rId11"/>
    <p:sldId id="432" r:id="rId12"/>
    <p:sldId id="458" r:id="rId13"/>
    <p:sldId id="487" r:id="rId14"/>
    <p:sldId id="433" r:id="rId15"/>
    <p:sldId id="457" r:id="rId16"/>
    <p:sldId id="466" r:id="rId17"/>
    <p:sldId id="468" r:id="rId18"/>
    <p:sldId id="480" r:id="rId19"/>
    <p:sldId id="488" r:id="rId20"/>
    <p:sldId id="489" r:id="rId21"/>
    <p:sldId id="491" r:id="rId22"/>
    <p:sldId id="492" r:id="rId23"/>
    <p:sldId id="456" r:id="rId24"/>
    <p:sldId id="494" r:id="rId25"/>
    <p:sldId id="495" r:id="rId26"/>
    <p:sldId id="496" r:id="rId27"/>
    <p:sldId id="486" r:id="rId28"/>
    <p:sldId id="497" r:id="rId29"/>
    <p:sldId id="498" r:id="rId30"/>
    <p:sldId id="499" r:id="rId31"/>
    <p:sldId id="434" r:id="rId32"/>
    <p:sldId id="435" r:id="rId33"/>
    <p:sldId id="437" r:id="rId34"/>
    <p:sldId id="438" r:id="rId35"/>
    <p:sldId id="439" r:id="rId36"/>
    <p:sldId id="453" r:id="rId37"/>
    <p:sldId id="430" r:id="rId38"/>
    <p:sldId id="362" r:id="rId39"/>
    <p:sldId id="262" r:id="rId40"/>
  </p:sldIdLst>
  <p:sldSz cx="9144000" cy="6858000" type="screen4x3"/>
  <p:notesSz cx="6954838" cy="93091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19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474A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2" autoAdjust="0"/>
    <p:restoredTop sz="58707" autoAdjust="0"/>
  </p:normalViewPr>
  <p:slideViewPr>
    <p:cSldViewPr>
      <p:cViewPr varScale="1">
        <p:scale>
          <a:sx n="43" d="100"/>
          <a:sy n="43" d="100"/>
        </p:scale>
        <p:origin x="2148"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906"/>
    </p:cViewPr>
  </p:sorterViewPr>
  <p:notesViewPr>
    <p:cSldViewPr>
      <p:cViewPr varScale="1">
        <p:scale>
          <a:sx n="55" d="100"/>
          <a:sy n="55" d="100"/>
        </p:scale>
        <p:origin x="-1818" y="-84"/>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2-02T09:37:17.537" idx="1">
    <p:pos x="2" y="10"/>
    <p:text>Author	1/30/2015
Suggest the title be something like work-based mentoring.
Change first bullet into two bullets
delete 2nd bullet
last bullet the intern's supervisor should not be his/her mentor.</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5-01-28T18:41:33.926" idx="2">
    <p:pos x="10" y="10"/>
    <p:text>See comment on slide 5.  The order is off.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9851F3-EA2C-4CC6-8E5D-5EF74EE926D2}" type="doc">
      <dgm:prSet loTypeId="urn:microsoft.com/office/officeart/2005/8/layout/gear1" loCatId="process" qsTypeId="urn:microsoft.com/office/officeart/2005/8/quickstyle/simple1" qsCatId="simple" csTypeId="urn:microsoft.com/office/officeart/2005/8/colors/accent1_2" csCatId="accent1" phldr="1"/>
      <dgm:spPr/>
    </dgm:pt>
    <dgm:pt modelId="{190E2508-0E14-4057-B583-26BEBF643256}">
      <dgm:prSet phldrT="[Text]"/>
      <dgm:spPr>
        <a:solidFill>
          <a:srgbClr val="92D050"/>
        </a:solidFill>
      </dgm:spPr>
      <dgm:t>
        <a:bodyPr/>
        <a:lstStyle/>
        <a:p>
          <a:r>
            <a:rPr lang="en-US" dirty="0" smtClean="0"/>
            <a:t>Student</a:t>
          </a:r>
          <a:endParaRPr lang="en-US" dirty="0"/>
        </a:p>
      </dgm:t>
    </dgm:pt>
    <dgm:pt modelId="{BEA48B30-3473-4B0D-A864-98FF5047CFFC}" type="parTrans" cxnId="{5E5D0BFF-6CE6-45F6-87C8-D377AA6AA393}">
      <dgm:prSet/>
      <dgm:spPr/>
      <dgm:t>
        <a:bodyPr/>
        <a:lstStyle/>
        <a:p>
          <a:endParaRPr lang="en-US"/>
        </a:p>
      </dgm:t>
    </dgm:pt>
    <dgm:pt modelId="{8CB169A7-67E1-4B6C-B462-39DA9A73F23F}" type="sibTrans" cxnId="{5E5D0BFF-6CE6-45F6-87C8-D377AA6AA393}">
      <dgm:prSet/>
      <dgm:spPr>
        <a:solidFill>
          <a:schemeClr val="accent3">
            <a:lumMod val="60000"/>
            <a:lumOff val="40000"/>
          </a:schemeClr>
        </a:solidFill>
      </dgm:spPr>
      <dgm:t>
        <a:bodyPr/>
        <a:lstStyle/>
        <a:p>
          <a:endParaRPr lang="en-US"/>
        </a:p>
      </dgm:t>
    </dgm:pt>
    <dgm:pt modelId="{B3057EFD-575D-4079-B008-E42C420EF11B}">
      <dgm:prSet phldrT="[Text]"/>
      <dgm:spPr>
        <a:solidFill>
          <a:srgbClr val="92D050"/>
        </a:solidFill>
      </dgm:spPr>
      <dgm:t>
        <a:bodyPr/>
        <a:lstStyle/>
        <a:p>
          <a:r>
            <a:rPr lang="en-US" dirty="0" smtClean="0"/>
            <a:t>Industry</a:t>
          </a:r>
          <a:endParaRPr lang="en-US" dirty="0"/>
        </a:p>
      </dgm:t>
    </dgm:pt>
    <dgm:pt modelId="{8ED327AB-ECAC-4927-9B78-80198CE7CE31}" type="parTrans" cxnId="{C5C1E30F-3DC0-4076-BEBC-64DC100460DE}">
      <dgm:prSet/>
      <dgm:spPr/>
      <dgm:t>
        <a:bodyPr/>
        <a:lstStyle/>
        <a:p>
          <a:endParaRPr lang="en-US"/>
        </a:p>
      </dgm:t>
    </dgm:pt>
    <dgm:pt modelId="{CC68F659-5297-49DE-9943-A57F2AC35E89}" type="sibTrans" cxnId="{C5C1E30F-3DC0-4076-BEBC-64DC100460DE}">
      <dgm:prSet/>
      <dgm:spPr>
        <a:solidFill>
          <a:schemeClr val="accent3">
            <a:lumMod val="60000"/>
            <a:lumOff val="40000"/>
          </a:schemeClr>
        </a:solidFill>
      </dgm:spPr>
      <dgm:t>
        <a:bodyPr/>
        <a:lstStyle/>
        <a:p>
          <a:endParaRPr lang="en-US"/>
        </a:p>
      </dgm:t>
    </dgm:pt>
    <dgm:pt modelId="{390C7ADF-4776-4DBD-9581-A82A807756FC}">
      <dgm:prSet phldrT="[Text]"/>
      <dgm:spPr>
        <a:solidFill>
          <a:srgbClr val="92D050"/>
        </a:solidFill>
      </dgm:spPr>
      <dgm:t>
        <a:bodyPr/>
        <a:lstStyle/>
        <a:p>
          <a:r>
            <a:rPr lang="en-US" dirty="0" smtClean="0"/>
            <a:t>Educators</a:t>
          </a:r>
          <a:endParaRPr lang="en-US" dirty="0"/>
        </a:p>
      </dgm:t>
    </dgm:pt>
    <dgm:pt modelId="{20DEC8FD-F28A-4961-A777-5880797120E7}" type="parTrans" cxnId="{17D47D54-1D16-4911-82D7-E4960A22FE1B}">
      <dgm:prSet/>
      <dgm:spPr/>
      <dgm:t>
        <a:bodyPr/>
        <a:lstStyle/>
        <a:p>
          <a:endParaRPr lang="en-US"/>
        </a:p>
      </dgm:t>
    </dgm:pt>
    <dgm:pt modelId="{1F0C85A8-F9B4-42B7-905B-3FE20BEC3D76}" type="sibTrans" cxnId="{17D47D54-1D16-4911-82D7-E4960A22FE1B}">
      <dgm:prSet/>
      <dgm:spPr>
        <a:solidFill>
          <a:schemeClr val="accent3">
            <a:lumMod val="60000"/>
            <a:lumOff val="40000"/>
          </a:schemeClr>
        </a:solidFill>
      </dgm:spPr>
      <dgm:t>
        <a:bodyPr/>
        <a:lstStyle/>
        <a:p>
          <a:endParaRPr lang="en-US"/>
        </a:p>
      </dgm:t>
    </dgm:pt>
    <dgm:pt modelId="{B9AFDDE2-4625-48DF-ABE0-7FD3DF353B48}" type="pres">
      <dgm:prSet presAssocID="{479851F3-EA2C-4CC6-8E5D-5EF74EE926D2}" presName="composite" presStyleCnt="0">
        <dgm:presLayoutVars>
          <dgm:chMax val="3"/>
          <dgm:animLvl val="lvl"/>
          <dgm:resizeHandles val="exact"/>
        </dgm:presLayoutVars>
      </dgm:prSet>
      <dgm:spPr/>
    </dgm:pt>
    <dgm:pt modelId="{BAD093D5-1CCA-4D76-B7E7-74655037E1ED}" type="pres">
      <dgm:prSet presAssocID="{190E2508-0E14-4057-B583-26BEBF643256}" presName="gear1" presStyleLbl="node1" presStyleIdx="0" presStyleCnt="3">
        <dgm:presLayoutVars>
          <dgm:chMax val="1"/>
          <dgm:bulletEnabled val="1"/>
        </dgm:presLayoutVars>
      </dgm:prSet>
      <dgm:spPr/>
      <dgm:t>
        <a:bodyPr/>
        <a:lstStyle/>
        <a:p>
          <a:endParaRPr lang="en-US"/>
        </a:p>
      </dgm:t>
    </dgm:pt>
    <dgm:pt modelId="{588130E8-85F7-43B1-95B2-C088C20B988B}" type="pres">
      <dgm:prSet presAssocID="{190E2508-0E14-4057-B583-26BEBF643256}" presName="gear1srcNode" presStyleLbl="node1" presStyleIdx="0" presStyleCnt="3"/>
      <dgm:spPr/>
      <dgm:t>
        <a:bodyPr/>
        <a:lstStyle/>
        <a:p>
          <a:endParaRPr lang="en-US"/>
        </a:p>
      </dgm:t>
    </dgm:pt>
    <dgm:pt modelId="{4D44045A-9ECA-4700-9BC8-F4F215920A68}" type="pres">
      <dgm:prSet presAssocID="{190E2508-0E14-4057-B583-26BEBF643256}" presName="gear1dstNode" presStyleLbl="node1" presStyleIdx="0" presStyleCnt="3"/>
      <dgm:spPr/>
      <dgm:t>
        <a:bodyPr/>
        <a:lstStyle/>
        <a:p>
          <a:endParaRPr lang="en-US"/>
        </a:p>
      </dgm:t>
    </dgm:pt>
    <dgm:pt modelId="{ED301C85-2B57-4A68-92E2-17C0479D770D}" type="pres">
      <dgm:prSet presAssocID="{B3057EFD-575D-4079-B008-E42C420EF11B}" presName="gear2" presStyleLbl="node1" presStyleIdx="1" presStyleCnt="3">
        <dgm:presLayoutVars>
          <dgm:chMax val="1"/>
          <dgm:bulletEnabled val="1"/>
        </dgm:presLayoutVars>
      </dgm:prSet>
      <dgm:spPr/>
      <dgm:t>
        <a:bodyPr/>
        <a:lstStyle/>
        <a:p>
          <a:endParaRPr lang="en-US"/>
        </a:p>
      </dgm:t>
    </dgm:pt>
    <dgm:pt modelId="{A5291C29-1074-49AC-BBE7-3F2011FB499B}" type="pres">
      <dgm:prSet presAssocID="{B3057EFD-575D-4079-B008-E42C420EF11B}" presName="gear2srcNode" presStyleLbl="node1" presStyleIdx="1" presStyleCnt="3"/>
      <dgm:spPr/>
      <dgm:t>
        <a:bodyPr/>
        <a:lstStyle/>
        <a:p>
          <a:endParaRPr lang="en-US"/>
        </a:p>
      </dgm:t>
    </dgm:pt>
    <dgm:pt modelId="{7A999865-3B97-4418-9D47-4DE8371E3384}" type="pres">
      <dgm:prSet presAssocID="{B3057EFD-575D-4079-B008-E42C420EF11B}" presName="gear2dstNode" presStyleLbl="node1" presStyleIdx="1" presStyleCnt="3"/>
      <dgm:spPr/>
      <dgm:t>
        <a:bodyPr/>
        <a:lstStyle/>
        <a:p>
          <a:endParaRPr lang="en-US"/>
        </a:p>
      </dgm:t>
    </dgm:pt>
    <dgm:pt modelId="{9226C595-E118-4B9C-9CA1-D15366117591}" type="pres">
      <dgm:prSet presAssocID="{390C7ADF-4776-4DBD-9581-A82A807756FC}" presName="gear3" presStyleLbl="node1" presStyleIdx="2" presStyleCnt="3"/>
      <dgm:spPr/>
      <dgm:t>
        <a:bodyPr/>
        <a:lstStyle/>
        <a:p>
          <a:endParaRPr lang="en-US"/>
        </a:p>
      </dgm:t>
    </dgm:pt>
    <dgm:pt modelId="{7BAC0E68-1980-4A41-8D16-792051F80D9A}" type="pres">
      <dgm:prSet presAssocID="{390C7ADF-4776-4DBD-9581-A82A807756FC}" presName="gear3tx" presStyleLbl="node1" presStyleIdx="2" presStyleCnt="3">
        <dgm:presLayoutVars>
          <dgm:chMax val="1"/>
          <dgm:bulletEnabled val="1"/>
        </dgm:presLayoutVars>
      </dgm:prSet>
      <dgm:spPr/>
      <dgm:t>
        <a:bodyPr/>
        <a:lstStyle/>
        <a:p>
          <a:endParaRPr lang="en-US"/>
        </a:p>
      </dgm:t>
    </dgm:pt>
    <dgm:pt modelId="{7AF0981D-359D-441F-A0BB-BB8CE18DCCB5}" type="pres">
      <dgm:prSet presAssocID="{390C7ADF-4776-4DBD-9581-A82A807756FC}" presName="gear3srcNode" presStyleLbl="node1" presStyleIdx="2" presStyleCnt="3"/>
      <dgm:spPr/>
      <dgm:t>
        <a:bodyPr/>
        <a:lstStyle/>
        <a:p>
          <a:endParaRPr lang="en-US"/>
        </a:p>
      </dgm:t>
    </dgm:pt>
    <dgm:pt modelId="{BEAC4E93-E56B-47E3-BACA-8E86A9BCEE82}" type="pres">
      <dgm:prSet presAssocID="{390C7ADF-4776-4DBD-9581-A82A807756FC}" presName="gear3dstNode" presStyleLbl="node1" presStyleIdx="2" presStyleCnt="3"/>
      <dgm:spPr/>
      <dgm:t>
        <a:bodyPr/>
        <a:lstStyle/>
        <a:p>
          <a:endParaRPr lang="en-US"/>
        </a:p>
      </dgm:t>
    </dgm:pt>
    <dgm:pt modelId="{8A83BBC0-B4D9-48CA-BFD3-15BFC56E9A1C}" type="pres">
      <dgm:prSet presAssocID="{8CB169A7-67E1-4B6C-B462-39DA9A73F23F}" presName="connector1" presStyleLbl="sibTrans2D1" presStyleIdx="0" presStyleCnt="3"/>
      <dgm:spPr/>
      <dgm:t>
        <a:bodyPr/>
        <a:lstStyle/>
        <a:p>
          <a:endParaRPr lang="en-US"/>
        </a:p>
      </dgm:t>
    </dgm:pt>
    <dgm:pt modelId="{F64F85B8-2E7F-499B-A761-C824A941B0BD}" type="pres">
      <dgm:prSet presAssocID="{CC68F659-5297-49DE-9943-A57F2AC35E89}" presName="connector2" presStyleLbl="sibTrans2D1" presStyleIdx="1" presStyleCnt="3"/>
      <dgm:spPr/>
      <dgm:t>
        <a:bodyPr/>
        <a:lstStyle/>
        <a:p>
          <a:endParaRPr lang="en-US"/>
        </a:p>
      </dgm:t>
    </dgm:pt>
    <dgm:pt modelId="{B762229F-5566-4C0F-B7DD-ADA079CBF1E5}" type="pres">
      <dgm:prSet presAssocID="{1F0C85A8-F9B4-42B7-905B-3FE20BEC3D76}" presName="connector3" presStyleLbl="sibTrans2D1" presStyleIdx="2" presStyleCnt="3"/>
      <dgm:spPr/>
      <dgm:t>
        <a:bodyPr/>
        <a:lstStyle/>
        <a:p>
          <a:endParaRPr lang="en-US"/>
        </a:p>
      </dgm:t>
    </dgm:pt>
  </dgm:ptLst>
  <dgm:cxnLst>
    <dgm:cxn modelId="{BEA93A8F-8D25-4AEF-AB84-E88F3B315153}" type="presOf" srcId="{1F0C85A8-F9B4-42B7-905B-3FE20BEC3D76}" destId="{B762229F-5566-4C0F-B7DD-ADA079CBF1E5}" srcOrd="0" destOrd="0" presId="urn:microsoft.com/office/officeart/2005/8/layout/gear1"/>
    <dgm:cxn modelId="{C5C1E30F-3DC0-4076-BEBC-64DC100460DE}" srcId="{479851F3-EA2C-4CC6-8E5D-5EF74EE926D2}" destId="{B3057EFD-575D-4079-B008-E42C420EF11B}" srcOrd="1" destOrd="0" parTransId="{8ED327AB-ECAC-4927-9B78-80198CE7CE31}" sibTransId="{CC68F659-5297-49DE-9943-A57F2AC35E89}"/>
    <dgm:cxn modelId="{D75EC369-60F9-497E-9C8D-A885ACC4D64E}" type="presOf" srcId="{479851F3-EA2C-4CC6-8E5D-5EF74EE926D2}" destId="{B9AFDDE2-4625-48DF-ABE0-7FD3DF353B48}" srcOrd="0" destOrd="0" presId="urn:microsoft.com/office/officeart/2005/8/layout/gear1"/>
    <dgm:cxn modelId="{F9391C96-ED20-4292-940E-555A05463EE8}" type="presOf" srcId="{B3057EFD-575D-4079-B008-E42C420EF11B}" destId="{7A999865-3B97-4418-9D47-4DE8371E3384}" srcOrd="2" destOrd="0" presId="urn:microsoft.com/office/officeart/2005/8/layout/gear1"/>
    <dgm:cxn modelId="{A726AA73-A4BD-4DFD-AC74-E9095912BCEB}" type="presOf" srcId="{390C7ADF-4776-4DBD-9581-A82A807756FC}" destId="{7AF0981D-359D-441F-A0BB-BB8CE18DCCB5}" srcOrd="2" destOrd="0" presId="urn:microsoft.com/office/officeart/2005/8/layout/gear1"/>
    <dgm:cxn modelId="{A5CAD584-F47D-4D5E-8723-0C6829DCA558}" type="presOf" srcId="{CC68F659-5297-49DE-9943-A57F2AC35E89}" destId="{F64F85B8-2E7F-499B-A761-C824A941B0BD}" srcOrd="0" destOrd="0" presId="urn:microsoft.com/office/officeart/2005/8/layout/gear1"/>
    <dgm:cxn modelId="{7EC2A4BD-331C-49D2-8642-6C1E2BE1FC67}" type="presOf" srcId="{B3057EFD-575D-4079-B008-E42C420EF11B}" destId="{A5291C29-1074-49AC-BBE7-3F2011FB499B}" srcOrd="1" destOrd="0" presId="urn:microsoft.com/office/officeart/2005/8/layout/gear1"/>
    <dgm:cxn modelId="{E1870DB9-1DBB-4AD1-A6F3-0BCB408F9518}" type="presOf" srcId="{390C7ADF-4776-4DBD-9581-A82A807756FC}" destId="{7BAC0E68-1980-4A41-8D16-792051F80D9A}" srcOrd="1" destOrd="0" presId="urn:microsoft.com/office/officeart/2005/8/layout/gear1"/>
    <dgm:cxn modelId="{140BA6A6-A316-44B9-B8B9-9A1EE454F40C}" type="presOf" srcId="{190E2508-0E14-4057-B583-26BEBF643256}" destId="{BAD093D5-1CCA-4D76-B7E7-74655037E1ED}" srcOrd="0" destOrd="0" presId="urn:microsoft.com/office/officeart/2005/8/layout/gear1"/>
    <dgm:cxn modelId="{2D92466C-263D-47A1-9B23-44B71E13CF04}" type="presOf" srcId="{8CB169A7-67E1-4B6C-B462-39DA9A73F23F}" destId="{8A83BBC0-B4D9-48CA-BFD3-15BFC56E9A1C}" srcOrd="0" destOrd="0" presId="urn:microsoft.com/office/officeart/2005/8/layout/gear1"/>
    <dgm:cxn modelId="{FCE46EE5-5C01-41C9-96C2-6FF79D729AEC}" type="presOf" srcId="{390C7ADF-4776-4DBD-9581-A82A807756FC}" destId="{BEAC4E93-E56B-47E3-BACA-8E86A9BCEE82}" srcOrd="3" destOrd="0" presId="urn:microsoft.com/office/officeart/2005/8/layout/gear1"/>
    <dgm:cxn modelId="{615BDDEA-A2AA-46EC-BA78-A5C59B0C63D7}" type="presOf" srcId="{190E2508-0E14-4057-B583-26BEBF643256}" destId="{588130E8-85F7-43B1-95B2-C088C20B988B}" srcOrd="1" destOrd="0" presId="urn:microsoft.com/office/officeart/2005/8/layout/gear1"/>
    <dgm:cxn modelId="{17D47D54-1D16-4911-82D7-E4960A22FE1B}" srcId="{479851F3-EA2C-4CC6-8E5D-5EF74EE926D2}" destId="{390C7ADF-4776-4DBD-9581-A82A807756FC}" srcOrd="2" destOrd="0" parTransId="{20DEC8FD-F28A-4961-A777-5880797120E7}" sibTransId="{1F0C85A8-F9B4-42B7-905B-3FE20BEC3D76}"/>
    <dgm:cxn modelId="{5E5D0BFF-6CE6-45F6-87C8-D377AA6AA393}" srcId="{479851F3-EA2C-4CC6-8E5D-5EF74EE926D2}" destId="{190E2508-0E14-4057-B583-26BEBF643256}" srcOrd="0" destOrd="0" parTransId="{BEA48B30-3473-4B0D-A864-98FF5047CFFC}" sibTransId="{8CB169A7-67E1-4B6C-B462-39DA9A73F23F}"/>
    <dgm:cxn modelId="{AB54DCD0-3C8F-4342-8D11-1024D6B59897}" type="presOf" srcId="{190E2508-0E14-4057-B583-26BEBF643256}" destId="{4D44045A-9ECA-4700-9BC8-F4F215920A68}" srcOrd="2" destOrd="0" presId="urn:microsoft.com/office/officeart/2005/8/layout/gear1"/>
    <dgm:cxn modelId="{1BFF6C07-9139-4279-8F96-CBF9653558D0}" type="presOf" srcId="{390C7ADF-4776-4DBD-9581-A82A807756FC}" destId="{9226C595-E118-4B9C-9CA1-D15366117591}" srcOrd="0" destOrd="0" presId="urn:microsoft.com/office/officeart/2005/8/layout/gear1"/>
    <dgm:cxn modelId="{7B9C4039-B24A-44D3-B4B0-4A422D0BC70F}" type="presOf" srcId="{B3057EFD-575D-4079-B008-E42C420EF11B}" destId="{ED301C85-2B57-4A68-92E2-17C0479D770D}" srcOrd="0" destOrd="0" presId="urn:microsoft.com/office/officeart/2005/8/layout/gear1"/>
    <dgm:cxn modelId="{73421CF9-9041-4FD0-93E9-B5A1FA4C2B9B}" type="presParOf" srcId="{B9AFDDE2-4625-48DF-ABE0-7FD3DF353B48}" destId="{BAD093D5-1CCA-4D76-B7E7-74655037E1ED}" srcOrd="0" destOrd="0" presId="urn:microsoft.com/office/officeart/2005/8/layout/gear1"/>
    <dgm:cxn modelId="{E7F45D00-BF76-4B28-971A-D0269E50C992}" type="presParOf" srcId="{B9AFDDE2-4625-48DF-ABE0-7FD3DF353B48}" destId="{588130E8-85F7-43B1-95B2-C088C20B988B}" srcOrd="1" destOrd="0" presId="urn:microsoft.com/office/officeart/2005/8/layout/gear1"/>
    <dgm:cxn modelId="{ACEE867E-E471-4270-A3DB-8590D912DF9D}" type="presParOf" srcId="{B9AFDDE2-4625-48DF-ABE0-7FD3DF353B48}" destId="{4D44045A-9ECA-4700-9BC8-F4F215920A68}" srcOrd="2" destOrd="0" presId="urn:microsoft.com/office/officeart/2005/8/layout/gear1"/>
    <dgm:cxn modelId="{0B88BA6A-8C61-42BE-B1BC-C8BD04376974}" type="presParOf" srcId="{B9AFDDE2-4625-48DF-ABE0-7FD3DF353B48}" destId="{ED301C85-2B57-4A68-92E2-17C0479D770D}" srcOrd="3" destOrd="0" presId="urn:microsoft.com/office/officeart/2005/8/layout/gear1"/>
    <dgm:cxn modelId="{A221F2EB-8D0F-4549-85A1-1BE31B24C744}" type="presParOf" srcId="{B9AFDDE2-4625-48DF-ABE0-7FD3DF353B48}" destId="{A5291C29-1074-49AC-BBE7-3F2011FB499B}" srcOrd="4" destOrd="0" presId="urn:microsoft.com/office/officeart/2005/8/layout/gear1"/>
    <dgm:cxn modelId="{A37DAC8A-797D-48E6-A865-891E1E91A21C}" type="presParOf" srcId="{B9AFDDE2-4625-48DF-ABE0-7FD3DF353B48}" destId="{7A999865-3B97-4418-9D47-4DE8371E3384}" srcOrd="5" destOrd="0" presId="urn:microsoft.com/office/officeart/2005/8/layout/gear1"/>
    <dgm:cxn modelId="{6DF16519-C055-4D91-A343-7792DE65662F}" type="presParOf" srcId="{B9AFDDE2-4625-48DF-ABE0-7FD3DF353B48}" destId="{9226C595-E118-4B9C-9CA1-D15366117591}" srcOrd="6" destOrd="0" presId="urn:microsoft.com/office/officeart/2005/8/layout/gear1"/>
    <dgm:cxn modelId="{E850AFF8-5574-4827-BBF5-CE95024CF9CA}" type="presParOf" srcId="{B9AFDDE2-4625-48DF-ABE0-7FD3DF353B48}" destId="{7BAC0E68-1980-4A41-8D16-792051F80D9A}" srcOrd="7" destOrd="0" presId="urn:microsoft.com/office/officeart/2005/8/layout/gear1"/>
    <dgm:cxn modelId="{4CAEFAE0-088E-48EE-81CD-50DEE2F8A905}" type="presParOf" srcId="{B9AFDDE2-4625-48DF-ABE0-7FD3DF353B48}" destId="{7AF0981D-359D-441F-A0BB-BB8CE18DCCB5}" srcOrd="8" destOrd="0" presId="urn:microsoft.com/office/officeart/2005/8/layout/gear1"/>
    <dgm:cxn modelId="{853E0F1B-118E-4FBD-A79F-91F5B35501F7}" type="presParOf" srcId="{B9AFDDE2-4625-48DF-ABE0-7FD3DF353B48}" destId="{BEAC4E93-E56B-47E3-BACA-8E86A9BCEE82}" srcOrd="9" destOrd="0" presId="urn:microsoft.com/office/officeart/2005/8/layout/gear1"/>
    <dgm:cxn modelId="{BA351CD5-8813-4409-866B-8DBE3527C941}" type="presParOf" srcId="{B9AFDDE2-4625-48DF-ABE0-7FD3DF353B48}" destId="{8A83BBC0-B4D9-48CA-BFD3-15BFC56E9A1C}" srcOrd="10" destOrd="0" presId="urn:microsoft.com/office/officeart/2005/8/layout/gear1"/>
    <dgm:cxn modelId="{F3D0A6D6-734F-4149-B3BE-E8A5F65F513A}" type="presParOf" srcId="{B9AFDDE2-4625-48DF-ABE0-7FD3DF353B48}" destId="{F64F85B8-2E7F-499B-A761-C824A941B0BD}" srcOrd="11" destOrd="0" presId="urn:microsoft.com/office/officeart/2005/8/layout/gear1"/>
    <dgm:cxn modelId="{050F8A47-6BBF-4254-B395-BAC363938172}" type="presParOf" srcId="{B9AFDDE2-4625-48DF-ABE0-7FD3DF353B48}" destId="{B762229F-5566-4C0F-B7DD-ADA079CBF1E5}" srcOrd="12" destOrd="0" presId="urn:microsoft.com/office/officeart/2005/8/layout/gear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D093D5-1CCA-4D76-B7E7-74655037E1ED}">
      <dsp:nvSpPr>
        <dsp:cNvPr id="0" name=""/>
        <dsp:cNvSpPr/>
      </dsp:nvSpPr>
      <dsp:spPr>
        <a:xfrm>
          <a:off x="1748789" y="2548890"/>
          <a:ext cx="2137410" cy="2137410"/>
        </a:xfrm>
        <a:prstGeom prst="gear9">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Student</a:t>
          </a:r>
          <a:endParaRPr lang="en-US" sz="1600" kern="1200" dirty="0"/>
        </a:p>
      </dsp:txBody>
      <dsp:txXfrm>
        <a:off x="2178503" y="3049568"/>
        <a:ext cx="1277982" cy="1098673"/>
      </dsp:txXfrm>
    </dsp:sp>
    <dsp:sp modelId="{ED301C85-2B57-4A68-92E2-17C0479D770D}">
      <dsp:nvSpPr>
        <dsp:cNvPr id="0" name=""/>
        <dsp:cNvSpPr/>
      </dsp:nvSpPr>
      <dsp:spPr>
        <a:xfrm>
          <a:off x="505205" y="2043684"/>
          <a:ext cx="1554480" cy="1554480"/>
        </a:xfrm>
        <a:prstGeom prst="gear6">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Industry</a:t>
          </a:r>
          <a:endParaRPr lang="en-US" sz="1600" kern="1200" dirty="0"/>
        </a:p>
      </dsp:txBody>
      <dsp:txXfrm>
        <a:off x="896550" y="2437394"/>
        <a:ext cx="771790" cy="767060"/>
      </dsp:txXfrm>
    </dsp:sp>
    <dsp:sp modelId="{9226C595-E118-4B9C-9CA1-D15366117591}">
      <dsp:nvSpPr>
        <dsp:cNvPr id="0" name=""/>
        <dsp:cNvSpPr/>
      </dsp:nvSpPr>
      <dsp:spPr>
        <a:xfrm rot="20700000">
          <a:off x="1375873" y="971251"/>
          <a:ext cx="1523073" cy="1523073"/>
        </a:xfrm>
        <a:prstGeom prst="gear6">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Educators</a:t>
          </a:r>
          <a:endParaRPr lang="en-US" sz="1600" kern="1200" dirty="0"/>
        </a:p>
      </dsp:txBody>
      <dsp:txXfrm rot="-20700000">
        <a:off x="1709928" y="1305306"/>
        <a:ext cx="854964" cy="854964"/>
      </dsp:txXfrm>
    </dsp:sp>
    <dsp:sp modelId="{8A83BBC0-B4D9-48CA-BFD3-15BFC56E9A1C}">
      <dsp:nvSpPr>
        <dsp:cNvPr id="0" name=""/>
        <dsp:cNvSpPr/>
      </dsp:nvSpPr>
      <dsp:spPr>
        <a:xfrm>
          <a:off x="1581087" y="2228259"/>
          <a:ext cx="2735884" cy="2735884"/>
        </a:xfrm>
        <a:prstGeom prst="circularArrow">
          <a:avLst>
            <a:gd name="adj1" fmla="val 4687"/>
            <a:gd name="adj2" fmla="val 299029"/>
            <a:gd name="adj3" fmla="val 2508473"/>
            <a:gd name="adj4" fmla="val 15877949"/>
            <a:gd name="adj5" fmla="val 5469"/>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F64F85B8-2E7F-499B-A761-C824A941B0BD}">
      <dsp:nvSpPr>
        <dsp:cNvPr id="0" name=""/>
        <dsp:cNvSpPr/>
      </dsp:nvSpPr>
      <dsp:spPr>
        <a:xfrm>
          <a:off x="229910" y="1701058"/>
          <a:ext cx="1987791" cy="1987791"/>
        </a:xfrm>
        <a:prstGeom prst="leftCircularArrow">
          <a:avLst>
            <a:gd name="adj1" fmla="val 6452"/>
            <a:gd name="adj2" fmla="val 429999"/>
            <a:gd name="adj3" fmla="val 10489124"/>
            <a:gd name="adj4" fmla="val 14837806"/>
            <a:gd name="adj5" fmla="val 7527"/>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B762229F-5566-4C0F-B7DD-ADA079CBF1E5}">
      <dsp:nvSpPr>
        <dsp:cNvPr id="0" name=""/>
        <dsp:cNvSpPr/>
      </dsp:nvSpPr>
      <dsp:spPr>
        <a:xfrm>
          <a:off x="1023570" y="638963"/>
          <a:ext cx="2143239" cy="2143239"/>
        </a:xfrm>
        <a:prstGeom prst="circularArrow">
          <a:avLst>
            <a:gd name="adj1" fmla="val 5984"/>
            <a:gd name="adj2" fmla="val 394124"/>
            <a:gd name="adj3" fmla="val 13313824"/>
            <a:gd name="adj4" fmla="val 10508221"/>
            <a:gd name="adj5" fmla="val 6981"/>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39467" y="0"/>
            <a:ext cx="3013763" cy="465455"/>
          </a:xfrm>
          <a:prstGeom prst="rect">
            <a:avLst/>
          </a:prstGeom>
        </p:spPr>
        <p:txBody>
          <a:bodyPr vert="horz" lIns="93177" tIns="46589" rIns="93177" bIns="46589" rtlCol="0"/>
          <a:lstStyle>
            <a:lvl1pPr algn="r">
              <a:defRPr sz="1200"/>
            </a:lvl1pPr>
          </a:lstStyle>
          <a:p>
            <a:fld id="{EA7E0071-00F4-4E10-9D54-AF8D99A8A3A0}" type="datetimeFigureOut">
              <a:rPr lang="en-US" smtClean="0"/>
              <a:pPr/>
              <a:t>2/10/2015</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95484" y="4421824"/>
            <a:ext cx="5563870" cy="4189095"/>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1"/>
            <a:ext cx="3013763" cy="465455"/>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39467" y="8842031"/>
            <a:ext cx="3013763" cy="465455"/>
          </a:xfrm>
          <a:prstGeom prst="rect">
            <a:avLst/>
          </a:prstGeom>
        </p:spPr>
        <p:txBody>
          <a:bodyPr vert="horz" lIns="93177" tIns="46589" rIns="93177" bIns="46589" rtlCol="0" anchor="b"/>
          <a:lstStyle>
            <a:lvl1pPr algn="r">
              <a:defRPr sz="1200"/>
            </a:lvl1pPr>
          </a:lstStyle>
          <a:p>
            <a:fld id="{17C97589-81B3-48A3-8226-3514F3374294}" type="slidenum">
              <a:rPr lang="en-US" smtClean="0"/>
              <a:pPr/>
              <a:t>‹#›</a:t>
            </a:fld>
            <a:endParaRPr lang="en-US"/>
          </a:p>
        </p:txBody>
      </p:sp>
    </p:spTree>
    <p:extLst>
      <p:ext uri="{BB962C8B-B14F-4D97-AF65-F5344CB8AC3E}">
        <p14:creationId xmlns:p14="http://schemas.microsoft.com/office/powerpoint/2010/main" val="125968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a:t>
            </a:fld>
            <a:endParaRPr lang="en-US"/>
          </a:p>
        </p:txBody>
      </p:sp>
    </p:spTree>
    <p:extLst>
      <p:ext uri="{BB962C8B-B14F-4D97-AF65-F5344CB8AC3E}">
        <p14:creationId xmlns:p14="http://schemas.microsoft.com/office/powerpoint/2010/main" val="4057935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15</a:t>
            </a:fld>
            <a:endParaRPr lang="en-US"/>
          </a:p>
        </p:txBody>
      </p:sp>
    </p:spTree>
    <p:extLst>
      <p:ext uri="{BB962C8B-B14F-4D97-AF65-F5344CB8AC3E}">
        <p14:creationId xmlns:p14="http://schemas.microsoft.com/office/powerpoint/2010/main" val="1065250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F35A99-9B6A-478A-A948-5F58FACFEE8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372889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F35A99-9B6A-478A-A948-5F58FACFEE8F}"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153213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F35A99-9B6A-478A-A948-5F58FACFEE8F}"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483446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20</a:t>
            </a:fld>
            <a:endParaRPr lang="en-US"/>
          </a:p>
        </p:txBody>
      </p:sp>
    </p:spTree>
    <p:extLst>
      <p:ext uri="{BB962C8B-B14F-4D97-AF65-F5344CB8AC3E}">
        <p14:creationId xmlns:p14="http://schemas.microsoft.com/office/powerpoint/2010/main" val="1762807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21</a:t>
            </a:fld>
            <a:endParaRPr lang="en-US"/>
          </a:p>
        </p:txBody>
      </p:sp>
    </p:spTree>
    <p:extLst>
      <p:ext uri="{BB962C8B-B14F-4D97-AF65-F5344CB8AC3E}">
        <p14:creationId xmlns:p14="http://schemas.microsoft.com/office/powerpoint/2010/main" val="1762807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22</a:t>
            </a:fld>
            <a:endParaRPr lang="en-US"/>
          </a:p>
        </p:txBody>
      </p:sp>
    </p:spTree>
    <p:extLst>
      <p:ext uri="{BB962C8B-B14F-4D97-AF65-F5344CB8AC3E}">
        <p14:creationId xmlns:p14="http://schemas.microsoft.com/office/powerpoint/2010/main" val="3654150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31</a:t>
            </a:fld>
            <a:endParaRPr lang="en-US"/>
          </a:p>
        </p:txBody>
      </p:sp>
    </p:spTree>
    <p:extLst>
      <p:ext uri="{BB962C8B-B14F-4D97-AF65-F5344CB8AC3E}">
        <p14:creationId xmlns:p14="http://schemas.microsoft.com/office/powerpoint/2010/main" val="3429048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32</a:t>
            </a:fld>
            <a:endParaRPr lang="en-US"/>
          </a:p>
        </p:txBody>
      </p:sp>
    </p:spTree>
    <p:extLst>
      <p:ext uri="{BB962C8B-B14F-4D97-AF65-F5344CB8AC3E}">
        <p14:creationId xmlns:p14="http://schemas.microsoft.com/office/powerpoint/2010/main" val="4091244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33</a:t>
            </a:fld>
            <a:endParaRPr lang="en-US"/>
          </a:p>
        </p:txBody>
      </p:sp>
    </p:spTree>
    <p:extLst>
      <p:ext uri="{BB962C8B-B14F-4D97-AF65-F5344CB8AC3E}">
        <p14:creationId xmlns:p14="http://schemas.microsoft.com/office/powerpoint/2010/main" val="1335835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a:t>
            </a:fld>
            <a:endParaRPr lang="en-US"/>
          </a:p>
        </p:txBody>
      </p:sp>
    </p:spTree>
    <p:extLst>
      <p:ext uri="{BB962C8B-B14F-4D97-AF65-F5344CB8AC3E}">
        <p14:creationId xmlns:p14="http://schemas.microsoft.com/office/powerpoint/2010/main" val="1271208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34</a:t>
            </a:fld>
            <a:endParaRPr lang="en-US"/>
          </a:p>
        </p:txBody>
      </p:sp>
    </p:spTree>
    <p:extLst>
      <p:ext uri="{BB962C8B-B14F-4D97-AF65-F5344CB8AC3E}">
        <p14:creationId xmlns:p14="http://schemas.microsoft.com/office/powerpoint/2010/main" val="3027709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35</a:t>
            </a:fld>
            <a:endParaRPr lang="en-US"/>
          </a:p>
        </p:txBody>
      </p:sp>
    </p:spTree>
    <p:extLst>
      <p:ext uri="{BB962C8B-B14F-4D97-AF65-F5344CB8AC3E}">
        <p14:creationId xmlns:p14="http://schemas.microsoft.com/office/powerpoint/2010/main" val="2894047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8921597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37</a:t>
            </a:fld>
            <a:endParaRPr lang="en-US"/>
          </a:p>
        </p:txBody>
      </p:sp>
    </p:spTree>
    <p:extLst>
      <p:ext uri="{BB962C8B-B14F-4D97-AF65-F5344CB8AC3E}">
        <p14:creationId xmlns:p14="http://schemas.microsoft.com/office/powerpoint/2010/main" val="30071080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28E4EC-B224-4328-83C3-F30184AC8E9B}" type="slidenum">
              <a:rPr lang="en-US" smtClean="0"/>
              <a:pPr/>
              <a:t>38</a:t>
            </a:fld>
            <a:endParaRPr lang="en-US"/>
          </a:p>
        </p:txBody>
      </p:sp>
    </p:spTree>
    <p:extLst>
      <p:ext uri="{BB962C8B-B14F-4D97-AF65-F5344CB8AC3E}">
        <p14:creationId xmlns:p14="http://schemas.microsoft.com/office/powerpoint/2010/main" val="1700053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C97589-81B3-48A3-8226-3514F3374294}" type="slidenum">
              <a:rPr lang="en-US" smtClean="0"/>
              <a:pPr/>
              <a:t>39</a:t>
            </a:fld>
            <a:endParaRPr lang="en-US"/>
          </a:p>
        </p:txBody>
      </p:sp>
    </p:spTree>
    <p:extLst>
      <p:ext uri="{BB962C8B-B14F-4D97-AF65-F5344CB8AC3E}">
        <p14:creationId xmlns:p14="http://schemas.microsoft.com/office/powerpoint/2010/main" val="2434170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4</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indent="0" defTabSz="931774" fontAlgn="base">
              <a:spcBef>
                <a:spcPts val="1223"/>
              </a:spcBef>
              <a:spcAft>
                <a:spcPts val="1223"/>
              </a:spcAft>
              <a:buClr>
                <a:srgbClr val="CC0000"/>
              </a:buClr>
              <a:buFont typeface="Wingdings" pitchFamily="2" charset="2"/>
              <a:buNone/>
              <a:defRPr/>
            </a:pPr>
            <a:endParaRPr lang="en-US" dirty="0" smtClean="0"/>
          </a:p>
          <a:p>
            <a:pPr marL="349415" indent="-349415" defTabSz="931774" fontAlgn="base">
              <a:spcBef>
                <a:spcPts val="1223"/>
              </a:spcBef>
              <a:spcAft>
                <a:spcPts val="1223"/>
              </a:spcAft>
              <a:buClr>
                <a:srgbClr val="CC0000"/>
              </a:buClr>
              <a:buFont typeface="Wingdings" pitchFamily="2" charset="2"/>
              <a:buChar char="§"/>
              <a:defRPr/>
            </a:pP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5</a:t>
            </a:fld>
            <a:endParaRPr lang="en-US"/>
          </a:p>
        </p:txBody>
      </p:sp>
    </p:spTree>
    <p:extLst>
      <p:ext uri="{BB962C8B-B14F-4D97-AF65-F5344CB8AC3E}">
        <p14:creationId xmlns:p14="http://schemas.microsoft.com/office/powerpoint/2010/main" val="2931475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7</a:t>
            </a:fld>
            <a:endParaRPr lang="en-US"/>
          </a:p>
        </p:txBody>
      </p:sp>
    </p:spTree>
    <p:extLst>
      <p:ext uri="{BB962C8B-B14F-4D97-AF65-F5344CB8AC3E}">
        <p14:creationId xmlns:p14="http://schemas.microsoft.com/office/powerpoint/2010/main" val="3182683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8</a:t>
            </a:fld>
            <a:endParaRPr lang="en-US"/>
          </a:p>
        </p:txBody>
      </p:sp>
    </p:spTree>
    <p:extLst>
      <p:ext uri="{BB962C8B-B14F-4D97-AF65-F5344CB8AC3E}">
        <p14:creationId xmlns:p14="http://schemas.microsoft.com/office/powerpoint/2010/main" val="1551976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9</a:t>
            </a:fld>
            <a:endParaRPr lang="en-US"/>
          </a:p>
        </p:txBody>
      </p:sp>
    </p:spTree>
    <p:extLst>
      <p:ext uri="{BB962C8B-B14F-4D97-AF65-F5344CB8AC3E}">
        <p14:creationId xmlns:p14="http://schemas.microsoft.com/office/powerpoint/2010/main" val="2447456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13</a:t>
            </a:fld>
            <a:endParaRPr lang="en-US"/>
          </a:p>
        </p:txBody>
      </p:sp>
    </p:spTree>
    <p:extLst>
      <p:ext uri="{BB962C8B-B14F-4D97-AF65-F5344CB8AC3E}">
        <p14:creationId xmlns:p14="http://schemas.microsoft.com/office/powerpoint/2010/main" val="3007108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14</a:t>
            </a:fld>
            <a:endParaRPr lang="en-US"/>
          </a:p>
        </p:txBody>
      </p:sp>
    </p:spTree>
    <p:extLst>
      <p:ext uri="{BB962C8B-B14F-4D97-AF65-F5344CB8AC3E}">
        <p14:creationId xmlns:p14="http://schemas.microsoft.com/office/powerpoint/2010/main" val="13659165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Middle BG"/>
          <p:cNvSpPr/>
          <p:nvPr/>
        </p:nvSpPr>
        <p:spPr>
          <a:xfrm>
            <a:off x="0" y="2667000"/>
            <a:ext cx="9144000" cy="2419586"/>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1" name="Footer"/>
          <p:cNvSpPr/>
          <p:nvPr/>
        </p:nvSpPr>
        <p:spPr>
          <a:xfrm>
            <a:off x="0" y="5105400"/>
            <a:ext cx="9144000" cy="1752600"/>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2" name="SubTitle Back"/>
          <p:cNvSpPr/>
          <p:nvPr/>
        </p:nvSpPr>
        <p:spPr>
          <a:xfrm>
            <a:off x="4176712" y="4545808"/>
            <a:ext cx="4953000" cy="1828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 name="Title 1"/>
          <p:cNvSpPr>
            <a:spLocks noGrp="1"/>
          </p:cNvSpPr>
          <p:nvPr userDrawn="1">
            <p:ph type="ctrTitle" hasCustomPrompt="1"/>
          </p:nvPr>
        </p:nvSpPr>
        <p:spPr>
          <a:xfrm>
            <a:off x="381000" y="2869408"/>
            <a:ext cx="8458200" cy="1676400"/>
          </a:xfrm>
          <a:prstGeom prst="rect">
            <a:avLst/>
          </a:prstGeom>
        </p:spPr>
        <p:txBody>
          <a:bodyPr>
            <a:normAutofit/>
            <a:scene3d>
              <a:camera prst="perspectiveAbove"/>
              <a:lightRig rig="threePt" dir="t"/>
            </a:scene3d>
          </a:bodyPr>
          <a:lstStyle>
            <a:lvl1pPr>
              <a:defRPr sz="3200" b="1" cap="none" spc="0" baseline="0">
                <a:ln w="17780" cmpd="sng">
                  <a:noFill/>
                  <a:prstDash val="solid"/>
                  <a:miter lim="800000"/>
                </a:ln>
                <a:solidFill>
                  <a:schemeClr val="tx2"/>
                </a:solidFill>
                <a:effectLst/>
                <a:latin typeface="Arial" pitchFamily="34" charset="0"/>
                <a:cs typeface="Arial" pitchFamily="34" charset="0"/>
              </a:defRPr>
            </a:lvl1pPr>
          </a:lstStyle>
          <a:p>
            <a:r>
              <a:rPr lang="en-US" dirty="0" smtClean="0"/>
              <a:t>Webinar Title Here</a:t>
            </a:r>
            <a:endParaRPr lang="en-US" dirty="0"/>
          </a:p>
        </p:txBody>
      </p:sp>
      <p:sp>
        <p:nvSpPr>
          <p:cNvPr id="3" name="Subtitle 2"/>
          <p:cNvSpPr>
            <a:spLocks noGrp="1"/>
          </p:cNvSpPr>
          <p:nvPr userDrawn="1">
            <p:ph type="subTitle" idx="1" hasCustomPrompt="1"/>
          </p:nvPr>
        </p:nvSpPr>
        <p:spPr>
          <a:xfrm>
            <a:off x="4724400" y="4876800"/>
            <a:ext cx="4343400" cy="1143000"/>
          </a:xfrm>
        </p:spPr>
        <p:txBody>
          <a:bodyPr/>
          <a:lstStyle>
            <a:lvl1pPr marL="0" indent="0" algn="ctr">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Webinar Subtitle</a:t>
            </a:r>
            <a:endParaRPr lang="en-US" dirty="0"/>
          </a:p>
        </p:txBody>
      </p:sp>
      <p:sp>
        <p:nvSpPr>
          <p:cNvPr id="6" name="Slide Number Placeholder 5"/>
          <p:cNvSpPr>
            <a:spLocks noGrp="1"/>
          </p:cNvSpPr>
          <p:nvPr userDrawn="1">
            <p:ph type="sldNum" sz="quarter" idx="12"/>
          </p:nvPr>
        </p:nvSpPr>
        <p:spPr/>
        <p:txBody>
          <a:bodyPr/>
          <a:lstStyle>
            <a:lvl1pPr>
              <a:defRPr>
                <a:latin typeface="Arial" pitchFamily="34" charset="0"/>
                <a:cs typeface="Arial" pitchFamily="34" charset="0"/>
              </a:defRPr>
            </a:lvl1pPr>
          </a:lstStyle>
          <a:p>
            <a:fld id="{01723B91-CE10-4F20-890A-0852E2246859}" type="slidenum">
              <a:rPr lang="en-US" smtClean="0"/>
              <a:pPr/>
              <a:t>‹#›</a:t>
            </a:fld>
            <a:endParaRPr lang="en-US"/>
          </a:p>
        </p:txBody>
      </p:sp>
      <p:pic>
        <p:nvPicPr>
          <p:cNvPr id="2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576" y="4419600"/>
            <a:ext cx="186537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2570881"/>
          </a:xfrm>
          <a:prstGeom prst="rect">
            <a:avLst/>
          </a:prstGeom>
        </p:spPr>
      </p:pic>
      <p:sp>
        <p:nvSpPr>
          <p:cNvPr id="5" name="TextBox 4"/>
          <p:cNvSpPr txBox="1"/>
          <p:nvPr userDrawn="1"/>
        </p:nvSpPr>
        <p:spPr>
          <a:xfrm>
            <a:off x="381000" y="860595"/>
            <a:ext cx="3429000" cy="400110"/>
          </a:xfrm>
          <a:prstGeom prst="rect">
            <a:avLst/>
          </a:prstGeom>
          <a:noFill/>
        </p:spPr>
        <p:txBody>
          <a:bodyPr wrap="square" rtlCol="0">
            <a:spAutoFit/>
          </a:bodyPr>
          <a:lstStyle/>
          <a:p>
            <a:r>
              <a:rPr lang="en-US" sz="2000" b="1" dirty="0" smtClean="0">
                <a:solidFill>
                  <a:schemeClr val="bg1"/>
                </a:solidFill>
              </a:rPr>
              <a:t>Welcome</a:t>
            </a:r>
            <a:r>
              <a:rPr lang="en-US" sz="2000" b="1" baseline="0" dirty="0" smtClean="0">
                <a:solidFill>
                  <a:schemeClr val="bg1"/>
                </a:solidFill>
              </a:rPr>
              <a:t> to </a:t>
            </a:r>
            <a:r>
              <a:rPr lang="en-US" sz="2000" b="1" dirty="0" smtClean="0">
                <a:solidFill>
                  <a:schemeClr val="bg1"/>
                </a:solidFill>
              </a:rPr>
              <a:t>Workforce</a:t>
            </a:r>
            <a:r>
              <a:rPr lang="en-US" sz="2000" b="1" baseline="30000" dirty="0" smtClean="0">
                <a:solidFill>
                  <a:schemeClr val="bg1"/>
                </a:solidFill>
              </a:rPr>
              <a:t>3</a:t>
            </a:r>
            <a:r>
              <a:rPr lang="en-US" sz="2000" b="1" baseline="0" dirty="0" smtClean="0">
                <a:solidFill>
                  <a:schemeClr val="bg1"/>
                </a:solidFill>
              </a:rPr>
              <a:t> One</a:t>
            </a:r>
            <a:endParaRPr lang="en-US" sz="2000" b="1" dirty="0">
              <a:solidFill>
                <a:schemeClr val="bg1"/>
              </a:solidFill>
            </a:endParaRPr>
          </a:p>
        </p:txBody>
      </p:sp>
      <p:grpSp>
        <p:nvGrpSpPr>
          <p:cNvPr id="13" name="Header"/>
          <p:cNvGrpSpPr/>
          <p:nvPr/>
        </p:nvGrpSpPr>
        <p:grpSpPr>
          <a:xfrm>
            <a:off x="2894" y="-152400"/>
            <a:ext cx="9144000" cy="2819400"/>
            <a:chOff x="0" y="0"/>
            <a:chExt cx="9144000" cy="2819400"/>
          </a:xfrm>
        </p:grpSpPr>
        <p:sp>
          <p:nvSpPr>
            <p:cNvPr id="9" name="Rectangle 8"/>
            <p:cNvSpPr/>
            <p:nvPr userDrawn="1"/>
          </p:nvSpPr>
          <p:spPr>
            <a:xfrm>
              <a:off x="0" y="0"/>
              <a:ext cx="9144000" cy="2667000"/>
            </a:xfrm>
            <a:prstGeom prst="rect">
              <a:avLst/>
            </a:prstGeom>
            <a:solidFill>
              <a:schemeClr val="accent1">
                <a:lumMod val="7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0" name="Rectangle 9"/>
            <p:cNvSpPr/>
            <p:nvPr userDrawn="1"/>
          </p:nvSpPr>
          <p:spPr>
            <a:xfrm>
              <a:off x="0" y="26670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Arial" pitchFamily="34" charset="0"/>
                <a:ea typeface="+mn-ea"/>
                <a:cs typeface="Arial" pitchFamily="34" charset="0"/>
              </a:endParaRPr>
            </a:p>
          </p:txBody>
        </p:sp>
      </p:grpSp>
      <p:grpSp>
        <p:nvGrpSpPr>
          <p:cNvPr id="17" name="Group 16"/>
          <p:cNvGrpSpPr/>
          <p:nvPr userDrawn="1"/>
        </p:nvGrpSpPr>
        <p:grpSpPr>
          <a:xfrm>
            <a:off x="2133600" y="4572000"/>
            <a:ext cx="2209800" cy="483392"/>
            <a:chOff x="2133600" y="4572000"/>
            <a:chExt cx="2209800" cy="483392"/>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33600" y="4572000"/>
              <a:ext cx="483392" cy="483392"/>
            </a:xfrm>
            <a:prstGeom prst="rect">
              <a:avLst/>
            </a:prstGeom>
          </p:spPr>
        </p:pic>
        <p:sp>
          <p:nvSpPr>
            <p:cNvPr id="14" name="TextBox 13"/>
            <p:cNvSpPr txBox="1"/>
            <p:nvPr userDrawn="1"/>
          </p:nvSpPr>
          <p:spPr>
            <a:xfrm>
              <a:off x="2590800" y="4572000"/>
              <a:ext cx="1752600" cy="477054"/>
            </a:xfrm>
            <a:prstGeom prst="rect">
              <a:avLst/>
            </a:prstGeom>
            <a:noFill/>
          </p:spPr>
          <p:txBody>
            <a:bodyPr wrap="square" rtlCol="0">
              <a:spAutoFit/>
            </a:bodyPr>
            <a:lstStyle/>
            <a:p>
              <a:pPr>
                <a:lnSpc>
                  <a:spcPts val="1000"/>
                </a:lnSpc>
                <a:spcBef>
                  <a:spcPts val="0"/>
                </a:spcBef>
                <a:spcAft>
                  <a:spcPts val="0"/>
                </a:spcAft>
              </a:pPr>
              <a:r>
                <a:rPr lang="en-US" sz="900" b="1" i="1" kern="800" spc="0" dirty="0" smtClean="0">
                  <a:solidFill>
                    <a:schemeClr val="tx2">
                      <a:lumMod val="75000"/>
                    </a:schemeClr>
                  </a:solidFill>
                  <a:latin typeface="Arial" pitchFamily="34" charset="0"/>
                  <a:cs typeface="Arial" pitchFamily="34" charset="0"/>
                </a:rPr>
                <a:t>U.S. Department</a:t>
              </a:r>
              <a:r>
                <a:rPr lang="en-US" sz="900" b="1" i="1" kern="800" spc="0" baseline="0" dirty="0" smtClean="0">
                  <a:solidFill>
                    <a:schemeClr val="tx2">
                      <a:lumMod val="75000"/>
                    </a:schemeClr>
                  </a:solidFill>
                  <a:latin typeface="Arial" pitchFamily="34" charset="0"/>
                  <a:cs typeface="Arial" pitchFamily="34" charset="0"/>
                </a:rPr>
                <a:t> of Labor</a:t>
              </a:r>
            </a:p>
            <a:p>
              <a:pPr>
                <a:lnSpc>
                  <a:spcPts val="1000"/>
                </a:lnSpc>
                <a:spcBef>
                  <a:spcPts val="0"/>
                </a:spcBef>
                <a:spcAft>
                  <a:spcPts val="0"/>
                </a:spcAft>
              </a:pPr>
              <a:r>
                <a:rPr lang="en-US" sz="900" b="0" i="1" kern="800" spc="0" baseline="0" dirty="0" smtClean="0">
                  <a:solidFill>
                    <a:schemeClr val="tx2">
                      <a:lumMod val="75000"/>
                    </a:schemeClr>
                  </a:solidFill>
                  <a:latin typeface="Arial" pitchFamily="34" charset="0"/>
                  <a:cs typeface="Arial" pitchFamily="34" charset="0"/>
                </a:rPr>
                <a:t>Employment and Training Administration</a:t>
              </a:r>
              <a:endParaRPr lang="en-US" sz="900" b="0" i="1" kern="800" spc="0" dirty="0">
                <a:solidFill>
                  <a:schemeClr val="tx2">
                    <a:lumMod val="75000"/>
                  </a:schemeClr>
                </a:solidFill>
                <a:latin typeface="Arial" pitchFamily="34" charset="0"/>
                <a:cs typeface="Arial" pitchFamily="34" charset="0"/>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normAutofit/>
          </a:bodyPr>
          <a:lstStyle>
            <a:lvl1pPr>
              <a:defRPr sz="2800" baseline="0">
                <a:ln w="12700">
                  <a:noFill/>
                  <a:prstDash val="solid"/>
                </a:ln>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Webinar Title Here</a:t>
            </a:r>
            <a:endParaRPr lang="en-US" dirty="0"/>
          </a:p>
        </p:txBody>
      </p:sp>
      <p:sp>
        <p:nvSpPr>
          <p:cNvPr id="5" name="Footer Placeholder 4"/>
          <p:cNvSpPr>
            <a:spLocks noGrp="1"/>
          </p:cNvSpPr>
          <p:nvPr>
            <p:ph type="ftr" sz="quarter" idx="11"/>
          </p:nvPr>
        </p:nvSpPr>
        <p:spPr/>
        <p:txBody>
          <a:bodyPr/>
          <a:lstStyle/>
          <a:p>
            <a:r>
              <a:rPr lang="en-US" smtClean="0"/>
              <a:t>#</a:t>
            </a:r>
            <a:endParaRPr lang="en-US"/>
          </a:p>
        </p:txBody>
      </p:sp>
      <p:sp>
        <p:nvSpPr>
          <p:cNvPr id="6" name="Slide Number Placeholder 5"/>
          <p:cNvSpPr>
            <a:spLocks noGrp="1"/>
          </p:cNvSpPr>
          <p:nvPr>
            <p:ph type="sldNum" sz="quarter" idx="12"/>
          </p:nvPr>
        </p:nvSpPr>
        <p:spPr>
          <a:xfrm>
            <a:off x="6324600" y="6416675"/>
            <a:ext cx="2133600" cy="365125"/>
          </a:xfrm>
        </p:spPr>
        <p:txBody>
          <a:bodyPr/>
          <a:lstStyle/>
          <a:p>
            <a:fld id="{01723B91-CE10-4F20-890A-0852E224685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Webinar Title Here</a:t>
            </a:r>
            <a:endParaRPr lang="en-US" dirty="0"/>
          </a:p>
        </p:txBody>
      </p:sp>
      <p:sp>
        <p:nvSpPr>
          <p:cNvPr id="5" name="Footer Placeholder 4"/>
          <p:cNvSpPr>
            <a:spLocks noGrp="1"/>
          </p:cNvSpPr>
          <p:nvPr>
            <p:ph type="ftr" sz="quarter" idx="11"/>
          </p:nvPr>
        </p:nvSpPr>
        <p:spPr/>
        <p:txBody>
          <a:bodyPr/>
          <a:lstStyle/>
          <a:p>
            <a:r>
              <a:rPr lang="en-US" smtClean="0"/>
              <a:t>#</a:t>
            </a:r>
            <a:endParaRPr lang="en-US"/>
          </a:p>
        </p:txBody>
      </p:sp>
      <p:sp>
        <p:nvSpPr>
          <p:cNvPr id="6" name="Slide Number Placeholder 5"/>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lstStyle>
            <a:lvl1pPr algn="ctr" defTabSz="914400" rtl="0" eaLnBrk="1" latinLnBrk="0" hangingPunct="1">
              <a:spcBef>
                <a:spcPct val="0"/>
              </a:spcBef>
              <a:buNone/>
              <a:defRPr lang="en-US" sz="2800" b="1" kern="1200" cap="none" spc="0" baseline="0" dirty="0">
                <a:ln w="12700">
                  <a:noFill/>
                  <a:prstDash val="solid"/>
                </a:ln>
                <a:solidFill>
                  <a:schemeClr val="bg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Webinar Title Here</a:t>
            </a:r>
            <a:endParaRPr lang="en-US"/>
          </a:p>
        </p:txBody>
      </p:sp>
      <p:sp>
        <p:nvSpPr>
          <p:cNvPr id="8" name="Footer Placeholder 7"/>
          <p:cNvSpPr>
            <a:spLocks noGrp="1"/>
          </p:cNvSpPr>
          <p:nvPr>
            <p:ph type="ftr" sz="quarter" idx="11"/>
          </p:nvPr>
        </p:nvSpPr>
        <p:spPr/>
        <p:txBody>
          <a:bodyPr/>
          <a:lstStyle/>
          <a:p>
            <a:r>
              <a:rPr lang="en-US" smtClean="0"/>
              <a:t>#</a:t>
            </a:r>
            <a:endParaRPr lang="en-US"/>
          </a:p>
        </p:txBody>
      </p:sp>
      <p:sp>
        <p:nvSpPr>
          <p:cNvPr id="9" name="Slide Number Placeholder 8"/>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0668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Webinar Title Here</a:t>
            </a: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Webinar Title Here</a:t>
            </a:r>
            <a:endParaRPr lang="en-US" dirty="0"/>
          </a:p>
        </p:txBody>
      </p:sp>
      <p:sp>
        <p:nvSpPr>
          <p:cNvPr id="3" name="Footer Placeholder 2"/>
          <p:cNvSpPr>
            <a:spLocks noGrp="1"/>
          </p:cNvSpPr>
          <p:nvPr>
            <p:ph type="ftr" sz="quarter" idx="11"/>
          </p:nvPr>
        </p:nvSpPr>
        <p:spPr/>
        <p:txBody>
          <a:bodyPr/>
          <a:lstStyle/>
          <a:p>
            <a:r>
              <a:rPr lang="en-US" smtClean="0"/>
              <a:t>#</a:t>
            </a:r>
            <a:endParaRPr lang="en-US"/>
          </a:p>
        </p:txBody>
      </p:sp>
      <p:sp>
        <p:nvSpPr>
          <p:cNvPr id="4" name="Slide Number Placeholder 3"/>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Webinar Title Here</a:t>
            </a:r>
            <a:endParaRPr lang="en-US" dirty="0"/>
          </a:p>
        </p:txBody>
      </p:sp>
      <p:sp>
        <p:nvSpPr>
          <p:cNvPr id="6" name="Footer Placeholder 5"/>
          <p:cNvSpPr>
            <a:spLocks noGrp="1"/>
          </p:cNvSpPr>
          <p:nvPr>
            <p:ph type="ftr" sz="quarter" idx="11"/>
          </p:nvPr>
        </p:nvSpPr>
        <p:spPr/>
        <p:txBody>
          <a:bodyPr/>
          <a:lstStyle/>
          <a:p>
            <a:r>
              <a:rPr lang="en-US" smtClean="0"/>
              <a:t>#</a:t>
            </a:r>
            <a:endParaRPr lang="en-US"/>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Webinar Title Here</a:t>
            </a:r>
            <a:endParaRPr lang="en-US" dirty="0"/>
          </a:p>
        </p:txBody>
      </p:sp>
      <p:sp>
        <p:nvSpPr>
          <p:cNvPr id="6" name="Footer Placeholder 5"/>
          <p:cNvSpPr>
            <a:spLocks noGrp="1"/>
          </p:cNvSpPr>
          <p:nvPr>
            <p:ph type="ftr" sz="quarter" idx="11"/>
          </p:nvPr>
        </p:nvSpPr>
        <p:spPr/>
        <p:txBody>
          <a:bodyPr/>
          <a:lstStyle/>
          <a:p>
            <a:r>
              <a:rPr lang="en-US" smtClean="0"/>
              <a:t>#</a:t>
            </a:r>
            <a:endParaRPr lang="en-US"/>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BG Accent 1"/>
          <p:cNvSpPr/>
          <p:nvPr/>
        </p:nvSpPr>
        <p:spPr>
          <a:xfrm>
            <a:off x="-9526" y="0"/>
            <a:ext cx="9153525" cy="1097280"/>
          </a:xfrm>
          <a:prstGeom prst="rect">
            <a:avLst/>
          </a:prstGeom>
          <a:solidFill>
            <a:srgbClr val="37609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itchFamily="34" charset="0"/>
              <a:cs typeface="Arial" pitchFamily="34" charset="0"/>
            </a:endParaRPr>
          </a:p>
        </p:txBody>
      </p:sp>
      <p:sp>
        <p:nvSpPr>
          <p:cNvPr id="3" name="Text Placeholder 2"/>
          <p:cNvSpPr>
            <a:spLocks noGrp="1"/>
          </p:cNvSpPr>
          <p:nvPr userDrawn="1">
            <p:ph type="body" idx="1"/>
          </p:nvPr>
        </p:nvSpPr>
        <p:spPr>
          <a:xfrm>
            <a:off x="457200" y="1600200"/>
            <a:ext cx="7924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userDrawn="1">
            <p:ph type="dt" sz="half" idx="2"/>
          </p:nvPr>
        </p:nvSpPr>
        <p:spPr>
          <a:xfrm>
            <a:off x="457200" y="6416675"/>
            <a:ext cx="2133600" cy="365125"/>
          </a:xfrm>
          <a:prstGeom prst="rect">
            <a:avLst/>
          </a:prstGeom>
        </p:spPr>
        <p:txBody>
          <a:bodyPr vert="horz" lIns="91440" tIns="45720" rIns="91440" bIns="45720" rtlCol="0" anchor="ctr"/>
          <a:lstStyle>
            <a:lvl1pPr algn="l">
              <a:defRPr sz="800">
                <a:solidFill>
                  <a:schemeClr val="tx2"/>
                </a:solidFill>
                <a:latin typeface="Arial" pitchFamily="34" charset="0"/>
                <a:cs typeface="Arial" pitchFamily="34" charset="0"/>
              </a:defRPr>
            </a:lvl1pPr>
          </a:lstStyle>
          <a:p>
            <a:r>
              <a:rPr lang="en-US" dirty="0" smtClean="0"/>
              <a:t>Webinar Title Here</a:t>
            </a:r>
            <a:endParaRPr lang="en-US" dirty="0"/>
          </a:p>
        </p:txBody>
      </p:sp>
      <p:sp>
        <p:nvSpPr>
          <p:cNvPr id="5" name="Footer Placeholder 4"/>
          <p:cNvSpPr>
            <a:spLocks noGrp="1"/>
          </p:cNvSpPr>
          <p:nvPr userDrawn="1">
            <p:ph type="ftr" sz="quarter" idx="3"/>
          </p:nvPr>
        </p:nvSpPr>
        <p:spPr>
          <a:xfrm>
            <a:off x="3124200" y="6416675"/>
            <a:ext cx="2895600" cy="365125"/>
          </a:xfrm>
          <a:prstGeom prst="rect">
            <a:avLst/>
          </a:prstGeom>
        </p:spPr>
        <p:txBody>
          <a:bodyPr vert="horz" lIns="91440" tIns="45720" rIns="91440" bIns="45720" rtlCol="0" anchor="ctr"/>
          <a:lstStyle>
            <a:lvl1pPr algn="ctr">
              <a:defRPr sz="1200">
                <a:solidFill>
                  <a:schemeClr val="bg1"/>
                </a:solidFill>
                <a:latin typeface="Arial" pitchFamily="34" charset="0"/>
                <a:cs typeface="Arial" pitchFamily="34" charset="0"/>
              </a:defRPr>
            </a:lvl1pPr>
          </a:lstStyle>
          <a:p>
            <a:r>
              <a:rPr lang="en-US" smtClean="0"/>
              <a:t>#</a:t>
            </a:r>
            <a:endParaRPr lang="en-US"/>
          </a:p>
        </p:txBody>
      </p:sp>
      <p:sp>
        <p:nvSpPr>
          <p:cNvPr id="6" name="Slide Number Placeholder 5"/>
          <p:cNvSpPr>
            <a:spLocks noGrp="1"/>
          </p:cNvSpPr>
          <p:nvPr userDrawn="1">
            <p:ph type="sldNum" sz="quarter" idx="4"/>
          </p:nvPr>
        </p:nvSpPr>
        <p:spPr>
          <a:xfrm>
            <a:off x="6324600" y="6416675"/>
            <a:ext cx="2133600" cy="365125"/>
          </a:xfrm>
          <a:prstGeom prst="rect">
            <a:avLst/>
          </a:prstGeom>
        </p:spPr>
        <p:txBody>
          <a:bodyPr vert="horz" lIns="91440" tIns="45720" rIns="91440" bIns="45720" rtlCol="0" anchor="ctr"/>
          <a:lstStyle>
            <a:lvl1pPr algn="r">
              <a:defRPr sz="1200">
                <a:solidFill>
                  <a:schemeClr val="tx1"/>
                </a:solidFill>
                <a:latin typeface="Arial" pitchFamily="34" charset="0"/>
                <a:cs typeface="Arial" pitchFamily="34" charset="0"/>
              </a:defRPr>
            </a:lvl1pPr>
          </a:lstStyle>
          <a:p>
            <a:fld id="{F5B75F7A-516D-4850-9A30-35A47BF6499A}" type="slidenum">
              <a:rPr lang="en-US" smtClean="0"/>
              <a:pPr/>
              <a:t>‹#›</a:t>
            </a:fld>
            <a:endParaRPr lang="en-US" dirty="0"/>
          </a:p>
        </p:txBody>
      </p:sp>
      <p:pic>
        <p:nvPicPr>
          <p:cNvPr id="19" name="Picture 2"/>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086600" y="6400800"/>
            <a:ext cx="984849" cy="482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8" r:id="rId4"/>
    <p:sldLayoutId id="2147483679" r:id="rId5"/>
    <p:sldLayoutId id="2147483680" r:id="rId6"/>
    <p:sldLayoutId id="2147483681" r:id="rId7"/>
    <p:sldLayoutId id="2147483682" r:id="rId8"/>
  </p:sldLayoutIdLst>
  <p:timing>
    <p:tnLst>
      <p:par>
        <p:cTn id="1" dur="indefinite" restart="never" nodeType="tmRoot"/>
      </p:par>
    </p:tnLst>
  </p:timing>
  <p:hf hdr="0" dt="0"/>
  <p:txStyles>
    <p:titleStyle>
      <a:lvl1pPr algn="ctr" defTabSz="914400" rtl="0" eaLnBrk="1" latinLnBrk="0" hangingPunct="1">
        <a:spcBef>
          <a:spcPct val="0"/>
        </a:spcBef>
        <a:buNone/>
        <a:defRPr sz="2800" b="1" kern="1200" cap="none"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us2020.org/about-us" TargetMode="External"/><Relationship Id="rId2" Type="http://schemas.openxmlformats.org/officeDocument/2006/relationships/hyperlink" Target="mailto:sholmes12@cps.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findyouthinfo.gov/" TargetMode="External"/><Relationship Id="rId7" Type="http://schemas.openxmlformats.org/officeDocument/2006/relationships/hyperlink" Target="http://www.youthmentoring.org/02guide.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dol.gov/cgi-bin/leave-dol.asp?exiturl=http://www.ncwd-youth.info/resources_|_Publications/mentoring.html&amp;exitTitle=www.ncwd-youth.info/resources_|_Publications/mentoring.html" TargetMode="External"/><Relationship Id="rId5" Type="http://schemas.openxmlformats.org/officeDocument/2006/relationships/hyperlink" Target="http://www.dorseyconsultingservices.com/" TargetMode="External"/><Relationship Id="rId4" Type="http://schemas.openxmlformats.org/officeDocument/2006/relationships/hyperlink" Target="http://www.mentoryouth.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www.dol.gov/whd/regs/compliance/whdfs13.pdf" TargetMode="External"/><Relationship Id="rId4" Type="http://schemas.openxmlformats.org/officeDocument/2006/relationships/hyperlink" Target="http://www.dol.gov/whd"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ycc@dol.gov"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www.dorseyconsultingservices.com/" TargetMode="External"/><Relationship Id="rId4" Type="http://schemas.openxmlformats.org/officeDocument/2006/relationships/hyperlink" Target="mailto:tressadorsey@att.net"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workforce3one.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819400"/>
            <a:ext cx="8458200" cy="1676400"/>
          </a:xfrm>
        </p:spPr>
        <p:txBody>
          <a:bodyPr/>
          <a:lstStyle/>
          <a:p>
            <a:r>
              <a:rPr lang="en-US" dirty="0"/>
              <a:t>Developing a Sustainable Employer-based Mentoring Program for Youth</a:t>
            </a:r>
          </a:p>
        </p:txBody>
      </p:sp>
      <p:sp>
        <p:nvSpPr>
          <p:cNvPr id="3" name="Subtitle 2"/>
          <p:cNvSpPr>
            <a:spLocks noGrp="1"/>
          </p:cNvSpPr>
          <p:nvPr>
            <p:ph type="subTitle" idx="1"/>
          </p:nvPr>
        </p:nvSpPr>
        <p:spPr>
          <a:xfrm>
            <a:off x="4191000" y="4572000"/>
            <a:ext cx="4953000" cy="1981200"/>
          </a:xfrm>
        </p:spPr>
        <p:txBody>
          <a:bodyPr anchor="t" anchorCtr="0">
            <a:noAutofit/>
          </a:bodyPr>
          <a:lstStyle/>
          <a:p>
            <a:pPr algn="l"/>
            <a:r>
              <a:rPr lang="en-US" sz="1800" dirty="0" smtClean="0">
                <a:ln w="17780" cmpd="sng">
                  <a:noFill/>
                  <a:prstDash val="solid"/>
                  <a:miter lim="800000"/>
                </a:ln>
                <a:ea typeface="+mj-ea"/>
              </a:rPr>
              <a:t>Webinar Date:  	February 10, 2015</a:t>
            </a:r>
          </a:p>
          <a:p>
            <a:pPr algn="l"/>
            <a:r>
              <a:rPr lang="en-US" sz="1800" dirty="0">
                <a:ln w="17780" cmpd="sng">
                  <a:noFill/>
                  <a:prstDash val="solid"/>
                  <a:miter lim="800000"/>
                </a:ln>
                <a:ea typeface="+mj-ea"/>
              </a:rPr>
              <a:t> </a:t>
            </a:r>
            <a:r>
              <a:rPr lang="en-US" sz="1800" dirty="0" smtClean="0">
                <a:ln w="17780" cmpd="sng">
                  <a:noFill/>
                  <a:prstDash val="solid"/>
                  <a:miter lim="800000"/>
                </a:ln>
                <a:ea typeface="+mj-ea"/>
              </a:rPr>
              <a:t>                          	 2:00PM EST</a:t>
            </a:r>
            <a:endParaRPr lang="en-US" sz="1800" dirty="0">
              <a:ln w="17780" cmpd="sng">
                <a:noFill/>
                <a:prstDash val="solid"/>
                <a:miter lim="800000"/>
              </a:ln>
              <a:ea typeface="+mj-ea"/>
            </a:endParaRPr>
          </a:p>
          <a:p>
            <a:pPr algn="l">
              <a:spcBef>
                <a:spcPts val="0"/>
              </a:spcBef>
              <a:spcAft>
                <a:spcPts val="0"/>
              </a:spcAft>
            </a:pPr>
            <a:r>
              <a:rPr lang="en-US" sz="1800" i="1" dirty="0" smtClean="0">
                <a:ln w="17780" cmpd="sng">
                  <a:noFill/>
                  <a:prstDash val="solid"/>
                  <a:miter lim="800000"/>
                </a:ln>
                <a:ea typeface="+mj-ea"/>
              </a:rPr>
              <a:t>Presenters: 	Division of Youth Services</a:t>
            </a:r>
          </a:p>
          <a:p>
            <a:pPr algn="l"/>
            <a:r>
              <a:rPr lang="en-US" sz="1600" dirty="0" smtClean="0">
                <a:ln w="17780" cmpd="sng">
                  <a:noFill/>
                  <a:prstDash val="solid"/>
                  <a:miter lim="800000"/>
                </a:ln>
                <a:ea typeface="+mj-ea"/>
              </a:rPr>
              <a:t>U.S</a:t>
            </a:r>
            <a:r>
              <a:rPr lang="en-US" sz="1600" dirty="0">
                <a:ln w="17780" cmpd="sng">
                  <a:noFill/>
                  <a:prstDash val="solid"/>
                  <a:miter lim="800000"/>
                </a:ln>
                <a:ea typeface="+mj-ea"/>
              </a:rPr>
              <a:t>. </a:t>
            </a:r>
            <a:r>
              <a:rPr lang="en-US" sz="1600" dirty="0" smtClean="0">
                <a:ln w="17780" cmpd="sng">
                  <a:noFill/>
                  <a:prstDash val="solid"/>
                  <a:miter lim="800000"/>
                </a:ln>
                <a:ea typeface="+mj-ea"/>
              </a:rPr>
              <a:t>Department of Labor</a:t>
            </a:r>
          </a:p>
          <a:p>
            <a:pPr algn="l">
              <a:spcBef>
                <a:spcPts val="0"/>
              </a:spcBef>
              <a:spcAft>
                <a:spcPts val="0"/>
              </a:spcAft>
            </a:pPr>
            <a:r>
              <a:rPr lang="en-US" sz="1600" dirty="0" smtClean="0">
                <a:ln w="17780" cmpd="sng">
                  <a:noFill/>
                  <a:prstDash val="solid"/>
                  <a:miter lim="800000"/>
                </a:ln>
                <a:ea typeface="+mj-ea"/>
              </a:rPr>
              <a:t>Employment </a:t>
            </a:r>
            <a:r>
              <a:rPr lang="en-US" sz="1600" dirty="0">
                <a:ln w="17780" cmpd="sng">
                  <a:noFill/>
                  <a:prstDash val="solid"/>
                  <a:miter lim="800000"/>
                </a:ln>
                <a:ea typeface="+mj-ea"/>
              </a:rPr>
              <a:t>and </a:t>
            </a:r>
            <a:r>
              <a:rPr lang="en-US" sz="1600" dirty="0" smtClean="0">
                <a:ln w="17780" cmpd="sng">
                  <a:noFill/>
                  <a:prstDash val="solid"/>
                  <a:miter lim="800000"/>
                </a:ln>
                <a:ea typeface="+mj-ea"/>
              </a:rPr>
              <a:t>Training Administration </a:t>
            </a:r>
            <a:endParaRPr lang="en-US" sz="1600" dirty="0">
              <a:ln w="17780" cmpd="sng">
                <a:noFill/>
                <a:prstDash val="solid"/>
                <a:miter lim="800000"/>
              </a:ln>
              <a:ea typeface="+mj-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Reporting mentoring</a:t>
            </a: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10</a:t>
            </a:fld>
            <a:endParaRPr lang="en-US"/>
          </a:p>
        </p:txBody>
      </p:sp>
      <p:sp>
        <p:nvSpPr>
          <p:cNvPr id="6" name="Content Placeholder 2"/>
          <p:cNvSpPr txBox="1">
            <a:spLocks/>
          </p:cNvSpPr>
          <p:nvPr/>
        </p:nvSpPr>
        <p:spPr>
          <a:xfrm>
            <a:off x="914400" y="2590800"/>
            <a:ext cx="7772400" cy="1752600"/>
          </a:xfrm>
          <a:prstGeom prst="rect">
            <a:avLst/>
          </a:prstGeom>
          <a:solidFill>
            <a:schemeClr val="bg1">
              <a:lumMod val="75000"/>
              <a:alpha val="85000"/>
            </a:schemeClr>
          </a:solidFill>
        </p:spPr>
        <p:txBody>
          <a:bodyPr vert="horz" lIns="91440" tIns="45720" rIns="91440" bIns="45720" rtlCol="0">
            <a:normAutofit fontScale="62500" lnSpcReduction="20000"/>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600" dirty="0" smtClean="0"/>
          </a:p>
          <a:p>
            <a:pPr marL="0" indent="0">
              <a:buFont typeface="Arial" pitchFamily="34" charset="0"/>
              <a:buNone/>
            </a:pPr>
            <a:r>
              <a:rPr lang="en-US" sz="4500" b="1" dirty="0" smtClean="0"/>
              <a:t>Evan Rosenberg </a:t>
            </a:r>
          </a:p>
          <a:p>
            <a:pPr marL="0" indent="0">
              <a:spcBef>
                <a:spcPts val="0"/>
              </a:spcBef>
              <a:spcAft>
                <a:spcPts val="0"/>
              </a:spcAft>
              <a:buNone/>
            </a:pPr>
            <a:r>
              <a:rPr lang="en-US" sz="4500" dirty="0" smtClean="0"/>
              <a:t>Division </a:t>
            </a:r>
            <a:r>
              <a:rPr lang="en-US" sz="4500" dirty="0"/>
              <a:t>of Youth </a:t>
            </a:r>
            <a:r>
              <a:rPr lang="en-US" sz="4500" dirty="0" smtClean="0"/>
              <a:t>Services </a:t>
            </a:r>
          </a:p>
          <a:p>
            <a:pPr marL="0" indent="0">
              <a:spcBef>
                <a:spcPts val="0"/>
              </a:spcBef>
              <a:spcAft>
                <a:spcPts val="0"/>
              </a:spcAft>
              <a:buNone/>
            </a:pPr>
            <a:r>
              <a:rPr lang="en-US" sz="4500" dirty="0" smtClean="0"/>
              <a:t>U.S</a:t>
            </a:r>
            <a:r>
              <a:rPr lang="en-US" sz="4500" dirty="0"/>
              <a:t>. Department of </a:t>
            </a:r>
            <a:r>
              <a:rPr lang="en-US" sz="4500" dirty="0" smtClean="0"/>
              <a:t>Labor </a:t>
            </a:r>
          </a:p>
          <a:p>
            <a:pPr marL="0" indent="0">
              <a:spcBef>
                <a:spcPts val="0"/>
              </a:spcBef>
              <a:spcAft>
                <a:spcPts val="0"/>
              </a:spcAft>
              <a:buNone/>
            </a:pPr>
            <a:r>
              <a:rPr lang="en-US" sz="4500" dirty="0" smtClean="0"/>
              <a:t>Employment </a:t>
            </a:r>
            <a:r>
              <a:rPr lang="en-US" sz="4500" dirty="0"/>
              <a:t>and Training Administration </a:t>
            </a:r>
          </a:p>
        </p:txBody>
      </p:sp>
      <p:sp>
        <p:nvSpPr>
          <p:cNvPr id="7" name="Title 11"/>
          <p:cNvSpPr txBox="1">
            <a:spLocks/>
          </p:cNvSpPr>
          <p:nvPr/>
        </p:nvSpPr>
        <p:spPr>
          <a:xfrm>
            <a:off x="0" y="0"/>
            <a:ext cx="9144000" cy="10668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pPr algn="ctr"/>
            <a:endParaRPr lang="en-US" sz="2000" dirty="0" smtClean="0"/>
          </a:p>
          <a:p>
            <a:pPr algn="ctr"/>
            <a:r>
              <a:rPr lang="en-US" sz="2800" cap="none" dirty="0" smtClean="0">
                <a:ln w="12700">
                  <a:noFill/>
                  <a:prstDash val="solid"/>
                </a:ln>
                <a:effectLst>
                  <a:outerShdw blurRad="38100" dist="38100" dir="2700000" algn="tl">
                    <a:srgbClr val="000000">
                      <a:alpha val="43137"/>
                    </a:srgbClr>
                  </a:outerShdw>
                </a:effectLst>
              </a:rPr>
              <a:t>Participant Tracking System</a:t>
            </a:r>
            <a:endParaRPr lang="en-US" sz="2800" cap="none" dirty="0">
              <a:ln w="12700">
                <a:noFill/>
                <a:prstDash val="solid"/>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94636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PTS Mentoring Definition</a:t>
            </a:r>
            <a:endParaRPr lang="en-US" dirty="0"/>
          </a:p>
        </p:txBody>
      </p:sp>
      <p:sp>
        <p:nvSpPr>
          <p:cNvPr id="3" name="Content Placeholder 2"/>
          <p:cNvSpPr>
            <a:spLocks noGrp="1"/>
          </p:cNvSpPr>
          <p:nvPr>
            <p:ph idx="1"/>
          </p:nvPr>
        </p:nvSpPr>
        <p:spPr/>
        <p:txBody>
          <a:bodyPr>
            <a:normAutofit lnSpcReduction="10000"/>
          </a:bodyPr>
          <a:lstStyle/>
          <a:p>
            <a:r>
              <a:rPr lang="en-US" sz="2000" dirty="0"/>
              <a:t>Mentoring includes one-on-one, group, and/or service-based mentoring in which program participants are matched with adult mentors, preferably in the selected high-growth H-1B industry(</a:t>
            </a:r>
            <a:r>
              <a:rPr lang="en-US" sz="2000" dirty="0" err="1"/>
              <a:t>ies</a:t>
            </a:r>
            <a:r>
              <a:rPr lang="en-US" sz="2000" dirty="0"/>
              <a:t>) or occupation(s). </a:t>
            </a:r>
            <a:endParaRPr lang="en-US" sz="2000" dirty="0" smtClean="0"/>
          </a:p>
          <a:p>
            <a:r>
              <a:rPr lang="en-US" sz="2000" dirty="0" smtClean="0"/>
              <a:t>Mentors </a:t>
            </a:r>
            <a:r>
              <a:rPr lang="en-US" sz="2000" dirty="0"/>
              <a:t>should have frequent contact with program participants over a prolonged period of at least one year and should provide guidance in navigating their identified career pathway. </a:t>
            </a:r>
            <a:endParaRPr lang="en-US" sz="2000" dirty="0" smtClean="0"/>
          </a:p>
          <a:p>
            <a:r>
              <a:rPr lang="en-US" sz="2000" dirty="0" smtClean="0"/>
              <a:t>While </a:t>
            </a:r>
            <a:r>
              <a:rPr lang="en-US" sz="2000" dirty="0"/>
              <a:t>group mentoring is an acceptable type of mentoring service, all participants that receive formal mentoring must be assigned a mentor and also receive </a:t>
            </a:r>
            <a:r>
              <a:rPr lang="en-US" sz="2000" dirty="0" smtClean="0"/>
              <a:t>one-on-one </a:t>
            </a:r>
            <a:r>
              <a:rPr lang="en-US" sz="2000" dirty="0"/>
              <a:t>mentoring</a:t>
            </a:r>
            <a:r>
              <a:rPr lang="en-US" sz="2000" dirty="0" smtClean="0"/>
              <a:t>. </a:t>
            </a:r>
          </a:p>
          <a:p>
            <a:pPr lvl="1"/>
            <a:r>
              <a:rPr lang="en-US" sz="1800" dirty="0" smtClean="0"/>
              <a:t>One-on-one mentoring means a participant has an assigned adult mentor that they meet with on a one-on-one basis</a:t>
            </a:r>
          </a:p>
          <a:p>
            <a:pPr lvl="1"/>
            <a:r>
              <a:rPr lang="en-US" sz="1800" dirty="0" smtClean="0"/>
              <a:t>Mentors must be adults other than staff working on the grant (i.e., teachers, case managers, etc.)</a:t>
            </a:r>
            <a:endParaRPr lang="en-US" sz="1800"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11</a:t>
            </a:fld>
            <a:endParaRPr lang="en-US" dirty="0"/>
          </a:p>
        </p:txBody>
      </p:sp>
    </p:spTree>
    <p:extLst>
      <p:ext uri="{BB962C8B-B14F-4D97-AF65-F5344CB8AC3E}">
        <p14:creationId xmlns:p14="http://schemas.microsoft.com/office/powerpoint/2010/main" val="19706487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Mentoring Targets</a:t>
            </a:r>
            <a:endParaRPr lang="en-US" dirty="0"/>
          </a:p>
        </p:txBody>
      </p:sp>
      <p:sp>
        <p:nvSpPr>
          <p:cNvPr id="3" name="Content Placeholder 2"/>
          <p:cNvSpPr>
            <a:spLocks noGrp="1"/>
          </p:cNvSpPr>
          <p:nvPr>
            <p:ph idx="1"/>
          </p:nvPr>
        </p:nvSpPr>
        <p:spPr/>
        <p:txBody>
          <a:bodyPr>
            <a:normAutofit fontScale="62500" lnSpcReduction="20000"/>
          </a:bodyPr>
          <a:lstStyle/>
          <a:p>
            <a:r>
              <a:rPr lang="en-US" dirty="0"/>
              <a:t>We have heard that some grantees had a different understanding of what would be counted as mentoring in the PTS when </a:t>
            </a:r>
            <a:r>
              <a:rPr lang="en-US" dirty="0" smtClean="0"/>
              <a:t>grantees </a:t>
            </a:r>
            <a:r>
              <a:rPr lang="en-US" dirty="0"/>
              <a:t>provided mentoring targets in their performance matrix.  </a:t>
            </a:r>
            <a:endParaRPr lang="en-US" dirty="0" smtClean="0"/>
          </a:p>
          <a:p>
            <a:r>
              <a:rPr lang="en-US" dirty="0" smtClean="0"/>
              <a:t>Grantees </a:t>
            </a:r>
            <a:r>
              <a:rPr lang="en-US" dirty="0"/>
              <a:t>will now have the opportunity to work with their FPO to provide an updated mentoring target if they believe their original target is not realistic given the clarification in the mentoring definition.  </a:t>
            </a:r>
            <a:endParaRPr lang="en-US" dirty="0" smtClean="0"/>
          </a:p>
          <a:p>
            <a:r>
              <a:rPr lang="en-US" dirty="0" smtClean="0"/>
              <a:t>In </a:t>
            </a:r>
            <a:r>
              <a:rPr lang="en-US" dirty="0"/>
              <a:t>order to update the mentoring target, grantees will need to work with their FPO to submit the updated target as a modification to their statement of work.  </a:t>
            </a:r>
            <a:endParaRPr lang="en-US" dirty="0" smtClean="0"/>
          </a:p>
          <a:p>
            <a:r>
              <a:rPr lang="en-US" dirty="0" smtClean="0"/>
              <a:t>If </a:t>
            </a:r>
            <a:r>
              <a:rPr lang="en-US" dirty="0"/>
              <a:t>grantees are planning to submit any other modifications in the near future, we encourage </a:t>
            </a:r>
            <a:r>
              <a:rPr lang="en-US" dirty="0" smtClean="0"/>
              <a:t>grantees to </a:t>
            </a:r>
            <a:r>
              <a:rPr lang="en-US" dirty="0"/>
              <a:t>submit them at one time.  </a:t>
            </a:r>
            <a:endParaRPr lang="en-US" dirty="0" smtClean="0"/>
          </a:p>
          <a:p>
            <a:r>
              <a:rPr lang="en-US" dirty="0" smtClean="0"/>
              <a:t>Grantees </a:t>
            </a:r>
            <a:r>
              <a:rPr lang="en-US" dirty="0"/>
              <a:t>have until March </a:t>
            </a:r>
            <a:r>
              <a:rPr lang="en-US" dirty="0" smtClean="0"/>
              <a:t>31, 2015 </a:t>
            </a:r>
            <a:r>
              <a:rPr lang="en-US" dirty="0"/>
              <a:t>to submit an updated mentoring target. </a:t>
            </a:r>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12</a:t>
            </a:fld>
            <a:endParaRPr lang="en-US" dirty="0"/>
          </a:p>
        </p:txBody>
      </p:sp>
    </p:spTree>
    <p:extLst>
      <p:ext uri="{BB962C8B-B14F-4D97-AF65-F5344CB8AC3E}">
        <p14:creationId xmlns:p14="http://schemas.microsoft.com/office/powerpoint/2010/main" val="39170199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Please enter your questions </a:t>
            </a:r>
            <a:r>
              <a:rPr lang="en-US" dirty="0" smtClean="0"/>
              <a:t>in </a:t>
            </a:r>
            <a:br>
              <a:rPr lang="en-US" dirty="0" smtClean="0"/>
            </a:br>
            <a:r>
              <a:rPr lang="en-US" dirty="0" smtClean="0"/>
              <a:t>the </a:t>
            </a:r>
            <a:r>
              <a:rPr lang="en-US" dirty="0"/>
              <a:t>Chat Room! </a:t>
            </a:r>
          </a:p>
        </p:txBody>
      </p:sp>
      <p:pic>
        <p:nvPicPr>
          <p:cNvPr id="5" name="Picture 4" title="Question mar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7475" y="1771650"/>
            <a:ext cx="3810000" cy="3790950"/>
          </a:xfrm>
          <a:prstGeom prst="rect">
            <a:avLst/>
          </a:prstGeom>
          <a:effectLst>
            <a:reflection blurRad="6350" stA="50000" endA="275" endPos="40000" dist="101600" dir="5400000" sy="-100000" algn="bl" rotWithShape="0"/>
          </a:effectLst>
        </p:spPr>
      </p:pic>
      <p:sp>
        <p:nvSpPr>
          <p:cNvPr id="3" name="Slide Number Placeholder 2"/>
          <p:cNvSpPr>
            <a:spLocks noGrp="1"/>
          </p:cNvSpPr>
          <p:nvPr>
            <p:ph type="sldNum" sz="quarter" idx="12"/>
          </p:nvPr>
        </p:nvSpPr>
        <p:spPr/>
        <p:txBody>
          <a:bodyPr/>
          <a:lstStyle/>
          <a:p>
            <a:fld id="{01723B91-CE10-4F20-890A-0852E2246859}" type="slidenum">
              <a:rPr lang="en-US" smtClean="0"/>
              <a:pPr/>
              <a:t>13</a:t>
            </a:fld>
            <a:endParaRPr lang="en-US"/>
          </a:p>
        </p:txBody>
      </p:sp>
      <p:sp>
        <p:nvSpPr>
          <p:cNvPr id="4" name="Footer Placeholder 3"/>
          <p:cNvSpPr>
            <a:spLocks noGrp="1"/>
          </p:cNvSpPr>
          <p:nvPr>
            <p:ph type="ftr" sz="quarter" idx="11"/>
          </p:nvPr>
        </p:nvSpPr>
        <p:spPr/>
        <p:txBody>
          <a:bodyPr/>
          <a:lstStyle/>
          <a:p>
            <a:r>
              <a:rPr lang="en-US" smtClean="0"/>
              <a:t>#</a:t>
            </a:r>
            <a:endParaRPr lang="en-US"/>
          </a:p>
        </p:txBody>
      </p:sp>
    </p:spTree>
    <p:extLst>
      <p:ext uri="{BB962C8B-B14F-4D97-AF65-F5344CB8AC3E}">
        <p14:creationId xmlns:p14="http://schemas.microsoft.com/office/powerpoint/2010/main" val="15810753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Recruitment</a:t>
            </a:r>
          </a:p>
        </p:txBody>
      </p:sp>
      <p:sp>
        <p:nvSpPr>
          <p:cNvPr id="3" name="Content Placeholder 2"/>
          <p:cNvSpPr>
            <a:spLocks noGrp="1"/>
          </p:cNvSpPr>
          <p:nvPr>
            <p:ph idx="1"/>
          </p:nvPr>
        </p:nvSpPr>
        <p:spPr/>
        <p:txBody>
          <a:bodyPr>
            <a:normAutofit/>
          </a:bodyPr>
          <a:lstStyle/>
          <a:p>
            <a:r>
              <a:rPr lang="en-US" sz="2000" dirty="0" smtClean="0"/>
              <a:t>Who: Supervisors</a:t>
            </a:r>
            <a:r>
              <a:rPr lang="en-US" sz="2000" dirty="0"/>
              <a:t>, CEO’s, CFO’s, Human Resources Staff, Training and Development Personnel</a:t>
            </a:r>
          </a:p>
          <a:p>
            <a:r>
              <a:rPr lang="en-US" sz="2000" dirty="0" smtClean="0"/>
              <a:t>Why: Looks </a:t>
            </a:r>
            <a:r>
              <a:rPr lang="en-US" sz="2000" dirty="0"/>
              <a:t>good on resume, </a:t>
            </a:r>
            <a:r>
              <a:rPr lang="en-US" sz="2000" dirty="0" smtClean="0"/>
              <a:t>investing </a:t>
            </a:r>
            <a:r>
              <a:rPr lang="en-US" sz="2000" dirty="0"/>
              <a:t>in future co-workers, employees and bosses</a:t>
            </a:r>
          </a:p>
          <a:p>
            <a:r>
              <a:rPr lang="en-US" sz="2000" dirty="0" smtClean="0"/>
              <a:t>Where: Chamber </a:t>
            </a:r>
            <a:r>
              <a:rPr lang="en-US" sz="2000" dirty="0"/>
              <a:t>of Commerce, </a:t>
            </a:r>
            <a:r>
              <a:rPr lang="en-US" sz="2000" dirty="0" smtClean="0"/>
              <a:t>industry leaders</a:t>
            </a:r>
            <a:r>
              <a:rPr lang="en-US" sz="2000" dirty="0"/>
              <a:t>, </a:t>
            </a:r>
            <a:r>
              <a:rPr lang="en-US" sz="2000" dirty="0" smtClean="0"/>
              <a:t>professionals </a:t>
            </a:r>
            <a:r>
              <a:rPr lang="en-US" sz="2000" dirty="0"/>
              <a:t>in the field</a:t>
            </a:r>
          </a:p>
          <a:p>
            <a:r>
              <a:rPr lang="en-US" sz="2000" dirty="0" smtClean="0"/>
              <a:t>How: Time </a:t>
            </a:r>
            <a:r>
              <a:rPr lang="en-US" sz="2000" dirty="0"/>
              <a:t>commitment, guidelines (“rules</a:t>
            </a:r>
            <a:r>
              <a:rPr lang="en-US" sz="2000" dirty="0" smtClean="0"/>
              <a:t>”), </a:t>
            </a:r>
            <a:r>
              <a:rPr lang="en-US" sz="2000" dirty="0"/>
              <a:t>reporting</a:t>
            </a:r>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14</a:t>
            </a:fld>
            <a:endParaRPr lang="en-US" dirty="0"/>
          </a:p>
        </p:txBody>
      </p:sp>
    </p:spTree>
    <p:extLst>
      <p:ext uri="{BB962C8B-B14F-4D97-AF65-F5344CB8AC3E}">
        <p14:creationId xmlns:p14="http://schemas.microsoft.com/office/powerpoint/2010/main" val="2875059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Employer Informed Mentoring Design</a:t>
            </a:r>
            <a:endParaRPr lang="en-US" sz="3600"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15</a:t>
            </a:fld>
            <a:endParaRPr lang="en-US"/>
          </a:p>
        </p:txBody>
      </p:sp>
      <p:sp>
        <p:nvSpPr>
          <p:cNvPr id="6" name="Content Placeholder 2"/>
          <p:cNvSpPr txBox="1">
            <a:spLocks/>
          </p:cNvSpPr>
          <p:nvPr/>
        </p:nvSpPr>
        <p:spPr>
          <a:xfrm>
            <a:off x="685800" y="2209800"/>
            <a:ext cx="7467600" cy="1981200"/>
          </a:xfrm>
          <a:prstGeom prst="rect">
            <a:avLst/>
          </a:prstGeom>
          <a:solidFill>
            <a:schemeClr val="bg1">
              <a:lumMod val="75000"/>
              <a:alpha val="85000"/>
            </a:schemeClr>
          </a:solidFill>
        </p:spPr>
        <p:txBody>
          <a:bodyPr vert="horz" lIns="91440" tIns="45720" rIns="91440" bIns="45720" rtlCol="0">
            <a:normAutofit fontScale="77500" lnSpcReduction="20000"/>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600" dirty="0" smtClean="0"/>
          </a:p>
          <a:p>
            <a:pPr marL="0" indent="0">
              <a:buFont typeface="Arial" pitchFamily="34" charset="0"/>
              <a:buNone/>
            </a:pPr>
            <a:r>
              <a:rPr lang="en-US" b="1" dirty="0" smtClean="0"/>
              <a:t>Karla Spangler </a:t>
            </a:r>
          </a:p>
          <a:p>
            <a:pPr marL="0" indent="0">
              <a:buFont typeface="Arial" pitchFamily="34" charset="0"/>
              <a:buNone/>
            </a:pPr>
            <a:r>
              <a:rPr lang="en-US" dirty="0" smtClean="0"/>
              <a:t>Director of Career Preparation and Readiness</a:t>
            </a:r>
          </a:p>
          <a:p>
            <a:pPr marL="0" indent="0">
              <a:buNone/>
            </a:pPr>
            <a:r>
              <a:rPr lang="en-US" dirty="0" smtClean="0"/>
              <a:t>Pathways to Prosperity</a:t>
            </a:r>
          </a:p>
          <a:p>
            <a:pPr marL="0" indent="0">
              <a:buNone/>
            </a:pPr>
            <a:r>
              <a:rPr lang="en-US" dirty="0" smtClean="0"/>
              <a:t>Toledo, Ohio</a:t>
            </a:r>
            <a:endParaRPr lang="en-US" dirty="0"/>
          </a:p>
        </p:txBody>
      </p:sp>
      <p:sp>
        <p:nvSpPr>
          <p:cNvPr id="9" name="Title 11"/>
          <p:cNvSpPr txBox="1">
            <a:spLocks/>
          </p:cNvSpPr>
          <p:nvPr/>
        </p:nvSpPr>
        <p:spPr>
          <a:xfrm>
            <a:off x="0" y="0"/>
            <a:ext cx="9144000" cy="10668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pPr algn="ctr"/>
            <a:endParaRPr lang="en-US" sz="2000" dirty="0" smtClean="0"/>
          </a:p>
          <a:p>
            <a:pPr algn="ctr"/>
            <a:r>
              <a:rPr lang="en-US" sz="2800" cap="none" dirty="0" smtClean="0">
                <a:ln w="12700">
                  <a:noFill/>
                  <a:prstDash val="solid"/>
                </a:ln>
                <a:effectLst>
                  <a:outerShdw blurRad="38100" dist="38100" dir="2700000" algn="tl">
                    <a:srgbClr val="000000">
                      <a:alpha val="43137"/>
                    </a:srgbClr>
                  </a:outerShdw>
                </a:effectLst>
              </a:rPr>
              <a:t>YCC Grantee</a:t>
            </a:r>
            <a:endParaRPr lang="en-US" sz="2800" cap="none" dirty="0">
              <a:ln w="12700">
                <a:noFill/>
                <a:prstDash val="solid"/>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09445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title="Educators, Industry, Student "/>
          <p:cNvGraphicFramePr/>
          <p:nvPr>
            <p:extLst>
              <p:ext uri="{D42A27DB-BD31-4B8C-83A1-F6EECF244321}">
                <p14:modId xmlns:p14="http://schemas.microsoft.com/office/powerpoint/2010/main" val="2259614967"/>
              </p:ext>
            </p:extLst>
          </p:nvPr>
        </p:nvGraphicFramePr>
        <p:xfrm>
          <a:off x="228600" y="609600"/>
          <a:ext cx="38862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6"/>
          <p:cNvSpPr txBox="1">
            <a:spLocks/>
          </p:cNvSpPr>
          <p:nvPr/>
        </p:nvSpPr>
        <p:spPr>
          <a:xfrm>
            <a:off x="5029200" y="1371600"/>
            <a:ext cx="3657600" cy="3657600"/>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200" dirty="0">
                <a:solidFill>
                  <a:schemeClr val="tx2"/>
                </a:solidFill>
                <a:latin typeface="Arial" pitchFamily="34" charset="0"/>
                <a:ea typeface="+mn-ea"/>
                <a:cs typeface="Arial" pitchFamily="34" charset="0"/>
              </a:rPr>
              <a:t>One Goal:  </a:t>
            </a:r>
            <a:endParaRPr lang="en-US" sz="2200" dirty="0" smtClean="0">
              <a:solidFill>
                <a:schemeClr val="tx2"/>
              </a:solidFill>
              <a:latin typeface="Arial" pitchFamily="34" charset="0"/>
              <a:ea typeface="+mn-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2200" dirty="0">
              <a:solidFill>
                <a:schemeClr val="tx2"/>
              </a:solidFill>
              <a:latin typeface="Arial" pitchFamily="34" charset="0"/>
              <a:ea typeface="+mn-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2200" dirty="0" smtClean="0">
                <a:solidFill>
                  <a:schemeClr val="tx2"/>
                </a:solidFill>
                <a:latin typeface="Arial" pitchFamily="34" charset="0"/>
                <a:ea typeface="+mn-ea"/>
                <a:cs typeface="Arial" pitchFamily="34" charset="0"/>
              </a:rPr>
              <a:t>Our </a:t>
            </a:r>
            <a:r>
              <a:rPr lang="en-US" sz="2200" dirty="0">
                <a:solidFill>
                  <a:schemeClr val="tx2"/>
                </a:solidFill>
                <a:latin typeface="Arial" pitchFamily="34" charset="0"/>
                <a:ea typeface="+mn-ea"/>
                <a:cs typeface="Arial" pitchFamily="34" charset="0"/>
              </a:rPr>
              <a:t>students will graduate with the tools needed to be successful in life.</a:t>
            </a:r>
          </a:p>
        </p:txBody>
      </p:sp>
      <p:sp>
        <p:nvSpPr>
          <p:cNvPr id="2" name="Title 1"/>
          <p:cNvSpPr>
            <a:spLocks noGrp="1"/>
          </p:cNvSpPr>
          <p:nvPr>
            <p:ph type="title"/>
          </p:nvPr>
        </p:nvSpPr>
        <p:spPr/>
        <p:txBody>
          <a:bodyPr/>
          <a:lstStyle/>
          <a:p>
            <a:r>
              <a:rPr lang="en-US" dirty="0" smtClean="0"/>
              <a:t>Partnerships That </a:t>
            </a:r>
            <a:r>
              <a:rPr lang="en-US" dirty="0"/>
              <a:t>Work</a:t>
            </a:r>
          </a:p>
        </p:txBody>
      </p:sp>
    </p:spTree>
    <p:extLst>
      <p:ext uri="{BB962C8B-B14F-4D97-AF65-F5344CB8AC3E}">
        <p14:creationId xmlns:p14="http://schemas.microsoft.com/office/powerpoint/2010/main" val="1059712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3100" dirty="0" smtClean="0"/>
              <a:t>Strong </a:t>
            </a:r>
            <a:r>
              <a:rPr lang="en-US" sz="3100" dirty="0"/>
              <a:t>Business Advisory Council</a:t>
            </a:r>
            <a:r>
              <a:rPr lang="en-US" dirty="0"/>
              <a:t/>
            </a:r>
            <a:br>
              <a:rPr lang="en-US" dirty="0"/>
            </a:br>
            <a:endParaRPr lang="en-US" dirty="0"/>
          </a:p>
        </p:txBody>
      </p:sp>
      <p:pic>
        <p:nvPicPr>
          <p:cNvPr id="7173" name="Picture 5" title="Partners pushing together puzzle pie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066800"/>
            <a:ext cx="7620000" cy="328612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11"/>
          <p:cNvSpPr txBox="1">
            <a:spLocks/>
          </p:cNvSpPr>
          <p:nvPr/>
        </p:nvSpPr>
        <p:spPr>
          <a:xfrm>
            <a:off x="762000" y="4038600"/>
            <a:ext cx="7391400" cy="2514600"/>
          </a:xfrm>
          <a:prstGeom prst="rect">
            <a:avLst/>
          </a:prstGeom>
        </p:spPr>
        <p:txBody>
          <a:bodyPr vert="horz" lIns="91440" tIns="45720" rIns="91440" bIns="45720" rtlCol="0" anchor="ctr">
            <a:normAutofit/>
          </a:bodyPr>
          <a:lstStyle>
            <a:lvl1pPr marL="228600" indent="-182880" algn="l" defTabSz="914400" rtl="0" eaLnBrk="1" latinLnBrk="0" hangingPunct="1">
              <a:spcBef>
                <a:spcPct val="20000"/>
              </a:spcBef>
              <a:buClr>
                <a:schemeClr val="tx1">
                  <a:lumMod val="50000"/>
                  <a:lumOff val="50000"/>
                </a:schemeClr>
              </a:buClr>
              <a:buFont typeface="Wingdings" pitchFamily="2" charset="2"/>
              <a:buChar char="§"/>
              <a:defRPr sz="12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2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2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2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2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2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2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2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200" kern="1200" baseline="0">
                <a:solidFill>
                  <a:schemeClr val="tx1"/>
                </a:solidFill>
                <a:latin typeface="+mn-lt"/>
                <a:ea typeface="+mn-ea"/>
                <a:cs typeface="+mn-cs"/>
              </a:defRPr>
            </a:lvl9pPr>
          </a:lstStyle>
          <a:p>
            <a:pPr marL="228600" marR="0" lvl="0" indent="-182880" algn="ctr" defTabSz="914400" rtl="0" eaLnBrk="1" fontAlgn="auto" latinLnBrk="0" hangingPunct="1">
              <a:lnSpc>
                <a:spcPct val="100000"/>
              </a:lnSpc>
              <a:spcBef>
                <a:spcPct val="20000"/>
              </a:spcBef>
              <a:spcAft>
                <a:spcPts val="0"/>
              </a:spcAft>
              <a:buClr>
                <a:sysClr val="windowText" lastClr="000000">
                  <a:lumMod val="50000"/>
                  <a:lumOff val="50000"/>
                </a:sysClr>
              </a:buClr>
              <a:buSzTx/>
              <a:buFont typeface="Arial" pitchFamily="34" charset="0"/>
              <a:buChar char="•"/>
              <a:tabLst/>
              <a:defRPr/>
            </a:pPr>
            <a:r>
              <a:rPr lang="en-US" sz="2200" dirty="0">
                <a:solidFill>
                  <a:srgbClr val="376092"/>
                </a:solidFill>
                <a:latin typeface="Arial" pitchFamily="34" charset="0"/>
                <a:cs typeface="Arial" pitchFamily="34" charset="0"/>
              </a:rPr>
              <a:t>Heavy</a:t>
            </a:r>
            <a:r>
              <a:rPr kumimoji="0" lang="en-US" sz="2200" b="0" i="0" u="none" strike="noStrike" kern="1200" cap="none" spc="0" normalizeH="0" baseline="0" noProof="0" dirty="0" smtClean="0">
                <a:ln>
                  <a:noFill/>
                </a:ln>
                <a:solidFill>
                  <a:srgbClr val="376092"/>
                </a:solidFill>
                <a:effectLst/>
                <a:uLnTx/>
                <a:uFillTx/>
                <a:latin typeface="Calibri"/>
              </a:rPr>
              <a:t> </a:t>
            </a:r>
            <a:r>
              <a:rPr lang="en-US" sz="2200" dirty="0">
                <a:solidFill>
                  <a:srgbClr val="376092"/>
                </a:solidFill>
                <a:latin typeface="Arial" pitchFamily="34" charset="0"/>
                <a:cs typeface="Arial" pitchFamily="34" charset="0"/>
              </a:rPr>
              <a:t>with industry </a:t>
            </a:r>
            <a:r>
              <a:rPr lang="en-US" sz="2200" dirty="0" smtClean="0">
                <a:solidFill>
                  <a:srgbClr val="376092"/>
                </a:solidFill>
                <a:latin typeface="Arial" pitchFamily="34" charset="0"/>
                <a:cs typeface="Arial" pitchFamily="34" charset="0"/>
              </a:rPr>
              <a:t>personnel</a:t>
            </a:r>
          </a:p>
          <a:p>
            <a:pPr marL="228600" marR="0" lvl="0" indent="-182880" algn="ctr" defTabSz="914400" rtl="0" eaLnBrk="1" fontAlgn="auto" latinLnBrk="0" hangingPunct="1">
              <a:lnSpc>
                <a:spcPct val="100000"/>
              </a:lnSpc>
              <a:spcBef>
                <a:spcPct val="20000"/>
              </a:spcBef>
              <a:spcAft>
                <a:spcPts val="0"/>
              </a:spcAft>
              <a:buClr>
                <a:sysClr val="windowText" lastClr="000000">
                  <a:lumMod val="50000"/>
                  <a:lumOff val="50000"/>
                </a:sysClr>
              </a:buClr>
              <a:buSzTx/>
              <a:buFont typeface="Arial" pitchFamily="34" charset="0"/>
              <a:buChar char="•"/>
              <a:tabLst/>
              <a:defRPr/>
            </a:pPr>
            <a:r>
              <a:rPr lang="en-US" sz="2200" dirty="0" smtClean="0">
                <a:solidFill>
                  <a:srgbClr val="376092"/>
                </a:solidFill>
                <a:latin typeface="Arial" pitchFamily="34" charset="0"/>
                <a:cs typeface="Arial" pitchFamily="34" charset="0"/>
              </a:rPr>
              <a:t>Working </a:t>
            </a:r>
            <a:r>
              <a:rPr lang="en-US" sz="2200" dirty="0">
                <a:solidFill>
                  <a:srgbClr val="376092"/>
                </a:solidFill>
                <a:latin typeface="Arial" pitchFamily="34" charset="0"/>
                <a:cs typeface="Arial" pitchFamily="34" charset="0"/>
              </a:rPr>
              <a:t>in the field today</a:t>
            </a:r>
          </a:p>
        </p:txBody>
      </p:sp>
    </p:spTree>
    <p:extLst>
      <p:ext uri="{BB962C8B-B14F-4D97-AF65-F5344CB8AC3E}">
        <p14:creationId xmlns:p14="http://schemas.microsoft.com/office/powerpoint/2010/main" val="19825312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title="man and woman at work desk"/>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286000"/>
            <a:ext cx="3657600" cy="24415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txBox="1">
            <a:spLocks/>
          </p:cNvSpPr>
          <p:nvPr/>
        </p:nvSpPr>
        <p:spPr>
          <a:xfrm>
            <a:off x="5486400" y="1295400"/>
            <a:ext cx="2819400" cy="4953000"/>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200" dirty="0">
                <a:solidFill>
                  <a:schemeClr val="tx2"/>
                </a:solidFill>
                <a:latin typeface="Arial" pitchFamily="34" charset="0"/>
                <a:ea typeface="+mn-ea"/>
                <a:cs typeface="Arial" pitchFamily="34" charset="0"/>
              </a:rPr>
              <a:t>Listening…..</a:t>
            </a:r>
            <a:br>
              <a:rPr lang="en-US" sz="2200" dirty="0">
                <a:solidFill>
                  <a:schemeClr val="tx2"/>
                </a:solidFill>
                <a:latin typeface="Arial" pitchFamily="34" charset="0"/>
                <a:ea typeface="+mn-ea"/>
                <a:cs typeface="Arial" pitchFamily="34" charset="0"/>
              </a:rPr>
            </a:br>
            <a:r>
              <a:rPr lang="en-US" sz="2200" dirty="0">
                <a:solidFill>
                  <a:schemeClr val="tx2"/>
                </a:solidFill>
                <a:latin typeface="Arial" pitchFamily="34" charset="0"/>
                <a:ea typeface="+mn-ea"/>
                <a:cs typeface="Arial" pitchFamily="34" charset="0"/>
              </a:rPr>
              <a:t>And</a:t>
            </a:r>
            <a:br>
              <a:rPr lang="en-US" sz="2200" dirty="0">
                <a:solidFill>
                  <a:schemeClr val="tx2"/>
                </a:solidFill>
                <a:latin typeface="Arial" pitchFamily="34" charset="0"/>
                <a:ea typeface="+mn-ea"/>
                <a:cs typeface="Arial" pitchFamily="34" charset="0"/>
              </a:rPr>
            </a:br>
            <a:r>
              <a:rPr lang="en-US" sz="2200" dirty="0">
                <a:solidFill>
                  <a:schemeClr val="tx2"/>
                </a:solidFill>
                <a:latin typeface="Arial" pitchFamily="34" charset="0"/>
                <a:ea typeface="+mn-ea"/>
                <a:cs typeface="Arial" pitchFamily="34" charset="0"/>
              </a:rPr>
              <a:t>Learning…..</a:t>
            </a:r>
            <a:br>
              <a:rPr lang="en-US" sz="2200" dirty="0">
                <a:solidFill>
                  <a:schemeClr val="tx2"/>
                </a:solidFill>
                <a:latin typeface="Arial" pitchFamily="34" charset="0"/>
                <a:ea typeface="+mn-ea"/>
                <a:cs typeface="Arial" pitchFamily="34" charset="0"/>
              </a:rPr>
            </a:br>
            <a:r>
              <a:rPr lang="en-US" sz="2200" dirty="0">
                <a:solidFill>
                  <a:schemeClr val="tx2"/>
                </a:solidFill>
                <a:latin typeface="Arial" pitchFamily="34" charset="0"/>
                <a:ea typeface="+mn-ea"/>
                <a:cs typeface="Arial" pitchFamily="34" charset="0"/>
              </a:rPr>
              <a:t/>
            </a:r>
            <a:br>
              <a:rPr lang="en-US" sz="2200" dirty="0">
                <a:solidFill>
                  <a:schemeClr val="tx2"/>
                </a:solidFill>
                <a:latin typeface="Arial" pitchFamily="34" charset="0"/>
                <a:ea typeface="+mn-ea"/>
                <a:cs typeface="Arial" pitchFamily="34" charset="0"/>
              </a:rPr>
            </a:br>
            <a:r>
              <a:rPr lang="en-US" sz="2200" dirty="0">
                <a:solidFill>
                  <a:schemeClr val="tx2"/>
                </a:solidFill>
                <a:latin typeface="Arial" pitchFamily="34" charset="0"/>
                <a:ea typeface="+mn-ea"/>
                <a:cs typeface="Arial" pitchFamily="34" charset="0"/>
              </a:rPr>
              <a:t>Educators should not assume they know what an employer needs.</a:t>
            </a:r>
            <a:r>
              <a:rPr kumimoji="0" lang="en-US" sz="2200" b="0" i="0" u="none" strike="noStrike" kern="1200" cap="none" spc="0" normalizeH="0" baseline="0" noProof="0" dirty="0" smtClean="0">
                <a:ln>
                  <a:noFill/>
                </a:ln>
                <a:gradFill>
                  <a:gsLst>
                    <a:gs pos="0">
                      <a:sysClr val="windowText" lastClr="000000">
                        <a:lumMod val="50000"/>
                      </a:sysClr>
                    </a:gs>
                    <a:gs pos="61000">
                      <a:sysClr val="windowText" lastClr="000000"/>
                    </a:gs>
                  </a:gsLst>
                  <a:lin ang="5400000" scaled="0"/>
                </a:gradFill>
                <a:effectLst/>
                <a:uLnTx/>
                <a:uFillTx/>
                <a:latin typeface="Calibri"/>
              </a:rPr>
              <a:t/>
            </a:r>
            <a:br>
              <a:rPr kumimoji="0" lang="en-US" sz="2200" b="0" i="0" u="none" strike="noStrike" kern="1200" cap="none" spc="0" normalizeH="0" baseline="0" noProof="0" dirty="0" smtClean="0">
                <a:ln>
                  <a:noFill/>
                </a:ln>
                <a:gradFill>
                  <a:gsLst>
                    <a:gs pos="0">
                      <a:sysClr val="windowText" lastClr="000000">
                        <a:lumMod val="50000"/>
                      </a:sysClr>
                    </a:gs>
                    <a:gs pos="61000">
                      <a:sysClr val="windowText" lastClr="000000"/>
                    </a:gs>
                  </a:gsLst>
                  <a:lin ang="5400000" scaled="0"/>
                </a:gradFill>
                <a:effectLst/>
                <a:uLnTx/>
                <a:uFillTx/>
                <a:latin typeface="Calibri"/>
              </a:rPr>
            </a:br>
            <a:r>
              <a:rPr kumimoji="0" lang="en-US" sz="2200" b="0" i="0" u="none" strike="noStrike" kern="1200" cap="none" spc="0" normalizeH="0" baseline="0" noProof="0" dirty="0" smtClean="0">
                <a:ln>
                  <a:noFill/>
                </a:ln>
                <a:gradFill>
                  <a:gsLst>
                    <a:gs pos="0">
                      <a:sysClr val="windowText" lastClr="000000">
                        <a:lumMod val="50000"/>
                      </a:sysClr>
                    </a:gs>
                    <a:gs pos="61000">
                      <a:sysClr val="windowText" lastClr="000000"/>
                    </a:gs>
                  </a:gsLst>
                  <a:lin ang="5400000" scaled="0"/>
                </a:gradFill>
                <a:effectLst/>
                <a:uLnTx/>
                <a:uFillTx/>
                <a:latin typeface="Calibri"/>
              </a:rPr>
              <a:t/>
            </a:r>
            <a:br>
              <a:rPr kumimoji="0" lang="en-US" sz="2200" b="0" i="0" u="none" strike="noStrike" kern="1200" cap="none" spc="0" normalizeH="0" baseline="0" noProof="0" dirty="0" smtClean="0">
                <a:ln>
                  <a:noFill/>
                </a:ln>
                <a:gradFill>
                  <a:gsLst>
                    <a:gs pos="0">
                      <a:sysClr val="windowText" lastClr="000000">
                        <a:lumMod val="50000"/>
                      </a:sysClr>
                    </a:gs>
                    <a:gs pos="61000">
                      <a:sysClr val="windowText" lastClr="000000"/>
                    </a:gs>
                  </a:gsLst>
                  <a:lin ang="5400000" scaled="0"/>
                </a:gradFill>
                <a:effectLst/>
                <a:uLnTx/>
                <a:uFillTx/>
                <a:latin typeface="Calibri"/>
              </a:rPr>
            </a:br>
            <a:r>
              <a:rPr lang="en-US" sz="2200" dirty="0" smtClean="0">
                <a:solidFill>
                  <a:schemeClr val="tx2"/>
                </a:solidFill>
                <a:latin typeface="Arial" pitchFamily="34" charset="0"/>
                <a:ea typeface="+mn-ea"/>
                <a:cs typeface="Arial" pitchFamily="34" charset="0"/>
              </a:rPr>
              <a:t>Ex. </a:t>
            </a:r>
            <a:r>
              <a:rPr lang="en-US" sz="2200" dirty="0">
                <a:solidFill>
                  <a:schemeClr val="tx2"/>
                </a:solidFill>
                <a:latin typeface="Arial" pitchFamily="34" charset="0"/>
                <a:ea typeface="+mn-ea"/>
                <a:cs typeface="Arial" pitchFamily="34" charset="0"/>
              </a:rPr>
              <a:t>Soft Skills</a:t>
            </a:r>
          </a:p>
        </p:txBody>
      </p:sp>
    </p:spTree>
    <p:extLst>
      <p:ext uri="{BB962C8B-B14F-4D97-AF65-F5344CB8AC3E}">
        <p14:creationId xmlns:p14="http://schemas.microsoft.com/office/powerpoint/2010/main" val="15932931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Peer to Peer Collaboration</a:t>
            </a:r>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19</a:t>
            </a:fld>
            <a:endParaRPr lang="en-US" dirty="0"/>
          </a:p>
        </p:txBody>
      </p:sp>
      <p:pic>
        <p:nvPicPr>
          <p:cNvPr id="1026" name="Picture 2" title="students working in computer lab"/>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866900"/>
            <a:ext cx="409448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3"/>
          <p:cNvSpPr txBox="1">
            <a:spLocks/>
          </p:cNvSpPr>
          <p:nvPr/>
        </p:nvSpPr>
        <p:spPr>
          <a:xfrm>
            <a:off x="4419600" y="1524000"/>
            <a:ext cx="4495800" cy="4495800"/>
          </a:xfrm>
          <a:prstGeom prst="rect">
            <a:avLst/>
          </a:prstGeom>
        </p:spPr>
        <p:txBody>
          <a:bodyPr vert="horz" lIns="91440" tIns="45720" rIns="91440" bIns="45720" rtlCol="0" anchor="b">
            <a:normAutofit fontScale="90000"/>
          </a:bodyPr>
          <a:lstStyle>
            <a:lvl1pPr algn="r" defTabSz="914400" rtl="0" eaLnBrk="1" latinLnBrk="0" hangingPunct="1">
              <a:spcBef>
                <a:spcPct val="0"/>
              </a:spcBef>
              <a:buNone/>
              <a:defRPr sz="2000" b="0" kern="1200">
                <a:gradFill>
                  <a:gsLst>
                    <a:gs pos="0">
                      <a:schemeClr val="tx1">
                        <a:lumMod val="50000"/>
                      </a:schemeClr>
                    </a:gs>
                    <a:gs pos="61000">
                      <a:schemeClr val="tx1"/>
                    </a:gs>
                  </a:gsLst>
                  <a:lin ang="5400000" scaled="0"/>
                </a:gra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700" b="0" i="0" u="none" strike="noStrike" kern="1200" cap="none" spc="0" normalizeH="0" baseline="0" noProof="0" dirty="0" smtClean="0">
                <a:ln>
                  <a:noFill/>
                </a:ln>
                <a:gradFill>
                  <a:gsLst>
                    <a:gs pos="0">
                      <a:sysClr val="windowText" lastClr="000000">
                        <a:lumMod val="50000"/>
                      </a:sysClr>
                    </a:gs>
                    <a:gs pos="61000">
                      <a:sysClr val="windowText" lastClr="000000"/>
                    </a:gs>
                  </a:gsLst>
                  <a:lin ang="5400000" scaled="0"/>
                </a:gradFill>
                <a:effectLst/>
                <a:uLnTx/>
                <a:uFillTx/>
                <a:latin typeface="Calibri"/>
              </a:rPr>
              <a:t/>
            </a:r>
            <a:br>
              <a:rPr kumimoji="0" lang="en-US" sz="2700" b="0" i="0" u="none" strike="noStrike" kern="1200" cap="none" spc="0" normalizeH="0" baseline="0" noProof="0" dirty="0" smtClean="0">
                <a:ln>
                  <a:noFill/>
                </a:ln>
                <a:gradFill>
                  <a:gsLst>
                    <a:gs pos="0">
                      <a:sysClr val="windowText" lastClr="000000">
                        <a:lumMod val="50000"/>
                      </a:sysClr>
                    </a:gs>
                    <a:gs pos="61000">
                      <a:sysClr val="windowText" lastClr="000000"/>
                    </a:gs>
                  </a:gsLst>
                  <a:lin ang="5400000" scaled="0"/>
                </a:gradFill>
                <a:effectLst/>
                <a:uLnTx/>
                <a:uFillTx/>
                <a:latin typeface="Calibri"/>
              </a:rPr>
            </a:br>
            <a:r>
              <a:rPr kumimoji="0" lang="en-US" sz="2700" b="0" i="0" u="none" strike="noStrike" kern="1200" cap="none" spc="0" normalizeH="0" baseline="0" noProof="0" dirty="0" smtClean="0">
                <a:ln>
                  <a:noFill/>
                </a:ln>
                <a:solidFill>
                  <a:srgbClr val="376092"/>
                </a:solidFill>
                <a:effectLst/>
                <a:uLnTx/>
                <a:uFillTx/>
                <a:latin typeface="Arial" panose="020B0604020202020204" pitchFamily="34" charset="0"/>
                <a:cs typeface="Arial" panose="020B0604020202020204" pitchFamily="34" charset="0"/>
              </a:rPr>
              <a:t>Industry Model of collaboration and team building</a:t>
            </a:r>
            <a:br>
              <a:rPr kumimoji="0" lang="en-US" sz="2700" b="0" i="0" u="none" strike="noStrike" kern="1200" cap="none" spc="0" normalizeH="0" baseline="0" noProof="0" dirty="0" smtClean="0">
                <a:ln>
                  <a:noFill/>
                </a:ln>
                <a:solidFill>
                  <a:srgbClr val="376092"/>
                </a:solidFill>
                <a:effectLst/>
                <a:uLnTx/>
                <a:uFillTx/>
                <a:latin typeface="Arial" panose="020B0604020202020204" pitchFamily="34" charset="0"/>
                <a:cs typeface="Arial" panose="020B0604020202020204" pitchFamily="34" charset="0"/>
              </a:rPr>
            </a:br>
            <a:r>
              <a:rPr kumimoji="0" lang="en-US" sz="2700" b="0" i="0" u="none" strike="noStrike" kern="1200" cap="none" spc="0" normalizeH="0" baseline="0" noProof="0" dirty="0" smtClean="0">
                <a:ln>
                  <a:noFill/>
                </a:ln>
                <a:solidFill>
                  <a:srgbClr val="376092"/>
                </a:solidFill>
                <a:effectLst/>
                <a:uLnTx/>
                <a:uFillTx/>
                <a:latin typeface="Arial" panose="020B0604020202020204" pitchFamily="34" charset="0"/>
                <a:cs typeface="Arial" panose="020B0604020202020204" pitchFamily="34" charset="0"/>
              </a:rPr>
              <a:t/>
            </a:r>
            <a:br>
              <a:rPr kumimoji="0" lang="en-US" sz="2700" b="0" i="0" u="none" strike="noStrike" kern="1200" cap="none" spc="0" normalizeH="0" baseline="0" noProof="0" dirty="0" smtClean="0">
                <a:ln>
                  <a:noFill/>
                </a:ln>
                <a:solidFill>
                  <a:srgbClr val="376092"/>
                </a:solidFill>
                <a:effectLst/>
                <a:uLnTx/>
                <a:uFillTx/>
                <a:latin typeface="Arial" panose="020B0604020202020204" pitchFamily="34" charset="0"/>
                <a:cs typeface="Arial" panose="020B0604020202020204" pitchFamily="34" charset="0"/>
              </a:rPr>
            </a:br>
            <a:r>
              <a:rPr kumimoji="0" lang="en-US" sz="2700" b="0" i="0" u="none" strike="noStrike" kern="1200" cap="none" spc="0" normalizeH="0" baseline="0" noProof="0" dirty="0" smtClean="0">
                <a:ln>
                  <a:noFill/>
                </a:ln>
                <a:solidFill>
                  <a:srgbClr val="376092"/>
                </a:solidFill>
                <a:effectLst/>
                <a:uLnTx/>
                <a:uFillTx/>
                <a:latin typeface="Arial" panose="020B0604020202020204" pitchFamily="34" charset="0"/>
                <a:cs typeface="Arial" panose="020B0604020202020204" pitchFamily="34" charset="0"/>
              </a:rPr>
              <a:t/>
            </a:r>
            <a:br>
              <a:rPr kumimoji="0" lang="en-US" sz="2700" b="0" i="0" u="none" strike="noStrike" kern="1200" cap="none" spc="0" normalizeH="0" baseline="0" noProof="0" dirty="0" smtClean="0">
                <a:ln>
                  <a:noFill/>
                </a:ln>
                <a:solidFill>
                  <a:srgbClr val="376092"/>
                </a:solidFill>
                <a:effectLst/>
                <a:uLnTx/>
                <a:uFillTx/>
                <a:latin typeface="Arial" panose="020B0604020202020204" pitchFamily="34" charset="0"/>
                <a:cs typeface="Arial" panose="020B0604020202020204" pitchFamily="34" charset="0"/>
              </a:rPr>
            </a:br>
            <a:r>
              <a:rPr kumimoji="0" lang="en-US" sz="2700" b="0" i="0" u="none" strike="noStrike" kern="1200" cap="none" spc="0" normalizeH="0" baseline="0" noProof="0" dirty="0" smtClean="0">
                <a:ln>
                  <a:noFill/>
                </a:ln>
                <a:solidFill>
                  <a:srgbClr val="376092"/>
                </a:solidFill>
                <a:effectLst/>
                <a:uLnTx/>
                <a:uFillTx/>
                <a:latin typeface="Arial" panose="020B0604020202020204" pitchFamily="34" charset="0"/>
                <a:cs typeface="Arial" panose="020B0604020202020204" pitchFamily="34" charset="0"/>
              </a:rPr>
              <a:t>Projects suggested by industry</a:t>
            </a:r>
            <a:br>
              <a:rPr kumimoji="0" lang="en-US" sz="2700" b="0" i="0" u="none" strike="noStrike" kern="1200" cap="none" spc="0" normalizeH="0" baseline="0" noProof="0" dirty="0" smtClean="0">
                <a:ln>
                  <a:noFill/>
                </a:ln>
                <a:solidFill>
                  <a:srgbClr val="376092"/>
                </a:solidFill>
                <a:effectLst/>
                <a:uLnTx/>
                <a:uFillTx/>
                <a:latin typeface="Arial" panose="020B0604020202020204" pitchFamily="34" charset="0"/>
                <a:cs typeface="Arial" panose="020B0604020202020204" pitchFamily="34" charset="0"/>
              </a:rPr>
            </a:br>
            <a:r>
              <a:rPr kumimoji="0" lang="en-US" sz="2700" b="0" i="0" u="none" strike="noStrike" kern="1200" cap="none" spc="0" normalizeH="0" baseline="0" noProof="0" dirty="0" smtClean="0">
                <a:ln>
                  <a:noFill/>
                </a:ln>
                <a:solidFill>
                  <a:srgbClr val="376092"/>
                </a:solidFill>
                <a:effectLst/>
                <a:uLnTx/>
                <a:uFillTx/>
                <a:latin typeface="Arial" panose="020B0604020202020204" pitchFamily="34" charset="0"/>
                <a:cs typeface="Arial" panose="020B0604020202020204" pitchFamily="34" charset="0"/>
              </a:rPr>
              <a:t/>
            </a:r>
            <a:br>
              <a:rPr kumimoji="0" lang="en-US" sz="2700" b="0" i="0" u="none" strike="noStrike" kern="1200" cap="none" spc="0" normalizeH="0" baseline="0" noProof="0" dirty="0" smtClean="0">
                <a:ln>
                  <a:noFill/>
                </a:ln>
                <a:solidFill>
                  <a:srgbClr val="376092"/>
                </a:solidFill>
                <a:effectLst/>
                <a:uLnTx/>
                <a:uFillTx/>
                <a:latin typeface="Arial" panose="020B0604020202020204" pitchFamily="34" charset="0"/>
                <a:cs typeface="Arial" panose="020B0604020202020204" pitchFamily="34" charset="0"/>
              </a:rPr>
            </a:br>
            <a:r>
              <a:rPr kumimoji="0" lang="en-US" sz="2700" b="0" i="0" u="none" strike="noStrike" kern="1200" cap="none" spc="0" normalizeH="0" baseline="0" noProof="0" dirty="0" smtClean="0">
                <a:ln>
                  <a:noFill/>
                </a:ln>
                <a:solidFill>
                  <a:srgbClr val="376092"/>
                </a:solidFill>
                <a:effectLst/>
                <a:uLnTx/>
                <a:uFillTx/>
                <a:latin typeface="Arial" panose="020B0604020202020204" pitchFamily="34" charset="0"/>
                <a:cs typeface="Arial" panose="020B0604020202020204" pitchFamily="34" charset="0"/>
              </a:rPr>
              <a:t/>
            </a:r>
            <a:br>
              <a:rPr kumimoji="0" lang="en-US" sz="2700" b="0" i="0" u="none" strike="noStrike" kern="1200" cap="none" spc="0" normalizeH="0" baseline="0" noProof="0" dirty="0" smtClean="0">
                <a:ln>
                  <a:noFill/>
                </a:ln>
                <a:solidFill>
                  <a:srgbClr val="376092"/>
                </a:solidFill>
                <a:effectLst/>
                <a:uLnTx/>
                <a:uFillTx/>
                <a:latin typeface="Arial" panose="020B0604020202020204" pitchFamily="34" charset="0"/>
                <a:cs typeface="Arial" panose="020B0604020202020204" pitchFamily="34" charset="0"/>
              </a:rPr>
            </a:br>
            <a:r>
              <a:rPr kumimoji="0" lang="en-US" sz="2700" b="0" i="0" u="none" strike="noStrike" kern="1200" cap="none" spc="0" normalizeH="0" baseline="0" noProof="0" dirty="0" smtClean="0">
                <a:ln>
                  <a:noFill/>
                </a:ln>
                <a:solidFill>
                  <a:srgbClr val="376092"/>
                </a:solidFill>
                <a:effectLst/>
                <a:uLnTx/>
                <a:uFillTx/>
                <a:latin typeface="Arial" panose="020B0604020202020204" pitchFamily="34" charset="0"/>
                <a:cs typeface="Arial" panose="020B0604020202020204" pitchFamily="34" charset="0"/>
              </a:rPr>
              <a:t>Completed with accuracy</a:t>
            </a:r>
            <a:r>
              <a:rPr kumimoji="0" lang="en-US" sz="2700" b="0" i="0" u="none" strike="noStrike" kern="1200" cap="none" spc="0" normalizeH="0" baseline="0" noProof="0" dirty="0" smtClean="0">
                <a:ln>
                  <a:noFill/>
                </a:ln>
                <a:gradFill>
                  <a:gsLst>
                    <a:gs pos="0">
                      <a:sysClr val="windowText" lastClr="000000">
                        <a:lumMod val="50000"/>
                      </a:sysClr>
                    </a:gs>
                    <a:gs pos="61000">
                      <a:sysClr val="windowText" lastClr="000000"/>
                    </a:gs>
                  </a:gsLst>
                  <a:lin ang="5400000" scaled="0"/>
                </a:gradFill>
                <a:effectLst/>
                <a:uLnTx/>
                <a:uFillTx/>
                <a:latin typeface="Calibri"/>
              </a:rPr>
              <a:t/>
            </a:r>
            <a:br>
              <a:rPr kumimoji="0" lang="en-US" sz="2700" b="0" i="0" u="none" strike="noStrike" kern="1200" cap="none" spc="0" normalizeH="0" baseline="0" noProof="0" dirty="0" smtClean="0">
                <a:ln>
                  <a:noFill/>
                </a:ln>
                <a:gradFill>
                  <a:gsLst>
                    <a:gs pos="0">
                      <a:sysClr val="windowText" lastClr="000000">
                        <a:lumMod val="50000"/>
                      </a:sysClr>
                    </a:gs>
                    <a:gs pos="61000">
                      <a:sysClr val="windowText" lastClr="000000"/>
                    </a:gs>
                  </a:gsLst>
                  <a:lin ang="5400000" scaled="0"/>
                </a:gradFill>
                <a:effectLst/>
                <a:uLnTx/>
                <a:uFillTx/>
                <a:latin typeface="Calibri"/>
              </a:rPr>
            </a:br>
            <a:r>
              <a:rPr kumimoji="0" lang="en-US" sz="2000" b="0" i="0" u="none" strike="noStrike" kern="1200" cap="none" spc="0" normalizeH="0" baseline="0" noProof="0" dirty="0" smtClean="0">
                <a:ln>
                  <a:noFill/>
                </a:ln>
                <a:gradFill>
                  <a:gsLst>
                    <a:gs pos="0">
                      <a:sysClr val="windowText" lastClr="000000">
                        <a:lumMod val="50000"/>
                      </a:sysClr>
                    </a:gs>
                    <a:gs pos="61000">
                      <a:sysClr val="windowText" lastClr="000000"/>
                    </a:gs>
                  </a:gsLst>
                  <a:lin ang="5400000" scaled="0"/>
                </a:gradFill>
                <a:effectLst/>
                <a:uLnTx/>
                <a:uFillTx/>
                <a:latin typeface="Calibri"/>
              </a:rPr>
              <a:t/>
            </a:r>
            <a:br>
              <a:rPr kumimoji="0" lang="en-US" sz="2000" b="0" i="0" u="none" strike="noStrike" kern="1200" cap="none" spc="0" normalizeH="0" baseline="0" noProof="0" dirty="0" smtClean="0">
                <a:ln>
                  <a:noFill/>
                </a:ln>
                <a:gradFill>
                  <a:gsLst>
                    <a:gs pos="0">
                      <a:sysClr val="windowText" lastClr="000000">
                        <a:lumMod val="50000"/>
                      </a:sysClr>
                    </a:gs>
                    <a:gs pos="61000">
                      <a:sysClr val="windowText" lastClr="000000"/>
                    </a:gs>
                  </a:gsLst>
                  <a:lin ang="5400000" scaled="0"/>
                </a:gradFill>
                <a:effectLst/>
                <a:uLnTx/>
                <a:uFillTx/>
                <a:latin typeface="Calibri"/>
              </a:rPr>
            </a:br>
            <a:r>
              <a:rPr kumimoji="0" lang="en-US" sz="2000" b="0" i="0" u="none" strike="noStrike" kern="1200" cap="none" spc="0" normalizeH="0" baseline="0" noProof="0" dirty="0" smtClean="0">
                <a:ln>
                  <a:noFill/>
                </a:ln>
                <a:gradFill>
                  <a:gsLst>
                    <a:gs pos="0">
                      <a:sysClr val="windowText" lastClr="000000">
                        <a:lumMod val="50000"/>
                      </a:sysClr>
                    </a:gs>
                    <a:gs pos="61000">
                      <a:sysClr val="windowText" lastClr="000000"/>
                    </a:gs>
                  </a:gsLst>
                  <a:lin ang="5400000" scaled="0"/>
                </a:gradFill>
                <a:effectLst/>
                <a:uLnTx/>
                <a:uFillTx/>
                <a:latin typeface="Calibri"/>
              </a:rPr>
              <a:t/>
            </a:r>
            <a:br>
              <a:rPr kumimoji="0" lang="en-US" sz="2000" b="0" i="0" u="none" strike="noStrike" kern="1200" cap="none" spc="0" normalizeH="0" baseline="0" noProof="0" dirty="0" smtClean="0">
                <a:ln>
                  <a:noFill/>
                </a:ln>
                <a:gradFill>
                  <a:gsLst>
                    <a:gs pos="0">
                      <a:sysClr val="windowText" lastClr="000000">
                        <a:lumMod val="50000"/>
                      </a:sysClr>
                    </a:gs>
                    <a:gs pos="61000">
                      <a:sysClr val="windowText" lastClr="000000"/>
                    </a:gs>
                  </a:gsLst>
                  <a:lin ang="5400000" scaled="0"/>
                </a:gradFill>
                <a:effectLst/>
                <a:uLnTx/>
                <a:uFillTx/>
                <a:latin typeface="Calibri"/>
              </a:rPr>
            </a:br>
            <a:endParaRPr kumimoji="0" lang="en-US" sz="2000" b="0" i="0" u="none" strike="noStrike" kern="1200" cap="none" spc="0" normalizeH="0" baseline="0" noProof="0" dirty="0">
              <a:ln>
                <a:noFill/>
              </a:ln>
              <a:gradFill>
                <a:gsLst>
                  <a:gs pos="0">
                    <a:sysClr val="windowText" lastClr="000000">
                      <a:lumMod val="50000"/>
                    </a:sysClr>
                  </a:gs>
                  <a:gs pos="61000">
                    <a:sysClr val="windowText" lastClr="000000"/>
                  </a:gs>
                </a:gsLst>
                <a:lin ang="5400000" scaled="0"/>
              </a:gradFill>
              <a:effectLst/>
              <a:uLnTx/>
              <a:uFillTx/>
              <a:latin typeface="Calibri"/>
            </a:endParaRPr>
          </a:p>
        </p:txBody>
      </p:sp>
    </p:spTree>
    <p:extLst>
      <p:ext uri="{BB962C8B-B14F-4D97-AF65-F5344CB8AC3E}">
        <p14:creationId xmlns:p14="http://schemas.microsoft.com/office/powerpoint/2010/main" val="3430497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title="map of the United States colored by DOL reg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66800"/>
            <a:ext cx="9144000" cy="5791200"/>
          </a:xfrm>
          <a:prstGeom prst="rect">
            <a:avLst/>
          </a:prstGeom>
        </p:spPr>
      </p:pic>
      <p:sp>
        <p:nvSpPr>
          <p:cNvPr id="2" name="Title 1"/>
          <p:cNvSpPr>
            <a:spLocks noGrp="1"/>
          </p:cNvSpPr>
          <p:nvPr>
            <p:ph type="title"/>
          </p:nvPr>
        </p:nvSpPr>
        <p:spPr/>
        <p:txBody>
          <a:bodyPr/>
          <a:lstStyle/>
          <a:p>
            <a:r>
              <a:rPr lang="en-US" dirty="0" smtClean="0"/>
              <a:t>Where are you?</a:t>
            </a:r>
            <a:endParaRPr lang="en-US" dirty="0"/>
          </a:p>
        </p:txBody>
      </p:sp>
      <p:sp>
        <p:nvSpPr>
          <p:cNvPr id="4" name="Slide Number Placeholder 3"/>
          <p:cNvSpPr>
            <a:spLocks noGrp="1"/>
          </p:cNvSpPr>
          <p:nvPr>
            <p:ph type="sldNum" sz="quarter" idx="12"/>
          </p:nvPr>
        </p:nvSpPr>
        <p:spPr/>
        <p:txBody>
          <a:bodyPr/>
          <a:lstStyle/>
          <a:p>
            <a:fld id="{01723B91-CE10-4F20-890A-0852E2246859}"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sp>
        <p:nvSpPr>
          <p:cNvPr id="8" name="TextBox 7"/>
          <p:cNvSpPr txBox="1"/>
          <p:nvPr/>
        </p:nvSpPr>
        <p:spPr>
          <a:xfrm>
            <a:off x="1371600" y="685800"/>
            <a:ext cx="6324600" cy="338554"/>
          </a:xfrm>
          <a:prstGeom prst="rect">
            <a:avLst/>
          </a:prstGeom>
          <a:noFill/>
        </p:spPr>
        <p:txBody>
          <a:bodyPr wrap="square" rtlCol="0">
            <a:spAutoFit/>
          </a:bodyPr>
          <a:lstStyle/>
          <a:p>
            <a:pPr algn="ctr"/>
            <a:r>
              <a:rPr lang="en-US" sz="1600" b="1" i="1" dirty="0" smtClean="0">
                <a:solidFill>
                  <a:schemeClr val="bg1"/>
                </a:solidFill>
                <a:latin typeface="Arial" pitchFamily="34" charset="0"/>
                <a:cs typeface="Arial" pitchFamily="34" charset="0"/>
              </a:rPr>
              <a:t>Enter your location in the Chat window – lower left of screen</a:t>
            </a:r>
            <a:endParaRPr lang="en-US" sz="1600" b="1" i="1" dirty="0">
              <a:solidFill>
                <a:schemeClr val="bg1"/>
              </a:solidFill>
              <a:latin typeface="Arial" pitchFamily="34" charset="0"/>
              <a:cs typeface="Arial" pitchFamily="34" charset="0"/>
            </a:endParaRPr>
          </a:p>
        </p:txBody>
      </p:sp>
      <p:sp>
        <p:nvSpPr>
          <p:cNvPr id="9" name="Oval 8"/>
          <p:cNvSpPr/>
          <p:nvPr/>
        </p:nvSpPr>
        <p:spPr>
          <a:xfrm>
            <a:off x="8534400" y="6629400"/>
            <a:ext cx="3810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19887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Mentoring</a:t>
            </a: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20</a:t>
            </a:fld>
            <a:endParaRPr lang="en-US" dirty="0"/>
          </a:p>
        </p:txBody>
      </p:sp>
      <p:pic>
        <p:nvPicPr>
          <p:cNvPr id="6" name="Picture 2" title="employers in classroom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23089"/>
            <a:ext cx="4383285" cy="279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Placeholder 7"/>
          <p:cNvSpPr txBox="1">
            <a:spLocks/>
          </p:cNvSpPr>
          <p:nvPr/>
        </p:nvSpPr>
        <p:spPr>
          <a:xfrm>
            <a:off x="5181600" y="1371600"/>
            <a:ext cx="3733800" cy="5181600"/>
          </a:xfrm>
          <a:prstGeom prst="rect">
            <a:avLst/>
          </a:prstGeom>
        </p:spPr>
        <p:txBody>
          <a:bodyPr vert="horz" lIns="91440" tIns="45720" rIns="91440" bIns="45720" rtlCol="0" anchor="t">
            <a:no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sz="1200" kern="1200">
                <a:solidFill>
                  <a:schemeClr val="tx2"/>
                </a:solidFill>
                <a:latin typeface="+mn-lt"/>
                <a:ea typeface="+mn-ea"/>
                <a:cs typeface="+mn-cs"/>
              </a:defRPr>
            </a:lvl1pPr>
            <a:lvl2pPr marL="457200" indent="0" algn="l" defTabSz="914400" rtl="0" eaLnBrk="1" latinLnBrk="0" hangingPunct="1">
              <a:spcBef>
                <a:spcPct val="20000"/>
              </a:spcBef>
              <a:buClr>
                <a:schemeClr val="tx1">
                  <a:lumMod val="50000"/>
                  <a:lumOff val="50000"/>
                </a:schemeClr>
              </a:buClr>
              <a:buFont typeface="Wingdings" pitchFamily="2" charset="2"/>
              <a:buNone/>
              <a:defRPr sz="1200" kern="1200">
                <a:solidFill>
                  <a:schemeClr val="tx1">
                    <a:lumMod val="85000"/>
                  </a:schemeClr>
                </a:solidFill>
                <a:latin typeface="+mn-lt"/>
                <a:ea typeface="+mn-ea"/>
                <a:cs typeface="+mn-cs"/>
              </a:defRPr>
            </a:lvl2pPr>
            <a:lvl3pPr marL="914400" indent="0" algn="l" defTabSz="914400" rtl="0" eaLnBrk="1" latinLnBrk="0" hangingPunct="1">
              <a:spcBef>
                <a:spcPct val="20000"/>
              </a:spcBef>
              <a:buClr>
                <a:schemeClr val="tx1">
                  <a:lumMod val="50000"/>
                  <a:lumOff val="50000"/>
                </a:schemeClr>
              </a:buClr>
              <a:buFont typeface="Wingdings" pitchFamily="2" charset="2"/>
              <a:buNone/>
              <a:defRPr sz="1000" kern="1200">
                <a:solidFill>
                  <a:schemeClr val="tx1">
                    <a:lumMod val="85000"/>
                  </a:schemeClr>
                </a:solidFill>
                <a:latin typeface="+mn-lt"/>
                <a:ea typeface="+mn-ea"/>
                <a:cs typeface="+mn-cs"/>
              </a:defRPr>
            </a:lvl3pPr>
            <a:lvl4pPr marL="1371600" indent="0" algn="l" defTabSz="914400" rtl="0" eaLnBrk="1" latinLnBrk="0" hangingPunct="1">
              <a:spcBef>
                <a:spcPct val="20000"/>
              </a:spcBef>
              <a:buClr>
                <a:schemeClr val="tx1">
                  <a:lumMod val="50000"/>
                  <a:lumOff val="50000"/>
                </a:schemeClr>
              </a:buClr>
              <a:buFont typeface="Wingdings" pitchFamily="2" charset="2"/>
              <a:buNone/>
              <a:defRPr sz="900" kern="1200">
                <a:solidFill>
                  <a:schemeClr val="tx1">
                    <a:lumMod val="85000"/>
                  </a:schemeClr>
                </a:solidFill>
                <a:latin typeface="+mn-lt"/>
                <a:ea typeface="+mn-ea"/>
                <a:cs typeface="+mn-cs"/>
              </a:defRPr>
            </a:lvl4pPr>
            <a:lvl5pPr marL="1828800" indent="0" algn="l" defTabSz="914400" rtl="0" eaLnBrk="1" latinLnBrk="0" hangingPunct="1">
              <a:spcBef>
                <a:spcPct val="20000"/>
              </a:spcBef>
              <a:buClr>
                <a:schemeClr val="tx1">
                  <a:lumMod val="50000"/>
                  <a:lumOff val="50000"/>
                </a:schemeClr>
              </a:buClr>
              <a:buFont typeface="Wingdings" pitchFamily="2" charset="2"/>
              <a:buNone/>
              <a:defRPr sz="900" kern="1200">
                <a:solidFill>
                  <a:schemeClr val="tx1">
                    <a:lumMod val="85000"/>
                  </a:schemeClr>
                </a:solidFill>
                <a:latin typeface="+mn-lt"/>
                <a:ea typeface="+mn-ea"/>
                <a:cs typeface="+mn-cs"/>
              </a:defRPr>
            </a:lvl5pPr>
            <a:lvl6pPr marL="2286000" indent="0" algn="l" defTabSz="914400" rtl="0" eaLnBrk="1" latinLnBrk="0" hangingPunct="1">
              <a:spcBef>
                <a:spcPts val="288"/>
              </a:spcBef>
              <a:buClr>
                <a:schemeClr val="tx1">
                  <a:lumMod val="50000"/>
                  <a:lumOff val="50000"/>
                </a:schemeClr>
              </a:buClr>
              <a:buFont typeface="Wingdings" pitchFamily="2" charset="2"/>
              <a:buNone/>
              <a:defRPr sz="900" kern="1200" baseline="0">
                <a:solidFill>
                  <a:schemeClr val="tx1"/>
                </a:solidFill>
                <a:latin typeface="+mn-lt"/>
                <a:ea typeface="+mn-ea"/>
                <a:cs typeface="+mn-cs"/>
              </a:defRPr>
            </a:lvl6pPr>
            <a:lvl7pPr marL="2743200" indent="0" algn="l" defTabSz="914400" rtl="0" eaLnBrk="1" latinLnBrk="0" hangingPunct="1">
              <a:spcBef>
                <a:spcPts val="288"/>
              </a:spcBef>
              <a:buClr>
                <a:schemeClr val="tx1">
                  <a:lumMod val="50000"/>
                  <a:lumOff val="50000"/>
                </a:schemeClr>
              </a:buClr>
              <a:buFont typeface="Wingdings" pitchFamily="2" charset="2"/>
              <a:buNone/>
              <a:defRPr sz="900" kern="1200" baseline="0">
                <a:solidFill>
                  <a:schemeClr val="tx1"/>
                </a:solidFill>
                <a:latin typeface="+mn-lt"/>
                <a:ea typeface="+mn-ea"/>
                <a:cs typeface="+mn-cs"/>
              </a:defRPr>
            </a:lvl7pPr>
            <a:lvl8pPr marL="3200400" indent="0" algn="l" defTabSz="914400" rtl="0" eaLnBrk="1" latinLnBrk="0" hangingPunct="1">
              <a:spcBef>
                <a:spcPts val="288"/>
              </a:spcBef>
              <a:buClr>
                <a:schemeClr val="tx1">
                  <a:lumMod val="50000"/>
                  <a:lumOff val="50000"/>
                </a:schemeClr>
              </a:buClr>
              <a:buFont typeface="Wingdings" pitchFamily="2" charset="2"/>
              <a:buNone/>
              <a:defRPr sz="900" kern="1200" baseline="0">
                <a:solidFill>
                  <a:schemeClr val="tx1"/>
                </a:solidFill>
                <a:latin typeface="+mn-lt"/>
                <a:ea typeface="+mn-ea"/>
                <a:cs typeface="+mn-cs"/>
              </a:defRPr>
            </a:lvl8pPr>
            <a:lvl9pPr marL="3657600" indent="0" algn="l" defTabSz="914400" rtl="0" eaLnBrk="1" latinLnBrk="0" hangingPunct="1">
              <a:spcBef>
                <a:spcPts val="288"/>
              </a:spcBef>
              <a:buClr>
                <a:schemeClr val="tx1">
                  <a:lumMod val="50000"/>
                  <a:lumOff val="50000"/>
                </a:schemeClr>
              </a:buClr>
              <a:buFont typeface="Wingdings" pitchFamily="2" charset="2"/>
              <a:buNone/>
              <a:defRPr sz="900" kern="1200" baseline="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ysClr val="windowText" lastClr="000000">
                  <a:lumMod val="50000"/>
                  <a:lumOff val="50000"/>
                </a:sysClr>
              </a:buClr>
              <a:buSzTx/>
              <a:buFont typeface="Wingdings" pitchFamily="2" charset="2"/>
              <a:buNone/>
              <a:tabLst/>
              <a:defRPr/>
            </a:pPr>
            <a:r>
              <a:rPr kumimoji="0" lang="en-US" sz="2200" b="1" i="0" u="none" strike="noStrike" kern="1200" cap="none" spc="0" normalizeH="0" baseline="0" noProof="0" dirty="0" smtClean="0">
                <a:ln>
                  <a:noFill/>
                </a:ln>
                <a:solidFill>
                  <a:srgbClr val="376092"/>
                </a:solidFill>
                <a:effectLst/>
                <a:uLnTx/>
                <a:uFillTx/>
                <a:latin typeface="Arial" panose="020B0604020202020204" pitchFamily="34" charset="0"/>
                <a:cs typeface="Arial" panose="020B0604020202020204" pitchFamily="34" charset="0"/>
              </a:rPr>
              <a:t>Industry personnel and</a:t>
            </a:r>
            <a:r>
              <a:rPr kumimoji="0" lang="en-US" sz="2200" b="1" i="0" u="none" strike="noStrike" kern="1200" cap="none" spc="0" normalizeH="0" noProof="0" dirty="0" smtClean="0">
                <a:ln>
                  <a:noFill/>
                </a:ln>
                <a:solidFill>
                  <a:srgbClr val="376092"/>
                </a:solidFill>
                <a:effectLst/>
                <a:uLnTx/>
                <a:uFillTx/>
                <a:latin typeface="Arial" panose="020B0604020202020204" pitchFamily="34" charset="0"/>
                <a:cs typeface="Arial" panose="020B0604020202020204" pitchFamily="34" charset="0"/>
              </a:rPr>
              <a:t> </a:t>
            </a:r>
            <a:r>
              <a:rPr kumimoji="0" lang="en-US" sz="2200" b="1" i="0" u="none" strike="noStrike" kern="1200" cap="none" spc="0" normalizeH="0" baseline="0" noProof="0" dirty="0" smtClean="0">
                <a:ln>
                  <a:noFill/>
                </a:ln>
                <a:solidFill>
                  <a:srgbClr val="376092"/>
                </a:solidFill>
                <a:effectLst/>
                <a:uLnTx/>
                <a:uFillTx/>
                <a:latin typeface="Arial" panose="020B0604020202020204" pitchFamily="34" charset="0"/>
                <a:cs typeface="Arial" panose="020B0604020202020204" pitchFamily="34" charset="0"/>
              </a:rPr>
              <a:t>educators “learn” </a:t>
            </a:r>
          </a:p>
          <a:p>
            <a:pPr marL="0" marR="0" lvl="0" indent="0" algn="ctr" defTabSz="914400" rtl="0" eaLnBrk="1" fontAlgn="auto" latinLnBrk="0" hangingPunct="1">
              <a:lnSpc>
                <a:spcPct val="100000"/>
              </a:lnSpc>
              <a:spcBef>
                <a:spcPts val="0"/>
              </a:spcBef>
              <a:spcAft>
                <a:spcPts val="0"/>
              </a:spcAft>
              <a:buClr>
                <a:sysClr val="windowText" lastClr="000000">
                  <a:lumMod val="50000"/>
                  <a:lumOff val="50000"/>
                </a:sysClr>
              </a:buClr>
              <a:buSzTx/>
              <a:buFont typeface="Wingdings" pitchFamily="2" charset="2"/>
              <a:buNone/>
              <a:tabLst/>
              <a:defRPr/>
            </a:pPr>
            <a:r>
              <a:rPr kumimoji="0" lang="en-US" sz="2200" b="1" i="0" u="none" strike="noStrike" kern="1200" cap="none" spc="0" normalizeH="0" baseline="0" noProof="0" dirty="0" smtClean="0">
                <a:ln>
                  <a:noFill/>
                </a:ln>
                <a:solidFill>
                  <a:srgbClr val="376092"/>
                </a:solidFill>
                <a:effectLst/>
                <a:uLnTx/>
                <a:uFillTx/>
                <a:latin typeface="Arial" panose="020B0604020202020204" pitchFamily="34" charset="0"/>
                <a:cs typeface="Arial" panose="020B0604020202020204" pitchFamily="34" charset="0"/>
              </a:rPr>
              <a:t>from the students.</a:t>
            </a:r>
          </a:p>
          <a:p>
            <a:pPr marL="0" marR="0" lvl="0" indent="0" algn="ctr" defTabSz="914400" rtl="0" eaLnBrk="1" fontAlgn="auto" latinLnBrk="0" hangingPunct="1">
              <a:lnSpc>
                <a:spcPct val="100000"/>
              </a:lnSpc>
              <a:spcBef>
                <a:spcPts val="0"/>
              </a:spcBef>
              <a:spcAft>
                <a:spcPts val="0"/>
              </a:spcAft>
              <a:buClr>
                <a:sysClr val="windowText" lastClr="000000">
                  <a:lumMod val="50000"/>
                  <a:lumOff val="50000"/>
                </a:sysClr>
              </a:buClr>
              <a:buSzTx/>
              <a:buFont typeface="Wingdings" pitchFamily="2" charset="2"/>
              <a:buNone/>
              <a:tabLst/>
              <a:defRPr/>
            </a:pPr>
            <a:endParaRPr kumimoji="0" lang="en-US" sz="2200" b="0" i="0" u="none" strike="noStrike" kern="1200" cap="none" spc="0" normalizeH="0" baseline="0" noProof="0" dirty="0" smtClean="0">
              <a:ln>
                <a:noFill/>
              </a:ln>
              <a:solidFill>
                <a:srgbClr val="376092"/>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ysClr val="windowText" lastClr="000000">
                  <a:lumMod val="50000"/>
                  <a:lumOff val="50000"/>
                </a:sysClr>
              </a:buClr>
              <a:buSzTx/>
              <a:buFont typeface="Wingdings" pitchFamily="2" charset="2"/>
              <a:buNone/>
              <a:tabLst/>
              <a:defRPr/>
            </a:pPr>
            <a:r>
              <a:rPr kumimoji="0" lang="en-US" sz="2200" i="0" u="none" strike="noStrike" kern="1200" cap="none" spc="0" normalizeH="0" baseline="0" noProof="0" dirty="0" smtClean="0">
                <a:ln>
                  <a:noFill/>
                </a:ln>
                <a:solidFill>
                  <a:srgbClr val="376092"/>
                </a:solidFill>
                <a:effectLst/>
                <a:uLnTx/>
                <a:uFillTx/>
                <a:latin typeface="Arial" panose="020B0604020202020204" pitchFamily="34" charset="0"/>
                <a:cs typeface="Arial" panose="020B0604020202020204" pitchFamily="34" charset="0"/>
              </a:rPr>
              <a:t>Industry personnel:</a:t>
            </a:r>
          </a:p>
          <a:p>
            <a:pPr marL="342900" marR="0" lvl="0" indent="-342900" algn="l" defTabSz="914400" rtl="0" eaLnBrk="1" fontAlgn="auto" latinLnBrk="0" hangingPunct="1">
              <a:lnSpc>
                <a:spcPct val="100000"/>
              </a:lnSpc>
              <a:spcBef>
                <a:spcPct val="20000"/>
              </a:spcBef>
              <a:spcAft>
                <a:spcPts val="0"/>
              </a:spcAft>
              <a:buClr>
                <a:sysClr val="windowText" lastClr="000000">
                  <a:lumMod val="50000"/>
                  <a:lumOff val="50000"/>
                </a:sysClr>
              </a:buClr>
              <a:buSzTx/>
              <a:buFont typeface="Arial" pitchFamily="34" charset="0"/>
              <a:buChar char="•"/>
              <a:tabLst/>
              <a:defRPr/>
            </a:pPr>
            <a:r>
              <a:rPr kumimoji="0" lang="en-US" sz="2200" i="0" u="none" strike="noStrike" kern="1200" cap="none" spc="0" normalizeH="0" baseline="0" noProof="0" dirty="0" smtClean="0">
                <a:ln>
                  <a:noFill/>
                </a:ln>
                <a:solidFill>
                  <a:srgbClr val="376092"/>
                </a:solidFill>
                <a:effectLst/>
                <a:uLnTx/>
                <a:uFillTx/>
                <a:latin typeface="Arial" panose="020B0604020202020204" pitchFamily="34" charset="0"/>
                <a:cs typeface="Arial" panose="020B0604020202020204" pitchFamily="34" charset="0"/>
              </a:rPr>
              <a:t>Give suggestions</a:t>
            </a:r>
          </a:p>
          <a:p>
            <a:pPr marL="342900" marR="0" lvl="0" indent="-342900" algn="l" defTabSz="914400" rtl="0" eaLnBrk="1" fontAlgn="auto" latinLnBrk="0" hangingPunct="1">
              <a:lnSpc>
                <a:spcPct val="100000"/>
              </a:lnSpc>
              <a:spcBef>
                <a:spcPct val="20000"/>
              </a:spcBef>
              <a:spcAft>
                <a:spcPts val="0"/>
              </a:spcAft>
              <a:buClr>
                <a:sysClr val="windowText" lastClr="000000">
                  <a:lumMod val="50000"/>
                  <a:lumOff val="50000"/>
                </a:sysClr>
              </a:buClr>
              <a:buSzTx/>
              <a:buFont typeface="Arial" pitchFamily="34" charset="0"/>
              <a:buChar char="•"/>
              <a:tabLst/>
              <a:defRPr/>
            </a:pPr>
            <a:r>
              <a:rPr kumimoji="0" lang="en-US" sz="2200" i="0" u="none" strike="noStrike" kern="1200" cap="none" spc="0" normalizeH="0" baseline="0" noProof="0" dirty="0" smtClean="0">
                <a:ln>
                  <a:noFill/>
                </a:ln>
                <a:solidFill>
                  <a:srgbClr val="376092"/>
                </a:solidFill>
                <a:effectLst/>
                <a:uLnTx/>
                <a:uFillTx/>
                <a:latin typeface="Arial" panose="020B0604020202020204" pitchFamily="34" charset="0"/>
                <a:cs typeface="Arial" panose="020B0604020202020204" pitchFamily="34" charset="0"/>
              </a:rPr>
              <a:t>Offer support</a:t>
            </a:r>
          </a:p>
          <a:p>
            <a:pPr marL="342900" marR="0" lvl="0" indent="-342900" algn="l" defTabSz="914400" rtl="0" eaLnBrk="1" fontAlgn="auto" latinLnBrk="0" hangingPunct="1">
              <a:lnSpc>
                <a:spcPct val="100000"/>
              </a:lnSpc>
              <a:spcBef>
                <a:spcPct val="20000"/>
              </a:spcBef>
              <a:spcAft>
                <a:spcPts val="0"/>
              </a:spcAft>
              <a:buClr>
                <a:sysClr val="windowText" lastClr="000000">
                  <a:lumMod val="50000"/>
                  <a:lumOff val="50000"/>
                </a:sysClr>
              </a:buClr>
              <a:buSzTx/>
              <a:buFont typeface="Arial" pitchFamily="34" charset="0"/>
              <a:buChar char="•"/>
              <a:tabLst/>
              <a:defRPr/>
            </a:pPr>
            <a:r>
              <a:rPr kumimoji="0" lang="en-US" sz="2200" i="0" u="none" strike="noStrike" kern="1200" cap="none" spc="0" normalizeH="0" baseline="0" noProof="0" dirty="0" smtClean="0">
                <a:ln>
                  <a:noFill/>
                </a:ln>
                <a:solidFill>
                  <a:srgbClr val="376092"/>
                </a:solidFill>
                <a:effectLst/>
                <a:uLnTx/>
                <a:uFillTx/>
                <a:latin typeface="Arial" panose="020B0604020202020204" pitchFamily="34" charset="0"/>
                <a:cs typeface="Arial" panose="020B0604020202020204" pitchFamily="34" charset="0"/>
              </a:rPr>
              <a:t>Spend time in the classroom</a:t>
            </a:r>
          </a:p>
          <a:p>
            <a:pPr marL="342900" marR="0" lvl="0" indent="-342900" algn="l" defTabSz="914400" rtl="0" eaLnBrk="1" fontAlgn="auto" latinLnBrk="0" hangingPunct="1">
              <a:lnSpc>
                <a:spcPct val="100000"/>
              </a:lnSpc>
              <a:spcBef>
                <a:spcPct val="20000"/>
              </a:spcBef>
              <a:spcAft>
                <a:spcPts val="0"/>
              </a:spcAft>
              <a:buClr>
                <a:sysClr val="windowText" lastClr="000000">
                  <a:lumMod val="50000"/>
                  <a:lumOff val="50000"/>
                </a:sysClr>
              </a:buClr>
              <a:buSzTx/>
              <a:buFont typeface="Arial" pitchFamily="34" charset="0"/>
              <a:buChar char="•"/>
              <a:tabLst/>
              <a:defRPr/>
            </a:pPr>
            <a:r>
              <a:rPr kumimoji="0" lang="en-US" sz="2200" i="0" u="none" strike="noStrike" kern="1200" cap="none" spc="0" normalizeH="0" baseline="0" noProof="0" dirty="0" smtClean="0">
                <a:ln>
                  <a:noFill/>
                </a:ln>
                <a:solidFill>
                  <a:srgbClr val="376092"/>
                </a:solidFill>
                <a:effectLst/>
                <a:uLnTx/>
                <a:uFillTx/>
                <a:latin typeface="Arial" panose="020B0604020202020204" pitchFamily="34" charset="0"/>
                <a:cs typeface="Arial" panose="020B0604020202020204" pitchFamily="34" charset="0"/>
              </a:rPr>
              <a:t>Continue support in the workplace</a:t>
            </a:r>
            <a:endParaRPr kumimoji="0" lang="en-US" sz="2200" i="0" u="none" strike="noStrike" kern="1200" cap="none" spc="0" normalizeH="0" baseline="0" noProof="0" dirty="0">
              <a:ln>
                <a:noFill/>
              </a:ln>
              <a:solidFill>
                <a:srgbClr val="376092"/>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08392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Mentoring Continues At </a:t>
            </a:r>
            <a:r>
              <a:rPr lang="en-US" dirty="0"/>
              <a:t>the Workplace</a:t>
            </a:r>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21</a:t>
            </a:fld>
            <a:endParaRPr lang="en-US" dirty="0"/>
          </a:p>
        </p:txBody>
      </p:sp>
      <p:pic>
        <p:nvPicPr>
          <p:cNvPr id="7" name="Picture 2" title="Students with mentors at work pl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377" y="1970571"/>
            <a:ext cx="3657600" cy="3356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6"/>
          <p:cNvSpPr txBox="1">
            <a:spLocks/>
          </p:cNvSpPr>
          <p:nvPr/>
        </p:nvSpPr>
        <p:spPr>
          <a:xfrm>
            <a:off x="4093029" y="1676400"/>
            <a:ext cx="4648200" cy="3487387"/>
          </a:xfrm>
          <a:prstGeom prst="rect">
            <a:avLst/>
          </a:prstGeom>
        </p:spPr>
        <p:txBody>
          <a:bodyPr vert="horz" lIns="91440" tIns="45720" rIns="91440" bIns="45720" rtlCol="0" anchor="b">
            <a:noAutofit/>
          </a:bodyPr>
          <a:lstStyle>
            <a:lvl1pPr algn="r" defTabSz="914400" rtl="0" eaLnBrk="1" latinLnBrk="0" hangingPunct="1">
              <a:spcBef>
                <a:spcPct val="0"/>
              </a:spcBef>
              <a:buNone/>
              <a:defRPr sz="2000" b="0" kern="1200">
                <a:gradFill>
                  <a:gsLst>
                    <a:gs pos="0">
                      <a:schemeClr val="tx1">
                        <a:lumMod val="50000"/>
                      </a:schemeClr>
                    </a:gs>
                    <a:gs pos="61000">
                      <a:schemeClr val="tx1"/>
                    </a:gs>
                  </a:gsLst>
                  <a:lin ang="5400000" scaled="0"/>
                </a:gra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smtClean="0">
                <a:ln>
                  <a:noFill/>
                </a:ln>
                <a:solidFill>
                  <a:srgbClr val="376092"/>
                </a:solidFill>
                <a:effectLst/>
                <a:uLnTx/>
                <a:uFillTx/>
                <a:latin typeface="Arial" panose="020B0604020202020204" pitchFamily="34" charset="0"/>
                <a:cs typeface="Arial" panose="020B0604020202020204" pitchFamily="34" charset="0"/>
              </a:rPr>
              <a:t>Shared and understood expectations</a:t>
            </a:r>
            <a:br>
              <a:rPr kumimoji="0" lang="en-US" sz="2200" b="1" i="0" u="none" strike="noStrike" kern="1200" cap="none" spc="0" normalizeH="0" baseline="0" noProof="0" dirty="0" smtClean="0">
                <a:ln>
                  <a:noFill/>
                </a:ln>
                <a:solidFill>
                  <a:srgbClr val="376092"/>
                </a:solidFill>
                <a:effectLst/>
                <a:uLnTx/>
                <a:uFillTx/>
                <a:latin typeface="Arial" panose="020B0604020202020204" pitchFamily="34" charset="0"/>
                <a:cs typeface="Arial" panose="020B0604020202020204" pitchFamily="34" charset="0"/>
              </a:rPr>
            </a:br>
            <a:r>
              <a:rPr kumimoji="0" lang="en-US" sz="2200" b="1" i="0" u="none" strike="noStrike" kern="1200" cap="none" spc="0" normalizeH="0" baseline="0" noProof="0" dirty="0" smtClean="0">
                <a:ln>
                  <a:noFill/>
                </a:ln>
                <a:solidFill>
                  <a:srgbClr val="376092"/>
                </a:solidFill>
                <a:effectLst/>
                <a:uLnTx/>
                <a:uFillTx/>
                <a:latin typeface="Arial" panose="020B0604020202020204" pitchFamily="34" charset="0"/>
                <a:cs typeface="Arial" panose="020B0604020202020204" pitchFamily="34" charset="0"/>
              </a:rPr>
              <a:t/>
            </a:r>
            <a:br>
              <a:rPr kumimoji="0" lang="en-US" sz="2200" b="1" i="0" u="none" strike="noStrike" kern="1200" cap="none" spc="0" normalizeH="0" baseline="0" noProof="0" dirty="0" smtClean="0">
                <a:ln>
                  <a:noFill/>
                </a:ln>
                <a:solidFill>
                  <a:srgbClr val="376092"/>
                </a:solidFill>
                <a:effectLst/>
                <a:uLnTx/>
                <a:uFillTx/>
                <a:latin typeface="Arial" panose="020B0604020202020204" pitchFamily="34" charset="0"/>
                <a:cs typeface="Arial" panose="020B0604020202020204" pitchFamily="34" charset="0"/>
              </a:rPr>
            </a:br>
            <a:r>
              <a:rPr kumimoji="0" lang="en-US" sz="2200" b="0" i="0" u="none" strike="noStrike" kern="1200" cap="none" spc="0" normalizeH="0" baseline="0" noProof="0" dirty="0" smtClean="0">
                <a:ln>
                  <a:noFill/>
                </a:ln>
                <a:solidFill>
                  <a:srgbClr val="376092"/>
                </a:solidFill>
                <a:effectLst/>
                <a:uLnTx/>
                <a:uFillTx/>
                <a:latin typeface="Arial" panose="020B0604020202020204" pitchFamily="34" charset="0"/>
                <a:cs typeface="Arial" panose="020B0604020202020204" pitchFamily="34" charset="0"/>
              </a:rPr>
              <a:t>Student:  </a:t>
            </a:r>
            <a:br>
              <a:rPr kumimoji="0" lang="en-US" sz="2200" b="0" i="0" u="none" strike="noStrike" kern="1200" cap="none" spc="0" normalizeH="0" baseline="0" noProof="0" dirty="0" smtClean="0">
                <a:ln>
                  <a:noFill/>
                </a:ln>
                <a:solidFill>
                  <a:srgbClr val="376092"/>
                </a:solidFill>
                <a:effectLst/>
                <a:uLnTx/>
                <a:uFillTx/>
                <a:latin typeface="Arial" panose="020B0604020202020204" pitchFamily="34" charset="0"/>
                <a:cs typeface="Arial" panose="020B0604020202020204" pitchFamily="34" charset="0"/>
              </a:rPr>
            </a:br>
            <a:r>
              <a:rPr kumimoji="0" lang="en-US" sz="2200" b="0" i="0" u="none" strike="noStrike" kern="1200" cap="none" spc="0" normalizeH="0" baseline="0" noProof="0" dirty="0" smtClean="0">
                <a:ln>
                  <a:noFill/>
                </a:ln>
                <a:solidFill>
                  <a:srgbClr val="376092"/>
                </a:solidFill>
                <a:effectLst/>
                <a:uLnTx/>
                <a:uFillTx/>
                <a:latin typeface="Arial" panose="020B0604020202020204" pitchFamily="34" charset="0"/>
                <a:cs typeface="Arial" panose="020B0604020202020204" pitchFamily="34" charset="0"/>
              </a:rPr>
              <a:t>Follow business expectations</a:t>
            </a:r>
            <a:br>
              <a:rPr kumimoji="0" lang="en-US" sz="2200" b="0" i="0" u="none" strike="noStrike" kern="1200" cap="none" spc="0" normalizeH="0" baseline="0" noProof="0" dirty="0" smtClean="0">
                <a:ln>
                  <a:noFill/>
                </a:ln>
                <a:solidFill>
                  <a:srgbClr val="376092"/>
                </a:solidFill>
                <a:effectLst/>
                <a:uLnTx/>
                <a:uFillTx/>
                <a:latin typeface="Arial" panose="020B0604020202020204" pitchFamily="34" charset="0"/>
                <a:cs typeface="Arial" panose="020B0604020202020204" pitchFamily="34" charset="0"/>
              </a:rPr>
            </a:br>
            <a:endParaRPr kumimoji="0" lang="en-US" sz="2200" b="0" i="0" u="none" strike="noStrike" kern="1200" cap="none" spc="0" normalizeH="0" baseline="0" noProof="0" dirty="0" smtClean="0">
              <a:ln>
                <a:noFill/>
              </a:ln>
              <a:solidFill>
                <a:srgbClr val="376092"/>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200" b="0" i="0" u="none" strike="noStrike" kern="1200" cap="none" spc="0" normalizeH="0" baseline="0" noProof="0" dirty="0" smtClean="0">
                <a:ln>
                  <a:noFill/>
                </a:ln>
                <a:solidFill>
                  <a:srgbClr val="376092"/>
                </a:solidFill>
                <a:effectLst/>
                <a:uLnTx/>
                <a:uFillTx/>
                <a:latin typeface="Arial" panose="020B0604020202020204" pitchFamily="34" charset="0"/>
                <a:cs typeface="Arial" panose="020B0604020202020204" pitchFamily="34" charset="0"/>
              </a:rPr>
              <a:t>Employer:  </a:t>
            </a:r>
            <a:br>
              <a:rPr kumimoji="0" lang="en-US" sz="2200" b="0" i="0" u="none" strike="noStrike" kern="1200" cap="none" spc="0" normalizeH="0" baseline="0" noProof="0" dirty="0" smtClean="0">
                <a:ln>
                  <a:noFill/>
                </a:ln>
                <a:solidFill>
                  <a:srgbClr val="376092"/>
                </a:solidFill>
                <a:effectLst/>
                <a:uLnTx/>
                <a:uFillTx/>
                <a:latin typeface="Arial" panose="020B0604020202020204" pitchFamily="34" charset="0"/>
                <a:cs typeface="Arial" panose="020B0604020202020204" pitchFamily="34" charset="0"/>
              </a:rPr>
            </a:br>
            <a:r>
              <a:rPr kumimoji="0" lang="en-US" sz="2200" b="0" i="0" u="none" strike="noStrike" kern="1200" cap="none" spc="0" normalizeH="0" baseline="0" noProof="0" dirty="0" smtClean="0">
                <a:ln>
                  <a:noFill/>
                </a:ln>
                <a:solidFill>
                  <a:srgbClr val="376092"/>
                </a:solidFill>
                <a:effectLst/>
                <a:uLnTx/>
                <a:uFillTx/>
                <a:latin typeface="Arial" panose="020B0604020202020204" pitchFamily="34" charset="0"/>
                <a:cs typeface="Arial" panose="020B0604020202020204" pitchFamily="34" charset="0"/>
              </a:rPr>
              <a:t>Mentor and evaluate</a:t>
            </a:r>
            <a:r>
              <a:rPr kumimoji="0" lang="en-US" sz="2400" b="0" i="0" u="none" strike="noStrike" kern="1200" cap="none" spc="0" normalizeH="0" baseline="0" noProof="0" dirty="0" smtClean="0">
                <a:ln>
                  <a:noFill/>
                </a:ln>
                <a:gradFill>
                  <a:gsLst>
                    <a:gs pos="0">
                      <a:sysClr val="windowText" lastClr="000000">
                        <a:lumMod val="50000"/>
                      </a:sysClr>
                    </a:gs>
                    <a:gs pos="61000">
                      <a:sysClr val="windowText" lastClr="000000"/>
                    </a:gs>
                  </a:gsLst>
                  <a:lin ang="5400000" scaled="0"/>
                </a:gradFill>
                <a:effectLst/>
                <a:uLnTx/>
                <a:uFillTx/>
                <a:latin typeface="Calibri"/>
              </a:rPr>
              <a:t/>
            </a:r>
            <a:br>
              <a:rPr kumimoji="0" lang="en-US" sz="2400" b="0" i="0" u="none" strike="noStrike" kern="1200" cap="none" spc="0" normalizeH="0" baseline="0" noProof="0" dirty="0" smtClean="0">
                <a:ln>
                  <a:noFill/>
                </a:ln>
                <a:gradFill>
                  <a:gsLst>
                    <a:gs pos="0">
                      <a:sysClr val="windowText" lastClr="000000">
                        <a:lumMod val="50000"/>
                      </a:sysClr>
                    </a:gs>
                    <a:gs pos="61000">
                      <a:sysClr val="windowText" lastClr="000000"/>
                    </a:gs>
                  </a:gsLst>
                  <a:lin ang="5400000" scaled="0"/>
                </a:gradFill>
                <a:effectLst/>
                <a:uLnTx/>
                <a:uFillTx/>
                <a:latin typeface="Calibri"/>
              </a:rPr>
            </a:br>
            <a:endParaRPr kumimoji="0" lang="en-US" sz="2400" b="0" i="0" u="none" strike="noStrike" kern="1200" cap="none" spc="0" normalizeH="0" baseline="0" noProof="0" dirty="0">
              <a:ln>
                <a:noFill/>
              </a:ln>
              <a:gradFill>
                <a:gsLst>
                  <a:gs pos="0">
                    <a:sysClr val="windowText" lastClr="000000">
                      <a:lumMod val="50000"/>
                    </a:sysClr>
                  </a:gs>
                  <a:gs pos="61000">
                    <a:sysClr val="windowText" lastClr="000000"/>
                  </a:gs>
                </a:gsLst>
                <a:lin ang="5400000" scaled="0"/>
              </a:gradFill>
              <a:effectLst/>
              <a:uLnTx/>
              <a:uFillTx/>
              <a:latin typeface="Calibri"/>
            </a:endParaRPr>
          </a:p>
        </p:txBody>
      </p:sp>
    </p:spTree>
    <p:extLst>
      <p:ext uri="{BB962C8B-B14F-4D97-AF65-F5344CB8AC3E}">
        <p14:creationId xmlns:p14="http://schemas.microsoft.com/office/powerpoint/2010/main" val="38393505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Monthly Advisory Council Meetings</a:t>
            </a:r>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22</a:t>
            </a:fld>
            <a:endParaRPr lang="en-US" dirty="0"/>
          </a:p>
        </p:txBody>
      </p:sp>
      <p:pic>
        <p:nvPicPr>
          <p:cNvPr id="6" name="Picture 3" descr="Group of people holding puzzle pie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28800"/>
            <a:ext cx="4953000" cy="39624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p:cNvSpPr txBox="1">
            <a:spLocks/>
          </p:cNvSpPr>
          <p:nvPr/>
        </p:nvSpPr>
        <p:spPr>
          <a:xfrm>
            <a:off x="4953000" y="2209800"/>
            <a:ext cx="3505200" cy="2665021"/>
          </a:xfrm>
          <a:prstGeom prst="rect">
            <a:avLst/>
          </a:prstGeom>
        </p:spPr>
        <p:txBody>
          <a:bodyPr vert="horz" lIns="91440" tIns="45720" rIns="91440" bIns="45720" rtlCol="0" anchor="b">
            <a:noAutofit/>
          </a:bodyPr>
          <a:lstStyle>
            <a:lvl1pPr algn="r" defTabSz="914400" rtl="0" eaLnBrk="1" latinLnBrk="0" hangingPunct="1">
              <a:spcBef>
                <a:spcPct val="0"/>
              </a:spcBef>
              <a:buNone/>
              <a:defRPr sz="2000" b="0" kern="1200">
                <a:gradFill>
                  <a:gsLst>
                    <a:gs pos="0">
                      <a:schemeClr val="tx1">
                        <a:lumMod val="50000"/>
                      </a:schemeClr>
                    </a:gs>
                    <a:gs pos="61000">
                      <a:schemeClr val="tx1"/>
                    </a:gs>
                  </a:gsLst>
                  <a:lin ang="5400000" scaled="0"/>
                </a:gra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200" b="0" i="0" u="none" strike="noStrike" kern="1200" cap="none" spc="0" normalizeH="0" baseline="0" noProof="0" dirty="0" smtClean="0">
                <a:ln>
                  <a:noFill/>
                </a:ln>
                <a:solidFill>
                  <a:srgbClr val="376092"/>
                </a:solidFill>
                <a:effectLst/>
                <a:uLnTx/>
                <a:uFillTx/>
                <a:latin typeface="Arial" panose="020B0604020202020204" pitchFamily="34" charset="0"/>
                <a:cs typeface="Arial" panose="020B0604020202020204" pitchFamily="34" charset="0"/>
              </a:rPr>
              <a:t>What is working?</a:t>
            </a:r>
            <a:br>
              <a:rPr kumimoji="0" lang="en-US" sz="2200" b="0" i="0" u="none" strike="noStrike" kern="1200" cap="none" spc="0" normalizeH="0" baseline="0" noProof="0" dirty="0" smtClean="0">
                <a:ln>
                  <a:noFill/>
                </a:ln>
                <a:solidFill>
                  <a:srgbClr val="376092"/>
                </a:solidFill>
                <a:effectLst/>
                <a:uLnTx/>
                <a:uFillTx/>
                <a:latin typeface="Arial" panose="020B0604020202020204" pitchFamily="34" charset="0"/>
                <a:cs typeface="Arial" panose="020B0604020202020204" pitchFamily="34" charset="0"/>
              </a:rPr>
            </a:br>
            <a:r>
              <a:rPr kumimoji="0" lang="en-US" sz="2200" b="0" i="0" u="none" strike="noStrike" kern="1200" cap="none" spc="0" normalizeH="0" baseline="0" noProof="0" dirty="0" smtClean="0">
                <a:ln>
                  <a:noFill/>
                </a:ln>
                <a:solidFill>
                  <a:srgbClr val="376092"/>
                </a:solidFill>
                <a:effectLst/>
                <a:uLnTx/>
                <a:uFillTx/>
                <a:latin typeface="Arial" panose="020B0604020202020204" pitchFamily="34" charset="0"/>
                <a:cs typeface="Arial" panose="020B0604020202020204" pitchFamily="34" charset="0"/>
              </a:rPr>
              <a:t/>
            </a:r>
            <a:br>
              <a:rPr kumimoji="0" lang="en-US" sz="2200" b="0" i="0" u="none" strike="noStrike" kern="1200" cap="none" spc="0" normalizeH="0" baseline="0" noProof="0" dirty="0" smtClean="0">
                <a:ln>
                  <a:noFill/>
                </a:ln>
                <a:solidFill>
                  <a:srgbClr val="376092"/>
                </a:solidFill>
                <a:effectLst/>
                <a:uLnTx/>
                <a:uFillTx/>
                <a:latin typeface="Arial" panose="020B0604020202020204" pitchFamily="34" charset="0"/>
                <a:cs typeface="Arial" panose="020B0604020202020204" pitchFamily="34" charset="0"/>
              </a:rPr>
            </a:br>
            <a:r>
              <a:rPr kumimoji="0" lang="en-US" sz="2200" b="0" i="0" u="none" strike="noStrike" kern="1200" cap="none" spc="0" normalizeH="0" baseline="0" noProof="0" dirty="0" smtClean="0">
                <a:ln>
                  <a:noFill/>
                </a:ln>
                <a:solidFill>
                  <a:srgbClr val="376092"/>
                </a:solidFill>
                <a:effectLst/>
                <a:uLnTx/>
                <a:uFillTx/>
                <a:latin typeface="Arial" panose="020B0604020202020204" pitchFamily="34" charset="0"/>
                <a:cs typeface="Arial" panose="020B0604020202020204" pitchFamily="34" charset="0"/>
              </a:rPr>
              <a:t>What needs to be “tweaked”?</a:t>
            </a:r>
            <a:br>
              <a:rPr kumimoji="0" lang="en-US" sz="2200" b="0" i="0" u="none" strike="noStrike" kern="1200" cap="none" spc="0" normalizeH="0" baseline="0" noProof="0" dirty="0" smtClean="0">
                <a:ln>
                  <a:noFill/>
                </a:ln>
                <a:solidFill>
                  <a:srgbClr val="376092"/>
                </a:solidFill>
                <a:effectLst/>
                <a:uLnTx/>
                <a:uFillTx/>
                <a:latin typeface="Arial" panose="020B0604020202020204" pitchFamily="34" charset="0"/>
                <a:cs typeface="Arial" panose="020B0604020202020204" pitchFamily="34" charset="0"/>
              </a:rPr>
            </a:br>
            <a:r>
              <a:rPr kumimoji="0" lang="en-US" sz="2200" b="0" i="0" u="none" strike="noStrike" kern="1200" cap="none" spc="0" normalizeH="0" baseline="0" noProof="0" dirty="0" smtClean="0">
                <a:ln>
                  <a:noFill/>
                </a:ln>
                <a:solidFill>
                  <a:srgbClr val="376092"/>
                </a:solidFill>
                <a:effectLst/>
                <a:uLnTx/>
                <a:uFillTx/>
                <a:latin typeface="Arial" panose="020B0604020202020204" pitchFamily="34" charset="0"/>
                <a:cs typeface="Arial" panose="020B0604020202020204" pitchFamily="34" charset="0"/>
              </a:rPr>
              <a:t/>
            </a:r>
            <a:br>
              <a:rPr kumimoji="0" lang="en-US" sz="2200" b="0" i="0" u="none" strike="noStrike" kern="1200" cap="none" spc="0" normalizeH="0" baseline="0" noProof="0" dirty="0" smtClean="0">
                <a:ln>
                  <a:noFill/>
                </a:ln>
                <a:solidFill>
                  <a:srgbClr val="376092"/>
                </a:solidFill>
                <a:effectLst/>
                <a:uLnTx/>
                <a:uFillTx/>
                <a:latin typeface="Arial" panose="020B0604020202020204" pitchFamily="34" charset="0"/>
                <a:cs typeface="Arial" panose="020B0604020202020204" pitchFamily="34" charset="0"/>
              </a:rPr>
            </a:br>
            <a:r>
              <a:rPr kumimoji="0" lang="en-US" sz="2200" b="0" i="0" u="none" strike="noStrike" kern="1200" cap="none" spc="0" normalizeH="0" baseline="0" noProof="0" dirty="0" smtClean="0">
                <a:ln>
                  <a:noFill/>
                </a:ln>
                <a:solidFill>
                  <a:srgbClr val="376092"/>
                </a:solidFill>
                <a:effectLst/>
                <a:uLnTx/>
                <a:uFillTx/>
                <a:latin typeface="Arial" panose="020B0604020202020204" pitchFamily="34" charset="0"/>
                <a:cs typeface="Arial" panose="020B0604020202020204" pitchFamily="34" charset="0"/>
              </a:rPr>
              <a:t>New members vs. tenured members</a:t>
            </a:r>
            <a:endParaRPr kumimoji="0" lang="en-US" sz="2200" b="0" i="0" u="none" strike="noStrike" kern="1200" cap="none" spc="0" normalizeH="0" baseline="0" noProof="0" dirty="0">
              <a:ln>
                <a:noFill/>
              </a:ln>
              <a:solidFill>
                <a:srgbClr val="376092"/>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33938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684643"/>
            <a:ext cx="7772400" cy="1362075"/>
          </a:xfrm>
        </p:spPr>
        <p:txBody>
          <a:bodyPr>
            <a:normAutofit/>
          </a:bodyPr>
          <a:lstStyle/>
          <a:p>
            <a:pPr algn="ctr"/>
            <a:r>
              <a:rPr lang="en-US" sz="3600" dirty="0" smtClean="0"/>
              <a:t>Recruitment Strategies</a:t>
            </a:r>
            <a:endParaRPr lang="en-US" sz="3600"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23</a:t>
            </a:fld>
            <a:endParaRPr lang="en-US" dirty="0"/>
          </a:p>
        </p:txBody>
      </p:sp>
      <p:sp>
        <p:nvSpPr>
          <p:cNvPr id="6" name="Content Placeholder 2"/>
          <p:cNvSpPr txBox="1">
            <a:spLocks/>
          </p:cNvSpPr>
          <p:nvPr/>
        </p:nvSpPr>
        <p:spPr>
          <a:xfrm>
            <a:off x="2133600" y="1954766"/>
            <a:ext cx="6461772" cy="2193221"/>
          </a:xfrm>
          <a:prstGeom prst="rect">
            <a:avLst/>
          </a:prstGeom>
          <a:solidFill>
            <a:schemeClr val="bg1">
              <a:lumMod val="75000"/>
              <a:alpha val="85000"/>
            </a:schemeClr>
          </a:solidFill>
        </p:spPr>
        <p:txBody>
          <a:bodyPr vert="horz" lIns="91440" tIns="45720" rIns="91440" bIns="45720" rtlCol="0">
            <a:normAutofit fontScale="85000" lnSpcReduction="20000"/>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600" dirty="0" smtClean="0"/>
          </a:p>
          <a:p>
            <a:pPr marL="0" indent="0">
              <a:buNone/>
            </a:pPr>
            <a:r>
              <a:rPr lang="en-US" b="1" dirty="0" smtClean="0"/>
              <a:t>Leslye Long</a:t>
            </a:r>
            <a:r>
              <a:rPr lang="en-US" dirty="0" smtClean="0"/>
              <a:t> </a:t>
            </a:r>
          </a:p>
          <a:p>
            <a:pPr marL="0" indent="0">
              <a:buNone/>
            </a:pPr>
            <a:r>
              <a:rPr lang="en-US" dirty="0" smtClean="0"/>
              <a:t>Mentoring Coordinator</a:t>
            </a:r>
          </a:p>
          <a:p>
            <a:pPr marL="0" indent="0">
              <a:buNone/>
            </a:pPr>
            <a:r>
              <a:rPr lang="en-US" dirty="0" smtClean="0">
                <a:ea typeface="Arial Unicode MS" panose="020B0604020202020204" pitchFamily="34" charset="-128"/>
                <a:cs typeface="Arial Unicode MS" panose="020B0604020202020204" pitchFamily="34" charset="-128"/>
              </a:rPr>
              <a:t>Manufacturing Renaissance </a:t>
            </a:r>
          </a:p>
          <a:p>
            <a:pPr marL="0" indent="0">
              <a:buNone/>
            </a:pPr>
            <a:r>
              <a:rPr lang="en-US" dirty="0" smtClean="0">
                <a:ea typeface="Arial Unicode MS" panose="020B0604020202020204" pitchFamily="34" charset="-128"/>
                <a:cs typeface="Arial Unicode MS" panose="020B0604020202020204" pitchFamily="34" charset="-128"/>
              </a:rPr>
              <a:t>Chicago, Illinois</a:t>
            </a:r>
            <a:endParaRPr lang="en-US" dirty="0">
              <a:ea typeface="Arial Unicode MS" panose="020B0604020202020204" pitchFamily="34" charset="-128"/>
              <a:cs typeface="Arial Unicode MS" panose="020B0604020202020204" pitchFamily="34" charset="-128"/>
            </a:endParaRPr>
          </a:p>
        </p:txBody>
      </p:sp>
      <p:sp>
        <p:nvSpPr>
          <p:cNvPr id="7" name="Title 11"/>
          <p:cNvSpPr txBox="1">
            <a:spLocks/>
          </p:cNvSpPr>
          <p:nvPr/>
        </p:nvSpPr>
        <p:spPr>
          <a:xfrm>
            <a:off x="0" y="0"/>
            <a:ext cx="9144000" cy="10668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pPr algn="ctr"/>
            <a:endParaRPr lang="en-US" sz="2000" dirty="0" smtClean="0"/>
          </a:p>
          <a:p>
            <a:pPr algn="ctr"/>
            <a:r>
              <a:rPr lang="en-US" sz="2800" cap="none" dirty="0" smtClean="0">
                <a:ln w="12700">
                  <a:noFill/>
                  <a:prstDash val="solid"/>
                </a:ln>
                <a:effectLst>
                  <a:outerShdw blurRad="38100" dist="38100" dir="2700000" algn="tl">
                    <a:srgbClr val="000000">
                      <a:alpha val="43137"/>
                    </a:srgbClr>
                  </a:outerShdw>
                </a:effectLst>
              </a:rPr>
              <a:t>YCC Grantee</a:t>
            </a:r>
            <a:endParaRPr lang="en-US" sz="2800" cap="none" dirty="0">
              <a:ln w="12700">
                <a:noFill/>
                <a:prstDash val="solid"/>
              </a:ln>
              <a:effectLst>
                <a:outerShdw blurRad="38100" dist="38100" dir="2700000" algn="tl">
                  <a:srgbClr val="000000">
                    <a:alpha val="43137"/>
                  </a:srgbClr>
                </a:outerShdw>
              </a:effectLst>
            </a:endParaRPr>
          </a:p>
        </p:txBody>
      </p:sp>
      <p:pic>
        <p:nvPicPr>
          <p:cNvPr id="1026" name="Picture 2" title="Leslye Lo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954766"/>
            <a:ext cx="1580960" cy="2305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71481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Mentor Recruitment </a:t>
            </a:r>
            <a:r>
              <a:rPr lang="en-US" dirty="0" smtClean="0"/>
              <a:t>Strategies</a:t>
            </a:r>
            <a:endParaRPr lang="en-US" dirty="0"/>
          </a:p>
        </p:txBody>
      </p:sp>
      <p:sp>
        <p:nvSpPr>
          <p:cNvPr id="3" name="Content Placeholder 2"/>
          <p:cNvSpPr>
            <a:spLocks noGrp="1"/>
          </p:cNvSpPr>
          <p:nvPr>
            <p:ph idx="1"/>
          </p:nvPr>
        </p:nvSpPr>
        <p:spPr>
          <a:xfrm>
            <a:off x="990600" y="2209800"/>
            <a:ext cx="7391400" cy="3916363"/>
          </a:xfrm>
        </p:spPr>
        <p:txBody>
          <a:bodyPr/>
          <a:lstStyle/>
          <a:p>
            <a:r>
              <a:rPr lang="en-US" sz="2200" dirty="0">
                <a:solidFill>
                  <a:srgbClr val="376092"/>
                </a:solidFill>
              </a:rPr>
              <a:t>Locate Mentors</a:t>
            </a:r>
          </a:p>
          <a:p>
            <a:r>
              <a:rPr lang="en-US" sz="2200" dirty="0">
                <a:solidFill>
                  <a:srgbClr val="376092"/>
                </a:solidFill>
              </a:rPr>
              <a:t>Approach</a:t>
            </a:r>
          </a:p>
          <a:p>
            <a:r>
              <a:rPr lang="en-US" sz="2200" dirty="0">
                <a:solidFill>
                  <a:srgbClr val="376092"/>
                </a:solidFill>
              </a:rPr>
              <a:t>Mentor Variety</a:t>
            </a:r>
          </a:p>
          <a:p>
            <a:r>
              <a:rPr lang="en-US" sz="2200" dirty="0">
                <a:solidFill>
                  <a:srgbClr val="376092"/>
                </a:solidFill>
              </a:rPr>
              <a:t>US2020</a:t>
            </a:r>
          </a:p>
          <a:p>
            <a:r>
              <a:rPr lang="en-US" sz="2200" dirty="0">
                <a:solidFill>
                  <a:srgbClr val="376092"/>
                </a:solidFill>
              </a:rPr>
              <a:t>Standard Training</a:t>
            </a:r>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24</a:t>
            </a:fld>
            <a:endParaRPr lang="en-US" dirty="0"/>
          </a:p>
        </p:txBody>
      </p:sp>
      <p:pic>
        <p:nvPicPr>
          <p:cNvPr id="6" name="Picture 2" title="Mentor with students"/>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50000" t="18145"/>
          <a:stretch/>
        </p:blipFill>
        <p:spPr bwMode="auto">
          <a:xfrm>
            <a:off x="5029200" y="1752600"/>
            <a:ext cx="2564318" cy="3148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1558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should I look for mentors and why?</a:t>
            </a:r>
          </a:p>
        </p:txBody>
      </p:sp>
      <p:sp>
        <p:nvSpPr>
          <p:cNvPr id="3" name="Content Placeholder 2"/>
          <p:cNvSpPr>
            <a:spLocks noGrp="1"/>
          </p:cNvSpPr>
          <p:nvPr>
            <p:ph idx="1"/>
          </p:nvPr>
        </p:nvSpPr>
        <p:spPr/>
        <p:txBody>
          <a:bodyPr>
            <a:normAutofit fontScale="85000" lnSpcReduction="20000"/>
          </a:bodyPr>
          <a:lstStyle/>
          <a:p>
            <a:r>
              <a:rPr lang="en-US" sz="2400" dirty="0" smtClean="0"/>
              <a:t>Businesses </a:t>
            </a:r>
            <a:r>
              <a:rPr lang="en-US" sz="2400" dirty="0"/>
              <a:t>– Local STEM companies with a travel time under 30 minutes.</a:t>
            </a:r>
          </a:p>
          <a:p>
            <a:pPr lvl="1"/>
            <a:r>
              <a:rPr lang="en-US" sz="2100" dirty="0"/>
              <a:t>Ready to share</a:t>
            </a:r>
          </a:p>
          <a:p>
            <a:pPr lvl="1"/>
            <a:r>
              <a:rPr lang="en-US" sz="2100" dirty="0"/>
              <a:t>Group mentoring </a:t>
            </a:r>
            <a:r>
              <a:rPr lang="en-US" sz="2100" dirty="0" smtClean="0"/>
              <a:t>on/offsite </a:t>
            </a:r>
            <a:r>
              <a:rPr lang="en-US" sz="2100" dirty="0"/>
              <a:t>facilitates employee </a:t>
            </a:r>
            <a:r>
              <a:rPr lang="en-US" sz="2100" dirty="0" smtClean="0"/>
              <a:t>satisfaction and strengthens </a:t>
            </a:r>
            <a:r>
              <a:rPr lang="en-US" sz="2100" dirty="0"/>
              <a:t>company culture</a:t>
            </a:r>
          </a:p>
          <a:p>
            <a:r>
              <a:rPr lang="en-US" sz="2400" dirty="0"/>
              <a:t>Colleges – Local College </a:t>
            </a:r>
            <a:r>
              <a:rPr lang="en-US" sz="2400" dirty="0" smtClean="0"/>
              <a:t>students</a:t>
            </a:r>
            <a:endParaRPr lang="en-US" sz="2400" dirty="0"/>
          </a:p>
          <a:p>
            <a:pPr lvl="1"/>
            <a:r>
              <a:rPr lang="en-US" sz="2100" dirty="0" smtClean="0"/>
              <a:t>Fluid </a:t>
            </a:r>
            <a:r>
              <a:rPr lang="en-US" sz="2100" dirty="0"/>
              <a:t>schedules </a:t>
            </a:r>
          </a:p>
          <a:p>
            <a:pPr lvl="1"/>
            <a:r>
              <a:rPr lang="en-US" sz="2100" dirty="0"/>
              <a:t>Recall high school anxiety</a:t>
            </a:r>
          </a:p>
          <a:p>
            <a:pPr lvl="1"/>
            <a:r>
              <a:rPr lang="en-US" sz="2100" dirty="0"/>
              <a:t>Ready to share</a:t>
            </a:r>
          </a:p>
          <a:p>
            <a:r>
              <a:rPr lang="en-US" sz="2400" dirty="0"/>
              <a:t>Familiar Resources</a:t>
            </a:r>
          </a:p>
          <a:p>
            <a:pPr lvl="1"/>
            <a:r>
              <a:rPr lang="en-US" sz="2100" dirty="0"/>
              <a:t>People you know</a:t>
            </a:r>
          </a:p>
          <a:p>
            <a:pPr lvl="1"/>
            <a:r>
              <a:rPr lang="en-US" sz="2100" dirty="0" smtClean="0"/>
              <a:t>Professional/Social Media </a:t>
            </a:r>
            <a:r>
              <a:rPr lang="en-US" sz="2100" dirty="0"/>
              <a:t>Sites: LinkedIn, </a:t>
            </a:r>
            <a:r>
              <a:rPr lang="en-US" sz="2100" dirty="0" smtClean="0"/>
              <a:t>Facebook</a:t>
            </a:r>
            <a:endParaRPr lang="en-US" sz="2100" dirty="0"/>
          </a:p>
          <a:p>
            <a:endParaRPr lang="en-US" dirty="0"/>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25</a:t>
            </a:fld>
            <a:endParaRPr lang="en-US" dirty="0"/>
          </a:p>
        </p:txBody>
      </p:sp>
    </p:spTree>
    <p:extLst>
      <p:ext uri="{BB962C8B-B14F-4D97-AF65-F5344CB8AC3E}">
        <p14:creationId xmlns:p14="http://schemas.microsoft.com/office/powerpoint/2010/main" val="198801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419600" cy="4525963"/>
          </a:xfrm>
        </p:spPr>
        <p:txBody>
          <a:bodyPr>
            <a:normAutofit/>
          </a:bodyPr>
          <a:lstStyle/>
          <a:p>
            <a:pPr marL="0" indent="0">
              <a:buNone/>
            </a:pPr>
            <a:r>
              <a:rPr lang="en-US" sz="2000" dirty="0" smtClean="0"/>
              <a:t>The </a:t>
            </a:r>
            <a:r>
              <a:rPr lang="en-US" sz="2000" dirty="0"/>
              <a:t>Approach: </a:t>
            </a:r>
          </a:p>
          <a:p>
            <a:r>
              <a:rPr lang="en-US" sz="2000" dirty="0"/>
              <a:t>Find </a:t>
            </a:r>
            <a:r>
              <a:rPr lang="en-US" sz="2000" dirty="0" smtClean="0"/>
              <a:t>a win-win </a:t>
            </a:r>
            <a:r>
              <a:rPr lang="en-US" sz="2000" dirty="0"/>
              <a:t>for the mentees and the </a:t>
            </a:r>
            <a:r>
              <a:rPr lang="en-US" sz="2000" dirty="0" smtClean="0"/>
              <a:t>mentors</a:t>
            </a:r>
            <a:endParaRPr lang="en-US" sz="2000" dirty="0"/>
          </a:p>
          <a:p>
            <a:r>
              <a:rPr lang="en-US" sz="2000" dirty="0"/>
              <a:t>Club Mission </a:t>
            </a:r>
            <a:r>
              <a:rPr lang="en-US" sz="2000" dirty="0" smtClean="0"/>
              <a:t>&amp; Service </a:t>
            </a:r>
            <a:r>
              <a:rPr lang="en-US" sz="2000" dirty="0"/>
              <a:t>Learning </a:t>
            </a:r>
            <a:r>
              <a:rPr lang="en-US" sz="2000" dirty="0" smtClean="0"/>
              <a:t>Hours</a:t>
            </a:r>
          </a:p>
          <a:p>
            <a:pPr lvl="1"/>
            <a:r>
              <a:rPr lang="en-US" sz="1800" dirty="0" smtClean="0"/>
              <a:t>Some </a:t>
            </a:r>
            <a:r>
              <a:rPr lang="en-US" sz="1800" dirty="0"/>
              <a:t>Missions statements require </a:t>
            </a:r>
            <a:r>
              <a:rPr lang="en-US" sz="1800" dirty="0" smtClean="0"/>
              <a:t>volunteering</a:t>
            </a:r>
          </a:p>
          <a:p>
            <a:pPr lvl="1"/>
            <a:r>
              <a:rPr lang="en-US" sz="1800" dirty="0" smtClean="0"/>
              <a:t>Some </a:t>
            </a:r>
            <a:r>
              <a:rPr lang="en-US" sz="1800" dirty="0"/>
              <a:t>schools </a:t>
            </a:r>
            <a:r>
              <a:rPr lang="en-US" sz="1800" dirty="0" smtClean="0"/>
              <a:t>offer </a:t>
            </a:r>
            <a:r>
              <a:rPr lang="en-US" sz="1800" dirty="0"/>
              <a:t>service learning credits through their school  </a:t>
            </a:r>
          </a:p>
          <a:p>
            <a:endParaRPr lang="en-US" dirty="0"/>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26</a:t>
            </a:fld>
            <a:endParaRPr lang="en-US" dirty="0"/>
          </a:p>
        </p:txBody>
      </p:sp>
      <p:pic>
        <p:nvPicPr>
          <p:cNvPr id="7" name="Picture 2" title="UIC fla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1295400"/>
            <a:ext cx="841375"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title="Society of Hispanic Professional Engine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263" y="2690904"/>
            <a:ext cx="1243013" cy="12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title="Johnson Contro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4131" y="2123024"/>
            <a:ext cx="1335087"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title="Phi Theta Kappa Honor Socie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4412" y="3286000"/>
            <a:ext cx="2116137"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title="National Society of Black Enginee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0070" y="4567172"/>
            <a:ext cx="2116137"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le 1"/>
          <p:cNvSpPr txBox="1">
            <a:spLocks/>
          </p:cNvSpPr>
          <p:nvPr/>
        </p:nvSpPr>
        <p:spPr>
          <a:xfrm>
            <a:off x="12865" y="0"/>
            <a:ext cx="9144000" cy="1066800"/>
          </a:xfrm>
          <a:prstGeom prst="rect">
            <a:avLst/>
          </a:prstGeom>
        </p:spPr>
        <p:txBody>
          <a:bodyPr vert="horz" lIns="91440" tIns="45720" rIns="91440" bIns="45720" rtlCol="0" anchor="ctr" anchorCtr="1">
            <a:normAutofit/>
          </a:bodyPr>
          <a:lstStyle>
            <a:lvl1pPr algn="ctr" defTabSz="914400" rtl="0" eaLnBrk="1" latinLnBrk="0" hangingPunct="1">
              <a:spcBef>
                <a:spcPct val="0"/>
              </a:spcBef>
              <a:buNone/>
              <a:defRPr sz="2800" b="1" kern="1200" cap="none" spc="0" baseline="0">
                <a:ln w="12700">
                  <a:noFill/>
                  <a:prstDash val="solid"/>
                </a:ln>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Where should I look for mentors and why?</a:t>
            </a:r>
            <a:endParaRPr lang="en-US" dirty="0"/>
          </a:p>
        </p:txBody>
      </p:sp>
    </p:spTree>
    <p:extLst>
      <p:ext uri="{BB962C8B-B14F-4D97-AF65-F5344CB8AC3E}">
        <p14:creationId xmlns:p14="http://schemas.microsoft.com/office/powerpoint/2010/main" val="34315734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Three Mentoring Pools</a:t>
            </a:r>
          </a:p>
        </p:txBody>
      </p:sp>
      <p:sp>
        <p:nvSpPr>
          <p:cNvPr id="9" name="Content Placeholder 8"/>
          <p:cNvSpPr>
            <a:spLocks noGrp="1"/>
          </p:cNvSpPr>
          <p:nvPr>
            <p:ph idx="1"/>
          </p:nvPr>
        </p:nvSpPr>
        <p:spPr/>
        <p:txBody>
          <a:bodyPr>
            <a:normAutofit/>
          </a:bodyPr>
          <a:lstStyle/>
          <a:p>
            <a:pPr marL="0" lvl="0" indent="0">
              <a:spcBef>
                <a:spcPct val="20000"/>
              </a:spcBef>
              <a:spcAft>
                <a:spcPts val="0"/>
              </a:spcAft>
              <a:buNone/>
            </a:pPr>
            <a:r>
              <a:rPr lang="en-US" sz="2000" dirty="0" smtClean="0">
                <a:solidFill>
                  <a:srgbClr val="376092"/>
                </a:solidFill>
              </a:rPr>
              <a:t>1. Collegiate</a:t>
            </a:r>
            <a:r>
              <a:rPr lang="en-US" sz="2000" dirty="0">
                <a:solidFill>
                  <a:srgbClr val="376092"/>
                </a:solidFill>
              </a:rPr>
              <a:t>: </a:t>
            </a:r>
            <a:r>
              <a:rPr lang="en-US" sz="2000" dirty="0" smtClean="0">
                <a:solidFill>
                  <a:srgbClr val="376092"/>
                </a:solidFill>
              </a:rPr>
              <a:t>Making </a:t>
            </a:r>
            <a:r>
              <a:rPr lang="en-US" sz="2000" dirty="0">
                <a:solidFill>
                  <a:srgbClr val="376092"/>
                </a:solidFill>
              </a:rPr>
              <a:t>C</a:t>
            </a:r>
            <a:r>
              <a:rPr lang="en-US" sz="2000" dirty="0" smtClean="0">
                <a:solidFill>
                  <a:srgbClr val="376092"/>
                </a:solidFill>
              </a:rPr>
              <a:t>onnections</a:t>
            </a:r>
            <a:endParaRPr lang="en-US" sz="2000" dirty="0">
              <a:solidFill>
                <a:srgbClr val="376092"/>
              </a:solidFill>
            </a:endParaRPr>
          </a:p>
          <a:p>
            <a:pPr lvl="1">
              <a:spcBef>
                <a:spcPct val="20000"/>
              </a:spcBef>
              <a:spcAft>
                <a:spcPts val="0"/>
              </a:spcAft>
            </a:pPr>
            <a:r>
              <a:rPr lang="en-US" sz="1800" dirty="0">
                <a:solidFill>
                  <a:srgbClr val="376092"/>
                </a:solidFill>
              </a:rPr>
              <a:t>Call and </a:t>
            </a:r>
            <a:r>
              <a:rPr lang="en-US" sz="1800" dirty="0" smtClean="0">
                <a:solidFill>
                  <a:srgbClr val="376092"/>
                </a:solidFill>
              </a:rPr>
              <a:t>email </a:t>
            </a:r>
            <a:r>
              <a:rPr lang="en-US" sz="1800" dirty="0">
                <a:solidFill>
                  <a:srgbClr val="376092"/>
                </a:solidFill>
              </a:rPr>
              <a:t>club presidents </a:t>
            </a:r>
          </a:p>
          <a:p>
            <a:pPr lvl="1">
              <a:spcBef>
                <a:spcPct val="20000"/>
              </a:spcBef>
              <a:spcAft>
                <a:spcPts val="0"/>
              </a:spcAft>
            </a:pPr>
            <a:r>
              <a:rPr lang="en-US" sz="1800" dirty="0">
                <a:solidFill>
                  <a:srgbClr val="376092"/>
                </a:solidFill>
              </a:rPr>
              <a:t>Speak with </a:t>
            </a:r>
            <a:r>
              <a:rPr lang="en-US" sz="1800" dirty="0" smtClean="0">
                <a:solidFill>
                  <a:srgbClr val="376092"/>
                </a:solidFill>
              </a:rPr>
              <a:t>club sponsors/professors</a:t>
            </a:r>
            <a:endParaRPr lang="en-US" sz="1800" dirty="0">
              <a:solidFill>
                <a:srgbClr val="376092"/>
              </a:solidFill>
            </a:endParaRPr>
          </a:p>
          <a:p>
            <a:pPr lvl="1">
              <a:spcBef>
                <a:spcPct val="20000"/>
              </a:spcBef>
              <a:spcAft>
                <a:spcPts val="0"/>
              </a:spcAft>
            </a:pPr>
            <a:r>
              <a:rPr lang="en-US" sz="1800" dirty="0">
                <a:solidFill>
                  <a:srgbClr val="376092"/>
                </a:solidFill>
              </a:rPr>
              <a:t>STEM </a:t>
            </a:r>
            <a:r>
              <a:rPr lang="en-US" sz="1800" dirty="0" smtClean="0">
                <a:solidFill>
                  <a:srgbClr val="376092"/>
                </a:solidFill>
              </a:rPr>
              <a:t>Programs</a:t>
            </a:r>
            <a:endParaRPr lang="en-US" sz="1800" dirty="0">
              <a:solidFill>
                <a:srgbClr val="376092"/>
              </a:solidFill>
            </a:endParaRPr>
          </a:p>
          <a:p>
            <a:pPr lvl="1">
              <a:spcBef>
                <a:spcPct val="20000"/>
              </a:spcBef>
              <a:spcAft>
                <a:spcPts val="0"/>
              </a:spcAft>
            </a:pPr>
            <a:r>
              <a:rPr lang="en-US" sz="1800" dirty="0">
                <a:solidFill>
                  <a:srgbClr val="376092"/>
                </a:solidFill>
              </a:rPr>
              <a:t>NSBE, </a:t>
            </a:r>
            <a:r>
              <a:rPr lang="en-US" sz="1800" dirty="0" smtClean="0">
                <a:solidFill>
                  <a:srgbClr val="376092"/>
                </a:solidFill>
              </a:rPr>
              <a:t>SHPE, etc. </a:t>
            </a:r>
            <a:endParaRPr lang="en-US" sz="1800" dirty="0">
              <a:solidFill>
                <a:srgbClr val="376092"/>
              </a:solidFill>
            </a:endParaRPr>
          </a:p>
          <a:p>
            <a:pPr lvl="1">
              <a:spcBef>
                <a:spcPct val="20000"/>
              </a:spcBef>
              <a:spcAft>
                <a:spcPts val="0"/>
              </a:spcAft>
            </a:pPr>
            <a:r>
              <a:rPr lang="en-US" sz="1800" dirty="0">
                <a:solidFill>
                  <a:srgbClr val="376092"/>
                </a:solidFill>
              </a:rPr>
              <a:t>Lunch and Learns</a:t>
            </a:r>
          </a:p>
          <a:p>
            <a:pPr lvl="1">
              <a:spcBef>
                <a:spcPct val="20000"/>
              </a:spcBef>
              <a:spcAft>
                <a:spcPts val="0"/>
              </a:spcAft>
            </a:pPr>
            <a:r>
              <a:rPr lang="en-US" sz="1800" dirty="0">
                <a:solidFill>
                  <a:srgbClr val="376092"/>
                </a:solidFill>
              </a:rPr>
              <a:t>Attend club </a:t>
            </a:r>
            <a:r>
              <a:rPr lang="en-US" sz="1800" dirty="0" smtClean="0">
                <a:solidFill>
                  <a:srgbClr val="376092"/>
                </a:solidFill>
              </a:rPr>
              <a:t>meetings</a:t>
            </a:r>
          </a:p>
          <a:p>
            <a:pPr marL="0" lvl="0" indent="0">
              <a:spcBef>
                <a:spcPct val="20000"/>
              </a:spcBef>
              <a:spcAft>
                <a:spcPts val="0"/>
              </a:spcAft>
              <a:buNone/>
            </a:pPr>
            <a:r>
              <a:rPr lang="en-US" sz="2000" dirty="0" smtClean="0">
                <a:solidFill>
                  <a:srgbClr val="376092"/>
                </a:solidFill>
              </a:rPr>
              <a:t>2. Business</a:t>
            </a:r>
            <a:endParaRPr lang="en-US" sz="2000" dirty="0">
              <a:solidFill>
                <a:srgbClr val="376092"/>
              </a:solidFill>
            </a:endParaRPr>
          </a:p>
          <a:p>
            <a:pPr lvl="1">
              <a:spcBef>
                <a:spcPct val="20000"/>
              </a:spcBef>
              <a:spcAft>
                <a:spcPts val="0"/>
              </a:spcAft>
            </a:pPr>
            <a:r>
              <a:rPr lang="en-US" sz="1800" dirty="0">
                <a:solidFill>
                  <a:srgbClr val="376092"/>
                </a:solidFill>
              </a:rPr>
              <a:t>Marketing Manager,</a:t>
            </a:r>
          </a:p>
          <a:p>
            <a:pPr lvl="1">
              <a:spcBef>
                <a:spcPct val="20000"/>
              </a:spcBef>
              <a:spcAft>
                <a:spcPts val="0"/>
              </a:spcAft>
            </a:pPr>
            <a:r>
              <a:rPr lang="en-US" sz="1800" dirty="0">
                <a:solidFill>
                  <a:srgbClr val="376092"/>
                </a:solidFill>
              </a:rPr>
              <a:t>CEO</a:t>
            </a:r>
          </a:p>
          <a:p>
            <a:pPr lvl="1">
              <a:spcBef>
                <a:spcPct val="20000"/>
              </a:spcBef>
              <a:spcAft>
                <a:spcPts val="0"/>
              </a:spcAft>
            </a:pPr>
            <a:r>
              <a:rPr lang="en-US" sz="1800" dirty="0">
                <a:solidFill>
                  <a:srgbClr val="376092"/>
                </a:solidFill>
              </a:rPr>
              <a:t>Community Development</a:t>
            </a:r>
          </a:p>
          <a:p>
            <a:pPr lvl="1">
              <a:spcBef>
                <a:spcPct val="20000"/>
              </a:spcBef>
              <a:spcAft>
                <a:spcPts val="0"/>
              </a:spcAft>
            </a:pPr>
            <a:r>
              <a:rPr lang="en-US" sz="1800" dirty="0">
                <a:solidFill>
                  <a:srgbClr val="376092"/>
                </a:solidFill>
              </a:rPr>
              <a:t>Personal </a:t>
            </a:r>
            <a:r>
              <a:rPr lang="en-US" sz="1800" dirty="0" smtClean="0">
                <a:solidFill>
                  <a:srgbClr val="376092"/>
                </a:solidFill>
              </a:rPr>
              <a:t>Relationships</a:t>
            </a:r>
            <a:endParaRPr lang="en-US" sz="1800" dirty="0">
              <a:solidFill>
                <a:srgbClr val="376092"/>
              </a:solidFill>
            </a:endParaRPr>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27</a:t>
            </a:fld>
            <a:endParaRPr lang="en-US"/>
          </a:p>
        </p:txBody>
      </p:sp>
    </p:spTree>
    <p:extLst>
      <p:ext uri="{BB962C8B-B14F-4D97-AF65-F5344CB8AC3E}">
        <p14:creationId xmlns:p14="http://schemas.microsoft.com/office/powerpoint/2010/main" val="39066841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Three Mentoring Pools</a:t>
            </a:r>
          </a:p>
        </p:txBody>
      </p:sp>
      <p:sp>
        <p:nvSpPr>
          <p:cNvPr id="9" name="Content Placeholder 8"/>
          <p:cNvSpPr>
            <a:spLocks noGrp="1"/>
          </p:cNvSpPr>
          <p:nvPr>
            <p:ph idx="1"/>
          </p:nvPr>
        </p:nvSpPr>
        <p:spPr/>
        <p:txBody>
          <a:bodyPr>
            <a:normAutofit/>
          </a:bodyPr>
          <a:lstStyle/>
          <a:p>
            <a:pPr marL="0" lvl="0" indent="0">
              <a:spcBef>
                <a:spcPct val="20000"/>
              </a:spcBef>
              <a:spcAft>
                <a:spcPts val="0"/>
              </a:spcAft>
              <a:buNone/>
            </a:pPr>
            <a:r>
              <a:rPr lang="en-US" sz="2000" dirty="0" smtClean="0">
                <a:solidFill>
                  <a:srgbClr val="376092"/>
                </a:solidFill>
              </a:rPr>
              <a:t>3. Mentor </a:t>
            </a:r>
            <a:r>
              <a:rPr lang="en-US" sz="2000" dirty="0">
                <a:solidFill>
                  <a:srgbClr val="376092"/>
                </a:solidFill>
              </a:rPr>
              <a:t>demographic </a:t>
            </a:r>
          </a:p>
          <a:p>
            <a:pPr lvl="1">
              <a:spcBef>
                <a:spcPct val="20000"/>
              </a:spcBef>
              <a:spcAft>
                <a:spcPts val="0"/>
              </a:spcAft>
            </a:pPr>
            <a:r>
              <a:rPr lang="en-US" sz="1800" dirty="0">
                <a:solidFill>
                  <a:srgbClr val="376092"/>
                </a:solidFill>
              </a:rPr>
              <a:t>All ethnicities</a:t>
            </a:r>
          </a:p>
          <a:p>
            <a:pPr lvl="1">
              <a:spcBef>
                <a:spcPct val="20000"/>
              </a:spcBef>
              <a:spcAft>
                <a:spcPts val="0"/>
              </a:spcAft>
            </a:pPr>
            <a:r>
              <a:rPr lang="en-US" sz="1800" dirty="0">
                <a:solidFill>
                  <a:srgbClr val="376092"/>
                </a:solidFill>
              </a:rPr>
              <a:t>Target both sexes although women are usually </a:t>
            </a:r>
            <a:r>
              <a:rPr lang="en-US" sz="1800" dirty="0" smtClean="0">
                <a:solidFill>
                  <a:srgbClr val="376092"/>
                </a:solidFill>
              </a:rPr>
              <a:t>available</a:t>
            </a:r>
          </a:p>
          <a:p>
            <a:pPr lvl="1">
              <a:spcBef>
                <a:spcPct val="20000"/>
              </a:spcBef>
              <a:spcAft>
                <a:spcPts val="0"/>
              </a:spcAft>
            </a:pPr>
            <a:r>
              <a:rPr lang="en-US" sz="1800" dirty="0" smtClean="0">
                <a:solidFill>
                  <a:srgbClr val="376092"/>
                </a:solidFill>
              </a:rPr>
              <a:t>Think</a:t>
            </a:r>
            <a:r>
              <a:rPr lang="en-US" sz="1800" dirty="0">
                <a:solidFill>
                  <a:srgbClr val="376092"/>
                </a:solidFill>
              </a:rPr>
              <a:t>: what works for your program?</a:t>
            </a:r>
          </a:p>
          <a:p>
            <a:pPr lvl="1">
              <a:spcBef>
                <a:spcPct val="20000"/>
              </a:spcBef>
              <a:spcAft>
                <a:spcPts val="0"/>
              </a:spcAft>
            </a:pPr>
            <a:r>
              <a:rPr lang="en-US" sz="1800" dirty="0">
                <a:solidFill>
                  <a:srgbClr val="376092"/>
                </a:solidFill>
              </a:rPr>
              <a:t>Ages 18-55 to start; youth can demonstrate ageism</a:t>
            </a:r>
          </a:p>
          <a:p>
            <a:pPr lvl="1">
              <a:spcBef>
                <a:spcPct val="20000"/>
              </a:spcBef>
              <a:spcAft>
                <a:spcPts val="0"/>
              </a:spcAft>
            </a:pPr>
            <a:r>
              <a:rPr lang="en-US" sz="1800" dirty="0">
                <a:solidFill>
                  <a:srgbClr val="376092"/>
                </a:solidFill>
              </a:rPr>
              <a:t>Mentor should live </a:t>
            </a:r>
            <a:r>
              <a:rPr lang="en-US" sz="1800" dirty="0" smtClean="0">
                <a:solidFill>
                  <a:srgbClr val="376092"/>
                </a:solidFill>
              </a:rPr>
              <a:t>and work </a:t>
            </a:r>
            <a:r>
              <a:rPr lang="en-US" sz="1800" dirty="0">
                <a:solidFill>
                  <a:srgbClr val="376092"/>
                </a:solidFill>
              </a:rPr>
              <a:t>within 30 minutes of program location</a:t>
            </a:r>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28</a:t>
            </a:fld>
            <a:endParaRPr lang="en-US"/>
          </a:p>
        </p:txBody>
      </p:sp>
      <p:pic>
        <p:nvPicPr>
          <p:cNvPr id="6" name="Picture 2" title="Diverse group of 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989614"/>
            <a:ext cx="3413760" cy="224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7142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Reach Out US 2020 </a:t>
            </a:r>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n-US" sz="2000" dirty="0" smtClean="0">
                <a:solidFill>
                  <a:srgbClr val="376092"/>
                </a:solidFill>
              </a:rPr>
              <a:t>List </a:t>
            </a:r>
            <a:r>
              <a:rPr lang="en-US" sz="2000" dirty="0">
                <a:solidFill>
                  <a:srgbClr val="376092"/>
                </a:solidFill>
              </a:rPr>
              <a:t>your organization on their site</a:t>
            </a:r>
          </a:p>
          <a:p>
            <a:pPr lvl="1">
              <a:buFont typeface="Arial" panose="020B0604020202020204" pitchFamily="34" charset="0"/>
              <a:buChar char="•"/>
            </a:pPr>
            <a:r>
              <a:rPr lang="en-US" sz="2000" dirty="0">
                <a:solidFill>
                  <a:srgbClr val="376092"/>
                </a:solidFill>
              </a:rPr>
              <a:t>Provide a point person: Mentoring Specialist for your specific </a:t>
            </a:r>
            <a:r>
              <a:rPr lang="en-US" sz="2000" dirty="0" smtClean="0">
                <a:solidFill>
                  <a:srgbClr val="376092"/>
                </a:solidFill>
              </a:rPr>
              <a:t>needs</a:t>
            </a:r>
            <a:endParaRPr lang="en-US" sz="2000" dirty="0">
              <a:solidFill>
                <a:srgbClr val="376092"/>
              </a:solidFill>
            </a:endParaRPr>
          </a:p>
          <a:p>
            <a:pPr lvl="1">
              <a:buFont typeface="Arial" panose="020B0604020202020204" pitchFamily="34" charset="0"/>
              <a:buChar char="•"/>
            </a:pPr>
            <a:r>
              <a:rPr lang="en-US" sz="2000" dirty="0">
                <a:solidFill>
                  <a:srgbClr val="376092"/>
                </a:solidFill>
              </a:rPr>
              <a:t>They will recruit mentors from the professional community for </a:t>
            </a:r>
            <a:r>
              <a:rPr lang="en-US" sz="2000" dirty="0" smtClean="0">
                <a:solidFill>
                  <a:srgbClr val="376092"/>
                </a:solidFill>
              </a:rPr>
              <a:t>you</a:t>
            </a:r>
            <a:endParaRPr lang="en-US" sz="2000" dirty="0">
              <a:solidFill>
                <a:srgbClr val="376092"/>
              </a:solidFill>
            </a:endParaRPr>
          </a:p>
          <a:p>
            <a:pPr marL="0" indent="0">
              <a:buNone/>
            </a:pPr>
            <a:endParaRPr lang="en-US" sz="2000" dirty="0" smtClean="0">
              <a:solidFill>
                <a:srgbClr val="376092"/>
              </a:solidFill>
            </a:endParaRPr>
          </a:p>
          <a:p>
            <a:pPr marL="0" indent="0">
              <a:buNone/>
            </a:pPr>
            <a:r>
              <a:rPr lang="en-US" sz="2000" dirty="0" smtClean="0">
                <a:solidFill>
                  <a:srgbClr val="376092"/>
                </a:solidFill>
              </a:rPr>
              <a:t>Main </a:t>
            </a:r>
            <a:r>
              <a:rPr lang="en-US" sz="2000" dirty="0">
                <a:solidFill>
                  <a:srgbClr val="376092"/>
                </a:solidFill>
              </a:rPr>
              <a:t>Contact: </a:t>
            </a:r>
            <a:r>
              <a:rPr lang="en-US" sz="2000" dirty="0" err="1">
                <a:solidFill>
                  <a:srgbClr val="376092"/>
                </a:solidFill>
              </a:rPr>
              <a:t>Shalanda</a:t>
            </a:r>
            <a:r>
              <a:rPr lang="en-US" sz="2000" dirty="0">
                <a:solidFill>
                  <a:srgbClr val="376092"/>
                </a:solidFill>
              </a:rPr>
              <a:t> Holmes</a:t>
            </a:r>
          </a:p>
          <a:p>
            <a:pPr marL="914400" lvl="2" indent="0">
              <a:buNone/>
            </a:pPr>
            <a:r>
              <a:rPr lang="en-US" sz="2000" dirty="0">
                <a:solidFill>
                  <a:srgbClr val="376092"/>
                </a:solidFill>
                <a:hlinkClick r:id="rId2"/>
              </a:rPr>
              <a:t>sholmes12@cps.edu</a:t>
            </a:r>
            <a:endParaRPr lang="en-US" sz="2000" dirty="0">
              <a:solidFill>
                <a:srgbClr val="376092"/>
              </a:solidFill>
            </a:endParaRPr>
          </a:p>
          <a:p>
            <a:pPr marL="914400" lvl="2" indent="0">
              <a:buNone/>
            </a:pPr>
            <a:r>
              <a:rPr lang="en-US" sz="2000" dirty="0">
                <a:solidFill>
                  <a:srgbClr val="376092"/>
                </a:solidFill>
                <a:hlinkClick r:id="rId3"/>
              </a:rPr>
              <a:t>http://us2020.org/about-us</a:t>
            </a:r>
            <a:r>
              <a:rPr lang="en-US" sz="2000" dirty="0">
                <a:solidFill>
                  <a:srgbClr val="376092"/>
                </a:solidFill>
              </a:rPr>
              <a:t>  </a:t>
            </a:r>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29</a:t>
            </a:fld>
            <a:endParaRPr lang="en-US" dirty="0"/>
          </a:p>
        </p:txBody>
      </p:sp>
    </p:spTree>
    <p:extLst>
      <p:ext uri="{BB962C8B-B14F-4D97-AF65-F5344CB8AC3E}">
        <p14:creationId xmlns:p14="http://schemas.microsoft.com/office/powerpoint/2010/main" val="4023080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Moderator</a:t>
            </a:r>
            <a:endParaRPr lang="en-US" dirty="0"/>
          </a:p>
        </p:txBody>
      </p:sp>
      <p:sp>
        <p:nvSpPr>
          <p:cNvPr id="7" name="Content Placeholder 2"/>
          <p:cNvSpPr txBox="1">
            <a:spLocks/>
          </p:cNvSpPr>
          <p:nvPr/>
        </p:nvSpPr>
        <p:spPr>
          <a:xfrm>
            <a:off x="2739242" y="2298500"/>
            <a:ext cx="5943600" cy="1676400"/>
          </a:xfrm>
          <a:prstGeom prst="rect">
            <a:avLst/>
          </a:prstGeom>
          <a:solidFill>
            <a:schemeClr val="bg1">
              <a:lumMod val="75000"/>
              <a:alpha val="85000"/>
            </a:schemeClr>
          </a:solidFill>
        </p:spPr>
        <p:txBody>
          <a:bodyPr vert="horz" lIns="91440" tIns="45720" rIns="91440" bIns="45720" rtlCol="0">
            <a:normAutofit fontScale="77500" lnSpcReduction="20000"/>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600" dirty="0" smtClean="0"/>
          </a:p>
          <a:p>
            <a:pPr marL="0" indent="0">
              <a:buFont typeface="Arial" pitchFamily="34" charset="0"/>
              <a:buNone/>
            </a:pPr>
            <a:r>
              <a:rPr lang="en-US" b="1" dirty="0" smtClean="0"/>
              <a:t>Maisha Meminger</a:t>
            </a:r>
          </a:p>
          <a:p>
            <a:pPr marL="0" indent="0">
              <a:spcBef>
                <a:spcPts val="0"/>
              </a:spcBef>
              <a:spcAft>
                <a:spcPts val="0"/>
              </a:spcAft>
              <a:buNone/>
            </a:pPr>
            <a:r>
              <a:rPr lang="en-US" dirty="0" smtClean="0"/>
              <a:t>Division </a:t>
            </a:r>
            <a:r>
              <a:rPr lang="en-US" dirty="0"/>
              <a:t>of Youth Services </a:t>
            </a:r>
          </a:p>
          <a:p>
            <a:pPr marL="0" indent="0">
              <a:spcBef>
                <a:spcPts val="0"/>
              </a:spcBef>
              <a:spcAft>
                <a:spcPts val="0"/>
              </a:spcAft>
              <a:buNone/>
            </a:pPr>
            <a:r>
              <a:rPr lang="en-US" dirty="0"/>
              <a:t>U.S. Department of Labor </a:t>
            </a:r>
          </a:p>
          <a:p>
            <a:pPr marL="0" indent="0">
              <a:spcBef>
                <a:spcPts val="0"/>
              </a:spcBef>
              <a:spcAft>
                <a:spcPts val="0"/>
              </a:spcAft>
              <a:buNone/>
            </a:pPr>
            <a:r>
              <a:rPr lang="en-US" dirty="0"/>
              <a:t>Employment and Training Administration </a:t>
            </a:r>
          </a:p>
        </p:txBody>
      </p:sp>
      <p:sp>
        <p:nvSpPr>
          <p:cNvPr id="3" name="Slide Number Placeholder 2"/>
          <p:cNvSpPr>
            <a:spLocks noGrp="1"/>
          </p:cNvSpPr>
          <p:nvPr>
            <p:ph type="sldNum" sz="quarter" idx="12"/>
          </p:nvPr>
        </p:nvSpPr>
        <p:spPr/>
        <p:txBody>
          <a:bodyPr/>
          <a:lstStyle/>
          <a:p>
            <a:fld id="{01723B91-CE10-4F20-890A-0852E2246859}" type="slidenum">
              <a:rPr lang="en-US" smtClean="0"/>
              <a:pPr/>
              <a:t>3</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pic>
        <p:nvPicPr>
          <p:cNvPr id="4" name="Picture 3" title="Maisha Meming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334126"/>
            <a:ext cx="1600200" cy="1790952"/>
          </a:xfrm>
          <a:prstGeom prst="rect">
            <a:avLst/>
          </a:prstGeom>
        </p:spPr>
      </p:pic>
    </p:spTree>
    <p:extLst>
      <p:ext uri="{BB962C8B-B14F-4D97-AF65-F5344CB8AC3E}">
        <p14:creationId xmlns:p14="http://schemas.microsoft.com/office/powerpoint/2010/main" val="1386268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a:t>
            </a:r>
            <a:r>
              <a:rPr lang="en-US" dirty="0" smtClean="0"/>
              <a:t>Mentors</a:t>
            </a:r>
            <a:endParaRPr lang="en-US" dirty="0"/>
          </a:p>
        </p:txBody>
      </p:sp>
      <p:sp>
        <p:nvSpPr>
          <p:cNvPr id="3" name="Content Placeholder 2"/>
          <p:cNvSpPr>
            <a:spLocks noGrp="1"/>
          </p:cNvSpPr>
          <p:nvPr>
            <p:ph idx="1"/>
          </p:nvPr>
        </p:nvSpPr>
        <p:spPr/>
        <p:txBody>
          <a:bodyPr/>
          <a:lstStyle/>
          <a:p>
            <a:pPr lvl="1">
              <a:buFont typeface="Arial" panose="020B0604020202020204" pitchFamily="34" charset="0"/>
              <a:buChar char="•"/>
            </a:pPr>
            <a:r>
              <a:rPr lang="en-US" sz="2000" dirty="0"/>
              <a:t>One Standard </a:t>
            </a:r>
            <a:r>
              <a:rPr lang="en-US" sz="2000" dirty="0" smtClean="0"/>
              <a:t>Training </a:t>
            </a:r>
          </a:p>
          <a:p>
            <a:pPr lvl="1">
              <a:buFont typeface="Arial" panose="020B0604020202020204" pitchFamily="34" charset="0"/>
              <a:buChar char="•"/>
            </a:pPr>
            <a:r>
              <a:rPr lang="en-US" sz="2000" dirty="0" smtClean="0"/>
              <a:t>The </a:t>
            </a:r>
            <a:r>
              <a:rPr lang="en-US" sz="2000" dirty="0"/>
              <a:t>basic principals of the program should be consistent: safety, managing mentor expectations, program rules, your program’s </a:t>
            </a:r>
            <a:r>
              <a:rPr lang="en-US" sz="2000" dirty="0" smtClean="0"/>
              <a:t>perspective/curriculum</a:t>
            </a:r>
            <a:r>
              <a:rPr lang="en-US" sz="2000" dirty="0"/>
              <a:t>, support, identifying program location, </a:t>
            </a:r>
            <a:r>
              <a:rPr lang="en-US" sz="2000" dirty="0" smtClean="0"/>
              <a:t>etc.</a:t>
            </a:r>
            <a:endParaRPr lang="en-US" sz="2000" dirty="0"/>
          </a:p>
          <a:p>
            <a:pPr lvl="1">
              <a:buFont typeface="Arial" panose="020B0604020202020204" pitchFamily="34" charset="0"/>
              <a:buChar char="•"/>
            </a:pPr>
            <a:r>
              <a:rPr lang="en-US" sz="2000" dirty="0"/>
              <a:t>Group training at familiar location: company, school or program site</a:t>
            </a:r>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30</a:t>
            </a:fld>
            <a:endParaRPr lang="en-US" dirty="0"/>
          </a:p>
        </p:txBody>
      </p:sp>
    </p:spTree>
    <p:extLst>
      <p:ext uri="{BB962C8B-B14F-4D97-AF65-F5344CB8AC3E}">
        <p14:creationId xmlns:p14="http://schemas.microsoft.com/office/powerpoint/2010/main" val="35778441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Training</a:t>
            </a:r>
          </a:p>
        </p:txBody>
      </p:sp>
      <p:sp>
        <p:nvSpPr>
          <p:cNvPr id="3" name="Content Placeholder 2"/>
          <p:cNvSpPr>
            <a:spLocks noGrp="1"/>
          </p:cNvSpPr>
          <p:nvPr>
            <p:ph idx="1"/>
          </p:nvPr>
        </p:nvSpPr>
        <p:spPr/>
        <p:txBody>
          <a:bodyPr/>
          <a:lstStyle/>
          <a:p>
            <a:r>
              <a:rPr lang="en-US" sz="2200" dirty="0"/>
              <a:t>Application</a:t>
            </a:r>
          </a:p>
          <a:p>
            <a:r>
              <a:rPr lang="en-US" sz="2200" dirty="0"/>
              <a:t>Guidelines</a:t>
            </a:r>
          </a:p>
          <a:p>
            <a:r>
              <a:rPr lang="en-US" sz="2200" dirty="0"/>
              <a:t>Expectations</a:t>
            </a:r>
          </a:p>
          <a:p>
            <a:r>
              <a:rPr lang="en-US" sz="2200" dirty="0"/>
              <a:t>Objectives</a:t>
            </a:r>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31</a:t>
            </a:fld>
            <a:endParaRPr lang="en-US" dirty="0"/>
          </a:p>
        </p:txBody>
      </p:sp>
    </p:spTree>
    <p:extLst>
      <p:ext uri="{BB962C8B-B14F-4D97-AF65-F5344CB8AC3E}">
        <p14:creationId xmlns:p14="http://schemas.microsoft.com/office/powerpoint/2010/main" val="41089560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Participant Engagement</a:t>
            </a:r>
          </a:p>
        </p:txBody>
      </p:sp>
      <p:sp>
        <p:nvSpPr>
          <p:cNvPr id="3" name="Content Placeholder 2"/>
          <p:cNvSpPr>
            <a:spLocks noGrp="1"/>
          </p:cNvSpPr>
          <p:nvPr>
            <p:ph idx="1"/>
          </p:nvPr>
        </p:nvSpPr>
        <p:spPr/>
        <p:txBody>
          <a:bodyPr/>
          <a:lstStyle/>
          <a:p>
            <a:r>
              <a:rPr lang="en-US" sz="2200" dirty="0"/>
              <a:t>Benefits</a:t>
            </a:r>
          </a:p>
          <a:p>
            <a:r>
              <a:rPr lang="en-US" sz="2200" dirty="0"/>
              <a:t>Attraction</a:t>
            </a:r>
          </a:p>
          <a:p>
            <a:r>
              <a:rPr lang="en-US" sz="2200" dirty="0"/>
              <a:t>Acknowledgement</a:t>
            </a:r>
          </a:p>
          <a:p>
            <a:r>
              <a:rPr lang="en-US" sz="2200" dirty="0"/>
              <a:t>Incentives </a:t>
            </a:r>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32</a:t>
            </a:fld>
            <a:endParaRPr lang="en-US" dirty="0"/>
          </a:p>
        </p:txBody>
      </p:sp>
    </p:spTree>
    <p:extLst>
      <p:ext uri="{BB962C8B-B14F-4D97-AF65-F5344CB8AC3E}">
        <p14:creationId xmlns:p14="http://schemas.microsoft.com/office/powerpoint/2010/main" val="28678887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Follow Up</a:t>
            </a:r>
          </a:p>
        </p:txBody>
      </p:sp>
      <p:sp>
        <p:nvSpPr>
          <p:cNvPr id="3" name="Content Placeholder 2"/>
          <p:cNvSpPr>
            <a:spLocks noGrp="1"/>
          </p:cNvSpPr>
          <p:nvPr>
            <p:ph idx="1"/>
          </p:nvPr>
        </p:nvSpPr>
        <p:spPr/>
        <p:txBody>
          <a:bodyPr/>
          <a:lstStyle/>
          <a:p>
            <a:r>
              <a:rPr lang="en-US" sz="2200" dirty="0"/>
              <a:t>When</a:t>
            </a:r>
          </a:p>
          <a:p>
            <a:r>
              <a:rPr lang="en-US" sz="2200" dirty="0"/>
              <a:t>How</a:t>
            </a:r>
          </a:p>
          <a:p>
            <a:r>
              <a:rPr lang="en-US" sz="2200" dirty="0"/>
              <a:t>Who</a:t>
            </a:r>
          </a:p>
          <a:p>
            <a:r>
              <a:rPr lang="en-US" sz="2200" dirty="0"/>
              <a:t>Documentation</a:t>
            </a:r>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33</a:t>
            </a:fld>
            <a:endParaRPr lang="en-US" dirty="0"/>
          </a:p>
        </p:txBody>
      </p:sp>
    </p:spTree>
    <p:extLst>
      <p:ext uri="{BB962C8B-B14F-4D97-AF65-F5344CB8AC3E}">
        <p14:creationId xmlns:p14="http://schemas.microsoft.com/office/powerpoint/2010/main" val="31811456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Retention</a:t>
            </a:r>
          </a:p>
        </p:txBody>
      </p:sp>
      <p:sp>
        <p:nvSpPr>
          <p:cNvPr id="3" name="Content Placeholder 2"/>
          <p:cNvSpPr>
            <a:spLocks noGrp="1"/>
          </p:cNvSpPr>
          <p:nvPr>
            <p:ph idx="1"/>
          </p:nvPr>
        </p:nvSpPr>
        <p:spPr/>
        <p:txBody>
          <a:bodyPr/>
          <a:lstStyle/>
          <a:p>
            <a:r>
              <a:rPr lang="en-US" sz="2200" dirty="0"/>
              <a:t>Begins </a:t>
            </a:r>
            <a:r>
              <a:rPr lang="en-US" sz="2200" dirty="0" smtClean="0"/>
              <a:t>on day one</a:t>
            </a:r>
            <a:endParaRPr lang="en-US" sz="2200" dirty="0"/>
          </a:p>
          <a:p>
            <a:r>
              <a:rPr lang="en-US" sz="2200" dirty="0" smtClean="0"/>
              <a:t>Follow up </a:t>
            </a:r>
            <a:r>
              <a:rPr lang="en-US" sz="2200" dirty="0"/>
              <a:t>with both mentor and mentee</a:t>
            </a:r>
          </a:p>
          <a:p>
            <a:r>
              <a:rPr lang="en-US" sz="2200" dirty="0"/>
              <a:t>Events</a:t>
            </a:r>
          </a:p>
          <a:p>
            <a:r>
              <a:rPr lang="en-US" sz="2200" dirty="0"/>
              <a:t>Recognition</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34</a:t>
            </a:fld>
            <a:endParaRPr lang="en-US" dirty="0"/>
          </a:p>
        </p:txBody>
      </p:sp>
    </p:spTree>
    <p:extLst>
      <p:ext uri="{BB962C8B-B14F-4D97-AF65-F5344CB8AC3E}">
        <p14:creationId xmlns:p14="http://schemas.microsoft.com/office/powerpoint/2010/main" val="13941076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Resources</a:t>
            </a:r>
            <a:endParaRPr lang="en-US" dirty="0"/>
          </a:p>
        </p:txBody>
      </p:sp>
      <p:sp>
        <p:nvSpPr>
          <p:cNvPr id="3" name="Content Placeholder 2"/>
          <p:cNvSpPr>
            <a:spLocks noGrp="1"/>
          </p:cNvSpPr>
          <p:nvPr>
            <p:ph idx="1"/>
          </p:nvPr>
        </p:nvSpPr>
        <p:spPr/>
        <p:txBody>
          <a:bodyPr>
            <a:normAutofit/>
          </a:bodyPr>
          <a:lstStyle/>
          <a:p>
            <a:r>
              <a:rPr lang="en-US" sz="2000" dirty="0" smtClean="0">
                <a:hlinkClick r:id="rId3"/>
              </a:rPr>
              <a:t>Grads of Life Mentoring Guide</a:t>
            </a:r>
            <a:endParaRPr lang="en-US" sz="2000" dirty="0">
              <a:hlinkClick r:id="rId3"/>
            </a:endParaRPr>
          </a:p>
          <a:p>
            <a:r>
              <a:rPr lang="en-US" sz="2000" dirty="0" smtClean="0">
                <a:hlinkClick r:id="rId3"/>
              </a:rPr>
              <a:t>Find Youth Info</a:t>
            </a:r>
            <a:endParaRPr lang="en-US" sz="2000" dirty="0" smtClean="0"/>
          </a:p>
          <a:p>
            <a:r>
              <a:rPr lang="en-US" sz="2000" dirty="0" smtClean="0">
                <a:hlinkClick r:id="rId4"/>
              </a:rPr>
              <a:t>Mentor Youth</a:t>
            </a:r>
            <a:endParaRPr lang="en-US" sz="2000" dirty="0" smtClean="0"/>
          </a:p>
          <a:p>
            <a:r>
              <a:rPr lang="en-US" sz="2000" dirty="0" smtClean="0">
                <a:hlinkClick r:id="rId5"/>
              </a:rPr>
              <a:t>Sample Mentoring Documents-Dorsey Consulting Services</a:t>
            </a:r>
            <a:endParaRPr lang="en-US" sz="2000" dirty="0" smtClean="0"/>
          </a:p>
          <a:p>
            <a:r>
              <a:rPr lang="en-US" sz="2000" dirty="0" smtClean="0">
                <a:hlinkClick r:id="rId6"/>
              </a:rPr>
              <a:t>Paving the Way to Work: A Guide to Career-Focused Mentoring for Youth with Disabilities</a:t>
            </a:r>
            <a:endParaRPr lang="en-US" sz="2000" dirty="0" smtClean="0"/>
          </a:p>
          <a:p>
            <a:r>
              <a:rPr lang="en-US" sz="2000" dirty="0" smtClean="0">
                <a:hlinkClick r:id="rId7"/>
              </a:rPr>
              <a:t>Youth Mentoring -Benefits of Worksite Mentoring</a:t>
            </a:r>
            <a:endParaRPr lang="en-US" sz="2000" dirty="0" smtClean="0"/>
          </a:p>
          <a:p>
            <a:endParaRPr lang="en-US" sz="2800" dirty="0" smtClean="0"/>
          </a:p>
          <a:p>
            <a:endParaRPr lang="en-US" dirty="0"/>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35</a:t>
            </a:fld>
            <a:endParaRPr lang="en-US" dirty="0"/>
          </a:p>
        </p:txBody>
      </p:sp>
    </p:spTree>
    <p:extLst>
      <p:ext uri="{BB962C8B-B14F-4D97-AF65-F5344CB8AC3E}">
        <p14:creationId xmlns:p14="http://schemas.microsoft.com/office/powerpoint/2010/main" val="11438094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021"/>
            <a:ext cx="9144000" cy="1066800"/>
          </a:xfrm>
        </p:spPr>
        <p:txBody>
          <a:bodyPr>
            <a:normAutofit/>
          </a:bodyPr>
          <a:lstStyle/>
          <a:p>
            <a:r>
              <a:rPr lang="en-US" dirty="0" smtClean="0"/>
              <a:t>For More Information on  </a:t>
            </a:r>
            <a:br>
              <a:rPr lang="en-US" dirty="0" smtClean="0"/>
            </a:br>
            <a:r>
              <a:rPr lang="en-US" dirty="0" smtClean="0"/>
              <a:t>Internships </a:t>
            </a:r>
            <a:endParaRPr lang="en-US" dirty="0"/>
          </a:p>
        </p:txBody>
      </p:sp>
      <p:sp>
        <p:nvSpPr>
          <p:cNvPr id="3" name="Content Placeholder 2"/>
          <p:cNvSpPr>
            <a:spLocks noGrp="1"/>
          </p:cNvSpPr>
          <p:nvPr>
            <p:ph idx="1"/>
          </p:nvPr>
        </p:nvSpPr>
        <p:spPr>
          <a:xfrm>
            <a:off x="0" y="1143000"/>
            <a:ext cx="9144000" cy="5646760"/>
          </a:xfrm>
        </p:spPr>
        <p:txBody>
          <a:bodyPr>
            <a:normAutofit/>
          </a:bodyPr>
          <a:lstStyle/>
          <a:p>
            <a:pPr marL="0" indent="0">
              <a:buNone/>
            </a:pPr>
            <a:r>
              <a:rPr lang="en-US" sz="3300" dirty="0"/>
              <a:t> </a:t>
            </a:r>
          </a:p>
        </p:txBody>
      </p:sp>
      <p:sp>
        <p:nvSpPr>
          <p:cNvPr id="4" name="Footer Placeholder 3"/>
          <p:cNvSpPr>
            <a:spLocks noGrp="1"/>
          </p:cNvSpPr>
          <p:nvPr>
            <p:ph type="ftr" sz="quarter" idx="11"/>
          </p:nvPr>
        </p:nvSpPr>
        <p:spPr/>
        <p:txBody>
          <a:bodyPr/>
          <a:lstStyle/>
          <a:p>
            <a:r>
              <a:rPr lang="en-US" smtClean="0">
                <a:solidFill>
                  <a:prstClr val="white"/>
                </a:solidFill>
              </a:rPr>
              <a:t>#</a:t>
            </a:r>
            <a:endParaRPr lang="en-US">
              <a:solidFill>
                <a:prstClr val="white"/>
              </a:solidFill>
            </a:endParaRPr>
          </a:p>
        </p:txBody>
      </p:sp>
      <p:sp>
        <p:nvSpPr>
          <p:cNvPr id="5" name="Slide Number Placeholder 4"/>
          <p:cNvSpPr>
            <a:spLocks noGrp="1"/>
          </p:cNvSpPr>
          <p:nvPr>
            <p:ph type="sldNum" sz="quarter" idx="12"/>
          </p:nvPr>
        </p:nvSpPr>
        <p:spPr/>
        <p:txBody>
          <a:bodyPr/>
          <a:lstStyle/>
          <a:p>
            <a:fld id="{01723B91-CE10-4F20-890A-0852E2246859}" type="slidenum">
              <a:rPr lang="en-US" smtClean="0">
                <a:solidFill>
                  <a:prstClr val="black"/>
                </a:solidFill>
              </a:rPr>
              <a:pPr/>
              <a:t>36</a:t>
            </a:fld>
            <a:endParaRPr lang="en-US" dirty="0">
              <a:solidFill>
                <a:prstClr val="black"/>
              </a:solidFill>
            </a:endParaRPr>
          </a:p>
        </p:txBody>
      </p:sp>
      <p:pic>
        <p:nvPicPr>
          <p:cNvPr id="9" name="Picture 8" title="computer screen with a stack of file folde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095851" y="0"/>
            <a:ext cx="2048149" cy="1930942"/>
          </a:xfrm>
          <a:prstGeom prst="rect">
            <a:avLst/>
          </a:prstGeom>
          <a:ln>
            <a:noFill/>
          </a:ln>
        </p:spPr>
      </p:pic>
      <p:sp>
        <p:nvSpPr>
          <p:cNvPr id="6" name="Rectangle 5"/>
          <p:cNvSpPr/>
          <p:nvPr/>
        </p:nvSpPr>
        <p:spPr>
          <a:xfrm>
            <a:off x="762000" y="1930942"/>
            <a:ext cx="8153400" cy="1938992"/>
          </a:xfrm>
          <a:prstGeom prst="rect">
            <a:avLst/>
          </a:prstGeom>
        </p:spPr>
        <p:txBody>
          <a:bodyPr wrap="square">
            <a:spAutoFit/>
          </a:bodyPr>
          <a:lstStyle/>
          <a:p>
            <a:r>
              <a:rPr lang="en-US" sz="2000" dirty="0" smtClean="0">
                <a:latin typeface="Arial" panose="020B0604020202020204" pitchFamily="34" charset="0"/>
                <a:cs typeface="Arial" panose="020B0604020202020204" pitchFamily="34" charset="0"/>
              </a:rPr>
              <a:t>Call 1-866-4US-WAGE</a:t>
            </a: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Visit </a:t>
            </a:r>
            <a:r>
              <a:rPr lang="en-US" sz="2000" dirty="0" smtClean="0">
                <a:latin typeface="Arial" panose="020B0604020202020204" pitchFamily="34" charset="0"/>
                <a:cs typeface="Arial" panose="020B0604020202020204" pitchFamily="34" charset="0"/>
                <a:hlinkClick r:id="rId4"/>
              </a:rPr>
              <a:t>www.dol.gov/whd</a:t>
            </a:r>
            <a:r>
              <a:rPr lang="en-US" sz="2000" dirty="0" smtClean="0">
                <a:latin typeface="Arial" panose="020B0604020202020204" pitchFamily="34" charset="0"/>
                <a:cs typeface="Arial" panose="020B0604020202020204" pitchFamily="34" charset="0"/>
              </a:rPr>
              <a:t>, or</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Click </a:t>
            </a:r>
            <a:r>
              <a:rPr lang="en-US" sz="2000" dirty="0">
                <a:latin typeface="Arial" panose="020B0604020202020204" pitchFamily="34" charset="0"/>
                <a:cs typeface="Arial" panose="020B0604020202020204" pitchFamily="34" charset="0"/>
              </a:rPr>
              <a:t>the link to view </a:t>
            </a: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hlinkClick r:id="rId5"/>
              </a:rPr>
              <a:t>Fact Sheet on the Employment Relationship </a:t>
            </a:r>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3327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Please enter your questions </a:t>
            </a:r>
            <a:r>
              <a:rPr lang="en-US" dirty="0" smtClean="0"/>
              <a:t>in </a:t>
            </a:r>
            <a:br>
              <a:rPr lang="en-US" dirty="0" smtClean="0"/>
            </a:br>
            <a:r>
              <a:rPr lang="en-US" dirty="0" smtClean="0"/>
              <a:t>the </a:t>
            </a:r>
            <a:r>
              <a:rPr lang="en-US" dirty="0"/>
              <a:t>Chat Room! </a:t>
            </a:r>
          </a:p>
        </p:txBody>
      </p:sp>
      <p:pic>
        <p:nvPicPr>
          <p:cNvPr id="5" name="Picture 4" title="Question mar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7475" y="1771650"/>
            <a:ext cx="3810000" cy="3790950"/>
          </a:xfrm>
          <a:prstGeom prst="rect">
            <a:avLst/>
          </a:prstGeom>
          <a:effectLst>
            <a:reflection blurRad="6350" stA="50000" endA="275" endPos="40000" dist="101600" dir="5400000" sy="-100000" algn="bl" rotWithShape="0"/>
          </a:effectLst>
        </p:spPr>
      </p:pic>
      <p:sp>
        <p:nvSpPr>
          <p:cNvPr id="3" name="Slide Number Placeholder 2"/>
          <p:cNvSpPr>
            <a:spLocks noGrp="1"/>
          </p:cNvSpPr>
          <p:nvPr>
            <p:ph type="sldNum" sz="quarter" idx="12"/>
          </p:nvPr>
        </p:nvSpPr>
        <p:spPr/>
        <p:txBody>
          <a:bodyPr/>
          <a:lstStyle/>
          <a:p>
            <a:fld id="{01723B91-CE10-4F20-890A-0852E2246859}" type="slidenum">
              <a:rPr lang="en-US" smtClean="0"/>
              <a:pPr/>
              <a:t>37</a:t>
            </a:fld>
            <a:endParaRPr lang="en-US"/>
          </a:p>
        </p:txBody>
      </p:sp>
      <p:sp>
        <p:nvSpPr>
          <p:cNvPr id="4" name="Footer Placeholder 3"/>
          <p:cNvSpPr>
            <a:spLocks noGrp="1"/>
          </p:cNvSpPr>
          <p:nvPr>
            <p:ph type="ftr" sz="quarter" idx="11"/>
          </p:nvPr>
        </p:nvSpPr>
        <p:spPr/>
        <p:txBody>
          <a:bodyPr/>
          <a:lstStyle/>
          <a:p>
            <a:r>
              <a:rPr lang="en-US" smtClean="0"/>
              <a:t>#</a:t>
            </a:r>
            <a:endParaRPr lang="en-US"/>
          </a:p>
        </p:txBody>
      </p:sp>
    </p:spTree>
    <p:extLst>
      <p:ext uri="{BB962C8B-B14F-4D97-AF65-F5344CB8AC3E}">
        <p14:creationId xmlns:p14="http://schemas.microsoft.com/office/powerpoint/2010/main" val="29378075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latin typeface="+mn-lt"/>
              </a:rPr>
              <a:t>CONTACT US</a:t>
            </a:r>
            <a:endParaRPr lang="en-US" b="1" dirty="0">
              <a:latin typeface="+mn-lt"/>
            </a:endParaRPr>
          </a:p>
        </p:txBody>
      </p:sp>
      <p:sp>
        <p:nvSpPr>
          <p:cNvPr id="3" name="Content Placeholder 2"/>
          <p:cNvSpPr>
            <a:spLocks noGrp="1"/>
          </p:cNvSpPr>
          <p:nvPr>
            <p:ph sz="quarter" idx="1"/>
          </p:nvPr>
        </p:nvSpPr>
        <p:spPr>
          <a:xfrm>
            <a:off x="457200" y="1219200"/>
            <a:ext cx="8458200" cy="4937760"/>
          </a:xfrm>
        </p:spPr>
        <p:txBody>
          <a:bodyPr>
            <a:normAutofit fontScale="92500" lnSpcReduction="10000"/>
          </a:bodyPr>
          <a:lstStyle/>
          <a:p>
            <a:pPr>
              <a:lnSpc>
                <a:spcPct val="90000"/>
              </a:lnSpc>
              <a:buNone/>
              <a:defRPr/>
            </a:pPr>
            <a:r>
              <a:rPr lang="en-US" sz="2000" b="1" dirty="0"/>
              <a:t>U.S. Department of Labor</a:t>
            </a:r>
          </a:p>
          <a:p>
            <a:pPr>
              <a:lnSpc>
                <a:spcPct val="90000"/>
              </a:lnSpc>
              <a:buNone/>
              <a:defRPr/>
            </a:pPr>
            <a:r>
              <a:rPr lang="en-US" sz="2000" dirty="0"/>
              <a:t>Employment and </a:t>
            </a:r>
            <a:r>
              <a:rPr lang="en-US" sz="2000" dirty="0" smtClean="0"/>
              <a:t>Training Administration</a:t>
            </a:r>
            <a:endParaRPr lang="en-US" sz="2000" dirty="0"/>
          </a:p>
          <a:p>
            <a:pPr>
              <a:lnSpc>
                <a:spcPct val="90000"/>
              </a:lnSpc>
              <a:buNone/>
              <a:defRPr/>
            </a:pPr>
            <a:r>
              <a:rPr lang="en-US" sz="2000" dirty="0" smtClean="0"/>
              <a:t>200 </a:t>
            </a:r>
            <a:r>
              <a:rPr lang="en-US" sz="2000" dirty="0"/>
              <a:t>Constitution Avenue, NW, </a:t>
            </a:r>
            <a:r>
              <a:rPr lang="en-US" sz="2000" dirty="0" smtClean="0"/>
              <a:t> Room N-4456</a:t>
            </a:r>
          </a:p>
          <a:p>
            <a:pPr>
              <a:lnSpc>
                <a:spcPct val="90000"/>
              </a:lnSpc>
              <a:buNone/>
              <a:defRPr/>
            </a:pPr>
            <a:r>
              <a:rPr lang="en-US" sz="2000" dirty="0" smtClean="0"/>
              <a:t>Washington</a:t>
            </a:r>
            <a:r>
              <a:rPr lang="en-US" sz="2000" dirty="0"/>
              <a:t>, DC 20210</a:t>
            </a:r>
          </a:p>
          <a:p>
            <a:pPr>
              <a:lnSpc>
                <a:spcPct val="90000"/>
              </a:lnSpc>
              <a:buNone/>
              <a:defRPr/>
            </a:pPr>
            <a:r>
              <a:rPr lang="en-US" sz="2000" dirty="0" smtClean="0"/>
              <a:t>Email: </a:t>
            </a:r>
            <a:r>
              <a:rPr lang="en-US" sz="2000" dirty="0" smtClean="0">
                <a:hlinkClick r:id="rId3"/>
              </a:rPr>
              <a:t>ycc@dol.gov</a:t>
            </a:r>
            <a:r>
              <a:rPr lang="en-US" sz="2000" dirty="0" smtClean="0"/>
              <a:t> </a:t>
            </a:r>
          </a:p>
          <a:p>
            <a:pPr>
              <a:lnSpc>
                <a:spcPct val="90000"/>
              </a:lnSpc>
              <a:buNone/>
              <a:defRPr/>
            </a:pPr>
            <a:endParaRPr lang="en-US" sz="2000" dirty="0" smtClean="0"/>
          </a:p>
          <a:p>
            <a:pPr>
              <a:lnSpc>
                <a:spcPct val="90000"/>
              </a:lnSpc>
              <a:buNone/>
              <a:defRPr/>
            </a:pPr>
            <a:endParaRPr lang="en-US" sz="2000" dirty="0"/>
          </a:p>
          <a:p>
            <a:pPr marL="0" indent="0">
              <a:buNone/>
            </a:pPr>
            <a:r>
              <a:rPr lang="en-US" sz="2000" b="1" dirty="0"/>
              <a:t>Tressa A. Dorsey</a:t>
            </a:r>
          </a:p>
          <a:p>
            <a:pPr marL="0" indent="0">
              <a:buNone/>
            </a:pPr>
            <a:r>
              <a:rPr lang="en-US" sz="2000" dirty="0"/>
              <a:t>Dorsey Consulting Services</a:t>
            </a:r>
          </a:p>
          <a:p>
            <a:pPr marL="0" indent="0">
              <a:buNone/>
            </a:pPr>
            <a:r>
              <a:rPr lang="en-US" sz="2000" dirty="0" smtClean="0"/>
              <a:t>P: (916) 899-0038</a:t>
            </a:r>
          </a:p>
          <a:p>
            <a:pPr marL="0" indent="0">
              <a:buNone/>
            </a:pPr>
            <a:r>
              <a:rPr lang="en-US" sz="2000" dirty="0" smtClean="0">
                <a:hlinkClick r:id="rId4"/>
              </a:rPr>
              <a:t>tressadorsey@att.net</a:t>
            </a:r>
            <a:r>
              <a:rPr lang="en-US" sz="2000" dirty="0" smtClean="0"/>
              <a:t> </a:t>
            </a:r>
            <a:endParaRPr lang="en-US" sz="2000" dirty="0"/>
          </a:p>
          <a:p>
            <a:pPr marL="0" indent="0">
              <a:buNone/>
            </a:pPr>
            <a:r>
              <a:rPr lang="en-US" sz="2000" u="sng" dirty="0">
                <a:hlinkClick r:id="rId5"/>
              </a:rPr>
              <a:t>www.dorseyconsultingservices.com</a:t>
            </a:r>
            <a:endParaRPr lang="en-US" sz="2000" dirty="0"/>
          </a:p>
          <a:p>
            <a:pPr>
              <a:lnSpc>
                <a:spcPct val="90000"/>
              </a:lnSpc>
              <a:buNone/>
              <a:defRPr/>
            </a:pPr>
            <a:endParaRPr lang="en-US" sz="2000" dirty="0"/>
          </a:p>
        </p:txBody>
      </p:sp>
      <p:pic>
        <p:nvPicPr>
          <p:cNvPr id="4" name="Picture 2" title="envelope"/>
          <p:cNvPicPr>
            <a:picLocks noChangeAspect="1" noChangeArrowheads="1"/>
          </p:cNvPicPr>
          <p:nvPr/>
        </p:nvPicPr>
        <p:blipFill>
          <a:blip r:embed="rId6" cstate="print"/>
          <a:srcRect/>
          <a:stretch>
            <a:fillRect/>
          </a:stretch>
        </p:blipFill>
        <p:spPr bwMode="auto">
          <a:xfrm>
            <a:off x="5943600" y="2895600"/>
            <a:ext cx="2971800" cy="2971800"/>
          </a:xfrm>
          <a:prstGeom prst="rect">
            <a:avLst/>
          </a:prstGeom>
          <a:noFill/>
          <a:ln w="9525">
            <a:noFill/>
            <a:miter lim="800000"/>
            <a:headEnd/>
            <a:tailEnd/>
          </a:ln>
        </p:spPr>
      </p:pic>
    </p:spTree>
    <p:extLst>
      <p:ext uri="{BB962C8B-B14F-4D97-AF65-F5344CB8AC3E}">
        <p14:creationId xmlns:p14="http://schemas.microsoft.com/office/powerpoint/2010/main" val="1813863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1367" y="1600200"/>
            <a:ext cx="7620000" cy="4525963"/>
          </a:xfrm>
        </p:spPr>
        <p:txBody>
          <a:bodyPr>
            <a:normAutofit lnSpcReduction="10000"/>
          </a:bodyPr>
          <a:lstStyle/>
          <a:p>
            <a:pPr marL="0" indent="0" algn="ctr">
              <a:buNone/>
            </a:pPr>
            <a:endParaRPr lang="en-US" dirty="0" smtClean="0"/>
          </a:p>
          <a:p>
            <a:pPr marL="0" lvl="0" indent="0" algn="ctr">
              <a:spcAft>
                <a:spcPts val="0"/>
              </a:spcAft>
              <a:buClr>
                <a:srgbClr val="727CA3"/>
              </a:buClr>
              <a:buSzPct val="76000"/>
              <a:buNone/>
            </a:pPr>
            <a:r>
              <a:rPr lang="en-US" sz="9600" dirty="0" smtClean="0">
                <a:solidFill>
                  <a:srgbClr val="D2DA7A">
                    <a:lumMod val="75000"/>
                  </a:srgbClr>
                </a:solidFill>
                <a:latin typeface="Gill Sans MT"/>
              </a:rPr>
              <a:t>Thank you!</a:t>
            </a:r>
            <a:endParaRPr lang="en-US" sz="9600" dirty="0">
              <a:solidFill>
                <a:srgbClr val="D2DA7A">
                  <a:lumMod val="75000"/>
                </a:srgbClr>
              </a:solidFill>
              <a:latin typeface="Gill Sans MT"/>
            </a:endParaRPr>
          </a:p>
          <a:p>
            <a:pPr marL="0" indent="0" algn="ctr">
              <a:buNone/>
            </a:pPr>
            <a:endParaRPr lang="en-US" dirty="0"/>
          </a:p>
          <a:p>
            <a:pPr marL="0" indent="0" algn="ctr">
              <a:buNone/>
            </a:pPr>
            <a:endParaRPr lang="en-US" sz="2400" dirty="0" smtClean="0">
              <a:effectLst>
                <a:outerShdw blurRad="38100" dist="38100" dir="2700000" algn="tl">
                  <a:srgbClr val="000000">
                    <a:alpha val="43137"/>
                  </a:srgbClr>
                </a:outerShdw>
              </a:effectLst>
            </a:endParaRPr>
          </a:p>
          <a:p>
            <a:pPr marL="0" indent="0" algn="ctr">
              <a:buNone/>
            </a:pPr>
            <a:endParaRPr lang="en-US" sz="2400" dirty="0" smtClean="0">
              <a:effectLst>
                <a:outerShdw blurRad="38100" dist="38100" dir="2700000" algn="tl">
                  <a:srgbClr val="000000">
                    <a:alpha val="43137"/>
                  </a:srgbClr>
                </a:outerShdw>
              </a:effectLst>
            </a:endParaRPr>
          </a:p>
          <a:p>
            <a:pPr marL="0" indent="0" algn="ctr">
              <a:spcAft>
                <a:spcPts val="0"/>
              </a:spcAft>
              <a:buNone/>
            </a:pPr>
            <a:r>
              <a:rPr lang="en-US" sz="2400" dirty="0" smtClean="0"/>
              <a:t>Find resources for workforce system success at:</a:t>
            </a:r>
          </a:p>
          <a:p>
            <a:pPr marL="0" indent="0" algn="ctr">
              <a:spcAft>
                <a:spcPts val="0"/>
              </a:spcAft>
              <a:buNone/>
            </a:pPr>
            <a:r>
              <a:rPr lang="en-US" sz="2400" dirty="0" smtClean="0">
                <a:hlinkClick r:id="rId3"/>
              </a:rPr>
              <a:t>www.workforce3one.org</a:t>
            </a:r>
            <a:r>
              <a:rPr lang="en-US" sz="2400" dirty="0" smtClean="0"/>
              <a:t> </a:t>
            </a:r>
            <a:endParaRPr lang="en-US" sz="2400" dirty="0"/>
          </a:p>
        </p:txBody>
      </p:sp>
      <p:sp>
        <p:nvSpPr>
          <p:cNvPr id="2" name="Slide Number Placeholder 1"/>
          <p:cNvSpPr>
            <a:spLocks noGrp="1"/>
          </p:cNvSpPr>
          <p:nvPr>
            <p:ph type="sldNum" sz="quarter" idx="12"/>
          </p:nvPr>
        </p:nvSpPr>
        <p:spPr/>
        <p:txBody>
          <a:bodyPr/>
          <a:lstStyle/>
          <a:p>
            <a:fld id="{01723B91-CE10-4F20-890A-0852E2246859}" type="slidenum">
              <a:rPr lang="en-US" smtClean="0"/>
              <a:pPr/>
              <a:t>39</a:t>
            </a:fld>
            <a:endParaRPr lang="en-US"/>
          </a:p>
        </p:txBody>
      </p:sp>
      <p:sp>
        <p:nvSpPr>
          <p:cNvPr id="4" name="Footer Placeholder 3"/>
          <p:cNvSpPr>
            <a:spLocks noGrp="1"/>
          </p:cNvSpPr>
          <p:nvPr>
            <p:ph type="ftr" sz="quarter" idx="11"/>
          </p:nvPr>
        </p:nvSpPr>
        <p:spPr/>
        <p:txBody>
          <a:bodyPr/>
          <a:lstStyle/>
          <a:p>
            <a:r>
              <a:rPr lang="en-US" dirty="0" smtClean="0"/>
              <a:t>#</a:t>
            </a:r>
            <a:endParaRPr lang="en-US" dirty="0"/>
          </a:p>
        </p:txBody>
      </p:sp>
    </p:spTree>
    <p:extLst>
      <p:ext uri="{BB962C8B-B14F-4D97-AF65-F5344CB8AC3E}">
        <p14:creationId xmlns:p14="http://schemas.microsoft.com/office/powerpoint/2010/main" val="1561795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dart landing on a target"/>
          <p:cNvPicPr>
            <a:picLocks noChangeAspect="1"/>
          </p:cNvPicPr>
          <p:nvPr/>
        </p:nvPicPr>
        <p:blipFill rotWithShape="1">
          <a:blip r:embed="rId3">
            <a:extLst>
              <a:ext uri="{28A0092B-C50C-407E-A947-70E740481C1C}">
                <a14:useLocalDpi xmlns:a14="http://schemas.microsoft.com/office/drawing/2010/main" val="0"/>
              </a:ext>
            </a:extLst>
          </a:blip>
          <a:srcRect l="19967" r="11218"/>
          <a:stretch/>
        </p:blipFill>
        <p:spPr>
          <a:xfrm>
            <a:off x="0" y="1143000"/>
            <a:ext cx="2057401" cy="4463920"/>
          </a:xfrm>
          <a:prstGeom prst="rect">
            <a:avLst/>
          </a:prstGeom>
        </p:spPr>
      </p:pic>
      <p:sp>
        <p:nvSpPr>
          <p:cNvPr id="2" name="Title 1"/>
          <p:cNvSpPr>
            <a:spLocks noGrp="1"/>
          </p:cNvSpPr>
          <p:nvPr>
            <p:ph type="title"/>
          </p:nvPr>
        </p:nvSpPr>
        <p:spPr/>
        <p:txBody>
          <a:bodyPr/>
          <a:lstStyle/>
          <a:p>
            <a:r>
              <a:rPr lang="en-US" dirty="0" smtClean="0"/>
              <a:t>Here’s what you can expect to get out of this webinar!</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4</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10" name="TextBox 9"/>
          <p:cNvSpPr txBox="1"/>
          <p:nvPr/>
        </p:nvSpPr>
        <p:spPr>
          <a:xfrm>
            <a:off x="2057401" y="1295400"/>
            <a:ext cx="6553200" cy="4785926"/>
          </a:xfrm>
          <a:prstGeom prst="rect">
            <a:avLst/>
          </a:prstGeom>
          <a:noFill/>
        </p:spPr>
        <p:txBody>
          <a:bodyPr wrap="square" rtlCol="0">
            <a:spAutoFit/>
          </a:bodyPr>
          <a:lstStyle/>
          <a:p>
            <a:pPr marL="514350" indent="-514350">
              <a:spcAft>
                <a:spcPts val="600"/>
              </a:spcAft>
              <a:buFont typeface="+mj-lt"/>
              <a:buAutoNum type="arabicPeriod"/>
            </a:pPr>
            <a:r>
              <a:rPr lang="en-US" sz="2000" dirty="0" smtClean="0">
                <a:solidFill>
                  <a:srgbClr val="376092"/>
                </a:solidFill>
                <a:latin typeface="Arial" panose="020B0604020202020204" pitchFamily="34" charset="0"/>
                <a:cs typeface="Arial" panose="020B0604020202020204" pitchFamily="34" charset="0"/>
              </a:rPr>
              <a:t>Review </a:t>
            </a:r>
            <a:r>
              <a:rPr lang="en-US" sz="2000" dirty="0">
                <a:solidFill>
                  <a:srgbClr val="376092"/>
                </a:solidFill>
                <a:latin typeface="Arial" panose="020B0604020202020204" pitchFamily="34" charset="0"/>
                <a:cs typeface="Arial" panose="020B0604020202020204" pitchFamily="34" charset="0"/>
              </a:rPr>
              <a:t>the </a:t>
            </a:r>
            <a:r>
              <a:rPr lang="en-US" sz="2000" dirty="0" smtClean="0">
                <a:solidFill>
                  <a:srgbClr val="376092"/>
                </a:solidFill>
                <a:latin typeface="Arial" panose="020B0604020202020204" pitchFamily="34" charset="0"/>
                <a:cs typeface="Arial" panose="020B0604020202020204" pitchFamily="34" charset="0"/>
              </a:rPr>
              <a:t>definition of mentoring </a:t>
            </a:r>
            <a:r>
              <a:rPr lang="en-US" sz="2000" dirty="0">
                <a:solidFill>
                  <a:srgbClr val="376092"/>
                </a:solidFill>
                <a:latin typeface="Arial" panose="020B0604020202020204" pitchFamily="34" charset="0"/>
                <a:cs typeface="Arial" panose="020B0604020202020204" pitchFamily="34" charset="0"/>
              </a:rPr>
              <a:t>in </a:t>
            </a:r>
            <a:r>
              <a:rPr lang="en-US" sz="2000" dirty="0" smtClean="0">
                <a:solidFill>
                  <a:srgbClr val="376092"/>
                </a:solidFill>
                <a:latin typeface="Arial" panose="020B0604020202020204" pitchFamily="34" charset="0"/>
                <a:cs typeface="Arial" panose="020B0604020202020204" pitchFamily="34" charset="0"/>
              </a:rPr>
              <a:t>the Participant Tracking System (PTS) to understand what counts as mentoring</a:t>
            </a:r>
          </a:p>
          <a:p>
            <a:pPr marL="514350" indent="-514350">
              <a:spcAft>
                <a:spcPts val="600"/>
              </a:spcAft>
              <a:buFont typeface="+mj-lt"/>
              <a:buAutoNum type="arabicPeriod"/>
            </a:pPr>
            <a:r>
              <a:rPr lang="en-US" sz="2000" dirty="0" smtClean="0">
                <a:solidFill>
                  <a:srgbClr val="376092"/>
                </a:solidFill>
                <a:latin typeface="Arial" panose="020B0604020202020204" pitchFamily="34" charset="0"/>
                <a:cs typeface="Arial" panose="020B0604020202020204" pitchFamily="34" charset="0"/>
              </a:rPr>
              <a:t>Learn strategies for </a:t>
            </a:r>
            <a:r>
              <a:rPr lang="en-US" sz="2000" dirty="0">
                <a:solidFill>
                  <a:srgbClr val="376092"/>
                </a:solidFill>
                <a:latin typeface="Arial" panose="020B0604020202020204" pitchFamily="34" charset="0"/>
                <a:cs typeface="Arial" panose="020B0604020202020204" pitchFamily="34" charset="0"/>
              </a:rPr>
              <a:t>developing an industry-related, employer-based mentoring </a:t>
            </a:r>
            <a:r>
              <a:rPr lang="en-US" sz="2000" dirty="0" smtClean="0">
                <a:solidFill>
                  <a:srgbClr val="376092"/>
                </a:solidFill>
                <a:latin typeface="Arial" panose="020B0604020202020204" pitchFamily="34" charset="0"/>
                <a:cs typeface="Arial" panose="020B0604020202020204" pitchFamily="34" charset="0"/>
              </a:rPr>
              <a:t>program</a:t>
            </a:r>
          </a:p>
          <a:p>
            <a:pPr marL="514350" indent="-514350">
              <a:spcAft>
                <a:spcPts val="600"/>
              </a:spcAft>
              <a:buFont typeface="+mj-lt"/>
              <a:buAutoNum type="arabicPeriod"/>
            </a:pPr>
            <a:r>
              <a:rPr lang="en-US" sz="2000" dirty="0" smtClean="0">
                <a:solidFill>
                  <a:srgbClr val="376092"/>
                </a:solidFill>
                <a:latin typeface="Arial" panose="020B0604020202020204" pitchFamily="34" charset="0"/>
                <a:cs typeface="Arial" panose="020B0604020202020204" pitchFamily="34" charset="0"/>
              </a:rPr>
              <a:t>Learn strategies for identifying mentors to assist participants in achieving their goals</a:t>
            </a:r>
          </a:p>
          <a:p>
            <a:pPr marL="514350" indent="-514350">
              <a:spcAft>
                <a:spcPts val="600"/>
              </a:spcAft>
              <a:buFont typeface="+mj-lt"/>
              <a:buAutoNum type="arabicPeriod"/>
            </a:pPr>
            <a:r>
              <a:rPr lang="en-US" sz="2000" dirty="0" smtClean="0">
                <a:solidFill>
                  <a:srgbClr val="376092"/>
                </a:solidFill>
                <a:latin typeface="Arial" panose="020B0604020202020204" pitchFamily="34" charset="0"/>
                <a:cs typeface="Arial" panose="020B0604020202020204" pitchFamily="34" charset="0"/>
              </a:rPr>
              <a:t>Learn methods for cultivating existing resources and building sustainable partnerships </a:t>
            </a:r>
          </a:p>
          <a:p>
            <a:pPr marL="514350" indent="-514350">
              <a:spcAft>
                <a:spcPts val="600"/>
              </a:spcAft>
              <a:buFont typeface="+mj-lt"/>
              <a:buAutoNum type="arabicPeriod"/>
            </a:pPr>
            <a:r>
              <a:rPr lang="en-US" sz="2000" dirty="0" smtClean="0">
                <a:solidFill>
                  <a:srgbClr val="376092"/>
                </a:solidFill>
                <a:latin typeface="Arial" panose="020B0604020202020204" pitchFamily="34" charset="0"/>
                <a:cs typeface="Arial" panose="020B0604020202020204" pitchFamily="34" charset="0"/>
              </a:rPr>
              <a:t>Learn techniques </a:t>
            </a:r>
            <a:r>
              <a:rPr lang="en-US" sz="2000" dirty="0">
                <a:solidFill>
                  <a:srgbClr val="376092"/>
                </a:solidFill>
                <a:latin typeface="Arial" panose="020B0604020202020204" pitchFamily="34" charset="0"/>
                <a:cs typeface="Arial" panose="020B0604020202020204" pitchFamily="34" charset="0"/>
              </a:rPr>
              <a:t>for recognizing and encouraging long term mentoring relationships </a:t>
            </a:r>
            <a:endParaRPr lang="en-US" sz="2000" dirty="0" smtClean="0">
              <a:solidFill>
                <a:srgbClr val="376092"/>
              </a:solidFill>
              <a:latin typeface="Arial" panose="020B0604020202020204" pitchFamily="34" charset="0"/>
              <a:cs typeface="Arial" panose="020B0604020202020204" pitchFamily="34" charset="0"/>
            </a:endParaRPr>
          </a:p>
          <a:p>
            <a:pPr marL="514350" indent="-514350">
              <a:spcAft>
                <a:spcPts val="600"/>
              </a:spcAft>
              <a:buFont typeface="+mj-lt"/>
              <a:buAutoNum type="arabicPeriod"/>
            </a:pPr>
            <a:r>
              <a:rPr lang="en-US" sz="2000" dirty="0" smtClean="0">
                <a:solidFill>
                  <a:srgbClr val="376092"/>
                </a:solidFill>
                <a:latin typeface="Arial" panose="020B0604020202020204" pitchFamily="34" charset="0"/>
                <a:cs typeface="Arial" panose="020B0604020202020204" pitchFamily="34" charset="0"/>
              </a:rPr>
              <a:t>Participate in peer-to-peer learning with YCC </a:t>
            </a:r>
            <a:r>
              <a:rPr lang="en-US" sz="2000" dirty="0">
                <a:solidFill>
                  <a:srgbClr val="376092"/>
                </a:solidFill>
                <a:latin typeface="Arial" panose="020B0604020202020204" pitchFamily="34" charset="0"/>
                <a:cs typeface="Arial" panose="020B0604020202020204" pitchFamily="34" charset="0"/>
              </a:rPr>
              <a:t>Grantees </a:t>
            </a:r>
            <a:r>
              <a:rPr lang="en-US" sz="2000" dirty="0" smtClean="0">
                <a:solidFill>
                  <a:srgbClr val="376092"/>
                </a:solidFill>
                <a:latin typeface="Arial" panose="020B0604020202020204" pitchFamily="34" charset="0"/>
                <a:cs typeface="Arial" panose="020B0604020202020204" pitchFamily="34" charset="0"/>
              </a:rPr>
              <a:t>who will share promising </a:t>
            </a:r>
            <a:r>
              <a:rPr lang="en-US" sz="2000" dirty="0">
                <a:solidFill>
                  <a:srgbClr val="376092"/>
                </a:solidFill>
                <a:latin typeface="Arial" panose="020B0604020202020204" pitchFamily="34" charset="0"/>
                <a:cs typeface="Arial" panose="020B0604020202020204" pitchFamily="34" charset="0"/>
              </a:rPr>
              <a:t>practices for setting up a successful mentoring </a:t>
            </a:r>
            <a:r>
              <a:rPr lang="en-US" sz="2000" dirty="0" smtClean="0">
                <a:solidFill>
                  <a:srgbClr val="376092"/>
                </a:solidFill>
                <a:latin typeface="Arial" panose="020B0604020202020204" pitchFamily="34" charset="0"/>
                <a:cs typeface="Arial" panose="020B0604020202020204" pitchFamily="34" charset="0"/>
              </a:rPr>
              <a:t>program </a:t>
            </a:r>
            <a:endParaRPr lang="en-US" sz="2000" dirty="0">
              <a:solidFill>
                <a:srgbClr val="37609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7978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5</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pic>
        <p:nvPicPr>
          <p:cNvPr id="7" name="Picture 6" title="pencil pointing to the word focu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152400"/>
            <a:ext cx="2420815" cy="157353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TextBox 7"/>
          <p:cNvSpPr txBox="1"/>
          <p:nvPr/>
        </p:nvSpPr>
        <p:spPr>
          <a:xfrm>
            <a:off x="533400" y="1766503"/>
            <a:ext cx="7458806" cy="4708981"/>
          </a:xfrm>
          <a:prstGeom prst="rect">
            <a:avLst/>
          </a:prstGeom>
          <a:noFill/>
        </p:spPr>
        <p:txBody>
          <a:bodyPr wrap="square" numCol="2" rtlCol="0">
            <a:spAutoFit/>
          </a:bodyPr>
          <a:lstStyle/>
          <a:p>
            <a:pPr marL="342900" indent="-342900">
              <a:spcAft>
                <a:spcPts val="2400"/>
              </a:spcAft>
              <a:buFont typeface="+mj-lt"/>
              <a:buAutoNum type="arabicPeriod"/>
            </a:pPr>
            <a:r>
              <a:rPr lang="en-US" sz="2000" dirty="0">
                <a:solidFill>
                  <a:schemeClr val="accent1">
                    <a:lumMod val="75000"/>
                  </a:schemeClr>
                </a:solidFill>
                <a:latin typeface="Arial" pitchFamily="34" charset="0"/>
                <a:cs typeface="Arial" pitchFamily="34" charset="0"/>
              </a:rPr>
              <a:t>YCC Mentoring </a:t>
            </a:r>
            <a:r>
              <a:rPr lang="en-US" sz="2000" dirty="0" smtClean="0">
                <a:solidFill>
                  <a:schemeClr val="accent1">
                    <a:lumMod val="75000"/>
                  </a:schemeClr>
                </a:solidFill>
                <a:latin typeface="Arial" pitchFamily="34" charset="0"/>
                <a:cs typeface="Arial" pitchFamily="34" charset="0"/>
              </a:rPr>
              <a:t>Description</a:t>
            </a:r>
            <a:endParaRPr lang="en-US" sz="2000" dirty="0">
              <a:solidFill>
                <a:schemeClr val="accent1">
                  <a:lumMod val="75000"/>
                </a:schemeClr>
              </a:solidFill>
              <a:latin typeface="Arial" pitchFamily="34" charset="0"/>
              <a:cs typeface="Arial" pitchFamily="34" charset="0"/>
            </a:endParaRPr>
          </a:p>
          <a:p>
            <a:pPr marL="342900" indent="-342900">
              <a:spcAft>
                <a:spcPts val="2400"/>
              </a:spcAft>
              <a:buFont typeface="+mj-lt"/>
              <a:buAutoNum type="arabicPeriod"/>
            </a:pPr>
            <a:r>
              <a:rPr lang="en-US" sz="2000" dirty="0">
                <a:solidFill>
                  <a:schemeClr val="accent1">
                    <a:lumMod val="75000"/>
                  </a:schemeClr>
                </a:solidFill>
                <a:latin typeface="Arial" pitchFamily="34" charset="0"/>
                <a:cs typeface="Arial" pitchFamily="34" charset="0"/>
              </a:rPr>
              <a:t>Types of </a:t>
            </a:r>
            <a:r>
              <a:rPr lang="en-US" sz="2000" dirty="0" smtClean="0">
                <a:solidFill>
                  <a:schemeClr val="accent1">
                    <a:lumMod val="75000"/>
                  </a:schemeClr>
                </a:solidFill>
                <a:latin typeface="Arial" pitchFamily="34" charset="0"/>
                <a:cs typeface="Arial" pitchFamily="34" charset="0"/>
              </a:rPr>
              <a:t>Mentoring</a:t>
            </a:r>
          </a:p>
          <a:p>
            <a:pPr marL="342900" indent="-342900">
              <a:spcAft>
                <a:spcPts val="2400"/>
              </a:spcAft>
              <a:buFont typeface="+mj-lt"/>
              <a:buAutoNum type="arabicPeriod"/>
            </a:pPr>
            <a:r>
              <a:rPr lang="en-US" sz="2000" dirty="0" smtClean="0">
                <a:solidFill>
                  <a:schemeClr val="accent1">
                    <a:lumMod val="75000"/>
                  </a:schemeClr>
                </a:solidFill>
                <a:latin typeface="Arial" pitchFamily="34" charset="0"/>
                <a:cs typeface="Arial" pitchFamily="34" charset="0"/>
              </a:rPr>
              <a:t>Work-based Mentoring </a:t>
            </a:r>
            <a:r>
              <a:rPr lang="en-US" sz="2000" dirty="0">
                <a:solidFill>
                  <a:schemeClr val="accent1">
                    <a:lumMod val="75000"/>
                  </a:schemeClr>
                </a:solidFill>
                <a:latin typeface="Arial" pitchFamily="34" charset="0"/>
                <a:cs typeface="Arial" pitchFamily="34" charset="0"/>
              </a:rPr>
              <a:t>vs. Internship  </a:t>
            </a:r>
          </a:p>
          <a:p>
            <a:pPr marL="342900" indent="-342900">
              <a:spcAft>
                <a:spcPts val="2400"/>
              </a:spcAft>
              <a:buFont typeface="+mj-lt"/>
              <a:buAutoNum type="arabicPeriod"/>
            </a:pPr>
            <a:r>
              <a:rPr lang="en-US" sz="2000" dirty="0" smtClean="0">
                <a:solidFill>
                  <a:schemeClr val="accent1">
                    <a:lumMod val="75000"/>
                  </a:schemeClr>
                </a:solidFill>
                <a:latin typeface="Arial" pitchFamily="34" charset="0"/>
                <a:cs typeface="Arial" pitchFamily="34" charset="0"/>
              </a:rPr>
              <a:t>Reporting Mentoring in the PTS </a:t>
            </a:r>
            <a:endParaRPr lang="en-US" sz="2000" dirty="0">
              <a:solidFill>
                <a:schemeClr val="accent1">
                  <a:lumMod val="75000"/>
                </a:schemeClr>
              </a:solidFill>
              <a:latin typeface="Arial" pitchFamily="34" charset="0"/>
              <a:cs typeface="Arial" pitchFamily="34" charset="0"/>
            </a:endParaRPr>
          </a:p>
          <a:p>
            <a:pPr marL="342900" indent="-342900">
              <a:spcAft>
                <a:spcPts val="2400"/>
              </a:spcAft>
              <a:buFont typeface="+mj-lt"/>
              <a:buAutoNum type="arabicPeriod"/>
            </a:pPr>
            <a:r>
              <a:rPr lang="en-US" sz="2000" dirty="0" smtClean="0">
                <a:solidFill>
                  <a:schemeClr val="accent1">
                    <a:lumMod val="75000"/>
                  </a:schemeClr>
                </a:solidFill>
                <a:latin typeface="Arial" pitchFamily="34" charset="0"/>
                <a:cs typeface="Arial" pitchFamily="34" charset="0"/>
              </a:rPr>
              <a:t>Mentor Recruitment</a:t>
            </a:r>
          </a:p>
          <a:p>
            <a:pPr marL="342900" indent="-342900">
              <a:spcAft>
                <a:spcPts val="2400"/>
              </a:spcAft>
              <a:buFont typeface="+mj-lt"/>
              <a:buAutoNum type="arabicPeriod"/>
            </a:pPr>
            <a:r>
              <a:rPr lang="en-US" sz="2000" dirty="0">
                <a:solidFill>
                  <a:schemeClr val="accent1">
                    <a:lumMod val="75000"/>
                  </a:schemeClr>
                </a:solidFill>
                <a:latin typeface="Arial" pitchFamily="34" charset="0"/>
                <a:cs typeface="Arial" pitchFamily="34" charset="0"/>
              </a:rPr>
              <a:t>YCC Grantee </a:t>
            </a:r>
            <a:r>
              <a:rPr lang="en-US" sz="2000" dirty="0" smtClean="0">
                <a:solidFill>
                  <a:schemeClr val="accent1">
                    <a:lumMod val="75000"/>
                  </a:schemeClr>
                </a:solidFill>
                <a:latin typeface="Arial" pitchFamily="34" charset="0"/>
                <a:cs typeface="Arial" pitchFamily="34" charset="0"/>
              </a:rPr>
              <a:t>Presentation</a:t>
            </a:r>
            <a:endParaRPr lang="en-US" sz="2000" dirty="0">
              <a:solidFill>
                <a:schemeClr val="accent1">
                  <a:lumMod val="75000"/>
                </a:schemeClr>
              </a:solidFill>
              <a:latin typeface="Arial" pitchFamily="34" charset="0"/>
              <a:cs typeface="Arial" pitchFamily="34" charset="0"/>
            </a:endParaRPr>
          </a:p>
          <a:p>
            <a:pPr marL="342900" indent="-342900">
              <a:spcAft>
                <a:spcPts val="2400"/>
              </a:spcAft>
              <a:buFont typeface="+mj-lt"/>
              <a:buAutoNum type="arabicPeriod"/>
            </a:pPr>
            <a:r>
              <a:rPr lang="en-US" sz="2000" dirty="0">
                <a:solidFill>
                  <a:schemeClr val="accent1">
                    <a:lumMod val="75000"/>
                  </a:schemeClr>
                </a:solidFill>
                <a:latin typeface="Arial" pitchFamily="34" charset="0"/>
                <a:cs typeface="Arial" pitchFamily="34" charset="0"/>
              </a:rPr>
              <a:t>Mentor Training</a:t>
            </a:r>
          </a:p>
          <a:p>
            <a:pPr marL="342900" indent="-342900">
              <a:spcAft>
                <a:spcPts val="2400"/>
              </a:spcAft>
              <a:buFont typeface="+mj-lt"/>
              <a:buAutoNum type="arabicPeriod"/>
            </a:pPr>
            <a:r>
              <a:rPr lang="en-US" sz="2000" dirty="0" smtClean="0">
                <a:solidFill>
                  <a:schemeClr val="accent1">
                    <a:lumMod val="75000"/>
                  </a:schemeClr>
                </a:solidFill>
                <a:latin typeface="Arial" pitchFamily="34" charset="0"/>
                <a:cs typeface="Arial" pitchFamily="34" charset="0"/>
              </a:rPr>
              <a:t> Participant </a:t>
            </a:r>
            <a:r>
              <a:rPr lang="en-US" sz="2000" dirty="0">
                <a:solidFill>
                  <a:schemeClr val="accent1">
                    <a:lumMod val="75000"/>
                  </a:schemeClr>
                </a:solidFill>
                <a:latin typeface="Arial" pitchFamily="34" charset="0"/>
                <a:cs typeface="Arial" pitchFamily="34" charset="0"/>
              </a:rPr>
              <a:t>Engagement</a:t>
            </a:r>
          </a:p>
          <a:p>
            <a:pPr marL="342900" indent="-342900">
              <a:spcAft>
                <a:spcPts val="2400"/>
              </a:spcAft>
              <a:buFont typeface="+mj-lt"/>
              <a:buAutoNum type="arabicPeriod"/>
            </a:pPr>
            <a:r>
              <a:rPr lang="en-US" sz="2000" dirty="0" smtClean="0">
                <a:solidFill>
                  <a:schemeClr val="accent1">
                    <a:lumMod val="75000"/>
                  </a:schemeClr>
                </a:solidFill>
                <a:latin typeface="Arial" pitchFamily="34" charset="0"/>
                <a:cs typeface="Arial" pitchFamily="34" charset="0"/>
              </a:rPr>
              <a:t> Follow </a:t>
            </a:r>
            <a:r>
              <a:rPr lang="en-US" sz="2000" dirty="0">
                <a:solidFill>
                  <a:schemeClr val="accent1">
                    <a:lumMod val="75000"/>
                  </a:schemeClr>
                </a:solidFill>
                <a:latin typeface="Arial" pitchFamily="34" charset="0"/>
                <a:cs typeface="Arial" pitchFamily="34" charset="0"/>
              </a:rPr>
              <a:t>Up</a:t>
            </a:r>
          </a:p>
          <a:p>
            <a:pPr marL="342900" indent="-342900">
              <a:spcAft>
                <a:spcPts val="2400"/>
              </a:spcAft>
              <a:buFont typeface="+mj-lt"/>
              <a:buAutoNum type="arabicPeriod"/>
            </a:pPr>
            <a:r>
              <a:rPr lang="en-US" sz="2000" dirty="0" smtClean="0">
                <a:solidFill>
                  <a:schemeClr val="accent1">
                    <a:lumMod val="75000"/>
                  </a:schemeClr>
                </a:solidFill>
                <a:latin typeface="Arial" pitchFamily="34" charset="0"/>
                <a:cs typeface="Arial" pitchFamily="34" charset="0"/>
              </a:rPr>
              <a:t> Retention</a:t>
            </a:r>
          </a:p>
        </p:txBody>
      </p:sp>
    </p:spTree>
    <p:extLst>
      <p:ext uri="{BB962C8B-B14F-4D97-AF65-F5344CB8AC3E}">
        <p14:creationId xmlns:p14="http://schemas.microsoft.com/office/powerpoint/2010/main" val="1822389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Subject Matter Expert</a:t>
            </a: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6</a:t>
            </a:fld>
            <a:endParaRPr lang="en-US"/>
          </a:p>
        </p:txBody>
      </p:sp>
      <p:sp>
        <p:nvSpPr>
          <p:cNvPr id="6" name="Content Placeholder 2"/>
          <p:cNvSpPr txBox="1">
            <a:spLocks/>
          </p:cNvSpPr>
          <p:nvPr/>
        </p:nvSpPr>
        <p:spPr>
          <a:xfrm>
            <a:off x="3048000" y="2328797"/>
            <a:ext cx="5410200" cy="1524000"/>
          </a:xfrm>
          <a:prstGeom prst="rect">
            <a:avLst/>
          </a:prstGeom>
          <a:solidFill>
            <a:schemeClr val="bg1">
              <a:lumMod val="75000"/>
              <a:alpha val="85000"/>
            </a:schemeClr>
          </a:solidFill>
        </p:spPr>
        <p:txBody>
          <a:bodyPr vert="horz" lIns="91440" tIns="45720" rIns="91440" bIns="45720" rtlCol="0">
            <a:norm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600" dirty="0" smtClean="0"/>
          </a:p>
          <a:p>
            <a:pPr marL="0" indent="0">
              <a:buNone/>
            </a:pPr>
            <a:r>
              <a:rPr lang="en-US" sz="2700" b="1" dirty="0" err="1"/>
              <a:t>Tressa</a:t>
            </a:r>
            <a:r>
              <a:rPr lang="en-US" sz="2700" b="1" dirty="0"/>
              <a:t> </a:t>
            </a:r>
            <a:r>
              <a:rPr lang="en-US" sz="2700" b="1" dirty="0" smtClean="0"/>
              <a:t>Dorsey </a:t>
            </a:r>
          </a:p>
          <a:p>
            <a:pPr marL="0" indent="0">
              <a:buNone/>
            </a:pPr>
            <a:r>
              <a:rPr lang="en-US" sz="2700" dirty="0" smtClean="0">
                <a:ea typeface="Arial Unicode MS" panose="020B0604020202020204" pitchFamily="34" charset="-128"/>
                <a:cs typeface="Arial Unicode MS" panose="020B0604020202020204" pitchFamily="34" charset="-128"/>
              </a:rPr>
              <a:t>Dorsey </a:t>
            </a:r>
            <a:r>
              <a:rPr lang="en-US" sz="2700" dirty="0">
                <a:ea typeface="Arial Unicode MS" panose="020B0604020202020204" pitchFamily="34" charset="-128"/>
                <a:cs typeface="Arial Unicode MS" panose="020B0604020202020204" pitchFamily="34" charset="-128"/>
              </a:rPr>
              <a:t>Consulting </a:t>
            </a:r>
            <a:r>
              <a:rPr lang="en-US" sz="2700" dirty="0" smtClean="0">
                <a:ea typeface="Arial Unicode MS" panose="020B0604020202020204" pitchFamily="34" charset="-128"/>
                <a:cs typeface="Arial Unicode MS" panose="020B0604020202020204" pitchFamily="34" charset="-128"/>
              </a:rPr>
              <a:t>Services</a:t>
            </a:r>
            <a:endParaRPr lang="en-US" sz="2700" dirty="0">
              <a:ea typeface="Arial Unicode MS" panose="020B0604020202020204" pitchFamily="34" charset="-128"/>
              <a:cs typeface="Arial Unicode MS" panose="020B0604020202020204" pitchFamily="34" charset="-128"/>
            </a:endParaRPr>
          </a:p>
        </p:txBody>
      </p:sp>
      <p:pic>
        <p:nvPicPr>
          <p:cNvPr id="1026" name="Picture 2" title="Tressa Dorsey"/>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32000" contrast="14000"/>
                    </a14:imgEffect>
                  </a14:imgLayer>
                </a14:imgProps>
              </a:ext>
              <a:ext uri="{28A0092B-C50C-407E-A947-70E740481C1C}">
                <a14:useLocalDpi xmlns:a14="http://schemas.microsoft.com/office/drawing/2010/main" val="0"/>
              </a:ext>
            </a:extLst>
          </a:blip>
          <a:srcRect l="23194" t="22150" r="37592" b="13891"/>
          <a:stretch/>
        </p:blipFill>
        <p:spPr bwMode="auto">
          <a:xfrm rot="5400000">
            <a:off x="394048" y="1337153"/>
            <a:ext cx="2263036" cy="2768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383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Mentoring </a:t>
            </a:r>
            <a:r>
              <a:rPr lang="en-US" dirty="0" smtClean="0"/>
              <a:t>Description</a:t>
            </a:r>
            <a:endParaRPr lang="en-US" dirty="0"/>
          </a:p>
        </p:txBody>
      </p:sp>
      <p:sp>
        <p:nvSpPr>
          <p:cNvPr id="3" name="Content Placeholder 2"/>
          <p:cNvSpPr>
            <a:spLocks noGrp="1"/>
          </p:cNvSpPr>
          <p:nvPr>
            <p:ph idx="1"/>
          </p:nvPr>
        </p:nvSpPr>
        <p:spPr>
          <a:xfrm>
            <a:off x="457200" y="1600201"/>
            <a:ext cx="7924800" cy="3428999"/>
          </a:xfrm>
        </p:spPr>
        <p:txBody>
          <a:bodyPr>
            <a:normAutofit fontScale="40000" lnSpcReduction="20000"/>
          </a:bodyPr>
          <a:lstStyle/>
          <a:p>
            <a:r>
              <a:rPr lang="en-US" sz="5000" dirty="0" smtClean="0"/>
              <a:t>One-on-One </a:t>
            </a:r>
            <a:r>
              <a:rPr lang="en-US" sz="5000" dirty="0"/>
              <a:t>and Group </a:t>
            </a:r>
          </a:p>
          <a:p>
            <a:r>
              <a:rPr lang="en-US" sz="5000" dirty="0"/>
              <a:t>Ongoing, regular contact for a long period of time</a:t>
            </a:r>
          </a:p>
          <a:p>
            <a:r>
              <a:rPr lang="en-US" sz="5000" dirty="0"/>
              <a:t>Mentors guide, support and encourage participants to be successful in education, work and life</a:t>
            </a:r>
          </a:p>
          <a:p>
            <a:r>
              <a:rPr lang="en-US" sz="5000" dirty="0"/>
              <a:t>Mentoring can be designed around goals, educational achievement, improved decision making or </a:t>
            </a:r>
            <a:r>
              <a:rPr lang="en-US" sz="5000" dirty="0" smtClean="0"/>
              <a:t>professional behavior</a:t>
            </a:r>
            <a:r>
              <a:rPr lang="en-US" sz="5000" dirty="0"/>
              <a:t>, career objectives </a:t>
            </a:r>
            <a:r>
              <a:rPr lang="en-US" sz="5000" dirty="0" smtClean="0"/>
              <a:t>or other </a:t>
            </a:r>
            <a:r>
              <a:rPr lang="en-US" sz="5000" dirty="0"/>
              <a:t>training </a:t>
            </a:r>
            <a:r>
              <a:rPr lang="en-US" sz="5000" dirty="0" smtClean="0"/>
              <a:t>activities </a:t>
            </a:r>
          </a:p>
          <a:p>
            <a:r>
              <a:rPr lang="en-US" sz="5000" dirty="0" smtClean="0"/>
              <a:t>Employer or Career based mentoring should role model a professional relationship</a:t>
            </a:r>
            <a:endParaRPr lang="en-US" sz="5000" dirty="0"/>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7</a:t>
            </a:fld>
            <a:endParaRPr lang="en-US" dirty="0"/>
          </a:p>
        </p:txBody>
      </p:sp>
    </p:spTree>
    <p:extLst>
      <p:ext uri="{BB962C8B-B14F-4D97-AF65-F5344CB8AC3E}">
        <p14:creationId xmlns:p14="http://schemas.microsoft.com/office/powerpoint/2010/main" val="3151605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Mentoring</a:t>
            </a:r>
          </a:p>
        </p:txBody>
      </p:sp>
      <p:sp>
        <p:nvSpPr>
          <p:cNvPr id="3" name="Content Placeholder 2"/>
          <p:cNvSpPr>
            <a:spLocks noGrp="1"/>
          </p:cNvSpPr>
          <p:nvPr>
            <p:ph idx="1"/>
          </p:nvPr>
        </p:nvSpPr>
        <p:spPr/>
        <p:txBody>
          <a:bodyPr/>
          <a:lstStyle/>
          <a:p>
            <a:r>
              <a:rPr lang="en-US" sz="2200" dirty="0"/>
              <a:t>Group</a:t>
            </a:r>
          </a:p>
          <a:p>
            <a:r>
              <a:rPr lang="en-US" sz="2200" dirty="0" smtClean="0"/>
              <a:t>One-on-One</a:t>
            </a:r>
            <a:endParaRPr lang="en-US" sz="2200" dirty="0"/>
          </a:p>
          <a:p>
            <a:r>
              <a:rPr lang="en-US" sz="2200" dirty="0"/>
              <a:t>Phone</a:t>
            </a:r>
          </a:p>
          <a:p>
            <a:r>
              <a:rPr lang="en-US" sz="2200" dirty="0"/>
              <a:t>Web</a:t>
            </a:r>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8</a:t>
            </a:fld>
            <a:endParaRPr lang="en-US" dirty="0"/>
          </a:p>
        </p:txBody>
      </p:sp>
    </p:spTree>
    <p:extLst>
      <p:ext uri="{BB962C8B-B14F-4D97-AF65-F5344CB8AC3E}">
        <p14:creationId xmlns:p14="http://schemas.microsoft.com/office/powerpoint/2010/main" val="2552457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Work-based Mentoring vs. Internships</a:t>
            </a:r>
            <a:endParaRPr lang="en-US" dirty="0"/>
          </a:p>
        </p:txBody>
      </p:sp>
      <p:sp>
        <p:nvSpPr>
          <p:cNvPr id="7" name="Content Placeholder 6"/>
          <p:cNvSpPr>
            <a:spLocks noGrp="1"/>
          </p:cNvSpPr>
          <p:nvPr>
            <p:ph idx="1"/>
          </p:nvPr>
        </p:nvSpPr>
        <p:spPr/>
        <p:txBody>
          <a:bodyPr>
            <a:normAutofit/>
          </a:bodyPr>
          <a:lstStyle/>
          <a:p>
            <a:r>
              <a:rPr lang="en-US" sz="2000" dirty="0" smtClean="0"/>
              <a:t>Mentoring relationships tend to last longer than </a:t>
            </a:r>
            <a:r>
              <a:rPr lang="en-US" sz="2000" dirty="0"/>
              <a:t>i</a:t>
            </a:r>
            <a:r>
              <a:rPr lang="en-US" sz="2000" dirty="0" smtClean="0"/>
              <a:t>nternships </a:t>
            </a:r>
          </a:p>
          <a:p>
            <a:r>
              <a:rPr lang="en-US" sz="2000" dirty="0" smtClean="0"/>
              <a:t>An internship, even though it includes actual operation in the facilities of the employer, is similar to training which would be given in an educational environment</a:t>
            </a:r>
          </a:p>
          <a:p>
            <a:r>
              <a:rPr lang="en-US" sz="2000" dirty="0" smtClean="0"/>
              <a:t>An internship experience, like a mentoring relationship, is for the benefit of the student</a:t>
            </a:r>
          </a:p>
          <a:p>
            <a:r>
              <a:rPr lang="en-US" sz="2000" dirty="0" smtClean="0"/>
              <a:t>The intern works under close supervision of existing staff; however they may have one person designated to work on soft skills and other additional items </a:t>
            </a:r>
          </a:p>
          <a:p>
            <a:pPr lvl="1"/>
            <a:r>
              <a:rPr lang="en-US" sz="2000" dirty="0" smtClean="0"/>
              <a:t>The Intern’s supervisor should not be the mentor </a:t>
            </a:r>
          </a:p>
          <a:p>
            <a:pPr marL="0" indent="0">
              <a:buNone/>
            </a:pPr>
            <a:endParaRPr lang="en-US" b="1" dirty="0">
              <a:solidFill>
                <a:srgbClr val="376092"/>
              </a:solidFill>
            </a:endParaRPr>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9</a:t>
            </a:fld>
            <a:endParaRPr lang="en-US"/>
          </a:p>
        </p:txBody>
      </p:sp>
    </p:spTree>
    <p:extLst>
      <p:ext uri="{BB962C8B-B14F-4D97-AF65-F5344CB8AC3E}">
        <p14:creationId xmlns:p14="http://schemas.microsoft.com/office/powerpoint/2010/main" val="40459728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8.0&quot;&gt;&lt;object type=&quot;1&quot; unique_id=&quot;10001&quot;&gt;&lt;object type=&quot;2&quot; unique_id=&quot;11404&quot;&gt;&lt;object type=&quot;3&quot; unique_id=&quot;11405&quot;&gt;&lt;property id=&quot;20148&quot; value=&quot;5&quot;/&gt;&lt;property id=&quot;20300&quot; value=&quot;Slide 1 - &amp;quot;Webinar Title&amp;quot;&quot;/&gt;&lt;property id=&quot;20307&quot; value=&quot;256&quot;/&gt;&lt;/object&gt;&lt;object type=&quot;3&quot; unique_id=&quot;11411&quot;&gt;&lt;property id=&quot;20148&quot; value=&quot;5&quot;/&gt;&lt;property id=&quot;20300&quot; value=&quot;Slide 2 - &amp;quot;Where are you?&amp;quot;&quot;/&gt;&lt;property id=&quot;20307&quot; value=&quot;259&quot;/&gt;&lt;/object&gt;&lt;object type=&quot;3&quot; unique_id=&quot;11412&quot;&gt;&lt;property id=&quot;20148&quot; value=&quot;5&quot;/&gt;&lt;property id=&quot;20300&quot; value=&quot;Slide 3 - &amp;quot;Here’s what you can expect to get out of this webinar!&amp;quot;&quot;/&gt;&lt;property id=&quot;20307&quot; value=&quot;264&quot;/&gt;&lt;/object&gt;&lt;object type=&quot;3&quot; unique_id=&quot;11413&quot;&gt;&lt;property id=&quot;20148&quot; value=&quot;5&quot;/&gt;&lt;property id=&quot;20300&quot; value=&quot;Slide 4 - &amp;quot;Agenda&amp;quot;&quot;/&gt;&lt;property id=&quot;20307&quot; value=&quot;266&quot;/&gt;&lt;/object&gt;&lt;object type=&quot;3&quot; unique_id=&quot;11414&quot;&gt;&lt;property id=&quot;20148&quot; value=&quot;5&quot;/&gt;&lt;property id=&quot;20300&quot; value=&quot;Slide 5 - &amp;quot;Moderator&amp;quot;&quot;/&gt;&lt;property id=&quot;20307&quot; value=&quot;261&quot;/&gt;&lt;/object&gt;&lt;object type=&quot;3&quot; unique_id=&quot;11415&quot;&gt;&lt;property id=&quot;20148&quot; value=&quot;5&quot;/&gt;&lt;property id=&quot;20300&quot; value=&quot;Slide 6 - &amp;quot;Presenters&amp;quot;&quot;/&gt;&lt;property id=&quot;20307&quot; value=&quot;286&quot;/&gt;&lt;/object&gt;&lt;object type=&quot;3&quot; unique_id=&quot;11416&quot;&gt;&lt;property id=&quot;20148&quot; value=&quot;5&quot;/&gt;&lt;property id=&quot;20300&quot; value=&quot;Slide 8 - &amp;quot;Content Heading &amp;quot;&quot;/&gt;&lt;property id=&quot;20307&quot; value=&quot;271&quot;/&gt;&lt;/object&gt;&lt;object type=&quot;3&quot; unique_id=&quot;11417&quot;&gt;&lt;property id=&quot;20148&quot; value=&quot;5&quot;/&gt;&lt;property id=&quot;20300&quot; value=&quot;Slide 12 - &amp;quot;Open Chat&amp;quot;&quot;/&gt;&lt;property id=&quot;20307&quot; value=&quot;267&quot;/&gt;&lt;/object&gt;&lt;object type=&quot;3&quot; unique_id=&quot;11418&quot;&gt;&lt;property id=&quot;20148&quot; value=&quot;5&quot;/&gt;&lt;property id=&quot;20300&quot; value=&quot;Slide 13 - &amp;quot;Polling Question&amp;quot;&quot;/&gt;&lt;property id=&quot;20307&quot; value=&quot;265&quot;/&gt;&lt;/object&gt;&lt;object type=&quot;3&quot; unique_id=&quot;11420&quot;&gt;&lt;property id=&quot;20148&quot; value=&quot;5&quot;/&gt;&lt;property id=&quot;20300&quot; value=&quot;Slide 14 - &amp;quot;Reminder…&amp;quot;&quot;/&gt;&lt;property id=&quot;20307&quot; value=&quot;276&quot;/&gt;&lt;/object&gt;&lt;object type=&quot;3&quot; unique_id=&quot;11421&quot;&gt;&lt;property id=&quot;20148&quot; value=&quot;5&quot;/&gt;&lt;property id=&quot;20300&quot; value=&quot;Slide 15 - &amp;quot;Resources&amp;quot;&quot;/&gt;&lt;property id=&quot;20307&quot; value=&quot;278&quot;/&gt;&lt;/object&gt;&lt;object type=&quot;3&quot; unique_id=&quot;11422&quot;&gt;&lt;property id=&quot;20148&quot; value=&quot;5&quot;/&gt;&lt;property id=&quot;20300&quot; value=&quot;Slide 16 - &amp;quot;Please enter your questions in the Chat Room! &amp;quot;&quot;/&gt;&lt;property id=&quot;20307&quot; value=&quot;279&quot;/&gt;&lt;/object&gt;&lt;object type=&quot;3&quot; unique_id=&quot;11423&quot;&gt;&lt;property id=&quot;20148&quot; value=&quot;5&quot;/&gt;&lt;property id=&quot;20300&quot; value=&quot;Slide 17 - &amp;quot;Speakers’ Contact Information&amp;quot;&quot;/&gt;&lt;property id=&quot;20307&quot; value=&quot;281&quot;/&gt;&lt;/object&gt;&lt;object type=&quot;3&quot; unique_id=&quot;11424&quot;&gt;&lt;property id=&quot;20148&quot; value=&quot;5&quot;/&gt;&lt;property id=&quot;20300&quot; value=&quot;Slide 18 - &amp;quot;Look for upcoming Webinars in this series!&amp;quot;&quot;/&gt;&lt;property id=&quot;20307&quot; value=&quot;283&quot;/&gt;&lt;/object&gt;&lt;object type=&quot;3&quot; unique_id=&quot;11425&quot;&gt;&lt;property id=&quot;20148&quot; value=&quot;5&quot;/&gt;&lt;property id=&quot;20300&quot; value=&quot;Slide 19&quot;/&gt;&lt;property id=&quot;20307&quot; value=&quot;262&quot;/&gt;&lt;/object&gt;&lt;object type=&quot;3&quot; unique_id=&quot;13267&quot;&gt;&lt;property id=&quot;20148&quot; value=&quot;5&quot;/&gt;&lt;property id=&quot;20300&quot; value=&quot;Slide 7 - &amp;quot;Presenter&amp;quot;&quot;/&gt;&lt;property id=&quot;20307&quot; value=&quot;287&quot;/&gt;&lt;/object&gt;&lt;object type=&quot;3&quot; unique_id=&quot;13268&quot;&gt;&lt;property id=&quot;20148&quot; value=&quot;5&quot;/&gt;&lt;property id=&quot;20300&quot; value=&quot;Slide 10 - &amp;quot;Content Heading &amp;quot;&quot;/&gt;&lt;property id=&quot;20307&quot; value=&quot;289&quot;/&gt;&lt;/object&gt;&lt;object type=&quot;3&quot; unique_id=&quot;13269&quot;&gt;&lt;property id=&quot;20148&quot; value=&quot;5&quot;/&gt;&lt;property id=&quot;20300&quot; value=&quot;Slide 11 - &amp;quot;Content Heading &amp;quot;&quot;/&gt;&lt;property id=&quot;20307&quot; value=&quot;290&quot;/&gt;&lt;/object&gt;&lt;object type=&quot;3&quot; unique_id=&quot;21377&quot;&gt;&lt;property id=&quot;20148&quot; value=&quot;5&quot;/&gt;&lt;property id=&quot;20300&quot; value=&quot;Slide 9 - &amp;quot;Content Heading &amp;quot;&quot;/&gt;&lt;property id=&quot;20307&quot; value=&quot;291&quot;/&gt;&lt;/object&gt;&lt;/object&gt;&lt;object type=&quot;8&quot; unique_id=&quot;11410&quot;&gt;&lt;/object&gt;&lt;/object&gt;&lt;/database&gt;"/>
  <p:tag name="SECTOMILLISECCONVERTED" val="1"/>
</p:tagLst>
</file>

<file path=ppt/theme/theme1.xml><?xml version="1.0" encoding="utf-8"?>
<a:theme xmlns:a="http://schemas.openxmlformats.org/drawingml/2006/main" name="Networking trio design template">
  <a:themeElements>
    <a:clrScheme name="Custom 1">
      <a:dk1>
        <a:sysClr val="windowText" lastClr="000000"/>
      </a:dk1>
      <a:lt1>
        <a:sysClr val="window" lastClr="FFFFFF"/>
      </a:lt1>
      <a:dk2>
        <a:srgbClr val="1F497D"/>
      </a:dk2>
      <a:lt2>
        <a:srgbClr val="EEECE1"/>
      </a:lt2>
      <a:accent1>
        <a:srgbClr val="4F81BD"/>
      </a:accent1>
      <a:accent2>
        <a:srgbClr val="F79646"/>
      </a:accent2>
      <a:accent3>
        <a:srgbClr val="9BBB59"/>
      </a:accent3>
      <a:accent4>
        <a:srgbClr val="8064A2"/>
      </a:accent4>
      <a:accent5>
        <a:srgbClr val="4BACC6"/>
      </a:accent5>
      <a:accent6>
        <a:srgbClr val="C0504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Networking trio design template</Template>
  <TotalTime>0</TotalTime>
  <Words>1225</Words>
  <Application>Microsoft Office PowerPoint</Application>
  <PresentationFormat>On-screen Show (4:3)</PresentationFormat>
  <Paragraphs>327</Paragraphs>
  <Slides>39</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 Unicode MS</vt:lpstr>
      <vt:lpstr>Arial</vt:lpstr>
      <vt:lpstr>Calibri</vt:lpstr>
      <vt:lpstr>Gill Sans MT</vt:lpstr>
      <vt:lpstr>Wingdings</vt:lpstr>
      <vt:lpstr>Networking trio design template</vt:lpstr>
      <vt:lpstr>Developing a Sustainable Employer-based Mentoring Program for Youth</vt:lpstr>
      <vt:lpstr>Where are you?</vt:lpstr>
      <vt:lpstr>Moderator</vt:lpstr>
      <vt:lpstr>Here’s what you can expect to get out of this webinar!</vt:lpstr>
      <vt:lpstr>Agenda</vt:lpstr>
      <vt:lpstr>Subject Matter Expert</vt:lpstr>
      <vt:lpstr>Mentoring Description</vt:lpstr>
      <vt:lpstr>Types of Mentoring</vt:lpstr>
      <vt:lpstr>Work-based Mentoring vs. Internships</vt:lpstr>
      <vt:lpstr>Reporting mentoring</vt:lpstr>
      <vt:lpstr>PTS Mentoring Definition</vt:lpstr>
      <vt:lpstr>Mentoring Targets</vt:lpstr>
      <vt:lpstr>Please enter your questions in  the Chat Room! </vt:lpstr>
      <vt:lpstr>Recruitment</vt:lpstr>
      <vt:lpstr>Employer Informed Mentoring Design</vt:lpstr>
      <vt:lpstr>Partnerships That Work</vt:lpstr>
      <vt:lpstr> Strong Business Advisory Council </vt:lpstr>
      <vt:lpstr>PowerPoint Presentation</vt:lpstr>
      <vt:lpstr>Peer to Peer Collaboration</vt:lpstr>
      <vt:lpstr>Mentoring</vt:lpstr>
      <vt:lpstr>Mentoring Continues At the Workplace</vt:lpstr>
      <vt:lpstr>Monthly Advisory Council Meetings</vt:lpstr>
      <vt:lpstr>Recruitment Strategies</vt:lpstr>
      <vt:lpstr>Mentor Recruitment Strategies</vt:lpstr>
      <vt:lpstr>Where should I look for mentors and why?</vt:lpstr>
      <vt:lpstr>PowerPoint Presentation</vt:lpstr>
      <vt:lpstr>Three Mentoring Pools</vt:lpstr>
      <vt:lpstr>Three Mentoring Pools</vt:lpstr>
      <vt:lpstr>Reach Out US 2020 </vt:lpstr>
      <vt:lpstr>Training Mentors</vt:lpstr>
      <vt:lpstr>Training</vt:lpstr>
      <vt:lpstr>Participant Engagement</vt:lpstr>
      <vt:lpstr>Follow Up</vt:lpstr>
      <vt:lpstr>Retention</vt:lpstr>
      <vt:lpstr>Resources</vt:lpstr>
      <vt:lpstr>For More Information on   Internships </vt:lpstr>
      <vt:lpstr>Please enter your questions in  the Chat Room! </vt:lpstr>
      <vt:lpstr>CONTACT US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2009-09-02T19:35:42Z</dcterms:created>
  <dcterms:modified xsi:type="dcterms:W3CDTF">2015-02-10T17:13:31Z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TC102413891033</vt:lpwstr>
  </property>
</Properties>
</file>