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7324" autoAdjust="0"/>
  </p:normalViewPr>
  <p:slideViewPr>
    <p:cSldViewPr snapToGrid="0" snapToObjects="1">
      <p:cViewPr varScale="1">
        <p:scale>
          <a:sx n="42" d="100"/>
          <a:sy n="42" d="100"/>
        </p:scale>
        <p:origin x="19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goals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16616"/>
        <c:axId val="298517008"/>
      </c:barChart>
      <c:catAx>
        <c:axId val="298516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8517008"/>
        <c:crosses val="autoZero"/>
        <c:auto val="1"/>
        <c:lblAlgn val="ctr"/>
        <c:lblOffset val="100"/>
        <c:noMultiLvlLbl val="0"/>
      </c:catAx>
      <c:valAx>
        <c:axId val="2985170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98516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actual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consortium actual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consortium goal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681328"/>
        <c:axId val="299681720"/>
      </c:barChart>
      <c:catAx>
        <c:axId val="299681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9681720"/>
        <c:crosses val="autoZero"/>
        <c:auto val="1"/>
        <c:lblAlgn val="ctr"/>
        <c:lblOffset val="100"/>
        <c:noMultiLvlLbl val="0"/>
      </c:catAx>
      <c:valAx>
        <c:axId val="2996817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9968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93288742132997"/>
          <c:y val="0.263103329189114"/>
          <c:w val="0.18406711257867001"/>
          <c:h val="0.55515026246719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/>
      <dgm:t>
        <a:bodyPr/>
        <a:lstStyle/>
        <a:p>
          <a:r>
            <a:rPr lang="en-US" dirty="0" smtClean="0"/>
            <a:t>U.S. Department of Labor</a:t>
          </a:r>
        </a:p>
        <a:p>
          <a:r>
            <a:rPr lang="en-US" dirty="0" smtClean="0"/>
            <a:t>(National)</a:t>
          </a:r>
          <a:endParaRPr lang="en-US" dirty="0"/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/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/>
        </a:p>
      </dgm:t>
    </dgm:pt>
    <dgm:pt modelId="{08A164DB-0700-5F46-B9A1-B027F1405942}">
      <dgm:prSet phldrT="[Text]"/>
      <dgm:spPr/>
      <dgm:t>
        <a:bodyPr/>
        <a:lstStyle/>
        <a:p>
          <a:r>
            <a:rPr lang="en-US" dirty="0" smtClean="0"/>
            <a:t>Jobs for the Future</a:t>
          </a:r>
          <a:endParaRPr lang="en-US" dirty="0"/>
        </a:p>
      </dgm:t>
    </dgm:pt>
    <dgm:pt modelId="{0178B1F8-C721-3C49-BCE7-F32F860131AA}" type="parTrans" cxnId="{84B06D85-AA08-1949-9B9E-E557D93AEFA7}">
      <dgm:prSet/>
      <dgm:spPr>
        <a:ln w="254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/>
        </a:p>
      </dgm:t>
    </dgm:pt>
    <dgm:pt modelId="{C16ADBA1-3329-D64D-A923-73E71D12330C}">
      <dgm:prSet/>
      <dgm:spPr/>
      <dgm:t>
        <a:bodyPr/>
        <a:lstStyle/>
        <a:p>
          <a:r>
            <a:rPr lang="en-US" dirty="0" smtClean="0"/>
            <a:t>CalState/Merlot</a:t>
          </a:r>
          <a:endParaRPr lang="en-US" dirty="0"/>
        </a:p>
      </dgm:t>
    </dgm:pt>
    <dgm:pt modelId="{BF72FF2E-35B7-4846-8E6D-4DE70B77A411}" type="parTrans" cxnId="{524DC614-0EBD-A44F-A552-9AEFEBDE5A29}">
      <dgm:prSet/>
      <dgm:spPr/>
      <dgm:t>
        <a:bodyPr/>
        <a:lstStyle/>
        <a:p>
          <a:endParaRPr lang="en-US"/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/>
        </a:p>
      </dgm:t>
    </dgm:pt>
    <dgm:pt modelId="{04C027A2-CDF1-4642-90C9-E6FADE5C1CFB}">
      <dgm:prSet/>
      <dgm:spPr/>
      <dgm:t>
        <a:bodyPr/>
        <a:lstStyle/>
        <a:p>
          <a:r>
            <a:rPr lang="en-US" dirty="0" err="1" smtClean="0"/>
            <a:t>Maher&amp;Maher</a:t>
          </a:r>
          <a:r>
            <a:rPr lang="en-US" dirty="0" smtClean="0"/>
            <a:t> and AACC</a:t>
          </a:r>
          <a:endParaRPr lang="en-US" dirty="0"/>
        </a:p>
      </dgm:t>
    </dgm:pt>
    <dgm:pt modelId="{E7BD5B4E-AF1C-5942-BF7B-D719F1B71C54}" type="parTrans" cxnId="{23956645-1DC0-1540-A6F7-3166E06C744F}">
      <dgm:prSet/>
      <dgm:spPr>
        <a:ln w="254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/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/>
    </dgm:pt>
    <dgm:pt modelId="{9A4F00F8-6A67-5C4B-9E84-0DC5D6ECE23B}" type="pres">
      <dgm:prSet presAssocID="{BBD68C50-D3B4-1848-8EA9-4FFB00864135}" presName="text" presStyleLbl="fgAcc0" presStyleIdx="0" presStyleCnt="2" custLinFactNeighborX="2032" custLinFactNeighborY="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1"/>
      <dgm:spPr/>
    </dgm:pt>
    <dgm:pt modelId="{6E50DDCC-9308-574D-9786-08EE1640B632}" type="pres">
      <dgm:prSet presAssocID="{08A164DB-0700-5F46-B9A1-B027F1405942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1"/>
      <dgm:spPr/>
    </dgm:pt>
    <dgm:pt modelId="{55779194-4F51-174B-9273-E67853468299}" type="pres">
      <dgm:prSet presAssocID="{04C027A2-CDF1-4642-90C9-E6FADE5C1CFB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C6B3D20F-9A28-9943-93D6-5B454C625D3B}" type="pres">
      <dgm:prSet presAssocID="{C16ADBA1-3329-D64D-A923-73E71D12330C}" presName="hierRoot1" presStyleCnt="0"/>
      <dgm:spPr/>
    </dgm:pt>
    <dgm:pt modelId="{CC73FB57-AF82-3747-8F75-0884B6798EAA}" type="pres">
      <dgm:prSet presAssocID="{C16ADBA1-3329-D64D-A923-73E71D12330C}" presName="composite" presStyleCnt="0"/>
      <dgm:spPr/>
    </dgm:pt>
    <dgm:pt modelId="{939F0E8D-5471-494F-B57B-566F4F84473E}" type="pres">
      <dgm:prSet presAssocID="{C16ADBA1-3329-D64D-A923-73E71D12330C}" presName="background" presStyleLbl="node0" presStyleIdx="1" presStyleCnt="2"/>
      <dgm:spPr/>
    </dgm:pt>
    <dgm:pt modelId="{60F2392F-1E3B-514A-B1E9-8C8ADE6CF126}" type="pres">
      <dgm:prSet presAssocID="{C16ADBA1-3329-D64D-A923-73E71D12330C}" presName="text" presStyleLbl="fgAcc0" presStyleIdx="1" presStyleCnt="2" custLinFactNeighborX="2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0981D-5980-1444-B4EB-85D0E07C3D38}" type="pres">
      <dgm:prSet presAssocID="{C16ADBA1-3329-D64D-A923-73E71D12330C}" presName="hierChild2" presStyleCnt="0"/>
      <dgm:spPr/>
    </dgm:pt>
  </dgm:ptLst>
  <dgm:cxnLst>
    <dgm:cxn modelId="{92B9AE2E-1243-6F4D-A8D3-7E5C147647DF}" type="presOf" srcId="{0178B1F8-C721-3C49-BCE7-F32F860131AA}" destId="{11F25EAC-EF1F-0A41-A139-8A007967E6A7}" srcOrd="0" destOrd="0" presId="urn:microsoft.com/office/officeart/2005/8/layout/hierarchy1"/>
    <dgm:cxn modelId="{81FF14B8-ECC8-CC40-BCAE-47EC679DD98E}" type="presOf" srcId="{E7BD5B4E-AF1C-5942-BF7B-D719F1B71C54}" destId="{730BCF91-5994-2044-81BC-E029013DA0AA}" srcOrd="0" destOrd="0" presId="urn:microsoft.com/office/officeart/2005/8/layout/hierarchy1"/>
    <dgm:cxn modelId="{524DC614-0EBD-A44F-A552-9AEFEBDE5A29}" srcId="{00BC296F-6B08-0D44-A9B2-B6811D05F4DF}" destId="{C16ADBA1-3329-D64D-A923-73E71D12330C}" srcOrd="1" destOrd="0" parTransId="{BF72FF2E-35B7-4846-8E6D-4DE70B77A411}" sibTransId="{F805A922-6147-2E46-942F-8B580B8F2F52}"/>
    <dgm:cxn modelId="{3D5A570A-1AA8-9140-A3C9-B678D3ACC745}" type="presOf" srcId="{00BC296F-6B08-0D44-A9B2-B6811D05F4DF}" destId="{3442899B-68FA-A643-8DAB-214E62BD7585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27007C61-F73A-7A4D-9521-A92CDED653F5}" type="presOf" srcId="{BBD68C50-D3B4-1848-8EA9-4FFB00864135}" destId="{9A4F00F8-6A67-5C4B-9E84-0DC5D6ECE23B}" srcOrd="0" destOrd="0" presId="urn:microsoft.com/office/officeart/2005/8/layout/hierarchy1"/>
    <dgm:cxn modelId="{F05F896D-051C-4745-B9A8-7BF0A76BA54F}" type="presOf" srcId="{08A164DB-0700-5F46-B9A1-B027F1405942}" destId="{6E50DDCC-9308-574D-9786-08EE1640B632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F83380D9-3CC9-BB40-A6F6-4B01274B1D3B}" type="presOf" srcId="{04C027A2-CDF1-4642-90C9-E6FADE5C1CFB}" destId="{55779194-4F51-174B-9273-E67853468299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F29B1BF8-A5B3-334D-9035-4305E22ED01A}" type="presOf" srcId="{C16ADBA1-3329-D64D-A923-73E71D12330C}" destId="{60F2392F-1E3B-514A-B1E9-8C8ADE6CF126}" srcOrd="0" destOrd="0" presId="urn:microsoft.com/office/officeart/2005/8/layout/hierarchy1"/>
    <dgm:cxn modelId="{1CC8CBC0-3778-944C-A7DC-CE7D65C82373}" type="presParOf" srcId="{3442899B-68FA-A643-8DAB-214E62BD7585}" destId="{F4946BA7-3CE5-114A-B785-C8F3E1B4DA49}" srcOrd="0" destOrd="0" presId="urn:microsoft.com/office/officeart/2005/8/layout/hierarchy1"/>
    <dgm:cxn modelId="{2B37CE61-03E6-644F-9AF1-625F6B6E520E}" type="presParOf" srcId="{F4946BA7-3CE5-114A-B785-C8F3E1B4DA49}" destId="{FC73F032-B618-114B-BB16-4A4C1BCF590B}" srcOrd="0" destOrd="0" presId="urn:microsoft.com/office/officeart/2005/8/layout/hierarchy1"/>
    <dgm:cxn modelId="{E9B1922B-A8E0-B449-846F-8ED3EE117BF9}" type="presParOf" srcId="{FC73F032-B618-114B-BB16-4A4C1BCF590B}" destId="{5C1FE5D2-DC51-E14D-8544-A3E28AE58614}" srcOrd="0" destOrd="0" presId="urn:microsoft.com/office/officeart/2005/8/layout/hierarchy1"/>
    <dgm:cxn modelId="{23ECD847-6D0C-8441-8BD1-4DC495C4D4C0}" type="presParOf" srcId="{FC73F032-B618-114B-BB16-4A4C1BCF590B}" destId="{9A4F00F8-6A67-5C4B-9E84-0DC5D6ECE23B}" srcOrd="1" destOrd="0" presId="urn:microsoft.com/office/officeart/2005/8/layout/hierarchy1"/>
    <dgm:cxn modelId="{910EB5B9-8ADA-DF4F-A4FA-BE9858FB6995}" type="presParOf" srcId="{F4946BA7-3CE5-114A-B785-C8F3E1B4DA49}" destId="{6649ABFA-C967-9C42-B010-A9C274257A25}" srcOrd="1" destOrd="0" presId="urn:microsoft.com/office/officeart/2005/8/layout/hierarchy1"/>
    <dgm:cxn modelId="{C786A984-37DB-684F-846B-626E740DE99D}" type="presParOf" srcId="{6649ABFA-C967-9C42-B010-A9C274257A25}" destId="{11F25EAC-EF1F-0A41-A139-8A007967E6A7}" srcOrd="0" destOrd="0" presId="urn:microsoft.com/office/officeart/2005/8/layout/hierarchy1"/>
    <dgm:cxn modelId="{6ED5BE98-8CD9-0742-8CD8-A0B51067D55A}" type="presParOf" srcId="{6649ABFA-C967-9C42-B010-A9C274257A25}" destId="{04491E9E-CE1E-5344-887E-292CA6D9A973}" srcOrd="1" destOrd="0" presId="urn:microsoft.com/office/officeart/2005/8/layout/hierarchy1"/>
    <dgm:cxn modelId="{778022A9-E146-3B47-B970-831A2F7D6032}" type="presParOf" srcId="{04491E9E-CE1E-5344-887E-292CA6D9A973}" destId="{69A53F18-03FD-0740-8D9D-0514558B4A06}" srcOrd="0" destOrd="0" presId="urn:microsoft.com/office/officeart/2005/8/layout/hierarchy1"/>
    <dgm:cxn modelId="{F78EDD11-E44D-864F-9D7B-CC73211DB173}" type="presParOf" srcId="{69A53F18-03FD-0740-8D9D-0514558B4A06}" destId="{783A5137-820A-D847-B8CC-B414AB8AF267}" srcOrd="0" destOrd="0" presId="urn:microsoft.com/office/officeart/2005/8/layout/hierarchy1"/>
    <dgm:cxn modelId="{0319DBF0-66CF-FC43-A211-04908CFCFEF6}" type="presParOf" srcId="{69A53F18-03FD-0740-8D9D-0514558B4A06}" destId="{6E50DDCC-9308-574D-9786-08EE1640B632}" srcOrd="1" destOrd="0" presId="urn:microsoft.com/office/officeart/2005/8/layout/hierarchy1"/>
    <dgm:cxn modelId="{91CF7B26-572D-0843-BCE5-8D1B1FAC1CB1}" type="presParOf" srcId="{04491E9E-CE1E-5344-887E-292CA6D9A973}" destId="{57859B20-A491-C14E-8B47-262AD3FB3C9C}" srcOrd="1" destOrd="0" presId="urn:microsoft.com/office/officeart/2005/8/layout/hierarchy1"/>
    <dgm:cxn modelId="{B9FDDAA8-020F-3040-8253-713D4565E5E9}" type="presParOf" srcId="{57859B20-A491-C14E-8B47-262AD3FB3C9C}" destId="{730BCF91-5994-2044-81BC-E029013DA0AA}" srcOrd="0" destOrd="0" presId="urn:microsoft.com/office/officeart/2005/8/layout/hierarchy1"/>
    <dgm:cxn modelId="{21D21CB9-CC87-EC4A-85BF-2E9C337AF6B3}" type="presParOf" srcId="{57859B20-A491-C14E-8B47-262AD3FB3C9C}" destId="{8BDEB65C-7C86-7645-A3A3-D94EBA93D6FD}" srcOrd="1" destOrd="0" presId="urn:microsoft.com/office/officeart/2005/8/layout/hierarchy1"/>
    <dgm:cxn modelId="{B5284E6C-8CE6-0043-8D0E-72BF03B944E4}" type="presParOf" srcId="{8BDEB65C-7C86-7645-A3A3-D94EBA93D6FD}" destId="{15A826FD-21B7-714F-A8CA-0CACF4907DED}" srcOrd="0" destOrd="0" presId="urn:microsoft.com/office/officeart/2005/8/layout/hierarchy1"/>
    <dgm:cxn modelId="{445539CF-DBD4-B84F-A969-4D820DB73914}" type="presParOf" srcId="{15A826FD-21B7-714F-A8CA-0CACF4907DED}" destId="{D841183A-AE99-E34F-AEEC-BFDDDA6B149E}" srcOrd="0" destOrd="0" presId="urn:microsoft.com/office/officeart/2005/8/layout/hierarchy1"/>
    <dgm:cxn modelId="{F03B7B76-51F5-EF4A-A075-E9AA886FDDD6}" type="presParOf" srcId="{15A826FD-21B7-714F-A8CA-0CACF4907DED}" destId="{55779194-4F51-174B-9273-E67853468299}" srcOrd="1" destOrd="0" presId="urn:microsoft.com/office/officeart/2005/8/layout/hierarchy1"/>
    <dgm:cxn modelId="{0B88695A-60C9-3D4E-A31C-A382B2BB2C58}" type="presParOf" srcId="{8BDEB65C-7C86-7645-A3A3-D94EBA93D6FD}" destId="{7AA7BB12-1E7F-7D43-A01E-E1F19278C76C}" srcOrd="1" destOrd="0" presId="urn:microsoft.com/office/officeart/2005/8/layout/hierarchy1"/>
    <dgm:cxn modelId="{7E2AAE46-476F-744E-BD0A-0511483F632F}" type="presParOf" srcId="{3442899B-68FA-A643-8DAB-214E62BD7585}" destId="{C6B3D20F-9A28-9943-93D6-5B454C625D3B}" srcOrd="1" destOrd="0" presId="urn:microsoft.com/office/officeart/2005/8/layout/hierarchy1"/>
    <dgm:cxn modelId="{8DFD6395-6C54-F84C-B827-078208AD736F}" type="presParOf" srcId="{C6B3D20F-9A28-9943-93D6-5B454C625D3B}" destId="{CC73FB57-AF82-3747-8F75-0884B6798EAA}" srcOrd="0" destOrd="0" presId="urn:microsoft.com/office/officeart/2005/8/layout/hierarchy1"/>
    <dgm:cxn modelId="{2524C327-9DF6-1346-B622-E96EAC25CEBE}" type="presParOf" srcId="{CC73FB57-AF82-3747-8F75-0884B6798EAA}" destId="{939F0E8D-5471-494F-B57B-566F4F84473E}" srcOrd="0" destOrd="0" presId="urn:microsoft.com/office/officeart/2005/8/layout/hierarchy1"/>
    <dgm:cxn modelId="{3BDD6261-DBFA-3541-BC32-A60CF1BE5D8A}" type="presParOf" srcId="{CC73FB57-AF82-3747-8F75-0884B6798EAA}" destId="{60F2392F-1E3B-514A-B1E9-8C8ADE6CF126}" srcOrd="1" destOrd="0" presId="urn:microsoft.com/office/officeart/2005/8/layout/hierarchy1"/>
    <dgm:cxn modelId="{A92FD070-D116-C145-BE96-946EE46B7B85}" type="presParOf" srcId="{C6B3D20F-9A28-9943-93D6-5B454C625D3B}" destId="{BA60981D-5980-1444-B4EB-85D0E07C3D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C365E-9B3C-4B82-895B-89B8F9B75A5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B91CC-766B-4F02-A92C-01DB264A8B43}">
      <dgm:prSet phldrT="[Text]" custT="1"/>
      <dgm:spPr>
        <a:solidFill>
          <a:srgbClr val="10A8BC"/>
        </a:solidFill>
      </dgm:spPr>
      <dgm:t>
        <a:bodyPr/>
        <a:lstStyle/>
        <a:p>
          <a:endParaRPr lang="en-US" sz="2800" b="1" dirty="0"/>
        </a:p>
      </dgm:t>
    </dgm:pt>
    <dgm:pt modelId="{A63859C2-0CA7-4F61-B167-6912E9621B55}" type="parTrans" cxnId="{9821CF48-8214-4E12-99DF-7D472D33A830}">
      <dgm:prSet/>
      <dgm:spPr/>
      <dgm:t>
        <a:bodyPr/>
        <a:lstStyle/>
        <a:p>
          <a:endParaRPr lang="en-US"/>
        </a:p>
      </dgm:t>
    </dgm:pt>
    <dgm:pt modelId="{5F40F1A7-5222-41A9-B893-85FC23E4B686}" type="sibTrans" cxnId="{9821CF48-8214-4E12-99DF-7D472D33A830}">
      <dgm:prSet/>
      <dgm:spPr/>
      <dgm:t>
        <a:bodyPr/>
        <a:lstStyle/>
        <a:p>
          <a:endParaRPr lang="en-US"/>
        </a:p>
      </dgm:t>
    </dgm:pt>
    <dgm:pt modelId="{518DA805-DAD3-48C6-B69B-69C16A628474}">
      <dgm:prSet phldrT="[Text]" custT="1"/>
      <dgm:spPr/>
      <dgm:t>
        <a:bodyPr/>
        <a:lstStyle/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smtClean="0">
              <a:solidFill>
                <a:schemeClr val="bg1"/>
              </a:solidFill>
            </a:rPr>
            <a:t>Redesign Education &amp; Training Delivery</a:t>
          </a:r>
          <a:endParaRPr lang="en-US" sz="2000" b="1" dirty="0">
            <a:solidFill>
              <a:schemeClr val="bg1"/>
            </a:solidFill>
          </a:endParaRPr>
        </a:p>
      </dgm:t>
    </dgm:pt>
    <dgm:pt modelId="{7C43C064-C4A0-4606-B8D5-DA55F36BDF6F}" type="parTrans" cxnId="{D9CE9E03-9A41-4052-A5CB-0A886CFE3B55}">
      <dgm:prSet/>
      <dgm:spPr/>
      <dgm:t>
        <a:bodyPr/>
        <a:lstStyle/>
        <a:p>
          <a:endParaRPr lang="en-US"/>
        </a:p>
      </dgm:t>
    </dgm:pt>
    <dgm:pt modelId="{7F6A4908-4882-4BD4-ADE4-7933D195BE90}" type="sibTrans" cxnId="{D9CE9E03-9A41-4052-A5CB-0A886CFE3B55}">
      <dgm:prSet/>
      <dgm:spPr/>
      <dgm:t>
        <a:bodyPr/>
        <a:lstStyle/>
        <a:p>
          <a:endParaRPr lang="en-US"/>
        </a:p>
      </dgm:t>
    </dgm:pt>
    <dgm:pt modelId="{C620632C-2F96-4B1F-A561-3D325F8377F0}">
      <dgm:prSet phldrT="[Text]" custT="1"/>
      <dgm:spPr>
        <a:solidFill>
          <a:srgbClr val="FF6565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0AFA9789-3EBC-4F5D-9A25-9D60403146EC}" type="parTrans" cxnId="{CFC1C00E-76A3-4FEB-B2E6-BF345557BB11}">
      <dgm:prSet/>
      <dgm:spPr/>
      <dgm:t>
        <a:bodyPr/>
        <a:lstStyle/>
        <a:p>
          <a:endParaRPr lang="en-US"/>
        </a:p>
      </dgm:t>
    </dgm:pt>
    <dgm:pt modelId="{BF9DA6D8-E4B8-4EC4-90C4-EF5C14EA464B}" type="sibTrans" cxnId="{CFC1C00E-76A3-4FEB-B2E6-BF345557BB11}">
      <dgm:prSet/>
      <dgm:spPr/>
      <dgm:t>
        <a:bodyPr/>
        <a:lstStyle/>
        <a:p>
          <a:endParaRPr lang="en-US"/>
        </a:p>
      </dgm:t>
    </dgm:pt>
    <dgm:pt modelId="{186EB3C6-C3DF-47AE-976A-661E15AFEC2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Participant Outcomes</a:t>
          </a:r>
        </a:p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smtClean="0">
              <a:solidFill>
                <a:schemeClr val="bg1"/>
              </a:solidFill>
            </a:rPr>
            <a:t>Student Attainment and Jobs</a:t>
          </a:r>
          <a:endParaRPr lang="en-US" sz="2000" b="1" dirty="0">
            <a:solidFill>
              <a:schemeClr val="bg1"/>
            </a:solidFill>
          </a:endParaRPr>
        </a:p>
      </dgm:t>
    </dgm:pt>
    <dgm:pt modelId="{E7382771-039A-40D9-BA3E-B2E0AE35719F}" type="parTrans" cxnId="{7A55EEE3-6669-4187-AB60-38DAD96008C9}">
      <dgm:prSet/>
      <dgm:spPr/>
      <dgm:t>
        <a:bodyPr/>
        <a:lstStyle/>
        <a:p>
          <a:endParaRPr lang="en-US"/>
        </a:p>
      </dgm:t>
    </dgm:pt>
    <dgm:pt modelId="{953018D7-EA33-4353-B25A-ECDBA6517E88}" type="sibTrans" cxnId="{7A55EEE3-6669-4187-AB60-38DAD96008C9}">
      <dgm:prSet/>
      <dgm:spPr/>
      <dgm:t>
        <a:bodyPr/>
        <a:lstStyle/>
        <a:p>
          <a:endParaRPr lang="en-US"/>
        </a:p>
      </dgm:t>
    </dgm:pt>
    <dgm:pt modelId="{F46433D8-AD3C-4095-8E8E-3AB895293861}">
      <dgm:prSet phldrT="[Text]" custT="1"/>
      <dgm:spPr>
        <a:solidFill>
          <a:srgbClr val="8C2CB2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4C008552-EDA4-4C80-97F0-48AEEF1C573D}" type="parTrans" cxnId="{75F9F86A-443E-4CC7-960F-EBE26518528B}">
      <dgm:prSet/>
      <dgm:spPr/>
      <dgm:t>
        <a:bodyPr/>
        <a:lstStyle/>
        <a:p>
          <a:endParaRPr lang="en-US"/>
        </a:p>
      </dgm:t>
    </dgm:pt>
    <dgm:pt modelId="{83DBCA92-C9F7-4414-AE3F-8A4D96AE13EA}" type="sibTrans" cxnId="{75F9F86A-443E-4CC7-960F-EBE26518528B}">
      <dgm:prSet/>
      <dgm:spPr/>
      <dgm:t>
        <a:bodyPr/>
        <a:lstStyle/>
        <a:p>
          <a:endParaRPr lang="en-US"/>
        </a:p>
      </dgm:t>
    </dgm:pt>
    <dgm:pt modelId="{2FC442B9-C903-4E75-B3AC-070EC2E72401}">
      <dgm:prSet phldrT="[Text]" custT="1"/>
      <dgm:spPr/>
      <dgm:t>
        <a:bodyPr anchor="t"/>
        <a:lstStyle/>
        <a:p>
          <a:pPr algn="l"/>
          <a:r>
            <a:rPr lang="en-US" sz="2800" b="1" dirty="0" smtClean="0">
              <a:solidFill>
                <a:schemeClr val="bg1"/>
              </a:solidFill>
            </a:rPr>
            <a:t>Ultimate Impact</a:t>
          </a:r>
        </a:p>
        <a:p>
          <a:pPr algn="l"/>
          <a:r>
            <a:rPr lang="en-US" sz="2400" b="1" dirty="0" smtClean="0">
              <a:solidFill>
                <a:schemeClr val="bg1"/>
              </a:solidFill>
            </a:rPr>
            <a:t>Structural, systemic change within colleges and across systems</a:t>
          </a:r>
          <a:endParaRPr lang="en-US" sz="2400" b="1" dirty="0">
            <a:solidFill>
              <a:schemeClr val="bg1"/>
            </a:solidFill>
          </a:endParaRPr>
        </a:p>
      </dgm:t>
    </dgm:pt>
    <dgm:pt modelId="{F0F5B4D3-B029-4131-8201-D3A0A08D31DD}" type="parTrans" cxnId="{B8103446-5E5D-4EFF-9669-76FACA4A92A8}">
      <dgm:prSet/>
      <dgm:spPr/>
      <dgm:t>
        <a:bodyPr/>
        <a:lstStyle/>
        <a:p>
          <a:endParaRPr lang="en-US"/>
        </a:p>
      </dgm:t>
    </dgm:pt>
    <dgm:pt modelId="{C6C6AA31-6761-4A7A-9559-C10312D7E6CD}" type="sibTrans" cxnId="{B8103446-5E5D-4EFF-9669-76FACA4A92A8}">
      <dgm:prSet/>
      <dgm:spPr/>
      <dgm:t>
        <a:bodyPr/>
        <a:lstStyle/>
        <a:p>
          <a:endParaRPr lang="en-US"/>
        </a:p>
      </dgm:t>
    </dgm:pt>
    <dgm:pt modelId="{58DBBE1A-7726-46C3-9107-1798EE794507}">
      <dgm:prSet phldrT="[Text]" custT="1"/>
      <dgm:spPr/>
      <dgm:t>
        <a:bodyPr/>
        <a:lstStyle/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400" b="1" dirty="0" smtClean="0">
              <a:solidFill>
                <a:schemeClr val="bg1"/>
              </a:solidFill>
            </a:rPr>
            <a:t>Program Deliverables</a:t>
          </a:r>
          <a:endParaRPr lang="en-US" sz="2400" b="1" dirty="0">
            <a:solidFill>
              <a:schemeClr val="bg1"/>
            </a:solidFill>
          </a:endParaRPr>
        </a:p>
      </dgm:t>
    </dgm:pt>
    <dgm:pt modelId="{489E2BA3-F193-4C26-B0AA-70A9AAE18768}" type="parTrans" cxnId="{99AF7B02-40EB-482C-BA3D-42F922929ACF}">
      <dgm:prSet/>
      <dgm:spPr/>
      <dgm:t>
        <a:bodyPr/>
        <a:lstStyle/>
        <a:p>
          <a:endParaRPr lang="en-US"/>
        </a:p>
      </dgm:t>
    </dgm:pt>
    <dgm:pt modelId="{348ADFF6-F55C-48F9-950B-AA68AD560325}" type="sibTrans" cxnId="{99AF7B02-40EB-482C-BA3D-42F922929ACF}">
      <dgm:prSet/>
      <dgm:spPr/>
      <dgm:t>
        <a:bodyPr/>
        <a:lstStyle/>
        <a:p>
          <a:endParaRPr lang="en-US"/>
        </a:p>
      </dgm:t>
    </dgm:pt>
    <dgm:pt modelId="{44B99A22-879A-4472-AA9E-4BD822DE6F61}">
      <dgm:prSet phldrT="[Text]" custT="1"/>
      <dgm:spPr/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EA464BE1-E9AD-428F-A745-778409C371B6}" type="parTrans" cxnId="{23A44FA8-3F02-40D3-B934-94D1A654B0A9}">
      <dgm:prSet/>
      <dgm:spPr/>
      <dgm:t>
        <a:bodyPr/>
        <a:lstStyle/>
        <a:p>
          <a:endParaRPr lang="en-US"/>
        </a:p>
      </dgm:t>
    </dgm:pt>
    <dgm:pt modelId="{E62BA4B2-B4DE-4BAD-B51C-0ED789FEE017}" type="sibTrans" cxnId="{23A44FA8-3F02-40D3-B934-94D1A654B0A9}">
      <dgm:prSet/>
      <dgm:spPr/>
      <dgm:t>
        <a:bodyPr/>
        <a:lstStyle/>
        <a:p>
          <a:endParaRPr lang="en-US"/>
        </a:p>
      </dgm:t>
    </dgm:pt>
    <dgm:pt modelId="{62459267-69F1-42BD-B659-275E6555C6C9}">
      <dgm:prSet phldrT="[Text]" custT="1"/>
      <dgm:spPr/>
      <dgm:t>
        <a:bodyPr anchor="t"/>
        <a:lstStyle/>
        <a:p>
          <a:pPr algn="l"/>
          <a:endParaRPr lang="en-US" sz="2000" b="1" dirty="0">
            <a:solidFill>
              <a:schemeClr val="bg1"/>
            </a:solidFill>
          </a:endParaRPr>
        </a:p>
      </dgm:t>
    </dgm:pt>
    <dgm:pt modelId="{1B8C1B0A-68C4-49E3-9CF4-311C5B461786}" type="parTrans" cxnId="{91E7985C-9536-4631-A9ED-BFD8673CF013}">
      <dgm:prSet/>
      <dgm:spPr/>
      <dgm:t>
        <a:bodyPr/>
        <a:lstStyle/>
        <a:p>
          <a:endParaRPr lang="en-US"/>
        </a:p>
      </dgm:t>
    </dgm:pt>
    <dgm:pt modelId="{88834BA1-2921-4FE9-A951-6A8327730DFF}" type="sibTrans" cxnId="{91E7985C-9536-4631-A9ED-BFD8673CF013}">
      <dgm:prSet/>
      <dgm:spPr/>
      <dgm:t>
        <a:bodyPr/>
        <a:lstStyle/>
        <a:p>
          <a:endParaRPr lang="en-US"/>
        </a:p>
      </dgm:t>
    </dgm:pt>
    <dgm:pt modelId="{6E138A12-C5DD-404C-9131-C0378D2299E7}" type="pres">
      <dgm:prSet presAssocID="{EE3C365E-9B3C-4B82-895B-89B8F9B75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E6D04-82C1-447E-965C-F99A5D3D8C5B}" type="pres">
      <dgm:prSet presAssocID="{21BB91CC-766B-4F02-A92C-01DB264A8B43}" presName="compositeNode" presStyleCnt="0">
        <dgm:presLayoutVars>
          <dgm:bulletEnabled val="1"/>
        </dgm:presLayoutVars>
      </dgm:prSet>
      <dgm:spPr/>
    </dgm:pt>
    <dgm:pt modelId="{9219EE76-BBC1-4851-8E06-43891F3D0FBB}" type="pres">
      <dgm:prSet presAssocID="{21BB91CC-766B-4F02-A92C-01DB264A8B43}" presName="bgRect" presStyleLbl="node1" presStyleIdx="0" presStyleCnt="3" custScaleY="119318" custLinFactNeighborX="-23" custLinFactNeighborY="16871"/>
      <dgm:spPr/>
      <dgm:t>
        <a:bodyPr/>
        <a:lstStyle/>
        <a:p>
          <a:endParaRPr lang="en-US"/>
        </a:p>
      </dgm:t>
    </dgm:pt>
    <dgm:pt modelId="{502D01B1-E4A3-4C0B-914B-BE0C3F7E3680}" type="pres">
      <dgm:prSet presAssocID="{21BB91CC-766B-4F02-A92C-01DB264A8B4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EF8B-DDAF-46B0-A840-A9ECA606DD38}" type="pres">
      <dgm:prSet presAssocID="{21BB91CC-766B-4F02-A92C-01DB264A8B4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A9540-FCB8-403A-A1F7-1BACEBA7E94F}" type="pres">
      <dgm:prSet presAssocID="{5F40F1A7-5222-41A9-B893-85FC23E4B686}" presName="hSp" presStyleCnt="0"/>
      <dgm:spPr/>
    </dgm:pt>
    <dgm:pt modelId="{3233AB06-EF0B-4DC2-AC89-B3BC4628BAF8}" type="pres">
      <dgm:prSet presAssocID="{5F40F1A7-5222-41A9-B893-85FC23E4B686}" presName="vProcSp" presStyleCnt="0"/>
      <dgm:spPr/>
    </dgm:pt>
    <dgm:pt modelId="{4DCCDBE1-B820-43EA-B8A7-84F20B031016}" type="pres">
      <dgm:prSet presAssocID="{5F40F1A7-5222-41A9-B893-85FC23E4B686}" presName="vSp1" presStyleCnt="0"/>
      <dgm:spPr/>
    </dgm:pt>
    <dgm:pt modelId="{28EC9970-E7A5-4863-8200-8F2B5932E99F}" type="pres">
      <dgm:prSet presAssocID="{5F40F1A7-5222-41A9-B893-85FC23E4B686}" presName="simulatedConn" presStyleLbl="solidFgAcc1" presStyleIdx="0" presStyleCnt="2"/>
      <dgm:spPr/>
    </dgm:pt>
    <dgm:pt modelId="{D1A60A8C-D20C-4A2A-AFBC-C9009C853399}" type="pres">
      <dgm:prSet presAssocID="{5F40F1A7-5222-41A9-B893-85FC23E4B686}" presName="vSp2" presStyleCnt="0"/>
      <dgm:spPr/>
    </dgm:pt>
    <dgm:pt modelId="{AD92CAD4-7C3C-4466-BF46-AC9FA61104EE}" type="pres">
      <dgm:prSet presAssocID="{5F40F1A7-5222-41A9-B893-85FC23E4B686}" presName="sibTrans" presStyleCnt="0"/>
      <dgm:spPr/>
    </dgm:pt>
    <dgm:pt modelId="{2078D867-2676-4C55-8B95-7F9CAB1D9E23}" type="pres">
      <dgm:prSet presAssocID="{C620632C-2F96-4B1F-A561-3D325F8377F0}" presName="compositeNode" presStyleCnt="0">
        <dgm:presLayoutVars>
          <dgm:bulletEnabled val="1"/>
        </dgm:presLayoutVars>
      </dgm:prSet>
      <dgm:spPr/>
    </dgm:pt>
    <dgm:pt modelId="{E555F833-F33E-494C-9364-119671ADE5B2}" type="pres">
      <dgm:prSet presAssocID="{C620632C-2F96-4B1F-A561-3D325F8377F0}" presName="bgRect" presStyleLbl="node1" presStyleIdx="1" presStyleCnt="3" custScaleY="119318" custLinFactNeighborX="1075" custLinFactNeighborY="16871"/>
      <dgm:spPr/>
      <dgm:t>
        <a:bodyPr/>
        <a:lstStyle/>
        <a:p>
          <a:endParaRPr lang="en-US"/>
        </a:p>
      </dgm:t>
    </dgm:pt>
    <dgm:pt modelId="{98A1D683-FA75-4E7A-96D4-3F1455507298}" type="pres">
      <dgm:prSet presAssocID="{C620632C-2F96-4B1F-A561-3D325F8377F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61D7-BFA5-433B-B920-B7ADFC4A466A}" type="pres">
      <dgm:prSet presAssocID="{C620632C-2F96-4B1F-A561-3D325F8377F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1C230-BD20-41AA-83EA-A0C65653DE7A}" type="pres">
      <dgm:prSet presAssocID="{BF9DA6D8-E4B8-4EC4-90C4-EF5C14EA464B}" presName="hSp" presStyleCnt="0"/>
      <dgm:spPr/>
    </dgm:pt>
    <dgm:pt modelId="{786C71E9-ED4D-49AC-AEB3-0A0143AD89FC}" type="pres">
      <dgm:prSet presAssocID="{BF9DA6D8-E4B8-4EC4-90C4-EF5C14EA464B}" presName="vProcSp" presStyleCnt="0"/>
      <dgm:spPr/>
    </dgm:pt>
    <dgm:pt modelId="{9AB10068-F591-463C-BC01-9398D78C6C67}" type="pres">
      <dgm:prSet presAssocID="{BF9DA6D8-E4B8-4EC4-90C4-EF5C14EA464B}" presName="vSp1" presStyleCnt="0"/>
      <dgm:spPr/>
    </dgm:pt>
    <dgm:pt modelId="{B864378F-72B6-46C6-922A-3A3A8F24B57D}" type="pres">
      <dgm:prSet presAssocID="{BF9DA6D8-E4B8-4EC4-90C4-EF5C14EA464B}" presName="simulatedConn" presStyleLbl="solidFgAcc1" presStyleIdx="1" presStyleCnt="2"/>
      <dgm:spPr/>
    </dgm:pt>
    <dgm:pt modelId="{776D735C-4878-4B27-8C13-FAAA25F122E7}" type="pres">
      <dgm:prSet presAssocID="{BF9DA6D8-E4B8-4EC4-90C4-EF5C14EA464B}" presName="vSp2" presStyleCnt="0"/>
      <dgm:spPr/>
    </dgm:pt>
    <dgm:pt modelId="{49051B43-D933-4714-AE31-EE36E3604095}" type="pres">
      <dgm:prSet presAssocID="{BF9DA6D8-E4B8-4EC4-90C4-EF5C14EA464B}" presName="sibTrans" presStyleCnt="0"/>
      <dgm:spPr/>
    </dgm:pt>
    <dgm:pt modelId="{D0568ACF-AC80-4570-AEDA-F5CC90520024}" type="pres">
      <dgm:prSet presAssocID="{F46433D8-AD3C-4095-8E8E-3AB895293861}" presName="compositeNode" presStyleCnt="0">
        <dgm:presLayoutVars>
          <dgm:bulletEnabled val="1"/>
        </dgm:presLayoutVars>
      </dgm:prSet>
      <dgm:spPr/>
    </dgm:pt>
    <dgm:pt modelId="{46BA7190-17E9-425D-890E-99AD8918942D}" type="pres">
      <dgm:prSet presAssocID="{F46433D8-AD3C-4095-8E8E-3AB895293861}" presName="bgRect" presStyleLbl="node1" presStyleIdx="2" presStyleCnt="3" custScaleY="146213"/>
      <dgm:spPr/>
      <dgm:t>
        <a:bodyPr/>
        <a:lstStyle/>
        <a:p>
          <a:endParaRPr lang="en-US"/>
        </a:p>
      </dgm:t>
    </dgm:pt>
    <dgm:pt modelId="{D7C20F95-2759-4B33-AF9B-CF8EB6D72A81}" type="pres">
      <dgm:prSet presAssocID="{F46433D8-AD3C-4095-8E8E-3AB89529386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5C050-3D04-4053-9146-2842D09BEA50}" type="pres">
      <dgm:prSet presAssocID="{F46433D8-AD3C-4095-8E8E-3AB89529386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85832-21AB-E641-B116-FA7169016DCB}" type="presOf" srcId="{C620632C-2F96-4B1F-A561-3D325F8377F0}" destId="{98A1D683-FA75-4E7A-96D4-3F1455507298}" srcOrd="1" destOrd="0" presId="urn:microsoft.com/office/officeart/2005/8/layout/hProcess7"/>
    <dgm:cxn modelId="{FD7AB719-6C3E-F94B-8583-355172EE7445}" type="presOf" srcId="{21BB91CC-766B-4F02-A92C-01DB264A8B43}" destId="{9219EE76-BBC1-4851-8E06-43891F3D0FBB}" srcOrd="0" destOrd="0" presId="urn:microsoft.com/office/officeart/2005/8/layout/hProcess7"/>
    <dgm:cxn modelId="{A8F219F5-FC6E-7B4F-A617-2E2FF8E36276}" type="presOf" srcId="{F46433D8-AD3C-4095-8E8E-3AB895293861}" destId="{D7C20F95-2759-4B33-AF9B-CF8EB6D72A81}" srcOrd="1" destOrd="0" presId="urn:microsoft.com/office/officeart/2005/8/layout/hProcess7"/>
    <dgm:cxn modelId="{8D7AA847-59CE-9C4E-8320-E7DDA44DE37E}" type="presOf" srcId="{44B99A22-879A-4472-AA9E-4BD822DE6F61}" destId="{978461D7-BFA5-433B-B920-B7ADFC4A466A}" srcOrd="0" destOrd="0" presId="urn:microsoft.com/office/officeart/2005/8/layout/hProcess7"/>
    <dgm:cxn modelId="{099D953F-CF12-C94A-A0A3-3AE4786A4CD4}" type="presOf" srcId="{F46433D8-AD3C-4095-8E8E-3AB895293861}" destId="{46BA7190-17E9-425D-890E-99AD8918942D}" srcOrd="0" destOrd="0" presId="urn:microsoft.com/office/officeart/2005/8/layout/hProcess7"/>
    <dgm:cxn modelId="{44B58D82-C8EF-E64B-B8BA-4C0A0FAB0392}" type="presOf" srcId="{2FC442B9-C903-4E75-B3AC-070EC2E72401}" destId="{C975C050-3D04-4053-9146-2842D09BEA50}" srcOrd="0" destOrd="1" presId="urn:microsoft.com/office/officeart/2005/8/layout/hProcess7"/>
    <dgm:cxn modelId="{B8103446-5E5D-4EFF-9669-76FACA4A92A8}" srcId="{F46433D8-AD3C-4095-8E8E-3AB895293861}" destId="{2FC442B9-C903-4E75-B3AC-070EC2E72401}" srcOrd="1" destOrd="0" parTransId="{F0F5B4D3-B029-4131-8201-D3A0A08D31DD}" sibTransId="{C6C6AA31-6761-4A7A-9559-C10312D7E6CD}"/>
    <dgm:cxn modelId="{88DD1D25-3119-F345-95D8-D7B0C620AC5A}" type="presOf" srcId="{21BB91CC-766B-4F02-A92C-01DB264A8B43}" destId="{502D01B1-E4A3-4C0B-914B-BE0C3F7E3680}" srcOrd="1" destOrd="0" presId="urn:microsoft.com/office/officeart/2005/8/layout/hProcess7"/>
    <dgm:cxn modelId="{91E7985C-9536-4631-A9ED-BFD8673CF013}" srcId="{F46433D8-AD3C-4095-8E8E-3AB895293861}" destId="{62459267-69F1-42BD-B659-275E6555C6C9}" srcOrd="0" destOrd="0" parTransId="{1B8C1B0A-68C4-49E3-9CF4-311C5B461786}" sibTransId="{88834BA1-2921-4FE9-A951-6A8327730DFF}"/>
    <dgm:cxn modelId="{7A55EEE3-6669-4187-AB60-38DAD96008C9}" srcId="{C620632C-2F96-4B1F-A561-3D325F8377F0}" destId="{186EB3C6-C3DF-47AE-976A-661E15AFEC2A}" srcOrd="1" destOrd="0" parTransId="{E7382771-039A-40D9-BA3E-B2E0AE35719F}" sibTransId="{953018D7-EA33-4353-B25A-ECDBA6517E88}"/>
    <dgm:cxn modelId="{4DD79F5E-CE3F-A344-9ED9-8801048BD83A}" type="presOf" srcId="{58DBBE1A-7726-46C3-9107-1798EE794507}" destId="{F242EF8B-DDAF-46B0-A840-A9ECA606DD38}" srcOrd="0" destOrd="0" presId="urn:microsoft.com/office/officeart/2005/8/layout/hProcess7"/>
    <dgm:cxn modelId="{D9CE9E03-9A41-4052-A5CB-0A886CFE3B55}" srcId="{21BB91CC-766B-4F02-A92C-01DB264A8B43}" destId="{518DA805-DAD3-48C6-B69B-69C16A628474}" srcOrd="1" destOrd="0" parTransId="{7C43C064-C4A0-4606-B8D5-DA55F36BDF6F}" sibTransId="{7F6A4908-4882-4BD4-ADE4-7933D195BE90}"/>
    <dgm:cxn modelId="{CFC1C00E-76A3-4FEB-B2E6-BF345557BB11}" srcId="{EE3C365E-9B3C-4B82-895B-89B8F9B75A5F}" destId="{C620632C-2F96-4B1F-A561-3D325F8377F0}" srcOrd="1" destOrd="0" parTransId="{0AFA9789-3EBC-4F5D-9A25-9D60403146EC}" sibTransId="{BF9DA6D8-E4B8-4EC4-90C4-EF5C14EA464B}"/>
    <dgm:cxn modelId="{23A44FA8-3F02-40D3-B934-94D1A654B0A9}" srcId="{C620632C-2F96-4B1F-A561-3D325F8377F0}" destId="{44B99A22-879A-4472-AA9E-4BD822DE6F61}" srcOrd="0" destOrd="0" parTransId="{EA464BE1-E9AD-428F-A745-778409C371B6}" sibTransId="{E62BA4B2-B4DE-4BAD-B51C-0ED789FEE017}"/>
    <dgm:cxn modelId="{6D22E6D6-DCEC-1140-AAC3-78EB87A361E9}" type="presOf" srcId="{186EB3C6-C3DF-47AE-976A-661E15AFEC2A}" destId="{978461D7-BFA5-433B-B920-B7ADFC4A466A}" srcOrd="0" destOrd="1" presId="urn:microsoft.com/office/officeart/2005/8/layout/hProcess7"/>
    <dgm:cxn modelId="{75F9F86A-443E-4CC7-960F-EBE26518528B}" srcId="{EE3C365E-9B3C-4B82-895B-89B8F9B75A5F}" destId="{F46433D8-AD3C-4095-8E8E-3AB895293861}" srcOrd="2" destOrd="0" parTransId="{4C008552-EDA4-4C80-97F0-48AEEF1C573D}" sibTransId="{83DBCA92-C9F7-4414-AE3F-8A4D96AE13EA}"/>
    <dgm:cxn modelId="{8EFFB378-A3BE-C947-A5B9-560C5696A730}" type="presOf" srcId="{C620632C-2F96-4B1F-A561-3D325F8377F0}" destId="{E555F833-F33E-494C-9364-119671ADE5B2}" srcOrd="0" destOrd="0" presId="urn:microsoft.com/office/officeart/2005/8/layout/hProcess7"/>
    <dgm:cxn modelId="{987D6131-7A87-1D4E-ADE5-16D27646B1E5}" type="presOf" srcId="{518DA805-DAD3-48C6-B69B-69C16A628474}" destId="{F242EF8B-DDAF-46B0-A840-A9ECA606DD38}" srcOrd="0" destOrd="1" presId="urn:microsoft.com/office/officeart/2005/8/layout/hProcess7"/>
    <dgm:cxn modelId="{99AF7B02-40EB-482C-BA3D-42F922929ACF}" srcId="{21BB91CC-766B-4F02-A92C-01DB264A8B43}" destId="{58DBBE1A-7726-46C3-9107-1798EE794507}" srcOrd="0" destOrd="0" parTransId="{489E2BA3-F193-4C26-B0AA-70A9AAE18768}" sibTransId="{348ADFF6-F55C-48F9-950B-AA68AD560325}"/>
    <dgm:cxn modelId="{177FB97C-B73F-4A45-B4A8-56EC9D728873}" type="presOf" srcId="{62459267-69F1-42BD-B659-275E6555C6C9}" destId="{C975C050-3D04-4053-9146-2842D09BEA50}" srcOrd="0" destOrd="0" presId="urn:microsoft.com/office/officeart/2005/8/layout/hProcess7"/>
    <dgm:cxn modelId="{9821CF48-8214-4E12-99DF-7D472D33A830}" srcId="{EE3C365E-9B3C-4B82-895B-89B8F9B75A5F}" destId="{21BB91CC-766B-4F02-A92C-01DB264A8B43}" srcOrd="0" destOrd="0" parTransId="{A63859C2-0CA7-4F61-B167-6912E9621B55}" sibTransId="{5F40F1A7-5222-41A9-B893-85FC23E4B686}"/>
    <dgm:cxn modelId="{EACBEE4E-8945-8A41-A182-BEF1D6AE7F62}" type="presOf" srcId="{EE3C365E-9B3C-4B82-895B-89B8F9B75A5F}" destId="{6E138A12-C5DD-404C-9131-C0378D2299E7}" srcOrd="0" destOrd="0" presId="urn:microsoft.com/office/officeart/2005/8/layout/hProcess7"/>
    <dgm:cxn modelId="{47A44998-2398-BD47-8DFF-ECFDDFD61D12}" type="presParOf" srcId="{6E138A12-C5DD-404C-9131-C0378D2299E7}" destId="{DD6E6D04-82C1-447E-965C-F99A5D3D8C5B}" srcOrd="0" destOrd="0" presId="urn:microsoft.com/office/officeart/2005/8/layout/hProcess7"/>
    <dgm:cxn modelId="{894C6AD8-570D-1342-A0C1-64E71C4DE586}" type="presParOf" srcId="{DD6E6D04-82C1-447E-965C-F99A5D3D8C5B}" destId="{9219EE76-BBC1-4851-8E06-43891F3D0FBB}" srcOrd="0" destOrd="0" presId="urn:microsoft.com/office/officeart/2005/8/layout/hProcess7"/>
    <dgm:cxn modelId="{4F98C89E-C85E-4A4B-8E6C-1FE6BCD0E87A}" type="presParOf" srcId="{DD6E6D04-82C1-447E-965C-F99A5D3D8C5B}" destId="{502D01B1-E4A3-4C0B-914B-BE0C3F7E3680}" srcOrd="1" destOrd="0" presId="urn:microsoft.com/office/officeart/2005/8/layout/hProcess7"/>
    <dgm:cxn modelId="{E1F0069B-0886-3240-825F-143D278B0E3A}" type="presParOf" srcId="{DD6E6D04-82C1-447E-965C-F99A5D3D8C5B}" destId="{F242EF8B-DDAF-46B0-A840-A9ECA606DD38}" srcOrd="2" destOrd="0" presId="urn:microsoft.com/office/officeart/2005/8/layout/hProcess7"/>
    <dgm:cxn modelId="{A6EAE5E0-4E5E-984D-808A-E0FF86693F27}" type="presParOf" srcId="{6E138A12-C5DD-404C-9131-C0378D2299E7}" destId="{779A9540-FCB8-403A-A1F7-1BACEBA7E94F}" srcOrd="1" destOrd="0" presId="urn:microsoft.com/office/officeart/2005/8/layout/hProcess7"/>
    <dgm:cxn modelId="{4A4AB0BC-CBE7-F445-8C4D-4A5586D7BE94}" type="presParOf" srcId="{6E138A12-C5DD-404C-9131-C0378D2299E7}" destId="{3233AB06-EF0B-4DC2-AC89-B3BC4628BAF8}" srcOrd="2" destOrd="0" presId="urn:microsoft.com/office/officeart/2005/8/layout/hProcess7"/>
    <dgm:cxn modelId="{5490011D-EB36-2A4E-A9E8-38BFB49033DF}" type="presParOf" srcId="{3233AB06-EF0B-4DC2-AC89-B3BC4628BAF8}" destId="{4DCCDBE1-B820-43EA-B8A7-84F20B031016}" srcOrd="0" destOrd="0" presId="urn:microsoft.com/office/officeart/2005/8/layout/hProcess7"/>
    <dgm:cxn modelId="{16725B00-DEDC-8B4F-BB4E-61042DF3BB35}" type="presParOf" srcId="{3233AB06-EF0B-4DC2-AC89-B3BC4628BAF8}" destId="{28EC9970-E7A5-4863-8200-8F2B5932E99F}" srcOrd="1" destOrd="0" presId="urn:microsoft.com/office/officeart/2005/8/layout/hProcess7"/>
    <dgm:cxn modelId="{02D76C25-0E64-BA40-9C30-384C4BCD5EAA}" type="presParOf" srcId="{3233AB06-EF0B-4DC2-AC89-B3BC4628BAF8}" destId="{D1A60A8C-D20C-4A2A-AFBC-C9009C853399}" srcOrd="2" destOrd="0" presId="urn:microsoft.com/office/officeart/2005/8/layout/hProcess7"/>
    <dgm:cxn modelId="{68D8F746-16F1-7342-90D6-5A3E89AD021E}" type="presParOf" srcId="{6E138A12-C5DD-404C-9131-C0378D2299E7}" destId="{AD92CAD4-7C3C-4466-BF46-AC9FA61104EE}" srcOrd="3" destOrd="0" presId="urn:microsoft.com/office/officeart/2005/8/layout/hProcess7"/>
    <dgm:cxn modelId="{1C90FD57-1DC9-A546-BD65-74A22750611E}" type="presParOf" srcId="{6E138A12-C5DD-404C-9131-C0378D2299E7}" destId="{2078D867-2676-4C55-8B95-7F9CAB1D9E23}" srcOrd="4" destOrd="0" presId="urn:microsoft.com/office/officeart/2005/8/layout/hProcess7"/>
    <dgm:cxn modelId="{987769C1-BEA9-EC48-B392-B4C9CC8C48DF}" type="presParOf" srcId="{2078D867-2676-4C55-8B95-7F9CAB1D9E23}" destId="{E555F833-F33E-494C-9364-119671ADE5B2}" srcOrd="0" destOrd="0" presId="urn:microsoft.com/office/officeart/2005/8/layout/hProcess7"/>
    <dgm:cxn modelId="{13C73AAA-3FE6-DF41-9E89-204EC13AEFE8}" type="presParOf" srcId="{2078D867-2676-4C55-8B95-7F9CAB1D9E23}" destId="{98A1D683-FA75-4E7A-96D4-3F1455507298}" srcOrd="1" destOrd="0" presId="urn:microsoft.com/office/officeart/2005/8/layout/hProcess7"/>
    <dgm:cxn modelId="{B0CE5562-D42B-6443-B5A3-3F1AED2DC437}" type="presParOf" srcId="{2078D867-2676-4C55-8B95-7F9CAB1D9E23}" destId="{978461D7-BFA5-433B-B920-B7ADFC4A466A}" srcOrd="2" destOrd="0" presId="urn:microsoft.com/office/officeart/2005/8/layout/hProcess7"/>
    <dgm:cxn modelId="{7ECA5D59-2A65-E448-87E2-91B13E9DB408}" type="presParOf" srcId="{6E138A12-C5DD-404C-9131-C0378D2299E7}" destId="{28B1C230-BD20-41AA-83EA-A0C65653DE7A}" srcOrd="5" destOrd="0" presId="urn:microsoft.com/office/officeart/2005/8/layout/hProcess7"/>
    <dgm:cxn modelId="{71A48B35-BBC6-7848-B363-2D0551F92494}" type="presParOf" srcId="{6E138A12-C5DD-404C-9131-C0378D2299E7}" destId="{786C71E9-ED4D-49AC-AEB3-0A0143AD89FC}" srcOrd="6" destOrd="0" presId="urn:microsoft.com/office/officeart/2005/8/layout/hProcess7"/>
    <dgm:cxn modelId="{9662F02F-F73A-7848-A769-7BEDD9DB7131}" type="presParOf" srcId="{786C71E9-ED4D-49AC-AEB3-0A0143AD89FC}" destId="{9AB10068-F591-463C-BC01-9398D78C6C67}" srcOrd="0" destOrd="0" presId="urn:microsoft.com/office/officeart/2005/8/layout/hProcess7"/>
    <dgm:cxn modelId="{75AE4639-E403-7246-8706-ECABB0ECB141}" type="presParOf" srcId="{786C71E9-ED4D-49AC-AEB3-0A0143AD89FC}" destId="{B864378F-72B6-46C6-922A-3A3A8F24B57D}" srcOrd="1" destOrd="0" presId="urn:microsoft.com/office/officeart/2005/8/layout/hProcess7"/>
    <dgm:cxn modelId="{3C452B3A-3AC4-F248-A311-73034D0E484D}" type="presParOf" srcId="{786C71E9-ED4D-49AC-AEB3-0A0143AD89FC}" destId="{776D735C-4878-4B27-8C13-FAAA25F122E7}" srcOrd="2" destOrd="0" presId="urn:microsoft.com/office/officeart/2005/8/layout/hProcess7"/>
    <dgm:cxn modelId="{2F94A22F-CB4B-C642-A585-3F1EF10BA5AB}" type="presParOf" srcId="{6E138A12-C5DD-404C-9131-C0378D2299E7}" destId="{49051B43-D933-4714-AE31-EE36E3604095}" srcOrd="7" destOrd="0" presId="urn:microsoft.com/office/officeart/2005/8/layout/hProcess7"/>
    <dgm:cxn modelId="{E6C0CB15-2D77-5D4C-8737-10D9538A49DA}" type="presParOf" srcId="{6E138A12-C5DD-404C-9131-C0378D2299E7}" destId="{D0568ACF-AC80-4570-AEDA-F5CC90520024}" srcOrd="8" destOrd="0" presId="urn:microsoft.com/office/officeart/2005/8/layout/hProcess7"/>
    <dgm:cxn modelId="{1F68F8F8-BC4D-5A4B-B9DB-41A82A293455}" type="presParOf" srcId="{D0568ACF-AC80-4570-AEDA-F5CC90520024}" destId="{46BA7190-17E9-425D-890E-99AD8918942D}" srcOrd="0" destOrd="0" presId="urn:microsoft.com/office/officeart/2005/8/layout/hProcess7"/>
    <dgm:cxn modelId="{0C7315BA-CB69-B841-BBD0-78E99E7D2B83}" type="presParOf" srcId="{D0568ACF-AC80-4570-AEDA-F5CC90520024}" destId="{D7C20F95-2759-4B33-AF9B-CF8EB6D72A81}" srcOrd="1" destOrd="0" presId="urn:microsoft.com/office/officeart/2005/8/layout/hProcess7"/>
    <dgm:cxn modelId="{B3277AB6-553E-2846-805A-ABE96A7E42C9}" type="presParOf" srcId="{D0568ACF-AC80-4570-AEDA-F5CC90520024}" destId="{C975C050-3D04-4053-9146-2842D09BEA5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8ABDA-7385-A142-97C0-5EF1E2514F76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3AB73-3A9A-A84F-8E1D-AC9D29D890AF}">
      <dgm:prSet phldrT="[Text]"/>
      <dgm:spPr/>
      <dgm:t>
        <a:bodyPr/>
        <a:lstStyle/>
        <a:p>
          <a:r>
            <a:rPr lang="en-US" dirty="0" smtClean="0"/>
            <a:t>Leadership Team</a:t>
          </a:r>
          <a:endParaRPr lang="en-US" dirty="0"/>
        </a:p>
      </dgm:t>
    </dgm:pt>
    <dgm:pt modelId="{E71D765A-AEFA-4343-9CE8-3FE56295B636}" type="parTrans" cxnId="{6247DAE8-AC96-2844-9D64-B0F0D0B1F682}">
      <dgm:prSet/>
      <dgm:spPr/>
      <dgm:t>
        <a:bodyPr/>
        <a:lstStyle/>
        <a:p>
          <a:endParaRPr lang="en-US"/>
        </a:p>
      </dgm:t>
    </dgm:pt>
    <dgm:pt modelId="{C14C2678-B11B-2D48-B1C3-0139C2D9D05A}" type="sibTrans" cxnId="{6247DAE8-AC96-2844-9D64-B0F0D0B1F682}">
      <dgm:prSet/>
      <dgm:spPr/>
      <dgm:t>
        <a:bodyPr/>
        <a:lstStyle/>
        <a:p>
          <a:endParaRPr lang="en-US"/>
        </a:p>
      </dgm:t>
    </dgm:pt>
    <dgm:pt modelId="{1E6C96FD-C11D-6145-BAFF-9396A8C96061}">
      <dgm:prSet phldrT="[Text]"/>
      <dgm:spPr/>
      <dgm:t>
        <a:bodyPr/>
        <a:lstStyle/>
        <a:p>
          <a:r>
            <a:rPr lang="en-US" dirty="0" smtClean="0"/>
            <a:t>Management Team</a:t>
          </a:r>
          <a:endParaRPr lang="en-US" dirty="0"/>
        </a:p>
      </dgm:t>
    </dgm:pt>
    <dgm:pt modelId="{3499B217-F341-8B4B-813B-1C124502D55C}" type="parTrans" cxnId="{91D433A0-B44B-C94A-AF47-B813D96A8FD2}">
      <dgm:prSet/>
      <dgm:spPr/>
      <dgm:t>
        <a:bodyPr/>
        <a:lstStyle/>
        <a:p>
          <a:endParaRPr lang="en-US"/>
        </a:p>
      </dgm:t>
    </dgm:pt>
    <dgm:pt modelId="{D57677CF-A142-134B-851D-BD72DB248CB4}" type="sibTrans" cxnId="{91D433A0-B44B-C94A-AF47-B813D96A8FD2}">
      <dgm:prSet/>
      <dgm:spPr/>
      <dgm:t>
        <a:bodyPr/>
        <a:lstStyle/>
        <a:p>
          <a:endParaRPr lang="en-US"/>
        </a:p>
      </dgm:t>
    </dgm:pt>
    <dgm:pt modelId="{AD05290A-182E-3546-960C-89E50AC7F331}">
      <dgm:prSet/>
      <dgm:spPr/>
      <dgm:t>
        <a:bodyPr/>
        <a:lstStyle/>
        <a:p>
          <a:r>
            <a:rPr lang="en-US" dirty="0" smtClean="0"/>
            <a:t>Implementation Team</a:t>
          </a:r>
          <a:endParaRPr lang="en-US" dirty="0"/>
        </a:p>
      </dgm:t>
    </dgm:pt>
    <dgm:pt modelId="{582F58A6-AEA4-9C44-B250-A1771A4EA141}" type="parTrans" cxnId="{95DF04A9-703B-A548-AE71-DEB8391E7661}">
      <dgm:prSet/>
      <dgm:spPr/>
      <dgm:t>
        <a:bodyPr/>
        <a:lstStyle/>
        <a:p>
          <a:endParaRPr lang="en-US"/>
        </a:p>
      </dgm:t>
    </dgm:pt>
    <dgm:pt modelId="{96DEDE39-F9E3-894D-9BD1-EBCD4C57E10D}" type="sibTrans" cxnId="{95DF04A9-703B-A548-AE71-DEB8391E7661}">
      <dgm:prSet/>
      <dgm:spPr/>
      <dgm:t>
        <a:bodyPr/>
        <a:lstStyle/>
        <a:p>
          <a:endParaRPr lang="en-US"/>
        </a:p>
      </dgm:t>
    </dgm:pt>
    <dgm:pt modelId="{AC394994-50A2-0F46-80F0-A0C8011DAE1B}">
      <dgm:prSet phldrT="[Text]"/>
      <dgm:spPr/>
      <dgm:t>
        <a:bodyPr/>
        <a:lstStyle/>
        <a:p>
          <a:r>
            <a:rPr lang="en-US" dirty="0" smtClean="0"/>
            <a:t>For strategic decisions, high-level support/oversight of  implementation </a:t>
          </a:r>
          <a:endParaRPr lang="en-US" dirty="0"/>
        </a:p>
      </dgm:t>
    </dgm:pt>
    <dgm:pt modelId="{D3F29E0F-B9D6-B142-8487-CBC1B26A1A5C}" type="parTrans" cxnId="{888748EA-437B-CB45-9698-912D55F6F32F}">
      <dgm:prSet/>
      <dgm:spPr/>
      <dgm:t>
        <a:bodyPr/>
        <a:lstStyle/>
        <a:p>
          <a:endParaRPr lang="en-US"/>
        </a:p>
      </dgm:t>
    </dgm:pt>
    <dgm:pt modelId="{7A5D7BD8-52B9-FD4B-BBF1-9D8C72D7A4BC}" type="sibTrans" cxnId="{888748EA-437B-CB45-9698-912D55F6F32F}">
      <dgm:prSet/>
      <dgm:spPr/>
      <dgm:t>
        <a:bodyPr/>
        <a:lstStyle/>
        <a:p>
          <a:endParaRPr lang="en-US"/>
        </a:p>
      </dgm:t>
    </dgm:pt>
    <dgm:pt modelId="{8354A239-CB76-B741-ADF6-D25C61DE3570}">
      <dgm:prSet phldrT="[Text]"/>
      <dgm:spPr/>
      <dgm:t>
        <a:bodyPr/>
        <a:lstStyle/>
        <a:p>
          <a:r>
            <a:rPr lang="en-US" dirty="0" smtClean="0"/>
            <a:t>To oversee implementation: lead grant staff, finance staff, data collection staff, lead faculty</a:t>
          </a:r>
          <a:endParaRPr lang="en-US" dirty="0"/>
        </a:p>
      </dgm:t>
    </dgm:pt>
    <dgm:pt modelId="{BA0A6E06-A90E-7047-8132-1FE05623CC2C}" type="parTrans" cxnId="{BA017636-582C-DB42-A30C-CFF98C28D519}">
      <dgm:prSet/>
      <dgm:spPr/>
      <dgm:t>
        <a:bodyPr/>
        <a:lstStyle/>
        <a:p>
          <a:endParaRPr lang="en-US"/>
        </a:p>
      </dgm:t>
    </dgm:pt>
    <dgm:pt modelId="{02C7939E-7EB7-3246-B25F-6EF616843F6A}" type="sibTrans" cxnId="{BA017636-582C-DB42-A30C-CFF98C28D519}">
      <dgm:prSet/>
      <dgm:spPr/>
      <dgm:t>
        <a:bodyPr/>
        <a:lstStyle/>
        <a:p>
          <a:endParaRPr lang="en-US"/>
        </a:p>
      </dgm:t>
    </dgm:pt>
    <dgm:pt modelId="{B0141824-8A69-F546-8D46-0BC201FABBF7}">
      <dgm:prSet/>
      <dgm:spPr/>
      <dgm:t>
        <a:bodyPr/>
        <a:lstStyle/>
        <a:p>
          <a:r>
            <a:rPr lang="en-US" dirty="0" smtClean="0"/>
            <a:t>Cross-Silo Team to include: </a:t>
          </a:r>
        </a:p>
        <a:p>
          <a:r>
            <a:rPr lang="en-US" dirty="0" smtClean="0"/>
            <a:t>management team plus: key faculty, advisors, financial aid staff, career center staff, navigators, academic and workforce deans</a:t>
          </a:r>
          <a:endParaRPr lang="en-US" dirty="0"/>
        </a:p>
      </dgm:t>
    </dgm:pt>
    <dgm:pt modelId="{BA9C44E4-35B1-3E4A-AC1E-90BAB81F2BA0}" type="parTrans" cxnId="{552FE374-E33B-934E-AB32-32A70DA15C69}">
      <dgm:prSet/>
      <dgm:spPr/>
      <dgm:t>
        <a:bodyPr/>
        <a:lstStyle/>
        <a:p>
          <a:endParaRPr lang="en-US"/>
        </a:p>
      </dgm:t>
    </dgm:pt>
    <dgm:pt modelId="{7279BD9F-C210-7C40-B21C-7BEAFAD693BB}" type="sibTrans" cxnId="{552FE374-E33B-934E-AB32-32A70DA15C69}">
      <dgm:prSet/>
      <dgm:spPr/>
      <dgm:t>
        <a:bodyPr/>
        <a:lstStyle/>
        <a:p>
          <a:endParaRPr lang="en-US"/>
        </a:p>
      </dgm:t>
    </dgm:pt>
    <dgm:pt modelId="{132E5919-CB2C-A04B-8763-D64F44C5ED80}" type="pres">
      <dgm:prSet presAssocID="{C3E8ABDA-7385-A142-97C0-5EF1E2514F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19D03-05EB-0E4D-B5B1-97A32D60A3D7}" type="pres">
      <dgm:prSet presAssocID="{D163AB73-3A9A-A84F-8E1D-AC9D29D890AF}" presName="compNode" presStyleCnt="0"/>
      <dgm:spPr/>
    </dgm:pt>
    <dgm:pt modelId="{3158212C-2F27-6B4C-8C08-2AD2D0F70D80}" type="pres">
      <dgm:prSet presAssocID="{D163AB73-3A9A-A84F-8E1D-AC9D29D890AF}" presName="aNode" presStyleLbl="bgShp" presStyleIdx="0" presStyleCnt="3" custLinFactNeighborX="-38" custLinFactNeighborY="8273"/>
      <dgm:spPr/>
      <dgm:t>
        <a:bodyPr/>
        <a:lstStyle/>
        <a:p>
          <a:endParaRPr lang="en-US"/>
        </a:p>
      </dgm:t>
    </dgm:pt>
    <dgm:pt modelId="{D064F0F7-655C-8E4F-9C6C-636AD2FCBF76}" type="pres">
      <dgm:prSet presAssocID="{D163AB73-3A9A-A84F-8E1D-AC9D29D890AF}" presName="textNode" presStyleLbl="bgShp" presStyleIdx="0" presStyleCnt="3"/>
      <dgm:spPr/>
      <dgm:t>
        <a:bodyPr/>
        <a:lstStyle/>
        <a:p>
          <a:endParaRPr lang="en-US"/>
        </a:p>
      </dgm:t>
    </dgm:pt>
    <dgm:pt modelId="{193CDD6A-70E9-8740-BC37-379DF6E2E0CA}" type="pres">
      <dgm:prSet presAssocID="{D163AB73-3A9A-A84F-8E1D-AC9D29D890AF}" presName="compChildNode" presStyleCnt="0"/>
      <dgm:spPr/>
    </dgm:pt>
    <dgm:pt modelId="{0BAF5440-384D-9940-80EA-968F2D1063EE}" type="pres">
      <dgm:prSet presAssocID="{D163AB73-3A9A-A84F-8E1D-AC9D29D890AF}" presName="theInnerList" presStyleCnt="0"/>
      <dgm:spPr/>
    </dgm:pt>
    <dgm:pt modelId="{5A93FBBD-C4B2-4349-B0D4-9EDC6B2E5E6C}" type="pres">
      <dgm:prSet presAssocID="{AC394994-50A2-0F46-80F0-A0C8011DAE1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7C51-2B13-F44F-AF8F-E76D760EBED1}" type="pres">
      <dgm:prSet presAssocID="{D163AB73-3A9A-A84F-8E1D-AC9D29D890AF}" presName="aSpace" presStyleCnt="0"/>
      <dgm:spPr/>
    </dgm:pt>
    <dgm:pt modelId="{40BEA6FF-4E39-B043-AA89-143463D50BCA}" type="pres">
      <dgm:prSet presAssocID="{1E6C96FD-C11D-6145-BAFF-9396A8C96061}" presName="compNode" presStyleCnt="0"/>
      <dgm:spPr/>
    </dgm:pt>
    <dgm:pt modelId="{00F8E393-297A-CC4C-A17A-19EA4FB0F07B}" type="pres">
      <dgm:prSet presAssocID="{1E6C96FD-C11D-6145-BAFF-9396A8C96061}" presName="aNode" presStyleLbl="bgShp" presStyleIdx="1" presStyleCnt="3" custLinFactNeighborX="559"/>
      <dgm:spPr/>
      <dgm:t>
        <a:bodyPr/>
        <a:lstStyle/>
        <a:p>
          <a:endParaRPr lang="en-US"/>
        </a:p>
      </dgm:t>
    </dgm:pt>
    <dgm:pt modelId="{4E735CA5-1EC4-B04F-AFB5-A927F5DAFB2D}" type="pres">
      <dgm:prSet presAssocID="{1E6C96FD-C11D-6145-BAFF-9396A8C96061}" presName="textNode" presStyleLbl="bgShp" presStyleIdx="1" presStyleCnt="3"/>
      <dgm:spPr/>
      <dgm:t>
        <a:bodyPr/>
        <a:lstStyle/>
        <a:p>
          <a:endParaRPr lang="en-US"/>
        </a:p>
      </dgm:t>
    </dgm:pt>
    <dgm:pt modelId="{9958D268-AE30-D045-9459-8E78DE7D3660}" type="pres">
      <dgm:prSet presAssocID="{1E6C96FD-C11D-6145-BAFF-9396A8C96061}" presName="compChildNode" presStyleCnt="0"/>
      <dgm:spPr/>
    </dgm:pt>
    <dgm:pt modelId="{84AC9ADD-CE40-4A44-A7F2-E4B01C5CC39F}" type="pres">
      <dgm:prSet presAssocID="{1E6C96FD-C11D-6145-BAFF-9396A8C96061}" presName="theInnerList" presStyleCnt="0"/>
      <dgm:spPr/>
    </dgm:pt>
    <dgm:pt modelId="{45734A1D-1E0B-3C4E-84AC-7402CA6497A3}" type="pres">
      <dgm:prSet presAssocID="{8354A239-CB76-B741-ADF6-D25C61DE357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3B9C1-501E-3349-8195-0252FBEBF816}" type="pres">
      <dgm:prSet presAssocID="{1E6C96FD-C11D-6145-BAFF-9396A8C96061}" presName="aSpace" presStyleCnt="0"/>
      <dgm:spPr/>
    </dgm:pt>
    <dgm:pt modelId="{0F2D0253-2575-CB44-A4D1-30E566587EE0}" type="pres">
      <dgm:prSet presAssocID="{AD05290A-182E-3546-960C-89E50AC7F331}" presName="compNode" presStyleCnt="0"/>
      <dgm:spPr/>
    </dgm:pt>
    <dgm:pt modelId="{65B3F37E-B2B2-014B-8C86-4C6A0315E51B}" type="pres">
      <dgm:prSet presAssocID="{AD05290A-182E-3546-960C-89E50AC7F331}" presName="aNode" presStyleLbl="bgShp" presStyleIdx="2" presStyleCnt="3" custLinFactNeighborX="38"/>
      <dgm:spPr/>
      <dgm:t>
        <a:bodyPr/>
        <a:lstStyle/>
        <a:p>
          <a:endParaRPr lang="en-US"/>
        </a:p>
      </dgm:t>
    </dgm:pt>
    <dgm:pt modelId="{09CB227D-3BBA-F34F-8BB1-9454359329CE}" type="pres">
      <dgm:prSet presAssocID="{AD05290A-182E-3546-960C-89E50AC7F331}" presName="textNode" presStyleLbl="bgShp" presStyleIdx="2" presStyleCnt="3"/>
      <dgm:spPr/>
      <dgm:t>
        <a:bodyPr/>
        <a:lstStyle/>
        <a:p>
          <a:endParaRPr lang="en-US"/>
        </a:p>
      </dgm:t>
    </dgm:pt>
    <dgm:pt modelId="{7F527A5C-ED86-3943-9576-19E4F219A520}" type="pres">
      <dgm:prSet presAssocID="{AD05290A-182E-3546-960C-89E50AC7F331}" presName="compChildNode" presStyleCnt="0"/>
      <dgm:spPr/>
    </dgm:pt>
    <dgm:pt modelId="{EAD19416-C59A-A34F-BC8B-FB1F5B7F478D}" type="pres">
      <dgm:prSet presAssocID="{AD05290A-182E-3546-960C-89E50AC7F331}" presName="theInnerList" presStyleCnt="0"/>
      <dgm:spPr/>
    </dgm:pt>
    <dgm:pt modelId="{3A5E2F82-8F20-3543-B892-D1C25EC2D0CE}" type="pres">
      <dgm:prSet presAssocID="{B0141824-8A69-F546-8D46-0BC201FABB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433A0-B44B-C94A-AF47-B813D96A8FD2}" srcId="{C3E8ABDA-7385-A142-97C0-5EF1E2514F76}" destId="{1E6C96FD-C11D-6145-BAFF-9396A8C96061}" srcOrd="1" destOrd="0" parTransId="{3499B217-F341-8B4B-813B-1C124502D55C}" sibTransId="{D57677CF-A142-134B-851D-BD72DB248CB4}"/>
    <dgm:cxn modelId="{E7EE9178-9B2E-E34C-97C6-D44F8DDA9D36}" type="presOf" srcId="{AD05290A-182E-3546-960C-89E50AC7F331}" destId="{09CB227D-3BBA-F34F-8BB1-9454359329CE}" srcOrd="1" destOrd="0" presId="urn:microsoft.com/office/officeart/2005/8/layout/lProcess2"/>
    <dgm:cxn modelId="{BA017636-582C-DB42-A30C-CFF98C28D519}" srcId="{1E6C96FD-C11D-6145-BAFF-9396A8C96061}" destId="{8354A239-CB76-B741-ADF6-D25C61DE3570}" srcOrd="0" destOrd="0" parTransId="{BA0A6E06-A90E-7047-8132-1FE05623CC2C}" sibTransId="{02C7939E-7EB7-3246-B25F-6EF616843F6A}"/>
    <dgm:cxn modelId="{5C935A28-9374-564A-A813-517227E8C089}" type="presOf" srcId="{8354A239-CB76-B741-ADF6-D25C61DE3570}" destId="{45734A1D-1E0B-3C4E-84AC-7402CA6497A3}" srcOrd="0" destOrd="0" presId="urn:microsoft.com/office/officeart/2005/8/layout/lProcess2"/>
    <dgm:cxn modelId="{6024C0A2-88E4-B64F-8829-694A403F391E}" type="presOf" srcId="{1E6C96FD-C11D-6145-BAFF-9396A8C96061}" destId="{4E735CA5-1EC4-B04F-AFB5-A927F5DAFB2D}" srcOrd="1" destOrd="0" presId="urn:microsoft.com/office/officeart/2005/8/layout/lProcess2"/>
    <dgm:cxn modelId="{888748EA-437B-CB45-9698-912D55F6F32F}" srcId="{D163AB73-3A9A-A84F-8E1D-AC9D29D890AF}" destId="{AC394994-50A2-0F46-80F0-A0C8011DAE1B}" srcOrd="0" destOrd="0" parTransId="{D3F29E0F-B9D6-B142-8487-CBC1B26A1A5C}" sibTransId="{7A5D7BD8-52B9-FD4B-BBF1-9D8C72D7A4BC}"/>
    <dgm:cxn modelId="{32A1AF24-5CD1-E142-BE0B-9E852B2CD786}" type="presOf" srcId="{AC394994-50A2-0F46-80F0-A0C8011DAE1B}" destId="{5A93FBBD-C4B2-4349-B0D4-9EDC6B2E5E6C}" srcOrd="0" destOrd="0" presId="urn:microsoft.com/office/officeart/2005/8/layout/lProcess2"/>
    <dgm:cxn modelId="{27F121FA-86E0-BE4C-9D6D-BACC6EA25A5E}" type="presOf" srcId="{D163AB73-3A9A-A84F-8E1D-AC9D29D890AF}" destId="{3158212C-2F27-6B4C-8C08-2AD2D0F70D80}" srcOrd="0" destOrd="0" presId="urn:microsoft.com/office/officeart/2005/8/layout/lProcess2"/>
    <dgm:cxn modelId="{5CE361AB-146E-AD4D-BA7C-BADF9C78DE3A}" type="presOf" srcId="{D163AB73-3A9A-A84F-8E1D-AC9D29D890AF}" destId="{D064F0F7-655C-8E4F-9C6C-636AD2FCBF76}" srcOrd="1" destOrd="0" presId="urn:microsoft.com/office/officeart/2005/8/layout/lProcess2"/>
    <dgm:cxn modelId="{66E47FDD-A102-0541-8989-133E069E85A4}" type="presOf" srcId="{C3E8ABDA-7385-A142-97C0-5EF1E2514F76}" destId="{132E5919-CB2C-A04B-8763-D64F44C5ED80}" srcOrd="0" destOrd="0" presId="urn:microsoft.com/office/officeart/2005/8/layout/lProcess2"/>
    <dgm:cxn modelId="{6247DAE8-AC96-2844-9D64-B0F0D0B1F682}" srcId="{C3E8ABDA-7385-A142-97C0-5EF1E2514F76}" destId="{D163AB73-3A9A-A84F-8E1D-AC9D29D890AF}" srcOrd="0" destOrd="0" parTransId="{E71D765A-AEFA-4343-9CE8-3FE56295B636}" sibTransId="{C14C2678-B11B-2D48-B1C3-0139C2D9D05A}"/>
    <dgm:cxn modelId="{457F857B-A5D0-9346-A4F8-8E2FB746100A}" type="presOf" srcId="{1E6C96FD-C11D-6145-BAFF-9396A8C96061}" destId="{00F8E393-297A-CC4C-A17A-19EA4FB0F07B}" srcOrd="0" destOrd="0" presId="urn:microsoft.com/office/officeart/2005/8/layout/lProcess2"/>
    <dgm:cxn modelId="{552FE374-E33B-934E-AB32-32A70DA15C69}" srcId="{AD05290A-182E-3546-960C-89E50AC7F331}" destId="{B0141824-8A69-F546-8D46-0BC201FABBF7}" srcOrd="0" destOrd="0" parTransId="{BA9C44E4-35B1-3E4A-AC1E-90BAB81F2BA0}" sibTransId="{7279BD9F-C210-7C40-B21C-7BEAFAD693BB}"/>
    <dgm:cxn modelId="{95DF04A9-703B-A548-AE71-DEB8391E7661}" srcId="{C3E8ABDA-7385-A142-97C0-5EF1E2514F76}" destId="{AD05290A-182E-3546-960C-89E50AC7F331}" srcOrd="2" destOrd="0" parTransId="{582F58A6-AEA4-9C44-B250-A1771A4EA141}" sibTransId="{96DEDE39-F9E3-894D-9BD1-EBCD4C57E10D}"/>
    <dgm:cxn modelId="{16298FD2-AE12-1F46-9993-0F523B95CFCB}" type="presOf" srcId="{AD05290A-182E-3546-960C-89E50AC7F331}" destId="{65B3F37E-B2B2-014B-8C86-4C6A0315E51B}" srcOrd="0" destOrd="0" presId="urn:microsoft.com/office/officeart/2005/8/layout/lProcess2"/>
    <dgm:cxn modelId="{25E8D07F-FF6B-0746-B09C-3D5C14C3DCBC}" type="presOf" srcId="{B0141824-8A69-F546-8D46-0BC201FABBF7}" destId="{3A5E2F82-8F20-3543-B892-D1C25EC2D0CE}" srcOrd="0" destOrd="0" presId="urn:microsoft.com/office/officeart/2005/8/layout/lProcess2"/>
    <dgm:cxn modelId="{99C1EFD5-B23B-B546-8958-9FEAE8C62E27}" type="presParOf" srcId="{132E5919-CB2C-A04B-8763-D64F44C5ED80}" destId="{76319D03-05EB-0E4D-B5B1-97A32D60A3D7}" srcOrd="0" destOrd="0" presId="urn:microsoft.com/office/officeart/2005/8/layout/lProcess2"/>
    <dgm:cxn modelId="{A1D52A47-59CC-EF45-93A1-7363995AA8DA}" type="presParOf" srcId="{76319D03-05EB-0E4D-B5B1-97A32D60A3D7}" destId="{3158212C-2F27-6B4C-8C08-2AD2D0F70D80}" srcOrd="0" destOrd="0" presId="urn:microsoft.com/office/officeart/2005/8/layout/lProcess2"/>
    <dgm:cxn modelId="{1E088906-176C-2841-8D70-6AD20E21A853}" type="presParOf" srcId="{76319D03-05EB-0E4D-B5B1-97A32D60A3D7}" destId="{D064F0F7-655C-8E4F-9C6C-636AD2FCBF76}" srcOrd="1" destOrd="0" presId="urn:microsoft.com/office/officeart/2005/8/layout/lProcess2"/>
    <dgm:cxn modelId="{399BB4F3-11D3-214C-B95F-DCE6DC55DC4E}" type="presParOf" srcId="{76319D03-05EB-0E4D-B5B1-97A32D60A3D7}" destId="{193CDD6A-70E9-8740-BC37-379DF6E2E0CA}" srcOrd="2" destOrd="0" presId="urn:microsoft.com/office/officeart/2005/8/layout/lProcess2"/>
    <dgm:cxn modelId="{55684E93-7F21-2C46-828D-013D3562912E}" type="presParOf" srcId="{193CDD6A-70E9-8740-BC37-379DF6E2E0CA}" destId="{0BAF5440-384D-9940-80EA-968F2D1063EE}" srcOrd="0" destOrd="0" presId="urn:microsoft.com/office/officeart/2005/8/layout/lProcess2"/>
    <dgm:cxn modelId="{4AF4DEAF-C4CD-BC4D-A175-66EFE866D707}" type="presParOf" srcId="{0BAF5440-384D-9940-80EA-968F2D1063EE}" destId="{5A93FBBD-C4B2-4349-B0D4-9EDC6B2E5E6C}" srcOrd="0" destOrd="0" presId="urn:microsoft.com/office/officeart/2005/8/layout/lProcess2"/>
    <dgm:cxn modelId="{35154FC3-784C-294E-8EF9-C16BC664EC39}" type="presParOf" srcId="{132E5919-CB2C-A04B-8763-D64F44C5ED80}" destId="{AB447C51-2B13-F44F-AF8F-E76D760EBED1}" srcOrd="1" destOrd="0" presId="urn:microsoft.com/office/officeart/2005/8/layout/lProcess2"/>
    <dgm:cxn modelId="{E3761389-D4A5-AC4B-B41E-0D9EDFABCFFB}" type="presParOf" srcId="{132E5919-CB2C-A04B-8763-D64F44C5ED80}" destId="{40BEA6FF-4E39-B043-AA89-143463D50BCA}" srcOrd="2" destOrd="0" presId="urn:microsoft.com/office/officeart/2005/8/layout/lProcess2"/>
    <dgm:cxn modelId="{C827D202-AB22-8242-B534-37E51D887178}" type="presParOf" srcId="{40BEA6FF-4E39-B043-AA89-143463D50BCA}" destId="{00F8E393-297A-CC4C-A17A-19EA4FB0F07B}" srcOrd="0" destOrd="0" presId="urn:microsoft.com/office/officeart/2005/8/layout/lProcess2"/>
    <dgm:cxn modelId="{85175CD2-7A53-0D4A-8112-EDCA1B8AD838}" type="presParOf" srcId="{40BEA6FF-4E39-B043-AA89-143463D50BCA}" destId="{4E735CA5-1EC4-B04F-AFB5-A927F5DAFB2D}" srcOrd="1" destOrd="0" presId="urn:microsoft.com/office/officeart/2005/8/layout/lProcess2"/>
    <dgm:cxn modelId="{C8422FC7-3B9C-8E45-8278-EC3C1906BF02}" type="presParOf" srcId="{40BEA6FF-4E39-B043-AA89-143463D50BCA}" destId="{9958D268-AE30-D045-9459-8E78DE7D3660}" srcOrd="2" destOrd="0" presId="urn:microsoft.com/office/officeart/2005/8/layout/lProcess2"/>
    <dgm:cxn modelId="{C2E35500-71BA-8646-AA32-5AFC955105FF}" type="presParOf" srcId="{9958D268-AE30-D045-9459-8E78DE7D3660}" destId="{84AC9ADD-CE40-4A44-A7F2-E4B01C5CC39F}" srcOrd="0" destOrd="0" presId="urn:microsoft.com/office/officeart/2005/8/layout/lProcess2"/>
    <dgm:cxn modelId="{C6596EE4-BB1A-1C4F-AA32-6ACC0BC97294}" type="presParOf" srcId="{84AC9ADD-CE40-4A44-A7F2-E4B01C5CC39F}" destId="{45734A1D-1E0B-3C4E-84AC-7402CA6497A3}" srcOrd="0" destOrd="0" presId="urn:microsoft.com/office/officeart/2005/8/layout/lProcess2"/>
    <dgm:cxn modelId="{9BD17CAF-972F-634D-9C81-D61D4DDBF0A3}" type="presParOf" srcId="{132E5919-CB2C-A04B-8763-D64F44C5ED80}" destId="{A093B9C1-501E-3349-8195-0252FBEBF816}" srcOrd="3" destOrd="0" presId="urn:microsoft.com/office/officeart/2005/8/layout/lProcess2"/>
    <dgm:cxn modelId="{5ADB8F76-1733-9A4A-8368-947FC7E83BF6}" type="presParOf" srcId="{132E5919-CB2C-A04B-8763-D64F44C5ED80}" destId="{0F2D0253-2575-CB44-A4D1-30E566587EE0}" srcOrd="4" destOrd="0" presId="urn:microsoft.com/office/officeart/2005/8/layout/lProcess2"/>
    <dgm:cxn modelId="{45A0140A-E276-6040-8381-B78B699A4AEF}" type="presParOf" srcId="{0F2D0253-2575-CB44-A4D1-30E566587EE0}" destId="{65B3F37E-B2B2-014B-8C86-4C6A0315E51B}" srcOrd="0" destOrd="0" presId="urn:microsoft.com/office/officeart/2005/8/layout/lProcess2"/>
    <dgm:cxn modelId="{3CD35F44-DF72-4643-BCC9-B0BE2BD3BCCD}" type="presParOf" srcId="{0F2D0253-2575-CB44-A4D1-30E566587EE0}" destId="{09CB227D-3BBA-F34F-8BB1-9454359329CE}" srcOrd="1" destOrd="0" presId="urn:microsoft.com/office/officeart/2005/8/layout/lProcess2"/>
    <dgm:cxn modelId="{807373D4-710A-F64A-84C9-2423AC4BA98B}" type="presParOf" srcId="{0F2D0253-2575-CB44-A4D1-30E566587EE0}" destId="{7F527A5C-ED86-3943-9576-19E4F219A520}" srcOrd="2" destOrd="0" presId="urn:microsoft.com/office/officeart/2005/8/layout/lProcess2"/>
    <dgm:cxn modelId="{EE6907DE-BD86-F84C-B357-A2ADCF4E74B9}" type="presParOf" srcId="{7F527A5C-ED86-3943-9576-19E4F219A520}" destId="{EAD19416-C59A-A34F-BC8B-FB1F5B7F478D}" srcOrd="0" destOrd="0" presId="urn:microsoft.com/office/officeart/2005/8/layout/lProcess2"/>
    <dgm:cxn modelId="{C7E36620-150D-8E43-9CF8-4297C9E42CEE}" type="presParOf" srcId="{EAD19416-C59A-A34F-BC8B-FB1F5B7F478D}" destId="{3A5E2F82-8F20-3543-B892-D1C25EC2D0C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517170-E9CC-2447-99B5-9B1FC3053E8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561EC5-9456-D149-A287-B3D88179D68E}">
      <dgm:prSet phldrT="[Text]"/>
      <dgm:spPr/>
      <dgm:t>
        <a:bodyPr/>
        <a:lstStyle/>
        <a:p>
          <a:r>
            <a:rPr lang="en-US" dirty="0" smtClean="0"/>
            <a:t>Approach Employers Early</a:t>
          </a:r>
          <a:endParaRPr lang="en-US" dirty="0"/>
        </a:p>
      </dgm:t>
    </dgm:pt>
    <dgm:pt modelId="{AA22CFC4-2821-7B48-BD40-AE8E139BE5B9}" type="parTrans" cxnId="{294C450D-C0F0-A74E-B964-F30F839F446C}">
      <dgm:prSet/>
      <dgm:spPr/>
      <dgm:t>
        <a:bodyPr/>
        <a:lstStyle/>
        <a:p>
          <a:endParaRPr lang="en-US"/>
        </a:p>
      </dgm:t>
    </dgm:pt>
    <dgm:pt modelId="{7A92D79F-4AF9-F243-A743-2345FEAD09B7}" type="sibTrans" cxnId="{294C450D-C0F0-A74E-B964-F30F839F446C}">
      <dgm:prSet/>
      <dgm:spPr/>
      <dgm:t>
        <a:bodyPr/>
        <a:lstStyle/>
        <a:p>
          <a:endParaRPr lang="en-US"/>
        </a:p>
      </dgm:t>
    </dgm:pt>
    <dgm:pt modelId="{A72FE934-2667-7F4F-B76E-ED459301AE0C}">
      <dgm:prSet phldrT="[Text]"/>
      <dgm:spPr/>
      <dgm:t>
        <a:bodyPr/>
        <a:lstStyle/>
        <a:p>
          <a:r>
            <a:rPr lang="en-US" dirty="0" smtClean="0"/>
            <a:t>Build Work-Based Learning Components</a:t>
          </a:r>
          <a:endParaRPr lang="en-US" dirty="0"/>
        </a:p>
      </dgm:t>
    </dgm:pt>
    <dgm:pt modelId="{DD1121A1-D180-6E4C-ADC0-8A9C787C9AC4}" type="parTrans" cxnId="{E7C38BB2-AFA9-F44F-94EB-EBAB566A3CA1}">
      <dgm:prSet/>
      <dgm:spPr/>
      <dgm:t>
        <a:bodyPr/>
        <a:lstStyle/>
        <a:p>
          <a:endParaRPr lang="en-US"/>
        </a:p>
      </dgm:t>
    </dgm:pt>
    <dgm:pt modelId="{2CBCD397-3758-394B-8CA7-E2979A7F60BF}" type="sibTrans" cxnId="{E7C38BB2-AFA9-F44F-94EB-EBAB566A3CA1}">
      <dgm:prSet/>
      <dgm:spPr/>
      <dgm:t>
        <a:bodyPr/>
        <a:lstStyle/>
        <a:p>
          <a:endParaRPr lang="en-US"/>
        </a:p>
      </dgm:t>
    </dgm:pt>
    <dgm:pt modelId="{59CA9B51-5560-B445-B551-177F94C7E5C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internships</a:t>
          </a:r>
          <a:endParaRPr lang="en-US" dirty="0"/>
        </a:p>
      </dgm:t>
    </dgm:pt>
    <dgm:pt modelId="{3DA44F81-5CA5-F943-8412-49ED6C39C5E5}" type="parTrans" cxnId="{49A21AFA-4627-604F-80F9-9567D55168CB}">
      <dgm:prSet/>
      <dgm:spPr/>
      <dgm:t>
        <a:bodyPr/>
        <a:lstStyle/>
        <a:p>
          <a:endParaRPr lang="en-US"/>
        </a:p>
      </dgm:t>
    </dgm:pt>
    <dgm:pt modelId="{75953CE9-0545-1346-A19D-38BA8170EEC6}" type="sibTrans" cxnId="{49A21AFA-4627-604F-80F9-9567D55168CB}">
      <dgm:prSet/>
      <dgm:spPr/>
      <dgm:t>
        <a:bodyPr/>
        <a:lstStyle/>
        <a:p>
          <a:endParaRPr lang="en-US"/>
        </a:p>
      </dgm:t>
    </dgm:pt>
    <dgm:pt modelId="{3EA51DE7-F0C4-D248-90CC-34D40E9FD1A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Early and deep employer engagement leads to JOBS for your graduates</a:t>
          </a:r>
        </a:p>
        <a:p>
          <a:endParaRPr lang="en-US" dirty="0">
            <a:solidFill>
              <a:schemeClr val="bg1"/>
            </a:solidFill>
          </a:endParaRPr>
        </a:p>
      </dgm:t>
    </dgm:pt>
    <dgm:pt modelId="{69AEF18E-42AB-E04B-B117-E370BD25A280}" type="parTrans" cxnId="{E4695D93-A4EA-E242-96B4-A50FB53FA9C5}">
      <dgm:prSet/>
      <dgm:spPr/>
      <dgm:t>
        <a:bodyPr/>
        <a:lstStyle/>
        <a:p>
          <a:endParaRPr lang="en-US"/>
        </a:p>
      </dgm:t>
    </dgm:pt>
    <dgm:pt modelId="{0828B880-9EBF-AF4E-8A25-A66DAD1A43D2}" type="sibTrans" cxnId="{E4695D93-A4EA-E242-96B4-A50FB53FA9C5}">
      <dgm:prSet/>
      <dgm:spPr/>
      <dgm:t>
        <a:bodyPr/>
        <a:lstStyle/>
        <a:p>
          <a:endParaRPr lang="en-US"/>
        </a:p>
      </dgm:t>
    </dgm:pt>
    <dgm:pt modelId="{7A54AACC-CDB7-5949-BF03-ADA7F1EC5B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clinical education</a:t>
          </a:r>
          <a:endParaRPr lang="en-US" dirty="0"/>
        </a:p>
      </dgm:t>
    </dgm:pt>
    <dgm:pt modelId="{D16E0739-85D5-0D46-9AFA-26AE69ED4092}" type="parTrans" cxnId="{2D0A1EAC-DE9E-8946-BC4E-25BA40764AF1}">
      <dgm:prSet/>
      <dgm:spPr/>
      <dgm:t>
        <a:bodyPr/>
        <a:lstStyle/>
        <a:p>
          <a:endParaRPr lang="en-US"/>
        </a:p>
      </dgm:t>
    </dgm:pt>
    <dgm:pt modelId="{68500E31-900B-7947-A4CD-AD5CDCCB5B29}" type="sibTrans" cxnId="{2D0A1EAC-DE9E-8946-BC4E-25BA40764AF1}">
      <dgm:prSet/>
      <dgm:spPr/>
      <dgm:t>
        <a:bodyPr/>
        <a:lstStyle/>
        <a:p>
          <a:endParaRPr lang="en-US"/>
        </a:p>
      </dgm:t>
    </dgm:pt>
    <dgm:pt modelId="{260DCEBD-6D6F-1C49-8D9F-C10D06AB67C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on-the-job training</a:t>
          </a:r>
          <a:endParaRPr lang="en-US" dirty="0"/>
        </a:p>
      </dgm:t>
    </dgm:pt>
    <dgm:pt modelId="{4FF1B766-A191-FF47-87EE-F0AACC3B39E7}" type="parTrans" cxnId="{A3A2F346-8CF2-7A4E-B218-984086BF231C}">
      <dgm:prSet/>
      <dgm:spPr/>
      <dgm:t>
        <a:bodyPr/>
        <a:lstStyle/>
        <a:p>
          <a:endParaRPr lang="en-US"/>
        </a:p>
      </dgm:t>
    </dgm:pt>
    <dgm:pt modelId="{86BF20FE-B5F7-ED42-9901-CA274284AE22}" type="sibTrans" cxnId="{A3A2F346-8CF2-7A4E-B218-984086BF231C}">
      <dgm:prSet/>
      <dgm:spPr/>
      <dgm:t>
        <a:bodyPr/>
        <a:lstStyle/>
        <a:p>
          <a:endParaRPr lang="en-US"/>
        </a:p>
      </dgm:t>
    </dgm:pt>
    <dgm:pt modelId="{A525B0DB-BA97-5F4F-97C4-2408A95F7D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Identify skill needs</a:t>
          </a:r>
          <a:endParaRPr lang="en-US" dirty="0">
            <a:solidFill>
              <a:schemeClr val="tx1"/>
            </a:solidFill>
          </a:endParaRPr>
        </a:p>
      </dgm:t>
    </dgm:pt>
    <dgm:pt modelId="{EA0343BC-BAF1-BC47-B62E-B578382BCAA6}" type="parTrans" cxnId="{BE8B8987-861E-F043-A93F-203E3A9CFF8B}">
      <dgm:prSet/>
      <dgm:spPr/>
      <dgm:t>
        <a:bodyPr/>
        <a:lstStyle/>
        <a:p>
          <a:endParaRPr lang="en-US"/>
        </a:p>
      </dgm:t>
    </dgm:pt>
    <dgm:pt modelId="{166636EA-7226-A14B-B2DF-C55AC92A77E1}" type="sibTrans" cxnId="{BE8B8987-861E-F043-A93F-203E3A9CFF8B}">
      <dgm:prSet/>
      <dgm:spPr/>
      <dgm:t>
        <a:bodyPr/>
        <a:lstStyle/>
        <a:p>
          <a:endParaRPr lang="en-US"/>
        </a:p>
      </dgm:t>
    </dgm:pt>
    <dgm:pt modelId="{D32364BD-1221-334F-912D-F8AD9E965D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Build aligned curriculum</a:t>
          </a:r>
        </a:p>
        <a:p>
          <a:endParaRPr lang="en-US" dirty="0"/>
        </a:p>
      </dgm:t>
    </dgm:pt>
    <dgm:pt modelId="{3A002161-EC64-B04F-B7AC-6B613ACF7FC7}" type="parTrans" cxnId="{419F39A3-3B49-4F45-9B93-F9577A68370D}">
      <dgm:prSet/>
      <dgm:spPr/>
      <dgm:t>
        <a:bodyPr/>
        <a:lstStyle/>
        <a:p>
          <a:endParaRPr lang="en-US"/>
        </a:p>
      </dgm:t>
    </dgm:pt>
    <dgm:pt modelId="{E5F8AC15-6E1D-8C48-B387-D2C570037464}" type="sibTrans" cxnId="{419F39A3-3B49-4F45-9B93-F9577A68370D}">
      <dgm:prSet/>
      <dgm:spPr/>
      <dgm:t>
        <a:bodyPr/>
        <a:lstStyle/>
        <a:p>
          <a:endParaRPr lang="en-US"/>
        </a:p>
      </dgm:t>
    </dgm:pt>
    <dgm:pt modelId="{24A6AA16-55D4-E84A-8A70-BE44BE2728C6}" type="pres">
      <dgm:prSet presAssocID="{D3517170-E9CC-2447-99B5-9B1FC3053E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3295A-ABE1-BE4E-916F-B73012B37994}" type="pres">
      <dgm:prSet presAssocID="{D3517170-E9CC-2447-99B5-9B1FC3053E8B}" presName="arrow" presStyleLbl="bgShp" presStyleIdx="0" presStyleCnt="1" custScaleX="117647" custLinFactNeighborX="-1478"/>
      <dgm:spPr/>
    </dgm:pt>
    <dgm:pt modelId="{9173A538-9502-1348-875E-B804F3EA1088}" type="pres">
      <dgm:prSet presAssocID="{D3517170-E9CC-2447-99B5-9B1FC3053E8B}" presName="linearProcess" presStyleCnt="0"/>
      <dgm:spPr/>
    </dgm:pt>
    <dgm:pt modelId="{064936C6-B34C-E943-80E3-FE8FE8072C66}" type="pres">
      <dgm:prSet presAssocID="{8F561EC5-9456-D149-A287-B3D88179D68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C77C-38B2-814B-9CD8-AE7A7120A6B6}" type="pres">
      <dgm:prSet presAssocID="{7A92D79F-4AF9-F243-A743-2345FEAD09B7}" presName="sibTrans" presStyleCnt="0"/>
      <dgm:spPr/>
    </dgm:pt>
    <dgm:pt modelId="{64B3C91D-486D-1145-9DD5-A8FB3813F62B}" type="pres">
      <dgm:prSet presAssocID="{A72FE934-2667-7F4F-B76E-ED459301AE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9E4D-D439-C342-8A00-29CE95C1786C}" type="pres">
      <dgm:prSet presAssocID="{2CBCD397-3758-394B-8CA7-E2979A7F60BF}" presName="sibTrans" presStyleCnt="0"/>
      <dgm:spPr/>
    </dgm:pt>
    <dgm:pt modelId="{04432E78-16EA-B945-BBEA-DD6D673FA57F}" type="pres">
      <dgm:prSet presAssocID="{3EA51DE7-F0C4-D248-90CC-34D40E9FD1AC}" presName="textNode" presStyleLbl="node1" presStyleIdx="2" presStyleCnt="3" custLinFactNeighborX="6667" custLinFactNeighborY="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2F346-8CF2-7A4E-B218-984086BF231C}" srcId="{A72FE934-2667-7F4F-B76E-ED459301AE0C}" destId="{260DCEBD-6D6F-1C49-8D9F-C10D06AB67C2}" srcOrd="2" destOrd="0" parTransId="{4FF1B766-A191-FF47-87EE-F0AACC3B39E7}" sibTransId="{86BF20FE-B5F7-ED42-9901-CA274284AE22}"/>
    <dgm:cxn modelId="{49A21AFA-4627-604F-80F9-9567D55168CB}" srcId="{A72FE934-2667-7F4F-B76E-ED459301AE0C}" destId="{59CA9B51-5560-B445-B551-177F94C7E5C4}" srcOrd="0" destOrd="0" parTransId="{3DA44F81-5CA5-F943-8412-49ED6C39C5E5}" sibTransId="{75953CE9-0545-1346-A19D-38BA8170EEC6}"/>
    <dgm:cxn modelId="{3500162C-A4DB-044B-B393-1068AB7935F8}" type="presOf" srcId="{59CA9B51-5560-B445-B551-177F94C7E5C4}" destId="{64B3C91D-486D-1145-9DD5-A8FB3813F62B}" srcOrd="0" destOrd="1" presId="urn:microsoft.com/office/officeart/2005/8/layout/hProcess9"/>
    <dgm:cxn modelId="{2D0A1EAC-DE9E-8946-BC4E-25BA40764AF1}" srcId="{A72FE934-2667-7F4F-B76E-ED459301AE0C}" destId="{7A54AACC-CDB7-5949-BF03-ADA7F1EC5BD6}" srcOrd="1" destOrd="0" parTransId="{D16E0739-85D5-0D46-9AFA-26AE69ED4092}" sibTransId="{68500E31-900B-7947-A4CD-AD5CDCCB5B29}"/>
    <dgm:cxn modelId="{89475659-9365-C04E-AE08-FC4A045E9EB0}" type="presOf" srcId="{3EA51DE7-F0C4-D248-90CC-34D40E9FD1AC}" destId="{04432E78-16EA-B945-BBEA-DD6D673FA57F}" srcOrd="0" destOrd="0" presId="urn:microsoft.com/office/officeart/2005/8/layout/hProcess9"/>
    <dgm:cxn modelId="{BE8B8987-861E-F043-A93F-203E3A9CFF8B}" srcId="{8F561EC5-9456-D149-A287-B3D88179D68E}" destId="{A525B0DB-BA97-5F4F-97C4-2408A95F7DF3}" srcOrd="0" destOrd="0" parTransId="{EA0343BC-BAF1-BC47-B62E-B578382BCAA6}" sibTransId="{166636EA-7226-A14B-B2DF-C55AC92A77E1}"/>
    <dgm:cxn modelId="{E4695D93-A4EA-E242-96B4-A50FB53FA9C5}" srcId="{D3517170-E9CC-2447-99B5-9B1FC3053E8B}" destId="{3EA51DE7-F0C4-D248-90CC-34D40E9FD1AC}" srcOrd="2" destOrd="0" parTransId="{69AEF18E-42AB-E04B-B117-E370BD25A280}" sibTransId="{0828B880-9EBF-AF4E-8A25-A66DAD1A43D2}"/>
    <dgm:cxn modelId="{1AE95AFB-F2CA-A246-9DCD-D47395FA4745}" type="presOf" srcId="{260DCEBD-6D6F-1C49-8D9F-C10D06AB67C2}" destId="{64B3C91D-486D-1145-9DD5-A8FB3813F62B}" srcOrd="0" destOrd="3" presId="urn:microsoft.com/office/officeart/2005/8/layout/hProcess9"/>
    <dgm:cxn modelId="{02A69817-2957-4140-8701-F230C7632000}" type="presOf" srcId="{D3517170-E9CC-2447-99B5-9B1FC3053E8B}" destId="{24A6AA16-55D4-E84A-8A70-BE44BE2728C6}" srcOrd="0" destOrd="0" presId="urn:microsoft.com/office/officeart/2005/8/layout/hProcess9"/>
    <dgm:cxn modelId="{33A2236F-A2D3-DA46-8676-41486A8B1B0B}" type="presOf" srcId="{D32364BD-1221-334F-912D-F8AD9E965D13}" destId="{064936C6-B34C-E943-80E3-FE8FE8072C66}" srcOrd="0" destOrd="2" presId="urn:microsoft.com/office/officeart/2005/8/layout/hProcess9"/>
    <dgm:cxn modelId="{294C450D-C0F0-A74E-B964-F30F839F446C}" srcId="{D3517170-E9CC-2447-99B5-9B1FC3053E8B}" destId="{8F561EC5-9456-D149-A287-B3D88179D68E}" srcOrd="0" destOrd="0" parTransId="{AA22CFC4-2821-7B48-BD40-AE8E139BE5B9}" sibTransId="{7A92D79F-4AF9-F243-A743-2345FEAD09B7}"/>
    <dgm:cxn modelId="{C0849F69-38EB-0542-97F2-A93637D7ABC9}" type="presOf" srcId="{7A54AACC-CDB7-5949-BF03-ADA7F1EC5BD6}" destId="{64B3C91D-486D-1145-9DD5-A8FB3813F62B}" srcOrd="0" destOrd="2" presId="urn:microsoft.com/office/officeart/2005/8/layout/hProcess9"/>
    <dgm:cxn modelId="{7DC3EC4F-BA57-4340-A8D9-EB27F5D5D4F4}" type="presOf" srcId="{A72FE934-2667-7F4F-B76E-ED459301AE0C}" destId="{64B3C91D-486D-1145-9DD5-A8FB3813F62B}" srcOrd="0" destOrd="0" presId="urn:microsoft.com/office/officeart/2005/8/layout/hProcess9"/>
    <dgm:cxn modelId="{BB4567D7-6FD3-4B44-9CD6-E3A2905DC0C3}" type="presOf" srcId="{A525B0DB-BA97-5F4F-97C4-2408A95F7DF3}" destId="{064936C6-B34C-E943-80E3-FE8FE8072C66}" srcOrd="0" destOrd="1" presId="urn:microsoft.com/office/officeart/2005/8/layout/hProcess9"/>
    <dgm:cxn modelId="{419F39A3-3B49-4F45-9B93-F9577A68370D}" srcId="{8F561EC5-9456-D149-A287-B3D88179D68E}" destId="{D32364BD-1221-334F-912D-F8AD9E965D13}" srcOrd="1" destOrd="0" parTransId="{3A002161-EC64-B04F-B7AC-6B613ACF7FC7}" sibTransId="{E5F8AC15-6E1D-8C48-B387-D2C570037464}"/>
    <dgm:cxn modelId="{E7C38BB2-AFA9-F44F-94EB-EBAB566A3CA1}" srcId="{D3517170-E9CC-2447-99B5-9B1FC3053E8B}" destId="{A72FE934-2667-7F4F-B76E-ED459301AE0C}" srcOrd="1" destOrd="0" parTransId="{DD1121A1-D180-6E4C-ADC0-8A9C787C9AC4}" sibTransId="{2CBCD397-3758-394B-8CA7-E2979A7F60BF}"/>
    <dgm:cxn modelId="{29916F07-B292-E742-B01D-EFBEB1157917}" type="presOf" srcId="{8F561EC5-9456-D149-A287-B3D88179D68E}" destId="{064936C6-B34C-E943-80E3-FE8FE8072C66}" srcOrd="0" destOrd="0" presId="urn:microsoft.com/office/officeart/2005/8/layout/hProcess9"/>
    <dgm:cxn modelId="{66EF6952-52AA-D84D-9BE8-F3FE4D4EE4C6}" type="presParOf" srcId="{24A6AA16-55D4-E84A-8A70-BE44BE2728C6}" destId="{0003295A-ABE1-BE4E-916F-B73012B37994}" srcOrd="0" destOrd="0" presId="urn:microsoft.com/office/officeart/2005/8/layout/hProcess9"/>
    <dgm:cxn modelId="{7F8AD603-6AA2-1448-97BA-EED6F501637F}" type="presParOf" srcId="{24A6AA16-55D4-E84A-8A70-BE44BE2728C6}" destId="{9173A538-9502-1348-875E-B804F3EA1088}" srcOrd="1" destOrd="0" presId="urn:microsoft.com/office/officeart/2005/8/layout/hProcess9"/>
    <dgm:cxn modelId="{F75F9FE5-3DB3-8942-B2D3-76D7D937EDF6}" type="presParOf" srcId="{9173A538-9502-1348-875E-B804F3EA1088}" destId="{064936C6-B34C-E943-80E3-FE8FE8072C66}" srcOrd="0" destOrd="0" presId="urn:microsoft.com/office/officeart/2005/8/layout/hProcess9"/>
    <dgm:cxn modelId="{D439BF96-FC7A-684E-9D80-641CE561E2AD}" type="presParOf" srcId="{9173A538-9502-1348-875E-B804F3EA1088}" destId="{6F05C77C-38B2-814B-9CD8-AE7A7120A6B6}" srcOrd="1" destOrd="0" presId="urn:microsoft.com/office/officeart/2005/8/layout/hProcess9"/>
    <dgm:cxn modelId="{9AFD0898-9459-8E44-84F7-80407EDBB4D5}" type="presParOf" srcId="{9173A538-9502-1348-875E-B804F3EA1088}" destId="{64B3C91D-486D-1145-9DD5-A8FB3813F62B}" srcOrd="2" destOrd="0" presId="urn:microsoft.com/office/officeart/2005/8/layout/hProcess9"/>
    <dgm:cxn modelId="{82D24CBA-CB16-7640-A76C-4695A801B569}" type="presParOf" srcId="{9173A538-9502-1348-875E-B804F3EA1088}" destId="{65059E4D-D439-C342-8A00-29CE95C1786C}" srcOrd="3" destOrd="0" presId="urn:microsoft.com/office/officeart/2005/8/layout/hProcess9"/>
    <dgm:cxn modelId="{F5B859B4-8E04-3F42-84C7-AE34CAD7850E}" type="presParOf" srcId="{9173A538-9502-1348-875E-B804F3EA1088}" destId="{04432E78-16EA-B945-BBEA-DD6D673FA5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CF91-5994-2044-81BC-E029013DA0AA}">
      <dsp:nvSpPr>
        <dsp:cNvPr id="0" name=""/>
        <dsp:cNvSpPr/>
      </dsp:nvSpPr>
      <dsp:spPr>
        <a:xfrm>
          <a:off x="1716925" y="2714441"/>
          <a:ext cx="91440" cy="50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58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716925" y="1115067"/>
          <a:ext cx="91440" cy="495493"/>
        </a:xfrm>
        <a:custGeom>
          <a:avLst/>
          <a:gdLst/>
          <a:ahLst/>
          <a:cxnLst/>
          <a:rect l="0" t="0" r="0" b="0"/>
          <a:pathLst>
            <a:path>
              <a:moveTo>
                <a:pt x="81044" y="0"/>
              </a:moveTo>
              <a:lnTo>
                <a:pt x="81044" y="334450"/>
              </a:lnTo>
              <a:lnTo>
                <a:pt x="45720" y="334450"/>
              </a:lnTo>
              <a:lnTo>
                <a:pt x="45720" y="49549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28772" y="11187"/>
          <a:ext cx="1738394" cy="110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21927" y="194684"/>
          <a:ext cx="1738394" cy="1103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U.S. Department of Labor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(National)</a:t>
          </a:r>
          <a:endParaRPr lang="en-US" sz="1700" kern="1200" dirty="0"/>
        </a:p>
      </dsp:txBody>
      <dsp:txXfrm>
        <a:off x="1154259" y="227016"/>
        <a:ext cx="1673730" cy="1039216"/>
      </dsp:txXfrm>
    </dsp:sp>
    <dsp:sp modelId="{783A5137-820A-D847-B8CC-B414AB8AF267}">
      <dsp:nvSpPr>
        <dsp:cNvPr id="0" name=""/>
        <dsp:cNvSpPr/>
      </dsp:nvSpPr>
      <dsp:spPr>
        <a:xfrm>
          <a:off x="893448" y="1610561"/>
          <a:ext cx="1738394" cy="110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1086603" y="1794058"/>
          <a:ext cx="1738394" cy="1103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Jobs for the Future</a:t>
          </a:r>
          <a:endParaRPr lang="en-US" sz="1700" kern="1200" dirty="0"/>
        </a:p>
      </dsp:txBody>
      <dsp:txXfrm>
        <a:off x="1118935" y="1826390"/>
        <a:ext cx="1673730" cy="1039216"/>
      </dsp:txXfrm>
    </dsp:sp>
    <dsp:sp modelId="{D841183A-AE99-E34F-AEEC-BFDDDA6B149E}">
      <dsp:nvSpPr>
        <dsp:cNvPr id="0" name=""/>
        <dsp:cNvSpPr/>
      </dsp:nvSpPr>
      <dsp:spPr>
        <a:xfrm>
          <a:off x="893448" y="3220024"/>
          <a:ext cx="1738394" cy="110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086603" y="3403521"/>
          <a:ext cx="1738394" cy="1103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Maher&amp;Maher</a:t>
          </a:r>
          <a:r>
            <a:rPr lang="en-US" sz="1700" kern="1200" dirty="0" smtClean="0"/>
            <a:t> and AACC</a:t>
          </a:r>
          <a:endParaRPr lang="en-US" sz="1700" kern="1200" dirty="0"/>
        </a:p>
      </dsp:txBody>
      <dsp:txXfrm>
        <a:off x="1118935" y="3435853"/>
        <a:ext cx="1673730" cy="1039216"/>
      </dsp:txXfrm>
    </dsp:sp>
    <dsp:sp modelId="{939F0E8D-5471-494F-B57B-566F4F84473E}">
      <dsp:nvSpPr>
        <dsp:cNvPr id="0" name=""/>
        <dsp:cNvSpPr/>
      </dsp:nvSpPr>
      <dsp:spPr>
        <a:xfrm>
          <a:off x="3056275" y="1097"/>
          <a:ext cx="1738394" cy="110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2392F-1E3B-514A-B1E9-8C8ADE6CF126}">
      <dsp:nvSpPr>
        <dsp:cNvPr id="0" name=""/>
        <dsp:cNvSpPr/>
      </dsp:nvSpPr>
      <dsp:spPr>
        <a:xfrm>
          <a:off x="3249430" y="184595"/>
          <a:ext cx="1738394" cy="1103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CalState/Merlot</a:t>
          </a:r>
          <a:endParaRPr lang="en-US" sz="1700" kern="1200" dirty="0"/>
        </a:p>
      </dsp:txBody>
      <dsp:txXfrm>
        <a:off x="3281762" y="216927"/>
        <a:ext cx="1673730" cy="1039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9EE76-BBC1-4851-8E06-43891F3D0FBB}">
      <dsp:nvSpPr>
        <dsp:cNvPr id="0" name=""/>
        <dsp:cNvSpPr/>
      </dsp:nvSpPr>
      <dsp:spPr>
        <a:xfrm>
          <a:off x="5" y="457203"/>
          <a:ext cx="2258355" cy="3233549"/>
        </a:xfrm>
        <a:prstGeom prst="roundRect">
          <a:avLst>
            <a:gd name="adj" fmla="val 5000"/>
          </a:avLst>
        </a:prstGeom>
        <a:solidFill>
          <a:srgbClr val="10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 rot="16200000">
        <a:off x="-1099914" y="1557122"/>
        <a:ext cx="2651510" cy="451671"/>
      </dsp:txXfrm>
    </dsp:sp>
    <dsp:sp modelId="{F242EF8B-DDAF-46B0-A840-A9ECA606DD38}">
      <dsp:nvSpPr>
        <dsp:cNvPr id="0" name=""/>
        <dsp:cNvSpPr/>
      </dsp:nvSpPr>
      <dsp:spPr>
        <a:xfrm>
          <a:off x="451676" y="457203"/>
          <a:ext cx="1682474" cy="3233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Program Deliverables</a:t>
          </a:r>
          <a:endParaRPr lang="en-US" sz="2400" b="1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Redesign Education &amp; Training Delivery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51676" y="457203"/>
        <a:ext cx="1682474" cy="3233549"/>
      </dsp:txXfrm>
    </dsp:sp>
    <dsp:sp modelId="{E555F833-F33E-494C-9364-119671ADE5B2}">
      <dsp:nvSpPr>
        <dsp:cNvPr id="0" name=""/>
        <dsp:cNvSpPr/>
      </dsp:nvSpPr>
      <dsp:spPr>
        <a:xfrm>
          <a:off x="2362199" y="457203"/>
          <a:ext cx="2258355" cy="3233549"/>
        </a:xfrm>
        <a:prstGeom prst="roundRect">
          <a:avLst>
            <a:gd name="adj" fmla="val 5000"/>
          </a:avLst>
        </a:prstGeom>
        <a:solidFill>
          <a:srgbClr val="FF65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1"/>
            </a:solidFill>
          </a:endParaRPr>
        </a:p>
      </dsp:txBody>
      <dsp:txXfrm rot="16200000">
        <a:off x="1262280" y="1557122"/>
        <a:ext cx="2651510" cy="451671"/>
      </dsp:txXfrm>
    </dsp:sp>
    <dsp:sp modelId="{28EC9970-E7A5-4863-8200-8F2B5932E99F}">
      <dsp:nvSpPr>
        <dsp:cNvPr id="0" name=""/>
        <dsp:cNvSpPr/>
      </dsp:nvSpPr>
      <dsp:spPr>
        <a:xfrm rot="5400000">
          <a:off x="2149995" y="2154837"/>
          <a:ext cx="398437" cy="3387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461D7-BFA5-433B-B920-B7ADFC4A466A}">
      <dsp:nvSpPr>
        <dsp:cNvPr id="0" name=""/>
        <dsp:cNvSpPr/>
      </dsp:nvSpPr>
      <dsp:spPr>
        <a:xfrm>
          <a:off x="2813870" y="457203"/>
          <a:ext cx="1682474" cy="3233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Participant Outcomes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Student Attainment and Jobs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13870" y="457203"/>
        <a:ext cx="1682474" cy="3233549"/>
      </dsp:txXfrm>
    </dsp:sp>
    <dsp:sp modelId="{46BA7190-17E9-425D-890E-99AD8918942D}">
      <dsp:nvSpPr>
        <dsp:cNvPr id="0" name=""/>
        <dsp:cNvSpPr/>
      </dsp:nvSpPr>
      <dsp:spPr>
        <a:xfrm>
          <a:off x="4675320" y="-5"/>
          <a:ext cx="2258355" cy="3962410"/>
        </a:xfrm>
        <a:prstGeom prst="roundRect">
          <a:avLst>
            <a:gd name="adj" fmla="val 5000"/>
          </a:avLst>
        </a:prstGeom>
        <a:solidFill>
          <a:srgbClr val="8C2C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1"/>
            </a:solidFill>
          </a:endParaRPr>
        </a:p>
      </dsp:txBody>
      <dsp:txXfrm rot="16200000">
        <a:off x="3276567" y="1398747"/>
        <a:ext cx="3249176" cy="451671"/>
      </dsp:txXfrm>
    </dsp:sp>
    <dsp:sp modelId="{B864378F-72B6-46C6-922A-3A3A8F24B57D}">
      <dsp:nvSpPr>
        <dsp:cNvPr id="0" name=""/>
        <dsp:cNvSpPr/>
      </dsp:nvSpPr>
      <dsp:spPr>
        <a:xfrm rot="5400000">
          <a:off x="4487392" y="2154837"/>
          <a:ext cx="398437" cy="3387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5C050-3D04-4053-9146-2842D09BEA50}">
      <dsp:nvSpPr>
        <dsp:cNvPr id="0" name=""/>
        <dsp:cNvSpPr/>
      </dsp:nvSpPr>
      <dsp:spPr>
        <a:xfrm>
          <a:off x="5126991" y="-5"/>
          <a:ext cx="1682474" cy="39624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Ultimate Impact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Structural, systemic change within colleges and across systems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126991" y="-5"/>
        <a:ext cx="1682474" cy="396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212C-2F27-6B4C-8C08-2AD2D0F70D80}">
      <dsp:nvSpPr>
        <dsp:cNvPr id="0" name=""/>
        <dsp:cNvSpPr/>
      </dsp:nvSpPr>
      <dsp:spPr>
        <a:xfrm>
          <a:off x="10" y="0"/>
          <a:ext cx="2273349" cy="353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Leadership Team</a:t>
          </a:r>
          <a:endParaRPr lang="en-US" sz="2500" kern="1200" dirty="0"/>
        </a:p>
      </dsp:txBody>
      <dsp:txXfrm>
        <a:off x="10" y="0"/>
        <a:ext cx="2273349" cy="1059180"/>
      </dsp:txXfrm>
    </dsp:sp>
    <dsp:sp modelId="{5A93FBBD-C4B2-4349-B0D4-9EDC6B2E5E6C}">
      <dsp:nvSpPr>
        <dsp:cNvPr id="0" name=""/>
        <dsp:cNvSpPr/>
      </dsp:nvSpPr>
      <dsp:spPr>
        <a:xfrm>
          <a:off x="228209" y="1059180"/>
          <a:ext cx="1818679" cy="2294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 strategic decisions, high-level support/oversight of  implementation </a:t>
          </a:r>
          <a:endParaRPr lang="en-US" sz="1500" kern="1200" dirty="0"/>
        </a:p>
      </dsp:txBody>
      <dsp:txXfrm>
        <a:off x="281476" y="1112447"/>
        <a:ext cx="1712145" cy="2188356"/>
      </dsp:txXfrm>
    </dsp:sp>
    <dsp:sp modelId="{00F8E393-297A-CC4C-A17A-19EA4FB0F07B}">
      <dsp:nvSpPr>
        <dsp:cNvPr id="0" name=""/>
        <dsp:cNvSpPr/>
      </dsp:nvSpPr>
      <dsp:spPr>
        <a:xfrm>
          <a:off x="2457433" y="0"/>
          <a:ext cx="2273349" cy="353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Management Team</a:t>
          </a:r>
          <a:endParaRPr lang="en-US" sz="2500" kern="1200" dirty="0"/>
        </a:p>
      </dsp:txBody>
      <dsp:txXfrm>
        <a:off x="2457433" y="0"/>
        <a:ext cx="2273349" cy="1059180"/>
      </dsp:txXfrm>
    </dsp:sp>
    <dsp:sp modelId="{45734A1D-1E0B-3C4E-84AC-7402CA6497A3}">
      <dsp:nvSpPr>
        <dsp:cNvPr id="0" name=""/>
        <dsp:cNvSpPr/>
      </dsp:nvSpPr>
      <dsp:spPr>
        <a:xfrm>
          <a:off x="2672060" y="1059180"/>
          <a:ext cx="1818679" cy="2294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oversee implementation: lead grant staff, finance staff, data collection staff, lead faculty</a:t>
          </a:r>
          <a:endParaRPr lang="en-US" sz="1500" kern="1200" dirty="0"/>
        </a:p>
      </dsp:txBody>
      <dsp:txXfrm>
        <a:off x="2725327" y="1112447"/>
        <a:ext cx="1712145" cy="2188356"/>
      </dsp:txXfrm>
    </dsp:sp>
    <dsp:sp modelId="{65B3F37E-B2B2-014B-8C86-4C6A0315E51B}">
      <dsp:nvSpPr>
        <dsp:cNvPr id="0" name=""/>
        <dsp:cNvSpPr/>
      </dsp:nvSpPr>
      <dsp:spPr>
        <a:xfrm>
          <a:off x="4889439" y="0"/>
          <a:ext cx="2273349" cy="353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Implementation Team</a:t>
          </a:r>
          <a:endParaRPr lang="en-US" sz="2500" kern="1200" dirty="0"/>
        </a:p>
      </dsp:txBody>
      <dsp:txXfrm>
        <a:off x="4889439" y="0"/>
        <a:ext cx="2273349" cy="1059180"/>
      </dsp:txXfrm>
    </dsp:sp>
    <dsp:sp modelId="{3A5E2F82-8F20-3543-B892-D1C25EC2D0CE}">
      <dsp:nvSpPr>
        <dsp:cNvPr id="0" name=""/>
        <dsp:cNvSpPr/>
      </dsp:nvSpPr>
      <dsp:spPr>
        <a:xfrm>
          <a:off x="5115910" y="1059180"/>
          <a:ext cx="1818679" cy="2294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Cross-Silo Team to include: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 team plus: key faculty, advisors, financial aid staff, career center staff, navigators, academic and workforce deans</a:t>
          </a:r>
          <a:endParaRPr lang="en-US" sz="1500" kern="1200" dirty="0"/>
        </a:p>
      </dsp:txBody>
      <dsp:txXfrm>
        <a:off x="5169177" y="1112447"/>
        <a:ext cx="1712145" cy="2188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295A-ABE1-BE4E-916F-B73012B37994}">
      <dsp:nvSpPr>
        <dsp:cNvPr id="0" name=""/>
        <dsp:cNvSpPr/>
      </dsp:nvSpPr>
      <dsp:spPr>
        <a:xfrm>
          <a:off x="0" y="0"/>
          <a:ext cx="707389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4936C6-B34C-E943-80E3-FE8FE8072C66}">
      <dsp:nvSpPr>
        <dsp:cNvPr id="0" name=""/>
        <dsp:cNvSpPr/>
      </dsp:nvSpPr>
      <dsp:spPr>
        <a:xfrm>
          <a:off x="7598" y="1219199"/>
          <a:ext cx="227691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Approach Employers Early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Identify skill needs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Build aligned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86953" y="1298554"/>
        <a:ext cx="2118201" cy="1466890"/>
      </dsp:txXfrm>
    </dsp:sp>
    <dsp:sp modelId="{64B3C91D-486D-1145-9DD5-A8FB3813F62B}">
      <dsp:nvSpPr>
        <dsp:cNvPr id="0" name=""/>
        <dsp:cNvSpPr/>
      </dsp:nvSpPr>
      <dsp:spPr>
        <a:xfrm>
          <a:off x="2398494" y="1219199"/>
          <a:ext cx="227691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Work-Based Learning Components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</a:rPr>
            <a:t>internships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</a:rPr>
            <a:t>clinical education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</a:rPr>
            <a:t>on-the-job training</a:t>
          </a:r>
          <a:endParaRPr lang="en-US" sz="1300" kern="1200" dirty="0"/>
        </a:p>
      </dsp:txBody>
      <dsp:txXfrm>
        <a:off x="2477849" y="1298554"/>
        <a:ext cx="2118201" cy="1466890"/>
      </dsp:txXfrm>
    </dsp:sp>
    <dsp:sp modelId="{04432E78-16EA-B945-BBEA-DD6D673FA57F}">
      <dsp:nvSpPr>
        <dsp:cNvPr id="0" name=""/>
        <dsp:cNvSpPr/>
      </dsp:nvSpPr>
      <dsp:spPr>
        <a:xfrm>
          <a:off x="4796988" y="1231912"/>
          <a:ext cx="227691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Early and deep employer engagement leads to JOBS for your graduates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chemeClr val="bg1"/>
            </a:solidFill>
          </a:endParaRPr>
        </a:p>
      </dsp:txBody>
      <dsp:txXfrm>
        <a:off x="4876343" y="1311267"/>
        <a:ext cx="211820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7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2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8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8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841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4U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ACCCTEVAL@urban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ACCCT@dol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freeman@jff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kforce3one.org/" TargetMode="External"/><Relationship Id="rId5" Type="http://schemas.openxmlformats.org/officeDocument/2006/relationships/hyperlink" Target="mailto:TAACCCT@dol.gov" TargetMode="External"/><Relationship Id="rId4" Type="http://schemas.openxmlformats.org/officeDocument/2006/relationships/hyperlink" Target="mailto:John.Heemstra@mitchelltech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0200" y="1155700"/>
            <a:ext cx="8164513" cy="19205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TAACCCT Quick Start Webinar: </a:t>
            </a:r>
          </a:p>
          <a:p>
            <a:pPr algn="ctr"/>
            <a:r>
              <a:rPr lang="en-US" dirty="0"/>
              <a:t>Get your grant off to a good start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1600" dirty="0"/>
              <a:t>Jennifer Freeman, </a:t>
            </a:r>
            <a:r>
              <a:rPr lang="en-US" sz="1600" b="0" dirty="0"/>
              <a:t>Program Director, TAACCCT Learning Network</a:t>
            </a:r>
          </a:p>
          <a:p>
            <a:pPr algn="ctr"/>
            <a:r>
              <a:rPr lang="en-US" sz="1600" dirty="0"/>
              <a:t>John </a:t>
            </a:r>
            <a:r>
              <a:rPr lang="en-US" sz="1600" dirty="0" err="1"/>
              <a:t>Heemstra</a:t>
            </a:r>
            <a:r>
              <a:rPr lang="en-US" sz="1600" dirty="0"/>
              <a:t>, </a:t>
            </a:r>
            <a:r>
              <a:rPr lang="en-US" sz="1600" b="0" dirty="0"/>
              <a:t>TAACCCT Grant Manager, Mitchell Technical Institute, South Dakota</a:t>
            </a:r>
          </a:p>
          <a:p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February 12, 2015</a:t>
            </a:r>
            <a:br>
              <a:rPr lang="en-US" dirty="0" smtClean="0"/>
            </a:br>
            <a:r>
              <a:rPr lang="en-US" dirty="0" smtClean="0"/>
              <a:t>3:00 – 4:00 p.m. 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Management Procedures: </a:t>
            </a:r>
            <a:br>
              <a:rPr lang="en-US" sz="1800" b="1" dirty="0" smtClean="0"/>
            </a:br>
            <a:r>
              <a:rPr lang="en-US" sz="1800" b="1" dirty="0" smtClean="0"/>
              <a:t>A </a:t>
            </a:r>
            <a:r>
              <a:rPr lang="en-US" sz="1800" dirty="0" smtClean="0"/>
              <a:t>Spending Plan 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7900"/>
            <a:ext cx="7683500" cy="1765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Establish quarterly goals for spending. Consortium/college members and the leadership need to keep an eye on expenditures.</a:t>
            </a: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Use reporting process as a tool to engage leadership and grant team</a:t>
            </a:r>
            <a:endParaRPr lang="en-US" sz="1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5198440"/>
              </p:ext>
            </p:extLst>
          </p:nvPr>
        </p:nvGraphicFramePr>
        <p:xfrm>
          <a:off x="609600" y="2667000"/>
          <a:ext cx="769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533400" y="289560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1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Management Procedures: Meeting the Open Educational Resources Requirement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1" y="1600200"/>
            <a:ext cx="8166100" cy="481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 sure all involved faculty understand the OER requirement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700" dirty="0" smtClean="0"/>
              <a:t>Hold meetings with faculty early</a:t>
            </a:r>
          </a:p>
          <a:p>
            <a:r>
              <a:rPr lang="en-US" sz="1700" dirty="0" smtClean="0"/>
              <a:t>Explain the OER requirements of the grant</a:t>
            </a:r>
          </a:p>
          <a:p>
            <a:r>
              <a:rPr lang="en-US" sz="1700" dirty="0" smtClean="0"/>
              <a:t>Train them to find TAACCCT and</a:t>
            </a:r>
            <a:r>
              <a:rPr lang="en-US" sz="1700" dirty="0"/>
              <a:t> </a:t>
            </a:r>
            <a:r>
              <a:rPr lang="en-US" sz="1700" dirty="0" smtClean="0"/>
              <a:t>other OER (don’t reinvent the wheel!)</a:t>
            </a:r>
          </a:p>
          <a:p>
            <a:r>
              <a:rPr lang="en-US" sz="1700" dirty="0" smtClean="0"/>
              <a:t>Train them regarding the CCBY license requirement</a:t>
            </a:r>
          </a:p>
          <a:p>
            <a:r>
              <a:rPr lang="en-US" sz="1700" dirty="0" smtClean="0"/>
              <a:t>April 20, 2 p.m. Orientation to OER and Creative Commons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b="1" dirty="0" smtClean="0"/>
              <a:t>Creative Commons and OPEN (Open Professionals Education Network) </a:t>
            </a:r>
            <a:r>
              <a:rPr lang="en-US" dirty="0" smtClean="0"/>
              <a:t>team can help! 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dirty="0" smtClean="0">
                <a:hlinkClick r:id="rId3"/>
              </a:rPr>
              <a:t>www.Open4Us.org</a:t>
            </a: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				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501650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7000"/>
            <a:ext cx="7772400" cy="42164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For Job Placement Verification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Set </a:t>
            </a:r>
            <a:r>
              <a:rPr lang="en-US" b="0" dirty="0"/>
              <a:t>up a system for wage-record matching with the Unemployment Insurance agency in your state 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For </a:t>
            </a:r>
            <a:r>
              <a:rPr lang="en-US" b="0" dirty="0"/>
              <a:t>help with wage-record matching email </a:t>
            </a:r>
            <a:r>
              <a:rPr lang="en-US" b="0" dirty="0">
                <a:hlinkClick r:id="rId3"/>
              </a:rPr>
              <a:t>TAACCCT@dol.gov</a:t>
            </a:r>
            <a:r>
              <a:rPr lang="en-US" b="0" dirty="0"/>
              <a:t> </a:t>
            </a:r>
          </a:p>
          <a:p>
            <a:endParaRPr lang="en-US" dirty="0"/>
          </a:p>
          <a:p>
            <a:r>
              <a:rPr lang="en-US" dirty="0" smtClean="0"/>
              <a:t>For 3</a:t>
            </a:r>
            <a:r>
              <a:rPr lang="en-US" baseline="30000" dirty="0" smtClean="0"/>
              <a:t>rd</a:t>
            </a:r>
            <a:r>
              <a:rPr lang="en-US" dirty="0" smtClean="0"/>
              <a:t> Party Evaluation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Note </a:t>
            </a:r>
            <a:r>
              <a:rPr lang="en-US" b="0" dirty="0"/>
              <a:t>May 15</a:t>
            </a:r>
            <a:r>
              <a:rPr lang="en-US" b="0" baseline="30000" dirty="0"/>
              <a:t>th</a:t>
            </a:r>
            <a:r>
              <a:rPr lang="en-US" b="0" dirty="0"/>
              <a:t> deadline for </a:t>
            </a:r>
            <a:r>
              <a:rPr lang="en-US" b="0" dirty="0" smtClean="0"/>
              <a:t>submitting your grant evaluation plan.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For help with 3</a:t>
            </a:r>
            <a:r>
              <a:rPr lang="en-US" b="0" baseline="30000" dirty="0" smtClean="0"/>
              <a:t>rd</a:t>
            </a:r>
            <a:r>
              <a:rPr lang="en-US" b="0" dirty="0" smtClean="0"/>
              <a:t> party evaluation: Urban Institute at </a:t>
            </a:r>
            <a:r>
              <a:rPr lang="en-US" b="0" dirty="0" smtClean="0">
                <a:hlinkClick r:id="rId4"/>
              </a:rPr>
              <a:t>TAACCCTEVAL@urban.org</a:t>
            </a:r>
            <a:r>
              <a:rPr lang="en-US" b="0" dirty="0" smtClean="0"/>
              <a:t> </a:t>
            </a:r>
            <a:endParaRPr lang="en-US" b="0" dirty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Management Procedures: </a:t>
            </a:r>
          </a:p>
          <a:p>
            <a:r>
              <a:rPr lang="en-US" sz="1800" b="1" cap="none" dirty="0" smtClean="0">
                <a:solidFill>
                  <a:srgbClr val="FFFFFF"/>
                </a:solidFill>
              </a:rPr>
              <a:t>Date </a:t>
            </a:r>
            <a:r>
              <a:rPr lang="en-US" sz="1800" b="1" cap="none" dirty="0">
                <a:solidFill>
                  <a:srgbClr val="FFFFFF"/>
                </a:solidFill>
              </a:rPr>
              <a:t>C</a:t>
            </a:r>
            <a:r>
              <a:rPr lang="en-US" sz="1800" b="1" cap="none" dirty="0" smtClean="0">
                <a:solidFill>
                  <a:srgbClr val="FFFFFF"/>
                </a:solidFill>
              </a:rPr>
              <a:t>ollection &amp; Evaluation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Polling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1955800"/>
            <a:ext cx="7862887" cy="3822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Think about your current practices and assess </a:t>
            </a:r>
            <a:r>
              <a:rPr lang="en-US" dirty="0">
                <a:solidFill>
                  <a:schemeClr val="tx1"/>
                </a:solidFill>
              </a:rPr>
              <a:t>your capacity in </a:t>
            </a:r>
            <a:r>
              <a:rPr lang="en-US" u="sng" dirty="0" smtClean="0">
                <a:solidFill>
                  <a:schemeClr val="tx1"/>
                </a:solidFill>
              </a:rPr>
              <a:t>Management Procedures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a scale of 1-4;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Just getting started				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In the process of establishing practices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Have some practices in place		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1600" b="0" dirty="0">
                <a:solidFill>
                  <a:schemeClr val="tx1"/>
                </a:solidFill>
              </a:rPr>
              <a:t> =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Have strong practices in place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809027"/>
            <a:ext cx="1991053" cy="1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Communications: Information Sharing and Cross-College/System Engagement 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763000" cy="496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Build systems for sharing grant information…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Newsletters</a:t>
            </a:r>
            <a:r>
              <a:rPr lang="en-US" sz="1600" dirty="0"/>
              <a:t>, Email </a:t>
            </a:r>
            <a:r>
              <a:rPr lang="en-US" sz="1600" dirty="0" smtClean="0"/>
              <a:t>Blasts</a:t>
            </a:r>
          </a:p>
          <a:p>
            <a:r>
              <a:rPr lang="en-US" sz="1600" dirty="0" smtClean="0"/>
              <a:t>Presentations (in-person and by webinar) </a:t>
            </a:r>
          </a:p>
          <a:p>
            <a:r>
              <a:rPr lang="en-US" sz="1600" dirty="0" smtClean="0"/>
              <a:t>Kick-off event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… and peer sharing and planning 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College-wide implementation team </a:t>
            </a:r>
          </a:p>
          <a:p>
            <a:pPr>
              <a:buFontTx/>
              <a:buChar char="•"/>
            </a:pPr>
            <a:r>
              <a:rPr lang="en-US" sz="1600" dirty="0" smtClean="0"/>
              <a:t>College lead meetings (w/in a consortium)</a:t>
            </a:r>
          </a:p>
          <a:p>
            <a:r>
              <a:rPr lang="en-US" sz="1600" dirty="0" smtClean="0"/>
              <a:t>Consortium or college-wide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Industry Teams</a:t>
            </a:r>
          </a:p>
          <a:p>
            <a:r>
              <a:rPr lang="en-US" sz="1600" dirty="0" smtClean="0"/>
              <a:t>Faculty Working Groups</a:t>
            </a:r>
          </a:p>
          <a:p>
            <a:r>
              <a:rPr lang="en-US" sz="1600" dirty="0" smtClean="0"/>
              <a:t>Community College/Job Center </a:t>
            </a:r>
            <a:r>
              <a:rPr lang="en-US" sz="1600" dirty="0" err="1" smtClean="0"/>
              <a:t>Convenings</a:t>
            </a:r>
            <a:endParaRPr lang="en-US" sz="1600" dirty="0" smtClean="0"/>
          </a:p>
          <a:p>
            <a:r>
              <a:rPr lang="en-US" sz="1600" dirty="0" smtClean="0"/>
              <a:t>Virtual </a:t>
            </a:r>
            <a:r>
              <a:rPr lang="en-US" sz="1600" dirty="0"/>
              <a:t>Peer Sharing via Online Tool (e.g. </a:t>
            </a:r>
            <a:r>
              <a:rPr lang="en-US" sz="1600" dirty="0" smtClean="0"/>
              <a:t>Basecamp, </a:t>
            </a:r>
            <a:r>
              <a:rPr lang="en-US" sz="1600" dirty="0" err="1" smtClean="0"/>
              <a:t>Dropbox</a:t>
            </a:r>
            <a:r>
              <a:rPr lang="en-US" sz="1600" dirty="0" smtClean="0"/>
              <a:t>, </a:t>
            </a:r>
            <a:r>
              <a:rPr lang="en-US" sz="1600" dirty="0"/>
              <a:t>or </a:t>
            </a:r>
            <a:r>
              <a:rPr lang="en-US" sz="1600" dirty="0" err="1"/>
              <a:t>GroupSite</a:t>
            </a:r>
            <a:r>
              <a:rPr lang="en-US" sz="1600" dirty="0"/>
              <a:t>)</a:t>
            </a:r>
          </a:p>
          <a:p>
            <a:endParaRPr lang="en-US" sz="17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.13.13 Summ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078430"/>
            <a:ext cx="4114800" cy="27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8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Polling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1955800"/>
            <a:ext cx="7862887" cy="3822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Think about your current practices and assess </a:t>
            </a:r>
            <a:r>
              <a:rPr lang="en-US" dirty="0">
                <a:solidFill>
                  <a:schemeClr val="tx1"/>
                </a:solidFill>
              </a:rPr>
              <a:t>your capacity in </a:t>
            </a:r>
            <a:r>
              <a:rPr lang="en-US" u="sng" dirty="0" smtClean="0">
                <a:solidFill>
                  <a:schemeClr val="tx1"/>
                </a:solidFill>
              </a:rPr>
              <a:t>Communications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a scale of 1-4;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Just getting started				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In the process of establishing practices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Have some practices in place		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1600" b="0" dirty="0">
                <a:solidFill>
                  <a:schemeClr val="tx1"/>
                </a:solidFill>
              </a:rPr>
              <a:t> =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Have strong practices in place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809027"/>
            <a:ext cx="1991053" cy="1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Leadership and Decision-Making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8602793"/>
              </p:ext>
            </p:extLst>
          </p:nvPr>
        </p:nvGraphicFramePr>
        <p:xfrm>
          <a:off x="1041400" y="2590800"/>
          <a:ext cx="7162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17825" y="1104900"/>
            <a:ext cx="3409975" cy="800100"/>
            <a:chOff x="874" y="-840615"/>
            <a:chExt cx="2273349" cy="3530600"/>
          </a:xfrm>
        </p:grpSpPr>
        <p:sp>
          <p:nvSpPr>
            <p:cNvPr id="6" name="Rounded Rectangle 5"/>
            <p:cNvSpPr/>
            <p:nvPr/>
          </p:nvSpPr>
          <p:spPr>
            <a:xfrm>
              <a:off x="874" y="-840615"/>
              <a:ext cx="2273349" cy="35306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874" y="0"/>
              <a:ext cx="2273349" cy="1059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Project Lead</a:t>
              </a:r>
              <a:endParaRPr lang="en-US" sz="2500" kern="1200" dirty="0"/>
            </a:p>
          </p:txBody>
        </p:sp>
      </p:grpSp>
      <p:sp>
        <p:nvSpPr>
          <p:cNvPr id="3" name="Right Brace 2"/>
          <p:cNvSpPr/>
          <p:nvPr/>
        </p:nvSpPr>
        <p:spPr>
          <a:xfrm rot="5400000">
            <a:off x="4432300" y="-1054100"/>
            <a:ext cx="876300" cy="64135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Polling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1955800"/>
            <a:ext cx="7862887" cy="3822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Think about your current practices and assess </a:t>
            </a:r>
            <a:r>
              <a:rPr lang="en-US" dirty="0">
                <a:solidFill>
                  <a:schemeClr val="tx1"/>
                </a:solidFill>
              </a:rPr>
              <a:t>your capacity in </a:t>
            </a:r>
            <a:r>
              <a:rPr lang="en-US" u="sng" dirty="0" smtClean="0">
                <a:solidFill>
                  <a:schemeClr val="tx1"/>
                </a:solidFill>
              </a:rPr>
              <a:t>Leaderships &amp; Decision Making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a scale of 1-4;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Just getting started				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In the process of establishing practices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= </a:t>
            </a:r>
            <a:r>
              <a:rPr lang="en-US" sz="1600" b="0" dirty="0">
                <a:solidFill>
                  <a:schemeClr val="tx1"/>
                </a:solidFill>
              </a:rPr>
              <a:t>Have some practices in place		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1600" b="0" dirty="0">
                <a:solidFill>
                  <a:schemeClr val="tx1"/>
                </a:solidFill>
              </a:rPr>
              <a:t> =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Have strong practices in place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809027"/>
            <a:ext cx="1991053" cy="1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4394200" cy="3327400"/>
          </a:xfrm>
          <a:prstGeom prst="rightArrow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				                      </a:t>
            </a:r>
            <a:r>
              <a:rPr lang="en-US" sz="2000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			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Common Goals and Shared Commitment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Shared Blueprint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	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Strong Outcomes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05000"/>
            <a:ext cx="2696210" cy="407487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373884" y="2411984"/>
            <a:ext cx="5334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6300" y="419100"/>
            <a:ext cx="525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Stakeholder Engagement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73884" y="4126484"/>
            <a:ext cx="5334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0094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14400"/>
            <a:ext cx="8801100" cy="944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318869"/>
            <a:ext cx="522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Stakeholder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Engagement: The Public Workforce System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2900" y="1930400"/>
            <a:ext cx="69557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b="1" dirty="0" smtClean="0"/>
              <a:t>Engage the system early in the grant </a:t>
            </a:r>
            <a:r>
              <a:rPr lang="en-US" dirty="0" smtClean="0"/>
              <a:t>– explore areas of collaboration </a:t>
            </a:r>
          </a:p>
          <a:p>
            <a:r>
              <a:rPr lang="en-US" dirty="0"/>
              <a:t>	</a:t>
            </a:r>
            <a:r>
              <a:rPr lang="en-US" dirty="0" smtClean="0"/>
              <a:t>NOW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Focus on developing a true partnership </a:t>
            </a:r>
            <a:r>
              <a:rPr lang="en-US" dirty="0" smtClean="0"/>
              <a:t>– what TAACCCT services </a:t>
            </a:r>
          </a:p>
          <a:p>
            <a:r>
              <a:rPr lang="en-US" dirty="0"/>
              <a:t>	</a:t>
            </a:r>
            <a:r>
              <a:rPr lang="en-US" dirty="0" smtClean="0"/>
              <a:t>and activities can benefit the PWS?  What can PWS services and</a:t>
            </a:r>
          </a:p>
          <a:p>
            <a:r>
              <a:rPr lang="en-US" dirty="0" smtClean="0"/>
              <a:t>	activities can benefit the TAACCCT grant?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Explore how the TAACCCT grant can support PWS outcomes</a:t>
            </a:r>
            <a:r>
              <a:rPr lang="en-US" dirty="0" smtClean="0"/>
              <a:t>, such </a:t>
            </a:r>
          </a:p>
          <a:p>
            <a:r>
              <a:rPr lang="en-US" dirty="0"/>
              <a:t>	</a:t>
            </a:r>
            <a:r>
              <a:rPr lang="en-US" dirty="0" smtClean="0"/>
              <a:t>as employment of PWS participants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Leverage your respective core competencies </a:t>
            </a:r>
            <a:r>
              <a:rPr lang="en-US" dirty="0" smtClean="0"/>
              <a:t>– in what areas is the </a:t>
            </a:r>
          </a:p>
          <a:p>
            <a:r>
              <a:rPr lang="en-US" dirty="0"/>
              <a:t>	</a:t>
            </a:r>
            <a:r>
              <a:rPr lang="en-US" dirty="0" smtClean="0"/>
              <a:t>PWS particularly effective?  Where does the college excel?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Utilize common stakeholders </a:t>
            </a:r>
            <a:r>
              <a:rPr lang="en-US" dirty="0" smtClean="0"/>
              <a:t>– shared board members, employers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Identify a PWS partner to serve as a champion with their peers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Presenters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9600" y="4038600"/>
            <a:ext cx="50038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John </a:t>
            </a:r>
            <a:r>
              <a:rPr lang="en-US" sz="2200" b="1" dirty="0" err="1" smtClean="0"/>
              <a:t>Heemstra</a:t>
            </a:r>
            <a:r>
              <a:rPr lang="en-US" sz="2200" dirty="0" smtClean="0"/>
              <a:t>, </a:t>
            </a:r>
            <a:r>
              <a:rPr lang="en-US" sz="2400" dirty="0"/>
              <a:t>TAACCCT Grant Manager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Mitchell Technical Institute, South Dakota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9600" y="1562100"/>
            <a:ext cx="5232400" cy="1346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Jennifer Freeman, </a:t>
            </a:r>
            <a:r>
              <a:rPr lang="en-US" dirty="0" smtClean="0"/>
              <a:t>Program Director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TAACCCT </a:t>
            </a:r>
            <a:r>
              <a:rPr lang="en-US" dirty="0"/>
              <a:t>Learning Network</a:t>
            </a:r>
          </a:p>
          <a:p>
            <a:pPr marL="0" indent="0">
              <a:buNone/>
            </a:pPr>
            <a:r>
              <a:rPr lang="en-US" dirty="0"/>
              <a:t>Jobs for the Future</a:t>
            </a:r>
          </a:p>
        </p:txBody>
      </p:sp>
      <p:pic>
        <p:nvPicPr>
          <p:cNvPr id="6" name="Picture 5" descr="20141009_2229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91974"/>
            <a:ext cx="1903228" cy="2295959"/>
          </a:xfrm>
          <a:prstGeom prst="rect">
            <a:avLst/>
          </a:prstGeom>
        </p:spPr>
      </p:pic>
      <p:pic>
        <p:nvPicPr>
          <p:cNvPr id="3" name="Picture 2" descr="John Heems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903998"/>
            <a:ext cx="2387600" cy="20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Polling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179513"/>
            <a:ext cx="7772400" cy="42433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Q. What is the status of your working relationship with your WIB and/or One-Stop Career Center/American Job Center?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Signed on to the grant but no defined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Role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Defined role (on paper) but limited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Active engagement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Clearly defined role and we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 actively working together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578100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463034"/>
            <a:ext cx="47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Stakeholder Engagement: Employers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http://masscc.org/sites/g/files/g769376/f/201307/DSC_0695_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8" y="4787900"/>
            <a:ext cx="50631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9177811"/>
              </p:ext>
            </p:extLst>
          </p:nvPr>
        </p:nvGraphicFramePr>
        <p:xfrm>
          <a:off x="279400" y="1028700"/>
          <a:ext cx="7073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74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Polling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179513"/>
            <a:ext cx="7772400" cy="42433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Q. How </a:t>
            </a:r>
            <a:r>
              <a:rPr lang="en-US" dirty="0">
                <a:solidFill>
                  <a:schemeClr val="tx1"/>
                </a:solidFill>
              </a:rPr>
              <a:t>many </a:t>
            </a:r>
            <a:r>
              <a:rPr lang="en-US" dirty="0" smtClean="0">
                <a:solidFill>
                  <a:schemeClr val="tx1"/>
                </a:solidFill>
              </a:rPr>
              <a:t>have </a:t>
            </a:r>
            <a:r>
              <a:rPr lang="en-US" dirty="0">
                <a:solidFill>
                  <a:schemeClr val="tx1"/>
                </a:solidFill>
              </a:rPr>
              <a:t>employer partners who are involved in </a:t>
            </a:r>
            <a:r>
              <a:rPr lang="en-US" dirty="0" smtClean="0">
                <a:solidFill>
                  <a:schemeClr val="tx1"/>
                </a:solidFill>
              </a:rPr>
              <a:t>any of the following ways? </a:t>
            </a:r>
            <a:r>
              <a:rPr lang="en-US" dirty="0">
                <a:solidFill>
                  <a:schemeClr val="tx1"/>
                </a:solidFill>
              </a:rPr>
              <a:t>(select all that apply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mployer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dirty="0" smtClean="0">
                <a:solidFill>
                  <a:schemeClr val="tx1"/>
                </a:solidFill>
              </a:rPr>
              <a:t>faculty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quipment donation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urriculum development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Internships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uaranteed </a:t>
            </a:r>
            <a:r>
              <a:rPr lang="en-US" dirty="0">
                <a:solidFill>
                  <a:schemeClr val="tx1"/>
                </a:solidFill>
              </a:rPr>
              <a:t>interviews for </a:t>
            </a:r>
            <a:r>
              <a:rPr lang="en-US" dirty="0" smtClean="0">
                <a:solidFill>
                  <a:schemeClr val="tx1"/>
                </a:solidFill>
              </a:rPr>
              <a:t>graduates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ther?  ___________________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578100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Wrap-up Reminders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7000"/>
            <a:ext cx="7772400" cy="42164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Maintain regular communication with your Federal Project Officer.</a:t>
            </a:r>
          </a:p>
          <a:p>
            <a:endParaRPr lang="en-US" dirty="0"/>
          </a:p>
          <a:p>
            <a:r>
              <a:rPr lang="en-US" dirty="0" smtClean="0"/>
              <a:t>Check out TAACCCT related resources on </a:t>
            </a:r>
            <a:r>
              <a:rPr lang="en-US" dirty="0" smtClean="0">
                <a:hlinkClick r:id="rId3"/>
              </a:rPr>
              <a:t>www.Workforce3One.org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Reach out to the TAACCCT Learning Network with questions and to connect with peers and resources at </a:t>
            </a:r>
            <a:r>
              <a:rPr lang="en-US" dirty="0" smtClean="0">
                <a:hlinkClick r:id="rId4"/>
              </a:rPr>
              <a:t>TAACCCT@dol.gov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83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Questions &amp; Answers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160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5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27989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sz="5400" dirty="0"/>
              <a:t>Jennifer Freeman, Program Director, TAACCCT Learning Network</a:t>
            </a:r>
          </a:p>
          <a:p>
            <a:r>
              <a:rPr lang="en-US" sz="5400" dirty="0">
                <a:hlinkClick r:id="rId3"/>
              </a:rPr>
              <a:t>Jfreeman@jff.org</a:t>
            </a:r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John </a:t>
            </a:r>
            <a:r>
              <a:rPr lang="en-US" sz="5400" dirty="0" err="1"/>
              <a:t>Heemstra</a:t>
            </a:r>
            <a:r>
              <a:rPr lang="en-US" sz="5400" dirty="0"/>
              <a:t>, TAACCCT Grant Manager, Mitchell Technical Institute, South Dakota</a:t>
            </a:r>
          </a:p>
          <a:p>
            <a:r>
              <a:rPr lang="en-US" sz="5400" dirty="0">
                <a:hlinkClick r:id="rId4"/>
              </a:rPr>
              <a:t>John.Heemstra@mitchelltech.edu</a:t>
            </a:r>
            <a:r>
              <a:rPr lang="en-US" sz="5400" dirty="0"/>
              <a:t> 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TAACCCT Learning Network, </a:t>
            </a:r>
            <a:r>
              <a:rPr lang="en-US" sz="5400" dirty="0">
                <a:hlinkClick r:id="rId5"/>
              </a:rPr>
              <a:t>TAACCCT@dol.gov</a:t>
            </a:r>
            <a:r>
              <a:rPr lang="en-US" sz="5400" dirty="0"/>
              <a:t> 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6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Purpose: To learn about the essential early steps for successful grant implementation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Welcome &amp; Introduction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TAACCCT Learning Network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Understanding TAACCCT Goals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Common Hazards &amp; Elements of Success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Workplans</a:t>
            </a:r>
            <a:r>
              <a:rPr lang="en-US" b="0" dirty="0" smtClean="0"/>
              <a:t> &amp; </a:t>
            </a:r>
            <a:r>
              <a:rPr lang="en-US" b="0" dirty="0"/>
              <a:t>R</a:t>
            </a:r>
            <a:r>
              <a:rPr lang="en-US" b="0" dirty="0" smtClean="0"/>
              <a:t>eporting </a:t>
            </a:r>
            <a:r>
              <a:rPr lang="en-US" b="0" dirty="0"/>
              <a:t>S</a:t>
            </a:r>
            <a:r>
              <a:rPr lang="en-US" b="0" dirty="0" smtClean="0"/>
              <a:t>ystems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Leadership, Management and Decision-Making Structures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Communications </a:t>
            </a:r>
            <a:r>
              <a:rPr lang="en-US" b="0" dirty="0"/>
              <a:t>within the college and across the consortium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Stakeholder Engagement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Open Educational Resources requirement and the CCBY license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Data Collection &amp; Evaluation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Q &amp;A</a:t>
            </a:r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Agenda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Which do you represent?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Single college grantee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Consortium grantee</a:t>
            </a:r>
          </a:p>
          <a:p>
            <a:endParaRPr lang="en-US" b="0" dirty="0" smtClean="0"/>
          </a:p>
          <a:p>
            <a:r>
              <a:rPr lang="en-US" dirty="0" smtClean="0"/>
              <a:t>What is your TAACCCT experience?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This is my first time managing a TAACCCT grant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I have managed one or more previous rounds of TAACCCT</a:t>
            </a:r>
          </a:p>
          <a:p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431597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About The TAACCCT Learning Network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30950889"/>
              </p:ext>
            </p:extLst>
          </p:nvPr>
        </p:nvGraphicFramePr>
        <p:xfrm>
          <a:off x="3732650" y="1295400"/>
          <a:ext cx="5843150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851649" y="2755900"/>
            <a:ext cx="1822450" cy="363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Providers of TA to TAACCCT Grantees: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Creative Commons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CAST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NSF/ATE Centers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722313" y="1435100"/>
            <a:ext cx="3709987" cy="445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TAACCCT Learning Network </a:t>
            </a:r>
            <a:r>
              <a:rPr lang="en-US" b="1" dirty="0" smtClean="0">
                <a:solidFill>
                  <a:srgbClr val="000000"/>
                </a:solidFill>
              </a:rPr>
              <a:t>helps TAACCCT grantees achieve their greatest success. </a:t>
            </a:r>
            <a:r>
              <a:rPr lang="en-US" dirty="0" smtClean="0">
                <a:solidFill>
                  <a:srgbClr val="000000"/>
                </a:solidFill>
              </a:rPr>
              <a:t>It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led </a:t>
            </a:r>
            <a:r>
              <a:rPr lang="en-US" dirty="0" smtClean="0">
                <a:solidFill>
                  <a:srgbClr val="000000"/>
                </a:solidFill>
              </a:rPr>
              <a:t>by Jobs for the Future and supported by the U.S. DOL. 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000000"/>
                </a:solidFill>
              </a:rPr>
              <a:t>The TLN expands on the technical assistance that is currently provided by Creative Commons, CAST, and CalState/Merlot and adds new services and support provided by JFF with its partners Maher &amp; Maher and the American Association of Community College, and the National Science Foundation advanced Technological Education Centers.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Multiple Goals Of The TAACCCT Grant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5655009"/>
              </p:ext>
            </p:extLst>
          </p:nvPr>
        </p:nvGraphicFramePr>
        <p:xfrm>
          <a:off x="1219200" y="1487715"/>
          <a:ext cx="6934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94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790700"/>
            <a:ext cx="7772400" cy="51054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Five top challenges that hinder TAACCCT Grant Success: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Lack of Leadership Buy-In: </a:t>
            </a:r>
            <a:r>
              <a:rPr lang="en-US" b="0" dirty="0" smtClean="0"/>
              <a:t>Limited/unclear support from high level college leadership </a:t>
            </a:r>
          </a:p>
          <a:p>
            <a:pPr marL="457200" indent="-457200">
              <a:buAutoNum type="arabicPeriod"/>
            </a:pPr>
            <a:r>
              <a:rPr lang="en-US" dirty="0" smtClean="0"/>
              <a:t>Slow Start-Up: </a:t>
            </a:r>
            <a:r>
              <a:rPr lang="en-US" b="0" dirty="0" smtClean="0"/>
              <a:t>Significant lags in implementation due to slow staffing, program approval, etc.</a:t>
            </a:r>
          </a:p>
          <a:p>
            <a:pPr marL="457200" indent="-457200">
              <a:buAutoNum type="arabicPeriod"/>
            </a:pPr>
            <a:r>
              <a:rPr lang="en-US" dirty="0" smtClean="0"/>
              <a:t>Process and Procedural Hurdles: </a:t>
            </a:r>
            <a:r>
              <a:rPr lang="en-US" b="0" dirty="0" smtClean="0"/>
              <a:t>Lengthy challenges in completing procurement, securing </a:t>
            </a:r>
            <a:r>
              <a:rPr lang="en-US" b="0" dirty="0"/>
              <a:t>c</a:t>
            </a:r>
            <a:r>
              <a:rPr lang="en-US" b="0" dirty="0" smtClean="0"/>
              <a:t>ourse/program approval</a:t>
            </a:r>
          </a:p>
          <a:p>
            <a:pPr marL="457200" indent="-457200">
              <a:buAutoNum type="arabicPeriod"/>
            </a:pPr>
            <a:r>
              <a:rPr lang="en-US" dirty="0" smtClean="0"/>
              <a:t>Weak Consortium Management</a:t>
            </a:r>
            <a:r>
              <a:rPr lang="en-US" b="0" dirty="0" smtClean="0"/>
              <a:t>: Limited processes for sharing information with consortium members, and supporting their collaboration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Lagging Expenditures</a:t>
            </a:r>
            <a:r>
              <a:rPr lang="en-US" b="0" dirty="0" smtClean="0"/>
              <a:t>: Grants are significantly underspent well into the period of performance</a:t>
            </a:r>
          </a:p>
          <a:p>
            <a:pPr marL="457200" indent="-457200">
              <a:buAutoNum type="arabicPeriod"/>
            </a:pPr>
            <a:endParaRPr lang="en-US" b="0" dirty="0"/>
          </a:p>
          <a:p>
            <a:r>
              <a:rPr lang="en-US" dirty="0" smtClean="0"/>
              <a:t>Honorable Mentions include</a:t>
            </a:r>
            <a:r>
              <a:rPr lang="en-US" b="0" dirty="0" smtClean="0"/>
              <a:t>: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Participant Job Placement</a:t>
            </a:r>
            <a:r>
              <a:rPr lang="en-US" b="0" dirty="0" smtClean="0"/>
              <a:t>: Colleges struggle helping students secure employment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Fear</a:t>
            </a:r>
            <a:r>
              <a:rPr lang="en-US" b="0" dirty="0" smtClean="0"/>
              <a:t>: Grantees are hesitant to initiate grant activities because of the complexity of the grant, its size, importance to ETA, etc.</a:t>
            </a:r>
          </a:p>
          <a:p>
            <a:pPr marL="457200" indent="-457200">
              <a:buAutoNum type="arabicPeriod"/>
            </a:pPr>
            <a:endParaRPr lang="en-US" b="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0692" y="468531"/>
            <a:ext cx="575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Don’t get Tripped Up by These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5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300" y="40639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Elements for Success: First Steps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1392" y="1498361"/>
            <a:ext cx="8174091" cy="4671402"/>
            <a:chOff x="560305" y="1323048"/>
            <a:chExt cx="8174091" cy="4671402"/>
          </a:xfrm>
        </p:grpSpPr>
        <p:sp>
          <p:nvSpPr>
            <p:cNvPr id="9" name="Freeform 8"/>
            <p:cNvSpPr/>
            <p:nvPr/>
          </p:nvSpPr>
          <p:spPr>
            <a:xfrm>
              <a:off x="3441702" y="1349610"/>
              <a:ext cx="2514611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Leadership and Decision-Making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41702" y="2001999"/>
              <a:ext cx="2514611" cy="1354450"/>
            </a:xfrm>
            <a:custGeom>
              <a:avLst/>
              <a:gdLst>
                <a:gd name="connsiteX0" fmla="*/ 0 w 1926536"/>
                <a:gd name="connsiteY0" fmla="*/ 0 h 1003110"/>
                <a:gd name="connsiteX1" fmla="*/ 1926536 w 1926536"/>
                <a:gd name="connsiteY1" fmla="*/ 0 h 1003110"/>
                <a:gd name="connsiteX2" fmla="*/ 1926536 w 1926536"/>
                <a:gd name="connsiteY2" fmla="*/ 1003110 h 1003110"/>
                <a:gd name="connsiteX3" fmla="*/ 0 w 1926536"/>
                <a:gd name="connsiteY3" fmla="*/ 1003110 h 1003110"/>
                <a:gd name="connsiteX4" fmla="*/ 0 w 1926536"/>
                <a:gd name="connsiteY4" fmla="*/ 0 h 10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1003110">
                  <a:moveTo>
                    <a:pt x="0" y="0"/>
                  </a:moveTo>
                  <a:lnTo>
                    <a:pt x="1926536" y="0"/>
                  </a:lnTo>
                  <a:lnTo>
                    <a:pt x="1926536" y="1003110"/>
                  </a:lnTo>
                  <a:lnTo>
                    <a:pt x="0" y="1003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Ensure leadership buy-in and visible support</a:t>
              </a: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Establish structures for decision-making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41701" y="3466595"/>
              <a:ext cx="2514612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Stakeholder Engagement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41701" y="4118984"/>
              <a:ext cx="2514612" cy="1875465"/>
            </a:xfrm>
            <a:custGeom>
              <a:avLst/>
              <a:gdLst>
                <a:gd name="connsiteX0" fmla="*/ 0 w 1523158"/>
                <a:gd name="connsiteY0" fmla="*/ 0 h 4178233"/>
                <a:gd name="connsiteX1" fmla="*/ 1523158 w 1523158"/>
                <a:gd name="connsiteY1" fmla="*/ 0 h 4178233"/>
                <a:gd name="connsiteX2" fmla="*/ 1523158 w 1523158"/>
                <a:gd name="connsiteY2" fmla="*/ 4178233 h 4178233"/>
                <a:gd name="connsiteX3" fmla="*/ 0 w 1523158"/>
                <a:gd name="connsiteY3" fmla="*/ 4178233 h 4178233"/>
                <a:gd name="connsiteX4" fmla="*/ 0 w 1523158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158" h="4178233">
                  <a:moveTo>
                    <a:pt x="0" y="0"/>
                  </a:moveTo>
                  <a:lnTo>
                    <a:pt x="1523158" y="0"/>
                  </a:lnTo>
                  <a:lnTo>
                    <a:pt x="1523158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Build strong partnerships with workforce system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Engage employers </a:t>
              </a: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305" y="1323048"/>
              <a:ext cx="2602007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Management Procedures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0305" y="2005618"/>
              <a:ext cx="2602007" cy="3988831"/>
            </a:xfrm>
            <a:custGeom>
              <a:avLst/>
              <a:gdLst>
                <a:gd name="connsiteX0" fmla="*/ 0 w 1926536"/>
                <a:gd name="connsiteY0" fmla="*/ 0 h 4178233"/>
                <a:gd name="connsiteX1" fmla="*/ 1926536 w 1926536"/>
                <a:gd name="connsiteY1" fmla="*/ 0 h 4178233"/>
                <a:gd name="connsiteX2" fmla="*/ 1926536 w 1926536"/>
                <a:gd name="connsiteY2" fmla="*/ 4178233 h 4178233"/>
                <a:gd name="connsiteX3" fmla="*/ 0 w 1926536"/>
                <a:gd name="connsiteY3" fmla="*/ 4178233 h 4178233"/>
                <a:gd name="connsiteX4" fmla="*/ 0 w 1926536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4178233">
                  <a:moveTo>
                    <a:pt x="0" y="0"/>
                  </a:moveTo>
                  <a:lnTo>
                    <a:pt x="1926536" y="0"/>
                  </a:lnTo>
                  <a:lnTo>
                    <a:pt x="1926536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Read and understand Your Statement of Work (SOW</a:t>
              </a:r>
              <a:r>
                <a:rPr lang="en-US" sz="1600" dirty="0" smtClean="0"/>
                <a:t>)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Get staff on board</a:t>
              </a: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Secure </a:t>
              </a:r>
              <a:r>
                <a:rPr lang="en-US" sz="1600" kern="1200" dirty="0" err="1" smtClean="0"/>
                <a:t>subagreements</a:t>
              </a:r>
              <a:r>
                <a:rPr lang="en-US" sz="1600" kern="1200" dirty="0" smtClean="0"/>
                <a:t> ASAP </a:t>
              </a: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Establish data collection and reporting systems</a:t>
              </a: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Develop agreement </a:t>
              </a:r>
              <a:r>
                <a:rPr lang="en-US" sz="1600" dirty="0" smtClean="0"/>
                <a:t>for</a:t>
              </a:r>
              <a:r>
                <a:rPr lang="en-US" sz="1600" kern="1200" dirty="0" smtClean="0"/>
                <a:t> wage-record matching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Develop a spending plan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73814" y="1349610"/>
              <a:ext cx="2460581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Communications</a:t>
              </a:r>
              <a:endParaRPr lang="en-US" sz="1600" kern="1200" dirty="0" smtClean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73814" y="1999194"/>
              <a:ext cx="2460582" cy="3995256"/>
            </a:xfrm>
            <a:custGeom>
              <a:avLst/>
              <a:gdLst>
                <a:gd name="connsiteX0" fmla="*/ 0 w 1926536"/>
                <a:gd name="connsiteY0" fmla="*/ 0 h 4178233"/>
                <a:gd name="connsiteX1" fmla="*/ 1926536 w 1926536"/>
                <a:gd name="connsiteY1" fmla="*/ 0 h 4178233"/>
                <a:gd name="connsiteX2" fmla="*/ 1926536 w 1926536"/>
                <a:gd name="connsiteY2" fmla="*/ 4178233 h 4178233"/>
                <a:gd name="connsiteX3" fmla="*/ 0 w 1926536"/>
                <a:gd name="connsiteY3" fmla="*/ 4178233 h 4178233"/>
                <a:gd name="connsiteX4" fmla="*/ 0 w 1926536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4178233">
                  <a:moveTo>
                    <a:pt x="0" y="0"/>
                  </a:moveTo>
                  <a:lnTo>
                    <a:pt x="1926536" y="0"/>
                  </a:lnTo>
                  <a:lnTo>
                    <a:pt x="1926536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/>
                <a:t>Make sure everyone understands the goals and activities -- faculty, administrators, workforce stakeholders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Set up team meetings, email updates and other regular systems for communication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14525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Management Procedures: </a:t>
            </a:r>
            <a:r>
              <a:rPr lang="en-US" sz="1800" b="1" dirty="0" err="1" smtClean="0"/>
              <a:t>Workplans</a:t>
            </a:r>
            <a:r>
              <a:rPr lang="en-US" sz="1800" b="1" dirty="0" smtClean="0"/>
              <a:t> and Reporting 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80010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54061"/>
                </a:solidFill>
              </a:rPr>
              <a:t>DOL Quarterly and Annual Reports are aligned with SOW </a:t>
            </a:r>
            <a:endParaRPr lang="en-US" dirty="0" smtClean="0">
              <a:solidFill>
                <a:srgbClr val="254061"/>
              </a:solidFill>
            </a:endParaRPr>
          </a:p>
          <a:p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>
                <a:solidFill>
                  <a:srgbClr val="254061"/>
                </a:solidFill>
              </a:rPr>
              <a:t>If consortium, each college needs a work plan that is aligned with consortium </a:t>
            </a:r>
            <a:r>
              <a:rPr lang="en-US" dirty="0" smtClean="0">
                <a:solidFill>
                  <a:srgbClr val="254061"/>
                </a:solidFill>
              </a:rPr>
              <a:t>SOW</a:t>
            </a:r>
          </a:p>
          <a:p>
            <a:pPr marL="0" indent="0">
              <a:buNone/>
            </a:pPr>
            <a:endParaRPr lang="en-US" dirty="0">
              <a:solidFill>
                <a:srgbClr val="254061"/>
              </a:solidFill>
            </a:endParaRPr>
          </a:p>
          <a:p>
            <a:r>
              <a:rPr lang="en-US" dirty="0" smtClean="0">
                <a:solidFill>
                  <a:srgbClr val="254061"/>
                </a:solidFill>
              </a:rPr>
              <a:t>Develop systems to track deliverables (products) and outcomes (participants)</a:t>
            </a:r>
          </a:p>
          <a:p>
            <a:pPr marL="0" indent="0">
              <a:buNone/>
            </a:pP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>
                <a:solidFill>
                  <a:srgbClr val="254061"/>
                </a:solidFill>
              </a:rPr>
              <a:t>Report on outcomes and deliverables to all stakeholders regularly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582393"/>
              </p:ext>
            </p:extLst>
          </p:nvPr>
        </p:nvGraphicFramePr>
        <p:xfrm>
          <a:off x="762000" y="3886200"/>
          <a:ext cx="78486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194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1203</Words>
  <Application>Microsoft Office PowerPoint</Application>
  <PresentationFormat>On-screen Show (4:3)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Wingdings</vt:lpstr>
      <vt:lpstr>Office Theme</vt:lpstr>
      <vt:lpstr>PowerPoint Presentation</vt:lpstr>
      <vt:lpstr>Presenters</vt:lpstr>
      <vt:lpstr>PowerPoint Presentation</vt:lpstr>
      <vt:lpstr>PowerPoint Presentation</vt:lpstr>
      <vt:lpstr>About The TAACCCT Learning Network</vt:lpstr>
      <vt:lpstr>Multiple Goals Of The TAACCCT Grant</vt:lpstr>
      <vt:lpstr>PowerPoint Presentation</vt:lpstr>
      <vt:lpstr>PowerPoint Presentation</vt:lpstr>
      <vt:lpstr>Management Procedures: Workplans and Reporting </vt:lpstr>
      <vt:lpstr>Management Procedures:  A Spending Plan </vt:lpstr>
      <vt:lpstr>Management Procedures: Meeting the Open Educational Resources Requirement</vt:lpstr>
      <vt:lpstr>PowerPoint Presentation</vt:lpstr>
      <vt:lpstr>PowerPoint Presentation</vt:lpstr>
      <vt:lpstr>Communications: Information Sharing and Cross-College/System Engagement </vt:lpstr>
      <vt:lpstr>PowerPoint Presentation</vt:lpstr>
      <vt:lpstr>Leadership and Decision-Making</vt:lpstr>
      <vt:lpstr>PowerPoint Presentation</vt:lpstr>
      <vt:lpstr>                                Common Goals and Shared Commitment        Shared Blueprint           Strong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Eric Rooney</cp:lastModifiedBy>
  <cp:revision>66</cp:revision>
  <dcterms:created xsi:type="dcterms:W3CDTF">2012-12-12T14:53:33Z</dcterms:created>
  <dcterms:modified xsi:type="dcterms:W3CDTF">2015-02-12T17:14:06Z</dcterms:modified>
</cp:coreProperties>
</file>