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6.xml" ContentType="application/vnd.openxmlformats-officedocument.presentationml.tags+xml"/>
  <Override PartName="/ppt/notesSlides/notesSlide9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0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71.xml" ContentType="application/vnd.openxmlformats-officedocument.presentationml.tags+xml"/>
  <Override PartName="/ppt/notesSlides/notesSlide25.xml" ContentType="application/vnd.openxmlformats-officedocument.presentationml.notesSlide+xml"/>
  <Override PartName="/ppt/tags/tag72.xml" ContentType="application/vnd.openxmlformats-officedocument.presentationml.tags+xml"/>
  <Override PartName="/ppt/notesSlides/notesSlide26.xml" ContentType="application/vnd.openxmlformats-officedocument.presentationml.notesSlide+xml"/>
  <Override PartName="/ppt/tags/tag7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77.xml" ContentType="application/vnd.openxmlformats-officedocument.presentationml.tags+xml"/>
  <Override PartName="/ppt/notesSlides/notesSlide31.xml" ContentType="application/vnd.openxmlformats-officedocument.presentationml.notesSlide+xml"/>
  <Override PartName="/ppt/tags/tag78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53"/>
  </p:notesMasterIdLst>
  <p:sldIdLst>
    <p:sldId id="257" r:id="rId2"/>
    <p:sldId id="258" r:id="rId3"/>
    <p:sldId id="286" r:id="rId4"/>
    <p:sldId id="372" r:id="rId5"/>
    <p:sldId id="343" r:id="rId6"/>
    <p:sldId id="261" r:id="rId7"/>
    <p:sldId id="262" r:id="rId8"/>
    <p:sldId id="333" r:id="rId9"/>
    <p:sldId id="335" r:id="rId10"/>
    <p:sldId id="259" r:id="rId11"/>
    <p:sldId id="260" r:id="rId12"/>
    <p:sldId id="336" r:id="rId13"/>
    <p:sldId id="288" r:id="rId14"/>
    <p:sldId id="287" r:id="rId15"/>
    <p:sldId id="267" r:id="rId16"/>
    <p:sldId id="268" r:id="rId17"/>
    <p:sldId id="277" r:id="rId18"/>
    <p:sldId id="337" r:id="rId19"/>
    <p:sldId id="338" r:id="rId20"/>
    <p:sldId id="339" r:id="rId21"/>
    <p:sldId id="340" r:id="rId22"/>
    <p:sldId id="334" r:id="rId23"/>
    <p:sldId id="341" r:id="rId24"/>
    <p:sldId id="342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5" r:id="rId36"/>
    <p:sldId id="356" r:id="rId37"/>
    <p:sldId id="354" r:id="rId38"/>
    <p:sldId id="357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</p:sldIdLst>
  <p:sldSz cx="9144000" cy="6858000" type="screen4x3"/>
  <p:notesSz cx="6858000" cy="9144000"/>
  <p:custDataLst>
    <p:tags r:id="rId54"/>
  </p:custData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ndale, Timothy" initials="RT" lastIdx="4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2AD"/>
    <a:srgbClr val="337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D977731-E2C8-4313-B475-1061FDA1B33F}">
  <a:tblStyle styleId="{CD977731-E2C8-4313-B475-1061FDA1B33F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77544" autoAdjust="0"/>
  </p:normalViewPr>
  <p:slideViewPr>
    <p:cSldViewPr>
      <p:cViewPr>
        <p:scale>
          <a:sx n="96" d="100"/>
          <a:sy n="96" d="100"/>
        </p:scale>
        <p:origin x="-206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-1603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State &amp; Local Youth Funding</c:v>
                </c:pt>
              </c:strCache>
            </c:strRef>
          </c:tx>
          <c:spPr>
            <a:ln w="28575">
              <a:solidFill>
                <a:schemeClr val="bg1"/>
              </a:solidFill>
            </a:ln>
          </c:spPr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E3B67E-E3B6-40B4-9E3C-09ACD9B6D89F}" type="doc">
      <dgm:prSet loTypeId="urn:microsoft.com/office/officeart/2005/8/layout/chevron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AFA9B3-C61A-49AF-BFC4-6B2294254449}">
      <dgm:prSet phldrT="[Text]" custT="1"/>
      <dgm:spPr>
        <a:xfrm rot="5400000">
          <a:off x="-90224" y="1655563"/>
          <a:ext cx="601496" cy="421047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55E0B44-A411-4597-8D51-510CE0D2939B}" type="parTrans" cxnId="{37486D49-4E30-4024-91DF-916CBCF9986B}">
      <dgm:prSet/>
      <dgm:spPr/>
      <dgm:t>
        <a:bodyPr/>
        <a:lstStyle/>
        <a:p>
          <a:endParaRPr lang="en-US"/>
        </a:p>
      </dgm:t>
    </dgm:pt>
    <dgm:pt modelId="{AE40B6E1-8602-411B-A857-DDB47CFBAAD4}" type="sibTrans" cxnId="{37486D49-4E30-4024-91DF-916CBCF9986B}">
      <dgm:prSet/>
      <dgm:spPr/>
      <dgm:t>
        <a:bodyPr/>
        <a:lstStyle/>
        <a:p>
          <a:endParaRPr lang="en-US"/>
        </a:p>
      </dgm:t>
    </dgm:pt>
    <dgm:pt modelId="{6817CA58-DC75-4D6E-914F-D41CF733652E}">
      <dgm:prSet custT="1"/>
      <dgm:spPr>
        <a:xfrm rot="5400000">
          <a:off x="-90224" y="2204776"/>
          <a:ext cx="601496" cy="421047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5</a:t>
          </a:r>
        </a:p>
      </dgm:t>
    </dgm:pt>
    <dgm:pt modelId="{23746F11-9E94-44F5-835A-AC214136BD5F}" type="parTrans" cxnId="{DF3F595F-E64C-4026-957A-3F9FA5CF16FB}">
      <dgm:prSet/>
      <dgm:spPr/>
      <dgm:t>
        <a:bodyPr/>
        <a:lstStyle/>
        <a:p>
          <a:endParaRPr lang="en-US"/>
        </a:p>
      </dgm:t>
    </dgm:pt>
    <dgm:pt modelId="{FB123BC2-71CE-47F8-998F-D90B3F03525C}" type="sibTrans" cxnId="{DF3F595F-E64C-4026-957A-3F9FA5CF16FB}">
      <dgm:prSet/>
      <dgm:spPr/>
      <dgm:t>
        <a:bodyPr/>
        <a:lstStyle/>
        <a:p>
          <a:endParaRPr lang="en-US"/>
        </a:p>
      </dgm:t>
    </dgm:pt>
    <dgm:pt modelId="{3F9A0D31-4BB6-412A-BAA3-629C9664C32A}">
      <dgm:prSet custT="1"/>
      <dgm:spPr>
        <a:xfrm rot="5400000">
          <a:off x="-90224" y="2776277"/>
          <a:ext cx="601496" cy="421047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6</a:t>
          </a:r>
        </a:p>
      </dgm:t>
    </dgm:pt>
    <dgm:pt modelId="{59B6EE24-1A0E-4A50-8435-19942F6143E5}" type="parTrans" cxnId="{DAAC817C-E0F9-47EB-A14F-FF232542B301}">
      <dgm:prSet/>
      <dgm:spPr/>
      <dgm:t>
        <a:bodyPr/>
        <a:lstStyle/>
        <a:p>
          <a:endParaRPr lang="en-US"/>
        </a:p>
      </dgm:t>
    </dgm:pt>
    <dgm:pt modelId="{EE1F2D91-1464-4883-AE94-799D1B1C1047}" type="sibTrans" cxnId="{DAAC817C-E0F9-47EB-A14F-FF232542B301}">
      <dgm:prSet/>
      <dgm:spPr/>
      <dgm:t>
        <a:bodyPr/>
        <a:lstStyle/>
        <a:p>
          <a:endParaRPr lang="en-US"/>
        </a:p>
      </dgm:t>
    </dgm:pt>
    <dgm:pt modelId="{9F1B3EB4-6AF4-4F50-9B1A-61A911825934}">
      <dgm:prSet custT="1"/>
      <dgm:spPr>
        <a:xfrm rot="5400000">
          <a:off x="-90224" y="1151273"/>
          <a:ext cx="601496" cy="421047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gm:t>
    </dgm:pt>
    <dgm:pt modelId="{1C6C0987-EE56-4946-BF30-8DFD59478099}" type="sibTrans" cxnId="{B1761F6B-256C-49BD-99C4-C1DCC8AD86A5}">
      <dgm:prSet/>
      <dgm:spPr/>
      <dgm:t>
        <a:bodyPr/>
        <a:lstStyle/>
        <a:p>
          <a:endParaRPr lang="en-US"/>
        </a:p>
      </dgm:t>
    </dgm:pt>
    <dgm:pt modelId="{99F87DFA-D09B-42E9-990C-29C19DDBE77D}" type="parTrans" cxnId="{B1761F6B-256C-49BD-99C4-C1DCC8AD86A5}">
      <dgm:prSet/>
      <dgm:spPr/>
      <dgm:t>
        <a:bodyPr/>
        <a:lstStyle/>
        <a:p>
          <a:endParaRPr lang="en-US"/>
        </a:p>
      </dgm:t>
    </dgm:pt>
    <dgm:pt modelId="{DE0864CE-26DC-45E7-8AEF-FC74F0372F49}">
      <dgm:prSet custT="1"/>
      <dgm:spPr>
        <a:xfrm rot="5400000">
          <a:off x="2910534" y="-2486853"/>
          <a:ext cx="391178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Outreach and Recruitment</a:t>
          </a:r>
        </a:p>
      </dgm:t>
    </dgm:pt>
    <dgm:pt modelId="{1022D098-7798-4447-A834-D4CE5EC595C2}" type="parTrans" cxnId="{BB3058EA-9300-4B9C-B0A9-0101964A8D65}">
      <dgm:prSet/>
      <dgm:spPr/>
      <dgm:t>
        <a:bodyPr/>
        <a:lstStyle/>
        <a:p>
          <a:endParaRPr lang="en-US"/>
        </a:p>
      </dgm:t>
    </dgm:pt>
    <dgm:pt modelId="{E06EBE51-0AD0-4D99-A51E-0C70AA6E6FFB}" type="sibTrans" cxnId="{BB3058EA-9300-4B9C-B0A9-0101964A8D65}">
      <dgm:prSet/>
      <dgm:spPr/>
      <dgm:t>
        <a:bodyPr/>
        <a:lstStyle/>
        <a:p>
          <a:endParaRPr lang="en-US"/>
        </a:p>
      </dgm:t>
    </dgm:pt>
    <dgm:pt modelId="{606224B3-27DF-481B-A58C-6E0995C69A3E}">
      <dgm:prSet custT="1"/>
      <dgm:spPr>
        <a:xfrm rot="5400000">
          <a:off x="2910637" y="-1982666"/>
          <a:ext cx="390972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Orientation and Career Pathway Reinforcement</a:t>
          </a:r>
        </a:p>
      </dgm:t>
    </dgm:pt>
    <dgm:pt modelId="{1CA18014-09A6-4F24-B613-78EC8EC853A6}" type="parTrans" cxnId="{0FB67A09-AEA3-4520-B825-D1C4DED96504}">
      <dgm:prSet/>
      <dgm:spPr/>
      <dgm:t>
        <a:bodyPr/>
        <a:lstStyle/>
        <a:p>
          <a:endParaRPr lang="en-US"/>
        </a:p>
      </dgm:t>
    </dgm:pt>
    <dgm:pt modelId="{882E1201-E4D2-44D1-9DF3-9A5DEC50C2C1}" type="sibTrans" cxnId="{0FB67A09-AEA3-4520-B825-D1C4DED96504}">
      <dgm:prSet/>
      <dgm:spPr/>
      <dgm:t>
        <a:bodyPr/>
        <a:lstStyle/>
        <a:p>
          <a:endParaRPr lang="en-US"/>
        </a:p>
      </dgm:t>
    </dgm:pt>
    <dgm:pt modelId="{52E7ED3D-5D59-43DF-A498-13816C3DD1D9}">
      <dgm:prSet phldrT="[Text]" custT="1"/>
      <dgm:spPr>
        <a:xfrm rot="5400000">
          <a:off x="-90224" y="92858"/>
          <a:ext cx="601496" cy="421047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1</a:t>
          </a:r>
        </a:p>
      </dgm:t>
    </dgm:pt>
    <dgm:pt modelId="{FD2D0395-9D01-4AC8-B89C-F5AABD78BF83}" type="sibTrans" cxnId="{902066E4-42E2-474D-BF20-1CFFE3C35EE9}">
      <dgm:prSet/>
      <dgm:spPr/>
      <dgm:t>
        <a:bodyPr/>
        <a:lstStyle/>
        <a:p>
          <a:endParaRPr lang="en-US"/>
        </a:p>
      </dgm:t>
    </dgm:pt>
    <dgm:pt modelId="{177D7AF9-566A-4D9A-AC1E-9DFC1A099166}" type="parTrans" cxnId="{902066E4-42E2-474D-BF20-1CFFE3C35EE9}">
      <dgm:prSet/>
      <dgm:spPr/>
      <dgm:t>
        <a:bodyPr/>
        <a:lstStyle/>
        <a:p>
          <a:endParaRPr lang="en-US"/>
        </a:p>
      </dgm:t>
    </dgm:pt>
    <dgm:pt modelId="{EC056894-20D4-476A-BF47-CBE9EAEBD645}">
      <dgm:prSet phldrT="[Text]" custT="1"/>
      <dgm:spPr>
        <a:xfrm rot="5400000">
          <a:off x="-90224" y="597148"/>
          <a:ext cx="601496" cy="421047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gm:t>
    </dgm:pt>
    <dgm:pt modelId="{C5A2D9CB-1B18-4FF6-9942-4EB94221BBFF}" type="sibTrans" cxnId="{2D776D33-23A3-4C88-AB98-1FF762921C0B}">
      <dgm:prSet/>
      <dgm:spPr/>
      <dgm:t>
        <a:bodyPr/>
        <a:lstStyle/>
        <a:p>
          <a:endParaRPr lang="en-US"/>
        </a:p>
      </dgm:t>
    </dgm:pt>
    <dgm:pt modelId="{2B29EDEB-8E7F-463B-850A-89FB839C3313}" type="parTrans" cxnId="{2D776D33-23A3-4C88-AB98-1FF762921C0B}">
      <dgm:prSet/>
      <dgm:spPr/>
      <dgm:t>
        <a:bodyPr/>
        <a:lstStyle/>
        <a:p>
          <a:endParaRPr lang="en-US"/>
        </a:p>
      </dgm:t>
    </dgm:pt>
    <dgm:pt modelId="{FAAA9DAE-B5ED-49AA-8067-DCC7C0B2C5D6}">
      <dgm:prSet custT="1"/>
      <dgm:spPr>
        <a:xfrm rot="5400000">
          <a:off x="2860802" y="-1428540"/>
          <a:ext cx="490643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Admissions Committee Review</a:t>
          </a:r>
        </a:p>
      </dgm:t>
    </dgm:pt>
    <dgm:pt modelId="{29960D85-30CB-4A3E-BB75-54C64C2A2DB4}" type="parTrans" cxnId="{044CE873-5300-414A-B37D-44B6A66573B7}">
      <dgm:prSet/>
      <dgm:spPr/>
      <dgm:t>
        <a:bodyPr/>
        <a:lstStyle/>
        <a:p>
          <a:endParaRPr lang="en-US"/>
        </a:p>
      </dgm:t>
    </dgm:pt>
    <dgm:pt modelId="{716DF4A7-86A4-4DA2-9B4A-637266BC5246}" type="sibTrans" cxnId="{044CE873-5300-414A-B37D-44B6A66573B7}">
      <dgm:prSet/>
      <dgm:spPr/>
      <dgm:t>
        <a:bodyPr/>
        <a:lstStyle/>
        <a:p>
          <a:endParaRPr lang="en-US"/>
        </a:p>
      </dgm:t>
    </dgm:pt>
    <dgm:pt modelId="{7492AA4E-D6F3-4508-A3FA-61013B505900}">
      <dgm:prSet custT="1"/>
      <dgm:spPr>
        <a:xfrm rot="5400000">
          <a:off x="2860802" y="-1428540"/>
          <a:ext cx="490643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Is 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youth ready and committed?  If 'yes,' then...</a:t>
          </a:r>
        </a:p>
      </dgm:t>
    </dgm:pt>
    <dgm:pt modelId="{E4C8ED75-9193-4038-86D0-86F12DE2324B}" type="parTrans" cxnId="{3CFD22B8-50FD-4B8B-A918-648BBFE989B7}">
      <dgm:prSet/>
      <dgm:spPr/>
      <dgm:t>
        <a:bodyPr/>
        <a:lstStyle/>
        <a:p>
          <a:endParaRPr lang="en-US"/>
        </a:p>
      </dgm:t>
    </dgm:pt>
    <dgm:pt modelId="{5147D939-5137-41EE-927B-613CCB103FE7}" type="sibTrans" cxnId="{3CFD22B8-50FD-4B8B-A918-648BBFE989B7}">
      <dgm:prSet/>
      <dgm:spPr/>
      <dgm:t>
        <a:bodyPr/>
        <a:lstStyle/>
        <a:p>
          <a:endParaRPr lang="en-US"/>
        </a:p>
      </dgm:t>
    </dgm:pt>
    <dgm:pt modelId="{14CCD37D-02F2-444C-868B-EB27353AC3C6}">
      <dgm:prSet custT="1"/>
      <dgm:spPr>
        <a:xfrm rot="5400000">
          <a:off x="2910637" y="-924250"/>
          <a:ext cx="390972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Career Exploration, Assessment, and Planning</a:t>
          </a:r>
        </a:p>
      </dgm:t>
    </dgm:pt>
    <dgm:pt modelId="{FAFBD718-DBCC-4A14-9ADA-80BF4DF34A06}" type="parTrans" cxnId="{71874EF5-80C8-40D9-82CE-BBDCFEA4FA2B}">
      <dgm:prSet/>
      <dgm:spPr/>
      <dgm:t>
        <a:bodyPr/>
        <a:lstStyle/>
        <a:p>
          <a:endParaRPr lang="en-US"/>
        </a:p>
      </dgm:t>
    </dgm:pt>
    <dgm:pt modelId="{26A85FFC-310C-4509-A1BF-469234A8044C}" type="sibTrans" cxnId="{71874EF5-80C8-40D9-82CE-BBDCFEA4FA2B}">
      <dgm:prSet/>
      <dgm:spPr/>
      <dgm:t>
        <a:bodyPr/>
        <a:lstStyle/>
        <a:p>
          <a:endParaRPr lang="en-US"/>
        </a:p>
      </dgm:t>
    </dgm:pt>
    <dgm:pt modelId="{8C3B4198-8E00-4D6E-8B09-28D83822EA5A}">
      <dgm:prSet custT="1"/>
      <dgm:spPr>
        <a:xfrm rot="5400000">
          <a:off x="2773986" y="-338409"/>
          <a:ext cx="664274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Youth and Skill Development</a:t>
          </a:r>
        </a:p>
      </dgm:t>
    </dgm:pt>
    <dgm:pt modelId="{F0F6FD25-9D82-42A9-80D0-B812ADC4FBAF}" type="parTrans" cxnId="{B82CA656-F6BC-4B1E-8801-39EF5A2F0125}">
      <dgm:prSet/>
      <dgm:spPr/>
      <dgm:t>
        <a:bodyPr/>
        <a:lstStyle/>
        <a:p>
          <a:endParaRPr lang="en-US"/>
        </a:p>
      </dgm:t>
    </dgm:pt>
    <dgm:pt modelId="{56F2968F-FF6D-4A4F-A72F-5834128E5E49}" type="sibTrans" cxnId="{B82CA656-F6BC-4B1E-8801-39EF5A2F0125}">
      <dgm:prSet/>
      <dgm:spPr/>
      <dgm:t>
        <a:bodyPr/>
        <a:lstStyle/>
        <a:p>
          <a:endParaRPr lang="en-US"/>
        </a:p>
      </dgm:t>
    </dgm:pt>
    <dgm:pt modelId="{69131B84-66AD-4FBC-92C9-13701EAFE8AF}">
      <dgm:prSet custT="1"/>
      <dgm:spPr>
        <a:xfrm rot="5400000">
          <a:off x="2773986" y="-338409"/>
          <a:ext cx="664274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 Service 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Learning, Mentoring, Customer Service, Participant Council, Alumni Club</a:t>
          </a:r>
        </a:p>
      </dgm:t>
    </dgm:pt>
    <dgm:pt modelId="{681118A3-7C72-4C08-BB32-CC404389DDA9}" type="parTrans" cxnId="{1092B364-916B-4F34-87DE-6655E0D5BD3B}">
      <dgm:prSet/>
      <dgm:spPr/>
      <dgm:t>
        <a:bodyPr/>
        <a:lstStyle/>
        <a:p>
          <a:endParaRPr lang="en-US"/>
        </a:p>
      </dgm:t>
    </dgm:pt>
    <dgm:pt modelId="{12238FF5-88BF-4EC7-A404-736E37F356E9}" type="sibTrans" cxnId="{1092B364-916B-4F34-87DE-6655E0D5BD3B}">
      <dgm:prSet/>
      <dgm:spPr/>
      <dgm:t>
        <a:bodyPr/>
        <a:lstStyle/>
        <a:p>
          <a:endParaRPr lang="en-US"/>
        </a:p>
      </dgm:t>
    </dgm:pt>
    <dgm:pt modelId="{8FDE022C-9934-4DDE-8181-6CE3FF6F2D99}">
      <dgm:prSet custT="1"/>
      <dgm:spPr>
        <a:xfrm rot="5400000">
          <a:off x="2773986" y="-338409"/>
          <a:ext cx="664274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 Legal 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Service, GED/Diploma, Classroom Training, Internship, Work Experience, OJT</a:t>
          </a:r>
        </a:p>
      </dgm:t>
    </dgm:pt>
    <dgm:pt modelId="{435D4DA9-AC3A-4555-AA4D-560C3A567364}" type="parTrans" cxnId="{81A53F93-C7FD-45BF-87B2-A95FC22FDD40}">
      <dgm:prSet/>
      <dgm:spPr/>
      <dgm:t>
        <a:bodyPr/>
        <a:lstStyle/>
        <a:p>
          <a:endParaRPr lang="en-US"/>
        </a:p>
      </dgm:t>
    </dgm:pt>
    <dgm:pt modelId="{7B4B4579-E192-4F31-8982-F99F267B0170}" type="sibTrans" cxnId="{81A53F93-C7FD-45BF-87B2-A95FC22FDD40}">
      <dgm:prSet/>
      <dgm:spPr/>
      <dgm:t>
        <a:bodyPr/>
        <a:lstStyle/>
        <a:p>
          <a:endParaRPr lang="en-US"/>
        </a:p>
      </dgm:t>
    </dgm:pt>
    <dgm:pt modelId="{2191D5FA-6DDD-4BEF-A5DE-0D5C5AA25511}">
      <dgm:prSet custT="1"/>
      <dgm:spPr>
        <a:xfrm rot="5400000">
          <a:off x="2910637" y="196461"/>
          <a:ext cx="390972" cy="537015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Job Advocacy and Placement</a:t>
          </a:r>
        </a:p>
      </dgm:t>
    </dgm:pt>
    <dgm:pt modelId="{4169AC82-EAE3-4E98-86B8-E305D6178E49}" type="parTrans" cxnId="{22E59A96-2292-4FCF-9B20-A5F505C2F978}">
      <dgm:prSet/>
      <dgm:spPr/>
      <dgm:t>
        <a:bodyPr/>
        <a:lstStyle/>
        <a:p>
          <a:endParaRPr lang="en-US"/>
        </a:p>
      </dgm:t>
    </dgm:pt>
    <dgm:pt modelId="{FD39AB17-B1DB-4AC7-91D4-05EF0199B2EC}" type="sibTrans" cxnId="{22E59A96-2292-4FCF-9B20-A5F505C2F978}">
      <dgm:prSet/>
      <dgm:spPr/>
      <dgm:t>
        <a:bodyPr/>
        <a:lstStyle/>
        <a:p>
          <a:endParaRPr lang="en-US"/>
        </a:p>
      </dgm:t>
    </dgm:pt>
    <dgm:pt modelId="{BD8223A9-AAAD-44D3-B54A-4D15511E9BFE}" type="pres">
      <dgm:prSet presAssocID="{71E3B67E-E3B6-40B4-9E3C-09ACD9B6D89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436305-C31D-41E0-9925-F9ABC4BFCC9C}" type="pres">
      <dgm:prSet presAssocID="{52E7ED3D-5D59-43DF-A498-13816C3DD1D9}" presName="composite" presStyleCnt="0"/>
      <dgm:spPr/>
    </dgm:pt>
    <dgm:pt modelId="{5D8F5646-5429-4C25-8F56-08CA1517898D}" type="pres">
      <dgm:prSet presAssocID="{52E7ED3D-5D59-43DF-A498-13816C3DD1D9}" presName="parentText" presStyleLbl="alignNode1" presStyleIdx="0" presStyleCnt="6" custLinFactNeighborX="-91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6DB2F-ED97-4BA9-8A4F-91A34DB6EF4B}" type="pres">
      <dgm:prSet presAssocID="{52E7ED3D-5D59-43DF-A498-13816C3DD1D9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D584D-773A-4956-A66A-186F6C139C60}" type="pres">
      <dgm:prSet presAssocID="{FD2D0395-9D01-4AC8-B89C-F5AABD78BF83}" presName="sp" presStyleCnt="0"/>
      <dgm:spPr/>
    </dgm:pt>
    <dgm:pt modelId="{719F6807-AC46-4291-ACA7-D04287CE549C}" type="pres">
      <dgm:prSet presAssocID="{EC056894-20D4-476A-BF47-CBE9EAEBD645}" presName="composite" presStyleCnt="0"/>
      <dgm:spPr/>
    </dgm:pt>
    <dgm:pt modelId="{9C83F970-2DFC-4C14-88D0-4B6525D40532}" type="pres">
      <dgm:prSet presAssocID="{EC056894-20D4-476A-BF47-CBE9EAEBD64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61066-3CE4-4A95-96E5-E731E55C0C49}" type="pres">
      <dgm:prSet presAssocID="{EC056894-20D4-476A-BF47-CBE9EAEBD64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A16162-C938-48C4-AA70-85D86D053022}" type="pres">
      <dgm:prSet presAssocID="{C5A2D9CB-1B18-4FF6-9942-4EB94221BBFF}" presName="sp" presStyleCnt="0"/>
      <dgm:spPr/>
    </dgm:pt>
    <dgm:pt modelId="{2EB34049-8DB2-4A28-9736-09C9395FC899}" type="pres">
      <dgm:prSet presAssocID="{9F1B3EB4-6AF4-4F50-9B1A-61A911825934}" presName="composite" presStyleCnt="0"/>
      <dgm:spPr/>
    </dgm:pt>
    <dgm:pt modelId="{05C1E505-6F3E-43E4-8D7F-A6ABE7CEFF01}" type="pres">
      <dgm:prSet presAssocID="{9F1B3EB4-6AF4-4F50-9B1A-61A911825934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03ECF-D07C-414A-9DAA-4CA3787339E5}" type="pres">
      <dgm:prSet presAssocID="{9F1B3EB4-6AF4-4F50-9B1A-61A911825934}" presName="descendantText" presStyleLbl="alignAcc1" presStyleIdx="2" presStyleCnt="6" custScaleY="125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73815-8272-4B3B-838E-8E4B5B771CFC}" type="pres">
      <dgm:prSet presAssocID="{1C6C0987-EE56-4946-BF30-8DFD59478099}" presName="sp" presStyleCnt="0"/>
      <dgm:spPr/>
    </dgm:pt>
    <dgm:pt modelId="{22DE5F93-CF02-458F-ABAD-A8B34BC8E341}" type="pres">
      <dgm:prSet presAssocID="{57AFA9B3-C61A-49AF-BFC4-6B2294254449}" presName="composite" presStyleCnt="0"/>
      <dgm:spPr/>
    </dgm:pt>
    <dgm:pt modelId="{9470E98B-CB7A-442C-A355-22342978C756}" type="pres">
      <dgm:prSet presAssocID="{57AFA9B3-C61A-49AF-BFC4-6B2294254449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24810-52A0-4E34-A4D9-E32A5002CBE9}" type="pres">
      <dgm:prSet presAssocID="{57AFA9B3-C61A-49AF-BFC4-6B2294254449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F19FD-2ECD-4FD3-8323-C06883D6BAC6}" type="pres">
      <dgm:prSet presAssocID="{AE40B6E1-8602-411B-A857-DDB47CFBAAD4}" presName="sp" presStyleCnt="0"/>
      <dgm:spPr/>
    </dgm:pt>
    <dgm:pt modelId="{26B3E4F1-CA9F-41EE-A1BD-B56A41A2DEAC}" type="pres">
      <dgm:prSet presAssocID="{6817CA58-DC75-4D6E-914F-D41CF733652E}" presName="composite" presStyleCnt="0"/>
      <dgm:spPr/>
    </dgm:pt>
    <dgm:pt modelId="{B57C8A95-1839-413B-B7F1-95D57CCB5298}" type="pres">
      <dgm:prSet presAssocID="{6817CA58-DC75-4D6E-914F-D41CF733652E}" presName="parentText" presStyleLbl="alignNode1" presStyleIdx="4" presStyleCnt="6" custLinFactNeighborX="0" custLinFactNeighborY="-152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08B2AA-691F-4A34-959A-F0F6CC5FF589}" type="pres">
      <dgm:prSet presAssocID="{6817CA58-DC75-4D6E-914F-D41CF733652E}" presName="descendantText" presStyleLbl="alignAcc1" presStyleIdx="4" presStyleCnt="6" custScaleY="169903" custLinFactNeighborX="0" custLinFactNeighborY="-14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1BFF9-978E-4837-A8C2-B7C8EE309E65}" type="pres">
      <dgm:prSet presAssocID="{FB123BC2-71CE-47F8-998F-D90B3F03525C}" presName="sp" presStyleCnt="0"/>
      <dgm:spPr/>
    </dgm:pt>
    <dgm:pt modelId="{3FDE7543-F99F-4177-87F9-8AAC26D7AAB8}" type="pres">
      <dgm:prSet presAssocID="{3F9A0D31-4BB6-412A-BAA3-629C9664C32A}" presName="composite" presStyleCnt="0"/>
      <dgm:spPr/>
    </dgm:pt>
    <dgm:pt modelId="{999E27E7-245C-44F7-A238-01EA79489F55}" type="pres">
      <dgm:prSet presAssocID="{3F9A0D31-4BB6-412A-BAA3-629C9664C32A}" presName="parentText" presStyleLbl="alignNode1" presStyleIdx="5" presStyleCnt="6" custLinFactNeighborX="0" custLinFactNeighborY="-407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557F2-A125-426D-9C85-2A35B3A3E7A3}" type="pres">
      <dgm:prSet presAssocID="{3F9A0D31-4BB6-412A-BAA3-629C9664C32A}" presName="descendantText" presStyleLbl="alignAcc1" presStyleIdx="5" presStyleCnt="6" custLinFactNeighborY="-62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2C475D-9A64-4D7F-A2E3-CCCD66D222BA}" type="presOf" srcId="{606224B3-27DF-481B-A58C-6E0995C69A3E}" destId="{DF161066-3CE4-4A95-96E5-E731E55C0C49}" srcOrd="0" destOrd="0" presId="urn:microsoft.com/office/officeart/2005/8/layout/chevron2"/>
    <dgm:cxn modelId="{37486D49-4E30-4024-91DF-916CBCF9986B}" srcId="{71E3B67E-E3B6-40B4-9E3C-09ACD9B6D89F}" destId="{57AFA9B3-C61A-49AF-BFC4-6B2294254449}" srcOrd="3" destOrd="0" parTransId="{155E0B44-A411-4597-8D51-510CE0D2939B}" sibTransId="{AE40B6E1-8602-411B-A857-DDB47CFBAAD4}"/>
    <dgm:cxn modelId="{38897573-A59C-4860-AAA2-193C9221D295}" type="presOf" srcId="{57AFA9B3-C61A-49AF-BFC4-6B2294254449}" destId="{9470E98B-CB7A-442C-A355-22342978C756}" srcOrd="0" destOrd="0" presId="urn:microsoft.com/office/officeart/2005/8/layout/chevron2"/>
    <dgm:cxn modelId="{F5A2969C-5AE2-4F67-898E-64CCB7C8B108}" type="presOf" srcId="{2191D5FA-6DDD-4BEF-A5DE-0D5C5AA25511}" destId="{E3E557F2-A125-426D-9C85-2A35B3A3E7A3}" srcOrd="0" destOrd="0" presId="urn:microsoft.com/office/officeart/2005/8/layout/chevron2"/>
    <dgm:cxn modelId="{1092B364-916B-4F34-87DE-6655E0D5BD3B}" srcId="{8C3B4198-8E00-4D6E-8B09-28D83822EA5A}" destId="{69131B84-66AD-4FBC-92C9-13701EAFE8AF}" srcOrd="0" destOrd="0" parTransId="{681118A3-7C72-4C08-BB32-CC404389DDA9}" sibTransId="{12238FF5-88BF-4EC7-A404-736E37F356E9}"/>
    <dgm:cxn modelId="{DF3F595F-E64C-4026-957A-3F9FA5CF16FB}" srcId="{71E3B67E-E3B6-40B4-9E3C-09ACD9B6D89F}" destId="{6817CA58-DC75-4D6E-914F-D41CF733652E}" srcOrd="4" destOrd="0" parTransId="{23746F11-9E94-44F5-835A-AC214136BD5F}" sibTransId="{FB123BC2-71CE-47F8-998F-D90B3F03525C}"/>
    <dgm:cxn modelId="{840E03D2-BF62-4FC6-BAFE-D711919E0738}" type="presOf" srcId="{71E3B67E-E3B6-40B4-9E3C-09ACD9B6D89F}" destId="{BD8223A9-AAAD-44D3-B54A-4D15511E9BFE}" srcOrd="0" destOrd="0" presId="urn:microsoft.com/office/officeart/2005/8/layout/chevron2"/>
    <dgm:cxn modelId="{A1C6DB79-7CB8-49C2-A4D1-F9E9D00659C8}" type="presOf" srcId="{8FDE022C-9934-4DDE-8181-6CE3FF6F2D99}" destId="{3C08B2AA-691F-4A34-959A-F0F6CC5FF589}" srcOrd="0" destOrd="2" presId="urn:microsoft.com/office/officeart/2005/8/layout/chevron2"/>
    <dgm:cxn modelId="{DAAC817C-E0F9-47EB-A14F-FF232542B301}" srcId="{71E3B67E-E3B6-40B4-9E3C-09ACD9B6D89F}" destId="{3F9A0D31-4BB6-412A-BAA3-629C9664C32A}" srcOrd="5" destOrd="0" parTransId="{59B6EE24-1A0E-4A50-8435-19942F6143E5}" sibTransId="{EE1F2D91-1464-4883-AE94-799D1B1C1047}"/>
    <dgm:cxn modelId="{EB395B7B-015A-4DD5-A962-4A54F3394A47}" type="presOf" srcId="{52E7ED3D-5D59-43DF-A498-13816C3DD1D9}" destId="{5D8F5646-5429-4C25-8F56-08CA1517898D}" srcOrd="0" destOrd="0" presId="urn:microsoft.com/office/officeart/2005/8/layout/chevron2"/>
    <dgm:cxn modelId="{6A619679-8130-4795-B8F4-AE994C258C65}" type="presOf" srcId="{14CCD37D-02F2-444C-868B-EB27353AC3C6}" destId="{9B924810-52A0-4E34-A4D9-E32A5002CBE9}" srcOrd="0" destOrd="0" presId="urn:microsoft.com/office/officeart/2005/8/layout/chevron2"/>
    <dgm:cxn modelId="{7D94FE97-9114-42D7-B5FC-AD56642D82B4}" type="presOf" srcId="{DE0864CE-26DC-45E7-8AEF-FC74F0372F49}" destId="{1DE6DB2F-ED97-4BA9-8A4F-91A34DB6EF4B}" srcOrd="0" destOrd="0" presId="urn:microsoft.com/office/officeart/2005/8/layout/chevron2"/>
    <dgm:cxn modelId="{BB3058EA-9300-4B9C-B0A9-0101964A8D65}" srcId="{52E7ED3D-5D59-43DF-A498-13816C3DD1D9}" destId="{DE0864CE-26DC-45E7-8AEF-FC74F0372F49}" srcOrd="0" destOrd="0" parTransId="{1022D098-7798-4447-A834-D4CE5EC595C2}" sibTransId="{E06EBE51-0AD0-4D99-A51E-0C70AA6E6FFB}"/>
    <dgm:cxn modelId="{333DC0CE-328F-47BE-895E-949CB5AB47CE}" type="presOf" srcId="{6817CA58-DC75-4D6E-914F-D41CF733652E}" destId="{B57C8A95-1839-413B-B7F1-95D57CCB5298}" srcOrd="0" destOrd="0" presId="urn:microsoft.com/office/officeart/2005/8/layout/chevron2"/>
    <dgm:cxn modelId="{133F9663-0CC9-41AC-8752-61BFB23CBBF9}" type="presOf" srcId="{FAAA9DAE-B5ED-49AA-8067-DCC7C0B2C5D6}" destId="{4B403ECF-D07C-414A-9DAA-4CA3787339E5}" srcOrd="0" destOrd="0" presId="urn:microsoft.com/office/officeart/2005/8/layout/chevron2"/>
    <dgm:cxn modelId="{2D776D33-23A3-4C88-AB98-1FF762921C0B}" srcId="{71E3B67E-E3B6-40B4-9E3C-09ACD9B6D89F}" destId="{EC056894-20D4-476A-BF47-CBE9EAEBD645}" srcOrd="1" destOrd="0" parTransId="{2B29EDEB-8E7F-463B-850A-89FB839C3313}" sibTransId="{C5A2D9CB-1B18-4FF6-9942-4EB94221BBFF}"/>
    <dgm:cxn modelId="{572D9D24-D880-411F-AF6E-65C3A2BAF31D}" type="presOf" srcId="{3F9A0D31-4BB6-412A-BAA3-629C9664C32A}" destId="{999E27E7-245C-44F7-A238-01EA79489F55}" srcOrd="0" destOrd="0" presId="urn:microsoft.com/office/officeart/2005/8/layout/chevron2"/>
    <dgm:cxn modelId="{81A53F93-C7FD-45BF-87B2-A95FC22FDD40}" srcId="{8C3B4198-8E00-4D6E-8B09-28D83822EA5A}" destId="{8FDE022C-9934-4DDE-8181-6CE3FF6F2D99}" srcOrd="1" destOrd="0" parTransId="{435D4DA9-AC3A-4555-AA4D-560C3A567364}" sibTransId="{7B4B4579-E192-4F31-8982-F99F267B0170}"/>
    <dgm:cxn modelId="{7520B7C9-52D6-43AC-BA4F-0E18B054B30D}" type="presOf" srcId="{8C3B4198-8E00-4D6E-8B09-28D83822EA5A}" destId="{3C08B2AA-691F-4A34-959A-F0F6CC5FF589}" srcOrd="0" destOrd="0" presId="urn:microsoft.com/office/officeart/2005/8/layout/chevron2"/>
    <dgm:cxn modelId="{044CE873-5300-414A-B37D-44B6A66573B7}" srcId="{9F1B3EB4-6AF4-4F50-9B1A-61A911825934}" destId="{FAAA9DAE-B5ED-49AA-8067-DCC7C0B2C5D6}" srcOrd="0" destOrd="0" parTransId="{29960D85-30CB-4A3E-BB75-54C64C2A2DB4}" sibTransId="{716DF4A7-86A4-4DA2-9B4A-637266BC5246}"/>
    <dgm:cxn modelId="{2F52DB0E-2A9D-436B-8F26-747678ADD9E6}" type="presOf" srcId="{EC056894-20D4-476A-BF47-CBE9EAEBD645}" destId="{9C83F970-2DFC-4C14-88D0-4B6525D40532}" srcOrd="0" destOrd="0" presId="urn:microsoft.com/office/officeart/2005/8/layout/chevron2"/>
    <dgm:cxn modelId="{71874EF5-80C8-40D9-82CE-BBDCFEA4FA2B}" srcId="{57AFA9B3-C61A-49AF-BFC4-6B2294254449}" destId="{14CCD37D-02F2-444C-868B-EB27353AC3C6}" srcOrd="0" destOrd="0" parTransId="{FAFBD718-DBCC-4A14-9ADA-80BF4DF34A06}" sibTransId="{26A85FFC-310C-4509-A1BF-469234A8044C}"/>
    <dgm:cxn modelId="{C2A5A561-DC50-4A58-9A24-A4CED0941FEA}" type="presOf" srcId="{69131B84-66AD-4FBC-92C9-13701EAFE8AF}" destId="{3C08B2AA-691F-4A34-959A-F0F6CC5FF589}" srcOrd="0" destOrd="1" presId="urn:microsoft.com/office/officeart/2005/8/layout/chevron2"/>
    <dgm:cxn modelId="{F595CD9E-C371-4BD2-B782-8E2CD382BB5F}" type="presOf" srcId="{7492AA4E-D6F3-4508-A3FA-61013B505900}" destId="{4B403ECF-D07C-414A-9DAA-4CA3787339E5}" srcOrd="0" destOrd="1" presId="urn:microsoft.com/office/officeart/2005/8/layout/chevron2"/>
    <dgm:cxn modelId="{22E59A96-2292-4FCF-9B20-A5F505C2F978}" srcId="{3F9A0D31-4BB6-412A-BAA3-629C9664C32A}" destId="{2191D5FA-6DDD-4BEF-A5DE-0D5C5AA25511}" srcOrd="0" destOrd="0" parTransId="{4169AC82-EAE3-4E98-86B8-E305D6178E49}" sibTransId="{FD39AB17-B1DB-4AC7-91D4-05EF0199B2EC}"/>
    <dgm:cxn modelId="{127C09AD-FBC9-4E52-82AE-B7F4619F10A8}" type="presOf" srcId="{9F1B3EB4-6AF4-4F50-9B1A-61A911825934}" destId="{05C1E505-6F3E-43E4-8D7F-A6ABE7CEFF01}" srcOrd="0" destOrd="0" presId="urn:microsoft.com/office/officeart/2005/8/layout/chevron2"/>
    <dgm:cxn modelId="{B1761F6B-256C-49BD-99C4-C1DCC8AD86A5}" srcId="{71E3B67E-E3B6-40B4-9E3C-09ACD9B6D89F}" destId="{9F1B3EB4-6AF4-4F50-9B1A-61A911825934}" srcOrd="2" destOrd="0" parTransId="{99F87DFA-D09B-42E9-990C-29C19DDBE77D}" sibTransId="{1C6C0987-EE56-4946-BF30-8DFD59478099}"/>
    <dgm:cxn modelId="{3CFD22B8-50FD-4B8B-A918-648BBFE989B7}" srcId="{FAAA9DAE-B5ED-49AA-8067-DCC7C0B2C5D6}" destId="{7492AA4E-D6F3-4508-A3FA-61013B505900}" srcOrd="0" destOrd="0" parTransId="{E4C8ED75-9193-4038-86D0-86F12DE2324B}" sibTransId="{5147D939-5137-41EE-927B-613CCB103FE7}"/>
    <dgm:cxn modelId="{B82CA656-F6BC-4B1E-8801-39EF5A2F0125}" srcId="{6817CA58-DC75-4D6E-914F-D41CF733652E}" destId="{8C3B4198-8E00-4D6E-8B09-28D83822EA5A}" srcOrd="0" destOrd="0" parTransId="{F0F6FD25-9D82-42A9-80D0-B812ADC4FBAF}" sibTransId="{56F2968F-FF6D-4A4F-A72F-5834128E5E49}"/>
    <dgm:cxn modelId="{0FB67A09-AEA3-4520-B825-D1C4DED96504}" srcId="{EC056894-20D4-476A-BF47-CBE9EAEBD645}" destId="{606224B3-27DF-481B-A58C-6E0995C69A3E}" srcOrd="0" destOrd="0" parTransId="{1CA18014-09A6-4F24-B613-78EC8EC853A6}" sibTransId="{882E1201-E4D2-44D1-9DF3-9A5DEC50C2C1}"/>
    <dgm:cxn modelId="{902066E4-42E2-474D-BF20-1CFFE3C35EE9}" srcId="{71E3B67E-E3B6-40B4-9E3C-09ACD9B6D89F}" destId="{52E7ED3D-5D59-43DF-A498-13816C3DD1D9}" srcOrd="0" destOrd="0" parTransId="{177D7AF9-566A-4D9A-AC1E-9DFC1A099166}" sibTransId="{FD2D0395-9D01-4AC8-B89C-F5AABD78BF83}"/>
    <dgm:cxn modelId="{046A943F-E027-4FFE-8B0F-8FDF3E440D2D}" type="presParOf" srcId="{BD8223A9-AAAD-44D3-B54A-4D15511E9BFE}" destId="{AB436305-C31D-41E0-9925-F9ABC4BFCC9C}" srcOrd="0" destOrd="0" presId="urn:microsoft.com/office/officeart/2005/8/layout/chevron2"/>
    <dgm:cxn modelId="{6943D181-5190-475F-AE28-0EB74D4B4FD8}" type="presParOf" srcId="{AB436305-C31D-41E0-9925-F9ABC4BFCC9C}" destId="{5D8F5646-5429-4C25-8F56-08CA1517898D}" srcOrd="0" destOrd="0" presId="urn:microsoft.com/office/officeart/2005/8/layout/chevron2"/>
    <dgm:cxn modelId="{66D5EF62-2681-4497-BE55-8C3EC375E312}" type="presParOf" srcId="{AB436305-C31D-41E0-9925-F9ABC4BFCC9C}" destId="{1DE6DB2F-ED97-4BA9-8A4F-91A34DB6EF4B}" srcOrd="1" destOrd="0" presId="urn:microsoft.com/office/officeart/2005/8/layout/chevron2"/>
    <dgm:cxn modelId="{72DFB5DA-CBB0-4C74-8FA4-02AFAC48368E}" type="presParOf" srcId="{BD8223A9-AAAD-44D3-B54A-4D15511E9BFE}" destId="{8B4D584D-773A-4956-A66A-186F6C139C60}" srcOrd="1" destOrd="0" presId="urn:microsoft.com/office/officeart/2005/8/layout/chevron2"/>
    <dgm:cxn modelId="{FBE2393A-0F72-457B-8079-9CDD1F847B3F}" type="presParOf" srcId="{BD8223A9-AAAD-44D3-B54A-4D15511E9BFE}" destId="{719F6807-AC46-4291-ACA7-D04287CE549C}" srcOrd="2" destOrd="0" presId="urn:microsoft.com/office/officeart/2005/8/layout/chevron2"/>
    <dgm:cxn modelId="{276353E9-7CD0-4AD6-84DB-9B6F96AA839E}" type="presParOf" srcId="{719F6807-AC46-4291-ACA7-D04287CE549C}" destId="{9C83F970-2DFC-4C14-88D0-4B6525D40532}" srcOrd="0" destOrd="0" presId="urn:microsoft.com/office/officeart/2005/8/layout/chevron2"/>
    <dgm:cxn modelId="{C7411525-699D-4BA7-82EF-26A5A6D1866B}" type="presParOf" srcId="{719F6807-AC46-4291-ACA7-D04287CE549C}" destId="{DF161066-3CE4-4A95-96E5-E731E55C0C49}" srcOrd="1" destOrd="0" presId="urn:microsoft.com/office/officeart/2005/8/layout/chevron2"/>
    <dgm:cxn modelId="{175821AE-97AC-4AA7-AFA7-7B19BD054A03}" type="presParOf" srcId="{BD8223A9-AAAD-44D3-B54A-4D15511E9BFE}" destId="{33A16162-C938-48C4-AA70-85D86D053022}" srcOrd="3" destOrd="0" presId="urn:microsoft.com/office/officeart/2005/8/layout/chevron2"/>
    <dgm:cxn modelId="{33772C85-5593-4A54-99B9-27C803B673E1}" type="presParOf" srcId="{BD8223A9-AAAD-44D3-B54A-4D15511E9BFE}" destId="{2EB34049-8DB2-4A28-9736-09C9395FC899}" srcOrd="4" destOrd="0" presId="urn:microsoft.com/office/officeart/2005/8/layout/chevron2"/>
    <dgm:cxn modelId="{626314C1-58BD-468D-B90D-4B2ADA670F46}" type="presParOf" srcId="{2EB34049-8DB2-4A28-9736-09C9395FC899}" destId="{05C1E505-6F3E-43E4-8D7F-A6ABE7CEFF01}" srcOrd="0" destOrd="0" presId="urn:microsoft.com/office/officeart/2005/8/layout/chevron2"/>
    <dgm:cxn modelId="{73BD8AF4-2510-4CF1-95F3-EACD72E3E10B}" type="presParOf" srcId="{2EB34049-8DB2-4A28-9736-09C9395FC899}" destId="{4B403ECF-D07C-414A-9DAA-4CA3787339E5}" srcOrd="1" destOrd="0" presId="urn:microsoft.com/office/officeart/2005/8/layout/chevron2"/>
    <dgm:cxn modelId="{D47EE9AB-AD9B-48D2-B8B6-EFB1F9246B54}" type="presParOf" srcId="{BD8223A9-AAAD-44D3-B54A-4D15511E9BFE}" destId="{CC373815-8272-4B3B-838E-8E4B5B771CFC}" srcOrd="5" destOrd="0" presId="urn:microsoft.com/office/officeart/2005/8/layout/chevron2"/>
    <dgm:cxn modelId="{8AC47050-C8B5-4D25-B9FC-CB7977BD2CD6}" type="presParOf" srcId="{BD8223A9-AAAD-44D3-B54A-4D15511E9BFE}" destId="{22DE5F93-CF02-458F-ABAD-A8B34BC8E341}" srcOrd="6" destOrd="0" presId="urn:microsoft.com/office/officeart/2005/8/layout/chevron2"/>
    <dgm:cxn modelId="{7ABE9C8C-9DB7-4FE9-975E-B780BA9F62D7}" type="presParOf" srcId="{22DE5F93-CF02-458F-ABAD-A8B34BC8E341}" destId="{9470E98B-CB7A-442C-A355-22342978C756}" srcOrd="0" destOrd="0" presId="urn:microsoft.com/office/officeart/2005/8/layout/chevron2"/>
    <dgm:cxn modelId="{8B046480-5035-4F04-97FF-6AC60FB5D98E}" type="presParOf" srcId="{22DE5F93-CF02-458F-ABAD-A8B34BC8E341}" destId="{9B924810-52A0-4E34-A4D9-E32A5002CBE9}" srcOrd="1" destOrd="0" presId="urn:microsoft.com/office/officeart/2005/8/layout/chevron2"/>
    <dgm:cxn modelId="{63774275-4190-4933-89C5-BBC02D98CF72}" type="presParOf" srcId="{BD8223A9-AAAD-44D3-B54A-4D15511E9BFE}" destId="{8A0F19FD-2ECD-4FD3-8323-C06883D6BAC6}" srcOrd="7" destOrd="0" presId="urn:microsoft.com/office/officeart/2005/8/layout/chevron2"/>
    <dgm:cxn modelId="{AD5E0B65-840A-45AC-BEF9-AA0DDD0394EF}" type="presParOf" srcId="{BD8223A9-AAAD-44D3-B54A-4D15511E9BFE}" destId="{26B3E4F1-CA9F-41EE-A1BD-B56A41A2DEAC}" srcOrd="8" destOrd="0" presId="urn:microsoft.com/office/officeart/2005/8/layout/chevron2"/>
    <dgm:cxn modelId="{AEF87133-EF3A-40F0-9E54-ABF761D6A763}" type="presParOf" srcId="{26B3E4F1-CA9F-41EE-A1BD-B56A41A2DEAC}" destId="{B57C8A95-1839-413B-B7F1-95D57CCB5298}" srcOrd="0" destOrd="0" presId="urn:microsoft.com/office/officeart/2005/8/layout/chevron2"/>
    <dgm:cxn modelId="{2A3C4019-E444-445E-A8D7-C3F786B50FE9}" type="presParOf" srcId="{26B3E4F1-CA9F-41EE-A1BD-B56A41A2DEAC}" destId="{3C08B2AA-691F-4A34-959A-F0F6CC5FF589}" srcOrd="1" destOrd="0" presId="urn:microsoft.com/office/officeart/2005/8/layout/chevron2"/>
    <dgm:cxn modelId="{7E1E637B-5828-4A3C-A1AE-10388B42E3DE}" type="presParOf" srcId="{BD8223A9-AAAD-44D3-B54A-4D15511E9BFE}" destId="{5701BFF9-978E-4837-A8C2-B7C8EE309E65}" srcOrd="9" destOrd="0" presId="urn:microsoft.com/office/officeart/2005/8/layout/chevron2"/>
    <dgm:cxn modelId="{8969301C-EDC0-445A-A23E-ADC0B29C5518}" type="presParOf" srcId="{BD8223A9-AAAD-44D3-B54A-4D15511E9BFE}" destId="{3FDE7543-F99F-4177-87F9-8AAC26D7AAB8}" srcOrd="10" destOrd="0" presId="urn:microsoft.com/office/officeart/2005/8/layout/chevron2"/>
    <dgm:cxn modelId="{8E73480F-4435-4770-886A-93F56CEC4959}" type="presParOf" srcId="{3FDE7543-F99F-4177-87F9-8AAC26D7AAB8}" destId="{999E27E7-245C-44F7-A238-01EA79489F55}" srcOrd="0" destOrd="0" presId="urn:microsoft.com/office/officeart/2005/8/layout/chevron2"/>
    <dgm:cxn modelId="{04C8C9C0-C451-46FB-B878-C98F70DBA949}" type="presParOf" srcId="{3FDE7543-F99F-4177-87F9-8AAC26D7AAB8}" destId="{E3E557F2-A125-426D-9C85-2A35B3A3E7A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F5646-5429-4C25-8F56-08CA1517898D}">
      <dsp:nvSpPr>
        <dsp:cNvPr id="0" name=""/>
        <dsp:cNvSpPr/>
      </dsp:nvSpPr>
      <dsp:spPr>
        <a:xfrm rot="5400000">
          <a:off x="-112404" y="116932"/>
          <a:ext cx="749360" cy="524552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1</a:t>
          </a:r>
        </a:p>
      </dsp:txBody>
      <dsp:txXfrm rot="-5400000">
        <a:off x="0" y="266804"/>
        <a:ext cx="524552" cy="224808"/>
      </dsp:txXfrm>
    </dsp:sp>
    <dsp:sp modelId="{1DE6DB2F-ED97-4BA9-8A4F-91A34DB6EF4B}">
      <dsp:nvSpPr>
        <dsp:cNvPr id="0" name=""/>
        <dsp:cNvSpPr/>
      </dsp:nvSpPr>
      <dsp:spPr>
        <a:xfrm rot="5400000">
          <a:off x="3714305" y="-3185225"/>
          <a:ext cx="487340" cy="686684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Outreach and Recruitment</a:t>
          </a:r>
        </a:p>
      </dsp:txBody>
      <dsp:txXfrm rot="-5400000">
        <a:off x="524552" y="28318"/>
        <a:ext cx="6843057" cy="439760"/>
      </dsp:txXfrm>
    </dsp:sp>
    <dsp:sp modelId="{9C83F970-2DFC-4C14-88D0-4B6525D40532}">
      <dsp:nvSpPr>
        <dsp:cNvPr id="0" name=""/>
        <dsp:cNvSpPr/>
      </dsp:nvSpPr>
      <dsp:spPr>
        <a:xfrm rot="5400000">
          <a:off x="-112404" y="772222"/>
          <a:ext cx="749360" cy="524552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sp:txBody>
      <dsp:txXfrm rot="-5400000">
        <a:off x="0" y="922094"/>
        <a:ext cx="524552" cy="224808"/>
      </dsp:txXfrm>
    </dsp:sp>
    <dsp:sp modelId="{DF161066-3CE4-4A95-96E5-E731E55C0C49}">
      <dsp:nvSpPr>
        <dsp:cNvPr id="0" name=""/>
        <dsp:cNvSpPr/>
      </dsp:nvSpPr>
      <dsp:spPr>
        <a:xfrm rot="5400000">
          <a:off x="3714434" y="-2530063"/>
          <a:ext cx="487084" cy="686684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Orientation and Career Pathway Reinforcement</a:t>
          </a:r>
        </a:p>
      </dsp:txBody>
      <dsp:txXfrm rot="-5400000">
        <a:off x="524553" y="683595"/>
        <a:ext cx="6843070" cy="439530"/>
      </dsp:txXfrm>
    </dsp:sp>
    <dsp:sp modelId="{05C1E505-6F3E-43E4-8D7F-A6ABE7CEFF01}">
      <dsp:nvSpPr>
        <dsp:cNvPr id="0" name=""/>
        <dsp:cNvSpPr/>
      </dsp:nvSpPr>
      <dsp:spPr>
        <a:xfrm rot="5400000">
          <a:off x="-112404" y="1489598"/>
          <a:ext cx="749360" cy="524552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sp:txBody>
      <dsp:txXfrm rot="-5400000">
        <a:off x="0" y="1639470"/>
        <a:ext cx="524552" cy="224808"/>
      </dsp:txXfrm>
    </dsp:sp>
    <dsp:sp modelId="{4B403ECF-D07C-414A-9DAA-4CA3787339E5}">
      <dsp:nvSpPr>
        <dsp:cNvPr id="0" name=""/>
        <dsp:cNvSpPr/>
      </dsp:nvSpPr>
      <dsp:spPr>
        <a:xfrm rot="5400000">
          <a:off x="3652347" y="-1812686"/>
          <a:ext cx="611257" cy="686684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Admissions Committee Review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Is 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youth ready and committed?  If 'yes,' then...</a:t>
          </a:r>
        </a:p>
      </dsp:txBody>
      <dsp:txXfrm rot="-5400000">
        <a:off x="524553" y="1344947"/>
        <a:ext cx="6837008" cy="551579"/>
      </dsp:txXfrm>
    </dsp:sp>
    <dsp:sp modelId="{9470E98B-CB7A-442C-A355-22342978C756}">
      <dsp:nvSpPr>
        <dsp:cNvPr id="0" name=""/>
        <dsp:cNvSpPr/>
      </dsp:nvSpPr>
      <dsp:spPr>
        <a:xfrm rot="5400000">
          <a:off x="-112404" y="2144889"/>
          <a:ext cx="749360" cy="524552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 rot="-5400000">
        <a:off x="0" y="2294761"/>
        <a:ext cx="524552" cy="224808"/>
      </dsp:txXfrm>
    </dsp:sp>
    <dsp:sp modelId="{9B924810-52A0-4E34-A4D9-E32A5002CBE9}">
      <dsp:nvSpPr>
        <dsp:cNvPr id="0" name=""/>
        <dsp:cNvSpPr/>
      </dsp:nvSpPr>
      <dsp:spPr>
        <a:xfrm rot="5400000">
          <a:off x="3714434" y="-1157396"/>
          <a:ext cx="487084" cy="686684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Career Exploration, Assessment, and Planning</a:t>
          </a:r>
        </a:p>
      </dsp:txBody>
      <dsp:txXfrm rot="-5400000">
        <a:off x="524553" y="2056262"/>
        <a:ext cx="6843070" cy="439530"/>
      </dsp:txXfrm>
    </dsp:sp>
    <dsp:sp modelId="{B57C8A95-1839-413B-B7F1-95D57CCB5298}">
      <dsp:nvSpPr>
        <dsp:cNvPr id="0" name=""/>
        <dsp:cNvSpPr/>
      </dsp:nvSpPr>
      <dsp:spPr>
        <a:xfrm rot="5400000">
          <a:off x="-112404" y="2856145"/>
          <a:ext cx="749360" cy="524552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5</a:t>
          </a:r>
        </a:p>
      </dsp:txBody>
      <dsp:txXfrm rot="-5400000">
        <a:off x="0" y="3006017"/>
        <a:ext cx="524552" cy="224808"/>
      </dsp:txXfrm>
    </dsp:sp>
    <dsp:sp modelId="{3C08B2AA-691F-4A34-959A-F0F6CC5FF589}">
      <dsp:nvSpPr>
        <dsp:cNvPr id="0" name=""/>
        <dsp:cNvSpPr/>
      </dsp:nvSpPr>
      <dsp:spPr>
        <a:xfrm rot="5400000">
          <a:off x="3544190" y="-400507"/>
          <a:ext cx="827571" cy="686684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Youth and Skill Development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 Service 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Learning, Mentoring, Customer Service, Participant Council, Alumni Club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 Legal 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Service, GED/Diploma, Classroom Training, Internship, Work Experience, OJT</a:t>
          </a:r>
        </a:p>
      </dsp:txBody>
      <dsp:txXfrm rot="-5400000">
        <a:off x="524553" y="2659529"/>
        <a:ext cx="6826448" cy="746773"/>
      </dsp:txXfrm>
    </dsp:sp>
    <dsp:sp modelId="{999E27E7-245C-44F7-A238-01EA79489F55}">
      <dsp:nvSpPr>
        <dsp:cNvPr id="0" name=""/>
        <dsp:cNvSpPr/>
      </dsp:nvSpPr>
      <dsp:spPr>
        <a:xfrm rot="5400000">
          <a:off x="-112404" y="3595169"/>
          <a:ext cx="749360" cy="524552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6</a:t>
          </a:r>
        </a:p>
      </dsp:txBody>
      <dsp:txXfrm rot="-5400000">
        <a:off x="0" y="3745041"/>
        <a:ext cx="524552" cy="224808"/>
      </dsp:txXfrm>
    </dsp:sp>
    <dsp:sp modelId="{E3E557F2-A125-426D-9C85-2A35B3A3E7A3}">
      <dsp:nvSpPr>
        <dsp:cNvPr id="0" name=""/>
        <dsp:cNvSpPr/>
      </dsp:nvSpPr>
      <dsp:spPr>
        <a:xfrm rot="5400000">
          <a:off x="3714434" y="292882"/>
          <a:ext cx="487084" cy="686684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Job Advocacy and Placement</a:t>
          </a:r>
        </a:p>
      </dsp:txBody>
      <dsp:txXfrm rot="-5400000">
        <a:off x="524553" y="3506541"/>
        <a:ext cx="6843070" cy="439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81938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764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None/>
            </a:pPr>
            <a:endParaRPr dirty="0"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8485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68210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1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26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43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34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79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4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66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7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6441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78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03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25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77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61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86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6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647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47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8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8485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56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81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8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95690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200" dirty="0"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9132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9442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9372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68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8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6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.jpeg"/><Relationship Id="rId5" Type="http://schemas.openxmlformats.org/officeDocument/2006/relationships/tags" Target="../tags/tag12.xml"/><Relationship Id="rId10" Type="http://schemas.openxmlformats.org/officeDocument/2006/relationships/image" Target="../media/image7.png"/><Relationship Id="rId4" Type="http://schemas.openxmlformats.org/officeDocument/2006/relationships/tags" Target="../tags/tag11.xml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5943599"/>
          </a:xfrm>
          <a:prstGeom prst="rect">
            <a:avLst/>
          </a:prstGeom>
          <a:gradFill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85800" y="38100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  <p:custDataLst>
              <p:tags r:id="rId4"/>
            </p:custDataLst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  <p:custDataLst>
              <p:tags r:id="rId5"/>
            </p:custDataLst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  <p:custDataLst>
              <p:tags r:id="rId6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4170846"/>
            <a:ext cx="9144000" cy="177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4170846"/>
            <a:ext cx="9143245" cy="1773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68" y="7307"/>
            <a:ext cx="2596682" cy="822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6094472"/>
            <a:ext cx="2852928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05" y="6093160"/>
            <a:ext cx="5711952" cy="40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76200"/>
            <a:ext cx="63246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/>
          </a:bodyPr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200" b="1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1600200"/>
            <a:ext cx="8458200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00660" algn="l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/>
            </a:lvl1pPr>
            <a:lvl2pPr marL="742950" indent="-158750" algn="l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/>
            </a:lvl2pPr>
            <a:lvl3pPr marL="1143000" indent="-116839" algn="l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/>
            </a:lvl3pPr>
            <a:lvl4pPr marL="1600200" indent="-1079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333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  <p:custDataLst>
              <p:tags r:id="rId3"/>
            </p:custDataLst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  <p:custDataLst>
              <p:tags r:id="rId4"/>
            </p:custDataLst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  <p:custDataLst>
              <p:tags r:id="rId5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4582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599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724400" y="1600200"/>
            <a:ext cx="4038599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4582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304800" y="2373311"/>
            <a:ext cx="4040187" cy="357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4721225" y="1600200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4721225" y="2373311"/>
            <a:ext cx="4041774" cy="357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4582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400299" y="-495299"/>
            <a:ext cx="4267199" cy="845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00660" algn="l" rtl="0"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/>
            </a:lvl1pPr>
            <a:lvl2pPr marL="742950" indent="-158750" algn="l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/>
            </a:lvl2pPr>
            <a:lvl3pPr marL="1143000" indent="-116839" algn="l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/>
            </a:lvl3pPr>
            <a:lvl4pPr marL="1600200" indent="-1079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333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 dirty="0"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39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tags" Target="../tags/tag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9"/>
          <p:cNvCxnSpPr/>
          <p:nvPr userDrawn="1"/>
        </p:nvCxnSpPr>
        <p:spPr>
          <a:xfrm>
            <a:off x="0" y="1447800"/>
            <a:ext cx="9144000" cy="0"/>
          </a:xfrm>
          <a:prstGeom prst="straightConnector1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hape 10"/>
          <p:cNvSpPr/>
          <p:nvPr>
            <p:custDataLst>
              <p:tags r:id="rId9"/>
            </p:custDataLst>
          </p:nvPr>
        </p:nvSpPr>
        <p:spPr>
          <a:xfrm>
            <a:off x="0" y="0"/>
            <a:ext cx="9144000" cy="1447800"/>
          </a:xfrm>
          <a:prstGeom prst="rect">
            <a:avLst/>
          </a:prstGeom>
          <a:gradFill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304800" y="76200"/>
            <a:ext cx="84582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04800" y="1600200"/>
            <a:ext cx="8458200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00660" algn="l" rtl="0"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/>
            </a:lvl1pPr>
            <a:lvl2pPr marL="742950" marR="0" indent="-158750" algn="l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/>
            </a:lvl2pPr>
            <a:lvl3pPr marL="1143000" marR="0" indent="-116839" algn="l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/>
            </a:lvl3pPr>
            <a:lvl4pPr marL="1600200" marR="0" indent="-1079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333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  <p:custDataLst>
              <p:tags r:id="rId12"/>
            </p:custDataLst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  <p:custDataLst>
              <p:tags r:id="rId13"/>
            </p:custDataLst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  <p:custDataLst>
              <p:tags r:id="rId14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00400" y="6093160"/>
            <a:ext cx="5714999" cy="41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94441" y="6096000"/>
            <a:ext cx="2853559" cy="455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hape 18"/>
          <p:cNvCxnSpPr/>
          <p:nvPr/>
        </p:nvCxnSpPr>
        <p:spPr>
          <a:xfrm>
            <a:off x="0" y="5943600"/>
            <a:ext cx="9144000" cy="0"/>
          </a:xfrm>
          <a:prstGeom prst="straightConnector1">
            <a:avLst/>
          </a:prstGeom>
          <a:noFill/>
          <a:ln w="9525" cap="flat">
            <a:solidFill>
              <a:srgbClr val="C5D8F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Shape 1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637622"/>
            <a:ext cx="9144000" cy="8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6094472"/>
            <a:ext cx="2852928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54"/>
            <a:ext cx="9143245" cy="804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05" y="6093160"/>
            <a:ext cx="5711952" cy="408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68" y="7307"/>
            <a:ext cx="2596682" cy="82289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9" r:id="rId7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13.jpe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ybpdx.org/" TargetMode="External"/><Relationship Id="rId11" Type="http://schemas.openxmlformats.org/officeDocument/2006/relationships/image" Target="../media/image23.jpg"/><Relationship Id="rId5" Type="http://schemas.openxmlformats.org/officeDocument/2006/relationships/hyperlink" Target="http://www.theirprogram.com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10.jp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9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gif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hyperlink" Target="http://cyc.brandeis.edu/Employ-educate-support-youth/EnoughisKnownforAction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44.jpeg"/><Relationship Id="rId5" Type="http://schemas.openxmlformats.org/officeDocument/2006/relationships/hyperlink" Target="http://www.theirprogram.com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mailto:arobins@feckc.org" TargetMode="External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1.jp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image" Target="../media/image56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eta.gov/WIOA/" TargetMode="External"/><Relationship Id="rId7" Type="http://schemas.openxmlformats.org/officeDocument/2006/relationships/hyperlink" Target="https://youth.workforce3one.org/page/resource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dr.doleta.gov/directives/corr_doc.cfm?DOCN=2854" TargetMode="External"/><Relationship Id="rId5" Type="http://schemas.openxmlformats.org/officeDocument/2006/relationships/hyperlink" Target="http://wdr.doleta.gov/directives/attach/TEGL/TEGL_33_12_Acc.pdf" TargetMode="External"/><Relationship Id="rId4" Type="http://schemas.openxmlformats.org/officeDocument/2006/relationships/hyperlink" Target="http://www2.ed.gov/about/offices/list/ovae/pi/AdultEd/wioa-reauthorization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ksystems.org/sites/default/files/Career%20Connect%20Network%20Providers_0.pdf" TargetMode="External"/><Relationship Id="rId2" Type="http://schemas.openxmlformats.org/officeDocument/2006/relationships/hyperlink" Target="http://cyc.brandeis.edu/Employ-educate-support-youth/EnoughisKnownforActi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hoolandmain.org/storage/smi-materials/engaging%20out%20of%20school%20youth1203.pdf" TargetMode="External"/><Relationship Id="rId5" Type="http://schemas.openxmlformats.org/officeDocument/2006/relationships/hyperlink" Target="http://jfs.ohio.gov/owd/WorkforceProf/Youth/Docs/OutofSchoolYouth.pdf" TargetMode="External"/><Relationship Id="rId4" Type="http://schemas.openxmlformats.org/officeDocument/2006/relationships/hyperlink" Target="http://www.aypf.org/resources/whatever-it-takes-2006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nyec.org/content/documents/Building%20Roads%20cover-FINAL.pdf" TargetMode="External"/><Relationship Id="rId2" Type="http://schemas.openxmlformats.org/officeDocument/2006/relationships/hyperlink" Target="http://www.nga.org/files/live/sites/NGA/files/pdf/1107REENGAGEDROPOUT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leta.gov/youth_services/Toolkit-improve.cfm" TargetMode="External"/><Relationship Id="rId5" Type="http://schemas.openxmlformats.org/officeDocument/2006/relationships/hyperlink" Target="https://www.workforce3one.org/command/view.aspx?look=5000723343405970074&amp;mode=info&amp;pparams" TargetMode="External"/><Relationship Id="rId4" Type="http://schemas.openxmlformats.org/officeDocument/2006/relationships/hyperlink" Target="http://www2.ed.gov/programs/dropout/re-engagement-guide12191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"/>
          <p:cNvSpPr/>
          <p:nvPr>
            <p:custDataLst>
              <p:tags r:id="rId1"/>
            </p:custDataLst>
          </p:nvPr>
        </p:nvSpPr>
        <p:spPr>
          <a:xfrm>
            <a:off x="2894" y="2971799"/>
            <a:ext cx="9144000" cy="110490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0"/>
                </a:schemeClr>
              </a:gs>
              <a:gs pos="100000">
                <a:srgbClr val="E7F1FA"/>
              </a:gs>
            </a:gsLst>
            <a:lin ang="108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31494" y="1371600"/>
            <a:ext cx="9064906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rtl="0">
              <a:spcBef>
                <a:spcPts val="180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800" b="1" dirty="0" smtClean="0">
                <a:ln w="11430"/>
                <a:gradFill>
                  <a:gsLst>
                    <a:gs pos="2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</a:rPr>
              <a:t>Enough is Known For Action</a:t>
            </a:r>
            <a:endParaRPr lang="en-US" sz="5400" b="1" dirty="0">
              <a:ln w="11430"/>
              <a:gradFill>
                <a:gsLst>
                  <a:gs pos="25000">
                    <a:schemeClr val="bg2">
                      <a:lumMod val="60000"/>
                      <a:lumOff val="40000"/>
                    </a:schemeClr>
                  </a:gs>
                  <a:gs pos="100000">
                    <a:srgbClr val="0070C0"/>
                  </a:gs>
                </a:gsLst>
                <a:lin ang="5400000"/>
              </a:gradFill>
              <a:effectLst>
                <a:outerShdw blurRad="76200" dist="254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7" name="Shape 8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" y="2819400"/>
            <a:ext cx="7162800" cy="14097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>
              <a:buSzPct val="25000"/>
            </a:pPr>
            <a:r>
              <a:rPr lang="en-US" sz="3200" dirty="0" smtClean="0">
                <a:solidFill>
                  <a:schemeClr val="accent1"/>
                </a:solidFill>
              </a:rPr>
              <a:t>Preparing to Deliver Expanded Services to Out-of-School Youth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9" name="Shape 21"/>
          <p:cNvSpPr/>
          <p:nvPr>
            <p:custDataLst>
              <p:tags r:id="rId5"/>
            </p:custDataLst>
          </p:nvPr>
        </p:nvSpPr>
        <p:spPr>
          <a:xfrm>
            <a:off x="0" y="2452872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0" y="2590800"/>
            <a:ext cx="4632001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Shape 9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Checking In: Polling Question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0" name="Shape 100"/>
          <p:cNvSpPr txBox="1"/>
          <p:nvPr>
            <p:custDataLst>
              <p:tags r:id="rId3"/>
            </p:custDataLst>
          </p:nvPr>
        </p:nvSpPr>
        <p:spPr>
          <a:xfrm>
            <a:off x="184800" y="1575137"/>
            <a:ext cx="8654399" cy="1244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Considering what you know now, how ready are you to Implement the </a:t>
            </a:r>
            <a:r>
              <a:rPr lang="en-US" sz="2400" b="1" dirty="0" smtClean="0">
                <a:solidFill>
                  <a:schemeClr val="tx1"/>
                </a:solidFill>
              </a:rPr>
              <a:t>75%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OSY Expenditure Requirement?</a:t>
            </a:r>
          </a:p>
          <a:p>
            <a:pPr lvl="0" rtl="0">
              <a:spcBef>
                <a:spcPts val="0"/>
              </a:spcBef>
              <a:buNone/>
            </a:pPr>
            <a:endParaRPr lang="en-US" sz="2400" b="1" dirty="0">
              <a:solidFill>
                <a:srgbClr val="434343"/>
              </a:solidFill>
            </a:endParaRPr>
          </a:p>
        </p:txBody>
      </p:sp>
      <p:sp>
        <p:nvSpPr>
          <p:cNvPr id="103" name="Shape 103"/>
          <p:cNvSpPr txBox="1"/>
          <p:nvPr>
            <p:custDataLst>
              <p:tags r:id="rId4"/>
            </p:custDataLst>
          </p:nvPr>
        </p:nvSpPr>
        <p:spPr>
          <a:xfrm>
            <a:off x="184800" y="2438400"/>
            <a:ext cx="4290824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74320" indent="-274320" rtl="0">
              <a:spcBef>
                <a:spcPts val="0"/>
              </a:spcBef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rtl="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Confident and ready-to-roll!</a:t>
            </a:r>
          </a:p>
          <a:p>
            <a:pPr marL="285750" indent="-285750" rtl="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Expect to increase OSY expenditures but getting to 75% may be difficult</a:t>
            </a:r>
          </a:p>
          <a:p>
            <a:pPr marL="285750" indent="-285750" rtl="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Very concerned; seeking more guidance &amp; technical assistance</a:t>
            </a:r>
            <a:endParaRPr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"/>
          </p:nvPr>
        </p:nvSpPr>
        <p:spPr>
          <a:xfrm>
            <a:off x="4511999" y="4086878"/>
            <a:ext cx="4555802" cy="172624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3200" b="1" i="1" dirty="0" smtClean="0">
                <a:solidFill>
                  <a:schemeClr val="accent1"/>
                </a:solidFill>
              </a:rPr>
              <a:t>What  % of your funds</a:t>
            </a:r>
            <a:br>
              <a:rPr lang="en-US" sz="3200" b="1" i="1" dirty="0" smtClean="0">
                <a:solidFill>
                  <a:schemeClr val="accent1"/>
                </a:solidFill>
              </a:rPr>
            </a:br>
            <a:r>
              <a:rPr lang="en-US" sz="3200" b="1" i="1" dirty="0" smtClean="0">
                <a:solidFill>
                  <a:schemeClr val="accent1"/>
                </a:solidFill>
              </a:rPr>
              <a:t>were spent on OSY</a:t>
            </a:r>
            <a:br>
              <a:rPr lang="en-US" sz="3200" b="1" i="1" dirty="0" smtClean="0">
                <a:solidFill>
                  <a:schemeClr val="accent1"/>
                </a:solidFill>
              </a:rPr>
            </a:br>
            <a:r>
              <a:rPr lang="en-US" sz="3200" b="1" i="1" dirty="0" smtClean="0">
                <a:solidFill>
                  <a:schemeClr val="accent1"/>
                </a:solidFill>
              </a:rPr>
              <a:t>last Program Year?</a:t>
            </a:r>
            <a:endParaRPr lang="en-US" sz="3200" b="1" i="1" dirty="0">
              <a:solidFill>
                <a:schemeClr val="accent1"/>
              </a:solidFill>
            </a:endParaRPr>
          </a:p>
        </p:txBody>
      </p:sp>
      <p:sp>
        <p:nvSpPr>
          <p:cNvPr id="9" name="Text Placeholder 12"/>
          <p:cNvSpPr txBox="1">
            <a:spLocks/>
          </p:cNvSpPr>
          <p:nvPr/>
        </p:nvSpPr>
        <p:spPr>
          <a:xfrm>
            <a:off x="4544254" y="2758440"/>
            <a:ext cx="2079586" cy="1061013"/>
          </a:xfrm>
          <a:prstGeom prst="wedgeRoundRectCallout">
            <a:avLst>
              <a:gd name="adj1" fmla="val -7438"/>
              <a:gd name="adj2" fmla="val 84981"/>
              <a:gd name="adj3" fmla="val 16667"/>
            </a:avLst>
          </a:prstGeom>
          <a:solidFill>
            <a:srgbClr val="4172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tIns="0" rIns="91440" bIns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200" spc="1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Invitation</a:t>
            </a:r>
          </a:p>
          <a:p>
            <a:pPr algn="ctr">
              <a:lnSpc>
                <a:spcPct val="90000"/>
              </a:lnSpc>
            </a:pPr>
            <a:r>
              <a:rPr lang="en-US" sz="4000" spc="1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to Chat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 smtClean="0">
                <a:solidFill>
                  <a:schemeClr val="accent1"/>
                </a:solidFill>
              </a:rPr>
              <a:t>Considerations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110" name="Shape 110"/>
          <p:cNvSpPr txBox="1"/>
          <p:nvPr>
            <p:custDataLst>
              <p:tags r:id="rId3"/>
            </p:custDataLst>
          </p:nvPr>
        </p:nvSpPr>
        <p:spPr>
          <a:xfrm>
            <a:off x="555762" y="2354316"/>
            <a:ext cx="5616438" cy="34750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Arial"/>
              <a:buChar char="●"/>
            </a:pPr>
            <a:endParaRPr lang="en-US" sz="2000" dirty="0" smtClean="0"/>
          </a:p>
          <a:p>
            <a:pPr marL="457200" lvl="0" indent="-342900" rtl="0"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 with Education and Health and Human Services partners</a:t>
            </a:r>
          </a:p>
          <a:p>
            <a:pPr marL="457200" lvl="0" indent="-342900" rtl="0"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Implementing OSY with minimal negative impact to ISY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0" indent="-342900" rtl="0"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Funds Allocation &amp; Carry Over</a:t>
            </a:r>
          </a:p>
          <a:p>
            <a:pPr marL="457200" lvl="0" indent="-342900" rtl="0"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Tracking &amp; Reporting</a:t>
            </a:r>
          </a:p>
          <a:p>
            <a:pPr marL="457200" lvl="0" indent="-342900"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Upcoming TEGL addressing many of these transition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issues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7">
            <a:alphaModFix/>
          </a:blip>
          <a:srcRect l="28946"/>
          <a:stretch/>
        </p:blipFill>
        <p:spPr>
          <a:xfrm>
            <a:off x="6546936" y="1866798"/>
            <a:ext cx="2368464" cy="396253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11" name="Shape 111"/>
          <p:cNvSpPr txBox="1"/>
          <p:nvPr>
            <p:custDataLst>
              <p:tags r:id="rId4"/>
            </p:custDataLst>
          </p:nvPr>
        </p:nvSpPr>
        <p:spPr>
          <a:xfrm>
            <a:off x="79625" y="1549100"/>
            <a:ext cx="8988175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24000"/>
                    </a:srgbClr>
                  </a:outerShdw>
                </a:effectLst>
              </a:rPr>
              <a:t>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24000"/>
                    </a:srgbClr>
                  </a:outerShdw>
                </a:effectLst>
              </a:rPr>
              <a:t>Your Hot Issues </a:t>
            </a:r>
            <a:r>
              <a:rPr lang="en-US" sz="3200" spc="50" dirty="0" smtClean="0">
                <a:ln w="11430"/>
                <a:gradFill>
                  <a:gsLst>
                    <a:gs pos="2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24000"/>
                    </a:srgbClr>
                  </a:outerShdw>
                </a:effectLst>
              </a:rPr>
              <a:t>=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24000"/>
                    </a:srgbClr>
                  </a:outerShdw>
                </a:effectLst>
              </a:rPr>
              <a:t> Our Key Considerations</a:t>
            </a:r>
            <a:endParaRPr lang="en-US" sz="3200" b="1" spc="50" dirty="0">
              <a:ln w="11430"/>
              <a:gradFill>
                <a:gsLst>
                  <a:gs pos="25000">
                    <a:schemeClr val="bg2">
                      <a:lumMod val="60000"/>
                      <a:lumOff val="40000"/>
                    </a:schemeClr>
                  </a:gs>
                  <a:gs pos="100000">
                    <a:srgbClr val="0070C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24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1341437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Enough is Known for Action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Shape 111"/>
          <p:cNvSpPr txBox="1"/>
          <p:nvPr>
            <p:custDataLst>
              <p:tags r:id="rId1"/>
            </p:custDataLst>
          </p:nvPr>
        </p:nvSpPr>
        <p:spPr>
          <a:xfrm>
            <a:off x="79625" y="1549100"/>
            <a:ext cx="8988175" cy="8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en-US" sz="4000" b="1" spc="50" dirty="0">
                <a:ln w="11430"/>
                <a:gradFill>
                  <a:gsLst>
                    <a:gs pos="25000">
                      <a:schemeClr val="accent1"/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</a:rPr>
              <a:t>Three areas we can plan for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</a:rPr>
              <a:t> NOW</a:t>
            </a:r>
          </a:p>
        </p:txBody>
      </p:sp>
      <p:sp>
        <p:nvSpPr>
          <p:cNvPr id="6" name="Shape 21"/>
          <p:cNvSpPr/>
          <p:nvPr>
            <p:custDataLst>
              <p:tags r:id="rId2"/>
            </p:custDataLst>
          </p:nvPr>
        </p:nvSpPr>
        <p:spPr>
          <a:xfrm>
            <a:off x="0" y="25146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7563" y="4833043"/>
            <a:ext cx="2760020" cy="1023967"/>
          </a:xfrm>
          <a:custGeom>
            <a:avLst/>
            <a:gdLst>
              <a:gd name="connsiteX0" fmla="*/ 0 w 2760020"/>
              <a:gd name="connsiteY0" fmla="*/ 0 h 1023967"/>
              <a:gd name="connsiteX1" fmla="*/ 2760020 w 2760020"/>
              <a:gd name="connsiteY1" fmla="*/ 0 h 1023967"/>
              <a:gd name="connsiteX2" fmla="*/ 2760020 w 2760020"/>
              <a:gd name="connsiteY2" fmla="*/ 1023967 h 1023967"/>
              <a:gd name="connsiteX3" fmla="*/ 0 w 2760020"/>
              <a:gd name="connsiteY3" fmla="*/ 1023967 h 1023967"/>
              <a:gd name="connsiteX4" fmla="*/ 0 w 2760020"/>
              <a:gd name="connsiteY4" fmla="*/ 0 h 102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020" h="1023967">
                <a:moveTo>
                  <a:pt x="0" y="0"/>
                </a:moveTo>
                <a:lnTo>
                  <a:pt x="2760020" y="0"/>
                </a:lnTo>
                <a:lnTo>
                  <a:pt x="2760020" y="1023967"/>
                </a:lnTo>
                <a:lnTo>
                  <a:pt x="0" y="10239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6" tIns="163576" rIns="163576" bIns="0" numCol="1" spcCol="1270" anchor="t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Identifying Essential Partners</a:t>
            </a:r>
            <a:endParaRPr lang="en-US" sz="2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3193701" y="4833043"/>
            <a:ext cx="2760020" cy="1023967"/>
          </a:xfrm>
          <a:custGeom>
            <a:avLst/>
            <a:gdLst>
              <a:gd name="connsiteX0" fmla="*/ 0 w 2760020"/>
              <a:gd name="connsiteY0" fmla="*/ 0 h 1023967"/>
              <a:gd name="connsiteX1" fmla="*/ 2760020 w 2760020"/>
              <a:gd name="connsiteY1" fmla="*/ 0 h 1023967"/>
              <a:gd name="connsiteX2" fmla="*/ 2760020 w 2760020"/>
              <a:gd name="connsiteY2" fmla="*/ 1023967 h 1023967"/>
              <a:gd name="connsiteX3" fmla="*/ 0 w 2760020"/>
              <a:gd name="connsiteY3" fmla="*/ 1023967 h 1023967"/>
              <a:gd name="connsiteX4" fmla="*/ 0 w 2760020"/>
              <a:gd name="connsiteY4" fmla="*/ 0 h 102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020" h="1023967">
                <a:moveTo>
                  <a:pt x="0" y="0"/>
                </a:moveTo>
                <a:lnTo>
                  <a:pt x="2760020" y="0"/>
                </a:lnTo>
                <a:lnTo>
                  <a:pt x="2760020" y="1023967"/>
                </a:lnTo>
                <a:lnTo>
                  <a:pt x="0" y="10239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6" tIns="163576" rIns="163576" bIns="0" numCol="1" spcCol="1270" anchor="t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Recruiting Quality OSY Providers </a:t>
            </a:r>
          </a:p>
        </p:txBody>
      </p:sp>
      <p:sp>
        <p:nvSpPr>
          <p:cNvPr id="13" name="Freeform 12"/>
          <p:cNvSpPr/>
          <p:nvPr/>
        </p:nvSpPr>
        <p:spPr>
          <a:xfrm>
            <a:off x="6229840" y="4833043"/>
            <a:ext cx="2760020" cy="1023967"/>
          </a:xfrm>
          <a:custGeom>
            <a:avLst/>
            <a:gdLst>
              <a:gd name="connsiteX0" fmla="*/ 0 w 2760020"/>
              <a:gd name="connsiteY0" fmla="*/ 0 h 1023967"/>
              <a:gd name="connsiteX1" fmla="*/ 2760020 w 2760020"/>
              <a:gd name="connsiteY1" fmla="*/ 0 h 1023967"/>
              <a:gd name="connsiteX2" fmla="*/ 2760020 w 2760020"/>
              <a:gd name="connsiteY2" fmla="*/ 1023967 h 1023967"/>
              <a:gd name="connsiteX3" fmla="*/ 0 w 2760020"/>
              <a:gd name="connsiteY3" fmla="*/ 1023967 h 1023967"/>
              <a:gd name="connsiteX4" fmla="*/ 0 w 2760020"/>
              <a:gd name="connsiteY4" fmla="*/ 0 h 102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020" h="1023967">
                <a:moveTo>
                  <a:pt x="0" y="0"/>
                </a:moveTo>
                <a:lnTo>
                  <a:pt x="2760020" y="0"/>
                </a:lnTo>
                <a:lnTo>
                  <a:pt x="2760020" y="1023967"/>
                </a:lnTo>
                <a:lnTo>
                  <a:pt x="0" y="10239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6" tIns="163576" rIns="163576" bIns="0" numCol="1" spcCol="1270" anchor="t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Expanding Services to OSY </a:t>
            </a:r>
            <a:endParaRPr lang="en-US" sz="23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93701" y="2743200"/>
            <a:ext cx="2760020" cy="2356192"/>
            <a:chOff x="3193701" y="2743200"/>
            <a:chExt cx="2760020" cy="2356192"/>
          </a:xfrm>
        </p:grpSpPr>
        <p:sp>
          <p:nvSpPr>
            <p:cNvPr id="10" name="Rounded Rectangle 9"/>
            <p:cNvSpPr/>
            <p:nvPr/>
          </p:nvSpPr>
          <p:spPr>
            <a:xfrm>
              <a:off x="3193701" y="2931389"/>
              <a:ext cx="2760020" cy="1901653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1027" name="Picture 3" descr="C:\Users\crobbins\Dropbox\My Projects\iStock Cleanout\Icons - monochromatic\Exported Icons\Business\handshake2-w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616" y="2743200"/>
              <a:ext cx="2356192" cy="235619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7563" y="2931389"/>
            <a:ext cx="2760020" cy="1901653"/>
            <a:chOff x="157563" y="2931389"/>
            <a:chExt cx="2760020" cy="1901653"/>
          </a:xfrm>
        </p:grpSpPr>
        <p:sp>
          <p:nvSpPr>
            <p:cNvPr id="8" name="Rounded Rectangle 7"/>
            <p:cNvSpPr/>
            <p:nvPr/>
          </p:nvSpPr>
          <p:spPr>
            <a:xfrm>
              <a:off x="157563" y="2931389"/>
              <a:ext cx="2760020" cy="1901653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1028" name="Picture 4" descr="C:\Users\crobbins\Dropbox\My Projects\iStock Cleanout\Icons - monochromatic\Exported Icons\Conceptual\magnify1-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025815"/>
              <a:ext cx="1775749" cy="1775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229840" y="2931389"/>
            <a:ext cx="2760020" cy="1901653"/>
            <a:chOff x="6229840" y="2931389"/>
            <a:chExt cx="2760020" cy="1901653"/>
          </a:xfrm>
        </p:grpSpPr>
        <p:sp>
          <p:nvSpPr>
            <p:cNvPr id="12" name="Rounded Rectangle 11"/>
            <p:cNvSpPr/>
            <p:nvPr/>
          </p:nvSpPr>
          <p:spPr>
            <a:xfrm>
              <a:off x="6229840" y="2931389"/>
              <a:ext cx="2760020" cy="1901653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81800" y="3053171"/>
              <a:ext cx="1739908" cy="17147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01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28600"/>
            <a:ext cx="495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Who Are Your Essential Partners?</a:t>
            </a:r>
            <a:endParaRPr lang="en-US" sz="3200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5" y="1500850"/>
            <a:ext cx="89122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1397" y="228600"/>
            <a:ext cx="1290237" cy="1031011"/>
            <a:chOff x="157563" y="2931389"/>
            <a:chExt cx="2760020" cy="2205495"/>
          </a:xfrm>
        </p:grpSpPr>
        <p:sp>
          <p:nvSpPr>
            <p:cNvPr id="6" name="Rounded Rectangle 5"/>
            <p:cNvSpPr/>
            <p:nvPr/>
          </p:nvSpPr>
          <p:spPr>
            <a:xfrm>
              <a:off x="157563" y="2931389"/>
              <a:ext cx="2760020" cy="2205495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7" name="Picture 4" descr="C:\Users\crobbins\Dropbox\My Projects\iStock Cleanout\Icons - monochromatic\Exported Icons\Conceptual\magnify1-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151558"/>
              <a:ext cx="1775749" cy="1775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36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5105400" cy="1341437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Are Your Partners Lined Up?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09801"/>
            <a:ext cx="8458200" cy="3657599"/>
          </a:xfrm>
        </p:spPr>
        <p:txBody>
          <a:bodyPr/>
          <a:lstStyle/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Adult Education, Community Colleges, K-12, and Alternative Schools</a:t>
            </a:r>
          </a:p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Job Corps and YouthBuild </a:t>
            </a:r>
          </a:p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HHS/TANF agency</a:t>
            </a:r>
          </a:p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Juvenile Court; Juvenile Probation</a:t>
            </a:r>
          </a:p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Group Homes, Homeless shelters and other transitional residential agencies</a:t>
            </a:r>
          </a:p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Rehabilitation</a:t>
            </a:r>
          </a:p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Veteran’s Hospitals and other readjustment services for returning Armed Services members</a:t>
            </a:r>
          </a:p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and Faith Based Organizations</a:t>
            </a:r>
          </a:p>
          <a:p>
            <a:pPr indent="-27432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Apprenticeship and Pre-Apprenticeship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Shape 111"/>
          <p:cNvSpPr txBox="1"/>
          <p:nvPr>
            <p:custDataLst>
              <p:tags r:id="rId1"/>
            </p:custDataLst>
          </p:nvPr>
        </p:nvSpPr>
        <p:spPr>
          <a:xfrm>
            <a:off x="1" y="1549100"/>
            <a:ext cx="9144000" cy="813100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en-US" sz="2600" b="1" dirty="0" smtClean="0">
                <a:ln w="11430"/>
                <a:gradFill>
                  <a:gsLst>
                    <a:gs pos="25000">
                      <a:schemeClr val="accent1"/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50800" dist="25400" dir="5400000" algn="tl" rotWithShape="0">
                    <a:srgbClr val="000000">
                      <a:alpha val="15000"/>
                    </a:srgbClr>
                  </a:outerShdw>
                </a:effectLst>
              </a:rPr>
              <a:t>Key Partners for Successful WIOA OSY Implementation</a:t>
            </a:r>
            <a:endParaRPr lang="en-US" sz="2600" b="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25400" dir="5400000" algn="tl" rotWithShape="0">
                  <a:srgbClr val="000000">
                    <a:alpha val="15000"/>
                  </a:srgbClr>
                </a:outerShdw>
              </a:effectLst>
            </a:endParaRPr>
          </a:p>
        </p:txBody>
      </p:sp>
      <p:sp>
        <p:nvSpPr>
          <p:cNvPr id="6" name="Shape 21"/>
          <p:cNvSpPr/>
          <p:nvPr>
            <p:custDataLst>
              <p:tags r:id="rId2"/>
            </p:custDataLst>
          </p:nvPr>
        </p:nvSpPr>
        <p:spPr>
          <a:xfrm>
            <a:off x="0" y="21336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397" y="228600"/>
            <a:ext cx="1290237" cy="1031011"/>
            <a:chOff x="157563" y="2931389"/>
            <a:chExt cx="2760020" cy="2205495"/>
          </a:xfrm>
        </p:grpSpPr>
        <p:sp>
          <p:nvSpPr>
            <p:cNvPr id="8" name="Rounded Rectangle 7"/>
            <p:cNvSpPr/>
            <p:nvPr/>
          </p:nvSpPr>
          <p:spPr>
            <a:xfrm>
              <a:off x="157563" y="2931389"/>
              <a:ext cx="2760020" cy="2205495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9" name="Picture 4" descr="C:\Users\crobbins\Dropbox\My Projects\iStock Cleanout\Icons - monochromatic\Exported Icons\Conceptual\magnify1-w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151558"/>
              <a:ext cx="1775749" cy="1775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267200" y="1447800"/>
            <a:ext cx="0" cy="361901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239000" cy="1341437"/>
          </a:xfrm>
        </p:spPr>
        <p:txBody>
          <a:bodyPr/>
          <a:lstStyle/>
          <a:p>
            <a:pPr lvl="1">
              <a:buClr>
                <a:schemeClr val="accent1"/>
              </a:buClr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Recruiting/Contracting for </a:t>
            </a:r>
            <a:b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Quality OSY Providers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1" y="1447800"/>
            <a:ext cx="3810000" cy="3581400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Identifying Possible Providers</a:t>
            </a:r>
            <a:endParaRPr lang="en-US" sz="2400" b="1" dirty="0" smtClean="0"/>
          </a:p>
          <a:p>
            <a:pPr indent="-27432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 Program Design decisions</a:t>
            </a:r>
          </a:p>
          <a:p>
            <a:pPr indent="-274320"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Role of Youth Council (soon to be Committee)</a:t>
            </a:r>
          </a:p>
          <a:p>
            <a:pPr indent="-274320"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Exploration of CBOs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724400" y="1447800"/>
            <a:ext cx="4038599" cy="3429000"/>
          </a:xfrm>
        </p:spPr>
        <p:txBody>
          <a:bodyPr/>
          <a:lstStyle/>
          <a:p>
            <a:pPr>
              <a:spcAft>
                <a:spcPts val="3200"/>
              </a:spcAft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Developing the RFP</a:t>
            </a:r>
          </a:p>
          <a:p>
            <a:pPr indent="-27432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 Scope</a:t>
            </a:r>
          </a:p>
          <a:p>
            <a:pPr indent="-274320"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Determine contract length &amp; timing</a:t>
            </a:r>
          </a:p>
          <a:p>
            <a:pPr indent="-274320"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Flexible terms and language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7" name="Shape 21"/>
          <p:cNvSpPr/>
          <p:nvPr>
            <p:custDataLst>
              <p:tags r:id="rId1"/>
            </p:custDataLst>
          </p:nvPr>
        </p:nvSpPr>
        <p:spPr>
          <a:xfrm>
            <a:off x="0" y="2354197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600200" y="5181600"/>
            <a:ext cx="4953000" cy="59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" indent="0">
              <a:buClr>
                <a:schemeClr val="accent1"/>
              </a:buClr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Chat to share YOUR ideas!</a:t>
            </a:r>
          </a:p>
          <a:p>
            <a:pPr>
              <a:buFont typeface="Noto Symbol"/>
              <a:buNone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>
              <a:buFont typeface="Noto Symbol"/>
              <a:buNone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>
              <a:buFont typeface="Noto Symbol"/>
              <a:buNone/>
            </a:pP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0" name="Shape 21"/>
          <p:cNvSpPr/>
          <p:nvPr>
            <p:custDataLst>
              <p:tags r:id="rId2"/>
            </p:custDataLst>
          </p:nvPr>
        </p:nvSpPr>
        <p:spPr>
          <a:xfrm>
            <a:off x="0" y="50292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1397" y="228600"/>
            <a:ext cx="1290237" cy="1031011"/>
            <a:chOff x="81397" y="228600"/>
            <a:chExt cx="1290237" cy="1031011"/>
          </a:xfrm>
        </p:grpSpPr>
        <p:sp>
          <p:nvSpPr>
            <p:cNvPr id="13" name="Rounded Rectangle 12"/>
            <p:cNvSpPr/>
            <p:nvPr/>
          </p:nvSpPr>
          <p:spPr>
            <a:xfrm>
              <a:off x="81397" y="228600"/>
              <a:ext cx="1290237" cy="1031011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14" name="Picture 3" descr="C:\Users\crobbins\Dropbox\My Projects\iStock Cleanout\Icons - monochromatic\Exported Icons\Business\handshake2-w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23" y="235627"/>
              <a:ext cx="1023984" cy="102398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 Placeholder 12"/>
          <p:cNvSpPr txBox="1">
            <a:spLocks/>
          </p:cNvSpPr>
          <p:nvPr/>
        </p:nvSpPr>
        <p:spPr>
          <a:xfrm>
            <a:off x="6772500" y="4648200"/>
            <a:ext cx="1860285" cy="949125"/>
          </a:xfrm>
          <a:prstGeom prst="wedgeRoundRectCallout">
            <a:avLst>
              <a:gd name="adj1" fmla="val 2822"/>
              <a:gd name="adj2" fmla="val 85939"/>
              <a:gd name="adj3" fmla="val 16667"/>
            </a:avLst>
          </a:prstGeom>
          <a:solidFill>
            <a:srgbClr val="4172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tIns="0" rIns="91440" bIns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spc="5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Invitation</a:t>
            </a:r>
          </a:p>
          <a:p>
            <a:pPr algn="ctr">
              <a:lnSpc>
                <a:spcPct val="90000"/>
              </a:lnSpc>
            </a:pPr>
            <a:r>
              <a:rPr lang="en-US" sz="3600" spc="5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to Chat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378" y="685800"/>
            <a:ext cx="5411244" cy="5411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5181600" cy="1341437"/>
          </a:xfrm>
        </p:spPr>
        <p:txBody>
          <a:bodyPr>
            <a:noAutofit/>
          </a:bodyPr>
          <a:lstStyle/>
          <a:p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Recruiting and Serving Eligible </a:t>
            </a:r>
            <a:br>
              <a:rPr lang="en-US" sz="2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OSY Participants </a:t>
            </a: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4876800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4800" b="1" dirty="0" smtClean="0">
                <a:ln>
                  <a:solidFill>
                    <a:srgbClr val="0070C0"/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Peer </a:t>
            </a:r>
            <a:r>
              <a:rPr lang="en-US" sz="4400" b="1" dirty="0" smtClean="0">
                <a:ln>
                  <a:solidFill>
                    <a:srgbClr val="0070C0"/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Presentations!</a:t>
            </a:r>
            <a:endParaRPr lang="en-US" sz="4400" dirty="0">
              <a:ln>
                <a:solidFill>
                  <a:srgbClr val="0070C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1397" y="228600"/>
            <a:ext cx="1290237" cy="1031011"/>
            <a:chOff x="81397" y="228600"/>
            <a:chExt cx="1290237" cy="1031011"/>
          </a:xfrm>
        </p:grpSpPr>
        <p:sp>
          <p:nvSpPr>
            <p:cNvPr id="7" name="Rounded Rectangle 6"/>
            <p:cNvSpPr/>
            <p:nvPr/>
          </p:nvSpPr>
          <p:spPr>
            <a:xfrm>
              <a:off x="81397" y="228600"/>
              <a:ext cx="1290237" cy="1031011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4758" y="307281"/>
              <a:ext cx="925286" cy="9119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887" y="67505"/>
            <a:ext cx="5486400" cy="1341437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Recruiting and Serving Eligible </a:t>
            </a:r>
            <a:br>
              <a:rPr lang="en-US" sz="2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OSY Participants</a:t>
            </a:r>
            <a:endParaRPr lang="en-US" sz="2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1" y="4212514"/>
            <a:ext cx="4302125" cy="1883486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Sean Kelly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600" dirty="0" smtClean="0"/>
              <a:t>Senior Project Manager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Worksystems, Inc. </a:t>
            </a:r>
          </a:p>
          <a:p>
            <a:pPr marL="0" indent="0">
              <a:buNone/>
            </a:pPr>
            <a:r>
              <a:rPr lang="en-US" sz="1600" dirty="0" smtClean="0"/>
              <a:t>Portland, Oregon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8" name="Picture 7" descr="PYB masthead 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566255"/>
            <a:ext cx="3160486" cy="763784"/>
          </a:xfrm>
          <a:prstGeom prst="rect">
            <a:avLst/>
          </a:prstGeom>
        </p:spPr>
      </p:pic>
      <p:pic>
        <p:nvPicPr>
          <p:cNvPr id="4098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8" y="1572957"/>
            <a:ext cx="1914525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533400" y="5617580"/>
            <a:ext cx="2587625" cy="2387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0"/>
              </a:spcAft>
              <a:buFont typeface="Noto Symbol"/>
              <a:buNone/>
            </a:pPr>
            <a:r>
              <a:rPr lang="en-US" dirty="0" smtClean="0">
                <a:hlinkClick r:id="rId5"/>
              </a:rPr>
              <a:t>worksystems.org</a:t>
            </a:r>
            <a:r>
              <a:rPr lang="en-US" sz="1600" dirty="0" smtClean="0"/>
              <a:t>  </a:t>
            </a:r>
            <a:endParaRPr lang="en-US" sz="1000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082250" y="4212514"/>
            <a:ext cx="3622675" cy="17310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Noto Symbol"/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Jill Walters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</a:p>
          <a:p>
            <a:pPr marL="0" indent="0">
              <a:buFont typeface="Noto Symbol"/>
              <a:buNone/>
            </a:pPr>
            <a:r>
              <a:rPr lang="en-US" sz="1600" dirty="0" smtClean="0"/>
              <a:t>Executive Director</a:t>
            </a:r>
          </a:p>
          <a:p>
            <a:pPr marL="0" indent="0">
              <a:buFont typeface="Noto Symbol"/>
              <a:buNone/>
            </a:pPr>
            <a:r>
              <a:rPr lang="en-US" sz="1600" dirty="0" smtClean="0"/>
              <a:t>Portland YouthBuilders</a:t>
            </a:r>
          </a:p>
          <a:p>
            <a:pPr marL="0" indent="0">
              <a:buFont typeface="Noto Symbol"/>
              <a:buNone/>
            </a:pPr>
            <a:r>
              <a:rPr lang="en-US" sz="1600" dirty="0" smtClean="0"/>
              <a:t>Portland, Oregon</a:t>
            </a: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pybpdx.org</a:t>
            </a: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Font typeface="Noto Symbol"/>
              <a:buNone/>
            </a:pPr>
            <a:endParaRPr lang="en-US" sz="1000" dirty="0" smtClean="0">
              <a:hlinkClick r:id="rId5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388" r="1176"/>
          <a:stretch/>
        </p:blipFill>
        <p:spPr bwMode="auto">
          <a:xfrm>
            <a:off x="5082251" y="2311400"/>
            <a:ext cx="2055150" cy="180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1" descr="http://www.worksystems.org/sites/default/files/Heather_websit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7" y="2286000"/>
            <a:ext cx="1877965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1" name="Straight Connector 10"/>
          <p:cNvCxnSpPr/>
          <p:nvPr/>
        </p:nvCxnSpPr>
        <p:spPr>
          <a:xfrm>
            <a:off x="4267200" y="1447800"/>
            <a:ext cx="0" cy="449580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81397" y="228600"/>
            <a:ext cx="1290237" cy="1031011"/>
            <a:chOff x="81397" y="228600"/>
            <a:chExt cx="1290237" cy="1031011"/>
          </a:xfrm>
        </p:grpSpPr>
        <p:sp>
          <p:nvSpPr>
            <p:cNvPr id="13" name="Rounded Rectangle 12"/>
            <p:cNvSpPr/>
            <p:nvPr/>
          </p:nvSpPr>
          <p:spPr>
            <a:xfrm>
              <a:off x="81397" y="228600"/>
              <a:ext cx="1290237" cy="1031011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4758" y="307281"/>
              <a:ext cx="925286" cy="9119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5" y="2286000"/>
            <a:ext cx="1793968" cy="180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Worksystems, Inc.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78" y="1505675"/>
            <a:ext cx="5295245" cy="43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The Career Connect Network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16002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65760">
              <a:lnSpc>
                <a:spcPct val="90000"/>
              </a:lnSpc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Aligns WIA, CDBG, and Portland general funds</a:t>
            </a:r>
          </a:p>
          <a:p>
            <a:pPr indent="-365760">
              <a:lnSpc>
                <a:spcPct val="90000"/>
              </a:lnSpc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Network of college and career </a:t>
            </a:r>
            <a:b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preparation programs</a:t>
            </a:r>
          </a:p>
          <a:p>
            <a:pPr indent="-365760">
              <a:lnSpc>
                <a:spcPct val="90000"/>
              </a:lnSpc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Goal for all youth:</a:t>
            </a:r>
          </a:p>
          <a:p>
            <a:pPr lvl="1" indent="-365760">
              <a:lnSpc>
                <a:spcPct val="90000"/>
              </a:lnSpc>
              <a:spcAft>
                <a:spcPts val="18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rgbClr val="3371BB"/>
                </a:solidFill>
              </a:rPr>
              <a:t>Prepare youth for successful                                 careers through continued                                education and work-based                                           learning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81600" y="2743200"/>
            <a:ext cx="3048000" cy="2549883"/>
            <a:chOff x="5853308" y="2663591"/>
            <a:chExt cx="3048000" cy="254988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308" y="2663591"/>
              <a:ext cx="3048000" cy="25498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70095">
              <a:off x="5891408" y="2695464"/>
              <a:ext cx="2971800" cy="248613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18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1"/>
          <p:cNvSpPr/>
          <p:nvPr>
            <p:custDataLst>
              <p:tags r:id="rId1"/>
            </p:custDataLst>
          </p:nvPr>
        </p:nvSpPr>
        <p:spPr>
          <a:xfrm>
            <a:off x="-1" y="1813370"/>
            <a:ext cx="9144000" cy="28164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76200"/>
            <a:ext cx="84582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 smtClean="0">
                <a:solidFill>
                  <a:schemeClr val="accent1"/>
                </a:solidFill>
              </a:rPr>
              <a:t>Today’s Presenters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93" name="Shape 93"/>
          <p:cNvSpPr txBox="1"/>
          <p:nvPr>
            <p:custDataLst>
              <p:tags r:id="rId4"/>
            </p:custDataLst>
          </p:nvPr>
        </p:nvSpPr>
        <p:spPr>
          <a:xfrm>
            <a:off x="78900" y="5594050"/>
            <a:ext cx="8986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Shape 21"/>
          <p:cNvSpPr/>
          <p:nvPr>
            <p:custDataLst>
              <p:tags r:id="rId5"/>
            </p:custDataLst>
          </p:nvPr>
        </p:nvSpPr>
        <p:spPr>
          <a:xfrm>
            <a:off x="0" y="3211976"/>
            <a:ext cx="9144000" cy="28164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1"/>
          <p:cNvSpPr/>
          <p:nvPr>
            <p:custDataLst>
              <p:tags r:id="rId6"/>
            </p:custDataLst>
          </p:nvPr>
        </p:nvSpPr>
        <p:spPr>
          <a:xfrm>
            <a:off x="-1" y="4595152"/>
            <a:ext cx="9144000" cy="28164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/>
          <p:nvPr>
            <p:custDataLst>
              <p:tags r:id="rId7"/>
            </p:custDataLst>
          </p:nvPr>
        </p:nvSpPr>
        <p:spPr>
          <a:xfrm>
            <a:off x="-457200" y="1524000"/>
            <a:ext cx="533805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 smtClean="0"/>
          </a:p>
          <a:p>
            <a:pPr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Lori Crockett Harris, Moderator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Office of Workforce Investment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Employment and Training Administration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U.S. Department of Labor</a:t>
            </a:r>
          </a:p>
          <a:p>
            <a:pPr lvl="0" algn="ctr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Evan Rosenberg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Office of Workforce Investment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Employment and Training Administration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U.S. Department of </a:t>
            </a:r>
            <a:r>
              <a:rPr lang="en-US" dirty="0" smtClean="0"/>
              <a:t>Labor</a:t>
            </a:r>
          </a:p>
          <a:p>
            <a:pPr lvl="0" algn="ctr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Expert Peer Presenters 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Sean Kelly and </a:t>
            </a:r>
            <a:r>
              <a:rPr lang="en-US" dirty="0" smtClean="0"/>
              <a:t>Jill Walters, Portland, Oregon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Andrea Robins, Kansas City, Missouri</a:t>
            </a:r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/>
          </a:p>
          <a:p>
            <a:pPr lvl="0" rtl="0">
              <a:spcBef>
                <a:spcPts val="0"/>
              </a:spcBef>
              <a:buNone/>
            </a:pPr>
            <a:endParaRPr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277623" y="1638334"/>
            <a:ext cx="2566882" cy="2355420"/>
            <a:chOff x="5867557" y="1666941"/>
            <a:chExt cx="2889496" cy="2651455"/>
          </a:xfrm>
        </p:grpSpPr>
        <p:pic>
          <p:nvPicPr>
            <p:cNvPr id="8194" name="Picture 2" descr="C:\Users\crobbins\Dropbox\Government\WIOA\portland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1828800"/>
              <a:ext cx="2610091" cy="24895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4953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12" name="Picture 2" descr="C:\Users\crobbins\Dropbox\Government\WIOA\portland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14" r="5750"/>
            <a:stretch/>
          </p:blipFill>
          <p:spPr bwMode="auto">
            <a:xfrm rot="21243304">
              <a:off x="5867557" y="1666941"/>
              <a:ext cx="2889496" cy="24895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0" cap="sq">
              <a:noFill/>
              <a:miter lim="800000"/>
            </a:ln>
            <a:effectLst/>
            <a:extLst/>
          </p:spPr>
        </p:pic>
      </p:grpSp>
      <p:sp>
        <p:nvSpPr>
          <p:cNvPr id="17" name="Shape 89"/>
          <p:cNvSpPr txBox="1">
            <a:spLocks/>
          </p:cNvSpPr>
          <p:nvPr>
            <p:custDataLst>
              <p:tags r:id="rId8"/>
            </p:custDataLst>
          </p:nvPr>
        </p:nvSpPr>
        <p:spPr>
          <a:xfrm rot="21240565">
            <a:off x="4401821" y="3744621"/>
            <a:ext cx="2362200" cy="556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algn="ctr">
              <a:buSzPct val="25000"/>
            </a:pPr>
            <a:r>
              <a:rPr lang="en-US" sz="2400" b="1" dirty="0" smtClean="0">
                <a:solidFill>
                  <a:schemeClr val="accent1"/>
                </a:solidFill>
              </a:rPr>
              <a:t>Portland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50283" y="3211976"/>
            <a:ext cx="2624099" cy="2863711"/>
            <a:chOff x="5968829" y="2992519"/>
            <a:chExt cx="2624099" cy="2863711"/>
          </a:xfrm>
        </p:grpSpPr>
        <p:grpSp>
          <p:nvGrpSpPr>
            <p:cNvPr id="14" name="Group 13"/>
            <p:cNvGrpSpPr/>
            <p:nvPr/>
          </p:nvGrpSpPr>
          <p:grpSpPr>
            <a:xfrm rot="845524">
              <a:off x="6027746" y="2992519"/>
              <a:ext cx="2565182" cy="2465528"/>
              <a:chOff x="5828591" y="1675793"/>
              <a:chExt cx="2955811" cy="2642603"/>
            </a:xfrm>
          </p:grpSpPr>
          <p:pic>
            <p:nvPicPr>
              <p:cNvPr id="15" name="Picture 2" descr="C:\Users\crobbins\Dropbox\Government\WIOA\portland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9800" y="1828800"/>
                <a:ext cx="2610091" cy="248959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4953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45" r="22280"/>
              <a:stretch/>
            </p:blipFill>
            <p:spPr bwMode="auto">
              <a:xfrm rot="21243304">
                <a:off x="5828591" y="1675793"/>
                <a:ext cx="2955811" cy="253395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27000" cap="sq">
                <a:noFill/>
                <a:miter lim="800000"/>
              </a:ln>
              <a:effectLst/>
              <a:extLst/>
            </p:spPr>
          </p:pic>
        </p:grpSp>
        <p:sp>
          <p:nvSpPr>
            <p:cNvPr id="18" name="Shape 89"/>
            <p:cNvSpPr txBox="1">
              <a:spLocks/>
            </p:cNvSpPr>
            <p:nvPr>
              <p:custDataLst>
                <p:tags r:id="rId9"/>
              </p:custDataLst>
            </p:nvPr>
          </p:nvSpPr>
          <p:spPr>
            <a:xfrm rot="488850">
              <a:off x="5968829" y="5099596"/>
              <a:ext cx="2362200" cy="75663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/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0" algn="l" rtl="0">
                <a:spcBef>
                  <a:spcPts val="0"/>
                </a:spcBef>
                <a:defRPr/>
              </a:lvl3pPr>
              <a:lvl4pPr marL="0" marR="0" indent="0" algn="l" rtl="0">
                <a:spcBef>
                  <a:spcPts val="0"/>
                </a:spcBef>
                <a:defRPr/>
              </a:lvl4pPr>
              <a:lvl5pPr marL="0" marR="0" indent="0" algn="l" rtl="0">
                <a:spcBef>
                  <a:spcPts val="0"/>
                </a:spcBef>
                <a:defRPr/>
              </a:lvl5pPr>
              <a:lvl6pPr marL="0" marR="0" indent="0" algn="l" rtl="0">
                <a:spcBef>
                  <a:spcPts val="0"/>
                </a:spcBef>
                <a:defRPr/>
              </a:lvl6pPr>
              <a:lvl7pPr marL="0" marR="0" indent="0" algn="l" rtl="0">
                <a:spcBef>
                  <a:spcPts val="0"/>
                </a:spcBef>
                <a:defRPr/>
              </a:lvl7pPr>
              <a:lvl8pPr marL="0" marR="0" indent="0" algn="l" rtl="0">
                <a:spcBef>
                  <a:spcPts val="0"/>
                </a:spcBef>
                <a:defRPr/>
              </a:lvl8pPr>
              <a:lvl9pPr marL="0" marR="0" indent="0" algn="l" rtl="0">
                <a:spcBef>
                  <a:spcPts val="0"/>
                </a:spcBef>
                <a:defRPr/>
              </a:lvl9pPr>
            </a:lstStyle>
            <a:p>
              <a:pPr algn="ctr">
                <a:buSzPct val="25000"/>
              </a:pPr>
              <a:r>
                <a:rPr lang="en-US" sz="2400" b="1" dirty="0" smtClean="0">
                  <a:solidFill>
                    <a:schemeClr val="accent1"/>
                  </a:solidFill>
                </a:rPr>
                <a:t>Kansas City</a:t>
              </a:r>
              <a:endParaRPr lang="en-US" sz="2400" b="1"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47" y="-423219"/>
            <a:ext cx="8686800" cy="1614196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371BB"/>
                </a:solidFill>
              </a:rPr>
              <a:t/>
            </a:r>
            <a:br>
              <a:rPr lang="en-US" sz="3200" b="1" dirty="0" smtClean="0">
                <a:solidFill>
                  <a:srgbClr val="3371BB"/>
                </a:solidFill>
              </a:rPr>
            </a:br>
            <a:r>
              <a:rPr lang="en-US" sz="3600" b="1" dirty="0" smtClean="0">
                <a:solidFill>
                  <a:srgbClr val="3371BB"/>
                </a:solidFill>
              </a:rPr>
              <a:t>Key Partners</a:t>
            </a:r>
            <a:r>
              <a:rPr lang="en-US" sz="3200" b="1" dirty="0" smtClean="0">
                <a:solidFill>
                  <a:srgbClr val="3371BB"/>
                </a:solidFill>
              </a:rPr>
              <a:t/>
            </a:r>
            <a:br>
              <a:rPr lang="en-US" sz="3200" b="1" dirty="0" smtClean="0">
                <a:solidFill>
                  <a:srgbClr val="3371BB"/>
                </a:solidFill>
              </a:rPr>
            </a:br>
            <a:r>
              <a:rPr lang="en-US" sz="2000" b="1" dirty="0" smtClean="0">
                <a:solidFill>
                  <a:srgbClr val="3371BB"/>
                </a:solidFill>
              </a:rPr>
              <a:t>Culturally and Population Specific Service Providers</a:t>
            </a:r>
            <a:endParaRPr lang="en-US" sz="2000" b="1" dirty="0">
              <a:solidFill>
                <a:srgbClr val="3371B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03433" y="1600200"/>
            <a:ext cx="7536956" cy="4230716"/>
            <a:chOff x="803433" y="1562098"/>
            <a:chExt cx="7536956" cy="42307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198" y="4539329"/>
              <a:ext cx="2168191" cy="125348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656" y="2285276"/>
              <a:ext cx="1681274" cy="78011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799" y="3562042"/>
              <a:ext cx="1710991" cy="9690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780" y="1616599"/>
              <a:ext cx="1380168" cy="93344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2863434"/>
              <a:ext cx="1685250" cy="941525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33" y="2285276"/>
              <a:ext cx="2181225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668" y="4246024"/>
              <a:ext cx="1365358" cy="127077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657" y="1562098"/>
              <a:ext cx="1063952" cy="1446357"/>
            </a:xfrm>
            <a:prstGeom prst="rect">
              <a:avLst/>
            </a:prstGeom>
          </p:spPr>
        </p:pic>
        <p:pic>
          <p:nvPicPr>
            <p:cNvPr id="13" name="Picture 2" descr="140px-Hillsboro_School_District_logo[1]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916" y="3402517"/>
              <a:ext cx="908140" cy="108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209" y="4881414"/>
              <a:ext cx="2066925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accent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46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3371BB"/>
                </a:solidFill>
              </a:rPr>
              <a:t>Emphasis on Work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80370"/>
            <a:ext cx="3505200" cy="2026443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78237"/>
            <a:ext cx="3706411" cy="715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64933"/>
            <a:ext cx="3195996" cy="11534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80633" y="2069402"/>
            <a:ext cx="3729586" cy="3276600"/>
            <a:chOff x="4985832" y="2133600"/>
            <a:chExt cx="3729586" cy="32766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832" y="2133600"/>
              <a:ext cx="3729586" cy="3276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71700"/>
              <a:ext cx="3642851" cy="3200400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295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Work Readiness is Critical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" y="1524000"/>
            <a:ext cx="8991600" cy="4267199"/>
          </a:xfrm>
        </p:spPr>
        <p:txBody>
          <a:bodyPr/>
          <a:lstStyle/>
          <a:p>
            <a:pPr indent="-36576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Created College and Career Readiness      Competency Matrix</a:t>
            </a:r>
          </a:p>
          <a:p>
            <a:pPr indent="-36576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Competency Areas</a:t>
            </a:r>
          </a:p>
          <a:p>
            <a:pPr marL="82296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200" dirty="0" smtClean="0"/>
              <a:t>Proactive Communication and Collaboration</a:t>
            </a:r>
          </a:p>
          <a:p>
            <a:pPr marL="82296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200" dirty="0" smtClean="0"/>
              <a:t>Reliability</a:t>
            </a:r>
          </a:p>
          <a:p>
            <a:pPr marL="82296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200" dirty="0" smtClean="0"/>
              <a:t>Self-Management</a:t>
            </a:r>
          </a:p>
          <a:p>
            <a:pPr marL="82296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200" dirty="0" smtClean="0"/>
              <a:t>Taking Initiative</a:t>
            </a:r>
          </a:p>
          <a:p>
            <a:pPr marL="822960" lvl="1" indent="-274320">
              <a:spcAft>
                <a:spcPts val="18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200" dirty="0" smtClean="0"/>
              <a:t>Academic/Technical Skills</a:t>
            </a:r>
            <a:endParaRPr lang="en-US" sz="2400" dirty="0" smtClean="0"/>
          </a:p>
          <a:p>
            <a:pPr indent="-365760"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evels of Readiness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1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Youth Profile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52400" y="1447800"/>
            <a:ext cx="5105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7432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Aged 16-21 years; limited capacity to serve 22-24 year olds</a:t>
            </a:r>
          </a:p>
          <a:p>
            <a:pPr indent="-27432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Low-income</a:t>
            </a:r>
          </a:p>
          <a:p>
            <a:pPr indent="-27432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Legal to work</a:t>
            </a:r>
          </a:p>
          <a:p>
            <a:pPr indent="-27432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Multnomah or Washington Counties</a:t>
            </a:r>
          </a:p>
          <a:p>
            <a:pPr indent="-27432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Experience barriers like juvenile justice involvement, homelessness,   human services involvement, pregnant or parenting, etc.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189" y="1981200"/>
            <a:ext cx="2909795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36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Approach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460818" y="1828800"/>
            <a:ext cx="4454582" cy="38265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numCol="1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6576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Multi-year services</a:t>
            </a:r>
          </a:p>
          <a:p>
            <a:pPr indent="-36576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Culturally competent and/or population specialization</a:t>
            </a:r>
          </a:p>
          <a:p>
            <a:pPr indent="-36576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or career pathway specialization</a:t>
            </a:r>
          </a:p>
          <a:p>
            <a:pPr indent="-36576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Career coaching </a:t>
            </a:r>
          </a:p>
          <a:p>
            <a:pPr indent="-36576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Orientation &amp; enrollment</a:t>
            </a:r>
          </a:p>
          <a:p>
            <a:endParaRPr lang="en-US" dirty="0" smtClean="0"/>
          </a:p>
          <a:p>
            <a:pPr marL="0" indent="0">
              <a:buFont typeface="Noto Symbol"/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3698836" cy="2770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99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763000" cy="4267199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dirty="0">
                <a:solidFill>
                  <a:schemeClr val="accent1"/>
                </a:solidFill>
              </a:rPr>
              <a:t>Sector Bridge Pathways:</a:t>
            </a:r>
          </a:p>
          <a:p>
            <a:pPr marL="457200" lvl="1" indent="-274320"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Healthcare</a:t>
            </a:r>
          </a:p>
          <a:p>
            <a:pPr marL="457200" lvl="1" indent="-274320"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IT/Software</a:t>
            </a:r>
          </a:p>
          <a:p>
            <a:pPr marL="457200" lvl="1" indent="-274320"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Advanced Manufacturing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-274320"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4648199" y="2314053"/>
            <a:ext cx="3962400" cy="2839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47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Key Partner: YouthBuild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00201"/>
            <a:ext cx="8458200" cy="22098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Exceptional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out of school youth provider </a:t>
            </a:r>
          </a:p>
          <a:p>
            <a:pPr>
              <a:spcAft>
                <a:spcPts val="18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Great alignment and leverage opportunity for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WIBs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partner with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YouthBuild program </a:t>
            </a:r>
          </a:p>
          <a:p>
            <a:pPr>
              <a:spcAft>
                <a:spcPts val="18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Long-term – 20 year relationship in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Portland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04321"/>
            <a:ext cx="2052883" cy="19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Effective Outreach, Recruitment, and Engagement Strategies for OSY at Portland YouthBuilders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524000"/>
            <a:ext cx="9144000" cy="3276600"/>
            <a:chOff x="0" y="2209800"/>
            <a:chExt cx="9144000" cy="3276600"/>
          </a:xfrm>
        </p:grpSpPr>
        <p:pic>
          <p:nvPicPr>
            <p:cNvPr id="7" name="Picture 6" descr="Christia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09800"/>
              <a:ext cx="4368800" cy="3276600"/>
            </a:xfrm>
            <a:prstGeom prst="rect">
              <a:avLst/>
            </a:prstGeom>
          </p:spPr>
        </p:pic>
        <p:pic>
          <p:nvPicPr>
            <p:cNvPr id="8" name="Picture 7" descr="3 YM Heade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9100" y="2209800"/>
              <a:ext cx="4914900" cy="32766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358639" y="4419600"/>
            <a:ext cx="4270762" cy="1098804"/>
            <a:chOff x="2358639" y="4800600"/>
            <a:chExt cx="4270762" cy="1098804"/>
          </a:xfrm>
        </p:grpSpPr>
        <p:sp>
          <p:nvSpPr>
            <p:cNvPr id="9" name="Rectangle 8"/>
            <p:cNvSpPr/>
            <p:nvPr/>
          </p:nvSpPr>
          <p:spPr>
            <a:xfrm>
              <a:off x="2358639" y="4800600"/>
              <a:ext cx="4270762" cy="1098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PYB masthead v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4719" y="4862005"/>
              <a:ext cx="4038600" cy="975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1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Portland YouthBuilders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Serving OSY for 20 years in DOL-funded YouthBuild Program</a:t>
            </a:r>
          </a:p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Eligible OSY are enrolled in WIA and YouthBuild</a:t>
            </a:r>
          </a:p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Ages 17-24</a:t>
            </a:r>
          </a:p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Multi-year program</a:t>
            </a:r>
          </a:p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school completion and post secondary readiness</a:t>
            </a:r>
          </a:p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and technology training for credentials</a:t>
            </a:r>
          </a:p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Leadership development</a:t>
            </a:r>
          </a:p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AmeriCorps/Community service</a:t>
            </a:r>
          </a:p>
          <a:p>
            <a:pPr marL="457200" lvl="1" indent="-274320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Structured long-term post-placement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and Recruitment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Cast a Wide Net 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Maximize referral network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OSY help develop and execute strategies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media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Regularly scheduled admissions events  </a:t>
            </a:r>
          </a:p>
          <a:p>
            <a:endParaRPr lang="en-US" sz="2800" dirty="0"/>
          </a:p>
          <a:p>
            <a:r>
              <a:rPr lang="en-US" sz="2400" b="1" dirty="0">
                <a:solidFill>
                  <a:schemeClr val="accent1"/>
                </a:solidFill>
              </a:rPr>
              <a:t>Careful Selection of Applicants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Cross-referral network with other OSY providers for best-fit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8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Webinar Context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0" name="Shape 100"/>
          <p:cNvSpPr txBox="1"/>
          <p:nvPr>
            <p:custDataLst>
              <p:tags r:id="rId3"/>
            </p:custDataLst>
          </p:nvPr>
        </p:nvSpPr>
        <p:spPr>
          <a:xfrm>
            <a:off x="184800" y="1575137"/>
            <a:ext cx="8197199" cy="1244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2400" b="1" dirty="0" smtClean="0">
              <a:solidFill>
                <a:srgbClr val="434343"/>
              </a:solidFill>
            </a:endParaRPr>
          </a:p>
        </p:txBody>
      </p:sp>
      <p:sp>
        <p:nvSpPr>
          <p:cNvPr id="103" name="Shape 103"/>
          <p:cNvSpPr txBox="1"/>
          <p:nvPr>
            <p:custDataLst>
              <p:tags r:id="rId4"/>
            </p:custDataLst>
          </p:nvPr>
        </p:nvSpPr>
        <p:spPr>
          <a:xfrm>
            <a:off x="2057400" y="2438400"/>
            <a:ext cx="4290824" cy="367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-US" sz="2000" dirty="0" smtClean="0">
                <a:solidFill>
                  <a:schemeClr val="dk1"/>
                </a:solidFill>
              </a:rPr>
              <a:t/>
            </a:r>
            <a:br>
              <a:rPr lang="en-US" sz="2000" dirty="0" smtClean="0">
                <a:solidFill>
                  <a:schemeClr val="dk1"/>
                </a:solidFill>
              </a:rPr>
            </a:br>
            <a:endParaRPr sz="2000" b="1" dirty="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200" dirty="0"/>
          </a:p>
        </p:txBody>
      </p:sp>
      <p:sp>
        <p:nvSpPr>
          <p:cNvPr id="7" name="Rectangle 6"/>
          <p:cNvSpPr/>
          <p:nvPr/>
        </p:nvSpPr>
        <p:spPr>
          <a:xfrm>
            <a:off x="588084" y="2276474"/>
            <a:ext cx="8403515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9250"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Preparing to Deliver Expanded Services to Out-of-School Youth</a:t>
            </a:r>
            <a:endParaRPr lang="en-US" sz="1000" dirty="0" smtClean="0"/>
          </a:p>
          <a:p>
            <a:pPr marL="457200" lvl="0" indent="-349250">
              <a:spcBef>
                <a:spcPts val="54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000" dirty="0" smtClean="0"/>
              <a:t>First of 3-part webinar series</a:t>
            </a:r>
          </a:p>
          <a:p>
            <a:pPr marL="457200" lvl="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000" dirty="0" smtClean="0"/>
              <a:t>We heard your needs in our WIOA Consultations!</a:t>
            </a:r>
          </a:p>
          <a:p>
            <a:pPr marL="457200" lvl="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000" dirty="0" smtClean="0"/>
              <a:t>Title builds on Brandeis Enough Is Known For Action Conference</a:t>
            </a:r>
            <a:endParaRPr lang="en-US" sz="1800" dirty="0" smtClean="0">
              <a:solidFill>
                <a:srgbClr val="4F81BD"/>
              </a:solidFill>
            </a:endParaRPr>
          </a:p>
          <a:p>
            <a:pPr marL="914400" lvl="3" indent="-349250">
              <a:spcAft>
                <a:spcPts val="1200"/>
              </a:spcAft>
              <a:buClr>
                <a:srgbClr val="4F81BD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4F81BD"/>
                </a:solidFill>
              </a:rPr>
              <a:t>Materials available at </a:t>
            </a:r>
            <a:r>
              <a:rPr lang="en-US" sz="1800" u="sng" dirty="0" smtClean="0">
                <a:solidFill>
                  <a:schemeClr val="accent1"/>
                </a:solidFill>
                <a:hlinkClick r:id="rId9"/>
              </a:rPr>
              <a:t>http</a:t>
            </a:r>
            <a:r>
              <a:rPr lang="en-US" sz="1800" u="sng" dirty="0">
                <a:solidFill>
                  <a:schemeClr val="accent1"/>
                </a:solidFill>
                <a:hlinkClick r:id="rId9"/>
              </a:rPr>
              <a:t>://cyc.brandeis.edu/Employ-educate-support-youth/EnoughisKnownforAction.html</a:t>
            </a:r>
            <a:endParaRPr lang="en-US" sz="1800" dirty="0">
              <a:solidFill>
                <a:schemeClr val="accent1"/>
              </a:solidFill>
            </a:endParaRPr>
          </a:p>
          <a:p>
            <a:pPr marL="914400" lvl="3" indent="-349250">
              <a:spcAft>
                <a:spcPts val="1200"/>
              </a:spcAft>
              <a:buClr>
                <a:srgbClr val="4F81BD"/>
              </a:buClr>
              <a:buSzPct val="100000"/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4F81BD"/>
              </a:solidFill>
            </a:endParaRPr>
          </a:p>
          <a:p>
            <a:pPr marL="457200" lvl="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en-US" sz="2000" dirty="0" smtClean="0"/>
          </a:p>
        </p:txBody>
      </p:sp>
      <p:sp>
        <p:nvSpPr>
          <p:cNvPr id="9" name="Shape 8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73099" y="1562094"/>
            <a:ext cx="9064906" cy="916329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ctr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>
              <a:spcBef>
                <a:spcPts val="1800"/>
              </a:spcBef>
              <a:buSzPct val="25000"/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63500" dist="38100" dir="3600000" algn="tl" rotWithShape="0">
                    <a:srgbClr val="000000">
                      <a:alpha val="32000"/>
                    </a:srgbClr>
                  </a:outerShdw>
                </a:effectLst>
              </a:rPr>
              <a:t>Enough is Known For Action:</a:t>
            </a:r>
            <a:endParaRPr lang="en-US" sz="4000" b="1" spc="50" dirty="0">
              <a:ln w="11430"/>
              <a:gradFill>
                <a:gsLst>
                  <a:gs pos="25000">
                    <a:schemeClr val="bg2">
                      <a:lumMod val="60000"/>
                      <a:lumOff val="40000"/>
                    </a:schemeClr>
                  </a:gs>
                  <a:gs pos="100000">
                    <a:srgbClr val="0070C0"/>
                  </a:gs>
                </a:gsLst>
                <a:lin ang="5400000"/>
              </a:gradFill>
              <a:effectLst>
                <a:outerShdw blurRad="63500" dist="38100" dir="3600000" algn="tl" rotWithShape="0">
                  <a:srgbClr val="000000">
                    <a:alpha val="32000"/>
                  </a:srgbClr>
                </a:outerShdw>
              </a:effectLst>
            </a:endParaRPr>
          </a:p>
        </p:txBody>
      </p:sp>
      <p:sp>
        <p:nvSpPr>
          <p:cNvPr id="10" name="Shape 21"/>
          <p:cNvSpPr/>
          <p:nvPr>
            <p:custDataLst>
              <p:tags r:id="rId6"/>
            </p:custDataLst>
          </p:nvPr>
        </p:nvSpPr>
        <p:spPr>
          <a:xfrm>
            <a:off x="0" y="294099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Strategies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524001"/>
            <a:ext cx="5791200" cy="4267199"/>
          </a:xfrm>
        </p:spPr>
        <p:txBody>
          <a:bodyPr/>
          <a:lstStyle/>
          <a:p>
            <a:r>
              <a:rPr lang="en-US" sz="1600" b="1" dirty="0">
                <a:solidFill>
                  <a:schemeClr val="accent1"/>
                </a:solidFill>
              </a:rPr>
              <a:t>Immediate Connection to Future Success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relevance and inspiration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 world work/career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experiences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chemeClr val="accent1"/>
                </a:solidFill>
              </a:rPr>
              <a:t>Leadership and Community Service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Opportunities are integrated throughout all program components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affordable housing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Refurbishing computers and completing multi-media projects for non-profits, schools, and low-income community members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Builds participant confidence, civic responsibility, and attachment to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program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chemeClr val="accent1"/>
                </a:solidFill>
              </a:rPr>
              <a:t>Relationships are Key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staff, peers, and mentors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 community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019800" y="1600200"/>
            <a:ext cx="2955601" cy="4191000"/>
            <a:chOff x="6019800" y="1600200"/>
            <a:chExt cx="2955601" cy="4191000"/>
          </a:xfrm>
        </p:grpSpPr>
        <p:sp>
          <p:nvSpPr>
            <p:cNvPr id="5" name="Rectangle 4"/>
            <p:cNvSpPr/>
            <p:nvPr/>
          </p:nvSpPr>
          <p:spPr>
            <a:xfrm>
              <a:off x="6019800" y="1600200"/>
              <a:ext cx="2955601" cy="419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 Placeholder 12"/>
            <p:cNvSpPr txBox="1">
              <a:spLocks/>
            </p:cNvSpPr>
            <p:nvPr/>
          </p:nvSpPr>
          <p:spPr>
            <a:xfrm>
              <a:off x="6087899" y="3607757"/>
              <a:ext cx="2819401" cy="1726243"/>
            </a:xfrm>
            <a:prstGeom prst="rect">
              <a:avLst/>
            </a:prstGeom>
            <a:noFill/>
          </p:spPr>
          <p:txBody>
            <a:bodyPr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 dirty="0" smtClean="0">
                  <a:solidFill>
                    <a:schemeClr val="accent1"/>
                  </a:solidFill>
                </a:rPr>
                <a:t>How do you keep OSY engaged?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" name="Text Placeholder 12"/>
          <p:cNvSpPr txBox="1">
            <a:spLocks/>
          </p:cNvSpPr>
          <p:nvPr/>
        </p:nvSpPr>
        <p:spPr>
          <a:xfrm>
            <a:off x="6288077" y="1762460"/>
            <a:ext cx="2419044" cy="1234206"/>
          </a:xfrm>
          <a:prstGeom prst="wedgeRoundRectCallout">
            <a:avLst>
              <a:gd name="adj1" fmla="val -2640"/>
              <a:gd name="adj2" fmla="val 90221"/>
              <a:gd name="adj3" fmla="val 16667"/>
            </a:avLst>
          </a:prstGeom>
          <a:solidFill>
            <a:srgbClr val="4172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tIns="0" rIns="91440" bIns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600" spc="5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Invitation</a:t>
            </a:r>
          </a:p>
          <a:p>
            <a:pPr algn="ctr">
              <a:lnSpc>
                <a:spcPct val="90000"/>
              </a:lnSpc>
            </a:pPr>
            <a:r>
              <a:rPr lang="en-US" sz="4400" spc="5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to Chat</a:t>
            </a:r>
          </a:p>
        </p:txBody>
      </p:sp>
    </p:spTree>
    <p:extLst>
      <p:ext uri="{BB962C8B-B14F-4D97-AF65-F5344CB8AC3E}">
        <p14:creationId xmlns:p14="http://schemas.microsoft.com/office/powerpoint/2010/main" val="17895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Strategies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2400" y="1524001"/>
            <a:ext cx="8610600" cy="4267199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High Standards Coupled with High Support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Reflect what is required for post-secondary and career success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Partnerships are Essential for Opportunities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consultation, employment, internships, career exposures, volunteers, referrals, funding, etc.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Accelerate Learning and Student Progress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Outside responsibilities may result in shorter program tenure than desired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Individualization and Flexibility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accommodate individual goals and outside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8625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Strategies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2400" y="1524001"/>
            <a:ext cx="8610600" cy="3047999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Integrate Across Program Elements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Consistent messaging, targeted skills, and standards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Comprehensive Support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Barriers must be addressed for stabilization and progression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Prioritize Post-Placement Support</a:t>
            </a:r>
          </a:p>
          <a:p>
            <a:pPr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Resource and structure with the same care as other services </a:t>
            </a:r>
          </a:p>
        </p:txBody>
      </p:sp>
      <p:pic>
        <p:nvPicPr>
          <p:cNvPr id="6" name="Picture 5" descr="PYB masthead v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4724400"/>
            <a:ext cx="4572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6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 and Serving Eligible OSY Participants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981201"/>
            <a:ext cx="6019800" cy="2286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42240" indent="0" algn="r">
              <a:buNone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</a:t>
            </a:r>
          </a:p>
          <a:p>
            <a:pPr marL="142240" indent="0" algn="r">
              <a:buNone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Jill &amp; Heather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029200" y="3657601"/>
            <a:ext cx="34290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 algn="r">
              <a:buFont typeface="Symbol" panose="05050102010706020507" pitchFamily="18" charset="2"/>
              <a:buNone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32000"/>
                    </a:srgbClr>
                  </a:outerShdw>
                </a:effectLst>
              </a:rPr>
              <a:t>In Portland</a:t>
            </a:r>
            <a:endParaRPr lang="en-US" sz="2800" b="1" spc="50" dirty="0">
              <a:ln w="11430"/>
              <a:gradFill>
                <a:gsLst>
                  <a:gs pos="25000">
                    <a:srgbClr val="3371BB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32000"/>
                  </a:srgbClr>
                </a:outerShdw>
              </a:effectLst>
            </a:endParaRPr>
          </a:p>
        </p:txBody>
      </p:sp>
      <p:sp>
        <p:nvSpPr>
          <p:cNvPr id="6" name="Shape 21"/>
          <p:cNvSpPr/>
          <p:nvPr>
            <p:custDataLst>
              <p:tags r:id="rId1"/>
            </p:custDataLst>
          </p:nvPr>
        </p:nvSpPr>
        <p:spPr>
          <a:xfrm>
            <a:off x="0" y="3657601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2209800"/>
            <a:ext cx="3657600" cy="2448379"/>
            <a:chOff x="304800" y="2431747"/>
            <a:chExt cx="3657600" cy="2448379"/>
          </a:xfrm>
        </p:grpSpPr>
        <p:sp>
          <p:nvSpPr>
            <p:cNvPr id="7" name="Text Placeholder 12"/>
            <p:cNvSpPr txBox="1">
              <a:spLocks/>
            </p:cNvSpPr>
            <p:nvPr/>
          </p:nvSpPr>
          <p:spPr>
            <a:xfrm>
              <a:off x="304800" y="2435073"/>
              <a:ext cx="3657600" cy="2445053"/>
            </a:xfrm>
            <a:prstGeom prst="wedgeRoundRectCallout">
              <a:avLst>
                <a:gd name="adj1" fmla="val -2659"/>
                <a:gd name="adj2" fmla="val 86007"/>
                <a:gd name="adj3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tIns="91440" rIns="274320" bIns="0" anchor="ctr" anchorCtr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74320" algn="ctr">
                <a:lnSpc>
                  <a:spcPct val="90000"/>
                </a:lnSpc>
              </a:pPr>
              <a:r>
                <a:rPr lang="en-US" sz="19900" b="1" dirty="0" smtClean="0">
                  <a:ln>
                    <a:solidFill>
                      <a:schemeClr val="accent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ritannic Bold" panose="020B0903060703020204" pitchFamily="34" charset="0"/>
                </a:rPr>
                <a:t>&amp;</a:t>
              </a:r>
              <a:endParaRPr lang="en-US" sz="28700" b="1" dirty="0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8" name="Text Placeholder 12"/>
            <p:cNvSpPr txBox="1">
              <a:spLocks/>
            </p:cNvSpPr>
            <p:nvPr/>
          </p:nvSpPr>
          <p:spPr>
            <a:xfrm>
              <a:off x="304800" y="2431747"/>
              <a:ext cx="3657599" cy="206405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137160" rIns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3800" b="1" dirty="0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>
                    <a:innerShdw blurRad="63500" dist="25400" dir="13500000">
                      <a:prstClr val="black">
                        <a:alpha val="50000"/>
                      </a:prstClr>
                    </a:innerShdw>
                  </a:effectLst>
                  <a:latin typeface="Baskerville Old Face" panose="02020602080505020303" pitchFamily="18" charset="0"/>
                </a:rPr>
                <a:t>Q  A</a:t>
              </a:r>
              <a:endParaRPr lang="en-US" sz="19900" b="1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innerShdw blurRad="63500" dist="25400" dir="13500000">
                    <a:prstClr val="black">
                      <a:alpha val="50000"/>
                    </a:prstClr>
                  </a:innerShdw>
                </a:effectLst>
                <a:latin typeface="Baskerville Old Face" panose="020206020805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6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"/>
          <p:cNvSpPr/>
          <p:nvPr>
            <p:custDataLst>
              <p:tags r:id="rId1"/>
            </p:custDataLst>
          </p:nvPr>
        </p:nvSpPr>
        <p:spPr>
          <a:xfrm>
            <a:off x="0" y="25908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5181600" cy="1341437"/>
          </a:xfrm>
        </p:spPr>
        <p:txBody>
          <a:bodyPr>
            <a:normAutofit/>
          </a:bodyPr>
          <a:lstStyle/>
          <a:p>
            <a:r>
              <a:rPr lang="en-US" sz="2800" dirty="0"/>
              <a:t>Recruiting and Serving Eligible OSY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2400" y="2362200"/>
            <a:ext cx="8458200" cy="3505199"/>
          </a:xfrm>
        </p:spPr>
        <p:txBody>
          <a:bodyPr/>
          <a:lstStyle/>
          <a:p>
            <a:pPr>
              <a:buNone/>
            </a:pPr>
            <a:endParaRPr lang="en-US" sz="2800" b="1" dirty="0" smtClean="0"/>
          </a:p>
          <a:p>
            <a:pPr marL="914400" indent="0">
              <a:spcAft>
                <a:spcPts val="0"/>
              </a:spcAft>
              <a:buNone/>
            </a:pP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Director</a:t>
            </a: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, Career </a:t>
            </a: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Services</a:t>
            </a:r>
          </a:p>
          <a:p>
            <a:pPr marL="914400" lvl="1" indent="0" defTabSz="457200">
              <a:spcAft>
                <a:spcPts val="1200"/>
              </a:spcAft>
              <a:buClrTx/>
              <a:buNone/>
              <a:defRPr/>
            </a:pP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Full Employment Council, Inc. </a:t>
            </a:r>
          </a:p>
          <a:p>
            <a:pPr marL="914400" lvl="1" indent="0" defTabSz="457200">
              <a:spcBef>
                <a:spcPts val="1800"/>
              </a:spcBef>
              <a:spcAft>
                <a:spcPts val="0"/>
              </a:spcAft>
              <a:buClrTx/>
              <a:buNone/>
              <a:defRPr/>
            </a:pP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1740 </a:t>
            </a: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Paseo, Kansas City, MO 64108</a:t>
            </a:r>
          </a:p>
          <a:p>
            <a:pPr marL="914400" lvl="1" indent="0" defTabSz="457200">
              <a:spcAft>
                <a:spcPts val="0"/>
              </a:spcAft>
              <a:buClrTx/>
              <a:buNone/>
              <a:defRPr/>
            </a:pP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Office</a:t>
            </a: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: 816-691-2255</a:t>
            </a:r>
          </a:p>
          <a:p>
            <a:pPr marL="914400" lvl="1" indent="0" defTabSz="457200">
              <a:spcAft>
                <a:spcPts val="0"/>
              </a:spcAft>
              <a:buClrTx/>
              <a:buNone/>
              <a:defRPr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  <a:hlinkClick r:id="rId4"/>
              </a:rPr>
              <a:t>arobins</a:t>
            </a: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  <a:hlinkClick r:id="rId4"/>
              </a:rPr>
              <a:t>@feckc.org</a:t>
            </a:r>
            <a:endParaRPr lang="en-US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marL="914400" lvl="1" indent="0" defTabSz="457200">
              <a:spcAft>
                <a:spcPts val="0"/>
              </a:spcAft>
              <a:buClrTx/>
              <a:buNone/>
              <a:defRPr/>
            </a:pPr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endParaRPr lang="en-US" sz="2800" dirty="0" smtClean="0"/>
          </a:p>
          <a:p>
            <a:pPr>
              <a:buNone/>
            </a:pPr>
            <a:r>
              <a:rPr lang="en-US" sz="2000" dirty="0" smtClean="0">
                <a:hlinkClick r:id="rId5"/>
              </a:rPr>
              <a:t>www.feckc.org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6" name="Picture 5" descr="logo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963" y="4926687"/>
            <a:ext cx="1060473" cy="935712"/>
          </a:xfrm>
          <a:prstGeom prst="rect">
            <a:avLst/>
          </a:prstGeom>
        </p:spPr>
      </p:pic>
      <p:pic>
        <p:nvPicPr>
          <p:cNvPr id="7" name="Picture 6" descr="jobs.mo.gov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563" y="4926687"/>
            <a:ext cx="1819437" cy="935712"/>
          </a:xfrm>
          <a:prstGeom prst="rect">
            <a:avLst/>
          </a:prstGeom>
        </p:spPr>
      </p:pic>
      <p:pic>
        <p:nvPicPr>
          <p:cNvPr id="8" name="Picture 7" descr="Andrea Robins (3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843" t="5556" r="20361" b="42222"/>
          <a:stretch>
            <a:fillRect/>
          </a:stretch>
        </p:blipFill>
        <p:spPr>
          <a:xfrm>
            <a:off x="5791200" y="1828800"/>
            <a:ext cx="2227019" cy="251069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50800" dist="127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304800" y="1981200"/>
            <a:ext cx="34290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>
              <a:buFont typeface="Symbol" panose="05050102010706020507" pitchFamily="18" charset="2"/>
              <a:buNone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15000"/>
                    </a:srgbClr>
                  </a:outerShdw>
                </a:effectLst>
              </a:rPr>
              <a:t>Andrea Robbins</a:t>
            </a:r>
            <a:endParaRPr lang="en-US" sz="2800" b="1" spc="50" dirty="0">
              <a:ln w="11430"/>
              <a:gradFill>
                <a:gsLst>
                  <a:gs pos="25000">
                    <a:srgbClr val="3371BB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15000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397" y="228600"/>
            <a:ext cx="1290237" cy="1031011"/>
            <a:chOff x="81397" y="228600"/>
            <a:chExt cx="1290237" cy="1031011"/>
          </a:xfrm>
        </p:grpSpPr>
        <p:sp>
          <p:nvSpPr>
            <p:cNvPr id="12" name="Rounded Rectangle 11"/>
            <p:cNvSpPr/>
            <p:nvPr/>
          </p:nvSpPr>
          <p:spPr>
            <a:xfrm>
              <a:off x="81397" y="228600"/>
              <a:ext cx="1290237" cy="1031011"/>
            </a:xfrm>
            <a:prstGeom prst="roundRect">
              <a:avLst/>
            </a:prstGeom>
            <a:solidFill>
              <a:srgbClr val="4172AD"/>
            </a:solidFill>
            <a:ln w="53975"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dkEdge">
              <a:bevelT w="190500" h="10795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4758" y="307281"/>
              <a:ext cx="925286" cy="9119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4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1"/>
          <p:cNvSpPr/>
          <p:nvPr>
            <p:custDataLst>
              <p:tags r:id="rId1"/>
            </p:custDataLst>
          </p:nvPr>
        </p:nvSpPr>
        <p:spPr>
          <a:xfrm>
            <a:off x="0" y="4877762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Employment Council, Inc. (FEC)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1" y="1600200"/>
            <a:ext cx="3965320" cy="304799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 Years of Experience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One-Stop Operator and Fiscal Agent of the Missouri Career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Centers for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two Workforce Investment Board (WIB)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Regions</a:t>
            </a:r>
          </a:p>
          <a:p>
            <a:pPr lvl="1">
              <a:spcAft>
                <a:spcPts val="1800"/>
              </a:spcAft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Covering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than 2,700 square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miles</a:t>
            </a:r>
          </a:p>
          <a:p>
            <a:pPr lvl="1">
              <a:spcAft>
                <a:spcPts val="1800"/>
              </a:spcAft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Kansas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City &amp;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Vicinity and Eastern Jackson County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0025" y="5057775"/>
            <a:ext cx="8781553" cy="764320"/>
            <a:chOff x="228600" y="5029200"/>
            <a:chExt cx="8781553" cy="7643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070219"/>
              <a:ext cx="780288" cy="7233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5" t="28922" r="7108" b="25245"/>
            <a:stretch/>
          </p:blipFill>
          <p:spPr>
            <a:xfrm>
              <a:off x="1358392" y="5070219"/>
              <a:ext cx="1143000" cy="6418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5162630"/>
              <a:ext cx="3371353" cy="457041"/>
            </a:xfrm>
            <a:prstGeom prst="rect">
              <a:avLst/>
            </a:prstGeom>
          </p:spPr>
        </p:pic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2850896" y="5029200"/>
              <a:ext cx="2438400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>
                      <a:alpha val="49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0" tIns="36576" rIns="0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Full Employment Council, Inc.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“Our Job is Your Career.”</a:t>
              </a:r>
              <a:r>
                <a:rPr lang="en-US" sz="1100" b="1" i="1" noProof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™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1740 Paseo Boulevard, Kansas City, MO 64108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816-471-2330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59" y="1676400"/>
            <a:ext cx="4296287" cy="2864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5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 Profile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WIA Youth Formula Grants serve 85% out of School Youth </a:t>
            </a:r>
            <a:r>
              <a:rPr lang="en-US" sz="2000" b="1" dirty="0" smtClean="0">
                <a:solidFill>
                  <a:schemeClr val="accent1"/>
                </a:solidFill>
              </a:rPr>
              <a:t/>
            </a:r>
            <a:br>
              <a:rPr lang="en-US" sz="2000" b="1" dirty="0" smtClean="0">
                <a:solidFill>
                  <a:schemeClr val="accent1"/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who </a:t>
            </a:r>
            <a:r>
              <a:rPr lang="en-US" sz="2000" dirty="0">
                <a:solidFill>
                  <a:schemeClr val="accent1"/>
                </a:solidFill>
              </a:rPr>
              <a:t>are economically disadvantaged with at least 1 barrier to employment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Project RISE targets disconnected young </a:t>
            </a:r>
            <a:r>
              <a:rPr lang="en-US" sz="2000" b="1" dirty="0" smtClean="0">
                <a:solidFill>
                  <a:schemeClr val="accent1"/>
                </a:solidFill>
              </a:rPr>
              <a:t>adults</a:t>
            </a:r>
            <a:br>
              <a:rPr lang="en-US" sz="2000" b="1" dirty="0" smtClean="0">
                <a:solidFill>
                  <a:schemeClr val="accent1"/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who </a:t>
            </a:r>
            <a:r>
              <a:rPr lang="en-US" sz="2000" dirty="0">
                <a:solidFill>
                  <a:schemeClr val="accent1"/>
                </a:solidFill>
              </a:rPr>
              <a:t>are unemployed and not attending school</a:t>
            </a:r>
            <a:r>
              <a:rPr lang="en-US" sz="1600" dirty="0"/>
              <a:t> </a:t>
            </a:r>
            <a:endParaRPr lang="en-US" sz="1600" dirty="0" smtClean="0"/>
          </a:p>
          <a:p>
            <a:pPr lvl="1" indent="-274320"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chemeClr val="tx1"/>
                </a:solidFill>
              </a:rPr>
              <a:t>62</a:t>
            </a:r>
            <a:r>
              <a:rPr lang="en-US" sz="1800" b="1" dirty="0">
                <a:solidFill>
                  <a:schemeClr val="tx1"/>
                </a:solidFill>
              </a:rPr>
              <a:t>%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not engaged with work or school in last two years or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</a:t>
            </a:r>
          </a:p>
          <a:p>
            <a:pPr lvl="1" indent="-274320"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chemeClr val="tx1"/>
                </a:solidFill>
              </a:rPr>
              <a:t>75</a:t>
            </a:r>
            <a:r>
              <a:rPr lang="en-US" sz="1800" b="1" dirty="0">
                <a:solidFill>
                  <a:schemeClr val="tx1"/>
                </a:solidFill>
              </a:rPr>
              <a:t>%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suspended or expelled from a formal school setting 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74320"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chemeClr val="tx1"/>
                </a:solidFill>
              </a:rPr>
              <a:t>63</a:t>
            </a:r>
            <a:r>
              <a:rPr lang="en-US" sz="1800" b="1" dirty="0">
                <a:solidFill>
                  <a:schemeClr val="tx1"/>
                </a:solidFill>
              </a:rPr>
              <a:t>%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homeless, living with a friend or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relative</a:t>
            </a:r>
          </a:p>
          <a:p>
            <a:pPr lvl="1" indent="-274320"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chemeClr val="tx1"/>
                </a:solidFill>
              </a:rPr>
              <a:t>41</a:t>
            </a:r>
            <a:r>
              <a:rPr lang="en-US" sz="1800" b="1" dirty="0">
                <a:solidFill>
                  <a:schemeClr val="tx1"/>
                </a:solidFill>
              </a:rPr>
              <a:t>%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have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children</a:t>
            </a:r>
          </a:p>
          <a:p>
            <a:pPr lvl="1" indent="-274320"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chemeClr val="tx1"/>
                </a:solidFill>
              </a:rPr>
              <a:t>83</a:t>
            </a:r>
            <a:r>
              <a:rPr lang="en-US" sz="1800" b="1" dirty="0">
                <a:solidFill>
                  <a:schemeClr val="tx1"/>
                </a:solidFill>
              </a:rPr>
              <a:t>%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function at or below the eighth grade level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and Recruitment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5867400" cy="4267199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Street Recruitment</a:t>
            </a:r>
          </a:p>
          <a:p>
            <a:pPr marL="914400" lvl="1" indent="-274320"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Staff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 who is comfortable in the neighborhood</a:t>
            </a:r>
          </a:p>
          <a:p>
            <a:pPr marL="914400" lvl="1" indent="-274320"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“street credibility</a:t>
            </a:r>
            <a:r>
              <a:rPr lang="en-US" sz="1800" dirty="0"/>
              <a:t>”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 Friend &amp; Family Referral 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Prescreened and “Vouched For Referral” from community agencies with whom we have an MOU</a:t>
            </a:r>
          </a:p>
          <a:p>
            <a:pPr marL="914400" lvl="1" indent="-274320"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Electronic referral (e.g., email)</a:t>
            </a:r>
          </a:p>
          <a:p>
            <a:pPr marL="914400" lvl="1" indent="-274320"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Commitment to provide feedback on client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Social </a:t>
            </a:r>
            <a:r>
              <a:rPr lang="en-US" sz="2000" b="1" dirty="0" smtClean="0">
                <a:solidFill>
                  <a:schemeClr val="accent1"/>
                </a:solidFill>
              </a:rPr>
              <a:t>media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019800" y="1600200"/>
            <a:ext cx="2955601" cy="4191000"/>
            <a:chOff x="6019800" y="1600200"/>
            <a:chExt cx="2955601" cy="4191000"/>
          </a:xfrm>
        </p:grpSpPr>
        <p:sp>
          <p:nvSpPr>
            <p:cNvPr id="6" name="Rectangle 5"/>
            <p:cNvSpPr/>
            <p:nvPr/>
          </p:nvSpPr>
          <p:spPr>
            <a:xfrm>
              <a:off x="6019800" y="1600200"/>
              <a:ext cx="2955601" cy="419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 Placeholder 12"/>
            <p:cNvSpPr txBox="1">
              <a:spLocks/>
            </p:cNvSpPr>
            <p:nvPr/>
          </p:nvSpPr>
          <p:spPr>
            <a:xfrm>
              <a:off x="6531014" y="1828800"/>
              <a:ext cx="2079586" cy="1061013"/>
            </a:xfrm>
            <a:prstGeom prst="wedgeRoundRectCallout">
              <a:avLst>
                <a:gd name="adj1" fmla="val -7438"/>
                <a:gd name="adj2" fmla="val 84981"/>
                <a:gd name="adj3" fmla="val 16667"/>
              </a:avLst>
            </a:prstGeom>
            <a:solidFill>
              <a:srgbClr val="4172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tIns="0" rIns="91440" bIns="0" anchor="ctr" anchorCtr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3200" dirty="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</a:rPr>
                <a:t>Invitation</a:t>
              </a:r>
            </a:p>
            <a:p>
              <a:pPr algn="ctr">
                <a:lnSpc>
                  <a:spcPct val="90000"/>
                </a:lnSpc>
              </a:pPr>
              <a:r>
                <a:rPr lang="en-US" sz="4000" dirty="0" smtClean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</a:rPr>
                <a:t>to Chat</a:t>
              </a:r>
            </a:p>
          </p:txBody>
        </p:sp>
        <p:sp>
          <p:nvSpPr>
            <p:cNvPr id="8" name="Text Placeholder 12"/>
            <p:cNvSpPr txBox="1">
              <a:spLocks/>
            </p:cNvSpPr>
            <p:nvPr/>
          </p:nvSpPr>
          <p:spPr>
            <a:xfrm>
              <a:off x="6087899" y="3810000"/>
              <a:ext cx="2819401" cy="1524000"/>
            </a:xfrm>
            <a:prstGeom prst="rect">
              <a:avLst/>
            </a:prstGeom>
            <a:noFill/>
          </p:spPr>
          <p:txBody>
            <a:bodyPr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 dirty="0" smtClean="0">
                  <a:solidFill>
                    <a:schemeClr val="accent1"/>
                  </a:solidFill>
                </a:rPr>
                <a:t>How do you recruit OSY?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2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OSY </a:t>
            </a:r>
            <a:r>
              <a:rPr lang="en-US" dirty="0"/>
              <a:t>Service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59849077"/>
              </p:ext>
            </p:extLst>
          </p:nvPr>
        </p:nvGraphicFramePr>
        <p:xfrm>
          <a:off x="838200" y="1600201"/>
          <a:ext cx="7391400" cy="4267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78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&amp; Retention Strategies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Immediate immersion in career planning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Career Pathways Reinforcement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Essential for screening and effective training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placement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chemeClr val="accent1"/>
                </a:solidFill>
              </a:rPr>
              <a:t>Supportive Services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chemeClr val="accent1"/>
                </a:solidFill>
              </a:rPr>
              <a:t>Employment opportunities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 beyond what youth would normally have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In-demand occupations only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Livable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wage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Tied to career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pathways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2050" name="Picture 2" descr="U:\graphics_sound_archive\Photos.com low res\7233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2943225" cy="39243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 smtClean="0">
                <a:solidFill>
                  <a:schemeClr val="accent1"/>
                </a:solidFill>
              </a:rPr>
              <a:t>Setting the Stage for Today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72143" y="1678479"/>
            <a:ext cx="5715000" cy="43413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Policy &amp; Considerations</a:t>
            </a:r>
          </a:p>
          <a:p>
            <a:pPr marL="279400" indent="-1714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Identifying Essential Partners</a:t>
            </a:r>
          </a:p>
          <a:p>
            <a:pPr marL="279400" indent="-1714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Recruiting Quality OSY Providers</a:t>
            </a:r>
          </a:p>
          <a:p>
            <a:pPr marL="279400" indent="-1714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Recruiting Eligible OSY</a:t>
            </a:r>
          </a:p>
          <a:p>
            <a:pPr marL="279400" indent="-1714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Serving Eligible OSY</a:t>
            </a:r>
          </a:p>
          <a:p>
            <a:pPr marL="457200" indent="-349250">
              <a:spcAft>
                <a:spcPts val="1200"/>
              </a:spcAft>
              <a:buClr>
                <a:srgbClr val="000000"/>
              </a:buClr>
              <a:buSzPct val="100000"/>
            </a:pPr>
            <a:endParaRPr lang="en-US" sz="2400" b="1" dirty="0" smtClean="0"/>
          </a:p>
          <a:p>
            <a:pPr marL="457200" indent="-349250">
              <a:spcAft>
                <a:spcPts val="1200"/>
              </a:spcAft>
              <a:buClr>
                <a:srgbClr val="000000"/>
              </a:buClr>
              <a:buSzPct val="100000"/>
            </a:pPr>
            <a:endParaRPr lang="en-US" sz="2400" b="1" dirty="0"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r>
              <a:rPr lang="en-US" dirty="0"/>
              <a:t> </a:t>
            </a:r>
          </a:p>
        </p:txBody>
      </p:sp>
      <p:sp>
        <p:nvSpPr>
          <p:cNvPr id="140" name="Shape 140"/>
          <p:cNvSpPr txBox="1"/>
          <p:nvPr>
            <p:custDataLst>
              <p:tags r:id="rId4"/>
            </p:custDataLst>
          </p:nvPr>
        </p:nvSpPr>
        <p:spPr>
          <a:xfrm>
            <a:off x="-1295400" y="1443862"/>
            <a:ext cx="8534399" cy="70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lang="en-US" sz="2400" b="1" dirty="0" smtClean="0">
              <a:solidFill>
                <a:srgbClr val="434343"/>
              </a:solidFill>
            </a:endParaRPr>
          </a:p>
          <a:p>
            <a:endParaRPr lang="en-US" sz="2400" b="1" dirty="0">
              <a:solidFill>
                <a:srgbClr val="43434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10" y="1691179"/>
            <a:ext cx="3281577" cy="39663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466607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67375" y="2476500"/>
            <a:ext cx="3182256" cy="3182256"/>
            <a:chOff x="2902857" y="1422400"/>
            <a:chExt cx="2191656" cy="2191656"/>
          </a:xfrm>
        </p:grpSpPr>
        <p:pic>
          <p:nvPicPr>
            <p:cNvPr id="1026" name="Picture 2" descr="U:\graphics_sound_archive\Photos.com low res II\772442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3" t="5601" r="12977" b="11188"/>
            <a:stretch/>
          </p:blipFill>
          <p:spPr bwMode="auto">
            <a:xfrm>
              <a:off x="3082135" y="1615124"/>
              <a:ext cx="1833102" cy="1806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902857" y="1422400"/>
              <a:ext cx="2191656" cy="2191656"/>
            </a:xfrm>
            <a:prstGeom prst="ellipse">
              <a:avLst/>
            </a:prstGeom>
            <a:noFill/>
            <a:ln w="5556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 Pathways Reinforcement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524000"/>
            <a:ext cx="8458200" cy="4267199"/>
          </a:xfrm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1-2 week intensive workshop series</a:t>
            </a:r>
          </a:p>
          <a:p>
            <a:pPr>
              <a:spcAft>
                <a:spcPts val="3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Designed to engage any young adult interested in getting their life on track through education and/or employment</a:t>
            </a:r>
          </a:p>
          <a:p>
            <a:pPr>
              <a:spcAft>
                <a:spcPts val="3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career and educational assessment</a:t>
            </a:r>
          </a:p>
          <a:p>
            <a:pPr>
              <a:spcAft>
                <a:spcPts val="3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Immediate engagement with a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positive</a:t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peer-group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coupled with labor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market</a:t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specific career guidance</a:t>
            </a:r>
          </a:p>
          <a:p>
            <a:pPr>
              <a:spcAft>
                <a:spcPts val="3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Addresses up front things that would hinder success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Supportive Services Menu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342900"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Similar budget for </a:t>
            </a:r>
            <a:r>
              <a:rPr lang="en-US" sz="2000" b="1" smtClean="0">
                <a:solidFill>
                  <a:schemeClr val="accent1"/>
                </a:solidFill>
              </a:rPr>
              <a:t>each participant</a:t>
            </a:r>
            <a:endParaRPr lang="en-US" sz="2000" b="1" dirty="0">
              <a:solidFill>
                <a:schemeClr val="accent1"/>
              </a:solidFill>
            </a:endParaRPr>
          </a:p>
          <a:p>
            <a:pPr indent="-342900"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Prioritized according to the needs of the participant</a:t>
            </a:r>
          </a:p>
          <a:p>
            <a:pPr indent="-342900"/>
            <a:r>
              <a:rPr lang="en-US" sz="2000" b="1" dirty="0">
                <a:solidFill>
                  <a:schemeClr val="accent1"/>
                </a:solidFill>
              </a:rPr>
              <a:t>Focused on a set of approved support services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Transportation	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Aid Assistance 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 and School related clothing  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 Related Supplies  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Testing Fees </a:t>
            </a:r>
          </a:p>
          <a:p>
            <a:pPr marL="914400" lvl="1" indent="-27432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Utilities, etc.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accent1"/>
                </a:solidFill>
              </a:rPr>
              <a:t> All activities vouchered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Rise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524000"/>
            <a:ext cx="8458200" cy="426719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12-Month </a:t>
            </a:r>
            <a:r>
              <a:rPr lang="en-US" b="1" dirty="0" smtClean="0">
                <a:solidFill>
                  <a:schemeClr val="accent1"/>
                </a:solidFill>
              </a:rPr>
              <a:t>Program</a:t>
            </a:r>
            <a:endParaRPr lang="en-US" sz="1050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1-2 Week Career Pathway Reinforcement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Eligibility determination</a:t>
            </a:r>
          </a:p>
          <a:p>
            <a:pPr lvl="1">
              <a:spcAft>
                <a:spcPts val="12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compatibility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4-6 week Pre-Internship Phase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Job Readiness - Group Project</a:t>
            </a:r>
          </a:p>
          <a:p>
            <a:pPr lvl="1">
              <a:spcAft>
                <a:spcPts val="12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Academic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Tutoring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Paid internship</a:t>
            </a:r>
          </a:p>
          <a:p>
            <a:pPr lvl="1">
              <a:spcAft>
                <a:spcPts val="12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Conditional on concurrent attendance in an educational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activity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Transition to unsubsidized </a:t>
            </a:r>
            <a:r>
              <a:rPr lang="en-US" b="1" dirty="0" smtClean="0">
                <a:solidFill>
                  <a:schemeClr val="accent1"/>
                </a:solidFill>
              </a:rPr>
              <a:t>employment</a:t>
            </a:r>
            <a:endParaRPr lang="en-US" sz="1000" b="1" dirty="0">
              <a:solidFill>
                <a:schemeClr val="accent1"/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At least 6 months of continued education </a:t>
            </a:r>
            <a:r>
              <a:rPr lang="en-US" b="1" dirty="0" smtClean="0">
                <a:solidFill>
                  <a:schemeClr val="accent1"/>
                </a:solidFill>
              </a:rPr>
              <a:t>post-internship</a:t>
            </a:r>
            <a:endParaRPr lang="en-US" sz="1000" b="1" dirty="0">
              <a:solidFill>
                <a:schemeClr val="accent1"/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Case management for the full 12-months of the </a:t>
            </a:r>
            <a:r>
              <a:rPr lang="en-US" b="1" dirty="0" smtClean="0">
                <a:solidFill>
                  <a:schemeClr val="accent1"/>
                </a:solidFill>
              </a:rPr>
              <a:t>program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chemeClr val="accent1"/>
                </a:solidFill>
              </a:rPr>
              <a:t>All cohort-based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31" y="2057400"/>
            <a:ext cx="25607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23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324600" cy="1341437"/>
          </a:xfrm>
        </p:spPr>
        <p:txBody>
          <a:bodyPr>
            <a:normAutofit/>
          </a:bodyPr>
          <a:lstStyle/>
          <a:p>
            <a:r>
              <a:rPr lang="en-US" dirty="0" smtClean="0"/>
              <a:t>Summer Jobs Program</a:t>
            </a:r>
            <a:br>
              <a:rPr lang="en-US" dirty="0" smtClean="0"/>
            </a:br>
            <a:r>
              <a:rPr lang="en-US" sz="2400" dirty="0" smtClean="0"/>
              <a:t>Training &amp; Internship Program (T.I.P.)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895600"/>
            <a:ext cx="6172200" cy="2590799"/>
          </a:xfrm>
        </p:spPr>
        <p:txBody>
          <a:bodyPr/>
          <a:lstStyle/>
          <a:p>
            <a:pPr marL="142240" indent="0">
              <a:buNone/>
            </a:pPr>
            <a:endParaRPr lang="en-US" dirty="0"/>
          </a:p>
          <a:p>
            <a:pPr marL="0" indent="-274320"/>
            <a:r>
              <a:rPr lang="en-US" sz="2000" b="1" dirty="0">
                <a:solidFill>
                  <a:schemeClr val="accent1"/>
                </a:solidFill>
              </a:rPr>
              <a:t>Classroom </a:t>
            </a:r>
            <a:r>
              <a:rPr lang="en-US" sz="2000" b="1" dirty="0" smtClean="0">
                <a:solidFill>
                  <a:schemeClr val="accent1"/>
                </a:solidFill>
              </a:rPr>
              <a:t>Training</a:t>
            </a:r>
          </a:p>
          <a:p>
            <a:pPr marL="274320" indent="0">
              <a:buNone/>
            </a:pPr>
            <a:r>
              <a:rPr lang="en-US" dirty="0" smtClean="0"/>
              <a:t>Participants </a:t>
            </a:r>
            <a:r>
              <a:rPr lang="en-US" dirty="0"/>
              <a:t>enrolled in Occupational Skill Training courses through area 2- or 4-year colleges designed provide exposure to in-demand occupations</a:t>
            </a:r>
          </a:p>
          <a:p>
            <a:endParaRPr lang="en-US" dirty="0"/>
          </a:p>
          <a:p>
            <a:pPr marL="0" indent="-274320"/>
            <a:r>
              <a:rPr lang="en-US" sz="2000" b="1" dirty="0">
                <a:solidFill>
                  <a:schemeClr val="accent1"/>
                </a:solidFill>
              </a:rPr>
              <a:t>Internships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</a:p>
          <a:p>
            <a:pPr marL="274320" indent="0">
              <a:buNone/>
            </a:pPr>
            <a:r>
              <a:rPr lang="en-US" dirty="0" smtClean="0"/>
              <a:t>Participants </a:t>
            </a:r>
            <a:r>
              <a:rPr lang="en-US" dirty="0"/>
              <a:t>who successfully completed classroom </a:t>
            </a:r>
            <a:r>
              <a:rPr lang="en-US" dirty="0" smtClean="0"/>
              <a:t>training </a:t>
            </a:r>
            <a:r>
              <a:rPr lang="en-US" dirty="0"/>
              <a:t>eligible to participate in a paid internship at a local business, in areas comparable with the training they received</a:t>
            </a:r>
          </a:p>
          <a:p>
            <a:pPr marL="14224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0" y="1447800"/>
            <a:ext cx="9144000" cy="16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 algn="ctr">
              <a:buFont typeface="Symbol" panose="05050102010706020507" pitchFamily="18" charset="2"/>
              <a:buNone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Combining Classroom Training</a:t>
            </a:r>
            <a:br>
              <a:rPr lang="en-US" sz="40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40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with Paid Internships</a:t>
            </a:r>
          </a:p>
        </p:txBody>
      </p:sp>
      <p:sp>
        <p:nvSpPr>
          <p:cNvPr id="6" name="Shape 21"/>
          <p:cNvSpPr/>
          <p:nvPr>
            <p:custDataLst>
              <p:tags r:id="rId1"/>
            </p:custDataLst>
          </p:nvPr>
        </p:nvSpPr>
        <p:spPr>
          <a:xfrm>
            <a:off x="0" y="30480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C:\Users\crobbins\Dropbox\My Projects\iStock Cleanout\Icons - monochromatic\Exported Icons\Business\success-elements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97895"/>
            <a:ext cx="1927544" cy="192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6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HiSet &amp; Occupational</a:t>
            </a:r>
            <a:br>
              <a:rPr lang="en-US" dirty="0" smtClean="0"/>
            </a:br>
            <a:r>
              <a:rPr lang="en-US" dirty="0" smtClean="0"/>
              <a:t>Skill Training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524000"/>
            <a:ext cx="8458200" cy="426719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Combines HS equivalency and nationally-recognized credential issued by a college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Blends three distinct and separate education needs (adult basic education, occupational job skills and work experience) into one synchronous education program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Uses instructor-led, short term, on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demand,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place, flex time, non-semester based training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basic skill development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occupational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skill specific training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in-demand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occupations, followed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employment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related activity or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back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rot="307710">
            <a:off x="5803866" y="3322180"/>
            <a:ext cx="2819400" cy="2114550"/>
            <a:chOff x="4076700" y="3443287"/>
            <a:chExt cx="2819400" cy="21145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700" y="3443287"/>
              <a:ext cx="2819400" cy="2114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38125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69850" h="16510"/>
              <a:contourClr>
                <a:srgbClr val="C0C0C0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700" y="3443287"/>
              <a:ext cx="2819400" cy="21145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193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Work Experience and Intensive Job Placement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3886200" cy="3505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Technology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 Services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Healthcare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Bioscience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Business Services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Customer Service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Advanced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Manufacturing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6" name="Shape 21"/>
          <p:cNvSpPr/>
          <p:nvPr>
            <p:custDataLst>
              <p:tags r:id="rId1"/>
            </p:custDataLst>
          </p:nvPr>
        </p:nvSpPr>
        <p:spPr>
          <a:xfrm>
            <a:off x="0" y="4877762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0025" y="5057775"/>
            <a:ext cx="8781553" cy="764320"/>
            <a:chOff x="228600" y="5029200"/>
            <a:chExt cx="8781553" cy="7643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070219"/>
              <a:ext cx="780288" cy="7233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5" t="28922" r="7108" b="25245"/>
            <a:stretch/>
          </p:blipFill>
          <p:spPr>
            <a:xfrm>
              <a:off x="1358392" y="5070219"/>
              <a:ext cx="1143000" cy="64186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5162630"/>
              <a:ext cx="3371353" cy="457041"/>
            </a:xfrm>
            <a:prstGeom prst="rect">
              <a:avLst/>
            </a:prstGeom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850896" y="5029200"/>
              <a:ext cx="2438400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69696">
                      <a:alpha val="49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0" tIns="36576" rIns="0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Full Employment Council, Inc.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“Our Job is Your Career.”</a:t>
              </a:r>
              <a:r>
                <a:rPr lang="en-US" sz="1100" b="1" i="1" noProof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™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1740 Paseo Boulevard, Kansas City, MO 64108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816-471-2330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4307013" y="1649818"/>
            <a:ext cx="3769035" cy="2826776"/>
          </a:xfrm>
          <a:prstGeom prst="rect">
            <a:avLst/>
          </a:prstGeom>
          <a:ln w="171450">
            <a:solidFill>
              <a:schemeClr val="bg1"/>
            </a:solidFill>
            <a:miter lim="800000"/>
          </a:ln>
          <a:effectLst>
            <a:outerShdw blurRad="889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 and Serving Eligible OSY Participants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981201"/>
            <a:ext cx="6019800" cy="2286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42240" indent="0" algn="r">
              <a:buNone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</a:t>
            </a:r>
          </a:p>
          <a:p>
            <a:pPr marL="142240" indent="0" algn="r">
              <a:buNone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Andrea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029200" y="3657601"/>
            <a:ext cx="34290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 algn="r">
              <a:buFont typeface="Symbol" panose="05050102010706020507" pitchFamily="18" charset="2"/>
              <a:buNone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32000"/>
                    </a:srgbClr>
                  </a:outerShdw>
                </a:effectLst>
              </a:rPr>
              <a:t>In Kansas City</a:t>
            </a:r>
            <a:endParaRPr lang="en-US" sz="2800" b="1" spc="50" dirty="0">
              <a:ln w="11430"/>
              <a:gradFill>
                <a:gsLst>
                  <a:gs pos="25000">
                    <a:srgbClr val="3371BB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32000"/>
                  </a:srgbClr>
                </a:outerShdw>
              </a:effectLst>
            </a:endParaRPr>
          </a:p>
        </p:txBody>
      </p:sp>
      <p:sp>
        <p:nvSpPr>
          <p:cNvPr id="7" name="Shape 21"/>
          <p:cNvSpPr/>
          <p:nvPr>
            <p:custDataLst>
              <p:tags r:id="rId1"/>
            </p:custDataLst>
          </p:nvPr>
        </p:nvSpPr>
        <p:spPr>
          <a:xfrm>
            <a:off x="0" y="3657601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" y="2209800"/>
            <a:ext cx="3657600" cy="2448379"/>
            <a:chOff x="304800" y="2431747"/>
            <a:chExt cx="3657600" cy="2448379"/>
          </a:xfrm>
        </p:grpSpPr>
        <p:sp>
          <p:nvSpPr>
            <p:cNvPr id="9" name="Text Placeholder 12"/>
            <p:cNvSpPr txBox="1">
              <a:spLocks/>
            </p:cNvSpPr>
            <p:nvPr/>
          </p:nvSpPr>
          <p:spPr>
            <a:xfrm>
              <a:off x="304800" y="2435073"/>
              <a:ext cx="3657600" cy="2445053"/>
            </a:xfrm>
            <a:prstGeom prst="wedgeRoundRectCallout">
              <a:avLst>
                <a:gd name="adj1" fmla="val -2659"/>
                <a:gd name="adj2" fmla="val 86007"/>
                <a:gd name="adj3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tIns="91440" rIns="274320" bIns="0" anchor="ctr" anchorCtr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74320" algn="ctr">
                <a:lnSpc>
                  <a:spcPct val="90000"/>
                </a:lnSpc>
              </a:pPr>
              <a:r>
                <a:rPr lang="en-US" sz="19900" b="1" dirty="0" smtClean="0">
                  <a:ln>
                    <a:solidFill>
                      <a:schemeClr val="accent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ritannic Bold" panose="020B0903060703020204" pitchFamily="34" charset="0"/>
                </a:rPr>
                <a:t>&amp;</a:t>
              </a:r>
              <a:endParaRPr lang="en-US" sz="28700" b="1" dirty="0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10" name="Text Placeholder 12"/>
            <p:cNvSpPr txBox="1">
              <a:spLocks/>
            </p:cNvSpPr>
            <p:nvPr/>
          </p:nvSpPr>
          <p:spPr>
            <a:xfrm>
              <a:off x="304800" y="2431747"/>
              <a:ext cx="3657599" cy="206405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137160" rIns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3800" b="1" dirty="0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>
                    <a:innerShdw blurRad="63500" dist="25400" dir="13500000">
                      <a:prstClr val="black">
                        <a:alpha val="50000"/>
                      </a:prstClr>
                    </a:innerShdw>
                  </a:effectLst>
                  <a:latin typeface="Baskerville Old Face" panose="02020602080505020303" pitchFamily="18" charset="0"/>
                </a:rPr>
                <a:t>Q  A</a:t>
              </a:r>
              <a:endParaRPr lang="en-US" sz="19900" b="1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innerShdw blurRad="63500" dist="25400" dir="13500000">
                    <a:prstClr val="black">
                      <a:alpha val="50000"/>
                    </a:prstClr>
                  </a:innerShdw>
                </a:effectLst>
                <a:latin typeface="Baskerville Old Face" panose="020206020805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1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1341437"/>
          </a:xfrm>
        </p:spPr>
        <p:txBody>
          <a:bodyPr/>
          <a:lstStyle/>
          <a:p>
            <a:r>
              <a:rPr lang="en-US" dirty="0" smtClean="0"/>
              <a:t>Out-of-School Youth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8991600" cy="426719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Labor WIOA Resource Page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://www.doleta.gov/WIOA/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Education WIOA Resource Page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http://www2.ed.gov/about/offices/list/ovae/pi/AdultEd/wioa-reauthorization.html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TEGL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33-12:  WIA Youth Program Guidance for PY 2013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http://wdr.doleta.gov/directives/attach/TEGL/TEGL_33_12_Acc.pdf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TEGL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13-09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Contracting Strategies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that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Facilitate Serving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Youth Most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http://wdr.doleta.gov/directives/corr_doc.cfm?DOCN=2854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Workforce³one Youth Connections Community of Practice – Peer Resources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https://youth.workforce3one.org/page/resources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1341437"/>
          </a:xfrm>
        </p:spPr>
        <p:txBody>
          <a:bodyPr/>
          <a:lstStyle/>
          <a:p>
            <a:r>
              <a:rPr lang="en-US" dirty="0" smtClean="0"/>
              <a:t>Out-of-School Youth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" y="1524000"/>
            <a:ext cx="8991600" cy="419099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Brandeis </a:t>
            </a:r>
            <a:r>
              <a:rPr lang="en-US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Enough Is Known For Action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Conference Materials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cyc.brandeis.edu/Employ-educate-support-youth/EnoughisKnownforAction.html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84200" lvl="1" indent="0">
              <a:spcAft>
                <a:spcPts val="0"/>
              </a:spcAft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Portland’s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Career Connect Network Guide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http://www.worksystems.org/sites/default/files/Career%20Connect%20Network%20Providers_0.pdf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Whatever It Takes: How Twelve Communities are Reconnecting Out-of-School Youth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http://www.aypf.org/resources/whatever-it-takes-2006/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Focused Futures: Serving Out-of-School Youth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http://jfs.ohio.gov/owd/WorkforceProf/Youth/Docs/OutofSchoolYouth.pdf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Engaging Out-of-School Youth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http://www.schoolandmain.org/storage/smi-materials/engaging%20out%20of%20school%20youth1203.pdf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1341437"/>
          </a:xfrm>
        </p:spPr>
        <p:txBody>
          <a:bodyPr/>
          <a:lstStyle/>
          <a:p>
            <a:r>
              <a:rPr lang="en-US" dirty="0" smtClean="0"/>
              <a:t>Out-of-School</a:t>
            </a:r>
            <a:r>
              <a:rPr lang="en-US" dirty="0"/>
              <a:t> </a:t>
            </a:r>
            <a:r>
              <a:rPr lang="en-US" dirty="0" smtClean="0"/>
              <a:t>Youth </a:t>
            </a:r>
            <a:r>
              <a:rPr lang="en-US" dirty="0"/>
              <a:t>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426719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NGA Policy Brief: State Policies to Reengage Dropouts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dirty="0">
                <a:hlinkClick r:id="rId2"/>
              </a:rPr>
              <a:t>http://www.nga.org/files/live/sites/NGA/files/pdf/1107REENGAGEDROPOUTS.PDF</a:t>
            </a:r>
            <a:endParaRPr lang="en-US" dirty="0"/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Roads to Success: Key Considerations for Communities and States Reconnecting Youth to Education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http://nyec.org/content/documents/Building%20Roads%20cover-FINAL.pdf</a:t>
            </a:r>
            <a:endParaRPr lang="en-US" dirty="0"/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DoE Guide: Bringing Students Back to the Center: A Resource Guide for Implementing and Enhancing Re-Engagement Centers for Out-of-School Youth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dirty="0">
                <a:hlinkClick r:id="rId4"/>
              </a:rPr>
              <a:t>http://www2.ed.gov/programs/dropout/re-engagement-guide121914.pdf</a:t>
            </a:r>
            <a:endParaRPr lang="en-US" dirty="0"/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a Skilled and Educated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Workforce: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Exploring Multiple Pathways to Community College for Out-of-School Youth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dirty="0">
                <a:hlinkClick r:id="rId5"/>
              </a:rPr>
              <a:t>https://www.workforce3one.org/command/view.aspx?look=5000723343405970074&amp;mode=info&amp;pparams=</a:t>
            </a:r>
            <a:endParaRPr lang="en-US" dirty="0"/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Improving Services and Performance: Toolkit for Effective Front-Line Services to Youth</a:t>
            </a:r>
          </a:p>
          <a:p>
            <a:pPr marL="584200" lvl="1" indent="0">
              <a:spcAft>
                <a:spcPts val="0"/>
              </a:spcAft>
              <a:buNone/>
            </a:pP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www.doleta.gov/youth_services/Toolkit-improve.cfm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76200"/>
            <a:ext cx="5894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 smtClean="0">
                <a:solidFill>
                  <a:schemeClr val="accent1"/>
                </a:solidFill>
              </a:rPr>
              <a:t>WIOA Provisions for OSY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91250" y="2005401"/>
            <a:ext cx="4743600" cy="3838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Noto Symbol"/>
              <a:buChar char="●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WIOA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requires </a:t>
            </a:r>
            <a:r>
              <a:rPr lang="en-US" sz="2400" b="1" dirty="0">
                <a:solidFill>
                  <a:schemeClr val="tx1"/>
                </a:solidFill>
              </a:rPr>
              <a:t>75%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state and local Youth funding be used for out-of-school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355600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Noto Symbol"/>
              <a:buChar char="○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State and Local calculations </a:t>
            </a:r>
            <a:endParaRPr lang="en-US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Noto Symbol"/>
              <a:buChar char="○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Exception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2000" dirty="0"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531067589"/>
              </p:ext>
            </p:extLst>
          </p:nvPr>
        </p:nvGraphicFramePr>
        <p:xfrm>
          <a:off x="223904" y="1456898"/>
          <a:ext cx="4070957" cy="3877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682" y="52972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State &amp; Local</a:t>
            </a: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Youth Funding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898" y="3657600"/>
            <a:ext cx="2570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75% for</a:t>
            </a: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Out-of-School</a:t>
            </a:r>
          </a:p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outh</a:t>
            </a:r>
          </a:p>
        </p:txBody>
      </p:sp>
    </p:spTree>
    <p:extLst>
      <p:ext uri="{BB962C8B-B14F-4D97-AF65-F5344CB8AC3E}">
        <p14:creationId xmlns:p14="http://schemas.microsoft.com/office/powerpoint/2010/main" val="29682754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Else?! What Else?!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2590800"/>
            <a:ext cx="8458200" cy="3276599"/>
          </a:xfrm>
        </p:spPr>
        <p:txBody>
          <a:bodyPr/>
          <a:lstStyle/>
          <a:p>
            <a:pPr marL="142240" indent="0"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582930" indent="-342900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 Based Learning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March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</a:t>
            </a:r>
          </a:p>
          <a:p>
            <a:pPr marL="582930" indent="-342900">
              <a:spcBef>
                <a:spcPts val="2400"/>
              </a:spcBef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Credentialing/Outcomes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April 29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0" y="1676401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 algn="ctr">
              <a:buFont typeface="Symbol" panose="05050102010706020507" pitchFamily="18" charset="2"/>
              <a:buNone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Two More Webinars in the Series</a:t>
            </a:r>
          </a:p>
        </p:txBody>
      </p:sp>
      <p:sp>
        <p:nvSpPr>
          <p:cNvPr id="6" name="Shape 21"/>
          <p:cNvSpPr/>
          <p:nvPr>
            <p:custDataLst>
              <p:tags r:id="rId1"/>
            </p:custDataLst>
          </p:nvPr>
        </p:nvSpPr>
        <p:spPr>
          <a:xfrm>
            <a:off x="0" y="25908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5" name="Picture 3" descr="U:\graphics_sound_archive\Photos.com low res\1629743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44284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08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Enough is Known For Action:</a:t>
            </a:r>
            <a:br>
              <a:rPr lang="en-US" sz="3600" dirty="0"/>
            </a:br>
            <a:r>
              <a:rPr lang="en-US" sz="2700" dirty="0"/>
              <a:t>Preparing </a:t>
            </a:r>
            <a:r>
              <a:rPr lang="en-US" sz="2700" dirty="0" smtClean="0"/>
              <a:t>to Deliver </a:t>
            </a:r>
            <a:r>
              <a:rPr lang="en-US" sz="2700" dirty="0"/>
              <a:t>Expanded Services to </a:t>
            </a:r>
            <a:r>
              <a:rPr lang="en-US" sz="2700" dirty="0" smtClean="0"/>
              <a:t>Out-of-School </a:t>
            </a:r>
            <a:r>
              <a:rPr lang="en-US" sz="2700" dirty="0"/>
              <a:t>Youth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67200" y="2209800"/>
            <a:ext cx="4800600" cy="2286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42240" indent="0" algn="ctr">
              <a:spcAft>
                <a:spcPts val="3000"/>
              </a:spcAft>
              <a:buNone/>
            </a:pPr>
            <a:r>
              <a:rPr lang="en-US" sz="60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Few More</a:t>
            </a:r>
          </a:p>
          <a:p>
            <a:pPr marL="142240" indent="0" algn="ctr">
              <a:buNone/>
            </a:pP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7" name="Shape 21"/>
          <p:cNvSpPr/>
          <p:nvPr>
            <p:custDataLst>
              <p:tags r:id="rId1"/>
            </p:custDataLst>
          </p:nvPr>
        </p:nvSpPr>
        <p:spPr>
          <a:xfrm>
            <a:off x="0" y="3369459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" y="2209800"/>
            <a:ext cx="3657600" cy="2448379"/>
            <a:chOff x="304800" y="2431747"/>
            <a:chExt cx="3657600" cy="2448379"/>
          </a:xfrm>
        </p:grpSpPr>
        <p:sp>
          <p:nvSpPr>
            <p:cNvPr id="9" name="Text Placeholder 12"/>
            <p:cNvSpPr txBox="1">
              <a:spLocks/>
            </p:cNvSpPr>
            <p:nvPr/>
          </p:nvSpPr>
          <p:spPr>
            <a:xfrm>
              <a:off x="304800" y="2435073"/>
              <a:ext cx="3657600" cy="2445053"/>
            </a:xfrm>
            <a:prstGeom prst="wedgeRoundRectCallout">
              <a:avLst>
                <a:gd name="adj1" fmla="val -2659"/>
                <a:gd name="adj2" fmla="val 86007"/>
                <a:gd name="adj3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tIns="91440" rIns="274320" bIns="0" anchor="ctr" anchorCtr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74320" algn="ctr">
                <a:lnSpc>
                  <a:spcPct val="90000"/>
                </a:lnSpc>
              </a:pPr>
              <a:r>
                <a:rPr lang="en-US" sz="19900" b="1" dirty="0" smtClean="0">
                  <a:ln>
                    <a:solidFill>
                      <a:schemeClr val="accent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ritannic Bold" panose="020B0903060703020204" pitchFamily="34" charset="0"/>
                </a:rPr>
                <a:t>&amp;</a:t>
              </a:r>
              <a:endParaRPr lang="en-US" sz="28700" b="1" dirty="0" smtClean="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10" name="Text Placeholder 12"/>
            <p:cNvSpPr txBox="1">
              <a:spLocks/>
            </p:cNvSpPr>
            <p:nvPr/>
          </p:nvSpPr>
          <p:spPr>
            <a:xfrm>
              <a:off x="304800" y="2431747"/>
              <a:ext cx="3657599" cy="206405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137160" rIns="0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3800" b="1" dirty="0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>
                    <a:innerShdw blurRad="63500" dist="25400" dir="13500000">
                      <a:prstClr val="black">
                        <a:alpha val="50000"/>
                      </a:prstClr>
                    </a:innerShdw>
                  </a:effectLst>
                  <a:latin typeface="Baskerville Old Face" panose="02020602080505020303" pitchFamily="18" charset="0"/>
                </a:rPr>
                <a:t>Q  A</a:t>
              </a:r>
              <a:endParaRPr lang="en-US" sz="19900" b="1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innerShdw blurRad="63500" dist="25400" dir="13500000">
                    <a:prstClr val="black">
                      <a:alpha val="50000"/>
                    </a:prstClr>
                  </a:innerShdw>
                </a:effectLst>
                <a:latin typeface="Baskerville Old Face" panose="020206020805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4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6571" y="340401"/>
            <a:ext cx="66294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 smtClean="0">
                <a:solidFill>
                  <a:schemeClr val="accent1"/>
                </a:solidFill>
              </a:rPr>
              <a:t>OSY Eligibility Requirements</a:t>
            </a:r>
            <a:r>
              <a:rPr lang="en-US" sz="3200" b="1" dirty="0" smtClean="0">
                <a:solidFill>
                  <a:schemeClr val="accent1"/>
                </a:solidFill>
              </a:rPr>
              <a:t/>
            </a:r>
            <a:br>
              <a:rPr lang="en-US" sz="3200" b="1" dirty="0" smtClean="0">
                <a:solidFill>
                  <a:schemeClr val="accent1"/>
                </a:solidFill>
              </a:rPr>
            </a:b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120" name="Shape 120"/>
          <p:cNvSpPr txBox="1"/>
          <p:nvPr>
            <p:custDataLst>
              <p:tags r:id="rId3"/>
            </p:custDataLst>
          </p:nvPr>
        </p:nvSpPr>
        <p:spPr>
          <a:xfrm>
            <a:off x="184800" y="1622162"/>
            <a:ext cx="8698199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2400" b="1" dirty="0">
              <a:solidFill>
                <a:srgbClr val="434343"/>
              </a:solidFill>
            </a:endParaRPr>
          </a:p>
        </p:txBody>
      </p:sp>
      <p:sp>
        <p:nvSpPr>
          <p:cNvPr id="8" name="Shape 21"/>
          <p:cNvSpPr/>
          <p:nvPr>
            <p:custDataLst>
              <p:tags r:id="rId4"/>
            </p:custDataLst>
          </p:nvPr>
        </p:nvSpPr>
        <p:spPr>
          <a:xfrm>
            <a:off x="0" y="2873412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2" name="Picture 4" descr="U:\graphics_sound_archive\Photos.com low res\9831845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454151"/>
            <a:ext cx="6734175" cy="44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Shape 123"/>
          <p:cNvSpPr txBox="1"/>
          <p:nvPr>
            <p:custDataLst>
              <p:tags r:id="rId5"/>
            </p:custDataLst>
          </p:nvPr>
        </p:nvSpPr>
        <p:spPr>
          <a:xfrm>
            <a:off x="189564" y="1663716"/>
            <a:ext cx="4915836" cy="4292409"/>
          </a:xfrm>
          <a:prstGeom prst="rect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lIns="91425" tIns="91425" rIns="91425" bIns="91425" anchor="t" anchorCtr="0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1"/>
                </a:solidFill>
              </a:rPr>
              <a:t>To be </a:t>
            </a:r>
            <a:r>
              <a:rPr lang="en-US" sz="3600" b="1" dirty="0" smtClean="0">
                <a:solidFill>
                  <a:schemeClr val="accent1"/>
                </a:solidFill>
              </a:rPr>
              <a:t>eligible</a:t>
            </a:r>
            <a:br>
              <a:rPr lang="en-US" sz="36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youth must be:</a:t>
            </a:r>
            <a:endParaRPr lang="en-US" sz="3200" dirty="0" smtClean="0">
              <a:solidFill>
                <a:schemeClr val="accent1"/>
              </a:solidFill>
            </a:endParaRPr>
          </a:p>
          <a:p>
            <a:pPr marL="431800" lvl="0" indent="-342900">
              <a:lnSpc>
                <a:spcPct val="90000"/>
              </a:lnSpc>
              <a:spcBef>
                <a:spcPts val="3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accent1"/>
                </a:solidFill>
              </a:rPr>
              <a:t>Not </a:t>
            </a:r>
            <a:r>
              <a:rPr lang="en-US" sz="2400" dirty="0">
                <a:solidFill>
                  <a:schemeClr val="accent1"/>
                </a:solidFill>
              </a:rPr>
              <a:t>attending any </a:t>
            </a:r>
            <a:r>
              <a:rPr lang="en-US" sz="2400" dirty="0" smtClean="0">
                <a:solidFill>
                  <a:schemeClr val="accent1"/>
                </a:solidFill>
              </a:rPr>
              <a:t>school</a:t>
            </a:r>
            <a:r>
              <a:rPr lang="en-US" sz="2000" dirty="0" smtClean="0">
                <a:solidFill>
                  <a:schemeClr val="accent1"/>
                </a:solidFill>
              </a:rPr>
              <a:t/>
            </a:r>
            <a:br>
              <a:rPr lang="en-US" sz="20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(as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defined under State law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31800" lvl="0" indent="-342900" rtl="0">
              <a:lnSpc>
                <a:spcPct val="9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accent1"/>
                </a:solidFill>
              </a:rPr>
              <a:t>Aged </a:t>
            </a:r>
            <a:r>
              <a:rPr lang="en-US" sz="2400" dirty="0">
                <a:solidFill>
                  <a:schemeClr val="accent1"/>
                </a:solidFill>
              </a:rPr>
              <a:t>16 to </a:t>
            </a:r>
            <a:r>
              <a:rPr lang="en-US" sz="2400" dirty="0" smtClean="0">
                <a:solidFill>
                  <a:schemeClr val="accent1"/>
                </a:solidFill>
              </a:rPr>
              <a:t>24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431800" lvl="0" indent="-342900" rtl="0">
              <a:lnSpc>
                <a:spcPct val="9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chemeClr val="accent1"/>
                </a:solidFill>
              </a:rPr>
              <a:t>Meet </a:t>
            </a:r>
            <a:r>
              <a:rPr lang="en-US" sz="2400" dirty="0">
                <a:solidFill>
                  <a:schemeClr val="accent1"/>
                </a:solidFill>
              </a:rPr>
              <a:t>one or </a:t>
            </a:r>
            <a:r>
              <a:rPr lang="en-US" sz="2400" dirty="0" smtClean="0">
                <a:solidFill>
                  <a:schemeClr val="accent1"/>
                </a:solidFill>
              </a:rPr>
              <a:t>more</a:t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additional conditions </a:t>
            </a:r>
            <a:endParaRPr lang="en-US" sz="2400" dirty="0">
              <a:solidFill>
                <a:schemeClr val="accent1"/>
              </a:solidFill>
            </a:endParaRP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2200" dirty="0">
              <a:solidFill>
                <a:schemeClr val="accent1"/>
              </a:solidFill>
            </a:endParaRPr>
          </a:p>
        </p:txBody>
      </p:sp>
      <p:sp>
        <p:nvSpPr>
          <p:cNvPr id="12" name="Shape 21"/>
          <p:cNvSpPr/>
          <p:nvPr>
            <p:custDataLst>
              <p:tags r:id="rId6"/>
            </p:custDataLst>
          </p:nvPr>
        </p:nvSpPr>
        <p:spPr>
          <a:xfrm>
            <a:off x="76200" y="2873412"/>
            <a:ext cx="51054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1257" y="76200"/>
            <a:ext cx="6520543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 smtClean="0">
                <a:solidFill>
                  <a:schemeClr val="accent1"/>
                </a:solidFill>
              </a:rPr>
              <a:t>OSY Eligibility Requirements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130" name="Shape 130"/>
          <p:cNvSpPr txBox="1"/>
          <p:nvPr>
            <p:custDataLst>
              <p:tags r:id="rId3"/>
            </p:custDataLst>
          </p:nvPr>
        </p:nvSpPr>
        <p:spPr>
          <a:xfrm>
            <a:off x="254000" y="1524000"/>
            <a:ext cx="8698199" cy="5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Additional Conditions (Must Meet 1)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32" name="Shape 132"/>
          <p:cNvSpPr txBox="1"/>
          <p:nvPr>
            <p:custDataLst>
              <p:tags r:id="rId4"/>
            </p:custDataLst>
          </p:nvPr>
        </p:nvSpPr>
        <p:spPr>
          <a:xfrm>
            <a:off x="304800" y="2026200"/>
            <a:ext cx="8534399" cy="39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40" dirty="0"/>
              <a:t>S</a:t>
            </a:r>
            <a:r>
              <a:rPr lang="en-US" sz="1740" dirty="0" smtClean="0"/>
              <a:t>chool </a:t>
            </a:r>
            <a:r>
              <a:rPr lang="en-US" sz="1740" dirty="0"/>
              <a:t>dropout</a:t>
            </a:r>
          </a:p>
          <a:p>
            <a:pPr marL="457200" lvl="0" indent="-330200" rtl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40" dirty="0"/>
              <a:t>W</a:t>
            </a:r>
            <a:r>
              <a:rPr lang="en-US" sz="1740" dirty="0" smtClean="0"/>
              <a:t>ithin </a:t>
            </a:r>
            <a:r>
              <a:rPr lang="en-US" sz="1740" dirty="0"/>
              <a:t>the age of compulsory school attendance, but has not attended school for at least the most recent complete school year calendar quarter</a:t>
            </a:r>
          </a:p>
          <a:p>
            <a:pPr marL="457200" lvl="0" indent="-330200" rtl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40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1740" dirty="0" smtClean="0">
                <a:solidFill>
                  <a:schemeClr val="accent1">
                    <a:lumMod val="75000"/>
                  </a:schemeClr>
                </a:solidFill>
              </a:rPr>
              <a:t>ecipient </a:t>
            </a:r>
            <a:r>
              <a:rPr lang="en-US" sz="1740" dirty="0">
                <a:solidFill>
                  <a:schemeClr val="accent1">
                    <a:lumMod val="75000"/>
                  </a:schemeClr>
                </a:solidFill>
              </a:rPr>
              <a:t>of a secondary school diploma or its recognized equivalent who </a:t>
            </a:r>
            <a:r>
              <a:rPr lang="en-US" sz="1740" dirty="0" smtClean="0">
                <a:solidFill>
                  <a:schemeClr val="accent1">
                    <a:lumMod val="75000"/>
                  </a:schemeClr>
                </a:solidFill>
              </a:rPr>
              <a:t>is </a:t>
            </a:r>
            <a:r>
              <a:rPr lang="en-US" sz="1740" dirty="0">
                <a:solidFill>
                  <a:schemeClr val="accent1">
                    <a:lumMod val="75000"/>
                  </a:schemeClr>
                </a:solidFill>
              </a:rPr>
              <a:t>low-income </a:t>
            </a:r>
            <a:r>
              <a:rPr lang="en-US" sz="1740" dirty="0" smtClean="0">
                <a:solidFill>
                  <a:schemeClr val="accent1">
                    <a:lumMod val="75000"/>
                  </a:schemeClr>
                </a:solidFill>
              </a:rPr>
              <a:t>and either basic </a:t>
            </a:r>
            <a:r>
              <a:rPr lang="en-US" sz="1740" dirty="0">
                <a:solidFill>
                  <a:schemeClr val="accent1">
                    <a:lumMod val="75000"/>
                  </a:schemeClr>
                </a:solidFill>
              </a:rPr>
              <a:t>skills deficient or an English language learner</a:t>
            </a:r>
          </a:p>
          <a:p>
            <a:pPr marL="457200" lvl="0" indent="-330200" rtl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40" dirty="0" smtClean="0"/>
              <a:t>Subject </a:t>
            </a:r>
            <a:r>
              <a:rPr lang="en-US" sz="1740" dirty="0"/>
              <a:t>to the juvenile or adult justice system</a:t>
            </a:r>
          </a:p>
          <a:p>
            <a:pPr marL="457200" lvl="0" indent="-330200">
              <a:lnSpc>
                <a:spcPts val="2100"/>
              </a:lnSpc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40" dirty="0" smtClean="0"/>
              <a:t>A h</a:t>
            </a:r>
            <a:r>
              <a:rPr lang="en-US" sz="1740" dirty="0"/>
              <a:t>omeless individual </a:t>
            </a:r>
            <a:r>
              <a:rPr lang="en-US" sz="1740" dirty="0" smtClean="0"/>
              <a:t>defined </a:t>
            </a:r>
            <a:r>
              <a:rPr lang="en-US" sz="1740" dirty="0"/>
              <a:t>in </a:t>
            </a:r>
            <a:r>
              <a:rPr lang="en-US" sz="1740" dirty="0" smtClean="0"/>
              <a:t>sec. 41403(6), Violence </a:t>
            </a:r>
            <a:r>
              <a:rPr lang="en-US" sz="1740" dirty="0"/>
              <a:t>Against Women Act (42 U.S.C. 14043e–2(6</a:t>
            </a:r>
            <a:r>
              <a:rPr lang="en-US" sz="1740" dirty="0" smtClean="0"/>
              <a:t>)), </a:t>
            </a:r>
            <a:r>
              <a:rPr lang="en-US" sz="1740" dirty="0"/>
              <a:t>a homeless child or youth, a runaway, in foster care or has aged out of the foster care system, a child eligible for assistance under section </a:t>
            </a:r>
            <a:r>
              <a:rPr lang="en-US" sz="1740" dirty="0" smtClean="0"/>
              <a:t>477, Social </a:t>
            </a:r>
            <a:r>
              <a:rPr lang="en-US" sz="1740" dirty="0"/>
              <a:t>Security Act (42 U.S.C. 677), or in an out-of-home placement</a:t>
            </a:r>
          </a:p>
          <a:p>
            <a:pPr marL="457200" lvl="0" indent="-330200" rtl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40" dirty="0"/>
              <a:t>P</a:t>
            </a:r>
            <a:r>
              <a:rPr lang="en-US" sz="1740" dirty="0" smtClean="0"/>
              <a:t>regnant </a:t>
            </a:r>
            <a:r>
              <a:rPr lang="en-US" sz="1740" dirty="0"/>
              <a:t>or parenting</a:t>
            </a:r>
          </a:p>
          <a:p>
            <a:pPr marL="457200" lvl="0" indent="-330200" rtl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40" dirty="0"/>
              <a:t>A</a:t>
            </a:r>
            <a:r>
              <a:rPr lang="en-US" sz="1740" dirty="0" smtClean="0"/>
              <a:t>n </a:t>
            </a:r>
            <a:r>
              <a:rPr lang="en-US" sz="1740" dirty="0"/>
              <a:t>individual with a disability</a:t>
            </a:r>
          </a:p>
          <a:p>
            <a:pPr marL="457200" lvl="0" indent="-330200" rtl="0">
              <a:lnSpc>
                <a:spcPts val="21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740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sz="1740" dirty="0" smtClean="0">
                <a:solidFill>
                  <a:schemeClr val="accent1">
                    <a:lumMod val="75000"/>
                  </a:schemeClr>
                </a:solidFill>
              </a:rPr>
              <a:t>ow-income </a:t>
            </a:r>
            <a:r>
              <a:rPr lang="en-US" sz="1740" dirty="0">
                <a:solidFill>
                  <a:schemeClr val="accent1">
                    <a:lumMod val="75000"/>
                  </a:schemeClr>
                </a:solidFill>
              </a:rPr>
              <a:t>individual who requires additional assistance to enter or complete an educational program or to secure or hold employment</a:t>
            </a:r>
          </a:p>
          <a:p>
            <a:pPr lvl="0" rtl="0">
              <a:spcBef>
                <a:spcPts val="0"/>
              </a:spcBef>
              <a:buNone/>
            </a:pPr>
            <a:endParaRPr sz="17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OSY Eligibility and Income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915400" cy="4267199"/>
          </a:xfrm>
        </p:spPr>
        <p:txBody>
          <a:bodyPr/>
          <a:lstStyle/>
          <a:p>
            <a:pPr indent="-365760"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 income is not required for all OSY</a:t>
            </a:r>
          </a:p>
          <a:p>
            <a:pPr indent="-365760"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●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 income is only required if use “condition” </a:t>
            </a:r>
            <a:r>
              <a:rPr lang="en-US" sz="2400" b="1" dirty="0" smtClean="0">
                <a:solidFill>
                  <a:schemeClr val="accent1"/>
                </a:solidFill>
              </a:rPr>
              <a:t>III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or </a:t>
            </a:r>
            <a:r>
              <a:rPr lang="en-US" sz="2400" b="1" dirty="0" smtClean="0">
                <a:solidFill>
                  <a:schemeClr val="accent1"/>
                </a:solidFill>
              </a:rPr>
              <a:t>VIII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365760">
              <a:spcBef>
                <a:spcPts val="18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accent1"/>
                </a:solidFill>
              </a:rPr>
              <a:t>III.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chemeClr val="accent1"/>
                </a:solidFill>
              </a:rPr>
              <a:t>R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ecipient of a secondary school diploma or its recognized equivalent who is low-income and either basic skills deficient or an English language learner</a:t>
            </a:r>
          </a:p>
          <a:p>
            <a:pPr lvl="1" indent="-365760">
              <a:spcBef>
                <a:spcPts val="18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accent1"/>
                </a:solidFill>
              </a:rPr>
              <a:t>VIII.</a:t>
            </a:r>
            <a:r>
              <a:rPr lang="en-US" sz="2400" dirty="0" smtClean="0">
                <a:solidFill>
                  <a:schemeClr val="accent1"/>
                </a:solidFill>
              </a:rPr>
              <a:t> L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ow-income individual who requires additional assistance to enter or complete an educational program or to secure or hold employment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6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1"/>
          <p:cNvSpPr/>
          <p:nvPr>
            <p:custDataLst>
              <p:tags r:id="rId1"/>
            </p:custDataLst>
          </p:nvPr>
        </p:nvSpPr>
        <p:spPr>
          <a:xfrm rot="5400000">
            <a:off x="4337788" y="3675861"/>
            <a:ext cx="448056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OSY Expenditure Rates in PY12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457200" y="2240400"/>
            <a:ext cx="8153400" cy="655200"/>
          </a:xfrm>
          <a:custGeom>
            <a:avLst/>
            <a:gdLst>
              <a:gd name="connsiteX0" fmla="*/ 0 w 8153400"/>
              <a:gd name="connsiteY0" fmla="*/ 109202 h 655200"/>
              <a:gd name="connsiteX1" fmla="*/ 109202 w 8153400"/>
              <a:gd name="connsiteY1" fmla="*/ 0 h 655200"/>
              <a:gd name="connsiteX2" fmla="*/ 8044198 w 8153400"/>
              <a:gd name="connsiteY2" fmla="*/ 0 h 655200"/>
              <a:gd name="connsiteX3" fmla="*/ 8153400 w 8153400"/>
              <a:gd name="connsiteY3" fmla="*/ 109202 h 655200"/>
              <a:gd name="connsiteX4" fmla="*/ 8153400 w 8153400"/>
              <a:gd name="connsiteY4" fmla="*/ 545998 h 655200"/>
              <a:gd name="connsiteX5" fmla="*/ 8044198 w 8153400"/>
              <a:gd name="connsiteY5" fmla="*/ 655200 h 655200"/>
              <a:gd name="connsiteX6" fmla="*/ 109202 w 8153400"/>
              <a:gd name="connsiteY6" fmla="*/ 655200 h 655200"/>
              <a:gd name="connsiteX7" fmla="*/ 0 w 8153400"/>
              <a:gd name="connsiteY7" fmla="*/ 545998 h 655200"/>
              <a:gd name="connsiteX8" fmla="*/ 0 w 8153400"/>
              <a:gd name="connsiteY8" fmla="*/ 109202 h 6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53400" h="655200">
                <a:moveTo>
                  <a:pt x="0" y="109202"/>
                </a:moveTo>
                <a:cubicBezTo>
                  <a:pt x="0" y="48891"/>
                  <a:pt x="48891" y="0"/>
                  <a:pt x="109202" y="0"/>
                </a:cubicBezTo>
                <a:lnTo>
                  <a:pt x="8044198" y="0"/>
                </a:lnTo>
                <a:cubicBezTo>
                  <a:pt x="8104509" y="0"/>
                  <a:pt x="8153400" y="48891"/>
                  <a:pt x="8153400" y="109202"/>
                </a:cubicBezTo>
                <a:lnTo>
                  <a:pt x="8153400" y="545998"/>
                </a:lnTo>
                <a:cubicBezTo>
                  <a:pt x="8153400" y="606309"/>
                  <a:pt x="8104509" y="655200"/>
                  <a:pt x="8044198" y="655200"/>
                </a:cubicBezTo>
                <a:lnTo>
                  <a:pt x="109202" y="655200"/>
                </a:lnTo>
                <a:cubicBezTo>
                  <a:pt x="48891" y="655200"/>
                  <a:pt x="0" y="606309"/>
                  <a:pt x="0" y="545998"/>
                </a:cubicBezTo>
                <a:lnTo>
                  <a:pt x="0" y="109202"/>
                </a:lnTo>
                <a:close/>
              </a:path>
            </a:pathLst>
          </a:custGeom>
          <a:gradFill flip="none" rotWithShape="1">
            <a:gsLst>
              <a:gs pos="55000">
                <a:srgbClr val="4172AD"/>
              </a:gs>
              <a:gs pos="57000">
                <a:srgbClr val="4172AD"/>
              </a:gs>
              <a:gs pos="56000">
                <a:schemeClr val="bg2">
                  <a:lumMod val="75000"/>
                </a:schemeClr>
              </a:gs>
            </a:gsLst>
            <a:lin ang="0" scaled="1"/>
            <a:tileRect/>
          </a:gradFill>
          <a:ln w="38100"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8664" tIns="138664" rIns="138664" bIns="138664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Average OSY expenditure rate nationally is </a:t>
            </a:r>
            <a:r>
              <a:rPr lang="en-US" sz="2800" b="1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57%</a:t>
            </a:r>
            <a:endParaRPr lang="en-US" sz="2800" kern="1200" dirty="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57200" y="3154800"/>
            <a:ext cx="8153400" cy="655200"/>
          </a:xfrm>
          <a:custGeom>
            <a:avLst/>
            <a:gdLst>
              <a:gd name="connsiteX0" fmla="*/ 0 w 8153400"/>
              <a:gd name="connsiteY0" fmla="*/ 109202 h 655200"/>
              <a:gd name="connsiteX1" fmla="*/ 109202 w 8153400"/>
              <a:gd name="connsiteY1" fmla="*/ 0 h 655200"/>
              <a:gd name="connsiteX2" fmla="*/ 8044198 w 8153400"/>
              <a:gd name="connsiteY2" fmla="*/ 0 h 655200"/>
              <a:gd name="connsiteX3" fmla="*/ 8153400 w 8153400"/>
              <a:gd name="connsiteY3" fmla="*/ 109202 h 655200"/>
              <a:gd name="connsiteX4" fmla="*/ 8153400 w 8153400"/>
              <a:gd name="connsiteY4" fmla="*/ 545998 h 655200"/>
              <a:gd name="connsiteX5" fmla="*/ 8044198 w 8153400"/>
              <a:gd name="connsiteY5" fmla="*/ 655200 h 655200"/>
              <a:gd name="connsiteX6" fmla="*/ 109202 w 8153400"/>
              <a:gd name="connsiteY6" fmla="*/ 655200 h 655200"/>
              <a:gd name="connsiteX7" fmla="*/ 0 w 8153400"/>
              <a:gd name="connsiteY7" fmla="*/ 545998 h 655200"/>
              <a:gd name="connsiteX8" fmla="*/ 0 w 8153400"/>
              <a:gd name="connsiteY8" fmla="*/ 109202 h 6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53400" h="655200">
                <a:moveTo>
                  <a:pt x="0" y="109202"/>
                </a:moveTo>
                <a:cubicBezTo>
                  <a:pt x="0" y="48891"/>
                  <a:pt x="48891" y="0"/>
                  <a:pt x="109202" y="0"/>
                </a:cubicBezTo>
                <a:lnTo>
                  <a:pt x="8044198" y="0"/>
                </a:lnTo>
                <a:cubicBezTo>
                  <a:pt x="8104509" y="0"/>
                  <a:pt x="8153400" y="48891"/>
                  <a:pt x="8153400" y="109202"/>
                </a:cubicBezTo>
                <a:lnTo>
                  <a:pt x="8153400" y="545998"/>
                </a:lnTo>
                <a:cubicBezTo>
                  <a:pt x="8153400" y="606309"/>
                  <a:pt x="8104509" y="655200"/>
                  <a:pt x="8044198" y="655200"/>
                </a:cubicBezTo>
                <a:lnTo>
                  <a:pt x="109202" y="655200"/>
                </a:lnTo>
                <a:cubicBezTo>
                  <a:pt x="48891" y="655200"/>
                  <a:pt x="0" y="606309"/>
                  <a:pt x="0" y="545998"/>
                </a:cubicBezTo>
                <a:lnTo>
                  <a:pt x="0" y="109202"/>
                </a:lnTo>
                <a:close/>
              </a:path>
            </a:pathLst>
          </a:custGeom>
          <a:gradFill>
            <a:gsLst>
              <a:gs pos="84000">
                <a:srgbClr val="4172AD"/>
              </a:gs>
              <a:gs pos="37000">
                <a:srgbClr val="4172AD"/>
              </a:gs>
              <a:gs pos="83000">
                <a:schemeClr val="bg2">
                  <a:lumMod val="75000"/>
                </a:schemeClr>
              </a:gs>
              <a:gs pos="38000">
                <a:schemeClr val="bg2">
                  <a:lumMod val="75000"/>
                </a:schemeClr>
              </a:gs>
            </a:gsLst>
            <a:lin ang="0" scaled="1"/>
          </a:gradFill>
          <a:ln w="38100"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8664" tIns="138664" rIns="138664" bIns="138664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Ranges from a low of </a:t>
            </a:r>
            <a:r>
              <a:rPr lang="en-US" sz="2800" b="1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37%</a:t>
            </a:r>
            <a:r>
              <a:rPr lang="en-US" sz="2800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to a high of</a:t>
            </a:r>
            <a:r>
              <a:rPr lang="en-US" sz="2800" b="1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84%</a:t>
            </a:r>
          </a:p>
        </p:txBody>
      </p:sp>
      <p:sp>
        <p:nvSpPr>
          <p:cNvPr id="9" name="Freeform 8"/>
          <p:cNvSpPr/>
          <p:nvPr/>
        </p:nvSpPr>
        <p:spPr>
          <a:xfrm>
            <a:off x="457200" y="4069200"/>
            <a:ext cx="8153400" cy="655200"/>
          </a:xfrm>
          <a:custGeom>
            <a:avLst/>
            <a:gdLst>
              <a:gd name="connsiteX0" fmla="*/ 0 w 8153400"/>
              <a:gd name="connsiteY0" fmla="*/ 109202 h 655200"/>
              <a:gd name="connsiteX1" fmla="*/ 109202 w 8153400"/>
              <a:gd name="connsiteY1" fmla="*/ 0 h 655200"/>
              <a:gd name="connsiteX2" fmla="*/ 8044198 w 8153400"/>
              <a:gd name="connsiteY2" fmla="*/ 0 h 655200"/>
              <a:gd name="connsiteX3" fmla="*/ 8153400 w 8153400"/>
              <a:gd name="connsiteY3" fmla="*/ 109202 h 655200"/>
              <a:gd name="connsiteX4" fmla="*/ 8153400 w 8153400"/>
              <a:gd name="connsiteY4" fmla="*/ 545998 h 655200"/>
              <a:gd name="connsiteX5" fmla="*/ 8044198 w 8153400"/>
              <a:gd name="connsiteY5" fmla="*/ 655200 h 655200"/>
              <a:gd name="connsiteX6" fmla="*/ 109202 w 8153400"/>
              <a:gd name="connsiteY6" fmla="*/ 655200 h 655200"/>
              <a:gd name="connsiteX7" fmla="*/ 0 w 8153400"/>
              <a:gd name="connsiteY7" fmla="*/ 545998 h 655200"/>
              <a:gd name="connsiteX8" fmla="*/ 0 w 8153400"/>
              <a:gd name="connsiteY8" fmla="*/ 109202 h 6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53400" h="655200">
                <a:moveTo>
                  <a:pt x="0" y="109202"/>
                </a:moveTo>
                <a:cubicBezTo>
                  <a:pt x="0" y="48891"/>
                  <a:pt x="48891" y="0"/>
                  <a:pt x="109202" y="0"/>
                </a:cubicBezTo>
                <a:lnTo>
                  <a:pt x="8044198" y="0"/>
                </a:lnTo>
                <a:cubicBezTo>
                  <a:pt x="8104509" y="0"/>
                  <a:pt x="8153400" y="48891"/>
                  <a:pt x="8153400" y="109202"/>
                </a:cubicBezTo>
                <a:lnTo>
                  <a:pt x="8153400" y="545998"/>
                </a:lnTo>
                <a:cubicBezTo>
                  <a:pt x="8153400" y="606309"/>
                  <a:pt x="8104509" y="655200"/>
                  <a:pt x="8044198" y="655200"/>
                </a:cubicBezTo>
                <a:lnTo>
                  <a:pt x="109202" y="655200"/>
                </a:lnTo>
                <a:cubicBezTo>
                  <a:pt x="48891" y="655200"/>
                  <a:pt x="0" y="606309"/>
                  <a:pt x="0" y="545998"/>
                </a:cubicBezTo>
                <a:lnTo>
                  <a:pt x="0" y="109202"/>
                </a:lnTo>
                <a:close/>
              </a:path>
            </a:pathLst>
          </a:custGeom>
          <a:gradFill>
            <a:gsLst>
              <a:gs pos="75000">
                <a:srgbClr val="4172AD"/>
              </a:gs>
              <a:gs pos="74000">
                <a:schemeClr val="bg2">
                  <a:lumMod val="75000"/>
                </a:schemeClr>
              </a:gs>
            </a:gsLst>
            <a:lin ang="0" scaled="1"/>
          </a:gradFill>
          <a:ln w="38100"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8664" tIns="138664" rIns="138664" bIns="138664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2 states already above </a:t>
            </a:r>
            <a:r>
              <a:rPr lang="en-US" sz="2800" b="1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75%</a:t>
            </a:r>
          </a:p>
        </p:txBody>
      </p:sp>
      <p:sp>
        <p:nvSpPr>
          <p:cNvPr id="10" name="Freeform 9"/>
          <p:cNvSpPr/>
          <p:nvPr/>
        </p:nvSpPr>
        <p:spPr>
          <a:xfrm>
            <a:off x="457200" y="5028836"/>
            <a:ext cx="8153400" cy="655200"/>
          </a:xfrm>
          <a:custGeom>
            <a:avLst/>
            <a:gdLst>
              <a:gd name="connsiteX0" fmla="*/ 0 w 8153400"/>
              <a:gd name="connsiteY0" fmla="*/ 109202 h 655200"/>
              <a:gd name="connsiteX1" fmla="*/ 109202 w 8153400"/>
              <a:gd name="connsiteY1" fmla="*/ 0 h 655200"/>
              <a:gd name="connsiteX2" fmla="*/ 8044198 w 8153400"/>
              <a:gd name="connsiteY2" fmla="*/ 0 h 655200"/>
              <a:gd name="connsiteX3" fmla="*/ 8153400 w 8153400"/>
              <a:gd name="connsiteY3" fmla="*/ 109202 h 655200"/>
              <a:gd name="connsiteX4" fmla="*/ 8153400 w 8153400"/>
              <a:gd name="connsiteY4" fmla="*/ 545998 h 655200"/>
              <a:gd name="connsiteX5" fmla="*/ 8044198 w 8153400"/>
              <a:gd name="connsiteY5" fmla="*/ 655200 h 655200"/>
              <a:gd name="connsiteX6" fmla="*/ 109202 w 8153400"/>
              <a:gd name="connsiteY6" fmla="*/ 655200 h 655200"/>
              <a:gd name="connsiteX7" fmla="*/ 0 w 8153400"/>
              <a:gd name="connsiteY7" fmla="*/ 545998 h 655200"/>
              <a:gd name="connsiteX8" fmla="*/ 0 w 8153400"/>
              <a:gd name="connsiteY8" fmla="*/ 109202 h 6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53400" h="655200">
                <a:moveTo>
                  <a:pt x="0" y="109202"/>
                </a:moveTo>
                <a:cubicBezTo>
                  <a:pt x="0" y="48891"/>
                  <a:pt x="48891" y="0"/>
                  <a:pt x="109202" y="0"/>
                </a:cubicBezTo>
                <a:lnTo>
                  <a:pt x="8044198" y="0"/>
                </a:lnTo>
                <a:cubicBezTo>
                  <a:pt x="8104509" y="0"/>
                  <a:pt x="8153400" y="48891"/>
                  <a:pt x="8153400" y="109202"/>
                </a:cubicBezTo>
                <a:lnTo>
                  <a:pt x="8153400" y="545998"/>
                </a:lnTo>
                <a:cubicBezTo>
                  <a:pt x="8153400" y="606309"/>
                  <a:pt x="8104509" y="655200"/>
                  <a:pt x="8044198" y="655200"/>
                </a:cubicBezTo>
                <a:lnTo>
                  <a:pt x="109202" y="655200"/>
                </a:lnTo>
                <a:cubicBezTo>
                  <a:pt x="48891" y="655200"/>
                  <a:pt x="0" y="606309"/>
                  <a:pt x="0" y="545998"/>
                </a:cubicBezTo>
                <a:lnTo>
                  <a:pt x="0" y="109202"/>
                </a:lnTo>
                <a:close/>
              </a:path>
            </a:pathLst>
          </a:custGeom>
          <a:gradFill>
            <a:gsLst>
              <a:gs pos="60000">
                <a:srgbClr val="4172AD"/>
              </a:gs>
              <a:gs pos="59000">
                <a:schemeClr val="bg2">
                  <a:lumMod val="75000"/>
                </a:schemeClr>
              </a:gs>
            </a:gsLst>
            <a:lin ang="0" scaled="1"/>
          </a:gradFill>
          <a:ln w="38100"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8664" tIns="138664" rIns="138664" bIns="138664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22 states at</a:t>
            </a:r>
            <a:r>
              <a:rPr lang="en-US" sz="2800" b="1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60%</a:t>
            </a:r>
            <a:r>
              <a:rPr lang="en-US" sz="2800" kern="1200" dirty="0" smtClean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or above</a:t>
            </a:r>
            <a:endParaRPr lang="en-US" sz="2800" kern="1200" dirty="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28600" y="1516620"/>
            <a:ext cx="8784021" cy="540780"/>
            <a:chOff x="272743" y="1516620"/>
            <a:chExt cx="8784021" cy="540780"/>
          </a:xfrm>
        </p:grpSpPr>
        <p:grpSp>
          <p:nvGrpSpPr>
            <p:cNvPr id="23" name="Group 22"/>
            <p:cNvGrpSpPr/>
            <p:nvPr/>
          </p:nvGrpSpPr>
          <p:grpSpPr>
            <a:xfrm>
              <a:off x="495300" y="1874520"/>
              <a:ext cx="8153400" cy="182880"/>
              <a:chOff x="495300" y="1676400"/>
              <a:chExt cx="8153400" cy="182880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495300" y="1767840"/>
                <a:ext cx="81534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/>
              <p:cNvGrpSpPr/>
              <p:nvPr/>
            </p:nvGrpSpPr>
            <p:grpSpPr>
              <a:xfrm>
                <a:off x="495300" y="1676400"/>
                <a:ext cx="8153400" cy="182880"/>
                <a:chOff x="495300" y="1676400"/>
                <a:chExt cx="8153400" cy="18288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9530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864870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31064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12598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94132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75666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457200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538734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20268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701802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7833360" y="1676400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Freeform 23"/>
            <p:cNvSpPr/>
            <p:nvPr/>
          </p:nvSpPr>
          <p:spPr>
            <a:xfrm>
              <a:off x="272743" y="1516620"/>
              <a:ext cx="565457" cy="357900"/>
            </a:xfrm>
            <a:custGeom>
              <a:avLst/>
              <a:gdLst>
                <a:gd name="connsiteX0" fmla="*/ 0 w 8153400"/>
                <a:gd name="connsiteY0" fmla="*/ 109202 h 655200"/>
                <a:gd name="connsiteX1" fmla="*/ 109202 w 8153400"/>
                <a:gd name="connsiteY1" fmla="*/ 0 h 655200"/>
                <a:gd name="connsiteX2" fmla="*/ 8044198 w 8153400"/>
                <a:gd name="connsiteY2" fmla="*/ 0 h 655200"/>
                <a:gd name="connsiteX3" fmla="*/ 8153400 w 8153400"/>
                <a:gd name="connsiteY3" fmla="*/ 109202 h 655200"/>
                <a:gd name="connsiteX4" fmla="*/ 8153400 w 8153400"/>
                <a:gd name="connsiteY4" fmla="*/ 545998 h 655200"/>
                <a:gd name="connsiteX5" fmla="*/ 8044198 w 8153400"/>
                <a:gd name="connsiteY5" fmla="*/ 655200 h 655200"/>
                <a:gd name="connsiteX6" fmla="*/ 109202 w 8153400"/>
                <a:gd name="connsiteY6" fmla="*/ 655200 h 655200"/>
                <a:gd name="connsiteX7" fmla="*/ 0 w 8153400"/>
                <a:gd name="connsiteY7" fmla="*/ 545998 h 655200"/>
                <a:gd name="connsiteX8" fmla="*/ 0 w 81534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4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44198" y="0"/>
                  </a:lnTo>
                  <a:cubicBezTo>
                    <a:pt x="8104509" y="0"/>
                    <a:pt x="8153400" y="48891"/>
                    <a:pt x="8153400" y="109202"/>
                  </a:cubicBezTo>
                  <a:lnTo>
                    <a:pt x="8153400" y="545998"/>
                  </a:lnTo>
                  <a:cubicBezTo>
                    <a:pt x="8153400" y="606309"/>
                    <a:pt x="8104509" y="655200"/>
                    <a:pt x="80441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noFill/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138664" rIns="91440" bIns="1386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accent1"/>
                  </a:solidFill>
                </a:rPr>
                <a:t>0%</a:t>
              </a:r>
              <a:endParaRPr lang="en-US" sz="1600" b="1" kern="1200" dirty="0">
                <a:solidFill>
                  <a:schemeClr val="accent1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8240635" y="1516620"/>
              <a:ext cx="816129" cy="357900"/>
            </a:xfrm>
            <a:custGeom>
              <a:avLst/>
              <a:gdLst>
                <a:gd name="connsiteX0" fmla="*/ 0 w 8153400"/>
                <a:gd name="connsiteY0" fmla="*/ 109202 h 655200"/>
                <a:gd name="connsiteX1" fmla="*/ 109202 w 8153400"/>
                <a:gd name="connsiteY1" fmla="*/ 0 h 655200"/>
                <a:gd name="connsiteX2" fmla="*/ 8044198 w 8153400"/>
                <a:gd name="connsiteY2" fmla="*/ 0 h 655200"/>
                <a:gd name="connsiteX3" fmla="*/ 8153400 w 8153400"/>
                <a:gd name="connsiteY3" fmla="*/ 109202 h 655200"/>
                <a:gd name="connsiteX4" fmla="*/ 8153400 w 8153400"/>
                <a:gd name="connsiteY4" fmla="*/ 545998 h 655200"/>
                <a:gd name="connsiteX5" fmla="*/ 8044198 w 8153400"/>
                <a:gd name="connsiteY5" fmla="*/ 655200 h 655200"/>
                <a:gd name="connsiteX6" fmla="*/ 109202 w 8153400"/>
                <a:gd name="connsiteY6" fmla="*/ 655200 h 655200"/>
                <a:gd name="connsiteX7" fmla="*/ 0 w 8153400"/>
                <a:gd name="connsiteY7" fmla="*/ 545998 h 655200"/>
                <a:gd name="connsiteX8" fmla="*/ 0 w 81534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4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44198" y="0"/>
                  </a:lnTo>
                  <a:cubicBezTo>
                    <a:pt x="8104509" y="0"/>
                    <a:pt x="8153400" y="48891"/>
                    <a:pt x="8153400" y="109202"/>
                  </a:cubicBezTo>
                  <a:lnTo>
                    <a:pt x="8153400" y="545998"/>
                  </a:lnTo>
                  <a:cubicBezTo>
                    <a:pt x="8153400" y="606309"/>
                    <a:pt x="8104509" y="655200"/>
                    <a:pt x="80441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noFill/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138664" rIns="91440" bIns="1386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accent1"/>
                  </a:solidFill>
                </a:rPr>
                <a:t>100%</a:t>
              </a:r>
              <a:endParaRPr lang="en-US" sz="1600" b="1" kern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87721" y="1501697"/>
            <a:ext cx="1421334" cy="601423"/>
            <a:chOff x="4315993" y="1501697"/>
            <a:chExt cx="1421334" cy="601423"/>
          </a:xfrm>
        </p:grpSpPr>
        <p:sp>
          <p:nvSpPr>
            <p:cNvPr id="31" name="Freeform 30"/>
            <p:cNvSpPr/>
            <p:nvPr/>
          </p:nvSpPr>
          <p:spPr>
            <a:xfrm>
              <a:off x="4315993" y="1501697"/>
              <a:ext cx="1421334" cy="357900"/>
            </a:xfrm>
            <a:custGeom>
              <a:avLst/>
              <a:gdLst>
                <a:gd name="connsiteX0" fmla="*/ 0 w 8153400"/>
                <a:gd name="connsiteY0" fmla="*/ 109202 h 655200"/>
                <a:gd name="connsiteX1" fmla="*/ 109202 w 8153400"/>
                <a:gd name="connsiteY1" fmla="*/ 0 h 655200"/>
                <a:gd name="connsiteX2" fmla="*/ 8044198 w 8153400"/>
                <a:gd name="connsiteY2" fmla="*/ 0 h 655200"/>
                <a:gd name="connsiteX3" fmla="*/ 8153400 w 8153400"/>
                <a:gd name="connsiteY3" fmla="*/ 109202 h 655200"/>
                <a:gd name="connsiteX4" fmla="*/ 8153400 w 8153400"/>
                <a:gd name="connsiteY4" fmla="*/ 545998 h 655200"/>
                <a:gd name="connsiteX5" fmla="*/ 8044198 w 8153400"/>
                <a:gd name="connsiteY5" fmla="*/ 655200 h 655200"/>
                <a:gd name="connsiteX6" fmla="*/ 109202 w 8153400"/>
                <a:gd name="connsiteY6" fmla="*/ 655200 h 655200"/>
                <a:gd name="connsiteX7" fmla="*/ 0 w 8153400"/>
                <a:gd name="connsiteY7" fmla="*/ 545998 h 655200"/>
                <a:gd name="connsiteX8" fmla="*/ 0 w 8153400"/>
                <a:gd name="connsiteY8" fmla="*/ 109202 h 6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3400" h="655200">
                  <a:moveTo>
                    <a:pt x="0" y="109202"/>
                  </a:moveTo>
                  <a:cubicBezTo>
                    <a:pt x="0" y="48891"/>
                    <a:pt x="48891" y="0"/>
                    <a:pt x="109202" y="0"/>
                  </a:cubicBezTo>
                  <a:lnTo>
                    <a:pt x="8044198" y="0"/>
                  </a:lnTo>
                  <a:cubicBezTo>
                    <a:pt x="8104509" y="0"/>
                    <a:pt x="8153400" y="48891"/>
                    <a:pt x="8153400" y="109202"/>
                  </a:cubicBezTo>
                  <a:lnTo>
                    <a:pt x="8153400" y="545998"/>
                  </a:lnTo>
                  <a:cubicBezTo>
                    <a:pt x="8153400" y="606309"/>
                    <a:pt x="8104509" y="655200"/>
                    <a:pt x="8044198" y="655200"/>
                  </a:cubicBezTo>
                  <a:lnTo>
                    <a:pt x="109202" y="655200"/>
                  </a:lnTo>
                  <a:cubicBezTo>
                    <a:pt x="48891" y="655200"/>
                    <a:pt x="0" y="606309"/>
                    <a:pt x="0" y="545998"/>
                  </a:cubicBezTo>
                  <a:lnTo>
                    <a:pt x="0" y="109202"/>
                  </a:lnTo>
                  <a:close/>
                </a:path>
              </a:pathLst>
            </a:custGeom>
            <a:noFill/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138664" rIns="91440" bIns="1386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accent2"/>
                  </a:solidFill>
                </a:rPr>
                <a:t>75% Goal</a:t>
              </a:r>
              <a:endParaRPr lang="en-US" sz="2000" b="1" kern="1200" dirty="0">
                <a:solidFill>
                  <a:schemeClr val="accent2"/>
                </a:solidFill>
              </a:endParaRPr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4859552" y="1828800"/>
              <a:ext cx="274320" cy="27432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2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NCg0K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DQoNCl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lRvbiBh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DQoNCl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NCg0K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NCg0K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g0KDQp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NCg0K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NCg0K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NCg0K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NCg0K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g0KDQp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iAg"/>
  <p:tag name="MMPROD_UIDATA" val="&lt;database version=&quot;8.0&quot;&gt;&lt;object type=&quot;1&quot; unique_id=&quot;10001&quot;&gt;&lt;property id=&quot;20141&quot; value=&quot;WIOA101: Youth Programs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C:\Users\ggonzalez\Desktop\Projects\W31\Audio\WIOA 101\Part IV – 05 Youth Programs\Final&quot;/&gt;&lt;property id=&quot;20225&quot; value=&quot;C:\Users\ggonzalez\Desktop\Projects\W31\Audio\WIOA 101\Part IV – 05 Youth Programs\&quot;/&gt;&lt;property id=&quot;20226&quot; value=&quot;C:\Users\crobbins\Dropbox\Government\WIOA\OSYwebinarDraft_both_parts-20150223.pptx&quot;/&gt;&lt;property id=&quot;20250&quot; value=&quot;0&quot;/&gt;&lt;property id=&quot;20251&quot; value=&quot;0&quot;/&gt;&lt;property id=&quot;20259&quot; value=&quot;0&quot;/&gt;&lt;property id=&quot;20700&quot; value=&quot;0&quot;/&gt;&lt;object type=&quot;2&quot; unique_id=&quot;10289&quot;&gt;&lt;object type=&quot;3&quot; unique_id=&quot;10290&quot;&gt;&lt;property id=&quot;20148&quot; value=&quot;5&quot;/&gt;&lt;property id=&quot;20300&quot; value=&quot;Slide 1 - &amp;quot;Enough is Known For Action&amp;quot;&quot;/&gt;&lt;property id=&quot;20307&quot; value=&quot;257&quot;/&gt;&lt;property id=&quot;20309&quot; value=&quot;-1&quot;/&gt;&lt;/object&gt;&lt;object type=&quot;3&quot; unique_id=&quot;10291&quot;&gt;&lt;property id=&quot;20148&quot; value=&quot;5&quot;/&gt;&lt;property id=&quot;20300&quot; value=&quot;Slide 2 - &amp;quot;Today’s Presenters&amp;quot;&quot;/&gt;&lt;property id=&quot;20307&quot; value=&quot;258&quot;/&gt;&lt;property id=&quot;20309&quot; value=&quot;-1&quot;/&gt;&lt;/object&gt;&lt;object type=&quot;3&quot; unique_id=&quot;10292&quot;&gt;&lt;property id=&quot;20148&quot; value=&quot;5&quot;/&gt;&lt;property id=&quot;20300&quot; value=&quot;Slide 6 - &amp;quot;OSY Eligibility Requirements &amp;quot;&quot;/&gt;&lt;property id=&quot;20307&quot; value=&quot;261&quot;/&gt;&lt;property id=&quot;20309&quot; value=&quot;-1&quot;/&gt;&lt;/object&gt;&lt;object type=&quot;3&quot; unique_id=&quot;10293&quot;&gt;&lt;property id=&quot;20148&quot; value=&quot;5&quot;/&gt;&lt;property id=&quot;20300&quot; value=&quot;Slide 7 - &amp;quot;OSY Eligibility Requirements&amp;quot;&quot;/&gt;&lt;property id=&quot;20307&quot; value=&quot;262&quot;/&gt;&lt;property id=&quot;20309&quot; value=&quot;-1&quot;/&gt;&lt;/object&gt;&lt;object type=&quot;3&quot; unique_id=&quot;10294&quot;&gt;&lt;property id=&quot;20148&quot; value=&quot;5&quot;/&gt;&lt;property id=&quot;20300&quot; value=&quot;Slide 10 - &amp;quot;Checking In: Polling Question&amp;quot;&quot;/&gt;&lt;property id=&quot;20307&quot; value=&quot;259&quot;/&gt;&lt;property id=&quot;20309&quot; value=&quot;-1&quot;/&gt;&lt;/object&gt;&lt;object type=&quot;3&quot; unique_id=&quot;10295&quot;&gt;&lt;property id=&quot;20148&quot; value=&quot;5&quot;/&gt;&lt;property id=&quot;20300&quot; value=&quot;Slide 11 - &amp;quot;Considerations&amp;quot;&quot;/&gt;&lt;property id=&quot;20307&quot; value=&quot;260&quot;/&gt;&lt;property id=&quot;20309&quot; value=&quot;-1&quot;/&gt;&lt;/object&gt;&lt;object type=&quot;3&quot; unique_id=&quot;10330&quot;&gt;&lt;property id=&quot;20148&quot; value=&quot;5&quot;/&gt;&lt;property id=&quot;20300&quot; value=&quot;Slide 3 - &amp;quot;Webinar Context&amp;quot;&quot;/&gt;&lt;property id=&quot;20307&quot; value=&quot;286&quot;/&gt;&lt;/object&gt;&lt;object type=&quot;3&quot; unique_id=&quot;10331&quot;&gt;&lt;property id=&quot;20148&quot; value=&quot;5&quot;/&gt;&lt;property id=&quot;20300&quot; value=&quot;Slide 8 - &amp;quot;OSY Eligibility and Income&amp;quot;&quot;/&gt;&lt;property id=&quot;20307&quot; value=&quot;333&quot;/&gt;&lt;/object&gt;&lt;object type=&quot;3&quot; unique_id=&quot;10334&quot;&gt;&lt;property id=&quot;20148&quot; value=&quot;5&quot;/&gt;&lt;property id=&quot;20300&quot; value=&quot;Slide 13&quot;/&gt;&lt;property id=&quot;20307&quot; value=&quot;288&quot;/&gt;&lt;/object&gt;&lt;object type=&quot;3&quot; unique_id=&quot;10335&quot;&gt;&lt;property id=&quot;20148&quot; value=&quot;5&quot;/&gt;&lt;property id=&quot;20300&quot; value=&quot;Slide 14 - &amp;quot;Are Your Partners Lined Up?&amp;quot;&quot;/&gt;&lt;property id=&quot;20307&quot; value=&quot;287&quot;/&gt;&lt;/object&gt;&lt;object type=&quot;3&quot; unique_id=&quot;10336&quot;&gt;&lt;property id=&quot;20148&quot; value=&quot;5&quot;/&gt;&lt;property id=&quot;20300&quot; value=&quot;Slide 15 - &amp;quot;Recruiting/Contracting for  Quality OSY Providers &amp;quot;&quot;/&gt;&lt;property id=&quot;20307&quot; value=&quot;267&quot;/&gt;&lt;/object&gt;&lt;object type=&quot;3&quot; unique_id=&quot;10337&quot;&gt;&lt;property id=&quot;20148&quot; value=&quot;5&quot;/&gt;&lt;property id=&quot;20300&quot; value=&quot;Slide 16 - &amp;quot; Recruiting and Serving Eligible  OSY Participants  &amp;quot;&quot;/&gt;&lt;property id=&quot;20307&quot; value=&quot;268&quot;/&gt;&lt;/object&gt;&lt;object type=&quot;3&quot; unique_id=&quot;10338&quot;&gt;&lt;property id=&quot;20148&quot; value=&quot;5&quot;/&gt;&lt;property id=&quot;20300&quot; value=&quot;Slide 17 - &amp;quot;Recruiting and Serving Eligible  OSY Participants&amp;quot;&quot;/&gt;&lt;property id=&quot;20307&quot; value=&quot;277&quot;/&gt;&lt;/object&gt;&lt;object type=&quot;3&quot; unique_id=&quot;10343&quot;&gt;&lt;property id=&quot;20148&quot; value=&quot;5&quot;/&gt;&lt;property id=&quot;20300&quot; value=&quot;Slide 22 - &amp;quot;Work Readiness is Critical&amp;quot;&quot;/&gt;&lt;property id=&quot;20307&quot; value=&quot;334&quot;/&gt;&lt;/object&gt;&lt;object type=&quot;3&quot; unique_id=&quot;10937&quot;&gt;&lt;property id=&quot;20148&quot; value=&quot;5&quot;/&gt;&lt;property id=&quot;20300&quot; value=&quot;Slide 9 - &amp;quot;OSY Expenditure Rates in PY12&amp;quot;&quot;/&gt;&lt;property id=&quot;20307&quot; value=&quot;335&quot;/&gt;&lt;/object&gt;&lt;object type=&quot;3&quot; unique_id=&quot;11034&quot;&gt;&lt;property id=&quot;20148&quot; value=&quot;5&quot;/&gt;&lt;property id=&quot;20300&quot; value=&quot;Slide 12 - &amp;quot;Enough is Known for Action&amp;quot;&quot;/&gt;&lt;property id=&quot;20307&quot; value=&quot;336&quot;/&gt;&lt;/object&gt;&lt;object type=&quot;3&quot; unique_id=&quot;11431&quot;&gt;&lt;property id=&quot;20148&quot; value=&quot;5&quot;/&gt;&lt;property id=&quot;20300&quot; value=&quot;Slide 18 - &amp;quot;Worksystems, Inc.&amp;quot;&quot;/&gt;&lt;property id=&quot;20307&quot; value=&quot;337&quot;/&gt;&lt;/object&gt;&lt;object type=&quot;3&quot; unique_id=&quot;11432&quot;&gt;&lt;property id=&quot;20148&quot; value=&quot;5&quot;/&gt;&lt;property id=&quot;20300&quot; value=&quot;Slide 19 - &amp;quot;The Career Connect Network&amp;quot;&quot;/&gt;&lt;property id=&quot;20307&quot; value=&quot;338&quot;/&gt;&lt;/object&gt;&lt;object type=&quot;3&quot; unique_id=&quot;11433&quot;&gt;&lt;property id=&quot;20148&quot; value=&quot;5&quot;/&gt;&lt;property id=&quot;20300&quot; value=&quot;Slide 20 - &amp;quot; Key Partners Culturally and Population Specific Service Providers&amp;quot;&quot;/&gt;&lt;property id=&quot;20307&quot; value=&quot;339&quot;/&gt;&lt;/object&gt;&lt;object type=&quot;3&quot; unique_id=&quot;11434&quot;&gt;&lt;property id=&quot;20148&quot; value=&quot;5&quot;/&gt;&lt;property id=&quot;20300&quot; value=&quot;Slide 21 - &amp;quot;Emphasis on Work Experience&amp;quot;&quot;/&gt;&lt;property id=&quot;20307&quot; value=&quot;340&quot;/&gt;&lt;/object&gt;&lt;object type=&quot;3&quot; unique_id=&quot;11435&quot;&gt;&lt;property id=&quot;20148&quot; value=&quot;5&quot;/&gt;&lt;property id=&quot;20300&quot; value=&quot;Slide 23 - &amp;quot;Youth Profile&amp;quot;&quot;/&gt;&lt;property id=&quot;20307&quot; value=&quot;341&quot;/&gt;&lt;/object&gt;&lt;object type=&quot;3&quot; unique_id=&quot;11436&quot;&gt;&lt;property id=&quot;20148&quot; value=&quot;5&quot;/&gt;&lt;property id=&quot;20300&quot; value=&quot;Slide 24 - &amp;quot;Approach&amp;quot;&quot;/&gt;&lt;property id=&quot;20307&quot; value=&quot;342&quot;/&gt;&lt;/object&gt;&lt;object type=&quot;3&quot; unique_id=&quot;11630&quot;&gt;&lt;property id=&quot;20148&quot; value=&quot;5&quot;/&gt;&lt;property id=&quot;20300&quot; value=&quot;Slide 5 - &amp;quot;WIOA Provisions for OSY&amp;quot;&quot;/&gt;&lt;property id=&quot;20307&quot; value=&quot;343&quot;/&gt;&lt;/object&gt;&lt;object type=&quot;3&quot; unique_id=&quot;13476&quot;&gt;&lt;property id=&quot;20148&quot; value=&quot;5&quot;/&gt;&lt;property id=&quot;20300&quot; value=&quot;Slide 25 - &amp;quot;What’s Next&amp;quot;&quot;/&gt;&lt;property id=&quot;20307&quot; value=&quot;344&quot;/&gt;&lt;/object&gt;&lt;object type=&quot;3&quot; unique_id=&quot;13477&quot;&gt;&lt;property id=&quot;20148&quot; value=&quot;5&quot;/&gt;&lt;property id=&quot;20300&quot; value=&quot;Slide 26 - &amp;quot;A Key Partner: YouthBuild&amp;quot;&quot;/&gt;&lt;property id=&quot;20307&quot; value=&quot;345&quot;/&gt;&lt;/object&gt;&lt;object type=&quot;3&quot; unique_id=&quot;13478&quot;&gt;&lt;property id=&quot;20148&quot; value=&quot;5&quot;/&gt;&lt;property id=&quot;20300&quot; value=&quot;Slide 27 - &amp;quot;Effective Outreach, Recruitment, and Engagement Strategies for OSY at Portland YouthBuilders&amp;quot;&quot;/&gt;&lt;property id=&quot;20307&quot; value=&quot;346&quot;/&gt;&lt;/object&gt;&lt;object type=&quot;3&quot; unique_id=&quot;13479&quot;&gt;&lt;property id=&quot;20148&quot; value=&quot;5&quot;/&gt;&lt;property id=&quot;20300&quot; value=&quot;Slide 28 - &amp;quot;Portland YouthBuilders&amp;quot;&quot;/&gt;&lt;property id=&quot;20307&quot; value=&quot;347&quot;/&gt;&lt;/object&gt;&lt;object type=&quot;3&quot; unique_id=&quot;13480&quot;&gt;&lt;property id=&quot;20148&quot; value=&quot;5&quot;/&gt;&lt;property id=&quot;20300&quot; value=&quot;Slide 29 - &amp;quot;Outreach and Recruitment&amp;quot;&quot;/&gt;&lt;property id=&quot;20307&quot; value=&quot;348&quot;/&gt;&lt;/object&gt;&lt;object type=&quot;3&quot; unique_id=&quot;13481&quot;&gt;&lt;property id=&quot;20148&quot; value=&quot;5&quot;/&gt;&lt;property id=&quot;20300&quot; value=&quot;Slide 30 - &amp;quot;Engagement Strategies&amp;quot;&quot;/&gt;&lt;property id=&quot;20307&quot; value=&quot;349&quot;/&gt;&lt;/object&gt;&lt;object type=&quot;3&quot; unique_id=&quot;13482&quot;&gt;&lt;property id=&quot;20148&quot; value=&quot;5&quot;/&gt;&lt;property id=&quot;20300&quot; value=&quot;Slide 31 - &amp;quot;Engagement Strategies&amp;quot;&quot;/&gt;&lt;property id=&quot;20307&quot; value=&quot;350&quot;/&gt;&lt;/object&gt;&lt;object type=&quot;3&quot; unique_id=&quot;13483&quot;&gt;&lt;property id=&quot;20148&quot; value=&quot;5&quot;/&gt;&lt;property id=&quot;20300&quot; value=&quot;Slide 32 - &amp;quot;Engagement Strategies&amp;quot;&quot;/&gt;&lt;property id=&quot;20307&quot; value=&quot;351&quot;/&gt;&lt;/object&gt;&lt;object type=&quot;3&quot; unique_id=&quot;13484&quot;&gt;&lt;property id=&quot;20148&quot; value=&quot;5&quot;/&gt;&lt;property id=&quot;20300&quot; value=&quot;Slide 33 - &amp;quot;Recruiting and Serving Eligible OSY Participants&amp;quot;&quot;/&gt;&lt;property id=&quot;20307&quot; value=&quot;352&quot;/&gt;&lt;/object&gt;&lt;object type=&quot;3&quot; unique_id=&quot;13485&quot;&gt;&lt;property id=&quot;20148&quot; value=&quot;5&quot;/&gt;&lt;property id=&quot;20300&quot; value=&quot;Slide 34 - &amp;quot;Recruiting and Serving Eligible OSY Participants&amp;quot;&quot;/&gt;&lt;property id=&quot;20307&quot; value=&quot;353&quot;/&gt;&lt;/object&gt;&lt;object type=&quot;3&quot; unique_id=&quot;13486&quot;&gt;&lt;property id=&quot;20148&quot; value=&quot;5&quot;/&gt;&lt;property id=&quot;20300&quot; value=&quot;Slide 35 - &amp;quot;Full Employment Council, Inc. (FEC)&amp;quot;&quot;/&gt;&lt;property id=&quot;20307&quot; value=&quot;355&quot;/&gt;&lt;/object&gt;&lt;object type=&quot;3&quot; unique_id=&quot;13487&quot;&gt;&lt;property id=&quot;20148&quot; value=&quot;5&quot;/&gt;&lt;property id=&quot;20300&quot; value=&quot;Slide 36 - &amp;quot;Youth Profile&amp;quot;&quot;/&gt;&lt;property id=&quot;20307&quot; value=&quot;356&quot;/&gt;&lt;/object&gt;&lt;object type=&quot;3&quot; unique_id=&quot;13488&quot;&gt;&lt;property id=&quot;20148&quot; value=&quot;5&quot;/&gt;&lt;property id=&quot;20300&quot; value=&quot;Slide 37 - &amp;quot;Outreach and Recruitment&amp;quot;&quot;/&gt;&lt;property id=&quot;20307&quot; value=&quot;354&quot;/&gt;&lt;/object&gt;&lt;object type=&quot;3&quot; unique_id=&quot;13489&quot;&gt;&lt;property id=&quot;20148&quot; value=&quot;5&quot;/&gt;&lt;property id=&quot;20300&quot; value=&quot;Slide 38 - &amp;quot;OSY Service Flow&amp;quot;&quot;/&gt;&lt;property id=&quot;20307&quot; value=&quot;357&quot;/&gt;&lt;/object&gt;&lt;object type=&quot;3&quot; unique_id=&quot;13491&quot;&gt;&lt;property id=&quot;20148&quot; value=&quot;5&quot;/&gt;&lt;property id=&quot;20300&quot; value=&quot;Slide 39 - &amp;quot;Engagement &amp;amp; Retention Strategies&amp;quot;&quot;/&gt;&lt;property id=&quot;20307&quot; value=&quot;359&quot;/&gt;&lt;/object&gt;&lt;object type=&quot;3&quot; unique_id=&quot;13492&quot;&gt;&lt;property id=&quot;20148&quot; value=&quot;5&quot;/&gt;&lt;property id=&quot;20300&quot; value=&quot;Slide 40 - &amp;quot;Career Pathways Reinforcement&amp;quot;&quot;/&gt;&lt;property id=&quot;20307&quot; value=&quot;360&quot;/&gt;&lt;/object&gt;&lt;object type=&quot;3&quot; unique_id=&quot;13493&quot;&gt;&lt;property id=&quot;20148&quot; value=&quot;5&quot;/&gt;&lt;property id=&quot;20300&quot; value=&quot;Slide 41 - &amp;quot;Supportive Services Menu&amp;quot;&quot;/&gt;&lt;property id=&quot;20307&quot; value=&quot;361&quot;/&gt;&lt;/object&gt;&lt;object type=&quot;3&quot; unique_id=&quot;13494&quot;&gt;&lt;property id=&quot;20148&quot; value=&quot;5&quot;/&gt;&lt;property id=&quot;20300&quot; value=&quot;Slide 42 - &amp;quot;Project Rise&amp;quot;&quot;/&gt;&lt;property id=&quot;20307&quot; value=&quot;362&quot;/&gt;&lt;/object&gt;&lt;object type=&quot;3&quot; unique_id=&quot;13495&quot;&gt;&lt;property id=&quot;20148&quot; value=&quot;5&quot;/&gt;&lt;property id=&quot;20300&quot; value=&quot;Slide 43 - &amp;quot;Summer Jobs Program Training &amp;amp; Internship Program (T.I.P.)&amp;quot;&quot;/&gt;&lt;property id=&quot;20307&quot; value=&quot;363&quot;/&gt;&lt;/object&gt;&lt;object type=&quot;3&quot; unique_id=&quot;13496&quot;&gt;&lt;property id=&quot;20148&quot; value=&quot;5&quot;/&gt;&lt;property id=&quot;20300&quot; value=&quot;Slide 44 - &amp;quot;HiSet &amp;amp; Occupational Skill Training&amp;quot;&quot;/&gt;&lt;property id=&quot;20307&quot; value=&quot;364&quot;/&gt;&lt;/object&gt;&lt;object type=&quot;3&quot; unique_id=&quot;13497&quot;&gt;&lt;property id=&quot;20148&quot; value=&quot;5&quot;/&gt;&lt;property id=&quot;20300&quot; value=&quot;Slide 45 - &amp;quot;Diverse Work Experience and Intensive Job Placement&amp;quot;&quot;/&gt;&lt;property id=&quot;20307&quot; value=&quot;365&quot;/&gt;&lt;/object&gt;&lt;object type=&quot;3&quot; unique_id=&quot;13498&quot;&gt;&lt;property id=&quot;20148&quot; value=&quot;5&quot;/&gt;&lt;property id=&quot;20300&quot; value=&quot;Slide 46 - &amp;quot;Recruiting and Serving Eligible OSY Participants&amp;quot;&quot;/&gt;&lt;property id=&quot;20307&quot; value=&quot;366&quot;/&gt;&lt;/object&gt;&lt;object type=&quot;3&quot; unique_id=&quot;13499&quot;&gt;&lt;property id=&quot;20148&quot; value=&quot;5&quot;/&gt;&lt;property id=&quot;20300&quot; value=&quot;Slide 47 - &amp;quot;Out-of-School Youth Resources&amp;quot;&quot;/&gt;&lt;property id=&quot;20307&quot; value=&quot;367&quot;/&gt;&lt;/object&gt;&lt;object type=&quot;3&quot; unique_id=&quot;13500&quot;&gt;&lt;property id=&quot;20148&quot; value=&quot;5&quot;/&gt;&lt;property id=&quot;20300&quot; value=&quot;Slide 48 - &amp;quot;Out-of-School Youth Resources&amp;quot;&quot;/&gt;&lt;property id=&quot;20307&quot; value=&quot;368&quot;/&gt;&lt;/object&gt;&lt;object type=&quot;3&quot; unique_id=&quot;13501&quot;&gt;&lt;property id=&quot;20148&quot; value=&quot;5&quot;/&gt;&lt;property id=&quot;20300&quot; value=&quot;Slide 49 - &amp;quot;Out-of-School Youth Resources&amp;quot;&quot;/&gt;&lt;property id=&quot;20307&quot; value=&quot;369&quot;/&gt;&lt;/object&gt;&lt;object type=&quot;3&quot; unique_id=&quot;13502&quot;&gt;&lt;property id=&quot;20148&quot; value=&quot;5&quot;/&gt;&lt;property id=&quot;20300&quot; value=&quot;Slide 50 - &amp;quot;What Else?! What Else?!&amp;quot;&quot;/&gt;&lt;property id=&quot;20307&quot; value=&quot;370&quot;/&gt;&lt;/object&gt;&lt;object type=&quot;3&quot; unique_id=&quot;13503&quot;&gt;&lt;property id=&quot;20148&quot; value=&quot;5&quot;/&gt;&lt;property id=&quot;20300&quot; value=&quot;Slide 51 - &amp;quot;Enough is Known For Action: Preparing to Deliver Expanded Services to Out-of-School Youth&amp;quot;&quot;/&gt;&lt;property id=&quot;20307&quot; value=&quot;371&quot;/&gt;&lt;/object&gt;&lt;object type=&quot;3&quot; unique_id=&quot;13509&quot;&gt;&lt;property id=&quot;20148&quot; value=&quot;5&quot;/&gt;&lt;property id=&quot;20300&quot; value=&quot;Slide 4 - &amp;quot;Setting the Stage for Today&amp;quot;&quot;/&gt;&lt;property id=&quot;20307&quot; value=&quot;372&quot;/&gt;&lt;/object&gt;&lt;/object&gt;&lt;object type=&quot;8&quot; unique_id=&quot;10309&quot;&gt;&lt;/object&gt;&lt;object type=&quot;4&quot; unique_id=&quot;10321&quot;&gt;&lt;/object&gt;&lt;object type=&quot;10&quot; unique_id=&quot;10322&quot;&gt;&lt;object type=&quot;11&quot; unique_id=&quot;10323&quot;&gt;&lt;property id=&quot;20180&quot; value=&quot;1&quot;/&gt;&lt;property id=&quot;20181&quot; value=&quot;1&quot;/&gt;&lt;property id=&quot;20183&quot; value=&quot;1&quot;/&gt;&lt;/object&gt;&lt;object type=&quot;12&quot; unique_id=&quot;10326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6&quot;/&gt;&lt;lineCharCount val=&quot;31&quot;/&gt;&lt;lineCharCount val=&quot;39&quot;/&gt;&lt;lineCharCount val=&quot;25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30&quot;/&gt;&lt;lineCharCount val=&quot;1&quot;/&gt;&lt;lineCharCount val=&quot;14&quot;/&gt;&lt;lineCharCount val=&quot;1&quot;/&gt;&lt;lineCharCount val=&quot;13&quot;/&gt;&lt;lineCharCount val=&quot;1&quot;/&gt;&lt;lineCharCount val=&quot;27&quot;/&gt;&lt;lineCharCount val=&quot;12&quot;/&gt;&lt;lineCharCount val=&quot;1&quot;/&gt;&lt;lineCharCount val=&quot;34&quot;/&gt;&lt;lineCharCount val=&quot;32&quot;/&gt;&lt;lineCharCount val=&quot;29&quot;/&gt;&lt;lineCharCount val=&quot;27&quot;/&gt;&lt;lineCharCount val=&quot;1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9&quot;/&gt;&lt;lineCharCount val=&quot;32&quot;/&gt;&lt;lineCharCount val=&quot;39&quot;/&gt;&lt;lineCharCount val=&quot;41&quot;/&gt;&lt;lineCharCount val=&quot;41&quot;/&gt;&lt;lineCharCount val=&quot;37&quot;/&gt;&lt;lineCharCount val=&quot;47&quot;/&gt;&lt;lineCharCount val=&quot;38&quot;/&gt;&lt;lineCharCount val=&quot;50&quot;/&gt;&lt;lineCharCount val=&quot;23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31&quot;/&gt;&lt;lineCharCount val=&quot;36&quot;/&gt;&lt;lineCharCount val=&quot;17&quot;/&gt;&lt;lineCharCount val=&quot;1&quot;/&gt;&lt;lineCharCount val=&quot;30&quot;/&gt;&lt;lineCharCount val=&quot;31&quot;/&gt;&lt;lineCharCount val=&quot;1&quot;/&gt;&lt;lineCharCount val=&quot;34&quot;/&gt;&lt;lineCharCount val=&quot;35&quot;/&gt;&lt;lineCharCount val=&quot;33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30&quot;/&gt;&lt;lineCharCount val=&quot;1&quot;/&gt;&lt;lineCharCount val=&quot;14&quot;/&gt;&lt;lineCharCount val=&quot;1&quot;/&gt;&lt;lineCharCount val=&quot;1&quot;/&gt;&lt;lineCharCount val=&quot;28&quot;/&gt;&lt;lineCharCount val=&quot;12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15&quot;/&gt;&lt;lineCharCount val=&quot;80&quot;/&gt;&lt;lineCharCount val=&quot;63&quot;/&gt;&lt;lineCharCount val=&quot;80&quot;/&gt;&lt;lineCharCount val=&quot;65&quot;/&gt;&lt;lineCharCount val=&quot;48&quot;/&gt;&lt;lineCharCount val=&quot;75&quot;/&gt;&lt;lineCharCount val=&quot;79&quot;/&gt;&lt;lineCharCount val=&quot;81&quot;/&gt;&lt;lineCharCount val=&quot;81&quot;/&gt;&lt;lineCharCount val=&quot;22&quot;/&gt;&lt;lineCharCount val=&quot;32&quot;/&gt;&lt;lineCharCount val=&quot;78&quot;/&gt;&lt;lineCharCount val=&quot;55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30&quot;/&gt;&lt;lineCharCount val=&quot;1&quot;/&gt;&lt;lineCharCount val=&quot;14&quot;/&gt;&lt;lineCharCount val=&quot;1&quot;/&gt;&lt;lineCharCount val=&quot;13&quot;/&gt;&lt;lineCharCount val=&quot;1&quot;/&gt;&lt;lineCharCount val=&quot;27&quot;/&gt;&lt;lineCharCount val=&quot;12&quot;/&gt;&lt;lineCharCount val=&quot;1&quot;/&gt;&lt;lineCharCount val=&quot;34&quot;/&gt;&lt;lineCharCount val=&quot;32&quot;/&gt;&lt;lineCharCount val=&quot;29&quot;/&gt;&lt;lineCharCount val=&quot;27&quot;/&gt;&lt;lineCharCount val=&quot;1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23&quot;/&gt;&lt;lineCharCount val=&quot;25&quot;/&gt;&lt;lineCharCount val=&quot;12&quot;/&gt;&lt;lineCharCount val=&quot;44&quot;/&gt;&lt;lineCharCount val=&quot;35&quot;/&gt;&lt;lineCharCount val=&quot;22&quot;/&gt;&lt;lineCharCount val=&quot;10&quot;/&gt;&lt;lineCharCount val=&quot;44&quot;/&gt;&lt;lineCharCount val=&quot;38&quot;/&gt;&lt;lineCharCount val=&quot;26&quot;/&gt;&lt;lineCharCount val=&quot;1&quot;/&gt;&lt;lineCharCount val=&quot;1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5658</TotalTime>
  <Words>1915</Words>
  <Application>Microsoft Office PowerPoint</Application>
  <PresentationFormat>On-screen Show (4:3)</PresentationFormat>
  <Paragraphs>871</Paragraphs>
  <Slides>51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Enough is Known For Action</vt:lpstr>
      <vt:lpstr>Today’s Presenters</vt:lpstr>
      <vt:lpstr>Webinar Context</vt:lpstr>
      <vt:lpstr>Setting the Stage for Today</vt:lpstr>
      <vt:lpstr>WIOA Provisions for OSY</vt:lpstr>
      <vt:lpstr>OSY Eligibility Requirements </vt:lpstr>
      <vt:lpstr>OSY Eligibility Requirements</vt:lpstr>
      <vt:lpstr>OSY Eligibility and Income</vt:lpstr>
      <vt:lpstr>OSY Expenditure Rates in PY12</vt:lpstr>
      <vt:lpstr>Checking In: Polling Question</vt:lpstr>
      <vt:lpstr>Considerations</vt:lpstr>
      <vt:lpstr>Enough is Known for Action</vt:lpstr>
      <vt:lpstr>PowerPoint Presentation</vt:lpstr>
      <vt:lpstr>Are Your Partners Lined Up?</vt:lpstr>
      <vt:lpstr>Recruiting/Contracting for  Quality OSY Providers </vt:lpstr>
      <vt:lpstr> Recruiting and Serving Eligible  OSY Participants  </vt:lpstr>
      <vt:lpstr>Recruiting and Serving Eligible  OSY Participants</vt:lpstr>
      <vt:lpstr>Worksystems, Inc.</vt:lpstr>
      <vt:lpstr>The Career Connect Network</vt:lpstr>
      <vt:lpstr> Key Partners Culturally and Population Specific Service Providers</vt:lpstr>
      <vt:lpstr>Emphasis on Work Experience</vt:lpstr>
      <vt:lpstr>Work Readiness is Critical</vt:lpstr>
      <vt:lpstr>Youth Profile</vt:lpstr>
      <vt:lpstr>Approach</vt:lpstr>
      <vt:lpstr>What’s Next</vt:lpstr>
      <vt:lpstr>A Key Partner: YouthBuild</vt:lpstr>
      <vt:lpstr>Effective Outreach, Recruitment, and Engagement Strategies for OSY at Portland YouthBuilders</vt:lpstr>
      <vt:lpstr>Portland YouthBuilders</vt:lpstr>
      <vt:lpstr>Outreach and Recruitment</vt:lpstr>
      <vt:lpstr>Engagement Strategies</vt:lpstr>
      <vt:lpstr>Engagement Strategies</vt:lpstr>
      <vt:lpstr>Engagement Strategies</vt:lpstr>
      <vt:lpstr>Recruiting and Serving Eligible OSY Participants</vt:lpstr>
      <vt:lpstr>Recruiting and Serving Eligible OSY Participants</vt:lpstr>
      <vt:lpstr>Full Employment Council, Inc. (FEC)</vt:lpstr>
      <vt:lpstr>Youth Profile</vt:lpstr>
      <vt:lpstr>Outreach and Recruitment</vt:lpstr>
      <vt:lpstr>OSY Service Flow</vt:lpstr>
      <vt:lpstr>Engagement &amp; Retention Strategies</vt:lpstr>
      <vt:lpstr>Career Pathways Reinforcement</vt:lpstr>
      <vt:lpstr>Supportive Services Menu</vt:lpstr>
      <vt:lpstr>Project Rise</vt:lpstr>
      <vt:lpstr>Summer Jobs Program Training &amp; Internship Program (T.I.P.)</vt:lpstr>
      <vt:lpstr>HiSet &amp; Occupational Skill Training</vt:lpstr>
      <vt:lpstr>Diverse Work Experience and Intensive Job Placement</vt:lpstr>
      <vt:lpstr>Recruiting and Serving Eligible OSY Participants</vt:lpstr>
      <vt:lpstr>Out-of-School Youth Resources</vt:lpstr>
      <vt:lpstr>Out-of-School Youth Resources</vt:lpstr>
      <vt:lpstr>Out-of-School Youth Resources</vt:lpstr>
      <vt:lpstr>What Else?! What Else?!</vt:lpstr>
      <vt:lpstr>Enough is Known For Action: Preparing to Deliver Expanded Services to Out-of-School Youth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Program</dc:title>
  <dc:creator>Jen</dc:creator>
  <cp:lastModifiedBy>Bee Kay</cp:lastModifiedBy>
  <cp:revision>280</cp:revision>
  <dcterms:modified xsi:type="dcterms:W3CDTF">2015-02-25T15:57:30Z</dcterms:modified>
</cp:coreProperties>
</file>