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2" r:id="rId1"/>
  </p:sldMasterIdLst>
  <p:notesMasterIdLst>
    <p:notesMasterId r:id="rId36"/>
  </p:notesMasterIdLst>
  <p:handoutMasterIdLst>
    <p:handoutMasterId r:id="rId37"/>
  </p:handoutMasterIdLst>
  <p:sldIdLst>
    <p:sldId id="291" r:id="rId2"/>
    <p:sldId id="292" r:id="rId3"/>
    <p:sldId id="293" r:id="rId4"/>
    <p:sldId id="295" r:id="rId5"/>
    <p:sldId id="296" r:id="rId6"/>
    <p:sldId id="267" r:id="rId7"/>
    <p:sldId id="268" r:id="rId8"/>
    <p:sldId id="269" r:id="rId9"/>
    <p:sldId id="302" r:id="rId10"/>
    <p:sldId id="301" r:id="rId11"/>
    <p:sldId id="312" r:id="rId12"/>
    <p:sldId id="270" r:id="rId13"/>
    <p:sldId id="304" r:id="rId14"/>
    <p:sldId id="311" r:id="rId15"/>
    <p:sldId id="313" r:id="rId16"/>
    <p:sldId id="307" r:id="rId17"/>
    <p:sldId id="305" r:id="rId18"/>
    <p:sldId id="306" r:id="rId19"/>
    <p:sldId id="321" r:id="rId20"/>
    <p:sldId id="266" r:id="rId21"/>
    <p:sldId id="310" r:id="rId22"/>
    <p:sldId id="320" r:id="rId23"/>
    <p:sldId id="315" r:id="rId24"/>
    <p:sldId id="279" r:id="rId25"/>
    <p:sldId id="317" r:id="rId26"/>
    <p:sldId id="309" r:id="rId27"/>
    <p:sldId id="316" r:id="rId28"/>
    <p:sldId id="281" r:id="rId29"/>
    <p:sldId id="284" r:id="rId30"/>
    <p:sldId id="288" r:id="rId31"/>
    <p:sldId id="297" r:id="rId32"/>
    <p:sldId id="299" r:id="rId33"/>
    <p:sldId id="300" r:id="rId34"/>
    <p:sldId id="298" r:id="rId35"/>
  </p:sldIdLst>
  <p:sldSz cx="9144000" cy="6858000" type="screen4x3"/>
  <p:notesSz cx="7010400" cy="9236075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4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5E8E"/>
    <a:srgbClr val="4B73A3"/>
    <a:srgbClr val="3E6CA4"/>
    <a:srgbClr val="799AC1"/>
    <a:srgbClr val="6A8EBA"/>
    <a:srgbClr val="517CAF"/>
    <a:srgbClr val="2D4E77"/>
    <a:srgbClr val="376092"/>
    <a:srgbClr val="3F81CF"/>
    <a:srgbClr val="7DD2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77257" autoAdjust="0"/>
  </p:normalViewPr>
  <p:slideViewPr>
    <p:cSldViewPr>
      <p:cViewPr varScale="1">
        <p:scale>
          <a:sx n="90" d="100"/>
          <a:sy n="90" d="100"/>
        </p:scale>
        <p:origin x="-22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4"/>
    </p:cViewPr>
  </p:sorterViewPr>
  <p:notesViewPr>
    <p:cSldViewPr>
      <p:cViewPr varScale="1">
        <p:scale>
          <a:sx n="50" d="100"/>
          <a:sy n="50" d="100"/>
        </p:scale>
        <p:origin x="2616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5-02-04T14:21:46.739" idx="43">
    <p:pos x="10" y="10"/>
    <p:text>Cheryl - I haven't done a very good job with spacing on this slide.. we probably want to keep the box around the Toolkit item, but could you enhance the look of this slide?</p:text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318CA6-08AB-4ABE-B349-676605B65D6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D8059-D2E0-4C91-8D8D-A79D1FB79854}">
      <dgm:prSet phldrT="[Text]" custT="1"/>
      <dgm:spPr>
        <a:noFill/>
        <a:ln w="38100" cap="rnd">
          <a:noFill/>
        </a:ln>
      </dgm:spPr>
      <dgm:t>
        <a:bodyPr lIns="0" rIns="0"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algn="l"/>
          <a:r>
            <a:rPr lang="en-US" sz="3800" b="1" cap="none" spc="50" dirty="0" smtClean="0">
              <a:ln w="0"/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itchFamily="34" charset="0"/>
              <a:cs typeface="Arial" pitchFamily="34" charset="0"/>
            </a:rPr>
            <a:t>What organization do you represent?</a:t>
          </a:r>
          <a:endParaRPr lang="en-US" sz="3800" b="1" cap="none" spc="50" dirty="0">
            <a:ln w="0"/>
            <a:solidFill>
              <a:schemeClr val="accent6">
                <a:lumMod val="75000"/>
              </a:schemeClr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latin typeface="Arial" pitchFamily="34" charset="0"/>
            <a:cs typeface="Arial" pitchFamily="34" charset="0"/>
          </a:endParaRPr>
        </a:p>
      </dgm:t>
    </dgm:pt>
    <dgm:pt modelId="{B4C1CCFE-FE1F-4EA9-A040-FFA594C8966E}" type="parTrans" cxnId="{B0542320-1ACE-40DC-8A28-1279388B3948}">
      <dgm:prSet/>
      <dgm:spPr/>
      <dgm:t>
        <a:bodyPr/>
        <a:lstStyle/>
        <a:p>
          <a:endParaRPr lang="en-US" b="1" cap="none" spc="50">
            <a:ln w="0"/>
            <a:solidFill>
              <a:schemeClr val="accent6">
                <a:lumMod val="75000"/>
              </a:schemeClr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7D8C7A49-846B-425A-A372-DA2BF28DA196}" type="sibTrans" cxnId="{B0542320-1ACE-40DC-8A28-1279388B3948}">
      <dgm:prSet/>
      <dgm:spPr/>
      <dgm:t>
        <a:bodyPr/>
        <a:lstStyle/>
        <a:p>
          <a:endParaRPr lang="en-US" b="1" cap="none" spc="50">
            <a:ln w="0"/>
            <a:solidFill>
              <a:schemeClr val="accent6">
                <a:lumMod val="75000"/>
              </a:schemeClr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855749C9-25BC-45AC-B787-9457C050449F}" type="pres">
      <dgm:prSet presAssocID="{9F318CA6-08AB-4ABE-B349-676605B65D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E4DC371-F7C6-47CE-B90E-1AFFF13B3F0E}" type="pres">
      <dgm:prSet presAssocID="{FC9D8059-D2E0-4C91-8D8D-A79D1FB79854}" presName="root" presStyleCnt="0"/>
      <dgm:spPr/>
    </dgm:pt>
    <dgm:pt modelId="{77B1561D-399D-4DFB-9AB8-7B690400EE7B}" type="pres">
      <dgm:prSet presAssocID="{FC9D8059-D2E0-4C91-8D8D-A79D1FB79854}" presName="rootComposite" presStyleCnt="0"/>
      <dgm:spPr/>
    </dgm:pt>
    <dgm:pt modelId="{7A996C81-500F-4B1F-B5A4-1B476941A02A}" type="pres">
      <dgm:prSet presAssocID="{FC9D8059-D2E0-4C91-8D8D-A79D1FB79854}" presName="rootText" presStyleLbl="node1" presStyleIdx="0" presStyleCnt="1" custScaleX="570093" custScaleY="99114" custLinFactNeighborX="-190" custLinFactNeighborY="-38607"/>
      <dgm:spPr/>
      <dgm:t>
        <a:bodyPr/>
        <a:lstStyle/>
        <a:p>
          <a:endParaRPr lang="en-US"/>
        </a:p>
      </dgm:t>
    </dgm:pt>
    <dgm:pt modelId="{326860F1-B8CF-451E-A26A-39B929BC3F19}" type="pres">
      <dgm:prSet presAssocID="{FC9D8059-D2E0-4C91-8D8D-A79D1FB79854}" presName="rootConnector" presStyleLbl="node1" presStyleIdx="0" presStyleCnt="1"/>
      <dgm:spPr/>
      <dgm:t>
        <a:bodyPr/>
        <a:lstStyle/>
        <a:p>
          <a:endParaRPr lang="en-US"/>
        </a:p>
      </dgm:t>
    </dgm:pt>
    <dgm:pt modelId="{2E4345B9-8324-4DBE-9681-CF7D074FAF45}" type="pres">
      <dgm:prSet presAssocID="{FC9D8059-D2E0-4C91-8D8D-A79D1FB79854}" presName="childShape" presStyleCnt="0"/>
      <dgm:spPr/>
    </dgm:pt>
  </dgm:ptLst>
  <dgm:cxnLst>
    <dgm:cxn modelId="{B91A3EC3-F82E-42F1-A3E1-4B03CDE7D3A0}" type="presOf" srcId="{FC9D8059-D2E0-4C91-8D8D-A79D1FB79854}" destId="{7A996C81-500F-4B1F-B5A4-1B476941A02A}" srcOrd="0" destOrd="0" presId="urn:microsoft.com/office/officeart/2005/8/layout/hierarchy3"/>
    <dgm:cxn modelId="{2FB33EFB-FE1E-40A0-864E-5DF72865A3C0}" type="presOf" srcId="{9F318CA6-08AB-4ABE-B349-676605B65D6C}" destId="{855749C9-25BC-45AC-B787-9457C050449F}" srcOrd="0" destOrd="0" presId="urn:microsoft.com/office/officeart/2005/8/layout/hierarchy3"/>
    <dgm:cxn modelId="{B0542320-1ACE-40DC-8A28-1279388B3948}" srcId="{9F318CA6-08AB-4ABE-B349-676605B65D6C}" destId="{FC9D8059-D2E0-4C91-8D8D-A79D1FB79854}" srcOrd="0" destOrd="0" parTransId="{B4C1CCFE-FE1F-4EA9-A040-FFA594C8966E}" sibTransId="{7D8C7A49-846B-425A-A372-DA2BF28DA196}"/>
    <dgm:cxn modelId="{ED7343A0-BB9A-4413-86A5-F19FA6C1B8D3}" type="presOf" srcId="{FC9D8059-D2E0-4C91-8D8D-A79D1FB79854}" destId="{326860F1-B8CF-451E-A26A-39B929BC3F19}" srcOrd="1" destOrd="0" presId="urn:microsoft.com/office/officeart/2005/8/layout/hierarchy3"/>
    <dgm:cxn modelId="{7BCEE340-742E-4769-90D5-7B9A98250402}" type="presParOf" srcId="{855749C9-25BC-45AC-B787-9457C050449F}" destId="{1E4DC371-F7C6-47CE-B90E-1AFFF13B3F0E}" srcOrd="0" destOrd="0" presId="urn:microsoft.com/office/officeart/2005/8/layout/hierarchy3"/>
    <dgm:cxn modelId="{61BE616B-8FC5-4899-BC7E-6C91AB62917C}" type="presParOf" srcId="{1E4DC371-F7C6-47CE-B90E-1AFFF13B3F0E}" destId="{77B1561D-399D-4DFB-9AB8-7B690400EE7B}" srcOrd="0" destOrd="0" presId="urn:microsoft.com/office/officeart/2005/8/layout/hierarchy3"/>
    <dgm:cxn modelId="{BDEB550D-DEC2-47F3-9A15-B6C83944AE7C}" type="presParOf" srcId="{77B1561D-399D-4DFB-9AB8-7B690400EE7B}" destId="{7A996C81-500F-4B1F-B5A4-1B476941A02A}" srcOrd="0" destOrd="0" presId="urn:microsoft.com/office/officeart/2005/8/layout/hierarchy3"/>
    <dgm:cxn modelId="{F9169769-E163-4A8C-87C3-6869FCF5CB46}" type="presParOf" srcId="{77B1561D-399D-4DFB-9AB8-7B690400EE7B}" destId="{326860F1-B8CF-451E-A26A-39B929BC3F19}" srcOrd="1" destOrd="0" presId="urn:microsoft.com/office/officeart/2005/8/layout/hierarchy3"/>
    <dgm:cxn modelId="{D162E3C8-D52B-470C-8751-A342B3539967}" type="presParOf" srcId="{1E4DC371-F7C6-47CE-B90E-1AFFF13B3F0E}" destId="{2E4345B9-8324-4DBE-9681-CF7D074FAF4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0E0575-B83F-47D2-834A-DC0E68476416}" type="doc">
      <dgm:prSet loTypeId="urn:microsoft.com/office/officeart/2008/layout/VerticalCurved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F0914D-D8D2-43D2-A8C5-6427E1783608}">
      <dgm:prSet phldrT="[Text]" custT="1"/>
      <dgm:spPr>
        <a:gradFill rotWithShape="0">
          <a:gsLst>
            <a:gs pos="0">
              <a:schemeClr val="accent1">
                <a:lumMod val="50000"/>
              </a:schemeClr>
            </a:gs>
            <a:gs pos="80000">
              <a:schemeClr val="accent1">
                <a:lumMod val="75000"/>
              </a:schemeClr>
            </a:gs>
            <a:gs pos="100000">
              <a:schemeClr val="accent1"/>
            </a:gs>
          </a:gsLst>
        </a:gradFill>
      </dgm:spPr>
      <dgm:t>
        <a:bodyPr rIns="82296"/>
        <a:lstStyle/>
        <a:p>
          <a:r>
            <a:rPr lang="en-US" sz="235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  Difficulty in finding workers with the right skills?</a:t>
          </a:r>
          <a:endParaRPr lang="en-US" sz="235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FE535C75-8BFA-4F0B-A4F3-FABE762A09CF}" type="parTrans" cxnId="{BBC53CB4-3B44-41AE-A40B-211DCA1784FB}">
      <dgm:prSet/>
      <dgm:spPr/>
      <dgm:t>
        <a:bodyPr/>
        <a:lstStyle/>
        <a:p>
          <a:endParaRPr lang="en-US"/>
        </a:p>
      </dgm:t>
    </dgm:pt>
    <dgm:pt modelId="{519F5C32-7A3F-4551-9CDF-B26C2CC4BE25}" type="sibTrans" cxnId="{BBC53CB4-3B44-41AE-A40B-211DCA1784FB}">
      <dgm:prSet/>
      <dgm:spPr/>
      <dgm:t>
        <a:bodyPr/>
        <a:lstStyle/>
        <a:p>
          <a:endParaRPr lang="en-US"/>
        </a:p>
      </dgm:t>
    </dgm:pt>
    <dgm:pt modelId="{20DA4BFC-FFE7-4D6E-A4EF-A1F3F1513067}">
      <dgm:prSet custT="1"/>
      <dgm:spPr>
        <a:gradFill rotWithShape="0">
          <a:gsLst>
            <a:gs pos="0">
              <a:schemeClr val="accent1">
                <a:lumMod val="50000"/>
              </a:schemeClr>
            </a:gs>
            <a:gs pos="80000">
              <a:schemeClr val="accent1">
                <a:lumMod val="75000"/>
              </a:schemeClr>
            </a:gs>
            <a:gs pos="100000">
              <a:schemeClr val="accent1"/>
            </a:gs>
          </a:gsLst>
        </a:gradFill>
      </dgm:spPr>
      <dgm:t>
        <a:bodyPr rIns="82296"/>
        <a:lstStyle/>
        <a:p>
          <a:r>
            <a:rPr lang="en-US" sz="235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  Positions with high turnover?</a:t>
          </a:r>
        </a:p>
      </dgm:t>
    </dgm:pt>
    <dgm:pt modelId="{81FD5758-EB71-4C8A-9154-30A1BB751D59}" type="parTrans" cxnId="{4C59A791-354A-40A0-BA07-11564CC38D25}">
      <dgm:prSet/>
      <dgm:spPr/>
      <dgm:t>
        <a:bodyPr/>
        <a:lstStyle/>
        <a:p>
          <a:endParaRPr lang="en-US"/>
        </a:p>
      </dgm:t>
    </dgm:pt>
    <dgm:pt modelId="{ED883203-2219-4F3D-9CDD-6DB150BCE370}" type="sibTrans" cxnId="{4C59A791-354A-40A0-BA07-11564CC38D25}">
      <dgm:prSet/>
      <dgm:spPr/>
      <dgm:t>
        <a:bodyPr/>
        <a:lstStyle/>
        <a:p>
          <a:endParaRPr lang="en-US"/>
        </a:p>
      </dgm:t>
    </dgm:pt>
    <dgm:pt modelId="{E3A07721-4E0C-47B9-B47E-3C4C7D0106C3}">
      <dgm:prSet custT="1"/>
      <dgm:spPr>
        <a:gradFill rotWithShape="0">
          <a:gsLst>
            <a:gs pos="0">
              <a:schemeClr val="accent1">
                <a:lumMod val="50000"/>
              </a:schemeClr>
            </a:gs>
            <a:gs pos="80000">
              <a:schemeClr val="accent1">
                <a:lumMod val="75000"/>
              </a:schemeClr>
            </a:gs>
            <a:gs pos="100000">
              <a:schemeClr val="accent1"/>
            </a:gs>
          </a:gsLst>
        </a:gradFill>
      </dgm:spPr>
      <dgm:t>
        <a:bodyPr rIns="82296"/>
        <a:lstStyle/>
        <a:p>
          <a:r>
            <a:rPr lang="en-US" sz="235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  Skilled workers retiring?</a:t>
          </a:r>
        </a:p>
      </dgm:t>
    </dgm:pt>
    <dgm:pt modelId="{1B26B97D-EC5B-4A82-8C60-7560B2D56111}" type="parTrans" cxnId="{ECD12535-97F0-4523-A4D7-CF80F524B533}">
      <dgm:prSet/>
      <dgm:spPr/>
      <dgm:t>
        <a:bodyPr/>
        <a:lstStyle/>
        <a:p>
          <a:endParaRPr lang="en-US"/>
        </a:p>
      </dgm:t>
    </dgm:pt>
    <dgm:pt modelId="{F478901B-12B9-46E9-84DF-2FCB5C17868F}" type="sibTrans" cxnId="{ECD12535-97F0-4523-A4D7-CF80F524B533}">
      <dgm:prSet/>
      <dgm:spPr/>
      <dgm:t>
        <a:bodyPr/>
        <a:lstStyle/>
        <a:p>
          <a:endParaRPr lang="en-US"/>
        </a:p>
      </dgm:t>
    </dgm:pt>
    <dgm:pt modelId="{E0B50C86-2EE0-45D8-A495-C4C404D5F400}">
      <dgm:prSet custT="1"/>
      <dgm:spPr>
        <a:gradFill rotWithShape="0">
          <a:gsLst>
            <a:gs pos="0">
              <a:schemeClr val="accent1">
                <a:lumMod val="50000"/>
              </a:schemeClr>
            </a:gs>
            <a:gs pos="80000">
              <a:schemeClr val="accent1">
                <a:lumMod val="75000"/>
              </a:schemeClr>
            </a:gs>
            <a:gs pos="100000">
              <a:schemeClr val="accent1"/>
            </a:gs>
          </a:gsLst>
        </a:gradFill>
      </dgm:spPr>
      <dgm:t>
        <a:bodyPr rIns="82296"/>
        <a:lstStyle/>
        <a:p>
          <a:r>
            <a:rPr lang="en-US" sz="235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  Helping workers keep pace with technology changes?</a:t>
          </a:r>
        </a:p>
      </dgm:t>
    </dgm:pt>
    <dgm:pt modelId="{2C501F32-0D66-4A55-84C0-03D6CB8B7EDA}" type="parTrans" cxnId="{25D96750-2D67-42A2-AA33-98555D907CF6}">
      <dgm:prSet/>
      <dgm:spPr/>
      <dgm:t>
        <a:bodyPr/>
        <a:lstStyle/>
        <a:p>
          <a:endParaRPr lang="en-US"/>
        </a:p>
      </dgm:t>
    </dgm:pt>
    <dgm:pt modelId="{EE8C0D05-F8AE-43B2-A3A6-7B8F8DE8BA19}" type="sibTrans" cxnId="{25D96750-2D67-42A2-AA33-98555D907CF6}">
      <dgm:prSet/>
      <dgm:spPr/>
      <dgm:t>
        <a:bodyPr/>
        <a:lstStyle/>
        <a:p>
          <a:endParaRPr lang="en-US"/>
        </a:p>
      </dgm:t>
    </dgm:pt>
    <dgm:pt modelId="{7C68337B-F758-4F04-BB15-640D1699C08E}" type="pres">
      <dgm:prSet presAssocID="{4A0E0575-B83F-47D2-834A-DC0E6847641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D0F55DC-A78C-485F-949B-73605DF91A11}" type="pres">
      <dgm:prSet presAssocID="{4A0E0575-B83F-47D2-834A-DC0E68476416}" presName="Name1" presStyleCnt="0"/>
      <dgm:spPr/>
    </dgm:pt>
    <dgm:pt modelId="{3548AE6E-3A84-46E6-BDB4-6186E40D1140}" type="pres">
      <dgm:prSet presAssocID="{4A0E0575-B83F-47D2-834A-DC0E68476416}" presName="cycle" presStyleCnt="0"/>
      <dgm:spPr/>
    </dgm:pt>
    <dgm:pt modelId="{0A9D00AC-594F-4CA0-8099-82D1BE1DD53B}" type="pres">
      <dgm:prSet presAssocID="{4A0E0575-B83F-47D2-834A-DC0E68476416}" presName="srcNode" presStyleLbl="node1" presStyleIdx="0" presStyleCnt="4"/>
      <dgm:spPr/>
    </dgm:pt>
    <dgm:pt modelId="{E8A56116-EB0B-47C9-9491-24DD7AAE13F5}" type="pres">
      <dgm:prSet presAssocID="{4A0E0575-B83F-47D2-834A-DC0E68476416}" presName="conn" presStyleLbl="parChTrans1D2" presStyleIdx="0" presStyleCnt="1" custScaleX="82612" custScaleY="87253" custLinFactNeighborX="7030"/>
      <dgm:spPr/>
      <dgm:t>
        <a:bodyPr/>
        <a:lstStyle/>
        <a:p>
          <a:endParaRPr lang="en-US"/>
        </a:p>
      </dgm:t>
    </dgm:pt>
    <dgm:pt modelId="{091A8918-A899-4C41-BC09-87A603059B80}" type="pres">
      <dgm:prSet presAssocID="{4A0E0575-B83F-47D2-834A-DC0E68476416}" presName="extraNode" presStyleLbl="node1" presStyleIdx="0" presStyleCnt="4"/>
      <dgm:spPr/>
    </dgm:pt>
    <dgm:pt modelId="{4F1CF066-02FE-409C-A400-8365431AE32B}" type="pres">
      <dgm:prSet presAssocID="{4A0E0575-B83F-47D2-834A-DC0E68476416}" presName="dstNode" presStyleLbl="node1" presStyleIdx="0" presStyleCnt="4"/>
      <dgm:spPr/>
    </dgm:pt>
    <dgm:pt modelId="{C7FD6FDA-3A84-40BA-BF10-21508867EF81}" type="pres">
      <dgm:prSet presAssocID="{ECF0914D-D8D2-43D2-A8C5-6427E1783608}" presName="text_1" presStyleLbl="node1" presStyleIdx="0" presStyleCnt="4" custScaleX="1044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EFF527-8483-47CA-BFFA-B1A74654CE4A}" type="pres">
      <dgm:prSet presAssocID="{ECF0914D-D8D2-43D2-A8C5-6427E1783608}" presName="accent_1" presStyleCnt="0"/>
      <dgm:spPr/>
    </dgm:pt>
    <dgm:pt modelId="{1E1938DE-0310-4E5C-983C-9B66CF49F221}" type="pres">
      <dgm:prSet presAssocID="{ECF0914D-D8D2-43D2-A8C5-6427E1783608}" presName="accentRepeatNode" presStyleLbl="solidFgAcc1" presStyleIdx="0" presStyleCnt="4"/>
      <dgm:spPr>
        <a:solidFill>
          <a:schemeClr val="tx2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plastic">
          <a:bevelT w="361950" h="247650"/>
          <a:contourClr>
            <a:srgbClr val="FFFFFF"/>
          </a:contourClr>
        </a:sp3d>
      </dgm:spPr>
    </dgm:pt>
    <dgm:pt modelId="{661354A3-F785-4B29-A95C-F6EC0DF07DB3}" type="pres">
      <dgm:prSet presAssocID="{20DA4BFC-FFE7-4D6E-A4EF-A1F3F1513067}" presName="text_2" presStyleLbl="node1" presStyleIdx="1" presStyleCnt="4" custScaleX="104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CE680B-6740-484F-B56B-29EDA78D83A6}" type="pres">
      <dgm:prSet presAssocID="{20DA4BFC-FFE7-4D6E-A4EF-A1F3F1513067}" presName="accent_2" presStyleCnt="0"/>
      <dgm:spPr/>
    </dgm:pt>
    <dgm:pt modelId="{30ABE971-75E5-444D-9F4E-982FB02CEDBD}" type="pres">
      <dgm:prSet presAssocID="{20DA4BFC-FFE7-4D6E-A4EF-A1F3F1513067}" presName="accentRepeatNode" presStyleLbl="solidFgAcc1" presStyleIdx="1" presStyleCnt="4" custScaleX="99855" custLinFactNeighborX="-4508" custLinFactNeighborY="3792"/>
      <dgm:spPr>
        <a:solidFill>
          <a:schemeClr val="tx2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plastic">
          <a:bevelT w="361950" h="247650"/>
          <a:contourClr>
            <a:srgbClr val="FFFFFF"/>
          </a:contourClr>
        </a:sp3d>
      </dgm:spPr>
    </dgm:pt>
    <dgm:pt modelId="{354C5BC1-19DC-415B-9062-BB748A66E9D9}" type="pres">
      <dgm:prSet presAssocID="{E3A07721-4E0C-47B9-B47E-3C4C7D0106C3}" presName="text_3" presStyleLbl="node1" presStyleIdx="2" presStyleCnt="4" custScaleX="1049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17260-C129-42C2-B443-D4892C5282E0}" type="pres">
      <dgm:prSet presAssocID="{E3A07721-4E0C-47B9-B47E-3C4C7D0106C3}" presName="accent_3" presStyleCnt="0"/>
      <dgm:spPr/>
    </dgm:pt>
    <dgm:pt modelId="{E19148EC-2FF7-48A4-83FC-BD32B1ECE80B}" type="pres">
      <dgm:prSet presAssocID="{E3A07721-4E0C-47B9-B47E-3C4C7D0106C3}" presName="accentRepeatNode" presStyleLbl="solidFgAcc1" presStyleIdx="2" presStyleCnt="4" custLinFactNeighborX="-4581" custLinFactNeighborY="-37"/>
      <dgm:spPr>
        <a:solidFill>
          <a:schemeClr val="tx2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plastic">
          <a:bevelT w="361950" h="247650"/>
          <a:contourClr>
            <a:srgbClr val="FFFFFF"/>
          </a:contourClr>
        </a:sp3d>
      </dgm:spPr>
    </dgm:pt>
    <dgm:pt modelId="{73B5EC63-97FC-4AA7-BC6F-DB8AF1A8D4DE}" type="pres">
      <dgm:prSet presAssocID="{E0B50C86-2EE0-45D8-A495-C4C404D5F400}" presName="text_4" presStyleLbl="node1" presStyleIdx="3" presStyleCnt="4" custScaleX="1046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E9F3A9-7C45-4B9F-8A88-49C5EF077411}" type="pres">
      <dgm:prSet presAssocID="{E0B50C86-2EE0-45D8-A495-C4C404D5F400}" presName="accent_4" presStyleCnt="0"/>
      <dgm:spPr/>
    </dgm:pt>
    <dgm:pt modelId="{77966661-EA69-462B-B101-DA0B5E2348E3}" type="pres">
      <dgm:prSet presAssocID="{E0B50C86-2EE0-45D8-A495-C4C404D5F400}" presName="accentRepeatNode" presStyleLbl="solidFgAcc1" presStyleIdx="3" presStyleCnt="4" custLinFactNeighborX="-25720" custLinFactNeighborY="-635"/>
      <dgm:spPr>
        <a:solidFill>
          <a:schemeClr val="tx2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plastic">
          <a:bevelT w="361950" h="247650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</dgm:ptLst>
  <dgm:cxnLst>
    <dgm:cxn modelId="{ECD12535-97F0-4523-A4D7-CF80F524B533}" srcId="{4A0E0575-B83F-47D2-834A-DC0E68476416}" destId="{E3A07721-4E0C-47B9-B47E-3C4C7D0106C3}" srcOrd="2" destOrd="0" parTransId="{1B26B97D-EC5B-4A82-8C60-7560B2D56111}" sibTransId="{F478901B-12B9-46E9-84DF-2FCB5C17868F}"/>
    <dgm:cxn modelId="{9C737880-412A-4EDB-BD26-A9CBEE2688BE}" type="presOf" srcId="{E3A07721-4E0C-47B9-B47E-3C4C7D0106C3}" destId="{354C5BC1-19DC-415B-9062-BB748A66E9D9}" srcOrd="0" destOrd="0" presId="urn:microsoft.com/office/officeart/2008/layout/VerticalCurvedList"/>
    <dgm:cxn modelId="{48980E00-447C-4119-BE9F-A6470C8D97FC}" type="presOf" srcId="{4A0E0575-B83F-47D2-834A-DC0E68476416}" destId="{7C68337B-F758-4F04-BB15-640D1699C08E}" srcOrd="0" destOrd="0" presId="urn:microsoft.com/office/officeart/2008/layout/VerticalCurvedList"/>
    <dgm:cxn modelId="{FEFA38CE-3EB6-4CF0-866F-CEA8DB17AEA6}" type="presOf" srcId="{20DA4BFC-FFE7-4D6E-A4EF-A1F3F1513067}" destId="{661354A3-F785-4B29-A95C-F6EC0DF07DB3}" srcOrd="0" destOrd="0" presId="urn:microsoft.com/office/officeart/2008/layout/VerticalCurvedList"/>
    <dgm:cxn modelId="{770DCEF6-C252-4BE7-BBCF-F931F12E8849}" type="presOf" srcId="{ECF0914D-D8D2-43D2-A8C5-6427E1783608}" destId="{C7FD6FDA-3A84-40BA-BF10-21508867EF81}" srcOrd="0" destOrd="0" presId="urn:microsoft.com/office/officeart/2008/layout/VerticalCurvedList"/>
    <dgm:cxn modelId="{4600D9E8-ABD9-454E-81C2-D094EF6FC43A}" type="presOf" srcId="{E0B50C86-2EE0-45D8-A495-C4C404D5F400}" destId="{73B5EC63-97FC-4AA7-BC6F-DB8AF1A8D4DE}" srcOrd="0" destOrd="0" presId="urn:microsoft.com/office/officeart/2008/layout/VerticalCurvedList"/>
    <dgm:cxn modelId="{25D96750-2D67-42A2-AA33-98555D907CF6}" srcId="{4A0E0575-B83F-47D2-834A-DC0E68476416}" destId="{E0B50C86-2EE0-45D8-A495-C4C404D5F400}" srcOrd="3" destOrd="0" parTransId="{2C501F32-0D66-4A55-84C0-03D6CB8B7EDA}" sibTransId="{EE8C0D05-F8AE-43B2-A3A6-7B8F8DE8BA19}"/>
    <dgm:cxn modelId="{4C59A791-354A-40A0-BA07-11564CC38D25}" srcId="{4A0E0575-B83F-47D2-834A-DC0E68476416}" destId="{20DA4BFC-FFE7-4D6E-A4EF-A1F3F1513067}" srcOrd="1" destOrd="0" parTransId="{81FD5758-EB71-4C8A-9154-30A1BB751D59}" sibTransId="{ED883203-2219-4F3D-9CDD-6DB150BCE370}"/>
    <dgm:cxn modelId="{BBC53CB4-3B44-41AE-A40B-211DCA1784FB}" srcId="{4A0E0575-B83F-47D2-834A-DC0E68476416}" destId="{ECF0914D-D8D2-43D2-A8C5-6427E1783608}" srcOrd="0" destOrd="0" parTransId="{FE535C75-8BFA-4F0B-A4F3-FABE762A09CF}" sibTransId="{519F5C32-7A3F-4551-9CDF-B26C2CC4BE25}"/>
    <dgm:cxn modelId="{FE1BA261-F80D-4E89-80B8-F09BD7A934FA}" type="presOf" srcId="{519F5C32-7A3F-4551-9CDF-B26C2CC4BE25}" destId="{E8A56116-EB0B-47C9-9491-24DD7AAE13F5}" srcOrd="0" destOrd="0" presId="urn:microsoft.com/office/officeart/2008/layout/VerticalCurvedList"/>
    <dgm:cxn modelId="{7A7F7869-D5E3-44E3-91BF-9FDFDF425DB0}" type="presParOf" srcId="{7C68337B-F758-4F04-BB15-640D1699C08E}" destId="{0D0F55DC-A78C-485F-949B-73605DF91A11}" srcOrd="0" destOrd="0" presId="urn:microsoft.com/office/officeart/2008/layout/VerticalCurvedList"/>
    <dgm:cxn modelId="{A8B2052E-9901-47E3-854B-1172F0695DC4}" type="presParOf" srcId="{0D0F55DC-A78C-485F-949B-73605DF91A11}" destId="{3548AE6E-3A84-46E6-BDB4-6186E40D1140}" srcOrd="0" destOrd="0" presId="urn:microsoft.com/office/officeart/2008/layout/VerticalCurvedList"/>
    <dgm:cxn modelId="{BFCCFBAF-DE44-4CB5-9E56-77CBDF705847}" type="presParOf" srcId="{3548AE6E-3A84-46E6-BDB4-6186E40D1140}" destId="{0A9D00AC-594F-4CA0-8099-82D1BE1DD53B}" srcOrd="0" destOrd="0" presId="urn:microsoft.com/office/officeart/2008/layout/VerticalCurvedList"/>
    <dgm:cxn modelId="{810FEEC6-6AC1-4E77-A213-BAB190DD168E}" type="presParOf" srcId="{3548AE6E-3A84-46E6-BDB4-6186E40D1140}" destId="{E8A56116-EB0B-47C9-9491-24DD7AAE13F5}" srcOrd="1" destOrd="0" presId="urn:microsoft.com/office/officeart/2008/layout/VerticalCurvedList"/>
    <dgm:cxn modelId="{E6337A75-F619-4C9C-8B16-76302C966CA2}" type="presParOf" srcId="{3548AE6E-3A84-46E6-BDB4-6186E40D1140}" destId="{091A8918-A899-4C41-BC09-87A603059B80}" srcOrd="2" destOrd="0" presId="urn:microsoft.com/office/officeart/2008/layout/VerticalCurvedList"/>
    <dgm:cxn modelId="{161CB802-CCA1-4FCA-8403-7DDC4D57270D}" type="presParOf" srcId="{3548AE6E-3A84-46E6-BDB4-6186E40D1140}" destId="{4F1CF066-02FE-409C-A400-8365431AE32B}" srcOrd="3" destOrd="0" presId="urn:microsoft.com/office/officeart/2008/layout/VerticalCurvedList"/>
    <dgm:cxn modelId="{841BFADB-DADA-4FCF-8D0D-6EDDC7532A6F}" type="presParOf" srcId="{0D0F55DC-A78C-485F-949B-73605DF91A11}" destId="{C7FD6FDA-3A84-40BA-BF10-21508867EF81}" srcOrd="1" destOrd="0" presId="urn:microsoft.com/office/officeart/2008/layout/VerticalCurvedList"/>
    <dgm:cxn modelId="{2BF2FA89-6161-4F1A-97C0-C6EFCB50C82B}" type="presParOf" srcId="{0D0F55DC-A78C-485F-949B-73605DF91A11}" destId="{82EFF527-8483-47CA-BFFA-B1A74654CE4A}" srcOrd="2" destOrd="0" presId="urn:microsoft.com/office/officeart/2008/layout/VerticalCurvedList"/>
    <dgm:cxn modelId="{DE2382B1-EC71-4AD6-9948-110005A4DFCB}" type="presParOf" srcId="{82EFF527-8483-47CA-BFFA-B1A74654CE4A}" destId="{1E1938DE-0310-4E5C-983C-9B66CF49F221}" srcOrd="0" destOrd="0" presId="urn:microsoft.com/office/officeart/2008/layout/VerticalCurvedList"/>
    <dgm:cxn modelId="{5C722A74-94EB-4701-882F-A748E173DCB8}" type="presParOf" srcId="{0D0F55DC-A78C-485F-949B-73605DF91A11}" destId="{661354A3-F785-4B29-A95C-F6EC0DF07DB3}" srcOrd="3" destOrd="0" presId="urn:microsoft.com/office/officeart/2008/layout/VerticalCurvedList"/>
    <dgm:cxn modelId="{54E59130-B391-4977-B72C-26471F909435}" type="presParOf" srcId="{0D0F55DC-A78C-485F-949B-73605DF91A11}" destId="{ACCE680B-6740-484F-B56B-29EDA78D83A6}" srcOrd="4" destOrd="0" presId="urn:microsoft.com/office/officeart/2008/layout/VerticalCurvedList"/>
    <dgm:cxn modelId="{BBF419A0-90C1-400E-9D0D-D7F1DD87A238}" type="presParOf" srcId="{ACCE680B-6740-484F-B56B-29EDA78D83A6}" destId="{30ABE971-75E5-444D-9F4E-982FB02CEDBD}" srcOrd="0" destOrd="0" presId="urn:microsoft.com/office/officeart/2008/layout/VerticalCurvedList"/>
    <dgm:cxn modelId="{571D655F-F0DC-4278-AC13-5ECDC7B4B2C9}" type="presParOf" srcId="{0D0F55DC-A78C-485F-949B-73605DF91A11}" destId="{354C5BC1-19DC-415B-9062-BB748A66E9D9}" srcOrd="5" destOrd="0" presId="urn:microsoft.com/office/officeart/2008/layout/VerticalCurvedList"/>
    <dgm:cxn modelId="{A25D4A1B-B00B-4851-A5AF-E7D0AF26C274}" type="presParOf" srcId="{0D0F55DC-A78C-485F-949B-73605DF91A11}" destId="{F2217260-C129-42C2-B443-D4892C5282E0}" srcOrd="6" destOrd="0" presId="urn:microsoft.com/office/officeart/2008/layout/VerticalCurvedList"/>
    <dgm:cxn modelId="{1556CEB0-A824-4AB5-8EB7-2A1F3452F17D}" type="presParOf" srcId="{F2217260-C129-42C2-B443-D4892C5282E0}" destId="{E19148EC-2FF7-48A4-83FC-BD32B1ECE80B}" srcOrd="0" destOrd="0" presId="urn:microsoft.com/office/officeart/2008/layout/VerticalCurvedList"/>
    <dgm:cxn modelId="{E43E1D27-6E17-44F8-8148-1E38A7B6B29B}" type="presParOf" srcId="{0D0F55DC-A78C-485F-949B-73605DF91A11}" destId="{73B5EC63-97FC-4AA7-BC6F-DB8AF1A8D4DE}" srcOrd="7" destOrd="0" presId="urn:microsoft.com/office/officeart/2008/layout/VerticalCurvedList"/>
    <dgm:cxn modelId="{FC79155E-A1E7-4A5A-974F-E1CFCD25922A}" type="presParOf" srcId="{0D0F55DC-A78C-485F-949B-73605DF91A11}" destId="{2BE9F3A9-7C45-4B9F-8A88-49C5EF077411}" srcOrd="8" destOrd="0" presId="urn:microsoft.com/office/officeart/2008/layout/VerticalCurvedList"/>
    <dgm:cxn modelId="{C77723B5-162B-4837-82BC-94C9D13E420F}" type="presParOf" srcId="{2BE9F3A9-7C45-4B9F-8A88-49C5EF077411}" destId="{77966661-EA69-462B-B101-DA0B5E2348E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6A2679-45B3-45FF-8C26-8EDAEEC82486}" type="doc">
      <dgm:prSet loTypeId="urn:microsoft.com/office/officeart/2005/8/layout/hierarchy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322A71-76AF-437A-8851-A9EF1F83F3B4}">
      <dgm:prSet phldrT="[Text]"/>
      <dgm:spPr/>
      <dgm:t>
        <a:bodyPr lIns="457200"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Business involvement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60D080-6FA2-46A9-95A3-9E2B75734860}" type="parTrans" cxnId="{65A3BFA5-89C7-44F7-B7D3-D6D708EE450F}">
      <dgm:prSet/>
      <dgm:spPr/>
      <dgm:t>
        <a:bodyPr/>
        <a:lstStyle/>
        <a:p>
          <a:endParaRPr lang="en-US"/>
        </a:p>
      </dgm:t>
    </dgm:pt>
    <dgm:pt modelId="{05517D5B-65C2-4814-BC3B-CA418FE3C545}" type="sibTrans" cxnId="{65A3BFA5-89C7-44F7-B7D3-D6D708EE450F}">
      <dgm:prSet/>
      <dgm:spPr/>
      <dgm:t>
        <a:bodyPr/>
        <a:lstStyle/>
        <a:p>
          <a:endParaRPr lang="en-US"/>
        </a:p>
      </dgm:t>
    </dgm:pt>
    <dgm:pt modelId="{9F1D581B-DE0E-4191-B6B0-96F90881C3E3}">
      <dgm:prSet/>
      <dgm:spPr>
        <a:solidFill>
          <a:schemeClr val="bg1">
            <a:alpha val="90000"/>
          </a:schemeClr>
        </a:solidFill>
        <a:ln w="38100">
          <a:solidFill>
            <a:schemeClr val="accent1">
              <a:lumMod val="75000"/>
            </a:schemeClr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dirty="0" smtClean="0"/>
            <a:t>Employers are the foundation of every apprenticeship program</a:t>
          </a:r>
          <a:endParaRPr lang="en-US" dirty="0"/>
        </a:p>
      </dgm:t>
    </dgm:pt>
    <dgm:pt modelId="{5503ECAD-2E3B-41C9-9483-EA621B8C1580}" type="parTrans" cxnId="{5EC1EC0D-B4FD-4E04-B98E-C4A79441D3F0}">
      <dgm:prSet/>
      <dgm:spPr>
        <a:ln w="28575">
          <a:solidFill>
            <a:schemeClr val="accent1">
              <a:lumMod val="40000"/>
              <a:lumOff val="60000"/>
            </a:schemeClr>
          </a:solidFill>
          <a:prstDash val="sysDash"/>
        </a:ln>
      </dgm:spPr>
      <dgm:t>
        <a:bodyPr/>
        <a:lstStyle/>
        <a:p>
          <a:endParaRPr lang="en-US"/>
        </a:p>
      </dgm:t>
    </dgm:pt>
    <dgm:pt modelId="{D10460BC-E31E-458C-A58D-BCC01FE638A5}" type="sibTrans" cxnId="{5EC1EC0D-B4FD-4E04-B98E-C4A79441D3F0}">
      <dgm:prSet/>
      <dgm:spPr/>
      <dgm:t>
        <a:bodyPr/>
        <a:lstStyle/>
        <a:p>
          <a:endParaRPr lang="en-US"/>
        </a:p>
      </dgm:t>
    </dgm:pt>
    <dgm:pt modelId="{1BB28B5C-E6F4-444F-ACA6-8FC4485D37A2}">
      <dgm:prSet/>
      <dgm:spPr>
        <a:solidFill>
          <a:schemeClr val="bg1">
            <a:alpha val="90000"/>
          </a:schemeClr>
        </a:solidFill>
        <a:ln w="38100">
          <a:solidFill>
            <a:schemeClr val="accent1">
              <a:lumMod val="75000"/>
            </a:schemeClr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dirty="0" smtClean="0"/>
            <a:t>They must be involved in every step of designing the apprenticeship</a:t>
          </a:r>
        </a:p>
      </dgm:t>
    </dgm:pt>
    <dgm:pt modelId="{293EE80F-6D6F-4036-8A7A-4AE5F4701A51}" type="parTrans" cxnId="{1EABAD64-7E19-4389-AAEC-465F4FCA7074}">
      <dgm:prSet/>
      <dgm:spPr>
        <a:ln w="28575">
          <a:solidFill>
            <a:schemeClr val="accent1">
              <a:lumMod val="40000"/>
              <a:lumOff val="60000"/>
            </a:schemeClr>
          </a:solidFill>
          <a:prstDash val="sysDash"/>
        </a:ln>
      </dgm:spPr>
      <dgm:t>
        <a:bodyPr/>
        <a:lstStyle/>
        <a:p>
          <a:endParaRPr lang="en-US"/>
        </a:p>
      </dgm:t>
    </dgm:pt>
    <dgm:pt modelId="{52767058-B51F-4A17-ADF3-14E9E1915984}" type="sibTrans" cxnId="{1EABAD64-7E19-4389-AAEC-465F4FCA7074}">
      <dgm:prSet/>
      <dgm:spPr/>
      <dgm:t>
        <a:bodyPr/>
        <a:lstStyle/>
        <a:p>
          <a:endParaRPr lang="en-US"/>
        </a:p>
      </dgm:t>
    </dgm:pt>
    <dgm:pt modelId="{A90A5272-B187-4B00-A06B-0D795AA2A46A}">
      <dgm:prSet/>
      <dgm:spPr/>
      <dgm:t>
        <a:bodyPr lIns="457200"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Structured on-the-job training</a:t>
          </a:r>
        </a:p>
      </dgm:t>
    </dgm:pt>
    <dgm:pt modelId="{D54D97D8-B214-49F0-97FD-CE088333ECDE}" type="parTrans" cxnId="{EF86C6BD-6ABC-480D-BAA9-7C0D90398FAD}">
      <dgm:prSet/>
      <dgm:spPr/>
      <dgm:t>
        <a:bodyPr/>
        <a:lstStyle/>
        <a:p>
          <a:endParaRPr lang="en-US"/>
        </a:p>
      </dgm:t>
    </dgm:pt>
    <dgm:pt modelId="{0FB95E5F-30D0-49E2-B4C3-08F9CB9C4EFC}" type="sibTrans" cxnId="{EF86C6BD-6ABC-480D-BAA9-7C0D90398FAD}">
      <dgm:prSet/>
      <dgm:spPr/>
      <dgm:t>
        <a:bodyPr/>
        <a:lstStyle/>
        <a:p>
          <a:endParaRPr lang="en-US"/>
        </a:p>
      </dgm:t>
    </dgm:pt>
    <dgm:pt modelId="{5F0516CD-FD1E-4659-9C44-8A64CBC12C14}">
      <dgm:prSet/>
      <dgm:spPr>
        <a:solidFill>
          <a:schemeClr val="bg1">
            <a:alpha val="90000"/>
          </a:schemeClr>
        </a:solidFill>
        <a:ln w="38100">
          <a:solidFill>
            <a:schemeClr val="accent1">
              <a:lumMod val="75000"/>
            </a:schemeClr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dirty="0" smtClean="0"/>
            <a:t>Hands-on training with experienced mentor (usually one year or more)</a:t>
          </a:r>
        </a:p>
      </dgm:t>
    </dgm:pt>
    <dgm:pt modelId="{0E7FB854-8C16-4A3B-9206-468DE76937C4}" type="parTrans" cxnId="{E545C33D-224E-41F7-9DF8-EB75E2543488}">
      <dgm:prSet/>
      <dgm:spPr>
        <a:ln w="28575">
          <a:solidFill>
            <a:schemeClr val="accent1">
              <a:lumMod val="40000"/>
              <a:lumOff val="60000"/>
            </a:schemeClr>
          </a:solidFill>
          <a:prstDash val="sysDash"/>
        </a:ln>
      </dgm:spPr>
      <dgm:t>
        <a:bodyPr/>
        <a:lstStyle/>
        <a:p>
          <a:endParaRPr lang="en-US"/>
        </a:p>
      </dgm:t>
    </dgm:pt>
    <dgm:pt modelId="{52DDECF3-40DB-4853-9A64-B3C44F16E108}" type="sibTrans" cxnId="{E545C33D-224E-41F7-9DF8-EB75E2543488}">
      <dgm:prSet/>
      <dgm:spPr/>
      <dgm:t>
        <a:bodyPr/>
        <a:lstStyle/>
        <a:p>
          <a:endParaRPr lang="en-US"/>
        </a:p>
      </dgm:t>
    </dgm:pt>
    <dgm:pt modelId="{F46DAB9E-7F43-42ED-A2E0-6CFFC860EF2E}">
      <dgm:prSet/>
      <dgm:spPr>
        <a:solidFill>
          <a:schemeClr val="bg1">
            <a:alpha val="90000"/>
          </a:schemeClr>
        </a:solidFill>
        <a:ln w="38100">
          <a:solidFill>
            <a:schemeClr val="accent1">
              <a:lumMod val="75000"/>
            </a:schemeClr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dirty="0" smtClean="0"/>
            <a:t>Involves all necessary skills and knowledge for full proficiency on the job</a:t>
          </a:r>
        </a:p>
      </dgm:t>
    </dgm:pt>
    <dgm:pt modelId="{231A098B-DE47-40AB-83DD-9FE4ADE0060B}" type="parTrans" cxnId="{EA377C44-83F7-4894-AF31-1959711EE2CB}">
      <dgm:prSet/>
      <dgm:spPr>
        <a:ln w="28575">
          <a:solidFill>
            <a:schemeClr val="accent1">
              <a:lumMod val="40000"/>
              <a:lumOff val="60000"/>
            </a:schemeClr>
          </a:solidFill>
          <a:prstDash val="sysDash"/>
        </a:ln>
      </dgm:spPr>
      <dgm:t>
        <a:bodyPr/>
        <a:lstStyle/>
        <a:p>
          <a:endParaRPr lang="en-US"/>
        </a:p>
      </dgm:t>
    </dgm:pt>
    <dgm:pt modelId="{0C1F8673-0AEA-4BAC-B775-E46876092776}" type="sibTrans" cxnId="{EA377C44-83F7-4894-AF31-1959711EE2CB}">
      <dgm:prSet/>
      <dgm:spPr/>
      <dgm:t>
        <a:bodyPr/>
        <a:lstStyle/>
        <a:p>
          <a:endParaRPr lang="en-US"/>
        </a:p>
      </dgm:t>
    </dgm:pt>
    <dgm:pt modelId="{93E43231-9599-4F2D-8E98-9584690E241D}">
      <dgm:prSet/>
      <dgm:spPr/>
      <dgm:t>
        <a:bodyPr lIns="457200"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Related training and instruction</a:t>
          </a:r>
        </a:p>
      </dgm:t>
    </dgm:pt>
    <dgm:pt modelId="{2B406327-FC0F-47E2-A550-29E843070D9F}" type="parTrans" cxnId="{321E6F30-4D10-4352-8867-7AA0F0B96BAB}">
      <dgm:prSet/>
      <dgm:spPr/>
      <dgm:t>
        <a:bodyPr/>
        <a:lstStyle/>
        <a:p>
          <a:endParaRPr lang="en-US"/>
        </a:p>
      </dgm:t>
    </dgm:pt>
    <dgm:pt modelId="{EC08585B-C723-48DB-B692-004661196C2E}" type="sibTrans" cxnId="{321E6F30-4D10-4352-8867-7AA0F0B96BAB}">
      <dgm:prSet/>
      <dgm:spPr/>
      <dgm:t>
        <a:bodyPr/>
        <a:lstStyle/>
        <a:p>
          <a:endParaRPr lang="en-US"/>
        </a:p>
      </dgm:t>
    </dgm:pt>
    <dgm:pt modelId="{DEE9061E-87AA-4F93-B5BF-7D9CF5F612D2}">
      <dgm:prSet/>
      <dgm:spPr>
        <a:solidFill>
          <a:schemeClr val="bg1">
            <a:alpha val="90000"/>
          </a:schemeClr>
        </a:solidFill>
        <a:ln w="38100">
          <a:solidFill>
            <a:schemeClr val="accent1">
              <a:lumMod val="75000"/>
            </a:schemeClr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dirty="0" smtClean="0"/>
            <a:t>Delivers technical, workforce and academic knowledge needed for the job</a:t>
          </a:r>
        </a:p>
      </dgm:t>
    </dgm:pt>
    <dgm:pt modelId="{7D53D07F-11BF-46C7-8B54-DB09294D6E7C}" type="parTrans" cxnId="{8D7985EF-FD9A-4E89-802C-3215D88F0E69}">
      <dgm:prSet/>
      <dgm:spPr>
        <a:ln w="28575">
          <a:solidFill>
            <a:schemeClr val="accent1">
              <a:lumMod val="40000"/>
              <a:lumOff val="60000"/>
            </a:schemeClr>
          </a:solidFill>
          <a:prstDash val="sysDash"/>
        </a:ln>
      </dgm:spPr>
      <dgm:t>
        <a:bodyPr/>
        <a:lstStyle/>
        <a:p>
          <a:endParaRPr lang="en-US"/>
        </a:p>
      </dgm:t>
    </dgm:pt>
    <dgm:pt modelId="{588AD5DD-853E-4F10-B248-256F89370F54}" type="sibTrans" cxnId="{8D7985EF-FD9A-4E89-802C-3215D88F0E69}">
      <dgm:prSet/>
      <dgm:spPr/>
      <dgm:t>
        <a:bodyPr/>
        <a:lstStyle/>
        <a:p>
          <a:endParaRPr lang="en-US"/>
        </a:p>
      </dgm:t>
    </dgm:pt>
    <dgm:pt modelId="{8B60878B-3C1A-4C63-B6D5-6E15B3C9559D}">
      <dgm:prSet/>
      <dgm:spPr>
        <a:solidFill>
          <a:schemeClr val="bg1">
            <a:alpha val="90000"/>
          </a:schemeClr>
        </a:solidFill>
        <a:ln w="38100">
          <a:solidFill>
            <a:schemeClr val="accent1">
              <a:lumMod val="75000"/>
            </a:schemeClr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dirty="0" smtClean="0"/>
            <a:t>Education partners collaborate with business to develop curriculum to ensure success</a:t>
          </a:r>
          <a:endParaRPr lang="en-US" dirty="0"/>
        </a:p>
      </dgm:t>
    </dgm:pt>
    <dgm:pt modelId="{B6566A7E-FB3C-4C24-9480-F7467A50D5DB}" type="parTrans" cxnId="{3DD27E6E-56A3-4B9A-8693-A00FA710B68A}">
      <dgm:prSet/>
      <dgm:spPr>
        <a:ln w="28575">
          <a:solidFill>
            <a:schemeClr val="accent1">
              <a:lumMod val="40000"/>
              <a:lumOff val="60000"/>
            </a:schemeClr>
          </a:solidFill>
          <a:prstDash val="sysDash"/>
        </a:ln>
      </dgm:spPr>
      <dgm:t>
        <a:bodyPr/>
        <a:lstStyle/>
        <a:p>
          <a:endParaRPr lang="en-US"/>
        </a:p>
      </dgm:t>
    </dgm:pt>
    <dgm:pt modelId="{032C6C85-186F-4FA6-B665-733D3680716C}" type="sibTrans" cxnId="{3DD27E6E-56A3-4B9A-8693-A00FA710B68A}">
      <dgm:prSet/>
      <dgm:spPr/>
      <dgm:t>
        <a:bodyPr/>
        <a:lstStyle/>
        <a:p>
          <a:endParaRPr lang="en-US"/>
        </a:p>
      </dgm:t>
    </dgm:pt>
    <dgm:pt modelId="{342BF2B3-F631-4413-9B4A-DC8C007206A2}" type="pres">
      <dgm:prSet presAssocID="{066A2679-45B3-45FF-8C26-8EDAEEC824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E0DD7CD-6CBF-4A47-AB28-AF31FE7AEF00}" type="pres">
      <dgm:prSet presAssocID="{32322A71-76AF-437A-8851-A9EF1F83F3B4}" presName="root" presStyleCnt="0"/>
      <dgm:spPr/>
    </dgm:pt>
    <dgm:pt modelId="{B2EE0FA0-C473-4AA8-AC90-403DC8419772}" type="pres">
      <dgm:prSet presAssocID="{32322A71-76AF-437A-8851-A9EF1F83F3B4}" presName="rootComposite" presStyleCnt="0"/>
      <dgm:spPr/>
    </dgm:pt>
    <dgm:pt modelId="{CFA390E5-A373-486E-864A-085DFE8946A9}" type="pres">
      <dgm:prSet presAssocID="{32322A71-76AF-437A-8851-A9EF1F83F3B4}" presName="rootText" presStyleLbl="node1" presStyleIdx="0" presStyleCnt="3"/>
      <dgm:spPr/>
      <dgm:t>
        <a:bodyPr/>
        <a:lstStyle/>
        <a:p>
          <a:endParaRPr lang="en-US"/>
        </a:p>
      </dgm:t>
    </dgm:pt>
    <dgm:pt modelId="{216ED50A-2BA0-4783-833E-7B2C89818361}" type="pres">
      <dgm:prSet presAssocID="{32322A71-76AF-437A-8851-A9EF1F83F3B4}" presName="rootConnector" presStyleLbl="node1" presStyleIdx="0" presStyleCnt="3"/>
      <dgm:spPr/>
      <dgm:t>
        <a:bodyPr/>
        <a:lstStyle/>
        <a:p>
          <a:endParaRPr lang="en-US"/>
        </a:p>
      </dgm:t>
    </dgm:pt>
    <dgm:pt modelId="{8B7C3099-9056-4307-8C79-9524F16C80A0}" type="pres">
      <dgm:prSet presAssocID="{32322A71-76AF-437A-8851-A9EF1F83F3B4}" presName="childShape" presStyleCnt="0"/>
      <dgm:spPr/>
    </dgm:pt>
    <dgm:pt modelId="{54DD5344-865A-45F6-8D11-75DFA1307FC1}" type="pres">
      <dgm:prSet presAssocID="{5503ECAD-2E3B-41C9-9483-EA621B8C1580}" presName="Name13" presStyleLbl="parChTrans1D2" presStyleIdx="0" presStyleCnt="6"/>
      <dgm:spPr/>
      <dgm:t>
        <a:bodyPr/>
        <a:lstStyle/>
        <a:p>
          <a:endParaRPr lang="en-US"/>
        </a:p>
      </dgm:t>
    </dgm:pt>
    <dgm:pt modelId="{BC1C21D0-9F89-44A2-AFAF-F9ECF128686E}" type="pres">
      <dgm:prSet presAssocID="{9F1D581B-DE0E-4191-B6B0-96F90881C3E3}" presName="childText" presStyleLbl="bgAcc1" presStyleIdx="0" presStyleCnt="6" custScaleY="124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FEA25-56DA-4868-ADCD-54D54C262DC6}" type="pres">
      <dgm:prSet presAssocID="{293EE80F-6D6F-4036-8A7A-4AE5F4701A51}" presName="Name13" presStyleLbl="parChTrans1D2" presStyleIdx="1" presStyleCnt="6"/>
      <dgm:spPr/>
      <dgm:t>
        <a:bodyPr/>
        <a:lstStyle/>
        <a:p>
          <a:endParaRPr lang="en-US"/>
        </a:p>
      </dgm:t>
    </dgm:pt>
    <dgm:pt modelId="{B542C025-A3A4-46A0-B926-D194E102EEC5}" type="pres">
      <dgm:prSet presAssocID="{1BB28B5C-E6F4-444F-ACA6-8FC4485D37A2}" presName="childText" presStyleLbl="bgAcc1" presStyleIdx="1" presStyleCnt="6" custScaleY="124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95E6B-6E1A-4AD6-B853-83381A9D2340}" type="pres">
      <dgm:prSet presAssocID="{A90A5272-B187-4B00-A06B-0D795AA2A46A}" presName="root" presStyleCnt="0"/>
      <dgm:spPr/>
    </dgm:pt>
    <dgm:pt modelId="{286B2640-9804-47DF-9BF6-FDAC47360F3D}" type="pres">
      <dgm:prSet presAssocID="{A90A5272-B187-4B00-A06B-0D795AA2A46A}" presName="rootComposite" presStyleCnt="0"/>
      <dgm:spPr/>
    </dgm:pt>
    <dgm:pt modelId="{7412E842-0EAF-4B20-9435-A85D622F0E5A}" type="pres">
      <dgm:prSet presAssocID="{A90A5272-B187-4B00-A06B-0D795AA2A46A}" presName="rootText" presStyleLbl="node1" presStyleIdx="1" presStyleCnt="3"/>
      <dgm:spPr/>
      <dgm:t>
        <a:bodyPr/>
        <a:lstStyle/>
        <a:p>
          <a:endParaRPr lang="en-US"/>
        </a:p>
      </dgm:t>
    </dgm:pt>
    <dgm:pt modelId="{9969E049-43E2-4E39-A377-220503EA04E6}" type="pres">
      <dgm:prSet presAssocID="{A90A5272-B187-4B00-A06B-0D795AA2A46A}" presName="rootConnector" presStyleLbl="node1" presStyleIdx="1" presStyleCnt="3"/>
      <dgm:spPr/>
      <dgm:t>
        <a:bodyPr/>
        <a:lstStyle/>
        <a:p>
          <a:endParaRPr lang="en-US"/>
        </a:p>
      </dgm:t>
    </dgm:pt>
    <dgm:pt modelId="{0364709B-8EDD-47A6-9FE1-C0D678B3DB9F}" type="pres">
      <dgm:prSet presAssocID="{A90A5272-B187-4B00-A06B-0D795AA2A46A}" presName="childShape" presStyleCnt="0"/>
      <dgm:spPr/>
    </dgm:pt>
    <dgm:pt modelId="{22C83551-FE55-4B26-99A5-7302CF81A92E}" type="pres">
      <dgm:prSet presAssocID="{0E7FB854-8C16-4A3B-9206-468DE76937C4}" presName="Name13" presStyleLbl="parChTrans1D2" presStyleIdx="2" presStyleCnt="6"/>
      <dgm:spPr/>
      <dgm:t>
        <a:bodyPr/>
        <a:lstStyle/>
        <a:p>
          <a:endParaRPr lang="en-US"/>
        </a:p>
      </dgm:t>
    </dgm:pt>
    <dgm:pt modelId="{61026500-F26B-4B6D-81D1-A78AE5071FCC}" type="pres">
      <dgm:prSet presAssocID="{5F0516CD-FD1E-4659-9C44-8A64CBC12C14}" presName="childText" presStyleLbl="bgAcc1" presStyleIdx="2" presStyleCnt="6" custScaleY="124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077F2E-0F24-40F1-B0AE-DEDE3A7714A8}" type="pres">
      <dgm:prSet presAssocID="{231A098B-DE47-40AB-83DD-9FE4ADE0060B}" presName="Name13" presStyleLbl="parChTrans1D2" presStyleIdx="3" presStyleCnt="6"/>
      <dgm:spPr/>
      <dgm:t>
        <a:bodyPr/>
        <a:lstStyle/>
        <a:p>
          <a:endParaRPr lang="en-US"/>
        </a:p>
      </dgm:t>
    </dgm:pt>
    <dgm:pt modelId="{0F337451-3135-4BBE-AA1D-CE2DD324BB66}" type="pres">
      <dgm:prSet presAssocID="{F46DAB9E-7F43-42ED-A2E0-6CFFC860EF2E}" presName="childText" presStyleLbl="bgAcc1" presStyleIdx="3" presStyleCnt="6" custScaleY="124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5101B1-C29C-47F4-965F-54748E8401F8}" type="pres">
      <dgm:prSet presAssocID="{93E43231-9599-4F2D-8E98-9584690E241D}" presName="root" presStyleCnt="0"/>
      <dgm:spPr/>
    </dgm:pt>
    <dgm:pt modelId="{239DA80D-B6FF-43A2-BBA8-4373CCFBE713}" type="pres">
      <dgm:prSet presAssocID="{93E43231-9599-4F2D-8E98-9584690E241D}" presName="rootComposite" presStyleCnt="0"/>
      <dgm:spPr/>
    </dgm:pt>
    <dgm:pt modelId="{47530CCB-DCDB-48D4-90A7-7037BB2479A3}" type="pres">
      <dgm:prSet presAssocID="{93E43231-9599-4F2D-8E98-9584690E241D}" presName="rootText" presStyleLbl="node1" presStyleIdx="2" presStyleCnt="3"/>
      <dgm:spPr/>
      <dgm:t>
        <a:bodyPr/>
        <a:lstStyle/>
        <a:p>
          <a:endParaRPr lang="en-US"/>
        </a:p>
      </dgm:t>
    </dgm:pt>
    <dgm:pt modelId="{227CF066-DA7B-4F10-9E9F-D5A17FED8E46}" type="pres">
      <dgm:prSet presAssocID="{93E43231-9599-4F2D-8E98-9584690E241D}" presName="rootConnector" presStyleLbl="node1" presStyleIdx="2" presStyleCnt="3"/>
      <dgm:spPr/>
      <dgm:t>
        <a:bodyPr/>
        <a:lstStyle/>
        <a:p>
          <a:endParaRPr lang="en-US"/>
        </a:p>
      </dgm:t>
    </dgm:pt>
    <dgm:pt modelId="{2E891D5A-F4E8-4DF1-9AB9-4EFA93E63DB3}" type="pres">
      <dgm:prSet presAssocID="{93E43231-9599-4F2D-8E98-9584690E241D}" presName="childShape" presStyleCnt="0"/>
      <dgm:spPr/>
    </dgm:pt>
    <dgm:pt modelId="{92C10F01-8821-4E84-A9FB-1A1334673680}" type="pres">
      <dgm:prSet presAssocID="{7D53D07F-11BF-46C7-8B54-DB09294D6E7C}" presName="Name13" presStyleLbl="parChTrans1D2" presStyleIdx="4" presStyleCnt="6"/>
      <dgm:spPr/>
      <dgm:t>
        <a:bodyPr/>
        <a:lstStyle/>
        <a:p>
          <a:endParaRPr lang="en-US"/>
        </a:p>
      </dgm:t>
    </dgm:pt>
    <dgm:pt modelId="{2E383CEB-E6EB-4089-A745-D8C3B7514692}" type="pres">
      <dgm:prSet presAssocID="{DEE9061E-87AA-4F93-B5BF-7D9CF5F612D2}" presName="childText" presStyleLbl="bgAcc1" presStyleIdx="4" presStyleCnt="6" custScaleY="124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A89E7-A1AA-4424-8048-C495AB036899}" type="pres">
      <dgm:prSet presAssocID="{B6566A7E-FB3C-4C24-9480-F7467A50D5DB}" presName="Name13" presStyleLbl="parChTrans1D2" presStyleIdx="5" presStyleCnt="6"/>
      <dgm:spPr/>
      <dgm:t>
        <a:bodyPr/>
        <a:lstStyle/>
        <a:p>
          <a:endParaRPr lang="en-US"/>
        </a:p>
      </dgm:t>
    </dgm:pt>
    <dgm:pt modelId="{6307DF73-DD25-4845-B626-9416B14DD888}" type="pres">
      <dgm:prSet presAssocID="{8B60878B-3C1A-4C63-B6D5-6E15B3C9559D}" presName="childText" presStyleLbl="bgAcc1" presStyleIdx="5" presStyleCnt="6" custScaleY="124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2CD3A5-3661-4AC8-9ED5-D80966DC57B2}" type="presOf" srcId="{7D53D07F-11BF-46C7-8B54-DB09294D6E7C}" destId="{92C10F01-8821-4E84-A9FB-1A1334673680}" srcOrd="0" destOrd="0" presId="urn:microsoft.com/office/officeart/2005/8/layout/hierarchy3"/>
    <dgm:cxn modelId="{321E6F30-4D10-4352-8867-7AA0F0B96BAB}" srcId="{066A2679-45B3-45FF-8C26-8EDAEEC82486}" destId="{93E43231-9599-4F2D-8E98-9584690E241D}" srcOrd="2" destOrd="0" parTransId="{2B406327-FC0F-47E2-A550-29E843070D9F}" sibTransId="{EC08585B-C723-48DB-B692-004661196C2E}"/>
    <dgm:cxn modelId="{35A80A71-28D8-4040-A17F-F59F0063ACE8}" type="presOf" srcId="{A90A5272-B187-4B00-A06B-0D795AA2A46A}" destId="{9969E049-43E2-4E39-A377-220503EA04E6}" srcOrd="1" destOrd="0" presId="urn:microsoft.com/office/officeart/2005/8/layout/hierarchy3"/>
    <dgm:cxn modelId="{5EC1EC0D-B4FD-4E04-B98E-C4A79441D3F0}" srcId="{32322A71-76AF-437A-8851-A9EF1F83F3B4}" destId="{9F1D581B-DE0E-4191-B6B0-96F90881C3E3}" srcOrd="0" destOrd="0" parTransId="{5503ECAD-2E3B-41C9-9483-EA621B8C1580}" sibTransId="{D10460BC-E31E-458C-A58D-BCC01FE638A5}"/>
    <dgm:cxn modelId="{BB692454-0288-48CB-9FAF-1A6CECEC52A3}" type="presOf" srcId="{1BB28B5C-E6F4-444F-ACA6-8FC4485D37A2}" destId="{B542C025-A3A4-46A0-B926-D194E102EEC5}" srcOrd="0" destOrd="0" presId="urn:microsoft.com/office/officeart/2005/8/layout/hierarchy3"/>
    <dgm:cxn modelId="{BDE15A7F-B66F-4AE1-A2ED-C7986B46697B}" type="presOf" srcId="{DEE9061E-87AA-4F93-B5BF-7D9CF5F612D2}" destId="{2E383CEB-E6EB-4089-A745-D8C3B7514692}" srcOrd="0" destOrd="0" presId="urn:microsoft.com/office/officeart/2005/8/layout/hierarchy3"/>
    <dgm:cxn modelId="{8D7985EF-FD9A-4E89-802C-3215D88F0E69}" srcId="{93E43231-9599-4F2D-8E98-9584690E241D}" destId="{DEE9061E-87AA-4F93-B5BF-7D9CF5F612D2}" srcOrd="0" destOrd="0" parTransId="{7D53D07F-11BF-46C7-8B54-DB09294D6E7C}" sibTransId="{588AD5DD-853E-4F10-B248-256F89370F54}"/>
    <dgm:cxn modelId="{42BFB720-FBF2-42AF-8BE5-C08661F65F65}" type="presOf" srcId="{231A098B-DE47-40AB-83DD-9FE4ADE0060B}" destId="{CC077F2E-0F24-40F1-B0AE-DEDE3A7714A8}" srcOrd="0" destOrd="0" presId="urn:microsoft.com/office/officeart/2005/8/layout/hierarchy3"/>
    <dgm:cxn modelId="{E375DF3E-F64C-4F27-BE62-46CA4DA91487}" type="presOf" srcId="{F46DAB9E-7F43-42ED-A2E0-6CFFC860EF2E}" destId="{0F337451-3135-4BBE-AA1D-CE2DD324BB66}" srcOrd="0" destOrd="0" presId="urn:microsoft.com/office/officeart/2005/8/layout/hierarchy3"/>
    <dgm:cxn modelId="{64BE1FC9-388A-4D43-AD4E-1A416EB1D4E2}" type="presOf" srcId="{B6566A7E-FB3C-4C24-9480-F7467A50D5DB}" destId="{9DFA89E7-A1AA-4424-8048-C495AB036899}" srcOrd="0" destOrd="0" presId="urn:microsoft.com/office/officeart/2005/8/layout/hierarchy3"/>
    <dgm:cxn modelId="{65A3BFA5-89C7-44F7-B7D3-D6D708EE450F}" srcId="{066A2679-45B3-45FF-8C26-8EDAEEC82486}" destId="{32322A71-76AF-437A-8851-A9EF1F83F3B4}" srcOrd="0" destOrd="0" parTransId="{0E60D080-6FA2-46A9-95A3-9E2B75734860}" sibTransId="{05517D5B-65C2-4814-BC3B-CA418FE3C545}"/>
    <dgm:cxn modelId="{EF86C6BD-6ABC-480D-BAA9-7C0D90398FAD}" srcId="{066A2679-45B3-45FF-8C26-8EDAEEC82486}" destId="{A90A5272-B187-4B00-A06B-0D795AA2A46A}" srcOrd="1" destOrd="0" parTransId="{D54D97D8-B214-49F0-97FD-CE088333ECDE}" sibTransId="{0FB95E5F-30D0-49E2-B4C3-08F9CB9C4EFC}"/>
    <dgm:cxn modelId="{EA377C44-83F7-4894-AF31-1959711EE2CB}" srcId="{A90A5272-B187-4B00-A06B-0D795AA2A46A}" destId="{F46DAB9E-7F43-42ED-A2E0-6CFFC860EF2E}" srcOrd="1" destOrd="0" parTransId="{231A098B-DE47-40AB-83DD-9FE4ADE0060B}" sibTransId="{0C1F8673-0AEA-4BAC-B775-E46876092776}"/>
    <dgm:cxn modelId="{179B0200-9FF4-4854-808C-0050B1C7537B}" type="presOf" srcId="{93E43231-9599-4F2D-8E98-9584690E241D}" destId="{227CF066-DA7B-4F10-9E9F-D5A17FED8E46}" srcOrd="1" destOrd="0" presId="urn:microsoft.com/office/officeart/2005/8/layout/hierarchy3"/>
    <dgm:cxn modelId="{3DD27E6E-56A3-4B9A-8693-A00FA710B68A}" srcId="{93E43231-9599-4F2D-8E98-9584690E241D}" destId="{8B60878B-3C1A-4C63-B6D5-6E15B3C9559D}" srcOrd="1" destOrd="0" parTransId="{B6566A7E-FB3C-4C24-9480-F7467A50D5DB}" sibTransId="{032C6C85-186F-4FA6-B665-733D3680716C}"/>
    <dgm:cxn modelId="{48CDB188-4B21-42A0-8658-BF5BCB63418C}" type="presOf" srcId="{32322A71-76AF-437A-8851-A9EF1F83F3B4}" destId="{CFA390E5-A373-486E-864A-085DFE8946A9}" srcOrd="0" destOrd="0" presId="urn:microsoft.com/office/officeart/2005/8/layout/hierarchy3"/>
    <dgm:cxn modelId="{1F91F846-7DCD-45EA-BE54-DBEBDA252546}" type="presOf" srcId="{8B60878B-3C1A-4C63-B6D5-6E15B3C9559D}" destId="{6307DF73-DD25-4845-B626-9416B14DD888}" srcOrd="0" destOrd="0" presId="urn:microsoft.com/office/officeart/2005/8/layout/hierarchy3"/>
    <dgm:cxn modelId="{90E2CADF-973F-4965-80D7-8C940ED790FA}" type="presOf" srcId="{293EE80F-6D6F-4036-8A7A-4AE5F4701A51}" destId="{CD5FEA25-56DA-4868-ADCD-54D54C262DC6}" srcOrd="0" destOrd="0" presId="urn:microsoft.com/office/officeart/2005/8/layout/hierarchy3"/>
    <dgm:cxn modelId="{9ACA47A7-DAD6-4E23-A640-0FEB5D23CE27}" type="presOf" srcId="{5F0516CD-FD1E-4659-9C44-8A64CBC12C14}" destId="{61026500-F26B-4B6D-81D1-A78AE5071FCC}" srcOrd="0" destOrd="0" presId="urn:microsoft.com/office/officeart/2005/8/layout/hierarchy3"/>
    <dgm:cxn modelId="{0FB37DE3-1899-4FC3-B963-F3AE02F5B9E6}" type="presOf" srcId="{0E7FB854-8C16-4A3B-9206-468DE76937C4}" destId="{22C83551-FE55-4B26-99A5-7302CF81A92E}" srcOrd="0" destOrd="0" presId="urn:microsoft.com/office/officeart/2005/8/layout/hierarchy3"/>
    <dgm:cxn modelId="{2CC4D3C2-3EB2-4D4E-BE88-1939E70384C9}" type="presOf" srcId="{5503ECAD-2E3B-41C9-9483-EA621B8C1580}" destId="{54DD5344-865A-45F6-8D11-75DFA1307FC1}" srcOrd="0" destOrd="0" presId="urn:microsoft.com/office/officeart/2005/8/layout/hierarchy3"/>
    <dgm:cxn modelId="{BC8FD2D4-ECDD-464E-BCC4-B62827954680}" type="presOf" srcId="{A90A5272-B187-4B00-A06B-0D795AA2A46A}" destId="{7412E842-0EAF-4B20-9435-A85D622F0E5A}" srcOrd="0" destOrd="0" presId="urn:microsoft.com/office/officeart/2005/8/layout/hierarchy3"/>
    <dgm:cxn modelId="{5ACCAF30-2BDA-4CE5-BF83-CE5EED67CCB4}" type="presOf" srcId="{32322A71-76AF-437A-8851-A9EF1F83F3B4}" destId="{216ED50A-2BA0-4783-833E-7B2C89818361}" srcOrd="1" destOrd="0" presId="urn:microsoft.com/office/officeart/2005/8/layout/hierarchy3"/>
    <dgm:cxn modelId="{2B8467C3-191A-424F-9DD7-CE0FE1CFB0C6}" type="presOf" srcId="{9F1D581B-DE0E-4191-B6B0-96F90881C3E3}" destId="{BC1C21D0-9F89-44A2-AFAF-F9ECF128686E}" srcOrd="0" destOrd="0" presId="urn:microsoft.com/office/officeart/2005/8/layout/hierarchy3"/>
    <dgm:cxn modelId="{65C0CE69-2E03-4970-B8B5-E55D3347C548}" type="presOf" srcId="{93E43231-9599-4F2D-8E98-9584690E241D}" destId="{47530CCB-DCDB-48D4-90A7-7037BB2479A3}" srcOrd="0" destOrd="0" presId="urn:microsoft.com/office/officeart/2005/8/layout/hierarchy3"/>
    <dgm:cxn modelId="{1EABAD64-7E19-4389-AAEC-465F4FCA7074}" srcId="{32322A71-76AF-437A-8851-A9EF1F83F3B4}" destId="{1BB28B5C-E6F4-444F-ACA6-8FC4485D37A2}" srcOrd="1" destOrd="0" parTransId="{293EE80F-6D6F-4036-8A7A-4AE5F4701A51}" sibTransId="{52767058-B51F-4A17-ADF3-14E9E1915984}"/>
    <dgm:cxn modelId="{E545C33D-224E-41F7-9DF8-EB75E2543488}" srcId="{A90A5272-B187-4B00-A06B-0D795AA2A46A}" destId="{5F0516CD-FD1E-4659-9C44-8A64CBC12C14}" srcOrd="0" destOrd="0" parTransId="{0E7FB854-8C16-4A3B-9206-468DE76937C4}" sibTransId="{52DDECF3-40DB-4853-9A64-B3C44F16E108}"/>
    <dgm:cxn modelId="{BCE5111C-6929-4FAE-99E7-2D4264BA3A02}" type="presOf" srcId="{066A2679-45B3-45FF-8C26-8EDAEEC82486}" destId="{342BF2B3-F631-4413-9B4A-DC8C007206A2}" srcOrd="0" destOrd="0" presId="urn:microsoft.com/office/officeart/2005/8/layout/hierarchy3"/>
    <dgm:cxn modelId="{AC73B78F-BC2E-48F8-B4F1-AA5EC17C1615}" type="presParOf" srcId="{342BF2B3-F631-4413-9B4A-DC8C007206A2}" destId="{EE0DD7CD-6CBF-4A47-AB28-AF31FE7AEF00}" srcOrd="0" destOrd="0" presId="urn:microsoft.com/office/officeart/2005/8/layout/hierarchy3"/>
    <dgm:cxn modelId="{1545B778-2004-4740-806B-2E469C570FCB}" type="presParOf" srcId="{EE0DD7CD-6CBF-4A47-AB28-AF31FE7AEF00}" destId="{B2EE0FA0-C473-4AA8-AC90-403DC8419772}" srcOrd="0" destOrd="0" presId="urn:microsoft.com/office/officeart/2005/8/layout/hierarchy3"/>
    <dgm:cxn modelId="{F5105993-D9CF-4801-BD11-98CF866C9363}" type="presParOf" srcId="{B2EE0FA0-C473-4AA8-AC90-403DC8419772}" destId="{CFA390E5-A373-486E-864A-085DFE8946A9}" srcOrd="0" destOrd="0" presId="urn:microsoft.com/office/officeart/2005/8/layout/hierarchy3"/>
    <dgm:cxn modelId="{7F72C15B-CF34-4AF7-B8E1-C6B29B26ABC5}" type="presParOf" srcId="{B2EE0FA0-C473-4AA8-AC90-403DC8419772}" destId="{216ED50A-2BA0-4783-833E-7B2C89818361}" srcOrd="1" destOrd="0" presId="urn:microsoft.com/office/officeart/2005/8/layout/hierarchy3"/>
    <dgm:cxn modelId="{D3D2C715-5DC4-42D0-B1F9-90CDD271A577}" type="presParOf" srcId="{EE0DD7CD-6CBF-4A47-AB28-AF31FE7AEF00}" destId="{8B7C3099-9056-4307-8C79-9524F16C80A0}" srcOrd="1" destOrd="0" presId="urn:microsoft.com/office/officeart/2005/8/layout/hierarchy3"/>
    <dgm:cxn modelId="{BE7A790F-D659-4D02-B773-B9469691E656}" type="presParOf" srcId="{8B7C3099-9056-4307-8C79-9524F16C80A0}" destId="{54DD5344-865A-45F6-8D11-75DFA1307FC1}" srcOrd="0" destOrd="0" presId="urn:microsoft.com/office/officeart/2005/8/layout/hierarchy3"/>
    <dgm:cxn modelId="{ED0D704C-73F0-444D-B657-1DFCB82BD546}" type="presParOf" srcId="{8B7C3099-9056-4307-8C79-9524F16C80A0}" destId="{BC1C21D0-9F89-44A2-AFAF-F9ECF128686E}" srcOrd="1" destOrd="0" presId="urn:microsoft.com/office/officeart/2005/8/layout/hierarchy3"/>
    <dgm:cxn modelId="{73245359-1B58-40B9-AF13-4458F450C261}" type="presParOf" srcId="{8B7C3099-9056-4307-8C79-9524F16C80A0}" destId="{CD5FEA25-56DA-4868-ADCD-54D54C262DC6}" srcOrd="2" destOrd="0" presId="urn:microsoft.com/office/officeart/2005/8/layout/hierarchy3"/>
    <dgm:cxn modelId="{5977EAF4-7E2F-4C01-83F0-930A9009F8D4}" type="presParOf" srcId="{8B7C3099-9056-4307-8C79-9524F16C80A0}" destId="{B542C025-A3A4-46A0-B926-D194E102EEC5}" srcOrd="3" destOrd="0" presId="urn:microsoft.com/office/officeart/2005/8/layout/hierarchy3"/>
    <dgm:cxn modelId="{3495DCED-2928-41C0-B60C-C5437E77F16D}" type="presParOf" srcId="{342BF2B3-F631-4413-9B4A-DC8C007206A2}" destId="{5D895E6B-6E1A-4AD6-B853-83381A9D2340}" srcOrd="1" destOrd="0" presId="urn:microsoft.com/office/officeart/2005/8/layout/hierarchy3"/>
    <dgm:cxn modelId="{9FC12605-DEA3-4215-BEF6-72E8F416987B}" type="presParOf" srcId="{5D895E6B-6E1A-4AD6-B853-83381A9D2340}" destId="{286B2640-9804-47DF-9BF6-FDAC47360F3D}" srcOrd="0" destOrd="0" presId="urn:microsoft.com/office/officeart/2005/8/layout/hierarchy3"/>
    <dgm:cxn modelId="{8A010774-6887-4D57-8796-CF93EB2A9338}" type="presParOf" srcId="{286B2640-9804-47DF-9BF6-FDAC47360F3D}" destId="{7412E842-0EAF-4B20-9435-A85D622F0E5A}" srcOrd="0" destOrd="0" presId="urn:microsoft.com/office/officeart/2005/8/layout/hierarchy3"/>
    <dgm:cxn modelId="{83044C75-5DA7-4A2C-B58E-E0572B1888D2}" type="presParOf" srcId="{286B2640-9804-47DF-9BF6-FDAC47360F3D}" destId="{9969E049-43E2-4E39-A377-220503EA04E6}" srcOrd="1" destOrd="0" presId="urn:microsoft.com/office/officeart/2005/8/layout/hierarchy3"/>
    <dgm:cxn modelId="{42F632B6-6F78-4BBD-9B25-3E4647A4B264}" type="presParOf" srcId="{5D895E6B-6E1A-4AD6-B853-83381A9D2340}" destId="{0364709B-8EDD-47A6-9FE1-C0D678B3DB9F}" srcOrd="1" destOrd="0" presId="urn:microsoft.com/office/officeart/2005/8/layout/hierarchy3"/>
    <dgm:cxn modelId="{9D93E667-B5E7-494D-A530-7F824E2AC0F7}" type="presParOf" srcId="{0364709B-8EDD-47A6-9FE1-C0D678B3DB9F}" destId="{22C83551-FE55-4B26-99A5-7302CF81A92E}" srcOrd="0" destOrd="0" presId="urn:microsoft.com/office/officeart/2005/8/layout/hierarchy3"/>
    <dgm:cxn modelId="{78E7D266-C412-4107-B696-0FA0CD5B4FCF}" type="presParOf" srcId="{0364709B-8EDD-47A6-9FE1-C0D678B3DB9F}" destId="{61026500-F26B-4B6D-81D1-A78AE5071FCC}" srcOrd="1" destOrd="0" presId="urn:microsoft.com/office/officeart/2005/8/layout/hierarchy3"/>
    <dgm:cxn modelId="{3450749A-F447-4077-B5BC-226CE96DF37A}" type="presParOf" srcId="{0364709B-8EDD-47A6-9FE1-C0D678B3DB9F}" destId="{CC077F2E-0F24-40F1-B0AE-DEDE3A7714A8}" srcOrd="2" destOrd="0" presId="urn:microsoft.com/office/officeart/2005/8/layout/hierarchy3"/>
    <dgm:cxn modelId="{296F0BF6-A6EE-4864-9EE2-4CAF2B93E272}" type="presParOf" srcId="{0364709B-8EDD-47A6-9FE1-C0D678B3DB9F}" destId="{0F337451-3135-4BBE-AA1D-CE2DD324BB66}" srcOrd="3" destOrd="0" presId="urn:microsoft.com/office/officeart/2005/8/layout/hierarchy3"/>
    <dgm:cxn modelId="{A82A73BF-FAB6-455E-BC66-24A79E55E799}" type="presParOf" srcId="{342BF2B3-F631-4413-9B4A-DC8C007206A2}" destId="{3B5101B1-C29C-47F4-965F-54748E8401F8}" srcOrd="2" destOrd="0" presId="urn:microsoft.com/office/officeart/2005/8/layout/hierarchy3"/>
    <dgm:cxn modelId="{EF73A34D-4C19-47FC-B4E3-858472BF5E66}" type="presParOf" srcId="{3B5101B1-C29C-47F4-965F-54748E8401F8}" destId="{239DA80D-B6FF-43A2-BBA8-4373CCFBE713}" srcOrd="0" destOrd="0" presId="urn:microsoft.com/office/officeart/2005/8/layout/hierarchy3"/>
    <dgm:cxn modelId="{8A27F9BA-C128-4C1A-A534-87AC90C9034D}" type="presParOf" srcId="{239DA80D-B6FF-43A2-BBA8-4373CCFBE713}" destId="{47530CCB-DCDB-48D4-90A7-7037BB2479A3}" srcOrd="0" destOrd="0" presId="urn:microsoft.com/office/officeart/2005/8/layout/hierarchy3"/>
    <dgm:cxn modelId="{B73D8C63-CB28-4E0D-81ED-7F4C3591E19F}" type="presParOf" srcId="{239DA80D-B6FF-43A2-BBA8-4373CCFBE713}" destId="{227CF066-DA7B-4F10-9E9F-D5A17FED8E46}" srcOrd="1" destOrd="0" presId="urn:microsoft.com/office/officeart/2005/8/layout/hierarchy3"/>
    <dgm:cxn modelId="{B6D4E0D7-5692-42E6-A6ED-0E8AC4849E85}" type="presParOf" srcId="{3B5101B1-C29C-47F4-965F-54748E8401F8}" destId="{2E891D5A-F4E8-4DF1-9AB9-4EFA93E63DB3}" srcOrd="1" destOrd="0" presId="urn:microsoft.com/office/officeart/2005/8/layout/hierarchy3"/>
    <dgm:cxn modelId="{2C455075-4349-4AF6-8609-525A895454C5}" type="presParOf" srcId="{2E891D5A-F4E8-4DF1-9AB9-4EFA93E63DB3}" destId="{92C10F01-8821-4E84-A9FB-1A1334673680}" srcOrd="0" destOrd="0" presId="urn:microsoft.com/office/officeart/2005/8/layout/hierarchy3"/>
    <dgm:cxn modelId="{C0F904FE-8FC2-48D2-88FA-919760F49EBB}" type="presParOf" srcId="{2E891D5A-F4E8-4DF1-9AB9-4EFA93E63DB3}" destId="{2E383CEB-E6EB-4089-A745-D8C3B7514692}" srcOrd="1" destOrd="0" presId="urn:microsoft.com/office/officeart/2005/8/layout/hierarchy3"/>
    <dgm:cxn modelId="{5E8A9846-95D8-4408-B421-09054126B059}" type="presParOf" srcId="{2E891D5A-F4E8-4DF1-9AB9-4EFA93E63DB3}" destId="{9DFA89E7-A1AA-4424-8048-C495AB036899}" srcOrd="2" destOrd="0" presId="urn:microsoft.com/office/officeart/2005/8/layout/hierarchy3"/>
    <dgm:cxn modelId="{12D6D7BC-9352-4E60-A165-AA4468D10878}" type="presParOf" srcId="{2E891D5A-F4E8-4DF1-9AB9-4EFA93E63DB3}" destId="{6307DF73-DD25-4845-B626-9416B14DD88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6A2679-45B3-45FF-8C26-8EDAEEC82486}" type="doc">
      <dgm:prSet loTypeId="urn:microsoft.com/office/officeart/2005/8/layout/hierarchy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322A71-76AF-437A-8851-A9EF1F83F3B4}">
      <dgm:prSet phldrT="[Text]"/>
      <dgm:spPr/>
      <dgm:t>
        <a:bodyPr lIns="457200"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Rewards</a:t>
          </a:r>
          <a:b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 skill gains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60D080-6FA2-46A9-95A3-9E2B75734860}" type="parTrans" cxnId="{65A3BFA5-89C7-44F7-B7D3-D6D708EE450F}">
      <dgm:prSet/>
      <dgm:spPr/>
      <dgm:t>
        <a:bodyPr/>
        <a:lstStyle/>
        <a:p>
          <a:endParaRPr lang="en-US"/>
        </a:p>
      </dgm:t>
    </dgm:pt>
    <dgm:pt modelId="{05517D5B-65C2-4814-BC3B-CA418FE3C545}" type="sibTrans" cxnId="{65A3BFA5-89C7-44F7-B7D3-D6D708EE450F}">
      <dgm:prSet/>
      <dgm:spPr/>
      <dgm:t>
        <a:bodyPr/>
        <a:lstStyle/>
        <a:p>
          <a:endParaRPr lang="en-US"/>
        </a:p>
      </dgm:t>
    </dgm:pt>
    <dgm:pt modelId="{F46DAB9E-7F43-42ED-A2E0-6CFFC860EF2E}">
      <dgm:prSet custT="1"/>
      <dgm:spPr>
        <a:solidFill>
          <a:schemeClr val="bg1">
            <a:alpha val="90000"/>
          </a:schemeClr>
        </a:solidFill>
        <a:ln w="38100">
          <a:solidFill>
            <a:schemeClr val="accent1">
              <a:lumMod val="75000"/>
            </a:schemeClr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1800" dirty="0" smtClean="0"/>
            <a:t>Programs are designed to ensure apprentices master all necessary skills/ knowledge to be fully proficient in the occupation</a:t>
          </a:r>
        </a:p>
      </dgm:t>
    </dgm:pt>
    <dgm:pt modelId="{5F0516CD-FD1E-4659-9C44-8A64CBC12C14}">
      <dgm:prSet custT="1"/>
      <dgm:spPr>
        <a:solidFill>
          <a:schemeClr val="bg1">
            <a:alpha val="90000"/>
          </a:schemeClr>
        </a:solidFill>
        <a:ln w="38100">
          <a:solidFill>
            <a:schemeClr val="accent1">
              <a:lumMod val="75000"/>
            </a:schemeClr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2000" dirty="0" smtClean="0"/>
            <a:t>Registered Apprenticeship graduates receive a nationally-recognized credential</a:t>
          </a:r>
        </a:p>
      </dgm:t>
    </dgm:pt>
    <dgm:pt modelId="{A90A5272-B187-4B00-A06B-0D795AA2A46A}">
      <dgm:prSet/>
      <dgm:spPr/>
      <dgm:t>
        <a:bodyPr lIns="457200"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National Occupational Credential</a:t>
          </a:r>
        </a:p>
      </dgm:t>
    </dgm:pt>
    <dgm:pt modelId="{0FB95E5F-30D0-49E2-B4C3-08F9CB9C4EFC}" type="sibTrans" cxnId="{EF86C6BD-6ABC-480D-BAA9-7C0D90398FAD}">
      <dgm:prSet/>
      <dgm:spPr/>
      <dgm:t>
        <a:bodyPr/>
        <a:lstStyle/>
        <a:p>
          <a:endParaRPr lang="en-US"/>
        </a:p>
      </dgm:t>
    </dgm:pt>
    <dgm:pt modelId="{D54D97D8-B214-49F0-97FD-CE088333ECDE}" type="parTrans" cxnId="{EF86C6BD-6ABC-480D-BAA9-7C0D90398FAD}">
      <dgm:prSet/>
      <dgm:spPr/>
      <dgm:t>
        <a:bodyPr/>
        <a:lstStyle/>
        <a:p>
          <a:endParaRPr lang="en-US"/>
        </a:p>
      </dgm:t>
    </dgm:pt>
    <dgm:pt modelId="{0C1F8673-0AEA-4BAC-B775-E46876092776}" type="sibTrans" cxnId="{EA377C44-83F7-4894-AF31-1959711EE2CB}">
      <dgm:prSet/>
      <dgm:spPr/>
      <dgm:t>
        <a:bodyPr/>
        <a:lstStyle/>
        <a:p>
          <a:endParaRPr lang="en-US"/>
        </a:p>
      </dgm:t>
    </dgm:pt>
    <dgm:pt modelId="{231A098B-DE47-40AB-83DD-9FE4ADE0060B}" type="parTrans" cxnId="{EA377C44-83F7-4894-AF31-1959711EE2CB}">
      <dgm:prSet/>
      <dgm:spPr>
        <a:ln w="28575">
          <a:solidFill>
            <a:schemeClr val="accent1">
              <a:lumMod val="40000"/>
              <a:lumOff val="60000"/>
            </a:schemeClr>
          </a:solidFill>
          <a:prstDash val="sysDash"/>
        </a:ln>
      </dgm:spPr>
      <dgm:t>
        <a:bodyPr/>
        <a:lstStyle/>
        <a:p>
          <a:endParaRPr lang="en-US"/>
        </a:p>
      </dgm:t>
    </dgm:pt>
    <dgm:pt modelId="{52DDECF3-40DB-4853-9A64-B3C44F16E108}" type="sibTrans" cxnId="{E545C33D-224E-41F7-9DF8-EB75E2543488}">
      <dgm:prSet/>
      <dgm:spPr/>
      <dgm:t>
        <a:bodyPr/>
        <a:lstStyle/>
        <a:p>
          <a:endParaRPr lang="en-US"/>
        </a:p>
      </dgm:t>
    </dgm:pt>
    <dgm:pt modelId="{0E7FB854-8C16-4A3B-9206-468DE76937C4}" type="parTrans" cxnId="{E545C33D-224E-41F7-9DF8-EB75E2543488}">
      <dgm:prSet/>
      <dgm:spPr>
        <a:ln w="28575">
          <a:solidFill>
            <a:schemeClr val="accent1">
              <a:lumMod val="40000"/>
              <a:lumOff val="60000"/>
            </a:schemeClr>
          </a:solidFill>
          <a:prstDash val="sysDash"/>
        </a:ln>
      </dgm:spPr>
      <dgm:t>
        <a:bodyPr/>
        <a:lstStyle/>
        <a:p>
          <a:endParaRPr lang="en-US"/>
        </a:p>
      </dgm:t>
    </dgm:pt>
    <dgm:pt modelId="{1BB28B5C-E6F4-444F-ACA6-8FC4485D37A2}">
      <dgm:prSet custT="1"/>
      <dgm:spPr>
        <a:solidFill>
          <a:schemeClr val="bg1">
            <a:alpha val="90000"/>
          </a:schemeClr>
        </a:solidFill>
        <a:ln w="38100">
          <a:solidFill>
            <a:schemeClr val="accent1">
              <a:lumMod val="75000"/>
            </a:schemeClr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2000" dirty="0" smtClean="0"/>
            <a:t>Progressive wage increases as skill benchmarks are met</a:t>
          </a:r>
        </a:p>
      </dgm:t>
    </dgm:pt>
    <dgm:pt modelId="{52767058-B51F-4A17-ADF3-14E9E1915984}" type="sibTrans" cxnId="{1EABAD64-7E19-4389-AAEC-465F4FCA7074}">
      <dgm:prSet/>
      <dgm:spPr/>
      <dgm:t>
        <a:bodyPr/>
        <a:lstStyle/>
        <a:p>
          <a:endParaRPr lang="en-US"/>
        </a:p>
      </dgm:t>
    </dgm:pt>
    <dgm:pt modelId="{293EE80F-6D6F-4036-8A7A-4AE5F4701A51}" type="parTrans" cxnId="{1EABAD64-7E19-4389-AAEC-465F4FCA7074}">
      <dgm:prSet/>
      <dgm:spPr>
        <a:ln w="28575">
          <a:solidFill>
            <a:schemeClr val="accent1">
              <a:lumMod val="40000"/>
              <a:lumOff val="60000"/>
            </a:schemeClr>
          </a:solidFill>
          <a:prstDash val="sysDash"/>
        </a:ln>
      </dgm:spPr>
      <dgm:t>
        <a:bodyPr/>
        <a:lstStyle/>
        <a:p>
          <a:endParaRPr lang="en-US"/>
        </a:p>
      </dgm:t>
    </dgm:pt>
    <dgm:pt modelId="{9F1D581B-DE0E-4191-B6B0-96F90881C3E3}">
      <dgm:prSet custT="1"/>
      <dgm:spPr>
        <a:solidFill>
          <a:schemeClr val="bg1">
            <a:alpha val="90000"/>
          </a:schemeClr>
        </a:solidFill>
        <a:ln w="38100">
          <a:solidFill>
            <a:schemeClr val="accent1">
              <a:lumMod val="75000"/>
            </a:schemeClr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2000" dirty="0" smtClean="0"/>
            <a:t>Pay increases as skills/knowledge increase</a:t>
          </a:r>
          <a:endParaRPr lang="en-US" sz="2000" dirty="0"/>
        </a:p>
      </dgm:t>
    </dgm:pt>
    <dgm:pt modelId="{D10460BC-E31E-458C-A58D-BCC01FE638A5}" type="sibTrans" cxnId="{5EC1EC0D-B4FD-4E04-B98E-C4A79441D3F0}">
      <dgm:prSet/>
      <dgm:spPr/>
      <dgm:t>
        <a:bodyPr/>
        <a:lstStyle/>
        <a:p>
          <a:endParaRPr lang="en-US"/>
        </a:p>
      </dgm:t>
    </dgm:pt>
    <dgm:pt modelId="{5503ECAD-2E3B-41C9-9483-EA621B8C1580}" type="parTrans" cxnId="{5EC1EC0D-B4FD-4E04-B98E-C4A79441D3F0}">
      <dgm:prSet/>
      <dgm:spPr>
        <a:ln w="28575">
          <a:solidFill>
            <a:schemeClr val="accent1">
              <a:lumMod val="40000"/>
              <a:lumOff val="60000"/>
            </a:schemeClr>
          </a:solidFill>
          <a:prstDash val="sysDash"/>
        </a:ln>
      </dgm:spPr>
      <dgm:t>
        <a:bodyPr/>
        <a:lstStyle/>
        <a:p>
          <a:endParaRPr lang="en-US"/>
        </a:p>
      </dgm:t>
    </dgm:pt>
    <dgm:pt modelId="{342BF2B3-F631-4413-9B4A-DC8C007206A2}" type="pres">
      <dgm:prSet presAssocID="{066A2679-45B3-45FF-8C26-8EDAEEC824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E0DD7CD-6CBF-4A47-AB28-AF31FE7AEF00}" type="pres">
      <dgm:prSet presAssocID="{32322A71-76AF-437A-8851-A9EF1F83F3B4}" presName="root" presStyleCnt="0"/>
      <dgm:spPr/>
    </dgm:pt>
    <dgm:pt modelId="{B2EE0FA0-C473-4AA8-AC90-403DC8419772}" type="pres">
      <dgm:prSet presAssocID="{32322A71-76AF-437A-8851-A9EF1F83F3B4}" presName="rootComposite" presStyleCnt="0"/>
      <dgm:spPr/>
    </dgm:pt>
    <dgm:pt modelId="{CFA390E5-A373-486E-864A-085DFE8946A9}" type="pres">
      <dgm:prSet presAssocID="{32322A71-76AF-437A-8851-A9EF1F83F3B4}" presName="rootText" presStyleLbl="node1" presStyleIdx="0" presStyleCnt="2" custScaleX="110834" custScaleY="73702"/>
      <dgm:spPr/>
      <dgm:t>
        <a:bodyPr/>
        <a:lstStyle/>
        <a:p>
          <a:endParaRPr lang="en-US"/>
        </a:p>
      </dgm:t>
    </dgm:pt>
    <dgm:pt modelId="{216ED50A-2BA0-4783-833E-7B2C89818361}" type="pres">
      <dgm:prSet presAssocID="{32322A71-76AF-437A-8851-A9EF1F83F3B4}" presName="rootConnector" presStyleLbl="node1" presStyleIdx="0" presStyleCnt="2"/>
      <dgm:spPr/>
      <dgm:t>
        <a:bodyPr/>
        <a:lstStyle/>
        <a:p>
          <a:endParaRPr lang="en-US"/>
        </a:p>
      </dgm:t>
    </dgm:pt>
    <dgm:pt modelId="{8B7C3099-9056-4307-8C79-9524F16C80A0}" type="pres">
      <dgm:prSet presAssocID="{32322A71-76AF-437A-8851-A9EF1F83F3B4}" presName="childShape" presStyleCnt="0"/>
      <dgm:spPr/>
    </dgm:pt>
    <dgm:pt modelId="{54DD5344-865A-45F6-8D11-75DFA1307FC1}" type="pres">
      <dgm:prSet presAssocID="{5503ECAD-2E3B-41C9-9483-EA621B8C1580}" presName="Name13" presStyleLbl="parChTrans1D2" presStyleIdx="0" presStyleCnt="4"/>
      <dgm:spPr/>
      <dgm:t>
        <a:bodyPr/>
        <a:lstStyle/>
        <a:p>
          <a:endParaRPr lang="en-US"/>
        </a:p>
      </dgm:t>
    </dgm:pt>
    <dgm:pt modelId="{BC1C21D0-9F89-44A2-AFAF-F9ECF128686E}" type="pres">
      <dgm:prSet presAssocID="{9F1D581B-DE0E-4191-B6B0-96F90881C3E3}" presName="childText" presStyleLbl="bgAcc1" presStyleIdx="0" presStyleCnt="4" custScaleX="1239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FEA25-56DA-4868-ADCD-54D54C262DC6}" type="pres">
      <dgm:prSet presAssocID="{293EE80F-6D6F-4036-8A7A-4AE5F4701A51}" presName="Name13" presStyleLbl="parChTrans1D2" presStyleIdx="1" presStyleCnt="4"/>
      <dgm:spPr/>
      <dgm:t>
        <a:bodyPr/>
        <a:lstStyle/>
        <a:p>
          <a:endParaRPr lang="en-US"/>
        </a:p>
      </dgm:t>
    </dgm:pt>
    <dgm:pt modelId="{B542C025-A3A4-46A0-B926-D194E102EEC5}" type="pres">
      <dgm:prSet presAssocID="{1BB28B5C-E6F4-444F-ACA6-8FC4485D37A2}" presName="childText" presStyleLbl="bgAcc1" presStyleIdx="1" presStyleCnt="4" custScaleX="1239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95E6B-6E1A-4AD6-B853-83381A9D2340}" type="pres">
      <dgm:prSet presAssocID="{A90A5272-B187-4B00-A06B-0D795AA2A46A}" presName="root" presStyleCnt="0"/>
      <dgm:spPr/>
    </dgm:pt>
    <dgm:pt modelId="{286B2640-9804-47DF-9BF6-FDAC47360F3D}" type="pres">
      <dgm:prSet presAssocID="{A90A5272-B187-4B00-A06B-0D795AA2A46A}" presName="rootComposite" presStyleCnt="0"/>
      <dgm:spPr/>
    </dgm:pt>
    <dgm:pt modelId="{7412E842-0EAF-4B20-9435-A85D622F0E5A}" type="pres">
      <dgm:prSet presAssocID="{A90A5272-B187-4B00-A06B-0D795AA2A46A}" presName="rootText" presStyleLbl="node1" presStyleIdx="1" presStyleCnt="2" custScaleX="110834" custScaleY="73702"/>
      <dgm:spPr/>
      <dgm:t>
        <a:bodyPr/>
        <a:lstStyle/>
        <a:p>
          <a:endParaRPr lang="en-US"/>
        </a:p>
      </dgm:t>
    </dgm:pt>
    <dgm:pt modelId="{9969E049-43E2-4E39-A377-220503EA04E6}" type="pres">
      <dgm:prSet presAssocID="{A90A5272-B187-4B00-A06B-0D795AA2A46A}" presName="rootConnector" presStyleLbl="node1" presStyleIdx="1" presStyleCnt="2"/>
      <dgm:spPr/>
      <dgm:t>
        <a:bodyPr/>
        <a:lstStyle/>
        <a:p>
          <a:endParaRPr lang="en-US"/>
        </a:p>
      </dgm:t>
    </dgm:pt>
    <dgm:pt modelId="{0364709B-8EDD-47A6-9FE1-C0D678B3DB9F}" type="pres">
      <dgm:prSet presAssocID="{A90A5272-B187-4B00-A06B-0D795AA2A46A}" presName="childShape" presStyleCnt="0"/>
      <dgm:spPr/>
    </dgm:pt>
    <dgm:pt modelId="{22C83551-FE55-4B26-99A5-7302CF81A92E}" type="pres">
      <dgm:prSet presAssocID="{0E7FB854-8C16-4A3B-9206-468DE76937C4}" presName="Name13" presStyleLbl="parChTrans1D2" presStyleIdx="2" presStyleCnt="4"/>
      <dgm:spPr/>
      <dgm:t>
        <a:bodyPr/>
        <a:lstStyle/>
        <a:p>
          <a:endParaRPr lang="en-US"/>
        </a:p>
      </dgm:t>
    </dgm:pt>
    <dgm:pt modelId="{61026500-F26B-4B6D-81D1-A78AE5071FCC}" type="pres">
      <dgm:prSet presAssocID="{5F0516CD-FD1E-4659-9C44-8A64CBC12C14}" presName="childText" presStyleLbl="bgAcc1" presStyleIdx="2" presStyleCnt="4" custScaleX="1239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077F2E-0F24-40F1-B0AE-DEDE3A7714A8}" type="pres">
      <dgm:prSet presAssocID="{231A098B-DE47-40AB-83DD-9FE4ADE0060B}" presName="Name13" presStyleLbl="parChTrans1D2" presStyleIdx="3" presStyleCnt="4"/>
      <dgm:spPr/>
      <dgm:t>
        <a:bodyPr/>
        <a:lstStyle/>
        <a:p>
          <a:endParaRPr lang="en-US"/>
        </a:p>
      </dgm:t>
    </dgm:pt>
    <dgm:pt modelId="{0F337451-3135-4BBE-AA1D-CE2DD324BB66}" type="pres">
      <dgm:prSet presAssocID="{F46DAB9E-7F43-42ED-A2E0-6CFFC860EF2E}" presName="childText" presStyleLbl="bgAcc1" presStyleIdx="3" presStyleCnt="4" custScaleX="1239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45C33D-224E-41F7-9DF8-EB75E2543488}" srcId="{A90A5272-B187-4B00-A06B-0D795AA2A46A}" destId="{5F0516CD-FD1E-4659-9C44-8A64CBC12C14}" srcOrd="0" destOrd="0" parTransId="{0E7FB854-8C16-4A3B-9206-468DE76937C4}" sibTransId="{52DDECF3-40DB-4853-9A64-B3C44F16E108}"/>
    <dgm:cxn modelId="{15383DCB-9CAA-4AF1-AACB-93CDC9B332DB}" type="presOf" srcId="{293EE80F-6D6F-4036-8A7A-4AE5F4701A51}" destId="{CD5FEA25-56DA-4868-ADCD-54D54C262DC6}" srcOrd="0" destOrd="0" presId="urn:microsoft.com/office/officeart/2005/8/layout/hierarchy3"/>
    <dgm:cxn modelId="{EF86C6BD-6ABC-480D-BAA9-7C0D90398FAD}" srcId="{066A2679-45B3-45FF-8C26-8EDAEEC82486}" destId="{A90A5272-B187-4B00-A06B-0D795AA2A46A}" srcOrd="1" destOrd="0" parTransId="{D54D97D8-B214-49F0-97FD-CE088333ECDE}" sibTransId="{0FB95E5F-30D0-49E2-B4C3-08F9CB9C4EFC}"/>
    <dgm:cxn modelId="{6E54E293-84A7-4F31-9436-BCB73CF36823}" type="presOf" srcId="{5503ECAD-2E3B-41C9-9483-EA621B8C1580}" destId="{54DD5344-865A-45F6-8D11-75DFA1307FC1}" srcOrd="0" destOrd="0" presId="urn:microsoft.com/office/officeart/2005/8/layout/hierarchy3"/>
    <dgm:cxn modelId="{969DD540-6A0D-42F1-9C8E-91D5388A86AF}" type="presOf" srcId="{A90A5272-B187-4B00-A06B-0D795AA2A46A}" destId="{9969E049-43E2-4E39-A377-220503EA04E6}" srcOrd="1" destOrd="0" presId="urn:microsoft.com/office/officeart/2005/8/layout/hierarchy3"/>
    <dgm:cxn modelId="{65A3BFA5-89C7-44F7-B7D3-D6D708EE450F}" srcId="{066A2679-45B3-45FF-8C26-8EDAEEC82486}" destId="{32322A71-76AF-437A-8851-A9EF1F83F3B4}" srcOrd="0" destOrd="0" parTransId="{0E60D080-6FA2-46A9-95A3-9E2B75734860}" sibTransId="{05517D5B-65C2-4814-BC3B-CA418FE3C545}"/>
    <dgm:cxn modelId="{77923A71-5AD9-4FA2-A9B6-CAAB503197F0}" type="presOf" srcId="{32322A71-76AF-437A-8851-A9EF1F83F3B4}" destId="{CFA390E5-A373-486E-864A-085DFE8946A9}" srcOrd="0" destOrd="0" presId="urn:microsoft.com/office/officeart/2005/8/layout/hierarchy3"/>
    <dgm:cxn modelId="{EA377C44-83F7-4894-AF31-1959711EE2CB}" srcId="{A90A5272-B187-4B00-A06B-0D795AA2A46A}" destId="{F46DAB9E-7F43-42ED-A2E0-6CFFC860EF2E}" srcOrd="1" destOrd="0" parTransId="{231A098B-DE47-40AB-83DD-9FE4ADE0060B}" sibTransId="{0C1F8673-0AEA-4BAC-B775-E46876092776}"/>
    <dgm:cxn modelId="{3896C75F-4C49-44C1-B90E-FB6E1BEBFDF2}" type="presOf" srcId="{5F0516CD-FD1E-4659-9C44-8A64CBC12C14}" destId="{61026500-F26B-4B6D-81D1-A78AE5071FCC}" srcOrd="0" destOrd="0" presId="urn:microsoft.com/office/officeart/2005/8/layout/hierarchy3"/>
    <dgm:cxn modelId="{3C803D9B-903E-4AD2-9C82-98524C093DCB}" type="presOf" srcId="{231A098B-DE47-40AB-83DD-9FE4ADE0060B}" destId="{CC077F2E-0F24-40F1-B0AE-DEDE3A7714A8}" srcOrd="0" destOrd="0" presId="urn:microsoft.com/office/officeart/2005/8/layout/hierarchy3"/>
    <dgm:cxn modelId="{FF2608FB-5726-4C04-AA67-F9A14E652BD7}" type="presOf" srcId="{0E7FB854-8C16-4A3B-9206-468DE76937C4}" destId="{22C83551-FE55-4B26-99A5-7302CF81A92E}" srcOrd="0" destOrd="0" presId="urn:microsoft.com/office/officeart/2005/8/layout/hierarchy3"/>
    <dgm:cxn modelId="{8B832178-2354-4693-8EA0-C5BF938EE97E}" type="presOf" srcId="{066A2679-45B3-45FF-8C26-8EDAEEC82486}" destId="{342BF2B3-F631-4413-9B4A-DC8C007206A2}" srcOrd="0" destOrd="0" presId="urn:microsoft.com/office/officeart/2005/8/layout/hierarchy3"/>
    <dgm:cxn modelId="{1EABAD64-7E19-4389-AAEC-465F4FCA7074}" srcId="{32322A71-76AF-437A-8851-A9EF1F83F3B4}" destId="{1BB28B5C-E6F4-444F-ACA6-8FC4485D37A2}" srcOrd="1" destOrd="0" parTransId="{293EE80F-6D6F-4036-8A7A-4AE5F4701A51}" sibTransId="{52767058-B51F-4A17-ADF3-14E9E1915984}"/>
    <dgm:cxn modelId="{65FB48E8-0856-4F4C-BAB0-03FBE9505A76}" type="presOf" srcId="{1BB28B5C-E6F4-444F-ACA6-8FC4485D37A2}" destId="{B542C025-A3A4-46A0-B926-D194E102EEC5}" srcOrd="0" destOrd="0" presId="urn:microsoft.com/office/officeart/2005/8/layout/hierarchy3"/>
    <dgm:cxn modelId="{21589497-F0FC-45A8-A43F-F0350B53B0F0}" type="presOf" srcId="{32322A71-76AF-437A-8851-A9EF1F83F3B4}" destId="{216ED50A-2BA0-4783-833E-7B2C89818361}" srcOrd="1" destOrd="0" presId="urn:microsoft.com/office/officeart/2005/8/layout/hierarchy3"/>
    <dgm:cxn modelId="{53024200-31E6-4A5F-89FE-BB9F39C504CD}" type="presOf" srcId="{A90A5272-B187-4B00-A06B-0D795AA2A46A}" destId="{7412E842-0EAF-4B20-9435-A85D622F0E5A}" srcOrd="0" destOrd="0" presId="urn:microsoft.com/office/officeart/2005/8/layout/hierarchy3"/>
    <dgm:cxn modelId="{FDA0F307-95CA-4F4A-836C-3C8902F8A083}" type="presOf" srcId="{F46DAB9E-7F43-42ED-A2E0-6CFFC860EF2E}" destId="{0F337451-3135-4BBE-AA1D-CE2DD324BB66}" srcOrd="0" destOrd="0" presId="urn:microsoft.com/office/officeart/2005/8/layout/hierarchy3"/>
    <dgm:cxn modelId="{5EC1EC0D-B4FD-4E04-B98E-C4A79441D3F0}" srcId="{32322A71-76AF-437A-8851-A9EF1F83F3B4}" destId="{9F1D581B-DE0E-4191-B6B0-96F90881C3E3}" srcOrd="0" destOrd="0" parTransId="{5503ECAD-2E3B-41C9-9483-EA621B8C1580}" sibTransId="{D10460BC-E31E-458C-A58D-BCC01FE638A5}"/>
    <dgm:cxn modelId="{B6743B73-9864-4201-9371-561D00C261AE}" type="presOf" srcId="{9F1D581B-DE0E-4191-B6B0-96F90881C3E3}" destId="{BC1C21D0-9F89-44A2-AFAF-F9ECF128686E}" srcOrd="0" destOrd="0" presId="urn:microsoft.com/office/officeart/2005/8/layout/hierarchy3"/>
    <dgm:cxn modelId="{11F2BD0F-803F-4766-9699-2F777AC857D4}" type="presParOf" srcId="{342BF2B3-F631-4413-9B4A-DC8C007206A2}" destId="{EE0DD7CD-6CBF-4A47-AB28-AF31FE7AEF00}" srcOrd="0" destOrd="0" presId="urn:microsoft.com/office/officeart/2005/8/layout/hierarchy3"/>
    <dgm:cxn modelId="{AC4462C7-D291-41ED-AD89-B082D71C087E}" type="presParOf" srcId="{EE0DD7CD-6CBF-4A47-AB28-AF31FE7AEF00}" destId="{B2EE0FA0-C473-4AA8-AC90-403DC8419772}" srcOrd="0" destOrd="0" presId="urn:microsoft.com/office/officeart/2005/8/layout/hierarchy3"/>
    <dgm:cxn modelId="{18B5765D-3811-4448-ACF4-ABB45F9ACA03}" type="presParOf" srcId="{B2EE0FA0-C473-4AA8-AC90-403DC8419772}" destId="{CFA390E5-A373-486E-864A-085DFE8946A9}" srcOrd="0" destOrd="0" presId="urn:microsoft.com/office/officeart/2005/8/layout/hierarchy3"/>
    <dgm:cxn modelId="{7B93AC20-738B-4590-87A4-491C11472A97}" type="presParOf" srcId="{B2EE0FA0-C473-4AA8-AC90-403DC8419772}" destId="{216ED50A-2BA0-4783-833E-7B2C89818361}" srcOrd="1" destOrd="0" presId="urn:microsoft.com/office/officeart/2005/8/layout/hierarchy3"/>
    <dgm:cxn modelId="{CF22BAB4-CEAA-4214-B123-1C3CF3BA3EC3}" type="presParOf" srcId="{EE0DD7CD-6CBF-4A47-AB28-AF31FE7AEF00}" destId="{8B7C3099-9056-4307-8C79-9524F16C80A0}" srcOrd="1" destOrd="0" presId="urn:microsoft.com/office/officeart/2005/8/layout/hierarchy3"/>
    <dgm:cxn modelId="{41773092-CE80-4454-9083-CE1C48B6A923}" type="presParOf" srcId="{8B7C3099-9056-4307-8C79-9524F16C80A0}" destId="{54DD5344-865A-45F6-8D11-75DFA1307FC1}" srcOrd="0" destOrd="0" presId="urn:microsoft.com/office/officeart/2005/8/layout/hierarchy3"/>
    <dgm:cxn modelId="{442BA970-EEF4-4BCB-99DA-DA106C8C34DE}" type="presParOf" srcId="{8B7C3099-9056-4307-8C79-9524F16C80A0}" destId="{BC1C21D0-9F89-44A2-AFAF-F9ECF128686E}" srcOrd="1" destOrd="0" presId="urn:microsoft.com/office/officeart/2005/8/layout/hierarchy3"/>
    <dgm:cxn modelId="{51CED70F-AC3E-4B10-810A-BB3E58F41036}" type="presParOf" srcId="{8B7C3099-9056-4307-8C79-9524F16C80A0}" destId="{CD5FEA25-56DA-4868-ADCD-54D54C262DC6}" srcOrd="2" destOrd="0" presId="urn:microsoft.com/office/officeart/2005/8/layout/hierarchy3"/>
    <dgm:cxn modelId="{D61BA7C3-6EF4-43B5-B906-4D2909F62537}" type="presParOf" srcId="{8B7C3099-9056-4307-8C79-9524F16C80A0}" destId="{B542C025-A3A4-46A0-B926-D194E102EEC5}" srcOrd="3" destOrd="0" presId="urn:microsoft.com/office/officeart/2005/8/layout/hierarchy3"/>
    <dgm:cxn modelId="{EAF56F97-CB52-4CBC-838B-35373099314C}" type="presParOf" srcId="{342BF2B3-F631-4413-9B4A-DC8C007206A2}" destId="{5D895E6B-6E1A-4AD6-B853-83381A9D2340}" srcOrd="1" destOrd="0" presId="urn:microsoft.com/office/officeart/2005/8/layout/hierarchy3"/>
    <dgm:cxn modelId="{F84E1CD0-0BAA-405C-A30E-7E517F885A21}" type="presParOf" srcId="{5D895E6B-6E1A-4AD6-B853-83381A9D2340}" destId="{286B2640-9804-47DF-9BF6-FDAC47360F3D}" srcOrd="0" destOrd="0" presId="urn:microsoft.com/office/officeart/2005/8/layout/hierarchy3"/>
    <dgm:cxn modelId="{261C340A-75A0-4586-AE28-F8C874353F1B}" type="presParOf" srcId="{286B2640-9804-47DF-9BF6-FDAC47360F3D}" destId="{7412E842-0EAF-4B20-9435-A85D622F0E5A}" srcOrd="0" destOrd="0" presId="urn:microsoft.com/office/officeart/2005/8/layout/hierarchy3"/>
    <dgm:cxn modelId="{AE298C7A-FB6D-40D1-B12F-AEF3EE4C3611}" type="presParOf" srcId="{286B2640-9804-47DF-9BF6-FDAC47360F3D}" destId="{9969E049-43E2-4E39-A377-220503EA04E6}" srcOrd="1" destOrd="0" presId="urn:microsoft.com/office/officeart/2005/8/layout/hierarchy3"/>
    <dgm:cxn modelId="{1F23E716-CC10-4D7A-9989-3ADE860B7FE8}" type="presParOf" srcId="{5D895E6B-6E1A-4AD6-B853-83381A9D2340}" destId="{0364709B-8EDD-47A6-9FE1-C0D678B3DB9F}" srcOrd="1" destOrd="0" presId="urn:microsoft.com/office/officeart/2005/8/layout/hierarchy3"/>
    <dgm:cxn modelId="{54ACDF4B-F200-4AFD-AA10-5595F16DD34B}" type="presParOf" srcId="{0364709B-8EDD-47A6-9FE1-C0D678B3DB9F}" destId="{22C83551-FE55-4B26-99A5-7302CF81A92E}" srcOrd="0" destOrd="0" presId="urn:microsoft.com/office/officeart/2005/8/layout/hierarchy3"/>
    <dgm:cxn modelId="{1ADB9C18-6EF6-41A3-A39F-5456DA405957}" type="presParOf" srcId="{0364709B-8EDD-47A6-9FE1-C0D678B3DB9F}" destId="{61026500-F26B-4B6D-81D1-A78AE5071FCC}" srcOrd="1" destOrd="0" presId="urn:microsoft.com/office/officeart/2005/8/layout/hierarchy3"/>
    <dgm:cxn modelId="{C20CA163-32A6-4B4E-92E7-4DDC9C7ABE40}" type="presParOf" srcId="{0364709B-8EDD-47A6-9FE1-C0D678B3DB9F}" destId="{CC077F2E-0F24-40F1-B0AE-DEDE3A7714A8}" srcOrd="2" destOrd="0" presId="urn:microsoft.com/office/officeart/2005/8/layout/hierarchy3"/>
    <dgm:cxn modelId="{57135376-B08D-4879-A258-B508C4F47158}" type="presParOf" srcId="{0364709B-8EDD-47A6-9FE1-C0D678B3DB9F}" destId="{0F337451-3135-4BBE-AA1D-CE2DD324BB6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96C81-500F-4B1F-B5A4-1B476941A02A}">
      <dsp:nvSpPr>
        <dsp:cNvPr id="0" name=""/>
        <dsp:cNvSpPr/>
      </dsp:nvSpPr>
      <dsp:spPr>
        <a:xfrm>
          <a:off x="4" y="0"/>
          <a:ext cx="8833303" cy="767860"/>
        </a:xfrm>
        <a:prstGeom prst="roundRect">
          <a:avLst>
            <a:gd name="adj" fmla="val 10000"/>
          </a:avLst>
        </a:prstGeom>
        <a:noFill/>
        <a:ln w="3810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260" rIns="0" bIns="4826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cap="none" spc="50" dirty="0" smtClean="0">
              <a:ln w="0"/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itchFamily="34" charset="0"/>
              <a:cs typeface="Arial" pitchFamily="34" charset="0"/>
            </a:rPr>
            <a:t>What organization do you represent?</a:t>
          </a:r>
          <a:endParaRPr lang="en-US" sz="3800" b="1" kern="1200" cap="none" spc="50" dirty="0">
            <a:ln w="0"/>
            <a:solidFill>
              <a:schemeClr val="accent6">
                <a:lumMod val="75000"/>
              </a:schemeClr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latin typeface="Arial" pitchFamily="34" charset="0"/>
            <a:cs typeface="Arial" pitchFamily="34" charset="0"/>
          </a:endParaRPr>
        </a:p>
      </dsp:txBody>
      <dsp:txXfrm>
        <a:off x="22494" y="22490"/>
        <a:ext cx="8788323" cy="722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56116-EB0B-47C9-9491-24DD7AAE13F5}">
      <dsp:nvSpPr>
        <dsp:cNvPr id="0" name=""/>
        <dsp:cNvSpPr/>
      </dsp:nvSpPr>
      <dsp:spPr>
        <a:xfrm>
          <a:off x="-3816001" y="-355598"/>
          <a:ext cx="4521202" cy="477519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D6FDA-3A84-40BA-BF10-21508867EF81}">
      <dsp:nvSpPr>
        <dsp:cNvPr id="0" name=""/>
        <dsp:cNvSpPr/>
      </dsp:nvSpPr>
      <dsp:spPr>
        <a:xfrm>
          <a:off x="221337" y="312440"/>
          <a:ext cx="7337834" cy="625205"/>
        </a:xfrm>
        <a:prstGeom prst="rect">
          <a:avLst/>
        </a:prstGeom>
        <a:gradFill rotWithShape="0">
          <a:gsLst>
            <a:gs pos="0">
              <a:schemeClr val="accent1">
                <a:lumMod val="50000"/>
              </a:schemeClr>
            </a:gs>
            <a:gs pos="8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82296" bIns="60960" numCol="1" spcCol="1270" anchor="ctr" anchorCtr="0">
          <a:noAutofit/>
        </a:bodyPr>
        <a:lstStyle/>
        <a:p>
          <a:pPr lvl="0" algn="l" defTabSz="10445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50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  Difficulty in finding workers with the right skills?</a:t>
          </a:r>
          <a:endParaRPr lang="en-US" sz="2350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221337" y="312440"/>
        <a:ext cx="7337834" cy="625205"/>
      </dsp:txXfrm>
    </dsp:sp>
    <dsp:sp modelId="{1E1938DE-0310-4E5C-983C-9B66CF49F221}">
      <dsp:nvSpPr>
        <dsp:cNvPr id="0" name=""/>
        <dsp:cNvSpPr/>
      </dsp:nvSpPr>
      <dsp:spPr>
        <a:xfrm>
          <a:off x="-12836" y="234289"/>
          <a:ext cx="781507" cy="781507"/>
        </a:xfrm>
        <a:prstGeom prst="ellipse">
          <a:avLst/>
        </a:prstGeom>
        <a:solidFill>
          <a:schemeClr val="tx2"/>
        </a:soli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plastic">
          <a:bevelT w="361950" h="247650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1354A3-F785-4B29-A95C-F6EC0DF07DB3}">
      <dsp:nvSpPr>
        <dsp:cNvPr id="0" name=""/>
        <dsp:cNvSpPr/>
      </dsp:nvSpPr>
      <dsp:spPr>
        <a:xfrm>
          <a:off x="590205" y="1250411"/>
          <a:ext cx="6958544" cy="625205"/>
        </a:xfrm>
        <a:prstGeom prst="rect">
          <a:avLst/>
        </a:prstGeom>
        <a:gradFill rotWithShape="0">
          <a:gsLst>
            <a:gs pos="0">
              <a:schemeClr val="accent1">
                <a:lumMod val="50000"/>
              </a:schemeClr>
            </a:gs>
            <a:gs pos="8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82296" bIns="60960" numCol="1" spcCol="1270" anchor="ctr" anchorCtr="0">
          <a:noAutofit/>
        </a:bodyPr>
        <a:lstStyle/>
        <a:p>
          <a:pPr lvl="0" algn="l" defTabSz="10445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50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  Positions with high turnover?</a:t>
          </a:r>
        </a:p>
      </dsp:txBody>
      <dsp:txXfrm>
        <a:off x="590205" y="1250411"/>
        <a:ext cx="6958544" cy="625205"/>
      </dsp:txXfrm>
    </dsp:sp>
    <dsp:sp modelId="{30ABE971-75E5-444D-9F4E-982FB02CEDBD}">
      <dsp:nvSpPr>
        <dsp:cNvPr id="0" name=""/>
        <dsp:cNvSpPr/>
      </dsp:nvSpPr>
      <dsp:spPr>
        <a:xfrm>
          <a:off x="310944" y="1201895"/>
          <a:ext cx="780374" cy="781507"/>
        </a:xfrm>
        <a:prstGeom prst="ellipse">
          <a:avLst/>
        </a:prstGeom>
        <a:solidFill>
          <a:schemeClr val="tx2"/>
        </a:soli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plastic">
          <a:bevelT w="361950" h="247650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4C5BC1-19DC-415B-9062-BB748A66E9D9}">
      <dsp:nvSpPr>
        <dsp:cNvPr id="0" name=""/>
        <dsp:cNvSpPr/>
      </dsp:nvSpPr>
      <dsp:spPr>
        <a:xfrm>
          <a:off x="571939" y="2188382"/>
          <a:ext cx="6995075" cy="625205"/>
        </a:xfrm>
        <a:prstGeom prst="rect">
          <a:avLst/>
        </a:prstGeom>
        <a:gradFill rotWithShape="0">
          <a:gsLst>
            <a:gs pos="0">
              <a:schemeClr val="accent1">
                <a:lumMod val="50000"/>
              </a:schemeClr>
            </a:gs>
            <a:gs pos="8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82296" bIns="60960" numCol="1" spcCol="1270" anchor="ctr" anchorCtr="0">
          <a:noAutofit/>
        </a:bodyPr>
        <a:lstStyle/>
        <a:p>
          <a:pPr lvl="0" algn="l" defTabSz="10445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50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  Skilled workers retiring?</a:t>
          </a:r>
        </a:p>
      </dsp:txBody>
      <dsp:txXfrm>
        <a:off x="571939" y="2188382"/>
        <a:ext cx="6995075" cy="625205"/>
      </dsp:txXfrm>
    </dsp:sp>
    <dsp:sp modelId="{E19148EC-2FF7-48A4-83FC-BD32B1ECE80B}">
      <dsp:nvSpPr>
        <dsp:cNvPr id="0" name=""/>
        <dsp:cNvSpPr/>
      </dsp:nvSpPr>
      <dsp:spPr>
        <a:xfrm>
          <a:off x="309807" y="2109942"/>
          <a:ext cx="781507" cy="781507"/>
        </a:xfrm>
        <a:prstGeom prst="ellipse">
          <a:avLst/>
        </a:prstGeom>
        <a:solidFill>
          <a:schemeClr val="tx2"/>
        </a:soli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plastic">
          <a:bevelT w="361950" h="247650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B5EC63-97FC-4AA7-BC6F-DB8AF1A8D4DE}">
      <dsp:nvSpPr>
        <dsp:cNvPr id="0" name=""/>
        <dsp:cNvSpPr/>
      </dsp:nvSpPr>
      <dsp:spPr>
        <a:xfrm>
          <a:off x="216103" y="3126353"/>
          <a:ext cx="7348301" cy="625205"/>
        </a:xfrm>
        <a:prstGeom prst="rect">
          <a:avLst/>
        </a:prstGeom>
        <a:gradFill rotWithShape="0">
          <a:gsLst>
            <a:gs pos="0">
              <a:schemeClr val="accent1">
                <a:lumMod val="50000"/>
              </a:schemeClr>
            </a:gs>
            <a:gs pos="8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82296" bIns="60960" numCol="1" spcCol="1270" anchor="ctr" anchorCtr="0">
          <a:noAutofit/>
        </a:bodyPr>
        <a:lstStyle/>
        <a:p>
          <a:pPr lvl="0" algn="l" defTabSz="10445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50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  Helping workers keep pace with technology changes?</a:t>
          </a:r>
        </a:p>
      </dsp:txBody>
      <dsp:txXfrm>
        <a:off x="216103" y="3126353"/>
        <a:ext cx="7348301" cy="625205"/>
      </dsp:txXfrm>
    </dsp:sp>
    <dsp:sp modelId="{77966661-EA69-462B-B101-DA0B5E2348E3}">
      <dsp:nvSpPr>
        <dsp:cNvPr id="0" name=""/>
        <dsp:cNvSpPr/>
      </dsp:nvSpPr>
      <dsp:spPr>
        <a:xfrm>
          <a:off x="-12836" y="3043240"/>
          <a:ext cx="781507" cy="781507"/>
        </a:xfrm>
        <a:prstGeom prst="ellipse">
          <a:avLst/>
        </a:prstGeom>
        <a:solidFill>
          <a:schemeClr val="tx2"/>
        </a:soli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plastic">
          <a:bevelT w="361950" h="247650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390E5-A373-486E-864A-085DFE8946A9}">
      <dsp:nvSpPr>
        <dsp:cNvPr id="0" name=""/>
        <dsp:cNvSpPr/>
      </dsp:nvSpPr>
      <dsp:spPr>
        <a:xfrm>
          <a:off x="1004" y="195430"/>
          <a:ext cx="2350740" cy="11753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Business involvement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429" y="229855"/>
        <a:ext cx="2281890" cy="1106520"/>
      </dsp:txXfrm>
    </dsp:sp>
    <dsp:sp modelId="{54DD5344-865A-45F6-8D11-75DFA1307FC1}">
      <dsp:nvSpPr>
        <dsp:cNvPr id="0" name=""/>
        <dsp:cNvSpPr/>
      </dsp:nvSpPr>
      <dsp:spPr>
        <a:xfrm>
          <a:off x="236078" y="1370800"/>
          <a:ext cx="235074" cy="1025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5363"/>
              </a:lnTo>
              <a:lnTo>
                <a:pt x="235074" y="1025363"/>
              </a:lnTo>
            </a:path>
          </a:pathLst>
        </a:custGeom>
        <a:noFill/>
        <a:ln w="28575" cap="flat" cmpd="sng" algn="ctr">
          <a:solidFill>
            <a:schemeClr val="accent1">
              <a:lumMod val="40000"/>
              <a:lumOff val="60000"/>
            </a:schemeClr>
          </a:solidFill>
          <a:prstDash val="sys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1C21D0-9F89-44A2-AFAF-F9ECF128686E}">
      <dsp:nvSpPr>
        <dsp:cNvPr id="0" name=""/>
        <dsp:cNvSpPr/>
      </dsp:nvSpPr>
      <dsp:spPr>
        <a:xfrm>
          <a:off x="471152" y="1664643"/>
          <a:ext cx="1880592" cy="1463041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38100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Employers are the foundation of every apprenticeship program</a:t>
          </a:r>
          <a:endParaRPr lang="en-US" sz="1700" kern="1200" dirty="0"/>
        </a:p>
      </dsp:txBody>
      <dsp:txXfrm>
        <a:off x="514003" y="1707494"/>
        <a:ext cx="1794890" cy="1377339"/>
      </dsp:txXfrm>
    </dsp:sp>
    <dsp:sp modelId="{CD5FEA25-56DA-4868-ADCD-54D54C262DC6}">
      <dsp:nvSpPr>
        <dsp:cNvPr id="0" name=""/>
        <dsp:cNvSpPr/>
      </dsp:nvSpPr>
      <dsp:spPr>
        <a:xfrm>
          <a:off x="236078" y="1370800"/>
          <a:ext cx="235074" cy="2782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2247"/>
              </a:lnTo>
              <a:lnTo>
                <a:pt x="235074" y="2782247"/>
              </a:lnTo>
            </a:path>
          </a:pathLst>
        </a:custGeom>
        <a:noFill/>
        <a:ln w="28575" cap="flat" cmpd="sng" algn="ctr">
          <a:solidFill>
            <a:schemeClr val="accent1">
              <a:lumMod val="40000"/>
              <a:lumOff val="60000"/>
            </a:schemeClr>
          </a:solidFill>
          <a:prstDash val="sys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42C025-A3A4-46A0-B926-D194E102EEC5}">
      <dsp:nvSpPr>
        <dsp:cNvPr id="0" name=""/>
        <dsp:cNvSpPr/>
      </dsp:nvSpPr>
      <dsp:spPr>
        <a:xfrm>
          <a:off x="471152" y="3421527"/>
          <a:ext cx="1880592" cy="1463041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38100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They must be involved in every step of designing the apprenticeship</a:t>
          </a:r>
        </a:p>
      </dsp:txBody>
      <dsp:txXfrm>
        <a:off x="514003" y="3464378"/>
        <a:ext cx="1794890" cy="1377339"/>
      </dsp:txXfrm>
    </dsp:sp>
    <dsp:sp modelId="{7412E842-0EAF-4B20-9435-A85D622F0E5A}">
      <dsp:nvSpPr>
        <dsp:cNvPr id="0" name=""/>
        <dsp:cNvSpPr/>
      </dsp:nvSpPr>
      <dsp:spPr>
        <a:xfrm>
          <a:off x="2939429" y="195430"/>
          <a:ext cx="2350740" cy="11753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Structured on-the-job training</a:t>
          </a:r>
        </a:p>
      </dsp:txBody>
      <dsp:txXfrm>
        <a:off x="2973854" y="229855"/>
        <a:ext cx="2281890" cy="1106520"/>
      </dsp:txXfrm>
    </dsp:sp>
    <dsp:sp modelId="{22C83551-FE55-4B26-99A5-7302CF81A92E}">
      <dsp:nvSpPr>
        <dsp:cNvPr id="0" name=""/>
        <dsp:cNvSpPr/>
      </dsp:nvSpPr>
      <dsp:spPr>
        <a:xfrm>
          <a:off x="3174503" y="1370800"/>
          <a:ext cx="235074" cy="1025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5363"/>
              </a:lnTo>
              <a:lnTo>
                <a:pt x="235074" y="1025363"/>
              </a:lnTo>
            </a:path>
          </a:pathLst>
        </a:custGeom>
        <a:noFill/>
        <a:ln w="28575" cap="flat" cmpd="sng" algn="ctr">
          <a:solidFill>
            <a:schemeClr val="accent1">
              <a:lumMod val="40000"/>
              <a:lumOff val="60000"/>
            </a:schemeClr>
          </a:solidFill>
          <a:prstDash val="sys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026500-F26B-4B6D-81D1-A78AE5071FCC}">
      <dsp:nvSpPr>
        <dsp:cNvPr id="0" name=""/>
        <dsp:cNvSpPr/>
      </dsp:nvSpPr>
      <dsp:spPr>
        <a:xfrm>
          <a:off x="3409577" y="1664643"/>
          <a:ext cx="1880592" cy="1463041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38100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Hands-on training with experienced mentor (usually one year or more)</a:t>
          </a:r>
        </a:p>
      </dsp:txBody>
      <dsp:txXfrm>
        <a:off x="3452428" y="1707494"/>
        <a:ext cx="1794890" cy="1377339"/>
      </dsp:txXfrm>
    </dsp:sp>
    <dsp:sp modelId="{CC077F2E-0F24-40F1-B0AE-DEDE3A7714A8}">
      <dsp:nvSpPr>
        <dsp:cNvPr id="0" name=""/>
        <dsp:cNvSpPr/>
      </dsp:nvSpPr>
      <dsp:spPr>
        <a:xfrm>
          <a:off x="3174503" y="1370800"/>
          <a:ext cx="235074" cy="2782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2247"/>
              </a:lnTo>
              <a:lnTo>
                <a:pt x="235074" y="2782247"/>
              </a:lnTo>
            </a:path>
          </a:pathLst>
        </a:custGeom>
        <a:noFill/>
        <a:ln w="28575" cap="flat" cmpd="sng" algn="ctr">
          <a:solidFill>
            <a:schemeClr val="accent1">
              <a:lumMod val="40000"/>
              <a:lumOff val="60000"/>
            </a:schemeClr>
          </a:solidFill>
          <a:prstDash val="sys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337451-3135-4BBE-AA1D-CE2DD324BB66}">
      <dsp:nvSpPr>
        <dsp:cNvPr id="0" name=""/>
        <dsp:cNvSpPr/>
      </dsp:nvSpPr>
      <dsp:spPr>
        <a:xfrm>
          <a:off x="3409577" y="3421527"/>
          <a:ext cx="1880592" cy="1463041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38100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Involves all necessary skills and knowledge for full proficiency on the job</a:t>
          </a:r>
        </a:p>
      </dsp:txBody>
      <dsp:txXfrm>
        <a:off x="3452428" y="3464378"/>
        <a:ext cx="1794890" cy="1377339"/>
      </dsp:txXfrm>
    </dsp:sp>
    <dsp:sp modelId="{47530CCB-DCDB-48D4-90A7-7037BB2479A3}">
      <dsp:nvSpPr>
        <dsp:cNvPr id="0" name=""/>
        <dsp:cNvSpPr/>
      </dsp:nvSpPr>
      <dsp:spPr>
        <a:xfrm>
          <a:off x="5877855" y="195430"/>
          <a:ext cx="2350740" cy="11753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Related training and instruction</a:t>
          </a:r>
        </a:p>
      </dsp:txBody>
      <dsp:txXfrm>
        <a:off x="5912280" y="229855"/>
        <a:ext cx="2281890" cy="1106520"/>
      </dsp:txXfrm>
    </dsp:sp>
    <dsp:sp modelId="{92C10F01-8821-4E84-A9FB-1A1334673680}">
      <dsp:nvSpPr>
        <dsp:cNvPr id="0" name=""/>
        <dsp:cNvSpPr/>
      </dsp:nvSpPr>
      <dsp:spPr>
        <a:xfrm>
          <a:off x="6112929" y="1370800"/>
          <a:ext cx="235074" cy="1025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5363"/>
              </a:lnTo>
              <a:lnTo>
                <a:pt x="235074" y="1025363"/>
              </a:lnTo>
            </a:path>
          </a:pathLst>
        </a:custGeom>
        <a:noFill/>
        <a:ln w="28575" cap="flat" cmpd="sng" algn="ctr">
          <a:solidFill>
            <a:schemeClr val="accent1">
              <a:lumMod val="40000"/>
              <a:lumOff val="60000"/>
            </a:schemeClr>
          </a:solidFill>
          <a:prstDash val="sys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83CEB-E6EB-4089-A745-D8C3B7514692}">
      <dsp:nvSpPr>
        <dsp:cNvPr id="0" name=""/>
        <dsp:cNvSpPr/>
      </dsp:nvSpPr>
      <dsp:spPr>
        <a:xfrm>
          <a:off x="6348003" y="1664643"/>
          <a:ext cx="1880592" cy="1463041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38100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Delivers technical, workforce and academic knowledge needed for the job</a:t>
          </a:r>
        </a:p>
      </dsp:txBody>
      <dsp:txXfrm>
        <a:off x="6390854" y="1707494"/>
        <a:ext cx="1794890" cy="1377339"/>
      </dsp:txXfrm>
    </dsp:sp>
    <dsp:sp modelId="{9DFA89E7-A1AA-4424-8048-C495AB036899}">
      <dsp:nvSpPr>
        <dsp:cNvPr id="0" name=""/>
        <dsp:cNvSpPr/>
      </dsp:nvSpPr>
      <dsp:spPr>
        <a:xfrm>
          <a:off x="6112929" y="1370800"/>
          <a:ext cx="235074" cy="2782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2247"/>
              </a:lnTo>
              <a:lnTo>
                <a:pt x="235074" y="2782247"/>
              </a:lnTo>
            </a:path>
          </a:pathLst>
        </a:custGeom>
        <a:noFill/>
        <a:ln w="28575" cap="flat" cmpd="sng" algn="ctr">
          <a:solidFill>
            <a:schemeClr val="accent1">
              <a:lumMod val="40000"/>
              <a:lumOff val="60000"/>
            </a:schemeClr>
          </a:solidFill>
          <a:prstDash val="sys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07DF73-DD25-4845-B626-9416B14DD888}">
      <dsp:nvSpPr>
        <dsp:cNvPr id="0" name=""/>
        <dsp:cNvSpPr/>
      </dsp:nvSpPr>
      <dsp:spPr>
        <a:xfrm>
          <a:off x="6348003" y="3421527"/>
          <a:ext cx="1880592" cy="1463041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38100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Education partners collaborate with business to develop curriculum to ensure success</a:t>
          </a:r>
          <a:endParaRPr lang="en-US" sz="1700" kern="1200" dirty="0"/>
        </a:p>
      </dsp:txBody>
      <dsp:txXfrm>
        <a:off x="6390854" y="3464378"/>
        <a:ext cx="1794890" cy="13773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390E5-A373-486E-864A-085DFE8946A9}">
      <dsp:nvSpPr>
        <dsp:cNvPr id="0" name=""/>
        <dsp:cNvSpPr/>
      </dsp:nvSpPr>
      <dsp:spPr>
        <a:xfrm>
          <a:off x="202931" y="2128"/>
          <a:ext cx="3371457" cy="11209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Rewards</a:t>
          </a:r>
          <a:br>
            <a:rPr 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 skill gains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5763" y="34960"/>
        <a:ext cx="3305793" cy="1055305"/>
      </dsp:txXfrm>
    </dsp:sp>
    <dsp:sp modelId="{54DD5344-865A-45F6-8D11-75DFA1307FC1}">
      <dsp:nvSpPr>
        <dsp:cNvPr id="0" name=""/>
        <dsp:cNvSpPr/>
      </dsp:nvSpPr>
      <dsp:spPr>
        <a:xfrm>
          <a:off x="540077" y="1123098"/>
          <a:ext cx="337145" cy="1140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0711"/>
              </a:lnTo>
              <a:lnTo>
                <a:pt x="337145" y="1140711"/>
              </a:lnTo>
            </a:path>
          </a:pathLst>
        </a:custGeom>
        <a:noFill/>
        <a:ln w="28575" cap="flat" cmpd="sng" algn="ctr">
          <a:solidFill>
            <a:schemeClr val="accent1">
              <a:lumMod val="40000"/>
              <a:lumOff val="60000"/>
            </a:schemeClr>
          </a:solidFill>
          <a:prstDash val="sys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1C21D0-9F89-44A2-AFAF-F9ECF128686E}">
      <dsp:nvSpPr>
        <dsp:cNvPr id="0" name=""/>
        <dsp:cNvSpPr/>
      </dsp:nvSpPr>
      <dsp:spPr>
        <a:xfrm>
          <a:off x="877222" y="1503335"/>
          <a:ext cx="3017514" cy="1520949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38100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Pay increases as skills/knowledge increase</a:t>
          </a:r>
          <a:endParaRPr lang="en-US" sz="2000" kern="1200" dirty="0"/>
        </a:p>
      </dsp:txBody>
      <dsp:txXfrm>
        <a:off x="921769" y="1547882"/>
        <a:ext cx="2928420" cy="1431855"/>
      </dsp:txXfrm>
    </dsp:sp>
    <dsp:sp modelId="{CD5FEA25-56DA-4868-ADCD-54D54C262DC6}">
      <dsp:nvSpPr>
        <dsp:cNvPr id="0" name=""/>
        <dsp:cNvSpPr/>
      </dsp:nvSpPr>
      <dsp:spPr>
        <a:xfrm>
          <a:off x="540077" y="1123098"/>
          <a:ext cx="337145" cy="3041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1898"/>
              </a:lnTo>
              <a:lnTo>
                <a:pt x="337145" y="3041898"/>
              </a:lnTo>
            </a:path>
          </a:pathLst>
        </a:custGeom>
        <a:noFill/>
        <a:ln w="28575" cap="flat" cmpd="sng" algn="ctr">
          <a:solidFill>
            <a:schemeClr val="accent1">
              <a:lumMod val="40000"/>
              <a:lumOff val="60000"/>
            </a:schemeClr>
          </a:solidFill>
          <a:prstDash val="sys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42C025-A3A4-46A0-B926-D194E102EEC5}">
      <dsp:nvSpPr>
        <dsp:cNvPr id="0" name=""/>
        <dsp:cNvSpPr/>
      </dsp:nvSpPr>
      <dsp:spPr>
        <a:xfrm>
          <a:off x="877222" y="3404522"/>
          <a:ext cx="3017514" cy="1520949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38100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Progressive wage increases as skill benchmarks are met</a:t>
          </a:r>
        </a:p>
      </dsp:txBody>
      <dsp:txXfrm>
        <a:off x="921769" y="3449069"/>
        <a:ext cx="2928420" cy="1431855"/>
      </dsp:txXfrm>
    </dsp:sp>
    <dsp:sp modelId="{7412E842-0EAF-4B20-9435-A85D622F0E5A}">
      <dsp:nvSpPr>
        <dsp:cNvPr id="0" name=""/>
        <dsp:cNvSpPr/>
      </dsp:nvSpPr>
      <dsp:spPr>
        <a:xfrm>
          <a:off x="4334863" y="2128"/>
          <a:ext cx="3371457" cy="11209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National Occupational Credential</a:t>
          </a:r>
        </a:p>
      </dsp:txBody>
      <dsp:txXfrm>
        <a:off x="4367695" y="34960"/>
        <a:ext cx="3305793" cy="1055305"/>
      </dsp:txXfrm>
    </dsp:sp>
    <dsp:sp modelId="{22C83551-FE55-4B26-99A5-7302CF81A92E}">
      <dsp:nvSpPr>
        <dsp:cNvPr id="0" name=""/>
        <dsp:cNvSpPr/>
      </dsp:nvSpPr>
      <dsp:spPr>
        <a:xfrm>
          <a:off x="4672008" y="1123098"/>
          <a:ext cx="337145" cy="1140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0711"/>
              </a:lnTo>
              <a:lnTo>
                <a:pt x="337145" y="1140711"/>
              </a:lnTo>
            </a:path>
          </a:pathLst>
        </a:custGeom>
        <a:noFill/>
        <a:ln w="28575" cap="flat" cmpd="sng" algn="ctr">
          <a:solidFill>
            <a:schemeClr val="accent1">
              <a:lumMod val="40000"/>
              <a:lumOff val="60000"/>
            </a:schemeClr>
          </a:solidFill>
          <a:prstDash val="sys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026500-F26B-4B6D-81D1-A78AE5071FCC}">
      <dsp:nvSpPr>
        <dsp:cNvPr id="0" name=""/>
        <dsp:cNvSpPr/>
      </dsp:nvSpPr>
      <dsp:spPr>
        <a:xfrm>
          <a:off x="5009154" y="1503335"/>
          <a:ext cx="3017514" cy="1520949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38100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Registered Apprenticeship graduates receive a nationally-recognized credential</a:t>
          </a:r>
        </a:p>
      </dsp:txBody>
      <dsp:txXfrm>
        <a:off x="5053701" y="1547882"/>
        <a:ext cx="2928420" cy="1431855"/>
      </dsp:txXfrm>
    </dsp:sp>
    <dsp:sp modelId="{CC077F2E-0F24-40F1-B0AE-DEDE3A7714A8}">
      <dsp:nvSpPr>
        <dsp:cNvPr id="0" name=""/>
        <dsp:cNvSpPr/>
      </dsp:nvSpPr>
      <dsp:spPr>
        <a:xfrm>
          <a:off x="4672008" y="1123098"/>
          <a:ext cx="337145" cy="3041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1898"/>
              </a:lnTo>
              <a:lnTo>
                <a:pt x="337145" y="3041898"/>
              </a:lnTo>
            </a:path>
          </a:pathLst>
        </a:custGeom>
        <a:noFill/>
        <a:ln w="28575" cap="flat" cmpd="sng" algn="ctr">
          <a:solidFill>
            <a:schemeClr val="accent1">
              <a:lumMod val="40000"/>
              <a:lumOff val="60000"/>
            </a:schemeClr>
          </a:solidFill>
          <a:prstDash val="sys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337451-3135-4BBE-AA1D-CE2DD324BB66}">
      <dsp:nvSpPr>
        <dsp:cNvPr id="0" name=""/>
        <dsp:cNvSpPr/>
      </dsp:nvSpPr>
      <dsp:spPr>
        <a:xfrm>
          <a:off x="5009154" y="3404522"/>
          <a:ext cx="3017514" cy="1520949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38100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Programs are designed to ensure apprentices master all necessary skills/ knowledge to be fully proficient in the occupation</a:t>
          </a:r>
        </a:p>
      </dsp:txBody>
      <dsp:txXfrm>
        <a:off x="5053701" y="3449069"/>
        <a:ext cx="2928420" cy="1431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A9A65-897F-4FC5-8393-AB1093F544F9}" type="datetimeFigureOut">
              <a:rPr lang="en-US" smtClean="0"/>
              <a:t>2/26/2015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A8A38-070D-4A3C-AE34-7C40278613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393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7E0071-00F4-4E10-9D54-AF8D99A8A3A0}" type="datetimeFigureOut">
              <a:rPr lang="en-US" smtClean="0"/>
              <a:pPr/>
              <a:t>2/26/2015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7C97589-81B3-48A3-8226-3514F33742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685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435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26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448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558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328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04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330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30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95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336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930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501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501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71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71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ddle BG"/>
          <p:cNvSpPr/>
          <p:nvPr/>
        </p:nvSpPr>
        <p:spPr>
          <a:xfrm>
            <a:off x="0" y="2667000"/>
            <a:ext cx="9144000" cy="24195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ooter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ubTitle Back"/>
          <p:cNvSpPr/>
          <p:nvPr/>
        </p:nvSpPr>
        <p:spPr>
          <a:xfrm>
            <a:off x="4176712" y="4545808"/>
            <a:ext cx="4953000" cy="1828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1000" y="2869408"/>
            <a:ext cx="8458200" cy="1676400"/>
          </a:xfrm>
          <a:prstGeom prst="rect">
            <a:avLst/>
          </a:prstGeom>
        </p:spPr>
        <p:txBody>
          <a:bodyPr>
            <a:normAutofit/>
            <a:scene3d>
              <a:camera prst="perspectiveAbove"/>
              <a:lightRig rig="threePt" dir="t"/>
            </a:scene3d>
          </a:bodyPr>
          <a:lstStyle>
            <a:lvl1pPr>
              <a:defRPr sz="3200" b="1" cap="none" spc="0" baseline="0">
                <a:ln w="17780" cmpd="sng">
                  <a:noFill/>
                  <a:prstDash val="solid"/>
                  <a:miter lim="800000"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724400" y="4876800"/>
            <a:ext cx="4343400" cy="11430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Webinar Subtitle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76" y="4419600"/>
            <a:ext cx="186537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7088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381000" y="860595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Welcome</a:t>
            </a:r>
            <a:r>
              <a:rPr lang="en-US" sz="2000" b="1" baseline="0" dirty="0" smtClean="0">
                <a:solidFill>
                  <a:schemeClr val="bg1"/>
                </a:solidFill>
              </a:rPr>
              <a:t> to </a:t>
            </a:r>
            <a:r>
              <a:rPr lang="en-US" sz="2000" b="1" dirty="0" smtClean="0">
                <a:solidFill>
                  <a:schemeClr val="bg1"/>
                </a:solidFill>
              </a:rPr>
              <a:t>Workforce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3</a:t>
            </a:r>
            <a:r>
              <a:rPr lang="en-US" sz="2000" b="1" baseline="0" dirty="0" smtClean="0">
                <a:solidFill>
                  <a:schemeClr val="bg1"/>
                </a:solidFill>
              </a:rPr>
              <a:t> One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13" name="Header"/>
          <p:cNvGrpSpPr/>
          <p:nvPr/>
        </p:nvGrpSpPr>
        <p:grpSpPr>
          <a:xfrm>
            <a:off x="2894" y="-152400"/>
            <a:ext cx="9144000" cy="2819400"/>
            <a:chOff x="0" y="0"/>
            <a:chExt cx="9144000" cy="28194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9144000" cy="2667000"/>
            </a:xfrm>
            <a:prstGeom prst="rect">
              <a:avLst/>
            </a:prstGeom>
            <a:solidFill>
              <a:schemeClr val="accent1">
                <a:lumMod val="7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2667000"/>
              <a:ext cx="91440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 dirty="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2133600" y="4572000"/>
            <a:ext cx="2209800" cy="483392"/>
            <a:chOff x="2133600" y="4572000"/>
            <a:chExt cx="2209800" cy="483392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4572000"/>
              <a:ext cx="483392" cy="48339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 userDrawn="1"/>
          </p:nvSpPr>
          <p:spPr>
            <a:xfrm>
              <a:off x="2590800" y="4572000"/>
              <a:ext cx="17526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i="1" kern="800" spc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U.S. Department</a:t>
              </a:r>
              <a:r>
                <a:rPr lang="en-US" sz="900" b="1" i="1" kern="800" spc="0" baseline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of Labor</a:t>
              </a:r>
            </a:p>
            <a:p>
              <a:pPr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0" i="1" kern="800" spc="0" baseline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Employment and Training Administration</a:t>
              </a:r>
              <a:endParaRPr lang="en-US" sz="900" b="0" i="1" kern="800" spc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2133600" cy="365125"/>
          </a:xfrm>
        </p:spPr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800" baseline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cap="none" spc="0" baseline="0" dirty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BG Accent 1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7609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3246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5B75F7A-516D-4850-9A30-35A47BF649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00800"/>
            <a:ext cx="984849" cy="48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2800" b="1" i="0" u="none" kern="1200" cap="none" spc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bg1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2800" b="0" i="0" u="none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2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»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microsoft.com/office/2007/relationships/hdphoto" Target="../media/hdphoto5.wdp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8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microsoft.com/office/2007/relationships/hdphoto" Target="../media/hdphoto6.wdp"/><Relationship Id="rId4" Type="http://schemas.openxmlformats.org/officeDocument/2006/relationships/diagramLayout" Target="../diagrams/layout4.xml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hyperlink" Target="http://www.doleta.gov/oa/" TargetMode="External"/><Relationship Id="rId7" Type="http://schemas.openxmlformats.org/officeDocument/2006/relationships/hyperlink" Target="http://www.doleta.gov/oa/employers/apprenticeship_toolkit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pprenticeshipcarolina.com/testimonials/agape-senior-intro-to-youth-apprenticeship-in-healthcare.html" TargetMode="External"/><Relationship Id="rId5" Type="http://schemas.openxmlformats.org/officeDocument/2006/relationships/hyperlink" Target="http://www.doleta.gov/oa/federalresources/playbook.pdf" TargetMode="External"/><Relationship Id="rId4" Type="http://schemas.openxmlformats.org/officeDocument/2006/relationships/hyperlink" Target="https://21stcenturyapprenticeship.workforce3one.org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OA.Administrator@dol.gov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GWaddell@agapesenior.com" TargetMode="External"/><Relationship Id="rId4" Type="http://schemas.openxmlformats.org/officeDocument/2006/relationships/hyperlink" Target="mailto:Neese@sctechsystem.edu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kforce3one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microsoft.com/office/2007/relationships/hdphoto" Target="../media/hdphoto2.wdp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leta.gov/oa/employers/apprenticeship_toolkit.pdf" TargetMode="External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819400"/>
            <a:ext cx="8646268" cy="1676400"/>
          </a:xfrm>
        </p:spPr>
        <p:txBody>
          <a:bodyPr>
            <a:normAutofit fontScale="90000"/>
            <a:scene3d>
              <a:camera prst="perspectiveAbove"/>
              <a:lightRig rig="threePt" dir="t"/>
            </a:scene3d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Exploration to Launch: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Registered Apprenticeship </a:t>
            </a:r>
            <a:br>
              <a:rPr lang="en-US" dirty="0" smtClean="0"/>
            </a:br>
            <a:r>
              <a:rPr lang="en-US" dirty="0" smtClean="0"/>
              <a:t>Quick-Start Toolkit</a:t>
            </a:r>
            <a:br>
              <a:rPr lang="en-US" dirty="0" smtClean="0"/>
            </a:br>
            <a:r>
              <a:rPr lang="en-US" sz="2500" dirty="0" smtClean="0"/>
              <a:t/>
            </a:r>
            <a:br>
              <a:rPr lang="en-US" sz="2500" dirty="0" smtClean="0"/>
            </a:br>
            <a:endParaRPr lang="en-US" sz="2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572000"/>
            <a:ext cx="4953000" cy="1752600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18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Webinar Date: </a:t>
            </a:r>
            <a:r>
              <a:rPr lang="en-US" sz="1800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ea typeface="+mj-ea"/>
              </a:rPr>
              <a:t>February 26, 2015</a:t>
            </a:r>
          </a:p>
          <a:p>
            <a:pPr algn="l"/>
            <a:r>
              <a:rPr lang="en-US" sz="1800" i="1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Presented </a:t>
            </a:r>
            <a:r>
              <a:rPr lang="en-US" sz="1800" i="1" dirty="0">
                <a:ln w="17780" cmpd="sng">
                  <a:noFill/>
                  <a:prstDash val="solid"/>
                  <a:miter lim="800000"/>
                </a:ln>
                <a:ea typeface="+mj-ea"/>
              </a:rPr>
              <a:t>b</a:t>
            </a:r>
            <a:r>
              <a:rPr lang="en-US" sz="1800" i="1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y:</a:t>
            </a:r>
          </a:p>
          <a:p>
            <a:pPr algn="l"/>
            <a:r>
              <a:rPr lang="en-US" sz="1800" i="1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ea typeface="+mj-ea"/>
              </a:rPr>
              <a:t>Office of Apprenticeship</a:t>
            </a:r>
          </a:p>
          <a:p>
            <a:pPr algn="l">
              <a:spcAft>
                <a:spcPts val="0"/>
              </a:spcAft>
            </a:pP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U.S. Department of Labor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Employment </a:t>
            </a:r>
            <a:r>
              <a:rPr lang="en-US" sz="1600" dirty="0">
                <a:ln w="17780" cmpd="sng">
                  <a:noFill/>
                  <a:prstDash val="solid"/>
                  <a:miter lim="800000"/>
                </a:ln>
                <a:ea typeface="+mj-ea"/>
              </a:rPr>
              <a:t>and </a:t>
            </a: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Training Administration </a:t>
            </a:r>
            <a:endParaRPr lang="en-US" sz="1600" dirty="0">
              <a:ln w="17780" cmpd="sng">
                <a:noFill/>
                <a:prstDash val="solid"/>
                <a:miter lim="800000"/>
              </a:ln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7081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:\Users\crobbins\AppData\Local\Microsoft\Windows\Temporary Internet Files\Content.IE5\35BQIN9V\MC90043162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08">
            <a:off x="-165049" y="2383635"/>
            <a:ext cx="1917035" cy="191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Exploring Registered Apprenticeship as a strategy entails identifying an employer’s workforce challenges.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29968665"/>
              </p:ext>
            </p:extLst>
          </p:nvPr>
        </p:nvGraphicFramePr>
        <p:xfrm>
          <a:off x="1042283" y="1528761"/>
          <a:ext cx="753999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0" y="5731779"/>
            <a:ext cx="9144000" cy="982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Font typeface="Arial" pitchFamily="34" charset="0"/>
              <a:buNone/>
            </a:pPr>
            <a:r>
              <a:rPr lang="en-US" sz="2700" b="1" dirty="0" smtClean="0">
                <a:ln/>
                <a:solidFill>
                  <a:srgbClr val="C00000"/>
                </a:solidFill>
              </a:rPr>
              <a:t>Apprenticeship can help overcome these challenges!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98220" y="4584042"/>
            <a:ext cx="929640" cy="914399"/>
          </a:xfrm>
          <a:prstGeom prst="rect">
            <a:avLst/>
          </a:prstGeom>
          <a:scene3d>
            <a:camera prst="orthographicFront"/>
            <a:lightRig rig="soft" dir="t"/>
          </a:scene3d>
        </p:spPr>
        <p:txBody>
          <a:bodyPr vert="horz" lIns="91440" tIns="45720" rIns="91440" bIns="45720" rtlCol="0">
            <a:normAutofit lnSpcReduction="10000"/>
            <a:scene3d>
              <a:camera prst="orthographicFront"/>
              <a:lightRig rig="flood" dir="t"/>
            </a:scene3d>
            <a:sp3d extrusionH="57150" prstMaterial="matte">
              <a:bevelT w="6350" h="635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54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</a:t>
            </a:r>
            <a:endParaRPr lang="en-US" sz="5400" b="1" dirty="0" smtClean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1765344"/>
            <a:ext cx="1152467" cy="8247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  <a:scene3d>
              <a:camera prst="orthographicFront"/>
              <a:lightRig rig="soft" dir="t"/>
            </a:scene3d>
            <a:sp3d extrusionH="25400" prstMaterial="matte">
              <a:bevelT w="1905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5400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 panose="05030102010509060703" pitchFamily="18" charset="2"/>
              </a:rPr>
              <a:t></a:t>
            </a:r>
            <a:endParaRPr lang="en-US" sz="5400" dirty="0" smtClean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 rot="5400000">
            <a:off x="1278057" y="2662379"/>
            <a:ext cx="796684" cy="914399"/>
          </a:xfrm>
          <a:prstGeom prst="rect">
            <a:avLst/>
          </a:prstGeom>
          <a:scene3d>
            <a:camera prst="orthographicFront"/>
            <a:lightRig rig="soft" dir="t"/>
          </a:scene3d>
        </p:spPr>
        <p:txBody>
          <a:bodyPr vert="horz" lIns="91440" tIns="45720" rIns="91440" bIns="45720" rtlCol="0">
            <a:normAutofit lnSpcReduction="10000"/>
            <a:scene3d>
              <a:camera prst="orthographicFront"/>
              <a:lightRig rig="flood" dir="t"/>
            </a:scene3d>
            <a:sp3d extrusionH="57150" prstMaterial="matte">
              <a:bevelT w="6350" h="635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54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 panose="05030102010509060703" pitchFamily="18" charset="2"/>
              </a:rPr>
              <a:t></a:t>
            </a:r>
            <a:endParaRPr lang="en-US" sz="5400" b="1" dirty="0" smtClean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352145" y="3559414"/>
            <a:ext cx="915442" cy="784664"/>
          </a:xfrm>
          <a:prstGeom prst="rect">
            <a:avLst/>
          </a:prstGeom>
          <a:scene3d>
            <a:camera prst="orthographicFront"/>
            <a:lightRig rig="soft" dir="t"/>
          </a:scene3d>
        </p:spPr>
        <p:txBody>
          <a:bodyPr vert="horz" lIns="0" tIns="0" rIns="0" bIns="0" rtlCol="0">
            <a:normAutofit/>
            <a:scene3d>
              <a:camera prst="orthographicFront"/>
              <a:lightRig rig="flood" dir="t"/>
            </a:scene3d>
            <a:sp3d extrusionH="57150" prstMaterial="matte">
              <a:bevelT w="6350" h="635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8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 panose="05030102010509060703" pitchFamily="18" charset="2"/>
              </a:rPr>
              <a:t></a:t>
            </a:r>
            <a:endParaRPr lang="en-US" sz="4800" b="1" dirty="0" smtClean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705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1371600"/>
            <a:ext cx="9144000" cy="1371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2362200"/>
            <a:ext cx="9144000" cy="3733800"/>
          </a:xfrm>
          <a:prstGeom prst="rect">
            <a:avLst/>
          </a:prstGeom>
          <a:gradFill flip="none" rotWithShape="1">
            <a:gsLst>
              <a:gs pos="833">
                <a:schemeClr val="bg1"/>
              </a:gs>
              <a:gs pos="19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007927" y="2500314"/>
            <a:ext cx="5128146" cy="3076578"/>
            <a:chOff x="1600200" y="1476376"/>
            <a:chExt cx="5128146" cy="3076578"/>
          </a:xfrm>
        </p:grpSpPr>
        <p:grpSp>
          <p:nvGrpSpPr>
            <p:cNvPr id="12" name="Group 11"/>
            <p:cNvGrpSpPr/>
            <p:nvPr/>
          </p:nvGrpSpPr>
          <p:grpSpPr>
            <a:xfrm>
              <a:off x="1600200" y="1476376"/>
              <a:ext cx="3070746" cy="2057400"/>
              <a:chOff x="5562600" y="1295400"/>
              <a:chExt cx="3070746" cy="2057400"/>
            </a:xfrm>
          </p:grpSpPr>
          <p:sp>
            <p:nvSpPr>
              <p:cNvPr id="2" name="Rounded Rectangular Callout 1"/>
              <p:cNvSpPr/>
              <p:nvPr/>
            </p:nvSpPr>
            <p:spPr>
              <a:xfrm>
                <a:off x="5562600" y="1295400"/>
                <a:ext cx="3070746" cy="2057400"/>
              </a:xfrm>
              <a:prstGeom prst="wedgeRoundRectCallout">
                <a:avLst>
                  <a:gd name="adj1" fmla="val -45958"/>
                  <a:gd name="adj2" fmla="val 96760"/>
                  <a:gd name="adj3" fmla="val 16667"/>
                </a:avLst>
              </a:prstGeom>
              <a:solidFill>
                <a:schemeClr val="bg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5791200" y="1738313"/>
                <a:ext cx="2611698" cy="1171575"/>
                <a:chOff x="5791200" y="1724025"/>
                <a:chExt cx="2611698" cy="1171575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5791200" y="1724025"/>
                  <a:ext cx="2590800" cy="228600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5802573" y="2195513"/>
                  <a:ext cx="2590800" cy="228600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5812098" y="2667000"/>
                  <a:ext cx="2590800" cy="228600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" name="Group 12"/>
            <p:cNvGrpSpPr/>
            <p:nvPr/>
          </p:nvGrpSpPr>
          <p:grpSpPr>
            <a:xfrm>
              <a:off x="3657600" y="2495554"/>
              <a:ext cx="3070746" cy="2057400"/>
              <a:chOff x="5562600" y="1295400"/>
              <a:chExt cx="3070746" cy="2057400"/>
            </a:xfrm>
          </p:grpSpPr>
          <p:sp>
            <p:nvSpPr>
              <p:cNvPr id="14" name="Rounded Rectangular Callout 13"/>
              <p:cNvSpPr/>
              <p:nvPr/>
            </p:nvSpPr>
            <p:spPr>
              <a:xfrm>
                <a:off x="5562600" y="1295400"/>
                <a:ext cx="3070746" cy="2057400"/>
              </a:xfrm>
              <a:prstGeom prst="wedgeRoundRectCallout">
                <a:avLst>
                  <a:gd name="adj1" fmla="val 49889"/>
                  <a:gd name="adj2" fmla="val 89815"/>
                  <a:gd name="adj3" fmla="val 16667"/>
                </a:avLst>
              </a:prstGeom>
              <a:solidFill>
                <a:schemeClr val="bg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5791200" y="1738313"/>
                <a:ext cx="2611698" cy="1171575"/>
                <a:chOff x="5791200" y="1724025"/>
                <a:chExt cx="2611698" cy="1171575"/>
              </a:xfrm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5791200" y="1724025"/>
                  <a:ext cx="2590800" cy="228600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5802573" y="2195513"/>
                  <a:ext cx="2590800" cy="228600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5812098" y="2667000"/>
                  <a:ext cx="2590800" cy="228600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304925"/>
            <a:ext cx="7772400" cy="3816353"/>
          </a:xfrm>
          <a:ln>
            <a:noFill/>
          </a:ln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cap="none" spc="50" dirty="0" smtClean="0">
                <a:ln w="11430"/>
                <a:gradFill>
                  <a:gsLst>
                    <a:gs pos="25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Discussion on</a:t>
            </a:r>
            <a:r>
              <a:rPr lang="en-US" sz="5400" cap="none" spc="50" dirty="0">
                <a:ln w="11430"/>
                <a:gradFill>
                  <a:gsLst>
                    <a:gs pos="25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cap="none" spc="50" dirty="0" smtClean="0">
                <a:ln w="11430"/>
                <a:gradFill>
                  <a:gsLst>
                    <a:gs pos="25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Step 1</a:t>
            </a:r>
            <a:endParaRPr lang="en-US" sz="5400" cap="none" spc="50" dirty="0">
              <a:ln w="11430"/>
              <a:gradFill>
                <a:gsLst>
                  <a:gs pos="25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209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Step 2 </a:t>
            </a:r>
            <a:r>
              <a:rPr lang="en-US" sz="2800" b="1" dirty="0" smtClean="0">
                <a:solidFill>
                  <a:schemeClr val="bg1"/>
                </a:solidFill>
              </a:rPr>
              <a:t>focuses </a:t>
            </a:r>
            <a:r>
              <a:rPr lang="en-US" sz="2800" b="1" dirty="0">
                <a:solidFill>
                  <a:schemeClr val="bg1"/>
                </a:solidFill>
              </a:rPr>
              <a:t>on Partnerships in Developing Registered Apprenticeship </a:t>
            </a:r>
            <a:r>
              <a:rPr lang="en-US" sz="2800" b="1" dirty="0" smtClean="0">
                <a:solidFill>
                  <a:schemeClr val="bg1"/>
                </a:solidFill>
              </a:rPr>
              <a:t>Programs and roles for potential </a:t>
            </a:r>
            <a:r>
              <a:rPr lang="en-US" dirty="0"/>
              <a:t>p</a:t>
            </a:r>
            <a:r>
              <a:rPr lang="en-US" sz="2800" b="1" dirty="0" smtClean="0">
                <a:solidFill>
                  <a:schemeClr val="bg1"/>
                </a:solidFill>
              </a:rPr>
              <a:t>artners.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4E1F-8823-4BD1-89E5-0D4896F414BD}" type="slidenum">
              <a:rPr lang="en-US" smtClean="0"/>
              <a:t>12</a:t>
            </a:fld>
            <a:endParaRPr lang="en-US" dirty="0"/>
          </a:p>
        </p:txBody>
      </p:sp>
      <p:pic>
        <p:nvPicPr>
          <p:cNvPr id="11" name="Content Placeholder 4" descr="A Quick-Start Toolkit Building Registered Apprenticeship Programs - Adobe Reader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8" t="12724" r="34121" b="8451"/>
          <a:stretch/>
        </p:blipFill>
        <p:spPr>
          <a:xfrm>
            <a:off x="181214" y="1644834"/>
            <a:ext cx="3323986" cy="4364199"/>
          </a:xfrm>
          <a:ln w="1270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</p:spPr>
      </p:pic>
      <p:grpSp>
        <p:nvGrpSpPr>
          <p:cNvPr id="5" name="Group 4"/>
          <p:cNvGrpSpPr/>
          <p:nvPr/>
        </p:nvGrpSpPr>
        <p:grpSpPr>
          <a:xfrm>
            <a:off x="3624669" y="1143001"/>
            <a:ext cx="5519331" cy="5410200"/>
            <a:chOff x="3624669" y="1155009"/>
            <a:chExt cx="5519331" cy="5717739"/>
          </a:xfrm>
        </p:grpSpPr>
        <p:pic>
          <p:nvPicPr>
            <p:cNvPr id="12" name="Picture 11" descr="A Quick-Start Toolkit Building Registered Apprenticeship Programs - Adobe Reader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00" t="14250" r="33600" b="8261"/>
            <a:stretch/>
          </p:blipFill>
          <p:spPr>
            <a:xfrm>
              <a:off x="3624669" y="1155009"/>
              <a:ext cx="5519331" cy="5717739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594556" y="4191000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8" name="Slide Number Placeholder 4"/>
          <p:cNvSpPr txBox="1">
            <a:spLocks/>
          </p:cNvSpPr>
          <p:nvPr/>
        </p:nvSpPr>
        <p:spPr>
          <a:xfrm>
            <a:off x="7340530" y="6370638"/>
            <a:ext cx="1719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23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elasticmind.ca/innerpreneur/wp-content/uploads/2011/05/Mento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8" r="22809"/>
          <a:stretch/>
        </p:blipFill>
        <p:spPr bwMode="auto">
          <a:xfrm>
            <a:off x="1" y="4419600"/>
            <a:ext cx="1739182" cy="9906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63BB-219F-44BD-A87D-563D02D195B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12405" y="-47847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Each type of partner can play an important role in a Registered Apprenticeship program.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295400"/>
            <a:ext cx="9067800" cy="4447371"/>
          </a:xfrm>
          <a:prstGeom prst="rect">
            <a:avLst/>
          </a:prstGeom>
          <a:noFill/>
          <a:sp3d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Business Partners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828800" indent="-365760"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£"/>
            </a:pP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skills &amp; knowledge apprentices must learn</a:t>
            </a:r>
          </a:p>
          <a:p>
            <a:pPr marL="1828800" indent="-36576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£"/>
            </a:pP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on-the-job training</a:t>
            </a:r>
          </a:p>
          <a:p>
            <a:pPr marL="1828800" indent="-36576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£"/>
            </a:pP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experienced mentor for 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apprentices</a:t>
            </a:r>
          </a:p>
          <a:p>
            <a:pPr marL="1828800" indent="-36576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£"/>
            </a:pP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Inventory existing training efforts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600"/>
              </a:spcBef>
              <a:buClr>
                <a:schemeClr val="accent6">
                  <a:lumMod val="75000"/>
                </a:schemeClr>
              </a:buClr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Workforce Intermediaries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828800" indent="-365760"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£"/>
            </a:pP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expertise for specific industry sector</a:t>
            </a:r>
          </a:p>
          <a:p>
            <a:pPr marL="1828800" indent="-36576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£"/>
            </a:pP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serve as a “sponsor,” administering program for employer</a:t>
            </a:r>
          </a:p>
          <a:p>
            <a:pPr marL="1828800" indent="-36576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£"/>
            </a:pP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“Aggregate demand” across employers within an industry, that may not have capacity to develop their own 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03" y="1350893"/>
            <a:ext cx="9131595" cy="401707"/>
            <a:chOff x="6203" y="1503293"/>
            <a:chExt cx="9131595" cy="401707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203" y="1905000"/>
              <a:ext cx="9131595" cy="0"/>
            </a:xfrm>
            <a:prstGeom prst="line">
              <a:avLst/>
            </a:prstGeom>
            <a:ln w="28575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203" y="1503293"/>
              <a:ext cx="9131595" cy="0"/>
            </a:xfrm>
            <a:prstGeom prst="line">
              <a:avLst/>
            </a:prstGeom>
            <a:ln w="28575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http://aprendahipnose.com/wp-content/uploads/2012/01/handshake-induction-milton-erickson-hipnos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321" r="1"/>
          <a:stretch/>
        </p:blipFill>
        <p:spPr bwMode="auto">
          <a:xfrm>
            <a:off x="-953260" y="2011798"/>
            <a:ext cx="2705860" cy="1188602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8478" y="6135469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 intermediaries can be industry associations, joint labor-management organizations, community-based organization, etc.</a:t>
            </a: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405" y="3756636"/>
            <a:ext cx="9131595" cy="401707"/>
            <a:chOff x="6203" y="1503293"/>
            <a:chExt cx="9131595" cy="401707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6203" y="1905000"/>
              <a:ext cx="9131595" cy="0"/>
            </a:xfrm>
            <a:prstGeom prst="line">
              <a:avLst/>
            </a:prstGeom>
            <a:ln w="28575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203" y="1503293"/>
              <a:ext cx="9131595" cy="0"/>
            </a:xfrm>
            <a:prstGeom prst="line">
              <a:avLst/>
            </a:prstGeom>
            <a:ln w="28575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/>
          <p:cNvCxnSpPr/>
          <p:nvPr/>
        </p:nvCxnSpPr>
        <p:spPr>
          <a:xfrm>
            <a:off x="12405" y="6096000"/>
            <a:ext cx="9131595" cy="0"/>
          </a:xfrm>
          <a:prstGeom prst="line">
            <a:avLst/>
          </a:prstGeom>
          <a:ln w="28575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78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489"/>
          <a:stretch/>
        </p:blipFill>
        <p:spPr bwMode="auto">
          <a:xfrm>
            <a:off x="-628073" y="3505200"/>
            <a:ext cx="2304473" cy="131445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583"/>
          <a:stretch/>
        </p:blipFill>
        <p:spPr bwMode="auto">
          <a:xfrm>
            <a:off x="-628073" y="5354672"/>
            <a:ext cx="2365842" cy="152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79"/>
          <a:stretch/>
        </p:blipFill>
        <p:spPr bwMode="auto">
          <a:xfrm>
            <a:off x="-196841" y="1654175"/>
            <a:ext cx="1666193" cy="116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63BB-219F-44BD-A87D-563D02D195B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12405" y="-47847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Each type of partner can play an important role in a Registered Apprenticeship program.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1143000"/>
            <a:ext cx="9067800" cy="5463034"/>
          </a:xfrm>
          <a:prstGeom prst="rect">
            <a:avLst/>
          </a:prstGeom>
          <a:noFill/>
          <a:sp3d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Educational Institutions</a:t>
            </a:r>
          </a:p>
          <a:p>
            <a:pPr marL="1828800" indent="-36576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£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curriculum and deliver related instruction to apprentices</a:t>
            </a:r>
          </a:p>
          <a:p>
            <a:pPr marL="1828800" indent="-36576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£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college credit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courses successfully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</a:p>
          <a:p>
            <a:pPr>
              <a:spcBef>
                <a:spcPts val="1200"/>
              </a:spcBef>
              <a:buClr>
                <a:schemeClr val="accent6">
                  <a:lumMod val="75000"/>
                </a:schemeClr>
              </a:buClr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Public Workforce System</a:t>
            </a:r>
          </a:p>
          <a:p>
            <a:pPr marL="1828800" indent="-36576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£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 and screen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candidates to be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apprentices</a:t>
            </a:r>
          </a:p>
          <a:p>
            <a:pPr marL="1828800" indent="-36576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£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pre-apprenticeship/basic skills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</a:p>
          <a:p>
            <a:pPr marL="1828800" indent="-36576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£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tools,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uniforms, equipment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books</a:t>
            </a:r>
          </a:p>
          <a:p>
            <a:pPr marL="1828800" indent="-36576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£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Contribute funds for on-the-job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or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instruction</a:t>
            </a:r>
          </a:p>
          <a:p>
            <a:pPr>
              <a:spcBef>
                <a:spcPts val="1200"/>
              </a:spcBef>
              <a:buClr>
                <a:schemeClr val="accent6">
                  <a:lumMod val="75000"/>
                </a:schemeClr>
              </a:buClr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Apprenticeship System</a:t>
            </a:r>
          </a:p>
          <a:p>
            <a:pPr marL="1828800" indent="-36576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£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technical assistance and support</a:t>
            </a:r>
          </a:p>
          <a:p>
            <a:pPr marL="1828800" indent="-36576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£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businesses with training providers &amp; partners</a:t>
            </a:r>
          </a:p>
          <a:p>
            <a:pPr marL="1828800" indent="-36576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£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sponsors through the registration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611748"/>
            <a:ext cx="9131595" cy="0"/>
          </a:xfrm>
          <a:prstGeom prst="line">
            <a:avLst/>
          </a:prstGeom>
          <a:ln w="28575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-12405" y="3276600"/>
            <a:ext cx="9131595" cy="0"/>
          </a:xfrm>
          <a:prstGeom prst="line">
            <a:avLst/>
          </a:prstGeom>
          <a:ln w="28575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-12406" y="2838450"/>
            <a:ext cx="9131595" cy="0"/>
          </a:xfrm>
          <a:prstGeom prst="line">
            <a:avLst/>
          </a:prstGeom>
          <a:ln w="28575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4933950"/>
            <a:ext cx="9131595" cy="0"/>
          </a:xfrm>
          <a:prstGeom prst="line">
            <a:avLst/>
          </a:prstGeom>
          <a:ln w="28575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5391150"/>
            <a:ext cx="9131595" cy="0"/>
          </a:xfrm>
          <a:prstGeom prst="line">
            <a:avLst/>
          </a:prstGeom>
          <a:ln w="28575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1143000"/>
            <a:ext cx="9131595" cy="0"/>
          </a:xfrm>
          <a:prstGeom prst="line">
            <a:avLst/>
          </a:prstGeom>
          <a:ln w="28575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67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371600"/>
            <a:ext cx="9144000" cy="1371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362200"/>
            <a:ext cx="9144000" cy="3733800"/>
          </a:xfrm>
          <a:prstGeom prst="rect">
            <a:avLst/>
          </a:prstGeom>
          <a:gradFill flip="none" rotWithShape="1">
            <a:gsLst>
              <a:gs pos="833">
                <a:schemeClr val="bg1"/>
              </a:gs>
              <a:gs pos="19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007927" y="2500314"/>
            <a:ext cx="5128146" cy="3076578"/>
            <a:chOff x="1600200" y="1476376"/>
            <a:chExt cx="5128146" cy="3076578"/>
          </a:xfrm>
        </p:grpSpPr>
        <p:grpSp>
          <p:nvGrpSpPr>
            <p:cNvPr id="11" name="Group 10"/>
            <p:cNvGrpSpPr/>
            <p:nvPr/>
          </p:nvGrpSpPr>
          <p:grpSpPr>
            <a:xfrm>
              <a:off x="1600200" y="1476376"/>
              <a:ext cx="3070746" cy="2057400"/>
              <a:chOff x="5562600" y="1295400"/>
              <a:chExt cx="3070746" cy="2057400"/>
            </a:xfrm>
          </p:grpSpPr>
          <p:sp>
            <p:nvSpPr>
              <p:cNvPr id="18" name="Rounded Rectangular Callout 17"/>
              <p:cNvSpPr/>
              <p:nvPr/>
            </p:nvSpPr>
            <p:spPr>
              <a:xfrm>
                <a:off x="5562600" y="1295400"/>
                <a:ext cx="3070746" cy="2057400"/>
              </a:xfrm>
              <a:prstGeom prst="wedgeRoundRectCallout">
                <a:avLst>
                  <a:gd name="adj1" fmla="val -45958"/>
                  <a:gd name="adj2" fmla="val 96760"/>
                  <a:gd name="adj3" fmla="val 16667"/>
                </a:avLst>
              </a:prstGeom>
              <a:solidFill>
                <a:schemeClr val="bg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5791200" y="1738313"/>
                <a:ext cx="2611698" cy="1171575"/>
                <a:chOff x="5791200" y="1724025"/>
                <a:chExt cx="2611698" cy="1171575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5791200" y="1724025"/>
                  <a:ext cx="2590800" cy="228600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5802573" y="2195513"/>
                  <a:ext cx="2590800" cy="228600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5812098" y="2667000"/>
                  <a:ext cx="2590800" cy="228600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" name="Group 11"/>
            <p:cNvGrpSpPr/>
            <p:nvPr/>
          </p:nvGrpSpPr>
          <p:grpSpPr>
            <a:xfrm>
              <a:off x="3657600" y="2495554"/>
              <a:ext cx="3070746" cy="2057400"/>
              <a:chOff x="5562600" y="1295400"/>
              <a:chExt cx="3070746" cy="2057400"/>
            </a:xfrm>
          </p:grpSpPr>
          <p:sp>
            <p:nvSpPr>
              <p:cNvPr id="13" name="Rounded Rectangular Callout 12"/>
              <p:cNvSpPr/>
              <p:nvPr/>
            </p:nvSpPr>
            <p:spPr>
              <a:xfrm>
                <a:off x="5562600" y="1295400"/>
                <a:ext cx="3070746" cy="2057400"/>
              </a:xfrm>
              <a:prstGeom prst="wedgeRoundRectCallout">
                <a:avLst>
                  <a:gd name="adj1" fmla="val 49889"/>
                  <a:gd name="adj2" fmla="val 89815"/>
                  <a:gd name="adj3" fmla="val 16667"/>
                </a:avLst>
              </a:prstGeom>
              <a:solidFill>
                <a:schemeClr val="bg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5791200" y="1738313"/>
                <a:ext cx="2611698" cy="1171575"/>
                <a:chOff x="5791200" y="1724025"/>
                <a:chExt cx="2611698" cy="1171575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5791200" y="1724025"/>
                  <a:ext cx="2590800" cy="228600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5802573" y="2195513"/>
                  <a:ext cx="2590800" cy="228600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5812098" y="2667000"/>
                  <a:ext cx="2590800" cy="228600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3" name="Title 4"/>
          <p:cNvSpPr>
            <a:spLocks noGrp="1"/>
          </p:cNvSpPr>
          <p:nvPr>
            <p:ph type="title"/>
          </p:nvPr>
        </p:nvSpPr>
        <p:spPr>
          <a:xfrm>
            <a:off x="685800" y="1304925"/>
            <a:ext cx="7772400" cy="3816353"/>
          </a:xfrm>
          <a:ln>
            <a:noFill/>
          </a:ln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cap="none" spc="50" dirty="0" smtClean="0">
                <a:ln w="11430"/>
                <a:gradFill>
                  <a:gsLst>
                    <a:gs pos="25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Discussion on</a:t>
            </a:r>
            <a:r>
              <a:rPr lang="en-US" sz="5400" cap="none" spc="50" dirty="0">
                <a:ln w="11430"/>
                <a:gradFill>
                  <a:gsLst>
                    <a:gs pos="25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cap="none" spc="50" dirty="0" smtClean="0">
                <a:ln w="11430"/>
                <a:gradFill>
                  <a:gsLst>
                    <a:gs pos="25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Step 2</a:t>
            </a:r>
            <a:endParaRPr lang="en-US" sz="5400" cap="none" spc="50" dirty="0">
              <a:ln w="11430"/>
              <a:gradFill>
                <a:gsLst>
                  <a:gs pos="25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88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 focuses on Building the Core Components of your apprenticeship Program.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676582" y="1110032"/>
            <a:ext cx="5790837" cy="5729496"/>
            <a:chOff x="1563459" y="1043474"/>
            <a:chExt cx="5790837" cy="5729496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3459" y="1085402"/>
              <a:ext cx="5631886" cy="5687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" name="Group 24"/>
            <p:cNvGrpSpPr/>
            <p:nvPr/>
          </p:nvGrpSpPr>
          <p:grpSpPr>
            <a:xfrm>
              <a:off x="1584373" y="1043474"/>
              <a:ext cx="5769923" cy="5571268"/>
              <a:chOff x="1778329" y="1154424"/>
              <a:chExt cx="5769923" cy="5571268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1958292" y="1154424"/>
                <a:ext cx="5506008" cy="5571268"/>
                <a:chOff x="1958292" y="979005"/>
                <a:chExt cx="5506008" cy="5571268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1958292" y="979005"/>
                  <a:ext cx="5506008" cy="5571268"/>
                  <a:chOff x="1958292" y="979005"/>
                  <a:chExt cx="5506008" cy="5571268"/>
                </a:xfrm>
              </p:grpSpPr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1958292" y="979005"/>
                    <a:ext cx="5506008" cy="3507358"/>
                    <a:chOff x="1958292" y="979005"/>
                    <a:chExt cx="5506008" cy="3507358"/>
                  </a:xfrm>
                </p:grpSpPr>
                <p:grpSp>
                  <p:nvGrpSpPr>
                    <p:cNvPr id="13" name="Group 12"/>
                    <p:cNvGrpSpPr/>
                    <p:nvPr/>
                  </p:nvGrpSpPr>
                  <p:grpSpPr>
                    <a:xfrm>
                      <a:off x="1958292" y="979005"/>
                      <a:ext cx="3987714" cy="2613825"/>
                      <a:chOff x="1958292" y="979005"/>
                      <a:chExt cx="3987714" cy="2613825"/>
                    </a:xfrm>
                  </p:grpSpPr>
                  <p:sp>
                    <p:nvSpPr>
                      <p:cNvPr id="7" name="Right Triangle 6"/>
                      <p:cNvSpPr/>
                      <p:nvPr/>
                    </p:nvSpPr>
                    <p:spPr>
                      <a:xfrm>
                        <a:off x="1958292" y="2197035"/>
                        <a:ext cx="2316527" cy="1395795"/>
                      </a:xfrm>
                      <a:custGeom>
                        <a:avLst/>
                        <a:gdLst>
                          <a:gd name="connsiteX0" fmla="*/ 0 w 2514600"/>
                          <a:gd name="connsiteY0" fmla="*/ 2362200 h 2362200"/>
                          <a:gd name="connsiteX1" fmla="*/ 0 w 2514600"/>
                          <a:gd name="connsiteY1" fmla="*/ 0 h 2362200"/>
                          <a:gd name="connsiteX2" fmla="*/ 2514600 w 2514600"/>
                          <a:gd name="connsiteY2" fmla="*/ 2362200 h 2362200"/>
                          <a:gd name="connsiteX3" fmla="*/ 0 w 2514600"/>
                          <a:gd name="connsiteY3" fmla="*/ 2362200 h 2362200"/>
                          <a:gd name="connsiteX0" fmla="*/ 0 w 2514600"/>
                          <a:gd name="connsiteY0" fmla="*/ 2465542 h 2465542"/>
                          <a:gd name="connsiteX1" fmla="*/ 0 w 2514600"/>
                          <a:gd name="connsiteY1" fmla="*/ 103342 h 2465542"/>
                          <a:gd name="connsiteX2" fmla="*/ 1733550 w 2514600"/>
                          <a:gd name="connsiteY2" fmla="*/ 88102 h 2465542"/>
                          <a:gd name="connsiteX3" fmla="*/ 2514600 w 2514600"/>
                          <a:gd name="connsiteY3" fmla="*/ 2465542 h 2465542"/>
                          <a:gd name="connsiteX4" fmla="*/ 0 w 2514600"/>
                          <a:gd name="connsiteY4" fmla="*/ 2465542 h 2465542"/>
                          <a:gd name="connsiteX0" fmla="*/ 0 w 2514600"/>
                          <a:gd name="connsiteY0" fmla="*/ 2377440 h 2377440"/>
                          <a:gd name="connsiteX1" fmla="*/ 0 w 2514600"/>
                          <a:gd name="connsiteY1" fmla="*/ 15240 h 2377440"/>
                          <a:gd name="connsiteX2" fmla="*/ 1733550 w 2514600"/>
                          <a:gd name="connsiteY2" fmla="*/ 0 h 2377440"/>
                          <a:gd name="connsiteX3" fmla="*/ 2514600 w 2514600"/>
                          <a:gd name="connsiteY3" fmla="*/ 2377440 h 2377440"/>
                          <a:gd name="connsiteX4" fmla="*/ 0 w 2514600"/>
                          <a:gd name="connsiteY4" fmla="*/ 2377440 h 2377440"/>
                          <a:gd name="connsiteX0" fmla="*/ 0 w 2514600"/>
                          <a:gd name="connsiteY0" fmla="*/ 2377440 h 2377440"/>
                          <a:gd name="connsiteX1" fmla="*/ 0 w 2514600"/>
                          <a:gd name="connsiteY1" fmla="*/ 15240 h 2377440"/>
                          <a:gd name="connsiteX2" fmla="*/ 1733550 w 2514600"/>
                          <a:gd name="connsiteY2" fmla="*/ 0 h 2377440"/>
                          <a:gd name="connsiteX3" fmla="*/ 2514600 w 2514600"/>
                          <a:gd name="connsiteY3" fmla="*/ 2377440 h 2377440"/>
                          <a:gd name="connsiteX4" fmla="*/ 0 w 2514600"/>
                          <a:gd name="connsiteY4" fmla="*/ 2377440 h 2377440"/>
                          <a:gd name="connsiteX0" fmla="*/ 0 w 2903220"/>
                          <a:gd name="connsiteY0" fmla="*/ 1200150 h 2377440"/>
                          <a:gd name="connsiteX1" fmla="*/ 388620 w 2903220"/>
                          <a:gd name="connsiteY1" fmla="*/ 15240 h 2377440"/>
                          <a:gd name="connsiteX2" fmla="*/ 2122170 w 2903220"/>
                          <a:gd name="connsiteY2" fmla="*/ 0 h 2377440"/>
                          <a:gd name="connsiteX3" fmla="*/ 2903220 w 2903220"/>
                          <a:gd name="connsiteY3" fmla="*/ 2377440 h 2377440"/>
                          <a:gd name="connsiteX4" fmla="*/ 0 w 2903220"/>
                          <a:gd name="connsiteY4" fmla="*/ 1200150 h 2377440"/>
                          <a:gd name="connsiteX0" fmla="*/ 111859 w 3015079"/>
                          <a:gd name="connsiteY0" fmla="*/ 1200150 h 2377440"/>
                          <a:gd name="connsiteX1" fmla="*/ 500479 w 3015079"/>
                          <a:gd name="connsiteY1" fmla="*/ 15240 h 2377440"/>
                          <a:gd name="connsiteX2" fmla="*/ 2234029 w 3015079"/>
                          <a:gd name="connsiteY2" fmla="*/ 0 h 2377440"/>
                          <a:gd name="connsiteX3" fmla="*/ 3015079 w 3015079"/>
                          <a:gd name="connsiteY3" fmla="*/ 2377440 h 2377440"/>
                          <a:gd name="connsiteX4" fmla="*/ 111859 w 3015079"/>
                          <a:gd name="connsiteY4" fmla="*/ 1200150 h 2377440"/>
                          <a:gd name="connsiteX0" fmla="*/ 111859 w 2234029"/>
                          <a:gd name="connsiteY0" fmla="*/ 1200150 h 1200150"/>
                          <a:gd name="connsiteX1" fmla="*/ 500479 w 2234029"/>
                          <a:gd name="connsiteY1" fmla="*/ 15240 h 1200150"/>
                          <a:gd name="connsiteX2" fmla="*/ 2234029 w 2234029"/>
                          <a:gd name="connsiteY2" fmla="*/ 0 h 1200150"/>
                          <a:gd name="connsiteX3" fmla="*/ 2032099 w 2234029"/>
                          <a:gd name="connsiteY3" fmla="*/ 571500 h 1200150"/>
                          <a:gd name="connsiteX4" fmla="*/ 111859 w 2234029"/>
                          <a:gd name="connsiteY4" fmla="*/ 1200150 h 1200150"/>
                          <a:gd name="connsiteX0" fmla="*/ 111859 w 2234029"/>
                          <a:gd name="connsiteY0" fmla="*/ 1200150 h 1200150"/>
                          <a:gd name="connsiteX1" fmla="*/ 500479 w 2234029"/>
                          <a:gd name="connsiteY1" fmla="*/ 15240 h 1200150"/>
                          <a:gd name="connsiteX2" fmla="*/ 2234029 w 2234029"/>
                          <a:gd name="connsiteY2" fmla="*/ 0 h 1200150"/>
                          <a:gd name="connsiteX3" fmla="*/ 1963519 w 2234029"/>
                          <a:gd name="connsiteY3" fmla="*/ 548640 h 1200150"/>
                          <a:gd name="connsiteX4" fmla="*/ 111859 w 2234029"/>
                          <a:gd name="connsiteY4" fmla="*/ 1200150 h 1200150"/>
                          <a:gd name="connsiteX0" fmla="*/ 111859 w 2348329"/>
                          <a:gd name="connsiteY0" fmla="*/ 1190055 h 1190055"/>
                          <a:gd name="connsiteX1" fmla="*/ 500479 w 2348329"/>
                          <a:gd name="connsiteY1" fmla="*/ 5145 h 1190055"/>
                          <a:gd name="connsiteX2" fmla="*/ 2348329 w 2348329"/>
                          <a:gd name="connsiteY2" fmla="*/ 35625 h 1190055"/>
                          <a:gd name="connsiteX3" fmla="*/ 1963519 w 2348329"/>
                          <a:gd name="connsiteY3" fmla="*/ 538545 h 1190055"/>
                          <a:gd name="connsiteX4" fmla="*/ 111859 w 2348329"/>
                          <a:gd name="connsiteY4" fmla="*/ 1190055 h 1190055"/>
                          <a:gd name="connsiteX0" fmla="*/ 111859 w 2348329"/>
                          <a:gd name="connsiteY0" fmla="*/ 1190055 h 1395795"/>
                          <a:gd name="connsiteX1" fmla="*/ 500479 w 2348329"/>
                          <a:gd name="connsiteY1" fmla="*/ 5145 h 1395795"/>
                          <a:gd name="connsiteX2" fmla="*/ 2348329 w 2348329"/>
                          <a:gd name="connsiteY2" fmla="*/ 35625 h 1395795"/>
                          <a:gd name="connsiteX3" fmla="*/ 1963519 w 2348329"/>
                          <a:gd name="connsiteY3" fmla="*/ 538545 h 1395795"/>
                          <a:gd name="connsiteX4" fmla="*/ 588110 w 2348329"/>
                          <a:gd name="connsiteY4" fmla="*/ 1395795 h 1395795"/>
                          <a:gd name="connsiteX5" fmla="*/ 111859 w 2348329"/>
                          <a:gd name="connsiteY5" fmla="*/ 1190055 h 1395795"/>
                          <a:gd name="connsiteX0" fmla="*/ 111859 w 2348329"/>
                          <a:gd name="connsiteY0" fmla="*/ 1190055 h 1395795"/>
                          <a:gd name="connsiteX1" fmla="*/ 500479 w 2348329"/>
                          <a:gd name="connsiteY1" fmla="*/ 5145 h 1395795"/>
                          <a:gd name="connsiteX2" fmla="*/ 2348329 w 2348329"/>
                          <a:gd name="connsiteY2" fmla="*/ 35625 h 1395795"/>
                          <a:gd name="connsiteX3" fmla="*/ 1963519 w 2348329"/>
                          <a:gd name="connsiteY3" fmla="*/ 538545 h 1395795"/>
                          <a:gd name="connsiteX4" fmla="*/ 588110 w 2348329"/>
                          <a:gd name="connsiteY4" fmla="*/ 1395795 h 1395795"/>
                          <a:gd name="connsiteX5" fmla="*/ 111859 w 2348329"/>
                          <a:gd name="connsiteY5" fmla="*/ 1190055 h 1395795"/>
                          <a:gd name="connsiteX0" fmla="*/ 111859 w 2348329"/>
                          <a:gd name="connsiteY0" fmla="*/ 1190055 h 1395795"/>
                          <a:gd name="connsiteX1" fmla="*/ 500479 w 2348329"/>
                          <a:gd name="connsiteY1" fmla="*/ 5145 h 1395795"/>
                          <a:gd name="connsiteX2" fmla="*/ 2348329 w 2348329"/>
                          <a:gd name="connsiteY2" fmla="*/ 35625 h 1395795"/>
                          <a:gd name="connsiteX3" fmla="*/ 1963519 w 2348329"/>
                          <a:gd name="connsiteY3" fmla="*/ 538545 h 1395795"/>
                          <a:gd name="connsiteX4" fmla="*/ 588110 w 2348329"/>
                          <a:gd name="connsiteY4" fmla="*/ 1395795 h 1395795"/>
                          <a:gd name="connsiteX5" fmla="*/ 111859 w 2348329"/>
                          <a:gd name="connsiteY5" fmla="*/ 1190055 h 1395795"/>
                          <a:gd name="connsiteX0" fmla="*/ 139169 w 2375639"/>
                          <a:gd name="connsiteY0" fmla="*/ 1190055 h 1395795"/>
                          <a:gd name="connsiteX1" fmla="*/ 527789 w 2375639"/>
                          <a:gd name="connsiteY1" fmla="*/ 5145 h 1395795"/>
                          <a:gd name="connsiteX2" fmla="*/ 2375639 w 2375639"/>
                          <a:gd name="connsiteY2" fmla="*/ 35625 h 1395795"/>
                          <a:gd name="connsiteX3" fmla="*/ 1990829 w 2375639"/>
                          <a:gd name="connsiteY3" fmla="*/ 538545 h 1395795"/>
                          <a:gd name="connsiteX4" fmla="*/ 615420 w 2375639"/>
                          <a:gd name="connsiteY4" fmla="*/ 1395795 h 1395795"/>
                          <a:gd name="connsiteX5" fmla="*/ 139169 w 2375639"/>
                          <a:gd name="connsiteY5" fmla="*/ 1190055 h 1395795"/>
                          <a:gd name="connsiteX0" fmla="*/ 80057 w 2316527"/>
                          <a:gd name="connsiteY0" fmla="*/ 1190055 h 1395795"/>
                          <a:gd name="connsiteX1" fmla="*/ 468677 w 2316527"/>
                          <a:gd name="connsiteY1" fmla="*/ 5145 h 1395795"/>
                          <a:gd name="connsiteX2" fmla="*/ 2316527 w 2316527"/>
                          <a:gd name="connsiteY2" fmla="*/ 35625 h 1395795"/>
                          <a:gd name="connsiteX3" fmla="*/ 1931717 w 2316527"/>
                          <a:gd name="connsiteY3" fmla="*/ 538545 h 1395795"/>
                          <a:gd name="connsiteX4" fmla="*/ 556308 w 2316527"/>
                          <a:gd name="connsiteY4" fmla="*/ 1395795 h 1395795"/>
                          <a:gd name="connsiteX5" fmla="*/ 80057 w 2316527"/>
                          <a:gd name="connsiteY5" fmla="*/ 1190055 h 13957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316527" h="1395795">
                            <a:moveTo>
                              <a:pt x="80057" y="1190055"/>
                            </a:moveTo>
                            <a:cubicBezTo>
                              <a:pt x="-143781" y="634113"/>
                              <a:pt x="139112" y="557277"/>
                              <a:pt x="468677" y="5145"/>
                            </a:cubicBezTo>
                            <a:cubicBezTo>
                              <a:pt x="939847" y="-26605"/>
                              <a:pt x="1616757" y="101665"/>
                              <a:pt x="2316527" y="35625"/>
                            </a:cubicBezTo>
                            <a:lnTo>
                              <a:pt x="1931717" y="538545"/>
                            </a:lnTo>
                            <a:cubicBezTo>
                              <a:pt x="871267" y="1251015"/>
                              <a:pt x="850948" y="1346265"/>
                              <a:pt x="556308" y="1395795"/>
                            </a:cubicBezTo>
                            <a:lnTo>
                              <a:pt x="80057" y="1190055"/>
                            </a:lnTo>
                            <a:close/>
                          </a:path>
                        </a:pathLst>
                      </a:custGeom>
                      <a:solidFill>
                        <a:srgbClr val="7DD2E7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8" name="Right Triangle 7"/>
                      <p:cNvSpPr/>
                      <p:nvPr/>
                    </p:nvSpPr>
                    <p:spPr>
                      <a:xfrm rot="18900000">
                        <a:off x="4400374" y="979005"/>
                        <a:ext cx="1545632" cy="1674059"/>
                      </a:xfrm>
                      <a:custGeom>
                        <a:avLst/>
                        <a:gdLst>
                          <a:gd name="connsiteX0" fmla="*/ 0 w 2514600"/>
                          <a:gd name="connsiteY0" fmla="*/ 2362200 h 2362200"/>
                          <a:gd name="connsiteX1" fmla="*/ 0 w 2514600"/>
                          <a:gd name="connsiteY1" fmla="*/ 0 h 2362200"/>
                          <a:gd name="connsiteX2" fmla="*/ 2514600 w 2514600"/>
                          <a:gd name="connsiteY2" fmla="*/ 2362200 h 2362200"/>
                          <a:gd name="connsiteX3" fmla="*/ 0 w 2514600"/>
                          <a:gd name="connsiteY3" fmla="*/ 2362200 h 2362200"/>
                          <a:gd name="connsiteX0" fmla="*/ 0 w 2514600"/>
                          <a:gd name="connsiteY0" fmla="*/ 1925760 h 1925760"/>
                          <a:gd name="connsiteX1" fmla="*/ 242467 w 2514600"/>
                          <a:gd name="connsiteY1" fmla="*/ 0 h 1925760"/>
                          <a:gd name="connsiteX2" fmla="*/ 2514600 w 2514600"/>
                          <a:gd name="connsiteY2" fmla="*/ 1925760 h 1925760"/>
                          <a:gd name="connsiteX3" fmla="*/ 0 w 2514600"/>
                          <a:gd name="connsiteY3" fmla="*/ 1925760 h 1925760"/>
                          <a:gd name="connsiteX0" fmla="*/ 0 w 2514600"/>
                          <a:gd name="connsiteY0" fmla="*/ 1812608 h 1812608"/>
                          <a:gd name="connsiteX1" fmla="*/ 371782 w 2514600"/>
                          <a:gd name="connsiteY1" fmla="*/ 0 h 1812608"/>
                          <a:gd name="connsiteX2" fmla="*/ 2514600 w 2514600"/>
                          <a:gd name="connsiteY2" fmla="*/ 1812608 h 1812608"/>
                          <a:gd name="connsiteX3" fmla="*/ 0 w 2514600"/>
                          <a:gd name="connsiteY3" fmla="*/ 1812608 h 1812608"/>
                          <a:gd name="connsiteX0" fmla="*/ 0 w 2514600"/>
                          <a:gd name="connsiteY0" fmla="*/ 1812608 h 1812608"/>
                          <a:gd name="connsiteX1" fmla="*/ 387946 w 2514600"/>
                          <a:gd name="connsiteY1" fmla="*/ 0 h 1812608"/>
                          <a:gd name="connsiteX2" fmla="*/ 2514600 w 2514600"/>
                          <a:gd name="connsiteY2" fmla="*/ 1812608 h 1812608"/>
                          <a:gd name="connsiteX3" fmla="*/ 0 w 2514600"/>
                          <a:gd name="connsiteY3" fmla="*/ 1812608 h 1812608"/>
                          <a:gd name="connsiteX0" fmla="*/ 0 w 2514600"/>
                          <a:gd name="connsiteY0" fmla="*/ 1812608 h 1812608"/>
                          <a:gd name="connsiteX1" fmla="*/ 387946 w 2514600"/>
                          <a:gd name="connsiteY1" fmla="*/ 0 h 1812608"/>
                          <a:gd name="connsiteX2" fmla="*/ 2514600 w 2514600"/>
                          <a:gd name="connsiteY2" fmla="*/ 1812608 h 1812608"/>
                          <a:gd name="connsiteX3" fmla="*/ 0 w 2514600"/>
                          <a:gd name="connsiteY3" fmla="*/ 1812608 h 1812608"/>
                          <a:gd name="connsiteX0" fmla="*/ 0 w 1463910"/>
                          <a:gd name="connsiteY0" fmla="*/ 1812608 h 1812608"/>
                          <a:gd name="connsiteX1" fmla="*/ 387946 w 1463910"/>
                          <a:gd name="connsiteY1" fmla="*/ 0 h 1812608"/>
                          <a:gd name="connsiteX2" fmla="*/ 1463910 w 1463910"/>
                          <a:gd name="connsiteY2" fmla="*/ 1764115 h 1812608"/>
                          <a:gd name="connsiteX3" fmla="*/ 0 w 1463910"/>
                          <a:gd name="connsiteY3" fmla="*/ 1812608 h 1812608"/>
                          <a:gd name="connsiteX0" fmla="*/ 0 w 1633637"/>
                          <a:gd name="connsiteY0" fmla="*/ 1812608 h 1812608"/>
                          <a:gd name="connsiteX1" fmla="*/ 387946 w 1633637"/>
                          <a:gd name="connsiteY1" fmla="*/ 0 h 1812608"/>
                          <a:gd name="connsiteX2" fmla="*/ 1633637 w 1633637"/>
                          <a:gd name="connsiteY2" fmla="*/ 1125620 h 1812608"/>
                          <a:gd name="connsiteX3" fmla="*/ 0 w 1633637"/>
                          <a:gd name="connsiteY3" fmla="*/ 1812608 h 1812608"/>
                          <a:gd name="connsiteX0" fmla="*/ 0 w 1633936"/>
                          <a:gd name="connsiteY0" fmla="*/ 1812608 h 1812608"/>
                          <a:gd name="connsiteX1" fmla="*/ 387946 w 1633936"/>
                          <a:gd name="connsiteY1" fmla="*/ 0 h 1812608"/>
                          <a:gd name="connsiteX2" fmla="*/ 1633637 w 1633936"/>
                          <a:gd name="connsiteY2" fmla="*/ 1125620 h 1812608"/>
                          <a:gd name="connsiteX3" fmla="*/ 0 w 1633936"/>
                          <a:gd name="connsiteY3" fmla="*/ 1812608 h 1812608"/>
                          <a:gd name="connsiteX0" fmla="*/ 0 w 1585456"/>
                          <a:gd name="connsiteY0" fmla="*/ 519451 h 1291284"/>
                          <a:gd name="connsiteX1" fmla="*/ 339452 w 1585456"/>
                          <a:gd name="connsiteY1" fmla="*/ 0 h 1291284"/>
                          <a:gd name="connsiteX2" fmla="*/ 1585143 w 1585456"/>
                          <a:gd name="connsiteY2" fmla="*/ 1125620 h 1291284"/>
                          <a:gd name="connsiteX3" fmla="*/ 0 w 1585456"/>
                          <a:gd name="connsiteY3" fmla="*/ 519451 h 1291284"/>
                          <a:gd name="connsiteX0" fmla="*/ 0 w 1589954"/>
                          <a:gd name="connsiteY0" fmla="*/ 519451 h 1668059"/>
                          <a:gd name="connsiteX1" fmla="*/ 339452 w 1589954"/>
                          <a:gd name="connsiteY1" fmla="*/ 0 h 1668059"/>
                          <a:gd name="connsiteX2" fmla="*/ 1585143 w 1589954"/>
                          <a:gd name="connsiteY2" fmla="*/ 1125620 h 1668059"/>
                          <a:gd name="connsiteX3" fmla="*/ 0 w 1589954"/>
                          <a:gd name="connsiteY3" fmla="*/ 519451 h 1668059"/>
                          <a:gd name="connsiteX0" fmla="*/ 0 w 1535991"/>
                          <a:gd name="connsiteY0" fmla="*/ 495204 h 1657128"/>
                          <a:gd name="connsiteX1" fmla="*/ 282876 w 1535991"/>
                          <a:gd name="connsiteY1" fmla="*/ 0 h 1657128"/>
                          <a:gd name="connsiteX2" fmla="*/ 1528567 w 1535991"/>
                          <a:gd name="connsiteY2" fmla="*/ 1125620 h 1657128"/>
                          <a:gd name="connsiteX3" fmla="*/ 0 w 1535991"/>
                          <a:gd name="connsiteY3" fmla="*/ 495204 h 1657128"/>
                          <a:gd name="connsiteX0" fmla="*/ 0 w 1532256"/>
                          <a:gd name="connsiteY0" fmla="*/ 495204 h 1674059"/>
                          <a:gd name="connsiteX1" fmla="*/ 282876 w 1532256"/>
                          <a:gd name="connsiteY1" fmla="*/ 0 h 1674059"/>
                          <a:gd name="connsiteX2" fmla="*/ 1528567 w 1532256"/>
                          <a:gd name="connsiteY2" fmla="*/ 1125620 h 1674059"/>
                          <a:gd name="connsiteX3" fmla="*/ 0 w 1532256"/>
                          <a:gd name="connsiteY3" fmla="*/ 495204 h 1674059"/>
                          <a:gd name="connsiteX0" fmla="*/ 13376 w 1545632"/>
                          <a:gd name="connsiteY0" fmla="*/ 495204 h 1674059"/>
                          <a:gd name="connsiteX1" fmla="*/ 296252 w 1545632"/>
                          <a:gd name="connsiteY1" fmla="*/ 0 h 1674059"/>
                          <a:gd name="connsiteX2" fmla="*/ 1541943 w 1545632"/>
                          <a:gd name="connsiteY2" fmla="*/ 1125620 h 1674059"/>
                          <a:gd name="connsiteX3" fmla="*/ 13376 w 1545632"/>
                          <a:gd name="connsiteY3" fmla="*/ 495204 h 16740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545632" h="1674059">
                            <a:moveTo>
                              <a:pt x="13376" y="495204"/>
                            </a:moveTo>
                            <a:cubicBezTo>
                              <a:pt x="-62059" y="-65893"/>
                              <a:pt x="201960" y="165068"/>
                              <a:pt x="296252" y="0"/>
                            </a:cubicBezTo>
                            <a:cubicBezTo>
                              <a:pt x="827328" y="216256"/>
                              <a:pt x="833058" y="521417"/>
                              <a:pt x="1541943" y="1125620"/>
                            </a:cubicBezTo>
                            <a:cubicBezTo>
                              <a:pt x="1563153" y="1774892"/>
                              <a:pt x="1543955" y="2141286"/>
                              <a:pt x="13376" y="495204"/>
                            </a:cubicBezTo>
                            <a:close/>
                          </a:path>
                        </a:pathLst>
                      </a:custGeom>
                      <a:solidFill>
                        <a:srgbClr val="218DCD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sp>
                  <p:nvSpPr>
                    <p:cNvPr id="9" name="Right Triangle 8"/>
                    <p:cNvSpPr/>
                    <p:nvPr/>
                  </p:nvSpPr>
                  <p:spPr>
                    <a:xfrm rot="18900000">
                      <a:off x="5652852" y="3060345"/>
                      <a:ext cx="1811448" cy="1426018"/>
                    </a:xfrm>
                    <a:custGeom>
                      <a:avLst/>
                      <a:gdLst>
                        <a:gd name="connsiteX0" fmla="*/ 0 w 2514600"/>
                        <a:gd name="connsiteY0" fmla="*/ 2362200 h 2362200"/>
                        <a:gd name="connsiteX1" fmla="*/ 0 w 2514600"/>
                        <a:gd name="connsiteY1" fmla="*/ 0 h 2362200"/>
                        <a:gd name="connsiteX2" fmla="*/ 2514600 w 2514600"/>
                        <a:gd name="connsiteY2" fmla="*/ 2362200 h 2362200"/>
                        <a:gd name="connsiteX3" fmla="*/ 0 w 2514600"/>
                        <a:gd name="connsiteY3" fmla="*/ 2362200 h 2362200"/>
                        <a:gd name="connsiteX0" fmla="*/ 0 w 2514600"/>
                        <a:gd name="connsiteY0" fmla="*/ 1489319 h 1489319"/>
                        <a:gd name="connsiteX1" fmla="*/ 872880 w 2514600"/>
                        <a:gd name="connsiteY1" fmla="*/ 0 h 1489319"/>
                        <a:gd name="connsiteX2" fmla="*/ 2514600 w 2514600"/>
                        <a:gd name="connsiteY2" fmla="*/ 1489319 h 1489319"/>
                        <a:gd name="connsiteX3" fmla="*/ 0 w 2514600"/>
                        <a:gd name="connsiteY3" fmla="*/ 1489319 h 1489319"/>
                        <a:gd name="connsiteX0" fmla="*/ 0 w 2765150"/>
                        <a:gd name="connsiteY0" fmla="*/ 543698 h 1489319"/>
                        <a:gd name="connsiteX1" fmla="*/ 1123430 w 2765150"/>
                        <a:gd name="connsiteY1" fmla="*/ 0 h 1489319"/>
                        <a:gd name="connsiteX2" fmla="*/ 2765150 w 2765150"/>
                        <a:gd name="connsiteY2" fmla="*/ 1489319 h 1489319"/>
                        <a:gd name="connsiteX3" fmla="*/ 0 w 2765150"/>
                        <a:gd name="connsiteY3" fmla="*/ 543698 h 1489319"/>
                        <a:gd name="connsiteX0" fmla="*/ 0 w 1762954"/>
                        <a:gd name="connsiteY0" fmla="*/ 543698 h 729589"/>
                        <a:gd name="connsiteX1" fmla="*/ 1123430 w 1762954"/>
                        <a:gd name="connsiteY1" fmla="*/ 0 h 729589"/>
                        <a:gd name="connsiteX2" fmla="*/ 1762954 w 1762954"/>
                        <a:gd name="connsiteY2" fmla="*/ 729589 h 729589"/>
                        <a:gd name="connsiteX3" fmla="*/ 0 w 1762954"/>
                        <a:gd name="connsiteY3" fmla="*/ 543698 h 729589"/>
                        <a:gd name="connsiteX0" fmla="*/ 0 w 1811448"/>
                        <a:gd name="connsiteY0" fmla="*/ 543698 h 664931"/>
                        <a:gd name="connsiteX1" fmla="*/ 1123430 w 1811448"/>
                        <a:gd name="connsiteY1" fmla="*/ 0 h 664931"/>
                        <a:gd name="connsiteX2" fmla="*/ 1811448 w 1811448"/>
                        <a:gd name="connsiteY2" fmla="*/ 664931 h 664931"/>
                        <a:gd name="connsiteX3" fmla="*/ 0 w 1811448"/>
                        <a:gd name="connsiteY3" fmla="*/ 543698 h 664931"/>
                        <a:gd name="connsiteX0" fmla="*/ 0 w 1811448"/>
                        <a:gd name="connsiteY0" fmla="*/ 543698 h 1189430"/>
                        <a:gd name="connsiteX1" fmla="*/ 1123430 w 1811448"/>
                        <a:gd name="connsiteY1" fmla="*/ 0 h 1189430"/>
                        <a:gd name="connsiteX2" fmla="*/ 1811448 w 1811448"/>
                        <a:gd name="connsiteY2" fmla="*/ 664931 h 1189430"/>
                        <a:gd name="connsiteX3" fmla="*/ 0 w 1811448"/>
                        <a:gd name="connsiteY3" fmla="*/ 543698 h 1189430"/>
                        <a:gd name="connsiteX0" fmla="*/ 0 w 1811448"/>
                        <a:gd name="connsiteY0" fmla="*/ 543698 h 1426018"/>
                        <a:gd name="connsiteX1" fmla="*/ 1123430 w 1811448"/>
                        <a:gd name="connsiteY1" fmla="*/ 0 h 1426018"/>
                        <a:gd name="connsiteX2" fmla="*/ 1811448 w 1811448"/>
                        <a:gd name="connsiteY2" fmla="*/ 664931 h 1426018"/>
                        <a:gd name="connsiteX3" fmla="*/ 0 w 1811448"/>
                        <a:gd name="connsiteY3" fmla="*/ 543698 h 14260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811448" h="1426018">
                          <a:moveTo>
                            <a:pt x="0" y="543698"/>
                          </a:moveTo>
                          <a:lnTo>
                            <a:pt x="1123430" y="0"/>
                          </a:lnTo>
                          <a:lnTo>
                            <a:pt x="1811448" y="664931"/>
                          </a:lnTo>
                          <a:cubicBezTo>
                            <a:pt x="1134892" y="1893430"/>
                            <a:pt x="797789" y="1473154"/>
                            <a:pt x="0" y="543698"/>
                          </a:cubicBezTo>
                          <a:close/>
                        </a:path>
                      </a:pathLst>
                    </a:custGeom>
                    <a:solidFill>
                      <a:srgbClr val="FB8A0D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1" name="Right Triangle 10"/>
                  <p:cNvSpPr/>
                  <p:nvPr/>
                </p:nvSpPr>
                <p:spPr>
                  <a:xfrm rot="19051436">
                    <a:off x="4095081" y="4343517"/>
                    <a:ext cx="1973892" cy="2206756"/>
                  </a:xfrm>
                  <a:custGeom>
                    <a:avLst/>
                    <a:gdLst>
                      <a:gd name="connsiteX0" fmla="*/ 0 w 2514600"/>
                      <a:gd name="connsiteY0" fmla="*/ 2362200 h 2362200"/>
                      <a:gd name="connsiteX1" fmla="*/ 0 w 2514600"/>
                      <a:gd name="connsiteY1" fmla="*/ 0 h 2362200"/>
                      <a:gd name="connsiteX2" fmla="*/ 2514600 w 2514600"/>
                      <a:gd name="connsiteY2" fmla="*/ 2362200 h 2362200"/>
                      <a:gd name="connsiteX3" fmla="*/ 0 w 2514600"/>
                      <a:gd name="connsiteY3" fmla="*/ 2362200 h 2362200"/>
                      <a:gd name="connsiteX0" fmla="*/ 541940 w 2514600"/>
                      <a:gd name="connsiteY0" fmla="*/ 2176510 h 2362200"/>
                      <a:gd name="connsiteX1" fmla="*/ 0 w 2514600"/>
                      <a:gd name="connsiteY1" fmla="*/ 0 h 2362200"/>
                      <a:gd name="connsiteX2" fmla="*/ 2514600 w 2514600"/>
                      <a:gd name="connsiteY2" fmla="*/ 2362200 h 2362200"/>
                      <a:gd name="connsiteX3" fmla="*/ 541940 w 2514600"/>
                      <a:gd name="connsiteY3" fmla="*/ 2176510 h 2362200"/>
                      <a:gd name="connsiteX0" fmla="*/ 541940 w 2514600"/>
                      <a:gd name="connsiteY0" fmla="*/ 2176510 h 2417815"/>
                      <a:gd name="connsiteX1" fmla="*/ 0 w 2514600"/>
                      <a:gd name="connsiteY1" fmla="*/ 0 h 2417815"/>
                      <a:gd name="connsiteX2" fmla="*/ 2514600 w 2514600"/>
                      <a:gd name="connsiteY2" fmla="*/ 2362200 h 2417815"/>
                      <a:gd name="connsiteX3" fmla="*/ 541940 w 2514600"/>
                      <a:gd name="connsiteY3" fmla="*/ 2176510 h 2417815"/>
                      <a:gd name="connsiteX0" fmla="*/ 541940 w 2173229"/>
                      <a:gd name="connsiteY0" fmla="*/ 2176510 h 2354686"/>
                      <a:gd name="connsiteX1" fmla="*/ 0 w 2173229"/>
                      <a:gd name="connsiteY1" fmla="*/ 0 h 2354686"/>
                      <a:gd name="connsiteX2" fmla="*/ 2173229 w 2173229"/>
                      <a:gd name="connsiteY2" fmla="*/ 2142636 h 2354686"/>
                      <a:gd name="connsiteX3" fmla="*/ 541940 w 2173229"/>
                      <a:gd name="connsiteY3" fmla="*/ 2176510 h 2354686"/>
                      <a:gd name="connsiteX0" fmla="*/ 541940 w 2230106"/>
                      <a:gd name="connsiteY0" fmla="*/ 2176510 h 2355877"/>
                      <a:gd name="connsiteX1" fmla="*/ 0 w 2230106"/>
                      <a:gd name="connsiteY1" fmla="*/ 0 h 2355877"/>
                      <a:gd name="connsiteX2" fmla="*/ 2230106 w 2230106"/>
                      <a:gd name="connsiteY2" fmla="*/ 2148219 h 2355877"/>
                      <a:gd name="connsiteX3" fmla="*/ 541940 w 2230106"/>
                      <a:gd name="connsiteY3" fmla="*/ 2176510 h 2355877"/>
                      <a:gd name="connsiteX0" fmla="*/ 541940 w 2230106"/>
                      <a:gd name="connsiteY0" fmla="*/ 2176510 h 2542781"/>
                      <a:gd name="connsiteX1" fmla="*/ 0 w 2230106"/>
                      <a:gd name="connsiteY1" fmla="*/ 0 h 2542781"/>
                      <a:gd name="connsiteX2" fmla="*/ 2230106 w 2230106"/>
                      <a:gd name="connsiteY2" fmla="*/ 2148219 h 2542781"/>
                      <a:gd name="connsiteX3" fmla="*/ 541940 w 2230106"/>
                      <a:gd name="connsiteY3" fmla="*/ 2176510 h 2542781"/>
                      <a:gd name="connsiteX0" fmla="*/ 117577 w 1805743"/>
                      <a:gd name="connsiteY0" fmla="*/ 1725992 h 2092263"/>
                      <a:gd name="connsiteX1" fmla="*/ 0 w 1805743"/>
                      <a:gd name="connsiteY1" fmla="*/ 0 h 2092263"/>
                      <a:gd name="connsiteX2" fmla="*/ 1805743 w 1805743"/>
                      <a:gd name="connsiteY2" fmla="*/ 1697701 h 2092263"/>
                      <a:gd name="connsiteX3" fmla="*/ 117577 w 1805743"/>
                      <a:gd name="connsiteY3" fmla="*/ 1725992 h 2092263"/>
                      <a:gd name="connsiteX0" fmla="*/ 394984 w 2083150"/>
                      <a:gd name="connsiteY0" fmla="*/ 1725992 h 2092263"/>
                      <a:gd name="connsiteX1" fmla="*/ 277407 w 2083150"/>
                      <a:gd name="connsiteY1" fmla="*/ 0 h 2092263"/>
                      <a:gd name="connsiteX2" fmla="*/ 2083150 w 2083150"/>
                      <a:gd name="connsiteY2" fmla="*/ 1697701 h 2092263"/>
                      <a:gd name="connsiteX3" fmla="*/ 394984 w 2083150"/>
                      <a:gd name="connsiteY3" fmla="*/ 1725992 h 2092263"/>
                      <a:gd name="connsiteX0" fmla="*/ 283070 w 1971236"/>
                      <a:gd name="connsiteY0" fmla="*/ 1728611 h 2094882"/>
                      <a:gd name="connsiteX1" fmla="*/ 95172 w 1971236"/>
                      <a:gd name="connsiteY1" fmla="*/ 1321832 h 2094882"/>
                      <a:gd name="connsiteX2" fmla="*/ 165493 w 1971236"/>
                      <a:gd name="connsiteY2" fmla="*/ 2619 h 2094882"/>
                      <a:gd name="connsiteX3" fmla="*/ 1971236 w 1971236"/>
                      <a:gd name="connsiteY3" fmla="*/ 1700320 h 2094882"/>
                      <a:gd name="connsiteX4" fmla="*/ 283070 w 1971236"/>
                      <a:gd name="connsiteY4" fmla="*/ 1728611 h 2094882"/>
                      <a:gd name="connsiteX0" fmla="*/ 215675 w 1903841"/>
                      <a:gd name="connsiteY0" fmla="*/ 1728915 h 2095186"/>
                      <a:gd name="connsiteX1" fmla="*/ 338051 w 1903841"/>
                      <a:gd name="connsiteY1" fmla="*/ 1203288 h 2095186"/>
                      <a:gd name="connsiteX2" fmla="*/ 98098 w 1903841"/>
                      <a:gd name="connsiteY2" fmla="*/ 2923 h 2095186"/>
                      <a:gd name="connsiteX3" fmla="*/ 1903841 w 1903841"/>
                      <a:gd name="connsiteY3" fmla="*/ 1700624 h 2095186"/>
                      <a:gd name="connsiteX4" fmla="*/ 215675 w 1903841"/>
                      <a:gd name="connsiteY4" fmla="*/ 1728915 h 2095186"/>
                      <a:gd name="connsiteX0" fmla="*/ 246008 w 1934174"/>
                      <a:gd name="connsiteY0" fmla="*/ 1729055 h 2095326"/>
                      <a:gd name="connsiteX1" fmla="*/ 368384 w 1934174"/>
                      <a:gd name="connsiteY1" fmla="*/ 1203428 h 2095326"/>
                      <a:gd name="connsiteX2" fmla="*/ 128431 w 1934174"/>
                      <a:gd name="connsiteY2" fmla="*/ 3063 h 2095326"/>
                      <a:gd name="connsiteX3" fmla="*/ 1934174 w 1934174"/>
                      <a:gd name="connsiteY3" fmla="*/ 1700764 h 2095326"/>
                      <a:gd name="connsiteX4" fmla="*/ 246008 w 1934174"/>
                      <a:gd name="connsiteY4" fmla="*/ 1729055 h 2095326"/>
                      <a:gd name="connsiteX0" fmla="*/ 413487 w 2101653"/>
                      <a:gd name="connsiteY0" fmla="*/ 1730193 h 2096464"/>
                      <a:gd name="connsiteX1" fmla="*/ 127761 w 2101653"/>
                      <a:gd name="connsiteY1" fmla="*/ 939402 h 2096464"/>
                      <a:gd name="connsiteX2" fmla="*/ 295910 w 2101653"/>
                      <a:gd name="connsiteY2" fmla="*/ 4201 h 2096464"/>
                      <a:gd name="connsiteX3" fmla="*/ 2101653 w 2101653"/>
                      <a:gd name="connsiteY3" fmla="*/ 1701902 h 2096464"/>
                      <a:gd name="connsiteX4" fmla="*/ 413487 w 2101653"/>
                      <a:gd name="connsiteY4" fmla="*/ 1730193 h 2096464"/>
                      <a:gd name="connsiteX0" fmla="*/ 315817 w 2003983"/>
                      <a:gd name="connsiteY0" fmla="*/ 1730507 h 2096778"/>
                      <a:gd name="connsiteX1" fmla="*/ 30091 w 2003983"/>
                      <a:gd name="connsiteY1" fmla="*/ 939716 h 2096778"/>
                      <a:gd name="connsiteX2" fmla="*/ 198240 w 2003983"/>
                      <a:gd name="connsiteY2" fmla="*/ 4515 h 2096778"/>
                      <a:gd name="connsiteX3" fmla="*/ 2003983 w 2003983"/>
                      <a:gd name="connsiteY3" fmla="*/ 1702216 h 2096778"/>
                      <a:gd name="connsiteX4" fmla="*/ 315817 w 2003983"/>
                      <a:gd name="connsiteY4" fmla="*/ 1730507 h 2096778"/>
                      <a:gd name="connsiteX0" fmla="*/ 285726 w 1973892"/>
                      <a:gd name="connsiteY0" fmla="*/ 1725992 h 2092263"/>
                      <a:gd name="connsiteX1" fmla="*/ 0 w 1973892"/>
                      <a:gd name="connsiteY1" fmla="*/ 935201 h 2092263"/>
                      <a:gd name="connsiteX2" fmla="*/ 168149 w 1973892"/>
                      <a:gd name="connsiteY2" fmla="*/ 0 h 2092263"/>
                      <a:gd name="connsiteX3" fmla="*/ 1973892 w 1973892"/>
                      <a:gd name="connsiteY3" fmla="*/ 1697701 h 2092263"/>
                      <a:gd name="connsiteX4" fmla="*/ 285726 w 1973892"/>
                      <a:gd name="connsiteY4" fmla="*/ 1725992 h 2092263"/>
                      <a:gd name="connsiteX0" fmla="*/ 285726 w 1973892"/>
                      <a:gd name="connsiteY0" fmla="*/ 1725992 h 2092263"/>
                      <a:gd name="connsiteX1" fmla="*/ 0 w 1973892"/>
                      <a:gd name="connsiteY1" fmla="*/ 935201 h 2092263"/>
                      <a:gd name="connsiteX2" fmla="*/ 168149 w 1973892"/>
                      <a:gd name="connsiteY2" fmla="*/ 0 h 2092263"/>
                      <a:gd name="connsiteX3" fmla="*/ 1973892 w 1973892"/>
                      <a:gd name="connsiteY3" fmla="*/ 1697701 h 2092263"/>
                      <a:gd name="connsiteX4" fmla="*/ 285726 w 1973892"/>
                      <a:gd name="connsiteY4" fmla="*/ 1725992 h 2092263"/>
                      <a:gd name="connsiteX0" fmla="*/ 576404 w 1973892"/>
                      <a:gd name="connsiteY0" fmla="*/ 1713179 h 2086212"/>
                      <a:gd name="connsiteX1" fmla="*/ 0 w 1973892"/>
                      <a:gd name="connsiteY1" fmla="*/ 935201 h 2086212"/>
                      <a:gd name="connsiteX2" fmla="*/ 168149 w 1973892"/>
                      <a:gd name="connsiteY2" fmla="*/ 0 h 2086212"/>
                      <a:gd name="connsiteX3" fmla="*/ 1973892 w 1973892"/>
                      <a:gd name="connsiteY3" fmla="*/ 1697701 h 2086212"/>
                      <a:gd name="connsiteX4" fmla="*/ 576404 w 1973892"/>
                      <a:gd name="connsiteY4" fmla="*/ 1713179 h 2086212"/>
                      <a:gd name="connsiteX0" fmla="*/ 576404 w 1973892"/>
                      <a:gd name="connsiteY0" fmla="*/ 1713179 h 2086212"/>
                      <a:gd name="connsiteX1" fmla="*/ 0 w 1973892"/>
                      <a:gd name="connsiteY1" fmla="*/ 935201 h 2086212"/>
                      <a:gd name="connsiteX2" fmla="*/ 168149 w 1973892"/>
                      <a:gd name="connsiteY2" fmla="*/ 0 h 2086212"/>
                      <a:gd name="connsiteX3" fmla="*/ 1973892 w 1973892"/>
                      <a:gd name="connsiteY3" fmla="*/ 1697701 h 2086212"/>
                      <a:gd name="connsiteX4" fmla="*/ 576404 w 1973892"/>
                      <a:gd name="connsiteY4" fmla="*/ 1713179 h 2086212"/>
                      <a:gd name="connsiteX0" fmla="*/ 395209 w 1973892"/>
                      <a:gd name="connsiteY0" fmla="*/ 1640265 h 2054021"/>
                      <a:gd name="connsiteX1" fmla="*/ 0 w 1973892"/>
                      <a:gd name="connsiteY1" fmla="*/ 935201 h 2054021"/>
                      <a:gd name="connsiteX2" fmla="*/ 168149 w 1973892"/>
                      <a:gd name="connsiteY2" fmla="*/ 0 h 2054021"/>
                      <a:gd name="connsiteX3" fmla="*/ 1973892 w 1973892"/>
                      <a:gd name="connsiteY3" fmla="*/ 1697701 h 2054021"/>
                      <a:gd name="connsiteX4" fmla="*/ 395209 w 1973892"/>
                      <a:gd name="connsiteY4" fmla="*/ 1640265 h 2054021"/>
                      <a:gd name="connsiteX0" fmla="*/ 395209 w 1973892"/>
                      <a:gd name="connsiteY0" fmla="*/ 1640265 h 2054021"/>
                      <a:gd name="connsiteX1" fmla="*/ 0 w 1973892"/>
                      <a:gd name="connsiteY1" fmla="*/ 935201 h 2054021"/>
                      <a:gd name="connsiteX2" fmla="*/ 168149 w 1973892"/>
                      <a:gd name="connsiteY2" fmla="*/ 0 h 2054021"/>
                      <a:gd name="connsiteX3" fmla="*/ 1973892 w 1973892"/>
                      <a:gd name="connsiteY3" fmla="*/ 1697701 h 2054021"/>
                      <a:gd name="connsiteX4" fmla="*/ 395209 w 1973892"/>
                      <a:gd name="connsiteY4" fmla="*/ 1640265 h 2054021"/>
                      <a:gd name="connsiteX0" fmla="*/ 395209 w 1973892"/>
                      <a:gd name="connsiteY0" fmla="*/ 1640265 h 2151919"/>
                      <a:gd name="connsiteX1" fmla="*/ 0 w 1973892"/>
                      <a:gd name="connsiteY1" fmla="*/ 935201 h 2151919"/>
                      <a:gd name="connsiteX2" fmla="*/ 168149 w 1973892"/>
                      <a:gd name="connsiteY2" fmla="*/ 0 h 2151919"/>
                      <a:gd name="connsiteX3" fmla="*/ 1973892 w 1973892"/>
                      <a:gd name="connsiteY3" fmla="*/ 1697701 h 2151919"/>
                      <a:gd name="connsiteX4" fmla="*/ 395209 w 1973892"/>
                      <a:gd name="connsiteY4" fmla="*/ 1640265 h 2151919"/>
                      <a:gd name="connsiteX0" fmla="*/ 395209 w 1973892"/>
                      <a:gd name="connsiteY0" fmla="*/ 1640265 h 2151919"/>
                      <a:gd name="connsiteX1" fmla="*/ 0 w 1973892"/>
                      <a:gd name="connsiteY1" fmla="*/ 935201 h 2151919"/>
                      <a:gd name="connsiteX2" fmla="*/ 168149 w 1973892"/>
                      <a:gd name="connsiteY2" fmla="*/ 0 h 2151919"/>
                      <a:gd name="connsiteX3" fmla="*/ 1973892 w 1973892"/>
                      <a:gd name="connsiteY3" fmla="*/ 1697701 h 2151919"/>
                      <a:gd name="connsiteX4" fmla="*/ 395209 w 1973892"/>
                      <a:gd name="connsiteY4" fmla="*/ 1640265 h 2151919"/>
                      <a:gd name="connsiteX0" fmla="*/ 395209 w 1973892"/>
                      <a:gd name="connsiteY0" fmla="*/ 1640265 h 2206756"/>
                      <a:gd name="connsiteX1" fmla="*/ 0 w 1973892"/>
                      <a:gd name="connsiteY1" fmla="*/ 935201 h 2206756"/>
                      <a:gd name="connsiteX2" fmla="*/ 168149 w 1973892"/>
                      <a:gd name="connsiteY2" fmla="*/ 0 h 2206756"/>
                      <a:gd name="connsiteX3" fmla="*/ 1973892 w 1973892"/>
                      <a:gd name="connsiteY3" fmla="*/ 1697701 h 2206756"/>
                      <a:gd name="connsiteX4" fmla="*/ 395209 w 1973892"/>
                      <a:gd name="connsiteY4" fmla="*/ 1640265 h 22067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73892" h="2206756">
                        <a:moveTo>
                          <a:pt x="395209" y="1640265"/>
                        </a:moveTo>
                        <a:cubicBezTo>
                          <a:pt x="768610" y="1724923"/>
                          <a:pt x="764087" y="1594553"/>
                          <a:pt x="0" y="935201"/>
                        </a:cubicBezTo>
                        <a:cubicBezTo>
                          <a:pt x="8431" y="549219"/>
                          <a:pt x="40938" y="106726"/>
                          <a:pt x="168149" y="0"/>
                        </a:cubicBezTo>
                        <a:lnTo>
                          <a:pt x="1973892" y="1697701"/>
                        </a:lnTo>
                        <a:cubicBezTo>
                          <a:pt x="1585021" y="2408700"/>
                          <a:pt x="1146542" y="2361415"/>
                          <a:pt x="395209" y="1640265"/>
                        </a:cubicBezTo>
                        <a:close/>
                      </a:path>
                    </a:pathLst>
                  </a:custGeom>
                  <a:solidFill>
                    <a:srgbClr val="E5BB93"/>
                  </a:solidFill>
                  <a:ln w="12700">
                    <a:solidFill>
                      <a:srgbClr val="E5BB9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0" name="Right Triangle 9"/>
                <p:cNvSpPr/>
                <p:nvPr/>
              </p:nvSpPr>
              <p:spPr>
                <a:xfrm rot="16200000">
                  <a:off x="2286690" y="4290903"/>
                  <a:ext cx="1396785" cy="1596390"/>
                </a:xfrm>
                <a:custGeom>
                  <a:avLst/>
                  <a:gdLst>
                    <a:gd name="connsiteX0" fmla="*/ 0 w 2514600"/>
                    <a:gd name="connsiteY0" fmla="*/ 2362200 h 2362200"/>
                    <a:gd name="connsiteX1" fmla="*/ 0 w 2514600"/>
                    <a:gd name="connsiteY1" fmla="*/ 0 h 2362200"/>
                    <a:gd name="connsiteX2" fmla="*/ 2514600 w 2514600"/>
                    <a:gd name="connsiteY2" fmla="*/ 2362200 h 2362200"/>
                    <a:gd name="connsiteX3" fmla="*/ 0 w 2514600"/>
                    <a:gd name="connsiteY3" fmla="*/ 2362200 h 2362200"/>
                    <a:gd name="connsiteX0" fmla="*/ 0 w 1463040"/>
                    <a:gd name="connsiteY0" fmla="*/ 2362200 h 2362200"/>
                    <a:gd name="connsiteX1" fmla="*/ 0 w 1463040"/>
                    <a:gd name="connsiteY1" fmla="*/ 0 h 2362200"/>
                    <a:gd name="connsiteX2" fmla="*/ 1463040 w 1463040"/>
                    <a:gd name="connsiteY2" fmla="*/ 1790700 h 2362200"/>
                    <a:gd name="connsiteX3" fmla="*/ 0 w 1463040"/>
                    <a:gd name="connsiteY3" fmla="*/ 2362200 h 2362200"/>
                    <a:gd name="connsiteX0" fmla="*/ 80010 w 1463040"/>
                    <a:gd name="connsiteY0" fmla="*/ 2236470 h 2236470"/>
                    <a:gd name="connsiteX1" fmla="*/ 0 w 1463040"/>
                    <a:gd name="connsiteY1" fmla="*/ 0 h 2236470"/>
                    <a:gd name="connsiteX2" fmla="*/ 1463040 w 1463040"/>
                    <a:gd name="connsiteY2" fmla="*/ 1790700 h 2236470"/>
                    <a:gd name="connsiteX3" fmla="*/ 80010 w 1463040"/>
                    <a:gd name="connsiteY3" fmla="*/ 2236470 h 2236470"/>
                    <a:gd name="connsiteX0" fmla="*/ 0 w 1383030"/>
                    <a:gd name="connsiteY0" fmla="*/ 1596390 h 1596390"/>
                    <a:gd name="connsiteX1" fmla="*/ 868680 w 1383030"/>
                    <a:gd name="connsiteY1" fmla="*/ 0 h 1596390"/>
                    <a:gd name="connsiteX2" fmla="*/ 1383030 w 1383030"/>
                    <a:gd name="connsiteY2" fmla="*/ 1150620 h 1596390"/>
                    <a:gd name="connsiteX3" fmla="*/ 0 w 1383030"/>
                    <a:gd name="connsiteY3" fmla="*/ 1596390 h 1596390"/>
                    <a:gd name="connsiteX0" fmla="*/ 0 w 1383030"/>
                    <a:gd name="connsiteY0" fmla="*/ 1596390 h 1596390"/>
                    <a:gd name="connsiteX1" fmla="*/ 868680 w 1383030"/>
                    <a:gd name="connsiteY1" fmla="*/ 0 h 1596390"/>
                    <a:gd name="connsiteX2" fmla="*/ 1383030 w 1383030"/>
                    <a:gd name="connsiteY2" fmla="*/ 1150620 h 1596390"/>
                    <a:gd name="connsiteX3" fmla="*/ 0 w 1383030"/>
                    <a:gd name="connsiteY3" fmla="*/ 1596390 h 1596390"/>
                    <a:gd name="connsiteX0" fmla="*/ 0 w 1383030"/>
                    <a:gd name="connsiteY0" fmla="*/ 1596390 h 1596390"/>
                    <a:gd name="connsiteX1" fmla="*/ 937260 w 1383030"/>
                    <a:gd name="connsiteY1" fmla="*/ 0 h 1596390"/>
                    <a:gd name="connsiteX2" fmla="*/ 1383030 w 1383030"/>
                    <a:gd name="connsiteY2" fmla="*/ 1150620 h 1596390"/>
                    <a:gd name="connsiteX3" fmla="*/ 0 w 1383030"/>
                    <a:gd name="connsiteY3" fmla="*/ 1596390 h 1596390"/>
                    <a:gd name="connsiteX0" fmla="*/ 0 w 1383030"/>
                    <a:gd name="connsiteY0" fmla="*/ 1596390 h 1596390"/>
                    <a:gd name="connsiteX1" fmla="*/ 937260 w 1383030"/>
                    <a:gd name="connsiteY1" fmla="*/ 0 h 1596390"/>
                    <a:gd name="connsiteX2" fmla="*/ 1383030 w 1383030"/>
                    <a:gd name="connsiteY2" fmla="*/ 1150620 h 1596390"/>
                    <a:gd name="connsiteX3" fmla="*/ 0 w 1383030"/>
                    <a:gd name="connsiteY3" fmla="*/ 1596390 h 1596390"/>
                    <a:gd name="connsiteX0" fmla="*/ 13755 w 1396785"/>
                    <a:gd name="connsiteY0" fmla="*/ 1596390 h 1596390"/>
                    <a:gd name="connsiteX1" fmla="*/ 951015 w 1396785"/>
                    <a:gd name="connsiteY1" fmla="*/ 0 h 1596390"/>
                    <a:gd name="connsiteX2" fmla="*/ 1396785 w 1396785"/>
                    <a:gd name="connsiteY2" fmla="*/ 1150620 h 1596390"/>
                    <a:gd name="connsiteX3" fmla="*/ 13755 w 1396785"/>
                    <a:gd name="connsiteY3" fmla="*/ 1596390 h 1596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6785" h="1596390">
                      <a:moveTo>
                        <a:pt x="13755" y="1596390"/>
                      </a:moveTo>
                      <a:cubicBezTo>
                        <a:pt x="-39585" y="664210"/>
                        <a:pt x="21375" y="29210"/>
                        <a:pt x="951015" y="0"/>
                      </a:cubicBezTo>
                      <a:cubicBezTo>
                        <a:pt x="882435" y="1640840"/>
                        <a:pt x="1225335" y="767080"/>
                        <a:pt x="1396785" y="1150620"/>
                      </a:cubicBezTo>
                      <a:lnTo>
                        <a:pt x="13755" y="1596390"/>
                      </a:lnTo>
                      <a:close/>
                    </a:path>
                  </a:pathLst>
                </a:custGeom>
                <a:solidFill>
                  <a:srgbClr val="A94C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1778329" y="1591169"/>
                <a:ext cx="5769923" cy="4493401"/>
                <a:chOff x="1778329" y="1591169"/>
                <a:chExt cx="5769923" cy="4493401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3930274" y="1591169"/>
                  <a:ext cx="2381249" cy="6186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  <a:buClr>
                      <a:schemeClr val="accent6">
                        <a:lumMod val="75000"/>
                      </a:schemeClr>
                    </a:buClr>
                  </a:pPr>
                  <a:r>
                    <a:rPr lang="en-US" sz="19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Business</a:t>
                  </a:r>
                </a:p>
                <a:p>
                  <a:pPr algn="ctr">
                    <a:lnSpc>
                      <a:spcPct val="90000"/>
                    </a:lnSpc>
                    <a:buClr>
                      <a:schemeClr val="accent6">
                        <a:lumMod val="75000"/>
                      </a:schemeClr>
                    </a:buClr>
                  </a:pPr>
                  <a:r>
                    <a:rPr lang="en-US" sz="19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Involvement</a:t>
                  </a:r>
                  <a:endParaRPr lang="en-US" sz="19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5822716" y="3553066"/>
                  <a:ext cx="1725536" cy="8817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0000"/>
                    </a:lnSpc>
                    <a:buClr>
                      <a:schemeClr val="accent6">
                        <a:lumMod val="75000"/>
                      </a:schemeClr>
                    </a:buClr>
                  </a:pPr>
                  <a:r>
                    <a:rPr lang="en-US" sz="19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Structured</a:t>
                  </a:r>
                </a:p>
                <a:p>
                  <a:pPr>
                    <a:lnSpc>
                      <a:spcPct val="90000"/>
                    </a:lnSpc>
                    <a:buClr>
                      <a:schemeClr val="accent6">
                        <a:lumMod val="75000"/>
                      </a:schemeClr>
                    </a:buClr>
                  </a:pPr>
                  <a:r>
                    <a:rPr lang="en-US" sz="19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On-the-job</a:t>
                  </a:r>
                </a:p>
                <a:p>
                  <a:pPr>
                    <a:lnSpc>
                      <a:spcPct val="90000"/>
                    </a:lnSpc>
                    <a:buClr>
                      <a:schemeClr val="accent6">
                        <a:lumMod val="75000"/>
                      </a:schemeClr>
                    </a:buClr>
                  </a:pPr>
                  <a:r>
                    <a:rPr lang="en-US" sz="19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Training</a:t>
                  </a:r>
                  <a:endParaRPr lang="en-US" sz="19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1998153" y="2450745"/>
                  <a:ext cx="2381249" cy="8817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0000"/>
                    </a:lnSpc>
                    <a:buClr>
                      <a:schemeClr val="accent6">
                        <a:lumMod val="75000"/>
                      </a:schemeClr>
                    </a:buClr>
                  </a:pPr>
                  <a:r>
                    <a:rPr lang="en-US" sz="19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   National</a:t>
                  </a:r>
                </a:p>
                <a:p>
                  <a:pPr>
                    <a:lnSpc>
                      <a:spcPct val="90000"/>
                    </a:lnSpc>
                    <a:buClr>
                      <a:schemeClr val="accent6">
                        <a:lumMod val="75000"/>
                      </a:schemeClr>
                    </a:buClr>
                  </a:pPr>
                  <a:r>
                    <a:rPr lang="en-US" sz="19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Occupational</a:t>
                  </a:r>
                </a:p>
                <a:p>
                  <a:pPr>
                    <a:lnSpc>
                      <a:spcPct val="90000"/>
                    </a:lnSpc>
                    <a:buClr>
                      <a:schemeClr val="accent6">
                        <a:lumMod val="75000"/>
                      </a:schemeClr>
                    </a:buClr>
                  </a:pPr>
                  <a:r>
                    <a:rPr lang="en-US" sz="19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Credential</a:t>
                  </a:r>
                  <a:endParaRPr lang="en-US" sz="19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1778329" y="4927359"/>
                  <a:ext cx="2381249" cy="11449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  <a:buClr>
                      <a:schemeClr val="accent6">
                        <a:lumMod val="75000"/>
                      </a:schemeClr>
                    </a:buClr>
                  </a:pPr>
                  <a:r>
                    <a:rPr lang="en-US" sz="19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Rewards</a:t>
                  </a:r>
                </a:p>
                <a:p>
                  <a:pPr algn="ctr">
                    <a:lnSpc>
                      <a:spcPct val="90000"/>
                    </a:lnSpc>
                    <a:buClr>
                      <a:schemeClr val="accent6">
                        <a:lumMod val="75000"/>
                      </a:schemeClr>
                    </a:buClr>
                  </a:pPr>
                  <a:r>
                    <a:rPr lang="en-US" sz="19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</a:t>
                  </a:r>
                  <a:r>
                    <a:rPr lang="en-US" sz="19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or</a:t>
                  </a:r>
                </a:p>
                <a:p>
                  <a:pPr algn="ctr">
                    <a:lnSpc>
                      <a:spcPct val="90000"/>
                    </a:lnSpc>
                    <a:buClr>
                      <a:schemeClr val="accent6">
                        <a:lumMod val="75000"/>
                      </a:schemeClr>
                    </a:buClr>
                  </a:pPr>
                  <a:r>
                    <a:rPr lang="en-US" sz="19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Skill</a:t>
                  </a:r>
                </a:p>
                <a:p>
                  <a:pPr algn="ctr">
                    <a:lnSpc>
                      <a:spcPct val="90000"/>
                    </a:lnSpc>
                    <a:buClr>
                      <a:schemeClr val="accent6">
                        <a:lumMod val="75000"/>
                      </a:schemeClr>
                    </a:buClr>
                  </a:pPr>
                  <a:r>
                    <a:rPr lang="en-US" sz="19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Gains</a:t>
                  </a:r>
                  <a:endParaRPr lang="en-US" sz="19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3917902" y="5465939"/>
                  <a:ext cx="2381249" cy="6186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  <a:buClr>
                      <a:schemeClr val="accent6">
                        <a:lumMod val="75000"/>
                      </a:schemeClr>
                    </a:buClr>
                  </a:pPr>
                  <a:r>
                    <a:rPr lang="en-US" sz="19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Related Training</a:t>
                  </a:r>
                </a:p>
                <a:p>
                  <a:pPr algn="ctr">
                    <a:lnSpc>
                      <a:spcPct val="90000"/>
                    </a:lnSpc>
                    <a:buClr>
                      <a:schemeClr val="accent6">
                        <a:lumMod val="75000"/>
                      </a:schemeClr>
                    </a:buClr>
                  </a:pPr>
                  <a:r>
                    <a:rPr lang="en-US" sz="19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  <a:r>
                    <a:rPr lang="en-US" sz="19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nd Instruction </a:t>
                  </a:r>
                  <a:endParaRPr lang="en-US" sz="19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pic>
        <p:nvPicPr>
          <p:cNvPr id="2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9122"/>
          <a:stretch/>
        </p:blipFill>
        <p:spPr bwMode="auto">
          <a:xfrm>
            <a:off x="7086600" y="6400801"/>
            <a:ext cx="984849" cy="43872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2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2133600" cy="365125"/>
          </a:xfrm>
        </p:spPr>
        <p:txBody>
          <a:bodyPr/>
          <a:lstStyle/>
          <a:p>
            <a:fld id="{01723B91-CE10-4F20-890A-0852E224685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12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There are five core components to apprenticeship programs.</a:t>
            </a:r>
            <a:endParaRPr lang="en-US" sz="3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70787532"/>
              </p:ext>
            </p:extLst>
          </p:nvPr>
        </p:nvGraphicFramePr>
        <p:xfrm>
          <a:off x="533400" y="1397000"/>
          <a:ext cx="82296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152400" y="1371600"/>
            <a:ext cx="849744" cy="849744"/>
            <a:chOff x="228600" y="1827242"/>
            <a:chExt cx="849744" cy="849744"/>
          </a:xfrm>
        </p:grpSpPr>
        <p:sp>
          <p:nvSpPr>
            <p:cNvPr id="12" name="Oval 11"/>
            <p:cNvSpPr/>
            <p:nvPr/>
          </p:nvSpPr>
          <p:spPr>
            <a:xfrm>
              <a:off x="228600" y="1827242"/>
              <a:ext cx="849744" cy="84974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z="152400" contourW="44450" prstMaterial="plastic">
              <a:bevelT w="361950" h="247650"/>
              <a:contourClr>
                <a:srgbClr val="FFFFFF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8" name="Picture 7" descr="OEA_Infographic_2_handshake.png"/>
            <p:cNvPicPr>
              <a:picLocks noChangeAspect="1"/>
            </p:cNvPicPr>
            <p:nvPr/>
          </p:nvPicPr>
          <p:blipFill>
            <a:blip r:embed="rId8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432" y="1932074"/>
              <a:ext cx="640080" cy="640080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3048000" y="1371600"/>
            <a:ext cx="849744" cy="849744"/>
            <a:chOff x="3124200" y="1827242"/>
            <a:chExt cx="849744" cy="849744"/>
          </a:xfrm>
        </p:grpSpPr>
        <p:sp>
          <p:nvSpPr>
            <p:cNvPr id="13" name="Oval 12"/>
            <p:cNvSpPr/>
            <p:nvPr/>
          </p:nvSpPr>
          <p:spPr>
            <a:xfrm>
              <a:off x="3124200" y="1827242"/>
              <a:ext cx="849744" cy="84974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z="152400" contourW="44450" prstMaterial="plastic">
              <a:bevelT w="361950" h="247650"/>
              <a:contourClr>
                <a:srgbClr val="FFFFFF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9" name="Picture 8" descr="OEA_Infographic_2_pros.png"/>
            <p:cNvPicPr>
              <a:picLocks noChangeAspect="1"/>
            </p:cNvPicPr>
            <p:nvPr/>
          </p:nvPicPr>
          <p:blipFill>
            <a:blip r:embed="rId9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7958" y="1932074"/>
              <a:ext cx="622229" cy="64008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  <p:grpSp>
        <p:nvGrpSpPr>
          <p:cNvPr id="31" name="Group 30"/>
          <p:cNvGrpSpPr/>
          <p:nvPr/>
        </p:nvGrpSpPr>
        <p:grpSpPr>
          <a:xfrm>
            <a:off x="5930900" y="1371600"/>
            <a:ext cx="849744" cy="849744"/>
            <a:chOff x="6007100" y="1827242"/>
            <a:chExt cx="849744" cy="849744"/>
          </a:xfrm>
        </p:grpSpPr>
        <p:sp>
          <p:nvSpPr>
            <p:cNvPr id="14" name="Oval 13"/>
            <p:cNvSpPr/>
            <p:nvPr/>
          </p:nvSpPr>
          <p:spPr>
            <a:xfrm>
              <a:off x="6007100" y="1827242"/>
              <a:ext cx="849744" cy="84974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z="152400" contourW="44450" prstMaterial="plastic">
              <a:bevelT w="361950" h="247650"/>
              <a:contourClr>
                <a:srgbClr val="FFFFFF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139872" y="1947314"/>
              <a:ext cx="609600" cy="609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 descr="ATR_icons_3_Teacher_tan.png"/>
            <p:cNvPicPr>
              <a:picLocks noChangeAspect="1"/>
            </p:cNvPicPr>
            <p:nvPr/>
          </p:nvPicPr>
          <p:blipFill>
            <a:blip r:embed="rId10" cstate="screen">
              <a:grayscl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9109" y="2001057"/>
              <a:ext cx="591127" cy="502114"/>
            </a:xfrm>
            <a:prstGeom prst="rect">
              <a:avLst/>
            </a:prstGeom>
          </p:spPr>
        </p:pic>
      </p:grpSp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2133600" cy="365125"/>
          </a:xfrm>
        </p:spPr>
        <p:txBody>
          <a:bodyPr/>
          <a:lstStyle/>
          <a:p>
            <a:fld id="{01723B91-CE10-4F20-890A-0852E224685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8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There are five core components to apprenticeship programs.</a:t>
            </a:r>
            <a:endParaRPr lang="en-US" sz="3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055550158"/>
              </p:ext>
            </p:extLst>
          </p:nvPr>
        </p:nvGraphicFramePr>
        <p:xfrm>
          <a:off x="304800" y="1397000"/>
          <a:ext cx="82296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4191000" y="1143000"/>
            <a:ext cx="849744" cy="849744"/>
            <a:chOff x="4608944" y="1524000"/>
            <a:chExt cx="849744" cy="849744"/>
          </a:xfrm>
        </p:grpSpPr>
        <p:sp>
          <p:nvSpPr>
            <p:cNvPr id="13" name="Oval 12"/>
            <p:cNvSpPr/>
            <p:nvPr/>
          </p:nvSpPr>
          <p:spPr>
            <a:xfrm>
              <a:off x="4608944" y="1524000"/>
              <a:ext cx="849744" cy="84974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z="152400" contourW="44450" prstMaterial="plastic">
              <a:bevelT w="361950" h="247650"/>
              <a:contourClr>
                <a:srgbClr val="FFFFFF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6" name="Picture 15" descr="ATR_icons_3_Certificate_wht-red.png"/>
            <p:cNvPicPr>
              <a:picLocks noChangeAspect="1"/>
            </p:cNvPicPr>
            <p:nvPr/>
          </p:nvPicPr>
          <p:blipFill>
            <a:blip r:embed="rId8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7294" y="1723695"/>
              <a:ext cx="593043" cy="4503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</p:pic>
      </p:grpSp>
      <p:grpSp>
        <p:nvGrpSpPr>
          <p:cNvPr id="5" name="Group 4"/>
          <p:cNvGrpSpPr/>
          <p:nvPr/>
        </p:nvGrpSpPr>
        <p:grpSpPr>
          <a:xfrm>
            <a:off x="76200" y="1143000"/>
            <a:ext cx="849744" cy="849744"/>
            <a:chOff x="445656" y="1524000"/>
            <a:chExt cx="849744" cy="849744"/>
          </a:xfrm>
        </p:grpSpPr>
        <p:sp>
          <p:nvSpPr>
            <p:cNvPr id="12" name="Oval 11"/>
            <p:cNvSpPr/>
            <p:nvPr/>
          </p:nvSpPr>
          <p:spPr>
            <a:xfrm>
              <a:off x="445656" y="1524000"/>
              <a:ext cx="849744" cy="84974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z="152400" contourW="44450" prstMaterial="plastic">
              <a:bevelT w="361950" h="247650"/>
              <a:contourClr>
                <a:srgbClr val="FFFFFF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7" name="Picture 2" descr="C:\Users\yamamoto.todd\AppData\Local\Microsoft\Windows\Temporary Internet Files\Content.IE5\H3TM7XWN\MC900431631[1]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601" y="1629945"/>
              <a:ext cx="637854" cy="637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6994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/>
          <p:nvPr/>
        </p:nvCxnSpPr>
        <p:spPr>
          <a:xfrm>
            <a:off x="12405" y="2856790"/>
            <a:ext cx="9131595" cy="0"/>
          </a:xfrm>
          <a:prstGeom prst="line">
            <a:avLst/>
          </a:prstGeom>
          <a:ln w="28575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-295" y="3835400"/>
            <a:ext cx="9131595" cy="0"/>
          </a:xfrm>
          <a:prstGeom prst="line">
            <a:avLst/>
          </a:prstGeom>
          <a:ln w="28575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093" y="4842778"/>
            <a:ext cx="9131595" cy="0"/>
          </a:xfrm>
          <a:prstGeom prst="line">
            <a:avLst/>
          </a:prstGeom>
          <a:ln w="28575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Businesses already have many – or even all –</a:t>
            </a:r>
            <a:br>
              <a:rPr lang="en-US" dirty="0" smtClean="0"/>
            </a:br>
            <a:r>
              <a:rPr lang="en-US" dirty="0" smtClean="0"/>
              <a:t>of the core components in place.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7924800" cy="6477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n-US" sz="24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For example, businesses already…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5946115"/>
            <a:ext cx="7924800" cy="674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b="0" i="0" u="none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Registered Apprenticeship can be integrated into </a:t>
            </a:r>
            <a:r>
              <a:rPr lang="en-US" sz="2400" u="sng" dirty="0" smtClean="0">
                <a:solidFill>
                  <a:srgbClr val="C00000"/>
                </a:solidFill>
              </a:rPr>
              <a:t>existing</a:t>
            </a:r>
            <a:r>
              <a:rPr lang="en-US" sz="2400" dirty="0" smtClean="0">
                <a:solidFill>
                  <a:srgbClr val="C00000"/>
                </a:solidFill>
              </a:rPr>
              <a:t> training and human resource strategies. </a:t>
            </a:r>
          </a:p>
          <a:p>
            <a:pPr>
              <a:lnSpc>
                <a:spcPct val="90000"/>
              </a:lnSpc>
              <a:buFont typeface="Marlett" pitchFamily="2" charset="2"/>
              <a:buChar char=""/>
            </a:pP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74628" y="1823662"/>
            <a:ext cx="8229600" cy="844202"/>
          </a:xfrm>
          <a:custGeom>
            <a:avLst/>
            <a:gdLst>
              <a:gd name="connsiteX0" fmla="*/ 0 w 8229600"/>
              <a:gd name="connsiteY0" fmla="*/ 84420 h 844202"/>
              <a:gd name="connsiteX1" fmla="*/ 84420 w 8229600"/>
              <a:gd name="connsiteY1" fmla="*/ 0 h 844202"/>
              <a:gd name="connsiteX2" fmla="*/ 8145180 w 8229600"/>
              <a:gd name="connsiteY2" fmla="*/ 0 h 844202"/>
              <a:gd name="connsiteX3" fmla="*/ 8229600 w 8229600"/>
              <a:gd name="connsiteY3" fmla="*/ 84420 h 844202"/>
              <a:gd name="connsiteX4" fmla="*/ 8229600 w 8229600"/>
              <a:gd name="connsiteY4" fmla="*/ 759782 h 844202"/>
              <a:gd name="connsiteX5" fmla="*/ 8145180 w 8229600"/>
              <a:gd name="connsiteY5" fmla="*/ 844202 h 844202"/>
              <a:gd name="connsiteX6" fmla="*/ 84420 w 8229600"/>
              <a:gd name="connsiteY6" fmla="*/ 844202 h 844202"/>
              <a:gd name="connsiteX7" fmla="*/ 0 w 8229600"/>
              <a:gd name="connsiteY7" fmla="*/ 759782 h 844202"/>
              <a:gd name="connsiteX8" fmla="*/ 0 w 8229600"/>
              <a:gd name="connsiteY8" fmla="*/ 84420 h 84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844202">
                <a:moveTo>
                  <a:pt x="0" y="84420"/>
                </a:moveTo>
                <a:cubicBezTo>
                  <a:pt x="0" y="37796"/>
                  <a:pt x="37796" y="0"/>
                  <a:pt x="84420" y="0"/>
                </a:cubicBezTo>
                <a:lnTo>
                  <a:pt x="8145180" y="0"/>
                </a:lnTo>
                <a:cubicBezTo>
                  <a:pt x="8191804" y="0"/>
                  <a:pt x="8229600" y="37796"/>
                  <a:pt x="8229600" y="84420"/>
                </a:cubicBezTo>
                <a:lnTo>
                  <a:pt x="8229600" y="759782"/>
                </a:lnTo>
                <a:cubicBezTo>
                  <a:pt x="8229600" y="806406"/>
                  <a:pt x="8191804" y="844202"/>
                  <a:pt x="8145180" y="844202"/>
                </a:cubicBezTo>
                <a:lnTo>
                  <a:pt x="84420" y="844202"/>
                </a:lnTo>
                <a:cubicBezTo>
                  <a:pt x="37796" y="844202"/>
                  <a:pt x="0" y="806406"/>
                  <a:pt x="0" y="759782"/>
                </a:cubicBezTo>
                <a:lnTo>
                  <a:pt x="0" y="84420"/>
                </a:lnTo>
                <a:close/>
              </a:path>
            </a:pathLst>
          </a:cu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508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1920240" tIns="87630" rIns="87631" bIns="87630" numCol="1" spcCol="1270" anchor="ctr" anchorCtr="0">
            <a:noAutofit/>
          </a:bodyPr>
          <a:lstStyle/>
          <a:p>
            <a:pPr lvl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>
                <a:solidFill>
                  <a:schemeClr val="accent1">
                    <a:lumMod val="75000"/>
                  </a:schemeClr>
                </a:solidFill>
              </a:rPr>
              <a:t>Provide on-the-job training to new employees.</a:t>
            </a:r>
            <a:endParaRPr lang="en-US" sz="2300" kern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81000" y="2823573"/>
            <a:ext cx="8229600" cy="844202"/>
          </a:xfrm>
          <a:custGeom>
            <a:avLst/>
            <a:gdLst>
              <a:gd name="connsiteX0" fmla="*/ 0 w 8229600"/>
              <a:gd name="connsiteY0" fmla="*/ 84420 h 844202"/>
              <a:gd name="connsiteX1" fmla="*/ 84420 w 8229600"/>
              <a:gd name="connsiteY1" fmla="*/ 0 h 844202"/>
              <a:gd name="connsiteX2" fmla="*/ 8145180 w 8229600"/>
              <a:gd name="connsiteY2" fmla="*/ 0 h 844202"/>
              <a:gd name="connsiteX3" fmla="*/ 8229600 w 8229600"/>
              <a:gd name="connsiteY3" fmla="*/ 84420 h 844202"/>
              <a:gd name="connsiteX4" fmla="*/ 8229600 w 8229600"/>
              <a:gd name="connsiteY4" fmla="*/ 759782 h 844202"/>
              <a:gd name="connsiteX5" fmla="*/ 8145180 w 8229600"/>
              <a:gd name="connsiteY5" fmla="*/ 844202 h 844202"/>
              <a:gd name="connsiteX6" fmla="*/ 84420 w 8229600"/>
              <a:gd name="connsiteY6" fmla="*/ 844202 h 844202"/>
              <a:gd name="connsiteX7" fmla="*/ 0 w 8229600"/>
              <a:gd name="connsiteY7" fmla="*/ 759782 h 844202"/>
              <a:gd name="connsiteX8" fmla="*/ 0 w 8229600"/>
              <a:gd name="connsiteY8" fmla="*/ 84420 h 84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844202">
                <a:moveTo>
                  <a:pt x="0" y="84420"/>
                </a:moveTo>
                <a:cubicBezTo>
                  <a:pt x="0" y="37796"/>
                  <a:pt x="37796" y="0"/>
                  <a:pt x="84420" y="0"/>
                </a:cubicBezTo>
                <a:lnTo>
                  <a:pt x="8145180" y="0"/>
                </a:lnTo>
                <a:cubicBezTo>
                  <a:pt x="8191804" y="0"/>
                  <a:pt x="8229600" y="37796"/>
                  <a:pt x="8229600" y="84420"/>
                </a:cubicBezTo>
                <a:lnTo>
                  <a:pt x="8229600" y="759782"/>
                </a:lnTo>
                <a:cubicBezTo>
                  <a:pt x="8229600" y="806406"/>
                  <a:pt x="8191804" y="844202"/>
                  <a:pt x="8145180" y="844202"/>
                </a:cubicBezTo>
                <a:lnTo>
                  <a:pt x="84420" y="844202"/>
                </a:lnTo>
                <a:cubicBezTo>
                  <a:pt x="37796" y="844202"/>
                  <a:pt x="0" y="806406"/>
                  <a:pt x="0" y="759782"/>
                </a:cubicBezTo>
                <a:lnTo>
                  <a:pt x="0" y="84420"/>
                </a:lnTo>
                <a:close/>
              </a:path>
            </a:pathLst>
          </a:cu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508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274320" tIns="87630" rIns="1828800" bIns="87630" numCol="1" spcCol="1270" anchor="ctr" anchorCtr="0">
            <a:noAutofit/>
          </a:bodyPr>
          <a:lstStyle/>
          <a:p>
            <a:pPr lvl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>
                <a:solidFill>
                  <a:schemeClr val="accent1">
                    <a:lumMod val="75000"/>
                  </a:schemeClr>
                </a:solidFill>
              </a:rPr>
              <a:t>Supplement on-the-job training with other educational opportunities.</a:t>
            </a:r>
          </a:p>
        </p:txBody>
      </p:sp>
      <p:sp>
        <p:nvSpPr>
          <p:cNvPr id="14" name="Freeform 13"/>
          <p:cNvSpPr/>
          <p:nvPr/>
        </p:nvSpPr>
        <p:spPr>
          <a:xfrm>
            <a:off x="381000" y="3812590"/>
            <a:ext cx="8229600" cy="844202"/>
          </a:xfrm>
          <a:custGeom>
            <a:avLst/>
            <a:gdLst>
              <a:gd name="connsiteX0" fmla="*/ 0 w 8229600"/>
              <a:gd name="connsiteY0" fmla="*/ 84420 h 844202"/>
              <a:gd name="connsiteX1" fmla="*/ 84420 w 8229600"/>
              <a:gd name="connsiteY1" fmla="*/ 0 h 844202"/>
              <a:gd name="connsiteX2" fmla="*/ 8145180 w 8229600"/>
              <a:gd name="connsiteY2" fmla="*/ 0 h 844202"/>
              <a:gd name="connsiteX3" fmla="*/ 8229600 w 8229600"/>
              <a:gd name="connsiteY3" fmla="*/ 84420 h 844202"/>
              <a:gd name="connsiteX4" fmla="*/ 8229600 w 8229600"/>
              <a:gd name="connsiteY4" fmla="*/ 759782 h 844202"/>
              <a:gd name="connsiteX5" fmla="*/ 8145180 w 8229600"/>
              <a:gd name="connsiteY5" fmla="*/ 844202 h 844202"/>
              <a:gd name="connsiteX6" fmla="*/ 84420 w 8229600"/>
              <a:gd name="connsiteY6" fmla="*/ 844202 h 844202"/>
              <a:gd name="connsiteX7" fmla="*/ 0 w 8229600"/>
              <a:gd name="connsiteY7" fmla="*/ 759782 h 844202"/>
              <a:gd name="connsiteX8" fmla="*/ 0 w 8229600"/>
              <a:gd name="connsiteY8" fmla="*/ 84420 h 84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844202">
                <a:moveTo>
                  <a:pt x="0" y="84420"/>
                </a:moveTo>
                <a:cubicBezTo>
                  <a:pt x="0" y="37796"/>
                  <a:pt x="37796" y="0"/>
                  <a:pt x="84420" y="0"/>
                </a:cubicBezTo>
                <a:lnTo>
                  <a:pt x="8145180" y="0"/>
                </a:lnTo>
                <a:cubicBezTo>
                  <a:pt x="8191804" y="0"/>
                  <a:pt x="8229600" y="37796"/>
                  <a:pt x="8229600" y="84420"/>
                </a:cubicBezTo>
                <a:lnTo>
                  <a:pt x="8229600" y="759782"/>
                </a:lnTo>
                <a:cubicBezTo>
                  <a:pt x="8229600" y="806406"/>
                  <a:pt x="8191804" y="844202"/>
                  <a:pt x="8145180" y="844202"/>
                </a:cubicBezTo>
                <a:lnTo>
                  <a:pt x="84420" y="844202"/>
                </a:lnTo>
                <a:cubicBezTo>
                  <a:pt x="37796" y="844202"/>
                  <a:pt x="0" y="806406"/>
                  <a:pt x="0" y="759782"/>
                </a:cubicBezTo>
                <a:lnTo>
                  <a:pt x="0" y="84420"/>
                </a:lnTo>
                <a:close/>
              </a:path>
            </a:pathLst>
          </a:cu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508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1920240" tIns="87630" rIns="87631" bIns="87630" numCol="1" spcCol="1270" anchor="ctr" anchorCtr="0">
            <a:noAutofit/>
          </a:bodyPr>
          <a:lstStyle/>
          <a:p>
            <a:pPr lvl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>
                <a:solidFill>
                  <a:schemeClr val="accent1">
                    <a:lumMod val="75000"/>
                  </a:schemeClr>
                </a:solidFill>
              </a:rPr>
              <a:t>Assign supervisors or mentors to support and train new employees.</a:t>
            </a:r>
          </a:p>
        </p:txBody>
      </p:sp>
      <p:sp>
        <p:nvSpPr>
          <p:cNvPr id="16" name="Freeform 15"/>
          <p:cNvSpPr/>
          <p:nvPr/>
        </p:nvSpPr>
        <p:spPr>
          <a:xfrm>
            <a:off x="381000" y="4764913"/>
            <a:ext cx="8229600" cy="844202"/>
          </a:xfrm>
          <a:custGeom>
            <a:avLst/>
            <a:gdLst>
              <a:gd name="connsiteX0" fmla="*/ 0 w 8229600"/>
              <a:gd name="connsiteY0" fmla="*/ 84420 h 844202"/>
              <a:gd name="connsiteX1" fmla="*/ 84420 w 8229600"/>
              <a:gd name="connsiteY1" fmla="*/ 0 h 844202"/>
              <a:gd name="connsiteX2" fmla="*/ 8145180 w 8229600"/>
              <a:gd name="connsiteY2" fmla="*/ 0 h 844202"/>
              <a:gd name="connsiteX3" fmla="*/ 8229600 w 8229600"/>
              <a:gd name="connsiteY3" fmla="*/ 84420 h 844202"/>
              <a:gd name="connsiteX4" fmla="*/ 8229600 w 8229600"/>
              <a:gd name="connsiteY4" fmla="*/ 759782 h 844202"/>
              <a:gd name="connsiteX5" fmla="*/ 8145180 w 8229600"/>
              <a:gd name="connsiteY5" fmla="*/ 844202 h 844202"/>
              <a:gd name="connsiteX6" fmla="*/ 84420 w 8229600"/>
              <a:gd name="connsiteY6" fmla="*/ 844202 h 844202"/>
              <a:gd name="connsiteX7" fmla="*/ 0 w 8229600"/>
              <a:gd name="connsiteY7" fmla="*/ 759782 h 844202"/>
              <a:gd name="connsiteX8" fmla="*/ 0 w 8229600"/>
              <a:gd name="connsiteY8" fmla="*/ 84420 h 84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844202">
                <a:moveTo>
                  <a:pt x="0" y="84420"/>
                </a:moveTo>
                <a:cubicBezTo>
                  <a:pt x="0" y="37796"/>
                  <a:pt x="37796" y="0"/>
                  <a:pt x="84420" y="0"/>
                </a:cubicBezTo>
                <a:lnTo>
                  <a:pt x="8145180" y="0"/>
                </a:lnTo>
                <a:cubicBezTo>
                  <a:pt x="8191804" y="0"/>
                  <a:pt x="8229600" y="37796"/>
                  <a:pt x="8229600" y="84420"/>
                </a:cubicBezTo>
                <a:lnTo>
                  <a:pt x="8229600" y="759782"/>
                </a:lnTo>
                <a:cubicBezTo>
                  <a:pt x="8229600" y="806406"/>
                  <a:pt x="8191804" y="844202"/>
                  <a:pt x="8145180" y="844202"/>
                </a:cubicBezTo>
                <a:lnTo>
                  <a:pt x="84420" y="844202"/>
                </a:lnTo>
                <a:cubicBezTo>
                  <a:pt x="37796" y="844202"/>
                  <a:pt x="0" y="806406"/>
                  <a:pt x="0" y="759782"/>
                </a:cubicBezTo>
                <a:lnTo>
                  <a:pt x="0" y="84420"/>
                </a:lnTo>
                <a:close/>
              </a:path>
            </a:pathLst>
          </a:cu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508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274320" tIns="87630" rIns="1828800" bIns="87630" numCol="1" spcCol="1270" anchor="ctr" anchorCtr="0">
            <a:noAutofit/>
          </a:bodyPr>
          <a:lstStyle/>
          <a:p>
            <a:pPr lvl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>
                <a:solidFill>
                  <a:schemeClr val="accent1">
                    <a:lumMod val="75000"/>
                  </a:schemeClr>
                </a:solidFill>
              </a:rPr>
              <a:t>Provide raises as employee’s advance and skills increase.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2405" y="1752600"/>
            <a:ext cx="9131595" cy="0"/>
          </a:xfrm>
          <a:prstGeom prst="line">
            <a:avLst/>
          </a:prstGeom>
          <a:ln w="28575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405" y="5747228"/>
            <a:ext cx="9131595" cy="0"/>
          </a:xfrm>
          <a:prstGeom prst="line">
            <a:avLst/>
          </a:prstGeom>
          <a:ln w="28575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crobbins\Dropbox\My Projects\iStock Cleanout\Icons - People\teach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20" y="1805464"/>
            <a:ext cx="822960" cy="86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robbins\Dropbox\My Projects\iStock Cleanout\Icons - color - Other\web-icons-school-book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20065"/>
            <a:ext cx="980152" cy="66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robbins\Dropbox\My Projects\iStock Cleanout\Icons - color - Other\web-icons-real-estate-mone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61158"/>
            <a:ext cx="391600" cy="24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robbins\Dropbox\My Projects\iStock Cleanout\Icons - People\edu-graduate1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783" y="2784988"/>
            <a:ext cx="684329" cy="94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 rot="20823902">
            <a:off x="7281971" y="3015788"/>
            <a:ext cx="609600" cy="709587"/>
            <a:chOff x="7208083" y="2894890"/>
            <a:chExt cx="609600" cy="709587"/>
          </a:xfrm>
        </p:grpSpPr>
        <p:pic>
          <p:nvPicPr>
            <p:cNvPr id="1031" name="Picture 7" descr="C:\Users\crobbins\Dropbox\My Projects\iStock Cleanout\Icons - color - Other\web-icons-real-estate-contract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083" y="2894890"/>
              <a:ext cx="609600" cy="709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7239000" y="2895600"/>
              <a:ext cx="209550" cy="2024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3" name="Picture 9" descr="http://upload.wikimedia.org/wikipedia/commons/1/19/Boss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28" y="3740820"/>
            <a:ext cx="913752" cy="91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crobbins\Dropbox\My Projects\iStock Cleanout\Icons - color - Other\web-icons-more-ecommerce-0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1546">
            <a:off x="7714598" y="4959330"/>
            <a:ext cx="991019" cy="67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crobbins\Dropbox\My Projects\iStock Cleanout\Icons - color - Other\web-icons-more-ecommerce-0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7018371" y="5027288"/>
            <a:ext cx="896195" cy="61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:\Users\crobbins\Dropbox\My Projects\iStock Cleanout\Icons - color - Other\web-icons-real-estate-money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686" y="5238306"/>
            <a:ext cx="767114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crobbins\Dropbox\My Projects\iStock Cleanout\Icons - People\student4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69" y="3903252"/>
            <a:ext cx="781050" cy="89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96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5077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Where are you?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685800"/>
            <a:ext cx="632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Enter your location in the Chat window – lower left of screen</a:t>
            </a:r>
            <a:endParaRPr lang="en-US" sz="1600" b="1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534400" y="6629400"/>
            <a:ext cx="3810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26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3 also involves deciding which type of Apprenticeship program design to use.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7924800" cy="49530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2" descr="C:\Users\crobbins\Dropbox\Government\WF31 - OA\Part 2 Webinar\Program Design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750053"/>
            <a:ext cx="9325598" cy="378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12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 rot="5400000">
            <a:off x="-2316575" y="3404941"/>
            <a:ext cx="5783438" cy="114808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45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6200000">
            <a:off x="3239841" y="3951210"/>
            <a:ext cx="5783438" cy="8128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45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1409833"/>
            <a:ext cx="5257800" cy="73152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76200" dist="63500" dir="4200000" sx="102000" sy="102000" algn="t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contourW="120650" prstMaterial="plastic">
            <a:bevelT w="228600" h="146050" prst="artDeco"/>
            <a:contourClr>
              <a:schemeClr val="tx2">
                <a:lumMod val="60000"/>
                <a:lumOff val="40000"/>
              </a:schemeClr>
            </a:contourClr>
          </a:sp3d>
        </p:spPr>
        <p:txBody>
          <a:bodyPr vert="horz" lIns="182880" tIns="91440" rIns="182880" bIns="9144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b="0" i="0" u="none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Registered Apprenticeship also offers flexibility in the type of training model selected.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" y="3101230"/>
            <a:ext cx="5257800" cy="73152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76200" dist="63500" dir="4200000" sx="102000" sy="102000" algn="t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contourW="120650" prstMaterial="plastic">
            <a:bevelT w="228600" h="146050" prst="artDeco"/>
            <a:contourClr>
              <a:schemeClr val="tx2">
                <a:lumMod val="60000"/>
                <a:lumOff val="40000"/>
              </a:schemeClr>
            </a:contourClr>
          </a:sp3d>
        </p:spPr>
        <p:txBody>
          <a:bodyPr vert="horz" lIns="182880" tIns="91440" rIns="182880" bIns="9144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b="0" i="0" u="none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2400" y="4805680"/>
            <a:ext cx="5257800" cy="73152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76200" dist="63500" dir="4200000" sx="102000" sy="102000" algn="t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contourW="120650" prstMaterial="plastic">
            <a:bevelT w="228600" h="146050" prst="artDeco"/>
            <a:contourClr>
              <a:schemeClr val="tx2">
                <a:lumMod val="60000"/>
                <a:lumOff val="40000"/>
              </a:schemeClr>
            </a:contourClr>
          </a:sp3d>
        </p:spPr>
        <p:txBody>
          <a:bodyPr vert="horz" lIns="182880" tIns="91440" rIns="182880" bIns="9144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b="0" i="0" u="none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096000" y="2120900"/>
            <a:ext cx="2971800" cy="229870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tx2">
                  <a:lumMod val="60000"/>
                  <a:lumOff val="4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b="0" i="0" u="none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spc="50" dirty="0" smtClean="0">
                <a:ln w="11430"/>
                <a:gradFill>
                  <a:gsLst>
                    <a:gs pos="25000">
                      <a:schemeClr val="accent1"/>
                    </a:gs>
                    <a:gs pos="100000">
                      <a:schemeClr val="tx2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26000"/>
                    </a:srgbClr>
                  </a:outerShdw>
                </a:effectLst>
                <a:latin typeface="+mn-lt"/>
              </a:rPr>
              <a:t>The employer chooses</a:t>
            </a:r>
            <a:br>
              <a:rPr lang="en-US" sz="3600" spc="50" dirty="0" smtClean="0">
                <a:ln w="11430"/>
                <a:gradFill>
                  <a:gsLst>
                    <a:gs pos="25000">
                      <a:schemeClr val="accent1"/>
                    </a:gs>
                    <a:gs pos="100000">
                      <a:schemeClr val="tx2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26000"/>
                    </a:srgbClr>
                  </a:outerShdw>
                </a:effectLst>
                <a:latin typeface="+mn-lt"/>
              </a:rPr>
            </a:br>
            <a:r>
              <a:rPr lang="en-US" sz="3600" spc="50" dirty="0" smtClean="0">
                <a:ln w="11430"/>
                <a:gradFill>
                  <a:gsLst>
                    <a:gs pos="25000">
                      <a:schemeClr val="accent1"/>
                    </a:gs>
                    <a:gs pos="100000">
                      <a:schemeClr val="tx2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26000"/>
                    </a:srgbClr>
                  </a:outerShdw>
                </a:effectLst>
                <a:latin typeface="+mn-lt"/>
              </a:rPr>
              <a:t>which model works best!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72400" y="6416675"/>
            <a:ext cx="685800" cy="365125"/>
          </a:xfrm>
        </p:spPr>
        <p:txBody>
          <a:bodyPr/>
          <a:lstStyle/>
          <a:p>
            <a:fld id="{01723B91-CE10-4F20-890A-0852E2246859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00800"/>
            <a:ext cx="984849" cy="48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447800"/>
            <a:ext cx="571500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Traditional model</a:t>
            </a:r>
          </a:p>
          <a:p>
            <a:pPr marL="73152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Apprentices receive on-the-job training and classroom instruction concurrently</a:t>
            </a:r>
          </a:p>
          <a:p>
            <a:pPr marL="0" indent="0">
              <a:buNone/>
            </a:pPr>
            <a:r>
              <a:rPr lang="en-US" b="1" dirty="0" smtClean="0"/>
              <a:t>“Front-loaded” model</a:t>
            </a:r>
          </a:p>
          <a:p>
            <a:pPr marL="73152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Apprentices complete some classroom instruction BEFORE starting on the job.</a:t>
            </a:r>
            <a:r>
              <a:rPr lang="en-US" sz="2000" dirty="0" smtClean="0"/>
              <a:t> </a:t>
            </a:r>
            <a:endParaRPr lang="en-US" sz="2000" dirty="0"/>
          </a:p>
          <a:p>
            <a:pPr marL="0" indent="0">
              <a:buNone/>
            </a:pPr>
            <a:r>
              <a:rPr lang="en-US" b="1" dirty="0" smtClean="0"/>
              <a:t>“Segmented” model</a:t>
            </a:r>
          </a:p>
          <a:p>
            <a:pPr marL="73152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Apprentices alternate between on-the-job training and classroom instruction</a:t>
            </a:r>
          </a:p>
        </p:txBody>
      </p:sp>
    </p:spTree>
    <p:extLst>
      <p:ext uri="{BB962C8B-B14F-4D97-AF65-F5344CB8AC3E}">
        <p14:creationId xmlns:p14="http://schemas.microsoft.com/office/powerpoint/2010/main" val="292169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12"/>
          <p:cNvSpPr/>
          <p:nvPr/>
        </p:nvSpPr>
        <p:spPr>
          <a:xfrm>
            <a:off x="0" y="5943600"/>
            <a:ext cx="9144000" cy="9072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3382" tIns="303382" rIns="303382" bIns="30338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 smtClean="0"/>
          </a:p>
        </p:txBody>
      </p:sp>
      <p:sp>
        <p:nvSpPr>
          <p:cNvPr id="42" name="Freeform 12"/>
          <p:cNvSpPr/>
          <p:nvPr/>
        </p:nvSpPr>
        <p:spPr>
          <a:xfrm>
            <a:off x="-12700" y="1090640"/>
            <a:ext cx="518737" cy="57673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3382" tIns="303382" rIns="303382" bIns="30338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 smtClean="0"/>
          </a:p>
        </p:txBody>
      </p:sp>
      <p:sp>
        <p:nvSpPr>
          <p:cNvPr id="41" name="Freeform 12"/>
          <p:cNvSpPr/>
          <p:nvPr/>
        </p:nvSpPr>
        <p:spPr>
          <a:xfrm>
            <a:off x="1676400" y="1090640"/>
            <a:ext cx="7467600" cy="2478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3382" tIns="303382" rIns="303382" bIns="30338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 smtClean="0"/>
          </a:p>
        </p:txBody>
      </p:sp>
      <p:grpSp>
        <p:nvGrpSpPr>
          <p:cNvPr id="20" name="Group 19"/>
          <p:cNvGrpSpPr/>
          <p:nvPr/>
        </p:nvGrpSpPr>
        <p:grpSpPr>
          <a:xfrm>
            <a:off x="506037" y="2276732"/>
            <a:ext cx="1469989" cy="2526279"/>
            <a:chOff x="259751" y="2276732"/>
            <a:chExt cx="1469989" cy="2526279"/>
          </a:xfrm>
        </p:grpSpPr>
        <p:sp>
          <p:nvSpPr>
            <p:cNvPr id="19" name="Bent-Up Arrow 18"/>
            <p:cNvSpPr/>
            <p:nvPr/>
          </p:nvSpPr>
          <p:spPr>
            <a:xfrm flipH="1">
              <a:off x="866140" y="2276732"/>
              <a:ext cx="863600" cy="1699003"/>
            </a:xfrm>
            <a:prstGeom prst="bentUpArrow">
              <a:avLst>
                <a:gd name="adj1" fmla="val 9118"/>
                <a:gd name="adj2" fmla="val 25000"/>
                <a:gd name="adj3" fmla="val 25000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39" name="Bent-Up Arrow 38"/>
            <p:cNvSpPr/>
            <p:nvPr/>
          </p:nvSpPr>
          <p:spPr>
            <a:xfrm flipH="1">
              <a:off x="259751" y="2571750"/>
              <a:ext cx="1457289" cy="2231261"/>
            </a:xfrm>
            <a:prstGeom prst="bentUpArrow">
              <a:avLst>
                <a:gd name="adj1" fmla="val 4999"/>
                <a:gd name="adj2" fmla="val 25000"/>
                <a:gd name="adj3" fmla="val 25000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</p:grpSp>
      <p:sp>
        <p:nvSpPr>
          <p:cNvPr id="12" name="Right Arrow 11"/>
          <p:cNvSpPr/>
          <p:nvPr/>
        </p:nvSpPr>
        <p:spPr>
          <a:xfrm>
            <a:off x="2946400" y="1927824"/>
            <a:ext cx="2171700" cy="718073"/>
          </a:xfrm>
          <a:prstGeom prst="rightArrow">
            <a:avLst/>
          </a:prstGeom>
          <a:gradFill flip="none" rotWithShape="1">
            <a:gsLst>
              <a:gs pos="28000">
                <a:schemeClr val="accent5"/>
              </a:gs>
              <a:gs pos="100000">
                <a:schemeClr val="accent1"/>
              </a:gs>
            </a:gsLst>
            <a:lin ang="0" scaled="1"/>
            <a:tileRect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44450">
            <a:bevelT w="114300" prst="artDeco"/>
            <a:contourClr>
              <a:schemeClr val="accent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Pre-Apprenticeship activities can also be built into a Registered Apprenticeship model.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17511" y="1490571"/>
            <a:ext cx="3667760" cy="1569720"/>
            <a:chOff x="134620" y="2214648"/>
            <a:chExt cx="3667760" cy="1569720"/>
          </a:xfrm>
        </p:grpSpPr>
        <p:grpSp>
          <p:nvGrpSpPr>
            <p:cNvPr id="3" name="Group 2"/>
            <p:cNvGrpSpPr/>
            <p:nvPr/>
          </p:nvGrpSpPr>
          <p:grpSpPr>
            <a:xfrm>
              <a:off x="139700" y="2214648"/>
              <a:ext cx="3657600" cy="1569720"/>
              <a:chOff x="139700" y="1170708"/>
              <a:chExt cx="3657600" cy="36576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39700" y="1170708"/>
                <a:ext cx="3657600" cy="36576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68688" tIns="468688" rIns="468688" bIns="468688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600" b="1" kern="12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76860" y="1307868"/>
                <a:ext cx="3383280" cy="338328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z="152400" contourW="44450" prstMaterial="plastic">
                <a:bevelT w="361950" h="247650"/>
                <a:contourClr>
                  <a:srgbClr val="FFFFFF"/>
                </a:contourClr>
              </a:sp3d>
            </p:spPr>
            <p:style>
              <a:lnRef idx="1">
                <a:scrgbClr r="0" g="0" b="0"/>
              </a:lnRef>
              <a:fillRef idx="1">
                <a:scrgbClr r="0" g="0" b="0"/>
              </a:fillRef>
              <a:effectRef idx="2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6" name="Rectangle 15"/>
            <p:cNvSpPr/>
            <p:nvPr/>
          </p:nvSpPr>
          <p:spPr>
            <a:xfrm>
              <a:off x="134620" y="2313708"/>
              <a:ext cx="3667760" cy="1371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468688" rIns="0" bIns="468688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ln w="1270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Pre-Apprenticeship</a:t>
              </a:r>
              <a:endParaRPr lang="en-US" sz="2400" b="1" kern="1200" dirty="0">
                <a:ln w="1270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148922" y="1467866"/>
            <a:ext cx="3657600" cy="1572768"/>
            <a:chOff x="5168994" y="1500477"/>
            <a:chExt cx="3657600" cy="1572768"/>
          </a:xfrm>
        </p:grpSpPr>
        <p:sp>
          <p:nvSpPr>
            <p:cNvPr id="13" name="Freeform 12"/>
            <p:cNvSpPr/>
            <p:nvPr/>
          </p:nvSpPr>
          <p:spPr>
            <a:xfrm>
              <a:off x="5168994" y="1500477"/>
              <a:ext cx="3657600" cy="157276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3382" tIns="303382" rIns="303382" bIns="303382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 smtClean="0"/>
            </a:p>
          </p:txBody>
        </p:sp>
        <p:sp>
          <p:nvSpPr>
            <p:cNvPr id="24" name="Oval 23"/>
            <p:cNvSpPr/>
            <p:nvPr/>
          </p:nvSpPr>
          <p:spPr>
            <a:xfrm>
              <a:off x="5306154" y="1559913"/>
              <a:ext cx="3383280" cy="145389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z="152400" contourW="44450" prstMaterial="plastic">
              <a:bevelT w="361950" h="247650"/>
              <a:contourClr>
                <a:srgbClr val="FFFFFF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2" name="Freeform 21"/>
          <p:cNvSpPr/>
          <p:nvPr/>
        </p:nvSpPr>
        <p:spPr>
          <a:xfrm>
            <a:off x="5339268" y="1533630"/>
            <a:ext cx="3317052" cy="1506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303382" rIns="0" bIns="30338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Individuals are accepted into a Registered Apprenticeship program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876966" y="3696908"/>
            <a:ext cx="7190834" cy="2124772"/>
            <a:chOff x="1249680" y="3696908"/>
            <a:chExt cx="7190834" cy="2124772"/>
          </a:xfrm>
        </p:grpSpPr>
        <p:sp>
          <p:nvSpPr>
            <p:cNvPr id="21" name="Freeform 20"/>
            <p:cNvSpPr/>
            <p:nvPr/>
          </p:nvSpPr>
          <p:spPr>
            <a:xfrm>
              <a:off x="1371600" y="3696908"/>
              <a:ext cx="7068914" cy="21247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1162" tIns="321162" rIns="321162" bIns="321162" numCol="1" spcCol="1270" anchor="ctr" anchorCtr="0">
              <a:noAutofit/>
            </a:bodyPr>
            <a:lstStyle/>
            <a:p>
              <a:pPr lvl="0" defTabSz="933450">
                <a:lnSpc>
                  <a:spcPct val="90000"/>
                </a:lnSpc>
                <a:spcBef>
                  <a:spcPct val="0"/>
                </a:spcBef>
                <a:spcAft>
                  <a:spcPts val="3600"/>
                </a:spcAft>
              </a:pPr>
              <a:r>
                <a:rPr lang="en-US" sz="2800" kern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Essential basic skills are learned</a:t>
              </a:r>
            </a:p>
            <a:p>
              <a:pPr lvl="0" defTabSz="933450">
                <a:lnSpc>
                  <a:spcPct val="90000"/>
                </a:lnSpc>
                <a:spcBef>
                  <a:spcPct val="0"/>
                </a:spcBef>
                <a:spcAft>
                  <a:spcPts val="3600"/>
                </a:spcAft>
              </a:pPr>
              <a:r>
                <a:rPr lang="en-US" sz="28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Ensures direct entry into apprenticeship program and credit for learning already </a:t>
              </a:r>
              <a:r>
                <a:rPr lang="en-US" sz="2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attained</a:t>
              </a:r>
              <a:endPara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249680" y="3797300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z="152400" contourW="44450" prstMaterial="plastic">
              <a:bevelT w="361950" h="114300"/>
              <a:contourClr>
                <a:schemeClr val="accent5">
                  <a:lumMod val="40000"/>
                  <a:lumOff val="60000"/>
                </a:schemeClr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Oval 36"/>
            <p:cNvSpPr/>
            <p:nvPr/>
          </p:nvSpPr>
          <p:spPr>
            <a:xfrm>
              <a:off x="1249680" y="4622134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z="152400" contourW="44450" prstMaterial="plastic">
              <a:bevelT w="361950" h="114300"/>
              <a:contourClr>
                <a:schemeClr val="accent5">
                  <a:lumMod val="40000"/>
                  <a:lumOff val="60000"/>
                </a:schemeClr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46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9122"/>
          <a:stretch/>
        </p:blipFill>
        <p:spPr bwMode="auto">
          <a:xfrm>
            <a:off x="7086600" y="6400801"/>
            <a:ext cx="984849" cy="438728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6552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371600"/>
            <a:ext cx="9144000" cy="1371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362200"/>
            <a:ext cx="9144000" cy="3733800"/>
          </a:xfrm>
          <a:prstGeom prst="rect">
            <a:avLst/>
          </a:prstGeom>
          <a:gradFill flip="none" rotWithShape="1">
            <a:gsLst>
              <a:gs pos="833">
                <a:schemeClr val="bg1"/>
              </a:gs>
              <a:gs pos="19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007927" y="2500314"/>
            <a:ext cx="5128146" cy="3076578"/>
            <a:chOff x="1600200" y="1476376"/>
            <a:chExt cx="5128146" cy="3076578"/>
          </a:xfrm>
        </p:grpSpPr>
        <p:grpSp>
          <p:nvGrpSpPr>
            <p:cNvPr id="11" name="Group 10"/>
            <p:cNvGrpSpPr/>
            <p:nvPr/>
          </p:nvGrpSpPr>
          <p:grpSpPr>
            <a:xfrm>
              <a:off x="1600200" y="1476376"/>
              <a:ext cx="3070746" cy="2057400"/>
              <a:chOff x="5562600" y="1295400"/>
              <a:chExt cx="3070746" cy="2057400"/>
            </a:xfrm>
          </p:grpSpPr>
          <p:sp>
            <p:nvSpPr>
              <p:cNvPr id="18" name="Rounded Rectangular Callout 17"/>
              <p:cNvSpPr/>
              <p:nvPr/>
            </p:nvSpPr>
            <p:spPr>
              <a:xfrm>
                <a:off x="5562600" y="1295400"/>
                <a:ext cx="3070746" cy="2057400"/>
              </a:xfrm>
              <a:prstGeom prst="wedgeRoundRectCallout">
                <a:avLst>
                  <a:gd name="adj1" fmla="val -45958"/>
                  <a:gd name="adj2" fmla="val 96760"/>
                  <a:gd name="adj3" fmla="val 16667"/>
                </a:avLst>
              </a:prstGeom>
              <a:solidFill>
                <a:schemeClr val="bg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5791200" y="1738313"/>
                <a:ext cx="2611698" cy="1171575"/>
                <a:chOff x="5791200" y="1724025"/>
                <a:chExt cx="2611698" cy="1171575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5791200" y="1724025"/>
                  <a:ext cx="2590800" cy="228600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5802573" y="2195513"/>
                  <a:ext cx="2590800" cy="228600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5812098" y="2667000"/>
                  <a:ext cx="2590800" cy="228600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" name="Group 11"/>
            <p:cNvGrpSpPr/>
            <p:nvPr/>
          </p:nvGrpSpPr>
          <p:grpSpPr>
            <a:xfrm>
              <a:off x="3657600" y="2495554"/>
              <a:ext cx="3070746" cy="2057400"/>
              <a:chOff x="5562600" y="1295400"/>
              <a:chExt cx="3070746" cy="2057400"/>
            </a:xfrm>
          </p:grpSpPr>
          <p:sp>
            <p:nvSpPr>
              <p:cNvPr id="13" name="Rounded Rectangular Callout 12"/>
              <p:cNvSpPr/>
              <p:nvPr/>
            </p:nvSpPr>
            <p:spPr>
              <a:xfrm>
                <a:off x="5562600" y="1295400"/>
                <a:ext cx="3070746" cy="2057400"/>
              </a:xfrm>
              <a:prstGeom prst="wedgeRoundRectCallout">
                <a:avLst>
                  <a:gd name="adj1" fmla="val 49889"/>
                  <a:gd name="adj2" fmla="val 89815"/>
                  <a:gd name="adj3" fmla="val 16667"/>
                </a:avLst>
              </a:prstGeom>
              <a:solidFill>
                <a:schemeClr val="bg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5791200" y="1738313"/>
                <a:ext cx="2611698" cy="1171575"/>
                <a:chOff x="5791200" y="1724025"/>
                <a:chExt cx="2611698" cy="1171575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5791200" y="1724025"/>
                  <a:ext cx="2590800" cy="228600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5802573" y="2195513"/>
                  <a:ext cx="2590800" cy="228600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5812098" y="2667000"/>
                  <a:ext cx="2590800" cy="228600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3" name="Title 4"/>
          <p:cNvSpPr>
            <a:spLocks noGrp="1"/>
          </p:cNvSpPr>
          <p:nvPr>
            <p:ph type="title"/>
          </p:nvPr>
        </p:nvSpPr>
        <p:spPr>
          <a:xfrm>
            <a:off x="685800" y="1304925"/>
            <a:ext cx="7772400" cy="3816353"/>
          </a:xfrm>
          <a:ln>
            <a:noFill/>
          </a:ln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cap="none" spc="50" dirty="0" smtClean="0">
                <a:ln w="11430"/>
                <a:gradFill>
                  <a:gsLst>
                    <a:gs pos="25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Discussion on</a:t>
            </a:r>
            <a:r>
              <a:rPr lang="en-US" sz="5400" cap="none" spc="50" dirty="0">
                <a:ln w="11430"/>
                <a:gradFill>
                  <a:gsLst>
                    <a:gs pos="25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cap="none" spc="50" dirty="0" smtClean="0">
                <a:ln w="11430"/>
                <a:gradFill>
                  <a:gsLst>
                    <a:gs pos="25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Step 3</a:t>
            </a:r>
            <a:endParaRPr lang="en-US" sz="5400" cap="none" spc="50" dirty="0">
              <a:ln w="11430"/>
              <a:gradFill>
                <a:gsLst>
                  <a:gs pos="25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738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Step 4 focuses on Registering your Program.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0874" y="1524000"/>
            <a:ext cx="5010726" cy="4892675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/>
              <a:t>Register with your State </a:t>
            </a:r>
            <a:r>
              <a:rPr lang="en-US" sz="3600" b="1" dirty="0" smtClean="0">
                <a:ln w="9000" cmpd="sng">
                  <a:solidFill>
                    <a:schemeClr val="accent1"/>
                  </a:solidFill>
                  <a:prstDash val="solid"/>
                </a:ln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43000">
                      <a:schemeClr val="tx2">
                        <a:lumMod val="60000"/>
                        <a:lumOff val="40000"/>
                      </a:schemeClr>
                    </a:gs>
                    <a:gs pos="4800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/>
                </a:gradFill>
                <a:effectLst/>
                <a:latin typeface="+mn-lt"/>
              </a:rPr>
              <a:t>Apprenticeship Agency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 smtClean="0">
              <a:ln w="9000" cmpd="sng">
                <a:solidFill>
                  <a:schemeClr val="accent1"/>
                </a:solidFill>
                <a:prstDash val="solid"/>
              </a:ln>
              <a:gradFill>
                <a:gsLst>
                  <a:gs pos="0">
                    <a:schemeClr val="accent1">
                      <a:lumMod val="50000"/>
                    </a:schemeClr>
                  </a:gs>
                  <a:gs pos="43000">
                    <a:schemeClr val="tx2">
                      <a:lumMod val="60000"/>
                      <a:lumOff val="40000"/>
                    </a:schemeClr>
                  </a:gs>
                  <a:gs pos="4800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/>
              </a:gradFill>
              <a:effectLst/>
              <a:latin typeface="+mn-lt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/>
              <a:t>or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– if there is no state agency –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 smtClean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/>
              <a:t>with the Federal</a:t>
            </a:r>
            <a:br>
              <a:rPr lang="en-US" sz="2800" b="1" dirty="0" smtClean="0"/>
            </a:br>
            <a:r>
              <a:rPr lang="en-US" sz="3600" b="1" dirty="0" smtClean="0">
                <a:ln w="9000" cmpd="sng">
                  <a:solidFill>
                    <a:schemeClr val="accent1"/>
                  </a:solidFill>
                  <a:prstDash val="solid"/>
                </a:ln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43000">
                      <a:schemeClr val="tx2">
                        <a:lumMod val="60000"/>
                        <a:lumOff val="40000"/>
                      </a:schemeClr>
                    </a:gs>
                    <a:gs pos="4800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/>
                </a:gradFill>
                <a:effectLst/>
                <a:latin typeface="+mn-lt"/>
              </a:rPr>
              <a:t>Office of Apprenticeship</a:t>
            </a:r>
            <a:endParaRPr lang="en-US" sz="2800" b="1" dirty="0" smtClean="0">
              <a:ln w="9000" cmpd="sng">
                <a:solidFill>
                  <a:schemeClr val="accent1"/>
                </a:solidFill>
                <a:prstDash val="solid"/>
              </a:ln>
              <a:gradFill>
                <a:gsLst>
                  <a:gs pos="0">
                    <a:schemeClr val="accent1">
                      <a:lumMod val="50000"/>
                    </a:schemeClr>
                  </a:gs>
                  <a:gs pos="43000">
                    <a:schemeClr val="tx2">
                      <a:lumMod val="60000"/>
                      <a:lumOff val="40000"/>
                    </a:schemeClr>
                  </a:gs>
                  <a:gs pos="4800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/>
              </a:gradFill>
              <a:effectLst/>
              <a:latin typeface="+mn-lt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79" y="1752600"/>
            <a:ext cx="3178014" cy="4084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ContrastingLeftFacing" fov="3900000">
              <a:rot lat="227432" lon="19783751" rev="109857"/>
            </a:camera>
            <a:lightRig rig="soft" dir="t"/>
          </a:scene3d>
          <a:sp3d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34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395" y="2323518"/>
            <a:ext cx="9144000" cy="4149712"/>
          </a:xfrm>
          <a:prstGeom prst="rect">
            <a:avLst/>
          </a:prstGeom>
          <a:pattFill prst="wdDnDiag">
            <a:fgClr>
              <a:schemeClr val="accent1">
                <a:lumMod val="50000"/>
              </a:schemeClr>
            </a:fgClr>
            <a:bgClr>
              <a:schemeClr val="tx2"/>
            </a:bgClr>
          </a:pattFill>
          <a:ln w="50800">
            <a:gradFill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99000">
                  <a:schemeClr val="accent5">
                    <a:lumMod val="40000"/>
                    <a:lumOff val="60000"/>
                  </a:schemeClr>
                </a:gs>
              </a:gsLst>
              <a:lin ang="5400000" scaled="0"/>
            </a:gradFill>
          </a:ln>
          <a:effectLst>
            <a:innerShdw blurRad="584200">
              <a:prstClr val="black">
                <a:alpha val="3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6249" y="0"/>
            <a:ext cx="9144000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Join leading companies across the country…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1170834"/>
            <a:ext cx="784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…using Registered Apprenticeship as a proven solution to recruit, train,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retain highly skilled workers.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2050" name="Picture 2" descr="C:\Users\crobbins\Dropbox\Government\WF31 - OA\Part 3 Webinar\Infographic of employer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0" b="1243"/>
          <a:stretch/>
        </p:blipFill>
        <p:spPr bwMode="auto">
          <a:xfrm>
            <a:off x="165100" y="2593969"/>
            <a:ext cx="9015716" cy="360881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1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8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4904321">
            <a:off x="3657745" y="2127453"/>
            <a:ext cx="6368283" cy="3727864"/>
          </a:xfrm>
          <a:custGeom>
            <a:avLst/>
            <a:gdLst>
              <a:gd name="connsiteX0" fmla="*/ 0 w 7322996"/>
              <a:gd name="connsiteY0" fmla="*/ 0 h 3733800"/>
              <a:gd name="connsiteX1" fmla="*/ 7322996 w 7322996"/>
              <a:gd name="connsiteY1" fmla="*/ 0 h 3733800"/>
              <a:gd name="connsiteX2" fmla="*/ 7322996 w 7322996"/>
              <a:gd name="connsiteY2" fmla="*/ 3733800 h 3733800"/>
              <a:gd name="connsiteX3" fmla="*/ 0 w 7322996"/>
              <a:gd name="connsiteY3" fmla="*/ 3733800 h 3733800"/>
              <a:gd name="connsiteX4" fmla="*/ 0 w 7322996"/>
              <a:gd name="connsiteY4" fmla="*/ 0 h 3733800"/>
              <a:gd name="connsiteX0" fmla="*/ 0 w 7322996"/>
              <a:gd name="connsiteY0" fmla="*/ 0 h 3733800"/>
              <a:gd name="connsiteX1" fmla="*/ 7322996 w 7322996"/>
              <a:gd name="connsiteY1" fmla="*/ 0 h 3733800"/>
              <a:gd name="connsiteX2" fmla="*/ 7322996 w 7322996"/>
              <a:gd name="connsiteY2" fmla="*/ 3733800 h 3733800"/>
              <a:gd name="connsiteX3" fmla="*/ 244688 w 7322996"/>
              <a:gd name="connsiteY3" fmla="*/ 3733092 h 3733800"/>
              <a:gd name="connsiteX4" fmla="*/ 0 w 7322996"/>
              <a:gd name="connsiteY4" fmla="*/ 0 h 3733800"/>
              <a:gd name="connsiteX0" fmla="*/ 514702 w 7078308"/>
              <a:gd name="connsiteY0" fmla="*/ 10615 h 3733800"/>
              <a:gd name="connsiteX1" fmla="*/ 7078308 w 7078308"/>
              <a:gd name="connsiteY1" fmla="*/ 0 h 3733800"/>
              <a:gd name="connsiteX2" fmla="*/ 7078308 w 7078308"/>
              <a:gd name="connsiteY2" fmla="*/ 3733800 h 3733800"/>
              <a:gd name="connsiteX3" fmla="*/ 0 w 7078308"/>
              <a:gd name="connsiteY3" fmla="*/ 3733092 h 3733800"/>
              <a:gd name="connsiteX4" fmla="*/ 514702 w 7078308"/>
              <a:gd name="connsiteY4" fmla="*/ 10615 h 3733800"/>
              <a:gd name="connsiteX0" fmla="*/ 542605 w 7078308"/>
              <a:gd name="connsiteY0" fmla="*/ 5608 h 3733800"/>
              <a:gd name="connsiteX1" fmla="*/ 7078308 w 7078308"/>
              <a:gd name="connsiteY1" fmla="*/ 0 h 3733800"/>
              <a:gd name="connsiteX2" fmla="*/ 7078308 w 7078308"/>
              <a:gd name="connsiteY2" fmla="*/ 3733800 h 3733800"/>
              <a:gd name="connsiteX3" fmla="*/ 0 w 7078308"/>
              <a:gd name="connsiteY3" fmla="*/ 3733092 h 3733800"/>
              <a:gd name="connsiteX4" fmla="*/ 542605 w 7078308"/>
              <a:gd name="connsiteY4" fmla="*/ 5608 h 3733800"/>
              <a:gd name="connsiteX0" fmla="*/ 542605 w 7078308"/>
              <a:gd name="connsiteY0" fmla="*/ 5608 h 3733472"/>
              <a:gd name="connsiteX1" fmla="*/ 7078308 w 7078308"/>
              <a:gd name="connsiteY1" fmla="*/ 0 h 3733472"/>
              <a:gd name="connsiteX2" fmla="*/ 5828253 w 7078308"/>
              <a:gd name="connsiteY2" fmla="*/ 3733472 h 3733472"/>
              <a:gd name="connsiteX3" fmla="*/ 0 w 7078308"/>
              <a:gd name="connsiteY3" fmla="*/ 3733092 h 3733472"/>
              <a:gd name="connsiteX4" fmla="*/ 542605 w 7078308"/>
              <a:gd name="connsiteY4" fmla="*/ 5608 h 3733472"/>
              <a:gd name="connsiteX0" fmla="*/ 542605 w 6398762"/>
              <a:gd name="connsiteY0" fmla="*/ 4629 h 3732493"/>
              <a:gd name="connsiteX1" fmla="*/ 6398762 w 6398762"/>
              <a:gd name="connsiteY1" fmla="*/ 0 h 3732493"/>
              <a:gd name="connsiteX2" fmla="*/ 5828253 w 6398762"/>
              <a:gd name="connsiteY2" fmla="*/ 3732493 h 3732493"/>
              <a:gd name="connsiteX3" fmla="*/ 0 w 6398762"/>
              <a:gd name="connsiteY3" fmla="*/ 3732113 h 3732493"/>
              <a:gd name="connsiteX4" fmla="*/ 542605 w 6398762"/>
              <a:gd name="connsiteY4" fmla="*/ 4629 h 3732493"/>
              <a:gd name="connsiteX0" fmla="*/ 542605 w 6368283"/>
              <a:gd name="connsiteY0" fmla="*/ 0 h 3727864"/>
              <a:gd name="connsiteX1" fmla="*/ 6368283 w 6368283"/>
              <a:gd name="connsiteY1" fmla="*/ 18122 h 3727864"/>
              <a:gd name="connsiteX2" fmla="*/ 5828253 w 6368283"/>
              <a:gd name="connsiteY2" fmla="*/ 3727864 h 3727864"/>
              <a:gd name="connsiteX3" fmla="*/ 0 w 6368283"/>
              <a:gd name="connsiteY3" fmla="*/ 3727484 h 3727864"/>
              <a:gd name="connsiteX4" fmla="*/ 542605 w 6368283"/>
              <a:gd name="connsiteY4" fmla="*/ 0 h 3727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8283" h="3727864">
                <a:moveTo>
                  <a:pt x="542605" y="0"/>
                </a:moveTo>
                <a:lnTo>
                  <a:pt x="6368283" y="18122"/>
                </a:lnTo>
                <a:lnTo>
                  <a:pt x="5828253" y="3727864"/>
                </a:lnTo>
                <a:lnTo>
                  <a:pt x="0" y="3727484"/>
                </a:lnTo>
                <a:lnTo>
                  <a:pt x="542605" y="0"/>
                </a:lnTo>
                <a:close/>
              </a:path>
            </a:pathLst>
          </a:custGeom>
          <a:gradFill flip="none" rotWithShape="1">
            <a:gsLst>
              <a:gs pos="833">
                <a:schemeClr val="bg1"/>
              </a:gs>
              <a:gs pos="19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5" y="618"/>
            <a:ext cx="9144000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Why is it important to register an apprenticeship program?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4443444"/>
            <a:ext cx="7315200" cy="822960"/>
          </a:xfrm>
          <a:prstGeom prst="roundRect">
            <a:avLst/>
          </a:prstGeom>
          <a:solidFill>
            <a:srgbClr val="2D4E77"/>
          </a:solidFill>
          <a:ln w="38100">
            <a:solidFill>
              <a:schemeClr val="accent1">
                <a:lumMod val="50000"/>
              </a:schemeClr>
            </a:solidFill>
          </a:ln>
          <a:effectLst>
            <a:outerShdw blurRad="139700" dist="127000" dir="2700000" algn="tl" rotWithShape="0">
              <a:prstClr val="black">
                <a:alpha val="5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76200" prstMaterial="metal">
            <a:bevelT h="63500" prst="coolSlant"/>
            <a:contourClr>
              <a:schemeClr val="bg1"/>
            </a:contourClr>
          </a:sp3d>
        </p:spPr>
        <p:txBody>
          <a:bodyPr lIns="182880" tIns="91440" rIns="182880" bIns="91440" anchor="ctr" anchorCtr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smtClean="0">
                <a:solidFill>
                  <a:schemeClr val="bg1"/>
                </a:solidFill>
                <a:effectLst>
                  <a:glow rad="177800">
                    <a:schemeClr val="accent1">
                      <a:alpha val="24000"/>
                    </a:schemeClr>
                  </a:glow>
                </a:effectLst>
              </a:rPr>
              <a:t>Funding and other resources from federal programs, including the workforce system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264476"/>
            <a:ext cx="7315200" cy="822960"/>
          </a:xfrm>
          <a:prstGeom prst="roundRect">
            <a:avLst/>
          </a:prstGeom>
          <a:solidFill>
            <a:srgbClr val="799AC1"/>
          </a:solidFill>
          <a:ln w="38100">
            <a:solidFill>
              <a:srgbClr val="365E8E"/>
            </a:solidFill>
          </a:ln>
          <a:effectLst>
            <a:outerShdw blurRad="139700" dist="127000" dir="2700000" algn="tl" rotWithShape="0">
              <a:prstClr val="black">
                <a:alpha val="5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76200" prstMaterial="metal">
            <a:bevelT h="63500" prst="coolSlant"/>
            <a:contourClr>
              <a:schemeClr val="bg1"/>
            </a:contourClr>
          </a:sp3d>
        </p:spPr>
        <p:txBody>
          <a:bodyPr vert="horz" lIns="182880" tIns="91440" rIns="182880" bIns="9144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b="0" i="0" u="none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smtClean="0">
                <a:solidFill>
                  <a:schemeClr val="bg1"/>
                </a:solidFill>
                <a:effectLst>
                  <a:glow rad="177800">
                    <a:schemeClr val="accent1">
                      <a:alpha val="24000"/>
                    </a:schemeClr>
                  </a:glow>
                </a:effectLst>
              </a:rPr>
              <a:t>Access to nationwide network of technical assistance &amp; support – at no charge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43000" y="3383788"/>
            <a:ext cx="7315200" cy="822960"/>
          </a:xfrm>
          <a:prstGeom prst="roundRect">
            <a:avLst/>
          </a:prstGeom>
          <a:solidFill>
            <a:srgbClr val="365E8E"/>
          </a:solidFill>
          <a:ln w="38100">
            <a:solidFill>
              <a:schemeClr val="tx2">
                <a:lumMod val="75000"/>
              </a:schemeClr>
            </a:solidFill>
          </a:ln>
          <a:effectLst>
            <a:outerShdw blurRad="139700" dist="127000" dir="2700000" algn="tl" rotWithShape="0">
              <a:prstClr val="black">
                <a:alpha val="5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76200" prstMaterial="metal">
            <a:bevelT h="63500" prst="coolSlant"/>
            <a:contourClr>
              <a:schemeClr val="bg1"/>
            </a:contourClr>
          </a:sp3d>
        </p:spPr>
        <p:txBody>
          <a:bodyPr vert="horz" lIns="182880" tIns="91440" rIns="182880" bIns="9144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b="0" i="0" u="none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smtClean="0">
                <a:solidFill>
                  <a:schemeClr val="bg1"/>
                </a:solidFill>
                <a:effectLst>
                  <a:glow rad="177800">
                    <a:schemeClr val="accent1">
                      <a:alpha val="24000"/>
                    </a:schemeClr>
                  </a:glow>
                </a:effectLst>
              </a:rPr>
              <a:t>Potential for tax credits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90600" y="2324132"/>
            <a:ext cx="7315200" cy="822960"/>
          </a:xfrm>
          <a:prstGeom prst="roundRect">
            <a:avLst/>
          </a:prstGeom>
          <a:solidFill>
            <a:srgbClr val="517CAF"/>
          </a:solidFill>
          <a:ln w="38100">
            <a:solidFill>
              <a:schemeClr val="accent1">
                <a:lumMod val="50000"/>
              </a:schemeClr>
            </a:solidFill>
          </a:ln>
          <a:effectLst>
            <a:outerShdw blurRad="139700" dist="127000" dir="2700000" algn="tl" rotWithShape="0">
              <a:prstClr val="black">
                <a:alpha val="5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76200" prstMaterial="metal">
            <a:bevelT h="63500" prst="coolSlant"/>
            <a:contourClr>
              <a:schemeClr val="bg1"/>
            </a:contourClr>
          </a:sp3d>
        </p:spPr>
        <p:txBody>
          <a:bodyPr vert="horz" lIns="182880" tIns="91440" rIns="182880" bIns="9144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b="0" i="0" u="none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bg1"/>
                </a:solidFill>
                <a:effectLst>
                  <a:glow rad="177800">
                    <a:schemeClr val="accent1">
                      <a:alpha val="24000"/>
                    </a:schemeClr>
                  </a:glow>
                </a:effectLst>
              </a:rPr>
              <a:t>A</a:t>
            </a:r>
            <a:r>
              <a:rPr lang="en-US" sz="2200" b="1" dirty="0" smtClean="0">
                <a:solidFill>
                  <a:schemeClr val="bg1"/>
                </a:solidFill>
                <a:effectLst>
                  <a:glow rad="177800">
                    <a:schemeClr val="accent1">
                      <a:alpha val="24000"/>
                    </a:schemeClr>
                  </a:glow>
                </a:effectLst>
              </a:rPr>
              <a:t> “seal of approval” that the program meets independent standards for quality and rigor 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447800" y="5486400"/>
            <a:ext cx="7315200" cy="82296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tx1"/>
            </a:solidFill>
          </a:ln>
          <a:effectLst>
            <a:outerShdw blurRad="139700" dist="127000" dir="2700000" algn="tl" rotWithShape="0">
              <a:prstClr val="black">
                <a:alpha val="5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76200" prstMaterial="metal">
            <a:bevelT h="63500" prst="coolSlant"/>
            <a:contourClr>
              <a:schemeClr val="bg1"/>
            </a:contourClr>
          </a:sp3d>
        </p:spPr>
        <p:txBody>
          <a:bodyPr vert="horz" lIns="182880" tIns="91440" rIns="182880" bIns="9144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b="0" i="0" u="none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bg1"/>
                </a:solidFill>
                <a:effectLst>
                  <a:glow rad="177800">
                    <a:schemeClr val="accent1">
                      <a:alpha val="24000"/>
                    </a:schemeClr>
                  </a:glow>
                </a:effectLst>
              </a:rPr>
              <a:t>E</a:t>
            </a:r>
            <a:r>
              <a:rPr lang="en-US" sz="2200" b="1" dirty="0" smtClean="0">
                <a:solidFill>
                  <a:schemeClr val="bg1"/>
                </a:solidFill>
                <a:effectLst>
                  <a:glow rad="177800">
                    <a:schemeClr val="accent1">
                      <a:alpha val="24000"/>
                    </a:schemeClr>
                  </a:glow>
                </a:effectLst>
              </a:rPr>
              <a:t>nsure apprentices receive national,</a:t>
            </a:r>
            <a:br>
              <a:rPr lang="en-US" sz="2200" b="1" dirty="0" smtClean="0">
                <a:solidFill>
                  <a:schemeClr val="bg1"/>
                </a:solidFill>
                <a:effectLst>
                  <a:glow rad="177800">
                    <a:schemeClr val="accent1">
                      <a:alpha val="24000"/>
                    </a:schemeClr>
                  </a:glow>
                </a:effectLst>
              </a:rPr>
            </a:br>
            <a:r>
              <a:rPr lang="en-US" sz="2200" b="1" dirty="0" smtClean="0">
                <a:solidFill>
                  <a:schemeClr val="bg1"/>
                </a:solidFill>
                <a:effectLst>
                  <a:glow rad="177800">
                    <a:schemeClr val="accent1">
                      <a:alpha val="24000"/>
                    </a:schemeClr>
                  </a:glow>
                </a:effectLst>
              </a:rPr>
              <a:t>industry-recognized credential</a:t>
            </a:r>
          </a:p>
        </p:txBody>
      </p:sp>
      <p:pic>
        <p:nvPicPr>
          <p:cNvPr id="15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9122"/>
          <a:stretch/>
        </p:blipFill>
        <p:spPr bwMode="auto">
          <a:xfrm>
            <a:off x="7086600" y="6400801"/>
            <a:ext cx="984849" cy="438728"/>
          </a:xfrm>
          <a:prstGeom prst="rect">
            <a:avLst/>
          </a:prstGeom>
          <a:noFill/>
          <a:ln>
            <a:noFill/>
          </a:ln>
          <a:extLst/>
        </p:spPr>
      </p:pic>
      <p:cxnSp>
        <p:nvCxnSpPr>
          <p:cNvPr id="16" name="Straight Connector 15"/>
          <p:cNvCxnSpPr/>
          <p:nvPr/>
        </p:nvCxnSpPr>
        <p:spPr>
          <a:xfrm>
            <a:off x="0" y="1104900"/>
            <a:ext cx="9144000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49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371600"/>
            <a:ext cx="9144000" cy="1371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362200"/>
            <a:ext cx="9144000" cy="3733800"/>
          </a:xfrm>
          <a:prstGeom prst="rect">
            <a:avLst/>
          </a:prstGeom>
          <a:gradFill flip="none" rotWithShape="1">
            <a:gsLst>
              <a:gs pos="833">
                <a:schemeClr val="bg1"/>
              </a:gs>
              <a:gs pos="19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007927" y="2500314"/>
            <a:ext cx="5128146" cy="3076578"/>
            <a:chOff x="1600200" y="1476376"/>
            <a:chExt cx="5128146" cy="3076578"/>
          </a:xfrm>
        </p:grpSpPr>
        <p:grpSp>
          <p:nvGrpSpPr>
            <p:cNvPr id="11" name="Group 10"/>
            <p:cNvGrpSpPr/>
            <p:nvPr/>
          </p:nvGrpSpPr>
          <p:grpSpPr>
            <a:xfrm>
              <a:off x="1600200" y="1476376"/>
              <a:ext cx="3070746" cy="2057400"/>
              <a:chOff x="5562600" y="1295400"/>
              <a:chExt cx="3070746" cy="2057400"/>
            </a:xfrm>
          </p:grpSpPr>
          <p:sp>
            <p:nvSpPr>
              <p:cNvPr id="18" name="Rounded Rectangular Callout 17"/>
              <p:cNvSpPr/>
              <p:nvPr/>
            </p:nvSpPr>
            <p:spPr>
              <a:xfrm>
                <a:off x="5562600" y="1295400"/>
                <a:ext cx="3070746" cy="2057400"/>
              </a:xfrm>
              <a:prstGeom prst="wedgeRoundRectCallout">
                <a:avLst>
                  <a:gd name="adj1" fmla="val -45958"/>
                  <a:gd name="adj2" fmla="val 96760"/>
                  <a:gd name="adj3" fmla="val 16667"/>
                </a:avLst>
              </a:prstGeom>
              <a:solidFill>
                <a:schemeClr val="bg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5791200" y="1738313"/>
                <a:ext cx="2611698" cy="1171575"/>
                <a:chOff x="5791200" y="1724025"/>
                <a:chExt cx="2611698" cy="1171575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5791200" y="1724025"/>
                  <a:ext cx="2590800" cy="228600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5802573" y="2195513"/>
                  <a:ext cx="2590800" cy="228600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5812098" y="2667000"/>
                  <a:ext cx="2590800" cy="228600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" name="Group 11"/>
            <p:cNvGrpSpPr/>
            <p:nvPr/>
          </p:nvGrpSpPr>
          <p:grpSpPr>
            <a:xfrm>
              <a:off x="3657600" y="2495554"/>
              <a:ext cx="3070746" cy="2057400"/>
              <a:chOff x="5562600" y="1295400"/>
              <a:chExt cx="3070746" cy="2057400"/>
            </a:xfrm>
          </p:grpSpPr>
          <p:sp>
            <p:nvSpPr>
              <p:cNvPr id="13" name="Rounded Rectangular Callout 12"/>
              <p:cNvSpPr/>
              <p:nvPr/>
            </p:nvSpPr>
            <p:spPr>
              <a:xfrm>
                <a:off x="5562600" y="1295400"/>
                <a:ext cx="3070746" cy="2057400"/>
              </a:xfrm>
              <a:prstGeom prst="wedgeRoundRectCallout">
                <a:avLst>
                  <a:gd name="adj1" fmla="val 49889"/>
                  <a:gd name="adj2" fmla="val 89815"/>
                  <a:gd name="adj3" fmla="val 16667"/>
                </a:avLst>
              </a:prstGeom>
              <a:solidFill>
                <a:schemeClr val="bg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5791200" y="1738313"/>
                <a:ext cx="2611698" cy="1171575"/>
                <a:chOff x="5791200" y="1724025"/>
                <a:chExt cx="2611698" cy="1171575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5791200" y="1724025"/>
                  <a:ext cx="2590800" cy="228600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5802573" y="2195513"/>
                  <a:ext cx="2590800" cy="228600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5812098" y="2667000"/>
                  <a:ext cx="2590800" cy="228600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3" name="Title 4"/>
          <p:cNvSpPr>
            <a:spLocks noGrp="1"/>
          </p:cNvSpPr>
          <p:nvPr>
            <p:ph type="title"/>
          </p:nvPr>
        </p:nvSpPr>
        <p:spPr>
          <a:xfrm>
            <a:off x="685800" y="1304925"/>
            <a:ext cx="7772400" cy="3816353"/>
          </a:xfrm>
          <a:ln>
            <a:noFill/>
          </a:ln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cap="none" spc="50" dirty="0" smtClean="0">
                <a:ln w="11430"/>
                <a:gradFill>
                  <a:gsLst>
                    <a:gs pos="25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Discussion on</a:t>
            </a:r>
            <a:r>
              <a:rPr lang="en-US" sz="5400" cap="none" spc="50" dirty="0">
                <a:ln w="11430"/>
                <a:gradFill>
                  <a:gsLst>
                    <a:gs pos="25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cap="none" spc="50" dirty="0" smtClean="0">
                <a:ln w="11430"/>
                <a:gradFill>
                  <a:gsLst>
                    <a:gs pos="25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Step 4</a:t>
            </a:r>
            <a:endParaRPr lang="en-US" sz="5400" cap="none" spc="50" dirty="0">
              <a:ln w="11430"/>
              <a:gradFill>
                <a:gsLst>
                  <a:gs pos="25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835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981200"/>
            <a:ext cx="9144000" cy="48768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45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5 focuses on Launching a new Registered Apprenticeship program.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28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981200"/>
            <a:ext cx="9131595" cy="0"/>
          </a:xfrm>
          <a:prstGeom prst="line">
            <a:avLst/>
          </a:prstGeom>
          <a:ln w="28575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2438400"/>
            <a:ext cx="9144000" cy="9582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95" y="4495800"/>
            <a:ext cx="9144000" cy="848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48570" y="2483971"/>
            <a:ext cx="44071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 marketing</a:t>
            </a:r>
            <a:br>
              <a:rPr lang="en-US" sz="25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outreach</a:t>
            </a:r>
          </a:p>
          <a:p>
            <a:pPr marL="685800" lvl="1" indent="-2286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help you attract high-quality apprentices and involve additional </a:t>
            </a: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</a:p>
          <a:p>
            <a:pPr marL="0" lvl="1">
              <a:spcBef>
                <a:spcPts val="1800"/>
              </a:spcBef>
            </a:pPr>
            <a:r>
              <a:rPr lang="en-US" sz="25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in contact with  your state apprenticeship office</a:t>
            </a:r>
            <a:endParaRPr lang="en-US" sz="25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apprenticeship representatives are there to help you!</a:t>
            </a:r>
            <a:endParaRPr lang="en-US" sz="19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24" y="1260475"/>
            <a:ext cx="3302000" cy="5080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 fov="1500000">
              <a:rot lat="18960001" lon="0" rev="21299999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12" name="TextBox 11"/>
          <p:cNvSpPr txBox="1"/>
          <p:nvPr/>
        </p:nvSpPr>
        <p:spPr>
          <a:xfrm>
            <a:off x="304800" y="1097953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contourW="19050" prstMaterial="metal">
              <a:bevelT w="38100" h="25400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50800"/>
                <a:solidFill>
                  <a:schemeClr val="accent3">
                    <a:lumMod val="75000"/>
                  </a:schemeClr>
                </a:solidFill>
                <a:effectLst>
                  <a:outerShdw blurRad="190500" sx="102000" sy="102000" algn="ctr" rotWithShape="0">
                    <a:schemeClr val="accent3">
                      <a:lumMod val="60000"/>
                      <a:lumOff val="40000"/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Steps to </a:t>
            </a:r>
            <a:r>
              <a:rPr lang="en-US" sz="4800" b="1" dirty="0" smtClean="0">
                <a:ln w="50800"/>
                <a:solidFill>
                  <a:schemeClr val="accent3">
                    <a:lumMod val="75000"/>
                  </a:schemeClr>
                </a:solidFill>
                <a:effectLst>
                  <a:outerShdw blurRad="190500" sx="102000" sy="102000" algn="ctr" rotWithShape="0">
                    <a:schemeClr val="accent3">
                      <a:lumMod val="60000"/>
                      <a:lumOff val="40000"/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Success</a:t>
            </a:r>
          </a:p>
        </p:txBody>
      </p:sp>
    </p:spTree>
    <p:extLst>
      <p:ext uri="{BB962C8B-B14F-4D97-AF65-F5344CB8AC3E}">
        <p14:creationId xmlns:p14="http://schemas.microsoft.com/office/powerpoint/2010/main" val="41074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 focuses on Launching a new Registered Apprenticeship program.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097953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contourW="19050" prstMaterial="metal">
              <a:bevelT w="38100" h="25400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50800"/>
                <a:solidFill>
                  <a:schemeClr val="accent3">
                    <a:lumMod val="75000"/>
                  </a:schemeClr>
                </a:solidFill>
                <a:effectLst>
                  <a:outerShdw blurRad="190500" sx="102000" sy="102000" algn="ctr" rotWithShape="0">
                    <a:schemeClr val="accent3">
                      <a:lumMod val="60000"/>
                      <a:lumOff val="40000"/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Steps to </a:t>
            </a:r>
            <a:r>
              <a:rPr lang="en-US" sz="4800" b="1" dirty="0" smtClean="0">
                <a:ln w="50800"/>
                <a:solidFill>
                  <a:schemeClr val="accent3">
                    <a:lumMod val="75000"/>
                  </a:schemeClr>
                </a:solidFill>
                <a:effectLst>
                  <a:outerShdw blurRad="190500" sx="102000" sy="102000" algn="ctr" rotWithShape="0">
                    <a:schemeClr val="accent3">
                      <a:lumMod val="60000"/>
                      <a:lumOff val="40000"/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Success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981200"/>
            <a:ext cx="9144000" cy="48768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45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981200"/>
            <a:ext cx="9131595" cy="0"/>
          </a:xfrm>
          <a:prstGeom prst="line">
            <a:avLst/>
          </a:prstGeom>
          <a:ln w="28575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304800" y="2045098"/>
            <a:ext cx="8655824" cy="4406102"/>
            <a:chOff x="945190" y="2045098"/>
            <a:chExt cx="8655824" cy="4406102"/>
          </a:xfrm>
        </p:grpSpPr>
        <p:sp>
          <p:nvSpPr>
            <p:cNvPr id="13" name="Bent-Up Arrow 12"/>
            <p:cNvSpPr/>
            <p:nvPr/>
          </p:nvSpPr>
          <p:spPr>
            <a:xfrm rot="5400000">
              <a:off x="1176376" y="2993625"/>
              <a:ext cx="855669" cy="974149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3180390" y="2141259"/>
              <a:ext cx="6420624" cy="814923"/>
            </a:xfrm>
            <a:custGeom>
              <a:avLst/>
              <a:gdLst>
                <a:gd name="connsiteX0" fmla="*/ 0 w 1047641"/>
                <a:gd name="connsiteY0" fmla="*/ 0 h 814923"/>
                <a:gd name="connsiteX1" fmla="*/ 1047641 w 1047641"/>
                <a:gd name="connsiteY1" fmla="*/ 0 h 814923"/>
                <a:gd name="connsiteX2" fmla="*/ 1047641 w 1047641"/>
                <a:gd name="connsiteY2" fmla="*/ 814923 h 814923"/>
                <a:gd name="connsiteX3" fmla="*/ 0 w 1047641"/>
                <a:gd name="connsiteY3" fmla="*/ 814923 h 814923"/>
                <a:gd name="connsiteX4" fmla="*/ 0 w 1047641"/>
                <a:gd name="connsiteY4" fmla="*/ 0 h 814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641" h="814923">
                  <a:moveTo>
                    <a:pt x="0" y="0"/>
                  </a:moveTo>
                  <a:lnTo>
                    <a:pt x="1047641" y="0"/>
                  </a:lnTo>
                  <a:lnTo>
                    <a:pt x="1047641" y="814923"/>
                  </a:lnTo>
                  <a:lnTo>
                    <a:pt x="0" y="814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2880" tIns="34290" rIns="34290" bIns="34290" numCol="1" spcCol="1270" anchor="ctr" anchorCtr="0">
              <a:noAutofit/>
            </a:bodyPr>
            <a:lstStyle/>
            <a:p>
              <a:pPr marL="0" lvl="1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Screen for minimum skills required and hire your apprentices</a:t>
              </a:r>
              <a:endParaRPr lang="en-US" kern="1200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" name="Bent-Up Arrow 15"/>
            <p:cNvSpPr/>
            <p:nvPr/>
          </p:nvSpPr>
          <p:spPr>
            <a:xfrm rot="5400000">
              <a:off x="2338922" y="4126238"/>
              <a:ext cx="855669" cy="974149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4342936" y="3273872"/>
              <a:ext cx="5258078" cy="814923"/>
            </a:xfrm>
            <a:custGeom>
              <a:avLst/>
              <a:gdLst>
                <a:gd name="connsiteX0" fmla="*/ 0 w 1047641"/>
                <a:gd name="connsiteY0" fmla="*/ 0 h 814923"/>
                <a:gd name="connsiteX1" fmla="*/ 1047641 w 1047641"/>
                <a:gd name="connsiteY1" fmla="*/ 0 h 814923"/>
                <a:gd name="connsiteX2" fmla="*/ 1047641 w 1047641"/>
                <a:gd name="connsiteY2" fmla="*/ 814923 h 814923"/>
                <a:gd name="connsiteX3" fmla="*/ 0 w 1047641"/>
                <a:gd name="connsiteY3" fmla="*/ 814923 h 814923"/>
                <a:gd name="connsiteX4" fmla="*/ 0 w 1047641"/>
                <a:gd name="connsiteY4" fmla="*/ 0 h 814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641" h="814923">
                  <a:moveTo>
                    <a:pt x="0" y="0"/>
                  </a:moveTo>
                  <a:lnTo>
                    <a:pt x="1047641" y="0"/>
                  </a:lnTo>
                  <a:lnTo>
                    <a:pt x="1047641" y="814923"/>
                  </a:lnTo>
                  <a:lnTo>
                    <a:pt x="0" y="814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2880" tIns="34290" rIns="34290" bIns="34290" numCol="1" spcCol="1270" anchor="ctr" anchorCtr="0">
              <a:noAutofit/>
            </a:bodyPr>
            <a:lstStyle/>
            <a:p>
              <a:pPr marL="0" lvl="1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kern="1200" dirty="0" smtClean="0">
                  <a:solidFill>
                    <a:schemeClr val="accent2">
                      <a:lumMod val="50000"/>
                    </a:schemeClr>
                  </a:solidFill>
                </a:rPr>
                <a:t>Track your apprentices’ progress as they advance through the program and increase skills</a:t>
              </a:r>
            </a:p>
          </p:txBody>
        </p:sp>
        <p:sp>
          <p:nvSpPr>
            <p:cNvPr id="19" name="Bent-Up Arrow 18"/>
            <p:cNvSpPr/>
            <p:nvPr/>
          </p:nvSpPr>
          <p:spPr>
            <a:xfrm rot="5400000">
              <a:off x="3507322" y="5258851"/>
              <a:ext cx="855669" cy="974149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5511337" y="4406485"/>
              <a:ext cx="4089677" cy="814923"/>
            </a:xfrm>
            <a:custGeom>
              <a:avLst/>
              <a:gdLst>
                <a:gd name="connsiteX0" fmla="*/ 0 w 1047641"/>
                <a:gd name="connsiteY0" fmla="*/ 0 h 814923"/>
                <a:gd name="connsiteX1" fmla="*/ 1047641 w 1047641"/>
                <a:gd name="connsiteY1" fmla="*/ 0 h 814923"/>
                <a:gd name="connsiteX2" fmla="*/ 1047641 w 1047641"/>
                <a:gd name="connsiteY2" fmla="*/ 814923 h 814923"/>
                <a:gd name="connsiteX3" fmla="*/ 0 w 1047641"/>
                <a:gd name="connsiteY3" fmla="*/ 814923 h 814923"/>
                <a:gd name="connsiteX4" fmla="*/ 0 w 1047641"/>
                <a:gd name="connsiteY4" fmla="*/ 0 h 814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641" h="814923">
                  <a:moveTo>
                    <a:pt x="0" y="0"/>
                  </a:moveTo>
                  <a:lnTo>
                    <a:pt x="1047641" y="0"/>
                  </a:lnTo>
                  <a:lnTo>
                    <a:pt x="1047641" y="814923"/>
                  </a:lnTo>
                  <a:lnTo>
                    <a:pt x="0" y="814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2880" tIns="34290" rIns="34290" bIns="34290" numCol="1" spcCol="1270" anchor="ctr" anchorCtr="0">
              <a:noAutofit/>
            </a:bodyPr>
            <a:lstStyle/>
            <a:p>
              <a:pPr marL="0" lvl="1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kern="1200" dirty="0" smtClean="0">
                  <a:solidFill>
                    <a:schemeClr val="accent5">
                      <a:lumMod val="50000"/>
                    </a:schemeClr>
                  </a:solidFill>
                </a:rPr>
                <a:t>Evaluate the program’s performance and retool the model as needed to meet changing workforce needs</a:t>
              </a:r>
              <a:endParaRPr lang="en-US" kern="1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6654336" y="5539098"/>
              <a:ext cx="2946678" cy="814923"/>
            </a:xfrm>
            <a:custGeom>
              <a:avLst/>
              <a:gdLst>
                <a:gd name="connsiteX0" fmla="*/ 0 w 1047641"/>
                <a:gd name="connsiteY0" fmla="*/ 0 h 814923"/>
                <a:gd name="connsiteX1" fmla="*/ 1047641 w 1047641"/>
                <a:gd name="connsiteY1" fmla="*/ 0 h 814923"/>
                <a:gd name="connsiteX2" fmla="*/ 1047641 w 1047641"/>
                <a:gd name="connsiteY2" fmla="*/ 814923 h 814923"/>
                <a:gd name="connsiteX3" fmla="*/ 0 w 1047641"/>
                <a:gd name="connsiteY3" fmla="*/ 814923 h 814923"/>
                <a:gd name="connsiteX4" fmla="*/ 0 w 1047641"/>
                <a:gd name="connsiteY4" fmla="*/ 0 h 814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641" h="814923">
                  <a:moveTo>
                    <a:pt x="0" y="0"/>
                  </a:moveTo>
                  <a:lnTo>
                    <a:pt x="1047641" y="0"/>
                  </a:lnTo>
                  <a:lnTo>
                    <a:pt x="1047641" y="814923"/>
                  </a:lnTo>
                  <a:lnTo>
                    <a:pt x="0" y="814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2880" tIns="53340" rIns="53340" bIns="53340" numCol="1" spcCol="1270" anchor="ctr" anchorCtr="0">
              <a:noAutofit/>
            </a:bodyPr>
            <a:lstStyle/>
            <a:p>
              <a:pPr marL="0" lvl="1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kern="1200" dirty="0" smtClean="0">
                  <a:solidFill>
                    <a:schemeClr val="accent3">
                      <a:lumMod val="50000"/>
                    </a:schemeClr>
                  </a:solidFill>
                </a:rPr>
                <a:t>Share your best practices and tell your story.  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945190" y="2045098"/>
              <a:ext cx="2285998" cy="1008263"/>
            </a:xfrm>
            <a:custGeom>
              <a:avLst/>
              <a:gdLst>
                <a:gd name="connsiteX0" fmla="*/ 0 w 2285998"/>
                <a:gd name="connsiteY0" fmla="*/ 168077 h 1008263"/>
                <a:gd name="connsiteX1" fmla="*/ 168077 w 2285998"/>
                <a:gd name="connsiteY1" fmla="*/ 0 h 1008263"/>
                <a:gd name="connsiteX2" fmla="*/ 2117921 w 2285998"/>
                <a:gd name="connsiteY2" fmla="*/ 0 h 1008263"/>
                <a:gd name="connsiteX3" fmla="*/ 2285998 w 2285998"/>
                <a:gd name="connsiteY3" fmla="*/ 168077 h 1008263"/>
                <a:gd name="connsiteX4" fmla="*/ 2285998 w 2285998"/>
                <a:gd name="connsiteY4" fmla="*/ 840186 h 1008263"/>
                <a:gd name="connsiteX5" fmla="*/ 2117921 w 2285998"/>
                <a:gd name="connsiteY5" fmla="*/ 1008263 h 1008263"/>
                <a:gd name="connsiteX6" fmla="*/ 168077 w 2285998"/>
                <a:gd name="connsiteY6" fmla="*/ 1008263 h 1008263"/>
                <a:gd name="connsiteX7" fmla="*/ 0 w 2285998"/>
                <a:gd name="connsiteY7" fmla="*/ 840186 h 1008263"/>
                <a:gd name="connsiteX8" fmla="*/ 0 w 2285998"/>
                <a:gd name="connsiteY8" fmla="*/ 168077 h 100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5998" h="1008263">
                  <a:moveTo>
                    <a:pt x="0" y="168077"/>
                  </a:moveTo>
                  <a:cubicBezTo>
                    <a:pt x="0" y="75251"/>
                    <a:pt x="75251" y="0"/>
                    <a:pt x="168077" y="0"/>
                  </a:cubicBezTo>
                  <a:lnTo>
                    <a:pt x="2117921" y="0"/>
                  </a:lnTo>
                  <a:cubicBezTo>
                    <a:pt x="2210747" y="0"/>
                    <a:pt x="2285998" y="75251"/>
                    <a:pt x="2285998" y="168077"/>
                  </a:cubicBezTo>
                  <a:lnTo>
                    <a:pt x="2285998" y="840186"/>
                  </a:lnTo>
                  <a:cubicBezTo>
                    <a:pt x="2285998" y="933012"/>
                    <a:pt x="2210747" y="1008263"/>
                    <a:pt x="2117921" y="1008263"/>
                  </a:cubicBezTo>
                  <a:lnTo>
                    <a:pt x="168077" y="1008263"/>
                  </a:lnTo>
                  <a:cubicBezTo>
                    <a:pt x="75251" y="1008263"/>
                    <a:pt x="0" y="933012"/>
                    <a:pt x="0" y="840186"/>
                  </a:cubicBezTo>
                  <a:lnTo>
                    <a:pt x="0" y="168077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808" tIns="117808" rIns="117808" bIns="117808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107736" y="3177711"/>
              <a:ext cx="2285998" cy="1008263"/>
            </a:xfrm>
            <a:custGeom>
              <a:avLst/>
              <a:gdLst>
                <a:gd name="connsiteX0" fmla="*/ 0 w 2285998"/>
                <a:gd name="connsiteY0" fmla="*/ 168077 h 1008263"/>
                <a:gd name="connsiteX1" fmla="*/ 168077 w 2285998"/>
                <a:gd name="connsiteY1" fmla="*/ 0 h 1008263"/>
                <a:gd name="connsiteX2" fmla="*/ 2117921 w 2285998"/>
                <a:gd name="connsiteY2" fmla="*/ 0 h 1008263"/>
                <a:gd name="connsiteX3" fmla="*/ 2285998 w 2285998"/>
                <a:gd name="connsiteY3" fmla="*/ 168077 h 1008263"/>
                <a:gd name="connsiteX4" fmla="*/ 2285998 w 2285998"/>
                <a:gd name="connsiteY4" fmla="*/ 840186 h 1008263"/>
                <a:gd name="connsiteX5" fmla="*/ 2117921 w 2285998"/>
                <a:gd name="connsiteY5" fmla="*/ 1008263 h 1008263"/>
                <a:gd name="connsiteX6" fmla="*/ 168077 w 2285998"/>
                <a:gd name="connsiteY6" fmla="*/ 1008263 h 1008263"/>
                <a:gd name="connsiteX7" fmla="*/ 0 w 2285998"/>
                <a:gd name="connsiteY7" fmla="*/ 840186 h 1008263"/>
                <a:gd name="connsiteX8" fmla="*/ 0 w 2285998"/>
                <a:gd name="connsiteY8" fmla="*/ 168077 h 100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5998" h="1008263">
                  <a:moveTo>
                    <a:pt x="0" y="168077"/>
                  </a:moveTo>
                  <a:cubicBezTo>
                    <a:pt x="0" y="75251"/>
                    <a:pt x="75251" y="0"/>
                    <a:pt x="168077" y="0"/>
                  </a:cubicBezTo>
                  <a:lnTo>
                    <a:pt x="2117921" y="0"/>
                  </a:lnTo>
                  <a:cubicBezTo>
                    <a:pt x="2210747" y="0"/>
                    <a:pt x="2285998" y="75251"/>
                    <a:pt x="2285998" y="168077"/>
                  </a:cubicBezTo>
                  <a:lnTo>
                    <a:pt x="2285998" y="840186"/>
                  </a:lnTo>
                  <a:cubicBezTo>
                    <a:pt x="2285998" y="933012"/>
                    <a:pt x="2210747" y="1008263"/>
                    <a:pt x="2117921" y="1008263"/>
                  </a:cubicBezTo>
                  <a:lnTo>
                    <a:pt x="168077" y="1008263"/>
                  </a:lnTo>
                  <a:cubicBezTo>
                    <a:pt x="75251" y="1008263"/>
                    <a:pt x="0" y="933012"/>
                    <a:pt x="0" y="840186"/>
                  </a:cubicBezTo>
                  <a:lnTo>
                    <a:pt x="0" y="16807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808" tIns="117808" rIns="117808" bIns="117808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Begin training apprentices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3276136" y="4310324"/>
              <a:ext cx="2285998" cy="1008263"/>
            </a:xfrm>
            <a:custGeom>
              <a:avLst/>
              <a:gdLst>
                <a:gd name="connsiteX0" fmla="*/ 0 w 2285998"/>
                <a:gd name="connsiteY0" fmla="*/ 168077 h 1008263"/>
                <a:gd name="connsiteX1" fmla="*/ 168077 w 2285998"/>
                <a:gd name="connsiteY1" fmla="*/ 0 h 1008263"/>
                <a:gd name="connsiteX2" fmla="*/ 2117921 w 2285998"/>
                <a:gd name="connsiteY2" fmla="*/ 0 h 1008263"/>
                <a:gd name="connsiteX3" fmla="*/ 2285998 w 2285998"/>
                <a:gd name="connsiteY3" fmla="*/ 168077 h 1008263"/>
                <a:gd name="connsiteX4" fmla="*/ 2285998 w 2285998"/>
                <a:gd name="connsiteY4" fmla="*/ 840186 h 1008263"/>
                <a:gd name="connsiteX5" fmla="*/ 2117921 w 2285998"/>
                <a:gd name="connsiteY5" fmla="*/ 1008263 h 1008263"/>
                <a:gd name="connsiteX6" fmla="*/ 168077 w 2285998"/>
                <a:gd name="connsiteY6" fmla="*/ 1008263 h 1008263"/>
                <a:gd name="connsiteX7" fmla="*/ 0 w 2285998"/>
                <a:gd name="connsiteY7" fmla="*/ 840186 h 1008263"/>
                <a:gd name="connsiteX8" fmla="*/ 0 w 2285998"/>
                <a:gd name="connsiteY8" fmla="*/ 168077 h 100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5998" h="1008263">
                  <a:moveTo>
                    <a:pt x="0" y="168077"/>
                  </a:moveTo>
                  <a:cubicBezTo>
                    <a:pt x="0" y="75251"/>
                    <a:pt x="75251" y="0"/>
                    <a:pt x="168077" y="0"/>
                  </a:cubicBezTo>
                  <a:lnTo>
                    <a:pt x="2117921" y="0"/>
                  </a:lnTo>
                  <a:cubicBezTo>
                    <a:pt x="2210747" y="0"/>
                    <a:pt x="2285998" y="75251"/>
                    <a:pt x="2285998" y="168077"/>
                  </a:cubicBezTo>
                  <a:lnTo>
                    <a:pt x="2285998" y="840186"/>
                  </a:lnTo>
                  <a:cubicBezTo>
                    <a:pt x="2285998" y="933012"/>
                    <a:pt x="2210747" y="1008263"/>
                    <a:pt x="2117921" y="1008263"/>
                  </a:cubicBezTo>
                  <a:lnTo>
                    <a:pt x="168077" y="1008263"/>
                  </a:lnTo>
                  <a:cubicBezTo>
                    <a:pt x="75251" y="1008263"/>
                    <a:pt x="0" y="933012"/>
                    <a:pt x="0" y="840186"/>
                  </a:cubicBezTo>
                  <a:lnTo>
                    <a:pt x="0" y="168077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808" tIns="117808" rIns="117808" bIns="117808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Assess and continuously improve program</a:t>
              </a:r>
              <a:endParaRPr lang="en-US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4419136" y="5442937"/>
              <a:ext cx="2285998" cy="1008263"/>
            </a:xfrm>
            <a:custGeom>
              <a:avLst/>
              <a:gdLst>
                <a:gd name="connsiteX0" fmla="*/ 0 w 2285998"/>
                <a:gd name="connsiteY0" fmla="*/ 168077 h 1008263"/>
                <a:gd name="connsiteX1" fmla="*/ 168077 w 2285998"/>
                <a:gd name="connsiteY1" fmla="*/ 0 h 1008263"/>
                <a:gd name="connsiteX2" fmla="*/ 2117921 w 2285998"/>
                <a:gd name="connsiteY2" fmla="*/ 0 h 1008263"/>
                <a:gd name="connsiteX3" fmla="*/ 2285998 w 2285998"/>
                <a:gd name="connsiteY3" fmla="*/ 168077 h 1008263"/>
                <a:gd name="connsiteX4" fmla="*/ 2285998 w 2285998"/>
                <a:gd name="connsiteY4" fmla="*/ 840186 h 1008263"/>
                <a:gd name="connsiteX5" fmla="*/ 2117921 w 2285998"/>
                <a:gd name="connsiteY5" fmla="*/ 1008263 h 1008263"/>
                <a:gd name="connsiteX6" fmla="*/ 168077 w 2285998"/>
                <a:gd name="connsiteY6" fmla="*/ 1008263 h 1008263"/>
                <a:gd name="connsiteX7" fmla="*/ 0 w 2285998"/>
                <a:gd name="connsiteY7" fmla="*/ 840186 h 1008263"/>
                <a:gd name="connsiteX8" fmla="*/ 0 w 2285998"/>
                <a:gd name="connsiteY8" fmla="*/ 168077 h 100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5998" h="1008263">
                  <a:moveTo>
                    <a:pt x="0" y="168077"/>
                  </a:moveTo>
                  <a:cubicBezTo>
                    <a:pt x="0" y="75251"/>
                    <a:pt x="75251" y="0"/>
                    <a:pt x="168077" y="0"/>
                  </a:cubicBezTo>
                  <a:lnTo>
                    <a:pt x="2117921" y="0"/>
                  </a:lnTo>
                  <a:cubicBezTo>
                    <a:pt x="2210747" y="0"/>
                    <a:pt x="2285998" y="75251"/>
                    <a:pt x="2285998" y="168077"/>
                  </a:cubicBezTo>
                  <a:lnTo>
                    <a:pt x="2285998" y="840186"/>
                  </a:lnTo>
                  <a:cubicBezTo>
                    <a:pt x="2285998" y="933012"/>
                    <a:pt x="2210747" y="1008263"/>
                    <a:pt x="2117921" y="1008263"/>
                  </a:cubicBezTo>
                  <a:lnTo>
                    <a:pt x="168077" y="1008263"/>
                  </a:lnTo>
                  <a:cubicBezTo>
                    <a:pt x="75251" y="1008263"/>
                    <a:pt x="0" y="933012"/>
                    <a:pt x="0" y="840186"/>
                  </a:cubicBezTo>
                  <a:lnTo>
                    <a:pt x="0" y="16807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808" tIns="117808" rIns="117808" bIns="117808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Share your success!</a:t>
              </a:r>
              <a:endParaRPr lang="en-U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76746" y="2200228"/>
            <a:ext cx="1879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 candidates</a:t>
            </a:r>
          </a:p>
        </p:txBody>
      </p:sp>
    </p:spTree>
    <p:extLst>
      <p:ext uri="{BB962C8B-B14F-4D97-AF65-F5344CB8AC3E}">
        <p14:creationId xmlns:p14="http://schemas.microsoft.com/office/powerpoint/2010/main" val="87290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n-US" dirty="0" smtClean="0">
                <a:ln w="12700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Here’s what you can expect                                               to get out of today’s webinar!</a:t>
            </a:r>
            <a:endParaRPr lang="en-US" dirty="0">
              <a:ln w="12700">
                <a:noFill/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084959" y="1392068"/>
            <a:ext cx="6280827" cy="145351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Moderator:  </a:t>
            </a:r>
            <a:r>
              <a:rPr lang="en-US" sz="2400" b="1" dirty="0" smtClean="0">
                <a:solidFill>
                  <a:srgbClr val="376092"/>
                </a:solidFill>
              </a:rPr>
              <a:t>Chad Aleshire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000" dirty="0" smtClean="0">
                <a:solidFill>
                  <a:srgbClr val="595959"/>
                </a:solidFill>
              </a:rPr>
              <a:t> Program Analyst, Office </a:t>
            </a:r>
            <a:r>
              <a:rPr lang="en-US" sz="2000" dirty="0">
                <a:solidFill>
                  <a:srgbClr val="595959"/>
                </a:solidFill>
              </a:rPr>
              <a:t>of </a:t>
            </a:r>
            <a:r>
              <a:rPr lang="en-US" sz="2000" dirty="0" smtClean="0">
                <a:solidFill>
                  <a:srgbClr val="595959"/>
                </a:solidFill>
              </a:rPr>
              <a:t>Apprenticeship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</a:pPr>
            <a:r>
              <a:rPr lang="en-US" sz="2000" dirty="0" smtClean="0">
                <a:solidFill>
                  <a:srgbClr val="595959"/>
                </a:solidFill>
              </a:rPr>
              <a:t> Employment and Training Administration</a:t>
            </a:r>
            <a:endParaRPr lang="en-US" sz="2000" dirty="0">
              <a:solidFill>
                <a:srgbClr val="595959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33400" y="3048000"/>
            <a:ext cx="8039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5897" y="3497264"/>
            <a:ext cx="78667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spcAft>
                <a:spcPts val="1800"/>
              </a:spcAft>
            </a:pPr>
            <a:r>
              <a:rPr lang="en-US" sz="3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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Learn about a new tool that provides step-by-step actions to build Registered Apprenticeship programs</a:t>
            </a:r>
          </a:p>
          <a:p>
            <a:pPr marL="400050" indent="-400050">
              <a:spcAft>
                <a:spcPts val="1800"/>
              </a:spcAft>
            </a:pPr>
            <a:r>
              <a:rPr lang="en-US" sz="3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</a:t>
            </a:r>
            <a:r>
              <a:rPr lang="en-US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Learn from practitioners how they built successful partnerships and launched new programs</a:t>
            </a:r>
          </a:p>
          <a:p>
            <a:pPr marL="400050" indent="-400050">
              <a:spcAft>
                <a:spcPts val="3000"/>
              </a:spcAft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80" y="1422475"/>
            <a:ext cx="1219200" cy="1219200"/>
          </a:xfrm>
          <a:prstGeom prst="ellipse">
            <a:avLst/>
          </a:prstGeom>
          <a:ln w="76200" cmpd="sng">
            <a:solidFill>
              <a:srgbClr val="5578A2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79537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0" y="1371600"/>
            <a:ext cx="9144000" cy="1371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0" y="2362200"/>
            <a:ext cx="9144000" cy="3733800"/>
          </a:xfrm>
          <a:prstGeom prst="rect">
            <a:avLst/>
          </a:prstGeom>
          <a:gradFill flip="none" rotWithShape="1">
            <a:gsLst>
              <a:gs pos="833">
                <a:schemeClr val="bg1"/>
              </a:gs>
              <a:gs pos="19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2007927" y="2500314"/>
            <a:ext cx="5128146" cy="3076578"/>
            <a:chOff x="1600200" y="1476376"/>
            <a:chExt cx="5128146" cy="3076578"/>
          </a:xfrm>
        </p:grpSpPr>
        <p:grpSp>
          <p:nvGrpSpPr>
            <p:cNvPr id="42" name="Group 41"/>
            <p:cNvGrpSpPr/>
            <p:nvPr/>
          </p:nvGrpSpPr>
          <p:grpSpPr>
            <a:xfrm>
              <a:off x="1600200" y="1476376"/>
              <a:ext cx="3070746" cy="2057400"/>
              <a:chOff x="5562600" y="1295400"/>
              <a:chExt cx="3070746" cy="2057400"/>
            </a:xfrm>
          </p:grpSpPr>
          <p:sp>
            <p:nvSpPr>
              <p:cNvPr id="49" name="Rounded Rectangular Callout 48"/>
              <p:cNvSpPr/>
              <p:nvPr/>
            </p:nvSpPr>
            <p:spPr>
              <a:xfrm>
                <a:off x="5562600" y="1295400"/>
                <a:ext cx="3070746" cy="2057400"/>
              </a:xfrm>
              <a:prstGeom prst="wedgeRoundRectCallout">
                <a:avLst>
                  <a:gd name="adj1" fmla="val -45958"/>
                  <a:gd name="adj2" fmla="val 96760"/>
                  <a:gd name="adj3" fmla="val 16667"/>
                </a:avLst>
              </a:prstGeom>
              <a:solidFill>
                <a:schemeClr val="bg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5791200" y="1738313"/>
                <a:ext cx="2611698" cy="1171575"/>
                <a:chOff x="5791200" y="1724025"/>
                <a:chExt cx="2611698" cy="1171575"/>
              </a:xfrm>
            </p:grpSpPr>
            <p:sp>
              <p:nvSpPr>
                <p:cNvPr id="51" name="Rectangle 50"/>
                <p:cNvSpPr/>
                <p:nvPr/>
              </p:nvSpPr>
              <p:spPr>
                <a:xfrm>
                  <a:off x="5791200" y="1724025"/>
                  <a:ext cx="2590800" cy="228600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5802573" y="2195513"/>
                  <a:ext cx="2590800" cy="228600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5812098" y="2667000"/>
                  <a:ext cx="2590800" cy="228600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3" name="Group 42"/>
            <p:cNvGrpSpPr/>
            <p:nvPr/>
          </p:nvGrpSpPr>
          <p:grpSpPr>
            <a:xfrm>
              <a:off x="3657600" y="2495554"/>
              <a:ext cx="3070746" cy="2057400"/>
              <a:chOff x="5562600" y="1295400"/>
              <a:chExt cx="3070746" cy="2057400"/>
            </a:xfrm>
          </p:grpSpPr>
          <p:sp>
            <p:nvSpPr>
              <p:cNvPr id="44" name="Rounded Rectangular Callout 43"/>
              <p:cNvSpPr/>
              <p:nvPr/>
            </p:nvSpPr>
            <p:spPr>
              <a:xfrm>
                <a:off x="5562600" y="1295400"/>
                <a:ext cx="3070746" cy="2057400"/>
              </a:xfrm>
              <a:prstGeom prst="wedgeRoundRectCallout">
                <a:avLst>
                  <a:gd name="adj1" fmla="val 49889"/>
                  <a:gd name="adj2" fmla="val 89815"/>
                  <a:gd name="adj3" fmla="val 16667"/>
                </a:avLst>
              </a:prstGeom>
              <a:solidFill>
                <a:schemeClr val="bg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5791200" y="1738313"/>
                <a:ext cx="2611698" cy="1171575"/>
                <a:chOff x="5791200" y="1724025"/>
                <a:chExt cx="2611698" cy="1171575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5791200" y="1724025"/>
                  <a:ext cx="2590800" cy="228600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5802573" y="2195513"/>
                  <a:ext cx="2590800" cy="228600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5812098" y="2667000"/>
                  <a:ext cx="2590800" cy="228600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4" name="Title 4"/>
          <p:cNvSpPr>
            <a:spLocks noGrp="1"/>
          </p:cNvSpPr>
          <p:nvPr>
            <p:ph type="title"/>
          </p:nvPr>
        </p:nvSpPr>
        <p:spPr>
          <a:xfrm>
            <a:off x="685800" y="1304925"/>
            <a:ext cx="7772400" cy="3816353"/>
          </a:xfrm>
          <a:ln>
            <a:noFill/>
          </a:ln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cap="none" spc="50" dirty="0" smtClean="0">
                <a:ln w="11430"/>
                <a:gradFill>
                  <a:gsLst>
                    <a:gs pos="25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Discussion on</a:t>
            </a:r>
            <a:r>
              <a:rPr lang="en-US" sz="5400" cap="none" spc="50" dirty="0">
                <a:ln w="11430"/>
                <a:gradFill>
                  <a:gsLst>
                    <a:gs pos="25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cap="none" spc="50" dirty="0" smtClean="0">
                <a:ln w="11430"/>
                <a:gradFill>
                  <a:gsLst>
                    <a:gs pos="25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Step </a:t>
            </a:r>
            <a:r>
              <a:rPr lang="en-US" sz="5400" cap="none" spc="50" dirty="0">
                <a:ln w="11430"/>
                <a:gradFill>
                  <a:gsLst>
                    <a:gs pos="25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2717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enter your questions </a:t>
            </a:r>
            <a:r>
              <a:rPr lang="en-US" dirty="0" smtClean="0"/>
              <a:t>in </a:t>
            </a:r>
            <a:r>
              <a:rPr lang="en-US" dirty="0"/>
              <a:t>the Chat Room!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pic>
        <p:nvPicPr>
          <p:cNvPr id="2050" name="Picture 2" descr="U:\graphics_sound_archive\Icons\iStock_000008393401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1771650"/>
            <a:ext cx="3876675" cy="385713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17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6388" y="2666453"/>
            <a:ext cx="8231222" cy="3810547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 smtClean="0">
                <a:solidFill>
                  <a:srgbClr val="5578A2"/>
                </a:solidFill>
              </a:rPr>
              <a:t>U.S</a:t>
            </a:r>
            <a:r>
              <a:rPr lang="en-US" sz="2100" b="1" dirty="0">
                <a:solidFill>
                  <a:srgbClr val="5578A2"/>
                </a:solidFill>
              </a:rPr>
              <a:t>. Department of Labor – Apprenticeship </a:t>
            </a:r>
            <a:r>
              <a:rPr lang="en-US" sz="2100" b="1" dirty="0" smtClean="0">
                <a:solidFill>
                  <a:srgbClr val="5578A2"/>
                </a:solidFill>
              </a:rPr>
              <a:t>Program Website</a:t>
            </a:r>
          </a:p>
          <a:p>
            <a:pPr marL="274320" indent="0"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AD1719"/>
                </a:solidFill>
                <a:hlinkClick r:id="rId3"/>
              </a:rPr>
              <a:t>http</a:t>
            </a:r>
            <a:r>
              <a:rPr lang="en-US" sz="2000" b="1" dirty="0">
                <a:solidFill>
                  <a:srgbClr val="AD1719"/>
                </a:solidFill>
                <a:hlinkClick r:id="rId3"/>
              </a:rPr>
              <a:t>://www.doleta.gov/oa</a:t>
            </a:r>
            <a:r>
              <a:rPr lang="en-US" sz="2000" b="1" dirty="0" smtClean="0">
                <a:solidFill>
                  <a:srgbClr val="AD1719"/>
                </a:solidFill>
                <a:hlinkClick r:id="rId3"/>
              </a:rPr>
              <a:t>/</a:t>
            </a:r>
            <a:endParaRPr lang="en-US" sz="2000" b="1" dirty="0">
              <a:solidFill>
                <a:srgbClr val="AD1719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 smtClean="0">
                <a:solidFill>
                  <a:srgbClr val="5578A2"/>
                </a:solidFill>
              </a:rPr>
              <a:t>21</a:t>
            </a:r>
            <a:r>
              <a:rPr lang="en-US" sz="2100" b="1" baseline="30000" dirty="0" smtClean="0">
                <a:solidFill>
                  <a:srgbClr val="5578A2"/>
                </a:solidFill>
              </a:rPr>
              <a:t>st</a:t>
            </a:r>
            <a:r>
              <a:rPr lang="en-US" sz="2100" b="1" dirty="0" smtClean="0">
                <a:solidFill>
                  <a:srgbClr val="5578A2"/>
                </a:solidFill>
              </a:rPr>
              <a:t> Century Apprenticeship Community of Practice</a:t>
            </a:r>
          </a:p>
          <a:p>
            <a:pPr marL="274320" indent="0"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AD1719"/>
                </a:solidFill>
                <a:hlinkClick r:id="rId4"/>
              </a:rPr>
              <a:t>https</a:t>
            </a:r>
            <a:r>
              <a:rPr lang="en-US" sz="2000" b="1" dirty="0">
                <a:solidFill>
                  <a:srgbClr val="AD1719"/>
                </a:solidFill>
                <a:hlinkClick r:id="rId4"/>
              </a:rPr>
              <a:t>://</a:t>
            </a:r>
            <a:r>
              <a:rPr lang="en-US" sz="2000" b="1" dirty="0" smtClean="0">
                <a:solidFill>
                  <a:srgbClr val="AD1719"/>
                </a:solidFill>
                <a:hlinkClick r:id="rId4"/>
              </a:rPr>
              <a:t>21stcenturyapprenticeship.workforce3one.org</a:t>
            </a:r>
            <a:r>
              <a:rPr lang="en-US" sz="1900" b="1" dirty="0" smtClean="0">
                <a:solidFill>
                  <a:srgbClr val="AD1719"/>
                </a:solidFill>
              </a:rPr>
              <a:t> </a:t>
            </a:r>
            <a:endParaRPr lang="en-US" sz="1900" b="1" dirty="0">
              <a:solidFill>
                <a:srgbClr val="AD1719"/>
              </a:solidFill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 smtClean="0">
                <a:solidFill>
                  <a:srgbClr val="5578A2"/>
                </a:solidFill>
              </a:rPr>
              <a:t>Federal Resources Playbook for Registered Apprenticeship </a:t>
            </a:r>
          </a:p>
          <a:p>
            <a:pPr marL="233363" indent="0"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00000"/>
                </a:solidFill>
                <a:hlinkClick r:id="rId5"/>
              </a:rPr>
              <a:t>http://</a:t>
            </a:r>
            <a:r>
              <a:rPr lang="en-US" sz="2000" b="1" dirty="0" smtClean="0">
                <a:solidFill>
                  <a:srgbClr val="C00000"/>
                </a:solidFill>
                <a:hlinkClick r:id="rId5"/>
              </a:rPr>
              <a:t>www.doleta.gov/oa/federalresources/playbook.pdf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marL="233363" indent="0">
              <a:spcAft>
                <a:spcPts val="0"/>
              </a:spcAft>
              <a:buNone/>
            </a:pPr>
            <a:endParaRPr lang="en-US" sz="2000" b="1" dirty="0">
              <a:solidFill>
                <a:srgbClr val="C00000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5578A2"/>
                </a:solidFill>
              </a:rPr>
              <a:t>Agape Senior Care – Video on Youth Apprenticeship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000" b="1" dirty="0">
                <a:solidFill>
                  <a:srgbClr val="5578A2"/>
                </a:solidFill>
              </a:rPr>
              <a:t> </a:t>
            </a:r>
            <a:r>
              <a:rPr lang="en-US" sz="2000" b="1" dirty="0" smtClean="0">
                <a:solidFill>
                  <a:srgbClr val="5578A2"/>
                </a:solidFill>
              </a:rPr>
              <a:t>  </a:t>
            </a:r>
            <a:r>
              <a:rPr lang="en-US" sz="2000" b="1" dirty="0" smtClean="0">
                <a:solidFill>
                  <a:srgbClr val="C00000"/>
                </a:solidFill>
                <a:hlinkClick r:id="rId6"/>
              </a:rPr>
              <a:t>http://</a:t>
            </a:r>
            <a:r>
              <a:rPr lang="en-US" sz="2000" b="1" dirty="0" smtClean="0">
                <a:solidFill>
                  <a:srgbClr val="C00000"/>
                </a:solidFill>
                <a:hlinkClick r:id="rId6"/>
              </a:rPr>
              <a:t>www.apprenticeshipcarolina.com/testimonials/agape-senior-    intro-to-youth-apprenticeship-in-healthcare.html</a:t>
            </a:r>
            <a:endParaRPr lang="en-US" sz="2000" dirty="0" smtClean="0"/>
          </a:p>
          <a:p>
            <a:pPr marL="274320" indent="0">
              <a:spcAft>
                <a:spcPts val="0"/>
              </a:spcAft>
              <a:buNone/>
            </a:pPr>
            <a:endParaRPr lang="en-US" sz="1800" b="1" dirty="0" smtClean="0">
              <a:solidFill>
                <a:srgbClr val="5578A2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endParaRPr lang="en-US" sz="1800" b="1" dirty="0">
              <a:solidFill>
                <a:srgbClr val="5578A2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2000" y="1218653"/>
            <a:ext cx="7587575" cy="1295947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2300" b="1" dirty="0">
                <a:solidFill>
                  <a:srgbClr val="5578A2"/>
                </a:solidFill>
              </a:rPr>
              <a:t>Building Apprenticeship Programs: </a:t>
            </a:r>
            <a:endParaRPr lang="en-US" sz="2300" b="1" dirty="0" smtClean="0">
              <a:solidFill>
                <a:srgbClr val="5578A2"/>
              </a:solidFill>
            </a:endParaRPr>
          </a:p>
          <a:p>
            <a:pPr algn="ctr"/>
            <a:r>
              <a:rPr lang="en-US" sz="2300" b="1" dirty="0" smtClean="0">
                <a:solidFill>
                  <a:srgbClr val="5578A2"/>
                </a:solidFill>
              </a:rPr>
              <a:t>A </a:t>
            </a:r>
            <a:r>
              <a:rPr lang="en-US" sz="2300" b="1" dirty="0">
                <a:solidFill>
                  <a:srgbClr val="5578A2"/>
                </a:solidFill>
              </a:rPr>
              <a:t>Quick-Start </a:t>
            </a:r>
            <a:r>
              <a:rPr lang="en-US" sz="2300" b="1" dirty="0" smtClean="0">
                <a:solidFill>
                  <a:srgbClr val="5578A2"/>
                </a:solidFill>
              </a:rPr>
              <a:t>Toolkit</a:t>
            </a:r>
          </a:p>
          <a:p>
            <a:pPr>
              <a:spcAft>
                <a:spcPts val="0"/>
              </a:spcAft>
              <a:buNone/>
            </a:pPr>
            <a:r>
              <a:rPr lang="en-US" sz="19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http://www.doleta.gov/oa/employers/apprenticeship_toolkit.pdf</a:t>
            </a:r>
            <a:r>
              <a:rPr lang="en-US" sz="19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48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Speakers’ Contact Information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838199" y="1337631"/>
            <a:ext cx="7237379" cy="1535131"/>
          </a:xfrm>
          <a:prstGeom prst="roundRect">
            <a:avLst/>
          </a:prstGeom>
          <a:solidFill>
            <a:schemeClr val="bg1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1900" b="1" dirty="0" smtClean="0">
                <a:solidFill>
                  <a:srgbClr val="5578A2"/>
                </a:solidFill>
                <a:latin typeface="Arial"/>
                <a:cs typeface="Arial"/>
              </a:rPr>
              <a:t>John Ladd</a:t>
            </a:r>
            <a:endParaRPr lang="en-US" sz="1900" b="1" dirty="0">
              <a:solidFill>
                <a:srgbClr val="5578A2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Title:  Administrator, Office of Apprenticeship	</a:t>
            </a:r>
          </a:p>
          <a:p>
            <a:pPr>
              <a:lnSpc>
                <a:spcPct val="120000"/>
              </a:lnSpc>
            </a:pP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Organization:  Employment 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and Training Administration 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	</a:t>
            </a:r>
          </a:p>
          <a:p>
            <a:pPr>
              <a:lnSpc>
                <a:spcPct val="120000"/>
              </a:lnSpc>
            </a:pP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Email:  </a:t>
            </a:r>
            <a:r>
              <a:rPr lang="en-US" sz="1600" u="sng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  <a:hlinkClick r:id="rId3"/>
              </a:rPr>
              <a:t>OA.Administrator@dol.gov</a:t>
            </a:r>
            <a:r>
              <a:rPr lang="en-US" sz="1600" u="sng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endParaRPr lang="en-US" sz="1700" u="sng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17123" y="4826355"/>
            <a:ext cx="7279532" cy="1572545"/>
          </a:xfrm>
          <a:prstGeom prst="roundRect">
            <a:avLst/>
          </a:prstGeom>
          <a:solidFill>
            <a:schemeClr val="bg1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1900" b="1" dirty="0" smtClean="0">
                <a:solidFill>
                  <a:srgbClr val="5578A2"/>
                </a:solidFill>
                <a:latin typeface="Arial"/>
                <a:cs typeface="Arial"/>
              </a:rPr>
              <a:t>Brad Neese</a:t>
            </a:r>
          </a:p>
          <a:p>
            <a:pPr>
              <a:lnSpc>
                <a:spcPct val="120000"/>
              </a:lnSpc>
            </a:pP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Title:  Director</a:t>
            </a:r>
          </a:p>
          <a:p>
            <a:pPr>
              <a:lnSpc>
                <a:spcPct val="120000"/>
              </a:lnSpc>
            </a:pP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Organization:  Apprenticeship Carolina</a:t>
            </a:r>
          </a:p>
          <a:p>
            <a:pPr>
              <a:lnSpc>
                <a:spcPct val="120000"/>
              </a:lnSpc>
            </a:pP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 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Neese@sctechsystem.edu </a:t>
            </a:r>
            <a:r>
              <a:rPr lang="en-US" sz="17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Ro</a:t>
            </a:r>
            <a:endParaRPr lang="en-US" sz="17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804170" y="618187"/>
            <a:ext cx="6096000" cy="1447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</a:pPr>
            <a:r>
              <a:rPr lang="en-US" sz="2400" b="1" dirty="0" smtClean="0">
                <a:solidFill>
                  <a:srgbClr val="5578A2"/>
                </a:solidFill>
              </a:rPr>
              <a:t>Stephen Tucker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17123" y="2998928"/>
            <a:ext cx="7279532" cy="1572545"/>
          </a:xfrm>
          <a:prstGeom prst="roundRect">
            <a:avLst/>
          </a:prstGeom>
          <a:solidFill>
            <a:schemeClr val="bg1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1900" b="1" dirty="0" smtClean="0">
                <a:solidFill>
                  <a:srgbClr val="5578A2"/>
                </a:solidFill>
                <a:latin typeface="Arial"/>
                <a:cs typeface="Arial"/>
              </a:rPr>
              <a:t>Grace Waddell</a:t>
            </a:r>
          </a:p>
          <a:p>
            <a:pPr>
              <a:lnSpc>
                <a:spcPct val="120000"/>
              </a:lnSpc>
            </a:pP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Title:  Dean, Agape University </a:t>
            </a:r>
          </a:p>
          <a:p>
            <a:pPr>
              <a:lnSpc>
                <a:spcPct val="120000"/>
              </a:lnSpc>
            </a:pP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Organization:  Agape 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Care</a:t>
            </a:r>
            <a:endParaRPr lang="en-US" sz="1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GWaddell@agapesenior.com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7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866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276600"/>
            <a:ext cx="9144000" cy="3581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45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367" y="1600200"/>
            <a:ext cx="7620000" cy="4724399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en-US" b="1" dirty="0" smtClean="0">
              <a:ln/>
              <a:solidFill>
                <a:schemeClr val="accent3"/>
              </a:solidFill>
            </a:endParaRPr>
          </a:p>
          <a:p>
            <a:pPr marL="0" indent="0" algn="ctr">
              <a:buNone/>
            </a:pPr>
            <a:r>
              <a:rPr lang="en-US" sz="5400" b="1" dirty="0" smtClean="0">
                <a:ln/>
                <a:solidFill>
                  <a:srgbClr val="C00000"/>
                </a:solidFill>
                <a:latin typeface="Arial"/>
                <a:cs typeface="Arial"/>
              </a:rPr>
              <a:t>Thank You!</a:t>
            </a:r>
          </a:p>
          <a:p>
            <a:pPr marL="0" indent="0" algn="ctr">
              <a:buNone/>
            </a:pPr>
            <a:endParaRPr lang="en-US" sz="2400" b="1" dirty="0" smtClean="0">
              <a:ln/>
              <a:solidFill>
                <a:schemeClr val="accent3"/>
              </a:solidFill>
            </a:endParaRPr>
          </a:p>
          <a:p>
            <a:pPr marL="0" indent="0" algn="ctr">
              <a:buNone/>
            </a:pPr>
            <a:endParaRPr lang="en-US" sz="2400" b="1" dirty="0" smtClean="0">
              <a:ln/>
              <a:solidFill>
                <a:schemeClr val="accent3"/>
              </a:solidFill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b="1" dirty="0" smtClean="0">
                <a:ln/>
              </a:rPr>
              <a:t>Find resources for workforce system success at: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dirty="0" smtClean="0">
                <a:ln/>
                <a:solidFill>
                  <a:schemeClr val="accent3"/>
                </a:solidFill>
                <a:hlinkClick r:id="rId2"/>
              </a:rPr>
              <a:t>www.workforce3one.org</a:t>
            </a:r>
            <a:r>
              <a:rPr lang="en-US" dirty="0" smtClean="0">
                <a:ln/>
                <a:solidFill>
                  <a:schemeClr val="accent3"/>
                </a:solidFill>
              </a:rPr>
              <a:t> </a:t>
            </a:r>
            <a:endParaRPr lang="en-US" dirty="0">
              <a:ln/>
              <a:solidFill>
                <a:schemeClr val="accent3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5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357120"/>
            <a:ext cx="9144000" cy="267208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45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Polling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Question</a:t>
            </a:r>
            <a:endParaRPr lang="en-US" dirty="0">
              <a:ln w="12700">
                <a:noFill/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392693" y="6416674"/>
            <a:ext cx="2133600" cy="365125"/>
          </a:xfrm>
        </p:spPr>
        <p:txBody>
          <a:bodyPr/>
          <a:lstStyle/>
          <a:p>
            <a:fld id="{01723B91-CE10-4F20-890A-0852E2246859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915297710"/>
              </p:ext>
            </p:extLst>
          </p:nvPr>
        </p:nvGraphicFramePr>
        <p:xfrm>
          <a:off x="228600" y="1371600"/>
          <a:ext cx="88392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1100" y="2514600"/>
            <a:ext cx="67818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400050">
              <a:spcBef>
                <a:spcPts val="18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£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Business/Industry</a:t>
            </a:r>
          </a:p>
          <a:p>
            <a:pPr marL="742950" indent="-400050">
              <a:spcBef>
                <a:spcPts val="18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£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Agency or State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 Board</a:t>
            </a:r>
          </a:p>
          <a:p>
            <a:pPr marL="742950" indent="-400050">
              <a:spcBef>
                <a:spcPts val="18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£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Agency or Local Workforce Board</a:t>
            </a:r>
          </a:p>
          <a:p>
            <a:pPr marL="742950" indent="-400050">
              <a:spcBef>
                <a:spcPts val="18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£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Job Center</a:t>
            </a:r>
          </a:p>
          <a:p>
            <a:pPr marL="742950" indent="-400050">
              <a:spcBef>
                <a:spcPts val="18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£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</a:t>
            </a:r>
          </a:p>
          <a:p>
            <a:pPr marL="742950" indent="-400050">
              <a:spcBef>
                <a:spcPts val="18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£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Registered Apprenticeship</a:t>
            </a:r>
          </a:p>
          <a:p>
            <a:pPr marL="742950" indent="-400050">
              <a:spcBef>
                <a:spcPts val="18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£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(please enter in the chat)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7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algn="l"/>
            <a:r>
              <a:rPr lang="en-US" dirty="0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Speakers</a:t>
            </a:r>
            <a:endParaRPr lang="en-US" dirty="0">
              <a:ln w="12700">
                <a:noFill/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8" t="22441" r="4768" b="16969"/>
          <a:stretch/>
        </p:blipFill>
        <p:spPr>
          <a:xfrm>
            <a:off x="596628" y="1427796"/>
            <a:ext cx="1313234" cy="1312875"/>
          </a:xfrm>
          <a:prstGeom prst="ellipse">
            <a:avLst/>
          </a:prstGeom>
          <a:ln w="57150" cmpd="sng">
            <a:solidFill>
              <a:srgbClr val="5578A2"/>
            </a:solidFill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084959" y="1392068"/>
            <a:ext cx="6280827" cy="145351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400" b="1" dirty="0" smtClean="0">
                <a:solidFill>
                  <a:srgbClr val="5578A2"/>
                </a:solidFill>
              </a:rPr>
              <a:t>John Ladd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000" dirty="0" smtClean="0">
                <a:solidFill>
                  <a:srgbClr val="595959"/>
                </a:solidFill>
              </a:rPr>
              <a:t>Administrator</a:t>
            </a:r>
            <a:r>
              <a:rPr lang="en-US" sz="2000" dirty="0">
                <a:solidFill>
                  <a:srgbClr val="595959"/>
                </a:solidFill>
              </a:rPr>
              <a:t>, Office of </a:t>
            </a:r>
            <a:r>
              <a:rPr lang="en-US" sz="2000" dirty="0" smtClean="0">
                <a:solidFill>
                  <a:srgbClr val="595959"/>
                </a:solidFill>
              </a:rPr>
              <a:t>Apprenticeship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</a:pPr>
            <a:r>
              <a:rPr lang="en-US" sz="2000" dirty="0" smtClean="0">
                <a:solidFill>
                  <a:srgbClr val="595959"/>
                </a:solidFill>
              </a:rPr>
              <a:t>Employment and Training Administration</a:t>
            </a:r>
            <a:endParaRPr lang="en-US" sz="2000" dirty="0">
              <a:solidFill>
                <a:srgbClr val="595959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127676" y="4777795"/>
            <a:ext cx="6400800" cy="138747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400" b="1" dirty="0" smtClean="0">
                <a:solidFill>
                  <a:srgbClr val="5578A2"/>
                </a:solidFill>
              </a:rPr>
              <a:t>Brad Neese</a:t>
            </a:r>
            <a:endParaRPr lang="en-US" sz="2400" dirty="0" smtClean="0"/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000" dirty="0" smtClean="0">
                <a:solidFill>
                  <a:srgbClr val="595959"/>
                </a:solidFill>
              </a:rPr>
              <a:t>Director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1800" dirty="0" smtClean="0">
                <a:solidFill>
                  <a:srgbClr val="595959"/>
                </a:solidFill>
              </a:rPr>
              <a:t>Apprenticeship Carolina</a:t>
            </a:r>
            <a:endParaRPr lang="en-US" sz="1800" dirty="0">
              <a:solidFill>
                <a:srgbClr val="595959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127676" y="3078591"/>
            <a:ext cx="6096000" cy="1447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400" b="1" dirty="0" smtClean="0">
                <a:solidFill>
                  <a:srgbClr val="5578A2"/>
                </a:solidFill>
              </a:rPr>
              <a:t>Grace Waddell</a:t>
            </a:r>
            <a:endParaRPr lang="en-US" sz="2400" b="1" dirty="0">
              <a:solidFill>
                <a:srgbClr val="5578A2"/>
              </a:solidFill>
            </a:endParaRP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000" dirty="0" smtClean="0">
                <a:solidFill>
                  <a:srgbClr val="595959"/>
                </a:solidFill>
              </a:rPr>
              <a:t>Dean, Agape University</a:t>
            </a:r>
            <a:endParaRPr lang="en-US" sz="2000" dirty="0">
              <a:solidFill>
                <a:srgbClr val="595959"/>
              </a:solidFill>
            </a:endParaRP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000" dirty="0" smtClean="0">
                <a:solidFill>
                  <a:srgbClr val="595959"/>
                </a:solidFill>
              </a:rPr>
              <a:t>Agape Senior Care</a:t>
            </a:r>
            <a:endParaRPr lang="en-US" sz="2000" dirty="0">
              <a:solidFill>
                <a:srgbClr val="595959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45" y="3192891"/>
            <a:ext cx="1219200" cy="1219200"/>
          </a:xfrm>
          <a:prstGeom prst="ellipse">
            <a:avLst/>
          </a:prstGeom>
          <a:ln w="76200" cmpd="sng">
            <a:solidFill>
              <a:srgbClr val="5578A2"/>
            </a:solidFill>
          </a:ln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75" y="4874840"/>
            <a:ext cx="1219200" cy="1219200"/>
          </a:xfrm>
          <a:prstGeom prst="ellipse">
            <a:avLst/>
          </a:prstGeom>
          <a:ln w="76200" cmpd="sng">
            <a:solidFill>
              <a:srgbClr val="5578A2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69833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http://www.doleta.gov/oa/employers/apprenticeship_toolkit.pdf - Windows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9" t="12402" r="33135" b="2181"/>
          <a:stretch/>
        </p:blipFill>
        <p:spPr>
          <a:xfrm>
            <a:off x="136233" y="161499"/>
            <a:ext cx="4359567" cy="5943600"/>
          </a:xfrm>
          <a:prstGeom prst="rect">
            <a:avLst/>
          </a:prstGeom>
          <a:ln w="127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4" name="Rectangle 3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215900" dist="12700" dir="16200000" sx="98000" sy="98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linkClick r:id="rId3"/>
              </a:rPr>
              <a:t>http://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linkClick r:id="rId3"/>
              </a:rPr>
              <a:t>www.doleta.gov/oa/employers/apprenticeship_toolkit.pdf</a:t>
            </a:r>
            <a:endParaRPr lang="en-US" sz="20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5898" y="2209800"/>
            <a:ext cx="4029502" cy="24406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Registered Apprenticeship</a:t>
            </a:r>
          </a:p>
          <a:p>
            <a:pPr algn="ctr">
              <a:spcBef>
                <a:spcPts val="1800"/>
              </a:spcBef>
            </a:pPr>
            <a:r>
              <a:rPr lang="en-US" sz="4000" dirty="0" smtClean="0">
                <a:solidFill>
                  <a:schemeClr val="bg1"/>
                </a:solidFill>
              </a:rPr>
              <a:t>Quick-Start Toolkit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4E1F-8823-4BD1-89E5-0D4896F414BD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410200" y="3276600"/>
            <a:ext cx="3048000" cy="0"/>
          </a:xfrm>
          <a:prstGeom prst="line">
            <a:avLst/>
          </a:prstGeom>
          <a:ln cap="rnd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68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664970"/>
            <a:ext cx="9144000" cy="10782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743200"/>
            <a:ext cx="9144000" cy="29718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 lIns="91440" rIns="91440">
            <a:noAutofit/>
          </a:bodyPr>
          <a:lstStyle/>
          <a:p>
            <a:r>
              <a:rPr lang="en-US" sz="2300" b="1" dirty="0" smtClean="0">
                <a:solidFill>
                  <a:schemeClr val="bg1"/>
                </a:solidFill>
              </a:rPr>
              <a:t>The Registered Apprenticeship Quick-Start Tool Kit features five steps to go from “exploring” to “launching” an RA program.</a:t>
            </a:r>
            <a:endParaRPr lang="en-US" sz="23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4E1F-8823-4BD1-89E5-0D4896F414BD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Picture 7" descr="http://www.doleta.gov/oa/employers/apprenticeship_toolkit.pdf - Windows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9" t="12402" r="33135" b="2181"/>
          <a:stretch/>
        </p:blipFill>
        <p:spPr>
          <a:xfrm>
            <a:off x="533400" y="1676400"/>
            <a:ext cx="1956216" cy="2667000"/>
          </a:xfrm>
          <a:prstGeom prst="rect">
            <a:avLst/>
          </a:prstGeom>
          <a:ln w="12700">
            <a:solidFill>
              <a:schemeClr val="tx2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9" name="Picture 8" descr="apprenticeship_toolkit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4" t="49024" r="55902" b="22290"/>
          <a:stretch/>
        </p:blipFill>
        <p:spPr>
          <a:xfrm>
            <a:off x="1905000" y="2209800"/>
            <a:ext cx="3581400" cy="36576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5638800" y="2887465"/>
            <a:ext cx="3276600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1800"/>
              </a:spcAft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76200" dist="38100" dir="2700000" algn="tl">
                    <a:schemeClr val="tx2">
                      <a:lumMod val="50000"/>
                      <a:alpha val="85000"/>
                    </a:schemeClr>
                  </a:outerShdw>
                </a:effectLst>
              </a:rPr>
              <a:t>Step-by-Step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38800" y="3698928"/>
            <a:ext cx="3276600" cy="1025472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lIns="0" tIns="0" rIns="0" bIns="0" rtlCol="0" anchor="t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en-US" sz="4800" b="1" dirty="0" smtClean="0">
                <a:ln/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88900">
                    <a:schemeClr val="accent1">
                      <a:lumMod val="20000"/>
                      <a:lumOff val="80000"/>
                      <a:alpha val="16000"/>
                    </a:schemeClr>
                  </a:glow>
                </a:effectLst>
              </a:rPr>
              <a:t>“Action” Guide</a:t>
            </a:r>
            <a:endParaRPr lang="en-US" sz="4800" b="1" dirty="0">
              <a:ln/>
              <a:solidFill>
                <a:schemeClr val="tx1">
                  <a:lumMod val="65000"/>
                  <a:lumOff val="35000"/>
                </a:schemeClr>
              </a:solidFill>
              <a:effectLst>
                <a:glow rad="88900">
                  <a:schemeClr val="accent1">
                    <a:lumMod val="20000"/>
                    <a:lumOff val="80000"/>
                    <a:alpha val="16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393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Each “step” includes details on aspects of 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Registered Apprenticeship, links to other resources, 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and real-world examples.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apprenticeship_toolkit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4" t="48446" r="31818" b="15896"/>
          <a:stretch/>
        </p:blipFill>
        <p:spPr>
          <a:xfrm>
            <a:off x="417946" y="1905000"/>
            <a:ext cx="3736109" cy="15752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4E1F-8823-4BD1-89E5-0D4896F414BD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263417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Information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23" y="4821999"/>
            <a:ext cx="3657600" cy="157591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 descr="apprenticeship_toolkit.pdf - Adobe Read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6" t="44125" r="34344" b="22824"/>
          <a:stretch/>
        </p:blipFill>
        <p:spPr>
          <a:xfrm>
            <a:off x="4953000" y="2939151"/>
            <a:ext cx="3733800" cy="157501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43023" y="407289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Inspiration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2288738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Resources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23" y="4811113"/>
            <a:ext cx="3657600" cy="157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7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1 focuses on Exploring  Apprenticeship as a strategy to meet the need for skilled workers.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09" y="1331913"/>
            <a:ext cx="4154715" cy="537368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Right"/>
            <a:lightRig rig="threePt" dir="t"/>
          </a:scene3d>
          <a:sp3d contourW="38100">
            <a:bevelT w="12700" h="25400" prst="coolSlant"/>
            <a:contourClr>
              <a:srgbClr val="5578A2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267200" y="1602690"/>
            <a:ext cx="464932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400050">
              <a:spcBef>
                <a:spcPts val="24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£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Apprenticeship is an employer-driven model,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combining on-the-job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with classroom instruction</a:t>
            </a:r>
          </a:p>
          <a:p>
            <a:pPr marL="742950" indent="-400050">
              <a:spcBef>
                <a:spcPts val="24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£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apprenticeship strategy can be customized to meet the specific workforce needs of every business</a:t>
            </a:r>
          </a:p>
          <a:p>
            <a:pPr marL="742950" indent="-400050">
              <a:spcBef>
                <a:spcPts val="24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£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an “earn and learn” model – apprentices receive a paycheck from Day 1</a:t>
            </a:r>
          </a:p>
        </p:txBody>
      </p:sp>
    </p:spTree>
    <p:extLst>
      <p:ext uri="{BB962C8B-B14F-4D97-AF65-F5344CB8AC3E}">
        <p14:creationId xmlns:p14="http://schemas.microsoft.com/office/powerpoint/2010/main" val="304449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8.0&quot;&gt;&lt;object type=&quot;1&quot; unique_id=&quot;10001&quot;&gt;&lt;object type=&quot;2&quot; unique_id=&quot;11404&quot;&gt;&lt;object type=&quot;3&quot; unique_id=&quot;11413&quot;&gt;&lt;property id=&quot;20148&quot; value=&quot;5&quot;/&gt;&lt;property id=&quot;20300&quot; value=&quot;Slide 20 - &amp;quot;Step 3 also involves deciding which type of Apprenticeship program design to use.&amp;quot;&quot;/&gt;&lt;property id=&quot;20307&quot; value=&quot;266&quot;/&gt;&lt;/object&gt;&lt;object type=&quot;3&quot; unique_id=&quot;11417&quot;&gt;&lt;property id=&quot;20148&quot; value=&quot;5&quot;/&gt;&lt;property id=&quot;20300&quot; value=&quot;Slide 6&quot;/&gt;&lt;property id=&quot;20307&quot; value=&quot;267&quot;/&gt;&lt;/object&gt;&lt;object type=&quot;3&quot; unique_id=&quot;11422&quot;&gt;&lt;property id=&quot;20148&quot; value=&quot;5&quot;/&gt;&lt;property id=&quot;20300&quot; value=&quot;Slide 24 - &amp;quot;Step 4 focuses on Registering your Program. &amp;quot;&quot;/&gt;&lt;property id=&quot;20307&quot; value=&quot;279&quot;/&gt;&lt;/object&gt;&lt;object type=&quot;3&quot; unique_id=&quot;11423&quot;&gt;&lt;property id=&quot;20148&quot; value=&quot;5&quot;/&gt;&lt;property id=&quot;20300&quot; value=&quot;Slide 28 - &amp;quot;Step 5 focuses on Launching a new Registered Apprenticeship program.&amp;quot;&quot;/&gt;&lt;property id=&quot;20307&quot; value=&quot;281&quot;/&gt;&lt;/object&gt;&lt;object type=&quot;3&quot; unique_id=&quot;21377&quot;&gt;&lt;property id=&quot;20148&quot; value=&quot;5&quot;/&gt;&lt;property id=&quot;20300&quot; value=&quot;Slide 1 - &amp;quot; From Exploration to Launch: Registered Apprenticeship  Quick-Start Toolkit  &amp;quot;&quot;/&gt;&lt;property id=&quot;20307&quot; value=&quot;291&quot;/&gt;&lt;/object&gt;&lt;object type=&quot;3&quot; unique_id=&quot;21379&quot;&gt;&lt;property id=&quot;20148&quot; value=&quot;5&quot;/&gt;&lt;property id=&quot;20300&quot; value=&quot;Slide 2 - &amp;quot;Where are you?&amp;quot;&quot;/&gt;&lt;property id=&quot;20307&quot; value=&quot;292&quot;/&gt;&lt;/object&gt;&lt;object type=&quot;3&quot; unique_id=&quot;21380&quot;&gt;&lt;property id=&quot;20148&quot; value=&quot;5&quot;/&gt;&lt;property id=&quot;20300&quot; value=&quot;Slide 3 - &amp;quot;Here’s what you can expect                                               to get out of today’s webinar!&amp;quot;&quot;/&gt;&lt;property id=&quot;20307&quot; value=&quot;293&quot;/&gt;&lt;/object&gt;&lt;object type=&quot;3&quot; unique_id=&quot;21381&quot;&gt;&lt;property id=&quot;20148&quot; value=&quot;5&quot;/&gt;&lt;property id=&quot;20300&quot; value=&quot;Slide 4 - &amp;quot;Polling Question&amp;quot;&quot;/&gt;&lt;property id=&quot;20307&quot; value=&quot;295&quot;/&gt;&lt;/object&gt;&lt;object type=&quot;3&quot; unique_id=&quot;21382&quot;&gt;&lt;property id=&quot;20148&quot; value=&quot;5&quot;/&gt;&lt;property id=&quot;20300&quot; value=&quot;Slide 5 - &amp;quot;Speakers&amp;quot;&quot;/&gt;&lt;property id=&quot;20307&quot; value=&quot;296&quot;/&gt;&lt;/object&gt;&lt;object type=&quot;3&quot; unique_id=&quot;21383&quot;&gt;&lt;property id=&quot;20148&quot; value=&quot;5&quot;/&gt;&lt;property id=&quot;20300&quot; value=&quot;Slide 7 - &amp;quot;The Registered Apprenticeship Quick-Start Tool Kit features five steps to go from “exploring” to “launching” an RA &quot;/&gt;&lt;property id=&quot;20307&quot; value=&quot;268&quot;/&gt;&lt;/object&gt;&lt;object type=&quot;3&quot; unique_id=&quot;21384&quot;&gt;&lt;property id=&quot;20148&quot; value=&quot;5&quot;/&gt;&lt;property id=&quot;20300&quot; value=&quot;Slide 8 - &amp;quot;Each “step” includes details on aspects of  Registered Apprenticeship, links to other resources,  and real-world ex&quot;/&gt;&lt;property id=&quot;20307&quot; value=&quot;269&quot;/&gt;&lt;/object&gt;&lt;object type=&quot;3&quot; unique_id=&quot;21385&quot;&gt;&lt;property id=&quot;20148&quot; value=&quot;5&quot;/&gt;&lt;property id=&quot;20300&quot; value=&quot;Slide 9 - &amp;quot;Step 1 focuses on Exploring  Apprenticeship as a strategy to meet the need for skilled workers.&amp;quot;&quot;/&gt;&lt;property id=&quot;20307&quot; value=&quot;302&quot;/&gt;&lt;/object&gt;&lt;object type=&quot;3&quot; unique_id=&quot;21386&quot;&gt;&lt;property id=&quot;20148&quot; value=&quot;5&quot;/&gt;&lt;property id=&quot;20300&quot; value=&quot;Slide 10 - &amp;quot;Exploring Registered Apprenticeship as a strategy entails identifying an employer’s workforce challenges.&amp;quot;&quot;/&gt;&lt;property id=&quot;20307&quot; value=&quot;301&quot;/&gt;&lt;/object&gt;&lt;object type=&quot;3&quot; unique_id=&quot;21387&quot;&gt;&lt;property id=&quot;20148&quot; value=&quot;5&quot;/&gt;&lt;property id=&quot;20300&quot; value=&quot;Slide 12 - &amp;quot;Step 2 focuses on Partnerships in Developing Registered Apprenticeship Programs and roles for potential partners.&amp;quot;&quot;/&gt;&lt;property id=&quot;20307&quot; value=&quot;270&quot;/&gt;&lt;/object&gt;&lt;object type=&quot;3&quot; unique_id=&quot;21389&quot;&gt;&lt;property id=&quot;20148&quot; value=&quot;5&quot;/&gt;&lt;property id=&quot;20300&quot; value=&quot;Slide 13&quot;/&gt;&lt;property id=&quot;20307&quot; value=&quot;304&quot;/&gt;&lt;/object&gt;&lt;object type=&quot;3&quot; unique_id=&quot;21393&quot;&gt;&lt;property id=&quot;20148&quot; value=&quot;5&quot;/&gt;&lt;property id=&quot;20300&quot; value=&quot;Slide 29 - &amp;quot;Step 5 focuses on Launching a new Registered Apprenticeship program.&amp;quot;&quot;/&gt;&lt;property id=&quot;20307&quot; value=&quot;284&quot;/&gt;&lt;/object&gt;&lt;object type=&quot;3&quot; unique_id=&quot;21394&quot;&gt;&lt;property id=&quot;20148&quot; value=&quot;5&quot;/&gt;&lt;property id=&quot;20300&quot; value=&quot;Slide 30 - &amp;quot;Discussion on Step 5&amp;quot;&quot;/&gt;&lt;property id=&quot;20307&quot; value=&quot;288&quot;/&gt;&lt;/object&gt;&lt;object type=&quot;3&quot; unique_id=&quot;21395&quot;&gt;&lt;property id=&quot;20148&quot; value=&quot;5&quot;/&gt;&lt;property id=&quot;20300&quot; value=&quot;Slide 31 - &amp;quot;Please enter your questions in the Chat Room! &amp;quot;&quot;/&gt;&lt;property id=&quot;20307&quot; value=&quot;297&quot;/&gt;&lt;/object&gt;&lt;object type=&quot;3&quot; unique_id=&quot;21396&quot;&gt;&lt;property id=&quot;20148&quot; value=&quot;5&quot;/&gt;&lt;property id=&quot;20300&quot; value=&quot;Slide 32 - &amp;quot;Resources&amp;quot;&quot;/&gt;&lt;property id=&quot;20307&quot; value=&quot;299&quot;/&gt;&lt;/object&gt;&lt;object type=&quot;3&quot; unique_id=&quot;21397&quot;&gt;&lt;property id=&quot;20148&quot; value=&quot;5&quot;/&gt;&lt;property id=&quot;20300&quot; value=&quot;Slide 33 - &amp;quot;Speakers’ Contact Information&amp;quot;&quot;/&gt;&lt;property id=&quot;20307&quot; value=&quot;300&quot;/&gt;&lt;/object&gt;&lt;object type=&quot;3&quot; unique_id=&quot;21398&quot;&gt;&lt;property id=&quot;20148&quot; value=&quot;5&quot;/&gt;&lt;property id=&quot;20300&quot; value=&quot;Slide 34&quot;/&gt;&lt;property id=&quot;20307&quot; value=&quot;298&quot;/&gt;&lt;/object&gt;&lt;object type=&quot;3&quot; unique_id=&quot;37161&quot;&gt;&lt;property id=&quot;20148&quot; value=&quot;5&quot;/&gt;&lt;property id=&quot;20300&quot; value=&quot;Slide 17 - &amp;quot;There are five core components to apprenticeship programs.&amp;quot;&quot;/&gt;&lt;property id=&quot;20307&quot; value=&quot;305&quot;/&gt;&lt;/object&gt;&lt;object type=&quot;3&quot; unique_id=&quot;37162&quot;&gt;&lt;property id=&quot;20148&quot; value=&quot;5&quot;/&gt;&lt;property id=&quot;20300&quot; value=&quot;Slide 18 - &amp;quot;There are five core components to apprenticeship programs.&amp;quot;&quot;/&gt;&lt;property id=&quot;20307&quot; value=&quot;306&quot;/&gt;&lt;/object&gt;&lt;object type=&quot;3&quot; unique_id=&quot;37353&quot;&gt;&lt;property id=&quot;20148&quot; value=&quot;5&quot;/&gt;&lt;property id=&quot;20300&quot; value=&quot;Slide 16 - &amp;quot;Step 3 focuses on Building the Core Components of your apprenticeship Program. &amp;quot;&quot;/&gt;&lt;property id=&quot;20307&quot; value=&quot;307&quot;/&gt;&lt;/object&gt;&lt;object type=&quot;3&quot; unique_id=&quot;37889&quot;&gt;&lt;property id=&quot;20148&quot; value=&quot;5&quot;/&gt;&lt;property id=&quot;20300&quot; value=&quot;Slide 26 - &amp;quot;Why is it important to register an apprenticeship program?&amp;quot;&quot;/&gt;&lt;property id=&quot;20307&quot; value=&quot;309&quot;/&gt;&lt;/object&gt;&lt;object type=&quot;3&quot; unique_id=&quot;38050&quot;&gt;&lt;property id=&quot;20148&quot; value=&quot;5&quot;/&gt;&lt;property id=&quot;20300&quot; value=&quot;Slide 21 - &amp;quot;Registered Apprenticeship also offers flexibility in the type of training model selected.&amp;quot;&quot;/&gt;&lt;property id=&quot;20307&quot; value=&quot;310&quot;/&gt;&lt;/object&gt;&lt;object type=&quot;3&quot; unique_id=&quot;38145&quot;&gt;&lt;property id=&quot;20148&quot; value=&quot;5&quot;/&gt;&lt;property id=&quot;20300&quot; value=&quot;Slide 14&quot;/&gt;&lt;property id=&quot;20307&quot; value=&quot;311&quot;/&gt;&lt;/object&gt;&lt;object type=&quot;3&quot; unique_id=&quot;38147&quot;&gt;&lt;property id=&quot;20148&quot; value=&quot;5&quot;/&gt;&lt;property id=&quot;20300&quot; value=&quot;Slide 11 - &amp;quot;Discussion on Step 1&amp;quot;&quot;/&gt;&lt;property id=&quot;20307&quot; value=&quot;312&quot;/&gt;&lt;/object&gt;&lt;object type=&quot;3&quot; unique_id=&quot;38148&quot;&gt;&lt;property id=&quot;20148&quot; value=&quot;5&quot;/&gt;&lt;property id=&quot;20300&quot; value=&quot;Slide 15 - &amp;quot;Discussion on Step 2&amp;quot;&quot;/&gt;&lt;property id=&quot;20307&quot; value=&quot;313&quot;/&gt;&lt;/object&gt;&lt;object type=&quot;3&quot; unique_id=&quot;38150&quot;&gt;&lt;property id=&quot;20148&quot; value=&quot;5&quot;/&gt;&lt;property id=&quot;20300&quot; value=&quot;Slide 23 - &amp;quot;Discussion on Step 3&amp;quot;&quot;/&gt;&lt;property id=&quot;20307&quot; value=&quot;315&quot;/&gt;&lt;/object&gt;&lt;object type=&quot;3&quot; unique_id=&quot;38151&quot;&gt;&lt;property id=&quot;20148&quot; value=&quot;5&quot;/&gt;&lt;property id=&quot;20300&quot; value=&quot;Slide 25 - &amp;quot;Join leading companies across the country…&amp;quot;&quot;/&gt;&lt;property id=&quot;20307&quot; value=&quot;317&quot;/&gt;&lt;/object&gt;&lt;object type=&quot;3&quot; unique_id=&quot;38152&quot;&gt;&lt;property id=&quot;20148&quot; value=&quot;5&quot;/&gt;&lt;property id=&quot;20300&quot; value=&quot;Slide 27 - &amp;quot;Discussion on Step 4&amp;quot;&quot;/&gt;&lt;property id=&quot;20307&quot; value=&quot;316&quot;/&gt;&lt;/object&gt;&lt;object type=&quot;3&quot; unique_id=&quot;39168&quot;&gt;&lt;property id=&quot;20148&quot; value=&quot;5&quot;/&gt;&lt;property id=&quot;20300&quot; value=&quot;Slide 22 - &amp;quot;Pre-Apprenticeship activities can also be built into a Registered Apprenticeship model.&amp;quot;&quot;/&gt;&lt;property id=&quot;20307&quot; value=&quot;320&quot;/&gt;&lt;/object&gt;&lt;object type=&quot;3&quot; unique_id=&quot;40001&quot;&gt;&lt;property id=&quot;20148&quot; value=&quot;5&quot;/&gt;&lt;property id=&quot;20300&quot; value=&quot;Slide 19 - &amp;quot;Businesses already have many – or even all – of the core components in place.&amp;quot;&quot;/&gt;&lt;property id=&quot;20307&quot; value=&quot;321&quot;/&gt;&lt;/object&gt;&lt;/object&gt;&lt;object type=&quot;8&quot; unique_id=&quot;1141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Networking trio design temp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79646"/>
      </a:accent2>
      <a:accent3>
        <a:srgbClr val="9BBB59"/>
      </a:accent3>
      <a:accent4>
        <a:srgbClr val="8064A2"/>
      </a:accent4>
      <a:accent5>
        <a:srgbClr val="4BACC6"/>
      </a:accent5>
      <a:accent6>
        <a:srgbClr val="C0504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Networking trio design template</Template>
  <TotalTime>0</TotalTime>
  <Words>1264</Words>
  <Application>Microsoft Office PowerPoint</Application>
  <PresentationFormat>On-screen Show (4:3)</PresentationFormat>
  <Paragraphs>282</Paragraphs>
  <Slides>34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Networking trio design template</vt:lpstr>
      <vt:lpstr> From Exploration to Launch: Registered Apprenticeship  Quick-Start Toolkit  </vt:lpstr>
      <vt:lpstr>Where are you?</vt:lpstr>
      <vt:lpstr>Here’s what you can expect                                               to get out of today’s webinar!</vt:lpstr>
      <vt:lpstr>Polling Question</vt:lpstr>
      <vt:lpstr>Speakers</vt:lpstr>
      <vt:lpstr>PowerPoint Presentation</vt:lpstr>
      <vt:lpstr>The Registered Apprenticeship Quick-Start Tool Kit features five steps to go from “exploring” to “launching” an RA program.</vt:lpstr>
      <vt:lpstr>Each “step” includes details on aspects of  Registered Apprenticeship, links to other resources,  and real-world examples.</vt:lpstr>
      <vt:lpstr>Step 1 focuses on Exploring  Apprenticeship as a strategy to meet the need for skilled workers.</vt:lpstr>
      <vt:lpstr>Exploring Registered Apprenticeship as a strategy entails identifying an employer’s workforce challenges.</vt:lpstr>
      <vt:lpstr>Discussion on Step 1</vt:lpstr>
      <vt:lpstr>Step 2 focuses on Partnerships in Developing Registered Apprenticeship Programs and roles for potential partners.</vt:lpstr>
      <vt:lpstr>PowerPoint Presentation</vt:lpstr>
      <vt:lpstr>PowerPoint Presentation</vt:lpstr>
      <vt:lpstr>Discussion on Step 2</vt:lpstr>
      <vt:lpstr>Step 3 focuses on Building the Core Components of your apprenticeship Program. </vt:lpstr>
      <vt:lpstr>There are five core components to apprenticeship programs.</vt:lpstr>
      <vt:lpstr>There are five core components to apprenticeship programs.</vt:lpstr>
      <vt:lpstr>Businesses already have many – or even all – of the core components in place.</vt:lpstr>
      <vt:lpstr>Step 3 also involves deciding which type of Apprenticeship program design to use.</vt:lpstr>
      <vt:lpstr>Registered Apprenticeship also offers flexibility in the type of training model selected.</vt:lpstr>
      <vt:lpstr>Pre-Apprenticeship activities can also be built into a Registered Apprenticeship model.</vt:lpstr>
      <vt:lpstr>Discussion on Step 3</vt:lpstr>
      <vt:lpstr>Step 4 focuses on Registering your Program. </vt:lpstr>
      <vt:lpstr>Join leading companies across the country…</vt:lpstr>
      <vt:lpstr>Why is it important to register an apprenticeship program?</vt:lpstr>
      <vt:lpstr>Discussion on Step 4</vt:lpstr>
      <vt:lpstr>Step 5 focuses on Launching a new Registered Apprenticeship program.</vt:lpstr>
      <vt:lpstr>Step 5 focuses on Launching a new Registered Apprenticeship program.</vt:lpstr>
      <vt:lpstr>Discussion on Step 5</vt:lpstr>
      <vt:lpstr>Please enter your questions in the Chat Room! </vt:lpstr>
      <vt:lpstr>Resources</vt:lpstr>
      <vt:lpstr>Speakers’ Contact Information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2009-09-02T19:35:42Z</dcterms:created>
  <dcterms:modified xsi:type="dcterms:W3CDTF">2015-02-26T16:25:14Z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TC102413891033</vt:lpwstr>
  </property>
</Properties>
</file>