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4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D0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85507" autoAdjust="0"/>
  </p:normalViewPr>
  <p:slideViewPr>
    <p:cSldViewPr>
      <p:cViewPr varScale="1">
        <p:scale>
          <a:sx n="76" d="100"/>
          <a:sy n="76" d="100"/>
        </p:scale>
        <p:origin x="153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7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8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87841191066998"/>
          <c:y val="8.5308056872037921E-2"/>
          <c:w val="0.43672456575682383"/>
          <c:h val="0.8341232227488151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993300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99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Direct</c:v>
                </c:pt>
                <c:pt idx="1">
                  <c:v>Indirect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750000</c:v>
                </c:pt>
                <c:pt idx="1">
                  <c:v>250000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cat>
            <c:strRef>
              <c:f>Sheet1!$B$1:$C$1</c:f>
              <c:strCache>
                <c:ptCount val="2"/>
                <c:pt idx="0">
                  <c:v>Direct</c:v>
                </c:pt>
                <c:pt idx="1">
                  <c:v>Indirect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66BDE-D068-4249-AB64-0BEBE68ECC3F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5A302-D41C-4B23-80F6-08ACBE25C2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03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D36C65-349B-4AAB-8212-A19BFF251CDA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0B391C-B38E-48E0-9598-B7BE36BD1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6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1282606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F8A02B-8E13-48FF-9FED-B4F36D179D0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2" tIns="45282" rIns="90562" bIns="45282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8845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FD82F-E8F9-478F-B7E0-8521ECB29B3A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7816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6FA0B-6A57-4097-988A-78A45E0BC94D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2" tIns="45282" rIns="90562" bIns="45282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2248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403E51-734C-4243-973B-DBB0095EF365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93" tIns="44496" rIns="88993" bIns="44496"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D1A6F1-0E4E-44FD-A867-9D4B61F43628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93" tIns="44496" rIns="88993" bIns="44496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8277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2725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6261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C268789-890C-4204-AC5D-22511B1287BD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265613"/>
            <a:ext cx="5140325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2" rIns="91365" bIns="45682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8112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658371-0B4E-46B7-BDDB-55937927F64B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4449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8" tIns="46159" rIns="92318" bIns="46159"/>
          <a:lstStyle/>
          <a:p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409162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91C-B38E-48E0-9598-B7BE36BD194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1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i="1" smtClean="0"/>
          </a:p>
        </p:txBody>
      </p:sp>
    </p:spTree>
    <p:extLst>
      <p:ext uri="{BB962C8B-B14F-4D97-AF65-F5344CB8AC3E}">
        <p14:creationId xmlns:p14="http://schemas.microsoft.com/office/powerpoint/2010/main" val="426548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376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19D08E-A6CD-4542-9E8A-DBD361D21948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5325"/>
            <a:ext cx="4630737" cy="3473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8702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7D048D-CFB5-426B-8B75-BAF293AAC2C3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2" tIns="45282" rIns="90562" bIns="45282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777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FE02F4-913C-4B46-87BB-61FED087CA0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2" tIns="45282" rIns="90562" bIns="45282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38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1AC47-C7CD-4BE9-B0CA-26AECC16E3F7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2" tIns="45282" rIns="90562" bIns="45282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096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D5EF37-E9BE-4997-9472-5A8C15F9083E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3738"/>
            <a:ext cx="4629150" cy="347186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79913"/>
            <a:ext cx="5164137" cy="4165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9614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8B1288-7F7B-4F00-A365-F71E82DFA74B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484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43897"/>
          </a:xfrm>
          <a:prstGeom prst="rect">
            <a:avLst/>
          </a:prstGeom>
        </p:spPr>
      </p:pic>
      <p:pic>
        <p:nvPicPr>
          <p:cNvPr id="8" name="Picture 7" descr="dol_sym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6157912"/>
            <a:ext cx="559594" cy="54768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8200" y="6248400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United</a:t>
            </a:r>
            <a:r>
              <a:rPr lang="en-US" sz="1100" baseline="0" dirty="0" smtClean="0"/>
              <a:t> States Department of Labor</a:t>
            </a:r>
            <a:endParaRPr lang="en-US" sz="1100" dirty="0" smtClean="0"/>
          </a:p>
          <a:p>
            <a:r>
              <a:rPr lang="en-US" sz="1100" dirty="0" smtClean="0"/>
              <a:t>Employment &amp;</a:t>
            </a:r>
            <a:r>
              <a:rPr lang="en-US" sz="1100" baseline="0" dirty="0" smtClean="0"/>
              <a:t> Training Administration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woman_on_key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6065838"/>
            <a:ext cx="285908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 descr="US D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976938"/>
            <a:ext cx="2486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0" y="1638300"/>
            <a:ext cx="9144000" cy="52197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6" name="Picture 25" descr="US DO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135688"/>
            <a:ext cx="23653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3" b="15167"/>
          <a:stretch>
            <a:fillRect/>
          </a:stretch>
        </p:blipFill>
        <p:spPr bwMode="auto">
          <a:xfrm>
            <a:off x="6526213" y="6073775"/>
            <a:ext cx="261778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54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3276-2AA4-4179-9A02-A109F47D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2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 anchor="b" anchorCtr="0">
            <a:noAutofit/>
          </a:bodyPr>
          <a:lstStyle>
            <a:lvl1pPr algn="l">
              <a:defRPr sz="3600"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069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381000" cy="365125"/>
          </a:xfrm>
        </p:spPr>
        <p:txBody>
          <a:bodyPr/>
          <a:lstStyle>
            <a:lvl1pPr>
              <a:defRPr/>
            </a:lvl1pPr>
          </a:lstStyle>
          <a:p>
            <a:fld id="{E39BDA7E-A676-4451-9734-18A5FAFC17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aaccct_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95400" y="6181541"/>
            <a:ext cx="6553200" cy="67645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03CB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1362075"/>
          </a:xfrm>
        </p:spPr>
        <p:txBody>
          <a:bodyPr anchor="b"/>
          <a:lstStyle>
            <a:lvl1pPr algn="ctr">
              <a:defRPr sz="4000" b="0" cap="none" baseline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accct_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43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39D6C-E73F-43D5-81AB-322C1525A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grants/financial_reporting.cfm" TargetMode="External"/><Relationship Id="rId2" Type="http://schemas.openxmlformats.org/officeDocument/2006/relationships/hyperlink" Target="https://etareporting.workforce3one.org/view/4011130549705686017/inf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oasam/boc/dcd/index.htm" TargetMode="External"/><Relationship Id="rId2" Type="http://schemas.openxmlformats.org/officeDocument/2006/relationships/hyperlink" Target="http://etareporting.workforce3on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tareporting.workforce3one.org/view/4011200950256115537/inf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areporting.workforce3one.org/view/4011130549531844024/info" TargetMode="External"/><Relationship Id="rId5" Type="http://schemas.openxmlformats.org/officeDocument/2006/relationships/hyperlink" Target="https://www.workforce3one.org/view/4201120336293625358/info" TargetMode="External"/><Relationship Id="rId4" Type="http://schemas.openxmlformats.org/officeDocument/2006/relationships/hyperlink" Target="https://etareporting.workforce3one.org/view/4011130552739025566/inf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1638300"/>
            <a:ext cx="9144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Aft>
                <a:spcPts val="1200"/>
              </a:spcAft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Aft>
                <a:spcPts val="1200"/>
              </a:spcAft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Aft>
                <a:spcPts val="1200"/>
              </a:spcAft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24100"/>
            <a:ext cx="9144000" cy="26924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TAA-CCCT Round 4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Grantee 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 and Administrative Q&amp;A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6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705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sz="3000"/>
              <a:t>Administrative Costs - Compliance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204788" y="1466851"/>
            <a:ext cx="8718550" cy="4629150"/>
          </a:xfrm>
        </p:spPr>
        <p:txBody>
          <a:bodyPr/>
          <a:lstStyle/>
          <a:p>
            <a:pPr>
              <a:spcAft>
                <a:spcPts val="4200"/>
              </a:spcAft>
            </a:pPr>
            <a:r>
              <a:rPr lang="en-US" altLang="en-US" sz="2800" smtClean="0"/>
              <a:t>Tracked, accounted for &amp; reported quarterly</a:t>
            </a:r>
          </a:p>
          <a:p>
            <a:pPr>
              <a:spcAft>
                <a:spcPts val="4200"/>
              </a:spcAft>
            </a:pPr>
            <a:r>
              <a:rPr lang="en-US" altLang="en-US" sz="2800" smtClean="0"/>
              <a:t>Measured at conclusion of grant period</a:t>
            </a:r>
          </a:p>
          <a:p>
            <a:pPr>
              <a:spcAft>
                <a:spcPts val="4200"/>
              </a:spcAft>
            </a:pPr>
            <a:r>
              <a:rPr lang="en-US" altLang="en-US" sz="2800" smtClean="0"/>
              <a:t>Not a compliance issue during life of grant</a:t>
            </a:r>
          </a:p>
          <a:p>
            <a:pPr>
              <a:spcAft>
                <a:spcPts val="4200"/>
              </a:spcAft>
            </a:pPr>
            <a:r>
              <a:rPr lang="en-US" altLang="en-US" sz="2800" smtClean="0"/>
              <a:t>If exceed 10% at end of grant, costs will be disallowed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17303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"/>
          <a:stretch>
            <a:fillRect/>
          </a:stretch>
        </p:blipFill>
        <p:spPr bwMode="auto">
          <a:xfrm>
            <a:off x="0" y="-152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 anchor="t"/>
          <a:lstStyle/>
          <a:p>
            <a:pPr algn="l">
              <a:defRPr/>
            </a:pPr>
            <a:r>
              <a:rPr sz="4000" dirty="0"/>
              <a:t>Indirect </a:t>
            </a:r>
            <a:r>
              <a:rPr sz="4000" dirty="0" smtClean="0"/>
              <a:t>Costs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42139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1295400"/>
            <a:ext cx="2149475" cy="268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Direct Cost or Indirect Cost?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3200" dirty="0" smtClean="0"/>
              <a:t>Direct Costs</a:t>
            </a:r>
          </a:p>
          <a:p>
            <a:pPr lvl="1">
              <a:spcBef>
                <a:spcPts val="1200"/>
              </a:spcBef>
              <a:spcAft>
                <a:spcPts val="2400"/>
              </a:spcAft>
            </a:pPr>
            <a:r>
              <a:rPr lang="en-US" altLang="en-US" sz="2800" dirty="0" smtClean="0"/>
              <a:t>Cost identified with a specific grant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altLang="en-US" sz="3200" dirty="0" smtClean="0"/>
              <a:t>Indirect Costs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Cost shared among multiple programs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Cost shared among multiple categories</a:t>
            </a:r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8535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1295400"/>
            <a:ext cx="85550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3600" kern="0" dirty="0" smtClean="0"/>
              <a:t>Direct and Indirect Costs Can Be Either Administrative or Program and are reported separately</a:t>
            </a:r>
            <a:br>
              <a:rPr lang="en-US" altLang="en-US" sz="3600" kern="0" dirty="0" smtClean="0"/>
            </a:br>
            <a:endParaRPr lang="en-US" altLang="en-US" sz="3600" kern="0" dirty="0"/>
          </a:p>
          <a:p>
            <a:pPr>
              <a:defRPr/>
            </a:pPr>
            <a:r>
              <a:rPr lang="en-US" altLang="en-US" sz="3600" kern="0" dirty="0" smtClean="0"/>
              <a:t>To claim any indirect cost, program or administrative cost, you must have an Indirect Cost Rate Agreement.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78" y="0"/>
            <a:ext cx="8330882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kern="0" dirty="0" smtClean="0"/>
              <a:t>                                                             </a:t>
            </a:r>
            <a:br>
              <a:rPr lang="en-US" kern="0" dirty="0" smtClean="0"/>
            </a:br>
            <a:r>
              <a:rPr lang="en-US" kern="0" dirty="0"/>
              <a:t/>
            </a:r>
            <a:br>
              <a:rPr lang="en-US" kern="0" dirty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/>
              <a:t/>
            </a:r>
            <a:br>
              <a:rPr lang="en-US" kern="0" dirty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/>
              <a:t/>
            </a:r>
            <a:br>
              <a:rPr lang="en-US" kern="0" dirty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/>
              <a:t/>
            </a:r>
            <a:br>
              <a:rPr lang="en-US" kern="0" dirty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/>
              <a:t/>
            </a:r>
            <a:br>
              <a:rPr lang="en-US" kern="0" dirty="0"/>
            </a:br>
            <a:r>
              <a:rPr lang="en-US" kern="0" dirty="0" smtClean="0"/>
              <a:t>Claiming Program or Administrative Indirect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Cost Allocation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altLang="en-US" sz="2800" dirty="0" smtClean="0"/>
              <a:t>The process used to distribute costs based on the concept of benefits received</a:t>
            </a:r>
          </a:p>
          <a:p>
            <a:pPr>
              <a:spcAft>
                <a:spcPts val="4200"/>
              </a:spcAft>
            </a:pPr>
            <a:r>
              <a:rPr lang="en-US" altLang="en-US" sz="2800" dirty="0" smtClean="0"/>
              <a:t>Benefit to grant program and cost objectives in particular</a:t>
            </a:r>
          </a:p>
          <a:p>
            <a:pPr>
              <a:spcAft>
                <a:spcPts val="4200"/>
              </a:spcAft>
            </a:pPr>
            <a:r>
              <a:rPr lang="en-US" altLang="en-US" sz="2800" dirty="0" smtClean="0"/>
              <a:t>Direct charged to single objective, shared split across objectives, or indirect</a:t>
            </a:r>
          </a:p>
          <a:p>
            <a:pPr>
              <a:spcAft>
                <a:spcPts val="4200"/>
              </a:spcAft>
            </a:pPr>
            <a:r>
              <a:rPr lang="en-US" altLang="en-US" sz="2800" dirty="0" smtClean="0"/>
              <a:t>General Ledger or Books of Account</a:t>
            </a:r>
          </a:p>
          <a:p>
            <a:pPr>
              <a:spcAft>
                <a:spcPts val="4200"/>
              </a:spcAft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541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sz="3600" smtClean="0"/>
              <a:t>Administrative </a:t>
            </a:r>
            <a:r>
              <a:rPr sz="3600"/>
              <a:t>Costs ≠ </a:t>
            </a:r>
            <a:r>
              <a:rPr sz="3600" smtClean="0"/>
              <a:t>Indirect </a:t>
            </a:r>
            <a:r>
              <a:rPr sz="3600"/>
              <a:t>Costs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altLang="en-US" sz="3200" dirty="0" smtClean="0"/>
              <a:t>For ETA grants, administrative cost limits are based on a percent of the total grant award.</a:t>
            </a:r>
          </a:p>
          <a:p>
            <a:r>
              <a:rPr lang="en-US" altLang="en-US" sz="3200" dirty="0" smtClean="0"/>
              <a:t>Indirect cost rates are a percent of a specific direct cost base.</a:t>
            </a: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58406"/>
            <a:ext cx="3047999" cy="18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1155700" y="0"/>
            <a:ext cx="7988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r">
              <a:defRPr/>
            </a:pPr>
            <a:endParaRPr lang="en-US" sz="2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bg1"/>
                </a:solidFill>
              </a:uFill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605159"/>
              </p:ext>
            </p:extLst>
          </p:nvPr>
        </p:nvGraphicFramePr>
        <p:xfrm>
          <a:off x="771525" y="1415197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1828800" y="2590800"/>
            <a:ext cx="1499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  <a:cs typeface="Arial" pitchFamily="34" charset="0"/>
              </a:rPr>
              <a:t>475,000</a:t>
            </a:r>
          </a:p>
          <a:p>
            <a:pPr>
              <a:defRPr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  <a:cs typeface="Arial" pitchFamily="34" charset="0"/>
              </a:rPr>
              <a:t>Direct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4606925" y="5189220"/>
            <a:ext cx="1298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$75,000</a:t>
            </a:r>
          </a:p>
          <a:p>
            <a:pPr>
              <a:defRPr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Indirect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4572000" y="4038600"/>
            <a:ext cx="2667000" cy="198088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7"/>
          <p:cNvSpPr>
            <a:spLocks noChangeShapeType="1"/>
          </p:cNvSpPr>
          <p:nvPr/>
        </p:nvSpPr>
        <p:spPr bwMode="auto">
          <a:xfrm flipV="1">
            <a:off x="4572000" y="2667000"/>
            <a:ext cx="32766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6210300" y="3623468"/>
            <a:ext cx="1298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$55,000</a:t>
            </a:r>
          </a:p>
          <a:p>
            <a:pPr>
              <a:defRPr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Admin</a:t>
            </a:r>
          </a:p>
        </p:txBody>
      </p:sp>
      <p:sp>
        <p:nvSpPr>
          <p:cNvPr id="20491" name="Line 9"/>
          <p:cNvSpPr>
            <a:spLocks noChangeShapeType="1"/>
          </p:cNvSpPr>
          <p:nvPr/>
        </p:nvSpPr>
        <p:spPr bwMode="auto">
          <a:xfrm flipV="1">
            <a:off x="7239000" y="2667000"/>
            <a:ext cx="609600" cy="335248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Text Box 10"/>
          <p:cNvSpPr txBox="1">
            <a:spLocks noChangeArrowheads="1"/>
          </p:cNvSpPr>
          <p:nvPr/>
        </p:nvSpPr>
        <p:spPr bwMode="auto">
          <a:xfrm>
            <a:off x="632460" y="1173480"/>
            <a:ext cx="7543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Aft>
                <a:spcPts val="1200"/>
              </a:spcAft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Aft>
                <a:spcPts val="1200"/>
              </a:spcAft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Aft>
                <a:spcPts val="1200"/>
              </a:spcAft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224B50"/>
                </a:solidFill>
                <a:latin typeface="Century Gothic" pitchFamily="34" charset="0"/>
              </a:rPr>
              <a:t>$550,000 Total Grant Award</a:t>
            </a: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228600" y="111125"/>
            <a:ext cx="891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Administrative Costs May be BOTH </a:t>
            </a:r>
          </a:p>
          <a:p>
            <a:pPr algn="ctr">
              <a:defRPr/>
            </a:pP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Direct &amp; Indirect</a:t>
            </a:r>
          </a:p>
        </p:txBody>
      </p:sp>
    </p:spTree>
    <p:extLst>
      <p:ext uri="{BB962C8B-B14F-4D97-AF65-F5344CB8AC3E}">
        <p14:creationId xmlns:p14="http://schemas.microsoft.com/office/powerpoint/2010/main" val="270969509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200150"/>
            <a:ext cx="9144000" cy="1470025"/>
          </a:xfrm>
        </p:spPr>
        <p:txBody>
          <a:bodyPr/>
          <a:lstStyle/>
          <a:p>
            <a:pPr algn="ctr">
              <a:defRPr/>
            </a:pPr>
            <a:r>
              <a:rPr sz="3600" smtClean="0"/>
              <a:t>Fiscal and Administrative requirements</a:t>
            </a:r>
            <a:endParaRPr sz="3600"/>
          </a:p>
        </p:txBody>
      </p:sp>
      <p:pic>
        <p:nvPicPr>
          <p:cNvPr id="21507" name="Picture 11" descr="C:\Documents and Settings\ewell.maggie\Local Settings\Temporary Internet Files\Content.IE5\5CVQ6BM6\MC9004338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2643188"/>
            <a:ext cx="3389312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9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It’s all very simple…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447800"/>
            <a:ext cx="7924800" cy="4724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altLang="en-US" sz="2800" dirty="0" smtClean="0"/>
              <a:t>Written Policies and Sound Business Practices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altLang="en-US" sz="2800" dirty="0" smtClean="0"/>
              <a:t>Followed Consistently Over Time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altLang="en-US" sz="2800" dirty="0" smtClean="0"/>
              <a:t>With Each Funding Stream Treated Equally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altLang="en-US" sz="2800" dirty="0" smtClean="0"/>
              <a:t>With All Costs Being Necessary and Reasonable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altLang="en-US" sz="2800" dirty="0" smtClean="0"/>
              <a:t>Would be done similarly by a Prudent Person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altLang="en-US" sz="2800" dirty="0" smtClean="0"/>
              <a:t>Ensuring Proportionate Share and Benefits Received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endParaRPr lang="en-US" altLang="en-US" sz="2800" dirty="0" smtClean="0"/>
          </a:p>
        </p:txBody>
      </p:sp>
      <p:pic>
        <p:nvPicPr>
          <p:cNvPr id="2" name="Picture 5" descr="MC90005620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198438"/>
            <a:ext cx="11636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616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4400" dirty="0"/>
              <a:t>Federal Cost Principles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altLang="en-US" sz="2800" dirty="0" smtClean="0"/>
              <a:t>Set of government wide rules</a:t>
            </a:r>
          </a:p>
          <a:p>
            <a:pPr lvl="1">
              <a:lnSpc>
                <a:spcPct val="80000"/>
              </a:lnSpc>
              <a:spcAft>
                <a:spcPts val="1000"/>
              </a:spcAft>
            </a:pPr>
            <a:r>
              <a:rPr lang="en-US" altLang="en-US" sz="2400" dirty="0" smtClean="0"/>
              <a:t>2 CFR Part 220 (A-21) Educational Institutions</a:t>
            </a:r>
          </a:p>
          <a:p>
            <a:pPr lvl="1">
              <a:lnSpc>
                <a:spcPct val="80000"/>
              </a:lnSpc>
              <a:spcAft>
                <a:spcPts val="1000"/>
              </a:spcAft>
            </a:pPr>
            <a:r>
              <a:rPr lang="en-US" altLang="en-US" sz="2400" dirty="0" smtClean="0"/>
              <a:t>Incorporated by reference - Uniform Administrative Standards</a:t>
            </a:r>
          </a:p>
          <a:p>
            <a:pPr lvl="2">
              <a:lnSpc>
                <a:spcPct val="80000"/>
              </a:lnSpc>
              <a:spcAft>
                <a:spcPts val="1000"/>
              </a:spcAft>
            </a:pPr>
            <a:r>
              <a:rPr lang="en-US" altLang="en-US" sz="2000" dirty="0" smtClean="0"/>
              <a:t>29 CFR 97.22</a:t>
            </a:r>
          </a:p>
          <a:p>
            <a:pPr lvl="2">
              <a:lnSpc>
                <a:spcPct val="80000"/>
              </a:lnSpc>
              <a:spcAft>
                <a:spcPts val="1000"/>
              </a:spcAft>
            </a:pPr>
            <a:r>
              <a:rPr lang="en-US" altLang="en-US" sz="2000" dirty="0" smtClean="0"/>
              <a:t>29 CFR 95.27</a:t>
            </a:r>
          </a:p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altLang="en-US" sz="2800" dirty="0" smtClean="0"/>
              <a:t>Cost principles</a:t>
            </a:r>
          </a:p>
          <a:p>
            <a:pPr lvl="1">
              <a:lnSpc>
                <a:spcPct val="80000"/>
              </a:lnSpc>
              <a:spcAft>
                <a:spcPts val="1000"/>
              </a:spcAft>
            </a:pPr>
            <a:r>
              <a:rPr lang="en-US" altLang="en-US" sz="2400" dirty="0" smtClean="0"/>
              <a:t>Define conditions for charging costs</a:t>
            </a:r>
          </a:p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altLang="en-US" sz="2800" dirty="0" smtClean="0"/>
              <a:t>Types of Allowable costs</a:t>
            </a:r>
          </a:p>
          <a:p>
            <a:pPr lvl="1">
              <a:lnSpc>
                <a:spcPct val="80000"/>
              </a:lnSpc>
              <a:spcAft>
                <a:spcPts val="1000"/>
              </a:spcAft>
            </a:pPr>
            <a:r>
              <a:rPr lang="en-US" altLang="en-US" sz="2400" dirty="0" smtClean="0"/>
              <a:t>Allowable</a:t>
            </a:r>
          </a:p>
          <a:p>
            <a:pPr lvl="1">
              <a:lnSpc>
                <a:spcPct val="80000"/>
              </a:lnSpc>
              <a:spcAft>
                <a:spcPts val="1000"/>
              </a:spcAft>
            </a:pPr>
            <a:r>
              <a:rPr lang="en-US" altLang="en-US" sz="2400" dirty="0" smtClean="0"/>
              <a:t>Unallowable</a:t>
            </a:r>
          </a:p>
          <a:p>
            <a:pPr lvl="1">
              <a:lnSpc>
                <a:spcPct val="80000"/>
              </a:lnSpc>
              <a:spcAft>
                <a:spcPts val="1000"/>
              </a:spcAft>
            </a:pPr>
            <a:r>
              <a:rPr lang="en-US" altLang="en-US" sz="2400" dirty="0" smtClean="0"/>
              <a:t>Allowable with conditions</a:t>
            </a:r>
          </a:p>
        </p:txBody>
      </p:sp>
      <p:pic>
        <p:nvPicPr>
          <p:cNvPr id="23556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810000"/>
            <a:ext cx="17795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329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/>
        </p:nvSpPr>
        <p:spPr>
          <a:xfrm>
            <a:off x="461929" y="1959429"/>
            <a:ext cx="8217613" cy="2650671"/>
          </a:xfrm>
          <a:prstGeom prst="round2DiagRect">
            <a:avLst/>
          </a:prstGeom>
          <a:solidFill>
            <a:schemeClr val="bg1"/>
          </a:solidFill>
          <a:ln>
            <a:solidFill>
              <a:srgbClr val="0032D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smtClean="0"/>
              <a:t>Presenter</a:t>
            </a:r>
            <a:endParaRPr/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488950" y="2527300"/>
            <a:ext cx="8215313" cy="1574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Maggie Ewell</a:t>
            </a:r>
            <a:endParaRPr 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</a:rPr>
              <a:t>Division of Policy, Review, and Resolution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</a:rPr>
              <a:t>Office of Grants Management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rIns="0" bIns="0" anchor="b"/>
          <a:lstStyle/>
          <a:p>
            <a:pPr>
              <a:defRPr/>
            </a:pPr>
            <a:r>
              <a:rPr sz="4800" dirty="0"/>
              <a:t>Selected Items of Cost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spcBef>
                <a:spcPts val="1200"/>
              </a:spcBef>
              <a:spcAft>
                <a:spcPts val="1200"/>
              </a:spcAft>
            </a:pPr>
            <a:r>
              <a:rPr lang="en-US" altLang="en-US" sz="3200" dirty="0" smtClean="0"/>
              <a:t>3 types of Costs</a:t>
            </a:r>
          </a:p>
          <a:p>
            <a:pPr marL="639763" lvl="1" indent="-246063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Allowable</a:t>
            </a:r>
          </a:p>
          <a:p>
            <a:pPr marL="639763" lvl="1" indent="-246063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Unallowable</a:t>
            </a:r>
          </a:p>
          <a:p>
            <a:pPr marL="639763" lvl="1" indent="-246063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Allowable with Conditions</a:t>
            </a:r>
          </a:p>
          <a:p>
            <a:pPr marL="273050" indent="-273050">
              <a:spcBef>
                <a:spcPts val="1200"/>
              </a:spcBef>
              <a:spcAft>
                <a:spcPts val="1200"/>
              </a:spcAft>
            </a:pPr>
            <a:r>
              <a:rPr lang="en-US" altLang="en-US" sz="3200" dirty="0" smtClean="0"/>
              <a:t>If Cost not Treated</a:t>
            </a:r>
          </a:p>
          <a:p>
            <a:pPr marL="639763" lvl="1" indent="-246063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Principles of necessary and reasonable apply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68426"/>
            <a:ext cx="2895600" cy="239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8092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/>
              <a:t>Allowable Cost Standards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smtClean="0"/>
              <a:t>Necessary </a:t>
            </a:r>
          </a:p>
          <a:p>
            <a:pPr lvl="1">
              <a:spcAft>
                <a:spcPts val="3000"/>
              </a:spcAft>
            </a:pPr>
            <a:r>
              <a:rPr lang="en-US" altLang="en-US" sz="2800" dirty="0" smtClean="0"/>
              <a:t>To achieve grant outcomes</a:t>
            </a:r>
          </a:p>
          <a:p>
            <a:r>
              <a:rPr lang="en-US" altLang="en-US" sz="3200" dirty="0" smtClean="0"/>
              <a:t>Reasonable</a:t>
            </a:r>
          </a:p>
          <a:p>
            <a:pPr lvl="1">
              <a:spcAft>
                <a:spcPts val="3000"/>
              </a:spcAft>
            </a:pPr>
            <a:r>
              <a:rPr lang="en-US" altLang="en-US" sz="2800" dirty="0" smtClean="0"/>
              <a:t>Sound business practices</a:t>
            </a:r>
          </a:p>
          <a:p>
            <a:r>
              <a:rPr lang="en-US" altLang="en-US" sz="3200" dirty="0" smtClean="0"/>
              <a:t>Allocable</a:t>
            </a:r>
          </a:p>
          <a:p>
            <a:pPr lvl="1">
              <a:spcAft>
                <a:spcPts val="3000"/>
              </a:spcAft>
            </a:pPr>
            <a:r>
              <a:rPr lang="en-US" altLang="en-US" sz="2800" dirty="0" smtClean="0"/>
              <a:t>Only charge costs that clearly BENEFIT grant</a:t>
            </a:r>
          </a:p>
          <a:p>
            <a:r>
              <a:rPr lang="en-US" altLang="en-US" sz="3200" dirty="0" smtClean="0"/>
              <a:t>Additional standards</a:t>
            </a:r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04913"/>
            <a:ext cx="3810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053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sz="3300"/>
              <a:t>Grant Management Requirements	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200" dirty="0"/>
              <a:t>29 CFR Part 95</a:t>
            </a:r>
          </a:p>
          <a:p>
            <a:pPr lvl="1" algn="ctr">
              <a:buFontTx/>
              <a:buNone/>
              <a:defRPr/>
            </a:pPr>
            <a:r>
              <a:rPr lang="en-US" sz="2200" dirty="0"/>
              <a:t>Uniform Administrative Requirements</a:t>
            </a:r>
          </a:p>
          <a:p>
            <a:pPr>
              <a:spcAft>
                <a:spcPts val="3000"/>
              </a:spcAft>
              <a:defRPr/>
            </a:pPr>
            <a:r>
              <a:rPr lang="en-US" sz="2200" dirty="0" smtClean="0"/>
              <a:t>Financial Systems</a:t>
            </a:r>
          </a:p>
          <a:p>
            <a:pPr>
              <a:spcAft>
                <a:spcPts val="3000"/>
              </a:spcAft>
              <a:defRPr/>
            </a:pPr>
            <a:r>
              <a:rPr lang="en-US" sz="2200" dirty="0" smtClean="0"/>
              <a:t>Reporting</a:t>
            </a:r>
          </a:p>
          <a:p>
            <a:pPr>
              <a:spcAft>
                <a:spcPts val="3000"/>
              </a:spcAft>
              <a:defRPr/>
            </a:pPr>
            <a:r>
              <a:rPr lang="en-US" sz="2200" dirty="0" smtClean="0"/>
              <a:t>Procurement</a:t>
            </a:r>
            <a:endParaRPr lang="en-US" sz="2200" dirty="0"/>
          </a:p>
          <a:p>
            <a:pPr>
              <a:spcAft>
                <a:spcPts val="3000"/>
              </a:spcAft>
              <a:defRPr/>
            </a:pPr>
            <a:r>
              <a:rPr lang="en-US" sz="2200" dirty="0"/>
              <a:t>Program Income</a:t>
            </a:r>
          </a:p>
          <a:p>
            <a:pPr>
              <a:spcAft>
                <a:spcPts val="3000"/>
              </a:spcAft>
              <a:defRPr/>
            </a:pPr>
            <a:r>
              <a:rPr lang="en-US" sz="2200" dirty="0"/>
              <a:t>Property Management</a:t>
            </a:r>
          </a:p>
          <a:p>
            <a:pPr>
              <a:defRPr/>
            </a:pPr>
            <a:r>
              <a:rPr lang="en-US" sz="2200" dirty="0"/>
              <a:t>Post-Award requirements</a:t>
            </a: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16275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2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2 CFR 200</a:t>
            </a:r>
            <a:endParaRPr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Uniform Administrative Requirements, Cost Principles, and Audit Requirements of Federal Awards, 2 CFR 200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Shorthand: Uniform Guidance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DOL adopted with exception 2 CFR 2900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DOL Implementation: TEGL 15-14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Effective December 26, 2014 for new awards and new funding added to existing awards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60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4400" dirty="0" smtClean="0"/>
              <a:t>2 CFR 200 cont’d</a:t>
            </a:r>
            <a:endParaRPr sz="440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Does not apply to awards made prior to Dec. 26, 2014 unless: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New money is added under a new NOO and new grant terms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Grantee requests a modification to change the terms of grant to apply to award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Grantees will not be penalized for following the new Uniform Guidance prior to modification to existing grant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74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4000" dirty="0" smtClean="0"/>
              <a:t>Quarterly Financial Reports 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800" dirty="0" smtClean="0"/>
              <a:t>ETA Form 9130 – due February 14, 2015</a:t>
            </a:r>
          </a:p>
          <a:p>
            <a:pPr>
              <a:spcBef>
                <a:spcPts val="600"/>
              </a:spcBef>
              <a:defRPr/>
            </a:pPr>
            <a:r>
              <a:rPr lang="en-US" sz="2800" dirty="0" smtClean="0"/>
              <a:t>Online training: 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hlinkClick r:id="rId2"/>
              </a:rPr>
              <a:t>https://etareporting.workforce3one.org/view/4011130549705686017/info</a:t>
            </a:r>
            <a:endParaRPr lang="en-US" sz="2800" dirty="0" smtClean="0"/>
          </a:p>
          <a:p>
            <a:pPr>
              <a:spcBef>
                <a:spcPts val="600"/>
              </a:spcBef>
              <a:defRPr/>
            </a:pPr>
            <a:r>
              <a:rPr lang="en-US" sz="2800" dirty="0" smtClean="0"/>
              <a:t>TEGL and 9130 Instructions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hlinkClick r:id="rId3"/>
              </a:rPr>
              <a:t>http://www.doleta.gov/grants/financial_reporting.cfm</a:t>
            </a:r>
            <a:endParaRPr lang="en-US" sz="2800" dirty="0" smtClean="0"/>
          </a:p>
          <a:p>
            <a:pPr>
              <a:spcBef>
                <a:spcPts val="600"/>
              </a:spcBef>
              <a:defRPr/>
            </a:pPr>
            <a:r>
              <a:rPr lang="en-US" sz="2800" dirty="0" smtClean="0"/>
              <a:t>Password/PIN issues: 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800" dirty="0" smtClean="0"/>
              <a:t>ETApassword.pin@dol.gov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33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ewell.maggie\Local Settings\Temporary Internet Files\Content.IE5\4V9F7VV6\MP90042781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0" y="6397625"/>
            <a:ext cx="92995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enter your questions into the Chat Room!  </a:t>
            </a:r>
          </a:p>
        </p:txBody>
      </p:sp>
    </p:spTree>
    <p:extLst>
      <p:ext uri="{BB962C8B-B14F-4D97-AF65-F5344CB8AC3E}">
        <p14:creationId xmlns:p14="http://schemas.microsoft.com/office/powerpoint/2010/main" val="24278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Online Training</a:t>
            </a:r>
            <a:endParaRPr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4178300"/>
            <a:ext cx="9144000" cy="19478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2800" smtClean="0">
                <a:hlinkClick r:id="rId2"/>
              </a:rPr>
              <a:t>http://etareporting.workforce3one.org</a:t>
            </a:r>
            <a:endParaRPr lang="en-US" altLang="en-US" sz="2800" smtClean="0"/>
          </a:p>
          <a:p>
            <a:pPr algn="ctr">
              <a:buFont typeface="Wingdings" pitchFamily="2" charset="2"/>
              <a:buNone/>
            </a:pPr>
            <a:r>
              <a:rPr lang="en-US" altLang="en-US" sz="2800" smtClean="0">
                <a:hlinkClick r:id="rId3"/>
              </a:rPr>
              <a:t>http://www.dol.gov/oasam/boc/dcd/index.htm</a:t>
            </a:r>
            <a:endParaRPr lang="en-US" altLang="en-US" sz="2800" smtClean="0"/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4802"/>
          <a:stretch>
            <a:fillRect/>
          </a:stretch>
        </p:blipFill>
        <p:spPr bwMode="auto">
          <a:xfrm>
            <a:off x="969963" y="1276350"/>
            <a:ext cx="729773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b="1" i="1" dirty="0" smtClean="0"/>
              <a:t>Thanks!</a:t>
            </a:r>
          </a:p>
          <a:p>
            <a:pPr algn="ctr">
              <a:buNone/>
            </a:pPr>
            <a:r>
              <a:rPr lang="en-US" sz="5400" b="1" i="1" dirty="0" smtClean="0"/>
              <a:t>www.doleta.gov/taaccct</a:t>
            </a:r>
            <a:endParaRPr lang="en-US" sz="54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DA7E-A676-4451-9734-18A5FAFC170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85470"/>
              </p:ext>
            </p:extLst>
          </p:nvPr>
        </p:nvGraphicFramePr>
        <p:xfrm>
          <a:off x="228599" y="1232852"/>
          <a:ext cx="8686800" cy="5548949"/>
        </p:xfrm>
        <a:graphic>
          <a:graphicData uri="http://schemas.openxmlformats.org/drawingml/2006/table">
            <a:tbl>
              <a:tblPr/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1428914"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Fiscal/Admin</a:t>
                      </a:r>
                    </a:p>
                  </a:txBody>
                  <a:tcPr marL="73025" marR="7302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All Grantees</a:t>
                      </a:r>
                    </a:p>
                  </a:txBody>
                  <a:tcPr marL="73025" marR="7302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Uniform Administrative Requirements</a:t>
                      </a:r>
                    </a:p>
                  </a:txBody>
                  <a:tcPr marL="73025" marR="7302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Online Training</a:t>
                      </a:r>
                    </a:p>
                  </a:txBody>
                  <a:tcPr marL="73025" marR="7302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Recorded Link: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  <a:hlinkClick r:id="rId3"/>
                        </a:rPr>
                        <a:t>https://etareporting.workforce3one.org/view/4011200950256115537/info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00360"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Fiscal/Admin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All Grantees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Cost Principles and Selected Items of Cost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Online Training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Recorded Link: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  <a:hlinkClick r:id="rId4"/>
                        </a:rPr>
                        <a:t>https://etareporting.workforce3one.org/view/4011130552739025566/info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90761"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Fiscal/Admin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All Grantees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Administrative and Indirect Costs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Online Training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3025" marR="7302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Recorded Link: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  <a:hlinkClick r:id="rId5"/>
                        </a:rPr>
                        <a:t>https://www.workforce3one.org/view/4201120336293625358/info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428914"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Fiscal/Admin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3025" marR="7302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All Grantees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3025" marR="7302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Financial Management Principles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3025" marR="7302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Online Training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3025" marR="7302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Recorded Link: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  <a:hlinkClick r:id="rId6"/>
                        </a:rPr>
                        <a:t>https://etareporting.workforce3one.org/view/4011130549531844024/info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" y="144463"/>
            <a:ext cx="9144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sz="3600" kern="0" dirty="0" smtClean="0"/>
              <a:t>Online Training Pre-</a:t>
            </a:r>
            <a:r>
              <a:rPr sz="3600" kern="0" dirty="0" err="1" smtClean="0"/>
              <a:t>reqs</a:t>
            </a:r>
            <a:endParaRPr sz="3600" kern="0" dirty="0"/>
          </a:p>
        </p:txBody>
      </p:sp>
    </p:spTree>
    <p:extLst>
      <p:ext uri="{BB962C8B-B14F-4D97-AF65-F5344CB8AC3E}">
        <p14:creationId xmlns:p14="http://schemas.microsoft.com/office/powerpoint/2010/main" val="11121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Purpose of today’s webinar</a:t>
            </a:r>
            <a:endParaRPr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Refresher of key take-</a:t>
            </a:r>
            <a:r>
              <a:rPr lang="en-US" altLang="en-US" sz="2800" dirty="0" err="1" smtClean="0"/>
              <a:t>aways</a:t>
            </a:r>
            <a:r>
              <a:rPr lang="en-US" altLang="en-US" sz="2800" dirty="0" smtClean="0"/>
              <a:t> from online training</a:t>
            </a:r>
          </a:p>
          <a:p>
            <a:pPr lvl="1"/>
            <a:r>
              <a:rPr lang="en-US" altLang="en-US" sz="2800" dirty="0" smtClean="0"/>
              <a:t>Administrative costs</a:t>
            </a:r>
          </a:p>
          <a:p>
            <a:pPr lvl="1"/>
            <a:r>
              <a:rPr lang="en-US" altLang="en-US" sz="2800" dirty="0" smtClean="0"/>
              <a:t>Indirect Costs</a:t>
            </a:r>
          </a:p>
        </p:txBody>
      </p:sp>
      <p:pic>
        <p:nvPicPr>
          <p:cNvPr id="8196" name="Picture 2" descr="C:\Documents and Settings\ewell.maggie\Local Settings\Temporary Internet Files\Content.IE5\GVM9SPSJ\MP900448720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562" y="3840162"/>
            <a:ext cx="2864197" cy="2103437"/>
          </a:xfrm>
        </p:spPr>
      </p:pic>
      <p:sp>
        <p:nvSpPr>
          <p:cNvPr id="8197" name="Content Placeholder 2"/>
          <p:cNvSpPr txBox="1">
            <a:spLocks/>
          </p:cNvSpPr>
          <p:nvPr/>
        </p:nvSpPr>
        <p:spPr bwMode="auto">
          <a:xfrm>
            <a:off x="914400" y="2743200"/>
            <a:ext cx="678973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Aft>
                <a:spcPts val="1200"/>
              </a:spcAft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Aft>
                <a:spcPts val="1200"/>
              </a:spcAft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Aft>
                <a:spcPts val="1200"/>
              </a:spcAft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/>
            <a:r>
              <a:rPr lang="en-US" altLang="en-US" sz="2400" dirty="0"/>
              <a:t>Federal Cost Principles</a:t>
            </a:r>
          </a:p>
          <a:p>
            <a:pPr lvl="1">
              <a:spcAft>
                <a:spcPts val="3000"/>
              </a:spcAft>
            </a:pPr>
            <a:r>
              <a:rPr lang="en-US" altLang="en-US" sz="2400" dirty="0"/>
              <a:t>Uniform Administrative Requirements</a:t>
            </a:r>
            <a:endParaRPr lang="en-US" altLang="en-US" sz="3200" dirty="0"/>
          </a:p>
        </p:txBody>
      </p:sp>
      <p:sp>
        <p:nvSpPr>
          <p:cNvPr id="8198" name="Content Placeholder 2"/>
          <p:cNvSpPr txBox="1">
            <a:spLocks/>
          </p:cNvSpPr>
          <p:nvPr/>
        </p:nvSpPr>
        <p:spPr bwMode="auto">
          <a:xfrm>
            <a:off x="3429000" y="3886200"/>
            <a:ext cx="5329237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Aft>
                <a:spcPts val="1200"/>
              </a:spcAft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Aft>
                <a:spcPts val="1200"/>
              </a:spcAft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Aft>
                <a:spcPts val="1200"/>
              </a:spcAft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 dirty="0"/>
              <a:t>To answer your questions!</a:t>
            </a:r>
          </a:p>
          <a:p>
            <a:r>
              <a:rPr lang="en-US" altLang="en-US" sz="2800" dirty="0"/>
              <a:t>Provide information on new Uniform Guidance</a:t>
            </a:r>
          </a:p>
        </p:txBody>
      </p:sp>
    </p:spTree>
    <p:extLst>
      <p:ext uri="{BB962C8B-B14F-4D97-AF65-F5344CB8AC3E}">
        <p14:creationId xmlns:p14="http://schemas.microsoft.com/office/powerpoint/2010/main" val="8178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Documents and Settings\ewell.maggie\Local Settings\Temporary Internet Files\Content.IE5\ARBMMB33\MP9004002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075"/>
          </a:xfrm>
        </p:spPr>
        <p:txBody>
          <a:bodyPr/>
          <a:lstStyle/>
          <a:p>
            <a:pPr algn="ctr">
              <a:defRPr/>
            </a:pPr>
            <a:r>
              <a:rPr dirty="0" smtClean="0"/>
              <a:t>Administrative Costs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06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/>
              <a:t>Two Basic Cost Categories</a:t>
            </a:r>
            <a:endParaRPr i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Administration</a:t>
            </a:r>
          </a:p>
          <a:p>
            <a:pPr lvl="1">
              <a:spcAft>
                <a:spcPts val="2400"/>
              </a:spcAft>
            </a:pPr>
            <a:r>
              <a:rPr lang="en-US" altLang="en-US" sz="2400" dirty="0" smtClean="0"/>
              <a:t>Function based</a:t>
            </a:r>
          </a:p>
          <a:p>
            <a:pPr lvl="1">
              <a:spcAft>
                <a:spcPts val="2400"/>
              </a:spcAft>
            </a:pPr>
            <a:r>
              <a:rPr lang="en-US" altLang="en-US" sz="2400" dirty="0" smtClean="0"/>
              <a:t>Not related to direct program services</a:t>
            </a:r>
          </a:p>
          <a:p>
            <a:pPr lvl="1">
              <a:spcAft>
                <a:spcPts val="3000"/>
              </a:spcAft>
            </a:pPr>
            <a:r>
              <a:rPr lang="en-US" altLang="en-US" sz="2400" dirty="0" smtClean="0"/>
              <a:t>Can be both direct and indirect</a:t>
            </a:r>
            <a:endParaRPr lang="en-US" altLang="en-US" sz="28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smtClean="0"/>
              <a:t>Program Activities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All grant costs that relate to direct provision of services to participants and employers</a:t>
            </a:r>
            <a:endParaRPr lang="en-US" alt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10244" name="Picture 2" descr="C:\Documents and Settings\ewell.maggie\Local Settings\Temporary Internet Files\Content.IE5\1MOLXEXG\MC9003343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2" y="1324610"/>
            <a:ext cx="2509837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2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05249"/>
            <a:ext cx="3192462" cy="212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/>
              <a:t>Administrative Costs - Definition 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altLang="en-US" sz="2800" dirty="0" smtClean="0"/>
              <a:t>Use definition in 20 CFR 667.220 (Workforce Investment Act)</a:t>
            </a:r>
          </a:p>
          <a:p>
            <a:r>
              <a:rPr lang="en-US" altLang="en-US" sz="2800" dirty="0" smtClean="0"/>
              <a:t>Allocable portion of necessary and reasonable costs that are not related to direct provision of workforce services</a:t>
            </a:r>
          </a:p>
          <a:p>
            <a:pPr>
              <a:buFontTx/>
              <a:buNone/>
            </a:pPr>
            <a:endParaRPr lang="en-US" altLang="en-US" sz="2800" dirty="0" smtClean="0"/>
          </a:p>
          <a:p>
            <a:pPr>
              <a:buFontTx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474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Administrative Functions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altLang="en-US" sz="2600" dirty="0" smtClean="0"/>
              <a:t>Accounting, budgeting, financial and cash management</a:t>
            </a:r>
          </a:p>
          <a:p>
            <a:pPr>
              <a:spcAft>
                <a:spcPts val="2400"/>
              </a:spcAft>
            </a:pPr>
            <a:r>
              <a:rPr lang="en-US" altLang="en-US" sz="2600" dirty="0" smtClean="0"/>
              <a:t>Procurement and purchasing</a:t>
            </a:r>
          </a:p>
          <a:p>
            <a:pPr>
              <a:spcAft>
                <a:spcPts val="2400"/>
              </a:spcAft>
            </a:pPr>
            <a:r>
              <a:rPr lang="en-US" altLang="en-US" sz="2600" dirty="0" smtClean="0"/>
              <a:t>Personnel and property management</a:t>
            </a:r>
          </a:p>
          <a:p>
            <a:pPr>
              <a:spcAft>
                <a:spcPts val="2400"/>
              </a:spcAft>
            </a:pPr>
            <a:r>
              <a:rPr lang="en-US" altLang="en-US" sz="2600" dirty="0" smtClean="0"/>
              <a:t>Payroll, audit and general legal services</a:t>
            </a:r>
          </a:p>
          <a:p>
            <a:pPr>
              <a:spcAft>
                <a:spcPts val="2400"/>
              </a:spcAft>
            </a:pPr>
            <a:r>
              <a:rPr lang="en-US" altLang="en-US" sz="2600" dirty="0" smtClean="0"/>
              <a:t>Oversight and monitoring of administrative activities</a:t>
            </a:r>
          </a:p>
          <a:p>
            <a:pPr>
              <a:spcAft>
                <a:spcPts val="2400"/>
              </a:spcAft>
            </a:pPr>
            <a:r>
              <a:rPr lang="en-US" altLang="en-US" sz="2600" dirty="0" smtClean="0"/>
              <a:t>Developing information systems and procedures related to administrative functions</a:t>
            </a:r>
          </a:p>
          <a:p>
            <a:pPr>
              <a:spcAft>
                <a:spcPts val="2400"/>
              </a:spcAft>
              <a:buFontTx/>
              <a:buNone/>
            </a:pP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8211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Administrative Cost </a:t>
            </a:r>
            <a:r>
              <a:rPr dirty="0" smtClean="0"/>
              <a:t>Limitation</a:t>
            </a:r>
            <a:endParaRPr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830763"/>
          </a:xfrm>
        </p:spPr>
        <p:txBody>
          <a:bodyPr>
            <a:noAutofit/>
          </a:bodyPr>
          <a:lstStyle/>
          <a:p>
            <a:pPr>
              <a:spcAft>
                <a:spcPts val="4200"/>
              </a:spcAft>
            </a:pPr>
            <a:r>
              <a:rPr lang="en-US" altLang="en-US" sz="3200" dirty="0" smtClean="0"/>
              <a:t>Grant limit = 10%</a:t>
            </a:r>
          </a:p>
          <a:p>
            <a:pPr>
              <a:spcAft>
                <a:spcPts val="4200"/>
              </a:spcAft>
            </a:pPr>
            <a:r>
              <a:rPr lang="en-US" altLang="en-US" sz="3200" dirty="0" smtClean="0"/>
              <a:t>Contained in Grant Agreement</a:t>
            </a:r>
          </a:p>
          <a:p>
            <a:pPr>
              <a:spcAft>
                <a:spcPts val="4200"/>
              </a:spcAft>
            </a:pPr>
            <a:r>
              <a:rPr lang="en-US" altLang="en-US" sz="3200" dirty="0" smtClean="0"/>
              <a:t>In consortia, each consortium member’s admin cost limitation = 10%</a:t>
            </a:r>
          </a:p>
          <a:p>
            <a:pPr>
              <a:spcAft>
                <a:spcPts val="4200"/>
              </a:spcAft>
            </a:pPr>
            <a:r>
              <a:rPr lang="en-US" altLang="en-US" sz="3200" dirty="0" smtClean="0"/>
              <a:t>Includes direct and indirect administrative costs</a:t>
            </a:r>
          </a:p>
          <a:p>
            <a:pPr>
              <a:spcAft>
                <a:spcPts val="4200"/>
              </a:spcAft>
            </a:pPr>
            <a:endParaRPr lang="en-US" altLang="en-US" sz="3200" dirty="0" smtClean="0"/>
          </a:p>
          <a:p>
            <a:pPr>
              <a:spcAft>
                <a:spcPts val="4200"/>
              </a:spcAft>
              <a:buFontTx/>
              <a:buNone/>
            </a:pPr>
            <a:endParaRPr lang="en-US" altLang="en-US" sz="3200" dirty="0" smtClean="0"/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35710"/>
            <a:ext cx="1692274" cy="18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0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769</Words>
  <Application>Microsoft Office PowerPoint</Application>
  <PresentationFormat>On-screen Show (4:3)</PresentationFormat>
  <Paragraphs>178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 Unicode MS</vt:lpstr>
      <vt:lpstr>Arial</vt:lpstr>
      <vt:lpstr>Calibri</vt:lpstr>
      <vt:lpstr>Cambria</vt:lpstr>
      <vt:lpstr>Century Gothic</vt:lpstr>
      <vt:lpstr>Corbel</vt:lpstr>
      <vt:lpstr>Franklin Gothic Book</vt:lpstr>
      <vt:lpstr>Franklin Gothic Medium</vt:lpstr>
      <vt:lpstr>Tahoma</vt:lpstr>
      <vt:lpstr>Times New Roman</vt:lpstr>
      <vt:lpstr>Wingdings</vt:lpstr>
      <vt:lpstr>Office Theme</vt:lpstr>
      <vt:lpstr>PowerPoint Presentation</vt:lpstr>
      <vt:lpstr>Presenter</vt:lpstr>
      <vt:lpstr>PowerPoint Presentation</vt:lpstr>
      <vt:lpstr>Purpose of today’s webinar</vt:lpstr>
      <vt:lpstr>Administrative Costs</vt:lpstr>
      <vt:lpstr>Two Basic Cost Categories</vt:lpstr>
      <vt:lpstr>Administrative Costs - Definition </vt:lpstr>
      <vt:lpstr>Administrative Functions</vt:lpstr>
      <vt:lpstr>Administrative Cost Limitation</vt:lpstr>
      <vt:lpstr>Administrative Costs - Compliance</vt:lpstr>
      <vt:lpstr>Indirect Costs</vt:lpstr>
      <vt:lpstr>Direct Cost or Indirect Cost?</vt:lpstr>
      <vt:lpstr>                                                                       Claiming Program or Administrative Indirect Costs</vt:lpstr>
      <vt:lpstr>Cost Allocation</vt:lpstr>
      <vt:lpstr>Administrative Costs ≠ Indirect Costs</vt:lpstr>
      <vt:lpstr>PowerPoint Presentation</vt:lpstr>
      <vt:lpstr>Fiscal and Administrative requirements</vt:lpstr>
      <vt:lpstr>It’s all very simple…</vt:lpstr>
      <vt:lpstr>Federal Cost Principles</vt:lpstr>
      <vt:lpstr>Selected Items of Cost</vt:lpstr>
      <vt:lpstr>Allowable Cost Standards </vt:lpstr>
      <vt:lpstr>Grant Management Requirements </vt:lpstr>
      <vt:lpstr>2 CFR 200</vt:lpstr>
      <vt:lpstr>2 CFR 200 cont’d</vt:lpstr>
      <vt:lpstr>Quarterly Financial Reports </vt:lpstr>
      <vt:lpstr>PowerPoint Presentation</vt:lpstr>
      <vt:lpstr>Online Training</vt:lpstr>
      <vt:lpstr>PowerPoint Presentation</vt:lpstr>
    </vt:vector>
  </TitlesOfParts>
  <Company>Employment &amp; Training Administration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Hardy, Darcy - ETA</dc:creator>
  <cp:lastModifiedBy>Chris Watson</cp:lastModifiedBy>
  <cp:revision>367</cp:revision>
  <cp:lastPrinted>2013-04-30T18:01:55Z</cp:lastPrinted>
  <dcterms:created xsi:type="dcterms:W3CDTF">2011-09-26T14:37:51Z</dcterms:created>
  <dcterms:modified xsi:type="dcterms:W3CDTF">2015-01-06T16:52:10Z</dcterms:modified>
</cp:coreProperties>
</file>