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0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2" r:id="rId1"/>
  </p:sldMasterIdLst>
  <p:notesMasterIdLst>
    <p:notesMasterId r:id="rId31"/>
  </p:notesMasterIdLst>
  <p:sldIdLst>
    <p:sldId id="256" r:id="rId2"/>
    <p:sldId id="259" r:id="rId3"/>
    <p:sldId id="261" r:id="rId4"/>
    <p:sldId id="264" r:id="rId5"/>
    <p:sldId id="266" r:id="rId6"/>
    <p:sldId id="308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0" r:id="rId15"/>
    <p:sldId id="271" r:id="rId16"/>
    <p:sldId id="291" r:id="rId17"/>
    <p:sldId id="289" r:id="rId18"/>
    <p:sldId id="290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278" r:id="rId27"/>
    <p:sldId id="279" r:id="rId28"/>
    <p:sldId id="281" r:id="rId29"/>
    <p:sldId id="262" r:id="rId30"/>
  </p:sldIdLst>
  <p:sldSz cx="9144000" cy="6858000" type="screen4x3"/>
  <p:notesSz cx="7010400" cy="92964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474AD1"/>
    <a:srgbClr val="1F497D"/>
    <a:srgbClr val="C00000"/>
    <a:srgbClr val="5578A2"/>
    <a:srgbClr val="CD7E3D"/>
    <a:srgbClr val="F44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0" autoAdjust="0"/>
    <p:restoredTop sz="81673" autoAdjust="0"/>
  </p:normalViewPr>
  <p:slideViewPr>
    <p:cSldViewPr>
      <p:cViewPr varScale="1">
        <p:scale>
          <a:sx n="73" d="100"/>
          <a:sy n="73" d="100"/>
        </p:scale>
        <p:origin x="17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7E0071-00F4-4E10-9D54-AF8D99A8A3A0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7C97589-81B3-48A3-8226-3514F33742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8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5716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91322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81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08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53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6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indent="-349415" defTabSz="931774" fontAlgn="base">
              <a:spcBef>
                <a:spcPts val="1223"/>
              </a:spcBef>
              <a:spcAft>
                <a:spcPts val="1223"/>
              </a:spcAft>
              <a:buClr>
                <a:srgbClr val="CC0000"/>
              </a:buClr>
              <a:buFont typeface="Wingdings" pitchFamily="2" charset="2"/>
              <a:buChar char="§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75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9442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9372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28485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68210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45095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ddle BG"/>
          <p:cNvSpPr/>
          <p:nvPr/>
        </p:nvSpPr>
        <p:spPr>
          <a:xfrm>
            <a:off x="0" y="2667000"/>
            <a:ext cx="9144000" cy="24195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Back"/>
          <p:cNvSpPr/>
          <p:nvPr/>
        </p:nvSpPr>
        <p:spPr>
          <a:xfrm>
            <a:off x="4176712" y="4545808"/>
            <a:ext cx="4953000" cy="182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1000" y="2869408"/>
            <a:ext cx="8458200" cy="1676400"/>
          </a:xfrm>
          <a:prstGeom prst="rect">
            <a:avLst/>
          </a:prstGeo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3200" b="1" cap="none" spc="0" baseline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724400" y="4876800"/>
            <a:ext cx="4343400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Subtitle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01723B91-CE10-4F20-890A-0852E22468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4419600"/>
            <a:ext cx="18653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7088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81000" y="86059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Welcome</a:t>
            </a:r>
            <a:r>
              <a:rPr lang="en-US" sz="2000" b="1" baseline="0" dirty="0" smtClean="0">
                <a:solidFill>
                  <a:schemeClr val="bg1"/>
                </a:solidFill>
              </a:rPr>
              <a:t> to </a:t>
            </a:r>
            <a:r>
              <a:rPr lang="en-US" sz="2000" b="1" dirty="0" smtClean="0">
                <a:solidFill>
                  <a:schemeClr val="bg1"/>
                </a:solidFill>
              </a:rPr>
              <a:t>Workforce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3</a:t>
            </a:r>
            <a:r>
              <a:rPr lang="en-US" sz="2000" b="1" baseline="0" dirty="0" smtClean="0">
                <a:solidFill>
                  <a:schemeClr val="bg1"/>
                </a:solidFill>
              </a:rPr>
              <a:t> One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3" name="Header"/>
          <p:cNvGrpSpPr/>
          <p:nvPr/>
        </p:nvGrpSpPr>
        <p:grpSpPr>
          <a:xfrm>
            <a:off x="2894" y="-152400"/>
            <a:ext cx="9144000" cy="2819400"/>
            <a:chOff x="0" y="0"/>
            <a:chExt cx="9144000" cy="28194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2667000"/>
            </a:xfrm>
            <a:prstGeom prst="rect">
              <a:avLst/>
            </a:prstGeom>
            <a:solidFill>
              <a:schemeClr val="accent1">
                <a:lumMod val="7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2667000"/>
              <a:ext cx="9144000" cy="15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>
                <a:solidFill>
                  <a:schemeClr val="lt1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2133600" y="4572000"/>
            <a:ext cx="2209800" cy="483392"/>
            <a:chOff x="2133600" y="4572000"/>
            <a:chExt cx="2209800" cy="483392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4572000"/>
              <a:ext cx="483392" cy="48339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90800" y="4572000"/>
              <a:ext cx="1752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i="1" kern="800" spc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U.S. Department</a:t>
              </a:r>
              <a:r>
                <a:rPr lang="en-US" sz="900" b="1" i="1" kern="800" spc="0" baseline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of Labor</a:t>
              </a:r>
            </a:p>
            <a:p>
              <a:pPr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0" i="1" kern="800" spc="0" baseline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Employment and Training Administration</a:t>
              </a:r>
              <a:endParaRPr lang="en-US" sz="900" b="0" i="1" kern="800" spc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80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cap="none" spc="0" baseline="0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Webinar Title Here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Webinar Title 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Webinar Title 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Webinar Title 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Webinar Title 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rgbClr val="3760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#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3246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B75F7A-516D-4850-9A30-35A47BF649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98484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tags" Target="../tags/tag19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9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tags" Target="../tags/tag24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17.png"/><Relationship Id="rId5" Type="http://schemas.openxmlformats.org/officeDocument/2006/relationships/tags" Target="../tags/tag31.xml"/><Relationship Id="rId10" Type="http://schemas.openxmlformats.org/officeDocument/2006/relationships/image" Target="../media/image16.png"/><Relationship Id="rId4" Type="http://schemas.openxmlformats.org/officeDocument/2006/relationships/tags" Target="../tags/tag30.xml"/><Relationship Id="rId9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6.xml"/><Relationship Id="rId7" Type="http://schemas.openxmlformats.org/officeDocument/2006/relationships/image" Target="../media/image18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jpeg"/><Relationship Id="rId3" Type="http://schemas.openxmlformats.org/officeDocument/2006/relationships/image" Target="../media/image45.png"/><Relationship Id="rId21" Type="http://schemas.openxmlformats.org/officeDocument/2006/relationships/image" Target="../media/image62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ls.gov/jlt/" TargetMode="External"/><Relationship Id="rId4" Type="http://schemas.openxmlformats.org/officeDocument/2006/relationships/hyperlink" Target="http://ssrc-static.s3.amazonaws.com/moa/MOA-Halve-the-Gap-ALL-10.25.13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moskovitz@yearup.org" TargetMode="External"/><Relationship Id="rId4" Type="http://schemas.openxmlformats.org/officeDocument/2006/relationships/hyperlink" Target="mailto:elyse.rosenblum@gmail.com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orkforce3one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tags" Target="../tags/tag14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19400"/>
            <a:ext cx="9144000" cy="1676400"/>
          </a:xfrm>
        </p:spPr>
        <p:txBody>
          <a:bodyPr/>
          <a:lstStyle/>
          <a:p>
            <a:r>
              <a:rPr lang="en-US" dirty="0" smtClean="0"/>
              <a:t>Engaging Employers for Opportunity Youth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0" y="4572000"/>
            <a:ext cx="4953000" cy="1752600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18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Webinar Date: </a:t>
            </a:r>
            <a:r>
              <a:rPr lang="en-US" sz="1800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a typeface="+mj-ea"/>
              </a:rPr>
              <a:t>January 14, 2015</a:t>
            </a:r>
          </a:p>
          <a:p>
            <a:pPr algn="l">
              <a:spcBef>
                <a:spcPts val="300"/>
              </a:spcBef>
            </a:pPr>
            <a:r>
              <a:rPr lang="en-US" sz="1800" i="1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Presented </a:t>
            </a:r>
            <a:r>
              <a:rPr lang="en-US" sz="1800" i="1" dirty="0">
                <a:ln w="17780" cmpd="sng">
                  <a:noFill/>
                  <a:prstDash val="solid"/>
                  <a:miter lim="800000"/>
                </a:ln>
                <a:ea typeface="+mj-ea"/>
              </a:rPr>
              <a:t>b</a:t>
            </a:r>
            <a:r>
              <a:rPr lang="en-US" sz="1800" i="1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y: </a:t>
            </a:r>
            <a:r>
              <a:rPr lang="en-US" sz="1800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a typeface="+mj-ea"/>
              </a:rPr>
              <a:t>Office of Workforce Investment, Division of Youth Services</a:t>
            </a:r>
          </a:p>
          <a:p>
            <a:pPr algn="l">
              <a:spcAft>
                <a:spcPts val="0"/>
              </a:spcAft>
            </a:pPr>
            <a:r>
              <a:rPr lang="en-US" sz="16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U.S</a:t>
            </a:r>
            <a:r>
              <a:rPr lang="en-US" sz="1600" dirty="0">
                <a:ln w="17780" cmpd="sng">
                  <a:noFill/>
                  <a:prstDash val="solid"/>
                  <a:miter lim="800000"/>
                </a:ln>
                <a:ea typeface="+mj-ea"/>
              </a:rPr>
              <a:t>. </a:t>
            </a:r>
            <a:r>
              <a:rPr lang="en-US" sz="16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Department of Labor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Employment </a:t>
            </a:r>
            <a:r>
              <a:rPr lang="en-US" sz="1600" dirty="0">
                <a:ln w="17780" cmpd="sng">
                  <a:noFill/>
                  <a:prstDash val="solid"/>
                  <a:miter lim="800000"/>
                </a:ln>
                <a:ea typeface="+mj-ea"/>
              </a:rPr>
              <a:t>and </a:t>
            </a:r>
            <a:r>
              <a:rPr lang="en-US" sz="16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Training Administration </a:t>
            </a:r>
            <a:endParaRPr lang="en-US" sz="1600" dirty="0">
              <a:ln w="17780" cmpd="sng">
                <a:noFill/>
                <a:prstDash val="solid"/>
                <a:miter lim="800000"/>
              </a:ln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4800" y="76200"/>
            <a:ext cx="61677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200" b="1" dirty="0"/>
              <a:t>Changes to Youth Eligibility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  <p:custDataLst>
              <p:tags r:id="rId3"/>
            </p:custDataLst>
          </p:nvPr>
        </p:nvSpPr>
        <p:spPr>
          <a:xfrm>
            <a:off x="6705600" y="6492875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10" name="Shape 110"/>
          <p:cNvSpPr txBox="1"/>
          <p:nvPr>
            <p:custDataLst>
              <p:tags r:id="rId4"/>
            </p:custDataLst>
          </p:nvPr>
        </p:nvSpPr>
        <p:spPr>
          <a:xfrm>
            <a:off x="555762" y="2161824"/>
            <a:ext cx="5616438" cy="4086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000" dirty="0" smtClean="0"/>
              <a:t>Basic </a:t>
            </a:r>
            <a:r>
              <a:rPr lang="en-US" sz="2000" dirty="0"/>
              <a:t>skills deficient</a:t>
            </a:r>
          </a:p>
          <a:p>
            <a:pPr marL="457200" lvl="0" indent="-342900" rtl="0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000" dirty="0"/>
              <a:t>English language learner</a:t>
            </a:r>
          </a:p>
          <a:p>
            <a:pPr marL="457200" lvl="0" indent="-342900" rtl="0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000" dirty="0"/>
              <a:t>An offender</a:t>
            </a:r>
          </a:p>
          <a:p>
            <a:pPr marL="457200" lvl="0" indent="-342900" rtl="0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000" dirty="0"/>
              <a:t>Homeless, a runaway, in foster care or has </a:t>
            </a:r>
            <a:br>
              <a:rPr lang="en-US" sz="2000" dirty="0"/>
            </a:br>
            <a:r>
              <a:rPr lang="en-US" sz="2000" dirty="0"/>
              <a:t>aged out of the foster care system</a:t>
            </a:r>
          </a:p>
          <a:p>
            <a:pPr marL="457200" lvl="0" indent="-342900" rtl="0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000" dirty="0"/>
              <a:t>Pregnant or parenting</a:t>
            </a:r>
          </a:p>
          <a:p>
            <a:pPr marL="457200" lvl="0" indent="-342900" rtl="0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000" dirty="0"/>
              <a:t>Disabled </a:t>
            </a:r>
          </a:p>
          <a:p>
            <a:pPr marL="457200" lvl="0" indent="-342900" rtl="0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000" dirty="0"/>
              <a:t>Requires additional assistance to enter or </a:t>
            </a:r>
            <a:br>
              <a:rPr lang="en-US" sz="2000" dirty="0"/>
            </a:br>
            <a:r>
              <a:rPr lang="en-US" sz="2000" dirty="0"/>
              <a:t>complete an educational program or to </a:t>
            </a:r>
            <a:r>
              <a:rPr lang="en-US" sz="2000" dirty="0" smtClean="0"/>
              <a:t>secure or </a:t>
            </a:r>
            <a:r>
              <a:rPr lang="en-US" sz="2000" dirty="0"/>
              <a:t>hold employment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800" dirty="0"/>
          </a:p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1" dirty="0"/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11" name="Shape 111"/>
          <p:cNvSpPr txBox="1"/>
          <p:nvPr>
            <p:custDataLst>
              <p:tags r:id="rId5"/>
            </p:custDataLst>
          </p:nvPr>
        </p:nvSpPr>
        <p:spPr>
          <a:xfrm>
            <a:off x="79625" y="1549100"/>
            <a:ext cx="8698199" cy="63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434343"/>
                </a:solidFill>
              </a:rPr>
              <a:t> In-School Youth – Additional Conditions</a:t>
            </a:r>
            <a:endParaRPr lang="en-US" sz="2400" b="1" dirty="0">
              <a:solidFill>
                <a:srgbClr val="434343"/>
              </a:solidFill>
            </a:endParaRP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8">
            <a:alphaModFix/>
          </a:blip>
          <a:srcRect l="28946"/>
          <a:stretch/>
        </p:blipFill>
        <p:spPr>
          <a:xfrm>
            <a:off x="6453312" y="2479276"/>
            <a:ext cx="1697577" cy="284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95" y="2483758"/>
            <a:ext cx="1694688" cy="2840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0703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4800" y="76200"/>
            <a:ext cx="61677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200" b="1" dirty="0"/>
              <a:t>New Youth Program Elements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52400" y="2135679"/>
            <a:ext cx="5715000" cy="37317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Noto Symbol"/>
              <a:buChar char="●"/>
            </a:pPr>
            <a:r>
              <a:rPr lang="en-US" sz="1900" dirty="0"/>
              <a:t>Financial </a:t>
            </a:r>
            <a:r>
              <a:rPr lang="en-US" sz="1900" dirty="0" smtClean="0"/>
              <a:t>literacy</a:t>
            </a:r>
            <a:endParaRPr lang="en-US" sz="400" dirty="0"/>
          </a:p>
          <a:p>
            <a: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Noto Symbol"/>
              <a:buChar char="●"/>
            </a:pPr>
            <a:r>
              <a:rPr lang="en-US" sz="1900" dirty="0"/>
              <a:t>Entrepreneurial skills </a:t>
            </a:r>
            <a:r>
              <a:rPr lang="en-US" sz="1900" dirty="0" smtClean="0"/>
              <a:t>training</a:t>
            </a:r>
            <a:endParaRPr lang="en-US" sz="400" dirty="0"/>
          </a:p>
          <a:p>
            <a: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Noto Symbol"/>
              <a:buChar char="●"/>
            </a:pPr>
            <a:r>
              <a:rPr lang="en-US" sz="1900" dirty="0"/>
              <a:t>Services that provide labor market and employment information in the local </a:t>
            </a:r>
            <a:r>
              <a:rPr lang="en-US" sz="1900" dirty="0" smtClean="0"/>
              <a:t>area</a:t>
            </a:r>
            <a:endParaRPr lang="en-US" sz="400" dirty="0"/>
          </a:p>
          <a:p>
            <a: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Noto Symbol"/>
              <a:buChar char="●"/>
            </a:pPr>
            <a:r>
              <a:rPr lang="en-US" sz="1900" dirty="0"/>
              <a:t>Activities that help youth transition to postsecondary education and </a:t>
            </a:r>
            <a:r>
              <a:rPr lang="en-US" sz="1900" dirty="0" smtClean="0"/>
              <a:t>training</a:t>
            </a:r>
            <a:endParaRPr lang="en-US" sz="400" dirty="0"/>
          </a:p>
          <a:p>
            <a: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Noto Symbol"/>
              <a:buChar char="●"/>
            </a:pPr>
            <a:r>
              <a:rPr lang="en-US" sz="1900" dirty="0"/>
              <a:t>Education offered concurrently with and in the same context as workforce preparation activities and training for a specific occupation or occupational cluster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  <p:custDataLst>
              <p:tags r:id="rId4"/>
            </p:custDataLst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40" name="Shape 140"/>
          <p:cNvSpPr txBox="1"/>
          <p:nvPr>
            <p:custDataLst>
              <p:tags r:id="rId5"/>
            </p:custDataLst>
          </p:nvPr>
        </p:nvSpPr>
        <p:spPr>
          <a:xfrm>
            <a:off x="304800" y="1470225"/>
            <a:ext cx="8534399" cy="70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solidFill>
                  <a:srgbClr val="434343"/>
                </a:solidFill>
              </a:rPr>
              <a:t>Five New Elements (total of 14 program elements)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44702" y="2174024"/>
            <a:ext cx="2381309" cy="352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64" y="2177137"/>
            <a:ext cx="2377440" cy="3523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1086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4074" y="76200"/>
            <a:ext cx="7482125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200" b="1" dirty="0"/>
              <a:t>Emphasis on </a:t>
            </a:r>
            <a:r>
              <a:rPr lang="en-US" sz="3200" b="1" dirty="0" smtClean="0"/>
              <a:t>Work-based Learning</a:t>
            </a:r>
            <a:endParaRPr lang="en-US" sz="3200" b="1" dirty="0"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445100" y="2151137"/>
            <a:ext cx="4394099" cy="360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200" dirty="0"/>
              <a:t>At least </a:t>
            </a:r>
            <a:r>
              <a:rPr lang="en-US" sz="2200" b="1" dirty="0"/>
              <a:t>20%</a:t>
            </a:r>
            <a:r>
              <a:rPr lang="en-US" sz="2200" dirty="0"/>
              <a:t> of local Youth formula funds must be used for work activities such as: </a:t>
            </a:r>
            <a:br>
              <a:rPr lang="en-US" sz="2200" dirty="0"/>
            </a:br>
            <a:endParaRPr lang="en-US" sz="1000" dirty="0"/>
          </a:p>
          <a:p>
            <a:pPr marL="914400" lvl="0" indent="-3683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Noto Symbol"/>
              <a:buChar char="●"/>
            </a:pPr>
            <a:r>
              <a:rPr lang="en-US" sz="2200" dirty="0"/>
              <a:t>Summer jobs</a:t>
            </a:r>
          </a:p>
          <a:p>
            <a:pPr marL="914400" lvl="0" indent="-3683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Noto Symbol"/>
              <a:buChar char="●"/>
            </a:pPr>
            <a:r>
              <a:rPr lang="en-US" sz="2200" dirty="0"/>
              <a:t>Pre-apprenticeship</a:t>
            </a:r>
          </a:p>
          <a:p>
            <a:pPr marL="914400" lvl="0" indent="-3683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Noto Symbol"/>
              <a:buChar char="●"/>
            </a:pPr>
            <a:r>
              <a:rPr lang="en-US" sz="2200" dirty="0"/>
              <a:t>On-the-job training</a:t>
            </a:r>
          </a:p>
          <a:p>
            <a:pPr marL="914400" lvl="0" indent="-3683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Noto Symbol"/>
              <a:buChar char="●"/>
            </a:pPr>
            <a:r>
              <a:rPr lang="en-US" sz="2200" dirty="0"/>
              <a:t>Internships 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  <p:custDataLst>
              <p:tags r:id="rId4"/>
            </p:custDataLst>
          </p:nvPr>
        </p:nvSpPr>
        <p:spPr>
          <a:xfrm>
            <a:off x="6705600" y="6492875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grpSp>
        <p:nvGrpSpPr>
          <p:cNvPr id="150" name="Shape 150"/>
          <p:cNvGrpSpPr/>
          <p:nvPr/>
        </p:nvGrpSpPr>
        <p:grpSpPr>
          <a:xfrm>
            <a:off x="73750" y="2559538"/>
            <a:ext cx="4451650" cy="3061024"/>
            <a:chOff x="214075" y="2485576"/>
            <a:chExt cx="4451650" cy="3061024"/>
          </a:xfrm>
        </p:grpSpPr>
        <p:pic>
          <p:nvPicPr>
            <p:cNvPr id="151" name="Shape 15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14075" y="2485576"/>
              <a:ext cx="4451650" cy="3061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Shape 152"/>
            <p:cNvSpPr txBox="1"/>
            <p:nvPr>
              <p:custDataLst>
                <p:tags r:id="rId6"/>
              </p:custDataLst>
            </p:nvPr>
          </p:nvSpPr>
          <p:spPr>
            <a:xfrm>
              <a:off x="1281925" y="3698400"/>
              <a:ext cx="2133599" cy="6353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 b="1" dirty="0">
                  <a:solidFill>
                    <a:schemeClr val="lt1"/>
                  </a:solidFill>
                </a:rPr>
                <a:t>Local Youth Formula Funds</a:t>
              </a:r>
            </a:p>
          </p:txBody>
        </p:sp>
        <p:sp>
          <p:nvSpPr>
            <p:cNvPr id="153" name="Shape 153"/>
            <p:cNvSpPr txBox="1"/>
            <p:nvPr>
              <p:custDataLst>
                <p:tags r:id="rId7"/>
              </p:custDataLst>
            </p:nvPr>
          </p:nvSpPr>
          <p:spPr>
            <a:xfrm>
              <a:off x="2708125" y="2873225"/>
              <a:ext cx="707399" cy="4535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800" b="1">
                  <a:solidFill>
                    <a:srgbClr val="FFFFFF"/>
                  </a:solidFill>
                </a:rPr>
                <a:t>20%</a:t>
              </a:r>
            </a:p>
          </p:txBody>
        </p:sp>
      </p:grpSp>
      <p:sp>
        <p:nvSpPr>
          <p:cNvPr id="154" name="Shape 154"/>
          <p:cNvSpPr txBox="1"/>
          <p:nvPr>
            <p:custDataLst>
              <p:tags r:id="rId5"/>
            </p:custDataLst>
          </p:nvPr>
        </p:nvSpPr>
        <p:spPr>
          <a:xfrm>
            <a:off x="222900" y="1515762"/>
            <a:ext cx="8698199" cy="63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solidFill>
                  <a:srgbClr val="434343"/>
                </a:solidFill>
              </a:rPr>
              <a:t>Funding Work Experiences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9" y="2572750"/>
            <a:ext cx="4449712" cy="3059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31938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4800" y="76200"/>
            <a:ext cx="58947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200" b="1" dirty="0"/>
              <a:t>Other Key Provisions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891250" y="2005401"/>
            <a:ext cx="4743600" cy="3838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Noto Symbol"/>
              <a:buChar char="●"/>
            </a:pPr>
            <a:r>
              <a:rPr lang="en-US" sz="2000" dirty="0"/>
              <a:t>WIOA requires </a:t>
            </a:r>
            <a:r>
              <a:rPr lang="en-US" sz="2000" b="1" dirty="0"/>
              <a:t>75%</a:t>
            </a:r>
            <a:r>
              <a:rPr lang="en-US" sz="2000" dirty="0"/>
              <a:t> of state and local Youth funding be used for out-of-school youth.</a:t>
            </a:r>
            <a:br>
              <a:rPr lang="en-US" sz="2000" dirty="0"/>
            </a:br>
            <a:endParaRPr lang="en-US" sz="800" dirty="0"/>
          </a:p>
          <a:p>
            <a: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Noto Symbol"/>
              <a:buChar char="○"/>
            </a:pPr>
            <a:r>
              <a:rPr lang="en-US" sz="2000" b="1" dirty="0"/>
              <a:t>50%</a:t>
            </a:r>
            <a:r>
              <a:rPr lang="en-US" sz="2000" dirty="0"/>
              <a:t> exception for states that receive a minimum allotment.  </a:t>
            </a:r>
            <a:br>
              <a:rPr lang="en-US" sz="2000" dirty="0"/>
            </a:br>
            <a:endParaRPr lang="en-US" sz="1050" dirty="0"/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Noto Symbol"/>
              <a:buChar char="●"/>
            </a:pPr>
            <a:r>
              <a:rPr lang="en-US" sz="2000" dirty="0"/>
              <a:t>Under WIOA, Youth Councils are no longer required; however, Standing Youth Committees are encouraged.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2000" dirty="0"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  <p:custDataLst>
              <p:tags r:id="rId4"/>
            </p:custDataLst>
          </p:nvPr>
        </p:nvSpPr>
        <p:spPr>
          <a:xfrm>
            <a:off x="6705600" y="6492875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7">
            <a:alphaModFix/>
          </a:blip>
          <a:srcRect l="18630" t="2775" r="17868" b="2822"/>
          <a:stretch/>
        </p:blipFill>
        <p:spPr>
          <a:xfrm>
            <a:off x="213875" y="2005400"/>
            <a:ext cx="3754724" cy="37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5" y="2007927"/>
            <a:ext cx="3754826" cy="3724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441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43200" y="2362200"/>
            <a:ext cx="5943600" cy="16764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600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Presenter: Elyse Rosenblum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Title: Executive Director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Organization: Employment Pathways Project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pic>
        <p:nvPicPr>
          <p:cNvPr id="1026" name="Picture 2" descr="ely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Collective Efforts to Advance Employer Demand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30779" y="1790829"/>
            <a:ext cx="4502060" cy="2979671"/>
            <a:chOff x="1995323" y="1900345"/>
            <a:chExt cx="6572250" cy="363666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323" y="1900345"/>
              <a:ext cx="6572250" cy="36290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09" r="1064"/>
            <a:stretch/>
          </p:blipFill>
          <p:spPr>
            <a:xfrm>
              <a:off x="1995323" y="4776102"/>
              <a:ext cx="6502291" cy="76090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/>
          <a:stretch/>
        </p:blipFill>
        <p:spPr>
          <a:xfrm>
            <a:off x="4572000" y="3708077"/>
            <a:ext cx="4140200" cy="24178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70701"/>
            <a:ext cx="1775372" cy="5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 smtClean="0"/>
              <a:t>Collective Efforts </a:t>
            </a:r>
            <a:r>
              <a:rPr lang="en-US" dirty="0"/>
              <a:t>to </a:t>
            </a:r>
            <a:r>
              <a:rPr lang="en-US" dirty="0" smtClean="0"/>
              <a:t>Advance Employer Demand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07114" y="5101288"/>
            <a:ext cx="4648200" cy="838200"/>
          </a:xfrm>
          <a:prstGeom prst="roundRect">
            <a:avLst/>
          </a:prstGeom>
          <a:solidFill>
            <a:srgbClr val="5578A2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2058" tIns="41029" rIns="82058" bIns="41029" anchor="ctr"/>
          <a:lstStyle/>
          <a:p>
            <a:pPr lvl="0" algn="ctr">
              <a:buSzPct val="25000"/>
            </a:pPr>
            <a:r>
              <a:rPr lang="en-US" sz="1400" dirty="0">
                <a:solidFill>
                  <a:schemeClr val="bg1"/>
                </a:solidFill>
                <a:latin typeface="Arial"/>
                <a:ea typeface="Helvetica Neue"/>
                <a:cs typeface="Arial"/>
                <a:sym typeface="Helvetica Neue"/>
              </a:rPr>
              <a:t>Employment pathways such as mentoring, internships</a:t>
            </a:r>
            <a:r>
              <a:rPr lang="en-US" sz="1400" dirty="0" smtClean="0">
                <a:solidFill>
                  <a:schemeClr val="bg1"/>
                </a:solidFill>
                <a:latin typeface="Arial"/>
                <a:ea typeface="Helvetica Neue"/>
                <a:cs typeface="Arial"/>
                <a:sym typeface="Helvetica Neue"/>
              </a:rPr>
              <a:t>, school-to-work training, </a:t>
            </a:r>
            <a:r>
              <a:rPr lang="en-US" sz="1400" dirty="0">
                <a:solidFill>
                  <a:schemeClr val="bg1"/>
                </a:solidFill>
                <a:latin typeface="Arial"/>
                <a:ea typeface="Helvetica Neue"/>
                <a:cs typeface="Arial"/>
                <a:sym typeface="Helvetica Neue"/>
              </a:rPr>
              <a:t>and innovative hiring practices provide skills for young adults and a pipeline of talent for employers.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800" y="1748904"/>
            <a:ext cx="8431393" cy="2875197"/>
            <a:chOff x="380999" y="2112578"/>
            <a:chExt cx="8303751" cy="2652401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49" t="28786" r="-2" b="11749"/>
            <a:stretch>
              <a:fillRect/>
            </a:stretch>
          </p:blipFill>
          <p:spPr bwMode="auto">
            <a:xfrm>
              <a:off x="381000" y="2112578"/>
              <a:ext cx="8303750" cy="115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55"/>
            <p:cNvSpPr txBox="1">
              <a:spLocks noChangeArrowheads="1"/>
            </p:cNvSpPr>
            <p:nvPr/>
          </p:nvSpPr>
          <p:spPr bwMode="auto">
            <a:xfrm>
              <a:off x="380999" y="3451013"/>
              <a:ext cx="3630087" cy="1313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r>
                <a:rPr lang="en-US" sz="3600" b="1" dirty="0" smtClean="0">
                  <a:solidFill>
                    <a:srgbClr val="CD7E3D"/>
                  </a:solidFill>
                  <a:latin typeface="Arial"/>
                  <a:cs typeface="Arial"/>
                </a:rPr>
                <a:t>6 </a:t>
              </a:r>
              <a:r>
                <a:rPr lang="en-US" sz="3600" b="1" dirty="0">
                  <a:solidFill>
                    <a:srgbClr val="CD7E3D"/>
                  </a:solidFill>
                  <a:latin typeface="Arial"/>
                  <a:cs typeface="Arial"/>
                </a:rPr>
                <a:t>MILLION   </a:t>
              </a:r>
            </a:p>
            <a:p>
              <a:r>
                <a:rPr lang="en-US" sz="2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OPPORTUNITY YOUTH</a:t>
              </a:r>
              <a:endParaRPr lang="en-US" sz="22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endParaRPr lang="en-US" sz="2200" b="1" dirty="0">
                <a:solidFill>
                  <a:srgbClr val="1C4097"/>
                </a:solidFill>
                <a:latin typeface="Permanent marker"/>
                <a:cs typeface="Permanent marker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30556" y="3488891"/>
              <a:ext cx="4154194" cy="975411"/>
            </a:xfrm>
            <a:prstGeom prst="rect">
              <a:avLst/>
            </a:prstGeom>
            <a:noFill/>
          </p:spPr>
          <p:txBody>
            <a:bodyPr wrap="square" lIns="82058" tIns="41029" rIns="82058" bIns="41029">
              <a:spAutoFit/>
            </a:bodyPr>
            <a:lstStyle/>
            <a:p>
              <a:pPr algn="r">
                <a:defRPr/>
              </a:pPr>
              <a:r>
                <a:rPr lang="en-US" sz="3600" b="1" dirty="0" smtClean="0">
                  <a:solidFill>
                    <a:srgbClr val="CD7E3D"/>
                  </a:solidFill>
                  <a:latin typeface="Arial"/>
                  <a:cs typeface="Arial"/>
                </a:rPr>
                <a:t>4 </a:t>
              </a:r>
              <a:r>
                <a:rPr lang="en-US" sz="3600" b="1" dirty="0">
                  <a:solidFill>
                    <a:srgbClr val="CD7E3D"/>
                  </a:solidFill>
                  <a:latin typeface="Arial"/>
                  <a:cs typeface="Arial"/>
                </a:rPr>
                <a:t>MILLION   </a:t>
              </a:r>
            </a:p>
            <a:p>
              <a:pPr algn="r">
                <a:defRPr/>
              </a:pPr>
              <a:r>
                <a:rPr lang="en-US" sz="2200" b="1" dirty="0">
                  <a:solidFill>
                    <a:srgbClr val="000000"/>
                  </a:solidFill>
                  <a:latin typeface="Arial"/>
                  <a:cs typeface="Arial"/>
                </a:rPr>
                <a:t>OPEN JOB </a:t>
              </a:r>
              <a:r>
                <a:rPr lang="en-US" sz="2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VACANCIES</a:t>
              </a:r>
              <a:endParaRPr lang="en-US" sz="22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397157" y="4581087"/>
              <a:ext cx="3121711" cy="0"/>
            </a:xfrm>
            <a:prstGeom prst="straightConnector1">
              <a:avLst/>
            </a:prstGeom>
            <a:ln w="57150" cap="rnd" cmpd="sng">
              <a:solidFill>
                <a:schemeClr val="tx1"/>
              </a:solidFill>
              <a:bevel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5257701" y="4583942"/>
              <a:ext cx="3290368" cy="7360"/>
            </a:xfrm>
            <a:prstGeom prst="straightConnector1">
              <a:avLst/>
            </a:prstGeom>
            <a:ln w="57150" cap="rnd" cmpd="sng">
              <a:solidFill>
                <a:schemeClr val="tx1"/>
              </a:solidFill>
              <a:bevel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36"/>
            <p:cNvSpPr>
              <a:spLocks noChangeArrowheads="1"/>
            </p:cNvSpPr>
            <p:nvPr/>
          </p:nvSpPr>
          <p:spPr bwMode="auto">
            <a:xfrm>
              <a:off x="3748796" y="2401784"/>
              <a:ext cx="1599895" cy="56840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/>
              <a:r>
                <a:rPr lang="en-US" sz="1400" b="1" dirty="0">
                  <a:latin typeface="Arial"/>
                  <a:cs typeface="Arial"/>
                </a:rPr>
                <a:t>EMPLOYMENT PATHWAYS</a:t>
              </a:r>
            </a:p>
          </p:txBody>
        </p:sp>
        <p:grpSp>
          <p:nvGrpSpPr>
            <p:cNvPr id="17" name="Group 35"/>
            <p:cNvGrpSpPr>
              <a:grpSpLocks/>
            </p:cNvGrpSpPr>
            <p:nvPr/>
          </p:nvGrpSpPr>
          <p:grpSpPr bwMode="auto">
            <a:xfrm>
              <a:off x="3688202" y="2948831"/>
              <a:ext cx="1642271" cy="367646"/>
              <a:chOff x="4163568" y="2753852"/>
              <a:chExt cx="1658112" cy="366682"/>
            </a:xfrm>
          </p:grpSpPr>
          <p:sp>
            <p:nvSpPr>
              <p:cNvPr id="18" name="Rectangle 32"/>
              <p:cNvSpPr/>
              <p:nvPr/>
            </p:nvSpPr>
            <p:spPr>
              <a:xfrm>
                <a:off x="4163568" y="2753852"/>
                <a:ext cx="1658112" cy="146992"/>
              </a:xfrm>
              <a:custGeom>
                <a:avLst/>
                <a:gdLst>
                  <a:gd name="connsiteX0" fmla="*/ 0 w 1658112"/>
                  <a:gd name="connsiteY0" fmla="*/ 0 h 146304"/>
                  <a:gd name="connsiteX1" fmla="*/ 1658112 w 1658112"/>
                  <a:gd name="connsiteY1" fmla="*/ 0 h 146304"/>
                  <a:gd name="connsiteX2" fmla="*/ 1658112 w 1658112"/>
                  <a:gd name="connsiteY2" fmla="*/ 146304 h 146304"/>
                  <a:gd name="connsiteX3" fmla="*/ 0 w 1658112"/>
                  <a:gd name="connsiteY3" fmla="*/ 146304 h 146304"/>
                  <a:gd name="connsiteX4" fmla="*/ 0 w 1658112"/>
                  <a:gd name="connsiteY4" fmla="*/ 0 h 146304"/>
                  <a:gd name="connsiteX0" fmla="*/ 0 w 1658112"/>
                  <a:gd name="connsiteY0" fmla="*/ 0 h 146304"/>
                  <a:gd name="connsiteX1" fmla="*/ 1658112 w 1658112"/>
                  <a:gd name="connsiteY1" fmla="*/ 0 h 146304"/>
                  <a:gd name="connsiteX2" fmla="*/ 1658112 w 1658112"/>
                  <a:gd name="connsiteY2" fmla="*/ 146304 h 146304"/>
                  <a:gd name="connsiteX3" fmla="*/ 158496 w 1658112"/>
                  <a:gd name="connsiteY3" fmla="*/ 146304 h 146304"/>
                  <a:gd name="connsiteX4" fmla="*/ 0 w 1658112"/>
                  <a:gd name="connsiteY4" fmla="*/ 0 h 146304"/>
                  <a:gd name="connsiteX0" fmla="*/ 0 w 1658112"/>
                  <a:gd name="connsiteY0" fmla="*/ 0 h 146304"/>
                  <a:gd name="connsiteX1" fmla="*/ 1658112 w 1658112"/>
                  <a:gd name="connsiteY1" fmla="*/ 0 h 146304"/>
                  <a:gd name="connsiteX2" fmla="*/ 1499616 w 1658112"/>
                  <a:gd name="connsiteY2" fmla="*/ 140208 h 146304"/>
                  <a:gd name="connsiteX3" fmla="*/ 158496 w 1658112"/>
                  <a:gd name="connsiteY3" fmla="*/ 146304 h 146304"/>
                  <a:gd name="connsiteX4" fmla="*/ 0 w 1658112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112" h="146304">
                    <a:moveTo>
                      <a:pt x="0" y="0"/>
                    </a:moveTo>
                    <a:lnTo>
                      <a:pt x="1658112" y="0"/>
                    </a:lnTo>
                    <a:lnTo>
                      <a:pt x="1499616" y="140208"/>
                    </a:lnTo>
                    <a:lnTo>
                      <a:pt x="158496" y="1463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578A2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9" name="Rectangle 59"/>
              <p:cNvSpPr/>
              <p:nvPr/>
            </p:nvSpPr>
            <p:spPr>
              <a:xfrm>
                <a:off x="4193444" y="2900846"/>
                <a:ext cx="1606660" cy="145411"/>
              </a:xfrm>
              <a:custGeom>
                <a:avLst/>
                <a:gdLst>
                  <a:gd name="connsiteX0" fmla="*/ 0 w 1658112"/>
                  <a:gd name="connsiteY0" fmla="*/ 0 h 202096"/>
                  <a:gd name="connsiteX1" fmla="*/ 1658112 w 1658112"/>
                  <a:gd name="connsiteY1" fmla="*/ 0 h 202096"/>
                  <a:gd name="connsiteX2" fmla="*/ 1658112 w 1658112"/>
                  <a:gd name="connsiteY2" fmla="*/ 202096 h 202096"/>
                  <a:gd name="connsiteX3" fmla="*/ 0 w 1658112"/>
                  <a:gd name="connsiteY3" fmla="*/ 202096 h 202096"/>
                  <a:gd name="connsiteX4" fmla="*/ 0 w 1658112"/>
                  <a:gd name="connsiteY4" fmla="*/ 0 h 202096"/>
                  <a:gd name="connsiteX0" fmla="*/ 115824 w 1658112"/>
                  <a:gd name="connsiteY0" fmla="*/ 12192 h 202096"/>
                  <a:gd name="connsiteX1" fmla="*/ 1658112 w 1658112"/>
                  <a:gd name="connsiteY1" fmla="*/ 0 h 202096"/>
                  <a:gd name="connsiteX2" fmla="*/ 1658112 w 1658112"/>
                  <a:gd name="connsiteY2" fmla="*/ 202096 h 202096"/>
                  <a:gd name="connsiteX3" fmla="*/ 0 w 1658112"/>
                  <a:gd name="connsiteY3" fmla="*/ 202096 h 202096"/>
                  <a:gd name="connsiteX4" fmla="*/ 115824 w 1658112"/>
                  <a:gd name="connsiteY4" fmla="*/ 12192 h 202096"/>
                  <a:gd name="connsiteX0" fmla="*/ 115824 w 1658112"/>
                  <a:gd name="connsiteY0" fmla="*/ 4108 h 194012"/>
                  <a:gd name="connsiteX1" fmla="*/ 1505712 w 1658112"/>
                  <a:gd name="connsiteY1" fmla="*/ 0 h 194012"/>
                  <a:gd name="connsiteX2" fmla="*/ 1658112 w 1658112"/>
                  <a:gd name="connsiteY2" fmla="*/ 194012 h 194012"/>
                  <a:gd name="connsiteX3" fmla="*/ 0 w 1658112"/>
                  <a:gd name="connsiteY3" fmla="*/ 194012 h 194012"/>
                  <a:gd name="connsiteX4" fmla="*/ 115824 w 1658112"/>
                  <a:gd name="connsiteY4" fmla="*/ 4108 h 194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112" h="194012">
                    <a:moveTo>
                      <a:pt x="115824" y="4108"/>
                    </a:moveTo>
                    <a:lnTo>
                      <a:pt x="1505712" y="0"/>
                    </a:lnTo>
                    <a:lnTo>
                      <a:pt x="1658112" y="194012"/>
                    </a:lnTo>
                    <a:lnTo>
                      <a:pt x="0" y="194012"/>
                    </a:lnTo>
                    <a:lnTo>
                      <a:pt x="115824" y="4108"/>
                    </a:lnTo>
                    <a:close/>
                  </a:path>
                </a:pathLst>
              </a:custGeom>
              <a:solidFill>
                <a:srgbClr val="5578A2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0" name="Rectangle 33"/>
              <p:cNvSpPr/>
              <p:nvPr/>
            </p:nvSpPr>
            <p:spPr>
              <a:xfrm>
                <a:off x="4193444" y="3052571"/>
                <a:ext cx="1588402" cy="67963"/>
              </a:xfrm>
              <a:custGeom>
                <a:avLst/>
                <a:gdLst>
                  <a:gd name="connsiteX0" fmla="*/ 0 w 1587627"/>
                  <a:gd name="connsiteY0" fmla="*/ 0 h 61888"/>
                  <a:gd name="connsiteX1" fmla="*/ 1587627 w 1587627"/>
                  <a:gd name="connsiteY1" fmla="*/ 0 h 61888"/>
                  <a:gd name="connsiteX2" fmla="*/ 1587627 w 1587627"/>
                  <a:gd name="connsiteY2" fmla="*/ 61888 h 61888"/>
                  <a:gd name="connsiteX3" fmla="*/ 0 w 1587627"/>
                  <a:gd name="connsiteY3" fmla="*/ 61888 h 61888"/>
                  <a:gd name="connsiteX4" fmla="*/ 0 w 1587627"/>
                  <a:gd name="connsiteY4" fmla="*/ 0 h 61888"/>
                  <a:gd name="connsiteX0" fmla="*/ 0 w 1587627"/>
                  <a:gd name="connsiteY0" fmla="*/ 0 h 67984"/>
                  <a:gd name="connsiteX1" fmla="*/ 1587627 w 1587627"/>
                  <a:gd name="connsiteY1" fmla="*/ 0 h 67984"/>
                  <a:gd name="connsiteX2" fmla="*/ 1587627 w 1587627"/>
                  <a:gd name="connsiteY2" fmla="*/ 61888 h 67984"/>
                  <a:gd name="connsiteX3" fmla="*/ 134112 w 1587627"/>
                  <a:gd name="connsiteY3" fmla="*/ 67984 h 67984"/>
                  <a:gd name="connsiteX4" fmla="*/ 0 w 1587627"/>
                  <a:gd name="connsiteY4" fmla="*/ 0 h 67984"/>
                  <a:gd name="connsiteX0" fmla="*/ 0 w 1587627"/>
                  <a:gd name="connsiteY0" fmla="*/ 0 h 67984"/>
                  <a:gd name="connsiteX1" fmla="*/ 1587627 w 1587627"/>
                  <a:gd name="connsiteY1" fmla="*/ 0 h 67984"/>
                  <a:gd name="connsiteX2" fmla="*/ 1502283 w 1587627"/>
                  <a:gd name="connsiteY2" fmla="*/ 55792 h 67984"/>
                  <a:gd name="connsiteX3" fmla="*/ 134112 w 1587627"/>
                  <a:gd name="connsiteY3" fmla="*/ 67984 h 67984"/>
                  <a:gd name="connsiteX4" fmla="*/ 0 w 1587627"/>
                  <a:gd name="connsiteY4" fmla="*/ 0 h 67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7627" h="67984">
                    <a:moveTo>
                      <a:pt x="0" y="0"/>
                    </a:moveTo>
                    <a:lnTo>
                      <a:pt x="1587627" y="0"/>
                    </a:lnTo>
                    <a:lnTo>
                      <a:pt x="1502283" y="55792"/>
                    </a:lnTo>
                    <a:lnTo>
                      <a:pt x="134112" y="679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578A2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accent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968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Campaign History and Partners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3" y="1588527"/>
            <a:ext cx="3207542" cy="928048"/>
          </a:xfrm>
          <a:prstGeom prst="rect">
            <a:avLst/>
          </a:prstGeom>
        </p:spPr>
      </p:pic>
      <p:pic>
        <p:nvPicPr>
          <p:cNvPr id="11" name="Picture 2" descr="Z:\Workforce Readiness\NEW OPTIONS (NOP)\Communications\Year Up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8891" y="1655891"/>
            <a:ext cx="1844018" cy="6542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10344" r="1311" b="11034"/>
          <a:stretch/>
        </p:blipFill>
        <p:spPr>
          <a:xfrm>
            <a:off x="6176372" y="1525903"/>
            <a:ext cx="2573928" cy="10405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4" y="3002238"/>
            <a:ext cx="2952750" cy="76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" t="17492" r="7997" b="12744"/>
          <a:stretch/>
        </p:blipFill>
        <p:spPr>
          <a:xfrm>
            <a:off x="5949966" y="4024280"/>
            <a:ext cx="2249417" cy="11198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/>
          <a:stretch/>
        </p:blipFill>
        <p:spPr>
          <a:xfrm>
            <a:off x="505704" y="4024280"/>
            <a:ext cx="2667000" cy="10706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16" y="5534395"/>
            <a:ext cx="3072384" cy="7284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1" t="17518" r="21432" b="46482"/>
          <a:stretch/>
        </p:blipFill>
        <p:spPr>
          <a:xfrm>
            <a:off x="1821453" y="5431202"/>
            <a:ext cx="3470641" cy="11981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64" y="3051753"/>
            <a:ext cx="4584036" cy="5798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64" y="4067758"/>
            <a:ext cx="1138092" cy="11782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5468942"/>
            <a:ext cx="859378" cy="85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Grads of Life </a:t>
            </a:r>
            <a:r>
              <a:rPr lang="en-US" dirty="0" smtClean="0"/>
              <a:t>Campaign Overview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Atypical60Tv_Mix01 (Confidential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300" y="1341382"/>
            <a:ext cx="8349885" cy="505941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66593" y="1470662"/>
            <a:ext cx="3880950" cy="4800858"/>
            <a:chOff x="2394801" y="2044082"/>
            <a:chExt cx="4060126" cy="411028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4801" y="2044082"/>
              <a:ext cx="4057869" cy="274702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7058" y="4791104"/>
              <a:ext cx="4057869" cy="136325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2945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“What and Why” of the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441" r="9178"/>
          <a:stretch/>
        </p:blipFill>
        <p:spPr>
          <a:xfrm>
            <a:off x="295384" y="1324112"/>
            <a:ext cx="8553231" cy="509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you?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600" y="685800"/>
            <a:ext cx="632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Enter your location in the Chat window – lower left of screen</a:t>
            </a:r>
            <a:endParaRPr lang="en-US" sz="16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534400" y="6629400"/>
            <a:ext cx="3810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3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" y="2171244"/>
            <a:ext cx="6553200" cy="4427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Commitments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534" r="5348"/>
          <a:stretch/>
        </p:blipFill>
        <p:spPr>
          <a:xfrm>
            <a:off x="801747" y="1203325"/>
            <a:ext cx="7552345" cy="271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7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to Act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32"/>
          <a:stretch/>
        </p:blipFill>
        <p:spPr>
          <a:xfrm>
            <a:off x="990600" y="1295400"/>
            <a:ext cx="7239000" cy="518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7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Stories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28" descr="http://upload.wikimedia.org/wikipedia/en/thumb/c/ce/State_Street_Corporation_logo.svg/532px-State_Street_Corporation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53" y="1503446"/>
            <a:ext cx="2153001" cy="48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505" y="1496085"/>
            <a:ext cx="1863555" cy="673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323" y="1485318"/>
            <a:ext cx="1772017" cy="63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38" y="2452190"/>
            <a:ext cx="1285881" cy="874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7209" y="2513767"/>
            <a:ext cx="1924050" cy="790575"/>
          </a:xfrm>
          <a:prstGeom prst="rect">
            <a:avLst/>
          </a:prstGeom>
        </p:spPr>
      </p:pic>
      <p:pic>
        <p:nvPicPr>
          <p:cNvPr id="9" name="Picture 2" descr="http://cbsbaltimore.files.wordpress.com/2011/06/walmar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t="34804" r="5180" b="32148"/>
          <a:stretch/>
        </p:blipFill>
        <p:spPr bwMode="auto">
          <a:xfrm>
            <a:off x="4906424" y="2618776"/>
            <a:ext cx="1852585" cy="51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ups.com/img/ups_log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1" t="28499" r="37830"/>
          <a:stretch/>
        </p:blipFill>
        <p:spPr bwMode="auto">
          <a:xfrm>
            <a:off x="7842887" y="2551603"/>
            <a:ext cx="554575" cy="65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626" y="3662283"/>
            <a:ext cx="1426046" cy="583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t="13671" b="15350"/>
          <a:stretch/>
        </p:blipFill>
        <p:spPr>
          <a:xfrm>
            <a:off x="2722338" y="3638882"/>
            <a:ext cx="1619605" cy="607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DCE0E2"/>
              </a:clrFrom>
              <a:clrTo>
                <a:srgbClr val="DCE0E2">
                  <a:alpha val="0"/>
                </a:srgbClr>
              </a:clrTo>
            </a:clrChange>
          </a:blip>
          <a:srcRect t="7160"/>
          <a:stretch/>
        </p:blipFill>
        <p:spPr>
          <a:xfrm>
            <a:off x="4627060" y="3733800"/>
            <a:ext cx="2374806" cy="497572"/>
          </a:xfrm>
          <a:prstGeom prst="rect">
            <a:avLst/>
          </a:prstGeom>
        </p:spPr>
      </p:pic>
      <p:pic>
        <p:nvPicPr>
          <p:cNvPr id="14" name="Picture 8" descr="http://upload.wikimedia.org/wikipedia/commons/thumb/2/22/JohnsonandJohnsonLogo.svg/1000px-JohnsonandJohnsonLogo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982" y="3780867"/>
            <a:ext cx="1805357" cy="33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/>
          <a:srcRect b="13184"/>
          <a:stretch/>
        </p:blipFill>
        <p:spPr>
          <a:xfrm>
            <a:off x="731738" y="4611572"/>
            <a:ext cx="830519" cy="653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/>
          <a:srcRect t="15543" b="22119"/>
          <a:stretch/>
        </p:blipFill>
        <p:spPr>
          <a:xfrm>
            <a:off x="2750403" y="4649046"/>
            <a:ext cx="1540005" cy="506304"/>
          </a:xfrm>
          <a:prstGeom prst="rect">
            <a:avLst/>
          </a:prstGeom>
        </p:spPr>
      </p:pic>
      <p:pic>
        <p:nvPicPr>
          <p:cNvPr id="17" name="Picture 10" descr="http://www.phonebookoftheworld.com/usa/newmexico/city/city-of-albuquerque-seal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39" y="4602087"/>
            <a:ext cx="615309" cy="61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/>
          <a:srcRect t="20605" b="16514"/>
          <a:stretch/>
        </p:blipFill>
        <p:spPr>
          <a:xfrm>
            <a:off x="431364" y="5757489"/>
            <a:ext cx="1630116" cy="378373"/>
          </a:xfrm>
          <a:prstGeom prst="rect">
            <a:avLst/>
          </a:prstGeom>
        </p:spPr>
      </p:pic>
      <p:pic>
        <p:nvPicPr>
          <p:cNvPr id="19" name="Picture 12" descr="https://system.netsuite.com/core/media/media.nl?id=1911291&amp;c=589178&amp;h=dfc9dff9fc59b67a6eb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00" y="5638370"/>
            <a:ext cx="1985779" cy="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7533" y="1436130"/>
            <a:ext cx="1530785" cy="7491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27688" y="5557149"/>
            <a:ext cx="889346" cy="738157"/>
          </a:xfrm>
          <a:prstGeom prst="rect">
            <a:avLst/>
          </a:prstGeom>
        </p:spPr>
      </p:pic>
      <p:pic>
        <p:nvPicPr>
          <p:cNvPr id="22" name="Picture 14" descr="https://www.caremark.com/portal/images/95459-1.gif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52" y="5751467"/>
            <a:ext cx="1882149" cy="25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37216" y="4677355"/>
            <a:ext cx="1956167" cy="54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9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 Directory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42350" y="1319142"/>
            <a:ext cx="7459299" cy="5061973"/>
            <a:chOff x="844550" y="385495"/>
            <a:chExt cx="7454900" cy="56938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b="9206"/>
            <a:stretch/>
          </p:blipFill>
          <p:spPr>
            <a:xfrm>
              <a:off x="882650" y="3347250"/>
              <a:ext cx="7416800" cy="273207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4550" y="385495"/>
              <a:ext cx="7454900" cy="32086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108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implementation of WIOA is a unique opportunity to elevate demand-driven solutions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5000"/>
            <a:ext cx="6321972" cy="421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can partner together for our young adults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Pentagon 3"/>
          <p:cNvSpPr/>
          <p:nvPr/>
        </p:nvSpPr>
        <p:spPr>
          <a:xfrm flipH="1">
            <a:off x="1860804" y="1219200"/>
            <a:ext cx="6902196" cy="5197475"/>
          </a:xfrm>
          <a:prstGeom prst="homePlate">
            <a:avLst>
              <a:gd name="adj" fmla="val 4501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 lvl="0"/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in Success Stories with business partners/champions.</a:t>
            </a:r>
          </a:p>
          <a:p>
            <a:pPr marL="854075" lvl="0"/>
            <a:endParaRPr lang="en-US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4075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 the Partner Directory and share with other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programs.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4075" lvl="0"/>
            <a:endParaRPr lang="en-US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4075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your youth council/committee and other key stakeholders are aware of the </a:t>
            </a:r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Grads of Life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campaign and are able to use it in conversations.</a:t>
            </a:r>
          </a:p>
          <a:p>
            <a:pPr marL="854075" lvl="0"/>
            <a:endParaRPr lang="en-US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4075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convening employers – share platform and PSA with them. We can help with this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47800"/>
            <a:ext cx="3733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0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512475"/>
            <a:ext cx="2846597" cy="2779546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05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Halve the </a:t>
            </a:r>
            <a:r>
              <a:rPr lang="en-US" sz="2800" dirty="0" smtClean="0">
                <a:solidFill>
                  <a:srgbClr val="1F497D"/>
                </a:solidFill>
              </a:rPr>
              <a:t>Gap</a:t>
            </a:r>
            <a:r>
              <a:rPr lang="en-US" sz="2800" dirty="0" smtClean="0"/>
              <a:t> by 2030</a:t>
            </a:r>
          </a:p>
          <a:p>
            <a:pPr lvl="1"/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ssrc-static.s3.amazonaws.com/moa/MOA-Halve-the-Gap-ALL-10.25.13.pdf</a:t>
            </a:r>
            <a:r>
              <a:rPr lang="en-US" sz="2400" dirty="0" smtClean="0"/>
              <a:t> 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800" dirty="0"/>
              <a:t>U.S. Bureau of Labor Statistic’s Job Openings and Labor Turnover Survey (JOLTS</a:t>
            </a:r>
            <a:r>
              <a:rPr lang="en-US" sz="2800" dirty="0" smtClean="0"/>
              <a:t>)</a:t>
            </a:r>
          </a:p>
          <a:p>
            <a:pPr lvl="1"/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www.bls.gov/jlt/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93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enter your questions </a:t>
            </a:r>
            <a:r>
              <a:rPr lang="en-US" dirty="0" smtClean="0"/>
              <a:t>in </a:t>
            </a:r>
            <a:r>
              <a:rPr lang="en-US" dirty="0"/>
              <a:t>the Chat Room!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5" y="1771650"/>
            <a:ext cx="3810000" cy="3790950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7"/>
          <a:stretch/>
        </p:blipFill>
        <p:spPr>
          <a:xfrm>
            <a:off x="4419600" y="1088408"/>
            <a:ext cx="4724399" cy="5769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Speakers’ Contact Information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52400" y="1400572"/>
            <a:ext cx="5334000" cy="16291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 smtClean="0">
              <a:solidFill>
                <a:srgbClr val="C00000"/>
              </a:solidFill>
              <a:latin typeface="Tahoma" pitchFamily="34" charset="0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</a:rPr>
              <a:t>Speaker:	</a:t>
            </a:r>
            <a:r>
              <a:rPr lang="en-US" sz="1600" dirty="0" smtClean="0">
                <a:solidFill>
                  <a:srgbClr val="376092"/>
                </a:solidFill>
                <a:latin typeface="Tahoma" pitchFamily="34" charset="0"/>
              </a:rPr>
              <a:t>Elyse Rosenblum	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</a:rPr>
              <a:t>Title: </a:t>
            </a:r>
            <a:r>
              <a:rPr lang="en-US" sz="1600" dirty="0" smtClean="0">
                <a:solidFill>
                  <a:srgbClr val="376092"/>
                </a:solidFill>
                <a:latin typeface="Tahoma" pitchFamily="34" charset="0"/>
              </a:rPr>
              <a:t>Executive Director</a:t>
            </a:r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</a:rPr>
              <a:t>	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</a:rPr>
              <a:t>Organization: </a:t>
            </a:r>
            <a:r>
              <a:rPr lang="en-US" sz="1600" dirty="0" smtClean="0">
                <a:solidFill>
                  <a:srgbClr val="376092"/>
                </a:solidFill>
                <a:latin typeface="Tahoma" pitchFamily="34" charset="0"/>
              </a:rPr>
              <a:t>Employment Pathways Project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</a:rPr>
              <a:t>Email</a:t>
            </a:r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: </a:t>
            </a:r>
            <a:r>
              <a:rPr lang="en-US" sz="1600" dirty="0">
                <a:solidFill>
                  <a:srgbClr val="376092"/>
                </a:solidFill>
                <a:latin typeface="Tahoma" pitchFamily="34" charset="0"/>
                <a:hlinkClick r:id="rId4"/>
              </a:rPr>
              <a:t>elyse.rosenblum@gmail.com</a:t>
            </a:r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</a:rPr>
              <a:t>	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</a:rPr>
              <a:t>Telephone</a:t>
            </a:r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: </a:t>
            </a:r>
            <a:r>
              <a:rPr lang="en-US" sz="1600" dirty="0">
                <a:solidFill>
                  <a:srgbClr val="376092"/>
                </a:solidFill>
                <a:latin typeface="Tahoma" pitchFamily="34" charset="0"/>
              </a:rPr>
              <a:t>(617) 417-0868</a:t>
            </a:r>
          </a:p>
          <a:p>
            <a:endParaRPr lang="en-US" sz="1600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8286" y="3363516"/>
            <a:ext cx="5358114" cy="17815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 smtClean="0">
              <a:solidFill>
                <a:srgbClr val="C00000"/>
              </a:solidFill>
              <a:latin typeface="Tahoma" pitchFamily="34" charset="0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</a:rPr>
              <a:t>Speaker: </a:t>
            </a:r>
            <a:r>
              <a:rPr lang="en-US" sz="1600" dirty="0" smtClean="0">
                <a:solidFill>
                  <a:srgbClr val="376092"/>
                </a:solidFill>
                <a:latin typeface="Tahoma" pitchFamily="34" charset="0"/>
              </a:rPr>
              <a:t>Jillian Moskovitz*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</a:rPr>
              <a:t>Title: </a:t>
            </a:r>
            <a:r>
              <a:rPr lang="en-US" sz="1600" dirty="0" smtClean="0">
                <a:solidFill>
                  <a:srgbClr val="376092"/>
                </a:solidFill>
                <a:latin typeface="Tahoma" pitchFamily="34" charset="0"/>
              </a:rPr>
              <a:t>Influence Specialist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</a:rPr>
              <a:t>Organization: </a:t>
            </a:r>
            <a:r>
              <a:rPr lang="en-US" sz="1600" dirty="0" smtClean="0">
                <a:solidFill>
                  <a:srgbClr val="376092"/>
                </a:solidFill>
                <a:latin typeface="Tahoma" pitchFamily="34" charset="0"/>
              </a:rPr>
              <a:t>Year Up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</a:rPr>
              <a:t>Email: </a:t>
            </a:r>
            <a:r>
              <a:rPr lang="en-US" sz="1600" dirty="0" smtClean="0">
                <a:solidFill>
                  <a:srgbClr val="376092"/>
                </a:solidFill>
                <a:latin typeface="Tahoma" pitchFamily="34" charset="0"/>
                <a:hlinkClick r:id="rId5"/>
              </a:rPr>
              <a:t>jmoskovitz@yearup.org</a:t>
            </a:r>
            <a:endParaRPr lang="en-US" sz="1600" dirty="0" smtClean="0">
              <a:solidFill>
                <a:srgbClr val="376092"/>
              </a:solidFill>
              <a:latin typeface="Tahoma" pitchFamily="34" charset="0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</a:rPr>
              <a:t>Telephone: </a:t>
            </a:r>
            <a:r>
              <a:rPr lang="en-US" sz="1600" dirty="0" smtClean="0">
                <a:solidFill>
                  <a:srgbClr val="376092"/>
                </a:solidFill>
                <a:latin typeface="Tahoma" pitchFamily="34" charset="0"/>
              </a:rPr>
              <a:t>(617) 542-1533 ext. 1060</a:t>
            </a:r>
          </a:p>
          <a:p>
            <a:r>
              <a:rPr lang="en-US" sz="1400" dirty="0" smtClean="0">
                <a:solidFill>
                  <a:srgbClr val="376092"/>
                </a:solidFill>
                <a:latin typeface="Tahoma" pitchFamily="34" charset="0"/>
              </a:rPr>
              <a:t>*for Success </a:t>
            </a:r>
            <a:r>
              <a:rPr lang="en-US" sz="1400" dirty="0">
                <a:solidFill>
                  <a:srgbClr val="376092"/>
                </a:solidFill>
                <a:latin typeface="Tahoma" pitchFamily="34" charset="0"/>
              </a:rPr>
              <a:t>S</a:t>
            </a:r>
            <a:r>
              <a:rPr lang="en-US" sz="1400" dirty="0" smtClean="0">
                <a:solidFill>
                  <a:srgbClr val="376092"/>
                </a:solidFill>
                <a:latin typeface="Tahoma" pitchFamily="34" charset="0"/>
              </a:rPr>
              <a:t>tory and Partner </a:t>
            </a:r>
            <a:r>
              <a:rPr lang="en-US" sz="1400" dirty="0">
                <a:solidFill>
                  <a:srgbClr val="376092"/>
                </a:solidFill>
                <a:latin typeface="Tahoma" pitchFamily="34" charset="0"/>
              </a:rPr>
              <a:t>D</a:t>
            </a:r>
            <a:r>
              <a:rPr lang="en-US" sz="1400" dirty="0" smtClean="0">
                <a:solidFill>
                  <a:srgbClr val="376092"/>
                </a:solidFill>
                <a:latin typeface="Tahoma" pitchFamily="34" charset="0"/>
              </a:rPr>
              <a:t>irectory inquiries. </a:t>
            </a:r>
          </a:p>
          <a:p>
            <a:endParaRPr lang="en-US" sz="1600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367" y="1600200"/>
            <a:ext cx="7620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Thank You!</a:t>
            </a:r>
          </a:p>
          <a:p>
            <a:pPr marL="0" indent="0" algn="ctr">
              <a:buNone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sz="2400" dirty="0" smtClean="0"/>
              <a:t>Find resources for workforce system success at: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US" sz="2400" dirty="0" smtClean="0">
                <a:hlinkClick r:id="rId2"/>
              </a:rPr>
              <a:t>www.workforce3one.org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79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43200" y="2362200"/>
            <a:ext cx="5943600" cy="16764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600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Moderator: Maisha Meminger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Organization: Office of Workforce Investment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34126"/>
            <a:ext cx="1600200" cy="17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4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r="11218"/>
          <a:stretch/>
        </p:blipFill>
        <p:spPr>
          <a:xfrm>
            <a:off x="0" y="1143000"/>
            <a:ext cx="263401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what you can expect to get out of this webinar!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7401" y="1564218"/>
            <a:ext cx="65532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understanding of </a:t>
            </a:r>
            <a:r>
              <a:rPr lang="en-US" sz="28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importance </a:t>
            </a:r>
            <a:r>
              <a:rPr lang="en-US" sz="28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employer engagement to serve out of school youth (</a:t>
            </a:r>
            <a:r>
              <a:rPr lang="en-US" sz="28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OSY) and current efforts underway.</a:t>
            </a:r>
          </a:p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8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ntroduction to </a:t>
            </a:r>
            <a:r>
              <a:rPr lang="en-US" sz="2800" i="1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Grads of Life, </a:t>
            </a:r>
            <a:r>
              <a:rPr lang="en-US" sz="28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campaign aimed at </a:t>
            </a:r>
            <a:r>
              <a:rPr lang="en-US" sz="28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employers.</a:t>
            </a:r>
          </a:p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 youth providers </a:t>
            </a:r>
            <a:r>
              <a:rPr lang="en-US" sz="28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use to engage </a:t>
            </a:r>
            <a:r>
              <a:rPr lang="en-US" sz="2800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employers to meet employment-related program goals.  </a:t>
            </a:r>
            <a:endParaRPr lang="en-US" sz="2800" dirty="0">
              <a:solidFill>
                <a:srgbClr val="376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2400"/>
            <a:ext cx="2420815" cy="15735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381001" y="2187635"/>
            <a:ext cx="74588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Our collective efforts to advance employer demand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Grads of Life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campaign history and overview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Maximizing the implementation of WIOA - a unique opportunity to elevate demand-driven solutions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Leading by example: The Administration’s role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Partnership opportunities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6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Changes to WIOA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8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4800" y="76200"/>
            <a:ext cx="61677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200" b="1" dirty="0"/>
              <a:t>Changes to Youth Eligibility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  <p:custDataLst>
              <p:tags r:id="rId3"/>
            </p:custDataLst>
          </p:nvPr>
        </p:nvSpPr>
        <p:spPr>
          <a:xfrm>
            <a:off x="6705600" y="6492875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20" name="Shape 120"/>
          <p:cNvSpPr txBox="1"/>
          <p:nvPr>
            <p:custDataLst>
              <p:tags r:id="rId4"/>
            </p:custDataLst>
          </p:nvPr>
        </p:nvSpPr>
        <p:spPr>
          <a:xfrm>
            <a:off x="184800" y="1622162"/>
            <a:ext cx="8698199" cy="63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solidFill>
                  <a:srgbClr val="434343"/>
                </a:solidFill>
              </a:rPr>
              <a:t>Out-of-School Youth</a:t>
            </a:r>
          </a:p>
        </p:txBody>
      </p:sp>
      <p:pic>
        <p:nvPicPr>
          <p:cNvPr id="122" name="Shape 122"/>
          <p:cNvPicPr preferRelativeResize="0"/>
          <p:nvPr/>
        </p:nvPicPr>
        <p:blipFill>
          <a:blip>
            <a:alphaModFix/>
          </a:blip>
          <a:stretch>
            <a:fillRect/>
          </a:stretch>
        </p:blipFill>
        <p:spPr>
          <a:xfrm>
            <a:off x="5238299" y="1830173"/>
            <a:ext cx="3076356" cy="39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>
            <p:custDataLst>
              <p:tags r:id="rId5"/>
            </p:custDataLst>
          </p:nvPr>
        </p:nvSpPr>
        <p:spPr>
          <a:xfrm>
            <a:off x="439250" y="2462225"/>
            <a:ext cx="4484699" cy="350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dk1"/>
                </a:solidFill>
              </a:rPr>
              <a:t>To be </a:t>
            </a:r>
            <a:r>
              <a:rPr lang="en-US" sz="2200" dirty="0" smtClean="0">
                <a:solidFill>
                  <a:schemeClr val="dk1"/>
                </a:solidFill>
              </a:rPr>
              <a:t>eligible </a:t>
            </a:r>
            <a:r>
              <a:rPr lang="en-US" sz="2200" dirty="0">
                <a:solidFill>
                  <a:schemeClr val="dk1"/>
                </a:solidFill>
              </a:rPr>
              <a:t>youth must be</a:t>
            </a:r>
            <a:r>
              <a:rPr lang="en-US" sz="2200" dirty="0" smtClean="0">
                <a:solidFill>
                  <a:schemeClr val="dk1"/>
                </a:solidFill>
              </a:rPr>
              <a:t>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2200" dirty="0" smtClean="0">
              <a:solidFill>
                <a:schemeClr val="dk1"/>
              </a:solidFill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2200" dirty="0" smtClean="0">
                <a:solidFill>
                  <a:schemeClr val="dk1"/>
                </a:solidFill>
              </a:rPr>
              <a:t>Aged </a:t>
            </a:r>
            <a:r>
              <a:rPr lang="en-US" sz="2200" dirty="0">
                <a:solidFill>
                  <a:schemeClr val="dk1"/>
                </a:solidFill>
              </a:rPr>
              <a:t>16 to </a:t>
            </a:r>
            <a:r>
              <a:rPr lang="en-US" sz="2200" dirty="0" smtClean="0">
                <a:solidFill>
                  <a:schemeClr val="dk1"/>
                </a:solidFill>
              </a:rPr>
              <a:t>24</a:t>
            </a:r>
          </a:p>
          <a:p>
            <a:pPr marL="88900" lvl="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1100" dirty="0">
                <a:solidFill>
                  <a:schemeClr val="dk1"/>
                </a:solidFill>
              </a:rPr>
              <a:t/>
            </a:r>
            <a:br>
              <a:rPr lang="en-US" sz="1100" dirty="0">
                <a:solidFill>
                  <a:schemeClr val="dk1"/>
                </a:solidFill>
              </a:rPr>
            </a:br>
            <a:endParaRPr lang="en-US" sz="600" dirty="0">
              <a:solidFill>
                <a:schemeClr val="dk1"/>
              </a:solidFill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2200" dirty="0" smtClean="0">
                <a:solidFill>
                  <a:schemeClr val="dk1"/>
                </a:solidFill>
              </a:rPr>
              <a:t>Meet </a:t>
            </a:r>
            <a:r>
              <a:rPr lang="en-US" sz="2200" dirty="0">
                <a:solidFill>
                  <a:schemeClr val="dk1"/>
                </a:solidFill>
              </a:rPr>
              <a:t>one or more additional </a:t>
            </a:r>
            <a:r>
              <a:rPr lang="en-US" sz="2200" dirty="0" smtClean="0">
                <a:solidFill>
                  <a:schemeClr val="dk1"/>
                </a:solidFill>
              </a:rPr>
              <a:t>conditions </a:t>
            </a:r>
            <a:endParaRPr lang="en-US" sz="22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64" y="1830173"/>
            <a:ext cx="3078480" cy="3901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57343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4800" y="76200"/>
            <a:ext cx="60228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200" b="1" dirty="0"/>
              <a:t>Changes to Youth Eligibility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  <p:custDataLst>
              <p:tags r:id="rId3"/>
            </p:custDataLst>
          </p:nvPr>
        </p:nvSpPr>
        <p:spPr>
          <a:xfrm>
            <a:off x="6705600" y="6492875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30" name="Shape 130"/>
          <p:cNvSpPr txBox="1"/>
          <p:nvPr>
            <p:custDataLst>
              <p:tags r:id="rId4"/>
            </p:custDataLst>
          </p:nvPr>
        </p:nvSpPr>
        <p:spPr>
          <a:xfrm>
            <a:off x="215017" y="1447800"/>
            <a:ext cx="8698199" cy="5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434343"/>
                </a:solidFill>
              </a:rPr>
              <a:t>Out-of-School Youth – Additional Conditions</a:t>
            </a:r>
            <a:endParaRPr lang="en-US" sz="2400" b="1" dirty="0">
              <a:solidFill>
                <a:srgbClr val="434343"/>
              </a:solidFill>
            </a:endParaRPr>
          </a:p>
        </p:txBody>
      </p:sp>
      <p:sp>
        <p:nvSpPr>
          <p:cNvPr id="132" name="Shape 132"/>
          <p:cNvSpPr txBox="1"/>
          <p:nvPr>
            <p:custDataLst>
              <p:tags r:id="rId5"/>
            </p:custDataLst>
          </p:nvPr>
        </p:nvSpPr>
        <p:spPr>
          <a:xfrm>
            <a:off x="304800" y="1950000"/>
            <a:ext cx="8534399" cy="437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lnSpc>
                <a:spcPts val="21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40" dirty="0"/>
              <a:t>S</a:t>
            </a:r>
            <a:r>
              <a:rPr lang="en-US" sz="1740" dirty="0" smtClean="0"/>
              <a:t>chool </a:t>
            </a:r>
            <a:r>
              <a:rPr lang="en-US" sz="1740" dirty="0"/>
              <a:t>dropout</a:t>
            </a:r>
          </a:p>
          <a:p>
            <a:pPr marL="457200" lvl="0" indent="-330200" rtl="0">
              <a:lnSpc>
                <a:spcPts val="21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40" dirty="0"/>
              <a:t>W</a:t>
            </a:r>
            <a:r>
              <a:rPr lang="en-US" sz="1740" dirty="0" smtClean="0"/>
              <a:t>ithin </a:t>
            </a:r>
            <a:r>
              <a:rPr lang="en-US" sz="1740" dirty="0"/>
              <a:t>the age of compulsory school attendance, but has not attended school for at least the most recent complete school year calendar quarter</a:t>
            </a:r>
          </a:p>
          <a:p>
            <a:pPr marL="457200" lvl="0" indent="-330200" rtl="0">
              <a:lnSpc>
                <a:spcPts val="21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40" dirty="0"/>
              <a:t>R</a:t>
            </a:r>
            <a:r>
              <a:rPr lang="en-US" sz="1740" dirty="0" smtClean="0"/>
              <a:t>ecipient </a:t>
            </a:r>
            <a:r>
              <a:rPr lang="en-US" sz="1740" dirty="0"/>
              <a:t>of a secondary school diploma or its recognized equivalent who </a:t>
            </a:r>
            <a:r>
              <a:rPr lang="en-US" sz="1740" dirty="0" smtClean="0"/>
              <a:t>is </a:t>
            </a:r>
            <a:r>
              <a:rPr lang="en-US" sz="1740" dirty="0"/>
              <a:t>low-income </a:t>
            </a:r>
            <a:r>
              <a:rPr lang="en-US" sz="1740" dirty="0" smtClean="0"/>
              <a:t>and basic </a:t>
            </a:r>
            <a:r>
              <a:rPr lang="en-US" sz="1740" dirty="0"/>
              <a:t>skills deficient or an English language learner</a:t>
            </a:r>
          </a:p>
          <a:p>
            <a:pPr marL="457200" lvl="0" indent="-330200" rtl="0">
              <a:lnSpc>
                <a:spcPts val="21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40" dirty="0" smtClean="0"/>
              <a:t>Subject </a:t>
            </a:r>
            <a:r>
              <a:rPr lang="en-US" sz="1740" dirty="0"/>
              <a:t>to the juvenile or adult justice system</a:t>
            </a:r>
          </a:p>
          <a:p>
            <a:pPr marL="457200" lvl="0" indent="-330200">
              <a:lnSpc>
                <a:spcPts val="21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40" dirty="0" smtClean="0"/>
              <a:t>A h</a:t>
            </a:r>
            <a:r>
              <a:rPr lang="en-US" sz="1740" dirty="0"/>
              <a:t>omeless individual </a:t>
            </a:r>
            <a:r>
              <a:rPr lang="en-US" sz="1740" dirty="0" smtClean="0"/>
              <a:t>defined </a:t>
            </a:r>
            <a:r>
              <a:rPr lang="en-US" sz="1740" dirty="0"/>
              <a:t>in </a:t>
            </a:r>
            <a:r>
              <a:rPr lang="en-US" sz="1740" dirty="0" smtClean="0"/>
              <a:t>sec. 41403(6), Violence </a:t>
            </a:r>
            <a:r>
              <a:rPr lang="en-US" sz="1740" dirty="0"/>
              <a:t>Against Women Act (42 U.S.C. 14043e–2(6</a:t>
            </a:r>
            <a:r>
              <a:rPr lang="en-US" sz="1740" dirty="0" smtClean="0"/>
              <a:t>))), </a:t>
            </a:r>
            <a:r>
              <a:rPr lang="en-US" sz="1740" dirty="0"/>
              <a:t>a homeless child or youth, a runaway, in foster care or has aged out of the foster care system, a child eligible for assistance under section </a:t>
            </a:r>
            <a:r>
              <a:rPr lang="en-US" sz="1740" dirty="0" smtClean="0"/>
              <a:t>477, Social </a:t>
            </a:r>
            <a:r>
              <a:rPr lang="en-US" sz="1740" dirty="0"/>
              <a:t>Security Act (42 U.S.C. 677), or in an out-of-home placement</a:t>
            </a:r>
          </a:p>
          <a:p>
            <a:pPr marL="457200" lvl="0" indent="-330200" rtl="0">
              <a:lnSpc>
                <a:spcPts val="21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40" dirty="0"/>
              <a:t>P</a:t>
            </a:r>
            <a:r>
              <a:rPr lang="en-US" sz="1740" dirty="0" smtClean="0"/>
              <a:t>regnant </a:t>
            </a:r>
            <a:r>
              <a:rPr lang="en-US" sz="1740" dirty="0"/>
              <a:t>or parenting</a:t>
            </a:r>
          </a:p>
          <a:p>
            <a:pPr marL="457200" lvl="0" indent="-330200" rtl="0">
              <a:lnSpc>
                <a:spcPts val="21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40" dirty="0"/>
              <a:t>A</a:t>
            </a:r>
            <a:r>
              <a:rPr lang="en-US" sz="1740" dirty="0" smtClean="0"/>
              <a:t>n </a:t>
            </a:r>
            <a:r>
              <a:rPr lang="en-US" sz="1740" dirty="0"/>
              <a:t>individual with a disability</a:t>
            </a:r>
          </a:p>
          <a:p>
            <a:pPr marL="457200" lvl="0" indent="-330200" rtl="0">
              <a:lnSpc>
                <a:spcPts val="21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40" dirty="0"/>
              <a:t>L</a:t>
            </a:r>
            <a:r>
              <a:rPr lang="en-US" sz="1740" dirty="0" smtClean="0"/>
              <a:t>ow-income </a:t>
            </a:r>
            <a:r>
              <a:rPr lang="en-US" sz="1740" dirty="0"/>
              <a:t>individual who requires additional assistance to enter or complete an educational program or to secure or hold employment</a:t>
            </a:r>
          </a:p>
          <a:p>
            <a:pPr lvl="0" rtl="0">
              <a:spcBef>
                <a:spcPts val="0"/>
              </a:spcBef>
              <a:buNone/>
            </a:pPr>
            <a:endParaRPr sz="1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91084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4800" y="76200"/>
            <a:ext cx="5990699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200" b="1" dirty="0"/>
              <a:t>Changes to Youth Eligibility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  <p:custDataLst>
              <p:tags r:id="rId3"/>
            </p:custDataLst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100" name="Shape 100"/>
          <p:cNvSpPr txBox="1"/>
          <p:nvPr>
            <p:custDataLst>
              <p:tags r:id="rId4"/>
            </p:custDataLst>
          </p:nvPr>
        </p:nvSpPr>
        <p:spPr>
          <a:xfrm>
            <a:off x="184800" y="1575137"/>
            <a:ext cx="8698199" cy="63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solidFill>
                  <a:srgbClr val="434343"/>
                </a:solidFill>
              </a:rPr>
              <a:t>In-School Youth</a:t>
            </a: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8">
            <a:alphaModFix/>
          </a:blip>
          <a:srcRect l="3411" t="13837" r="16518"/>
          <a:stretch/>
        </p:blipFill>
        <p:spPr>
          <a:xfrm>
            <a:off x="4819950" y="2210512"/>
            <a:ext cx="3562050" cy="317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>
            <p:custDataLst>
              <p:tags r:id="rId5"/>
            </p:custDataLst>
          </p:nvPr>
        </p:nvSpPr>
        <p:spPr>
          <a:xfrm>
            <a:off x="529126" y="2168537"/>
            <a:ext cx="4290824" cy="367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2200" dirty="0">
                <a:solidFill>
                  <a:schemeClr val="dk1"/>
                </a:solidFill>
              </a:rPr>
              <a:t>To be </a:t>
            </a:r>
            <a:r>
              <a:rPr lang="en-US" sz="2200" dirty="0" smtClean="0">
                <a:solidFill>
                  <a:schemeClr val="dk1"/>
                </a:solidFill>
              </a:rPr>
              <a:t>eligible </a:t>
            </a:r>
            <a:r>
              <a:rPr lang="en-US" sz="2200" dirty="0">
                <a:solidFill>
                  <a:schemeClr val="dk1"/>
                </a:solidFill>
              </a:rPr>
              <a:t>youth must be:</a:t>
            </a:r>
            <a:br>
              <a:rPr lang="en-US" sz="2200" dirty="0">
                <a:solidFill>
                  <a:schemeClr val="dk1"/>
                </a:solidFill>
              </a:rPr>
            </a:br>
            <a:endParaRPr lang="en-US" sz="1200" dirty="0">
              <a:solidFill>
                <a:schemeClr val="dk1"/>
              </a:solidFill>
            </a:endParaRPr>
          </a:p>
          <a:p>
            <a:pPr marL="457200" lvl="0" indent="-3683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2200" dirty="0">
                <a:solidFill>
                  <a:schemeClr val="dk1"/>
                </a:solidFill>
              </a:rPr>
              <a:t>Aged 14 to 21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900" dirty="0">
              <a:solidFill>
                <a:schemeClr val="dk1"/>
              </a:solidFill>
            </a:endParaRPr>
          </a:p>
          <a:p>
            <a:pPr marL="457200" lvl="0" indent="-36830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2200" dirty="0" smtClean="0">
                <a:solidFill>
                  <a:schemeClr val="dk1"/>
                </a:solidFill>
              </a:rPr>
              <a:t>Low-income* </a:t>
            </a:r>
          </a:p>
          <a:p>
            <a:pPr marL="88900"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900" dirty="0" smtClean="0">
              <a:solidFill>
                <a:schemeClr val="dk1"/>
              </a:solidFill>
            </a:endParaRPr>
          </a:p>
          <a:p>
            <a:pPr marL="457200" lvl="0" indent="-36830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2200" dirty="0">
                <a:solidFill>
                  <a:schemeClr val="dk1"/>
                </a:solidFill>
              </a:rPr>
              <a:t>A</a:t>
            </a:r>
            <a:r>
              <a:rPr lang="en-US" sz="2200" dirty="0" smtClean="0">
                <a:solidFill>
                  <a:schemeClr val="dk1"/>
                </a:solidFill>
              </a:rPr>
              <a:t>nd one or more additional conditions </a:t>
            </a:r>
            <a:endParaRPr lang="en-US" sz="2200" dirty="0">
              <a:solidFill>
                <a:schemeClr val="dk1"/>
              </a:solidFill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marL="171450" lvl="0" indent="-17145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dk1"/>
                </a:solidFill>
              </a:rPr>
              <a:t>* Youth receiving or eligible to  receive a free or reduced price school lunch are considered </a:t>
            </a:r>
          </a:p>
          <a:p>
            <a:pPr marL="171450" lvl="0" indent="-17145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dk1"/>
                </a:solidFill>
              </a:rPr>
              <a:t>   “low income” under WIOA</a:t>
            </a:r>
            <a:r>
              <a:rPr lang="en-US" sz="2200" dirty="0" smtClean="0">
                <a:solidFill>
                  <a:schemeClr val="dk1"/>
                </a:solidFill>
              </a:rPr>
              <a:t/>
            </a:r>
            <a:br>
              <a:rPr lang="en-US" sz="2200" dirty="0" smtClean="0">
                <a:solidFill>
                  <a:schemeClr val="dk1"/>
                </a:solidFill>
              </a:rPr>
            </a:br>
            <a:endParaRPr sz="2200" b="1" dirty="0">
              <a:solidFill>
                <a:schemeClr val="dk2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36" y="2210512"/>
            <a:ext cx="3560064" cy="3169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9569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8.0&quot;&gt;&lt;object type=&quot;1&quot; unique_id=&quot;10001&quot;&gt;&lt;object type=&quot;2&quot; unique_id=&quot;11404&quot;&gt;&lt;object type=&quot;3&quot; unique_id=&quot;11405&quot;&gt;&lt;property id=&quot;20148&quot; value=&quot;5&quot;/&gt;&lt;property id=&quot;20300&quot; value=&quot;Slide 1 - &amp;quot;Webinar Title&amp;quot;&quot;/&gt;&lt;property id=&quot;20307&quot; value=&quot;256&quot;/&gt;&lt;/object&gt;&lt;object type=&quot;3&quot; unique_id=&quot;11411&quot;&gt;&lt;property id=&quot;20148&quot; value=&quot;5&quot;/&gt;&lt;property id=&quot;20300&quot; value=&quot;Slide 2 - &amp;quot;Where are you?&amp;quot;&quot;/&gt;&lt;property id=&quot;20307&quot; value=&quot;259&quot;/&gt;&lt;/object&gt;&lt;object type=&quot;3&quot; unique_id=&quot;11412&quot;&gt;&lt;property id=&quot;20148&quot; value=&quot;5&quot;/&gt;&lt;property id=&quot;20300&quot; value=&quot;Slide 3 - &amp;quot;Here’s what you can expect to get out of this webinar!&amp;quot;&quot;/&gt;&lt;property id=&quot;20307&quot; value=&quot;264&quot;/&gt;&lt;/object&gt;&lt;object type=&quot;3&quot; unique_id=&quot;11413&quot;&gt;&lt;property id=&quot;20148&quot; value=&quot;5&quot;/&gt;&lt;property id=&quot;20300&quot; value=&quot;Slide 4 - &amp;quot;Agenda&amp;quot;&quot;/&gt;&lt;property id=&quot;20307&quot; value=&quot;266&quot;/&gt;&lt;/object&gt;&lt;object type=&quot;3&quot; unique_id=&quot;11414&quot;&gt;&lt;property id=&quot;20148&quot; value=&quot;5&quot;/&gt;&lt;property id=&quot;20300&quot; value=&quot;Slide 5 - &amp;quot;Moderator&amp;quot;&quot;/&gt;&lt;property id=&quot;20307&quot; value=&quot;261&quot;/&gt;&lt;/object&gt;&lt;object type=&quot;3&quot; unique_id=&quot;11415&quot;&gt;&lt;property id=&quot;20148&quot; value=&quot;5&quot;/&gt;&lt;property id=&quot;20300&quot; value=&quot;Slide 6 - &amp;quot;Presenters&amp;quot;&quot;/&gt;&lt;property id=&quot;20307&quot; value=&quot;286&quot;/&gt;&lt;/object&gt;&lt;object type=&quot;3&quot; unique_id=&quot;11416&quot;&gt;&lt;property id=&quot;20148&quot; value=&quot;5&quot;/&gt;&lt;property id=&quot;20300&quot; value=&quot;Slide 8 - &amp;quot;Content Heading &amp;quot;&quot;/&gt;&lt;property id=&quot;20307&quot; value=&quot;271&quot;/&gt;&lt;/object&gt;&lt;object type=&quot;3&quot; unique_id=&quot;11417&quot;&gt;&lt;property id=&quot;20148&quot; value=&quot;5&quot;/&gt;&lt;property id=&quot;20300&quot; value=&quot;Slide 12 - &amp;quot;Open Chat&amp;quot;&quot;/&gt;&lt;property id=&quot;20307&quot; value=&quot;267&quot;/&gt;&lt;/object&gt;&lt;object type=&quot;3&quot; unique_id=&quot;11418&quot;&gt;&lt;property id=&quot;20148&quot; value=&quot;5&quot;/&gt;&lt;property id=&quot;20300&quot; value=&quot;Slide 13 - &amp;quot;Polling Question&amp;quot;&quot;/&gt;&lt;property id=&quot;20307&quot; value=&quot;265&quot;/&gt;&lt;/object&gt;&lt;object type=&quot;3&quot; unique_id=&quot;11420&quot;&gt;&lt;property id=&quot;20148&quot; value=&quot;5&quot;/&gt;&lt;property id=&quot;20300&quot; value=&quot;Slide 14 - &amp;quot;Reminder…&amp;quot;&quot;/&gt;&lt;property id=&quot;20307&quot; value=&quot;276&quot;/&gt;&lt;/object&gt;&lt;object type=&quot;3&quot; unique_id=&quot;11421&quot;&gt;&lt;property id=&quot;20148&quot; value=&quot;5&quot;/&gt;&lt;property id=&quot;20300&quot; value=&quot;Slide 15 - &amp;quot;Resources&amp;quot;&quot;/&gt;&lt;property id=&quot;20307&quot; value=&quot;278&quot;/&gt;&lt;/object&gt;&lt;object type=&quot;3&quot; unique_id=&quot;11422&quot;&gt;&lt;property id=&quot;20148&quot; value=&quot;5&quot;/&gt;&lt;property id=&quot;20300&quot; value=&quot;Slide 16 - &amp;quot;Please enter your questions in the Chat Room! &amp;quot;&quot;/&gt;&lt;property id=&quot;20307&quot; value=&quot;279&quot;/&gt;&lt;/object&gt;&lt;object type=&quot;3&quot; unique_id=&quot;11423&quot;&gt;&lt;property id=&quot;20148&quot; value=&quot;5&quot;/&gt;&lt;property id=&quot;20300&quot; value=&quot;Slide 17 - &amp;quot;Speakers’ Contact Information&amp;quot;&quot;/&gt;&lt;property id=&quot;20307&quot; value=&quot;281&quot;/&gt;&lt;/object&gt;&lt;object type=&quot;3&quot; unique_id=&quot;11424&quot;&gt;&lt;property id=&quot;20148&quot; value=&quot;5&quot;/&gt;&lt;property id=&quot;20300&quot; value=&quot;Slide 18 - &amp;quot;Look for upcoming Webinars in this series!&amp;quot;&quot;/&gt;&lt;property id=&quot;20307&quot; value=&quot;283&quot;/&gt;&lt;/object&gt;&lt;object type=&quot;3&quot; unique_id=&quot;11425&quot;&gt;&lt;property id=&quot;20148&quot; value=&quot;5&quot;/&gt;&lt;property id=&quot;20300&quot; value=&quot;Slide 19&quot;/&gt;&lt;property id=&quot;20307&quot; value=&quot;262&quot;/&gt;&lt;/object&gt;&lt;object type=&quot;3&quot; unique_id=&quot;13267&quot;&gt;&lt;property id=&quot;20148&quot; value=&quot;5&quot;/&gt;&lt;property id=&quot;20300&quot; value=&quot;Slide 7 - &amp;quot;Presenter&amp;quot;&quot;/&gt;&lt;property id=&quot;20307&quot; value=&quot;287&quot;/&gt;&lt;/object&gt;&lt;object type=&quot;3&quot; unique_id=&quot;13268&quot;&gt;&lt;property id=&quot;20148&quot; value=&quot;5&quot;/&gt;&lt;property id=&quot;20300&quot; value=&quot;Slide 10 - &amp;quot;Content Heading &amp;quot;&quot;/&gt;&lt;property id=&quot;20307&quot; value=&quot;289&quot;/&gt;&lt;/object&gt;&lt;object type=&quot;3&quot; unique_id=&quot;13269&quot;&gt;&lt;property id=&quot;20148&quot; value=&quot;5&quot;/&gt;&lt;property id=&quot;20300&quot; value=&quot;Slide 11 - &amp;quot;Content Heading &amp;quot;&quot;/&gt;&lt;property id=&quot;20307&quot; value=&quot;290&quot;/&gt;&lt;/object&gt;&lt;object type=&quot;3&quot; unique_id=&quot;21377&quot;&gt;&lt;property id=&quot;20148&quot; value=&quot;5&quot;/&gt;&lt;property id=&quot;20300&quot; value=&quot;Slide 9 - &amp;quot;Content Heading &amp;quot;&quot;/&gt;&lt;property id=&quot;20307&quot; value=&quot;291&quot;/&gt;&lt;/object&gt;&lt;/object&gt;&lt;object type=&quot;8&quot; unique_id=&quot;1141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15&quot;/&gt;&lt;lineCharCount val=&quot;80&quot;/&gt;&lt;lineCharCount val=&quot;63&quot;/&gt;&lt;lineCharCount val=&quot;80&quot;/&gt;&lt;lineCharCount val=&quot;65&quot;/&gt;&lt;lineCharCount val=&quot;48&quot;/&gt;&lt;lineCharCount val=&quot;75&quot;/&gt;&lt;lineCharCount val=&quot;79&quot;/&gt;&lt;lineCharCount val=&quot;81&quot;/&gt;&lt;lineCharCount val=&quot;81&quot;/&gt;&lt;lineCharCount val=&quot;22&quot;/&gt;&lt;lineCharCount val=&quot;32&quot;/&gt;&lt;lineCharCount val=&quot;78&quot;/&gt;&lt;lineCharCount val=&quot;55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ggonzalez\Desktop\Projects\W31\Audio\WIOA 101\Part IV – 05 Youth Programs\Audio\Edited\5.mp3"/>
  <p:tag name="PPSNARRATION" val="3,2109769199,C:\Users\ggonzalez\Desktop\Projects\W31\Audio\WIOA 101\Part IV – 05 Youth Programs\PPT\WIOA101_Part_III_05_Youth_Programs_pptx\Media.ppc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30&quot;/&gt;&lt;lineCharCount val=&quot;1&quot;/&gt;&lt;lineCharCount val=&quot;14&quot;/&gt;&lt;lineCharCount val=&quot;1&quot;/&gt;&lt;lineCharCount val=&quot;13&quot;/&gt;&lt;lineCharCount val=&quot;1&quot;/&gt;&lt;lineCharCount val=&quot;27&quot;/&gt;&lt;lineCharCount val=&quot;12&quot;/&gt;&lt;lineCharCount val=&quot;1&quot;/&gt;&lt;lineCharCount val=&quot;34&quot;/&gt;&lt;lineCharCount val=&quot;32&quot;/&gt;&lt;lineCharCount val=&quot;29&quot;/&gt;&lt;lineCharCount val=&quot;27&quot;/&gt;&lt;lineCharCount val=&quot;1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ggonzalez\Desktop\Projects\W31\Audio\WIOA 101\Part IV – 05 Youth Programs\Audio\Edited\6.mp3"/>
  <p:tag name="PPSNARRATION" val="4,2109769199,C:\Users\ggonzalez\Desktop\Projects\W31\Audio\WIOA 101\Part IV – 05 Youth Programs\PPT\WIOA101_Part_III_05_Youth_Programs_pptx\Media.ppc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ggonzalez\Desktop\Projects\W31\Audio\WIOA 101\Part IV – 05 Youth Programs\Audio\Edited\3.mp3"/>
  <p:tag name="PPSNARRATION" val="1,2109769199,C:\Users\ggonzalez\Desktop\Projects\W31\Audio\WIOA 101\Part IV – 05 Youth Programs\PPT\WIOA101_Part_III_05_Youth_Programs_pptx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23&quot;/&gt;&lt;lineCharCount val=&quot;25&quot;/&gt;&lt;lineCharCount val=&quot;12&quot;/&gt;&lt;lineCharCount val=&quot;44&quot;/&gt;&lt;lineCharCount val=&quot;35&quot;/&gt;&lt;lineCharCount val=&quot;22&quot;/&gt;&lt;lineCharCount val=&quot;10&quot;/&gt;&lt;lineCharCount val=&quot;44&quot;/&gt;&lt;lineCharCount val=&quot;38&quot;/&gt;&lt;lineCharCount val=&quot;26&quot;/&gt;&lt;lineCharCount val=&quot;1&quot;/&gt;&lt;lineCharCount val=&quot;1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ggonzalez\Desktop\Projects\W31\Audio\WIOA 101\Part IV – 05 Youth Programs\Audio\Edited\7.mp3"/>
  <p:tag name="PPSNARRATION" val="5,2109769199,C:\Users\ggonzalez\Desktop\Projects\W31\Audio\WIOA 101\Part IV – 05 Youth Programs\PPT\WIOA101_Part_III_05_Youth_Programs_pptx\Media.ppcx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19&quot;/&gt;&lt;lineCharCount val=&quot;32&quot;/&gt;&lt;lineCharCount val=&quot;39&quot;/&gt;&lt;lineCharCount val=&quot;41&quot;/&gt;&lt;lineCharCount val=&quot;41&quot;/&gt;&lt;lineCharCount val=&quot;37&quot;/&gt;&lt;lineCharCount val=&quot;47&quot;/&gt;&lt;lineCharCount val=&quot;38&quot;/&gt;&lt;lineCharCount val=&quot;50&quot;/&gt;&lt;lineCharCount val=&quot;23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ggonzalez\Desktop\Projects\W31\Audio\WIOA 101\Part IV – 05 Youth Programs\Audio\Edited\8.mp3"/>
  <p:tag name="PPSNARRATION" val="6,2109769199,C:\Users\ggonzalez\Desktop\Projects\W31\Audio\WIOA 101\Part IV – 05 Youth Programs\PPT\WIOA101_Part_III_05_Youth_Programs_pptx\Media.ppcx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4&quot;/&gt;&lt;lineCharCount val=&quot;8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8&quot;/&gt;&lt;lineCharCount val=&quot;31&quot;/&gt;&lt;lineCharCount val=&quot;26&quot;/&gt;&lt;lineCharCount val=&quot;1&quot;/&gt;&lt;lineCharCount val=&quot;12&quot;/&gt;&lt;lineCharCount val=&quot;19&quot;/&gt;&lt;lineCharCount val=&quot;20&quot;/&gt;&lt;lineCharCount val=&quot;1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2&quot;/&gt;&lt;lineCharCount val=&quot;13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ggonzalez\Desktop\Projects\W31\Audio\WIOA 101\Part IV – 05 Youth Programs\Audio\Edited\9.mp3"/>
  <p:tag name="PPSNARRATION" val="7,2109769199,C:\Users\ggonzalez\Desktop\Projects\W31\Audio\WIOA 101\Part IV – 05 Youth Programs\PPT\WIOA101_Part_III_05_Youth_Programs_pptx\Media.ppcx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31&quot;/&gt;&lt;lineCharCount val=&quot;36&quot;/&gt;&lt;lineCharCount val=&quot;17&quot;/&gt;&lt;lineCharCount val=&quot;1&quot;/&gt;&lt;lineCharCount val=&quot;30&quot;/&gt;&lt;lineCharCount val=&quot;31&quot;/&gt;&lt;lineCharCount val=&quot;1&quot;/&gt;&lt;lineCharCount val=&quot;34&quot;/&gt;&lt;lineCharCount val=&quot;35&quot;/&gt;&lt;lineCharCount val=&quot;33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30&quot;/&gt;&lt;lineCharCount val=&quot;1&quot;/&gt;&lt;lineCharCount val=&quot;14&quot;/&gt;&lt;lineCharCount val=&quot;1&quot;/&gt;&lt;lineCharCount val=&quot;1&quot;/&gt;&lt;lineCharCount val=&quot;28&quot;/&gt;&lt;lineCharCount val=&quot;1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ggonzalez\Desktop\Projects\W31\Audio\WIOA 101\Part IV – 05 Youth Programs\Audio\Edited\4.mp3"/>
  <p:tag name="PPSNARRATION" val="2,2109769199,C:\Users\ggonzalez\Desktop\Projects\W31\Audio\WIOA 101\Part IV – 05 Youth Programs\PPT\WIOA101_Part_III_05_Youth_Programs_pptx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Networking trio desig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Networking trio design template</Template>
  <TotalTime>0</TotalTime>
  <Words>802</Words>
  <Application>Microsoft Office PowerPoint</Application>
  <PresentationFormat>On-screen Show (4:3)</PresentationFormat>
  <Paragraphs>183</Paragraphs>
  <Slides>29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Comic Sans MS</vt:lpstr>
      <vt:lpstr>Helvetica Neue</vt:lpstr>
      <vt:lpstr>Noto Symbol</vt:lpstr>
      <vt:lpstr>Permanent marker</vt:lpstr>
      <vt:lpstr>Tahoma</vt:lpstr>
      <vt:lpstr>Wingdings</vt:lpstr>
      <vt:lpstr>Networking trio design template</vt:lpstr>
      <vt:lpstr>Engaging Employers for Opportunity Youth</vt:lpstr>
      <vt:lpstr>Where are you?</vt:lpstr>
      <vt:lpstr>Moderator</vt:lpstr>
      <vt:lpstr>Here’s what you can expect to get out of this webinar!</vt:lpstr>
      <vt:lpstr>Agenda</vt:lpstr>
      <vt:lpstr>Major Changes to WIOA</vt:lpstr>
      <vt:lpstr>Changes to Youth Eligibility</vt:lpstr>
      <vt:lpstr>Changes to Youth Eligibility</vt:lpstr>
      <vt:lpstr>Changes to Youth Eligibility</vt:lpstr>
      <vt:lpstr>Changes to Youth Eligibility</vt:lpstr>
      <vt:lpstr>New Youth Program Elements</vt:lpstr>
      <vt:lpstr>Emphasis on Work-based Learning</vt:lpstr>
      <vt:lpstr>Other Key Provisions</vt:lpstr>
      <vt:lpstr>Presenter</vt:lpstr>
      <vt:lpstr>Our Collective Efforts to Advance Employer Demand</vt:lpstr>
      <vt:lpstr>Our Collective Efforts to Advance Employer Demand</vt:lpstr>
      <vt:lpstr>Campaign History and Partners</vt:lpstr>
      <vt:lpstr>Grads of Life Campaign Overview</vt:lpstr>
      <vt:lpstr>The “What and Why” of the Campaign</vt:lpstr>
      <vt:lpstr>Commitments</vt:lpstr>
      <vt:lpstr>Tools to Act</vt:lpstr>
      <vt:lpstr>Success Stories</vt:lpstr>
      <vt:lpstr>Partner Directory</vt:lpstr>
      <vt:lpstr>The implementation of WIOA is a unique opportunity to elevate demand-driven solutions</vt:lpstr>
      <vt:lpstr>We can partner together for our young adults</vt:lpstr>
      <vt:lpstr>Resources</vt:lpstr>
      <vt:lpstr>Please enter your questions in the Chat Room! </vt:lpstr>
      <vt:lpstr>Speakers’ Contact Information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2009-09-02T19:35:42Z</dcterms:created>
  <dcterms:modified xsi:type="dcterms:W3CDTF">2015-01-14T16:57:02Z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TC102413891033</vt:lpwstr>
  </property>
</Properties>
</file>