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9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9" r:id="rId11"/>
    <p:sldId id="288" r:id="rId12"/>
    <p:sldId id="262" r:id="rId13"/>
    <p:sldId id="263" r:id="rId14"/>
    <p:sldId id="257" r:id="rId15"/>
    <p:sldId id="265" r:id="rId16"/>
    <p:sldId id="266" r:id="rId17"/>
    <p:sldId id="267" r:id="rId18"/>
    <p:sldId id="268" r:id="rId19"/>
    <p:sldId id="269" r:id="rId20"/>
    <p:sldId id="270" r:id="rId21"/>
    <p:sldId id="278" r:id="rId22"/>
    <p:sldId id="292" r:id="rId23"/>
    <p:sldId id="293" r:id="rId24"/>
    <p:sldId id="294" r:id="rId25"/>
    <p:sldId id="279" r:id="rId26"/>
    <p:sldId id="295" r:id="rId27"/>
    <p:sldId id="296" r:id="rId28"/>
    <p:sldId id="297" r:id="rId29"/>
    <p:sldId id="298" r:id="rId30"/>
    <p:sldId id="299" r:id="rId31"/>
    <p:sldId id="290" r:id="rId32"/>
    <p:sldId id="260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00" autoAdjust="0"/>
  </p:normalViewPr>
  <p:slideViewPr>
    <p:cSldViewPr snapToGrid="0" snapToObjects="1">
      <p:cViewPr varScale="1">
        <p:scale>
          <a:sx n="81" d="100"/>
          <a:sy n="81" d="100"/>
        </p:scale>
        <p:origin x="149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BC296F-6B08-0D44-A9B2-B6811D05F4DF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D68C50-D3B4-1848-8EA9-4FFB00864135}">
      <dgm:prSet phldrT="[Text]"/>
      <dgm:spPr/>
      <dgm:t>
        <a:bodyPr/>
        <a:lstStyle/>
        <a:p>
          <a:r>
            <a:rPr lang="en-US" dirty="0" smtClean="0"/>
            <a:t>U.S. Department of Labor</a:t>
          </a:r>
        </a:p>
        <a:p>
          <a:r>
            <a:rPr lang="en-US" dirty="0" smtClean="0"/>
            <a:t>(National)</a:t>
          </a:r>
          <a:endParaRPr lang="en-US" dirty="0"/>
        </a:p>
      </dgm:t>
    </dgm:pt>
    <dgm:pt modelId="{C64748D1-2C8B-A14B-A4D8-276463D34889}" type="parTrans" cxnId="{00C15A7B-2F8F-CD46-ACBA-03CD10F2AD7A}">
      <dgm:prSet/>
      <dgm:spPr/>
      <dgm:t>
        <a:bodyPr/>
        <a:lstStyle/>
        <a:p>
          <a:endParaRPr lang="en-US"/>
        </a:p>
      </dgm:t>
    </dgm:pt>
    <dgm:pt modelId="{710808CB-713F-4A43-B272-E94CA8951D74}" type="sibTrans" cxnId="{00C15A7B-2F8F-CD46-ACBA-03CD10F2AD7A}">
      <dgm:prSet/>
      <dgm:spPr/>
      <dgm:t>
        <a:bodyPr/>
        <a:lstStyle/>
        <a:p>
          <a:endParaRPr lang="en-US"/>
        </a:p>
      </dgm:t>
    </dgm:pt>
    <dgm:pt modelId="{08A164DB-0700-5F46-B9A1-B027F1405942}">
      <dgm:prSet phldrT="[Text]"/>
      <dgm:spPr/>
      <dgm:t>
        <a:bodyPr/>
        <a:lstStyle/>
        <a:p>
          <a:r>
            <a:rPr lang="en-US" dirty="0" smtClean="0"/>
            <a:t>Jobs for the Future</a:t>
          </a:r>
          <a:endParaRPr lang="en-US" dirty="0"/>
        </a:p>
      </dgm:t>
    </dgm:pt>
    <dgm:pt modelId="{0178B1F8-C721-3C49-BCE7-F32F860131AA}" type="parTrans" cxnId="{84B06D85-AA08-1949-9B9E-E557D93AEFA7}">
      <dgm:prSet/>
      <dgm:spPr>
        <a:ln w="2540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6822A150-B292-CF46-B564-9EB9535ABC01}" type="sibTrans" cxnId="{84B06D85-AA08-1949-9B9E-E557D93AEFA7}">
      <dgm:prSet/>
      <dgm:spPr/>
      <dgm:t>
        <a:bodyPr/>
        <a:lstStyle/>
        <a:p>
          <a:endParaRPr lang="en-US"/>
        </a:p>
      </dgm:t>
    </dgm:pt>
    <dgm:pt modelId="{C16ADBA1-3329-D64D-A923-73E71D12330C}">
      <dgm:prSet/>
      <dgm:spPr/>
      <dgm:t>
        <a:bodyPr/>
        <a:lstStyle/>
        <a:p>
          <a:r>
            <a:rPr lang="en-US" dirty="0" smtClean="0"/>
            <a:t>CalState/Merlot</a:t>
          </a:r>
          <a:endParaRPr lang="en-US" dirty="0"/>
        </a:p>
      </dgm:t>
    </dgm:pt>
    <dgm:pt modelId="{BF72FF2E-35B7-4846-8E6D-4DE70B77A411}" type="parTrans" cxnId="{524DC614-0EBD-A44F-A552-9AEFEBDE5A29}">
      <dgm:prSet/>
      <dgm:spPr/>
      <dgm:t>
        <a:bodyPr/>
        <a:lstStyle/>
        <a:p>
          <a:endParaRPr lang="en-US"/>
        </a:p>
      </dgm:t>
    </dgm:pt>
    <dgm:pt modelId="{F805A922-6147-2E46-942F-8B580B8F2F52}" type="sibTrans" cxnId="{524DC614-0EBD-A44F-A552-9AEFEBDE5A29}">
      <dgm:prSet/>
      <dgm:spPr/>
      <dgm:t>
        <a:bodyPr/>
        <a:lstStyle/>
        <a:p>
          <a:endParaRPr lang="en-US"/>
        </a:p>
      </dgm:t>
    </dgm:pt>
    <dgm:pt modelId="{04C027A2-CDF1-4642-90C9-E6FADE5C1CFB}">
      <dgm:prSet/>
      <dgm:spPr/>
      <dgm:t>
        <a:bodyPr/>
        <a:lstStyle/>
        <a:p>
          <a:r>
            <a:rPr lang="en-US" dirty="0" smtClean="0"/>
            <a:t>Maher &amp; Maher and AACC</a:t>
          </a:r>
          <a:endParaRPr lang="en-US" dirty="0"/>
        </a:p>
      </dgm:t>
    </dgm:pt>
    <dgm:pt modelId="{E7BD5B4E-AF1C-5942-BF7B-D719F1B71C54}" type="parTrans" cxnId="{23956645-1DC0-1540-A6F7-3166E06C744F}">
      <dgm:prSet/>
      <dgm:spPr>
        <a:ln w="2540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D774972B-31DD-4143-B0A6-441769B7E435}" type="sibTrans" cxnId="{23956645-1DC0-1540-A6F7-3166E06C744F}">
      <dgm:prSet/>
      <dgm:spPr/>
      <dgm:t>
        <a:bodyPr/>
        <a:lstStyle/>
        <a:p>
          <a:endParaRPr lang="en-US"/>
        </a:p>
      </dgm:t>
    </dgm:pt>
    <dgm:pt modelId="{3442899B-68FA-A643-8DAB-214E62BD7585}" type="pres">
      <dgm:prSet presAssocID="{00BC296F-6B08-0D44-A9B2-B6811D05F4D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4946BA7-3CE5-114A-B785-C8F3E1B4DA49}" type="pres">
      <dgm:prSet presAssocID="{BBD68C50-D3B4-1848-8EA9-4FFB00864135}" presName="hierRoot1" presStyleCnt="0"/>
      <dgm:spPr/>
    </dgm:pt>
    <dgm:pt modelId="{FC73F032-B618-114B-BB16-4A4C1BCF590B}" type="pres">
      <dgm:prSet presAssocID="{BBD68C50-D3B4-1848-8EA9-4FFB00864135}" presName="composite" presStyleCnt="0"/>
      <dgm:spPr/>
    </dgm:pt>
    <dgm:pt modelId="{5C1FE5D2-DC51-E14D-8544-A3E28AE58614}" type="pres">
      <dgm:prSet presAssocID="{BBD68C50-D3B4-1848-8EA9-4FFB00864135}" presName="background" presStyleLbl="node0" presStyleIdx="0" presStyleCnt="2"/>
      <dgm:spPr/>
    </dgm:pt>
    <dgm:pt modelId="{9A4F00F8-6A67-5C4B-9E84-0DC5D6ECE23B}" type="pres">
      <dgm:prSet presAssocID="{BBD68C50-D3B4-1848-8EA9-4FFB00864135}" presName="text" presStyleLbl="fgAcc0" presStyleIdx="0" presStyleCnt="2" custLinFactNeighborX="2032" custLinFactNeighborY="9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49ABFA-C967-9C42-B010-A9C274257A25}" type="pres">
      <dgm:prSet presAssocID="{BBD68C50-D3B4-1848-8EA9-4FFB00864135}" presName="hierChild2" presStyleCnt="0"/>
      <dgm:spPr/>
    </dgm:pt>
    <dgm:pt modelId="{11F25EAC-EF1F-0A41-A139-8A007967E6A7}" type="pres">
      <dgm:prSet presAssocID="{0178B1F8-C721-3C49-BCE7-F32F860131AA}" presName="Name10" presStyleLbl="parChTrans1D2" presStyleIdx="0" presStyleCnt="1"/>
      <dgm:spPr/>
      <dgm:t>
        <a:bodyPr/>
        <a:lstStyle/>
        <a:p>
          <a:endParaRPr lang="en-US"/>
        </a:p>
      </dgm:t>
    </dgm:pt>
    <dgm:pt modelId="{04491E9E-CE1E-5344-887E-292CA6D9A973}" type="pres">
      <dgm:prSet presAssocID="{08A164DB-0700-5F46-B9A1-B027F1405942}" presName="hierRoot2" presStyleCnt="0"/>
      <dgm:spPr/>
    </dgm:pt>
    <dgm:pt modelId="{69A53F18-03FD-0740-8D9D-0514558B4A06}" type="pres">
      <dgm:prSet presAssocID="{08A164DB-0700-5F46-B9A1-B027F1405942}" presName="composite2" presStyleCnt="0"/>
      <dgm:spPr/>
    </dgm:pt>
    <dgm:pt modelId="{783A5137-820A-D847-B8CC-B414AB8AF267}" type="pres">
      <dgm:prSet presAssocID="{08A164DB-0700-5F46-B9A1-B027F1405942}" presName="background2" presStyleLbl="node2" presStyleIdx="0" presStyleCnt="1"/>
      <dgm:spPr/>
    </dgm:pt>
    <dgm:pt modelId="{6E50DDCC-9308-574D-9786-08EE1640B632}" type="pres">
      <dgm:prSet presAssocID="{08A164DB-0700-5F46-B9A1-B027F1405942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859B20-A491-C14E-8B47-262AD3FB3C9C}" type="pres">
      <dgm:prSet presAssocID="{08A164DB-0700-5F46-B9A1-B027F1405942}" presName="hierChild3" presStyleCnt="0"/>
      <dgm:spPr/>
    </dgm:pt>
    <dgm:pt modelId="{730BCF91-5994-2044-81BC-E029013DA0AA}" type="pres">
      <dgm:prSet presAssocID="{E7BD5B4E-AF1C-5942-BF7B-D719F1B71C54}" presName="Name17" presStyleLbl="parChTrans1D3" presStyleIdx="0" presStyleCnt="1"/>
      <dgm:spPr/>
      <dgm:t>
        <a:bodyPr/>
        <a:lstStyle/>
        <a:p>
          <a:endParaRPr lang="en-US"/>
        </a:p>
      </dgm:t>
    </dgm:pt>
    <dgm:pt modelId="{8BDEB65C-7C86-7645-A3A3-D94EBA93D6FD}" type="pres">
      <dgm:prSet presAssocID="{04C027A2-CDF1-4642-90C9-E6FADE5C1CFB}" presName="hierRoot3" presStyleCnt="0"/>
      <dgm:spPr/>
    </dgm:pt>
    <dgm:pt modelId="{15A826FD-21B7-714F-A8CA-0CACF4907DED}" type="pres">
      <dgm:prSet presAssocID="{04C027A2-CDF1-4642-90C9-E6FADE5C1CFB}" presName="composite3" presStyleCnt="0"/>
      <dgm:spPr/>
    </dgm:pt>
    <dgm:pt modelId="{D841183A-AE99-E34F-AEEC-BFDDDA6B149E}" type="pres">
      <dgm:prSet presAssocID="{04C027A2-CDF1-4642-90C9-E6FADE5C1CFB}" presName="background3" presStyleLbl="node3" presStyleIdx="0" presStyleCnt="1"/>
      <dgm:spPr/>
    </dgm:pt>
    <dgm:pt modelId="{55779194-4F51-174B-9273-E67853468299}" type="pres">
      <dgm:prSet presAssocID="{04C027A2-CDF1-4642-90C9-E6FADE5C1CFB}" presName="text3" presStyleLbl="fgAcc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A7BB12-1E7F-7D43-A01E-E1F19278C76C}" type="pres">
      <dgm:prSet presAssocID="{04C027A2-CDF1-4642-90C9-E6FADE5C1CFB}" presName="hierChild4" presStyleCnt="0"/>
      <dgm:spPr/>
    </dgm:pt>
    <dgm:pt modelId="{C6B3D20F-9A28-9943-93D6-5B454C625D3B}" type="pres">
      <dgm:prSet presAssocID="{C16ADBA1-3329-D64D-A923-73E71D12330C}" presName="hierRoot1" presStyleCnt="0"/>
      <dgm:spPr/>
    </dgm:pt>
    <dgm:pt modelId="{CC73FB57-AF82-3747-8F75-0884B6798EAA}" type="pres">
      <dgm:prSet presAssocID="{C16ADBA1-3329-D64D-A923-73E71D12330C}" presName="composite" presStyleCnt="0"/>
      <dgm:spPr/>
    </dgm:pt>
    <dgm:pt modelId="{939F0E8D-5471-494F-B57B-566F4F84473E}" type="pres">
      <dgm:prSet presAssocID="{C16ADBA1-3329-D64D-A923-73E71D12330C}" presName="background" presStyleLbl="node0" presStyleIdx="1" presStyleCnt="2"/>
      <dgm:spPr/>
    </dgm:pt>
    <dgm:pt modelId="{60F2392F-1E3B-514A-B1E9-8C8ADE6CF126}" type="pres">
      <dgm:prSet presAssocID="{C16ADBA1-3329-D64D-A923-73E71D12330C}" presName="text" presStyleLbl="fgAcc0" presStyleIdx="1" presStyleCnt="2" custLinFactNeighborX="21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60981D-5980-1444-B4EB-85D0E07C3D38}" type="pres">
      <dgm:prSet presAssocID="{C16ADBA1-3329-D64D-A923-73E71D12330C}" presName="hierChild2" presStyleCnt="0"/>
      <dgm:spPr/>
    </dgm:pt>
  </dgm:ptLst>
  <dgm:cxnLst>
    <dgm:cxn modelId="{00C15A7B-2F8F-CD46-ACBA-03CD10F2AD7A}" srcId="{00BC296F-6B08-0D44-A9B2-B6811D05F4DF}" destId="{BBD68C50-D3B4-1848-8EA9-4FFB00864135}" srcOrd="0" destOrd="0" parTransId="{C64748D1-2C8B-A14B-A4D8-276463D34889}" sibTransId="{710808CB-713F-4A43-B272-E94CA8951D74}"/>
    <dgm:cxn modelId="{27D6EF9F-E2B0-ED41-9C2F-B415378227CC}" type="presOf" srcId="{04C027A2-CDF1-4642-90C9-E6FADE5C1CFB}" destId="{55779194-4F51-174B-9273-E67853468299}" srcOrd="0" destOrd="0" presId="urn:microsoft.com/office/officeart/2005/8/layout/hierarchy1"/>
    <dgm:cxn modelId="{23956645-1DC0-1540-A6F7-3166E06C744F}" srcId="{08A164DB-0700-5F46-B9A1-B027F1405942}" destId="{04C027A2-CDF1-4642-90C9-E6FADE5C1CFB}" srcOrd="0" destOrd="0" parTransId="{E7BD5B4E-AF1C-5942-BF7B-D719F1B71C54}" sibTransId="{D774972B-31DD-4143-B0A6-441769B7E435}"/>
    <dgm:cxn modelId="{84B06D85-AA08-1949-9B9E-E557D93AEFA7}" srcId="{BBD68C50-D3B4-1848-8EA9-4FFB00864135}" destId="{08A164DB-0700-5F46-B9A1-B027F1405942}" srcOrd="0" destOrd="0" parTransId="{0178B1F8-C721-3C49-BCE7-F32F860131AA}" sibTransId="{6822A150-B292-CF46-B564-9EB9535ABC01}"/>
    <dgm:cxn modelId="{208FC2D3-17CA-2B49-816A-AE693BC6973E}" type="presOf" srcId="{BBD68C50-D3B4-1848-8EA9-4FFB00864135}" destId="{9A4F00F8-6A67-5C4B-9E84-0DC5D6ECE23B}" srcOrd="0" destOrd="0" presId="urn:microsoft.com/office/officeart/2005/8/layout/hierarchy1"/>
    <dgm:cxn modelId="{6AF03840-1FD4-9447-AD4D-E9E186E508B8}" type="presOf" srcId="{00BC296F-6B08-0D44-A9B2-B6811D05F4DF}" destId="{3442899B-68FA-A643-8DAB-214E62BD7585}" srcOrd="0" destOrd="0" presId="urn:microsoft.com/office/officeart/2005/8/layout/hierarchy1"/>
    <dgm:cxn modelId="{524DC614-0EBD-A44F-A552-9AEFEBDE5A29}" srcId="{00BC296F-6B08-0D44-A9B2-B6811D05F4DF}" destId="{C16ADBA1-3329-D64D-A923-73E71D12330C}" srcOrd="1" destOrd="0" parTransId="{BF72FF2E-35B7-4846-8E6D-4DE70B77A411}" sibTransId="{F805A922-6147-2E46-942F-8B580B8F2F52}"/>
    <dgm:cxn modelId="{69BFAA29-DFF3-2A4A-A1F5-3B7DDB926CA9}" type="presOf" srcId="{C16ADBA1-3329-D64D-A923-73E71D12330C}" destId="{60F2392F-1E3B-514A-B1E9-8C8ADE6CF126}" srcOrd="0" destOrd="0" presId="urn:microsoft.com/office/officeart/2005/8/layout/hierarchy1"/>
    <dgm:cxn modelId="{A160B332-56E8-CA46-9F18-EEA13F1BD690}" type="presOf" srcId="{0178B1F8-C721-3C49-BCE7-F32F860131AA}" destId="{11F25EAC-EF1F-0A41-A139-8A007967E6A7}" srcOrd="0" destOrd="0" presId="urn:microsoft.com/office/officeart/2005/8/layout/hierarchy1"/>
    <dgm:cxn modelId="{ED5ACD9F-E89E-F845-B284-EB12992B33E3}" type="presOf" srcId="{E7BD5B4E-AF1C-5942-BF7B-D719F1B71C54}" destId="{730BCF91-5994-2044-81BC-E029013DA0AA}" srcOrd="0" destOrd="0" presId="urn:microsoft.com/office/officeart/2005/8/layout/hierarchy1"/>
    <dgm:cxn modelId="{784EFB9D-98A1-B949-A8BF-8BFA329DD387}" type="presOf" srcId="{08A164DB-0700-5F46-B9A1-B027F1405942}" destId="{6E50DDCC-9308-574D-9786-08EE1640B632}" srcOrd="0" destOrd="0" presId="urn:microsoft.com/office/officeart/2005/8/layout/hierarchy1"/>
    <dgm:cxn modelId="{25634A1D-0DD7-C04A-9971-B93BD19C36F1}" type="presParOf" srcId="{3442899B-68FA-A643-8DAB-214E62BD7585}" destId="{F4946BA7-3CE5-114A-B785-C8F3E1B4DA49}" srcOrd="0" destOrd="0" presId="urn:microsoft.com/office/officeart/2005/8/layout/hierarchy1"/>
    <dgm:cxn modelId="{7B971032-BE40-E545-AA65-F1039FC01E6F}" type="presParOf" srcId="{F4946BA7-3CE5-114A-B785-C8F3E1B4DA49}" destId="{FC73F032-B618-114B-BB16-4A4C1BCF590B}" srcOrd="0" destOrd="0" presId="urn:microsoft.com/office/officeart/2005/8/layout/hierarchy1"/>
    <dgm:cxn modelId="{CF30D1B5-780A-BD48-BD78-2208941DCAF1}" type="presParOf" srcId="{FC73F032-B618-114B-BB16-4A4C1BCF590B}" destId="{5C1FE5D2-DC51-E14D-8544-A3E28AE58614}" srcOrd="0" destOrd="0" presId="urn:microsoft.com/office/officeart/2005/8/layout/hierarchy1"/>
    <dgm:cxn modelId="{2E2AF1BD-849B-2C40-AA40-6B59D500178A}" type="presParOf" srcId="{FC73F032-B618-114B-BB16-4A4C1BCF590B}" destId="{9A4F00F8-6A67-5C4B-9E84-0DC5D6ECE23B}" srcOrd="1" destOrd="0" presId="urn:microsoft.com/office/officeart/2005/8/layout/hierarchy1"/>
    <dgm:cxn modelId="{C48EBA09-46FE-FA4A-914B-50B9AF046F89}" type="presParOf" srcId="{F4946BA7-3CE5-114A-B785-C8F3E1B4DA49}" destId="{6649ABFA-C967-9C42-B010-A9C274257A25}" srcOrd="1" destOrd="0" presId="urn:microsoft.com/office/officeart/2005/8/layout/hierarchy1"/>
    <dgm:cxn modelId="{0854DB14-7417-B142-977C-A98CABB1A16D}" type="presParOf" srcId="{6649ABFA-C967-9C42-B010-A9C274257A25}" destId="{11F25EAC-EF1F-0A41-A139-8A007967E6A7}" srcOrd="0" destOrd="0" presId="urn:microsoft.com/office/officeart/2005/8/layout/hierarchy1"/>
    <dgm:cxn modelId="{A24448C3-B4D1-9C43-86A2-AC8EC12F2E0E}" type="presParOf" srcId="{6649ABFA-C967-9C42-B010-A9C274257A25}" destId="{04491E9E-CE1E-5344-887E-292CA6D9A973}" srcOrd="1" destOrd="0" presId="urn:microsoft.com/office/officeart/2005/8/layout/hierarchy1"/>
    <dgm:cxn modelId="{36D9916D-7CB5-4F4F-A2AD-7A094813EA8D}" type="presParOf" srcId="{04491E9E-CE1E-5344-887E-292CA6D9A973}" destId="{69A53F18-03FD-0740-8D9D-0514558B4A06}" srcOrd="0" destOrd="0" presId="urn:microsoft.com/office/officeart/2005/8/layout/hierarchy1"/>
    <dgm:cxn modelId="{18FD108E-C832-874E-8192-DB652CF1FC02}" type="presParOf" srcId="{69A53F18-03FD-0740-8D9D-0514558B4A06}" destId="{783A5137-820A-D847-B8CC-B414AB8AF267}" srcOrd="0" destOrd="0" presId="urn:microsoft.com/office/officeart/2005/8/layout/hierarchy1"/>
    <dgm:cxn modelId="{94981E0C-61AD-8D4B-B996-1D00646714CD}" type="presParOf" srcId="{69A53F18-03FD-0740-8D9D-0514558B4A06}" destId="{6E50DDCC-9308-574D-9786-08EE1640B632}" srcOrd="1" destOrd="0" presId="urn:microsoft.com/office/officeart/2005/8/layout/hierarchy1"/>
    <dgm:cxn modelId="{47288B23-1237-3A40-B95D-352A826991E9}" type="presParOf" srcId="{04491E9E-CE1E-5344-887E-292CA6D9A973}" destId="{57859B20-A491-C14E-8B47-262AD3FB3C9C}" srcOrd="1" destOrd="0" presId="urn:microsoft.com/office/officeart/2005/8/layout/hierarchy1"/>
    <dgm:cxn modelId="{DC9018E7-B8E7-5E42-A2D9-BE17C0A321F4}" type="presParOf" srcId="{57859B20-A491-C14E-8B47-262AD3FB3C9C}" destId="{730BCF91-5994-2044-81BC-E029013DA0AA}" srcOrd="0" destOrd="0" presId="urn:microsoft.com/office/officeart/2005/8/layout/hierarchy1"/>
    <dgm:cxn modelId="{BB92594A-1602-BB49-8E03-5B0CF422E5CD}" type="presParOf" srcId="{57859B20-A491-C14E-8B47-262AD3FB3C9C}" destId="{8BDEB65C-7C86-7645-A3A3-D94EBA93D6FD}" srcOrd="1" destOrd="0" presId="urn:microsoft.com/office/officeart/2005/8/layout/hierarchy1"/>
    <dgm:cxn modelId="{57AFBC6E-0086-894E-A240-63C53BF24371}" type="presParOf" srcId="{8BDEB65C-7C86-7645-A3A3-D94EBA93D6FD}" destId="{15A826FD-21B7-714F-A8CA-0CACF4907DED}" srcOrd="0" destOrd="0" presId="urn:microsoft.com/office/officeart/2005/8/layout/hierarchy1"/>
    <dgm:cxn modelId="{CE9D5A57-8709-4445-B487-1498221871AC}" type="presParOf" srcId="{15A826FD-21B7-714F-A8CA-0CACF4907DED}" destId="{D841183A-AE99-E34F-AEEC-BFDDDA6B149E}" srcOrd="0" destOrd="0" presId="urn:microsoft.com/office/officeart/2005/8/layout/hierarchy1"/>
    <dgm:cxn modelId="{59D2D46A-A344-4D45-9867-27B1F4286B97}" type="presParOf" srcId="{15A826FD-21B7-714F-A8CA-0CACF4907DED}" destId="{55779194-4F51-174B-9273-E67853468299}" srcOrd="1" destOrd="0" presId="urn:microsoft.com/office/officeart/2005/8/layout/hierarchy1"/>
    <dgm:cxn modelId="{8A890975-000C-704D-A136-E947AFCA0572}" type="presParOf" srcId="{8BDEB65C-7C86-7645-A3A3-D94EBA93D6FD}" destId="{7AA7BB12-1E7F-7D43-A01E-E1F19278C76C}" srcOrd="1" destOrd="0" presId="urn:microsoft.com/office/officeart/2005/8/layout/hierarchy1"/>
    <dgm:cxn modelId="{77915F6E-25BD-D54C-8F33-C841B22B0756}" type="presParOf" srcId="{3442899B-68FA-A643-8DAB-214E62BD7585}" destId="{C6B3D20F-9A28-9943-93D6-5B454C625D3B}" srcOrd="1" destOrd="0" presId="urn:microsoft.com/office/officeart/2005/8/layout/hierarchy1"/>
    <dgm:cxn modelId="{7A1CEF1E-70AD-454E-805A-35B5A0E584B1}" type="presParOf" srcId="{C6B3D20F-9A28-9943-93D6-5B454C625D3B}" destId="{CC73FB57-AF82-3747-8F75-0884B6798EAA}" srcOrd="0" destOrd="0" presId="urn:microsoft.com/office/officeart/2005/8/layout/hierarchy1"/>
    <dgm:cxn modelId="{4C96CCD9-C0A3-9E49-9D6E-444EE2EDF8F4}" type="presParOf" srcId="{CC73FB57-AF82-3747-8F75-0884B6798EAA}" destId="{939F0E8D-5471-494F-B57B-566F4F84473E}" srcOrd="0" destOrd="0" presId="urn:microsoft.com/office/officeart/2005/8/layout/hierarchy1"/>
    <dgm:cxn modelId="{D7DA92D1-A1F2-7149-B3C4-BB5A2861B77E}" type="presParOf" srcId="{CC73FB57-AF82-3747-8F75-0884B6798EAA}" destId="{60F2392F-1E3B-514A-B1E9-8C8ADE6CF126}" srcOrd="1" destOrd="0" presId="urn:microsoft.com/office/officeart/2005/8/layout/hierarchy1"/>
    <dgm:cxn modelId="{E9C733C7-64BC-0C4B-8AEC-D338B0AE1CF9}" type="presParOf" srcId="{C6B3D20F-9A28-9943-93D6-5B454C625D3B}" destId="{BA60981D-5980-1444-B4EB-85D0E07C3D3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25DDB-4D63-4446-9F35-9095D336AE82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587D4-55C4-D74E-A7E0-C8D1276C0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32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F2C1-D288-C04E-9EAE-5DBEC8177EA6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3A03-D9C5-8D44-BB7A-5665F947E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10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32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74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78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1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03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33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89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73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3A03-D9C5-8D44-BB7A-5665F947E7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74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60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4350" fontAlgn="base">
              <a:spcBef>
                <a:spcPts val="12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7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7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1400" b="0" cap="all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Clicks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8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7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5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7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1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1233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187251"/>
            <a:ext cx="7772400" cy="1362075"/>
          </a:xfrm>
        </p:spPr>
        <p:txBody>
          <a:bodyPr anchor="t">
            <a:normAutofit/>
          </a:bodyPr>
          <a:lstStyle>
            <a:lvl1pPr algn="l">
              <a:defRPr sz="1400" b="0" cap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Clicks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233412"/>
            <a:ext cx="7772400" cy="953839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5816600"/>
            <a:ext cx="9144000" cy="1041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AACCCT-Learning-Network-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13" y="4499174"/>
            <a:ext cx="4840287" cy="1030726"/>
          </a:xfrm>
          <a:prstGeom prst="rect">
            <a:avLst/>
          </a:prstGeom>
        </p:spPr>
      </p:pic>
      <p:pic>
        <p:nvPicPr>
          <p:cNvPr id="4" name="Picture 3" descr="DOL-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175" y="4495764"/>
            <a:ext cx="1044051" cy="10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2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5CF6-78E6-204E-AB98-C09B348E109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251200" y="274638"/>
            <a:ext cx="5892799" cy="70354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274638"/>
            <a:ext cx="351816" cy="70354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 descr="TAACCCT-Learning-Network-logo.eps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1" y="350753"/>
            <a:ext cx="2692399" cy="57333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6" y="6030913"/>
            <a:ext cx="1984373" cy="97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58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31775" indent="-231775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574675" indent="-236538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919163" indent="-228600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258888" indent="-228600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28600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1.jp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54897"/>
            <a:ext cx="7772400" cy="13620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January 20, </a:t>
            </a:r>
            <a:r>
              <a:rPr lang="en-US" sz="2400" dirty="0" smtClean="0"/>
              <a:t>2015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3:30 – 4:30 p.m. EST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4800" dirty="0" smtClean="0"/>
              <a:t>The BILT Model: Meaningful Employer Engagement to Secure Jobs for Graduates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3484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 cap="all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FFFFFF"/>
                </a:solidFill>
              </a:rPr>
              <a:t>Polling question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46755" y="1179513"/>
            <a:ext cx="8140044" cy="4881922"/>
          </a:xfrm>
        </p:spPr>
        <p:txBody>
          <a:bodyPr anchor="ctr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Q. How </a:t>
            </a:r>
            <a:r>
              <a:rPr lang="en-US" dirty="0">
                <a:solidFill>
                  <a:schemeClr val="tx1"/>
                </a:solidFill>
              </a:rPr>
              <a:t>many in audience have employer partners who are involved in </a:t>
            </a:r>
            <a:r>
              <a:rPr lang="en-US" dirty="0" smtClean="0">
                <a:solidFill>
                  <a:schemeClr val="tx1"/>
                </a:solidFill>
              </a:rPr>
              <a:t>any of the following ways? </a:t>
            </a:r>
            <a:r>
              <a:rPr lang="en-US" dirty="0">
                <a:solidFill>
                  <a:schemeClr val="tx1"/>
                </a:solidFill>
              </a:rPr>
              <a:t>(select all that apply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mployer </a:t>
            </a:r>
            <a:r>
              <a:rPr lang="en-US" dirty="0">
                <a:solidFill>
                  <a:schemeClr val="tx1"/>
                </a:solidFill>
              </a:rPr>
              <a:t>as </a:t>
            </a:r>
            <a:r>
              <a:rPr lang="en-US" dirty="0" smtClean="0">
                <a:solidFill>
                  <a:schemeClr val="tx1"/>
                </a:solidFill>
              </a:rPr>
              <a:t>faculty 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quipment donation 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urriculum development 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Internships 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uaranteed </a:t>
            </a:r>
            <a:r>
              <a:rPr lang="en-US" dirty="0">
                <a:solidFill>
                  <a:schemeClr val="tx1"/>
                </a:solidFill>
              </a:rPr>
              <a:t>interviews for </a:t>
            </a:r>
            <a:r>
              <a:rPr lang="en-US" dirty="0" smtClean="0">
                <a:solidFill>
                  <a:schemeClr val="tx1"/>
                </a:solidFill>
              </a:rPr>
              <a:t>graduates 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ther?  ___________________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0" y="2578100"/>
            <a:ext cx="2460953" cy="229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6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3252247" y="1611985"/>
            <a:ext cx="5688553" cy="3978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2000" b="1" kern="1200">
                <a:solidFill>
                  <a:schemeClr val="tx2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Speaker: </a:t>
            </a:r>
            <a:r>
              <a:rPr lang="en-US" sz="2400" dirty="0"/>
              <a:t>Ann </a:t>
            </a:r>
            <a:r>
              <a:rPr lang="en-US" sz="2400" dirty="0" err="1"/>
              <a:t>Beheler</a:t>
            </a:r>
            <a:r>
              <a:rPr lang="en-US" sz="2400" dirty="0"/>
              <a:t>, Ph. D</a:t>
            </a:r>
            <a:r>
              <a:rPr lang="en-US" sz="2400" dirty="0" smtClean="0"/>
              <a:t>. – </a:t>
            </a:r>
            <a:r>
              <a:rPr lang="en-US" sz="2400" b="0" i="1" dirty="0" smtClean="0"/>
              <a:t>Executive </a:t>
            </a:r>
            <a:r>
              <a:rPr lang="en-US" sz="2400" b="0" i="1" dirty="0"/>
              <a:t>Director, NISGTC</a:t>
            </a:r>
            <a:r>
              <a:rPr lang="en-US" sz="2400" b="0" dirty="0"/>
              <a:t>, a National TAACCCT IT consortium (Round 1)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0" i="1" dirty="0"/>
              <a:t>Principal Investigator</a:t>
            </a:r>
            <a:r>
              <a:rPr lang="en-US" sz="2400" b="0" dirty="0"/>
              <a:t>, NSF ATE National Convergence Technology Center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8" y="2194611"/>
            <a:ext cx="2843623" cy="284362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41700" y="287338"/>
            <a:ext cx="5537200" cy="703544"/>
          </a:xfrm>
        </p:spPr>
        <p:txBody>
          <a:bodyPr anchor="ctr"/>
          <a:lstStyle/>
          <a:p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Business &amp; Industry Leadership Team 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BILT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31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ionalCTCLogo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775200"/>
            <a:ext cx="2095500" cy="209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BUSINESS &amp; INDUSTRY LEADERSHIP TEAM</a:t>
            </a: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(BILT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): </a:t>
            </a:r>
            <a:r>
              <a:rPr lang="en-US" dirty="0" smtClean="0"/>
              <a:t>SETTING THE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409700"/>
            <a:ext cx="8715375" cy="4965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Developed by National Convergence Technology Center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National Science Foundation (NSF)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Advanced </a:t>
            </a:r>
            <a:br>
              <a:rPr lang="en-US" sz="2600" dirty="0" smtClean="0">
                <a:latin typeface="Arial" pitchFamily="34" charset="0"/>
                <a:cs typeface="Arial" pitchFamily="34" charset="0"/>
              </a:rPr>
            </a:br>
            <a:r>
              <a:rPr lang="en-US" sz="2600" dirty="0" smtClean="0">
                <a:latin typeface="Arial" pitchFamily="34" charset="0"/>
                <a:cs typeface="Arial" pitchFamily="34" charset="0"/>
              </a:rPr>
              <a:t>Technological Education (ATE) Center </a:t>
            </a:r>
          </a:p>
          <a:p>
            <a:pPr marL="0" indent="0">
              <a:buNone/>
            </a:pPr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 lvl="1">
              <a:buFont typeface="Arial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Led by Collin College, Frisco, TX </a:t>
            </a:r>
          </a:p>
          <a:p>
            <a:pPr lvl="1">
              <a:buFont typeface="Arial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2004 forward</a:t>
            </a:r>
          </a:p>
          <a:p>
            <a:pPr lvl="1">
              <a:buFont typeface="Arial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Consortium with 40+ college and university partners</a:t>
            </a:r>
          </a:p>
          <a:p>
            <a:pPr lvl="1">
              <a:buFont typeface="Arial"/>
              <a:buChar char="•"/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rimarily in the area of networking  infrastructure/mobility/data communications </a:t>
            </a:r>
          </a:p>
          <a:p>
            <a:pPr lvl="1">
              <a:buFont typeface="Arial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Developed to address the downturn in IT in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/>
            </a:r>
            <a:br>
              <a:rPr lang="en-US" sz="1700" dirty="0">
                <a:latin typeface="Arial" pitchFamily="34" charset="0"/>
                <a:cs typeface="Arial" pitchFamily="34" charset="0"/>
              </a:rPr>
            </a:br>
            <a:r>
              <a:rPr lang="en-US" sz="1700" dirty="0" smtClean="0">
                <a:latin typeface="Arial" pitchFamily="34" charset="0"/>
                <a:cs typeface="Arial" pitchFamily="34" charset="0"/>
              </a:rPr>
              <a:t>the early 2000’s</a:t>
            </a:r>
          </a:p>
          <a:p>
            <a:pPr lvl="1">
              <a:buFont typeface="Arial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Designed with lock-step cooperation with </a:t>
            </a:r>
            <a:br>
              <a:rPr lang="en-US" sz="1700" dirty="0" smtClean="0">
                <a:latin typeface="Arial" pitchFamily="34" charset="0"/>
                <a:cs typeface="Arial" pitchFamily="34" charset="0"/>
              </a:rPr>
            </a:br>
            <a:r>
              <a:rPr lang="en-US" sz="1700" dirty="0" smtClean="0">
                <a:latin typeface="Arial" pitchFamily="34" charset="0"/>
                <a:cs typeface="Arial" pitchFamily="34" charset="0"/>
              </a:rPr>
              <a:t>regional and now national business to ensure employment for graduates</a:t>
            </a:r>
          </a:p>
        </p:txBody>
      </p:sp>
      <p:pic>
        <p:nvPicPr>
          <p:cNvPr id="5" name="Picture 4" descr="ns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56" y="1981201"/>
            <a:ext cx="1692019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5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&amp; INDUSTRY LEADERSHIP TEAM TRULY LEADS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35100"/>
            <a:ext cx="8763000" cy="4572000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1200"/>
              </a:spcBef>
              <a:spcAft>
                <a:spcPts val="900"/>
              </a:spcAft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BILT Processes developed under the NSF grant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pread throughout the National Information Security and Geospatial Technologies DOL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TAACCCT consortium (Round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1)</a:t>
            </a:r>
          </a:p>
          <a:p>
            <a:pPr marL="0" indent="0">
              <a:spcBef>
                <a:spcPts val="1200"/>
              </a:spcBef>
              <a:spcAft>
                <a:spcPts val="900"/>
              </a:spcAft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Four IT specialties:</a:t>
            </a:r>
          </a:p>
          <a:p>
            <a:pPr lvl="1">
              <a:spcBef>
                <a:spcPts val="1200"/>
              </a:spcBef>
              <a:spcAft>
                <a:spcPts val="900"/>
              </a:spcAft>
              <a:buFont typeface="Arial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Programming/Mobile App Development</a:t>
            </a:r>
          </a:p>
          <a:p>
            <a:pPr lvl="1">
              <a:spcBef>
                <a:spcPts val="1200"/>
              </a:spcBef>
              <a:spcAft>
                <a:spcPts val="900"/>
              </a:spcAft>
              <a:buFont typeface="Arial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Networking/Data Communications</a:t>
            </a:r>
          </a:p>
          <a:p>
            <a:pPr lvl="1">
              <a:spcBef>
                <a:spcPts val="1200"/>
              </a:spcBef>
              <a:spcAft>
                <a:spcPts val="900"/>
              </a:spcAft>
              <a:buFont typeface="Arial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Cyber security</a:t>
            </a:r>
          </a:p>
          <a:p>
            <a:pPr lvl="1">
              <a:spcBef>
                <a:spcPts val="12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Geospatial Technologies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900"/>
              </a:spcAft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Approach with businesses applies to creating/maintaining/reinvigorating any technology program</a:t>
            </a:r>
          </a:p>
        </p:txBody>
      </p:sp>
      <p:pic>
        <p:nvPicPr>
          <p:cNvPr id="4" name="Picture 3" descr="NISGTC-Color-High-Res-Transpar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5615940"/>
            <a:ext cx="3962399" cy="126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0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TYPICAL BUSINESS ADVISORY COUNCIL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15900" y="1447800"/>
            <a:ext cx="8743922" cy="4775200"/>
          </a:xfrm>
        </p:spPr>
        <p:txBody>
          <a:bodyPr>
            <a:noAutofit/>
          </a:bodyPr>
          <a:lstStyle/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600" dirty="0" smtClean="0"/>
              <a:t>Meets </a:t>
            </a:r>
            <a:r>
              <a:rPr lang="en-US" sz="2600" u="sng" dirty="0" smtClean="0"/>
              <a:t>1 or 2 </a:t>
            </a:r>
            <a:r>
              <a:rPr lang="en-US" sz="2600" dirty="0" smtClean="0"/>
              <a:t>times per year, sometimes the only time the reps are on campus</a:t>
            </a:r>
            <a:endParaRPr lang="en-US" sz="2600" u="sng" dirty="0" smtClean="0"/>
          </a:p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600" u="sng" dirty="0" smtClean="0"/>
              <a:t>Mixed level of knowledge </a:t>
            </a:r>
            <a:r>
              <a:rPr lang="en-US" sz="2600" dirty="0" smtClean="0"/>
              <a:t>in membership</a:t>
            </a:r>
            <a:endParaRPr lang="en-US" sz="2600" u="sng" dirty="0" smtClean="0"/>
          </a:p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600" u="sng" dirty="0" smtClean="0"/>
              <a:t>Advises</a:t>
            </a:r>
            <a:r>
              <a:rPr lang="en-US" sz="2600" dirty="0" smtClean="0"/>
              <a:t> regarding a program, sometimes just reviewing rather than leading</a:t>
            </a:r>
          </a:p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600" dirty="0" smtClean="0"/>
              <a:t>BAC members often find their </a:t>
            </a:r>
            <a:r>
              <a:rPr lang="en-US" sz="2600" u="sng" dirty="0" smtClean="0"/>
              <a:t>time split between colleges</a:t>
            </a:r>
            <a:r>
              <a:rPr lang="en-US" sz="2600" dirty="0" smtClean="0"/>
              <a:t> because each college has its own council</a:t>
            </a:r>
          </a:p>
          <a:p>
            <a:pPr>
              <a:spcBef>
                <a:spcPts val="2400"/>
              </a:spcBef>
              <a:spcAft>
                <a:spcPts val="2400"/>
              </a:spcAft>
            </a:pPr>
            <a:endParaRPr lang="en-US" sz="2600" dirty="0" smtClean="0"/>
          </a:p>
          <a:p>
            <a:pPr>
              <a:spcBef>
                <a:spcPts val="2400"/>
              </a:spcBef>
              <a:spcAft>
                <a:spcPts val="2400"/>
              </a:spcAft>
            </a:pP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226130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RESULTS FOR BUSINESSES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15900" y="1511300"/>
            <a:ext cx="8790432" cy="43688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400" dirty="0" smtClean="0"/>
              <a:t>May be more of a “rubber stamp” relationship</a:t>
            </a:r>
          </a:p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400" dirty="0" smtClean="0"/>
              <a:t>May or may not be truly engaged</a:t>
            </a:r>
          </a:p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400" dirty="0" smtClean="0"/>
              <a:t>May or may not be people at the right level to really help with your program</a:t>
            </a:r>
          </a:p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400" dirty="0" smtClean="0"/>
              <a:t>May result in programs that produce graduates that are not tightly aligned with business need</a:t>
            </a:r>
          </a:p>
          <a:p>
            <a:endParaRPr lang="en-US" sz="40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692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ENGAGED BILT MODEL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241300" y="1282700"/>
            <a:ext cx="8767177" cy="47879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Business and Industry </a:t>
            </a:r>
            <a:r>
              <a:rPr lang="en-US" sz="2600" b="1" i="1" u="sng" dirty="0" smtClean="0">
                <a:latin typeface="Arial" pitchFamily="34" charset="0"/>
                <a:cs typeface="Arial" pitchFamily="34" charset="0"/>
              </a:rPr>
              <a:t>Leadership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Team (BILT)</a:t>
            </a:r>
          </a:p>
          <a:p>
            <a:pPr marL="0" indent="0">
              <a:buNone/>
            </a:pP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Regional Council (ours is both national and local) advising multiple colleges</a:t>
            </a:r>
          </a:p>
          <a:p>
            <a:pPr marL="0" indent="0">
              <a:buNone/>
            </a:pP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Meets quarterly, not 1-2 times per year</a:t>
            </a:r>
          </a:p>
          <a:p>
            <a:pPr marL="0" indent="0">
              <a:buNone/>
            </a:pP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Right people on the council </a:t>
            </a:r>
          </a:p>
          <a:p>
            <a:pPr lvl="1">
              <a:buFont typeface="Wingdings" pitchFamily="2" charset="2"/>
              <a:buChar char="ü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High-level </a:t>
            </a:r>
            <a:r>
              <a:rPr lang="en-US" sz="2600" b="1" u="sng" dirty="0" smtClean="0">
                <a:latin typeface="Arial" pitchFamily="34" charset="0"/>
                <a:cs typeface="Arial" pitchFamily="34" charset="0"/>
              </a:rPr>
              <a:t>technical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executives</a:t>
            </a:r>
          </a:p>
          <a:p>
            <a:pPr lvl="1">
              <a:buFont typeface="Wingdings" pitchFamily="2" charset="2"/>
              <a:buChar char="ü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First line managers </a:t>
            </a:r>
          </a:p>
          <a:p>
            <a:pPr lvl="1">
              <a:buFont typeface="Wingdings" pitchFamily="2" charset="2"/>
              <a:buChar char="ü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Technicians</a:t>
            </a:r>
          </a:p>
          <a:p>
            <a:pPr lvl="1">
              <a:buFont typeface="Wingdings" pitchFamily="2" charset="2"/>
              <a:buChar char="ü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HR representatives as long as they are not the sole reps for a company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AN ADVISORY COUNCIL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2" y="1384300"/>
            <a:ext cx="4343398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Businesses LEAD the work and are part of the leadership team</a:t>
            </a:r>
          </a:p>
          <a:p>
            <a:pPr marL="0" indent="0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Appropriate name is Business &amp; Industry Leadership Team 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(BILT) –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Leadership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not Advisory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6"/>
          <a:stretch/>
        </p:blipFill>
        <p:spPr bwMode="auto">
          <a:xfrm>
            <a:off x="4675717" y="2133600"/>
            <a:ext cx="4201583" cy="307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32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MODEL FOR BILT 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8" y="1150070"/>
            <a:ext cx="8955464" cy="53904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Meets 4 x per year, 1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face to face,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3 x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via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webinar</a:t>
            </a:r>
          </a:p>
          <a:p>
            <a:pPr marL="0" indent="0" algn="ctr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Less than quarterly can mean “out of sight, out of mind”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NVC Smil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3250" y="2691123"/>
            <a:ext cx="4497501" cy="337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89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FACE-TO-FACE MEETING ANNUALLY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254000" y="1320800"/>
            <a:ext cx="8767177" cy="47879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Curriculum aligned based on solid business-driven process originated in the U. S. Air Force</a:t>
            </a:r>
          </a:p>
          <a:p>
            <a:pPr lvl="1">
              <a:spcBef>
                <a:spcPts val="2400"/>
              </a:spcBef>
              <a:spcAft>
                <a:spcPts val="2400"/>
              </a:spcAft>
              <a:buFont typeface="Arial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Modified DACUM to identify Knowledge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Skills, and Abilities needed from graduates 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(6 hr. process)</a:t>
            </a:r>
          </a:p>
          <a:p>
            <a:pPr lvl="1">
              <a:spcBef>
                <a:spcPts val="2400"/>
              </a:spcBef>
              <a:spcAft>
                <a:spcPts val="2400"/>
              </a:spcAft>
              <a:buFont typeface="Arial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Faculty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determine how to address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KSAs through curriculum</a:t>
            </a:r>
          </a:p>
          <a:p>
            <a:pPr lvl="1">
              <a:spcBef>
                <a:spcPts val="2400"/>
              </a:spcBef>
              <a:spcAft>
                <a:spcPts val="2400"/>
              </a:spcAft>
              <a:buFont typeface="Arial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Requirements updated annually</a:t>
            </a:r>
          </a:p>
          <a:p>
            <a:pPr lvl="1">
              <a:spcBef>
                <a:spcPts val="2400"/>
              </a:spcBef>
              <a:spcAft>
                <a:spcPts val="2400"/>
              </a:spcAft>
              <a:buFont typeface="Arial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Will be explained in later webinar </a:t>
            </a:r>
          </a:p>
        </p:txBody>
      </p:sp>
    </p:spTree>
    <p:extLst>
      <p:ext uri="{BB962C8B-B14F-4D97-AF65-F5344CB8AC3E}">
        <p14:creationId xmlns:p14="http://schemas.microsoft.com/office/powerpoint/2010/main" val="2284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1" y="274638"/>
            <a:ext cx="5245098" cy="703544"/>
          </a:xfrm>
        </p:spPr>
        <p:txBody>
          <a:bodyPr anchor="ctr"/>
          <a:lstStyle/>
          <a:p>
            <a:r>
              <a:rPr lang="en-US" dirty="0" smtClean="0"/>
              <a:t>ABOUT TLN</a:t>
            </a:r>
            <a:endParaRPr lang="en-US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784995147"/>
              </p:ext>
            </p:extLst>
          </p:nvPr>
        </p:nvGraphicFramePr>
        <p:xfrm>
          <a:off x="3732650" y="1295400"/>
          <a:ext cx="5843150" cy="4508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>
            <a:off x="6851649" y="2755900"/>
            <a:ext cx="1822450" cy="3632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Other Providers of TA to TAACCCT Grantees: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Creative Commons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CAST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NSF/ATE Centers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722313" y="1435100"/>
            <a:ext cx="3709987" cy="4457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31775" indent="-231775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4675" indent="-236538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9163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58888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b="1" dirty="0">
                <a:solidFill>
                  <a:srgbClr val="000000"/>
                </a:solidFill>
              </a:rPr>
              <a:t>TAACCCT Learning Network </a:t>
            </a:r>
            <a:r>
              <a:rPr lang="en-US" dirty="0">
                <a:solidFill>
                  <a:srgbClr val="000000"/>
                </a:solidFill>
              </a:rPr>
              <a:t>is led </a:t>
            </a:r>
            <a:r>
              <a:rPr lang="en-US" dirty="0" smtClean="0">
                <a:solidFill>
                  <a:srgbClr val="000000"/>
                </a:solidFill>
              </a:rPr>
              <a:t>by Jobs for the Future and supported by the U.S. DOL.  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 smtClean="0">
                <a:solidFill>
                  <a:srgbClr val="000000"/>
                </a:solidFill>
              </a:rPr>
              <a:t>The TLN expands on the technical assistance that is currently provided by Creative Commons, CAST, and CalState/Merlot and adds new services and support provided by JFF with its partners Maher &amp; Maher and the American Association of Community College, and the National Science Foundation advanced Technological Education Centers.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32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VIRTUAL MEETINGS ANNUALLY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241300" y="1384300"/>
            <a:ext cx="8720667" cy="4762500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Trends identified to get ahead of curricular changes </a:t>
            </a:r>
          </a:p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Informal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orecast of future employee need </a:t>
            </a:r>
          </a:p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Program review (certificates/degrees)</a:t>
            </a:r>
          </a:p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Review/approval of major grant activities/progress</a:t>
            </a:r>
          </a:p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Other topics as appropriate</a:t>
            </a:r>
          </a:p>
          <a:p>
            <a:pPr marL="117041" indent="0">
              <a:buNone/>
            </a:pPr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endParaRPr lang="en-US" sz="5400" dirty="0" smtClean="0"/>
          </a:p>
          <a:p>
            <a:endParaRPr lang="en-US" sz="5400" dirty="0" smtClean="0"/>
          </a:p>
        </p:txBody>
      </p:sp>
    </p:spTree>
    <p:extLst>
      <p:ext uri="{BB962C8B-B14F-4D97-AF65-F5344CB8AC3E}">
        <p14:creationId xmlns:p14="http://schemas.microsoft.com/office/powerpoint/2010/main" val="38269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209799"/>
            <a:ext cx="2644219" cy="2644219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3271101" y="1536568"/>
            <a:ext cx="5428399" cy="3836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2000" b="1" kern="1200">
                <a:solidFill>
                  <a:schemeClr val="tx2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Speaker: Matt Glover– </a:t>
            </a:r>
            <a:r>
              <a:rPr lang="en-US" sz="2400" b="0" i="1" dirty="0" smtClean="0"/>
              <a:t>Senior </a:t>
            </a:r>
            <a:r>
              <a:rPr lang="en-US" sz="2400" b="0" i="1" dirty="0"/>
              <a:t>Director, </a:t>
            </a:r>
            <a:r>
              <a:rPr lang="en-US" sz="2400" b="0" dirty="0"/>
              <a:t>of Global Information Technology, Harman International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0" i="1" dirty="0"/>
              <a:t>Chair of the National BILT for Networking and Data Communication </a:t>
            </a:r>
            <a:r>
              <a:rPr lang="en-US" sz="2400" b="0" dirty="0"/>
              <a:t>for NISGTC/CTC</a:t>
            </a:r>
          </a:p>
        </p:txBody>
      </p:sp>
    </p:spTree>
    <p:extLst>
      <p:ext uri="{BB962C8B-B14F-4D97-AF65-F5344CB8AC3E}">
        <p14:creationId xmlns:p14="http://schemas.microsoft.com/office/powerpoint/2010/main" val="16708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402" y="985508"/>
            <a:ext cx="3429486" cy="24807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7" y="978196"/>
            <a:ext cx="3429486" cy="2284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BILT FROM THE CHAIRMAN’S PERSPECTIVE</a:t>
            </a:r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 rot="16200000">
            <a:off x="-493089" y="1941133"/>
            <a:ext cx="1558545" cy="34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2000" b="1" kern="1200">
                <a:solidFill>
                  <a:schemeClr val="tx2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ADVISORY</a:t>
            </a:r>
            <a:endParaRPr lang="en-US" b="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 rot="16200000">
            <a:off x="3903701" y="1887353"/>
            <a:ext cx="2193149" cy="34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2000" b="1" kern="1200">
                <a:solidFill>
                  <a:schemeClr val="tx2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BUSINESS LED</a:t>
            </a:r>
            <a:endParaRPr lang="en-US" b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2917" y="3880463"/>
            <a:ext cx="3883817" cy="2977537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4675" indent="-236538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9163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58888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Industry Advised</a:t>
            </a:r>
          </a:p>
          <a:p>
            <a:r>
              <a:rPr lang="en-US" sz="1400" dirty="0" smtClean="0"/>
              <a:t>Suggested KSA</a:t>
            </a:r>
          </a:p>
          <a:p>
            <a:r>
              <a:rPr lang="en-US" sz="1400" dirty="0" smtClean="0"/>
              <a:t>Business is suggesting enhancements to curriculum</a:t>
            </a:r>
          </a:p>
          <a:p>
            <a:r>
              <a:rPr lang="en-US" sz="1400" dirty="0" smtClean="0"/>
              <a:t>Business is not vested in long-term success of programs</a:t>
            </a:r>
            <a:endParaRPr lang="en-US" sz="1400" dirty="0"/>
          </a:p>
          <a:p>
            <a:r>
              <a:rPr lang="en-US" sz="1400" dirty="0" smtClean="0"/>
              <a:t>Ignored advice erodes business commitment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73757" y="3885915"/>
            <a:ext cx="3970243" cy="2977537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4675" indent="-236538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9163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58888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Industry Led</a:t>
            </a:r>
          </a:p>
          <a:p>
            <a:r>
              <a:rPr lang="en-US" sz="1400" dirty="0" smtClean="0"/>
              <a:t>Required KSA</a:t>
            </a:r>
          </a:p>
          <a:p>
            <a:r>
              <a:rPr lang="en-US" sz="1400" dirty="0" smtClean="0"/>
              <a:t>Curriculum must be recognized by the BILT </a:t>
            </a:r>
          </a:p>
          <a:p>
            <a:r>
              <a:rPr lang="en-US" sz="1400" dirty="0" smtClean="0"/>
              <a:t>Business has “skin-in-the-game”</a:t>
            </a:r>
          </a:p>
          <a:p>
            <a:r>
              <a:rPr lang="en-US" sz="1400" dirty="0" smtClean="0"/>
              <a:t>Business has the opportunity to reduce OJT (On-the-Job-Training)</a:t>
            </a:r>
          </a:p>
          <a:p>
            <a:r>
              <a:rPr lang="en-US" sz="1400" dirty="0" smtClean="0"/>
              <a:t>Business has the ability to “Give Back” to the community in a multi-generational life changing way</a:t>
            </a:r>
          </a:p>
          <a:p>
            <a:endParaRPr lang="en-US" sz="1400" dirty="0" smtClean="0"/>
          </a:p>
          <a:p>
            <a:endParaRPr lang="en-US" sz="14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472917" y="3248655"/>
            <a:ext cx="819369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Differentiators between a business advisory council vs. leadership team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8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017" y="1247077"/>
            <a:ext cx="3154706" cy="23892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6" y="1501803"/>
            <a:ext cx="3166609" cy="210961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SERVING ON BILT – DRIVING REAL VALUE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11899" y="3896285"/>
            <a:ext cx="3341802" cy="231257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Delivering relevant, industry sought after skills</a:t>
            </a:r>
          </a:p>
          <a:p>
            <a:r>
              <a:rPr lang="en-US" dirty="0" smtClean="0"/>
              <a:t>Students more prepared to enter the workforce</a:t>
            </a:r>
          </a:p>
          <a:p>
            <a:r>
              <a:rPr lang="en-US" dirty="0" smtClean="0"/>
              <a:t>Early business engagement exposes students with business perspective &amp; taxonomy </a:t>
            </a:r>
            <a:r>
              <a:rPr lang="en-US" sz="1600" dirty="0" smtClean="0"/>
              <a:t>(Mentoring, internships, externships and business graded capstone courses)</a:t>
            </a:r>
            <a:endParaRPr lang="en-US" sz="1600" dirty="0"/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485680" y="3862845"/>
            <a:ext cx="3341802" cy="23460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31775" indent="-231775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4675" indent="-236538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9163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58888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 smtClean="0"/>
              <a:t>Entry-level employees with “hit-the-ground-running” skills</a:t>
            </a:r>
          </a:p>
          <a:p>
            <a:r>
              <a:rPr lang="en-US" sz="1700" dirty="0" smtClean="0"/>
              <a:t>Ability to tangibly give back to the community</a:t>
            </a:r>
          </a:p>
          <a:p>
            <a:r>
              <a:rPr lang="en-US" sz="1700" dirty="0" smtClean="0"/>
              <a:t>Ability to tap eager talent in transitioning to the workforce </a:t>
            </a:r>
          </a:p>
          <a:p>
            <a:r>
              <a:rPr lang="en-US" sz="1700" dirty="0" smtClean="0"/>
              <a:t>Time value realized and appreciated </a:t>
            </a:r>
            <a:endParaRPr lang="en-US" sz="1700" dirty="0"/>
          </a:p>
        </p:txBody>
      </p:sp>
      <p:sp>
        <p:nvSpPr>
          <p:cNvPr id="13" name="TextBox 12"/>
          <p:cNvSpPr txBox="1"/>
          <p:nvPr/>
        </p:nvSpPr>
        <p:spPr>
          <a:xfrm>
            <a:off x="527181" y="1121298"/>
            <a:ext cx="8125905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We are in the business of employing the future of America.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7180" y="3462735"/>
            <a:ext cx="8125904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BILT - What is in it for me?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 rot="16200000">
            <a:off x="-440856" y="2280510"/>
            <a:ext cx="1558545" cy="34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2000" b="1" kern="1200">
                <a:solidFill>
                  <a:schemeClr val="tx2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STUDENT</a:t>
            </a:r>
            <a:endParaRPr lang="en-US" b="0" dirty="0"/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 rot="16200000">
            <a:off x="4473231" y="2307635"/>
            <a:ext cx="1677933" cy="34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2000" b="1" kern="1200">
                <a:solidFill>
                  <a:schemeClr val="tx2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EMPLOYEE</a:t>
            </a:r>
            <a:endParaRPr lang="en-US" b="0" dirty="0"/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 rot="16200000">
            <a:off x="4299749" y="4876329"/>
            <a:ext cx="1677933" cy="34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2000" b="1" kern="1200">
                <a:solidFill>
                  <a:schemeClr val="tx2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 smtClean="0"/>
              <a:t>BUSINESS LEADER</a:t>
            </a:r>
            <a:endParaRPr lang="en-US" b="0" dirty="0"/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 rot="16200000">
            <a:off x="-559209" y="4876329"/>
            <a:ext cx="1825815" cy="34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2000" b="1" kern="1200">
                <a:solidFill>
                  <a:schemeClr val="tx2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PROFESSOR</a:t>
            </a:r>
            <a:endParaRPr lang="en-US" b="0" dirty="0"/>
          </a:p>
        </p:txBody>
      </p:sp>
      <p:sp>
        <p:nvSpPr>
          <p:cNvPr id="24" name="Right Arrow 23"/>
          <p:cNvSpPr/>
          <p:nvPr/>
        </p:nvSpPr>
        <p:spPr>
          <a:xfrm>
            <a:off x="3940404" y="1843967"/>
            <a:ext cx="1172916" cy="1349873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4015819" y="2062735"/>
            <a:ext cx="976644" cy="914115"/>
          </a:xfrm>
          <a:prstGeom prst="rightArrow">
            <a:avLst>
              <a:gd name="adj1" fmla="val 50000"/>
              <a:gd name="adj2" fmla="val 42099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ooter Placeholder 3"/>
          <p:cNvSpPr txBox="1">
            <a:spLocks/>
          </p:cNvSpPr>
          <p:nvPr/>
        </p:nvSpPr>
        <p:spPr>
          <a:xfrm>
            <a:off x="3694585" y="6095110"/>
            <a:ext cx="5103829" cy="5192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dirty="0">
                <a:latin typeface="Arial"/>
                <a:cs typeface="Arial"/>
              </a:rPr>
              <a:t>“If opportunity doesn’t knock, build a door.” ~ Milton </a:t>
            </a:r>
            <a:r>
              <a:rPr lang="en-US" sz="2000" i="1" dirty="0" err="1">
                <a:latin typeface="Arial"/>
                <a:cs typeface="Arial"/>
              </a:rPr>
              <a:t>Berle</a:t>
            </a:r>
            <a:endParaRPr lang="en-US" sz="20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269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2" y="1479940"/>
            <a:ext cx="3463237" cy="2631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BILT SETS STAGE FOR CONSORTIUM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1701" y="1923134"/>
            <a:ext cx="5598604" cy="1728394"/>
          </a:xfrm>
        </p:spPr>
        <p:txBody>
          <a:bodyPr>
            <a:normAutofit fontScale="92500" lnSpcReduction="20000"/>
          </a:bodyPr>
          <a:lstStyle/>
          <a:p>
            <a:r>
              <a:rPr lang="en-US" sz="1400" dirty="0" smtClean="0"/>
              <a:t>Guide Knowledge, Skills, and Abilities (KSAs) for mapping curriculum</a:t>
            </a:r>
          </a:p>
          <a:p>
            <a:r>
              <a:rPr lang="en-US" sz="1400" dirty="0" smtClean="0"/>
              <a:t>Maps </a:t>
            </a:r>
            <a:r>
              <a:rPr lang="en-US" sz="1400" dirty="0"/>
              <a:t>KSAs based on Industry and National needs</a:t>
            </a:r>
          </a:p>
          <a:p>
            <a:r>
              <a:rPr lang="en-US" sz="1400" dirty="0" smtClean="0"/>
              <a:t>Members participate virtually &amp; annually in person </a:t>
            </a:r>
          </a:p>
          <a:p>
            <a:pPr lvl="1">
              <a:buFont typeface="Arial"/>
              <a:buChar char="•"/>
            </a:pPr>
            <a:r>
              <a:rPr lang="en-US" sz="1400" dirty="0" smtClean="0"/>
              <a:t>Mentoring students / Participating in Capstone courses</a:t>
            </a:r>
          </a:p>
          <a:p>
            <a:pPr lvl="1">
              <a:buFont typeface="Arial"/>
              <a:buChar char="•"/>
            </a:pPr>
            <a:r>
              <a:rPr lang="en-US" sz="1400" dirty="0" smtClean="0"/>
              <a:t>Leading virtual internships / externships</a:t>
            </a:r>
          </a:p>
          <a:p>
            <a:pPr lvl="1">
              <a:buFont typeface="Arial"/>
              <a:buChar char="•"/>
            </a:pPr>
            <a:r>
              <a:rPr lang="en-US" sz="1400" dirty="0" smtClean="0"/>
              <a:t>Speaking at conferences</a:t>
            </a:r>
          </a:p>
          <a:p>
            <a:r>
              <a:rPr lang="en-US" sz="1400" dirty="0" smtClean="0"/>
              <a:t>Provides a framework for New Regional BILTs to leverage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560895" y="1435962"/>
            <a:ext cx="8125904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National BILT – Laying the foundation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0895" y="3755664"/>
            <a:ext cx="8125904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Regional BILT – Crafting education to critical markets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60896" y="4211321"/>
            <a:ext cx="5167102" cy="2170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4675" indent="-236538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9163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58888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Focused on regional </a:t>
            </a:r>
            <a:r>
              <a:rPr lang="en-US" sz="1400" dirty="0" smtClean="0"/>
              <a:t>industry needs (similar regions share)  </a:t>
            </a:r>
            <a:endParaRPr lang="en-US" sz="1400" dirty="0"/>
          </a:p>
          <a:p>
            <a:r>
              <a:rPr lang="en-US" sz="1400" dirty="0" smtClean="0"/>
              <a:t>Curriculum mapping transferred to local/regional BILT constructed similarly for validation/modification </a:t>
            </a:r>
          </a:p>
          <a:p>
            <a:r>
              <a:rPr lang="en-US" sz="1400" dirty="0" smtClean="0"/>
              <a:t>Members participate virtually</a:t>
            </a:r>
          </a:p>
          <a:p>
            <a:pPr lvl="1">
              <a:buFont typeface="Arial"/>
              <a:buChar char="•"/>
            </a:pPr>
            <a:r>
              <a:rPr lang="en-US" sz="1400" dirty="0" smtClean="0"/>
              <a:t>Mentoring students</a:t>
            </a:r>
          </a:p>
          <a:p>
            <a:pPr lvl="1">
              <a:buFont typeface="Arial"/>
              <a:buChar char="•"/>
            </a:pPr>
            <a:r>
              <a:rPr lang="en-US" sz="1400" dirty="0" smtClean="0"/>
              <a:t>Participating in Capstone courses</a:t>
            </a:r>
            <a:endParaRPr lang="en-US" sz="1400" dirty="0"/>
          </a:p>
          <a:p>
            <a:pPr lvl="1">
              <a:buFont typeface="Arial"/>
              <a:buChar char="•"/>
            </a:pPr>
            <a:r>
              <a:rPr lang="en-US" sz="1400" dirty="0" smtClean="0"/>
              <a:t>Leading virtual internships / externships</a:t>
            </a:r>
          </a:p>
          <a:p>
            <a:pPr marL="117041" indent="0">
              <a:buNone/>
            </a:pP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398" y="4155774"/>
            <a:ext cx="3109828" cy="233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7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0" y="2036190"/>
            <a:ext cx="2946138" cy="2946138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3441701" y="1752600"/>
            <a:ext cx="5257799" cy="3356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2000" b="1" kern="1200">
                <a:solidFill>
                  <a:schemeClr val="tx2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Speaker: </a:t>
            </a:r>
            <a:r>
              <a:rPr lang="en-US" sz="2400" dirty="0"/>
              <a:t>John Sands, </a:t>
            </a:r>
            <a:r>
              <a:rPr lang="en-US" sz="2400" dirty="0" smtClean="0"/>
              <a:t>Ph.D. </a:t>
            </a:r>
            <a:r>
              <a:rPr lang="en-US" sz="2400" b="0" dirty="0" smtClean="0"/>
              <a:t>– </a:t>
            </a:r>
            <a:r>
              <a:rPr lang="en-US" sz="2400" b="0" i="1" dirty="0" smtClean="0"/>
              <a:t>Academic </a:t>
            </a:r>
            <a:r>
              <a:rPr lang="en-US" sz="2400" b="0" i="1" dirty="0"/>
              <a:t>Director, NISGTC and Dept. Chair</a:t>
            </a:r>
            <a:r>
              <a:rPr lang="en-US" sz="2400" b="0" dirty="0"/>
              <a:t> of Computer Integrated Technology for Moraine Valley Community College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0" i="1" dirty="0"/>
              <a:t>Principal Investigator</a:t>
            </a:r>
            <a:r>
              <a:rPr lang="en-US" sz="2400" b="0" dirty="0"/>
              <a:t>, NSF ATE Center for Systems Security and Information Assurance</a:t>
            </a:r>
          </a:p>
        </p:txBody>
      </p:sp>
    </p:spTree>
    <p:extLst>
      <p:ext uri="{BB962C8B-B14F-4D97-AF65-F5344CB8AC3E}">
        <p14:creationId xmlns:p14="http://schemas.microsoft.com/office/powerpoint/2010/main" val="390984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MORAINE VALLEY COMMUNITY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225" y="4255389"/>
            <a:ext cx="8113239" cy="144392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900" dirty="0" smtClean="0"/>
              <a:t>Incorporate National </a:t>
            </a:r>
            <a:r>
              <a:rPr lang="en-US" sz="2900" dirty="0"/>
              <a:t>Security Agency (NSA) </a:t>
            </a:r>
            <a:r>
              <a:rPr lang="en-US" sz="2900" dirty="0" smtClean="0"/>
              <a:t>and </a:t>
            </a:r>
            <a:r>
              <a:rPr lang="en-US" sz="2900" dirty="0"/>
              <a:t>the Department of Homeland Security (DHS)</a:t>
            </a:r>
          </a:p>
          <a:p>
            <a:r>
              <a:rPr lang="en-US" sz="2900" dirty="0" smtClean="0"/>
              <a:t>National </a:t>
            </a:r>
            <a:r>
              <a:rPr lang="en-US" sz="2900" dirty="0"/>
              <a:t>Centers of Academic Excellence in </a:t>
            </a:r>
            <a:r>
              <a:rPr lang="en-US" sz="2900" dirty="0" smtClean="0"/>
              <a:t>Information </a:t>
            </a:r>
            <a:r>
              <a:rPr lang="en-US" sz="2900" dirty="0"/>
              <a:t>Assurance/Cyber Defense for Two-Year Education (CAE2Y) </a:t>
            </a:r>
          </a:p>
          <a:p>
            <a:r>
              <a:rPr lang="en-US" sz="2900" dirty="0" smtClean="0"/>
              <a:t>Program </a:t>
            </a:r>
            <a:r>
              <a:rPr lang="en-US" sz="2900" dirty="0"/>
              <a:t>Criteria for Measurement </a:t>
            </a:r>
          </a:p>
          <a:p>
            <a:r>
              <a:rPr lang="en-US" sz="2900" dirty="0" smtClean="0"/>
              <a:t>National Institute for Standards and Technology (NIST</a:t>
            </a:r>
            <a:r>
              <a:rPr lang="en-US" sz="2900" dirty="0"/>
              <a:t>) National Cybersecurity Workforce Framework </a:t>
            </a:r>
            <a:r>
              <a:rPr lang="en-US" sz="2900" dirty="0" smtClean="0"/>
              <a:t>NICE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304" y="2356763"/>
            <a:ext cx="4231159" cy="6428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0895" y="1435962"/>
            <a:ext cx="8125904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CSSIA at Moraine Valley Community College – Lead for Cyber Security BILT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3560" y="3629618"/>
            <a:ext cx="8125904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Cyber Security BILT – Leverage National Standards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60896" y="2138027"/>
            <a:ext cx="3803714" cy="1189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4675" indent="-236538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9163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58888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 smtClean="0"/>
              <a:t>NSF ATE National Resource Center</a:t>
            </a:r>
          </a:p>
          <a:p>
            <a:r>
              <a:rPr lang="en-US" sz="1400" dirty="0" smtClean="0"/>
              <a:t>Extensive work on Virtualization</a:t>
            </a:r>
          </a:p>
          <a:p>
            <a:r>
              <a:rPr lang="en-US" sz="1400" dirty="0" smtClean="0"/>
              <a:t>Creation of lab library for virtual teaching and learning environment.</a:t>
            </a:r>
          </a:p>
        </p:txBody>
      </p:sp>
    </p:spTree>
    <p:extLst>
      <p:ext uri="{BB962C8B-B14F-4D97-AF65-F5344CB8AC3E}">
        <p14:creationId xmlns:p14="http://schemas.microsoft.com/office/powerpoint/2010/main" val="100873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LOCAL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094" y="1190059"/>
            <a:ext cx="8862906" cy="48742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 smtClean="0"/>
              <a:t>Diversity of BILT Members</a:t>
            </a:r>
          </a:p>
          <a:p>
            <a:r>
              <a:rPr lang="en-US" sz="1800" dirty="0" smtClean="0"/>
              <a:t>Government sector </a:t>
            </a:r>
          </a:p>
          <a:p>
            <a:r>
              <a:rPr lang="en-US" sz="1800" dirty="0" smtClean="0"/>
              <a:t>Health care sector</a:t>
            </a:r>
          </a:p>
          <a:p>
            <a:r>
              <a:rPr lang="en-US" sz="1800" dirty="0" smtClean="0"/>
              <a:t>Finance Sector</a:t>
            </a:r>
          </a:p>
          <a:p>
            <a:r>
              <a:rPr lang="en-US" sz="1800" dirty="0" smtClean="0"/>
              <a:t>Manufacturing</a:t>
            </a:r>
          </a:p>
          <a:p>
            <a:pPr marL="0" indent="0">
              <a:buNone/>
            </a:pPr>
            <a:r>
              <a:rPr lang="en-US" sz="1800" dirty="0" smtClean="0"/>
              <a:t>How </a:t>
            </a:r>
            <a:r>
              <a:rPr lang="en-US" sz="1800" dirty="0"/>
              <a:t>L</a:t>
            </a:r>
            <a:r>
              <a:rPr lang="en-US" sz="1800" dirty="0" smtClean="0"/>
              <a:t>ocal </a:t>
            </a:r>
            <a:r>
              <a:rPr lang="en-US" sz="1800" dirty="0"/>
              <a:t>BILT F</a:t>
            </a:r>
            <a:r>
              <a:rPr lang="en-US" sz="1800" dirty="0" smtClean="0"/>
              <a:t>unctions</a:t>
            </a:r>
          </a:p>
          <a:p>
            <a:r>
              <a:rPr lang="en-US" sz="1800" dirty="0" smtClean="0"/>
              <a:t>In person/virtual</a:t>
            </a:r>
          </a:p>
          <a:p>
            <a:r>
              <a:rPr lang="en-US" sz="1800" dirty="0" smtClean="0"/>
              <a:t>Local perspective </a:t>
            </a:r>
            <a:r>
              <a:rPr lang="en-US" sz="1800" dirty="0"/>
              <a:t>v</a:t>
            </a:r>
            <a:r>
              <a:rPr lang="en-US" sz="1800" dirty="0" smtClean="0"/>
              <a:t>ersus national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Approach to prioritizing KSAs</a:t>
            </a:r>
          </a:p>
          <a:p>
            <a:r>
              <a:rPr lang="en-US" sz="1800" dirty="0" smtClean="0"/>
              <a:t>Directly address </a:t>
            </a:r>
            <a:r>
              <a:rPr lang="en-US" sz="1800" dirty="0"/>
              <a:t>w</a:t>
            </a:r>
            <a:r>
              <a:rPr lang="en-US" sz="1800" dirty="0" smtClean="0"/>
              <a:t>orkforce </a:t>
            </a:r>
            <a:r>
              <a:rPr lang="en-US" sz="1800" dirty="0"/>
              <a:t>n</a:t>
            </a:r>
            <a:r>
              <a:rPr lang="en-US" sz="1800" dirty="0" smtClean="0"/>
              <a:t>eed while leveraging prior work</a:t>
            </a:r>
          </a:p>
          <a:p>
            <a:r>
              <a:rPr lang="en-US" sz="1800" dirty="0" smtClean="0"/>
              <a:t>Focus on comprehensive approach</a:t>
            </a:r>
          </a:p>
          <a:p>
            <a:pPr marL="0" indent="0">
              <a:buNone/>
            </a:pPr>
            <a:r>
              <a:rPr lang="en-US" sz="1800" dirty="0" smtClean="0"/>
              <a:t>Students interaction and engagement</a:t>
            </a:r>
          </a:p>
          <a:p>
            <a:r>
              <a:rPr lang="en-US" sz="1800" dirty="0" smtClean="0"/>
              <a:t>Competitions</a:t>
            </a:r>
          </a:p>
          <a:p>
            <a:r>
              <a:rPr lang="en-US" sz="1800" dirty="0" smtClean="0"/>
              <a:t>Internships</a:t>
            </a:r>
          </a:p>
          <a:p>
            <a:r>
              <a:rPr lang="en-US" sz="1800" dirty="0" smtClean="0"/>
              <a:t>Placement</a:t>
            </a:r>
          </a:p>
        </p:txBody>
      </p:sp>
      <p:pic>
        <p:nvPicPr>
          <p:cNvPr id="4" name="Picture 5" descr="View of Ro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8338" y="4945916"/>
            <a:ext cx="2158999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Eliazar and Howar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5635" y="4364712"/>
            <a:ext cx="2158999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399" y="1190059"/>
            <a:ext cx="3709235" cy="278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1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1499999" y="3902169"/>
            <a:ext cx="4389788" cy="399862"/>
          </a:xfrm>
          <a:custGeom>
            <a:avLst/>
            <a:gdLst>
              <a:gd name="connsiteX0" fmla="*/ 0 w 5159664"/>
              <a:gd name="connsiteY0" fmla="*/ 0 h 399862"/>
              <a:gd name="connsiteX1" fmla="*/ 5159664 w 5159664"/>
              <a:gd name="connsiteY1" fmla="*/ 0 h 399862"/>
              <a:gd name="connsiteX2" fmla="*/ 5159664 w 5159664"/>
              <a:gd name="connsiteY2" fmla="*/ 399862 h 399862"/>
              <a:gd name="connsiteX3" fmla="*/ 0 w 5159664"/>
              <a:gd name="connsiteY3" fmla="*/ 399862 h 399862"/>
              <a:gd name="connsiteX4" fmla="*/ 0 w 5159664"/>
              <a:gd name="connsiteY4" fmla="*/ 0 h 39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9664" h="399862">
                <a:moveTo>
                  <a:pt x="0" y="0"/>
                </a:moveTo>
                <a:lnTo>
                  <a:pt x="5159664" y="0"/>
                </a:lnTo>
                <a:lnTo>
                  <a:pt x="5159664" y="399862"/>
                </a:lnTo>
                <a:lnTo>
                  <a:pt x="0" y="3998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391" tIns="43180" rIns="43180" bIns="43180" numCol="1" spcCol="1270" anchor="ctr" anchorCtr="0">
            <a:noAutofit/>
          </a:bodyPr>
          <a:lstStyle/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 smtClean="0"/>
              <a:t>Access to a broader employment network</a:t>
            </a:r>
          </a:p>
        </p:txBody>
      </p:sp>
      <p:sp>
        <p:nvSpPr>
          <p:cNvPr id="18" name="Freeform 17"/>
          <p:cNvSpPr/>
          <p:nvPr/>
        </p:nvSpPr>
        <p:spPr>
          <a:xfrm>
            <a:off x="1646429" y="3287313"/>
            <a:ext cx="4028507" cy="399862"/>
          </a:xfrm>
          <a:custGeom>
            <a:avLst/>
            <a:gdLst>
              <a:gd name="connsiteX0" fmla="*/ 0 w 4830750"/>
              <a:gd name="connsiteY0" fmla="*/ 0 h 399862"/>
              <a:gd name="connsiteX1" fmla="*/ 4830750 w 4830750"/>
              <a:gd name="connsiteY1" fmla="*/ 0 h 399862"/>
              <a:gd name="connsiteX2" fmla="*/ 4830750 w 4830750"/>
              <a:gd name="connsiteY2" fmla="*/ 399862 h 399862"/>
              <a:gd name="connsiteX3" fmla="*/ 0 w 4830750"/>
              <a:gd name="connsiteY3" fmla="*/ 399862 h 399862"/>
              <a:gd name="connsiteX4" fmla="*/ 0 w 4830750"/>
              <a:gd name="connsiteY4" fmla="*/ 0 h 39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0750" h="399862">
                <a:moveTo>
                  <a:pt x="0" y="0"/>
                </a:moveTo>
                <a:lnTo>
                  <a:pt x="4830750" y="0"/>
                </a:lnTo>
                <a:lnTo>
                  <a:pt x="4830750" y="399862"/>
                </a:lnTo>
                <a:lnTo>
                  <a:pt x="0" y="3998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391" tIns="43180" rIns="43180" bIns="43180" numCol="1" spcCol="1270" anchor="ctr" anchorCtr="0">
            <a:noAutofit/>
          </a:bodyPr>
          <a:lstStyle/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smtClean="0"/>
              <a:t>Internships, residencies and hiring</a:t>
            </a:r>
            <a:endParaRPr lang="en-US" sz="1700" kern="1200" dirty="0" smtClean="0"/>
          </a:p>
        </p:txBody>
      </p:sp>
      <p:sp>
        <p:nvSpPr>
          <p:cNvPr id="16" name="Freeform 15"/>
          <p:cNvSpPr/>
          <p:nvPr/>
        </p:nvSpPr>
        <p:spPr>
          <a:xfrm>
            <a:off x="1546920" y="2687855"/>
            <a:ext cx="3948908" cy="399862"/>
          </a:xfrm>
          <a:custGeom>
            <a:avLst/>
            <a:gdLst>
              <a:gd name="connsiteX0" fmla="*/ 0 w 4680345"/>
              <a:gd name="connsiteY0" fmla="*/ 0 h 399862"/>
              <a:gd name="connsiteX1" fmla="*/ 4680345 w 4680345"/>
              <a:gd name="connsiteY1" fmla="*/ 0 h 399862"/>
              <a:gd name="connsiteX2" fmla="*/ 4680345 w 4680345"/>
              <a:gd name="connsiteY2" fmla="*/ 399862 h 399862"/>
              <a:gd name="connsiteX3" fmla="*/ 0 w 4680345"/>
              <a:gd name="connsiteY3" fmla="*/ 399862 h 399862"/>
              <a:gd name="connsiteX4" fmla="*/ 0 w 4680345"/>
              <a:gd name="connsiteY4" fmla="*/ 0 h 39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345" h="399862">
                <a:moveTo>
                  <a:pt x="0" y="0"/>
                </a:moveTo>
                <a:lnTo>
                  <a:pt x="4680345" y="0"/>
                </a:lnTo>
                <a:lnTo>
                  <a:pt x="4680345" y="399862"/>
                </a:lnTo>
                <a:lnTo>
                  <a:pt x="0" y="3998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391" tIns="43180" rIns="43180" bIns="43180" numCol="1" spcCol="1270" anchor="ctr" anchorCtr="0">
            <a:noAutofit/>
          </a:bodyPr>
          <a:lstStyle/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smtClean="0"/>
              <a:t>Classroom support (adjuncts, speakers)</a:t>
            </a:r>
            <a:endParaRPr lang="en-US" sz="1700" kern="1200" dirty="0" smtClean="0"/>
          </a:p>
        </p:txBody>
      </p:sp>
      <p:sp>
        <p:nvSpPr>
          <p:cNvPr id="14" name="Freeform 13"/>
          <p:cNvSpPr/>
          <p:nvPr/>
        </p:nvSpPr>
        <p:spPr>
          <a:xfrm>
            <a:off x="1499999" y="2073259"/>
            <a:ext cx="3496208" cy="399862"/>
          </a:xfrm>
          <a:custGeom>
            <a:avLst/>
            <a:gdLst>
              <a:gd name="connsiteX0" fmla="*/ 0 w 4680345"/>
              <a:gd name="connsiteY0" fmla="*/ 0 h 399862"/>
              <a:gd name="connsiteX1" fmla="*/ 4680345 w 4680345"/>
              <a:gd name="connsiteY1" fmla="*/ 0 h 399862"/>
              <a:gd name="connsiteX2" fmla="*/ 4680345 w 4680345"/>
              <a:gd name="connsiteY2" fmla="*/ 399862 h 399862"/>
              <a:gd name="connsiteX3" fmla="*/ 0 w 4680345"/>
              <a:gd name="connsiteY3" fmla="*/ 399862 h 399862"/>
              <a:gd name="connsiteX4" fmla="*/ 0 w 4680345"/>
              <a:gd name="connsiteY4" fmla="*/ 0 h 39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345" h="399862">
                <a:moveTo>
                  <a:pt x="0" y="0"/>
                </a:moveTo>
                <a:lnTo>
                  <a:pt x="4680345" y="0"/>
                </a:lnTo>
                <a:lnTo>
                  <a:pt x="4680345" y="399862"/>
                </a:lnTo>
                <a:lnTo>
                  <a:pt x="0" y="3998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391" tIns="43180" rIns="43180" bIns="43180" numCol="1" spcCol="1270" anchor="ctr" anchorCtr="0">
            <a:noAutofit/>
          </a:bodyPr>
          <a:lstStyle/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 smtClean="0"/>
              <a:t>Employment readiness activities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 BENEFIT</a:t>
            </a:r>
            <a:endParaRPr lang="en-US" dirty="0"/>
          </a:p>
        </p:txBody>
      </p:sp>
      <p:pic>
        <p:nvPicPr>
          <p:cNvPr id="4" name="Picture 6" descr="Screen shot 2011-10-02 at 2.46.29 P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0846" y="5385528"/>
            <a:ext cx="1732402" cy="111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787" y="4817650"/>
            <a:ext cx="2952289" cy="1680534"/>
          </a:xfrm>
          <a:prstGeom prst="rect">
            <a:avLst/>
          </a:prstGeom>
        </p:spPr>
      </p:pic>
      <p:sp>
        <p:nvSpPr>
          <p:cNvPr id="9" name="Block Arc 8"/>
          <p:cNvSpPr/>
          <p:nvPr/>
        </p:nvSpPr>
        <p:spPr>
          <a:xfrm>
            <a:off x="-3533058" y="614864"/>
            <a:ext cx="5115428" cy="5115428"/>
          </a:xfrm>
          <a:prstGeom prst="blockArc">
            <a:avLst>
              <a:gd name="adj1" fmla="val 18900000"/>
              <a:gd name="adj2" fmla="val 2700000"/>
              <a:gd name="adj3" fmla="val 422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1118587" y="1473541"/>
            <a:ext cx="4771200" cy="399862"/>
          </a:xfrm>
          <a:custGeom>
            <a:avLst/>
            <a:gdLst>
              <a:gd name="connsiteX0" fmla="*/ 0 w 5159664"/>
              <a:gd name="connsiteY0" fmla="*/ 0 h 399862"/>
              <a:gd name="connsiteX1" fmla="*/ 5159664 w 5159664"/>
              <a:gd name="connsiteY1" fmla="*/ 0 h 399862"/>
              <a:gd name="connsiteX2" fmla="*/ 5159664 w 5159664"/>
              <a:gd name="connsiteY2" fmla="*/ 399862 h 399862"/>
              <a:gd name="connsiteX3" fmla="*/ 0 w 5159664"/>
              <a:gd name="connsiteY3" fmla="*/ 399862 h 399862"/>
              <a:gd name="connsiteX4" fmla="*/ 0 w 5159664"/>
              <a:gd name="connsiteY4" fmla="*/ 0 h 39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9664" h="399862">
                <a:moveTo>
                  <a:pt x="0" y="0"/>
                </a:moveTo>
                <a:lnTo>
                  <a:pt x="5159664" y="0"/>
                </a:lnTo>
                <a:lnTo>
                  <a:pt x="5159664" y="399862"/>
                </a:lnTo>
                <a:lnTo>
                  <a:pt x="0" y="3998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391" tIns="43180" rIns="43180" bIns="43180" numCol="1" spcCol="1270" anchor="ctr" anchorCtr="0">
            <a:noAutofit/>
          </a:bodyPr>
          <a:lstStyle/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 smtClean="0"/>
              <a:t>Level of engagement (student centric approach)</a:t>
            </a:r>
            <a:endParaRPr lang="en-US" sz="1700" kern="1200" dirty="0"/>
          </a:p>
        </p:txBody>
      </p:sp>
      <p:sp>
        <p:nvSpPr>
          <p:cNvPr id="11" name="Oval 10"/>
          <p:cNvSpPr/>
          <p:nvPr/>
        </p:nvSpPr>
        <p:spPr>
          <a:xfrm>
            <a:off x="817686" y="1423558"/>
            <a:ext cx="499828" cy="499828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1193736" y="4488820"/>
            <a:ext cx="4830750" cy="399862"/>
          </a:xfrm>
          <a:custGeom>
            <a:avLst/>
            <a:gdLst>
              <a:gd name="connsiteX0" fmla="*/ 0 w 4830750"/>
              <a:gd name="connsiteY0" fmla="*/ 0 h 399862"/>
              <a:gd name="connsiteX1" fmla="*/ 4830750 w 4830750"/>
              <a:gd name="connsiteY1" fmla="*/ 0 h 399862"/>
              <a:gd name="connsiteX2" fmla="*/ 4830750 w 4830750"/>
              <a:gd name="connsiteY2" fmla="*/ 399862 h 399862"/>
              <a:gd name="connsiteX3" fmla="*/ 0 w 4830750"/>
              <a:gd name="connsiteY3" fmla="*/ 399862 h 399862"/>
              <a:gd name="connsiteX4" fmla="*/ 0 w 4830750"/>
              <a:gd name="connsiteY4" fmla="*/ 0 h 39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0750" h="399862">
                <a:moveTo>
                  <a:pt x="0" y="0"/>
                </a:moveTo>
                <a:lnTo>
                  <a:pt x="4830750" y="0"/>
                </a:lnTo>
                <a:lnTo>
                  <a:pt x="4830750" y="399862"/>
                </a:lnTo>
                <a:lnTo>
                  <a:pt x="0" y="3998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391" tIns="43180" rIns="43180" bIns="43180" numCol="1" spcCol="1270" anchor="ctr" anchorCtr="0">
            <a:noAutofit/>
          </a:bodyPr>
          <a:lstStyle/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 smtClean="0"/>
              <a:t>Co-ownership of courses, certificates, and degrees </a:t>
            </a:r>
          </a:p>
        </p:txBody>
      </p:sp>
      <p:sp>
        <p:nvSpPr>
          <p:cNvPr id="13" name="Oval 12"/>
          <p:cNvSpPr/>
          <p:nvPr/>
        </p:nvSpPr>
        <p:spPr>
          <a:xfrm>
            <a:off x="1146601" y="2023276"/>
            <a:ext cx="499828" cy="499828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Oval 14"/>
          <p:cNvSpPr/>
          <p:nvPr/>
        </p:nvSpPr>
        <p:spPr>
          <a:xfrm>
            <a:off x="1297005" y="2622994"/>
            <a:ext cx="499828" cy="499828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/>
          <p:cNvSpPr/>
          <p:nvPr/>
        </p:nvSpPr>
        <p:spPr>
          <a:xfrm>
            <a:off x="1297005" y="3222332"/>
            <a:ext cx="499828" cy="499828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Oval 18"/>
          <p:cNvSpPr/>
          <p:nvPr/>
        </p:nvSpPr>
        <p:spPr>
          <a:xfrm>
            <a:off x="1146601" y="3822050"/>
            <a:ext cx="499828" cy="499828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Oval 20"/>
          <p:cNvSpPr/>
          <p:nvPr/>
        </p:nvSpPr>
        <p:spPr>
          <a:xfrm>
            <a:off x="817686" y="4421768"/>
            <a:ext cx="499828" cy="499828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173" y="1750153"/>
            <a:ext cx="2804110" cy="225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5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BUILD AN ENGAGED BILT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292101" y="1219201"/>
            <a:ext cx="8748312" cy="492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Determine your expectations of the members to bound time commitment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Target specific businesses for membership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Send printed letter and phone (not email)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Use </a:t>
            </a:r>
            <a:r>
              <a:rPr lang="en-US" dirty="0">
                <a:latin typeface="Arial" pitchFamily="34" charset="0"/>
                <a:cs typeface="Arial" pitchFamily="34" charset="0"/>
              </a:rPr>
              <a:t>a script that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specifies </a:t>
            </a:r>
            <a:r>
              <a:rPr lang="en-US" dirty="0">
                <a:latin typeface="Arial" pitchFamily="34" charset="0"/>
                <a:cs typeface="Arial" pitchFamily="34" charset="0"/>
              </a:rPr>
              <a:t>what you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want </a:t>
            </a:r>
            <a:r>
              <a:rPr lang="en-US" dirty="0">
                <a:latin typeface="Arial" pitchFamily="34" charset="0"/>
                <a:cs typeface="Arial" pitchFamily="34" charset="0"/>
              </a:rPr>
              <a:t>from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businesses </a:t>
            </a:r>
            <a:r>
              <a:rPr lang="en-US" dirty="0">
                <a:latin typeface="Arial" pitchFamily="34" charset="0"/>
                <a:cs typeface="Arial" pitchFamily="34" charset="0"/>
              </a:rPr>
              <a:t>you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contact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SHARE YOUR VISION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Emphasize WIN-WIN for the business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member</a:t>
            </a:r>
          </a:p>
        </p:txBody>
      </p:sp>
      <p:pic>
        <p:nvPicPr>
          <p:cNvPr id="4" name="Picture 6" descr="IMG_259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187700"/>
            <a:ext cx="41529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21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79500"/>
            <a:ext cx="7772400" cy="5067300"/>
          </a:xfrm>
        </p:spPr>
        <p:txBody>
          <a:bodyPr anchor="t">
            <a:normAutofit lnSpcReduction="10000"/>
          </a:bodyPr>
          <a:lstStyle/>
          <a:p>
            <a:r>
              <a:rPr lang="en-US" dirty="0" smtClean="0"/>
              <a:t>Purpose: Learn about a unique employer engagement model that goes beyond the annual curriculum review.</a:t>
            </a:r>
          </a:p>
          <a:p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Welcome &amp; Introduction</a:t>
            </a:r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Employer Engagement Overview</a:t>
            </a:r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Business &amp; Industry Leadership Team (BILT) Model</a:t>
            </a:r>
          </a:p>
          <a:p>
            <a:pPr marL="342900" indent="-342900">
              <a:buFont typeface="Arial"/>
              <a:buChar char="•"/>
            </a:pP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The Business Perspective</a:t>
            </a:r>
          </a:p>
          <a:p>
            <a:pPr marL="342900" indent="-342900">
              <a:buFont typeface="Arial"/>
              <a:buChar char="•"/>
            </a:pP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The Community College Perspective</a:t>
            </a:r>
          </a:p>
          <a:p>
            <a:pPr marL="342900" indent="-342900">
              <a:buFont typeface="Arial"/>
              <a:buChar char="•"/>
            </a:pP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Q &amp;A</a:t>
            </a:r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/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 cap="all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600" b="1" dirty="0" smtClean="0">
                <a:solidFill>
                  <a:srgbClr val="FFFFFF"/>
                </a:solidFill>
              </a:rPr>
              <a:t>AGENDA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9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 cap="all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FFFFFF"/>
                </a:solidFill>
              </a:rPr>
              <a:t>BILT MODEL – Follow-up Conference Call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1179513"/>
            <a:ext cx="7772400" cy="4976190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u="sng" dirty="0">
                <a:solidFill>
                  <a:schemeClr val="tx1"/>
                </a:solidFill>
              </a:rPr>
              <a:t>Follow-up Conference </a:t>
            </a:r>
            <a:r>
              <a:rPr lang="en-US" sz="2800" u="sng" dirty="0" smtClean="0">
                <a:solidFill>
                  <a:schemeClr val="tx1"/>
                </a:solidFill>
              </a:rPr>
              <a:t>Call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Friday</a:t>
            </a:r>
            <a:r>
              <a:rPr lang="en-US" sz="2800" dirty="0">
                <a:solidFill>
                  <a:schemeClr val="tx1"/>
                </a:solidFill>
              </a:rPr>
              <a:t>, Feb. 20, 3 – 4 p.m. 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Dial</a:t>
            </a:r>
            <a:r>
              <a:rPr lang="en-US" sz="2800" dirty="0">
                <a:solidFill>
                  <a:schemeClr val="tx1"/>
                </a:solidFill>
              </a:rPr>
              <a:t>-in Info </a:t>
            </a:r>
            <a:r>
              <a:rPr lang="en-US" sz="2800" i="1" dirty="0">
                <a:solidFill>
                  <a:schemeClr val="tx1"/>
                </a:solidFill>
              </a:rPr>
              <a:t>(617) 603-4430, Passcode: </a:t>
            </a:r>
            <a:r>
              <a:rPr lang="en-US" sz="2800" i="1" dirty="0" smtClean="0">
                <a:solidFill>
                  <a:schemeClr val="tx1"/>
                </a:solidFill>
              </a:rPr>
              <a:t>124</a:t>
            </a:r>
            <a:endParaRPr lang="en-US" sz="2800" b="0" i="1" dirty="0" smtClean="0">
              <a:solidFill>
                <a:schemeClr val="tx1"/>
              </a:solidFill>
            </a:endParaRPr>
          </a:p>
          <a:p>
            <a:endParaRPr lang="en-US" sz="2800" b="0" dirty="0" smtClean="0">
              <a:solidFill>
                <a:schemeClr val="tx1"/>
              </a:solidFill>
            </a:endParaRPr>
          </a:p>
          <a:p>
            <a:r>
              <a:rPr lang="en-US" sz="2800" b="0" dirty="0" smtClean="0">
                <a:solidFill>
                  <a:schemeClr val="tx1"/>
                </a:solidFill>
              </a:rPr>
              <a:t>Join </a:t>
            </a:r>
            <a:r>
              <a:rPr lang="en-US" sz="2800" b="0" dirty="0">
                <a:solidFill>
                  <a:schemeClr val="tx1"/>
                </a:solidFill>
              </a:rPr>
              <a:t>this call for deeper discussion and peer-sharing on employer engagement strategies and the BILT Model.</a:t>
            </a:r>
            <a:endParaRPr lang="en-US" sz="28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38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 cap="all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b="1" dirty="0" smtClean="0">
                <a:solidFill>
                  <a:srgbClr val="FFFFFF"/>
                </a:solidFill>
              </a:rPr>
              <a:t>Questions &amp; Answers</a:t>
            </a:r>
            <a:endParaRPr lang="en-US" sz="1800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91" y="1416049"/>
            <a:ext cx="3903384" cy="3883867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4395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15900"/>
            <a:ext cx="91440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000499" y="1435100"/>
            <a:ext cx="6324600" cy="2057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31775" indent="-231775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4675" indent="-236538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9163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58888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80"/>
              </a:lnSpc>
              <a:buNone/>
            </a:pPr>
            <a:r>
              <a:rPr lang="en-US" sz="1400" dirty="0" smtClean="0">
                <a:solidFill>
                  <a:schemeClr val="tx2"/>
                </a:solidFill>
                <a:latin typeface="Arial Bold"/>
                <a:cs typeface="Arial Bold"/>
              </a:rPr>
              <a:t>TEL  617.728.4446   FAX  617.728.4857   </a:t>
            </a:r>
            <a:r>
              <a:rPr lang="en-US" sz="1400" dirty="0" err="1" smtClean="0">
                <a:solidFill>
                  <a:schemeClr val="tx2"/>
                </a:solidFill>
                <a:latin typeface="Arial Bold"/>
                <a:cs typeface="Arial Bold"/>
              </a:rPr>
              <a:t>info@jff.org</a:t>
            </a:r>
            <a:endParaRPr lang="en-US" sz="1400" dirty="0" smtClean="0">
              <a:solidFill>
                <a:schemeClr val="tx2"/>
              </a:solidFill>
              <a:latin typeface="Arial Bold"/>
              <a:cs typeface="Arial Bold"/>
            </a:endParaRPr>
          </a:p>
          <a:p>
            <a:pPr marL="0" indent="0">
              <a:lnSpc>
                <a:spcPts val="1880"/>
              </a:lnSpc>
              <a:buNone/>
            </a:pPr>
            <a:r>
              <a:rPr lang="en-US" sz="1400" dirty="0" smtClean="0">
                <a:solidFill>
                  <a:schemeClr val="tx2"/>
                </a:solidFill>
                <a:latin typeface="Arial Bold"/>
                <a:cs typeface="Arial Bold"/>
              </a:rPr>
              <a:t>88 Broad Street, 8</a:t>
            </a:r>
            <a:r>
              <a:rPr lang="en-US" sz="1400" baseline="30000" dirty="0" smtClean="0">
                <a:solidFill>
                  <a:schemeClr val="tx2"/>
                </a:solidFill>
                <a:latin typeface="Arial Bold"/>
                <a:cs typeface="Arial Bold"/>
              </a:rPr>
              <a:t>th</a:t>
            </a:r>
            <a:r>
              <a:rPr lang="en-US" sz="1400" dirty="0" smtClean="0">
                <a:solidFill>
                  <a:schemeClr val="tx2"/>
                </a:solidFill>
                <a:latin typeface="Arial Bold"/>
                <a:cs typeface="Arial Bold"/>
              </a:rPr>
              <a:t> Floor, Boston, MA 02110</a:t>
            </a:r>
          </a:p>
          <a:p>
            <a:pPr marL="0" indent="0">
              <a:lnSpc>
                <a:spcPts val="1880"/>
              </a:lnSpc>
              <a:buNone/>
            </a:pPr>
            <a:r>
              <a:rPr lang="ro-RO" sz="1400" dirty="0" smtClean="0">
                <a:solidFill>
                  <a:schemeClr val="tx2"/>
                </a:solidFill>
                <a:latin typeface="Arial Bold"/>
                <a:cs typeface="Arial Bold"/>
              </a:rPr>
              <a:t>122 C Street, NW, Suite 650, Washington, DC 20001</a:t>
            </a:r>
            <a:endParaRPr lang="en-US" sz="1400" dirty="0" smtClean="0">
              <a:solidFill>
                <a:schemeClr val="tx2"/>
              </a:solidFill>
              <a:latin typeface="Arial Bold"/>
              <a:cs typeface="Arial Bold"/>
            </a:endParaRPr>
          </a:p>
          <a:p>
            <a:pPr marL="0" indent="0">
              <a:lnSpc>
                <a:spcPts val="1880"/>
              </a:lnSpc>
              <a:buNone/>
            </a:pPr>
            <a:r>
              <a:rPr lang="en-US" sz="1400" b="1" cap="all" dirty="0" smtClean="0">
                <a:solidFill>
                  <a:schemeClr val="tx2"/>
                </a:solidFill>
              </a:rPr>
              <a:t>WWW.JFF.ORG</a:t>
            </a:r>
            <a:endParaRPr lang="en-US" sz="1400" b="1" cap="all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749300"/>
            <a:ext cx="3733799" cy="5144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918200"/>
            <a:ext cx="2374900" cy="939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ll3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624"/>
            <a:ext cx="9144000" cy="171375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98500" y="977900"/>
            <a:ext cx="7772400" cy="20447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ts val="1860"/>
              </a:lnSpc>
            </a:pPr>
            <a:r>
              <a:rPr lang="en-US" sz="1800" cap="all" dirty="0" smtClean="0">
                <a:solidFill>
                  <a:schemeClr val="tx2"/>
                </a:solidFill>
              </a:rPr>
              <a:t>ANN BEHELER</a:t>
            </a:r>
            <a:br>
              <a:rPr lang="en-US" sz="1800" cap="all" dirty="0" smtClean="0">
                <a:solidFill>
                  <a:schemeClr val="tx2"/>
                </a:solidFill>
              </a:rPr>
            </a:br>
            <a:r>
              <a:rPr lang="en-US" sz="1400" b="0" dirty="0" smtClean="0">
                <a:solidFill>
                  <a:schemeClr val="tx2"/>
                </a:solidFill>
              </a:rPr>
              <a:t>abeheler@collin.edu</a:t>
            </a:r>
          </a:p>
          <a:p>
            <a:pPr>
              <a:lnSpc>
                <a:spcPts val="1860"/>
              </a:lnSpc>
            </a:pPr>
            <a:endParaRPr lang="en-US" sz="1400" b="0" dirty="0" smtClean="0">
              <a:solidFill>
                <a:schemeClr val="tx2"/>
              </a:solidFill>
            </a:endParaRPr>
          </a:p>
          <a:p>
            <a:pPr>
              <a:lnSpc>
                <a:spcPts val="1860"/>
              </a:lnSpc>
            </a:pPr>
            <a:r>
              <a:rPr lang="en-US" sz="1800" dirty="0" smtClean="0">
                <a:solidFill>
                  <a:schemeClr val="tx2"/>
                </a:solidFill>
              </a:rPr>
              <a:t>JOHN SANDS</a:t>
            </a:r>
          </a:p>
          <a:p>
            <a:pPr>
              <a:lnSpc>
                <a:spcPts val="1860"/>
              </a:lnSpc>
            </a:pPr>
            <a:r>
              <a:rPr lang="en-US" sz="1400" b="0" dirty="0" err="1" smtClean="0">
                <a:solidFill>
                  <a:schemeClr val="tx2"/>
                </a:solidFill>
              </a:rPr>
              <a:t>sands@morainevalley.edu</a:t>
            </a:r>
            <a:r>
              <a:rPr lang="en-US" sz="1400" b="0" dirty="0" smtClean="0">
                <a:solidFill>
                  <a:schemeClr val="tx2"/>
                </a:solidFill>
              </a:rPr>
              <a:t> </a:t>
            </a:r>
          </a:p>
          <a:p>
            <a:pPr>
              <a:lnSpc>
                <a:spcPts val="1860"/>
              </a:lnSpc>
            </a:pPr>
            <a:endParaRPr lang="en-US" sz="1400" b="0" dirty="0">
              <a:solidFill>
                <a:schemeClr val="tx2"/>
              </a:solidFill>
            </a:endParaRPr>
          </a:p>
          <a:p>
            <a:pPr>
              <a:lnSpc>
                <a:spcPts val="1860"/>
              </a:lnSpc>
            </a:pPr>
            <a:r>
              <a:rPr lang="en-US" sz="1800" b="0" dirty="0" smtClean="0">
                <a:solidFill>
                  <a:schemeClr val="tx2"/>
                </a:solidFill>
              </a:rPr>
              <a:t>WWW.NISGTC.ORG</a:t>
            </a:r>
            <a:endParaRPr lang="en-US" sz="1800" b="0" dirty="0">
              <a:solidFill>
                <a:schemeClr val="tx2"/>
              </a:solidFill>
            </a:endParaRPr>
          </a:p>
          <a:p>
            <a:pPr>
              <a:lnSpc>
                <a:spcPts val="1860"/>
              </a:lnSpc>
            </a:pPr>
            <a:endParaRPr lang="en-US" sz="1400" b="0" dirty="0" smtClean="0">
              <a:solidFill>
                <a:schemeClr val="tx2"/>
              </a:solidFill>
            </a:endParaRPr>
          </a:p>
          <a:p>
            <a:pPr>
              <a:lnSpc>
                <a:spcPts val="1860"/>
              </a:lnSpc>
            </a:pPr>
            <a:endParaRPr lang="en-US" sz="1400" b="0" dirty="0">
              <a:solidFill>
                <a:schemeClr val="tx2"/>
              </a:solidFill>
            </a:endParaRPr>
          </a:p>
        </p:txBody>
      </p:sp>
      <p:pic>
        <p:nvPicPr>
          <p:cNvPr id="11" name="Picture 10" descr="MVCC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87" y="5588000"/>
            <a:ext cx="4299013" cy="974887"/>
          </a:xfrm>
          <a:prstGeom prst="rect">
            <a:avLst/>
          </a:prstGeom>
        </p:spPr>
      </p:pic>
      <p:pic>
        <p:nvPicPr>
          <p:cNvPr id="10" name="Picture 9" descr="ns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5301875"/>
            <a:ext cx="1484047" cy="1492625"/>
          </a:xfrm>
          <a:prstGeom prst="rect">
            <a:avLst/>
          </a:prstGeom>
        </p:spPr>
      </p:pic>
      <p:pic>
        <p:nvPicPr>
          <p:cNvPr id="12" name="Picture 11" descr="CSSIA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99" y="5365375"/>
            <a:ext cx="1441388" cy="1295399"/>
          </a:xfrm>
          <a:prstGeom prst="rect">
            <a:avLst/>
          </a:prstGeom>
        </p:spPr>
      </p:pic>
      <p:pic>
        <p:nvPicPr>
          <p:cNvPr id="13" name="Picture 12" descr="NationalCTCLogo-Sma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5130800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41701" y="2083471"/>
            <a:ext cx="5624511" cy="2891783"/>
          </a:xfrm>
        </p:spPr>
        <p:txBody>
          <a:bodyPr anchor="ctr">
            <a:noAutofit/>
          </a:bodyPr>
          <a:lstStyle/>
          <a:p>
            <a:r>
              <a:rPr lang="en-US" sz="2800" dirty="0" smtClean="0"/>
              <a:t>Speaker: John </a:t>
            </a:r>
            <a:r>
              <a:rPr lang="en-US" sz="2800" dirty="0" err="1" smtClean="0"/>
              <a:t>Colborn</a:t>
            </a:r>
            <a:r>
              <a:rPr lang="en-US" sz="2800" dirty="0" smtClean="0"/>
              <a:t> – </a:t>
            </a:r>
            <a:r>
              <a:rPr lang="en-US" sz="2800" b="0" dirty="0" smtClean="0"/>
              <a:t>Director, Skills for America’s Future, Aspen Institute</a:t>
            </a:r>
            <a:endParaRPr lang="en-US" sz="2800" b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 cap="all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FFFFFF"/>
                </a:solidFill>
              </a:rPr>
              <a:t>EMPLOYER ENGAGEMENT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JColborn300ppi - Croppe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26" y="1685054"/>
            <a:ext cx="2956677" cy="368822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156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91460"/>
            <a:ext cx="7391399" cy="509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 cap="all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FFFFFF"/>
                </a:solidFill>
              </a:rPr>
              <a:t>Percent </a:t>
            </a:r>
            <a:r>
              <a:rPr lang="en-US" b="1" dirty="0">
                <a:solidFill>
                  <a:srgbClr val="FFFFFF"/>
                </a:solidFill>
              </a:rPr>
              <a:t>of employers having difficulty finding the skills they need (various surveys 2013-14)</a:t>
            </a:r>
          </a:p>
        </p:txBody>
      </p:sp>
    </p:spTree>
    <p:extLst>
      <p:ext uri="{BB962C8B-B14F-4D97-AF65-F5344CB8AC3E}">
        <p14:creationId xmlns:p14="http://schemas.microsoft.com/office/powerpoint/2010/main" val="18663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 cap="all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>
                <a:solidFill>
                  <a:srgbClr val="FFFFFF"/>
                </a:solidFill>
              </a:rPr>
              <a:t>Business cycle impact: A war for talent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40" y="1130300"/>
            <a:ext cx="6641060" cy="516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452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 cap="all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>
                <a:solidFill>
                  <a:srgbClr val="FFFFFF"/>
                </a:solidFill>
              </a:rPr>
              <a:t>Career Builder 2015 Hiring Forecast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112445"/>
            <a:ext cx="6705600" cy="512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29000" y="6235700"/>
            <a:ext cx="548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http://careerbuildercommunications.com/pdf/careerbuilder-q1-2015-forecast.pdf</a:t>
            </a:r>
          </a:p>
        </p:txBody>
      </p:sp>
    </p:spTree>
    <p:extLst>
      <p:ext uri="{BB962C8B-B14F-4D97-AF65-F5344CB8AC3E}">
        <p14:creationId xmlns:p14="http://schemas.microsoft.com/office/powerpoint/2010/main" val="1308001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 cap="all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>
                <a:solidFill>
                  <a:srgbClr val="FFFFFF"/>
                </a:solidFill>
              </a:rPr>
              <a:t>Education/business mismatch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1480066"/>
            <a:ext cx="48768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cs typeface="Arial" pitchFamily="34" charset="0"/>
              </a:rPr>
              <a:t>96 percent</a:t>
            </a:r>
            <a:r>
              <a:rPr lang="en-US" altLang="en-US" sz="4800" dirty="0">
                <a:solidFill>
                  <a:srgbClr val="FF000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cs typeface="Arial" pitchFamily="34" charset="0"/>
              </a:rPr>
              <a:t>of college and university chief academic officers said they are extremely or somewhat confident in their institution's ability to prepare students for success in the workforce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4900" y="2884944"/>
            <a:ext cx="4191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accent1"/>
                </a:solidFill>
                <a:latin typeface="Georgia" pitchFamily="18" charset="0"/>
                <a:cs typeface="Arial" pitchFamily="34" charset="0"/>
              </a:rPr>
              <a:t>just </a:t>
            </a:r>
            <a:r>
              <a:rPr lang="en-US" altLang="en-US" sz="4800" b="1" dirty="0">
                <a:solidFill>
                  <a:schemeClr val="accent1"/>
                </a:solidFill>
                <a:latin typeface="Georgia" pitchFamily="18" charset="0"/>
                <a:cs typeface="Arial" pitchFamily="34" charset="0"/>
              </a:rPr>
              <a:t>11 percent</a:t>
            </a:r>
            <a:r>
              <a:rPr lang="en-US" altLang="en-US" sz="4800" dirty="0">
                <a:solidFill>
                  <a:schemeClr val="accent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altLang="en-US" dirty="0">
                <a:solidFill>
                  <a:schemeClr val="accent1"/>
                </a:solidFill>
                <a:latin typeface="Georgia" pitchFamily="18" charset="0"/>
                <a:cs typeface="Arial" pitchFamily="34" charset="0"/>
              </a:rPr>
              <a:t>of </a:t>
            </a:r>
            <a:r>
              <a:rPr lang="en-US" altLang="en-US" sz="2400" dirty="0">
                <a:solidFill>
                  <a:schemeClr val="accent1"/>
                </a:solidFill>
                <a:latin typeface="Georgia" pitchFamily="18" charset="0"/>
                <a:cs typeface="Arial" pitchFamily="34" charset="0"/>
              </a:rPr>
              <a:t>business leaders strongly agree today's college graduates have the skills and competencies that their business needs.</a:t>
            </a:r>
            <a:endParaRPr lang="en-US" altLang="en-US" sz="24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602998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John M. </a:t>
            </a:r>
            <a:r>
              <a:rPr lang="en-US" sz="1400" dirty="0" smtClean="0"/>
              <a:t>Eger, “Business </a:t>
            </a:r>
            <a:r>
              <a:rPr lang="en-US" sz="1400" dirty="0"/>
              <a:t>and Education Executives Just Don't See Eye to </a:t>
            </a:r>
            <a:r>
              <a:rPr lang="en-US" sz="1400" dirty="0" smtClean="0"/>
              <a:t>Eye”, Huffington Post, 04/12/2014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7997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41701" y="274638"/>
            <a:ext cx="5245098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kern="1200" cap="all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FFFFFF"/>
                </a:solidFill>
              </a:rPr>
              <a:t>Ways employers connect &amp; support community colleges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465" y="1000215"/>
            <a:ext cx="4198935" cy="538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and Training Support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Contract for training for incumbent workers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Participation in curriculum advisory committees; participation in skills assessment/needs processes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Participation in student selection or program qualification-setting processes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Guest instruction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Contest/capstone project judging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Donation/loans of materials or equipment; advising on equipment purchases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 Leadership and Development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Participation and leadership in program planning and development activities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Taking leadership roles within college governance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for policy advocacy and stakeholder outreach efforts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Supporting processes for assessing student, firm, and industry impact for continuous improvement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 Support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 Market Information/Connections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Employment forecasting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Advising on career pathways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for outreach to other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employers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1000215"/>
            <a:ext cx="4343400" cy="4414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 and Hiring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Workplace visits for students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Internships, summer jobs, co-ops, apprenticeship or other work experience opportunities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Hiring graduates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Recognizing community college credentials in hiring and promotion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Support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Participation in career fairs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Participation in mock interviews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Provision of career counseling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Supporting or assisting with employment retention services for student placements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Scholarship support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 Support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for adjunct instruction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 development activities, including work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experiences or externships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69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4791</TotalTime>
  <Words>1586</Words>
  <Application>Microsoft Office PowerPoint</Application>
  <PresentationFormat>On-screen Show (4:3)</PresentationFormat>
  <Paragraphs>277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 Bold</vt:lpstr>
      <vt:lpstr>Calibri</vt:lpstr>
      <vt:lpstr>Georgia</vt:lpstr>
      <vt:lpstr>Symbol</vt:lpstr>
      <vt:lpstr>Times New Roman</vt:lpstr>
      <vt:lpstr>Wingdings</vt:lpstr>
      <vt:lpstr>Office Theme</vt:lpstr>
      <vt:lpstr>January 20, 2015 3:30 – 4:30 p.m. EST</vt:lpstr>
      <vt:lpstr>ABOUT TLN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 &amp; Industry Leadership Team (BILT)</vt:lpstr>
      <vt:lpstr>BUSINESS &amp; INDUSTRY LEADERSHIP TEAM (BILT): SETTING THE CONTEXT</vt:lpstr>
      <vt:lpstr>BUSINESS &amp; INDUSTRY LEADERSHIP TEAM TRULY LEADS </vt:lpstr>
      <vt:lpstr>THE TYPICAL BUSINESS ADVISORY COUNCIL</vt:lpstr>
      <vt:lpstr>TYPICAL RESULTS FOR BUSINESSES</vt:lpstr>
      <vt:lpstr>SUGGESTED ENGAGED BILT MODEL</vt:lpstr>
      <vt:lpstr>MORE THAN AN ADVISORY COUNCIL</vt:lpstr>
      <vt:lpstr>BASIC MODEL FOR BILT MEETINGS</vt:lpstr>
      <vt:lpstr>ONE FACE-TO-FACE MEETING ANNUALLY</vt:lpstr>
      <vt:lpstr>THREE VIRTUAL MEETINGS ANNUALLY</vt:lpstr>
      <vt:lpstr>PRESENTER</vt:lpstr>
      <vt:lpstr>THE BILT FROM THE CHAIRMAN’S PERSPECTIVE</vt:lpstr>
      <vt:lpstr>SERVING ON BILT – DRIVING REAL VALUE </vt:lpstr>
      <vt:lpstr>NATIONAL BILT SETS STAGE FOR CONSORTIUM</vt:lpstr>
      <vt:lpstr>Presenter</vt:lpstr>
      <vt:lpstr>MORAINE VALLEY COMMUNITY COLLEGE</vt:lpstr>
      <vt:lpstr>FROM THE LOCAL PERSPECTIVE</vt:lpstr>
      <vt:lpstr>STUDENTS BENEFIT</vt:lpstr>
      <vt:lpstr>TO BUILD AN ENGAGED BILT</vt:lpstr>
      <vt:lpstr>PowerPoint Presentation</vt:lpstr>
      <vt:lpstr>PowerPoint Presentation</vt:lpstr>
      <vt:lpstr>PowerPoint Presentation</vt:lpstr>
    </vt:vector>
  </TitlesOfParts>
  <Company>JFF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JFF</dc:creator>
  <cp:lastModifiedBy>Chris Watson</cp:lastModifiedBy>
  <cp:revision>61</cp:revision>
  <dcterms:created xsi:type="dcterms:W3CDTF">2012-12-12T14:53:33Z</dcterms:created>
  <dcterms:modified xsi:type="dcterms:W3CDTF">2015-01-20T16:37:56Z</dcterms:modified>
</cp:coreProperties>
</file>