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  <p:sldMasterId id="2147483695" r:id="rId2"/>
  </p:sldMasterIdLst>
  <p:notesMasterIdLst>
    <p:notesMasterId r:id="rId29"/>
  </p:notesMasterIdLst>
  <p:sldIdLst>
    <p:sldId id="256" r:id="rId3"/>
    <p:sldId id="266" r:id="rId4"/>
    <p:sldId id="261" r:id="rId5"/>
    <p:sldId id="315" r:id="rId6"/>
    <p:sldId id="312" r:id="rId7"/>
    <p:sldId id="313" r:id="rId8"/>
    <p:sldId id="318" r:id="rId9"/>
    <p:sldId id="320" r:id="rId10"/>
    <p:sldId id="319" r:id="rId11"/>
    <p:sldId id="316" r:id="rId12"/>
    <p:sldId id="321" r:id="rId13"/>
    <p:sldId id="322" r:id="rId14"/>
    <p:sldId id="323" r:id="rId15"/>
    <p:sldId id="299" r:id="rId16"/>
    <p:sldId id="300" r:id="rId17"/>
    <p:sldId id="290" r:id="rId18"/>
    <p:sldId id="328" r:id="rId19"/>
    <p:sldId id="327" r:id="rId20"/>
    <p:sldId id="326" r:id="rId21"/>
    <p:sldId id="325" r:id="rId22"/>
    <p:sldId id="307" r:id="rId23"/>
    <p:sldId id="324" r:id="rId24"/>
    <p:sldId id="310" r:id="rId25"/>
    <p:sldId id="329" r:id="rId26"/>
    <p:sldId id="267" r:id="rId27"/>
    <p:sldId id="262" r:id="rId28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71722" autoAdjust="0"/>
  </p:normalViewPr>
  <p:slideViewPr>
    <p:cSldViewPr>
      <p:cViewPr varScale="1">
        <p:scale>
          <a:sx n="57" d="100"/>
          <a:sy n="57" d="100"/>
        </p:scale>
        <p:origin x="139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0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DF9B3-6DCE-4A39-83CC-AA5C0C4D7970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14D8A5-3301-4488-B29F-5B34A347EBB7}">
      <dgm:prSet phldrT="[Text]"/>
      <dgm:spPr/>
      <dgm:t>
        <a:bodyPr/>
        <a:lstStyle/>
        <a:p>
          <a:r>
            <a:rPr lang="en-US" b="1" dirty="0" smtClean="0"/>
            <a:t>Service</a:t>
          </a:r>
          <a:r>
            <a:rPr lang="en-US" dirty="0" smtClean="0"/>
            <a:t> </a:t>
          </a:r>
          <a:endParaRPr lang="en-US" dirty="0"/>
        </a:p>
      </dgm:t>
    </dgm:pt>
    <dgm:pt modelId="{D87780C7-2A6B-412D-951C-39059932A270}" type="parTrans" cxnId="{90330529-5730-4FE5-9209-137698A88389}">
      <dgm:prSet/>
      <dgm:spPr/>
      <dgm:t>
        <a:bodyPr/>
        <a:lstStyle/>
        <a:p>
          <a:endParaRPr lang="en-US"/>
        </a:p>
      </dgm:t>
    </dgm:pt>
    <dgm:pt modelId="{7F1BD492-1470-41B1-8CC2-515F653D9673}" type="sibTrans" cxnId="{90330529-5730-4FE5-9209-137698A88389}">
      <dgm:prSet/>
      <dgm:spPr/>
      <dgm:t>
        <a:bodyPr/>
        <a:lstStyle/>
        <a:p>
          <a:endParaRPr lang="en-US"/>
        </a:p>
      </dgm:t>
    </dgm:pt>
    <dgm:pt modelId="{54A3F5B4-626C-4D85-8ADC-6E443A082C54}">
      <dgm:prSet phldrT="[Text]"/>
      <dgm:spPr/>
      <dgm:t>
        <a:bodyPr/>
        <a:lstStyle/>
        <a:p>
          <a:r>
            <a:rPr lang="en-US" dirty="0" smtClean="0"/>
            <a:t>COWIC has provided job center services to central Ohio residents for the past 10 years</a:t>
          </a:r>
          <a:endParaRPr lang="en-US" dirty="0"/>
        </a:p>
      </dgm:t>
    </dgm:pt>
    <dgm:pt modelId="{24CB32FF-51C5-464D-AA3C-F57CE8B104AC}" type="parTrans" cxnId="{19448D35-80D6-4949-94C5-AF66911BE629}">
      <dgm:prSet/>
      <dgm:spPr/>
      <dgm:t>
        <a:bodyPr/>
        <a:lstStyle/>
        <a:p>
          <a:endParaRPr lang="en-US"/>
        </a:p>
      </dgm:t>
    </dgm:pt>
    <dgm:pt modelId="{6370D8A2-3FB3-492F-A492-6DFACA134B19}" type="sibTrans" cxnId="{19448D35-80D6-4949-94C5-AF66911BE629}">
      <dgm:prSet/>
      <dgm:spPr/>
      <dgm:t>
        <a:bodyPr/>
        <a:lstStyle/>
        <a:p>
          <a:endParaRPr lang="en-US"/>
        </a:p>
      </dgm:t>
    </dgm:pt>
    <dgm:pt modelId="{30F5064A-8374-41BC-810A-951C76945794}">
      <dgm:prSet phldrT="[Text]"/>
      <dgm:spPr/>
      <dgm:t>
        <a:bodyPr/>
        <a:lstStyle/>
        <a:p>
          <a:r>
            <a:rPr lang="en-US" b="1" dirty="0" smtClean="0"/>
            <a:t>Customers</a:t>
          </a:r>
          <a:endParaRPr lang="en-US" b="1" dirty="0"/>
        </a:p>
      </dgm:t>
    </dgm:pt>
    <dgm:pt modelId="{BF2B5A81-C8DD-4046-8D34-C61981AE3A7F}" type="parTrans" cxnId="{9F32D445-6EC0-4AB5-9AB2-D1F7E9A131DA}">
      <dgm:prSet/>
      <dgm:spPr/>
      <dgm:t>
        <a:bodyPr/>
        <a:lstStyle/>
        <a:p>
          <a:endParaRPr lang="en-US"/>
        </a:p>
      </dgm:t>
    </dgm:pt>
    <dgm:pt modelId="{D7E6CA4C-655B-4BED-A8B7-0F4160C135E8}" type="sibTrans" cxnId="{9F32D445-6EC0-4AB5-9AB2-D1F7E9A131DA}">
      <dgm:prSet/>
      <dgm:spPr/>
      <dgm:t>
        <a:bodyPr/>
        <a:lstStyle/>
        <a:p>
          <a:endParaRPr lang="en-US"/>
        </a:p>
      </dgm:t>
    </dgm:pt>
    <dgm:pt modelId="{EB555737-98D2-4EC1-BD4C-E3BF239CAD7B}">
      <dgm:prSet phldrT="[Text]"/>
      <dgm:spPr/>
      <dgm:t>
        <a:bodyPr/>
        <a:lstStyle/>
        <a:p>
          <a:r>
            <a:rPr lang="en-US" dirty="0" smtClean="0"/>
            <a:t>We serve an average of 800 customers a month/10,000 customers a year</a:t>
          </a:r>
          <a:endParaRPr lang="en-US" dirty="0"/>
        </a:p>
      </dgm:t>
    </dgm:pt>
    <dgm:pt modelId="{423DC263-F9D7-4E66-B944-7EB41EE9FCE3}" type="parTrans" cxnId="{CDE66CAD-576A-4780-9F2E-E10119A84D89}">
      <dgm:prSet/>
      <dgm:spPr/>
      <dgm:t>
        <a:bodyPr/>
        <a:lstStyle/>
        <a:p>
          <a:endParaRPr lang="en-US"/>
        </a:p>
      </dgm:t>
    </dgm:pt>
    <dgm:pt modelId="{2A96D577-D171-4A36-B63D-AAF35677C191}" type="sibTrans" cxnId="{CDE66CAD-576A-4780-9F2E-E10119A84D89}">
      <dgm:prSet/>
      <dgm:spPr/>
      <dgm:t>
        <a:bodyPr/>
        <a:lstStyle/>
        <a:p>
          <a:endParaRPr lang="en-US"/>
        </a:p>
      </dgm:t>
    </dgm:pt>
    <dgm:pt modelId="{B886DA8B-D8C4-4875-BB06-3E02AD45F139}">
      <dgm:prSet/>
      <dgm:spPr/>
      <dgm:t>
        <a:bodyPr/>
        <a:lstStyle/>
        <a:p>
          <a:r>
            <a:rPr lang="en-US" b="1" dirty="0" smtClean="0"/>
            <a:t>Employers</a:t>
          </a:r>
          <a:endParaRPr lang="en-US" b="1" dirty="0"/>
        </a:p>
      </dgm:t>
    </dgm:pt>
    <dgm:pt modelId="{5EFCA24C-E395-4F05-8E69-2BEAD53C6612}" type="parTrans" cxnId="{99BFC826-FDE9-402D-95D5-B9D9E918D8AB}">
      <dgm:prSet/>
      <dgm:spPr/>
      <dgm:t>
        <a:bodyPr/>
        <a:lstStyle/>
        <a:p>
          <a:endParaRPr lang="en-US"/>
        </a:p>
      </dgm:t>
    </dgm:pt>
    <dgm:pt modelId="{27F418B3-F5C7-4118-92CB-632F542CE1ED}" type="sibTrans" cxnId="{99BFC826-FDE9-402D-95D5-B9D9E918D8AB}">
      <dgm:prSet/>
      <dgm:spPr/>
      <dgm:t>
        <a:bodyPr/>
        <a:lstStyle/>
        <a:p>
          <a:endParaRPr lang="en-US"/>
        </a:p>
      </dgm:t>
    </dgm:pt>
    <dgm:pt modelId="{7AC6F809-28C1-4474-90D5-CF9017BBFFEA}">
      <dgm:prSet/>
      <dgm:spPr/>
      <dgm:t>
        <a:bodyPr/>
        <a:lstStyle/>
        <a:p>
          <a:r>
            <a:rPr lang="en-US" b="0" dirty="0" smtClean="0"/>
            <a:t>Our Business Solutions Team works with an estimated 400 employers a year. </a:t>
          </a:r>
          <a:r>
            <a:rPr lang="en-US" b="1" dirty="0" smtClean="0"/>
            <a:t> </a:t>
          </a:r>
          <a:endParaRPr lang="en-US" b="1" dirty="0"/>
        </a:p>
      </dgm:t>
    </dgm:pt>
    <dgm:pt modelId="{BE1490FE-6A60-429E-A79A-B27A6BC7E606}" type="parTrans" cxnId="{17579C99-85F5-400D-A72F-4B2AEF570A61}">
      <dgm:prSet/>
      <dgm:spPr/>
      <dgm:t>
        <a:bodyPr/>
        <a:lstStyle/>
        <a:p>
          <a:endParaRPr lang="en-US"/>
        </a:p>
      </dgm:t>
    </dgm:pt>
    <dgm:pt modelId="{C11CB3BE-FBCE-4688-A79C-4A61D92A4D58}" type="sibTrans" cxnId="{17579C99-85F5-400D-A72F-4B2AEF570A61}">
      <dgm:prSet/>
      <dgm:spPr/>
      <dgm:t>
        <a:bodyPr/>
        <a:lstStyle/>
        <a:p>
          <a:endParaRPr lang="en-US"/>
        </a:p>
      </dgm:t>
    </dgm:pt>
    <dgm:pt modelId="{36062F4E-4A93-49D4-B44A-55CDF18463BD}" type="pres">
      <dgm:prSet presAssocID="{1E7DF9B3-6DCE-4A39-83CC-AA5C0C4D79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A3CFC3-BB52-47CB-AF35-6FA619AA7908}" type="pres">
      <dgm:prSet presAssocID="{C414D8A5-3301-4488-B29F-5B34A347EBB7}" presName="linNode" presStyleCnt="0"/>
      <dgm:spPr/>
    </dgm:pt>
    <dgm:pt modelId="{60AE52C8-AFE6-411F-90FA-04522551ADC8}" type="pres">
      <dgm:prSet presAssocID="{C414D8A5-3301-4488-B29F-5B34A347EBB7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B5AE7-E7A0-4936-A4DC-1ED094F55535}" type="pres">
      <dgm:prSet presAssocID="{C414D8A5-3301-4488-B29F-5B34A347EBB7}" presName="bracket" presStyleLbl="parChTrans1D1" presStyleIdx="0" presStyleCnt="3"/>
      <dgm:spPr/>
    </dgm:pt>
    <dgm:pt modelId="{78FEA30F-6B5F-4B06-A8C2-5A90E532AF6B}" type="pres">
      <dgm:prSet presAssocID="{C414D8A5-3301-4488-B29F-5B34A347EBB7}" presName="spH" presStyleCnt="0"/>
      <dgm:spPr/>
    </dgm:pt>
    <dgm:pt modelId="{0F315FCB-82F3-49CA-B071-114290BBF51B}" type="pres">
      <dgm:prSet presAssocID="{C414D8A5-3301-4488-B29F-5B34A347EBB7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555DB-A903-4F0E-9B08-4C1FDA0C0207}" type="pres">
      <dgm:prSet presAssocID="{7F1BD492-1470-41B1-8CC2-515F653D9673}" presName="spV" presStyleCnt="0"/>
      <dgm:spPr/>
    </dgm:pt>
    <dgm:pt modelId="{323E85D1-5F6E-4E07-9733-0A3A620A71E9}" type="pres">
      <dgm:prSet presAssocID="{30F5064A-8374-41BC-810A-951C76945794}" presName="linNode" presStyleCnt="0"/>
      <dgm:spPr/>
    </dgm:pt>
    <dgm:pt modelId="{E93EE329-07B5-4702-824D-C8DEE213037C}" type="pres">
      <dgm:prSet presAssocID="{30F5064A-8374-41BC-810A-951C76945794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242F0-4563-47E4-92B3-4E545C0DCD85}" type="pres">
      <dgm:prSet presAssocID="{30F5064A-8374-41BC-810A-951C76945794}" presName="bracket" presStyleLbl="parChTrans1D1" presStyleIdx="1" presStyleCnt="3"/>
      <dgm:spPr/>
    </dgm:pt>
    <dgm:pt modelId="{5D16A4F6-9550-4A75-9E00-9BB642021899}" type="pres">
      <dgm:prSet presAssocID="{30F5064A-8374-41BC-810A-951C76945794}" presName="spH" presStyleCnt="0"/>
      <dgm:spPr/>
    </dgm:pt>
    <dgm:pt modelId="{49C4DF9E-F8B0-4BE3-BA8B-3B2BCC39BF4E}" type="pres">
      <dgm:prSet presAssocID="{30F5064A-8374-41BC-810A-951C76945794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975A5-8E46-461B-B7E3-39FBAA99DFFD}" type="pres">
      <dgm:prSet presAssocID="{D7E6CA4C-655B-4BED-A8B7-0F4160C135E8}" presName="spV" presStyleCnt="0"/>
      <dgm:spPr/>
    </dgm:pt>
    <dgm:pt modelId="{B17F4D48-D812-4E9E-94D4-79A26C047510}" type="pres">
      <dgm:prSet presAssocID="{B886DA8B-D8C4-4875-BB06-3E02AD45F139}" presName="linNode" presStyleCnt="0"/>
      <dgm:spPr/>
    </dgm:pt>
    <dgm:pt modelId="{22C3F9B1-AC3D-400D-B653-D8F3A148C62A}" type="pres">
      <dgm:prSet presAssocID="{B886DA8B-D8C4-4875-BB06-3E02AD45F139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1DF17-C0E7-4F79-8E52-6D00BF99E926}" type="pres">
      <dgm:prSet presAssocID="{B886DA8B-D8C4-4875-BB06-3E02AD45F139}" presName="bracket" presStyleLbl="parChTrans1D1" presStyleIdx="2" presStyleCnt="3"/>
      <dgm:spPr/>
    </dgm:pt>
    <dgm:pt modelId="{9AEA852D-2DED-417A-9F14-6373A96D0DE9}" type="pres">
      <dgm:prSet presAssocID="{B886DA8B-D8C4-4875-BB06-3E02AD45F139}" presName="spH" presStyleCnt="0"/>
      <dgm:spPr/>
    </dgm:pt>
    <dgm:pt modelId="{6D13160D-9162-4387-A2DA-7FD506019783}" type="pres">
      <dgm:prSet presAssocID="{B886DA8B-D8C4-4875-BB06-3E02AD45F139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79C99-85F5-400D-A72F-4B2AEF570A61}" srcId="{B886DA8B-D8C4-4875-BB06-3E02AD45F139}" destId="{7AC6F809-28C1-4474-90D5-CF9017BBFFEA}" srcOrd="0" destOrd="0" parTransId="{BE1490FE-6A60-429E-A79A-B27A6BC7E606}" sibTransId="{C11CB3BE-FBCE-4688-A79C-4A61D92A4D58}"/>
    <dgm:cxn modelId="{3EBE8660-D17B-4BA4-925D-040DCB51E78E}" type="presOf" srcId="{7AC6F809-28C1-4474-90D5-CF9017BBFFEA}" destId="{6D13160D-9162-4387-A2DA-7FD506019783}" srcOrd="0" destOrd="0" presId="urn:diagrams.loki3.com/BracketList+Icon"/>
    <dgm:cxn modelId="{7BA012D7-7A87-443B-836C-548BE3D7FE60}" type="presOf" srcId="{54A3F5B4-626C-4D85-8ADC-6E443A082C54}" destId="{0F315FCB-82F3-49CA-B071-114290BBF51B}" srcOrd="0" destOrd="0" presId="urn:diagrams.loki3.com/BracketList+Icon"/>
    <dgm:cxn modelId="{BC8257DC-5C52-4960-B8F5-78C08E86AA3C}" type="presOf" srcId="{EB555737-98D2-4EC1-BD4C-E3BF239CAD7B}" destId="{49C4DF9E-F8B0-4BE3-BA8B-3B2BCC39BF4E}" srcOrd="0" destOrd="0" presId="urn:diagrams.loki3.com/BracketList+Icon"/>
    <dgm:cxn modelId="{CDE66CAD-576A-4780-9F2E-E10119A84D89}" srcId="{30F5064A-8374-41BC-810A-951C76945794}" destId="{EB555737-98D2-4EC1-BD4C-E3BF239CAD7B}" srcOrd="0" destOrd="0" parTransId="{423DC263-F9D7-4E66-B944-7EB41EE9FCE3}" sibTransId="{2A96D577-D171-4A36-B63D-AAF35677C191}"/>
    <dgm:cxn modelId="{19448D35-80D6-4949-94C5-AF66911BE629}" srcId="{C414D8A5-3301-4488-B29F-5B34A347EBB7}" destId="{54A3F5B4-626C-4D85-8ADC-6E443A082C54}" srcOrd="0" destOrd="0" parTransId="{24CB32FF-51C5-464D-AA3C-F57CE8B104AC}" sibTransId="{6370D8A2-3FB3-492F-A492-6DFACA134B19}"/>
    <dgm:cxn modelId="{0B531DB4-E6C9-47FD-81F5-837A4D198662}" type="presOf" srcId="{B886DA8B-D8C4-4875-BB06-3E02AD45F139}" destId="{22C3F9B1-AC3D-400D-B653-D8F3A148C62A}" srcOrd="0" destOrd="0" presId="urn:diagrams.loki3.com/BracketList+Icon"/>
    <dgm:cxn modelId="{8DFCB625-DE78-4B0C-A64B-9F92DB52DF51}" type="presOf" srcId="{C414D8A5-3301-4488-B29F-5B34A347EBB7}" destId="{60AE52C8-AFE6-411F-90FA-04522551ADC8}" srcOrd="0" destOrd="0" presId="urn:diagrams.loki3.com/BracketList+Icon"/>
    <dgm:cxn modelId="{26B724BC-275B-4CBD-949B-96DCDD30B442}" type="presOf" srcId="{30F5064A-8374-41BC-810A-951C76945794}" destId="{E93EE329-07B5-4702-824D-C8DEE213037C}" srcOrd="0" destOrd="0" presId="urn:diagrams.loki3.com/BracketList+Icon"/>
    <dgm:cxn modelId="{90330529-5730-4FE5-9209-137698A88389}" srcId="{1E7DF9B3-6DCE-4A39-83CC-AA5C0C4D7970}" destId="{C414D8A5-3301-4488-B29F-5B34A347EBB7}" srcOrd="0" destOrd="0" parTransId="{D87780C7-2A6B-412D-951C-39059932A270}" sibTransId="{7F1BD492-1470-41B1-8CC2-515F653D9673}"/>
    <dgm:cxn modelId="{4C00EBFB-0E6B-4618-863E-2E9FFC6D2F6F}" type="presOf" srcId="{1E7DF9B3-6DCE-4A39-83CC-AA5C0C4D7970}" destId="{36062F4E-4A93-49D4-B44A-55CDF18463BD}" srcOrd="0" destOrd="0" presId="urn:diagrams.loki3.com/BracketList+Icon"/>
    <dgm:cxn modelId="{9F32D445-6EC0-4AB5-9AB2-D1F7E9A131DA}" srcId="{1E7DF9B3-6DCE-4A39-83CC-AA5C0C4D7970}" destId="{30F5064A-8374-41BC-810A-951C76945794}" srcOrd="1" destOrd="0" parTransId="{BF2B5A81-C8DD-4046-8D34-C61981AE3A7F}" sibTransId="{D7E6CA4C-655B-4BED-A8B7-0F4160C135E8}"/>
    <dgm:cxn modelId="{99BFC826-FDE9-402D-95D5-B9D9E918D8AB}" srcId="{1E7DF9B3-6DCE-4A39-83CC-AA5C0C4D7970}" destId="{B886DA8B-D8C4-4875-BB06-3E02AD45F139}" srcOrd="2" destOrd="0" parTransId="{5EFCA24C-E395-4F05-8E69-2BEAD53C6612}" sibTransId="{27F418B3-F5C7-4118-92CB-632F542CE1ED}"/>
    <dgm:cxn modelId="{9BBD4275-C060-4C3A-847B-5F58652BD3E3}" type="presParOf" srcId="{36062F4E-4A93-49D4-B44A-55CDF18463BD}" destId="{5FA3CFC3-BB52-47CB-AF35-6FA619AA7908}" srcOrd="0" destOrd="0" presId="urn:diagrams.loki3.com/BracketList+Icon"/>
    <dgm:cxn modelId="{220E0028-4EE9-4E7C-B478-E79019643794}" type="presParOf" srcId="{5FA3CFC3-BB52-47CB-AF35-6FA619AA7908}" destId="{60AE52C8-AFE6-411F-90FA-04522551ADC8}" srcOrd="0" destOrd="0" presId="urn:diagrams.loki3.com/BracketList+Icon"/>
    <dgm:cxn modelId="{B7628577-D3DF-46A2-AF8A-E843E8B3EBCD}" type="presParOf" srcId="{5FA3CFC3-BB52-47CB-AF35-6FA619AA7908}" destId="{3ADB5AE7-E7A0-4936-A4DC-1ED094F55535}" srcOrd="1" destOrd="0" presId="urn:diagrams.loki3.com/BracketList+Icon"/>
    <dgm:cxn modelId="{375DDFBD-CB14-4E35-B2F8-DCCD59B4B1F7}" type="presParOf" srcId="{5FA3CFC3-BB52-47CB-AF35-6FA619AA7908}" destId="{78FEA30F-6B5F-4B06-A8C2-5A90E532AF6B}" srcOrd="2" destOrd="0" presId="urn:diagrams.loki3.com/BracketList+Icon"/>
    <dgm:cxn modelId="{7366452C-50E7-44AA-942D-0A406782CC6B}" type="presParOf" srcId="{5FA3CFC3-BB52-47CB-AF35-6FA619AA7908}" destId="{0F315FCB-82F3-49CA-B071-114290BBF51B}" srcOrd="3" destOrd="0" presId="urn:diagrams.loki3.com/BracketList+Icon"/>
    <dgm:cxn modelId="{2C5EFE6E-48E4-4FF2-96E6-7D33C63DC452}" type="presParOf" srcId="{36062F4E-4A93-49D4-B44A-55CDF18463BD}" destId="{EE0555DB-A903-4F0E-9B08-4C1FDA0C0207}" srcOrd="1" destOrd="0" presId="urn:diagrams.loki3.com/BracketList+Icon"/>
    <dgm:cxn modelId="{7DA3E3A3-0A55-41A1-9608-E9BEEC7E7D1D}" type="presParOf" srcId="{36062F4E-4A93-49D4-B44A-55CDF18463BD}" destId="{323E85D1-5F6E-4E07-9733-0A3A620A71E9}" srcOrd="2" destOrd="0" presId="urn:diagrams.loki3.com/BracketList+Icon"/>
    <dgm:cxn modelId="{68D11FD6-F691-4A50-A6C9-9FE80B3F9BC1}" type="presParOf" srcId="{323E85D1-5F6E-4E07-9733-0A3A620A71E9}" destId="{E93EE329-07B5-4702-824D-C8DEE213037C}" srcOrd="0" destOrd="0" presId="urn:diagrams.loki3.com/BracketList+Icon"/>
    <dgm:cxn modelId="{88907BF5-EE42-491E-A27A-E364E8D9D382}" type="presParOf" srcId="{323E85D1-5F6E-4E07-9733-0A3A620A71E9}" destId="{23E242F0-4563-47E4-92B3-4E545C0DCD85}" srcOrd="1" destOrd="0" presId="urn:diagrams.loki3.com/BracketList+Icon"/>
    <dgm:cxn modelId="{07BA4CA5-C294-4A2C-BA4D-87CAB5D1F605}" type="presParOf" srcId="{323E85D1-5F6E-4E07-9733-0A3A620A71E9}" destId="{5D16A4F6-9550-4A75-9E00-9BB642021899}" srcOrd="2" destOrd="0" presId="urn:diagrams.loki3.com/BracketList+Icon"/>
    <dgm:cxn modelId="{FD0DFD51-F2C8-476A-940F-7DCEF5F0BFA5}" type="presParOf" srcId="{323E85D1-5F6E-4E07-9733-0A3A620A71E9}" destId="{49C4DF9E-F8B0-4BE3-BA8B-3B2BCC39BF4E}" srcOrd="3" destOrd="0" presId="urn:diagrams.loki3.com/BracketList+Icon"/>
    <dgm:cxn modelId="{74E2931F-8E31-450A-8162-02F8C0D103FD}" type="presParOf" srcId="{36062F4E-4A93-49D4-B44A-55CDF18463BD}" destId="{68F975A5-8E46-461B-B7E3-39FBAA99DFFD}" srcOrd="3" destOrd="0" presId="urn:diagrams.loki3.com/BracketList+Icon"/>
    <dgm:cxn modelId="{5D26E9F9-9AC1-4F4C-8E6D-D955C3B21EB8}" type="presParOf" srcId="{36062F4E-4A93-49D4-B44A-55CDF18463BD}" destId="{B17F4D48-D812-4E9E-94D4-79A26C047510}" srcOrd="4" destOrd="0" presId="urn:diagrams.loki3.com/BracketList+Icon"/>
    <dgm:cxn modelId="{A6106B68-7059-4CF1-930C-5C74E5EDCF00}" type="presParOf" srcId="{B17F4D48-D812-4E9E-94D4-79A26C047510}" destId="{22C3F9B1-AC3D-400D-B653-D8F3A148C62A}" srcOrd="0" destOrd="0" presId="urn:diagrams.loki3.com/BracketList+Icon"/>
    <dgm:cxn modelId="{26879FBE-BB3D-46F0-9DB4-C42E25060D43}" type="presParOf" srcId="{B17F4D48-D812-4E9E-94D4-79A26C047510}" destId="{4DC1DF17-C0E7-4F79-8E52-6D00BF99E926}" srcOrd="1" destOrd="0" presId="urn:diagrams.loki3.com/BracketList+Icon"/>
    <dgm:cxn modelId="{D4297DA9-0EB5-45B1-8A15-8F61CE530EFF}" type="presParOf" srcId="{B17F4D48-D812-4E9E-94D4-79A26C047510}" destId="{9AEA852D-2DED-417A-9F14-6373A96D0DE9}" srcOrd="2" destOrd="0" presId="urn:diagrams.loki3.com/BracketList+Icon"/>
    <dgm:cxn modelId="{B41E516E-E031-4DD4-AC38-3458A910ABA8}" type="presParOf" srcId="{B17F4D48-D812-4E9E-94D4-79A26C047510}" destId="{6D13160D-9162-4387-A2DA-7FD506019783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E52C8-AFE6-411F-90FA-04522551ADC8}">
      <dsp:nvSpPr>
        <dsp:cNvPr id="0" name=""/>
        <dsp:cNvSpPr/>
      </dsp:nvSpPr>
      <dsp:spPr>
        <a:xfrm>
          <a:off x="2492" y="1078149"/>
          <a:ext cx="1275103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Service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2492" y="1078149"/>
        <a:ext cx="1275103" cy="356400"/>
      </dsp:txXfrm>
    </dsp:sp>
    <dsp:sp modelId="{3ADB5AE7-E7A0-4936-A4DC-1ED094F55535}">
      <dsp:nvSpPr>
        <dsp:cNvPr id="0" name=""/>
        <dsp:cNvSpPr/>
      </dsp:nvSpPr>
      <dsp:spPr>
        <a:xfrm>
          <a:off x="1277596" y="810849"/>
          <a:ext cx="255020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15FCB-82F3-49CA-B071-114290BBF51B}">
      <dsp:nvSpPr>
        <dsp:cNvPr id="0" name=""/>
        <dsp:cNvSpPr/>
      </dsp:nvSpPr>
      <dsp:spPr>
        <a:xfrm>
          <a:off x="1634625" y="810849"/>
          <a:ext cx="3468281" cy="891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COWIC has provided job center services to central Ohio residents for the past 10 years</a:t>
          </a:r>
          <a:endParaRPr lang="en-US" sz="1800" kern="1200" dirty="0"/>
        </a:p>
      </dsp:txBody>
      <dsp:txXfrm>
        <a:off x="1634625" y="810849"/>
        <a:ext cx="3468281" cy="891000"/>
      </dsp:txXfrm>
    </dsp:sp>
    <dsp:sp modelId="{E93EE329-07B5-4702-824D-C8DEE213037C}">
      <dsp:nvSpPr>
        <dsp:cNvPr id="0" name=""/>
        <dsp:cNvSpPr/>
      </dsp:nvSpPr>
      <dsp:spPr>
        <a:xfrm>
          <a:off x="2492" y="2033949"/>
          <a:ext cx="1275103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Customers</a:t>
          </a:r>
          <a:endParaRPr lang="en-US" sz="1800" b="1" kern="1200" dirty="0"/>
        </a:p>
      </dsp:txBody>
      <dsp:txXfrm>
        <a:off x="2492" y="2033949"/>
        <a:ext cx="1275103" cy="356400"/>
      </dsp:txXfrm>
    </dsp:sp>
    <dsp:sp modelId="{23E242F0-4563-47E4-92B3-4E545C0DCD85}">
      <dsp:nvSpPr>
        <dsp:cNvPr id="0" name=""/>
        <dsp:cNvSpPr/>
      </dsp:nvSpPr>
      <dsp:spPr>
        <a:xfrm>
          <a:off x="1277596" y="1766649"/>
          <a:ext cx="255020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4DF9E-F8B0-4BE3-BA8B-3B2BCC39BF4E}">
      <dsp:nvSpPr>
        <dsp:cNvPr id="0" name=""/>
        <dsp:cNvSpPr/>
      </dsp:nvSpPr>
      <dsp:spPr>
        <a:xfrm>
          <a:off x="1634625" y="1766649"/>
          <a:ext cx="3468281" cy="891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We serve an average of 800 customers a month/10,000 customers a year</a:t>
          </a:r>
          <a:endParaRPr lang="en-US" sz="1800" kern="1200" dirty="0"/>
        </a:p>
      </dsp:txBody>
      <dsp:txXfrm>
        <a:off x="1634625" y="1766649"/>
        <a:ext cx="3468281" cy="891000"/>
      </dsp:txXfrm>
    </dsp:sp>
    <dsp:sp modelId="{22C3F9B1-AC3D-400D-B653-D8F3A148C62A}">
      <dsp:nvSpPr>
        <dsp:cNvPr id="0" name=""/>
        <dsp:cNvSpPr/>
      </dsp:nvSpPr>
      <dsp:spPr>
        <a:xfrm>
          <a:off x="2492" y="2989749"/>
          <a:ext cx="1275103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Employers</a:t>
          </a:r>
          <a:endParaRPr lang="en-US" sz="1800" b="1" kern="1200" dirty="0"/>
        </a:p>
      </dsp:txBody>
      <dsp:txXfrm>
        <a:off x="2492" y="2989749"/>
        <a:ext cx="1275103" cy="356400"/>
      </dsp:txXfrm>
    </dsp:sp>
    <dsp:sp modelId="{4DC1DF17-C0E7-4F79-8E52-6D00BF99E926}">
      <dsp:nvSpPr>
        <dsp:cNvPr id="0" name=""/>
        <dsp:cNvSpPr/>
      </dsp:nvSpPr>
      <dsp:spPr>
        <a:xfrm>
          <a:off x="1277596" y="2722449"/>
          <a:ext cx="255020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3160D-9162-4387-A2DA-7FD506019783}">
      <dsp:nvSpPr>
        <dsp:cNvPr id="0" name=""/>
        <dsp:cNvSpPr/>
      </dsp:nvSpPr>
      <dsp:spPr>
        <a:xfrm>
          <a:off x="1634625" y="2722449"/>
          <a:ext cx="3468281" cy="891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Our Business Solutions Team works with an estimated 400 employers a year. </a:t>
          </a:r>
          <a:r>
            <a:rPr lang="en-US" sz="1800" b="1" kern="1200" dirty="0" smtClean="0"/>
            <a:t> </a:t>
          </a:r>
          <a:endParaRPr lang="en-US" sz="1800" b="1" kern="1200" dirty="0"/>
        </a:p>
      </dsp:txBody>
      <dsp:txXfrm>
        <a:off x="1634625" y="2722449"/>
        <a:ext cx="3468281" cy="89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3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lnSpc>
                <a:spcPct val="80000"/>
              </a:lnSpc>
            </a:pPr>
            <a:endParaRPr lang="en-US" b="1" u="sng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6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3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4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93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66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83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4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Welcome to Workforce</a:t>
            </a:r>
            <a:r>
              <a:rPr lang="en-US" sz="2000" b="1" baseline="30000" dirty="0" smtClean="0">
                <a:solidFill>
                  <a:prstClr val="white"/>
                </a:solidFill>
              </a:rPr>
              <a:t>3</a:t>
            </a:r>
            <a:r>
              <a:rPr lang="en-US" sz="2000" b="1" dirty="0" smtClean="0">
                <a:solidFill>
                  <a:prstClr val="white"/>
                </a:solidFill>
              </a:rPr>
              <a:t> One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900" b="1" i="1" kern="8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U.S. Department of Labor</a:t>
              </a:r>
            </a:p>
            <a:p>
              <a:pPr>
                <a:lnSpc>
                  <a:spcPts val="1000"/>
                </a:lnSpc>
              </a:pPr>
              <a:r>
                <a:rPr lang="en-US" sz="900" i="1" kern="8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i="1" kern="8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74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care.gov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ocalhelp.healthcare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Jparker@navicoresolutions.org" TargetMode="Externa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kforce3on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vicelocator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" TargetMode="External"/><Relationship Id="rId2" Type="http://schemas.openxmlformats.org/officeDocument/2006/relationships/hyperlink" Target="https://www.workforce3one.org/view/5001428842299170019/inf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Collaborating with Enrollment Assisters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67200" y="4648200"/>
            <a:ext cx="4800600" cy="1371600"/>
          </a:xfrm>
        </p:spPr>
        <p:txBody>
          <a:bodyPr/>
          <a:lstStyle/>
          <a:p>
            <a:endParaRPr lang="en-US" sz="1200" dirty="0" smtClean="0"/>
          </a:p>
          <a:p>
            <a:r>
              <a:rPr lang="en-US" dirty="0" smtClean="0"/>
              <a:t>January 23,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Affordable Care Act: 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816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Signed on March 2010</a:t>
            </a: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Expanded Medicaid in some states</a:t>
            </a: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Expanded coverage for many people</a:t>
            </a:r>
          </a:p>
          <a:p>
            <a:r>
              <a:rPr lang="en-US" dirty="0">
                <a:solidFill>
                  <a:schemeClr val="tx1"/>
                </a:solidFill>
              </a:rPr>
              <a:t>Created the Marketplaces (state and federal)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Offers Qualified Health Plans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Tax credits available to those who qualify based on income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1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ACA by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816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ea typeface="Tahoma" panose="020B0604030504040204" pitchFamily="34" charset="0"/>
              </a:rPr>
              <a:t>Marketplace Enrollment:</a:t>
            </a:r>
          </a:p>
          <a:p>
            <a:pPr marL="800100" lvl="1" indent="-342900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</a:rPr>
              <a:t>Last year, 6.7 people enrolled in a health plan</a:t>
            </a:r>
          </a:p>
          <a:p>
            <a:pPr marL="800100" lvl="1" indent="-342900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Tahoma" panose="020B0604030504040204" pitchFamily="34" charset="0"/>
              </a:rPr>
              <a:t>This year, </a:t>
            </a: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</a:rPr>
              <a:t>more than </a:t>
            </a:r>
            <a:r>
              <a:rPr lang="en-US" b="1" dirty="0">
                <a:solidFill>
                  <a:schemeClr val="tx1"/>
                </a:solidFill>
                <a:ea typeface="Tahoma" panose="020B0604030504040204" pitchFamily="34" charset="0"/>
              </a:rPr>
              <a:t>7.1 million</a:t>
            </a: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</a:rPr>
              <a:t> consumers have already selected a plan or were re-enrolled</a:t>
            </a:r>
          </a:p>
          <a:p>
            <a:pPr marL="800100" lvl="1" indent="-342900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</a:rPr>
              <a:t>For the 2015 the proportion who </a:t>
            </a:r>
            <a:r>
              <a:rPr lang="en-US" b="1" dirty="0">
                <a:solidFill>
                  <a:schemeClr val="tx1"/>
                </a:solidFill>
                <a:ea typeface="Tahoma" panose="020B0604030504040204" pitchFamily="34" charset="0"/>
              </a:rPr>
              <a:t>selected a plan with financial assistance is 87 percent</a:t>
            </a: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</a:rPr>
              <a:t> compared with 80 percent in the early months of the 2014 Open Enrollment </a:t>
            </a:r>
            <a:r>
              <a:rPr lang="en-US" dirty="0" smtClean="0">
                <a:solidFill>
                  <a:schemeClr val="tx1"/>
                </a:solidFill>
                <a:ea typeface="Tahoma" panose="020B0604030504040204" pitchFamily="34" charset="0"/>
              </a:rPr>
              <a:t>period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2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ACA by the </a:t>
            </a:r>
            <a:r>
              <a:rPr lang="en-US" dirty="0" smtClean="0">
                <a:solidFill>
                  <a:prstClr val="white"/>
                </a:solidFill>
              </a:rPr>
              <a:t>Numbers (</a:t>
            </a:r>
            <a:r>
              <a:rPr lang="en-US" dirty="0" err="1" smtClean="0">
                <a:solidFill>
                  <a:prstClr val="white"/>
                </a:solidFill>
              </a:rPr>
              <a:t>cont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</a:rPr>
              <a:t>Medicaid Enrollment:</a:t>
            </a:r>
          </a:p>
          <a:p>
            <a:pPr marL="800100" lvl="1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</a:rPr>
              <a:t>Since October 2013, more than 9.7 million more Americans have enrolled in Medicaid and CHIP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</a:rPr>
              <a:t>Reducing the Uninsured: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</a:rPr>
              <a:t>In one year, the number of uninsured has fallen by 10 million people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800" b="1" dirty="0">
                <a:solidFill>
                  <a:schemeClr val="tx1"/>
                </a:solidFill>
              </a:rPr>
              <a:t>Open Enrollment Ends February 15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</a:rPr>
              <a:t>400,000 people signed up just before the February 1 deadline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</a:rPr>
              <a:t>Some people may qualify for Special Enrollment Periods – birth of a child, loss of job, marriage, etc.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Encourage consumers to look at their options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Connect them with Navigators and Enrollment Assisters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Visit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HealthCare.gov</a:t>
            </a:r>
            <a:r>
              <a:rPr lang="en-US" sz="2400" dirty="0">
                <a:solidFill>
                  <a:schemeClr val="tx1"/>
                </a:solidFill>
              </a:rPr>
              <a:t> to shop!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8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Ways to Get Marketplace Coverage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 descr="Graphic shows you can sign up for the Marketplace using the call center, the healthCare.gov website, in-person help, or by using a paper application." title="Graphic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7" t="36922" r="24699" b="7812"/>
          <a:stretch/>
        </p:blipFill>
        <p:spPr bwMode="auto">
          <a:xfrm>
            <a:off x="-23034" y="1066799"/>
            <a:ext cx="9177668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0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In-Person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30763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Marketplace in-person help is available 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Navigators,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certified application counselors,  agents and brokers, etc.</a:t>
            </a:r>
          </a:p>
          <a:p>
            <a:pPr marL="703263" lvl="1"/>
            <a:r>
              <a:rPr lang="en-US" b="1" dirty="0">
                <a:latin typeface="Calibri" pitchFamily="34" charset="0"/>
                <a:cs typeface="Calibri" pitchFamily="34" charset="0"/>
              </a:rPr>
              <a:t>To find help in your area, go to </a:t>
            </a:r>
            <a:r>
              <a:rPr lang="en-US" b="1" dirty="0">
                <a:latin typeface="Calibri" pitchFamily="34" charset="0"/>
                <a:cs typeface="Calibri" pitchFamily="34" charset="0"/>
                <a:hlinkClick r:id="rId2"/>
              </a:rPr>
              <a:t>Localhelp.HealthCare.gov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703263" lvl="1"/>
            <a:endParaRPr lang="en-US" b="1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8459" r="51217" b="50399"/>
          <a:stretch/>
        </p:blipFill>
        <p:spPr bwMode="auto">
          <a:xfrm>
            <a:off x="1143000" y="4419600"/>
            <a:ext cx="4480560" cy="15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B29\AppData\Local\Microsoft\Windows\Temporary Internet Files\Content.Outlook\9RYEHN0P\shutterstock_78435151.jpg" title="photo of person assisting another pers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3647" r="33556" b="15090"/>
          <a:stretch/>
        </p:blipFill>
        <p:spPr bwMode="auto">
          <a:xfrm>
            <a:off x="6400800" y="3429000"/>
            <a:ext cx="2151287" cy="22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600200"/>
            <a:ext cx="8458200" cy="2708434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400"/>
              </a:spcAft>
              <a:buFont typeface="Arial" pitchFamily="34" charset="0"/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Name:  		Suzanne Coleman-Tolbert</a:t>
            </a:r>
          </a:p>
          <a:p>
            <a:pPr marL="0" indent="0">
              <a:spcAft>
                <a:spcPts val="2400"/>
              </a:spcAft>
              <a:buFont typeface="Arial" pitchFamily="34" charset="0"/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Title:		 	President, CEO</a:t>
            </a:r>
          </a:p>
          <a:p>
            <a:pPr marL="2743200" indent="-2743200">
              <a:spcAft>
                <a:spcPts val="2400"/>
              </a:spcAft>
              <a:buFont typeface="Arial" pitchFamily="34" charset="0"/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Organization:	Central Ohio </a:t>
            </a:r>
            <a:r>
              <a:rPr lang="en-US" sz="3000" dirty="0" smtClean="0">
                <a:solidFill>
                  <a:schemeClr val="tx1"/>
                </a:solidFill>
              </a:rPr>
              <a:t>Workforce Investment </a:t>
            </a:r>
            <a:r>
              <a:rPr lang="en-US" sz="3000" dirty="0" smtClean="0">
                <a:solidFill>
                  <a:schemeClr val="tx1"/>
                </a:solidFill>
              </a:rPr>
              <a:t>Corporation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About </a:t>
            </a:r>
            <a:r>
              <a:rPr lang="en-US" dirty="0"/>
              <a:t>COWIC- American Job Center (Area 11)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1078"/>
            <a:ext cx="8077200" cy="487508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Helvetica"/>
              </a:rPr>
              <a:t>Our mission is to meet the employment needs of businesses and job seekers to support economic development in Central Ohio. 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0" y="2819399"/>
            <a:ext cx="3547730" cy="382267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22158930"/>
              </p:ext>
            </p:extLst>
          </p:nvPr>
        </p:nvGraphicFramePr>
        <p:xfrm>
          <a:off x="3886200" y="2433701"/>
          <a:ext cx="5105400" cy="442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295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Partnerships with Local Health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1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8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COWIC- </a:t>
            </a:r>
            <a:r>
              <a:rPr lang="en-US" sz="2400" dirty="0">
                <a:solidFill>
                  <a:prstClr val="black"/>
                </a:solidFill>
              </a:rPr>
              <a:t>Area </a:t>
            </a:r>
            <a:r>
              <a:rPr lang="en-US" sz="2400" dirty="0" smtClean="0">
                <a:solidFill>
                  <a:prstClr val="black"/>
                </a:solidFill>
              </a:rPr>
              <a:t>11has </a:t>
            </a:r>
            <a:r>
              <a:rPr lang="en-US" sz="2400" dirty="0">
                <a:solidFill>
                  <a:prstClr val="black"/>
                </a:solidFill>
              </a:rPr>
              <a:t>an ongoing relationship with local health agencies, including Columbus Public Health and our  Federally Qualified Health Center (FQHC), Columbus Neighborhood Health Center (CNHC). </a:t>
            </a:r>
            <a:endParaRPr lang="en-US" sz="24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48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Through </a:t>
            </a:r>
            <a:r>
              <a:rPr lang="en-US" sz="2400" dirty="0">
                <a:solidFill>
                  <a:prstClr val="black"/>
                </a:solidFill>
              </a:rPr>
              <a:t>these relationships, job seekers in central Ohio’s American Job Center </a:t>
            </a:r>
            <a:r>
              <a:rPr lang="en-US" sz="2400" dirty="0" smtClean="0">
                <a:solidFill>
                  <a:prstClr val="black"/>
                </a:solidFill>
              </a:rPr>
              <a:t>have </a:t>
            </a:r>
            <a:r>
              <a:rPr lang="en-US" sz="2400" dirty="0">
                <a:solidFill>
                  <a:prstClr val="black"/>
                </a:solidFill>
              </a:rPr>
              <a:t>ongoing access to health screenings and assessments.</a:t>
            </a:r>
          </a:p>
          <a:p>
            <a:pPr>
              <a:spcBef>
                <a:spcPts val="0"/>
              </a:spcBef>
              <a:spcAft>
                <a:spcPts val="48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Between </a:t>
            </a:r>
            <a:r>
              <a:rPr lang="en-US" sz="2400" dirty="0">
                <a:solidFill>
                  <a:prstClr val="black"/>
                </a:solidFill>
              </a:rPr>
              <a:t>the 21-week period (January 2013-June 2014), CNHC met with approximately 350 people in our job center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70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 Outreach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56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Since January 2013, COWIC &amp; CNHC forged a partnership where CNHC counselors and healthcare navigators were in the AJC once a week to deliver information about the ACA in job seeker orientation sessions &amp; begin the application and approval process for those interested.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Partnership has included the following outreach efforts: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Attend “New Member” WIA Orientations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Counselors </a:t>
            </a:r>
            <a:r>
              <a:rPr lang="en-US" sz="1800" dirty="0">
                <a:solidFill>
                  <a:schemeClr val="tx1"/>
                </a:solidFill>
              </a:rPr>
              <a:t>attended State information sessions to those receiving </a:t>
            </a:r>
            <a:r>
              <a:rPr lang="en-US" sz="1800" dirty="0" smtClean="0">
                <a:solidFill>
                  <a:schemeClr val="tx1"/>
                </a:solidFill>
              </a:rPr>
              <a:t>unemployment </a:t>
            </a:r>
            <a:r>
              <a:rPr lang="en-US" sz="1800" dirty="0">
                <a:solidFill>
                  <a:schemeClr val="tx1"/>
                </a:solidFill>
              </a:rPr>
              <a:t>compensation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Counselors assisted interested job seekers with completing online application at healthcare.gov &amp; visible presence at information table in the center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Printed ACA materials available throughout the Job Center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Ongoing education for AJC customers about their healthcare options through the federal Healthcare Marketplace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Mass enrollment event is being planned before the next enrollment deadline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5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420815" cy="15735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28600" y="1612642"/>
            <a:ext cx="86692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800"/>
              </a:spcAft>
              <a:buFont typeface="+mj-lt"/>
              <a:buAutoNum type="arabi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The Role of American Job Centers</a:t>
            </a:r>
          </a:p>
          <a:p>
            <a:pPr marL="342900" indent="-342900">
              <a:spcAft>
                <a:spcPts val="4800"/>
              </a:spcAft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Importance of the Affordable Care Act (ACA)</a:t>
            </a:r>
          </a:p>
          <a:p>
            <a:pPr marL="342900" indent="-342900">
              <a:spcAft>
                <a:spcPts val="4800"/>
              </a:spcAft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ACA Enrollment Update</a:t>
            </a:r>
          </a:p>
          <a:p>
            <a:pPr marL="342900" indent="-342900">
              <a:spcAft>
                <a:spcPts val="4800"/>
              </a:spcAft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Examples of Outreach</a:t>
            </a:r>
          </a:p>
          <a:p>
            <a:pPr marL="342900" indent="-342900">
              <a:spcAft>
                <a:spcPts val="4800"/>
              </a:spcAft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67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94164"/>
            <a:ext cx="1963082" cy="84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436813"/>
            <a:ext cx="4194175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001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1752600"/>
            <a:ext cx="8001000" cy="3170099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400"/>
              </a:spcAft>
              <a:buFont typeface="Arial" pitchFamily="34" charset="0"/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Name:  </a:t>
            </a:r>
            <a:r>
              <a:rPr lang="en-US" sz="3000" dirty="0">
                <a:solidFill>
                  <a:schemeClr val="tx1"/>
                </a:solidFill>
              </a:rPr>
              <a:t>	</a:t>
            </a:r>
            <a:r>
              <a:rPr lang="en-US" sz="3000" dirty="0" smtClean="0">
                <a:solidFill>
                  <a:schemeClr val="tx1"/>
                </a:solidFill>
              </a:rPr>
              <a:t>	Janice Parker</a:t>
            </a:r>
          </a:p>
          <a:p>
            <a:pPr marL="2743200" indent="-2743200">
              <a:spcAft>
                <a:spcPts val="2400"/>
              </a:spcAft>
              <a:buFont typeface="Arial" pitchFamily="34" charset="0"/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Title:	</a:t>
            </a:r>
            <a:r>
              <a:rPr lang="en-US" sz="3000" dirty="0" smtClean="0">
                <a:solidFill>
                  <a:schemeClr val="tx1"/>
                </a:solidFill>
              </a:rPr>
              <a:t>Illinois Relationship Manager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dirty="0" smtClean="0">
                <a:solidFill>
                  <a:schemeClr val="tx1"/>
                </a:solidFill>
              </a:rPr>
              <a:t>Certified Consumer </a:t>
            </a:r>
            <a:r>
              <a:rPr lang="en-US" sz="3000" dirty="0">
                <a:solidFill>
                  <a:schemeClr val="tx1"/>
                </a:solidFill>
              </a:rPr>
              <a:t>Credit Educator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2400"/>
              </a:spcAft>
              <a:buFont typeface="Arial" pitchFamily="34" charset="0"/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Organization</a:t>
            </a:r>
            <a:r>
              <a:rPr lang="en-US" sz="3000" dirty="0" smtClean="0">
                <a:solidFill>
                  <a:schemeClr val="tx1"/>
                </a:solidFill>
              </a:rPr>
              <a:t>:	</a:t>
            </a:r>
            <a:r>
              <a:rPr lang="en-US" sz="3000" dirty="0" err="1" smtClean="0">
                <a:solidFill>
                  <a:schemeClr val="tx1"/>
                </a:solidFill>
              </a:rPr>
              <a:t>Navicore</a:t>
            </a:r>
            <a:r>
              <a:rPr lang="en-US" sz="3000" dirty="0" smtClean="0">
                <a:solidFill>
                  <a:schemeClr val="tx1"/>
                </a:solidFill>
              </a:rPr>
              <a:t> Solutions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Workforce System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33400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Navicore</a:t>
            </a:r>
            <a:r>
              <a:rPr lang="en-US" sz="2800" dirty="0">
                <a:solidFill>
                  <a:schemeClr val="tx1"/>
                </a:solidFill>
              </a:rPr>
              <a:t> Solutions was previously </a:t>
            </a:r>
            <a:r>
              <a:rPr lang="en-US" sz="2800" dirty="0" err="1">
                <a:solidFill>
                  <a:schemeClr val="tx1"/>
                </a:solidFill>
              </a:rPr>
              <a:t>Novadebt</a:t>
            </a: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Background on </a:t>
            </a:r>
            <a:r>
              <a:rPr lang="en-US" sz="2500" dirty="0" err="1">
                <a:solidFill>
                  <a:schemeClr val="tx1"/>
                </a:solidFill>
              </a:rPr>
              <a:t>Novadebt</a:t>
            </a:r>
            <a:endParaRPr lang="en-US" sz="2500" dirty="0">
              <a:solidFill>
                <a:schemeClr val="tx1"/>
              </a:solidFill>
            </a:endParaRP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Worked with IL Department of Commerce and Economic Opportunity on Rapid Response teams</a:t>
            </a:r>
          </a:p>
          <a:p>
            <a:pPr marL="800100" lvl="1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Received Navigator grant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Introduction to partnership with Career Link Centers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Relationship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Types of </a:t>
            </a:r>
            <a:r>
              <a:rPr lang="en-US" sz="2500" dirty="0" smtClean="0">
                <a:solidFill>
                  <a:schemeClr val="tx1"/>
                </a:solidFill>
              </a:rPr>
              <a:t>events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68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</a:t>
            </a:r>
            <a:r>
              <a:rPr lang="en-US" dirty="0" smtClean="0"/>
              <a:t>Assistance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lin-amy-y\AppData\Local\Microsoft\Windows\Temporary Internet Files\Content.Outlook\ZK4BFWQ7\Heartland Colleg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7" r="10015" b="14062"/>
          <a:stretch/>
        </p:blipFill>
        <p:spPr bwMode="auto">
          <a:xfrm>
            <a:off x="14176" y="1066800"/>
            <a:ext cx="912982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25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Janice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Parker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IL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Relationship Manager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Navicore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Solutions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hlinkClick r:id="rId2"/>
              </a:rPr>
              <a:t>Jparker@navicoresolutions.org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Tahoma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800-772-4557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ext. 80588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95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Answers: Please enter your questions in the chat window!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4099" name="Picture 3" descr="C:\Users\mlamb\AppData\Local\Microsoft\Windows\Temporary Internet Files\Content.IE5\1QJXKSNR\MP9004395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44" y="1905000"/>
            <a:ext cx="4324311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2756985" cy="274320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9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41437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Font typeface="Arial" pitchFamily="34" charset="0"/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hlinkClick r:id="rId2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600200"/>
            <a:ext cx="8001000" cy="3170099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Name:  		Robert Kight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Title: 		Director, WIA Adult </a:t>
            </a:r>
            <a:r>
              <a:rPr lang="en-US" dirty="0" smtClean="0">
                <a:solidFill>
                  <a:schemeClr val="tx1"/>
                </a:solidFill>
              </a:rPr>
              <a:t>Services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&amp; Workforce System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Organization: 	Employment and </a:t>
            </a:r>
            <a:r>
              <a:rPr lang="en-US" dirty="0" smtClean="0">
                <a:solidFill>
                  <a:schemeClr val="tx1"/>
                </a:solidFill>
              </a:rPr>
              <a:t>Training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Administration, DOL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AJCs Connect Job Seekers to Job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American Job Centers (AJC) are the nation’s </a:t>
            </a:r>
            <a:r>
              <a:rPr lang="en-US" sz="2800" dirty="0">
                <a:solidFill>
                  <a:schemeClr val="tx1"/>
                </a:solidFill>
              </a:rPr>
              <a:t>one-stop </a:t>
            </a:r>
            <a:r>
              <a:rPr lang="en-US" sz="2800" dirty="0" smtClean="0">
                <a:solidFill>
                  <a:schemeClr val="tx1"/>
                </a:solidFill>
              </a:rPr>
              <a:t>shops</a:t>
            </a:r>
            <a:r>
              <a:rPr lang="en-US" sz="2800" dirty="0">
                <a:solidFill>
                  <a:schemeClr val="tx1"/>
                </a:solidFill>
              </a:rPr>
              <a:t> for employment-related </a:t>
            </a:r>
            <a:r>
              <a:rPr lang="en-US" sz="2800" dirty="0" smtClean="0">
                <a:solidFill>
                  <a:schemeClr val="tx1"/>
                </a:solidFill>
              </a:rPr>
              <a:t>services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2800" dirty="0">
                <a:solidFill>
                  <a:schemeClr val="tx1"/>
                </a:solidFill>
              </a:rPr>
              <a:t>In 2014, </a:t>
            </a:r>
            <a:r>
              <a:rPr lang="en-US" sz="2800" dirty="0" smtClean="0">
                <a:solidFill>
                  <a:schemeClr val="tx1"/>
                </a:solidFill>
              </a:rPr>
              <a:t>10 million </a:t>
            </a:r>
            <a:r>
              <a:rPr lang="en-US" sz="2800" dirty="0">
                <a:solidFill>
                  <a:schemeClr val="tx1"/>
                </a:solidFill>
              </a:rPr>
              <a:t>people </a:t>
            </a:r>
            <a:r>
              <a:rPr lang="en-US" sz="2800" dirty="0" smtClean="0">
                <a:solidFill>
                  <a:schemeClr val="tx1"/>
                </a:solidFill>
              </a:rPr>
              <a:t>served in </a:t>
            </a:r>
            <a:r>
              <a:rPr lang="en-US" sz="2800" dirty="0">
                <a:solidFill>
                  <a:schemeClr val="tx1"/>
                </a:solidFill>
              </a:rPr>
              <a:t>AJCs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2800" dirty="0">
                <a:solidFill>
                  <a:schemeClr val="tx1"/>
                </a:solidFill>
              </a:rPr>
              <a:t>2,500 </a:t>
            </a:r>
            <a:r>
              <a:rPr lang="en-US" sz="2800" dirty="0" smtClean="0">
                <a:solidFill>
                  <a:schemeClr val="tx1"/>
                </a:solidFill>
              </a:rPr>
              <a:t>locations - centers </a:t>
            </a:r>
            <a:r>
              <a:rPr lang="en-US" sz="2800" dirty="0">
                <a:solidFill>
                  <a:schemeClr val="tx1"/>
                </a:solidFill>
              </a:rPr>
              <a:t>in every </a:t>
            </a:r>
            <a:r>
              <a:rPr lang="en-US" sz="2800" dirty="0" smtClean="0">
                <a:solidFill>
                  <a:schemeClr val="tx1"/>
                </a:solidFill>
              </a:rPr>
              <a:t>state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600 employer-led </a:t>
            </a:r>
            <a:r>
              <a:rPr lang="en-US" sz="2800" dirty="0">
                <a:solidFill>
                  <a:schemeClr val="tx1"/>
                </a:solidFill>
              </a:rPr>
              <a:t>workforce investment board oversees AJC </a:t>
            </a:r>
            <a:r>
              <a:rPr lang="en-US" sz="2800" dirty="0" smtClean="0">
                <a:solidFill>
                  <a:schemeClr val="tx1"/>
                </a:solidFill>
              </a:rPr>
              <a:t>operations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2800" dirty="0">
                <a:solidFill>
                  <a:schemeClr val="tx1"/>
                </a:solidFill>
              </a:rPr>
              <a:t>To find your nearest AJC or </a:t>
            </a:r>
            <a:r>
              <a:rPr lang="en-US" sz="2800" dirty="0" smtClean="0">
                <a:solidFill>
                  <a:schemeClr val="tx1"/>
                </a:solidFill>
              </a:rPr>
              <a:t>WIB, visit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www.servicelocator.org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8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Preparing the Workforce System for Open Enrollment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715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1</a:t>
            </a:r>
            <a:r>
              <a:rPr lang="en-US" sz="2200" baseline="30000" dirty="0" smtClean="0">
                <a:solidFill>
                  <a:schemeClr val="tx1"/>
                </a:solidFill>
              </a:rPr>
              <a:t>st</a:t>
            </a:r>
            <a:r>
              <a:rPr lang="en-US" sz="2200" dirty="0" smtClean="0">
                <a:solidFill>
                  <a:schemeClr val="tx1"/>
                </a:solidFill>
              </a:rPr>
              <a:t> ACA training webinar for AJC staff is available to view </a:t>
            </a:r>
            <a:r>
              <a:rPr lang="en-US" sz="2200" dirty="0" smtClean="0">
                <a:solidFill>
                  <a:schemeClr val="tx1"/>
                </a:solidFill>
                <a:hlinkClick r:id="rId2"/>
              </a:rPr>
              <a:t>here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Training </a:t>
            </a:r>
            <a:r>
              <a:rPr lang="en-US" sz="2200" dirty="0">
                <a:solidFill>
                  <a:schemeClr val="tx1"/>
                </a:solidFill>
              </a:rPr>
              <a:t>&amp; Employment Notice (TEN) 13-14 -- 2015 Health Insurance Marketplace Open Enrollment Period – posted on </a:t>
            </a:r>
            <a:r>
              <a:rPr lang="en-US" sz="2200" b="1" dirty="0">
                <a:solidFill>
                  <a:schemeClr val="tx1"/>
                </a:solidFill>
                <a:hlinkClick r:id="rId3"/>
              </a:rPr>
              <a:t>doleta.gov</a:t>
            </a:r>
            <a:r>
              <a:rPr lang="en-US" sz="2200" dirty="0">
                <a:solidFill>
                  <a:schemeClr val="tx1"/>
                </a:solidFill>
                <a:hlinkClick r:id="rId3"/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200" b="1" dirty="0">
                <a:solidFill>
                  <a:schemeClr val="tx1"/>
                </a:solidFill>
              </a:rPr>
              <a:t>EDUCATE: </a:t>
            </a:r>
            <a:r>
              <a:rPr lang="en-US" sz="2200" dirty="0" smtClean="0">
                <a:solidFill>
                  <a:schemeClr val="tx1"/>
                </a:solidFill>
              </a:rPr>
              <a:t>TEN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emphasizes </a:t>
            </a:r>
            <a:r>
              <a:rPr lang="en-US" sz="2200" dirty="0">
                <a:solidFill>
                  <a:schemeClr val="tx1"/>
                </a:solidFill>
              </a:rPr>
              <a:t>the availability of affordable coverage options in the Marketplace during intake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ENGAGE: </a:t>
            </a:r>
            <a:r>
              <a:rPr lang="en-US" sz="2200" dirty="0" smtClean="0">
                <a:solidFill>
                  <a:schemeClr val="tx1"/>
                </a:solidFill>
              </a:rPr>
              <a:t>TEN encourages </a:t>
            </a:r>
            <a:r>
              <a:rPr lang="en-US" sz="2200" b="1" dirty="0" smtClean="0">
                <a:solidFill>
                  <a:schemeClr val="tx1"/>
                </a:solidFill>
              </a:rPr>
              <a:t>c</a:t>
            </a:r>
            <a:r>
              <a:rPr lang="en-US" sz="2200" dirty="0" smtClean="0">
                <a:solidFill>
                  <a:prstClr val="black"/>
                </a:solidFill>
              </a:rPr>
              <a:t>onnecting </a:t>
            </a:r>
            <a:r>
              <a:rPr lang="en-US" sz="2200" dirty="0">
                <a:solidFill>
                  <a:prstClr val="black"/>
                </a:solidFill>
              </a:rPr>
              <a:t>with HHS regional office for  education/outreach events in your community </a:t>
            </a:r>
            <a:r>
              <a:rPr lang="en-US" sz="2200" dirty="0" smtClean="0">
                <a:solidFill>
                  <a:prstClr val="black"/>
                </a:solidFill>
              </a:rPr>
              <a:t>and using navigators as a resource </a:t>
            </a:r>
            <a:endParaRPr lang="en-US" sz="22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ENROLL</a:t>
            </a:r>
            <a:r>
              <a:rPr lang="en-US" sz="2200" b="1" dirty="0">
                <a:solidFill>
                  <a:schemeClr val="tx1"/>
                </a:solidFill>
              </a:rPr>
              <a:t>: </a:t>
            </a:r>
            <a:r>
              <a:rPr lang="en-US" sz="2200" dirty="0" smtClean="0">
                <a:solidFill>
                  <a:schemeClr val="tx1"/>
                </a:solidFill>
              </a:rPr>
              <a:t>TEN recommends hosting enrollment </a:t>
            </a:r>
            <a:r>
              <a:rPr lang="en-US" sz="2200" dirty="0">
                <a:solidFill>
                  <a:schemeClr val="tx1"/>
                </a:solidFill>
              </a:rPr>
              <a:t>signup events </a:t>
            </a:r>
            <a:r>
              <a:rPr lang="en-US" sz="2200" dirty="0" smtClean="0">
                <a:solidFill>
                  <a:schemeClr val="tx1"/>
                </a:solidFill>
              </a:rPr>
              <a:t>at AJC and establishing office hours for navigators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30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3000"/>
              </a:spcAft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6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 Outreach in the Workforce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1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54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Sacramento Employment and Training Agency (SETA): $</a:t>
            </a:r>
            <a:r>
              <a:rPr lang="en-US" sz="2400" dirty="0">
                <a:solidFill>
                  <a:schemeClr val="tx1"/>
                </a:solidFill>
              </a:rPr>
              <a:t>1 million grant from the CA marketplace to conduct outreach and education </a:t>
            </a:r>
            <a:r>
              <a:rPr lang="en-US" sz="2400" dirty="0" smtClean="0">
                <a:solidFill>
                  <a:schemeClr val="tx1"/>
                </a:solidFill>
              </a:rPr>
              <a:t>activities.  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54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Aroostook County Action Program (Maine) – a Workforce Investment Act service provider: directed all full-time job counselors to become certified ACA navigators.  </a:t>
            </a:r>
          </a:p>
          <a:p>
            <a:pPr>
              <a:spcBef>
                <a:spcPts val="0"/>
              </a:spcBef>
              <a:spcAft>
                <a:spcPts val="54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Philadelphia</a:t>
            </a:r>
            <a:r>
              <a:rPr lang="en-US" sz="2400" dirty="0">
                <a:solidFill>
                  <a:schemeClr val="tx1"/>
                </a:solidFill>
              </a:rPr>
              <a:t>, Springfield, Missouri, and many other cities </a:t>
            </a:r>
            <a:r>
              <a:rPr lang="en-US" sz="2400" dirty="0" smtClean="0">
                <a:solidFill>
                  <a:schemeClr val="tx1"/>
                </a:solidFill>
              </a:rPr>
              <a:t>invite enrollment </a:t>
            </a:r>
            <a:r>
              <a:rPr lang="en-US" sz="2400" dirty="0">
                <a:solidFill>
                  <a:schemeClr val="tx1"/>
                </a:solidFill>
              </a:rPr>
              <a:t>assisters </a:t>
            </a: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American Job Centers to assist customers with the application process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7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973520"/>
            <a:ext cx="8001000" cy="267765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Name	  	Sharon Block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Title: 		Senior Counselor to the 				Secretary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Organization: 	Department of Labor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ACA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95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800"/>
              </a:spcAft>
            </a:pP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High priority for Secretary Perez and the Department of Labor</a:t>
            </a:r>
          </a:p>
          <a:p>
            <a:pPr>
              <a:spcBef>
                <a:spcPts val="0"/>
              </a:spcBef>
              <a:spcAft>
                <a:spcPts val="4800"/>
              </a:spcAft>
            </a:pP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Goal: 9.1 million by February 15</a:t>
            </a:r>
          </a:p>
          <a:p>
            <a:pPr>
              <a:spcBef>
                <a:spcPts val="0"/>
              </a:spcBef>
              <a:spcAft>
                <a:spcPts val="4800"/>
              </a:spcAft>
            </a:pP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Great partnerships</a:t>
            </a:r>
          </a:p>
          <a:p>
            <a:pPr>
              <a:spcBef>
                <a:spcPts val="0"/>
              </a:spcBef>
              <a:spcAft>
                <a:spcPts val="4800"/>
              </a:spcAft>
            </a:pP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Reach out if you haven’t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already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5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382000" cy="3662541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Name	  	Lina Rashid</a:t>
            </a:r>
          </a:p>
          <a:p>
            <a:pPr marL="2743200" indent="-274320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Title: 	</a:t>
            </a:r>
            <a:r>
              <a:rPr lang="en-US" dirty="0" smtClean="0">
                <a:solidFill>
                  <a:schemeClr val="tx1"/>
                </a:solidFill>
              </a:rPr>
              <a:t>Acting Director, Transparency and </a:t>
            </a:r>
            <a:r>
              <a:rPr lang="en-US" dirty="0">
                <a:solidFill>
                  <a:schemeClr val="tx1"/>
                </a:solidFill>
              </a:rPr>
              <a:t>Disclosure </a:t>
            </a:r>
            <a:r>
              <a:rPr lang="en-US" dirty="0" smtClean="0">
                <a:solidFill>
                  <a:schemeClr val="tx1"/>
                </a:solidFill>
              </a:rPr>
              <a:t>Division </a:t>
            </a:r>
            <a:endParaRPr lang="en-US" dirty="0" smtClean="0">
              <a:solidFill>
                <a:schemeClr val="tx1"/>
              </a:solidFill>
            </a:endParaRPr>
          </a:p>
          <a:p>
            <a:pPr marL="2743200" indent="-274320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Organization</a:t>
            </a:r>
            <a:r>
              <a:rPr lang="en-US" dirty="0" smtClean="0">
                <a:solidFill>
                  <a:schemeClr val="tx1"/>
                </a:solidFill>
              </a:rPr>
              <a:t>: 	Consumer Information and </a:t>
            </a:r>
            <a:r>
              <a:rPr lang="en-US" dirty="0" smtClean="0">
                <a:solidFill>
                  <a:schemeClr val="tx1"/>
                </a:solidFill>
              </a:rPr>
              <a:t>Insurance </a:t>
            </a:r>
            <a:r>
              <a:rPr lang="en-US" dirty="0" smtClean="0">
                <a:solidFill>
                  <a:schemeClr val="tx1"/>
                </a:solidFill>
              </a:rPr>
              <a:t>Oversight, </a:t>
            </a:r>
            <a:r>
              <a:rPr lang="en-US" dirty="0" smtClean="0">
                <a:solidFill>
                  <a:schemeClr val="tx1"/>
                </a:solidFill>
              </a:rPr>
              <a:t>Centers </a:t>
            </a:r>
            <a:r>
              <a:rPr lang="en-US" dirty="0" smtClean="0">
                <a:solidFill>
                  <a:schemeClr val="tx1"/>
                </a:solidFill>
              </a:rPr>
              <a:t>for Medicare &amp; </a:t>
            </a:r>
            <a:r>
              <a:rPr lang="en-US" dirty="0" smtClean="0">
                <a:solidFill>
                  <a:schemeClr val="tx1"/>
                </a:solidFill>
              </a:rPr>
              <a:t>Medicaid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Webinar Title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6 - &amp;quot;Presenters&amp;quot;&quot;/&gt;&lt;property id=&quot;20307&quot; value=&quot;286&quot;/&gt;&lt;/object&gt;&lt;object type=&quot;3&quot; unique_id=&quot;11416&quot;&gt;&lt;property id=&quot;20148&quot; value=&quot;5&quot;/&gt;&lt;property id=&quot;20300&quot; value=&quot;Slide 8 - &amp;quot;Content Heading &amp;quot;&quot;/&gt;&lt;property id=&quot;20307&quot; value=&quot;271&quot;/&gt;&lt;/object&gt;&lt;object type=&quot;3&quot; unique_id=&quot;11417&quot;&gt;&lt;property id=&quot;20148&quot; value=&quot;5&quot;/&gt;&lt;property id=&quot;20300&quot; value=&quot;Slide 12 - &amp;quot;Open Chat&amp;quot;&quot;/&gt;&lt;property id=&quot;20307&quot; value=&quot;267&quot;/&gt;&lt;/object&gt;&lt;object type=&quot;3&quot; unique_id=&quot;11418&quot;&gt;&lt;property id=&quot;20148&quot; value=&quot;5&quot;/&gt;&lt;property id=&quot;20300&quot; value=&quot;Slide 13 - &amp;quot;Polling Question&amp;quot;&quot;/&gt;&lt;property id=&quot;20307&quot; value=&quot;265&quot;/&gt;&lt;/object&gt;&lt;object type=&quot;3&quot; unique_id=&quot;11420&quot;&gt;&lt;property id=&quot;20148&quot; value=&quot;5&quot;/&gt;&lt;property id=&quot;20300&quot; value=&quot;Slide 14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15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16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17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18 - &amp;quot;Look for upcoming Webinar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19&quot;/&gt;&lt;property id=&quot;20307&quot; value=&quot;262&quot;/&gt;&lt;/object&gt;&lt;object type=&quot;3&quot; unique_id=&quot;13267&quot;&gt;&lt;property id=&quot;20148&quot; value=&quot;5&quot;/&gt;&lt;property id=&quot;20300&quot; value=&quot;Slide 7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0 - &amp;quot;Content Heading &amp;quot;&quot;/&gt;&lt;property id=&quot;20307&quot; value=&quot;289&quot;/&gt;&lt;/object&gt;&lt;object type=&quot;3&quot; unique_id=&quot;13269&quot;&gt;&lt;property id=&quot;20148&quot; value=&quot;5&quot;/&gt;&lt;property id=&quot;20300&quot; value=&quot;Slide 11 - &amp;quot;Content Heading &amp;quot;&quot;/&gt;&lt;property id=&quot;20307&quot; value=&quot;290&quot;/&gt;&lt;/object&gt;&lt;object type=&quot;3&quot; unique_id=&quot;21377&quot;&gt;&lt;property id=&quot;20148&quot; value=&quot;5&quot;/&gt;&lt;property id=&quot;20300&quot; value=&quot;Slide 9 - &amp;quot;Content Heading &amp;quot;&quot;/&gt;&lt;property id=&quot;20307&quot; value=&quot;29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861</Words>
  <Application>Microsoft Office PowerPoint</Application>
  <PresentationFormat>On-screen Show (4:3)</PresentationFormat>
  <Paragraphs>176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Comic Sans MS</vt:lpstr>
      <vt:lpstr>Helvetica</vt:lpstr>
      <vt:lpstr>Tahoma</vt:lpstr>
      <vt:lpstr>Wingdings</vt:lpstr>
      <vt:lpstr>Networking trio design template</vt:lpstr>
      <vt:lpstr>1_Networking trio design template</vt:lpstr>
      <vt:lpstr>Collaborating with Enrollment Assisters </vt:lpstr>
      <vt:lpstr>Agenda</vt:lpstr>
      <vt:lpstr>Moderator</vt:lpstr>
      <vt:lpstr>AJCs Connect Job Seekers to Job Opportunities</vt:lpstr>
      <vt:lpstr>Preparing the Workforce System for Open Enrollment</vt:lpstr>
      <vt:lpstr>ACA Outreach in the Workforce System</vt:lpstr>
      <vt:lpstr>Presenter</vt:lpstr>
      <vt:lpstr>Importance of the ACA</vt:lpstr>
      <vt:lpstr>Presenter</vt:lpstr>
      <vt:lpstr>The Affordable Care Act: The Basics</vt:lpstr>
      <vt:lpstr>ACA by the Numbers</vt:lpstr>
      <vt:lpstr>ACA by the Numbers (cont)</vt:lpstr>
      <vt:lpstr>What You Need to Know</vt:lpstr>
      <vt:lpstr>4 Ways to Get Marketplace Coverage</vt:lpstr>
      <vt:lpstr>In-Person Assistance</vt:lpstr>
      <vt:lpstr>Presenter</vt:lpstr>
      <vt:lpstr> About COWIC- American Job Center (Area 11)  </vt:lpstr>
      <vt:lpstr>Building Partnerships with Local Health Centers</vt:lpstr>
      <vt:lpstr>ACA Outreach Efforts</vt:lpstr>
      <vt:lpstr>Thank You!</vt:lpstr>
      <vt:lpstr>Presenter</vt:lpstr>
      <vt:lpstr>Outreach to Workforce System Partners</vt:lpstr>
      <vt:lpstr>Enrollment Assistance</vt:lpstr>
      <vt:lpstr>Contact Information </vt:lpstr>
      <vt:lpstr>Questions and Answers: Please enter your questions in the chat window!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2015-01-23T16:51:37Z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