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9" r:id="rId3"/>
    <p:sldId id="261" r:id="rId4"/>
    <p:sldId id="264" r:id="rId5"/>
    <p:sldId id="266" r:id="rId6"/>
    <p:sldId id="313" r:id="rId7"/>
    <p:sldId id="326" r:id="rId8"/>
    <p:sldId id="325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08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48" r:id="rId27"/>
    <p:sldId id="332" r:id="rId28"/>
    <p:sldId id="328" r:id="rId29"/>
    <p:sldId id="329" r:id="rId30"/>
    <p:sldId id="330" r:id="rId31"/>
    <p:sldId id="331" r:id="rId32"/>
    <p:sldId id="333" r:id="rId33"/>
    <p:sldId id="334" r:id="rId34"/>
    <p:sldId id="338" r:id="rId35"/>
    <p:sldId id="335" r:id="rId36"/>
    <p:sldId id="336" r:id="rId37"/>
    <p:sldId id="337" r:id="rId38"/>
    <p:sldId id="327" r:id="rId39"/>
    <p:sldId id="309" r:id="rId40"/>
    <p:sldId id="278" r:id="rId41"/>
    <p:sldId id="339" r:id="rId42"/>
    <p:sldId id="340" r:id="rId43"/>
    <p:sldId id="343" r:id="rId44"/>
    <p:sldId id="344" r:id="rId45"/>
    <p:sldId id="345" r:id="rId46"/>
    <p:sldId id="346" r:id="rId47"/>
    <p:sldId id="347" r:id="rId48"/>
    <p:sldId id="279" r:id="rId49"/>
    <p:sldId id="349" r:id="rId50"/>
    <p:sldId id="262" r:id="rId51"/>
  </p:sldIdLst>
  <p:sldSz cx="9144000" cy="6858000" type="screen4x3"/>
  <p:notesSz cx="7010400" cy="92964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  <a:srgbClr val="1F497D"/>
    <a:srgbClr val="C00000"/>
    <a:srgbClr val="5578A2"/>
    <a:srgbClr val="CD7E3D"/>
    <a:srgbClr val="F4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1673" autoAdjust="0"/>
  </p:normalViewPr>
  <p:slideViewPr>
    <p:cSldViewPr>
      <p:cViewPr>
        <p:scale>
          <a:sx n="59" d="100"/>
          <a:sy n="59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5EF86-9350-4677-BA32-07AAE1E69D3E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CF85-0ACD-4A63-A055-89E48853F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3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83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74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0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  <a:p>
            <a:pPr lvl="1">
              <a:buClr>
                <a:srgbClr val="000000"/>
              </a:buClr>
            </a:pPr>
            <a:endParaRPr/>
          </a:p>
          <a:p>
            <a:pPr lvl="2">
              <a:buClr>
                <a:srgbClr val="000000"/>
              </a:buClr>
            </a:pPr>
            <a:endParaRPr/>
          </a:p>
          <a:p>
            <a:pPr lvl="3">
              <a:buClr>
                <a:srgbClr val="000000"/>
              </a:buClr>
            </a:pPr>
            <a:endParaRPr/>
          </a:p>
          <a:p>
            <a:pPr lvl="4">
              <a:buClr>
                <a:srgbClr val="000000"/>
              </a:buClr>
            </a:pPr>
            <a:endParaRPr/>
          </a:p>
          <a:p>
            <a:pPr lvl="5">
              <a:buClr>
                <a:srgbClr val="000000"/>
              </a:buClr>
            </a:pPr>
            <a:endParaRPr/>
          </a:p>
          <a:p>
            <a:pPr lvl="6">
              <a:buClr>
                <a:srgbClr val="000000"/>
              </a:buClr>
            </a:pPr>
            <a:endParaRPr/>
          </a:p>
          <a:p>
            <a:pPr lvl="7">
              <a:buClr>
                <a:srgbClr val="000000"/>
              </a:buClr>
            </a:pPr>
            <a:endParaRPr/>
          </a:p>
          <a:p>
            <a:pPr lvl="8">
              <a:buClr>
                <a:srgbClr val="000000"/>
              </a:buCl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58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944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372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485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8210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509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571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1322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6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6621" y="4489388"/>
            <a:ext cx="5732948" cy="4253103"/>
          </a:xfrm>
          <a:prstGeom prst="rect">
            <a:avLst/>
          </a:prstGeom>
        </p:spPr>
        <p:txBody>
          <a:bodyPr lIns="94152" tIns="94152" rIns="94152" bIns="94152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9613"/>
            <a:ext cx="47244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9247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6621" y="4489388"/>
            <a:ext cx="5732948" cy="4253103"/>
          </a:xfrm>
          <a:prstGeom prst="rect">
            <a:avLst/>
          </a:prstGeom>
        </p:spPr>
        <p:txBody>
          <a:bodyPr lIns="94152" tIns="94152" rIns="94152" bIns="94152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9613"/>
            <a:ext cx="47244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0363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6621" y="4489388"/>
            <a:ext cx="5732948" cy="4253103"/>
          </a:xfrm>
          <a:prstGeom prst="rect">
            <a:avLst/>
          </a:prstGeom>
        </p:spPr>
        <p:txBody>
          <a:bodyPr lIns="94152" tIns="94152" rIns="94152" bIns="94152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9613"/>
            <a:ext cx="4724400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2872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3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1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A0A65-A345-4B5E-ABCA-BA85C73460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70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A0A65-A345-4B5E-ABCA-BA85C73460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43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859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sz="1100" dirty="0">
              <a:solidFill>
                <a:srgbClr val="2A3333"/>
              </a:solidFill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692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462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390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lang="en-US" sz="1100" dirty="0">
              <a:solidFill>
                <a:srgbClr val="2A3333"/>
              </a:solidFill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37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44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01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tags" Target="../tags/tag2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png"/><Relationship Id="rId5" Type="http://schemas.openxmlformats.org/officeDocument/2006/relationships/tags" Target="../tags/tag31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6.xml"/><Relationship Id="rId7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wn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eta.gov/wio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EducationTraining/Pay/FinancialAid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FindYouthInfo@air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mynextmove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linda.reesesmith@acf.hhs.gov" TargetMode="External"/><Relationship Id="rId3" Type="http://schemas.openxmlformats.org/officeDocument/2006/relationships/hyperlink" Target="mailto:rosenberg.evan@dol.gov" TargetMode="External"/><Relationship Id="rId7" Type="http://schemas.openxmlformats.org/officeDocument/2006/relationships/hyperlink" Target="mailto:DOL.WIOA@dol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beene@bethany.org" TargetMode="External"/><Relationship Id="rId5" Type="http://schemas.openxmlformats.org/officeDocument/2006/relationships/hyperlink" Target="mailto:Pavlik_Kristen@fcadv.org" TargetMode="External"/><Relationship Id="rId4" Type="http://schemas.openxmlformats.org/officeDocument/2006/relationships/hyperlink" Target="mailto:bvidlak@capw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676400"/>
          </a:xfrm>
        </p:spPr>
        <p:txBody>
          <a:bodyPr/>
          <a:lstStyle/>
          <a:p>
            <a:r>
              <a:rPr lang="en-US" dirty="0"/>
              <a:t>The Importance of the Workforce Innovation and Opportunity Act (WIOA) for Family and Youth Services Bureau Grantees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828800"/>
          </a:xfrm>
        </p:spPr>
        <p:txBody>
          <a:bodyPr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January 26, 2015,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	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	2:00 PM EST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 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Office of Workforce Investment, Division of Youth Services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760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Six Broad Goals of WIOA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87725" y="1771991"/>
            <a:ext cx="3891599" cy="28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6100" lvl="0" indent="-4572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+mj-lt"/>
              <a:buAutoNum type="arabicPeriod"/>
            </a:pPr>
            <a:r>
              <a:rPr lang="en-US" sz="2200" b="0" dirty="0" smtClean="0">
                <a:solidFill>
                  <a:srgbClr val="376092"/>
                </a:solidFill>
              </a:rPr>
              <a:t>Increase </a:t>
            </a:r>
            <a:r>
              <a:rPr lang="en-US" sz="2200" b="0" dirty="0">
                <a:solidFill>
                  <a:srgbClr val="376092"/>
                </a:solidFill>
              </a:rPr>
              <a:t>access to education, training, and employment--particularly for people with barriers to employment</a:t>
            </a:r>
            <a:r>
              <a:rPr lang="en-US" sz="2200" dirty="0">
                <a:solidFill>
                  <a:srgbClr val="376092"/>
                </a:solidFill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10442"/>
          <a:stretch/>
        </p:blipFill>
        <p:spPr>
          <a:xfrm>
            <a:off x="4515024" y="2178017"/>
            <a:ext cx="3331749" cy="247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872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777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Six Broad Goals of WIOA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97300" y="2192962"/>
            <a:ext cx="4035899" cy="26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Noto Symbol"/>
              <a:buAutoNum type="arabicPeriod" startAt="2"/>
            </a:pPr>
            <a:r>
              <a:rPr lang="en-US" sz="2200" dirty="0">
                <a:solidFill>
                  <a:srgbClr val="376092"/>
                </a:solidFill>
              </a:rPr>
              <a:t>Create a comprehensive, high-quality workforce development system by aligning workforce investment, education, and economic development.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99" y="1889187"/>
            <a:ext cx="3881474" cy="327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7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100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Six Broad Goals of WIOA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20925" y="1930750"/>
            <a:ext cx="3951899" cy="340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Noto Symbol"/>
              <a:buAutoNum type="arabicPeriod" startAt="3"/>
            </a:pPr>
            <a:r>
              <a:rPr lang="en-US" sz="2200" dirty="0">
                <a:solidFill>
                  <a:srgbClr val="376092"/>
                </a:solidFill>
              </a:rPr>
              <a:t>Improve the quality and labor market relevance of workforce investment, education, and economic development efforts.</a:t>
            </a:r>
            <a:br>
              <a:rPr lang="en-US" sz="2200" dirty="0">
                <a:solidFill>
                  <a:srgbClr val="376092"/>
                </a:solidFill>
              </a:rPr>
            </a:br>
            <a:endParaRPr lang="en-US" sz="300" dirty="0">
              <a:solidFill>
                <a:srgbClr val="376092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Arial"/>
              <a:buAutoNum type="arabicPeriod" startAt="3"/>
            </a:pPr>
            <a:r>
              <a:rPr lang="en-US" sz="2200" dirty="0">
                <a:solidFill>
                  <a:srgbClr val="376092"/>
                </a:solidFill>
              </a:rPr>
              <a:t>Promote improvement in the structure and delivery </a:t>
            </a:r>
            <a:br>
              <a:rPr lang="en-US" sz="2200" dirty="0">
                <a:solidFill>
                  <a:srgbClr val="376092"/>
                </a:solidFill>
              </a:rPr>
            </a:br>
            <a:r>
              <a:rPr lang="en-US" sz="2200" dirty="0">
                <a:solidFill>
                  <a:srgbClr val="376092"/>
                </a:solidFill>
              </a:rPr>
              <a:t>of services.</a:t>
            </a:r>
          </a:p>
          <a:p>
            <a:pPr marL="342900" marR="0" lvl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3618" r="9700"/>
          <a:stretch/>
        </p:blipFill>
        <p:spPr>
          <a:xfrm>
            <a:off x="4532975" y="2026700"/>
            <a:ext cx="3005472" cy="320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26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760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Six Broad Goals of WIOA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567325" y="2145598"/>
            <a:ext cx="5031599" cy="31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Noto Symbol"/>
              <a:buAutoNum type="arabicPeriod" startAt="5"/>
            </a:pPr>
            <a:r>
              <a:rPr lang="en-US" sz="2200" dirty="0"/>
              <a:t>Increase the prosperity of workers and employers.</a:t>
            </a:r>
            <a:br>
              <a:rPr lang="en-US" sz="2200" dirty="0"/>
            </a:br>
            <a:endParaRPr lang="en-US" sz="800" dirty="0"/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buClr>
                <a:srgbClr val="376092"/>
              </a:buClr>
              <a:buSzPct val="100000"/>
              <a:buFont typeface="Noto Symbol"/>
              <a:buAutoNum type="arabicPeriod" startAt="5"/>
            </a:pPr>
            <a:r>
              <a:rPr lang="en-US" sz="2200" dirty="0"/>
              <a:t>Reduce welfare dependency, increase economic self-sufficiency, meet employer needs, and enhance the productivity and competitiveness of the nation.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endParaRPr sz="2200" dirty="0"/>
          </a:p>
          <a:p>
            <a:pPr marL="342900" marR="0" lvl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</a:pPr>
            <a:endParaRPr sz="2200" dirty="0"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10698"/>
          <a:stretch/>
        </p:blipFill>
        <p:spPr>
          <a:xfrm>
            <a:off x="846550" y="2035463"/>
            <a:ext cx="2483190" cy="332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128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5374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Program Alignment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6650" r="22144"/>
          <a:stretch/>
        </p:blipFill>
        <p:spPr>
          <a:xfrm>
            <a:off x="2039750" y="1523400"/>
            <a:ext cx="5064476" cy="425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5201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8475" y="107200"/>
            <a:ext cx="6089399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/>
              <a:t>WIOA Titles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25" y="1654050"/>
            <a:ext cx="4867799" cy="7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>
                <a:solidFill>
                  <a:srgbClr val="376092"/>
                </a:solidFill>
              </a:rPr>
              <a:t>Title I Programs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 txBox="1"/>
          <p:nvPr/>
        </p:nvSpPr>
        <p:spPr>
          <a:xfrm>
            <a:off x="121950" y="4003480"/>
            <a:ext cx="2400599" cy="2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10144"/>
          <a:stretch/>
        </p:blipFill>
        <p:spPr>
          <a:xfrm>
            <a:off x="5172625" y="2305748"/>
            <a:ext cx="2201918" cy="296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866274" y="2466050"/>
            <a:ext cx="4083501" cy="255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200" dirty="0">
                <a:solidFill>
                  <a:srgbClr val="376092"/>
                </a:solidFill>
              </a:rPr>
              <a:t>Title I is the primary source of federal workforce development funding </a:t>
            </a:r>
            <a:r>
              <a:rPr lang="en-US" sz="2200" dirty="0" smtClean="0">
                <a:solidFill>
                  <a:srgbClr val="376092"/>
                </a:solidFill>
              </a:rPr>
              <a:t>to prepare </a:t>
            </a:r>
            <a:r>
              <a:rPr lang="en-US" sz="2200" b="1" dirty="0" smtClean="0">
                <a:solidFill>
                  <a:srgbClr val="376092"/>
                </a:solidFill>
              </a:rPr>
              <a:t>low-income </a:t>
            </a:r>
            <a:r>
              <a:rPr lang="en-US" sz="2200" b="1" dirty="0">
                <a:solidFill>
                  <a:srgbClr val="376092"/>
                </a:solidFill>
              </a:rPr>
              <a:t>adults</a:t>
            </a:r>
            <a:r>
              <a:rPr lang="en-US" sz="2200" dirty="0">
                <a:solidFill>
                  <a:srgbClr val="376092"/>
                </a:solidFill>
              </a:rPr>
              <a:t>, </a:t>
            </a:r>
            <a:r>
              <a:rPr lang="en-US" sz="2200" b="1" dirty="0">
                <a:solidFill>
                  <a:srgbClr val="376092"/>
                </a:solidFill>
              </a:rPr>
              <a:t>youth</a:t>
            </a:r>
            <a:r>
              <a:rPr lang="en-US" sz="2200" dirty="0">
                <a:solidFill>
                  <a:srgbClr val="376092"/>
                </a:solidFill>
              </a:rPr>
              <a:t>, and </a:t>
            </a:r>
            <a:r>
              <a:rPr lang="en-US" sz="2200" b="1" dirty="0">
                <a:solidFill>
                  <a:srgbClr val="376092"/>
                </a:solidFill>
              </a:rPr>
              <a:t>dislocated workers</a:t>
            </a:r>
            <a:r>
              <a:rPr lang="en-US" sz="2200" dirty="0">
                <a:solidFill>
                  <a:srgbClr val="376092"/>
                </a:solidFill>
              </a:rPr>
              <a:t> for employment, and to help them continue to build skills once they are employed.</a:t>
            </a:r>
          </a:p>
        </p:txBody>
      </p:sp>
    </p:spTree>
    <p:extLst>
      <p:ext uri="{BB962C8B-B14F-4D97-AF65-F5344CB8AC3E}">
        <p14:creationId xmlns:p14="http://schemas.microsoft.com/office/powerpoint/2010/main" val="4414108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43899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/>
              <a:t>WIOA Titles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5205000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>
                <a:solidFill>
                  <a:srgbClr val="376092"/>
                </a:solidFill>
              </a:rPr>
              <a:t>Title II &amp; Title III Programs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"/>
              <a:buNone/>
            </a:pPr>
            <a:endParaRPr sz="2400" b="1" dirty="0">
              <a:solidFill>
                <a:srgbClr val="376092"/>
              </a:solidFill>
            </a:endParaRPr>
          </a:p>
          <a:p>
            <a:pPr marL="438150">
              <a:spcBef>
                <a:spcPts val="0"/>
              </a:spcBef>
              <a:spcAft>
                <a:spcPts val="1000"/>
              </a:spcAft>
              <a:buClr>
                <a:srgbClr val="376092"/>
              </a:buClr>
              <a:buSzPct val="100000"/>
            </a:pPr>
            <a:r>
              <a:rPr lang="en-US" sz="2100" b="1" dirty="0">
                <a:solidFill>
                  <a:srgbClr val="376092"/>
                </a:solidFill>
              </a:rPr>
              <a:t>Title II</a:t>
            </a:r>
            <a:r>
              <a:rPr lang="en-US" sz="2100" dirty="0">
                <a:solidFill>
                  <a:srgbClr val="376092"/>
                </a:solidFill>
              </a:rPr>
              <a:t> is the main source of federal </a:t>
            </a:r>
            <a:r>
              <a:rPr lang="en-US" sz="2100" b="1" dirty="0">
                <a:solidFill>
                  <a:srgbClr val="376092"/>
                </a:solidFill>
              </a:rPr>
              <a:t>adult education</a:t>
            </a:r>
            <a:r>
              <a:rPr lang="en-US" sz="2100" dirty="0">
                <a:solidFill>
                  <a:srgbClr val="376092"/>
                </a:solidFill>
              </a:rPr>
              <a:t> and </a:t>
            </a:r>
            <a:r>
              <a:rPr lang="en-US" sz="2100" b="1" dirty="0">
                <a:solidFill>
                  <a:srgbClr val="376092"/>
                </a:solidFill>
              </a:rPr>
              <a:t>literacy</a:t>
            </a:r>
            <a:r>
              <a:rPr lang="en-US" sz="2100" dirty="0">
                <a:solidFill>
                  <a:srgbClr val="376092"/>
                </a:solidFill>
              </a:rPr>
              <a:t> funding, including English language services.</a:t>
            </a:r>
            <a:br>
              <a:rPr lang="en-US" sz="2100" dirty="0">
                <a:solidFill>
                  <a:srgbClr val="376092"/>
                </a:solidFill>
              </a:rPr>
            </a:br>
            <a:endParaRPr lang="en-US" sz="2100" dirty="0">
              <a:solidFill>
                <a:srgbClr val="376092"/>
              </a:solidFill>
            </a:endParaRPr>
          </a:p>
          <a:p>
            <a:pPr marL="438150">
              <a:spcBef>
                <a:spcPts val="0"/>
              </a:spcBef>
              <a:spcAft>
                <a:spcPts val="1000"/>
              </a:spcAft>
              <a:buClr>
                <a:srgbClr val="376092"/>
              </a:buClr>
              <a:buSzPct val="100000"/>
            </a:pPr>
            <a:r>
              <a:rPr lang="en-US" sz="2100" b="1" dirty="0">
                <a:solidFill>
                  <a:srgbClr val="376092"/>
                </a:solidFill>
              </a:rPr>
              <a:t>Title III</a:t>
            </a:r>
            <a:r>
              <a:rPr lang="en-US" sz="2100" dirty="0">
                <a:solidFill>
                  <a:srgbClr val="376092"/>
                </a:solidFill>
              </a:rPr>
              <a:t> funds the </a:t>
            </a:r>
            <a:r>
              <a:rPr lang="en-US" sz="2100" b="1" dirty="0">
                <a:solidFill>
                  <a:srgbClr val="376092"/>
                </a:solidFill>
              </a:rPr>
              <a:t>Wagner-</a:t>
            </a:r>
            <a:r>
              <a:rPr lang="en-US" sz="2100" b="1" dirty="0" err="1">
                <a:solidFill>
                  <a:srgbClr val="376092"/>
                </a:solidFill>
              </a:rPr>
              <a:t>Peyser</a:t>
            </a:r>
            <a:r>
              <a:rPr lang="en-US" sz="2100" b="1" dirty="0">
                <a:solidFill>
                  <a:srgbClr val="376092"/>
                </a:solidFill>
              </a:rPr>
              <a:t> Employment Services program</a:t>
            </a:r>
            <a:r>
              <a:rPr lang="en-US" sz="2100" dirty="0">
                <a:solidFill>
                  <a:srgbClr val="376092"/>
                </a:solidFill>
              </a:rPr>
              <a:t>, which provides labor exchange services that match employers with qualified job seekers.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925" y="2377700"/>
            <a:ext cx="2211850" cy="304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81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926800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US" sz="3200" b="1" dirty="0"/>
              <a:t>WIOA Titles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06650" y="15208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76092"/>
                </a:solidFill>
              </a:rPr>
              <a:t>Title IV Programs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362521" y="2213500"/>
            <a:ext cx="4006199" cy="33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b="1" dirty="0">
                <a:solidFill>
                  <a:srgbClr val="376092"/>
                </a:solidFill>
              </a:rPr>
              <a:t>Title IV</a:t>
            </a:r>
            <a:r>
              <a:rPr lang="en-US" sz="2100" dirty="0">
                <a:solidFill>
                  <a:srgbClr val="376092"/>
                </a:solidFill>
              </a:rPr>
              <a:t> funds </a:t>
            </a:r>
            <a:r>
              <a:rPr lang="en-US" sz="2100" b="1" dirty="0">
                <a:solidFill>
                  <a:srgbClr val="376092"/>
                </a:solidFill>
              </a:rPr>
              <a:t>Vocational Rehabilitation</a:t>
            </a:r>
            <a:r>
              <a:rPr lang="en-US" sz="2100" dirty="0">
                <a:solidFill>
                  <a:srgbClr val="376092"/>
                </a:solidFill>
              </a:rPr>
              <a:t> which supports a wide range of services designed to help individuals with disabilities prepare for and engage in gainful employment, and secure financial and personal independence through rehabilitative services.</a:t>
            </a:r>
          </a:p>
          <a:p>
            <a:pPr lvl="0" rtl="0"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71" y="2538595"/>
            <a:ext cx="3679650" cy="244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9211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Changes to Youth Eligibility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0" name="Shape 120"/>
          <p:cNvSpPr txBox="1"/>
          <p:nvPr>
            <p:custDataLst>
              <p:tags r:id="rId4"/>
            </p:custDataLst>
          </p:nvPr>
        </p:nvSpPr>
        <p:spPr>
          <a:xfrm>
            <a:off x="184800" y="1622162"/>
            <a:ext cx="86981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76092"/>
                </a:solidFill>
              </a:rPr>
              <a:t>Out-of-School Youth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>
            <a:alphaModFix/>
          </a:blip>
          <a:stretch>
            <a:fillRect/>
          </a:stretch>
        </p:blipFill>
        <p:spPr>
          <a:xfrm>
            <a:off x="5238299" y="1830173"/>
            <a:ext cx="3076356" cy="39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custDataLst>
              <p:tags r:id="rId5"/>
            </p:custDataLst>
          </p:nvPr>
        </p:nvSpPr>
        <p:spPr>
          <a:xfrm>
            <a:off x="439250" y="2462225"/>
            <a:ext cx="4484699" cy="350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376092"/>
                </a:solidFill>
              </a:rPr>
              <a:t>To be </a:t>
            </a:r>
            <a:r>
              <a:rPr lang="en-US" sz="2200" dirty="0" smtClean="0">
                <a:solidFill>
                  <a:srgbClr val="376092"/>
                </a:solidFill>
              </a:rPr>
              <a:t>eligible </a:t>
            </a:r>
            <a:r>
              <a:rPr lang="en-US" sz="2200" dirty="0">
                <a:solidFill>
                  <a:srgbClr val="376092"/>
                </a:solidFill>
              </a:rPr>
              <a:t>youth must be</a:t>
            </a:r>
            <a:r>
              <a:rPr lang="en-US" sz="2200" dirty="0" smtClean="0">
                <a:solidFill>
                  <a:srgbClr val="376092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2200" dirty="0" smtClean="0">
              <a:solidFill>
                <a:srgbClr val="376092"/>
              </a:solidFill>
            </a:endParaRPr>
          </a:p>
          <a:p>
            <a:pPr marL="457200" lvl="0" indent="-368300" rtl="0">
              <a:spcBef>
                <a:spcPts val="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76092"/>
                </a:solidFill>
              </a:rPr>
              <a:t>Aged </a:t>
            </a:r>
            <a:r>
              <a:rPr lang="en-US" sz="2200" dirty="0">
                <a:solidFill>
                  <a:srgbClr val="376092"/>
                </a:solidFill>
              </a:rPr>
              <a:t>16 to </a:t>
            </a:r>
            <a:r>
              <a:rPr lang="en-US" sz="2200" dirty="0" smtClean="0">
                <a:solidFill>
                  <a:srgbClr val="376092"/>
                </a:solidFill>
              </a:rPr>
              <a:t>24</a:t>
            </a:r>
          </a:p>
          <a:p>
            <a:pPr marL="88900" lvl="0" rtl="0">
              <a:spcBef>
                <a:spcPts val="0"/>
              </a:spcBef>
              <a:buClr>
                <a:srgbClr val="376092"/>
              </a:buClr>
              <a:buSzPct val="100000"/>
            </a:pPr>
            <a:r>
              <a:rPr lang="en-US" sz="1100" dirty="0">
                <a:solidFill>
                  <a:srgbClr val="376092"/>
                </a:solidFill>
              </a:rPr>
              <a:t/>
            </a:r>
            <a:br>
              <a:rPr lang="en-US" sz="1100" dirty="0">
                <a:solidFill>
                  <a:srgbClr val="376092"/>
                </a:solidFill>
              </a:rPr>
            </a:br>
            <a:endParaRPr lang="en-US" sz="600" dirty="0">
              <a:solidFill>
                <a:srgbClr val="376092"/>
              </a:solidFill>
            </a:endParaRPr>
          </a:p>
          <a:p>
            <a:pPr marL="457200" lvl="0" indent="-368300" rtl="0">
              <a:spcBef>
                <a:spcPts val="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76092"/>
                </a:solidFill>
              </a:rPr>
              <a:t>Meet </a:t>
            </a:r>
            <a:r>
              <a:rPr lang="en-US" sz="2200" dirty="0">
                <a:solidFill>
                  <a:srgbClr val="376092"/>
                </a:solidFill>
              </a:rPr>
              <a:t>one or more additional </a:t>
            </a:r>
            <a:r>
              <a:rPr lang="en-US" sz="2200" dirty="0" smtClean="0">
                <a:solidFill>
                  <a:srgbClr val="376092"/>
                </a:solidFill>
              </a:rPr>
              <a:t>conditions </a:t>
            </a:r>
            <a:endParaRPr lang="en-US" sz="2200" dirty="0">
              <a:solidFill>
                <a:srgbClr val="37609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64" y="1830173"/>
            <a:ext cx="3078480" cy="3901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734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0228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Changes to Youth Eligibility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0" name="Shape 130"/>
          <p:cNvSpPr txBox="1"/>
          <p:nvPr>
            <p:custDataLst>
              <p:tags r:id="rId4"/>
            </p:custDataLst>
          </p:nvPr>
        </p:nvSpPr>
        <p:spPr>
          <a:xfrm>
            <a:off x="215017" y="1447800"/>
            <a:ext cx="8698199" cy="5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Out-of-School Youth – Additional Conditions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132" name="Shape 132"/>
          <p:cNvSpPr txBox="1"/>
          <p:nvPr>
            <p:custDataLst>
              <p:tags r:id="rId5"/>
            </p:custDataLst>
          </p:nvPr>
        </p:nvSpPr>
        <p:spPr>
          <a:xfrm>
            <a:off x="304800" y="1950000"/>
            <a:ext cx="8534399" cy="373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S</a:t>
            </a:r>
            <a:r>
              <a:rPr lang="en-US" sz="1740" dirty="0" smtClean="0">
                <a:solidFill>
                  <a:srgbClr val="376092"/>
                </a:solidFill>
              </a:rPr>
              <a:t>chool </a:t>
            </a:r>
            <a:r>
              <a:rPr lang="en-US" sz="1740" dirty="0">
                <a:solidFill>
                  <a:srgbClr val="376092"/>
                </a:solidFill>
              </a:rPr>
              <a:t>dropout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W</a:t>
            </a:r>
            <a:r>
              <a:rPr lang="en-US" sz="1740" dirty="0" smtClean="0">
                <a:solidFill>
                  <a:srgbClr val="376092"/>
                </a:solidFill>
              </a:rPr>
              <a:t>ithin </a:t>
            </a:r>
            <a:r>
              <a:rPr lang="en-US" sz="1740" dirty="0">
                <a:solidFill>
                  <a:srgbClr val="376092"/>
                </a:solidFill>
              </a:rPr>
              <a:t>the age of compulsory school attendance, but has not attended school for at least the most recent complete school year calendar quarter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R</a:t>
            </a:r>
            <a:r>
              <a:rPr lang="en-US" sz="1740" dirty="0" smtClean="0">
                <a:solidFill>
                  <a:srgbClr val="376092"/>
                </a:solidFill>
              </a:rPr>
              <a:t>ecipient </a:t>
            </a:r>
            <a:r>
              <a:rPr lang="en-US" sz="1740" dirty="0">
                <a:solidFill>
                  <a:srgbClr val="376092"/>
                </a:solidFill>
              </a:rPr>
              <a:t>of a secondary school diploma or its recognized equivalent who </a:t>
            </a:r>
            <a:r>
              <a:rPr lang="en-US" sz="1740" dirty="0" smtClean="0">
                <a:solidFill>
                  <a:srgbClr val="376092"/>
                </a:solidFill>
              </a:rPr>
              <a:t>is </a:t>
            </a:r>
            <a:r>
              <a:rPr lang="en-US" sz="1740" dirty="0">
                <a:solidFill>
                  <a:srgbClr val="376092"/>
                </a:solidFill>
              </a:rPr>
              <a:t>low-income </a:t>
            </a:r>
            <a:r>
              <a:rPr lang="en-US" sz="1740" dirty="0" smtClean="0">
                <a:solidFill>
                  <a:srgbClr val="376092"/>
                </a:solidFill>
              </a:rPr>
              <a:t>and basic </a:t>
            </a:r>
            <a:r>
              <a:rPr lang="en-US" sz="1740" dirty="0">
                <a:solidFill>
                  <a:srgbClr val="376092"/>
                </a:solidFill>
              </a:rPr>
              <a:t>skills deficient or an English language learner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 smtClean="0">
                <a:solidFill>
                  <a:srgbClr val="376092"/>
                </a:solidFill>
              </a:rPr>
              <a:t>Subject </a:t>
            </a:r>
            <a:r>
              <a:rPr lang="en-US" sz="1740" dirty="0">
                <a:solidFill>
                  <a:srgbClr val="376092"/>
                </a:solidFill>
              </a:rPr>
              <a:t>to the juvenile or adult justice system</a:t>
            </a:r>
          </a:p>
          <a:p>
            <a:pPr marL="457200" lvl="0" indent="-330200">
              <a:lnSpc>
                <a:spcPts val="2100"/>
              </a:lnSpc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 smtClean="0">
                <a:solidFill>
                  <a:srgbClr val="376092"/>
                </a:solidFill>
              </a:rPr>
              <a:t>A h</a:t>
            </a:r>
            <a:r>
              <a:rPr lang="en-US" sz="1740" dirty="0">
                <a:solidFill>
                  <a:srgbClr val="376092"/>
                </a:solidFill>
              </a:rPr>
              <a:t>omeless individual </a:t>
            </a:r>
            <a:r>
              <a:rPr lang="en-US" sz="1740" dirty="0" smtClean="0">
                <a:solidFill>
                  <a:srgbClr val="376092"/>
                </a:solidFill>
              </a:rPr>
              <a:t>defined </a:t>
            </a:r>
            <a:r>
              <a:rPr lang="en-US" sz="1740" dirty="0">
                <a:solidFill>
                  <a:srgbClr val="376092"/>
                </a:solidFill>
              </a:rPr>
              <a:t>in </a:t>
            </a:r>
            <a:r>
              <a:rPr lang="en-US" sz="1740" dirty="0" smtClean="0">
                <a:solidFill>
                  <a:srgbClr val="376092"/>
                </a:solidFill>
              </a:rPr>
              <a:t>sec. 41403(6), Violence </a:t>
            </a:r>
            <a:r>
              <a:rPr lang="en-US" sz="1740" dirty="0">
                <a:solidFill>
                  <a:srgbClr val="376092"/>
                </a:solidFill>
              </a:rPr>
              <a:t>Against Women Act (42 U.S.C. 14043e–2(6</a:t>
            </a:r>
            <a:r>
              <a:rPr lang="en-US" sz="1740" dirty="0" smtClean="0">
                <a:solidFill>
                  <a:srgbClr val="376092"/>
                </a:solidFill>
              </a:rPr>
              <a:t>))), </a:t>
            </a:r>
            <a:r>
              <a:rPr lang="en-US" sz="1740" dirty="0">
                <a:solidFill>
                  <a:srgbClr val="376092"/>
                </a:solidFill>
              </a:rPr>
              <a:t>a homeless child or youth, a runaway, in foster care or has aged out of the foster care system, a child eligible for assistance under section </a:t>
            </a:r>
            <a:r>
              <a:rPr lang="en-US" sz="1740" dirty="0" smtClean="0">
                <a:solidFill>
                  <a:srgbClr val="376092"/>
                </a:solidFill>
              </a:rPr>
              <a:t>477, Social </a:t>
            </a:r>
            <a:r>
              <a:rPr lang="en-US" sz="1740" dirty="0">
                <a:solidFill>
                  <a:srgbClr val="376092"/>
                </a:solidFill>
              </a:rPr>
              <a:t>Security Act (42 U.S.C. 677), or in an out-of-home placement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P</a:t>
            </a:r>
            <a:r>
              <a:rPr lang="en-US" sz="1740" dirty="0" smtClean="0">
                <a:solidFill>
                  <a:srgbClr val="376092"/>
                </a:solidFill>
              </a:rPr>
              <a:t>regnant </a:t>
            </a:r>
            <a:r>
              <a:rPr lang="en-US" sz="1740" dirty="0">
                <a:solidFill>
                  <a:srgbClr val="376092"/>
                </a:solidFill>
              </a:rPr>
              <a:t>or parenting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A</a:t>
            </a:r>
            <a:r>
              <a:rPr lang="en-US" sz="1740" dirty="0" smtClean="0">
                <a:solidFill>
                  <a:srgbClr val="376092"/>
                </a:solidFill>
              </a:rPr>
              <a:t>n </a:t>
            </a:r>
            <a:r>
              <a:rPr lang="en-US" sz="1740" dirty="0">
                <a:solidFill>
                  <a:srgbClr val="376092"/>
                </a:solidFill>
              </a:rPr>
              <a:t>individual with a disability</a:t>
            </a:r>
          </a:p>
          <a:p>
            <a:pPr marL="457200" lvl="0" indent="-330200" rtl="0">
              <a:lnSpc>
                <a:spcPts val="21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1740" dirty="0">
                <a:solidFill>
                  <a:srgbClr val="376092"/>
                </a:solidFill>
              </a:rPr>
              <a:t>L</a:t>
            </a:r>
            <a:r>
              <a:rPr lang="en-US" sz="1740" dirty="0" smtClean="0">
                <a:solidFill>
                  <a:srgbClr val="376092"/>
                </a:solidFill>
              </a:rPr>
              <a:t>ow-income </a:t>
            </a:r>
            <a:r>
              <a:rPr lang="en-US" sz="1740" dirty="0">
                <a:solidFill>
                  <a:srgbClr val="376092"/>
                </a:solidFill>
              </a:rPr>
              <a:t>individual who requires additional assistance to enter or complete an educational program or to secure or hold employment</a:t>
            </a:r>
          </a:p>
          <a:p>
            <a:pPr lvl="0" rtl="0">
              <a:spcBef>
                <a:spcPts val="0"/>
              </a:spcBef>
              <a:buNone/>
            </a:pPr>
            <a:endParaRPr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1084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59906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Changes to Youth Eligibility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0" name="Shape 100"/>
          <p:cNvSpPr txBox="1"/>
          <p:nvPr>
            <p:custDataLst>
              <p:tags r:id="rId4"/>
            </p:custDataLst>
          </p:nvPr>
        </p:nvSpPr>
        <p:spPr>
          <a:xfrm>
            <a:off x="184800" y="1575137"/>
            <a:ext cx="86981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76092"/>
                </a:solidFill>
              </a:rPr>
              <a:t>In-School Youth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8">
            <a:alphaModFix/>
          </a:blip>
          <a:srcRect l="3411" t="13837" r="16518"/>
          <a:stretch/>
        </p:blipFill>
        <p:spPr>
          <a:xfrm>
            <a:off x="4819950" y="2210512"/>
            <a:ext cx="3562050" cy="31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custDataLst>
              <p:tags r:id="rId5"/>
            </p:custDataLst>
          </p:nvPr>
        </p:nvSpPr>
        <p:spPr>
          <a:xfrm>
            <a:off x="529126" y="2168537"/>
            <a:ext cx="4290824" cy="36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376092"/>
                </a:solidFill>
              </a:rPr>
              <a:t>To be </a:t>
            </a:r>
            <a:r>
              <a:rPr lang="en-US" sz="2200" dirty="0" smtClean="0">
                <a:solidFill>
                  <a:srgbClr val="376092"/>
                </a:solidFill>
              </a:rPr>
              <a:t>eligible </a:t>
            </a:r>
            <a:r>
              <a:rPr lang="en-US" sz="2200" dirty="0">
                <a:solidFill>
                  <a:srgbClr val="376092"/>
                </a:solidFill>
              </a:rPr>
              <a:t>youth must be:</a:t>
            </a:r>
            <a:br>
              <a:rPr lang="en-US" sz="2200" dirty="0">
                <a:solidFill>
                  <a:srgbClr val="376092"/>
                </a:solidFill>
              </a:rPr>
            </a:br>
            <a:endParaRPr lang="en-US" sz="1200" dirty="0">
              <a:solidFill>
                <a:srgbClr val="376092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200" dirty="0">
                <a:solidFill>
                  <a:srgbClr val="376092"/>
                </a:solidFill>
              </a:rPr>
              <a:t>Aged 14 to 21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None/>
            </a:pPr>
            <a:endParaRPr sz="900" dirty="0">
              <a:solidFill>
                <a:srgbClr val="376092"/>
              </a:solidFill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200" dirty="0" smtClean="0">
                <a:solidFill>
                  <a:srgbClr val="376092"/>
                </a:solidFill>
              </a:rPr>
              <a:t>Low-income* </a:t>
            </a:r>
          </a:p>
          <a:p>
            <a:pPr marL="88900" lvl="0" rtl="0">
              <a:lnSpc>
                <a:spcPct val="100000"/>
              </a:lnSpc>
              <a:spcBef>
                <a:spcPts val="0"/>
              </a:spcBef>
              <a:buClr>
                <a:srgbClr val="376092"/>
              </a:buClr>
              <a:buSzPct val="100000"/>
            </a:pPr>
            <a:endParaRPr lang="en-US" sz="900" dirty="0" smtClean="0">
              <a:solidFill>
                <a:srgbClr val="376092"/>
              </a:solidFill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200" dirty="0">
                <a:solidFill>
                  <a:srgbClr val="376092"/>
                </a:solidFill>
              </a:rPr>
              <a:t>A</a:t>
            </a:r>
            <a:r>
              <a:rPr lang="en-US" sz="2200" dirty="0" smtClean="0">
                <a:solidFill>
                  <a:srgbClr val="376092"/>
                </a:solidFill>
              </a:rPr>
              <a:t>nd one or more additional conditions </a:t>
            </a:r>
            <a:endParaRPr lang="en-US" sz="2200" dirty="0">
              <a:solidFill>
                <a:srgbClr val="376092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376092"/>
              </a:solidFill>
            </a:endParaRP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376092"/>
                </a:solidFill>
              </a:rPr>
              <a:t>* Youth receiving or eligible to  receive a free or reduced price school lunch are considered 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376092"/>
                </a:solidFill>
              </a:rPr>
              <a:t>   “low income” under WIOA</a:t>
            </a:r>
            <a:r>
              <a:rPr lang="en-US" sz="2200" dirty="0" smtClean="0">
                <a:solidFill>
                  <a:schemeClr val="dk1"/>
                </a:solidFill>
              </a:rPr>
              <a:t/>
            </a:r>
            <a:br>
              <a:rPr lang="en-US" sz="2200" dirty="0" smtClean="0">
                <a:solidFill>
                  <a:schemeClr val="dk1"/>
                </a:solidFill>
              </a:rPr>
            </a:br>
            <a:endParaRPr sz="2200" b="1" dirty="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2210512"/>
            <a:ext cx="3560064" cy="3169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956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Changes to Youth Eligibility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0" name="Shape 110"/>
          <p:cNvSpPr txBox="1"/>
          <p:nvPr>
            <p:custDataLst>
              <p:tags r:id="rId4"/>
            </p:custDataLst>
          </p:nvPr>
        </p:nvSpPr>
        <p:spPr>
          <a:xfrm>
            <a:off x="555762" y="2161825"/>
            <a:ext cx="5616438" cy="3475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376092"/>
                </a:solidFill>
              </a:rPr>
              <a:t>Basic </a:t>
            </a:r>
            <a:r>
              <a:rPr lang="en-US" sz="2000" dirty="0">
                <a:solidFill>
                  <a:srgbClr val="376092"/>
                </a:solidFill>
              </a:rPr>
              <a:t>skills deficient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English language learner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An offender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Homeless, a runaway, in foster care or has </a:t>
            </a:r>
            <a:br>
              <a:rPr lang="en-US" sz="2000" dirty="0">
                <a:solidFill>
                  <a:srgbClr val="376092"/>
                </a:solidFill>
              </a:rPr>
            </a:br>
            <a:r>
              <a:rPr lang="en-US" sz="2000" dirty="0">
                <a:solidFill>
                  <a:srgbClr val="376092"/>
                </a:solidFill>
              </a:rPr>
              <a:t>aged out of the foster care system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Pregnant or parenting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Disabled </a:t>
            </a:r>
          </a:p>
          <a:p>
            <a:pPr marL="457200" lvl="0" indent="-342900" rtl="0">
              <a:spcBef>
                <a:spcPts val="0"/>
              </a:spcBef>
              <a:spcAft>
                <a:spcPts val="400"/>
              </a:spcAft>
              <a:buClr>
                <a:srgbClr val="376092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376092"/>
                </a:solidFill>
              </a:rPr>
              <a:t>Requires additional assistance to enter or </a:t>
            </a:r>
            <a:br>
              <a:rPr lang="en-US" sz="2000" dirty="0">
                <a:solidFill>
                  <a:srgbClr val="376092"/>
                </a:solidFill>
              </a:rPr>
            </a:br>
            <a:r>
              <a:rPr lang="en-US" sz="2000" dirty="0">
                <a:solidFill>
                  <a:srgbClr val="376092"/>
                </a:solidFill>
              </a:rPr>
              <a:t>complete an educational program or to </a:t>
            </a:r>
            <a:r>
              <a:rPr lang="en-US" sz="2000" dirty="0" smtClean="0">
                <a:solidFill>
                  <a:srgbClr val="376092"/>
                </a:solidFill>
              </a:rPr>
              <a:t>secure or </a:t>
            </a:r>
            <a:r>
              <a:rPr lang="en-US" sz="2000" dirty="0">
                <a:solidFill>
                  <a:srgbClr val="376092"/>
                </a:solidFill>
              </a:rPr>
              <a:t>hold employment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11" name="Shape 111"/>
          <p:cNvSpPr txBox="1"/>
          <p:nvPr>
            <p:custDataLst>
              <p:tags r:id="rId5"/>
            </p:custDataLst>
          </p:nvPr>
        </p:nvSpPr>
        <p:spPr>
          <a:xfrm>
            <a:off x="79625" y="1549100"/>
            <a:ext cx="86981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 In-School Youth – Additional Conditions</a:t>
            </a:r>
            <a:endParaRPr lang="en-US" sz="2400" b="1" dirty="0">
              <a:solidFill>
                <a:srgbClr val="376092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8">
            <a:alphaModFix/>
          </a:blip>
          <a:srcRect l="28946"/>
          <a:stretch/>
        </p:blipFill>
        <p:spPr>
          <a:xfrm>
            <a:off x="6453312" y="2479276"/>
            <a:ext cx="1697577" cy="28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5" y="2483758"/>
            <a:ext cx="1694688" cy="2840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070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New Youth Program Elements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2400" y="2135679"/>
            <a:ext cx="5715000" cy="373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1900" dirty="0"/>
              <a:t>Financial </a:t>
            </a:r>
            <a:r>
              <a:rPr lang="en-US" sz="1900" dirty="0" smtClean="0"/>
              <a:t>literacy</a:t>
            </a:r>
            <a:endParaRPr lang="en-US" sz="400" dirty="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1900" dirty="0"/>
              <a:t>Entrepreneurial skills </a:t>
            </a:r>
            <a:r>
              <a:rPr lang="en-US" sz="1900" dirty="0" smtClean="0"/>
              <a:t>training</a:t>
            </a:r>
            <a:endParaRPr lang="en-US" sz="400" dirty="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1900" dirty="0"/>
              <a:t>Services that provide labor market and employment information in the local </a:t>
            </a:r>
            <a:r>
              <a:rPr lang="en-US" sz="1900" dirty="0" smtClean="0"/>
              <a:t>area</a:t>
            </a:r>
            <a:endParaRPr lang="en-US" sz="400" dirty="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1900" dirty="0"/>
              <a:t>Activities that help youth transition to postsecondary education and </a:t>
            </a:r>
            <a:r>
              <a:rPr lang="en-US" sz="1900" dirty="0" smtClean="0"/>
              <a:t>training</a:t>
            </a:r>
            <a:endParaRPr lang="en-US" sz="400" dirty="0"/>
          </a:p>
          <a:p>
            <a: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1900" dirty="0"/>
              <a:t>Education offered concurrently with and in the same context as workforce preparation activities and training for a specific occupation or occupational cluster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0" name="Shape 140"/>
          <p:cNvSpPr txBox="1"/>
          <p:nvPr>
            <p:custDataLst>
              <p:tags r:id="rId5"/>
            </p:custDataLst>
          </p:nvPr>
        </p:nvSpPr>
        <p:spPr>
          <a:xfrm>
            <a:off x="304800" y="1470225"/>
            <a:ext cx="8534399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76092"/>
                </a:solidFill>
              </a:rPr>
              <a:t>Five New Elements (total of 14 program elements)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4702" y="2174024"/>
            <a:ext cx="2381309" cy="352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64" y="2177137"/>
            <a:ext cx="2377440" cy="3523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108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4074" y="76200"/>
            <a:ext cx="7482125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Emphasis on </a:t>
            </a:r>
            <a:r>
              <a:rPr lang="en-US" sz="3200" b="1" dirty="0" smtClean="0"/>
              <a:t>Work-based Learning</a:t>
            </a:r>
            <a:endParaRPr lang="en-US" sz="3200" b="1"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445100" y="2151137"/>
            <a:ext cx="4394099" cy="360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/>
              <a:t>At least </a:t>
            </a:r>
            <a:r>
              <a:rPr lang="en-US" sz="2200" b="1" dirty="0"/>
              <a:t>20%</a:t>
            </a:r>
            <a:r>
              <a:rPr lang="en-US" sz="2200" dirty="0"/>
              <a:t> of local Youth formula funds must be used for work activities such as: </a:t>
            </a:r>
            <a:br>
              <a:rPr lang="en-US" sz="2200" dirty="0"/>
            </a:br>
            <a:endParaRPr lang="en-US" sz="1000" dirty="0"/>
          </a:p>
          <a:p>
            <a:pPr marL="914400" lvl="0" indent="-36830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200" dirty="0"/>
              <a:t>Summer jobs</a:t>
            </a:r>
          </a:p>
          <a:p>
            <a:pPr marL="914400" lvl="0" indent="-36830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200" dirty="0"/>
              <a:t>Pre-apprenticeship</a:t>
            </a:r>
          </a:p>
          <a:p>
            <a:pPr marL="914400" lvl="0" indent="-36830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200" dirty="0"/>
              <a:t>On-the-job training</a:t>
            </a:r>
          </a:p>
          <a:p>
            <a:pPr marL="914400" lvl="0" indent="-368300" rtl="0">
              <a:lnSpc>
                <a:spcPct val="115000"/>
              </a:lnSpc>
              <a:spcBef>
                <a:spcPts val="0"/>
              </a:spcBef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200" dirty="0"/>
              <a:t>Internships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grpSp>
        <p:nvGrpSpPr>
          <p:cNvPr id="150" name="Shape 150"/>
          <p:cNvGrpSpPr/>
          <p:nvPr/>
        </p:nvGrpSpPr>
        <p:grpSpPr>
          <a:xfrm>
            <a:off x="73750" y="2559538"/>
            <a:ext cx="4451650" cy="3061024"/>
            <a:chOff x="214075" y="2485576"/>
            <a:chExt cx="4451650" cy="3061024"/>
          </a:xfrm>
        </p:grpSpPr>
        <p:pic>
          <p:nvPicPr>
            <p:cNvPr id="151" name="Shape 15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14075" y="2485576"/>
              <a:ext cx="4451650" cy="3061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Shape 152"/>
            <p:cNvSpPr txBox="1"/>
            <p:nvPr>
              <p:custDataLst>
                <p:tags r:id="rId6"/>
              </p:custDataLst>
            </p:nvPr>
          </p:nvSpPr>
          <p:spPr>
            <a:xfrm>
              <a:off x="1281925" y="3698400"/>
              <a:ext cx="2133599" cy="635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b="1" dirty="0">
                  <a:solidFill>
                    <a:schemeClr val="lt1"/>
                  </a:solidFill>
                </a:rPr>
                <a:t>Local Youth Formula Funds</a:t>
              </a:r>
            </a:p>
          </p:txBody>
        </p:sp>
        <p:sp>
          <p:nvSpPr>
            <p:cNvPr id="153" name="Shape 153"/>
            <p:cNvSpPr txBox="1"/>
            <p:nvPr>
              <p:custDataLst>
                <p:tags r:id="rId7"/>
              </p:custDataLst>
            </p:nvPr>
          </p:nvSpPr>
          <p:spPr>
            <a:xfrm>
              <a:off x="2708125" y="2873225"/>
              <a:ext cx="707399" cy="453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20%</a:t>
              </a:r>
            </a:p>
          </p:txBody>
        </p:sp>
      </p:grpSp>
      <p:sp>
        <p:nvSpPr>
          <p:cNvPr id="154" name="Shape 154"/>
          <p:cNvSpPr txBox="1"/>
          <p:nvPr>
            <p:custDataLst>
              <p:tags r:id="rId5"/>
            </p:custDataLst>
          </p:nvPr>
        </p:nvSpPr>
        <p:spPr>
          <a:xfrm>
            <a:off x="222900" y="1515762"/>
            <a:ext cx="86981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376092"/>
                </a:solidFill>
              </a:rPr>
              <a:t>Funding Work Experiences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" y="2572750"/>
            <a:ext cx="4449712" cy="305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193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5894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/>
              <a:t>Other Key Provisions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91250" y="2005401"/>
            <a:ext cx="4743600" cy="383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000" dirty="0"/>
              <a:t>WIOA requires </a:t>
            </a:r>
            <a:r>
              <a:rPr lang="en-US" sz="2000" b="1" dirty="0"/>
              <a:t>75%</a:t>
            </a:r>
            <a:r>
              <a:rPr lang="en-US" sz="2000" dirty="0"/>
              <a:t> of state and local Youth funding be used for out-of-school youth.</a:t>
            </a:r>
            <a:br>
              <a:rPr lang="en-US" sz="2000" dirty="0"/>
            </a:br>
            <a:endParaRPr lang="en-US" sz="800" dirty="0"/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76092"/>
              </a:buClr>
              <a:buSzPct val="100000"/>
              <a:buFont typeface="Noto Symbol"/>
              <a:buChar char="○"/>
            </a:pPr>
            <a:r>
              <a:rPr lang="en-US" sz="2000" b="1" dirty="0"/>
              <a:t>50%</a:t>
            </a:r>
            <a:r>
              <a:rPr lang="en-US" sz="2000" dirty="0"/>
              <a:t> exception for states that receive a minimum allotment.  </a:t>
            </a:r>
            <a:br>
              <a:rPr lang="en-US" sz="2000" dirty="0"/>
            </a:br>
            <a:endParaRPr lang="en-US" sz="1050" dirty="0"/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76092"/>
              </a:buClr>
              <a:buSzPct val="100000"/>
              <a:buFont typeface="Noto Symbol"/>
              <a:buChar char="●"/>
            </a:pPr>
            <a:r>
              <a:rPr lang="en-US" sz="2000" dirty="0"/>
              <a:t>Under WIOA, Youth Councils are no longer required; however, Standing Youth Committees are encouraged.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 l="18630" t="2775" r="17868" b="2822"/>
          <a:stretch/>
        </p:blipFill>
        <p:spPr>
          <a:xfrm>
            <a:off x="213875" y="2005400"/>
            <a:ext cx="3754724" cy="3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5" y="2007927"/>
            <a:ext cx="3754826" cy="3724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4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FYSB Grantee Workforce Highlights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62200"/>
            <a:ext cx="80772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b="1" dirty="0"/>
              <a:t>Betsy Vidlak</a:t>
            </a:r>
            <a:r>
              <a:rPr lang="en-US" dirty="0"/>
              <a:t>, Director of Youth Programs, Community Action Partnership of Western Nebraska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Action Partnership of Western Nebraska (CAPWYN) – An RHY Program Perspective </a:t>
            </a:r>
            <a:r>
              <a:rPr lang="en-US" dirty="0" smtClean="0">
                <a:hlinkClick r:id="rId3"/>
              </a:rPr>
              <a:t>www.capwn.org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rgbClr val="376092"/>
                </a:solidFill>
              </a:rPr>
              <a:t>Our Services:</a:t>
            </a:r>
          </a:p>
          <a:p>
            <a:r>
              <a:rPr lang="en-US" sz="4000" dirty="0">
                <a:solidFill>
                  <a:srgbClr val="376092"/>
                </a:solidFill>
              </a:rPr>
              <a:t>Teen Outreach Program</a:t>
            </a:r>
          </a:p>
          <a:p>
            <a:r>
              <a:rPr lang="en-US" sz="4000" dirty="0">
                <a:solidFill>
                  <a:srgbClr val="376092"/>
                </a:solidFill>
              </a:rPr>
              <a:t>Group Home</a:t>
            </a:r>
          </a:p>
          <a:p>
            <a:r>
              <a:rPr lang="en-US" sz="4000" dirty="0">
                <a:solidFill>
                  <a:srgbClr val="376092"/>
                </a:solidFill>
              </a:rPr>
              <a:t>Youth Shelter</a:t>
            </a:r>
          </a:p>
          <a:p>
            <a:r>
              <a:rPr lang="en-US" sz="4000" dirty="0">
                <a:solidFill>
                  <a:srgbClr val="376092"/>
                </a:solidFill>
              </a:rPr>
              <a:t>Housing Programs 	</a:t>
            </a:r>
          </a:p>
          <a:p>
            <a:pPr lvl="1"/>
            <a:r>
              <a:rPr lang="en-US" sz="3600" dirty="0">
                <a:solidFill>
                  <a:srgbClr val="376092"/>
                </a:solidFill>
              </a:rPr>
              <a:t>	Transitional Supportive Housing</a:t>
            </a:r>
          </a:p>
          <a:p>
            <a:pPr lvl="1"/>
            <a:r>
              <a:rPr lang="en-US" sz="3600" dirty="0">
                <a:solidFill>
                  <a:srgbClr val="376092"/>
                </a:solidFill>
              </a:rPr>
              <a:t>	Permanent Supportive Housing</a:t>
            </a:r>
          </a:p>
          <a:p>
            <a:pPr lvl="1"/>
            <a:r>
              <a:rPr lang="en-US" sz="3600" dirty="0">
                <a:solidFill>
                  <a:srgbClr val="376092"/>
                </a:solidFill>
              </a:rPr>
              <a:t>	Supportive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85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Relationships with Local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get started?</a:t>
            </a:r>
          </a:p>
          <a:p>
            <a:endParaRPr lang="en-US" dirty="0"/>
          </a:p>
          <a:p>
            <a:r>
              <a:rPr lang="en-US" dirty="0" smtClean="0"/>
              <a:t>Where can we work together?</a:t>
            </a:r>
          </a:p>
          <a:p>
            <a:endParaRPr lang="en-US" dirty="0"/>
          </a:p>
          <a:p>
            <a:r>
              <a:rPr lang="en-US" dirty="0" smtClean="0"/>
              <a:t>What resources are available?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1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362200"/>
            <a:ext cx="59436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Maisha Meminger</a:t>
            </a:r>
          </a:p>
          <a:p>
            <a:pPr marL="0" indent="0">
              <a:buNone/>
            </a:pPr>
            <a:r>
              <a:rPr lang="en-US" dirty="0"/>
              <a:t>Division of Youth Services, U.S. Department of Labor, Employment and Training Administration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4126"/>
            <a:ext cx="1600200" cy="17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Youth utilizing Vocational Rehabilitation</a:t>
            </a:r>
          </a:p>
          <a:p>
            <a:pPr lvl="1"/>
            <a:r>
              <a:rPr lang="en-US" dirty="0" smtClean="0"/>
              <a:t>Services received</a:t>
            </a:r>
          </a:p>
          <a:p>
            <a:pPr lvl="1"/>
            <a:r>
              <a:rPr lang="en-US" dirty="0" smtClean="0"/>
              <a:t>On the Job Training</a:t>
            </a:r>
          </a:p>
          <a:p>
            <a:pPr lvl="1"/>
            <a:r>
              <a:rPr lang="en-US" dirty="0" smtClean="0"/>
              <a:t>Collaborative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Youth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</a:p>
          <a:p>
            <a:endParaRPr lang="en-US" dirty="0"/>
          </a:p>
          <a:p>
            <a:r>
              <a:rPr lang="en-US" dirty="0" smtClean="0"/>
              <a:t>What opportunities are there to move forward?</a:t>
            </a:r>
          </a:p>
          <a:p>
            <a:endParaRPr lang="en-US" dirty="0"/>
          </a:p>
          <a:p>
            <a:r>
              <a:rPr lang="en-US" dirty="0" smtClean="0"/>
              <a:t>Social Enterprise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8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62200"/>
            <a:ext cx="78486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b="1" dirty="0"/>
              <a:t>Kristen </a:t>
            </a:r>
            <a:r>
              <a:rPr lang="en-US" b="1" dirty="0" smtClean="0"/>
              <a:t>Pavlik</a:t>
            </a:r>
            <a:r>
              <a:rPr lang="en-US" dirty="0" smtClean="0"/>
              <a:t>, Social Change and Prevention Initiative Coordinator, Florida </a:t>
            </a:r>
            <a:r>
              <a:rPr lang="en-US" dirty="0"/>
              <a:t>Coalition Against Domestic Violence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296" y="0"/>
            <a:ext cx="7337502" cy="12705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Florida Coalition Against Domestic Violence: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Justice Initiatives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92174"/>
            <a:ext cx="1923669" cy="60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9" y="1133356"/>
            <a:ext cx="86867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FCADV Economic Justice Workgroup: 2013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and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Economic Opportunity (DEO)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Steps to Collaborate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 (FAQ)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Build Local Level Relationships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76092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0"/>
            <a:ext cx="169821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62200"/>
            <a:ext cx="78486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b="1" dirty="0"/>
              <a:t>Justin </a:t>
            </a:r>
            <a:r>
              <a:rPr lang="en-US" b="1" dirty="0" err="1"/>
              <a:t>Beene</a:t>
            </a:r>
            <a:r>
              <a:rPr lang="en-US" dirty="0"/>
              <a:t>, Youth Services Department Manager, Bethany Christian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6969" y="0"/>
            <a:ext cx="4432500" cy="1341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200" dirty="0" smtClean="0"/>
              <a:t>Bethany Christian Services</a:t>
            </a:r>
            <a:endParaRPr lang="en-US" sz="3200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4495800" cy="4061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142240" indent="0">
              <a:spcBef>
                <a:spcPts val="0"/>
              </a:spcBef>
              <a:buClr>
                <a:srgbClr val="A5A5A5"/>
              </a:buClr>
              <a:buNone/>
            </a:pPr>
            <a:r>
              <a:rPr lang="en-US" sz="2200" b="1" dirty="0" smtClean="0">
                <a:solidFill>
                  <a:srgbClr val="376092"/>
                </a:solidFill>
              </a:rPr>
              <a:t>Getting Started…..</a:t>
            </a:r>
          </a:p>
          <a:p>
            <a:pPr marL="599440" indent="-45720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Social Enterprise, Building Bridges Professional Services</a:t>
            </a:r>
          </a:p>
          <a:p>
            <a:pPr marL="599440" indent="-45720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Joined the local Workforce Development Board’s Youth Council</a:t>
            </a:r>
          </a:p>
          <a:p>
            <a:pPr marL="599440" indent="-45720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Applied to be a youth contractor</a:t>
            </a:r>
          </a:p>
          <a:p>
            <a:pPr marL="599440" indent="-45720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Integrated TPP via TOP (16 week program)</a:t>
            </a:r>
          </a:p>
          <a:p>
            <a:pPr marL="599440" indent="-457200">
              <a:spcBef>
                <a:spcPts val="0"/>
              </a:spcBef>
              <a:buClr>
                <a:srgbClr val="376092"/>
              </a:buClr>
            </a:pPr>
            <a:r>
              <a:rPr lang="en-US" sz="2200" dirty="0">
                <a:solidFill>
                  <a:srgbClr val="376092"/>
                </a:solidFill>
              </a:rPr>
              <a:t>DOL </a:t>
            </a:r>
            <a:r>
              <a:rPr lang="en-US" sz="2200" dirty="0" err="1">
                <a:solidFill>
                  <a:srgbClr val="376092"/>
                </a:solidFill>
              </a:rPr>
              <a:t>YouthBuild</a:t>
            </a:r>
            <a:r>
              <a:rPr lang="en-US" sz="2200" dirty="0">
                <a:solidFill>
                  <a:srgbClr val="376092"/>
                </a:solidFill>
              </a:rPr>
              <a:t> </a:t>
            </a:r>
            <a:r>
              <a:rPr lang="en-US" sz="2200" dirty="0" smtClean="0">
                <a:solidFill>
                  <a:srgbClr val="376092"/>
                </a:solidFill>
              </a:rPr>
              <a:t>program</a:t>
            </a:r>
            <a:r>
              <a:rPr lang="en-US" sz="2200" dirty="0">
                <a:solidFill>
                  <a:srgbClr val="376092"/>
                </a:solidFill>
              </a:rPr>
              <a:t> </a:t>
            </a:r>
            <a:r>
              <a:rPr lang="en-US" sz="2200" dirty="0" smtClean="0">
                <a:solidFill>
                  <a:srgbClr val="376092"/>
                </a:solidFill>
              </a:rPr>
              <a:t>(7 months)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172201" y="6492877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4" y="2037617"/>
            <a:ext cx="3189767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21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-31898"/>
            <a:ext cx="4432500" cy="1341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200" dirty="0" smtClean="0"/>
              <a:t>Bethany Christian Services</a:t>
            </a:r>
            <a:endParaRPr lang="en-US" sz="3200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4154672" cy="40931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142240" indent="0">
              <a:spcBef>
                <a:spcPts val="0"/>
              </a:spcBef>
              <a:buClr>
                <a:srgbClr val="A5A5A5"/>
              </a:buClr>
              <a:buNone/>
            </a:pPr>
            <a:r>
              <a:rPr lang="en-US" sz="2200" dirty="0" smtClean="0">
                <a:solidFill>
                  <a:srgbClr val="376092"/>
                </a:solidFill>
              </a:rPr>
              <a:t>Lessons Learned/Success Realized….</a:t>
            </a:r>
          </a:p>
          <a:p>
            <a:pPr marL="485140">
              <a:spcBef>
                <a:spcPts val="0"/>
              </a:spcBef>
              <a:buClr>
                <a:srgbClr val="A5A5A5"/>
              </a:buClr>
            </a:pPr>
            <a:endParaRPr lang="en-US" sz="2200" dirty="0">
              <a:solidFill>
                <a:srgbClr val="376092"/>
              </a:solidFill>
            </a:endParaRP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Immediate celebration of success (</a:t>
            </a:r>
            <a:r>
              <a:rPr lang="en-US" sz="2200" dirty="0" err="1" smtClean="0">
                <a:solidFill>
                  <a:srgbClr val="376092"/>
                </a:solidFill>
              </a:rPr>
              <a:t>i.e</a:t>
            </a:r>
            <a:r>
              <a:rPr lang="en-US" sz="2200" dirty="0" smtClean="0">
                <a:solidFill>
                  <a:srgbClr val="376092"/>
                </a:solidFill>
              </a:rPr>
              <a:t> student of the week)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Concepts can be applied in real life and then reflected on (</a:t>
            </a:r>
            <a:r>
              <a:rPr lang="en-US" sz="2200" dirty="0" err="1" smtClean="0">
                <a:solidFill>
                  <a:srgbClr val="376092"/>
                </a:solidFill>
              </a:rPr>
              <a:t>i.e</a:t>
            </a:r>
            <a:r>
              <a:rPr lang="en-US" sz="2200" dirty="0" smtClean="0">
                <a:solidFill>
                  <a:srgbClr val="376092"/>
                </a:solidFill>
              </a:rPr>
              <a:t> trauma triggers in the workplace)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>
                <a:solidFill>
                  <a:srgbClr val="376092"/>
                </a:solidFill>
              </a:rPr>
              <a:t>Youth come to us!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>
                <a:solidFill>
                  <a:srgbClr val="376092"/>
                </a:solidFill>
              </a:rPr>
              <a:t>Youth </a:t>
            </a:r>
            <a:r>
              <a:rPr lang="en-US" sz="2200" dirty="0" smtClean="0">
                <a:solidFill>
                  <a:srgbClr val="376092"/>
                </a:solidFill>
              </a:rPr>
              <a:t>hired by the organization</a:t>
            </a:r>
            <a:endParaRPr lang="en-US" sz="2200" dirty="0">
              <a:solidFill>
                <a:srgbClr val="376092"/>
              </a:solidFill>
            </a:endParaRPr>
          </a:p>
          <a:p>
            <a:pPr marL="485140">
              <a:spcBef>
                <a:spcPts val="0"/>
              </a:spcBef>
              <a:buClr>
                <a:srgbClr val="A5A5A5"/>
              </a:buClr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172201" y="6492877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60" y="1467485"/>
            <a:ext cx="2464878" cy="43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6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79745" y="-63795"/>
            <a:ext cx="4432500" cy="1341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200" dirty="0" smtClean="0"/>
              <a:t>Bethany Christian Services</a:t>
            </a:r>
            <a:endParaRPr lang="en-US" sz="3200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960089" y="1956738"/>
            <a:ext cx="3649100" cy="3403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00660">
              <a:spcBef>
                <a:spcPts val="0"/>
              </a:spcBef>
              <a:buClr>
                <a:srgbClr val="A5A5A5"/>
              </a:buClr>
              <a:buNone/>
            </a:pPr>
            <a:endParaRPr lang="en-US" sz="2200" dirty="0" smtClean="0">
              <a:solidFill>
                <a:schemeClr val="dk1"/>
              </a:solidFill>
            </a:endParaRPr>
          </a:p>
          <a:p>
            <a:pPr indent="-200660">
              <a:spcBef>
                <a:spcPts val="0"/>
              </a:spcBef>
              <a:buClr>
                <a:srgbClr val="A5A5A5"/>
              </a:buClr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172201" y="6492877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2" y="1513538"/>
            <a:ext cx="3596462" cy="4289899"/>
          </a:xfrm>
          <a:prstGeom prst="rect">
            <a:avLst/>
          </a:prstGeom>
        </p:spPr>
      </p:pic>
      <p:sp>
        <p:nvSpPr>
          <p:cNvPr id="9" name="Shape 123"/>
          <p:cNvSpPr txBox="1">
            <a:spLocks/>
          </p:cNvSpPr>
          <p:nvPr/>
        </p:nvSpPr>
        <p:spPr>
          <a:xfrm>
            <a:off x="4666644" y="1295400"/>
            <a:ext cx="3894699" cy="40931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240" indent="0">
              <a:spcBef>
                <a:spcPts val="0"/>
              </a:spcBef>
              <a:buClr>
                <a:srgbClr val="A5A5A5"/>
              </a:buClr>
              <a:buNone/>
            </a:pPr>
            <a:r>
              <a:rPr lang="en-US" sz="2200" dirty="0" smtClean="0">
                <a:solidFill>
                  <a:srgbClr val="376092"/>
                </a:solidFill>
              </a:rPr>
              <a:t>Moving Forward……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Connect with local Workforce Development Board and Youth Contractors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Listen and provide added-value without creating more work for them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Think outside the box (</a:t>
            </a:r>
            <a:r>
              <a:rPr lang="en-US" sz="2200" dirty="0" err="1" smtClean="0">
                <a:solidFill>
                  <a:srgbClr val="376092"/>
                </a:solidFill>
              </a:rPr>
              <a:t>i.e</a:t>
            </a:r>
            <a:r>
              <a:rPr lang="en-US" sz="2200" dirty="0" smtClean="0">
                <a:solidFill>
                  <a:srgbClr val="376092"/>
                </a:solidFill>
              </a:rPr>
              <a:t> youth facilitating classes)</a:t>
            </a:r>
          </a:p>
          <a:p>
            <a:pPr marL="485140">
              <a:spcBef>
                <a:spcPts val="0"/>
              </a:spcBef>
              <a:buClr>
                <a:srgbClr val="376092"/>
              </a:buClr>
            </a:pPr>
            <a:r>
              <a:rPr lang="en-US" sz="2200" dirty="0" smtClean="0">
                <a:solidFill>
                  <a:srgbClr val="376092"/>
                </a:solidFill>
              </a:rPr>
              <a:t>CSL focused on employment skills</a:t>
            </a:r>
          </a:p>
          <a:p>
            <a:pPr marL="485140">
              <a:spcBef>
                <a:spcPts val="0"/>
              </a:spcBef>
              <a:buClr>
                <a:srgbClr val="A5A5A5"/>
              </a:buClr>
            </a:pPr>
            <a:endParaRPr lang="en-US" sz="2200" dirty="0" smtClean="0">
              <a:solidFill>
                <a:schemeClr val="dk1"/>
              </a:solidFill>
            </a:endParaRPr>
          </a:p>
          <a:p>
            <a:pPr marL="485140">
              <a:spcBef>
                <a:spcPts val="0"/>
              </a:spcBef>
              <a:buClr>
                <a:srgbClr val="A5A5A5"/>
              </a:buClr>
            </a:pPr>
            <a:endParaRPr lang="en-US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1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FYSB-WIOA Connection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WIOA states about the Runaway and Homeless Youth and other vulnerable FYSB populations (e.g., domestic violence survivors</a:t>
            </a:r>
            <a:r>
              <a:rPr lang="en-US" dirty="0" smtClean="0"/>
              <a:t>)</a:t>
            </a:r>
          </a:p>
          <a:p>
            <a:r>
              <a:rPr lang="en-US" dirty="0"/>
              <a:t>How FYSB grantees should access employment services and supports from local American Job </a:t>
            </a:r>
            <a:r>
              <a:rPr lang="en-US" dirty="0" smtClean="0"/>
              <a:t>Centers</a:t>
            </a:r>
          </a:p>
          <a:p>
            <a:r>
              <a:rPr lang="en-US" dirty="0"/>
              <a:t>What WIOA Workforce Investment Boards, Youth </a:t>
            </a:r>
            <a:r>
              <a:rPr lang="en-US" dirty="0" smtClean="0"/>
              <a:t>Standing Committees </a:t>
            </a:r>
            <a:r>
              <a:rPr lang="en-US" dirty="0"/>
              <a:t>and other efforts should FYSB grantees </a:t>
            </a:r>
            <a:r>
              <a:rPr lang="en-US" dirty="0" smtClean="0"/>
              <a:t>join</a:t>
            </a:r>
          </a:p>
          <a:p>
            <a:r>
              <a:rPr lang="en-US" dirty="0"/>
              <a:t>Expected WIOA benefits for FYSB grantees, stakeholders and service populations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7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057401" cy="446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1" y="1118937"/>
            <a:ext cx="655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states about the Runaway and Homeless Youth and other vulnerable FYSB populations (e.g., domestic violence survivors</a:t>
            </a: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FYSB grantees should access employment services and supports from local American Job Centers</a:t>
            </a: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Workforce Investment Boards, Youth Committees and other efforts should FYSB grantees join?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WIOA benefits for FYSB grantees, stakeholders and service populations?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happened well under WIOA? </a:t>
            </a:r>
            <a:r>
              <a:rPr lang="en-US" sz="2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267072"/>
            <a:ext cx="8229600" cy="3828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WIOA Website: </a:t>
            </a:r>
            <a:r>
              <a:rPr lang="en-US" sz="2800" dirty="0" smtClean="0">
                <a:hlinkClick r:id="rId4"/>
              </a:rPr>
              <a:t>www.doleta.gov/wioa</a:t>
            </a:r>
            <a:r>
              <a:rPr lang="en-US" sz="28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WIOA Resource Page will provide information and resources for States, local areas, non-profits and other grantees, and other stakeholders to assist with implementation of the Act. This page will be updated to reflect newly developed materials, including responses to frequently asked questions.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Workforce3One.org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WIOA 101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 rot="18373995">
            <a:off x="3927140" y="1951968"/>
            <a:ext cx="497169" cy="35355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to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207056">
            <a:off x="7813342" y="4529238"/>
            <a:ext cx="497169" cy="35355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21"/>
            <a:ext cx="9144000" cy="10668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4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 </a:t>
            </a:r>
          </a:p>
          <a:p>
            <a:pPr marL="0" indent="0" algn="ctr">
              <a:buNone/>
            </a:pPr>
            <a:r>
              <a:rPr lang="en-US" sz="3300" dirty="0"/>
              <a:t>To view America’s Service Locator’s Financial Aid information, visit:  </a:t>
            </a:r>
          </a:p>
          <a:p>
            <a:pPr marL="0" indent="0" algn="ctr">
              <a:buNone/>
            </a:pPr>
            <a:r>
              <a:rPr lang="en-US" sz="3300" u="sng" dirty="0">
                <a:hlinkClick r:id="rId3"/>
              </a:rPr>
              <a:t>http://www.careeronestop.org/EducationTraining/Pay/FinancialAid.aspx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851" y="0"/>
            <a:ext cx="2048149" cy="19309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0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Interagency Working Group on Youth Programs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DB5BB4F-C1A3-4B26-A2DF-F88CD58F1FF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792" r="10708" b="27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34000" y="1676400"/>
            <a:ext cx="3581400" cy="1295400"/>
          </a:xfrm>
          <a:prstGeom prst="wedgeRectCallout">
            <a:avLst>
              <a:gd name="adj1" fmla="val -84872"/>
              <a:gd name="adj2" fmla="val 131430"/>
            </a:avLst>
          </a:prstGeom>
          <a:solidFill>
            <a:srgbClr val="FFFFCC">
              <a:alpha val="84706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b="1" dirty="0" smtClean="0">
                <a:latin typeface="Calibri" pitchFamily="34" charset="0"/>
              </a:rPr>
              <a:t>Map My Community</a:t>
            </a:r>
            <a:r>
              <a:rPr lang="en-US" dirty="0" smtClean="0">
                <a:latin typeface="Calibri" pitchFamily="34" charset="0"/>
              </a:rPr>
              <a:t> enables you to enter a </a:t>
            </a:r>
            <a:r>
              <a:rPr lang="en-US" u="sng" dirty="0" smtClean="0">
                <a:latin typeface="Calibri" pitchFamily="34" charset="0"/>
              </a:rPr>
              <a:t>keyword</a:t>
            </a:r>
            <a:r>
              <a:rPr lang="en-US" dirty="0" smtClean="0">
                <a:latin typeface="Calibri" pitchFamily="34" charset="0"/>
              </a:rPr>
              <a:t> or your </a:t>
            </a:r>
            <a:r>
              <a:rPr lang="en-US" u="sng" dirty="0" smtClean="0">
                <a:latin typeface="Calibri" pitchFamily="34" charset="0"/>
              </a:rPr>
              <a:t>zip code</a:t>
            </a:r>
            <a:r>
              <a:rPr lang="en-US" dirty="0" smtClean="0">
                <a:latin typeface="Calibri" pitchFamily="34" charset="0"/>
              </a:rPr>
              <a:t> and find federally-funded youth programs in your area</a:t>
            </a:r>
            <a:endParaRPr lang="en-US" dirty="0">
              <a:latin typeface="+mn-lt"/>
            </a:endParaRPr>
          </a:p>
        </p:txBody>
      </p:sp>
      <p:sp>
        <p:nvSpPr>
          <p:cNvPr id="8" name="Up Arrow 7"/>
          <p:cNvSpPr/>
          <p:nvPr/>
        </p:nvSpPr>
        <p:spPr>
          <a:xfrm rot="18733518">
            <a:off x="3631101" y="901189"/>
            <a:ext cx="932274" cy="1356035"/>
          </a:xfrm>
          <a:prstGeom prst="upArrow">
            <a:avLst/>
          </a:prstGeom>
          <a:solidFill>
            <a:srgbClr val="FFFF99">
              <a:alpha val="59000"/>
            </a:srgbClr>
          </a:solidFill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Interagency Working Group on Youth 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14B33C2-B3B6-4BDE-8EF6-2710530A17E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7851" t="22195" r="17978" b="18142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 rot="9096870">
            <a:off x="4228687" y="825884"/>
            <a:ext cx="932274" cy="1356035"/>
          </a:xfrm>
          <a:prstGeom prst="upArrow">
            <a:avLst/>
          </a:prstGeom>
          <a:solidFill>
            <a:srgbClr val="FFFF99">
              <a:alpha val="59000"/>
            </a:srgbClr>
          </a:solidFill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6411561">
            <a:off x="2299130" y="4917726"/>
            <a:ext cx="932274" cy="1356035"/>
          </a:xfrm>
          <a:prstGeom prst="upArrow">
            <a:avLst/>
          </a:prstGeom>
          <a:solidFill>
            <a:srgbClr val="FFFF99">
              <a:alpha val="59000"/>
            </a:srgbClr>
          </a:solidFill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8021487">
            <a:off x="1040300" y="66876"/>
            <a:ext cx="932274" cy="1356035"/>
          </a:xfrm>
          <a:prstGeom prst="upArrow">
            <a:avLst/>
          </a:prstGeom>
          <a:solidFill>
            <a:srgbClr val="FFFF99">
              <a:alpha val="59000"/>
            </a:srgbClr>
          </a:solidFill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7959615">
            <a:off x="2944095" y="517667"/>
            <a:ext cx="932274" cy="1356035"/>
          </a:xfrm>
          <a:prstGeom prst="upArrow">
            <a:avLst/>
          </a:prstGeom>
          <a:solidFill>
            <a:srgbClr val="FFFF99">
              <a:alpha val="59000"/>
            </a:srgbClr>
          </a:solidFill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4114800"/>
          </a:xfrm>
        </p:spPr>
        <p:txBody>
          <a:bodyPr>
            <a:normAutofit/>
          </a:bodyPr>
          <a:lstStyle/>
          <a:p>
            <a:endParaRPr lang="en-US" sz="700" dirty="0"/>
          </a:p>
          <a:p>
            <a:pPr marL="0" indent="0">
              <a:buNone/>
            </a:pPr>
            <a:r>
              <a:rPr lang="en-US" dirty="0"/>
              <a:t>Visit FindYouthInfo.gov</a:t>
            </a:r>
          </a:p>
          <a:p>
            <a:pPr lvl="1"/>
            <a:r>
              <a:rPr lang="en-US" dirty="0"/>
              <a:t>Find funding opportunities related to youth</a:t>
            </a:r>
          </a:p>
          <a:p>
            <a:pPr lvl="1"/>
            <a:r>
              <a:rPr lang="en-US" dirty="0"/>
              <a:t>Read cross-cutting content on youth issues</a:t>
            </a:r>
          </a:p>
          <a:p>
            <a:pPr lvl="1"/>
            <a:r>
              <a:rPr lang="en-US" dirty="0"/>
              <a:t>Sign up for the newsletter</a:t>
            </a:r>
          </a:p>
          <a:p>
            <a:pPr lvl="1"/>
            <a:r>
              <a:rPr lang="en-US" dirty="0"/>
              <a:t>And more!</a:t>
            </a:r>
          </a:p>
          <a:p>
            <a:pPr lvl="1"/>
            <a:r>
              <a:rPr lang="en-US" dirty="0"/>
              <a:t>Email us at </a:t>
            </a:r>
            <a:r>
              <a:rPr lang="en-US" dirty="0">
                <a:hlinkClick r:id="rId3"/>
              </a:rPr>
              <a:t>FindYouthInfo@air.org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-30924"/>
            <a:ext cx="2048149" cy="195119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851" y="0"/>
            <a:ext cx="2048149" cy="1930942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7500" r="8125" b="85059"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1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http://www.mynextmove.org/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r="1779"/>
          <a:stretch/>
        </p:blipFill>
        <p:spPr bwMode="auto">
          <a:xfrm>
            <a:off x="0" y="1136763"/>
            <a:ext cx="9180845" cy="53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91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and General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8439" y="3295425"/>
            <a:ext cx="4271161" cy="1564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Evan Rosenberg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Youth Policy &amp; Performance, Division of Youth Services, U.S. Department of Labor, Employment and Training Administration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3"/>
              </a:rPr>
              <a:t>rosenberg.evan@dol.gov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6325" y="3295425"/>
            <a:ext cx="4323360" cy="1564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Betsy </a:t>
            </a:r>
            <a:r>
              <a:rPr lang="en-US" sz="1600" dirty="0" err="1" smtClean="0">
                <a:solidFill>
                  <a:srgbClr val="C00000"/>
                </a:solidFill>
                <a:latin typeface="Tahoma" pitchFamily="34" charset="0"/>
              </a:rPr>
              <a:t>Vidlak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Director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of Youth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Programs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Community Action Partnership of Western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Nebraska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bvidlak@capwn.org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4457" y="5105400"/>
            <a:ext cx="4407543" cy="1489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: Kristen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Pavlik 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Social Change and Prevention Initiative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Coordinator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Florida Coalition Against Domestic Violence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5"/>
              </a:rPr>
              <a:t>Pavlik_Kristen@fcadv.org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6325" y="5257800"/>
            <a:ext cx="4323360" cy="1337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: Justin </a:t>
            </a:r>
            <a:r>
              <a:rPr lang="en-US" sz="1600" dirty="0" err="1" smtClean="0">
                <a:solidFill>
                  <a:srgbClr val="C00000"/>
                </a:solidFill>
                <a:latin typeface="Tahoma" pitchFamily="34" charset="0"/>
              </a:rPr>
              <a:t>Beene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Youth Services Department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Manager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Bethany Christian Services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6"/>
              </a:rPr>
              <a:t>jbeene@bethany.org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6487" y="1447800"/>
            <a:ext cx="4243113" cy="1564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E-mail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7"/>
              </a:rPr>
              <a:t>DOL.WIOA@dol.gov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With your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questions and ideas on WIOA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implementation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96325" y="1447800"/>
            <a:ext cx="4323360" cy="1571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</a:t>
            </a:r>
            <a:r>
              <a:rPr lang="en-US" sz="1600" dirty="0">
                <a:solidFill>
                  <a:srgbClr val="C00000"/>
                </a:solidFill>
              </a:rPr>
              <a:t>Linda </a:t>
            </a:r>
            <a:r>
              <a:rPr lang="en-US" sz="1600" dirty="0" smtClean="0">
                <a:solidFill>
                  <a:srgbClr val="C00000"/>
                </a:solidFill>
              </a:rPr>
              <a:t>Reese-Smith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Special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Assistant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Family and Youth Services Bureau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hlinkClick r:id="rId8"/>
              </a:rPr>
              <a:t>linda.reesesmith@acf.hhs.gov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81001" y="2187635"/>
            <a:ext cx="74588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Welcome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WIOA Youth Formula Program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FYSB Grantee Workforce Highlights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Discussion on FYSB/WIOA Connection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524000"/>
            <a:ext cx="8033084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Debbie Powell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Deputy Associate Commissioner,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Family and Youth Services Bureau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733800"/>
            <a:ext cx="80010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sz="3400" b="1" dirty="0" smtClean="0"/>
              <a:t>Jennifer Kemp </a:t>
            </a:r>
          </a:p>
          <a:p>
            <a:pPr marL="0" indent="0">
              <a:buFont typeface="Arial" pitchFamily="34" charset="0"/>
              <a:buNone/>
            </a:pPr>
            <a:r>
              <a:rPr lang="en-US" sz="3400" dirty="0" smtClean="0"/>
              <a:t>Unit Chief, Youth Policy and Performance</a:t>
            </a:r>
          </a:p>
          <a:p>
            <a:pPr marL="0" indent="0">
              <a:buFont typeface="Arial" pitchFamily="34" charset="0"/>
              <a:buNone/>
            </a:pPr>
            <a:r>
              <a:rPr lang="en-US" sz="3400" dirty="0" smtClean="0"/>
              <a:t>Division of Youth Services, Employment and Training Administration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085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895600"/>
            <a:ext cx="7772400" cy="15240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Evan Rosenberg </a:t>
            </a:r>
          </a:p>
          <a:p>
            <a:pPr marL="0" indent="0">
              <a:buNone/>
            </a:pPr>
            <a:r>
              <a:rPr lang="en-US" dirty="0"/>
              <a:t>Youth Policy </a:t>
            </a:r>
            <a:r>
              <a:rPr lang="en-US" dirty="0" smtClean="0"/>
              <a:t>and Performance, Division </a:t>
            </a:r>
            <a:r>
              <a:rPr lang="en-US" dirty="0"/>
              <a:t>of Youth Services, U.S. Department of Labor, Employment and Training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5517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42900" y="100125"/>
            <a:ext cx="5990399" cy="119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dirty="0">
                <a:ln w="12700">
                  <a:noFill/>
                  <a:prstDash val="solid"/>
                </a:ln>
                <a:effectLst/>
              </a:rPr>
              <a:t>Vision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600188"/>
            <a:ext cx="8534399" cy="110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>
                <a:solidFill>
                  <a:srgbClr val="376092"/>
                </a:solidFill>
              </a:rPr>
              <a:t>To achieve and maintain an integrated, job-driven workforce system that links our diverse, talented workforce to our </a:t>
            </a:r>
            <a:r>
              <a:rPr lang="en-US" sz="2000" b="1" dirty="0" smtClean="0">
                <a:solidFill>
                  <a:srgbClr val="376092"/>
                </a:solidFill>
              </a:rPr>
              <a:t>nation’s </a:t>
            </a:r>
            <a:r>
              <a:rPr lang="en-US" sz="2000" b="1" dirty="0">
                <a:solidFill>
                  <a:srgbClr val="376092"/>
                </a:solidFill>
              </a:rPr>
              <a:t>businesses and improves the quality of life for our citizens.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1876" y="2706287"/>
            <a:ext cx="4533000" cy="320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376092"/>
                </a:solidFill>
              </a:rPr>
              <a:t>Based on three key pillars of our system:</a:t>
            </a:r>
            <a:br>
              <a:rPr lang="en-US" sz="1800" dirty="0">
                <a:solidFill>
                  <a:srgbClr val="376092"/>
                </a:solidFill>
              </a:rPr>
            </a:br>
            <a:endParaRPr lang="en-US" sz="1000" dirty="0">
              <a:solidFill>
                <a:srgbClr val="376092"/>
              </a:solidFill>
            </a:endParaRPr>
          </a:p>
          <a:p>
            <a:pPr marL="400050" lvl="0" indent="-285750" rtl="0">
              <a:spcBef>
                <a:spcPts val="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76092"/>
                </a:solidFill>
              </a:rPr>
              <a:t>One-Stop career centers provide </a:t>
            </a:r>
            <a:r>
              <a:rPr lang="en-US" sz="1800" dirty="0" smtClean="0">
                <a:solidFill>
                  <a:srgbClr val="376092"/>
                </a:solidFill>
              </a:rPr>
              <a:t/>
            </a:r>
            <a:br>
              <a:rPr lang="en-US" sz="1800" dirty="0" smtClean="0">
                <a:solidFill>
                  <a:srgbClr val="376092"/>
                </a:solidFill>
              </a:rPr>
            </a:br>
            <a:r>
              <a:rPr lang="en-US" sz="1800" dirty="0" smtClean="0">
                <a:solidFill>
                  <a:srgbClr val="376092"/>
                </a:solidFill>
              </a:rPr>
              <a:t>first-rate </a:t>
            </a:r>
            <a:r>
              <a:rPr lang="en-US" sz="1800" dirty="0">
                <a:solidFill>
                  <a:srgbClr val="376092"/>
                </a:solidFill>
              </a:rPr>
              <a:t>customer service to jobseekers, workers, and businesses.</a:t>
            </a:r>
            <a:br>
              <a:rPr lang="en-US" sz="1800" dirty="0">
                <a:solidFill>
                  <a:srgbClr val="376092"/>
                </a:solidFill>
              </a:rPr>
            </a:br>
            <a:endParaRPr lang="en-US" sz="1000" dirty="0">
              <a:solidFill>
                <a:srgbClr val="376092"/>
              </a:solidFill>
            </a:endParaRPr>
          </a:p>
          <a:p>
            <a:pPr marL="400050" lvl="0" indent="-285750" rtl="0">
              <a:spcBef>
                <a:spcPts val="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76092"/>
                </a:solidFill>
              </a:rPr>
              <a:t>The demands of businesses and workers drive workforce solutions.</a:t>
            </a:r>
            <a:br>
              <a:rPr lang="en-US" sz="1800" dirty="0">
                <a:solidFill>
                  <a:srgbClr val="376092"/>
                </a:solidFill>
              </a:rPr>
            </a:br>
            <a:endParaRPr lang="en-US" sz="1000" dirty="0">
              <a:solidFill>
                <a:srgbClr val="376092"/>
              </a:solidFill>
            </a:endParaRPr>
          </a:p>
          <a:p>
            <a:pPr marL="400050" lvl="0" indent="-285750" rtl="0">
              <a:spcBef>
                <a:spcPts val="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76092"/>
                </a:solidFill>
              </a:rPr>
              <a:t>The workforce system supports strong regional economies.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grpSp>
        <p:nvGrpSpPr>
          <p:cNvPr id="97" name="Shape 97"/>
          <p:cNvGrpSpPr/>
          <p:nvPr/>
        </p:nvGrpSpPr>
        <p:grpSpPr>
          <a:xfrm>
            <a:off x="5093837" y="2706287"/>
            <a:ext cx="3451920" cy="2907823"/>
            <a:chOff x="5125887" y="2856487"/>
            <a:chExt cx="3451920" cy="2907823"/>
          </a:xfrm>
        </p:grpSpPr>
        <p:pic>
          <p:nvPicPr>
            <p:cNvPr id="98" name="Shape 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25887" y="2856487"/>
              <a:ext cx="3451920" cy="2907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>
              <a:off x="5674037" y="4018525"/>
              <a:ext cx="2355599" cy="824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5000" b="1"/>
                <a:t>WIOA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60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15&quot;/&gt;&lt;lineCharCount val=&quot;80&quot;/&gt;&lt;lineCharCount val=&quot;63&quot;/&gt;&lt;lineCharCount val=&quot;80&quot;/&gt;&lt;lineCharCount val=&quot;65&quot;/&gt;&lt;lineCharCount val=&quot;48&quot;/&gt;&lt;lineCharCount val=&quot;75&quot;/&gt;&lt;lineCharCount val=&quot;79&quot;/&gt;&lt;lineCharCount val=&quot;81&quot;/&gt;&lt;lineCharCount val=&quot;81&quot;/&gt;&lt;lineCharCount val=&quot;22&quot;/&gt;&lt;lineCharCount val=&quot;32&quot;/&gt;&lt;lineCharCount val=&quot;78&quot;/&gt;&lt;lineCharCount val=&quot;5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5.mp3"/>
  <p:tag name="PPSNARRATION" val="3,2109769199,C:\Users\ggonzalez\Desktop\Projects\W31\Audio\WIOA 101\Part IV – 05 Youth Programs\PPT\WIOA101_Part_III_05_Youth_Programs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30&quot;/&gt;&lt;lineCharCount val=&quot;1&quot;/&gt;&lt;lineCharCount val=&quot;14&quot;/&gt;&lt;lineCharCount val=&quot;1&quot;/&gt;&lt;lineCharCount val=&quot;13&quot;/&gt;&lt;lineCharCount val=&quot;1&quot;/&gt;&lt;lineCharCount val=&quot;27&quot;/&gt;&lt;lineCharCount val=&quot;12&quot;/&gt;&lt;lineCharCount val=&quot;1&quot;/&gt;&lt;lineCharCount val=&quot;34&quot;/&gt;&lt;lineCharCount val=&quot;32&quot;/&gt;&lt;lineCharCount val=&quot;29&quot;/&gt;&lt;lineCharCount val=&quot;27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6.mp3"/>
  <p:tag name="PPSNARRATION" val="4,2109769199,C:\Users\ggonzalez\Desktop\Projects\W31\Audio\WIOA 101\Part IV – 05 Youth Programs\PPT\WIOA101_Part_III_05_Youth_Programs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3.mp3"/>
  <p:tag name="PPSNARRATION" val="1,2109769199,C:\Users\ggonzalez\Desktop\Projects\W31\Audio\WIOA 101\Part IV – 05 Youth Programs\PPT\WIOA101_Part_III_05_Youth_Programs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3&quot;/&gt;&lt;lineCharCount val=&quot;25&quot;/&gt;&lt;lineCharCount val=&quot;12&quot;/&gt;&lt;lineCharCount val=&quot;44&quot;/&gt;&lt;lineCharCount val=&quot;35&quot;/&gt;&lt;lineCharCount val=&quot;22&quot;/&gt;&lt;lineCharCount val=&quot;10&quot;/&gt;&lt;lineCharCount val=&quot;44&quot;/&gt;&lt;lineCharCount val=&quot;38&quot;/&gt;&lt;lineCharCount val=&quot;26&quot;/&gt;&lt;lineChar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7.mp3"/>
  <p:tag name="PPSNARRATION" val="5,2109769199,C:\Users\ggonzalez\Desktop\Projects\W31\Audio\WIOA 101\Part IV – 05 Youth Programs\PPT\WIOA101_Part_III_05_Youth_Programs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9&quot;/&gt;&lt;lineCharCount val=&quot;32&quot;/&gt;&lt;lineCharCount val=&quot;39&quot;/&gt;&lt;lineCharCount val=&quot;41&quot;/&gt;&lt;lineCharCount val=&quot;41&quot;/&gt;&lt;lineCharCount val=&quot;37&quot;/&gt;&lt;lineCharCount val=&quot;47&quot;/&gt;&lt;lineCharCount val=&quot;38&quot;/&gt;&lt;lineCharCount val=&quot;50&quot;/&gt;&lt;lineCharCount val=&quot;2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8.mp3"/>
  <p:tag name="PPSNARRATION" val="6,2109769199,C:\Users\ggonzalez\Desktop\Projects\W31\Audio\WIOA 101\Part IV – 05 Youth Programs\PPT\WIOA101_Part_III_05_Youth_Programs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8&quot;/&gt;&lt;lineCharCount val=&quot;31&quot;/&gt;&lt;lineCharCount val=&quot;26&quot;/&gt;&lt;lineCharCount val=&quot;1&quot;/&gt;&lt;lineCharCount val=&quot;12&quot;/&gt;&lt;lineCharCount val=&quot;19&quot;/&gt;&lt;lineCharCount val=&quot;20&quot;/&gt;&lt;lineCharCount val=&quot;1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9.mp3"/>
  <p:tag name="PPSNARRATION" val="7,2109769199,C:\Users\ggonzalez\Desktop\Projects\W31\Audio\WIOA 101\Part IV – 05 Youth Programs\PPT\WIOA101_Part_III_05_Youth_Programs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1&quot;/&gt;&lt;lineCharCount val=&quot;36&quot;/&gt;&lt;lineCharCount val=&quot;17&quot;/&gt;&lt;lineCharCount val=&quot;1&quot;/&gt;&lt;lineCharCount val=&quot;30&quot;/&gt;&lt;lineCharCount val=&quot;31&quot;/&gt;&lt;lineCharCount val=&quot;1&quot;/&gt;&lt;lineCharCount val=&quot;34&quot;/&gt;&lt;lineCharCount val=&quot;35&quot;/&gt;&lt;lineCharCount val=&quot;3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0&quot;/&gt;&lt;lineCharCount val=&quot;1&quot;/&gt;&lt;lineCharCount val=&quot;14&quot;/&gt;&lt;lineCharCount val=&quot;1&quot;/&gt;&lt;lineCharCount val=&quot;1&quot;/&gt;&lt;lineCharCount val=&quot;28&quot;/&gt;&lt;lineCharCount val=&quot;1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V – 05 Youth Programs\Audio\Edited\4.mp3"/>
  <p:tag name="PPSNARRATION" val="2,2109769199,C:\Users\ggonzalez\Desktop\Projects\W31\Audio\WIOA 101\Part IV – 05 Youth Programs\PPT\WIOA101_Part_III_05_Youth_Programs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1509</Words>
  <Application>Microsoft Office PowerPoint</Application>
  <PresentationFormat>On-screen Show (4:3)</PresentationFormat>
  <Paragraphs>370</Paragraphs>
  <Slides>50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Networking trio design template</vt:lpstr>
      <vt:lpstr>The Importance of the Workforce Innovation and Opportunity Act (WIOA) for Family and Youth Services Bureau Grantees</vt:lpstr>
      <vt:lpstr>Where are you?</vt:lpstr>
      <vt:lpstr>Moderator</vt:lpstr>
      <vt:lpstr>Here’s what you can expect to get out of this webinar!</vt:lpstr>
      <vt:lpstr>Agenda</vt:lpstr>
      <vt:lpstr>Welcome </vt:lpstr>
      <vt:lpstr>PowerPoint Presentation</vt:lpstr>
      <vt:lpstr>WIOA </vt:lpstr>
      <vt:lpstr>Vision </vt:lpstr>
      <vt:lpstr>Six Broad Goals of WIOA</vt:lpstr>
      <vt:lpstr>Six Broad Goals of WIOA</vt:lpstr>
      <vt:lpstr>Six Broad Goals of WIOA</vt:lpstr>
      <vt:lpstr>Six Broad Goals of WIOA</vt:lpstr>
      <vt:lpstr>Program Alignment</vt:lpstr>
      <vt:lpstr>WIOA Titles</vt:lpstr>
      <vt:lpstr>WIOA Titles</vt:lpstr>
      <vt:lpstr>WIOA Titles</vt:lpstr>
      <vt:lpstr>Youth Program</vt:lpstr>
      <vt:lpstr>Changes to Youth Eligibility</vt:lpstr>
      <vt:lpstr>Changes to Youth Eligibility</vt:lpstr>
      <vt:lpstr>Changes to Youth Eligibility</vt:lpstr>
      <vt:lpstr>Changes to Youth Eligibility</vt:lpstr>
      <vt:lpstr>New Youth Program Elements</vt:lpstr>
      <vt:lpstr>Emphasis on Work-based Learning</vt:lpstr>
      <vt:lpstr>Other Key Provisions</vt:lpstr>
      <vt:lpstr>Introductions</vt:lpstr>
      <vt:lpstr>PowerPoint Presentation</vt:lpstr>
      <vt:lpstr>Community Action Partnership of Western Nebraska (CAPWYN) – An RHY Program Perspective www.capwn.org</vt:lpstr>
      <vt:lpstr>Building Relationships with Local Partners</vt:lpstr>
      <vt:lpstr>Youth Success</vt:lpstr>
      <vt:lpstr>Success in Youth Programming</vt:lpstr>
      <vt:lpstr>PowerPoint Presentation</vt:lpstr>
      <vt:lpstr>Florida Coalition Against Domestic Violence: Economic Justice Initiatives </vt:lpstr>
      <vt:lpstr>PowerPoint Presentation</vt:lpstr>
      <vt:lpstr>Bethany Christian Services</vt:lpstr>
      <vt:lpstr>Bethany Christian Services</vt:lpstr>
      <vt:lpstr>Bethany Christian Services</vt:lpstr>
      <vt:lpstr>FYSB-WIOA Connection </vt:lpstr>
      <vt:lpstr>PowerPoint Presentation</vt:lpstr>
      <vt:lpstr>Resources</vt:lpstr>
      <vt:lpstr>PowerPoint Presentation</vt:lpstr>
      <vt:lpstr>Arrow to Scholarship</vt:lpstr>
      <vt:lpstr>FOR MORE INFORMATION</vt:lpstr>
      <vt:lpstr>PowerPoint Presentation</vt:lpstr>
      <vt:lpstr>PowerPoint Presentation</vt:lpstr>
      <vt:lpstr>FOR MORE INFORMATION</vt:lpstr>
      <vt:lpstr>http://www.mynextmove.org/ </vt:lpstr>
      <vt:lpstr>Please enter your questions in the Chat Room! </vt:lpstr>
      <vt:lpstr>Speakers’ and General 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2015-01-26T17:18:37Z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