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6" r:id="rId2"/>
    <p:sldId id="323" r:id="rId3"/>
    <p:sldId id="349" r:id="rId4"/>
    <p:sldId id="350" r:id="rId5"/>
    <p:sldId id="344" r:id="rId6"/>
    <p:sldId id="392" r:id="rId7"/>
    <p:sldId id="399" r:id="rId8"/>
    <p:sldId id="398" r:id="rId9"/>
    <p:sldId id="357" r:id="rId10"/>
    <p:sldId id="400" r:id="rId11"/>
    <p:sldId id="401" r:id="rId12"/>
    <p:sldId id="404" r:id="rId13"/>
    <p:sldId id="347" r:id="rId14"/>
    <p:sldId id="388" r:id="rId15"/>
    <p:sldId id="382" r:id="rId16"/>
    <p:sldId id="383" r:id="rId17"/>
    <p:sldId id="384" r:id="rId18"/>
    <p:sldId id="385" r:id="rId19"/>
    <p:sldId id="386" r:id="rId20"/>
    <p:sldId id="387" r:id="rId21"/>
    <p:sldId id="362" r:id="rId22"/>
    <p:sldId id="363" r:id="rId23"/>
    <p:sldId id="364" r:id="rId24"/>
    <p:sldId id="365" r:id="rId25"/>
    <p:sldId id="366" r:id="rId26"/>
    <p:sldId id="367" r:id="rId27"/>
    <p:sldId id="368" r:id="rId28"/>
    <p:sldId id="369" r:id="rId29"/>
    <p:sldId id="370" r:id="rId30"/>
    <p:sldId id="371" r:id="rId31"/>
    <p:sldId id="372" r:id="rId32"/>
    <p:sldId id="373" r:id="rId33"/>
    <p:sldId id="374" r:id="rId34"/>
    <p:sldId id="375" r:id="rId35"/>
    <p:sldId id="376" r:id="rId36"/>
    <p:sldId id="377" r:id="rId37"/>
    <p:sldId id="378" r:id="rId38"/>
    <p:sldId id="379" r:id="rId39"/>
    <p:sldId id="380" r:id="rId40"/>
    <p:sldId id="359" r:id="rId41"/>
    <p:sldId id="402" r:id="rId42"/>
    <p:sldId id="403" r:id="rId43"/>
    <p:sldId id="354" r:id="rId44"/>
    <p:sldId id="343" r:id="rId45"/>
    <p:sldId id="358" r:id="rId46"/>
  </p:sldIdLst>
  <p:sldSz cx="9144000" cy="6858000" type="screen4x3"/>
  <p:notesSz cx="7010400" cy="9296400"/>
  <p:custDataLst>
    <p:tags r:id="rId49"/>
  </p:custDataLst>
  <p:defaultTextStyle>
    <a:defPPr>
      <a:defRPr lang="en-US"/>
    </a:defPPr>
    <a:lvl1pPr algn="l" rtl="0" eaLnBrk="0" fontAlgn="base" hangingPunct="0">
      <a:spcBef>
        <a:spcPct val="0"/>
      </a:spcBef>
      <a:spcAft>
        <a:spcPct val="0"/>
      </a:spcAft>
      <a:defRPr sz="1400" kern="12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457200" algn="l" rtl="0" eaLnBrk="0" fontAlgn="base" hangingPunct="0">
      <a:spcBef>
        <a:spcPct val="0"/>
      </a:spcBef>
      <a:spcAft>
        <a:spcPct val="0"/>
      </a:spcAft>
      <a:defRPr sz="1400" kern="12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914400" algn="l" rtl="0" eaLnBrk="0" fontAlgn="base" hangingPunct="0">
      <a:spcBef>
        <a:spcPct val="0"/>
      </a:spcBef>
      <a:spcAft>
        <a:spcPct val="0"/>
      </a:spcAft>
      <a:defRPr sz="1400" kern="12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371600" algn="l" rtl="0" eaLnBrk="0" fontAlgn="base" hangingPunct="0">
      <a:spcBef>
        <a:spcPct val="0"/>
      </a:spcBef>
      <a:spcAft>
        <a:spcPct val="0"/>
      </a:spcAft>
      <a:defRPr sz="1400" kern="12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1828800" algn="l" rtl="0" eaLnBrk="0" fontAlgn="base" hangingPunct="0">
      <a:spcBef>
        <a:spcPct val="0"/>
      </a:spcBef>
      <a:spcAft>
        <a:spcPct val="0"/>
      </a:spcAft>
      <a:defRPr sz="1400" kern="12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286000" algn="l" defTabSz="914400" rtl="0" eaLnBrk="1" latinLnBrk="0" hangingPunct="1">
      <a:defRPr sz="1400" kern="12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743200" algn="l" defTabSz="914400" rtl="0" eaLnBrk="1" latinLnBrk="0" hangingPunct="1">
      <a:defRPr sz="1400" kern="12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200400" algn="l" defTabSz="914400" rtl="0" eaLnBrk="1" latinLnBrk="0" hangingPunct="1">
      <a:defRPr sz="1400" kern="12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657600" algn="l" defTabSz="914400" rtl="0" eaLnBrk="1" latinLnBrk="0" hangingPunct="1">
      <a:defRPr sz="1400" kern="12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p:defaultTextStyle>
  <p:extLst>
    <p:ext uri="{EFAFB233-063F-42B5-8137-9DF3F51BA10A}">
      <p15:sldGuideLst xmlns:p15="http://schemas.microsoft.com/office/powerpoint/2012/main">
        <p15:guide id="1" orient="horz" pos="252">
          <p15:clr>
            <a:srgbClr val="A4A3A4"/>
          </p15:clr>
        </p15:guide>
        <p15:guide id="2" pos="10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6724"/>
    <a:srgbClr val="0042A4"/>
    <a:srgbClr val="294A9B"/>
    <a:srgbClr val="1B2F77"/>
    <a:srgbClr val="2542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3CECE"/>
          </a:solidFill>
        </a:fill>
      </a:tcStyle>
    </a:wholeTbl>
    <a:band2H>
      <a:tcTxStyle/>
      <a:tcStyle>
        <a:tcBdr/>
        <a:fill>
          <a:solidFill>
            <a:srgbClr val="F1E8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14" autoAdjust="0"/>
    <p:restoredTop sz="80114" autoAdjust="0"/>
  </p:normalViewPr>
  <p:slideViewPr>
    <p:cSldViewPr snapToGrid="0" snapToObjects="1">
      <p:cViewPr varScale="1">
        <p:scale>
          <a:sx n="33" d="100"/>
          <a:sy n="33" d="100"/>
        </p:scale>
        <p:origin x="1349" y="43"/>
      </p:cViewPr>
      <p:guideLst>
        <p:guide orient="horz" pos="252"/>
        <p:guide pos="10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56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Header Placeholder 1"/>
          <p:cNvSpPr>
            <a:spLocks noGrp="1"/>
          </p:cNvSpPr>
          <p:nvPr>
            <p:ph type="hdr" sz="quarter"/>
          </p:nvPr>
        </p:nvSpPr>
        <p:spPr bwMode="auto">
          <a:xfrm>
            <a:off x="0"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t" anchorCtr="0" compatLnSpc="1">
            <a:prstTxWarp prst="textNoShape">
              <a:avLst/>
            </a:prstTxWarp>
          </a:bodyPr>
          <a:lstStyle>
            <a:lvl1pPr eaLnBrk="1" hangingPunct="1">
              <a:defRPr sz="1200">
                <a:solidFill>
                  <a:srgbClr val="000000"/>
                </a:solidFill>
              </a:defRPr>
            </a:lvl1pPr>
          </a:lstStyle>
          <a:p>
            <a:pPr>
              <a:defRPr/>
            </a:pPr>
            <a:endParaRPr lang="en-US" altLang="en-US"/>
          </a:p>
        </p:txBody>
      </p:sp>
      <p:sp>
        <p:nvSpPr>
          <p:cNvPr id="57347" name="Date Placeholder 2"/>
          <p:cNvSpPr>
            <a:spLocks noGrp="1"/>
          </p:cNvSpPr>
          <p:nvPr>
            <p:ph type="dt" sz="quarter" idx="1"/>
          </p:nvPr>
        </p:nvSpPr>
        <p:spPr bwMode="auto">
          <a:xfrm>
            <a:off x="3970338"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t" anchorCtr="0" compatLnSpc="1">
            <a:prstTxWarp prst="textNoShape">
              <a:avLst/>
            </a:prstTxWarp>
          </a:bodyPr>
          <a:lstStyle>
            <a:lvl1pPr algn="r" eaLnBrk="1" hangingPunct="1">
              <a:defRPr sz="1200">
                <a:solidFill>
                  <a:srgbClr val="000000"/>
                </a:solidFill>
              </a:defRPr>
            </a:lvl1pPr>
          </a:lstStyle>
          <a:p>
            <a:pPr>
              <a:defRPr/>
            </a:pPr>
            <a:fld id="{D03C99B3-57DA-4D60-9813-B8602C99692C}" type="datetimeFigureOut">
              <a:rPr lang="en-US" altLang="en-US"/>
              <a:pPr>
                <a:defRPr/>
              </a:pPr>
              <a:t>7/1/2015</a:t>
            </a:fld>
            <a:endParaRPr lang="en-US" altLang="en-US" dirty="0"/>
          </a:p>
        </p:txBody>
      </p:sp>
      <p:sp>
        <p:nvSpPr>
          <p:cNvPr id="57348" name="Footer Placeholder 3"/>
          <p:cNvSpPr>
            <a:spLocks noGrp="1"/>
          </p:cNvSpPr>
          <p:nvPr>
            <p:ph type="ftr" sz="quarter" idx="2"/>
          </p:nvPr>
        </p:nvSpPr>
        <p:spPr bwMode="auto">
          <a:xfrm>
            <a:off x="0"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b" anchorCtr="0" compatLnSpc="1">
            <a:prstTxWarp prst="textNoShape">
              <a:avLst/>
            </a:prstTxWarp>
          </a:bodyPr>
          <a:lstStyle>
            <a:lvl1pPr eaLnBrk="1" hangingPunct="1">
              <a:defRPr sz="1200">
                <a:solidFill>
                  <a:srgbClr val="000000"/>
                </a:solidFill>
              </a:defRPr>
            </a:lvl1pPr>
          </a:lstStyle>
          <a:p>
            <a:pPr>
              <a:defRPr/>
            </a:pPr>
            <a:endParaRPr lang="en-US" altLang="en-US"/>
          </a:p>
        </p:txBody>
      </p:sp>
      <p:sp>
        <p:nvSpPr>
          <p:cNvPr id="57349" name="Slide Number Placeholder 4"/>
          <p:cNvSpPr>
            <a:spLocks noGrp="1"/>
          </p:cNvSpPr>
          <p:nvPr>
            <p:ph type="sldNum" sz="quarter" idx="3"/>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b" anchorCtr="0" compatLnSpc="1">
            <a:prstTxWarp prst="textNoShape">
              <a:avLst/>
            </a:prstTxWarp>
          </a:bodyPr>
          <a:lstStyle>
            <a:lvl1pPr algn="r" eaLnBrk="1" hangingPunct="1">
              <a:defRPr sz="1200">
                <a:solidFill>
                  <a:srgbClr val="000000"/>
                </a:solidFill>
              </a:defRPr>
            </a:lvl1pPr>
          </a:lstStyle>
          <a:p>
            <a:pPr>
              <a:defRPr/>
            </a:pPr>
            <a:fld id="{73B650C3-52FE-4FD9-8AC0-69600E2558AD}" type="slidenum">
              <a:rPr lang="en-US" altLang="en-US"/>
              <a:pPr>
                <a:defRPr/>
              </a:pPr>
              <a:t>‹#›</a:t>
            </a:fld>
            <a:endParaRPr lang="en-US" altLang="en-US"/>
          </a:p>
        </p:txBody>
      </p:sp>
    </p:spTree>
    <p:extLst>
      <p:ext uri="{BB962C8B-B14F-4D97-AF65-F5344CB8AC3E}">
        <p14:creationId xmlns:p14="http://schemas.microsoft.com/office/powerpoint/2010/main" val="4273804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Shape 30"/>
          <p:cNvSpPr>
            <a:spLocks noGrp="1" noRot="1" noChangeAspect="1"/>
          </p:cNvSpPr>
          <p:nvPr>
            <p:ph type="sldImg"/>
          </p:nvPr>
        </p:nvSpPr>
        <p:spPr bwMode="auto">
          <a:xfrm>
            <a:off x="1181100" y="696913"/>
            <a:ext cx="46482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6147" name="Shape 31"/>
          <p:cNvSpPr>
            <a:spLocks noGrp="1"/>
          </p:cNvSpPr>
          <p:nvPr>
            <p:ph type="body" sz="quarter" idx="1"/>
          </p:nvPr>
        </p:nvSpPr>
        <p:spPr bwMode="auto">
          <a:xfrm>
            <a:off x="935038" y="4416425"/>
            <a:ext cx="5140325"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t" anchorCtr="0" compatLnSpc="1">
            <a:prstTxWarp prst="textNoShape">
              <a:avLst/>
            </a:prstTxWarp>
          </a:bodyPr>
          <a:lstStyle/>
          <a:p>
            <a:pPr lvl="0"/>
            <a:endParaRPr lang="en-US" altLang="en-US" smtClean="0">
              <a:sym typeface="Helvetica Neue"/>
            </a:endParaRPr>
          </a:p>
        </p:txBody>
      </p:sp>
    </p:spTree>
    <p:extLst>
      <p:ext uri="{BB962C8B-B14F-4D97-AF65-F5344CB8AC3E}">
        <p14:creationId xmlns:p14="http://schemas.microsoft.com/office/powerpoint/2010/main" val="3018121983"/>
      </p:ext>
    </p:extLst>
  </p:cSld>
  <p:clrMap bg1="lt1" tx1="dk1" bg2="lt2" tx2="dk2" accent1="accent1" accent2="accent2" accent3="accent3" accent4="accent4" accent5="accent5" accent6="accent6" hlink="hlink" folHlink="folHlink"/>
  <p:notesStyle>
    <a:lvl1pPr algn="l" defTabSz="457200" rtl="0" eaLnBrk="0" fontAlgn="base" hangingPunct="0">
      <a:lnSpc>
        <a:spcPct val="118000"/>
      </a:lnSpc>
      <a:spcBef>
        <a:spcPct val="30000"/>
      </a:spcBef>
      <a:spcAft>
        <a:spcPct val="0"/>
      </a:spcAft>
      <a:defRPr sz="2200">
        <a:solidFill>
          <a:schemeClr val="tx1"/>
        </a:solidFill>
        <a:latin typeface="+mn-lt"/>
        <a:ea typeface="+mn-ea"/>
        <a:cs typeface="+mn-cs"/>
        <a:sym typeface="Helvetica Neue"/>
      </a:defRPr>
    </a:lvl1pPr>
    <a:lvl2pPr marL="742950" indent="-285750" algn="l" defTabSz="457200" rtl="0" eaLnBrk="0" fontAlgn="base" hangingPunct="0">
      <a:lnSpc>
        <a:spcPct val="118000"/>
      </a:lnSpc>
      <a:spcBef>
        <a:spcPct val="30000"/>
      </a:spcBef>
      <a:spcAft>
        <a:spcPct val="0"/>
      </a:spcAft>
      <a:defRPr sz="2200">
        <a:solidFill>
          <a:schemeClr val="tx1"/>
        </a:solidFill>
        <a:latin typeface="+mn-lt"/>
        <a:ea typeface="+mn-ea"/>
        <a:cs typeface="+mn-cs"/>
        <a:sym typeface="Helvetica Neue"/>
      </a:defRPr>
    </a:lvl2pPr>
    <a:lvl3pPr marL="1143000" indent="-228600" algn="l" defTabSz="457200" rtl="0" eaLnBrk="0" fontAlgn="base" hangingPunct="0">
      <a:lnSpc>
        <a:spcPct val="118000"/>
      </a:lnSpc>
      <a:spcBef>
        <a:spcPct val="30000"/>
      </a:spcBef>
      <a:spcAft>
        <a:spcPct val="0"/>
      </a:spcAft>
      <a:defRPr sz="2200">
        <a:solidFill>
          <a:schemeClr val="tx1"/>
        </a:solidFill>
        <a:latin typeface="+mn-lt"/>
        <a:ea typeface="+mn-ea"/>
        <a:cs typeface="+mn-cs"/>
        <a:sym typeface="Helvetica Neue"/>
      </a:defRPr>
    </a:lvl3pPr>
    <a:lvl4pPr marL="1600200" indent="-228600" algn="l" defTabSz="457200" rtl="0" eaLnBrk="0" fontAlgn="base" hangingPunct="0">
      <a:lnSpc>
        <a:spcPct val="118000"/>
      </a:lnSpc>
      <a:spcBef>
        <a:spcPct val="30000"/>
      </a:spcBef>
      <a:spcAft>
        <a:spcPct val="0"/>
      </a:spcAft>
      <a:defRPr sz="2200">
        <a:solidFill>
          <a:schemeClr val="tx1"/>
        </a:solidFill>
        <a:latin typeface="+mn-lt"/>
        <a:ea typeface="+mn-ea"/>
        <a:cs typeface="+mn-cs"/>
        <a:sym typeface="Helvetica Neue"/>
      </a:defRPr>
    </a:lvl4pPr>
    <a:lvl5pPr marL="2057400" indent="-228600" algn="l" defTabSz="457200" rtl="0" eaLnBrk="0" fontAlgn="base" hangingPunct="0">
      <a:lnSpc>
        <a:spcPct val="118000"/>
      </a:lnSpc>
      <a:spcBef>
        <a:spcPct val="30000"/>
      </a:spcBef>
      <a:spcAft>
        <a:spcPct val="0"/>
      </a:spcAft>
      <a:defRPr sz="2200">
        <a:solidFill>
          <a:schemeClr val="tx1"/>
        </a:solidFill>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hape 38"/>
          <p:cNvSpPr>
            <a:spLocks noGrp="1" noRot="1" noChangeAspect="1" noTextEdit="1"/>
          </p:cNvSpPr>
          <p:nvPr>
            <p:ph type="sldImg"/>
          </p:nvPr>
        </p:nvSpPr>
        <p:spPr/>
      </p:sp>
      <p:sp>
        <p:nvSpPr>
          <p:cNvPr id="9219" name="Shape 39"/>
          <p:cNvSpPr>
            <a:spLocks noGrp="1"/>
          </p:cNvSpPr>
          <p:nvPr>
            <p:ph type="body" sz="quarter" idx="1"/>
          </p:nvPr>
        </p:nvSpPr>
        <p:spPr/>
        <p:txBody>
          <a:bodyPr/>
          <a:lstStyle/>
          <a:p>
            <a:pPr defTabSz="914400" eaLnBrk="1" hangingPunct="1">
              <a:lnSpc>
                <a:spcPct val="100000"/>
              </a:lnSpc>
              <a:spcBef>
                <a:spcPct val="0"/>
              </a:spcBef>
            </a:pPr>
            <a:endParaRPr lang="en-US" altLang="en-US" sz="1800" smtClean="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67657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9156"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8000"/>
              </a:lnSpc>
              <a:spcBef>
                <a:spcPct val="30000"/>
              </a:spcBef>
              <a:defRPr sz="2200">
                <a:solidFill>
                  <a:schemeClr val="tx1"/>
                </a:solidFill>
                <a:latin typeface="Helvetica Neue"/>
                <a:ea typeface="Helvetica Neue"/>
                <a:cs typeface="Helvetica Neue"/>
                <a:sym typeface="Helvetica Neue"/>
              </a:defRPr>
            </a:lvl1pPr>
            <a:lvl2pPr marL="742950" indent="-285750">
              <a:lnSpc>
                <a:spcPct val="118000"/>
              </a:lnSpc>
              <a:spcBef>
                <a:spcPct val="30000"/>
              </a:spcBef>
              <a:defRPr sz="2200">
                <a:solidFill>
                  <a:schemeClr val="tx1"/>
                </a:solidFill>
                <a:latin typeface="Helvetica Neue"/>
                <a:ea typeface="Helvetica Neue"/>
                <a:cs typeface="Helvetica Neue"/>
                <a:sym typeface="Helvetica Neue"/>
              </a:defRPr>
            </a:lvl2pPr>
            <a:lvl3pPr marL="1143000" indent="-228600">
              <a:lnSpc>
                <a:spcPct val="118000"/>
              </a:lnSpc>
              <a:spcBef>
                <a:spcPct val="30000"/>
              </a:spcBef>
              <a:defRPr sz="2200">
                <a:solidFill>
                  <a:schemeClr val="tx1"/>
                </a:solidFill>
                <a:latin typeface="Helvetica Neue"/>
                <a:ea typeface="Helvetica Neue"/>
                <a:cs typeface="Helvetica Neue"/>
                <a:sym typeface="Helvetica Neue"/>
              </a:defRPr>
            </a:lvl3pPr>
            <a:lvl4pPr marL="1600200" indent="-228600">
              <a:lnSpc>
                <a:spcPct val="118000"/>
              </a:lnSpc>
              <a:spcBef>
                <a:spcPct val="30000"/>
              </a:spcBef>
              <a:defRPr sz="2200">
                <a:solidFill>
                  <a:schemeClr val="tx1"/>
                </a:solidFill>
                <a:latin typeface="Helvetica Neue"/>
                <a:ea typeface="Helvetica Neue"/>
                <a:cs typeface="Helvetica Neue"/>
                <a:sym typeface="Helvetica Neue"/>
              </a:defRPr>
            </a:lvl4pPr>
            <a:lvl5pPr marL="2057400" indent="-228600">
              <a:lnSpc>
                <a:spcPct val="118000"/>
              </a:lnSpc>
              <a:spcBef>
                <a:spcPct val="30000"/>
              </a:spcBef>
              <a:defRPr sz="2200">
                <a:solidFill>
                  <a:schemeClr val="tx1"/>
                </a:solidFill>
                <a:latin typeface="Helvetica Neue"/>
                <a:ea typeface="Helvetica Neue"/>
                <a:cs typeface="Helvetica Neue"/>
                <a:sym typeface="Helvetica Neue"/>
              </a:defRPr>
            </a:lvl5pPr>
            <a:lvl6pPr marL="2514600" indent="-22860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a:defRPr>
            </a:lvl6pPr>
            <a:lvl7pPr marL="2971800" indent="-22860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a:defRPr>
            </a:lvl7pPr>
            <a:lvl8pPr marL="3429000" indent="-22860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a:defRPr>
            </a:lvl8pPr>
            <a:lvl9pPr marL="3886200" indent="-22860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a:defRPr>
            </a:lvl9pPr>
          </a:lstStyle>
          <a:p>
            <a:pPr>
              <a:lnSpc>
                <a:spcPct val="100000"/>
              </a:lnSpc>
              <a:spcBef>
                <a:spcPct val="0"/>
              </a:spcBef>
            </a:pPr>
            <a:fld id="{79D63EA1-299E-4E48-9039-9F0966E642D4}" type="slidenum">
              <a:rPr lang="en-US" altLang="en-US" sz="1400">
                <a:latin typeface="Calibri" panose="020F0502020204030204" pitchFamily="34" charset="0"/>
                <a:sym typeface="Calibri" panose="020F0502020204030204" pitchFamily="34" charset="0"/>
              </a:rPr>
              <a:pPr>
                <a:lnSpc>
                  <a:spcPct val="100000"/>
                </a:lnSpc>
                <a:spcBef>
                  <a:spcPct val="0"/>
                </a:spcBef>
              </a:pPr>
              <a:t>31</a:t>
            </a:fld>
            <a:endParaRPr lang="en-US" altLang="en-US" sz="1400">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788510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51204"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8000"/>
              </a:lnSpc>
              <a:spcBef>
                <a:spcPct val="30000"/>
              </a:spcBef>
              <a:defRPr sz="2200">
                <a:solidFill>
                  <a:schemeClr val="tx1"/>
                </a:solidFill>
                <a:latin typeface="Helvetica Neue"/>
                <a:ea typeface="Helvetica Neue"/>
                <a:cs typeface="Helvetica Neue"/>
                <a:sym typeface="Helvetica Neue"/>
              </a:defRPr>
            </a:lvl1pPr>
            <a:lvl2pPr marL="742950" indent="-285750">
              <a:lnSpc>
                <a:spcPct val="118000"/>
              </a:lnSpc>
              <a:spcBef>
                <a:spcPct val="30000"/>
              </a:spcBef>
              <a:defRPr sz="2200">
                <a:solidFill>
                  <a:schemeClr val="tx1"/>
                </a:solidFill>
                <a:latin typeface="Helvetica Neue"/>
                <a:ea typeface="Helvetica Neue"/>
                <a:cs typeface="Helvetica Neue"/>
                <a:sym typeface="Helvetica Neue"/>
              </a:defRPr>
            </a:lvl2pPr>
            <a:lvl3pPr marL="1143000" indent="-228600">
              <a:lnSpc>
                <a:spcPct val="118000"/>
              </a:lnSpc>
              <a:spcBef>
                <a:spcPct val="30000"/>
              </a:spcBef>
              <a:defRPr sz="2200">
                <a:solidFill>
                  <a:schemeClr val="tx1"/>
                </a:solidFill>
                <a:latin typeface="Helvetica Neue"/>
                <a:ea typeface="Helvetica Neue"/>
                <a:cs typeface="Helvetica Neue"/>
                <a:sym typeface="Helvetica Neue"/>
              </a:defRPr>
            </a:lvl3pPr>
            <a:lvl4pPr marL="1600200" indent="-228600">
              <a:lnSpc>
                <a:spcPct val="118000"/>
              </a:lnSpc>
              <a:spcBef>
                <a:spcPct val="30000"/>
              </a:spcBef>
              <a:defRPr sz="2200">
                <a:solidFill>
                  <a:schemeClr val="tx1"/>
                </a:solidFill>
                <a:latin typeface="Helvetica Neue"/>
                <a:ea typeface="Helvetica Neue"/>
                <a:cs typeface="Helvetica Neue"/>
                <a:sym typeface="Helvetica Neue"/>
              </a:defRPr>
            </a:lvl4pPr>
            <a:lvl5pPr marL="2057400" indent="-228600">
              <a:lnSpc>
                <a:spcPct val="118000"/>
              </a:lnSpc>
              <a:spcBef>
                <a:spcPct val="30000"/>
              </a:spcBef>
              <a:defRPr sz="2200">
                <a:solidFill>
                  <a:schemeClr val="tx1"/>
                </a:solidFill>
                <a:latin typeface="Helvetica Neue"/>
                <a:ea typeface="Helvetica Neue"/>
                <a:cs typeface="Helvetica Neue"/>
                <a:sym typeface="Helvetica Neue"/>
              </a:defRPr>
            </a:lvl5pPr>
            <a:lvl6pPr marL="2514600" indent="-22860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a:defRPr>
            </a:lvl6pPr>
            <a:lvl7pPr marL="2971800" indent="-22860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a:defRPr>
            </a:lvl7pPr>
            <a:lvl8pPr marL="3429000" indent="-22860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a:defRPr>
            </a:lvl8pPr>
            <a:lvl9pPr marL="3886200" indent="-22860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a:defRPr>
            </a:lvl9pPr>
          </a:lstStyle>
          <a:p>
            <a:pPr>
              <a:lnSpc>
                <a:spcPct val="100000"/>
              </a:lnSpc>
              <a:spcBef>
                <a:spcPct val="0"/>
              </a:spcBef>
            </a:pPr>
            <a:fld id="{E0E4DFDD-41E4-4762-BCAD-D07031896BF8}" type="slidenum">
              <a:rPr lang="en-US" altLang="en-US" sz="1400">
                <a:latin typeface="Calibri" panose="020F0502020204030204" pitchFamily="34" charset="0"/>
                <a:sym typeface="Calibri" panose="020F0502020204030204" pitchFamily="34" charset="0"/>
              </a:rPr>
              <a:pPr>
                <a:lnSpc>
                  <a:spcPct val="100000"/>
                </a:lnSpc>
                <a:spcBef>
                  <a:spcPct val="0"/>
                </a:spcBef>
              </a:pPr>
              <a:t>32</a:t>
            </a:fld>
            <a:endParaRPr lang="en-US" altLang="en-US" sz="1400">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991735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p:sp>
      <p:sp>
        <p:nvSpPr>
          <p:cNvPr id="60419" name="Notes Placeholder 2"/>
          <p:cNvSpPr>
            <a:spLocks noGrp="1"/>
          </p:cNvSpPr>
          <p:nvPr>
            <p:ph type="body" idx="1"/>
          </p:nvPr>
        </p:nvSpPr>
        <p:spPr/>
        <p:txBody>
          <a:bodyPr/>
          <a:lstStyle/>
          <a:p>
            <a:endParaRPr lang="en-US" altLang="en-US" smtClean="0"/>
          </a:p>
        </p:txBody>
      </p:sp>
    </p:spTree>
    <p:extLst>
      <p:ext uri="{BB962C8B-B14F-4D97-AF65-F5344CB8AC3E}">
        <p14:creationId xmlns:p14="http://schemas.microsoft.com/office/powerpoint/2010/main" val="1109389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hape 105"/>
          <p:cNvSpPr>
            <a:spLocks noGrp="1" noRot="1" noChangeAspect="1" noTextEdit="1"/>
          </p:cNvSpPr>
          <p:nvPr>
            <p:ph type="sldImg"/>
          </p:nvPr>
        </p:nvSpPr>
        <p:spPr/>
      </p:sp>
      <p:sp>
        <p:nvSpPr>
          <p:cNvPr id="65539" name="Shape 106"/>
          <p:cNvSpPr>
            <a:spLocks noGrp="1"/>
          </p:cNvSpPr>
          <p:nvPr>
            <p:ph type="body" sz="quarter" idx="1"/>
          </p:nvPr>
        </p:nvSpPr>
        <p:spPr/>
        <p:txBody>
          <a:bodyPr/>
          <a:lstStyle/>
          <a:p>
            <a:pPr defTabSz="930275" eaLnBrk="1" hangingPunct="1">
              <a:lnSpc>
                <a:spcPct val="100000"/>
              </a:lnSpc>
              <a:spcBef>
                <a:spcPct val="0"/>
              </a:spcBef>
            </a:pPr>
            <a:endParaRPr lang="en-US" altLang="en-US" sz="1200" smtClean="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026799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hape 180"/>
          <p:cNvSpPr>
            <a:spLocks noGrp="1" noRot="1" noChangeAspect="1" noTextEdit="1"/>
          </p:cNvSpPr>
          <p:nvPr>
            <p:ph type="sldImg"/>
          </p:nvPr>
        </p:nvSpPr>
        <p:spPr/>
      </p:sp>
      <p:sp>
        <p:nvSpPr>
          <p:cNvPr id="67587" name="Shape 181"/>
          <p:cNvSpPr>
            <a:spLocks noGrp="1"/>
          </p:cNvSpPr>
          <p:nvPr>
            <p:ph type="body" sz="quarter" idx="1"/>
          </p:nvPr>
        </p:nvSpPr>
        <p:spPr/>
        <p:txBody>
          <a:bodyPr/>
          <a:lstStyle/>
          <a:p>
            <a:pPr defTabSz="914400" eaLnBrk="1" hangingPunct="1">
              <a:lnSpc>
                <a:spcPct val="100000"/>
              </a:lnSpc>
              <a:spcBef>
                <a:spcPct val="0"/>
              </a:spcBef>
            </a:pPr>
            <a:endParaRPr lang="en-US" altLang="en-US" sz="1800" smtClean="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182552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p:sp>
      <p:sp>
        <p:nvSpPr>
          <p:cNvPr id="11267" name="Notes Placeholder 2"/>
          <p:cNvSpPr>
            <a:spLocks noGrp="1"/>
          </p:cNvSpPr>
          <p:nvPr>
            <p:ph type="body" idx="1"/>
          </p:nvPr>
        </p:nvSpPr>
        <p:spPr/>
        <p:txBody>
          <a:bodyPr/>
          <a:lstStyle/>
          <a:p>
            <a:endParaRPr lang="en-US" altLang="en-US" smtClean="0"/>
          </a:p>
        </p:txBody>
      </p:sp>
    </p:spTree>
    <p:extLst>
      <p:ext uri="{BB962C8B-B14F-4D97-AF65-F5344CB8AC3E}">
        <p14:creationId xmlns:p14="http://schemas.microsoft.com/office/powerpoint/2010/main" val="4265504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p:sp>
      <p:sp>
        <p:nvSpPr>
          <p:cNvPr id="15363" name="Notes Placeholder 2"/>
          <p:cNvSpPr>
            <a:spLocks noGrp="1"/>
          </p:cNvSpPr>
          <p:nvPr>
            <p:ph type="body" idx="1"/>
          </p:nvPr>
        </p:nvSpPr>
        <p:spPr/>
        <p:txBody>
          <a:bodyPr/>
          <a:lstStyle/>
          <a:p>
            <a:endParaRPr lang="en-US" altLang="en-US" smtClean="0"/>
          </a:p>
        </p:txBody>
      </p:sp>
    </p:spTree>
    <p:extLst>
      <p:ext uri="{BB962C8B-B14F-4D97-AF65-F5344CB8AC3E}">
        <p14:creationId xmlns:p14="http://schemas.microsoft.com/office/powerpoint/2010/main" val="679518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p:sp>
      <p:sp>
        <p:nvSpPr>
          <p:cNvPr id="17411" name="Notes Placeholder 2"/>
          <p:cNvSpPr>
            <a:spLocks noGrp="1"/>
          </p:cNvSpPr>
          <p:nvPr>
            <p:ph type="body" idx="1"/>
          </p:nvPr>
        </p:nvSpPr>
        <p:spPr/>
        <p:txBody>
          <a:bodyPr/>
          <a:lstStyle/>
          <a:p>
            <a:endParaRPr lang="en-US" altLang="en-US" smtClean="0"/>
          </a:p>
        </p:txBody>
      </p:sp>
    </p:spTree>
    <p:extLst>
      <p:ext uri="{BB962C8B-B14F-4D97-AF65-F5344CB8AC3E}">
        <p14:creationId xmlns:p14="http://schemas.microsoft.com/office/powerpoint/2010/main" val="3173091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defRPr/>
            </a:pPr>
            <a:endParaRPr lang="en-US" dirty="0"/>
          </a:p>
        </p:txBody>
      </p:sp>
    </p:spTree>
    <p:extLst>
      <p:ext uri="{BB962C8B-B14F-4D97-AF65-F5344CB8AC3E}">
        <p14:creationId xmlns:p14="http://schemas.microsoft.com/office/powerpoint/2010/main" val="1768171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lstStyle/>
          <a:p>
            <a:pPr>
              <a:defRPr/>
            </a:pPr>
            <a:endParaRPr lang="en-US" dirty="0"/>
          </a:p>
        </p:txBody>
      </p:sp>
    </p:spTree>
    <p:extLst>
      <p:ext uri="{BB962C8B-B14F-4D97-AF65-F5344CB8AC3E}">
        <p14:creationId xmlns:p14="http://schemas.microsoft.com/office/powerpoint/2010/main" val="965682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p:txBody>
          <a:bodyPr/>
          <a:lstStyle/>
          <a:p>
            <a:endParaRPr lang="en-US" altLang="en-US" smtClean="0"/>
          </a:p>
        </p:txBody>
      </p:sp>
    </p:spTree>
    <p:extLst>
      <p:ext uri="{BB962C8B-B14F-4D97-AF65-F5344CB8AC3E}">
        <p14:creationId xmlns:p14="http://schemas.microsoft.com/office/powerpoint/2010/main" val="572472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hape 148"/>
          <p:cNvSpPr>
            <a:spLocks noGrp="1" noRot="1" noChangeAspect="1" noTextEdit="1"/>
          </p:cNvSpPr>
          <p:nvPr>
            <p:ph type="sldImg"/>
          </p:nvPr>
        </p:nvSpPr>
        <p:spPr/>
      </p:sp>
      <p:sp>
        <p:nvSpPr>
          <p:cNvPr id="28675" name="Shape 149"/>
          <p:cNvSpPr>
            <a:spLocks noGrp="1"/>
          </p:cNvSpPr>
          <p:nvPr>
            <p:ph type="body" sz="quarter" idx="1"/>
          </p:nvPr>
        </p:nvSpPr>
        <p:spPr/>
        <p:txBody>
          <a:bodyPr/>
          <a:lstStyle/>
          <a:p>
            <a:pPr defTabSz="914400" eaLnBrk="1" hangingPunct="1">
              <a:lnSpc>
                <a:spcPct val="100000"/>
              </a:lnSpc>
              <a:spcBef>
                <a:spcPct val="0"/>
              </a:spcBef>
            </a:pPr>
            <a:endParaRPr lang="en-US" altLang="en-US" sz="1800" smtClean="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683494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p:sp>
      <p:sp>
        <p:nvSpPr>
          <p:cNvPr id="37891" name="Notes Placeholder 2"/>
          <p:cNvSpPr>
            <a:spLocks noGrp="1"/>
          </p:cNvSpPr>
          <p:nvPr>
            <p:ph type="body" idx="1"/>
          </p:nvPr>
        </p:nvSpPr>
        <p:spPr/>
        <p:txBody>
          <a:bodyPr/>
          <a:lstStyle/>
          <a:p>
            <a:endParaRPr lang="en-US" altLang="en-US" smtClean="0"/>
          </a:p>
        </p:txBody>
      </p:sp>
      <p:sp>
        <p:nvSpPr>
          <p:cNvPr id="37892"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8000"/>
              </a:lnSpc>
              <a:spcBef>
                <a:spcPct val="30000"/>
              </a:spcBef>
              <a:defRPr sz="2200">
                <a:solidFill>
                  <a:schemeClr val="tx1"/>
                </a:solidFill>
                <a:latin typeface="Helvetica Neue"/>
                <a:ea typeface="Helvetica Neue"/>
                <a:cs typeface="Helvetica Neue"/>
                <a:sym typeface="Helvetica Neue"/>
              </a:defRPr>
            </a:lvl1pPr>
            <a:lvl2pPr marL="742950" indent="-285750">
              <a:lnSpc>
                <a:spcPct val="118000"/>
              </a:lnSpc>
              <a:spcBef>
                <a:spcPct val="30000"/>
              </a:spcBef>
              <a:defRPr sz="2200">
                <a:solidFill>
                  <a:schemeClr val="tx1"/>
                </a:solidFill>
                <a:latin typeface="Helvetica Neue"/>
                <a:ea typeface="Helvetica Neue"/>
                <a:cs typeface="Helvetica Neue"/>
                <a:sym typeface="Helvetica Neue"/>
              </a:defRPr>
            </a:lvl2pPr>
            <a:lvl3pPr marL="1143000" indent="-228600">
              <a:lnSpc>
                <a:spcPct val="118000"/>
              </a:lnSpc>
              <a:spcBef>
                <a:spcPct val="30000"/>
              </a:spcBef>
              <a:defRPr sz="2200">
                <a:solidFill>
                  <a:schemeClr val="tx1"/>
                </a:solidFill>
                <a:latin typeface="Helvetica Neue"/>
                <a:ea typeface="Helvetica Neue"/>
                <a:cs typeface="Helvetica Neue"/>
                <a:sym typeface="Helvetica Neue"/>
              </a:defRPr>
            </a:lvl3pPr>
            <a:lvl4pPr marL="1600200" indent="-228600">
              <a:lnSpc>
                <a:spcPct val="118000"/>
              </a:lnSpc>
              <a:spcBef>
                <a:spcPct val="30000"/>
              </a:spcBef>
              <a:defRPr sz="2200">
                <a:solidFill>
                  <a:schemeClr val="tx1"/>
                </a:solidFill>
                <a:latin typeface="Helvetica Neue"/>
                <a:ea typeface="Helvetica Neue"/>
                <a:cs typeface="Helvetica Neue"/>
                <a:sym typeface="Helvetica Neue"/>
              </a:defRPr>
            </a:lvl4pPr>
            <a:lvl5pPr marL="2057400" indent="-228600">
              <a:lnSpc>
                <a:spcPct val="118000"/>
              </a:lnSpc>
              <a:spcBef>
                <a:spcPct val="30000"/>
              </a:spcBef>
              <a:defRPr sz="2200">
                <a:solidFill>
                  <a:schemeClr val="tx1"/>
                </a:solidFill>
                <a:latin typeface="Helvetica Neue"/>
                <a:ea typeface="Helvetica Neue"/>
                <a:cs typeface="Helvetica Neue"/>
                <a:sym typeface="Helvetica Neue"/>
              </a:defRPr>
            </a:lvl5pPr>
            <a:lvl6pPr marL="2514600" indent="-22860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a:defRPr>
            </a:lvl6pPr>
            <a:lvl7pPr marL="2971800" indent="-22860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a:defRPr>
            </a:lvl7pPr>
            <a:lvl8pPr marL="3429000" indent="-22860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a:defRPr>
            </a:lvl8pPr>
            <a:lvl9pPr marL="3886200" indent="-22860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a:defRPr>
            </a:lvl9pPr>
          </a:lstStyle>
          <a:p>
            <a:pPr>
              <a:lnSpc>
                <a:spcPct val="100000"/>
              </a:lnSpc>
              <a:spcBef>
                <a:spcPct val="0"/>
              </a:spcBef>
            </a:pPr>
            <a:fld id="{1823E2F2-DDD0-466A-9161-2020C24588FD}" type="slidenum">
              <a:rPr lang="en-US" altLang="en-US" sz="1400">
                <a:latin typeface="Calibri" panose="020F0502020204030204" pitchFamily="34" charset="0"/>
                <a:sym typeface="Calibri" panose="020F0502020204030204" pitchFamily="34" charset="0"/>
              </a:rPr>
              <a:pPr>
                <a:lnSpc>
                  <a:spcPct val="100000"/>
                </a:lnSpc>
                <a:spcBef>
                  <a:spcPct val="0"/>
                </a:spcBef>
              </a:pPr>
              <a:t>21</a:t>
            </a:fld>
            <a:endParaRPr lang="en-US" altLang="en-US" sz="1400">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794858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6_Default">
    <p:spTree>
      <p:nvGrpSpPr>
        <p:cNvPr id="1" name=""/>
        <p:cNvGrpSpPr/>
        <p:nvPr/>
      </p:nvGrpSpPr>
      <p:grpSpPr>
        <a:xfrm>
          <a:off x="0" y="0"/>
          <a:ext cx="0" cy="0"/>
          <a:chOff x="0" y="0"/>
          <a:chExt cx="0" cy="0"/>
        </a:xfrm>
      </p:grpSpPr>
      <p:sp>
        <p:nvSpPr>
          <p:cNvPr id="3" name="Shape 12"/>
          <p:cNvSpPr>
            <a:spLocks noChangeArrowheads="1"/>
          </p:cNvSpPr>
          <p:nvPr/>
        </p:nvSpPr>
        <p:spPr bwMode="auto">
          <a:xfrm>
            <a:off x="0" y="0"/>
            <a:ext cx="9144000" cy="1136650"/>
          </a:xfrm>
          <a:prstGeom prst="rect">
            <a:avLst/>
          </a:prstGeom>
          <a:gradFill rotWithShape="0">
            <a:gsLst>
              <a:gs pos="0">
                <a:srgbClr val="E7F1FA"/>
              </a:gs>
              <a:gs pos="50000">
                <a:srgbClr val="CEE0F6"/>
              </a:gs>
              <a:gs pos="100000">
                <a:srgbClr val="AECCF1"/>
              </a:gs>
            </a:gsLst>
            <a:lin ang="1620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eaLnBrk="0" hangingPunct="0">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eaLnBrk="0" hangingPunct="0">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eaLnBrk="0" hangingPunct="0">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eaLnBrk="0" hangingPunct="0">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eaLnBrk="0" hangingPunct="0">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hangingPunct="1">
              <a:defRPr/>
            </a:pPr>
            <a:endParaRPr lang="en-US" altLang="en-US" sz="1800" dirty="0" smtClean="0">
              <a:solidFill>
                <a:srgbClr val="FFFFFF"/>
              </a:solidFill>
            </a:endParaRPr>
          </a:p>
        </p:txBody>
      </p:sp>
      <p:pic>
        <p:nvPicPr>
          <p:cNvPr id="4" name="imag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4725" y="6184900"/>
            <a:ext cx="166052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5" name="Shape 14"/>
          <p:cNvSpPr>
            <a:spLocks noChangeArrowheads="1"/>
          </p:cNvSpPr>
          <p:nvPr/>
        </p:nvSpPr>
        <p:spPr bwMode="auto">
          <a:xfrm>
            <a:off x="0" y="5945188"/>
            <a:ext cx="9156700" cy="920750"/>
          </a:xfrm>
          <a:prstGeom prst="rect">
            <a:avLst/>
          </a:pr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lvl1pPr defTabSz="584200" eaLnBrk="0" hangingPunct="0">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defTabSz="584200" eaLnBrk="0" hangingPunct="0">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defTabSz="584200" eaLnBrk="0" hangingPunct="0">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defTabSz="584200" eaLnBrk="0" hangingPunct="0">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defTabSz="584200" eaLnBrk="0" hangingPunct="0">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584200" eaLnBrk="0" fontAlgn="base" hangingPunct="0">
              <a:spcBef>
                <a:spcPct val="0"/>
              </a:spcBef>
              <a:spcAft>
                <a:spcPct val="0"/>
              </a:spcAft>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584200" eaLnBrk="0" fontAlgn="base" hangingPunct="0">
              <a:spcBef>
                <a:spcPct val="0"/>
              </a:spcBef>
              <a:spcAft>
                <a:spcPct val="0"/>
              </a:spcAft>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584200" eaLnBrk="0" fontAlgn="base" hangingPunct="0">
              <a:spcBef>
                <a:spcPct val="0"/>
              </a:spcBef>
              <a:spcAft>
                <a:spcPct val="0"/>
              </a:spcAft>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584200" eaLnBrk="0" fontAlgn="base" hangingPunct="0">
              <a:spcBef>
                <a:spcPct val="0"/>
              </a:spcBef>
              <a:spcAft>
                <a:spcPct val="0"/>
              </a:spcAft>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hangingPunct="1">
              <a:defRPr/>
            </a:pPr>
            <a:endParaRPr lang="en-US" altLang="en-US" sz="2400" dirty="0" smtClean="0">
              <a:solidFill>
                <a:srgbClr val="FFFFFF"/>
              </a:solidFill>
              <a:latin typeface="Helvetica Light"/>
              <a:ea typeface="Helvetica Light"/>
              <a:cs typeface="Helvetica Light"/>
              <a:sym typeface="Helvetica Light"/>
            </a:endParaRPr>
          </a:p>
        </p:txBody>
      </p:sp>
      <p:pic>
        <p:nvPicPr>
          <p:cNvPr id="6" name="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675" y="6173788"/>
            <a:ext cx="285432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 name="New-Background.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288" y="5080000"/>
            <a:ext cx="9144001"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8" name="Picture 15"/>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146925" y="285750"/>
            <a:ext cx="17589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27938" y="6276975"/>
            <a:ext cx="150177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Shape 42"/>
          <p:cNvSpPr>
            <a:spLocks noGrp="1"/>
          </p:cNvSpPr>
          <p:nvPr>
            <p:ph type="title" idx="4294967295"/>
          </p:nvPr>
        </p:nvSpPr>
        <p:spPr>
          <a:xfrm>
            <a:off x="443516" y="101600"/>
            <a:ext cx="5898545" cy="880533"/>
          </a:xfrm>
          <a:prstGeom prst="rect">
            <a:avLst/>
          </a:prstGeom>
        </p:spPr>
        <p:txBody>
          <a:bodyPr lIns="0" tIns="0" rIns="0" bIns="0">
            <a:normAutofit/>
          </a:bodyPr>
          <a:lstStyle>
            <a:lvl1pPr algn="just">
              <a:defRPr sz="3200" cap="all">
                <a:solidFill>
                  <a:srgbClr val="24428A">
                    <a:alpha val="80000"/>
                  </a:srgbClr>
                </a:solidFill>
                <a:latin typeface="Univers-Bold"/>
                <a:ea typeface="Univers-Bold"/>
                <a:cs typeface="Univers-Bold"/>
                <a:sym typeface="Univers-Bold"/>
              </a:defRPr>
            </a:lvl1pPr>
          </a:lstStyle>
          <a:p>
            <a:pPr lvl="0"/>
            <a:r>
              <a:rPr dirty="0"/>
              <a:t>Moderator</a:t>
            </a:r>
          </a:p>
        </p:txBody>
      </p:sp>
      <p:sp>
        <p:nvSpPr>
          <p:cNvPr id="10" name="Shape 19"/>
          <p:cNvSpPr>
            <a:spLocks noGrp="1"/>
          </p:cNvSpPr>
          <p:nvPr>
            <p:ph type="sldNum" sz="quarter" idx="10"/>
          </p:nvPr>
        </p:nvSpPr>
        <p:spPr>
          <a:xfrm>
            <a:off x="84138" y="6646863"/>
            <a:ext cx="287337" cy="269875"/>
          </a:xfrm>
          <a:prstGeom prst="rect">
            <a:avLst/>
          </a:prstGeom>
        </p:spPr>
        <p:txBody>
          <a:bodyPr vert="horz" wrap="square" lIns="45719" tIns="45719" rIns="45719" bIns="45719" numCol="1" anchor="t" anchorCtr="0" compatLnSpc="1">
            <a:prstTxWarp prst="textNoShape">
              <a:avLst/>
            </a:prstTxWarp>
          </a:bodyPr>
          <a:lstStyle>
            <a:lvl1pPr algn="r">
              <a:defRPr sz="1200">
                <a:solidFill>
                  <a:srgbClr val="898989"/>
                </a:solidFill>
              </a:defRPr>
            </a:lvl1pPr>
          </a:lstStyle>
          <a:p>
            <a:pPr>
              <a:defRPr/>
            </a:pPr>
            <a:fld id="{BFDA98C4-21A4-4687-9D68-7D439531BDB7}" type="slidenum">
              <a:rPr lang="en-US" altLang="en-US"/>
              <a:pPr>
                <a:defRPr/>
              </a:pPr>
              <a:t>‹#›</a:t>
            </a:fld>
            <a:endParaRPr lang="en-US" altLang="en-US"/>
          </a:p>
        </p:txBody>
      </p:sp>
    </p:spTree>
    <p:extLst>
      <p:ext uri="{BB962C8B-B14F-4D97-AF65-F5344CB8AC3E}">
        <p14:creationId xmlns:p14="http://schemas.microsoft.com/office/powerpoint/2010/main" val="417849191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efault">
    <p:spTree>
      <p:nvGrpSpPr>
        <p:cNvPr id="1" name=""/>
        <p:cNvGrpSpPr/>
        <p:nvPr/>
      </p:nvGrpSpPr>
      <p:grpSpPr>
        <a:xfrm>
          <a:off x="0" y="0"/>
          <a:ext cx="0" cy="0"/>
          <a:chOff x="0" y="0"/>
          <a:chExt cx="0" cy="0"/>
        </a:xfrm>
      </p:grpSpPr>
      <p:sp>
        <p:nvSpPr>
          <p:cNvPr id="3" name="Shape 12"/>
          <p:cNvSpPr>
            <a:spLocks noChangeArrowheads="1"/>
          </p:cNvSpPr>
          <p:nvPr/>
        </p:nvSpPr>
        <p:spPr bwMode="auto">
          <a:xfrm>
            <a:off x="0" y="0"/>
            <a:ext cx="9144000" cy="1136650"/>
          </a:xfrm>
          <a:prstGeom prst="rect">
            <a:avLst/>
          </a:prstGeom>
          <a:gradFill rotWithShape="0">
            <a:gsLst>
              <a:gs pos="0">
                <a:srgbClr val="E7F1FA"/>
              </a:gs>
              <a:gs pos="50000">
                <a:srgbClr val="CEE0F6"/>
              </a:gs>
              <a:gs pos="100000">
                <a:srgbClr val="AECCF1"/>
              </a:gs>
            </a:gsLst>
            <a:lin ang="1620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eaLnBrk="0" hangingPunct="0">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eaLnBrk="0" hangingPunct="0">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eaLnBrk="0" hangingPunct="0">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eaLnBrk="0" hangingPunct="0">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eaLnBrk="0" hangingPunct="0">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hangingPunct="1">
              <a:defRPr/>
            </a:pPr>
            <a:endParaRPr lang="en-US" altLang="en-US" sz="1800" dirty="0" smtClean="0">
              <a:solidFill>
                <a:srgbClr val="FFFFFF"/>
              </a:solidFill>
            </a:endParaRPr>
          </a:p>
        </p:txBody>
      </p:sp>
      <p:sp>
        <p:nvSpPr>
          <p:cNvPr id="4" name="Shape 14"/>
          <p:cNvSpPr>
            <a:spLocks noChangeArrowheads="1"/>
          </p:cNvSpPr>
          <p:nvPr/>
        </p:nvSpPr>
        <p:spPr bwMode="auto">
          <a:xfrm>
            <a:off x="12700" y="5945188"/>
            <a:ext cx="9131300" cy="912812"/>
          </a:xfrm>
          <a:prstGeom prst="rect">
            <a:avLst/>
          </a:pr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lvl1pPr defTabSz="584200" eaLnBrk="0" hangingPunct="0">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defTabSz="584200" eaLnBrk="0" hangingPunct="0">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defTabSz="584200" eaLnBrk="0" hangingPunct="0">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defTabSz="584200" eaLnBrk="0" hangingPunct="0">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defTabSz="584200" eaLnBrk="0" hangingPunct="0">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584200" eaLnBrk="0" fontAlgn="base" hangingPunct="0">
              <a:spcBef>
                <a:spcPct val="0"/>
              </a:spcBef>
              <a:spcAft>
                <a:spcPct val="0"/>
              </a:spcAft>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584200" eaLnBrk="0" fontAlgn="base" hangingPunct="0">
              <a:spcBef>
                <a:spcPct val="0"/>
              </a:spcBef>
              <a:spcAft>
                <a:spcPct val="0"/>
              </a:spcAft>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584200" eaLnBrk="0" fontAlgn="base" hangingPunct="0">
              <a:spcBef>
                <a:spcPct val="0"/>
              </a:spcBef>
              <a:spcAft>
                <a:spcPct val="0"/>
              </a:spcAft>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584200" eaLnBrk="0" fontAlgn="base" hangingPunct="0">
              <a:spcBef>
                <a:spcPct val="0"/>
              </a:spcBef>
              <a:spcAft>
                <a:spcPct val="0"/>
              </a:spcAft>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hangingPunct="1">
              <a:defRPr/>
            </a:pPr>
            <a:endParaRPr lang="en-US" altLang="en-US" sz="2400" dirty="0" smtClean="0">
              <a:solidFill>
                <a:srgbClr val="FFFFFF"/>
              </a:solidFill>
              <a:latin typeface="Helvetica Light"/>
              <a:ea typeface="Helvetica Light"/>
              <a:cs typeface="Helvetica Light"/>
              <a:sym typeface="Helvetica Light"/>
            </a:endParaRPr>
          </a:p>
        </p:txBody>
      </p:sp>
      <p:pic>
        <p:nvPicPr>
          <p:cNvPr id="5" name="New-Backgroun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5192713"/>
            <a:ext cx="9144000" cy="166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6" name="imag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86625" y="6265863"/>
            <a:ext cx="1870075"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 name="Picture 14"/>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342188" y="285750"/>
            <a:ext cx="17589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23825" y="6173788"/>
            <a:ext cx="285432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3" name="Shape 42"/>
          <p:cNvSpPr>
            <a:spLocks noGrp="1"/>
          </p:cNvSpPr>
          <p:nvPr>
            <p:ph type="title" idx="4294967295"/>
          </p:nvPr>
        </p:nvSpPr>
        <p:spPr>
          <a:xfrm>
            <a:off x="123212" y="128058"/>
            <a:ext cx="5898545" cy="880533"/>
          </a:xfrm>
          <a:prstGeom prst="rect">
            <a:avLst/>
          </a:prstGeom>
        </p:spPr>
        <p:txBody>
          <a:bodyPr lIns="0" tIns="0" rIns="0" bIns="0">
            <a:normAutofit/>
          </a:bodyPr>
          <a:lstStyle>
            <a:lvl1pPr algn="just">
              <a:defRPr sz="3200" cap="all">
                <a:solidFill>
                  <a:srgbClr val="24428A">
                    <a:alpha val="80000"/>
                  </a:srgbClr>
                </a:solidFill>
                <a:latin typeface="Univers-Bold"/>
                <a:ea typeface="Univers-Bold"/>
                <a:cs typeface="Univers-Bold"/>
                <a:sym typeface="Univers-Bold"/>
              </a:defRPr>
            </a:lvl1pPr>
          </a:lstStyle>
          <a:p>
            <a:pPr lvl="0"/>
            <a:r>
              <a:rPr dirty="0"/>
              <a:t>Moderator</a:t>
            </a:r>
          </a:p>
        </p:txBody>
      </p:sp>
    </p:spTree>
    <p:extLst>
      <p:ext uri="{BB962C8B-B14F-4D97-AF65-F5344CB8AC3E}">
        <p14:creationId xmlns:p14="http://schemas.microsoft.com/office/powerpoint/2010/main" val="75713054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 name="Shape 21"/>
          <p:cNvSpPr>
            <a:spLocks noChangeArrowheads="1"/>
          </p:cNvSpPr>
          <p:nvPr/>
        </p:nvSpPr>
        <p:spPr bwMode="auto">
          <a:xfrm>
            <a:off x="0" y="0"/>
            <a:ext cx="9144000" cy="6858000"/>
          </a:xfrm>
          <a:prstGeom prst="rect">
            <a:avLst/>
          </a:prstGeom>
          <a:gradFill rotWithShape="0">
            <a:gsLst>
              <a:gs pos="0">
                <a:srgbClr val="E7F1FA"/>
              </a:gs>
              <a:gs pos="50000">
                <a:srgbClr val="CEE0F6"/>
              </a:gs>
              <a:gs pos="100000">
                <a:srgbClr val="AECCF1"/>
              </a:gs>
            </a:gsLst>
            <a:lin ang="1620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eaLnBrk="0" hangingPunct="0">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eaLnBrk="0" hangingPunct="0">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eaLnBrk="0" hangingPunct="0">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eaLnBrk="0" hangingPunct="0">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eaLnBrk="0" hangingPunct="0">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hangingPunct="1">
              <a:defRPr/>
            </a:pPr>
            <a:endParaRPr lang="en-US" altLang="en-US" sz="1800" dirty="0" smtClean="0">
              <a:solidFill>
                <a:srgbClr val="FFFFFF"/>
              </a:solidFill>
            </a:endParaRPr>
          </a:p>
        </p:txBody>
      </p:sp>
      <p:pic>
        <p:nvPicPr>
          <p:cNvPr id="3" name="New-Backgroun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80000"/>
            <a:ext cx="91440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4" name="image.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363" y="6164263"/>
            <a:ext cx="285432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5" name="Picture 13"/>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305675" y="109538"/>
            <a:ext cx="175895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50895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1DA50E7-664A-4FB9-850C-7563ABEE3C8D}" type="datetimeFigureOut">
              <a:rPr lang="en-US"/>
              <a:pPr>
                <a:defRPr/>
              </a:pPr>
              <a:t>7/1/2015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810C062-F172-4137-A601-CC41686BF5F4}" type="slidenum">
              <a:rPr lang="en-US" altLang="en-US"/>
              <a:pPr>
                <a:defRPr/>
              </a:pPr>
              <a:t>‹#›</a:t>
            </a:fld>
            <a:endParaRPr lang="en-US" altLang="en-US"/>
          </a:p>
        </p:txBody>
      </p:sp>
    </p:spTree>
    <p:extLst>
      <p:ext uri="{BB962C8B-B14F-4D97-AF65-F5344CB8AC3E}">
        <p14:creationId xmlns:p14="http://schemas.microsoft.com/office/powerpoint/2010/main" val="66042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Shape 2"/>
          <p:cNvSpPr>
            <a:spLocks noChangeArrowheads="1"/>
          </p:cNvSpPr>
          <p:nvPr/>
        </p:nvSpPr>
        <p:spPr bwMode="auto">
          <a:xfrm>
            <a:off x="0" y="0"/>
            <a:ext cx="9144000" cy="1447800"/>
          </a:xfrm>
          <a:prstGeom prst="rect">
            <a:avLst/>
          </a:prstGeom>
          <a:gradFill rotWithShape="0">
            <a:gsLst>
              <a:gs pos="0">
                <a:srgbClr val="E7F1FA"/>
              </a:gs>
              <a:gs pos="50000">
                <a:srgbClr val="CEE0F6"/>
              </a:gs>
              <a:gs pos="100000">
                <a:srgbClr val="AECCF1"/>
              </a:gs>
            </a:gsLst>
            <a:lin ang="1620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eaLnBrk="0" hangingPunct="0">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eaLnBrk="0" hangingPunct="0">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eaLnBrk="0" hangingPunct="0">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eaLnBrk="0" hangingPunct="0">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eaLnBrk="0" hangingPunct="0">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hangingPunct="1">
              <a:defRPr/>
            </a:pPr>
            <a:endParaRPr lang="en-US" altLang="en-US" sz="1800" dirty="0" smtClean="0">
              <a:solidFill>
                <a:srgbClr val="FFFFFF"/>
              </a:solidFill>
            </a:endParaRPr>
          </a:p>
        </p:txBody>
      </p:sp>
      <p:pic>
        <p:nvPicPr>
          <p:cNvPr id="1027" name="imag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38" y="609600"/>
            <a:ext cx="9144001"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028" name="Shape 6"/>
          <p:cNvSpPr>
            <a:spLocks noChangeShapeType="1"/>
          </p:cNvSpPr>
          <p:nvPr/>
        </p:nvSpPr>
        <p:spPr bwMode="auto">
          <a:xfrm>
            <a:off x="0" y="5943600"/>
            <a:ext cx="9144000" cy="0"/>
          </a:xfrm>
          <a:prstGeom prst="line">
            <a:avLst/>
          </a:prstGeom>
          <a:noFill/>
          <a:ln w="9525">
            <a:solidFill>
              <a:srgbClr val="C5D8F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pic>
        <p:nvPicPr>
          <p:cNvPr id="1029" name="imag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6475" y="5943600"/>
            <a:ext cx="26003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030" name="Shape 8"/>
          <p:cNvSpPr>
            <a:spLocks noGrp="1"/>
          </p:cNvSpPr>
          <p:nvPr>
            <p:ph type="title"/>
          </p:nvPr>
        </p:nvSpPr>
        <p:spPr bwMode="auto">
          <a:xfrm>
            <a:off x="457200" y="92075"/>
            <a:ext cx="82296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5719" tIns="45720" rIns="45719" bIns="45720" numCol="1" anchor="ctr" anchorCtr="0" compatLnSpc="1">
            <a:prstTxWarp prst="textNoShape">
              <a:avLst/>
            </a:prstTxWarp>
          </a:bodyPr>
          <a:lstStyle/>
          <a:p>
            <a:pPr lvl="0"/>
            <a:r>
              <a:rPr lang="en-US" altLang="en-US" smtClean="0">
                <a:sym typeface="Arial" panose="020B0604020202020204" pitchFamily="34" charset="0"/>
              </a:rPr>
              <a:t>Title Text</a:t>
            </a:r>
          </a:p>
        </p:txBody>
      </p:sp>
      <p:sp>
        <p:nvSpPr>
          <p:cNvPr id="1031" name="Shape 9"/>
          <p:cNvSpPr>
            <a:spLocks noGrp="1"/>
          </p:cNvSpPr>
          <p:nvPr>
            <p:ph type="body" idx="1"/>
          </p:nvPr>
        </p:nvSpPr>
        <p:spPr bwMode="auto">
          <a:xfrm>
            <a:off x="773113" y="1627188"/>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5719" tIns="45720" rIns="45719" bIns="45720" numCol="1" anchor="t" anchorCtr="0" compatLnSpc="1">
            <a:prstTxWarp prst="textNoShape">
              <a:avLst/>
            </a:prstTxWarp>
          </a:bodyPr>
          <a:lstStyle/>
          <a:p>
            <a:pPr lvl="0"/>
            <a:r>
              <a:rPr lang="en-US" altLang="en-US" smtClean="0">
                <a:sym typeface="Calibri" panose="020F0502020204030204" pitchFamily="34" charset="0"/>
              </a:rPr>
              <a:t>Body Level One</a:t>
            </a:r>
          </a:p>
          <a:p>
            <a:pPr lvl="1"/>
            <a:r>
              <a:rPr lang="en-US" altLang="en-US" smtClean="0">
                <a:sym typeface="Calibri" panose="020F0502020204030204" pitchFamily="34" charset="0"/>
              </a:rPr>
              <a:t>Body Level Two</a:t>
            </a:r>
          </a:p>
          <a:p>
            <a:pPr lvl="2"/>
            <a:r>
              <a:rPr lang="en-US" altLang="en-US" smtClean="0">
                <a:sym typeface="Calibri" panose="020F0502020204030204" pitchFamily="34" charset="0"/>
              </a:rPr>
              <a:t>Body Level Three</a:t>
            </a:r>
          </a:p>
          <a:p>
            <a:pPr lvl="3"/>
            <a:r>
              <a:rPr lang="en-US" altLang="en-US" smtClean="0">
                <a:sym typeface="Calibri" panose="020F0502020204030204" pitchFamily="34" charset="0"/>
              </a:rPr>
              <a:t>Body Level Four</a:t>
            </a:r>
          </a:p>
          <a:p>
            <a:pPr lvl="4"/>
            <a:r>
              <a:rPr lang="en-US" altLang="en-US" smtClean="0">
                <a:sym typeface="Calibri" panose="020F0502020204030204" pitchFamily="34" charset="0"/>
              </a:rPr>
              <a:t>Body Level Five</a:t>
            </a:r>
          </a:p>
        </p:txBody>
      </p:sp>
      <p:pic>
        <p:nvPicPr>
          <p:cNvPr id="1032" name="imag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3675" y="6173788"/>
            <a:ext cx="285432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033" name="Picture 9"/>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307263" y="157163"/>
            <a:ext cx="175895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Lst>
  <p:transition spd="med"/>
  <p:timing>
    <p:tnLst>
      <p:par>
        <p:cTn id="1" dur="indefinite" restart="never" nodeType="tmRoot"/>
      </p:par>
    </p:tnLst>
  </p:timing>
  <p:txStyles>
    <p:titleStyle>
      <a:lvl1pPr algn="ctr" rtl="0" eaLnBrk="0" fontAlgn="base" hangingPunct="0">
        <a:spcBef>
          <a:spcPct val="0"/>
        </a:spcBef>
        <a:spcAft>
          <a:spcPct val="0"/>
        </a:spcAft>
        <a:defRPr sz="3600" b="1">
          <a:solidFill>
            <a:srgbClr val="4F81BD"/>
          </a:solidFill>
          <a:latin typeface="Arial"/>
          <a:ea typeface="Arial"/>
          <a:cs typeface="Arial"/>
          <a:sym typeface="Arial" panose="020B0604020202020204" pitchFamily="34" charset="0"/>
        </a:defRPr>
      </a:lvl1pPr>
      <a:lvl2pPr algn="ctr" rtl="0" eaLnBrk="0" fontAlgn="base" hangingPunct="0">
        <a:spcBef>
          <a:spcPct val="0"/>
        </a:spcBef>
        <a:spcAft>
          <a:spcPct val="0"/>
        </a:spcAft>
        <a:defRPr sz="3600" b="1">
          <a:solidFill>
            <a:srgbClr val="4F81BD"/>
          </a:solidFill>
          <a:latin typeface="Arial"/>
          <a:ea typeface="Arial"/>
          <a:cs typeface="Arial"/>
          <a:sym typeface="Arial" panose="020B0604020202020204" pitchFamily="34" charset="0"/>
        </a:defRPr>
      </a:lvl2pPr>
      <a:lvl3pPr algn="ctr" rtl="0" eaLnBrk="0" fontAlgn="base" hangingPunct="0">
        <a:spcBef>
          <a:spcPct val="0"/>
        </a:spcBef>
        <a:spcAft>
          <a:spcPct val="0"/>
        </a:spcAft>
        <a:defRPr sz="3600" b="1">
          <a:solidFill>
            <a:srgbClr val="4F81BD"/>
          </a:solidFill>
          <a:latin typeface="Arial"/>
          <a:ea typeface="Arial"/>
          <a:cs typeface="Arial"/>
          <a:sym typeface="Arial" panose="020B0604020202020204" pitchFamily="34" charset="0"/>
        </a:defRPr>
      </a:lvl3pPr>
      <a:lvl4pPr algn="ctr" rtl="0" eaLnBrk="0" fontAlgn="base" hangingPunct="0">
        <a:spcBef>
          <a:spcPct val="0"/>
        </a:spcBef>
        <a:spcAft>
          <a:spcPct val="0"/>
        </a:spcAft>
        <a:defRPr sz="3600" b="1">
          <a:solidFill>
            <a:srgbClr val="4F81BD"/>
          </a:solidFill>
          <a:latin typeface="Arial"/>
          <a:ea typeface="Arial"/>
          <a:cs typeface="Arial"/>
          <a:sym typeface="Arial" panose="020B0604020202020204" pitchFamily="34" charset="0"/>
        </a:defRPr>
      </a:lvl4pPr>
      <a:lvl5pPr algn="ctr" rtl="0" eaLnBrk="0" fontAlgn="base" hangingPunct="0">
        <a:spcBef>
          <a:spcPct val="0"/>
        </a:spcBef>
        <a:spcAft>
          <a:spcPct val="0"/>
        </a:spcAft>
        <a:defRPr sz="3600" b="1">
          <a:solidFill>
            <a:srgbClr val="4F81BD"/>
          </a:solidFill>
          <a:latin typeface="Arial"/>
          <a:ea typeface="Arial"/>
          <a:cs typeface="Arial"/>
          <a:sym typeface="Arial" panose="020B0604020202020204" pitchFamily="34" charset="0"/>
        </a:defRPr>
      </a:lvl5pPr>
      <a:lvl6pPr indent="457200">
        <a:defRPr sz="3600" b="1">
          <a:solidFill>
            <a:srgbClr val="4F81BD"/>
          </a:solidFill>
          <a:latin typeface="Arial"/>
          <a:ea typeface="Arial"/>
          <a:cs typeface="Arial"/>
          <a:sym typeface="Arial"/>
        </a:defRPr>
      </a:lvl6pPr>
      <a:lvl7pPr indent="914400">
        <a:defRPr sz="3600" b="1">
          <a:solidFill>
            <a:srgbClr val="4F81BD"/>
          </a:solidFill>
          <a:latin typeface="Arial"/>
          <a:ea typeface="Arial"/>
          <a:cs typeface="Arial"/>
          <a:sym typeface="Arial"/>
        </a:defRPr>
      </a:lvl7pPr>
      <a:lvl8pPr indent="1371600">
        <a:defRPr sz="3600" b="1">
          <a:solidFill>
            <a:srgbClr val="4F81BD"/>
          </a:solidFill>
          <a:latin typeface="Arial"/>
          <a:ea typeface="Arial"/>
          <a:cs typeface="Arial"/>
          <a:sym typeface="Arial"/>
        </a:defRPr>
      </a:lvl8pPr>
      <a:lvl9pPr indent="1828800">
        <a:defRPr sz="3600" b="1">
          <a:solidFill>
            <a:srgbClr val="4F81BD"/>
          </a:solidFill>
          <a:latin typeface="Arial"/>
          <a:ea typeface="Arial"/>
          <a:cs typeface="Arial"/>
          <a:sym typeface="Arial"/>
        </a:defRPr>
      </a:lvl9pPr>
    </p:titleStyle>
    <p:bodyStyle>
      <a:lvl1pPr marL="342900" indent="-342900" algn="l" rtl="0" eaLnBrk="0" fontAlgn="base" hangingPunct="0">
        <a:spcBef>
          <a:spcPts val="600"/>
        </a:spcBef>
        <a:spcAft>
          <a:spcPct val="0"/>
        </a:spcAft>
        <a:buSzPct val="100000"/>
        <a:buFont typeface="Arial" panose="020B0604020202020204" pitchFamily="34" charset="0"/>
        <a:buChar char="»"/>
        <a:defRPr sz="2800">
          <a:solidFill>
            <a:schemeClr val="tx1"/>
          </a:solidFill>
          <a:latin typeface="Calibri"/>
          <a:ea typeface="Calibri"/>
          <a:cs typeface="Calibri"/>
          <a:sym typeface="Calibri" panose="020F0502020204030204" pitchFamily="34" charset="0"/>
        </a:defRPr>
      </a:lvl1pPr>
      <a:lvl2pPr marL="790575" indent="-333375" algn="l" rtl="0" eaLnBrk="0" fontAlgn="base" hangingPunct="0">
        <a:spcBef>
          <a:spcPts val="600"/>
        </a:spcBef>
        <a:spcAft>
          <a:spcPct val="0"/>
        </a:spcAft>
        <a:buSzPct val="100000"/>
        <a:buFont typeface="Arial" panose="020B0604020202020204" pitchFamily="34" charset="0"/>
        <a:buChar char="–"/>
        <a:defRPr sz="2800">
          <a:solidFill>
            <a:schemeClr val="tx1"/>
          </a:solidFill>
          <a:latin typeface="Calibri"/>
          <a:ea typeface="Calibri"/>
          <a:cs typeface="Calibri"/>
          <a:sym typeface="Calibri" panose="020F0502020204030204" pitchFamily="34" charset="0"/>
        </a:defRPr>
      </a:lvl2pPr>
      <a:lvl3pPr marL="1233488" indent="-319088" algn="l" rtl="0" eaLnBrk="0" fontAlgn="base" hangingPunct="0">
        <a:spcBef>
          <a:spcPts val="600"/>
        </a:spcBef>
        <a:spcAft>
          <a:spcPct val="0"/>
        </a:spcAft>
        <a:buSzPct val="100000"/>
        <a:buFont typeface="Arial" panose="020B0604020202020204" pitchFamily="34" charset="0"/>
        <a:buChar char="•"/>
        <a:defRPr sz="2800">
          <a:solidFill>
            <a:schemeClr val="tx1"/>
          </a:solidFill>
          <a:latin typeface="Calibri"/>
          <a:ea typeface="Calibri"/>
          <a:cs typeface="Calibri"/>
          <a:sym typeface="Calibri" panose="020F0502020204030204" pitchFamily="34" charset="0"/>
        </a:defRPr>
      </a:lvl3pPr>
      <a:lvl4pPr marL="1727200" indent="-355600" algn="l" rtl="0" eaLnBrk="0" fontAlgn="base" hangingPunct="0">
        <a:spcBef>
          <a:spcPts val="600"/>
        </a:spcBef>
        <a:spcAft>
          <a:spcPct val="0"/>
        </a:spcAft>
        <a:buSzPct val="100000"/>
        <a:buFont typeface="Arial" panose="020B0604020202020204" pitchFamily="34" charset="0"/>
        <a:buChar char="–"/>
        <a:defRPr sz="2800">
          <a:solidFill>
            <a:schemeClr val="tx1"/>
          </a:solidFill>
          <a:latin typeface="Calibri"/>
          <a:ea typeface="Calibri"/>
          <a:cs typeface="Calibri"/>
          <a:sym typeface="Calibri" panose="020F0502020204030204" pitchFamily="34" charset="0"/>
        </a:defRPr>
      </a:lvl4pPr>
      <a:lvl5pPr marL="2184400" indent="-355600" algn="l" rtl="0" eaLnBrk="0" fontAlgn="base" hangingPunct="0">
        <a:spcBef>
          <a:spcPts val="600"/>
        </a:spcBef>
        <a:spcAft>
          <a:spcPct val="0"/>
        </a:spcAft>
        <a:buSzPct val="100000"/>
        <a:buFont typeface="Arial" panose="020B0604020202020204" pitchFamily="34" charset="0"/>
        <a:buChar char="»"/>
        <a:defRPr sz="2800">
          <a:solidFill>
            <a:schemeClr val="tx1"/>
          </a:solidFill>
          <a:latin typeface="Calibri"/>
          <a:ea typeface="Calibri"/>
          <a:cs typeface="Calibri"/>
          <a:sym typeface="Calibri" panose="020F0502020204030204" pitchFamily="34" charset="0"/>
        </a:defRPr>
      </a:lvl5pPr>
      <a:lvl6pPr marL="2641600" indent="-355600">
        <a:spcBef>
          <a:spcPts val="600"/>
        </a:spcBef>
        <a:buSzPct val="100000"/>
        <a:buFont typeface="Arial"/>
        <a:buChar char="•"/>
        <a:defRPr sz="2800">
          <a:latin typeface="Calibri"/>
          <a:ea typeface="Calibri"/>
          <a:cs typeface="Calibri"/>
          <a:sym typeface="Calibri"/>
        </a:defRPr>
      </a:lvl6pPr>
      <a:lvl7pPr marL="3098800" indent="-355600">
        <a:spcBef>
          <a:spcPts val="600"/>
        </a:spcBef>
        <a:buSzPct val="100000"/>
        <a:buFont typeface="Arial"/>
        <a:buChar char="•"/>
        <a:defRPr sz="2800">
          <a:latin typeface="Calibri"/>
          <a:ea typeface="Calibri"/>
          <a:cs typeface="Calibri"/>
          <a:sym typeface="Calibri"/>
        </a:defRPr>
      </a:lvl7pPr>
      <a:lvl8pPr marL="3556000" indent="-355600">
        <a:spcBef>
          <a:spcPts val="600"/>
        </a:spcBef>
        <a:buSzPct val="100000"/>
        <a:buFont typeface="Arial"/>
        <a:buChar char="•"/>
        <a:defRPr sz="2800">
          <a:latin typeface="Calibri"/>
          <a:ea typeface="Calibri"/>
          <a:cs typeface="Calibri"/>
          <a:sym typeface="Calibri"/>
        </a:defRPr>
      </a:lvl8pPr>
      <a:lvl9pPr marL="4013200" indent="-355600">
        <a:spcBef>
          <a:spcPts val="600"/>
        </a:spcBef>
        <a:buSzPct val="100000"/>
        <a:buFont typeface="Arial"/>
        <a:buChar char="•"/>
        <a:defRPr sz="2800">
          <a:latin typeface="Calibri"/>
          <a:ea typeface="Calibri"/>
          <a:cs typeface="Calibri"/>
          <a:sym typeface="Calibri"/>
        </a:defRPr>
      </a:lvl9pPr>
    </p:bodyStyle>
    <p:otherStyle>
      <a:lvl1pPr>
        <a:defRPr sz="1400">
          <a:solidFill>
            <a:schemeClr val="tx1"/>
          </a:solidFill>
          <a:latin typeface="+mn-lt"/>
          <a:ea typeface="+mn-ea"/>
          <a:cs typeface="+mn-cs"/>
          <a:sym typeface="Arial"/>
        </a:defRPr>
      </a:lvl1pPr>
      <a:lvl2pPr indent="457200">
        <a:defRPr sz="1400">
          <a:solidFill>
            <a:schemeClr val="tx1"/>
          </a:solidFill>
          <a:latin typeface="+mn-lt"/>
          <a:ea typeface="+mn-ea"/>
          <a:cs typeface="+mn-cs"/>
          <a:sym typeface="Arial"/>
        </a:defRPr>
      </a:lvl2pPr>
      <a:lvl3pPr indent="914400">
        <a:defRPr sz="1400">
          <a:solidFill>
            <a:schemeClr val="tx1"/>
          </a:solidFill>
          <a:latin typeface="+mn-lt"/>
          <a:ea typeface="+mn-ea"/>
          <a:cs typeface="+mn-cs"/>
          <a:sym typeface="Arial"/>
        </a:defRPr>
      </a:lvl3pPr>
      <a:lvl4pPr indent="1371600">
        <a:defRPr sz="1400">
          <a:solidFill>
            <a:schemeClr val="tx1"/>
          </a:solidFill>
          <a:latin typeface="+mn-lt"/>
          <a:ea typeface="+mn-ea"/>
          <a:cs typeface="+mn-cs"/>
          <a:sym typeface="Arial"/>
        </a:defRPr>
      </a:lvl4pPr>
      <a:lvl5pPr indent="1828800">
        <a:defRPr sz="1400">
          <a:solidFill>
            <a:schemeClr val="tx1"/>
          </a:solidFill>
          <a:latin typeface="+mn-lt"/>
          <a:ea typeface="+mn-ea"/>
          <a:cs typeface="+mn-cs"/>
          <a:sym typeface="Arial"/>
        </a:defRPr>
      </a:lvl5pPr>
      <a:lvl6pPr>
        <a:defRPr sz="1400">
          <a:solidFill>
            <a:schemeClr val="tx1"/>
          </a:solidFill>
          <a:latin typeface="+mn-lt"/>
          <a:ea typeface="+mn-ea"/>
          <a:cs typeface="+mn-cs"/>
          <a:sym typeface="Arial"/>
        </a:defRPr>
      </a:lvl6pPr>
      <a:lvl7pPr>
        <a:defRPr sz="1400">
          <a:solidFill>
            <a:schemeClr val="tx1"/>
          </a:solidFill>
          <a:latin typeface="+mn-lt"/>
          <a:ea typeface="+mn-ea"/>
          <a:cs typeface="+mn-cs"/>
          <a:sym typeface="Arial"/>
        </a:defRPr>
      </a:lvl7pPr>
      <a:lvl8pPr>
        <a:defRPr sz="1400">
          <a:solidFill>
            <a:schemeClr val="tx1"/>
          </a:solidFill>
          <a:latin typeface="+mn-lt"/>
          <a:ea typeface="+mn-ea"/>
          <a:cs typeface="+mn-cs"/>
          <a:sym typeface="Arial"/>
        </a:defRPr>
      </a:lvl8pPr>
      <a:lvl9pPr>
        <a:defRPr sz="1400">
          <a:solidFill>
            <a:schemeClr val="tx1"/>
          </a:solid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DOL.WIOA@dol.gov"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30.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8.jpeg"/><Relationship Id="rId4" Type="http://schemas.openxmlformats.org/officeDocument/2006/relationships/oleObject" Target="../embeddings/oleObject1.bin"/></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DOL.WIOA@dol.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hape 33"/>
          <p:cNvSpPr>
            <a:spLocks noChangeArrowheads="1"/>
          </p:cNvSpPr>
          <p:nvPr/>
        </p:nvSpPr>
        <p:spPr bwMode="auto">
          <a:xfrm>
            <a:off x="-17463" y="1524000"/>
            <a:ext cx="9144001" cy="2414588"/>
          </a:xfrm>
          <a:prstGeom prst="rect">
            <a:avLst/>
          </a:prstGeom>
          <a:solidFill>
            <a:srgbClr val="E7F1FA"/>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a:spcBef>
                <a:spcPts val="600"/>
              </a:spcBef>
              <a:buSzPct val="100000"/>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600"/>
              </a:spcBef>
              <a:buSzPct val="100000"/>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600"/>
              </a:spcBef>
              <a:buSzPct val="100000"/>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600"/>
              </a:spcBef>
              <a:buSzPct val="100000"/>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ts val="6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ts val="6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ts val="6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ts val="6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hangingPunct="1">
              <a:spcBef>
                <a:spcPct val="0"/>
              </a:spcBef>
              <a:buSzTx/>
              <a:buFontTx/>
              <a:buNone/>
            </a:pPr>
            <a:endParaRPr lang="en-US" altLang="en-US" sz="1800">
              <a:solidFill>
                <a:srgbClr val="FFFFFF"/>
              </a:solidFill>
            </a:endParaRPr>
          </a:p>
        </p:txBody>
      </p:sp>
      <p:pic>
        <p:nvPicPr>
          <p:cNvPr id="8195" name="New-Backgroun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1588"/>
            <a:ext cx="5715001"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37" name="Shape 37"/>
          <p:cNvSpPr/>
          <p:nvPr/>
        </p:nvSpPr>
        <p:spPr>
          <a:xfrm>
            <a:off x="433388" y="854075"/>
            <a:ext cx="8494712" cy="3538538"/>
          </a:xfrm>
          <a:prstGeom prst="rect">
            <a:avLst/>
          </a:prstGeom>
          <a:ln w="12700">
            <a:miter lim="400000"/>
          </a:ln>
          <a:effectLst/>
          <a:extLst>
            <a:ext uri="{C572A759-6A51-4108-AA02-DFA0A04FC94B}"/>
          </a:extLst>
        </p:spPr>
        <p:txBody>
          <a:bodyPr lIns="0" tIns="0" rIns="0" bIns="0">
            <a:spAutoFit/>
          </a:bodyPr>
          <a:lstStyle/>
          <a:p>
            <a:pPr algn="ctr" eaLnBrk="1" fontAlgn="auto" hangingPunct="1">
              <a:spcBef>
                <a:spcPts val="800"/>
              </a:spcBef>
              <a:spcAft>
                <a:spcPts val="0"/>
              </a:spcAft>
              <a:defRPr sz="1800"/>
            </a:pPr>
            <a:endParaRPr lang="en-US" sz="4000" b="1" kern="0" spc="-85" dirty="0">
              <a:solidFill>
                <a:srgbClr val="24428A"/>
              </a:solidFill>
              <a:latin typeface="Univers-Bold"/>
              <a:ea typeface="Univers-Bold"/>
              <a:cs typeface="Univers-Bold"/>
              <a:sym typeface="Univers-Bold"/>
            </a:endParaRPr>
          </a:p>
          <a:p>
            <a:pPr algn="ctr" eaLnBrk="1" fontAlgn="auto" hangingPunct="1">
              <a:spcBef>
                <a:spcPts val="800"/>
              </a:spcBef>
              <a:spcAft>
                <a:spcPts val="0"/>
              </a:spcAft>
              <a:defRPr sz="1800"/>
            </a:pPr>
            <a:r>
              <a:rPr lang="en-US" sz="5400" b="1" kern="0" spc="-85" dirty="0">
                <a:solidFill>
                  <a:srgbClr val="294A9B"/>
                </a:solidFill>
                <a:latin typeface="Univers-Bold"/>
                <a:ea typeface="Univers-Bold"/>
                <a:cs typeface="Univers-Bold"/>
                <a:sym typeface="Univers-Bold"/>
              </a:rPr>
              <a:t>ACT NOW Series:</a:t>
            </a:r>
          </a:p>
          <a:p>
            <a:pPr algn="ctr" eaLnBrk="1" fontAlgn="auto" hangingPunct="1">
              <a:spcBef>
                <a:spcPts val="800"/>
              </a:spcBef>
              <a:spcAft>
                <a:spcPts val="0"/>
              </a:spcAft>
              <a:defRPr sz="1800"/>
            </a:pPr>
            <a:r>
              <a:rPr lang="en-US" sz="5400" b="1" kern="0" spc="-85" dirty="0">
                <a:solidFill>
                  <a:srgbClr val="294A9B"/>
                </a:solidFill>
                <a:latin typeface="Univers-Bold"/>
                <a:ea typeface="Univers-Bold"/>
                <a:cs typeface="Univers-Bold"/>
                <a:sym typeface="Univers-Bold"/>
              </a:rPr>
              <a:t>Partnerships in Action</a:t>
            </a:r>
          </a:p>
          <a:p>
            <a:pPr algn="ctr" eaLnBrk="1" fontAlgn="auto" hangingPunct="1">
              <a:spcBef>
                <a:spcPts val="1200"/>
              </a:spcBef>
              <a:spcAft>
                <a:spcPts val="0"/>
              </a:spcAft>
              <a:defRPr sz="1800"/>
            </a:pPr>
            <a:r>
              <a:rPr lang="en-US" sz="2800" kern="0" spc="-28" dirty="0">
                <a:solidFill>
                  <a:srgbClr val="F16522"/>
                </a:solidFill>
                <a:latin typeface="Univers-Light"/>
                <a:ea typeface="Univers-Light"/>
                <a:cs typeface="Univers-Light"/>
                <a:sym typeface="Univers-Light"/>
              </a:rPr>
              <a:t>Implementing WIOA</a:t>
            </a:r>
          </a:p>
          <a:p>
            <a:pPr eaLnBrk="1" fontAlgn="auto" hangingPunct="1">
              <a:spcBef>
                <a:spcPts val="800"/>
              </a:spcBef>
              <a:spcAft>
                <a:spcPts val="0"/>
              </a:spcAft>
              <a:defRPr sz="1800"/>
            </a:pPr>
            <a:endParaRPr sz="2400" b="1" kern="0" spc="-85" dirty="0">
              <a:solidFill>
                <a:srgbClr val="24428A"/>
              </a:solidFill>
              <a:latin typeface="Univers-Bold"/>
              <a:ea typeface="Univers-Bold"/>
              <a:cs typeface="Univers-Bold"/>
              <a:sym typeface="Univers-Bold"/>
            </a:endParaRPr>
          </a:p>
        </p:txBody>
      </p:sp>
      <p:sp>
        <p:nvSpPr>
          <p:cNvPr id="5" name="Shape 34"/>
          <p:cNvSpPr txBox="1">
            <a:spLocks/>
          </p:cNvSpPr>
          <p:nvPr/>
        </p:nvSpPr>
        <p:spPr bwMode="auto">
          <a:xfrm>
            <a:off x="287338" y="4919663"/>
            <a:ext cx="2854325"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ormAutofit/>
          </a:bodyPr>
          <a:lstStyle>
            <a:lvl1pPr marL="0" indent="0" algn="l" rtl="0" eaLnBrk="0" fontAlgn="base" hangingPunct="0">
              <a:spcBef>
                <a:spcPts val="700"/>
              </a:spcBef>
              <a:spcAft>
                <a:spcPct val="0"/>
              </a:spcAft>
              <a:buSzTx/>
              <a:buFont typeface="Arial" panose="020B0604020202020204" pitchFamily="34" charset="0"/>
              <a:buNone/>
              <a:defRPr sz="3600">
                <a:solidFill>
                  <a:srgbClr val="376092"/>
                </a:solidFill>
                <a:latin typeface="Univers-Light"/>
                <a:ea typeface="Univers-Light"/>
                <a:cs typeface="Univers-Light"/>
                <a:sym typeface="Univers-Light"/>
              </a:defRPr>
            </a:lvl1pPr>
            <a:lvl2pPr marL="790575" indent="-333375" algn="l" rtl="0" eaLnBrk="0" fontAlgn="base" hangingPunct="0">
              <a:spcBef>
                <a:spcPts val="600"/>
              </a:spcBef>
              <a:spcAft>
                <a:spcPct val="0"/>
              </a:spcAft>
              <a:buSzPct val="100000"/>
              <a:buFont typeface="Arial" panose="020B0604020202020204" pitchFamily="34" charset="0"/>
              <a:buChar char="–"/>
              <a:defRPr sz="2800">
                <a:solidFill>
                  <a:schemeClr val="tx1"/>
                </a:solidFill>
                <a:latin typeface="Calibri"/>
                <a:ea typeface="Calibri"/>
                <a:cs typeface="Calibri"/>
                <a:sym typeface="Calibri" panose="020F0502020204030204" pitchFamily="34" charset="0"/>
              </a:defRPr>
            </a:lvl2pPr>
            <a:lvl3pPr marL="1233488" indent="-319088" algn="l" rtl="0" eaLnBrk="0" fontAlgn="base" hangingPunct="0">
              <a:spcBef>
                <a:spcPts val="600"/>
              </a:spcBef>
              <a:spcAft>
                <a:spcPct val="0"/>
              </a:spcAft>
              <a:buSzPct val="100000"/>
              <a:buFont typeface="Arial" panose="020B0604020202020204" pitchFamily="34" charset="0"/>
              <a:buChar char="•"/>
              <a:defRPr sz="2800">
                <a:solidFill>
                  <a:schemeClr val="tx1"/>
                </a:solidFill>
                <a:latin typeface="Calibri"/>
                <a:ea typeface="Calibri"/>
                <a:cs typeface="Calibri"/>
                <a:sym typeface="Calibri" panose="020F0502020204030204" pitchFamily="34" charset="0"/>
              </a:defRPr>
            </a:lvl3pPr>
            <a:lvl4pPr marL="1727200" indent="-355600" algn="l" rtl="0" eaLnBrk="0" fontAlgn="base" hangingPunct="0">
              <a:spcBef>
                <a:spcPts val="600"/>
              </a:spcBef>
              <a:spcAft>
                <a:spcPct val="0"/>
              </a:spcAft>
              <a:buSzPct val="100000"/>
              <a:buFont typeface="Arial" panose="020B0604020202020204" pitchFamily="34" charset="0"/>
              <a:buChar char="–"/>
              <a:defRPr sz="2800">
                <a:solidFill>
                  <a:schemeClr val="tx1"/>
                </a:solidFill>
                <a:latin typeface="Calibri"/>
                <a:ea typeface="Calibri"/>
                <a:cs typeface="Calibri"/>
                <a:sym typeface="Calibri" panose="020F0502020204030204" pitchFamily="34" charset="0"/>
              </a:defRPr>
            </a:lvl4pPr>
            <a:lvl5pPr marL="2184400" indent="-355600" algn="l" rtl="0" eaLnBrk="0" fontAlgn="base" hangingPunct="0">
              <a:spcBef>
                <a:spcPts val="600"/>
              </a:spcBef>
              <a:spcAft>
                <a:spcPct val="0"/>
              </a:spcAft>
              <a:buSzPct val="100000"/>
              <a:buFont typeface="Arial" panose="020B0604020202020204" pitchFamily="34" charset="0"/>
              <a:buChar char="»"/>
              <a:defRPr sz="2800">
                <a:solidFill>
                  <a:schemeClr val="tx1"/>
                </a:solidFill>
                <a:latin typeface="Calibri"/>
                <a:ea typeface="Calibri"/>
                <a:cs typeface="Calibri"/>
                <a:sym typeface="Calibri" panose="020F0502020204030204" pitchFamily="34" charset="0"/>
              </a:defRPr>
            </a:lvl5pPr>
            <a:lvl6pPr marL="2641600" indent="-355600">
              <a:spcBef>
                <a:spcPts val="600"/>
              </a:spcBef>
              <a:buSzPct val="100000"/>
              <a:buFont typeface="Arial"/>
              <a:buChar char="•"/>
              <a:defRPr sz="2800">
                <a:latin typeface="Calibri"/>
                <a:ea typeface="Calibri"/>
                <a:cs typeface="Calibri"/>
                <a:sym typeface="Calibri"/>
              </a:defRPr>
            </a:lvl6pPr>
            <a:lvl7pPr marL="3098800" indent="-355600">
              <a:spcBef>
                <a:spcPts val="600"/>
              </a:spcBef>
              <a:buSzPct val="100000"/>
              <a:buFont typeface="Arial"/>
              <a:buChar char="•"/>
              <a:defRPr sz="2800">
                <a:latin typeface="Calibri"/>
                <a:ea typeface="Calibri"/>
                <a:cs typeface="Calibri"/>
                <a:sym typeface="Calibri"/>
              </a:defRPr>
            </a:lvl7pPr>
            <a:lvl8pPr marL="3556000" indent="-355600">
              <a:spcBef>
                <a:spcPts val="600"/>
              </a:spcBef>
              <a:buSzPct val="100000"/>
              <a:buFont typeface="Arial"/>
              <a:buChar char="•"/>
              <a:defRPr sz="2800">
                <a:latin typeface="Calibri"/>
                <a:ea typeface="Calibri"/>
                <a:cs typeface="Calibri"/>
                <a:sym typeface="Calibri"/>
              </a:defRPr>
            </a:lvl8pPr>
            <a:lvl9pPr marL="4013200" indent="-355600">
              <a:spcBef>
                <a:spcPts val="600"/>
              </a:spcBef>
              <a:buSzPct val="100000"/>
              <a:buFont typeface="Arial"/>
              <a:buChar char="•"/>
              <a:defRPr sz="2800">
                <a:latin typeface="Calibri"/>
                <a:ea typeface="Calibri"/>
                <a:cs typeface="Calibri"/>
                <a:sym typeface="Calibri"/>
              </a:defRPr>
            </a:lvl9pPr>
          </a:lstStyle>
          <a:p>
            <a:pPr eaLnBrk="1" fontAlgn="auto" hangingPunct="1">
              <a:spcAft>
                <a:spcPts val="0"/>
              </a:spcAft>
              <a:buFont typeface="Arial"/>
              <a:buNone/>
              <a:defRPr sz="1800">
                <a:solidFill>
                  <a:srgbClr val="000000"/>
                </a:solidFill>
              </a:defRPr>
            </a:pPr>
            <a:r>
              <a:rPr lang="en-US" sz="2400" kern="0" spc="-150" dirty="0" smtClean="0">
                <a:solidFill>
                  <a:srgbClr val="000000"/>
                </a:solidFill>
              </a:rPr>
              <a:t>July 1, 2015</a:t>
            </a:r>
            <a:endParaRPr lang="en-US" sz="2400" kern="0" spc="-150" dirty="0">
              <a:solidFill>
                <a:srgbClr val="000000"/>
              </a:solidFill>
            </a:endParaRPr>
          </a:p>
        </p:txBody>
      </p:sp>
      <p:sp>
        <p:nvSpPr>
          <p:cNvPr id="8198" name="Shape 36"/>
          <p:cNvSpPr>
            <a:spLocks noChangeArrowheads="1"/>
          </p:cNvSpPr>
          <p:nvPr/>
        </p:nvSpPr>
        <p:spPr bwMode="auto">
          <a:xfrm>
            <a:off x="287338" y="5524500"/>
            <a:ext cx="42672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lvl1pPr>
              <a:spcBef>
                <a:spcPts val="600"/>
              </a:spcBef>
              <a:buSzPct val="100000"/>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600"/>
              </a:spcBef>
              <a:buSzPct val="100000"/>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600"/>
              </a:spcBef>
              <a:buSzPct val="100000"/>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600"/>
              </a:spcBef>
              <a:buSzPct val="100000"/>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ts val="6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ts val="6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ts val="6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ts val="6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hangingPunct="1">
              <a:spcBef>
                <a:spcPts val="300"/>
              </a:spcBef>
              <a:buSzTx/>
              <a:buFontTx/>
              <a:buNone/>
            </a:pPr>
            <a:r>
              <a:rPr lang="en-US" altLang="en-US" sz="2200">
                <a:solidFill>
                  <a:srgbClr val="376092"/>
                </a:solidFill>
                <a:latin typeface="Univers-Light"/>
                <a:ea typeface="Univers-Light"/>
                <a:cs typeface="Univers-Light"/>
                <a:sym typeface="Univers-Light"/>
              </a:rPr>
              <a:t>U.S. Department of Labor</a:t>
            </a:r>
            <a:endParaRPr lang="en-US" altLang="en-US" sz="1600" b="1">
              <a:solidFill>
                <a:srgbClr val="376092"/>
              </a:solidFill>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3212" y="128058"/>
            <a:ext cx="5898545" cy="880533"/>
          </a:xfrm>
          <a:extLst/>
        </p:spPr>
        <p:txBody>
          <a:bodyPr rtlCol="0">
            <a:normAutofit fontScale="90000"/>
          </a:bodyPr>
          <a:lstStyle/>
          <a:p>
            <a:pPr algn="l" fontAlgn="auto">
              <a:spcAft>
                <a:spcPts val="0"/>
              </a:spcAft>
              <a:defRPr/>
            </a:pPr>
            <a:r>
              <a:rPr lang="en-US" b="0" dirty="0" smtClean="0"/>
              <a:t/>
            </a:r>
            <a:br>
              <a:rPr lang="en-US" b="0" dirty="0" smtClean="0"/>
            </a:br>
            <a:r>
              <a:rPr lang="en-US" b="0" dirty="0" smtClean="0"/>
              <a:t>WIOA Title IV Effective </a:t>
            </a:r>
            <a:r>
              <a:rPr lang="en-US" b="0" dirty="0" smtClean="0">
                <a:solidFill>
                  <a:srgbClr val="FD6724">
                    <a:alpha val="80000"/>
                  </a:srgbClr>
                </a:solidFill>
              </a:rPr>
              <a:t>Date</a:t>
            </a:r>
            <a:r>
              <a:rPr lang="en-US" b="0" dirty="0" smtClean="0"/>
              <a:t/>
            </a:r>
            <a:br>
              <a:rPr lang="en-US" b="0" dirty="0" smtClean="0"/>
            </a:br>
            <a:endParaRPr lang="en-US" b="0" dirty="0" smtClean="0"/>
          </a:p>
        </p:txBody>
      </p:sp>
      <p:sp>
        <p:nvSpPr>
          <p:cNvPr id="3" name="Content Placeholder 2"/>
          <p:cNvSpPr>
            <a:spLocks noGrp="1"/>
          </p:cNvSpPr>
          <p:nvPr>
            <p:ph idx="4294967295"/>
          </p:nvPr>
        </p:nvSpPr>
        <p:spPr>
          <a:xfrm>
            <a:off x="407988" y="1577975"/>
            <a:ext cx="8229600" cy="5257800"/>
          </a:xfrm>
        </p:spPr>
        <p:txBody>
          <a:bodyPr rtlCol="0">
            <a:normAutofit/>
          </a:bodyPr>
          <a:lstStyle/>
          <a:p>
            <a:pPr marL="0" indent="0" fontAlgn="auto">
              <a:spcAft>
                <a:spcPts val="0"/>
              </a:spcAft>
              <a:buFont typeface="Arial" panose="020B0604020202020204" pitchFamily="34" charset="0"/>
              <a:buNone/>
              <a:defRPr/>
            </a:pPr>
            <a:r>
              <a:rPr lang="en-US" dirty="0" smtClean="0">
                <a:solidFill>
                  <a:schemeClr val="tx1">
                    <a:lumMod val="75000"/>
                    <a:lumOff val="25000"/>
                  </a:schemeClr>
                </a:solidFill>
                <a:latin typeface="Univers"/>
              </a:rPr>
              <a:t>Effective Date </a:t>
            </a:r>
          </a:p>
          <a:p>
            <a:pPr fontAlgn="auto">
              <a:spcAft>
                <a:spcPts val="0"/>
              </a:spcAft>
              <a:buClr>
                <a:srgbClr val="FD6724"/>
              </a:buClr>
              <a:buFont typeface="Courier New" panose="02070309020205020404" pitchFamily="49" charset="0"/>
              <a:buChar char="o"/>
              <a:defRPr/>
            </a:pPr>
            <a:r>
              <a:rPr lang="en-US" dirty="0" smtClean="0">
                <a:solidFill>
                  <a:schemeClr val="tx1">
                    <a:lumMod val="75000"/>
                    <a:lumOff val="25000"/>
                  </a:schemeClr>
                </a:solidFill>
                <a:latin typeface="Univers"/>
              </a:rPr>
              <a:t>WIOA Section 506(d) – Disability Provisions – Except as otherwise provided in title IV of this Act, title IV, and the amendments made by title IV take effect on the date of enactment of the Act. (Rehabilitation Act) (July 22, 2014).</a:t>
            </a: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123212" y="128058"/>
            <a:ext cx="5898545" cy="880533"/>
          </a:xfrm>
          <a:extLst/>
        </p:spPr>
        <p:txBody>
          <a:bodyPr/>
          <a:lstStyle/>
          <a:p>
            <a:pPr algn="l">
              <a:defRPr/>
            </a:pPr>
            <a:r>
              <a:rPr lang="en-US" altLang="en-US" b="0" dirty="0" smtClean="0"/>
              <a:t>Partnerships are </a:t>
            </a:r>
            <a:r>
              <a:rPr lang="en-US" altLang="en-US" b="0" dirty="0" smtClean="0">
                <a:solidFill>
                  <a:srgbClr val="FD6724">
                    <a:alpha val="80000"/>
                  </a:srgbClr>
                </a:solidFill>
              </a:rPr>
              <a:t>Key</a:t>
            </a:r>
          </a:p>
        </p:txBody>
      </p:sp>
      <p:sp>
        <p:nvSpPr>
          <p:cNvPr id="3" name="Content Placeholder 2"/>
          <p:cNvSpPr>
            <a:spLocks noGrp="1"/>
          </p:cNvSpPr>
          <p:nvPr>
            <p:ph idx="4294967295"/>
          </p:nvPr>
        </p:nvSpPr>
        <p:spPr>
          <a:xfrm>
            <a:off x="342900" y="1317625"/>
            <a:ext cx="8229600" cy="5257800"/>
          </a:xfrm>
        </p:spPr>
        <p:txBody>
          <a:bodyPr rtlCol="0">
            <a:normAutofit fontScale="77500" lnSpcReduction="20000"/>
          </a:bodyPr>
          <a:lstStyle/>
          <a:p>
            <a:pPr fontAlgn="auto">
              <a:spcAft>
                <a:spcPts val="0"/>
              </a:spcAft>
              <a:buClr>
                <a:srgbClr val="FD6724"/>
              </a:buClr>
              <a:buFont typeface="Courier New" panose="02070309020205020404" pitchFamily="49" charset="0"/>
              <a:buChar char="o"/>
              <a:defRPr/>
            </a:pPr>
            <a:r>
              <a:rPr lang="en-US" dirty="0" smtClean="0">
                <a:solidFill>
                  <a:schemeClr val="tx1">
                    <a:lumMod val="75000"/>
                    <a:lumOff val="25000"/>
                  </a:schemeClr>
                </a:solidFill>
                <a:latin typeface="Univers"/>
              </a:rPr>
              <a:t>Partnerships across the workforce system and with education will be key to successful implementation of WIOA.</a:t>
            </a:r>
          </a:p>
          <a:p>
            <a:pPr marL="0" indent="0" fontAlgn="auto">
              <a:spcAft>
                <a:spcPts val="0"/>
              </a:spcAft>
              <a:buFont typeface="Arial" panose="020B0604020202020204" pitchFamily="34" charset="0"/>
              <a:buNone/>
              <a:defRPr/>
            </a:pPr>
            <a:endParaRPr lang="en-US" dirty="0" smtClean="0">
              <a:solidFill>
                <a:schemeClr val="tx1">
                  <a:lumMod val="75000"/>
                  <a:lumOff val="25000"/>
                </a:schemeClr>
              </a:solidFill>
              <a:latin typeface="Univers"/>
            </a:endParaRPr>
          </a:p>
          <a:p>
            <a:pPr fontAlgn="auto">
              <a:spcAft>
                <a:spcPts val="0"/>
              </a:spcAft>
              <a:buClr>
                <a:srgbClr val="FD6724"/>
              </a:buClr>
              <a:buFont typeface="Courier New" panose="02070309020205020404" pitchFamily="49" charset="0"/>
              <a:buChar char="o"/>
              <a:defRPr/>
            </a:pPr>
            <a:r>
              <a:rPr lang="en-US" dirty="0" smtClean="0">
                <a:solidFill>
                  <a:schemeClr val="tx1">
                    <a:lumMod val="75000"/>
                    <a:lumOff val="25000"/>
                  </a:schemeClr>
                </a:solidFill>
                <a:latin typeface="Univers"/>
              </a:rPr>
              <a:t>ED expects the VR agencies to partner with:</a:t>
            </a:r>
          </a:p>
          <a:p>
            <a:pPr lvl="1" fontAlgn="auto">
              <a:spcAft>
                <a:spcPts val="0"/>
              </a:spcAft>
              <a:defRPr/>
            </a:pPr>
            <a:r>
              <a:rPr lang="en-US" sz="2600" dirty="0" smtClean="0">
                <a:solidFill>
                  <a:schemeClr val="tx1">
                    <a:lumMod val="75000"/>
                    <a:lumOff val="25000"/>
                  </a:schemeClr>
                </a:solidFill>
                <a:latin typeface="Univers"/>
              </a:rPr>
              <a:t>The various workforce partners in the state, including the One-Stop partners.</a:t>
            </a:r>
          </a:p>
          <a:p>
            <a:pPr lvl="1" fontAlgn="auto">
              <a:spcAft>
                <a:spcPts val="0"/>
              </a:spcAft>
              <a:defRPr/>
            </a:pPr>
            <a:r>
              <a:rPr lang="en-US" sz="2600" dirty="0" smtClean="0">
                <a:solidFill>
                  <a:schemeClr val="tx1">
                    <a:lumMod val="75000"/>
                    <a:lumOff val="25000"/>
                  </a:schemeClr>
                </a:solidFill>
                <a:latin typeface="Univers"/>
              </a:rPr>
              <a:t>Education partners, including LEAs, special education, nontraditional schools, institutions of higher education (colleges, universities, community colleges, technical colleges, etc.), training programs, etc. </a:t>
            </a:r>
          </a:p>
          <a:p>
            <a:pPr lvl="1" fontAlgn="auto">
              <a:spcAft>
                <a:spcPts val="0"/>
              </a:spcAft>
              <a:defRPr/>
            </a:pPr>
            <a:r>
              <a:rPr lang="en-US" sz="2600" dirty="0" smtClean="0">
                <a:solidFill>
                  <a:schemeClr val="tx1">
                    <a:lumMod val="75000"/>
                    <a:lumOff val="25000"/>
                  </a:schemeClr>
                </a:solidFill>
                <a:latin typeface="Univers"/>
              </a:rPr>
              <a:t>Employers, businesses, industries.</a:t>
            </a:r>
          </a:p>
          <a:p>
            <a:pPr lvl="1" fontAlgn="auto">
              <a:spcAft>
                <a:spcPts val="0"/>
              </a:spcAft>
              <a:defRPr/>
            </a:pPr>
            <a:r>
              <a:rPr lang="en-US" sz="2600" dirty="0" smtClean="0">
                <a:solidFill>
                  <a:schemeClr val="tx1">
                    <a:lumMod val="75000"/>
                    <a:lumOff val="25000"/>
                  </a:schemeClr>
                </a:solidFill>
                <a:latin typeface="Univers"/>
              </a:rPr>
              <a:t>Local service providers, including community rehabilitation programs. </a:t>
            </a:r>
          </a:p>
          <a:p>
            <a:pPr lvl="1" fontAlgn="auto">
              <a:spcAft>
                <a:spcPts val="0"/>
              </a:spcAft>
              <a:defRPr/>
            </a:pPr>
            <a:r>
              <a:rPr lang="en-US" sz="2600" dirty="0" smtClean="0">
                <a:solidFill>
                  <a:schemeClr val="tx1">
                    <a:lumMod val="75000"/>
                    <a:lumOff val="25000"/>
                  </a:schemeClr>
                </a:solidFill>
                <a:latin typeface="Univers"/>
              </a:rPr>
              <a:t>State Rehabilitation Councils and other advisory committees.</a:t>
            </a:r>
          </a:p>
          <a:p>
            <a:pPr lvl="1" fontAlgn="auto">
              <a:spcAft>
                <a:spcPts val="0"/>
              </a:spcAft>
              <a:defRPr/>
            </a:pPr>
            <a:r>
              <a:rPr lang="en-US" sz="2600" dirty="0" smtClean="0">
                <a:solidFill>
                  <a:schemeClr val="tx1">
                    <a:lumMod val="75000"/>
                    <a:lumOff val="25000"/>
                  </a:schemeClr>
                </a:solidFill>
                <a:latin typeface="Univers"/>
              </a:rPr>
              <a:t>Other appropriate partners.</a:t>
            </a: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123825" y="128588"/>
            <a:ext cx="5897563" cy="879475"/>
          </a:xfrm>
        </p:spPr>
        <p:txBody>
          <a:bodyPr>
            <a:normAutofit fontScale="90000"/>
          </a:bodyPr>
          <a:lstStyle/>
          <a:p>
            <a:pPr algn="l" eaLnBrk="1" hangingPunct="1">
              <a:defRPr/>
            </a:pPr>
            <a:r>
              <a:rPr lang="en-US" altLang="en-US" b="0" dirty="0" smtClean="0">
                <a:latin typeface="Univers"/>
                <a:cs typeface="Arial" panose="020B0604020202020204" pitchFamily="34" charset="0"/>
              </a:rPr>
              <a:t>Partnerships at the </a:t>
            </a:r>
            <a:r>
              <a:rPr lang="en-US" altLang="en-US" b="0" dirty="0" smtClean="0">
                <a:solidFill>
                  <a:srgbClr val="FD6724"/>
                </a:solidFill>
                <a:latin typeface="Univers"/>
                <a:cs typeface="Arial" panose="020B0604020202020204" pitchFamily="34" charset="0"/>
              </a:rPr>
              <a:t>Federal and State Levels	</a:t>
            </a:r>
          </a:p>
        </p:txBody>
      </p:sp>
      <p:sp>
        <p:nvSpPr>
          <p:cNvPr id="3" name="Content Placeholder 2"/>
          <p:cNvSpPr>
            <a:spLocks noGrp="1"/>
          </p:cNvSpPr>
          <p:nvPr>
            <p:ph idx="4294967295"/>
          </p:nvPr>
        </p:nvSpPr>
        <p:spPr>
          <a:xfrm>
            <a:off x="444500" y="1600200"/>
            <a:ext cx="8323263" cy="5257800"/>
          </a:xfrm>
        </p:spPr>
        <p:txBody>
          <a:bodyPr/>
          <a:lstStyle/>
          <a:p>
            <a:pPr marL="0" indent="0" eaLnBrk="1" hangingPunct="1">
              <a:buFont typeface="Arial" charset="0"/>
              <a:buNone/>
              <a:defRPr/>
            </a:pPr>
            <a:r>
              <a:rPr lang="en-US" sz="1800" dirty="0" smtClean="0">
                <a:solidFill>
                  <a:schemeClr val="tx1">
                    <a:lumMod val="75000"/>
                    <a:lumOff val="25000"/>
                  </a:schemeClr>
                </a:solidFill>
                <a:latin typeface="Univers"/>
              </a:rPr>
              <a:t>RSA envisions that under WIOA new and enhanced partnerships will occur at the Federal and State levels.  Some examples of such partnerships that go beyond the six core WIOA programs include:</a:t>
            </a:r>
          </a:p>
          <a:p>
            <a:pPr eaLnBrk="1" hangingPunct="1">
              <a:buFont typeface="Arial" charset="0"/>
              <a:buChar char="•"/>
              <a:defRPr/>
            </a:pPr>
            <a:r>
              <a:rPr lang="en-US" sz="1800" dirty="0" smtClean="0">
                <a:solidFill>
                  <a:schemeClr val="tx1">
                    <a:lumMod val="75000"/>
                    <a:lumOff val="25000"/>
                  </a:schemeClr>
                </a:solidFill>
                <a:latin typeface="Univers"/>
              </a:rPr>
              <a:t>SSA/Ticket to Work</a:t>
            </a:r>
          </a:p>
          <a:p>
            <a:pPr eaLnBrk="1" hangingPunct="1">
              <a:buFont typeface="Arial" charset="0"/>
              <a:buChar char="•"/>
              <a:defRPr/>
            </a:pPr>
            <a:r>
              <a:rPr lang="en-US" sz="1800" dirty="0" smtClean="0">
                <a:solidFill>
                  <a:schemeClr val="tx1">
                    <a:lumMod val="75000"/>
                    <a:lumOff val="25000"/>
                  </a:schemeClr>
                </a:solidFill>
                <a:latin typeface="Univers"/>
              </a:rPr>
              <a:t>TANF</a:t>
            </a:r>
          </a:p>
          <a:p>
            <a:pPr eaLnBrk="1" hangingPunct="1">
              <a:buFont typeface="Arial" charset="0"/>
              <a:buChar char="•"/>
              <a:defRPr/>
            </a:pPr>
            <a:r>
              <a:rPr lang="en-US" sz="1800" dirty="0" smtClean="0">
                <a:solidFill>
                  <a:schemeClr val="tx1">
                    <a:lumMod val="75000"/>
                    <a:lumOff val="25000"/>
                  </a:schemeClr>
                </a:solidFill>
                <a:latin typeface="Univers"/>
              </a:rPr>
              <a:t>Small Business Administration</a:t>
            </a:r>
          </a:p>
          <a:p>
            <a:pPr eaLnBrk="1" hangingPunct="1">
              <a:buFont typeface="Arial" charset="0"/>
              <a:buChar char="•"/>
              <a:defRPr/>
            </a:pPr>
            <a:r>
              <a:rPr lang="en-US" sz="1800" dirty="0" smtClean="0">
                <a:solidFill>
                  <a:schemeClr val="tx1">
                    <a:lumMod val="75000"/>
                    <a:lumOff val="25000"/>
                  </a:schemeClr>
                </a:solidFill>
                <a:latin typeface="Univers"/>
              </a:rPr>
              <a:t>Career and Technical Education (Perkins)</a:t>
            </a:r>
          </a:p>
          <a:p>
            <a:pPr eaLnBrk="1" hangingPunct="1">
              <a:buFont typeface="Arial" charset="0"/>
              <a:buChar char="•"/>
              <a:defRPr/>
            </a:pPr>
            <a:r>
              <a:rPr lang="en-US" sz="1800" dirty="0" smtClean="0">
                <a:solidFill>
                  <a:schemeClr val="tx1">
                    <a:lumMod val="75000"/>
                    <a:lumOff val="25000"/>
                  </a:schemeClr>
                </a:solidFill>
                <a:latin typeface="Univers"/>
              </a:rPr>
              <a:t>Job Corps</a:t>
            </a:r>
          </a:p>
          <a:p>
            <a:pPr eaLnBrk="1" hangingPunct="1">
              <a:buFont typeface="Arial" charset="0"/>
              <a:buChar char="•"/>
              <a:defRPr/>
            </a:pPr>
            <a:r>
              <a:rPr lang="en-US" sz="1800" dirty="0" smtClean="0">
                <a:solidFill>
                  <a:schemeClr val="tx1">
                    <a:lumMod val="75000"/>
                    <a:lumOff val="25000"/>
                  </a:schemeClr>
                </a:solidFill>
                <a:latin typeface="Univers"/>
              </a:rPr>
              <a:t>Supplemental Nutrition Assistance Program (SNAP)</a:t>
            </a:r>
          </a:p>
          <a:p>
            <a:pPr eaLnBrk="1" hangingPunct="1">
              <a:buFont typeface="Arial" charset="0"/>
              <a:buChar char="•"/>
              <a:defRPr/>
            </a:pPr>
            <a:r>
              <a:rPr lang="en-US" sz="1800" dirty="0" smtClean="0">
                <a:solidFill>
                  <a:schemeClr val="tx1">
                    <a:lumMod val="75000"/>
                    <a:lumOff val="25000"/>
                  </a:schemeClr>
                </a:solidFill>
                <a:latin typeface="Univers"/>
              </a:rPr>
              <a:t>HUD Employment and Training Programs</a:t>
            </a:r>
          </a:p>
          <a:p>
            <a:pPr eaLnBrk="1" hangingPunct="1">
              <a:buFont typeface="Arial" charset="0"/>
              <a:buChar char="•"/>
              <a:defRPr/>
            </a:pPr>
            <a:r>
              <a:rPr lang="en-US" sz="1800" dirty="0" smtClean="0">
                <a:solidFill>
                  <a:schemeClr val="tx1">
                    <a:lumMod val="75000"/>
                    <a:lumOff val="25000"/>
                  </a:schemeClr>
                </a:solidFill>
                <a:latin typeface="Univers"/>
              </a:rPr>
              <a:t>Veterans Programs</a:t>
            </a:r>
          </a:p>
          <a:p>
            <a:pPr eaLnBrk="1" hangingPunct="1">
              <a:buFont typeface="Arial" charset="0"/>
              <a:buChar char="•"/>
              <a:defRPr/>
            </a:pPr>
            <a:r>
              <a:rPr lang="en-US" sz="1800" dirty="0" smtClean="0">
                <a:solidFill>
                  <a:schemeClr val="tx1">
                    <a:lumMod val="75000"/>
                    <a:lumOff val="25000"/>
                  </a:schemeClr>
                </a:solidFill>
                <a:latin typeface="Univers"/>
              </a:rPr>
              <a:t>Other appropriate federal, state or local employment, education, or training programs</a:t>
            </a:r>
          </a:p>
          <a:p>
            <a:pPr eaLnBrk="1" hangingPunct="1">
              <a:buFont typeface="Arial" charset="0"/>
              <a:buChar char="•"/>
              <a:defRPr/>
            </a:pPr>
            <a:endParaRPr lang="en-US" sz="1800" dirty="0" smtClean="0"/>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61"/>
          <p:cNvSpPr/>
          <p:nvPr/>
        </p:nvSpPr>
        <p:spPr>
          <a:xfrm>
            <a:off x="3133725" y="3170238"/>
            <a:ext cx="4452938" cy="985837"/>
          </a:xfrm>
          <a:prstGeom prst="rect">
            <a:avLst/>
          </a:prstGeom>
          <a:ln w="12700">
            <a:miter lim="400000"/>
          </a:ln>
          <a:extLst>
            <a:ext uri="{C572A759-6A51-4108-AA02-DFA0A04FC94B}"/>
          </a:extLst>
        </p:spPr>
        <p:txBody>
          <a:bodyPr lIns="0" tIns="0" rIns="0" bIns="0">
            <a:spAutoFit/>
          </a:bodyPr>
          <a:lstStyle/>
          <a:p>
            <a:pPr eaLnBrk="1" fontAlgn="auto" hangingPunct="1">
              <a:spcBef>
                <a:spcPts val="0"/>
              </a:spcBef>
              <a:spcAft>
                <a:spcPts val="0"/>
              </a:spcAft>
              <a:defRPr sz="1800"/>
            </a:pPr>
            <a:r>
              <a:rPr lang="en-US" sz="1600" b="1" kern="0" dirty="0">
                <a:solidFill>
                  <a:schemeClr val="bg1">
                    <a:lumMod val="50000"/>
                  </a:schemeClr>
                </a:solidFill>
                <a:latin typeface="Univers 45 Light"/>
                <a:ea typeface="Calibri"/>
                <a:cs typeface="Univers 45 Light"/>
                <a:sym typeface="Calibri"/>
              </a:rPr>
              <a:t>Executive Director </a:t>
            </a:r>
          </a:p>
          <a:p>
            <a:pPr eaLnBrk="1" fontAlgn="auto" hangingPunct="1">
              <a:spcBef>
                <a:spcPts val="0"/>
              </a:spcBef>
              <a:spcAft>
                <a:spcPts val="0"/>
              </a:spcAft>
              <a:defRPr sz="1800"/>
            </a:pPr>
            <a:r>
              <a:rPr lang="en-US" sz="1600" kern="0" dirty="0">
                <a:solidFill>
                  <a:srgbClr val="404040"/>
                </a:solidFill>
                <a:latin typeface="Univers 45 Light"/>
                <a:ea typeface="Calibri"/>
                <a:cs typeface="Univers 45 Light"/>
                <a:sym typeface="Calibri"/>
              </a:rPr>
              <a:t>North Tennessee Workforce Board</a:t>
            </a:r>
          </a:p>
          <a:p>
            <a:pPr eaLnBrk="1" fontAlgn="auto" hangingPunct="1">
              <a:spcBef>
                <a:spcPts val="0"/>
              </a:spcBef>
              <a:spcAft>
                <a:spcPts val="0"/>
              </a:spcAft>
              <a:defRPr sz="1800"/>
            </a:pPr>
            <a:endParaRPr lang="en-US" sz="1600" kern="0" dirty="0">
              <a:solidFill>
                <a:srgbClr val="404040"/>
              </a:solidFill>
              <a:latin typeface="Univers 45 Light"/>
              <a:ea typeface="Calibri"/>
              <a:cs typeface="Univers 45 Light"/>
              <a:sym typeface="Calibri"/>
            </a:endParaRPr>
          </a:p>
          <a:p>
            <a:pPr eaLnBrk="1" fontAlgn="auto" hangingPunct="1">
              <a:spcBef>
                <a:spcPts val="0"/>
              </a:spcBef>
              <a:spcAft>
                <a:spcPts val="0"/>
              </a:spcAft>
              <a:defRPr sz="1800"/>
            </a:pPr>
            <a:endParaRPr sz="1600" kern="0" dirty="0">
              <a:solidFill>
                <a:srgbClr val="404040"/>
              </a:solidFill>
              <a:latin typeface="Univers 45 Light"/>
              <a:ea typeface="Calibri"/>
              <a:cs typeface="Univers 45 Light"/>
              <a:sym typeface="Calibri"/>
            </a:endParaRPr>
          </a:p>
        </p:txBody>
      </p:sp>
      <p:sp>
        <p:nvSpPr>
          <p:cNvPr id="6" name="Shape 62"/>
          <p:cNvSpPr/>
          <p:nvPr/>
        </p:nvSpPr>
        <p:spPr>
          <a:xfrm>
            <a:off x="3133725" y="2098675"/>
            <a:ext cx="6188075" cy="738188"/>
          </a:xfrm>
          <a:prstGeom prst="rect">
            <a:avLst/>
          </a:prstGeom>
          <a:ln w="12700">
            <a:miter lim="400000"/>
          </a:ln>
          <a:extLst>
            <a:ext uri="{C572A759-6A51-4108-AA02-DFA0A04FC94B}"/>
          </a:extLst>
        </p:spPr>
        <p:txBody>
          <a:bodyPr lIns="0" tIns="0" rIns="0" bIns="0">
            <a:spAutoFit/>
          </a:bodyPr>
          <a:lstStyle/>
          <a:p>
            <a:pPr eaLnBrk="1" fontAlgn="auto" hangingPunct="1">
              <a:spcBef>
                <a:spcPts val="0"/>
              </a:spcBef>
              <a:spcAft>
                <a:spcPts val="0"/>
              </a:spcAft>
              <a:defRPr sz="1800"/>
            </a:pPr>
            <a:r>
              <a:rPr lang="en-US" sz="1600" b="1" kern="0" dirty="0">
                <a:solidFill>
                  <a:schemeClr val="bg1">
                    <a:lumMod val="50000"/>
                  </a:schemeClr>
                </a:solidFill>
                <a:latin typeface="Univers 45 Light"/>
                <a:ea typeface="Calibri"/>
                <a:cs typeface="Univers 45 Light"/>
                <a:sym typeface="Calibri"/>
              </a:rPr>
              <a:t>Chief of Customized Training &amp; Adult Literacy Services</a:t>
            </a:r>
          </a:p>
          <a:p>
            <a:pPr eaLnBrk="1" fontAlgn="auto" hangingPunct="1">
              <a:spcBef>
                <a:spcPts val="0"/>
              </a:spcBef>
              <a:spcAft>
                <a:spcPts val="0"/>
              </a:spcAft>
              <a:defRPr sz="1800"/>
            </a:pPr>
            <a:r>
              <a:rPr lang="en-US" sz="1600" kern="0" dirty="0">
                <a:solidFill>
                  <a:srgbClr val="404040"/>
                </a:solidFill>
                <a:latin typeface="Univers 45 Light"/>
                <a:ea typeface="Calibri"/>
                <a:cs typeface="Univers 45 Light"/>
                <a:sym typeface="Calibri"/>
              </a:rPr>
              <a:t>New Jersey Department of Labor &amp; Workforce Development</a:t>
            </a:r>
          </a:p>
          <a:p>
            <a:pPr eaLnBrk="1" fontAlgn="auto" hangingPunct="1">
              <a:spcBef>
                <a:spcPts val="0"/>
              </a:spcBef>
              <a:spcAft>
                <a:spcPts val="0"/>
              </a:spcAft>
              <a:defRPr sz="1800"/>
            </a:pPr>
            <a:endParaRPr sz="1600" kern="0" dirty="0">
              <a:solidFill>
                <a:srgbClr val="404040"/>
              </a:solidFill>
              <a:latin typeface="Univers 45 Light"/>
              <a:ea typeface="Calibri"/>
              <a:cs typeface="Univers 45 Light"/>
              <a:sym typeface="Calibri"/>
            </a:endParaRPr>
          </a:p>
        </p:txBody>
      </p:sp>
      <p:sp>
        <p:nvSpPr>
          <p:cNvPr id="8" name="Shape 64"/>
          <p:cNvSpPr/>
          <p:nvPr/>
        </p:nvSpPr>
        <p:spPr>
          <a:xfrm>
            <a:off x="3133725" y="4265613"/>
            <a:ext cx="4833938" cy="984250"/>
          </a:xfrm>
          <a:prstGeom prst="rect">
            <a:avLst/>
          </a:prstGeom>
          <a:ln w="12700">
            <a:miter lim="400000"/>
          </a:ln>
          <a:extLst>
            <a:ext uri="{C572A759-6A51-4108-AA02-DFA0A04FC94B}"/>
          </a:extLst>
        </p:spPr>
        <p:txBody>
          <a:bodyPr lIns="0" tIns="0" rIns="0" bIns="0">
            <a:spAutoFit/>
          </a:bodyPr>
          <a:lstStyle/>
          <a:p>
            <a:pPr eaLnBrk="1" fontAlgn="auto" hangingPunct="1">
              <a:spcBef>
                <a:spcPts val="0"/>
              </a:spcBef>
              <a:spcAft>
                <a:spcPts val="0"/>
              </a:spcAft>
              <a:defRPr sz="1800"/>
            </a:pPr>
            <a:r>
              <a:rPr lang="en-US" sz="1600" b="1" kern="0" dirty="0">
                <a:solidFill>
                  <a:schemeClr val="bg1">
                    <a:lumMod val="50000"/>
                  </a:schemeClr>
                </a:solidFill>
                <a:latin typeface="Univers 45 Light"/>
                <a:ea typeface="Calibri"/>
                <a:cs typeface="Univers 45 Light"/>
                <a:sym typeface="Calibri"/>
              </a:rPr>
              <a:t>Executive Director</a:t>
            </a:r>
            <a:endParaRPr sz="1600" b="1" kern="0" dirty="0">
              <a:solidFill>
                <a:schemeClr val="bg1">
                  <a:lumMod val="50000"/>
                </a:schemeClr>
              </a:solidFill>
              <a:latin typeface="Univers 45 Light"/>
              <a:ea typeface="Calibri"/>
              <a:cs typeface="Univers 45 Light"/>
              <a:sym typeface="Calibri"/>
            </a:endParaRPr>
          </a:p>
          <a:p>
            <a:pPr eaLnBrk="1" fontAlgn="auto" hangingPunct="1">
              <a:spcBef>
                <a:spcPts val="0"/>
              </a:spcBef>
              <a:spcAft>
                <a:spcPts val="0"/>
              </a:spcAft>
              <a:defRPr sz="1800"/>
            </a:pPr>
            <a:r>
              <a:rPr lang="en-US" sz="1600" kern="0" dirty="0">
                <a:solidFill>
                  <a:srgbClr val="404040"/>
                </a:solidFill>
                <a:latin typeface="Univers 45 Light"/>
                <a:ea typeface="Calibri"/>
                <a:cs typeface="Univers 45 Light"/>
                <a:sym typeface="Calibri"/>
              </a:rPr>
              <a:t>Northwest Tennessee Workforce Board</a:t>
            </a:r>
          </a:p>
          <a:p>
            <a:pPr eaLnBrk="1" fontAlgn="auto" hangingPunct="1">
              <a:spcBef>
                <a:spcPts val="0"/>
              </a:spcBef>
              <a:spcAft>
                <a:spcPts val="0"/>
              </a:spcAft>
              <a:defRPr sz="1800"/>
            </a:pPr>
            <a:endParaRPr lang="en-US" sz="1600" kern="0" dirty="0">
              <a:solidFill>
                <a:srgbClr val="404040"/>
              </a:solidFill>
              <a:latin typeface="Univers 45 Light"/>
              <a:ea typeface="Calibri"/>
              <a:cs typeface="Univers 45 Light"/>
              <a:sym typeface="Calibri"/>
            </a:endParaRPr>
          </a:p>
          <a:p>
            <a:pPr eaLnBrk="1" fontAlgn="auto" hangingPunct="1">
              <a:spcBef>
                <a:spcPts val="0"/>
              </a:spcBef>
              <a:spcAft>
                <a:spcPts val="0"/>
              </a:spcAft>
              <a:defRPr sz="1800"/>
            </a:pPr>
            <a:endParaRPr sz="1600" kern="0" dirty="0">
              <a:solidFill>
                <a:srgbClr val="404040"/>
              </a:solidFill>
              <a:latin typeface="Univers 45 Light"/>
              <a:ea typeface="Calibri"/>
              <a:cs typeface="Univers 45 Light"/>
              <a:sym typeface="Calibri"/>
            </a:endParaRPr>
          </a:p>
        </p:txBody>
      </p:sp>
      <p:sp>
        <p:nvSpPr>
          <p:cNvPr id="10" name="Shape 46"/>
          <p:cNvSpPr/>
          <p:nvPr/>
        </p:nvSpPr>
        <p:spPr>
          <a:xfrm>
            <a:off x="1103313" y="2312988"/>
            <a:ext cx="1568450" cy="307975"/>
          </a:xfrm>
          <a:prstGeom prst="rect">
            <a:avLst/>
          </a:prstGeom>
          <a:ln w="12700">
            <a:miter lim="400000"/>
          </a:ln>
          <a:effectLst>
            <a:outerShdw blurRad="101600" dist="25400" dir="5400000" rotWithShape="0">
              <a:srgbClr val="000000">
                <a:alpha val="10000"/>
              </a:srgbClr>
            </a:outerShdw>
          </a:effectLst>
          <a:extLst>
            <a:ext uri="{C572A759-6A51-4108-AA02-DFA0A04FC94B}"/>
          </a:extLst>
        </p:spPr>
        <p:txBody>
          <a:bodyPr wrap="none" lIns="0" tIns="0" rIns="0" bIns="0">
            <a:spAutoFit/>
          </a:bodyPr>
          <a:lstStyle>
            <a:lvl1pPr>
              <a:spcBef>
                <a:spcPts val="800"/>
              </a:spcBef>
              <a:defRPr sz="4300" b="1" spc="-85">
                <a:solidFill>
                  <a:srgbClr val="24428A"/>
                </a:solidFill>
                <a:latin typeface="Univers-Bold"/>
                <a:ea typeface="Univers-Bold"/>
                <a:cs typeface="Univers-Bold"/>
                <a:sym typeface="Univers-Bold"/>
              </a:defRPr>
            </a:lvl1pPr>
          </a:lstStyle>
          <a:p>
            <a:pPr eaLnBrk="1" fontAlgn="auto" hangingPunct="1">
              <a:spcAft>
                <a:spcPts val="0"/>
              </a:spcAft>
              <a:defRPr sz="1800" b="0" spc="0">
                <a:solidFill>
                  <a:srgbClr val="000000"/>
                </a:solidFill>
              </a:defRPr>
            </a:pPr>
            <a:r>
              <a:rPr lang="en-US" sz="2000" b="0" kern="0" spc="0" dirty="0" smtClean="0">
                <a:solidFill>
                  <a:srgbClr val="1B2F77"/>
                </a:solidFill>
              </a:rPr>
              <a:t>Howard </a:t>
            </a:r>
            <a:r>
              <a:rPr lang="en-US" sz="2000" b="0" kern="0" spc="0" dirty="0" smtClean="0">
                <a:solidFill>
                  <a:srgbClr val="FD6724"/>
                </a:solidFill>
              </a:rPr>
              <a:t>Miller</a:t>
            </a:r>
            <a:endParaRPr sz="2000" b="0" kern="0" spc="0" dirty="0">
              <a:solidFill>
                <a:srgbClr val="FD6724"/>
              </a:solidFill>
            </a:endParaRPr>
          </a:p>
        </p:txBody>
      </p:sp>
      <p:sp>
        <p:nvSpPr>
          <p:cNvPr id="11" name="Shape 46"/>
          <p:cNvSpPr/>
          <p:nvPr/>
        </p:nvSpPr>
        <p:spPr>
          <a:xfrm>
            <a:off x="965200" y="4449763"/>
            <a:ext cx="1844675" cy="307975"/>
          </a:xfrm>
          <a:prstGeom prst="rect">
            <a:avLst/>
          </a:prstGeom>
          <a:ln w="12700">
            <a:miter lim="400000"/>
          </a:ln>
          <a:effectLst>
            <a:outerShdw blurRad="101600" dist="25400" dir="5400000" rotWithShape="0">
              <a:srgbClr val="000000">
                <a:alpha val="10000"/>
              </a:srgbClr>
            </a:outerShdw>
          </a:effectLst>
          <a:extLst>
            <a:ext uri="{C572A759-6A51-4108-AA02-DFA0A04FC94B}"/>
          </a:extLst>
        </p:spPr>
        <p:txBody>
          <a:bodyPr wrap="none" lIns="0" tIns="0" rIns="0" bIns="0">
            <a:spAutoFit/>
          </a:bodyPr>
          <a:lstStyle>
            <a:lvl1pPr>
              <a:spcBef>
                <a:spcPts val="800"/>
              </a:spcBef>
              <a:defRPr sz="4300" b="1" spc="-85">
                <a:solidFill>
                  <a:srgbClr val="24428A"/>
                </a:solidFill>
                <a:latin typeface="Univers-Bold"/>
                <a:ea typeface="Univers-Bold"/>
                <a:cs typeface="Univers-Bold"/>
                <a:sym typeface="Univers-Bold"/>
              </a:defRPr>
            </a:lvl1pPr>
          </a:lstStyle>
          <a:p>
            <a:pPr eaLnBrk="1" fontAlgn="auto" hangingPunct="1">
              <a:spcAft>
                <a:spcPts val="0"/>
              </a:spcAft>
              <a:defRPr sz="1800" b="0" spc="0">
                <a:solidFill>
                  <a:srgbClr val="000000"/>
                </a:solidFill>
              </a:defRPr>
            </a:pPr>
            <a:r>
              <a:rPr lang="en-US" sz="2000" b="0" kern="0" spc="0" dirty="0">
                <a:solidFill>
                  <a:srgbClr val="1B2F77"/>
                </a:solidFill>
              </a:rPr>
              <a:t>Margaret</a:t>
            </a:r>
            <a:r>
              <a:rPr lang="en-US" sz="2000" b="0" kern="0" spc="0" dirty="0">
                <a:solidFill>
                  <a:srgbClr val="000000"/>
                </a:solidFill>
              </a:rPr>
              <a:t> </a:t>
            </a:r>
            <a:r>
              <a:rPr lang="en-US" sz="2000" b="0" kern="0" spc="0" dirty="0">
                <a:solidFill>
                  <a:srgbClr val="FD6724"/>
                </a:solidFill>
              </a:rPr>
              <a:t>Prater</a:t>
            </a:r>
            <a:endParaRPr sz="2000" b="0" kern="0" spc="0" dirty="0">
              <a:solidFill>
                <a:srgbClr val="FD6724"/>
              </a:solidFill>
            </a:endParaRPr>
          </a:p>
        </p:txBody>
      </p:sp>
      <p:sp>
        <p:nvSpPr>
          <p:cNvPr id="12" name="Shape 46"/>
          <p:cNvSpPr/>
          <p:nvPr/>
        </p:nvSpPr>
        <p:spPr>
          <a:xfrm>
            <a:off x="1303338" y="3375025"/>
            <a:ext cx="1168400" cy="307975"/>
          </a:xfrm>
          <a:prstGeom prst="rect">
            <a:avLst/>
          </a:prstGeom>
          <a:ln w="12700">
            <a:miter lim="400000"/>
          </a:ln>
          <a:effectLst>
            <a:outerShdw blurRad="101600" dist="25400" dir="5400000" rotWithShape="0">
              <a:srgbClr val="000000">
                <a:alpha val="10000"/>
              </a:srgbClr>
            </a:outerShdw>
          </a:effectLst>
          <a:extLst>
            <a:ext uri="{C572A759-6A51-4108-AA02-DFA0A04FC94B}"/>
          </a:extLst>
        </p:spPr>
        <p:txBody>
          <a:bodyPr wrap="none" lIns="0" tIns="0" rIns="0" bIns="0">
            <a:spAutoFit/>
          </a:bodyPr>
          <a:lstStyle>
            <a:lvl1pPr>
              <a:spcBef>
                <a:spcPts val="800"/>
              </a:spcBef>
              <a:defRPr sz="4300" b="1" spc="-85">
                <a:solidFill>
                  <a:srgbClr val="24428A"/>
                </a:solidFill>
                <a:latin typeface="Univers-Bold"/>
                <a:ea typeface="Univers-Bold"/>
                <a:cs typeface="Univers-Bold"/>
                <a:sym typeface="Univers-Bold"/>
              </a:defRPr>
            </a:lvl1pPr>
          </a:lstStyle>
          <a:p>
            <a:pPr eaLnBrk="1" fontAlgn="auto" hangingPunct="1">
              <a:spcAft>
                <a:spcPts val="0"/>
              </a:spcAft>
              <a:defRPr sz="1800" b="0" spc="0">
                <a:solidFill>
                  <a:srgbClr val="000000"/>
                </a:solidFill>
              </a:defRPr>
            </a:pPr>
            <a:r>
              <a:rPr lang="en-US" sz="2000" b="0" kern="0" spc="0" dirty="0">
                <a:solidFill>
                  <a:srgbClr val="1B2F77"/>
                </a:solidFill>
              </a:rPr>
              <a:t>Marla</a:t>
            </a:r>
            <a:r>
              <a:rPr lang="en-US" sz="2000" b="0" kern="0" spc="0" dirty="0">
                <a:solidFill>
                  <a:srgbClr val="000000"/>
                </a:solidFill>
              </a:rPr>
              <a:t> </a:t>
            </a:r>
            <a:r>
              <a:rPr lang="en-US" sz="2000" b="0" kern="0" spc="0" dirty="0">
                <a:solidFill>
                  <a:srgbClr val="FD6724"/>
                </a:solidFill>
              </a:rPr>
              <a:t>Rye</a:t>
            </a:r>
            <a:endParaRPr sz="2000" b="0" kern="0" spc="0" dirty="0">
              <a:solidFill>
                <a:srgbClr val="FD6724"/>
              </a:solidFill>
            </a:endParaRPr>
          </a:p>
        </p:txBody>
      </p:sp>
      <p:cxnSp>
        <p:nvCxnSpPr>
          <p:cNvPr id="3" name="Straight Connector 2"/>
          <p:cNvCxnSpPr/>
          <p:nvPr/>
        </p:nvCxnSpPr>
        <p:spPr>
          <a:xfrm>
            <a:off x="965200" y="1898650"/>
            <a:ext cx="7023100" cy="0"/>
          </a:xfrm>
          <a:prstGeom prst="line">
            <a:avLst/>
          </a:prstGeom>
          <a:noFill/>
          <a:ln w="6350" cap="flat">
            <a:solidFill>
              <a:srgbClr val="4F81BD"/>
            </a:solidFill>
            <a:prstDash val="solid"/>
            <a:bevel/>
          </a:ln>
          <a:effectLst/>
        </p:spPr>
        <p:style>
          <a:lnRef idx="0">
            <a:scrgbClr r="0" g="0" b="0"/>
          </a:lnRef>
          <a:fillRef idx="0">
            <a:scrgbClr r="0" g="0" b="0"/>
          </a:fillRef>
          <a:effectRef idx="0">
            <a:scrgbClr r="0" g="0" b="0"/>
          </a:effectRef>
          <a:fontRef idx="none"/>
        </p:style>
      </p:cxnSp>
      <p:cxnSp>
        <p:nvCxnSpPr>
          <p:cNvPr id="18" name="Straight Connector 17"/>
          <p:cNvCxnSpPr/>
          <p:nvPr/>
        </p:nvCxnSpPr>
        <p:spPr>
          <a:xfrm>
            <a:off x="965200" y="3006725"/>
            <a:ext cx="7023100" cy="0"/>
          </a:xfrm>
          <a:prstGeom prst="line">
            <a:avLst/>
          </a:prstGeom>
          <a:noFill/>
          <a:ln w="6350" cap="flat">
            <a:solidFill>
              <a:srgbClr val="4F81BD"/>
            </a:solidFill>
            <a:prstDash val="solid"/>
            <a:bevel/>
          </a:ln>
          <a:effectLst/>
        </p:spPr>
        <p:style>
          <a:lnRef idx="0">
            <a:scrgbClr r="0" g="0" b="0"/>
          </a:lnRef>
          <a:fillRef idx="0">
            <a:scrgbClr r="0" g="0" b="0"/>
          </a:fillRef>
          <a:effectRef idx="0">
            <a:scrgbClr r="0" g="0" b="0"/>
          </a:effectRef>
          <a:fontRef idx="none"/>
        </p:style>
      </p:cxnSp>
      <p:cxnSp>
        <p:nvCxnSpPr>
          <p:cNvPr id="19" name="Straight Connector 18"/>
          <p:cNvCxnSpPr/>
          <p:nvPr/>
        </p:nvCxnSpPr>
        <p:spPr>
          <a:xfrm>
            <a:off x="965200" y="4057650"/>
            <a:ext cx="7023100" cy="0"/>
          </a:xfrm>
          <a:prstGeom prst="line">
            <a:avLst/>
          </a:prstGeom>
          <a:noFill/>
          <a:ln w="6350" cap="flat">
            <a:solidFill>
              <a:srgbClr val="4F81BD"/>
            </a:solidFill>
            <a:prstDash val="solid"/>
            <a:bevel/>
          </a:ln>
          <a:effectLst/>
        </p:spPr>
        <p:style>
          <a:lnRef idx="0">
            <a:scrgbClr r="0" g="0" b="0"/>
          </a:lnRef>
          <a:fillRef idx="0">
            <a:scrgbClr r="0" g="0" b="0"/>
          </a:fillRef>
          <a:effectRef idx="0">
            <a:scrgbClr r="0" g="0" b="0"/>
          </a:effectRef>
          <a:fontRef idx="none"/>
        </p:style>
      </p:cxnSp>
      <p:cxnSp>
        <p:nvCxnSpPr>
          <p:cNvPr id="13" name="Straight Connector 12"/>
          <p:cNvCxnSpPr/>
          <p:nvPr/>
        </p:nvCxnSpPr>
        <p:spPr>
          <a:xfrm>
            <a:off x="965200" y="5173663"/>
            <a:ext cx="7023100" cy="0"/>
          </a:xfrm>
          <a:prstGeom prst="line">
            <a:avLst/>
          </a:prstGeom>
          <a:noFill/>
          <a:ln w="6350" cap="flat">
            <a:solidFill>
              <a:srgbClr val="4F81BD"/>
            </a:solidFill>
            <a:prstDash val="solid"/>
            <a:bevel/>
          </a:ln>
          <a:effectLst/>
        </p:spPr>
        <p:style>
          <a:lnRef idx="0">
            <a:scrgbClr r="0" g="0" b="0"/>
          </a:lnRef>
          <a:fillRef idx="0">
            <a:scrgbClr r="0" g="0" b="0"/>
          </a:fillRef>
          <a:effectRef idx="0">
            <a:scrgbClr r="0" g="0" b="0"/>
          </a:effectRef>
          <a:fontRef idx="none"/>
        </p:style>
      </p:cxnSp>
      <p:sp>
        <p:nvSpPr>
          <p:cNvPr id="14" name="Shape 50"/>
          <p:cNvSpPr>
            <a:spLocks noGrp="1"/>
          </p:cNvSpPr>
          <p:nvPr>
            <p:ph type="title" idx="4294967295"/>
          </p:nvPr>
        </p:nvSpPr>
        <p:spPr>
          <a:xfrm>
            <a:off x="76200" y="64822"/>
            <a:ext cx="7772400" cy="1058333"/>
          </a:xfrm>
          <a:ln w="12700">
            <a:miter lim="400000"/>
          </a:ln>
          <a:extLst>
            <a:ext uri="{C572A759-6A51-4108-AA02-DFA0A04FC94B}"/>
          </a:extLst>
        </p:spPr>
        <p:txBody>
          <a:bodyPr lIns="0" tIns="0" rIns="0" bIns="0">
            <a:normAutofit/>
          </a:bodyPr>
          <a:lstStyle/>
          <a:p>
            <a:pPr algn="l" eaLnBrk="1" fontAlgn="auto" hangingPunct="1">
              <a:spcBef>
                <a:spcPts val="0"/>
              </a:spcBef>
              <a:spcAft>
                <a:spcPts val="0"/>
              </a:spcAft>
              <a:defRPr sz="1800" b="0">
                <a:solidFill>
                  <a:srgbClr val="000000"/>
                </a:solidFill>
              </a:defRPr>
            </a:pPr>
            <a:r>
              <a:rPr lang="en-US" sz="3200" b="0" cap="all" dirty="0" smtClean="0">
                <a:solidFill>
                  <a:srgbClr val="294A9B">
                    <a:alpha val="80000"/>
                  </a:srgbClr>
                </a:solidFill>
                <a:latin typeface="Univers-Bold"/>
                <a:ea typeface="Univers-Bold"/>
                <a:cs typeface="Univers-Bold"/>
                <a:sym typeface="Univers-Bold"/>
              </a:rPr>
              <a:t>Best Practice </a:t>
            </a:r>
            <a:r>
              <a:rPr lang="en-US" sz="3200" b="0" cap="all" dirty="0" smtClean="0">
                <a:solidFill>
                  <a:srgbClr val="FD6724">
                    <a:alpha val="80000"/>
                  </a:srgbClr>
                </a:solidFill>
                <a:latin typeface="Univers-Bold"/>
                <a:ea typeface="Univers-Bold"/>
                <a:cs typeface="Univers-Bold"/>
                <a:sym typeface="Univers-Bold"/>
              </a:rPr>
              <a:t>discussion</a:t>
            </a:r>
            <a:endParaRPr sz="3200" b="0" cap="all" dirty="0">
              <a:solidFill>
                <a:srgbClr val="FD6724">
                  <a:alpha val="80000"/>
                </a:srgbClr>
              </a:solidFill>
              <a:latin typeface="Univers-Bold"/>
              <a:ea typeface="Univers-Bold"/>
              <a:cs typeface="Univers-Bold"/>
              <a:sym typeface="Univers-Bold"/>
            </a:endParaRP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357188" y="5461000"/>
            <a:ext cx="5826125" cy="393700"/>
          </a:xfrm>
          <a:prstGeom prst="rect">
            <a:avLst/>
          </a:prstGeom>
        </p:spPr>
        <p:txBody>
          <a:bodyPr>
            <a:normAutofit/>
          </a:bodyPr>
          <a:lstStyle>
            <a:lvl1pPr marL="342900" indent="-342900" algn="l" rtl="0" eaLnBrk="0" fontAlgn="base" hangingPunct="0">
              <a:spcBef>
                <a:spcPts val="600"/>
              </a:spcBef>
              <a:spcAft>
                <a:spcPct val="0"/>
              </a:spcAft>
              <a:buSzPct val="100000"/>
              <a:buFont typeface="Arial" pitchFamily="34" charset="0"/>
              <a:buChar char="»"/>
              <a:defRPr sz="2800">
                <a:solidFill>
                  <a:schemeClr val="tx1"/>
                </a:solidFill>
                <a:latin typeface="Calibri"/>
                <a:ea typeface="Calibri"/>
                <a:cs typeface="Calibri"/>
                <a:sym typeface="Calibri" pitchFamily="34" charset="0"/>
              </a:defRPr>
            </a:lvl1pPr>
            <a:lvl2pPr marL="790575" indent="-333375" algn="l" rtl="0" eaLnBrk="0" fontAlgn="base" hangingPunct="0">
              <a:spcBef>
                <a:spcPts val="600"/>
              </a:spcBef>
              <a:spcAft>
                <a:spcPct val="0"/>
              </a:spcAft>
              <a:buSzPct val="100000"/>
              <a:buFont typeface="Arial" pitchFamily="34" charset="0"/>
              <a:buChar char="–"/>
              <a:defRPr sz="2800">
                <a:solidFill>
                  <a:schemeClr val="tx1"/>
                </a:solidFill>
                <a:latin typeface="Calibri"/>
                <a:ea typeface="Calibri"/>
                <a:cs typeface="Calibri"/>
                <a:sym typeface="Calibri" pitchFamily="34" charset="0"/>
              </a:defRPr>
            </a:lvl2pPr>
            <a:lvl3pPr marL="1233488" indent="-319088" algn="l" rtl="0" eaLnBrk="0" fontAlgn="base" hangingPunct="0">
              <a:spcBef>
                <a:spcPts val="600"/>
              </a:spcBef>
              <a:spcAft>
                <a:spcPct val="0"/>
              </a:spcAft>
              <a:buSzPct val="100000"/>
              <a:buFont typeface="Arial" pitchFamily="34" charset="0"/>
              <a:buChar char="•"/>
              <a:defRPr sz="2800">
                <a:solidFill>
                  <a:schemeClr val="tx1"/>
                </a:solidFill>
                <a:latin typeface="Calibri"/>
                <a:ea typeface="Calibri"/>
                <a:cs typeface="Calibri"/>
                <a:sym typeface="Calibri" pitchFamily="34" charset="0"/>
              </a:defRPr>
            </a:lvl3pPr>
            <a:lvl4pPr marL="1727200" indent="-355600" algn="l" rtl="0" eaLnBrk="0" fontAlgn="base" hangingPunct="0">
              <a:spcBef>
                <a:spcPts val="600"/>
              </a:spcBef>
              <a:spcAft>
                <a:spcPct val="0"/>
              </a:spcAft>
              <a:buSzPct val="100000"/>
              <a:buFont typeface="Arial" pitchFamily="34" charset="0"/>
              <a:buChar char="–"/>
              <a:defRPr sz="2800">
                <a:solidFill>
                  <a:schemeClr val="tx1"/>
                </a:solidFill>
                <a:latin typeface="Calibri"/>
                <a:ea typeface="Calibri"/>
                <a:cs typeface="Calibri"/>
                <a:sym typeface="Calibri" pitchFamily="34" charset="0"/>
              </a:defRPr>
            </a:lvl4pPr>
            <a:lvl5pPr marL="2184400" indent="-355600" algn="l" rtl="0" eaLnBrk="0" fontAlgn="base" hangingPunct="0">
              <a:spcBef>
                <a:spcPts val="600"/>
              </a:spcBef>
              <a:spcAft>
                <a:spcPct val="0"/>
              </a:spcAft>
              <a:buSzPct val="100000"/>
              <a:buFont typeface="Arial" pitchFamily="34" charset="0"/>
              <a:buChar char="»"/>
              <a:defRPr sz="2800">
                <a:solidFill>
                  <a:schemeClr val="tx1"/>
                </a:solidFill>
                <a:latin typeface="Calibri"/>
                <a:ea typeface="Calibri"/>
                <a:cs typeface="Calibri"/>
                <a:sym typeface="Calibri" pitchFamily="34" charset="0"/>
              </a:defRPr>
            </a:lvl5pPr>
            <a:lvl6pPr marL="2641600" indent="-355600">
              <a:spcBef>
                <a:spcPts val="600"/>
              </a:spcBef>
              <a:buSzPct val="100000"/>
              <a:buFont typeface="Arial"/>
              <a:buChar char="•"/>
              <a:defRPr sz="2800">
                <a:latin typeface="Calibri"/>
                <a:ea typeface="Calibri"/>
                <a:cs typeface="Calibri"/>
                <a:sym typeface="Calibri"/>
              </a:defRPr>
            </a:lvl6pPr>
            <a:lvl7pPr marL="3098800" indent="-355600">
              <a:spcBef>
                <a:spcPts val="600"/>
              </a:spcBef>
              <a:buSzPct val="100000"/>
              <a:buFont typeface="Arial"/>
              <a:buChar char="•"/>
              <a:defRPr sz="2800">
                <a:latin typeface="Calibri"/>
                <a:ea typeface="Calibri"/>
                <a:cs typeface="Calibri"/>
                <a:sym typeface="Calibri"/>
              </a:defRPr>
            </a:lvl7pPr>
            <a:lvl8pPr marL="3556000" indent="-355600">
              <a:spcBef>
                <a:spcPts val="600"/>
              </a:spcBef>
              <a:buSzPct val="100000"/>
              <a:buFont typeface="Arial"/>
              <a:buChar char="•"/>
              <a:defRPr sz="2800">
                <a:latin typeface="Calibri"/>
                <a:ea typeface="Calibri"/>
                <a:cs typeface="Calibri"/>
                <a:sym typeface="Calibri"/>
              </a:defRPr>
            </a:lvl8pPr>
            <a:lvl9pPr marL="4013200" indent="-355600">
              <a:spcBef>
                <a:spcPts val="600"/>
              </a:spcBef>
              <a:buSzPct val="100000"/>
              <a:buFont typeface="Arial"/>
              <a:buChar char="•"/>
              <a:defRPr sz="2800">
                <a:latin typeface="Calibri"/>
                <a:ea typeface="Calibri"/>
                <a:cs typeface="Calibri"/>
                <a:sym typeface="Calibri"/>
              </a:defRPr>
            </a:lvl9pPr>
          </a:lstStyle>
          <a:p>
            <a:pPr marL="0" indent="0">
              <a:lnSpc>
                <a:spcPct val="80000"/>
              </a:lnSpc>
              <a:buFont typeface="Arial" pitchFamily="34" charset="0"/>
              <a:buNone/>
              <a:defRPr/>
            </a:pPr>
            <a:r>
              <a:rPr lang="en-US" altLang="en-US" sz="2000" b="1" kern="0" dirty="0" smtClean="0">
                <a:solidFill>
                  <a:schemeClr val="tx1">
                    <a:lumMod val="75000"/>
                    <a:lumOff val="25000"/>
                  </a:schemeClr>
                </a:solidFill>
                <a:latin typeface="Univers bold"/>
                <a:ea typeface="Calibri" pitchFamily="34" charset="0"/>
                <a:cs typeface="Calibri" pitchFamily="34" charset="0"/>
              </a:rPr>
              <a:t>Howard Miller</a:t>
            </a:r>
          </a:p>
        </p:txBody>
      </p:sp>
      <p:sp>
        <p:nvSpPr>
          <p:cNvPr id="4" name="Shape 50"/>
          <p:cNvSpPr txBox="1">
            <a:spLocks/>
          </p:cNvSpPr>
          <p:nvPr/>
        </p:nvSpPr>
        <p:spPr bwMode="auto">
          <a:xfrm>
            <a:off x="1730828" y="24745"/>
            <a:ext cx="5981205" cy="3915764"/>
          </a:xfrm>
          <a:prstGeom prst="rect">
            <a:avLst/>
          </a:prstGeom>
          <a:noFill/>
          <a:ln w="12700">
            <a:noFill/>
            <a:miter lim="4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a:extLst>
        </p:spPr>
        <p:txBody>
          <a:bodyPr lIns="0" tIns="0" rIns="0" bIns="0" anchor="ctr">
            <a:normAutofit/>
          </a:bodyPr>
          <a:lstStyle>
            <a:lvl1pPr algn="ctr" rtl="0" eaLnBrk="0" fontAlgn="base" hangingPunct="0">
              <a:spcBef>
                <a:spcPct val="0"/>
              </a:spcBef>
              <a:spcAft>
                <a:spcPct val="0"/>
              </a:spcAft>
              <a:defRPr sz="3600" b="1">
                <a:solidFill>
                  <a:srgbClr val="4F81BD"/>
                </a:solidFill>
                <a:latin typeface="Arial"/>
                <a:ea typeface="Arial"/>
                <a:cs typeface="Arial"/>
                <a:sym typeface="Arial" pitchFamily="34" charset="0"/>
              </a:defRPr>
            </a:lvl1pPr>
            <a:lvl2pPr algn="ctr" rtl="0" eaLnBrk="0" fontAlgn="base" hangingPunct="0">
              <a:spcBef>
                <a:spcPct val="0"/>
              </a:spcBef>
              <a:spcAft>
                <a:spcPct val="0"/>
              </a:spcAft>
              <a:defRPr sz="3600" b="1">
                <a:solidFill>
                  <a:srgbClr val="4F81BD"/>
                </a:solidFill>
                <a:latin typeface="Arial"/>
                <a:ea typeface="Arial"/>
                <a:cs typeface="Arial"/>
                <a:sym typeface="Arial" pitchFamily="34" charset="0"/>
              </a:defRPr>
            </a:lvl2pPr>
            <a:lvl3pPr algn="ctr" rtl="0" eaLnBrk="0" fontAlgn="base" hangingPunct="0">
              <a:spcBef>
                <a:spcPct val="0"/>
              </a:spcBef>
              <a:spcAft>
                <a:spcPct val="0"/>
              </a:spcAft>
              <a:defRPr sz="3600" b="1">
                <a:solidFill>
                  <a:srgbClr val="4F81BD"/>
                </a:solidFill>
                <a:latin typeface="Arial"/>
                <a:ea typeface="Arial"/>
                <a:cs typeface="Arial"/>
                <a:sym typeface="Arial" pitchFamily="34" charset="0"/>
              </a:defRPr>
            </a:lvl3pPr>
            <a:lvl4pPr algn="ctr" rtl="0" eaLnBrk="0" fontAlgn="base" hangingPunct="0">
              <a:spcBef>
                <a:spcPct val="0"/>
              </a:spcBef>
              <a:spcAft>
                <a:spcPct val="0"/>
              </a:spcAft>
              <a:defRPr sz="3600" b="1">
                <a:solidFill>
                  <a:srgbClr val="4F81BD"/>
                </a:solidFill>
                <a:latin typeface="Arial"/>
                <a:ea typeface="Arial"/>
                <a:cs typeface="Arial"/>
                <a:sym typeface="Arial" pitchFamily="34" charset="0"/>
              </a:defRPr>
            </a:lvl4pPr>
            <a:lvl5pPr algn="ctr" rtl="0" eaLnBrk="0" fontAlgn="base" hangingPunct="0">
              <a:spcBef>
                <a:spcPct val="0"/>
              </a:spcBef>
              <a:spcAft>
                <a:spcPct val="0"/>
              </a:spcAft>
              <a:defRPr sz="3600" b="1">
                <a:solidFill>
                  <a:srgbClr val="4F81BD"/>
                </a:solidFill>
                <a:latin typeface="Arial"/>
                <a:ea typeface="Arial"/>
                <a:cs typeface="Arial"/>
                <a:sym typeface="Arial" pitchFamily="34" charset="0"/>
              </a:defRPr>
            </a:lvl5pPr>
            <a:lvl6pPr indent="457200">
              <a:defRPr sz="3600" b="1">
                <a:solidFill>
                  <a:srgbClr val="4F81BD"/>
                </a:solidFill>
                <a:latin typeface="Arial"/>
                <a:ea typeface="Arial"/>
                <a:cs typeface="Arial"/>
                <a:sym typeface="Arial"/>
              </a:defRPr>
            </a:lvl6pPr>
            <a:lvl7pPr indent="914400">
              <a:defRPr sz="3600" b="1">
                <a:solidFill>
                  <a:srgbClr val="4F81BD"/>
                </a:solidFill>
                <a:latin typeface="Arial"/>
                <a:ea typeface="Arial"/>
                <a:cs typeface="Arial"/>
                <a:sym typeface="Arial"/>
              </a:defRPr>
            </a:lvl7pPr>
            <a:lvl8pPr indent="1371600">
              <a:defRPr sz="3600" b="1">
                <a:solidFill>
                  <a:srgbClr val="4F81BD"/>
                </a:solidFill>
                <a:latin typeface="Arial"/>
                <a:ea typeface="Arial"/>
                <a:cs typeface="Arial"/>
                <a:sym typeface="Arial"/>
              </a:defRPr>
            </a:lvl8pPr>
            <a:lvl9pPr indent="1828800">
              <a:defRPr sz="3600" b="1">
                <a:solidFill>
                  <a:srgbClr val="4F81BD"/>
                </a:solidFill>
                <a:latin typeface="Arial"/>
                <a:ea typeface="Arial"/>
                <a:cs typeface="Arial"/>
                <a:sym typeface="Arial"/>
              </a:defRPr>
            </a:lvl9pPr>
          </a:lstStyle>
          <a:p>
            <a:pPr eaLnBrk="1" fontAlgn="auto" hangingPunct="1">
              <a:spcBef>
                <a:spcPts val="0"/>
              </a:spcBef>
              <a:spcAft>
                <a:spcPts val="0"/>
              </a:spcAft>
              <a:defRPr sz="1800" b="0">
                <a:solidFill>
                  <a:srgbClr val="000000"/>
                </a:solidFill>
              </a:defRPr>
            </a:pPr>
            <a:r>
              <a:rPr lang="en-US" sz="3200" b="0" kern="0" cap="all" dirty="0" smtClean="0">
                <a:solidFill>
                  <a:srgbClr val="294A9B">
                    <a:alpha val="80000"/>
                  </a:srgbClr>
                </a:solidFill>
                <a:latin typeface="Univers-Bold"/>
                <a:ea typeface="Univers-Bold"/>
                <a:cs typeface="Univers-Bold"/>
                <a:sym typeface="Univers-Bold"/>
              </a:rPr>
              <a:t>New Jersey Adult education </a:t>
            </a:r>
          </a:p>
          <a:p>
            <a:pPr eaLnBrk="1" fontAlgn="auto" hangingPunct="1">
              <a:spcBef>
                <a:spcPts val="0"/>
              </a:spcBef>
              <a:spcAft>
                <a:spcPts val="0"/>
              </a:spcAft>
              <a:defRPr sz="1800" b="0">
                <a:solidFill>
                  <a:srgbClr val="000000"/>
                </a:solidFill>
              </a:defRPr>
            </a:pPr>
            <a:r>
              <a:rPr lang="en-US" sz="3200" b="0" kern="0" cap="all" dirty="0" smtClean="0">
                <a:solidFill>
                  <a:srgbClr val="294A9B">
                    <a:alpha val="80000"/>
                  </a:srgbClr>
                </a:solidFill>
                <a:latin typeface="Univers-Bold"/>
                <a:ea typeface="Univers-Bold"/>
                <a:cs typeface="Univers-Bold"/>
                <a:sym typeface="Univers-Bold"/>
              </a:rPr>
              <a:t>and </a:t>
            </a:r>
          </a:p>
          <a:p>
            <a:pPr eaLnBrk="1" fontAlgn="auto" hangingPunct="1">
              <a:spcBef>
                <a:spcPts val="0"/>
              </a:spcBef>
              <a:spcAft>
                <a:spcPts val="0"/>
              </a:spcAft>
              <a:defRPr sz="1800" b="0">
                <a:solidFill>
                  <a:srgbClr val="000000"/>
                </a:solidFill>
              </a:defRPr>
            </a:pPr>
            <a:r>
              <a:rPr lang="en-US" sz="3200" b="0" kern="0" cap="all" dirty="0" smtClean="0">
                <a:solidFill>
                  <a:srgbClr val="294A9B">
                    <a:alpha val="80000"/>
                  </a:srgbClr>
                </a:solidFill>
                <a:latin typeface="Univers-Bold"/>
                <a:ea typeface="Univers-Bold"/>
                <a:cs typeface="Univers-Bold"/>
                <a:sym typeface="Univers-Bold"/>
              </a:rPr>
              <a:t>workforce partnerships</a:t>
            </a:r>
            <a:endParaRPr lang="en-US" sz="3200" b="0" kern="0" cap="all" dirty="0">
              <a:solidFill>
                <a:srgbClr val="FD6724">
                  <a:alpha val="80000"/>
                </a:srgbClr>
              </a:solidFill>
              <a:latin typeface="Univers-Bold"/>
              <a:ea typeface="Univers-Bold"/>
              <a:cs typeface="Univers-Bold"/>
              <a:sym typeface="Univers-Bold"/>
            </a:endParaRPr>
          </a:p>
        </p:txBody>
      </p:sp>
      <p:pic>
        <p:nvPicPr>
          <p:cNvPr id="2970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1488" y="3100388"/>
            <a:ext cx="1547812"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4294967295"/>
          </p:nvPr>
        </p:nvSpPr>
        <p:spPr>
          <a:xfrm>
            <a:off x="93663" y="1600200"/>
            <a:ext cx="8229600" cy="5257800"/>
          </a:xfrm>
        </p:spPr>
        <p:txBody>
          <a:bodyPr/>
          <a:lstStyle/>
          <a:p>
            <a:pPr>
              <a:spcBef>
                <a:spcPts val="0"/>
              </a:spcBef>
              <a:spcAft>
                <a:spcPts val="0"/>
              </a:spcAft>
              <a:buClr>
                <a:srgbClr val="FD6724"/>
              </a:buClr>
              <a:buFont typeface="Courier New" panose="02070309020205020404" pitchFamily="49" charset="0"/>
              <a:buChar char="o"/>
              <a:defRPr/>
            </a:pPr>
            <a:r>
              <a:rPr lang="en-US" altLang="en-US" sz="2200" dirty="0" smtClean="0">
                <a:solidFill>
                  <a:schemeClr val="tx1">
                    <a:lumMod val="75000"/>
                    <a:lumOff val="25000"/>
                  </a:schemeClr>
                </a:solidFill>
                <a:latin typeface="Univers light"/>
                <a:ea typeface="Calibri" pitchFamily="34" charset="0"/>
                <a:cs typeface="Calibri" pitchFamily="34" charset="0"/>
              </a:rPr>
              <a:t>WIOA creates opportunities for partnerships but in </a:t>
            </a:r>
          </a:p>
          <a:p>
            <a:pPr marL="0" indent="0">
              <a:spcBef>
                <a:spcPts val="0"/>
              </a:spcBef>
              <a:spcAft>
                <a:spcPts val="0"/>
              </a:spcAft>
              <a:buClr>
                <a:srgbClr val="FD6724"/>
              </a:buClr>
              <a:buFont typeface="Arial" panose="020B0604020202020204" pitchFamily="34" charset="0"/>
              <a:buNone/>
              <a:defRPr/>
            </a:pPr>
            <a:r>
              <a:rPr lang="en-US" altLang="en-US" sz="2200" dirty="0" smtClean="0">
                <a:solidFill>
                  <a:schemeClr val="tx1">
                    <a:lumMod val="75000"/>
                    <a:lumOff val="25000"/>
                  </a:schemeClr>
                </a:solidFill>
                <a:latin typeface="Univers light"/>
                <a:ea typeface="Calibri" pitchFamily="34" charset="0"/>
                <a:cs typeface="Calibri" pitchFamily="34" charset="0"/>
              </a:rPr>
              <a:t>     reality they were always there.  </a:t>
            </a:r>
          </a:p>
          <a:p>
            <a:pPr>
              <a:spcAft>
                <a:spcPts val="600"/>
              </a:spcAft>
              <a:buClr>
                <a:srgbClr val="FD6724"/>
              </a:buClr>
              <a:buFont typeface="Courier New" panose="02070309020205020404" pitchFamily="49" charset="0"/>
              <a:buChar char="o"/>
              <a:defRPr/>
            </a:pPr>
            <a:r>
              <a:rPr lang="en-US" altLang="en-US" sz="2200" dirty="0" smtClean="0">
                <a:solidFill>
                  <a:schemeClr val="tx1">
                    <a:lumMod val="75000"/>
                    <a:lumOff val="25000"/>
                  </a:schemeClr>
                </a:solidFill>
                <a:latin typeface="Univers light"/>
                <a:ea typeface="Calibri" pitchFamily="34" charset="0"/>
                <a:cs typeface="Calibri" pitchFamily="34" charset="0"/>
              </a:rPr>
              <a:t>The key to WIOA is “alignment” not “consolidation”.</a:t>
            </a:r>
          </a:p>
          <a:p>
            <a:pPr lvl="1">
              <a:spcAft>
                <a:spcPts val="600"/>
              </a:spcAft>
              <a:buClr>
                <a:srgbClr val="FD6724"/>
              </a:buClr>
              <a:defRPr/>
            </a:pPr>
            <a:r>
              <a:rPr lang="en-US" altLang="en-US" sz="2200" dirty="0" smtClean="0">
                <a:solidFill>
                  <a:schemeClr val="tx1">
                    <a:lumMod val="75000"/>
                    <a:lumOff val="25000"/>
                  </a:schemeClr>
                </a:solidFill>
                <a:latin typeface="Univers light"/>
                <a:ea typeface="Calibri" pitchFamily="34" charset="0"/>
                <a:cs typeface="Calibri" pitchFamily="34" charset="0"/>
              </a:rPr>
              <a:t>When focusing on alignment groups can work together</a:t>
            </a:r>
          </a:p>
          <a:p>
            <a:pPr lvl="1">
              <a:spcAft>
                <a:spcPts val="600"/>
              </a:spcAft>
              <a:buClr>
                <a:srgbClr val="FD6724"/>
              </a:buClr>
              <a:defRPr/>
            </a:pPr>
            <a:r>
              <a:rPr lang="en-US" altLang="en-US" sz="2200" dirty="0" smtClean="0">
                <a:solidFill>
                  <a:schemeClr val="tx1">
                    <a:lumMod val="75000"/>
                    <a:lumOff val="25000"/>
                  </a:schemeClr>
                </a:solidFill>
                <a:latin typeface="Univers light"/>
                <a:ea typeface="Calibri" pitchFamily="34" charset="0"/>
                <a:cs typeface="Calibri" pitchFamily="34" charset="0"/>
              </a:rPr>
              <a:t>When focusing on consolidation people hear “picking winners and losers” </a:t>
            </a:r>
          </a:p>
          <a:p>
            <a:pPr lvl="1">
              <a:spcAft>
                <a:spcPts val="600"/>
              </a:spcAft>
              <a:buClr>
                <a:srgbClr val="FD6724"/>
              </a:buClr>
              <a:defRPr/>
            </a:pPr>
            <a:r>
              <a:rPr lang="en-US" altLang="en-US" sz="2200" dirty="0" smtClean="0">
                <a:solidFill>
                  <a:schemeClr val="tx1">
                    <a:lumMod val="75000"/>
                    <a:lumOff val="25000"/>
                  </a:schemeClr>
                </a:solidFill>
                <a:latin typeface="Univers light"/>
                <a:ea typeface="Calibri" pitchFamily="34" charset="0"/>
                <a:cs typeface="Calibri" pitchFamily="34" charset="0"/>
              </a:rPr>
              <a:t>In buildup to WIOA implementation we have not seen folks who oppose WIOA; rather we have been asked “what do you want us to do?”</a:t>
            </a:r>
          </a:p>
          <a:p>
            <a:pPr marL="457200" lvl="1" indent="0">
              <a:spcAft>
                <a:spcPts val="600"/>
              </a:spcAft>
              <a:buClr>
                <a:srgbClr val="FD6724"/>
              </a:buClr>
              <a:buFont typeface="Arial" panose="020B0604020202020204" pitchFamily="34" charset="0"/>
              <a:buNone/>
              <a:defRPr/>
            </a:pPr>
            <a:endParaRPr lang="en-US" altLang="en-US" sz="2200" dirty="0" smtClean="0">
              <a:latin typeface="Calibri" pitchFamily="34" charset="0"/>
              <a:ea typeface="Calibri" pitchFamily="34" charset="0"/>
              <a:cs typeface="Calibri" pitchFamily="34" charset="0"/>
            </a:endParaRPr>
          </a:p>
        </p:txBody>
      </p:sp>
      <p:sp>
        <p:nvSpPr>
          <p:cNvPr id="4" name="Shape 50"/>
          <p:cNvSpPr>
            <a:spLocks noGrp="1"/>
          </p:cNvSpPr>
          <p:nvPr>
            <p:ph type="title" idx="4294967295"/>
          </p:nvPr>
        </p:nvSpPr>
        <p:spPr>
          <a:xfrm>
            <a:off x="94096" y="82238"/>
            <a:ext cx="7772400" cy="1058333"/>
          </a:xfrm>
          <a:ln w="12700">
            <a:miter lim="400000"/>
          </a:ln>
          <a:extLst>
            <a:ext uri="{C572A759-6A51-4108-AA02-DFA0A04FC94B}"/>
          </a:extLst>
        </p:spPr>
        <p:txBody>
          <a:bodyPr lIns="0" tIns="0" rIns="0" bIns="0">
            <a:normAutofit fontScale="90000"/>
          </a:bodyPr>
          <a:lstStyle/>
          <a:p>
            <a:pPr algn="l" eaLnBrk="1" fontAlgn="auto" hangingPunct="1">
              <a:spcBef>
                <a:spcPts val="0"/>
              </a:spcBef>
              <a:spcAft>
                <a:spcPts val="0"/>
              </a:spcAft>
              <a:defRPr sz="1800" b="0">
                <a:solidFill>
                  <a:srgbClr val="000000"/>
                </a:solidFill>
              </a:defRPr>
            </a:pPr>
            <a:r>
              <a:rPr lang="en-US" sz="3200" b="0" cap="all" dirty="0" smtClean="0">
                <a:solidFill>
                  <a:srgbClr val="294A9B">
                    <a:alpha val="80000"/>
                  </a:srgbClr>
                </a:solidFill>
                <a:latin typeface="Univers-Bold"/>
                <a:ea typeface="Univers-Bold"/>
                <a:cs typeface="Univers-Bold"/>
                <a:sym typeface="Univers-Bold"/>
              </a:rPr>
              <a:t>Partnership opportunities abound but they need to be </a:t>
            </a:r>
            <a:r>
              <a:rPr lang="en-US" sz="3200" b="0" cap="all" dirty="0" smtClean="0">
                <a:solidFill>
                  <a:srgbClr val="FD6724"/>
                </a:solidFill>
                <a:latin typeface="Univers-Bold"/>
                <a:ea typeface="Univers-Bold"/>
                <a:cs typeface="Univers-Bold"/>
                <a:sym typeface="Univers-Bold"/>
              </a:rPr>
              <a:t>sought out</a:t>
            </a:r>
            <a:endParaRPr sz="3200" b="0" cap="all" dirty="0">
              <a:solidFill>
                <a:srgbClr val="FD6724"/>
              </a:solidFill>
              <a:latin typeface="Univers-Bold"/>
              <a:ea typeface="Univers-Bold"/>
              <a:cs typeface="Univers-Bold"/>
              <a:sym typeface="Univers-Bold"/>
            </a:endParaRPr>
          </a:p>
        </p:txBody>
      </p:sp>
      <p:pic>
        <p:nvPicPr>
          <p:cNvPr id="3072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83375" y="1258888"/>
            <a:ext cx="2460625" cy="225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p:cNvSpPr>
          <p:nvPr>
            <p:ph idx="4294967295"/>
          </p:nvPr>
        </p:nvSpPr>
        <p:spPr>
          <a:xfrm>
            <a:off x="331788" y="1498600"/>
            <a:ext cx="8229600" cy="3821113"/>
          </a:xfrm>
        </p:spPr>
        <p:txBody>
          <a:bodyPr/>
          <a:lstStyle/>
          <a:p>
            <a:pPr>
              <a:buClr>
                <a:srgbClr val="FD6724"/>
              </a:buClr>
              <a:buFont typeface="Courier New" panose="02070309020205020404" pitchFamily="49" charset="0"/>
              <a:buChar char="o"/>
              <a:defRPr/>
            </a:pPr>
            <a:r>
              <a:rPr lang="en-US" altLang="en-US" sz="2200" dirty="0" smtClean="0">
                <a:solidFill>
                  <a:schemeClr val="tx1">
                    <a:lumMod val="75000"/>
                    <a:lumOff val="25000"/>
                  </a:schemeClr>
                </a:solidFill>
                <a:latin typeface="Univers light"/>
                <a:ea typeface="Calibri" pitchFamily="34" charset="0"/>
                <a:cs typeface="Calibri" pitchFamily="34" charset="0"/>
              </a:rPr>
              <a:t>State Department of Education operated grant until 2004</a:t>
            </a:r>
          </a:p>
          <a:p>
            <a:pPr>
              <a:buClr>
                <a:srgbClr val="FD6724"/>
              </a:buClr>
              <a:buFont typeface="Courier New" panose="02070309020205020404" pitchFamily="49" charset="0"/>
              <a:buChar char="o"/>
              <a:defRPr/>
            </a:pPr>
            <a:r>
              <a:rPr lang="en-US" altLang="en-US" sz="2200" dirty="0" smtClean="0">
                <a:solidFill>
                  <a:schemeClr val="tx1">
                    <a:lumMod val="75000"/>
                    <a:lumOff val="25000"/>
                  </a:schemeClr>
                </a:solidFill>
                <a:latin typeface="Univers light"/>
                <a:ea typeface="Calibri" pitchFamily="34" charset="0"/>
                <a:cs typeface="Calibri" pitchFamily="34" charset="0"/>
              </a:rPr>
              <a:t>Since 2004, Title II funding operated out of Labor but siloes within </a:t>
            </a:r>
          </a:p>
          <a:p>
            <a:pPr>
              <a:buClr>
                <a:srgbClr val="FD6724"/>
              </a:buClr>
              <a:buFont typeface="Courier New" panose="02070309020205020404" pitchFamily="49" charset="0"/>
              <a:buChar char="o"/>
              <a:defRPr/>
            </a:pPr>
            <a:r>
              <a:rPr lang="en-US" altLang="en-US" sz="2200" dirty="0" smtClean="0">
                <a:solidFill>
                  <a:schemeClr val="tx1">
                    <a:lumMod val="75000"/>
                    <a:lumOff val="25000"/>
                  </a:schemeClr>
                </a:solidFill>
                <a:latin typeface="Univers light"/>
                <a:ea typeface="Calibri" pitchFamily="34" charset="0"/>
                <a:cs typeface="Calibri" pitchFamily="34" charset="0"/>
              </a:rPr>
              <a:t>2012: Labor begins reorganizing internal units to consolidate activity</a:t>
            </a:r>
          </a:p>
          <a:p>
            <a:pPr>
              <a:buClr>
                <a:srgbClr val="FD6724"/>
              </a:buClr>
              <a:buFont typeface="Courier New" panose="02070309020205020404" pitchFamily="49" charset="0"/>
              <a:buChar char="o"/>
              <a:defRPr/>
            </a:pPr>
            <a:r>
              <a:rPr lang="en-US" altLang="en-US" sz="2200" dirty="0" smtClean="0">
                <a:solidFill>
                  <a:schemeClr val="tx1">
                    <a:lumMod val="75000"/>
                    <a:lumOff val="25000"/>
                  </a:schemeClr>
                </a:solidFill>
                <a:latin typeface="Univers light"/>
                <a:ea typeface="Calibri" pitchFamily="34" charset="0"/>
                <a:cs typeface="Calibri" pitchFamily="34" charset="0"/>
              </a:rPr>
              <a:t>Title II program is moved under Incumbent Worker and Dislocated Worker Grant management.</a:t>
            </a:r>
          </a:p>
          <a:p>
            <a:pPr lvl="1">
              <a:defRPr/>
            </a:pPr>
            <a:r>
              <a:rPr lang="en-US" altLang="en-US" sz="2200" dirty="0" smtClean="0">
                <a:solidFill>
                  <a:schemeClr val="tx1">
                    <a:lumMod val="75000"/>
                    <a:lumOff val="25000"/>
                  </a:schemeClr>
                </a:solidFill>
                <a:latin typeface="Univers light"/>
                <a:ea typeface="Calibri" pitchFamily="34" charset="0"/>
                <a:cs typeface="Calibri" pitchFamily="34" charset="0"/>
              </a:rPr>
              <a:t>Now: common providers of service/common users</a:t>
            </a:r>
          </a:p>
          <a:p>
            <a:pPr lvl="1">
              <a:defRPr/>
            </a:pPr>
            <a:r>
              <a:rPr lang="en-US" altLang="en-US" sz="2200" dirty="0" smtClean="0">
                <a:solidFill>
                  <a:schemeClr val="tx1">
                    <a:lumMod val="75000"/>
                    <a:lumOff val="25000"/>
                  </a:schemeClr>
                </a:solidFill>
                <a:latin typeface="Univers light"/>
                <a:ea typeface="Calibri" pitchFamily="34" charset="0"/>
                <a:cs typeface="Calibri" pitchFamily="34" charset="0"/>
              </a:rPr>
              <a:t>Beginning of sequencing</a:t>
            </a:r>
          </a:p>
        </p:txBody>
      </p:sp>
      <p:sp>
        <p:nvSpPr>
          <p:cNvPr id="7" name="Shape 50"/>
          <p:cNvSpPr>
            <a:spLocks noGrp="1"/>
          </p:cNvSpPr>
          <p:nvPr>
            <p:ph type="title" idx="4294967295"/>
          </p:nvPr>
        </p:nvSpPr>
        <p:spPr>
          <a:xfrm>
            <a:off x="128588" y="0"/>
            <a:ext cx="7772400" cy="1058333"/>
          </a:xfrm>
          <a:ln w="12700">
            <a:miter lim="400000"/>
          </a:ln>
          <a:extLst>
            <a:ext uri="{C572A759-6A51-4108-AA02-DFA0A04FC94B}"/>
          </a:extLst>
        </p:spPr>
        <p:txBody>
          <a:bodyPr lIns="0" tIns="0" rIns="0" bIns="0">
            <a:normAutofit/>
          </a:bodyPr>
          <a:lstStyle/>
          <a:p>
            <a:pPr algn="l" eaLnBrk="1" fontAlgn="auto" hangingPunct="1">
              <a:spcBef>
                <a:spcPts val="0"/>
              </a:spcBef>
              <a:spcAft>
                <a:spcPts val="0"/>
              </a:spcAft>
              <a:defRPr sz="1800" b="0">
                <a:solidFill>
                  <a:srgbClr val="000000"/>
                </a:solidFill>
              </a:defRPr>
            </a:pPr>
            <a:r>
              <a:rPr lang="en-US" sz="3200" b="0" cap="all" dirty="0" smtClean="0">
                <a:solidFill>
                  <a:srgbClr val="294A9B">
                    <a:alpha val="80000"/>
                  </a:srgbClr>
                </a:solidFill>
                <a:latin typeface="Univers-Bold"/>
                <a:ea typeface="Univers-Bold"/>
                <a:cs typeface="Univers-Bold"/>
                <a:sym typeface="Univers-Bold"/>
              </a:rPr>
              <a:t>New jersey adult </a:t>
            </a:r>
            <a:r>
              <a:rPr lang="en-US" sz="3200" b="0" cap="all" dirty="0" err="1" smtClean="0">
                <a:solidFill>
                  <a:srgbClr val="294A9B">
                    <a:alpha val="80000"/>
                  </a:srgbClr>
                </a:solidFill>
                <a:latin typeface="Univers-Bold"/>
                <a:ea typeface="Univers-Bold"/>
                <a:cs typeface="Univers-Bold"/>
                <a:sym typeface="Univers-Bold"/>
              </a:rPr>
              <a:t>ed</a:t>
            </a:r>
            <a:r>
              <a:rPr lang="en-US" sz="3200" b="0" cap="all" dirty="0" smtClean="0">
                <a:solidFill>
                  <a:srgbClr val="294A9B">
                    <a:alpha val="80000"/>
                  </a:srgbClr>
                </a:solidFill>
                <a:latin typeface="Univers-Bold"/>
                <a:ea typeface="Univers-Bold"/>
                <a:cs typeface="Univers-Bold"/>
                <a:sym typeface="Univers-Bold"/>
              </a:rPr>
              <a:t> (title II) </a:t>
            </a:r>
            <a:r>
              <a:rPr lang="en-US" sz="3200" b="0" cap="all" dirty="0" smtClean="0">
                <a:solidFill>
                  <a:srgbClr val="FD6724">
                    <a:alpha val="80000"/>
                  </a:srgbClr>
                </a:solidFill>
                <a:latin typeface="Univers-Bold"/>
                <a:ea typeface="Univers-Bold"/>
                <a:cs typeface="Univers-Bold"/>
                <a:sym typeface="Univers-Bold"/>
              </a:rPr>
              <a:t>background</a:t>
            </a:r>
            <a:endParaRPr sz="3200" b="0" cap="all" dirty="0">
              <a:solidFill>
                <a:srgbClr val="FD6724">
                  <a:alpha val="80000"/>
                </a:srgbClr>
              </a:solidFill>
              <a:latin typeface="Univers-Bold"/>
              <a:ea typeface="Univers-Bold"/>
              <a:cs typeface="Univers-Bold"/>
              <a:sym typeface="Univers-Bold"/>
            </a:endParaRP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idx="4294967295"/>
          </p:nvPr>
        </p:nvSpPr>
        <p:spPr>
          <a:xfrm>
            <a:off x="228600" y="1373188"/>
            <a:ext cx="8229600" cy="5257800"/>
          </a:xfrm>
        </p:spPr>
        <p:txBody>
          <a:bodyPr/>
          <a:lstStyle/>
          <a:p>
            <a:pPr>
              <a:spcAft>
                <a:spcPts val="600"/>
              </a:spcAft>
              <a:buClr>
                <a:srgbClr val="FD6724"/>
              </a:buClr>
              <a:buFont typeface="Courier New" panose="02070309020205020404" pitchFamily="49" charset="0"/>
              <a:buChar char="o"/>
              <a:defRPr/>
            </a:pPr>
            <a:r>
              <a:rPr lang="en-US" altLang="en-US" sz="2000" dirty="0" smtClean="0">
                <a:solidFill>
                  <a:schemeClr val="tx1">
                    <a:lumMod val="75000"/>
                    <a:lumOff val="25000"/>
                  </a:schemeClr>
                </a:solidFill>
                <a:latin typeface="Univers light"/>
                <a:ea typeface="Calibri" pitchFamily="34" charset="0"/>
                <a:cs typeface="Calibri" pitchFamily="34" charset="0"/>
              </a:rPr>
              <a:t>Just because it is all under one roof does not make it any easier to implement WIOA </a:t>
            </a:r>
          </a:p>
          <a:p>
            <a:pPr>
              <a:spcAft>
                <a:spcPts val="600"/>
              </a:spcAft>
              <a:buClr>
                <a:srgbClr val="FD6724"/>
              </a:buClr>
              <a:buFont typeface="Courier New" panose="02070309020205020404" pitchFamily="49" charset="0"/>
              <a:buChar char="o"/>
              <a:defRPr/>
            </a:pPr>
            <a:r>
              <a:rPr lang="en-US" altLang="en-US" sz="2000" dirty="0" smtClean="0">
                <a:solidFill>
                  <a:schemeClr val="tx1">
                    <a:lumMod val="75000"/>
                    <a:lumOff val="25000"/>
                  </a:schemeClr>
                </a:solidFill>
                <a:latin typeface="Univers light"/>
                <a:ea typeface="Calibri" pitchFamily="34" charset="0"/>
                <a:cs typeface="Calibri" pitchFamily="34" charset="0"/>
              </a:rPr>
              <a:t>Workforce System needs, TANF needs, and Adult Education needs collide rather than compliment</a:t>
            </a:r>
          </a:p>
          <a:p>
            <a:pPr lvl="1">
              <a:spcAft>
                <a:spcPts val="600"/>
              </a:spcAft>
              <a:buClr>
                <a:srgbClr val="FD6724"/>
              </a:buClr>
              <a:buFont typeface="Courier New" panose="02070309020205020404" pitchFamily="49" charset="0"/>
              <a:buChar char="o"/>
              <a:defRPr/>
            </a:pPr>
            <a:r>
              <a:rPr lang="en-US" altLang="en-US" sz="2000" dirty="0" smtClean="0">
                <a:solidFill>
                  <a:schemeClr val="tx1">
                    <a:lumMod val="75000"/>
                    <a:lumOff val="25000"/>
                  </a:schemeClr>
                </a:solidFill>
                <a:latin typeface="Univers light"/>
                <a:ea typeface="Calibri" pitchFamily="34" charset="0"/>
                <a:cs typeface="Calibri" pitchFamily="34" charset="0"/>
              </a:rPr>
              <a:t>Workforce focus: quick service, movement back to workforce</a:t>
            </a:r>
          </a:p>
          <a:p>
            <a:pPr lvl="1">
              <a:spcAft>
                <a:spcPts val="600"/>
              </a:spcAft>
              <a:buClr>
                <a:srgbClr val="FD6724"/>
              </a:buClr>
              <a:buFont typeface="Courier New" panose="02070309020205020404" pitchFamily="49" charset="0"/>
              <a:buChar char="o"/>
              <a:defRPr/>
            </a:pPr>
            <a:r>
              <a:rPr lang="en-US" altLang="en-US" sz="2000" dirty="0" smtClean="0">
                <a:solidFill>
                  <a:schemeClr val="tx1">
                    <a:lumMod val="75000"/>
                    <a:lumOff val="25000"/>
                  </a:schemeClr>
                </a:solidFill>
                <a:latin typeface="Univers light"/>
                <a:ea typeface="Calibri" pitchFamily="34" charset="0"/>
                <a:cs typeface="Calibri" pitchFamily="34" charset="0"/>
              </a:rPr>
              <a:t>Adult Ed focus: longer term outcomes </a:t>
            </a:r>
          </a:p>
          <a:p>
            <a:pPr lvl="1">
              <a:spcAft>
                <a:spcPts val="600"/>
              </a:spcAft>
              <a:buClr>
                <a:srgbClr val="FD6724"/>
              </a:buClr>
              <a:buFont typeface="Courier New" panose="02070309020205020404" pitchFamily="49" charset="0"/>
              <a:buChar char="o"/>
              <a:defRPr/>
            </a:pPr>
            <a:r>
              <a:rPr lang="en-US" altLang="en-US" sz="2000" dirty="0" smtClean="0">
                <a:solidFill>
                  <a:schemeClr val="tx1">
                    <a:lumMod val="75000"/>
                    <a:lumOff val="25000"/>
                  </a:schemeClr>
                </a:solidFill>
                <a:latin typeface="Univers light"/>
                <a:ea typeface="Calibri" pitchFamily="34" charset="0"/>
                <a:cs typeface="Calibri" pitchFamily="34" charset="0"/>
              </a:rPr>
              <a:t>TANF: in need of both services but feels pulled in two separate directions</a:t>
            </a:r>
          </a:p>
        </p:txBody>
      </p:sp>
      <p:sp>
        <p:nvSpPr>
          <p:cNvPr id="4" name="Shape 50"/>
          <p:cNvSpPr>
            <a:spLocks noGrp="1"/>
          </p:cNvSpPr>
          <p:nvPr>
            <p:ph type="title" idx="4294967295"/>
          </p:nvPr>
        </p:nvSpPr>
        <p:spPr>
          <a:xfrm>
            <a:off x="128588" y="0"/>
            <a:ext cx="7772400" cy="1058333"/>
          </a:xfrm>
          <a:ln w="12700">
            <a:miter lim="400000"/>
          </a:ln>
          <a:extLst>
            <a:ext uri="{C572A759-6A51-4108-AA02-DFA0A04FC94B}"/>
          </a:extLst>
        </p:spPr>
        <p:txBody>
          <a:bodyPr lIns="0" tIns="0" rIns="0" bIns="0">
            <a:normAutofit/>
          </a:bodyPr>
          <a:lstStyle/>
          <a:p>
            <a:pPr algn="l" eaLnBrk="1" fontAlgn="auto" hangingPunct="1">
              <a:spcBef>
                <a:spcPts val="0"/>
              </a:spcBef>
              <a:spcAft>
                <a:spcPts val="0"/>
              </a:spcAft>
              <a:defRPr sz="1800" b="0">
                <a:solidFill>
                  <a:srgbClr val="000000"/>
                </a:solidFill>
              </a:defRPr>
            </a:pPr>
            <a:r>
              <a:rPr lang="en-US" sz="3200" b="0" cap="all" dirty="0" smtClean="0">
                <a:solidFill>
                  <a:srgbClr val="294A9B">
                    <a:alpha val="80000"/>
                  </a:srgbClr>
                </a:solidFill>
                <a:latin typeface="Univers-Bold"/>
                <a:ea typeface="Univers-Bold"/>
                <a:cs typeface="Univers-Bold"/>
                <a:sym typeface="Univers-Bold"/>
              </a:rPr>
              <a:t>Culture class</a:t>
            </a:r>
            <a:br>
              <a:rPr lang="en-US" sz="3200" b="0" cap="all" dirty="0" smtClean="0">
                <a:solidFill>
                  <a:srgbClr val="294A9B">
                    <a:alpha val="80000"/>
                  </a:srgbClr>
                </a:solidFill>
                <a:latin typeface="Univers-Bold"/>
                <a:ea typeface="Univers-Bold"/>
                <a:cs typeface="Univers-Bold"/>
                <a:sym typeface="Univers-Bold"/>
              </a:rPr>
            </a:br>
            <a:r>
              <a:rPr lang="en-US" sz="3200" b="0" cap="all" dirty="0" smtClean="0">
                <a:solidFill>
                  <a:srgbClr val="FD6724">
                    <a:alpha val="80000"/>
                  </a:srgbClr>
                </a:solidFill>
                <a:latin typeface="Univers-Bold"/>
                <a:ea typeface="Univers-Bold"/>
                <a:cs typeface="Univers-Bold"/>
                <a:sym typeface="Univers-Bold"/>
              </a:rPr>
              <a:t>workforce vs adult </a:t>
            </a:r>
            <a:r>
              <a:rPr lang="en-US" sz="3200" b="0" cap="all" dirty="0" err="1" smtClean="0">
                <a:solidFill>
                  <a:srgbClr val="FD6724">
                    <a:alpha val="80000"/>
                  </a:srgbClr>
                </a:solidFill>
                <a:latin typeface="Univers-Bold"/>
                <a:ea typeface="Univers-Bold"/>
                <a:cs typeface="Univers-Bold"/>
                <a:sym typeface="Univers-Bold"/>
              </a:rPr>
              <a:t>ed</a:t>
            </a:r>
            <a:endParaRPr sz="3200" b="0" cap="all" dirty="0">
              <a:solidFill>
                <a:srgbClr val="FD6724">
                  <a:alpha val="80000"/>
                </a:srgbClr>
              </a:solidFill>
              <a:latin typeface="Univers-Bold"/>
              <a:ea typeface="Univers-Bold"/>
              <a:cs typeface="Univers-Bold"/>
              <a:sym typeface="Univers-Bold"/>
            </a:endParaRPr>
          </a:p>
        </p:txBody>
      </p:sp>
      <p:pic>
        <p:nvPicPr>
          <p:cNvPr id="2" name="Picture 1"/>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295400" y="4544105"/>
            <a:ext cx="6096000" cy="1590675"/>
          </a:xfrm>
          <a:prstGeom prst="rect">
            <a:avLst/>
          </a:prstGeom>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4294967295"/>
          </p:nvPr>
        </p:nvSpPr>
        <p:spPr>
          <a:xfrm>
            <a:off x="374650" y="1600200"/>
            <a:ext cx="8229600" cy="5257800"/>
          </a:xfrm>
        </p:spPr>
        <p:txBody>
          <a:bodyPr/>
          <a:lstStyle/>
          <a:p>
            <a:pPr>
              <a:buClr>
                <a:srgbClr val="FD6724"/>
              </a:buClr>
              <a:buFont typeface="Courier New" panose="02070309020205020404" pitchFamily="49" charset="0"/>
              <a:buChar char="o"/>
              <a:defRPr/>
            </a:pPr>
            <a:r>
              <a:rPr lang="en-US" altLang="en-US" sz="2000" dirty="0" smtClean="0">
                <a:solidFill>
                  <a:schemeClr val="tx1">
                    <a:lumMod val="75000"/>
                    <a:lumOff val="25000"/>
                  </a:schemeClr>
                </a:solidFill>
                <a:latin typeface="Univers light"/>
                <a:ea typeface="Calibri" pitchFamily="34" charset="0"/>
                <a:cs typeface="Calibri" pitchFamily="34" charset="0"/>
              </a:rPr>
              <a:t>New Jersey Title II was an under performing program (bottom quartile nationally)</a:t>
            </a:r>
          </a:p>
          <a:p>
            <a:pPr>
              <a:buClr>
                <a:srgbClr val="FD6724"/>
              </a:buClr>
              <a:buFont typeface="Courier New" panose="02070309020205020404" pitchFamily="49" charset="0"/>
              <a:buChar char="o"/>
              <a:defRPr/>
            </a:pPr>
            <a:r>
              <a:rPr lang="en-US" altLang="en-US" sz="2000" dirty="0" smtClean="0">
                <a:solidFill>
                  <a:schemeClr val="tx1">
                    <a:lumMod val="75000"/>
                    <a:lumOff val="25000"/>
                  </a:schemeClr>
                </a:solidFill>
                <a:latin typeface="Univers light"/>
                <a:ea typeface="Calibri" pitchFamily="34" charset="0"/>
                <a:cs typeface="Calibri" pitchFamily="34" charset="0"/>
              </a:rPr>
              <a:t>Adult Ed services delivered separate from Workforce System needs but yet often have common clients</a:t>
            </a:r>
          </a:p>
          <a:p>
            <a:pPr>
              <a:buClr>
                <a:srgbClr val="FD6724"/>
              </a:buClr>
              <a:buFont typeface="Courier New" panose="02070309020205020404" pitchFamily="49" charset="0"/>
              <a:buChar char="o"/>
              <a:defRPr/>
            </a:pPr>
            <a:r>
              <a:rPr lang="en-US" altLang="en-US" sz="2000" dirty="0" smtClean="0">
                <a:solidFill>
                  <a:schemeClr val="tx1">
                    <a:lumMod val="75000"/>
                    <a:lumOff val="25000"/>
                  </a:schemeClr>
                </a:solidFill>
                <a:latin typeface="Univers light"/>
                <a:ea typeface="Calibri" pitchFamily="34" charset="0"/>
                <a:cs typeface="Calibri" pitchFamily="34" charset="0"/>
              </a:rPr>
              <a:t>Things we started:</a:t>
            </a:r>
          </a:p>
          <a:p>
            <a:pPr lvl="1">
              <a:buClr>
                <a:srgbClr val="FD6724"/>
              </a:buClr>
              <a:buFont typeface="Courier New" panose="02070309020205020404" pitchFamily="49" charset="0"/>
              <a:buChar char="o"/>
              <a:defRPr/>
            </a:pPr>
            <a:r>
              <a:rPr lang="en-US" altLang="en-US" sz="2000" dirty="0" smtClean="0">
                <a:solidFill>
                  <a:schemeClr val="tx1">
                    <a:lumMod val="75000"/>
                    <a:lumOff val="25000"/>
                  </a:schemeClr>
                </a:solidFill>
                <a:latin typeface="Univers light"/>
                <a:ea typeface="Calibri" pitchFamily="34" charset="0"/>
                <a:cs typeface="Calibri" pitchFamily="34" charset="0"/>
              </a:rPr>
              <a:t>Adult Ed Program directors meetings</a:t>
            </a:r>
          </a:p>
          <a:p>
            <a:pPr lvl="1">
              <a:buClr>
                <a:srgbClr val="FD6724"/>
              </a:buClr>
              <a:buFont typeface="Courier New" panose="02070309020205020404" pitchFamily="49" charset="0"/>
              <a:buChar char="o"/>
              <a:defRPr/>
            </a:pPr>
            <a:r>
              <a:rPr lang="en-US" altLang="en-US" sz="2000" dirty="0" smtClean="0">
                <a:solidFill>
                  <a:schemeClr val="tx1">
                    <a:lumMod val="75000"/>
                    <a:lumOff val="25000"/>
                  </a:schemeClr>
                </a:solidFill>
                <a:latin typeface="Univers light"/>
                <a:ea typeface="Calibri" pitchFamily="34" charset="0"/>
                <a:cs typeface="Calibri" pitchFamily="34" charset="0"/>
              </a:rPr>
              <a:t>By focusing on performance began to reveal gaps that could be filled by partnering</a:t>
            </a:r>
          </a:p>
          <a:p>
            <a:pPr lvl="1">
              <a:buClr>
                <a:srgbClr val="FD6724"/>
              </a:buClr>
              <a:buFont typeface="Courier New" panose="02070309020205020404" pitchFamily="49" charset="0"/>
              <a:buChar char="o"/>
              <a:defRPr/>
            </a:pPr>
            <a:r>
              <a:rPr lang="en-US" altLang="en-US" sz="2000" dirty="0" smtClean="0">
                <a:solidFill>
                  <a:schemeClr val="tx1">
                    <a:lumMod val="75000"/>
                    <a:lumOff val="25000"/>
                  </a:schemeClr>
                </a:solidFill>
                <a:latin typeface="Univers light"/>
                <a:ea typeface="Calibri" pitchFamily="34" charset="0"/>
                <a:cs typeface="Calibri" pitchFamily="34" charset="0"/>
              </a:rPr>
              <a:t>Give them the North Star (in our case end game was an industry sector strategy outcomes</a:t>
            </a:r>
          </a:p>
          <a:p>
            <a:pPr lvl="1">
              <a:buClr>
                <a:srgbClr val="FD6724"/>
              </a:buClr>
              <a:buFont typeface="Courier New" panose="02070309020205020404" pitchFamily="49" charset="0"/>
              <a:buChar char="o"/>
              <a:defRPr/>
            </a:pPr>
            <a:r>
              <a:rPr lang="en-US" altLang="en-US" sz="2000" dirty="0" smtClean="0">
                <a:solidFill>
                  <a:schemeClr val="tx1">
                    <a:lumMod val="75000"/>
                    <a:lumOff val="25000"/>
                  </a:schemeClr>
                </a:solidFill>
                <a:latin typeface="Univers light"/>
                <a:ea typeface="Calibri" pitchFamily="34" charset="0"/>
                <a:cs typeface="Calibri" pitchFamily="34" charset="0"/>
              </a:rPr>
              <a:t>Make them part of the change movement rather than impose change</a:t>
            </a:r>
          </a:p>
        </p:txBody>
      </p:sp>
      <p:sp>
        <p:nvSpPr>
          <p:cNvPr id="5" name="Shape 50"/>
          <p:cNvSpPr>
            <a:spLocks noGrp="1"/>
          </p:cNvSpPr>
          <p:nvPr>
            <p:ph type="title" idx="4294967295"/>
          </p:nvPr>
        </p:nvSpPr>
        <p:spPr>
          <a:xfrm>
            <a:off x="128588" y="0"/>
            <a:ext cx="7772400" cy="1058333"/>
          </a:xfrm>
          <a:ln w="12700">
            <a:miter lim="400000"/>
          </a:ln>
          <a:extLst>
            <a:ext uri="{C572A759-6A51-4108-AA02-DFA0A04FC94B}"/>
          </a:extLst>
        </p:spPr>
        <p:txBody>
          <a:bodyPr lIns="0" tIns="0" rIns="0" bIns="0">
            <a:normAutofit/>
          </a:bodyPr>
          <a:lstStyle/>
          <a:p>
            <a:pPr algn="l" eaLnBrk="1" fontAlgn="auto" hangingPunct="1">
              <a:spcBef>
                <a:spcPts val="0"/>
              </a:spcBef>
              <a:spcAft>
                <a:spcPts val="0"/>
              </a:spcAft>
              <a:defRPr sz="1800" b="0">
                <a:solidFill>
                  <a:srgbClr val="000000"/>
                </a:solidFill>
              </a:defRPr>
            </a:pPr>
            <a:r>
              <a:rPr lang="en-US" sz="3200" b="0" cap="all" dirty="0" smtClean="0">
                <a:solidFill>
                  <a:srgbClr val="294A9B">
                    <a:alpha val="80000"/>
                  </a:srgbClr>
                </a:solidFill>
                <a:latin typeface="Univers-Bold"/>
                <a:ea typeface="Univers-Bold"/>
                <a:cs typeface="Univers-Bold"/>
                <a:sym typeface="Univers-Bold"/>
              </a:rPr>
              <a:t>Pre-</a:t>
            </a:r>
            <a:r>
              <a:rPr lang="en-US" sz="3200" b="0" cap="all" dirty="0" err="1" smtClean="0">
                <a:solidFill>
                  <a:srgbClr val="FD6724">
                    <a:alpha val="80000"/>
                  </a:srgbClr>
                </a:solidFill>
                <a:latin typeface="Univers-Bold"/>
                <a:ea typeface="Univers-Bold"/>
                <a:cs typeface="Univers-Bold"/>
                <a:sym typeface="Univers-Bold"/>
              </a:rPr>
              <a:t>wioa</a:t>
            </a:r>
            <a:endParaRPr sz="3200" b="0" cap="all" dirty="0">
              <a:solidFill>
                <a:srgbClr val="FD6724">
                  <a:alpha val="80000"/>
                </a:srgbClr>
              </a:solidFill>
              <a:latin typeface="Univers-Bold"/>
              <a:ea typeface="Univers-Bold"/>
              <a:cs typeface="Univers-Bold"/>
              <a:sym typeface="Univers-Bold"/>
            </a:endParaRP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p:cNvSpPr>
            <a:spLocks noGrp="1"/>
          </p:cNvSpPr>
          <p:nvPr>
            <p:ph idx="4294967295"/>
          </p:nvPr>
        </p:nvSpPr>
        <p:spPr>
          <a:xfrm>
            <a:off x="123825" y="1436688"/>
            <a:ext cx="8240713" cy="3171825"/>
          </a:xfrm>
        </p:spPr>
        <p:txBody>
          <a:bodyPr/>
          <a:lstStyle/>
          <a:p>
            <a:pPr>
              <a:buClr>
                <a:srgbClr val="FD6724"/>
              </a:buClr>
              <a:buFont typeface="Courier New" panose="02070309020205020404" pitchFamily="49" charset="0"/>
              <a:buChar char="o"/>
              <a:defRPr/>
            </a:pPr>
            <a:r>
              <a:rPr lang="en-US" altLang="en-US" sz="2000" dirty="0" smtClean="0">
                <a:solidFill>
                  <a:schemeClr val="tx1">
                    <a:lumMod val="75000"/>
                    <a:lumOff val="25000"/>
                  </a:schemeClr>
                </a:solidFill>
                <a:latin typeface="Univers light"/>
                <a:ea typeface="Calibri" pitchFamily="34" charset="0"/>
                <a:cs typeface="Calibri" pitchFamily="34" charset="0"/>
              </a:rPr>
              <a:t>Career Pathways</a:t>
            </a:r>
          </a:p>
          <a:p>
            <a:pPr lvl="1">
              <a:buClr>
                <a:srgbClr val="FD6724"/>
              </a:buClr>
              <a:buFont typeface="Courier New" panose="02070309020205020404" pitchFamily="49" charset="0"/>
              <a:buChar char="o"/>
              <a:defRPr/>
            </a:pPr>
            <a:r>
              <a:rPr lang="en-US" altLang="en-US" sz="2000" dirty="0" smtClean="0">
                <a:solidFill>
                  <a:schemeClr val="tx1">
                    <a:lumMod val="75000"/>
                    <a:lumOff val="25000"/>
                  </a:schemeClr>
                </a:solidFill>
                <a:latin typeface="Univers light"/>
                <a:ea typeface="Calibri" pitchFamily="34" charset="0"/>
                <a:cs typeface="Calibri" pitchFamily="34" charset="0"/>
              </a:rPr>
              <a:t>As we further outline career pathway connections the lead on content delivery discussion has been Adult Ed</a:t>
            </a:r>
          </a:p>
          <a:p>
            <a:pPr>
              <a:buClr>
                <a:srgbClr val="FD6724"/>
              </a:buClr>
              <a:buFont typeface="Courier New" panose="02070309020205020404" pitchFamily="49" charset="0"/>
              <a:buChar char="o"/>
              <a:defRPr/>
            </a:pPr>
            <a:r>
              <a:rPr lang="en-US" altLang="en-US" sz="2000" dirty="0" smtClean="0">
                <a:solidFill>
                  <a:schemeClr val="tx1">
                    <a:lumMod val="75000"/>
                    <a:lumOff val="25000"/>
                  </a:schemeClr>
                </a:solidFill>
                <a:latin typeface="Univers light"/>
                <a:ea typeface="Calibri" pitchFamily="34" charset="0"/>
                <a:cs typeface="Calibri" pitchFamily="34" charset="0"/>
              </a:rPr>
              <a:t>Pointing out the obvious (show them how they already connect)</a:t>
            </a:r>
          </a:p>
          <a:p>
            <a:pPr lvl="1">
              <a:buClr>
                <a:srgbClr val="FD6724"/>
              </a:buClr>
              <a:buFont typeface="Courier New" panose="02070309020205020404" pitchFamily="49" charset="0"/>
              <a:buChar char="o"/>
              <a:defRPr/>
            </a:pPr>
            <a:r>
              <a:rPr lang="en-US" altLang="en-US" sz="2000" dirty="0" smtClean="0">
                <a:solidFill>
                  <a:schemeClr val="tx1">
                    <a:lumMod val="75000"/>
                    <a:lumOff val="25000"/>
                  </a:schemeClr>
                </a:solidFill>
                <a:latin typeface="Univers light"/>
                <a:ea typeface="Calibri" pitchFamily="34" charset="0"/>
                <a:cs typeface="Calibri" pitchFamily="34" charset="0"/>
              </a:rPr>
              <a:t>Most providers already deliver multiple services (bridge programs, occupational skills)</a:t>
            </a:r>
          </a:p>
          <a:p>
            <a:pPr>
              <a:buClr>
                <a:srgbClr val="FD6724"/>
              </a:buClr>
              <a:buFont typeface="Courier New" panose="02070309020205020404" pitchFamily="49" charset="0"/>
              <a:buChar char="o"/>
              <a:defRPr/>
            </a:pPr>
            <a:r>
              <a:rPr lang="en-US" altLang="en-US" sz="2000" dirty="0" smtClean="0">
                <a:solidFill>
                  <a:schemeClr val="tx1">
                    <a:lumMod val="75000"/>
                    <a:lumOff val="25000"/>
                  </a:schemeClr>
                </a:solidFill>
                <a:latin typeface="Univers light"/>
                <a:ea typeface="Calibri" pitchFamily="34" charset="0"/>
                <a:cs typeface="Calibri" pitchFamily="34" charset="0"/>
              </a:rPr>
              <a:t>Build on existing relationships as you introduce new concepts</a:t>
            </a:r>
          </a:p>
          <a:p>
            <a:pPr lvl="1">
              <a:buClr>
                <a:srgbClr val="FD6724"/>
              </a:buClr>
              <a:buFont typeface="Courier New" panose="02070309020205020404" pitchFamily="49" charset="0"/>
              <a:buChar char="o"/>
              <a:defRPr/>
            </a:pPr>
            <a:r>
              <a:rPr lang="en-US" altLang="en-US" sz="2000" dirty="0" smtClean="0">
                <a:solidFill>
                  <a:schemeClr val="tx1">
                    <a:lumMod val="75000"/>
                    <a:lumOff val="25000"/>
                  </a:schemeClr>
                </a:solidFill>
                <a:latin typeface="Univers light"/>
                <a:ea typeface="Calibri" pitchFamily="34" charset="0"/>
                <a:cs typeface="Calibri" pitchFamily="34" charset="0"/>
              </a:rPr>
              <a:t>As we introduced sector strategy information Adult Ed asks what are the common skills needed</a:t>
            </a:r>
          </a:p>
          <a:p>
            <a:pPr>
              <a:buClr>
                <a:srgbClr val="FD6724"/>
              </a:buClr>
              <a:buFont typeface="Courier New" panose="02070309020205020404" pitchFamily="49" charset="0"/>
              <a:buChar char="o"/>
              <a:defRPr/>
            </a:pPr>
            <a:r>
              <a:rPr lang="en-US" altLang="en-US" sz="2000" dirty="0" smtClean="0">
                <a:solidFill>
                  <a:schemeClr val="tx1">
                    <a:lumMod val="75000"/>
                    <a:lumOff val="25000"/>
                  </a:schemeClr>
                </a:solidFill>
                <a:latin typeface="Univers light"/>
                <a:ea typeface="Calibri" pitchFamily="34" charset="0"/>
                <a:cs typeface="Calibri" pitchFamily="34" charset="0"/>
              </a:rPr>
              <a:t>Don’t leave them hanging out there on their own.  Be in it with them</a:t>
            </a:r>
          </a:p>
          <a:p>
            <a:pPr lvl="1">
              <a:buClr>
                <a:srgbClr val="FD6724"/>
              </a:buClr>
              <a:buFont typeface="Courier New" panose="02070309020205020404" pitchFamily="49" charset="0"/>
              <a:buChar char="o"/>
              <a:defRPr/>
            </a:pPr>
            <a:r>
              <a:rPr lang="en-US" altLang="en-US" sz="2000" dirty="0" smtClean="0">
                <a:solidFill>
                  <a:schemeClr val="tx1">
                    <a:lumMod val="75000"/>
                    <a:lumOff val="25000"/>
                  </a:schemeClr>
                </a:solidFill>
                <a:latin typeface="Univers light"/>
                <a:ea typeface="Calibri" pitchFamily="34" charset="0"/>
                <a:cs typeface="Calibri" pitchFamily="34" charset="0"/>
              </a:rPr>
              <a:t>Building trust with siloes groups</a:t>
            </a:r>
          </a:p>
          <a:p>
            <a:pPr lvl="1">
              <a:buClr>
                <a:srgbClr val="FD6724"/>
              </a:buClr>
              <a:buFont typeface="Courier New" panose="02070309020205020404" pitchFamily="49" charset="0"/>
              <a:buChar char="o"/>
              <a:defRPr/>
            </a:pPr>
            <a:r>
              <a:rPr lang="en-US" altLang="en-US" sz="2000" dirty="0" smtClean="0">
                <a:solidFill>
                  <a:schemeClr val="tx1">
                    <a:lumMod val="75000"/>
                    <a:lumOff val="25000"/>
                  </a:schemeClr>
                </a:solidFill>
                <a:latin typeface="Univers light"/>
                <a:ea typeface="Calibri" pitchFamily="34" charset="0"/>
                <a:cs typeface="Calibri" pitchFamily="34" charset="0"/>
              </a:rPr>
              <a:t>Adult Ed still feels as though they could be forgotten and swallowed up</a:t>
            </a:r>
          </a:p>
          <a:p>
            <a:pPr lvl="1">
              <a:defRPr/>
            </a:pPr>
            <a:endParaRPr lang="en-US" altLang="en-US" sz="2000" dirty="0" smtClean="0">
              <a:latin typeface="Univers light"/>
              <a:ea typeface="Calibri" pitchFamily="34" charset="0"/>
              <a:cs typeface="Calibri" pitchFamily="34" charset="0"/>
            </a:endParaRPr>
          </a:p>
          <a:p>
            <a:pPr>
              <a:defRPr/>
            </a:pPr>
            <a:endParaRPr lang="en-US" altLang="en-US" sz="2000" dirty="0" smtClean="0">
              <a:latin typeface="Univers light"/>
              <a:ea typeface="Calibri" pitchFamily="34" charset="0"/>
              <a:cs typeface="Calibri" pitchFamily="34" charset="0"/>
            </a:endParaRPr>
          </a:p>
        </p:txBody>
      </p:sp>
      <p:sp>
        <p:nvSpPr>
          <p:cNvPr id="4" name="Shape 50"/>
          <p:cNvSpPr>
            <a:spLocks noGrp="1"/>
          </p:cNvSpPr>
          <p:nvPr>
            <p:ph type="title" idx="4294967295"/>
          </p:nvPr>
        </p:nvSpPr>
        <p:spPr>
          <a:xfrm>
            <a:off x="128588" y="0"/>
            <a:ext cx="7772400" cy="1058333"/>
          </a:xfrm>
          <a:ln w="12700">
            <a:miter lim="400000"/>
          </a:ln>
          <a:extLst>
            <a:ext uri="{C572A759-6A51-4108-AA02-DFA0A04FC94B}"/>
          </a:extLst>
        </p:spPr>
        <p:txBody>
          <a:bodyPr lIns="0" tIns="0" rIns="0" bIns="0">
            <a:normAutofit/>
          </a:bodyPr>
          <a:lstStyle/>
          <a:p>
            <a:pPr algn="l" eaLnBrk="1" fontAlgn="auto" hangingPunct="1">
              <a:spcBef>
                <a:spcPts val="0"/>
              </a:spcBef>
              <a:spcAft>
                <a:spcPts val="0"/>
              </a:spcAft>
              <a:defRPr sz="1800" b="0">
                <a:solidFill>
                  <a:srgbClr val="000000"/>
                </a:solidFill>
              </a:defRPr>
            </a:pPr>
            <a:r>
              <a:rPr lang="en-US" sz="3200" b="0" cap="all" dirty="0" err="1" smtClean="0">
                <a:solidFill>
                  <a:srgbClr val="294A9B">
                    <a:alpha val="80000"/>
                  </a:srgbClr>
                </a:solidFill>
                <a:latin typeface="Univers-Bold"/>
                <a:ea typeface="Univers-Bold"/>
                <a:cs typeface="Univers-Bold"/>
                <a:sym typeface="Univers-Bold"/>
              </a:rPr>
              <a:t>Wioa</a:t>
            </a:r>
            <a:r>
              <a:rPr lang="en-US" sz="3200" b="0" cap="all" dirty="0" smtClean="0">
                <a:solidFill>
                  <a:srgbClr val="294A9B">
                    <a:alpha val="80000"/>
                  </a:srgbClr>
                </a:solidFill>
                <a:latin typeface="Univers-Bold"/>
                <a:ea typeface="Univers-Bold"/>
                <a:cs typeface="Univers-Bold"/>
                <a:sym typeface="Univers-Bold"/>
              </a:rPr>
              <a:t> and going </a:t>
            </a:r>
            <a:r>
              <a:rPr lang="en-US" sz="3200" b="0" cap="all" dirty="0" smtClean="0">
                <a:solidFill>
                  <a:srgbClr val="FD6724">
                    <a:alpha val="80000"/>
                  </a:srgbClr>
                </a:solidFill>
                <a:latin typeface="Univers-Bold"/>
                <a:ea typeface="Univers-Bold"/>
                <a:cs typeface="Univers-Bold"/>
                <a:sym typeface="Univers-Bold"/>
              </a:rPr>
              <a:t>forward</a:t>
            </a:r>
            <a:endParaRPr sz="3200" b="0" cap="all" dirty="0">
              <a:solidFill>
                <a:srgbClr val="FD6724">
                  <a:alpha val="80000"/>
                </a:srgbClr>
              </a:solidFill>
              <a:latin typeface="Univers-Bold"/>
              <a:ea typeface="Univers-Bold"/>
              <a:cs typeface="Univers-Bold"/>
              <a:sym typeface="Univers-Bold"/>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hape 154"/>
          <p:cNvSpPr>
            <a:spLocks noGrp="1"/>
          </p:cNvSpPr>
          <p:nvPr>
            <p:ph type="body" idx="4294967295"/>
          </p:nvPr>
        </p:nvSpPr>
        <p:spPr>
          <a:xfrm>
            <a:off x="2792413" y="1612900"/>
            <a:ext cx="6272212" cy="3336925"/>
          </a:xfrm>
        </p:spPr>
        <p:txBody>
          <a:bodyPr lIns="65023" tIns="65023" rIns="65023" bIns="65023"/>
          <a:lstStyle/>
          <a:p>
            <a:pPr marL="0" indent="0" defTabSz="685800">
              <a:spcBef>
                <a:spcPts val="500"/>
              </a:spcBef>
              <a:buSzTx/>
              <a:buFont typeface="Arial" panose="020B0604020202020204" pitchFamily="34" charset="0"/>
              <a:buNone/>
            </a:pPr>
            <a:r>
              <a:rPr lang="en-US" altLang="en-US" sz="2700" smtClean="0">
                <a:solidFill>
                  <a:srgbClr val="1B2F77"/>
                </a:solidFill>
                <a:latin typeface="Univers-Light"/>
                <a:ea typeface="Univers-Light"/>
                <a:cs typeface="Univers-Light"/>
                <a:sym typeface="Univers-Light"/>
              </a:rPr>
              <a:t>Joseph Barela</a:t>
            </a:r>
          </a:p>
          <a:p>
            <a:pPr marL="0" indent="0" defTabSz="685800">
              <a:spcBef>
                <a:spcPts val="500"/>
              </a:spcBef>
              <a:buSzTx/>
              <a:buFont typeface="Arial" panose="020B0604020202020204" pitchFamily="34" charset="0"/>
              <a:buNone/>
            </a:pPr>
            <a:endParaRPr lang="en-US" altLang="en-US" sz="2700" smtClean="0">
              <a:solidFill>
                <a:srgbClr val="FF7D2F"/>
              </a:solidFill>
              <a:latin typeface="Univers-Light"/>
              <a:ea typeface="Univers-Light"/>
              <a:cs typeface="Univers-Light"/>
              <a:sym typeface="Univers-Light"/>
            </a:endParaRPr>
          </a:p>
          <a:p>
            <a:pPr marL="0" indent="0" defTabSz="685800">
              <a:spcBef>
                <a:spcPts val="500"/>
              </a:spcBef>
              <a:buSzTx/>
              <a:buFont typeface="Arial" panose="020B0604020202020204" pitchFamily="34" charset="0"/>
              <a:buNone/>
            </a:pPr>
            <a:endParaRPr lang="en-US" altLang="en-US" sz="2700" smtClean="0">
              <a:solidFill>
                <a:srgbClr val="FF7D2F"/>
              </a:solidFill>
              <a:latin typeface="Univers-Light"/>
              <a:ea typeface="Univers-Light"/>
              <a:cs typeface="Univers-Light"/>
              <a:sym typeface="Univers-Light"/>
            </a:endParaRPr>
          </a:p>
          <a:p>
            <a:pPr marL="0" indent="0" defTabSz="685800">
              <a:spcBef>
                <a:spcPts val="500"/>
              </a:spcBef>
              <a:buSzTx/>
              <a:buFont typeface="Arial" panose="020B0604020202020204" pitchFamily="34" charset="0"/>
              <a:buNone/>
            </a:pPr>
            <a:endParaRPr lang="en-US" altLang="en-US" sz="2400" smtClean="0">
              <a:solidFill>
                <a:srgbClr val="1B2F77"/>
              </a:solidFill>
              <a:latin typeface="Univers-Light"/>
              <a:ea typeface="Univers-Light"/>
              <a:cs typeface="Univers-Light"/>
              <a:sym typeface="Univers-Light"/>
            </a:endParaRPr>
          </a:p>
          <a:p>
            <a:pPr marL="0" indent="0" defTabSz="685800">
              <a:spcBef>
                <a:spcPts val="1200"/>
              </a:spcBef>
              <a:buSzTx/>
              <a:buFont typeface="Arial" panose="020B0604020202020204" pitchFamily="34" charset="0"/>
              <a:buNone/>
            </a:pPr>
            <a:r>
              <a:rPr lang="en-US" altLang="en-US" sz="2400" smtClean="0">
                <a:solidFill>
                  <a:srgbClr val="1B2F77"/>
                </a:solidFill>
                <a:latin typeface="Univers-Light"/>
                <a:ea typeface="Univers-Light"/>
                <a:cs typeface="Univers-Light"/>
                <a:sym typeface="Univers-Light"/>
              </a:rPr>
              <a:t>Senior Advisor</a:t>
            </a:r>
          </a:p>
          <a:p>
            <a:pPr marL="0" indent="0" defTabSz="685800">
              <a:spcBef>
                <a:spcPts val="500"/>
              </a:spcBef>
              <a:buSzTx/>
              <a:buFont typeface="Arial" panose="020B0604020202020204" pitchFamily="34" charset="0"/>
              <a:buNone/>
            </a:pPr>
            <a:r>
              <a:rPr lang="en-US" altLang="en-US" sz="2400" smtClean="0">
                <a:solidFill>
                  <a:srgbClr val="FF7D2F"/>
                </a:solidFill>
                <a:latin typeface="Univers-Light"/>
                <a:ea typeface="Univers-Light"/>
                <a:cs typeface="Univers-Light"/>
                <a:sym typeface="Univers-Light"/>
              </a:rPr>
              <a:t>Employment and Training Administration, </a:t>
            </a:r>
            <a:br>
              <a:rPr lang="en-US" altLang="en-US" sz="2400" smtClean="0">
                <a:solidFill>
                  <a:srgbClr val="FF7D2F"/>
                </a:solidFill>
                <a:latin typeface="Univers-Light"/>
                <a:ea typeface="Univers-Light"/>
                <a:cs typeface="Univers-Light"/>
                <a:sym typeface="Univers-Light"/>
              </a:rPr>
            </a:br>
            <a:r>
              <a:rPr lang="en-US" altLang="en-US" sz="2400" smtClean="0">
                <a:solidFill>
                  <a:srgbClr val="FF7D2F"/>
                </a:solidFill>
                <a:latin typeface="Univers-Light"/>
                <a:ea typeface="Univers-Light"/>
                <a:cs typeface="Univers-Light"/>
                <a:sym typeface="Univers-Light"/>
              </a:rPr>
              <a:t>U.S. Department of Labor</a:t>
            </a:r>
          </a:p>
        </p:txBody>
      </p:sp>
      <p:sp>
        <p:nvSpPr>
          <p:cNvPr id="156" name="Shape 156"/>
          <p:cNvSpPr/>
          <p:nvPr/>
        </p:nvSpPr>
        <p:spPr>
          <a:xfrm>
            <a:off x="3187700" y="2016125"/>
            <a:ext cx="0" cy="276225"/>
          </a:xfrm>
          <a:prstGeom prst="rect">
            <a:avLst/>
          </a:prstGeom>
          <a:ln w="12700">
            <a:miter lim="400000"/>
          </a:ln>
          <a:effectLst>
            <a:outerShdw blurRad="101600" dist="25400" dir="5400000" rotWithShape="0">
              <a:srgbClr val="000000">
                <a:alpha val="10000"/>
              </a:srgbClr>
            </a:outerShdw>
          </a:effectLst>
          <a:extLst>
            <a:ext uri="{C572A759-6A51-4108-AA02-DFA0A04FC94B}"/>
          </a:extLst>
        </p:spPr>
        <p:txBody>
          <a:bodyPr wrap="none" lIns="0" tIns="0" rIns="0" bIns="0">
            <a:spAutoFit/>
          </a:bodyPr>
          <a:lstStyle>
            <a:lvl1pPr>
              <a:spcBef>
                <a:spcPts val="800"/>
              </a:spcBef>
              <a:defRPr sz="4300" b="1" spc="-85">
                <a:solidFill>
                  <a:srgbClr val="24428A"/>
                </a:solidFill>
                <a:latin typeface="Univers-Bold"/>
                <a:ea typeface="Univers-Bold"/>
                <a:cs typeface="Univers-Bold"/>
                <a:sym typeface="Univers-Bold"/>
              </a:defRPr>
            </a:lvl1pPr>
          </a:lstStyle>
          <a:p>
            <a:pPr>
              <a:defRPr sz="1800" b="0" spc="0">
                <a:solidFill>
                  <a:srgbClr val="000000"/>
                </a:solidFill>
              </a:defRPr>
            </a:pPr>
            <a:endParaRPr sz="1800" b="0" spc="0" dirty="0">
              <a:solidFill>
                <a:srgbClr val="000000"/>
              </a:solidFill>
            </a:endParaRPr>
          </a:p>
        </p:txBody>
      </p:sp>
      <p:sp>
        <p:nvSpPr>
          <p:cNvPr id="10244" name="Shape 43"/>
          <p:cNvSpPr>
            <a:spLocks noChangeArrowheads="1"/>
          </p:cNvSpPr>
          <p:nvPr/>
        </p:nvSpPr>
        <p:spPr bwMode="auto">
          <a:xfrm>
            <a:off x="457200" y="5353050"/>
            <a:ext cx="86074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91424" tIns="91424" rIns="91424" bIns="91424" anchor="ctr">
            <a:spAutoFit/>
          </a:bodyPr>
          <a:lstStyle>
            <a:lvl1pPr>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endParaRPr lang="en-US" altLang="en-US" sz="1600">
              <a:solidFill>
                <a:srgbClr val="376092"/>
              </a:solidFill>
              <a:latin typeface="Univers 45 Light"/>
              <a:ea typeface="Univers 45 Light"/>
              <a:cs typeface="Univers 45 Light"/>
            </a:endParaRPr>
          </a:p>
        </p:txBody>
      </p:sp>
      <p:sp>
        <p:nvSpPr>
          <p:cNvPr id="10" name="Shape 50"/>
          <p:cNvSpPr>
            <a:spLocks noGrp="1"/>
          </p:cNvSpPr>
          <p:nvPr>
            <p:ph type="title" idx="4294967295"/>
          </p:nvPr>
        </p:nvSpPr>
        <p:spPr>
          <a:xfrm>
            <a:off x="76200" y="64823"/>
            <a:ext cx="7772400" cy="1058333"/>
          </a:xfrm>
          <a:ln w="12700">
            <a:miter lim="400000"/>
          </a:ln>
          <a:extLst>
            <a:ext uri="{C572A759-6A51-4108-AA02-DFA0A04FC94B}"/>
          </a:extLst>
        </p:spPr>
        <p:txBody>
          <a:bodyPr lIns="0" tIns="0" rIns="0" bIns="0">
            <a:normAutofit/>
          </a:bodyPr>
          <a:lstStyle/>
          <a:p>
            <a:pPr algn="l" eaLnBrk="1" fontAlgn="auto" hangingPunct="1">
              <a:spcBef>
                <a:spcPts val="0"/>
              </a:spcBef>
              <a:spcAft>
                <a:spcPts val="0"/>
              </a:spcAft>
              <a:defRPr sz="1800" b="0">
                <a:solidFill>
                  <a:srgbClr val="000000"/>
                </a:solidFill>
              </a:defRPr>
            </a:pPr>
            <a:r>
              <a:rPr lang="en-US" sz="3200" b="0" cap="all" dirty="0" smtClean="0">
                <a:solidFill>
                  <a:srgbClr val="294A9B">
                    <a:alpha val="80000"/>
                  </a:srgbClr>
                </a:solidFill>
                <a:latin typeface="Univers-Bold"/>
                <a:ea typeface="Univers-Bold"/>
                <a:cs typeface="Univers-Bold"/>
                <a:sym typeface="Univers-Bold"/>
              </a:rPr>
              <a:t>The </a:t>
            </a:r>
            <a:r>
              <a:rPr lang="en-US" sz="3200" b="0" cap="all" dirty="0" smtClean="0">
                <a:solidFill>
                  <a:srgbClr val="FD6724">
                    <a:alpha val="80000"/>
                  </a:srgbClr>
                </a:solidFill>
                <a:latin typeface="Univers-Bold"/>
                <a:ea typeface="Univers-Bold"/>
                <a:cs typeface="Univers-Bold"/>
                <a:sym typeface="Univers-Bold"/>
              </a:rPr>
              <a:t>Moderator</a:t>
            </a:r>
            <a:endParaRPr sz="3200" b="0" cap="all" dirty="0">
              <a:solidFill>
                <a:srgbClr val="FD6724">
                  <a:alpha val="80000"/>
                </a:srgbClr>
              </a:solidFill>
              <a:latin typeface="Univers-Bold"/>
              <a:ea typeface="Univers-Bold"/>
              <a:cs typeface="Univers-Bold"/>
              <a:sym typeface="Univers-Bold"/>
            </a:endParaRPr>
          </a:p>
        </p:txBody>
      </p:sp>
      <p:pic>
        <p:nvPicPr>
          <p:cNvPr id="8" name="image.jpg"/>
          <p:cNvPicPr/>
          <p:nvPr/>
        </p:nvPicPr>
        <p:blipFill>
          <a:blip r:embed="rId3"/>
          <a:stretch>
            <a:fillRect/>
          </a:stretch>
        </p:blipFill>
        <p:spPr>
          <a:xfrm>
            <a:off x="438150" y="1652588"/>
            <a:ext cx="2274888" cy="3259137"/>
          </a:xfrm>
          <a:prstGeom prst="rect">
            <a:avLst/>
          </a:prstGeom>
          <a:ln w="12700">
            <a:miter lim="400000"/>
          </a:ln>
          <a:effectLst>
            <a:outerShdw blurRad="190500" dist="8455" dir="5400000" rotWithShape="0">
              <a:srgbClr val="000000">
                <a:alpha val="30000"/>
              </a:srgbClr>
            </a:outerShdw>
          </a:effectLst>
        </p:spPr>
      </p:pic>
      <p:sp>
        <p:nvSpPr>
          <p:cNvPr id="9" name="Shape 43"/>
          <p:cNvSpPr/>
          <p:nvPr/>
        </p:nvSpPr>
        <p:spPr>
          <a:xfrm>
            <a:off x="438150" y="5505450"/>
            <a:ext cx="8607425" cy="431800"/>
          </a:xfrm>
          <a:prstGeom prst="rect">
            <a:avLst/>
          </a:prstGeom>
          <a:ln w="12700">
            <a:miter lim="400000"/>
          </a:ln>
          <a:extLst>
            <a:ext uri="{C572A759-6A51-4108-AA02-DFA0A04FC94B}"/>
          </a:extLst>
        </p:spPr>
        <p:txBody>
          <a:bodyPr lIns="91424" tIns="91424" rIns="91424" bIns="91424" anchor="ctr">
            <a:spAutoFit/>
          </a:bodyPr>
          <a:lstStyle/>
          <a:p>
            <a:pPr eaLnBrk="1" fontAlgn="auto" hangingPunct="1">
              <a:spcBef>
                <a:spcPts val="0"/>
              </a:spcBef>
              <a:spcAft>
                <a:spcPts val="0"/>
              </a:spcAft>
              <a:defRPr sz="1800"/>
            </a:pPr>
            <a:r>
              <a:rPr sz="1600" kern="0" dirty="0">
                <a:solidFill>
                  <a:srgbClr val="404040"/>
                </a:solidFill>
                <a:latin typeface="Univers 45 Light"/>
                <a:ea typeface="Calibri"/>
                <a:cs typeface="Univers 45 Light"/>
                <a:sym typeface="Calibri"/>
              </a:rPr>
              <a:t>Have a question or comment about WIOA?  E-mail </a:t>
            </a:r>
            <a:r>
              <a:rPr sz="1600" u="sng" kern="0" dirty="0">
                <a:solidFill>
                  <a:srgbClr val="0000FF"/>
                </a:solidFill>
                <a:uFill>
                  <a:solidFill>
                    <a:srgbClr val="0000FF"/>
                  </a:solidFill>
                </a:uFill>
                <a:latin typeface="Univers 45 Light"/>
                <a:ea typeface="Calibri"/>
                <a:cs typeface="Univers 45 Light"/>
                <a:sym typeface="Calibri"/>
                <a:hlinkClick r:id="rId4"/>
              </a:rPr>
              <a:t>DOL.WIOA@dol.gov</a:t>
            </a:r>
            <a:r>
              <a:rPr sz="1600" kern="0" dirty="0">
                <a:solidFill>
                  <a:srgbClr val="376092"/>
                </a:solidFill>
                <a:latin typeface="Univers 45 Light"/>
                <a:ea typeface="Calibri"/>
                <a:cs typeface="Univers 45 Light"/>
                <a:sym typeface="Calibri"/>
              </a:rPr>
              <a:t> </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1625" y="1600200"/>
            <a:ext cx="8229600" cy="5257800"/>
          </a:xfrm>
        </p:spPr>
        <p:txBody>
          <a:bodyPr rtlCol="0">
            <a:normAutofit/>
          </a:bodyPr>
          <a:lstStyle/>
          <a:p>
            <a:pPr fontAlgn="auto">
              <a:spcAft>
                <a:spcPts val="0"/>
              </a:spcAft>
              <a:buClr>
                <a:srgbClr val="FD6724"/>
              </a:buClr>
              <a:buFont typeface="Courier New" panose="02070309020205020404" pitchFamily="49" charset="0"/>
              <a:buChar char="o"/>
              <a:defRPr/>
            </a:pPr>
            <a:r>
              <a:rPr lang="en-US" sz="2000" dirty="0" smtClean="0">
                <a:solidFill>
                  <a:schemeClr val="tx1">
                    <a:lumMod val="75000"/>
                    <a:lumOff val="25000"/>
                  </a:schemeClr>
                </a:solidFill>
                <a:latin typeface="Univers light"/>
              </a:rPr>
              <a:t>Adult Ed need to understand customer flow of local workforce system</a:t>
            </a:r>
          </a:p>
          <a:p>
            <a:pPr lvl="1" fontAlgn="auto">
              <a:spcAft>
                <a:spcPts val="0"/>
              </a:spcAft>
              <a:buClr>
                <a:srgbClr val="FD6724"/>
              </a:buClr>
              <a:buFont typeface="Courier New" panose="02070309020205020404" pitchFamily="49" charset="0"/>
              <a:buChar char="o"/>
              <a:defRPr/>
            </a:pPr>
            <a:r>
              <a:rPr lang="en-US" sz="2000" dirty="0" smtClean="0">
                <a:solidFill>
                  <a:schemeClr val="tx1">
                    <a:lumMod val="75000"/>
                    <a:lumOff val="25000"/>
                  </a:schemeClr>
                </a:solidFill>
                <a:latin typeface="Univers light"/>
              </a:rPr>
              <a:t>Who is typically coming in the doors?</a:t>
            </a:r>
          </a:p>
          <a:p>
            <a:pPr lvl="1" fontAlgn="auto">
              <a:spcAft>
                <a:spcPts val="0"/>
              </a:spcAft>
              <a:buClr>
                <a:srgbClr val="FD6724"/>
              </a:buClr>
              <a:buFont typeface="Courier New" panose="02070309020205020404" pitchFamily="49" charset="0"/>
              <a:buChar char="o"/>
              <a:defRPr/>
            </a:pPr>
            <a:r>
              <a:rPr lang="en-US" sz="2000" dirty="0" smtClean="0">
                <a:solidFill>
                  <a:schemeClr val="tx1">
                    <a:lumMod val="75000"/>
                    <a:lumOff val="25000"/>
                  </a:schemeClr>
                </a:solidFill>
                <a:latin typeface="Univers light"/>
              </a:rPr>
              <a:t>What do they need?</a:t>
            </a:r>
          </a:p>
          <a:p>
            <a:pPr lvl="1" fontAlgn="auto">
              <a:spcAft>
                <a:spcPts val="0"/>
              </a:spcAft>
              <a:buClr>
                <a:srgbClr val="FD6724"/>
              </a:buClr>
              <a:buFont typeface="Courier New" panose="02070309020205020404" pitchFamily="49" charset="0"/>
              <a:buChar char="o"/>
              <a:defRPr/>
            </a:pPr>
            <a:r>
              <a:rPr lang="en-US" sz="2000" dirty="0" smtClean="0">
                <a:solidFill>
                  <a:schemeClr val="tx1">
                    <a:lumMod val="75000"/>
                    <a:lumOff val="25000"/>
                  </a:schemeClr>
                </a:solidFill>
                <a:latin typeface="Univers light"/>
              </a:rPr>
              <a:t>Flow should not dictate service delivery but rather inform it</a:t>
            </a:r>
          </a:p>
          <a:p>
            <a:pPr lvl="1" fontAlgn="auto">
              <a:spcAft>
                <a:spcPts val="0"/>
              </a:spcAft>
              <a:buClr>
                <a:srgbClr val="FD6724"/>
              </a:buClr>
              <a:buFont typeface="Courier New" panose="02070309020205020404" pitchFamily="49" charset="0"/>
              <a:buChar char="o"/>
              <a:defRPr/>
            </a:pPr>
            <a:r>
              <a:rPr lang="en-US" sz="2000" dirty="0" smtClean="0">
                <a:solidFill>
                  <a:schemeClr val="tx1">
                    <a:lumMod val="75000"/>
                    <a:lumOff val="25000"/>
                  </a:schemeClr>
                </a:solidFill>
                <a:latin typeface="Univers light"/>
              </a:rPr>
              <a:t>Adult Ed needs to know they are viewed as understanding content delivery and the best way information should be imparted. </a:t>
            </a:r>
          </a:p>
          <a:p>
            <a:pPr lvl="1" fontAlgn="auto">
              <a:spcAft>
                <a:spcPts val="0"/>
              </a:spcAft>
              <a:buClr>
                <a:srgbClr val="FD6724"/>
              </a:buClr>
              <a:buFont typeface="Courier New" panose="02070309020205020404" pitchFamily="49" charset="0"/>
              <a:buChar char="o"/>
              <a:defRPr/>
            </a:pPr>
            <a:r>
              <a:rPr lang="en-US" sz="2000" dirty="0" smtClean="0">
                <a:solidFill>
                  <a:schemeClr val="tx1">
                    <a:lumMod val="75000"/>
                    <a:lumOff val="25000"/>
                  </a:schemeClr>
                </a:solidFill>
                <a:latin typeface="Univers light"/>
              </a:rPr>
              <a:t>Connecting to Developmental Ed provides opportunity and max</a:t>
            </a:r>
          </a:p>
          <a:p>
            <a:pPr lvl="1" fontAlgn="auto">
              <a:spcAft>
                <a:spcPts val="0"/>
              </a:spcAft>
              <a:buClr>
                <a:srgbClr val="FD6724"/>
              </a:buClr>
              <a:buFont typeface="Courier New" panose="02070309020205020404" pitchFamily="49" charset="0"/>
              <a:buChar char="o"/>
              <a:defRPr/>
            </a:pPr>
            <a:endParaRPr lang="en-US" dirty="0" smtClean="0">
              <a:solidFill>
                <a:schemeClr val="tx1">
                  <a:lumMod val="75000"/>
                  <a:lumOff val="25000"/>
                </a:schemeClr>
              </a:solidFill>
            </a:endParaRPr>
          </a:p>
          <a:p>
            <a:pPr marL="800100" lvl="1" indent="-457200" fontAlgn="auto">
              <a:spcAft>
                <a:spcPts val="0"/>
              </a:spcAft>
              <a:buClr>
                <a:srgbClr val="FD6724"/>
              </a:buClr>
              <a:buFont typeface="Courier New" panose="02070309020205020404" pitchFamily="49" charset="0"/>
              <a:buChar char="o"/>
              <a:defRPr/>
            </a:pPr>
            <a:endParaRPr lang="en-US" dirty="0">
              <a:solidFill>
                <a:schemeClr val="tx1">
                  <a:lumMod val="75000"/>
                  <a:lumOff val="25000"/>
                </a:schemeClr>
              </a:solidFill>
            </a:endParaRPr>
          </a:p>
        </p:txBody>
      </p:sp>
      <p:sp>
        <p:nvSpPr>
          <p:cNvPr id="4" name="Shape 50"/>
          <p:cNvSpPr>
            <a:spLocks noGrp="1"/>
          </p:cNvSpPr>
          <p:nvPr>
            <p:ph type="title" idx="4294967295"/>
          </p:nvPr>
        </p:nvSpPr>
        <p:spPr>
          <a:xfrm>
            <a:off x="128588" y="0"/>
            <a:ext cx="7772400" cy="1058333"/>
          </a:xfrm>
          <a:ln w="12700">
            <a:miter lim="400000"/>
          </a:ln>
          <a:extLst>
            <a:ext uri="{C572A759-6A51-4108-AA02-DFA0A04FC94B}"/>
          </a:extLst>
        </p:spPr>
        <p:txBody>
          <a:bodyPr lIns="0" tIns="0" rIns="0" bIns="0">
            <a:normAutofit/>
          </a:bodyPr>
          <a:lstStyle/>
          <a:p>
            <a:pPr algn="l" eaLnBrk="1" fontAlgn="auto" hangingPunct="1">
              <a:spcBef>
                <a:spcPts val="0"/>
              </a:spcBef>
              <a:spcAft>
                <a:spcPts val="0"/>
              </a:spcAft>
              <a:defRPr sz="1800" b="0">
                <a:solidFill>
                  <a:srgbClr val="000000"/>
                </a:solidFill>
              </a:defRPr>
            </a:pPr>
            <a:r>
              <a:rPr lang="en-US" sz="3200" b="0" cap="all" dirty="0" smtClean="0">
                <a:solidFill>
                  <a:srgbClr val="294A9B">
                    <a:alpha val="80000"/>
                  </a:srgbClr>
                </a:solidFill>
                <a:latin typeface="Univers-Bold"/>
                <a:ea typeface="Univers-Bold"/>
                <a:cs typeface="Univers-Bold"/>
                <a:sym typeface="Univers-Bold"/>
              </a:rPr>
              <a:t>Take </a:t>
            </a:r>
            <a:r>
              <a:rPr lang="en-US" sz="3200" b="0" cap="all" dirty="0" smtClean="0">
                <a:solidFill>
                  <a:srgbClr val="FD6724">
                    <a:alpha val="80000"/>
                  </a:srgbClr>
                </a:solidFill>
                <a:latin typeface="Univers-Bold"/>
                <a:ea typeface="Univers-Bold"/>
                <a:cs typeface="Univers-Bold"/>
                <a:sym typeface="Univers-Bold"/>
              </a:rPr>
              <a:t>away</a:t>
            </a:r>
            <a:endParaRPr sz="3200" b="0" cap="all" dirty="0">
              <a:solidFill>
                <a:srgbClr val="FD6724">
                  <a:alpha val="80000"/>
                </a:srgbClr>
              </a:solidFill>
              <a:latin typeface="Univers-Bold"/>
              <a:ea typeface="Univers-Bold"/>
              <a:cs typeface="Univers-Bold"/>
              <a:sym typeface="Univers-Bold"/>
            </a:endParaRPr>
          </a:p>
        </p:txBody>
      </p:sp>
      <p:pic>
        <p:nvPicPr>
          <p:cNvPr id="5" name="Picture 4"/>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25082" y="4474028"/>
            <a:ext cx="2982686" cy="2237015"/>
          </a:xfrm>
          <a:prstGeom prst="rect">
            <a:avLst/>
          </a:prstGeom>
        </p:spPr>
      </p:pic>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5" descr="Workforce-Color-NoTa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69075" y="100013"/>
            <a:ext cx="2574925"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2" descr="http://www.economicmodeling.com/wp-content/uploads/NWTN-Workforce-Boar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44463"/>
            <a:ext cx="2133600"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areerCenter_MED.JPG"/>
          <p:cNvPicPr>
            <a:picLocks noChangeAspect="1"/>
          </p:cNvPicPr>
          <p:nvPr/>
        </p:nvPicPr>
        <p:blipFill>
          <a:blip r:embed="rId5"/>
          <a:stretch>
            <a:fillRect/>
          </a:stretch>
        </p:blipFill>
        <p:spPr>
          <a:xfrm>
            <a:off x="7464425" y="6013450"/>
            <a:ext cx="1679575" cy="844550"/>
          </a:xfrm>
          <a:prstGeom prst="rect">
            <a:avLst/>
          </a:prstGeom>
          <a:ln>
            <a:noFill/>
          </a:ln>
          <a:effectLst>
            <a:outerShdw blurRad="292100" dist="139700" dir="2700000" algn="tl" rotWithShape="0">
              <a:srgbClr val="333333">
                <a:alpha val="65000"/>
              </a:srgbClr>
            </a:outerShdw>
          </a:effectLst>
        </p:spPr>
      </p:pic>
      <p:pic>
        <p:nvPicPr>
          <p:cNvPr id="36869" name="Picture 5" descr="rob_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3450" y="3429000"/>
            <a:ext cx="1666875"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2"/>
          <p:cNvPicPr>
            <a:picLocks noChangeAspect="1"/>
          </p:cNvPicPr>
          <p:nvPr/>
        </p:nvPicPr>
        <p:blipFill>
          <a:blip r:embed="rId7">
            <a:extLst>
              <a:ext uri="{28A0092B-C50C-407E-A947-70E740481C1C}">
                <a14:useLocalDpi xmlns:a14="http://schemas.microsoft.com/office/drawing/2010/main" val="0"/>
              </a:ext>
            </a:extLst>
          </a:blip>
          <a:srcRect t="6084" b="5510"/>
          <a:stretch>
            <a:fillRect/>
          </a:stretch>
        </p:blipFill>
        <p:spPr bwMode="auto">
          <a:xfrm>
            <a:off x="5564188" y="3429000"/>
            <a:ext cx="1577975"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171700" y="5592763"/>
            <a:ext cx="1730375" cy="40005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fontAlgn="auto" latinLnBrk="1">
              <a:spcBef>
                <a:spcPts val="0"/>
              </a:spcBef>
              <a:spcAft>
                <a:spcPts val="0"/>
              </a:spcAft>
              <a:defRPr/>
            </a:pPr>
            <a:r>
              <a:rPr lang="en-US" sz="2000" b="1" dirty="0">
                <a:solidFill>
                  <a:schemeClr val="bg2"/>
                </a:solidFill>
                <a:latin typeface="Univers bold"/>
                <a:ea typeface="Calibri"/>
                <a:cs typeface="Calibri"/>
                <a:sym typeface="Calibri"/>
              </a:rPr>
              <a:t>Marla Rye</a:t>
            </a:r>
          </a:p>
        </p:txBody>
      </p:sp>
      <p:sp>
        <p:nvSpPr>
          <p:cNvPr id="9" name="Shape 50"/>
          <p:cNvSpPr txBox="1">
            <a:spLocks/>
          </p:cNvSpPr>
          <p:nvPr/>
        </p:nvSpPr>
        <p:spPr bwMode="auto">
          <a:xfrm>
            <a:off x="1520309" y="597694"/>
            <a:ext cx="6351814" cy="3149487"/>
          </a:xfrm>
          <a:prstGeom prst="rect">
            <a:avLst/>
          </a:prstGeom>
          <a:noFill/>
          <a:ln w="12700">
            <a:noFill/>
            <a:miter lim="4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a:extLst>
        </p:spPr>
        <p:txBody>
          <a:bodyPr lIns="0" tIns="0" rIns="0" bIns="0" anchor="ctr">
            <a:normAutofit/>
          </a:bodyPr>
          <a:lstStyle>
            <a:lvl1pPr algn="ctr" rtl="0" eaLnBrk="0" fontAlgn="base" hangingPunct="0">
              <a:spcBef>
                <a:spcPct val="0"/>
              </a:spcBef>
              <a:spcAft>
                <a:spcPct val="0"/>
              </a:spcAft>
              <a:defRPr sz="3600" b="1">
                <a:solidFill>
                  <a:srgbClr val="4F81BD"/>
                </a:solidFill>
                <a:latin typeface="Arial"/>
                <a:ea typeface="Arial"/>
                <a:cs typeface="Arial"/>
                <a:sym typeface="Arial" pitchFamily="34" charset="0"/>
              </a:defRPr>
            </a:lvl1pPr>
            <a:lvl2pPr algn="ctr" rtl="0" eaLnBrk="0" fontAlgn="base" hangingPunct="0">
              <a:spcBef>
                <a:spcPct val="0"/>
              </a:spcBef>
              <a:spcAft>
                <a:spcPct val="0"/>
              </a:spcAft>
              <a:defRPr sz="3600" b="1">
                <a:solidFill>
                  <a:srgbClr val="4F81BD"/>
                </a:solidFill>
                <a:latin typeface="Arial"/>
                <a:ea typeface="Arial"/>
                <a:cs typeface="Arial"/>
                <a:sym typeface="Arial" pitchFamily="34" charset="0"/>
              </a:defRPr>
            </a:lvl2pPr>
            <a:lvl3pPr algn="ctr" rtl="0" eaLnBrk="0" fontAlgn="base" hangingPunct="0">
              <a:spcBef>
                <a:spcPct val="0"/>
              </a:spcBef>
              <a:spcAft>
                <a:spcPct val="0"/>
              </a:spcAft>
              <a:defRPr sz="3600" b="1">
                <a:solidFill>
                  <a:srgbClr val="4F81BD"/>
                </a:solidFill>
                <a:latin typeface="Arial"/>
                <a:ea typeface="Arial"/>
                <a:cs typeface="Arial"/>
                <a:sym typeface="Arial" pitchFamily="34" charset="0"/>
              </a:defRPr>
            </a:lvl3pPr>
            <a:lvl4pPr algn="ctr" rtl="0" eaLnBrk="0" fontAlgn="base" hangingPunct="0">
              <a:spcBef>
                <a:spcPct val="0"/>
              </a:spcBef>
              <a:spcAft>
                <a:spcPct val="0"/>
              </a:spcAft>
              <a:defRPr sz="3600" b="1">
                <a:solidFill>
                  <a:srgbClr val="4F81BD"/>
                </a:solidFill>
                <a:latin typeface="Arial"/>
                <a:ea typeface="Arial"/>
                <a:cs typeface="Arial"/>
                <a:sym typeface="Arial" pitchFamily="34" charset="0"/>
              </a:defRPr>
            </a:lvl4pPr>
            <a:lvl5pPr algn="ctr" rtl="0" eaLnBrk="0" fontAlgn="base" hangingPunct="0">
              <a:spcBef>
                <a:spcPct val="0"/>
              </a:spcBef>
              <a:spcAft>
                <a:spcPct val="0"/>
              </a:spcAft>
              <a:defRPr sz="3600" b="1">
                <a:solidFill>
                  <a:srgbClr val="4F81BD"/>
                </a:solidFill>
                <a:latin typeface="Arial"/>
                <a:ea typeface="Arial"/>
                <a:cs typeface="Arial"/>
                <a:sym typeface="Arial" pitchFamily="34" charset="0"/>
              </a:defRPr>
            </a:lvl5pPr>
            <a:lvl6pPr indent="457200">
              <a:defRPr sz="3600" b="1">
                <a:solidFill>
                  <a:srgbClr val="4F81BD"/>
                </a:solidFill>
                <a:latin typeface="Arial"/>
                <a:ea typeface="Arial"/>
                <a:cs typeface="Arial"/>
                <a:sym typeface="Arial"/>
              </a:defRPr>
            </a:lvl6pPr>
            <a:lvl7pPr indent="914400">
              <a:defRPr sz="3600" b="1">
                <a:solidFill>
                  <a:srgbClr val="4F81BD"/>
                </a:solidFill>
                <a:latin typeface="Arial"/>
                <a:ea typeface="Arial"/>
                <a:cs typeface="Arial"/>
                <a:sym typeface="Arial"/>
              </a:defRPr>
            </a:lvl7pPr>
            <a:lvl8pPr indent="1371600">
              <a:defRPr sz="3600" b="1">
                <a:solidFill>
                  <a:srgbClr val="4F81BD"/>
                </a:solidFill>
                <a:latin typeface="Arial"/>
                <a:ea typeface="Arial"/>
                <a:cs typeface="Arial"/>
                <a:sym typeface="Arial"/>
              </a:defRPr>
            </a:lvl8pPr>
            <a:lvl9pPr indent="1828800">
              <a:defRPr sz="3600" b="1">
                <a:solidFill>
                  <a:srgbClr val="4F81BD"/>
                </a:solidFill>
                <a:latin typeface="Arial"/>
                <a:ea typeface="Arial"/>
                <a:cs typeface="Arial"/>
                <a:sym typeface="Arial"/>
              </a:defRPr>
            </a:lvl9pPr>
          </a:lstStyle>
          <a:p>
            <a:pPr algn="l" eaLnBrk="1" fontAlgn="auto" hangingPunct="1">
              <a:spcBef>
                <a:spcPts val="0"/>
              </a:spcBef>
              <a:spcAft>
                <a:spcPts val="0"/>
              </a:spcAft>
              <a:defRPr sz="1800" b="0">
                <a:solidFill>
                  <a:srgbClr val="000000"/>
                </a:solidFill>
              </a:defRPr>
            </a:pPr>
            <a:r>
              <a:rPr lang="en-US" sz="3200" b="0" kern="0" cap="all" dirty="0" smtClean="0">
                <a:solidFill>
                  <a:srgbClr val="294A9B">
                    <a:alpha val="80000"/>
                  </a:srgbClr>
                </a:solidFill>
                <a:latin typeface="Univers-Bold"/>
                <a:ea typeface="Univers-Bold"/>
                <a:cs typeface="Univers-Bold"/>
                <a:sym typeface="Univers-Bold"/>
              </a:rPr>
              <a:t>WIOA </a:t>
            </a:r>
          </a:p>
          <a:p>
            <a:pPr algn="l" eaLnBrk="1" fontAlgn="auto" hangingPunct="1">
              <a:spcBef>
                <a:spcPts val="0"/>
              </a:spcBef>
              <a:spcAft>
                <a:spcPts val="0"/>
              </a:spcAft>
              <a:defRPr sz="1800" b="0">
                <a:solidFill>
                  <a:srgbClr val="000000"/>
                </a:solidFill>
              </a:defRPr>
            </a:pPr>
            <a:r>
              <a:rPr lang="en-US" sz="3200" b="0" kern="0" cap="all" dirty="0" smtClean="0">
                <a:solidFill>
                  <a:srgbClr val="294A9B">
                    <a:alpha val="80000"/>
                  </a:srgbClr>
                </a:solidFill>
                <a:latin typeface="Univers-Bold"/>
                <a:ea typeface="Univers-Bold"/>
                <a:cs typeface="Univers-Bold"/>
                <a:sym typeface="Univers-Bold"/>
              </a:rPr>
              <a:t>	    TANF </a:t>
            </a:r>
          </a:p>
          <a:p>
            <a:pPr algn="l" eaLnBrk="1" fontAlgn="auto" hangingPunct="1">
              <a:spcBef>
                <a:spcPts val="0"/>
              </a:spcBef>
              <a:spcAft>
                <a:spcPts val="0"/>
              </a:spcAft>
              <a:defRPr sz="1800" b="0">
                <a:solidFill>
                  <a:srgbClr val="000000"/>
                </a:solidFill>
              </a:defRPr>
            </a:pPr>
            <a:r>
              <a:rPr lang="en-US" sz="3200" b="0" kern="0" cap="all" dirty="0" smtClean="0">
                <a:solidFill>
                  <a:srgbClr val="294A9B">
                    <a:alpha val="80000"/>
                  </a:srgbClr>
                </a:solidFill>
                <a:latin typeface="Univers-Bold"/>
                <a:ea typeface="Univers-Bold"/>
                <a:cs typeface="Univers-Bold"/>
                <a:sym typeface="Univers-Bold"/>
              </a:rPr>
              <a:t>		     Adult Education</a:t>
            </a:r>
          </a:p>
          <a:p>
            <a:pPr eaLnBrk="1" fontAlgn="auto" hangingPunct="1">
              <a:spcBef>
                <a:spcPts val="0"/>
              </a:spcBef>
              <a:spcAft>
                <a:spcPts val="0"/>
              </a:spcAft>
              <a:defRPr sz="1800" b="0">
                <a:solidFill>
                  <a:srgbClr val="000000"/>
                </a:solidFill>
              </a:defRPr>
            </a:pPr>
            <a:r>
              <a:rPr lang="en-US" sz="3200" b="0" kern="0" cap="all" dirty="0" smtClean="0">
                <a:solidFill>
                  <a:srgbClr val="FD6724"/>
                </a:solidFill>
                <a:latin typeface="Univers-Bold"/>
                <a:ea typeface="Univers-Bold"/>
                <a:cs typeface="Univers-Bold"/>
                <a:sym typeface="Univers-Bold"/>
              </a:rPr>
              <a:t>Coordination in Tennessee</a:t>
            </a:r>
            <a:endParaRPr lang="en-US" sz="3200" b="0" kern="0" cap="all" dirty="0">
              <a:solidFill>
                <a:srgbClr val="FD6724"/>
              </a:solidFill>
              <a:latin typeface="Univers-Bold"/>
              <a:ea typeface="Univers-Bold"/>
              <a:cs typeface="Univers-Bold"/>
              <a:sym typeface="Univers-Bold"/>
            </a:endParaRPr>
          </a:p>
        </p:txBody>
      </p:sp>
      <p:sp>
        <p:nvSpPr>
          <p:cNvPr id="5" name="Rectangle 4"/>
          <p:cNvSpPr/>
          <p:nvPr/>
        </p:nvSpPr>
        <p:spPr>
          <a:xfrm>
            <a:off x="5405438" y="5592763"/>
            <a:ext cx="2078037" cy="400050"/>
          </a:xfrm>
          <a:prstGeom prst="rect">
            <a:avLst/>
          </a:prstGeom>
        </p:spPr>
        <p:txBody>
          <a:bodyPr wrap="none">
            <a:spAutoFit/>
          </a:bodyPr>
          <a:lstStyle/>
          <a:p>
            <a:pPr eaLnBrk="1" fontAlgn="auto" hangingPunct="1">
              <a:spcAft>
                <a:spcPts val="0"/>
              </a:spcAft>
              <a:defRPr sz="1800" b="0" spc="0">
                <a:solidFill>
                  <a:srgbClr val="000000"/>
                </a:solidFill>
              </a:defRPr>
            </a:pPr>
            <a:r>
              <a:rPr lang="en-US" sz="2000" b="1" kern="0" dirty="0">
                <a:solidFill>
                  <a:schemeClr val="bg2"/>
                </a:solidFill>
                <a:latin typeface="Univers bold"/>
              </a:rPr>
              <a:t>Margaret Prater</a:t>
            </a: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90513" y="1447800"/>
            <a:ext cx="7543800" cy="4483100"/>
          </a:xfrm>
        </p:spPr>
        <p:txBody>
          <a:bodyPr/>
          <a:lstStyle/>
          <a:p>
            <a:pPr>
              <a:buClr>
                <a:srgbClr val="FD6724"/>
              </a:buClr>
              <a:buFont typeface="Courier New" panose="02070309020205020404" pitchFamily="49" charset="0"/>
              <a:buChar char="o"/>
              <a:defRPr/>
            </a:pPr>
            <a:r>
              <a:rPr lang="en-US" dirty="0">
                <a:solidFill>
                  <a:schemeClr val="tx1">
                    <a:lumMod val="75000"/>
                    <a:lumOff val="25000"/>
                  </a:schemeClr>
                </a:solidFill>
                <a:latin typeface="Univers light"/>
              </a:rPr>
              <a:t>Overview </a:t>
            </a:r>
            <a:r>
              <a:rPr lang="en-US" dirty="0" smtClean="0">
                <a:solidFill>
                  <a:schemeClr val="tx1">
                    <a:lumMod val="75000"/>
                    <a:lumOff val="25000"/>
                  </a:schemeClr>
                </a:solidFill>
                <a:latin typeface="Univers light"/>
              </a:rPr>
              <a:t>Of  </a:t>
            </a:r>
            <a:r>
              <a:rPr lang="en-US" dirty="0">
                <a:solidFill>
                  <a:schemeClr val="tx1">
                    <a:lumMod val="75000"/>
                    <a:lumOff val="25000"/>
                  </a:schemeClr>
                </a:solidFill>
                <a:latin typeface="Univers light"/>
              </a:rPr>
              <a:t>AE </a:t>
            </a:r>
            <a:r>
              <a:rPr lang="en-US" dirty="0" smtClean="0">
                <a:solidFill>
                  <a:schemeClr val="tx1">
                    <a:lumMod val="75000"/>
                    <a:lumOff val="25000"/>
                  </a:schemeClr>
                </a:solidFill>
                <a:latin typeface="Univers light"/>
              </a:rPr>
              <a:t>program</a:t>
            </a:r>
          </a:p>
          <a:p>
            <a:pPr>
              <a:buClr>
                <a:srgbClr val="FD6724"/>
              </a:buClr>
              <a:buFont typeface="Courier New" panose="02070309020205020404" pitchFamily="49" charset="0"/>
              <a:buChar char="o"/>
              <a:defRPr/>
            </a:pPr>
            <a:endParaRPr lang="en-US" dirty="0">
              <a:solidFill>
                <a:schemeClr val="tx1">
                  <a:lumMod val="75000"/>
                  <a:lumOff val="25000"/>
                </a:schemeClr>
              </a:solidFill>
              <a:latin typeface="Univers light"/>
            </a:endParaRPr>
          </a:p>
          <a:p>
            <a:pPr>
              <a:buClr>
                <a:srgbClr val="FD6724"/>
              </a:buClr>
              <a:buFont typeface="Courier New" panose="02070309020205020404" pitchFamily="49" charset="0"/>
              <a:buChar char="o"/>
              <a:defRPr/>
            </a:pPr>
            <a:r>
              <a:rPr lang="en-US" dirty="0">
                <a:solidFill>
                  <a:schemeClr val="tx1">
                    <a:lumMod val="75000"/>
                    <a:lumOff val="25000"/>
                  </a:schemeClr>
                </a:solidFill>
                <a:latin typeface="Univers light"/>
              </a:rPr>
              <a:t>Program results (graduates</a:t>
            </a:r>
            <a:r>
              <a:rPr lang="en-US" dirty="0" smtClean="0">
                <a:solidFill>
                  <a:schemeClr val="tx1">
                    <a:lumMod val="75000"/>
                    <a:lumOff val="25000"/>
                  </a:schemeClr>
                </a:solidFill>
                <a:latin typeface="Univers light"/>
              </a:rPr>
              <a:t>)</a:t>
            </a:r>
          </a:p>
          <a:p>
            <a:pPr>
              <a:buClr>
                <a:srgbClr val="FD6724"/>
              </a:buClr>
              <a:buFont typeface="Courier New" panose="02070309020205020404" pitchFamily="49" charset="0"/>
              <a:buChar char="o"/>
              <a:defRPr/>
            </a:pPr>
            <a:endParaRPr lang="en-US" dirty="0">
              <a:solidFill>
                <a:schemeClr val="tx1">
                  <a:lumMod val="75000"/>
                  <a:lumOff val="25000"/>
                </a:schemeClr>
              </a:solidFill>
              <a:latin typeface="Univers light"/>
            </a:endParaRPr>
          </a:p>
          <a:p>
            <a:pPr>
              <a:buClr>
                <a:srgbClr val="FD6724"/>
              </a:buClr>
              <a:buFont typeface="Courier New" panose="02070309020205020404" pitchFamily="49" charset="0"/>
              <a:buChar char="o"/>
              <a:defRPr/>
            </a:pPr>
            <a:r>
              <a:rPr lang="en-US" dirty="0" smtClean="0">
                <a:solidFill>
                  <a:schemeClr val="tx1">
                    <a:lumMod val="75000"/>
                    <a:lumOff val="25000"/>
                  </a:schemeClr>
                </a:solidFill>
                <a:latin typeface="Univers light"/>
              </a:rPr>
              <a:t>AE coordination with LWDA/AJC system</a:t>
            </a:r>
            <a:endParaRPr lang="en-US" dirty="0">
              <a:solidFill>
                <a:schemeClr val="tx1">
                  <a:lumMod val="75000"/>
                  <a:lumOff val="25000"/>
                </a:schemeClr>
              </a:solidFill>
              <a:latin typeface="Univers light"/>
            </a:endParaRPr>
          </a:p>
          <a:p>
            <a:pPr marL="0" indent="0">
              <a:buFont typeface="Arial" panose="020B0604020202020204" pitchFamily="34" charset="0"/>
              <a:buNone/>
              <a:defRPr/>
            </a:pPr>
            <a:endParaRPr lang="en-US" dirty="0"/>
          </a:p>
        </p:txBody>
      </p:sp>
      <p:sp>
        <p:nvSpPr>
          <p:cNvPr id="4" name="Shape 50"/>
          <p:cNvSpPr>
            <a:spLocks noGrp="1"/>
          </p:cNvSpPr>
          <p:nvPr>
            <p:ph type="title" idx="4294967295"/>
          </p:nvPr>
        </p:nvSpPr>
        <p:spPr>
          <a:xfrm>
            <a:off x="128588" y="0"/>
            <a:ext cx="7772400" cy="1058333"/>
          </a:xfrm>
          <a:ln w="12700">
            <a:miter lim="400000"/>
          </a:ln>
          <a:extLst>
            <a:ext uri="{C572A759-6A51-4108-AA02-DFA0A04FC94B}"/>
          </a:extLst>
        </p:spPr>
        <p:txBody>
          <a:bodyPr lIns="0" tIns="0" rIns="0" bIns="0">
            <a:normAutofit/>
          </a:bodyPr>
          <a:lstStyle/>
          <a:p>
            <a:pPr algn="l" eaLnBrk="1" fontAlgn="auto" hangingPunct="1">
              <a:spcBef>
                <a:spcPts val="0"/>
              </a:spcBef>
              <a:spcAft>
                <a:spcPts val="0"/>
              </a:spcAft>
              <a:defRPr sz="1800" b="0">
                <a:solidFill>
                  <a:srgbClr val="000000"/>
                </a:solidFill>
              </a:defRPr>
            </a:pPr>
            <a:r>
              <a:rPr lang="en-US" sz="3200" b="0" cap="all" dirty="0" smtClean="0">
                <a:solidFill>
                  <a:srgbClr val="294A9B">
                    <a:alpha val="80000"/>
                  </a:srgbClr>
                </a:solidFill>
                <a:latin typeface="Univers-Bold"/>
                <a:ea typeface="Univers-Bold"/>
                <a:cs typeface="Univers-Bold"/>
                <a:sym typeface="Univers-Bold"/>
              </a:rPr>
              <a:t>Adult </a:t>
            </a:r>
            <a:r>
              <a:rPr lang="en-US" sz="3200" b="0" cap="all" dirty="0" smtClean="0">
                <a:solidFill>
                  <a:srgbClr val="FD6724">
                    <a:alpha val="80000"/>
                  </a:srgbClr>
                </a:solidFill>
                <a:latin typeface="Univers-Bold"/>
                <a:ea typeface="Univers-Bold"/>
                <a:cs typeface="Univers-Bold"/>
                <a:sym typeface="Univers-Bold"/>
              </a:rPr>
              <a:t>education</a:t>
            </a:r>
            <a:endParaRPr sz="3200" b="0" cap="all" dirty="0">
              <a:solidFill>
                <a:srgbClr val="FD6724">
                  <a:alpha val="80000"/>
                </a:srgbClr>
              </a:solidFill>
              <a:latin typeface="Univers-Bold"/>
              <a:ea typeface="Univers-Bold"/>
              <a:cs typeface="Univers-Bold"/>
              <a:sym typeface="Univers-Bold"/>
            </a:endParaRP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Placeholder 2"/>
          <p:cNvSpPr>
            <a:spLocks noGrp="1"/>
          </p:cNvSpPr>
          <p:nvPr>
            <p:ph type="body" idx="4294967295"/>
          </p:nvPr>
        </p:nvSpPr>
        <p:spPr>
          <a:xfrm>
            <a:off x="2006600" y="1944688"/>
            <a:ext cx="4572000" cy="1454150"/>
          </a:xfrm>
        </p:spPr>
        <p:txBody>
          <a:bodyPr/>
          <a:lstStyle/>
          <a:p>
            <a:r>
              <a:rPr lang="en-US" altLang="en-US" smtClean="0">
                <a:solidFill>
                  <a:schemeClr val="bg2"/>
                </a:solidFill>
                <a:latin typeface="Calibri" panose="020F0502020204030204" pitchFamily="34" charset="0"/>
                <a:ea typeface="Calibri" panose="020F0502020204030204" pitchFamily="34" charset="0"/>
                <a:cs typeface="Calibri" panose="020F0502020204030204" pitchFamily="34" charset="0"/>
              </a:rPr>
              <a:t>How do they fit together?</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2122" b="19136"/>
          <a:stretch/>
        </p:blipFill>
        <p:spPr>
          <a:xfrm>
            <a:off x="1929246" y="2812473"/>
            <a:ext cx="4648200" cy="2396458"/>
          </a:xfrm>
          <a:prstGeom prst="rect">
            <a:avLst/>
          </a:prstGeom>
          <a:ln>
            <a:noFill/>
          </a:ln>
          <a:effectLst>
            <a:outerShdw blurRad="50800" dist="38100" dir="2700000" algn="tl" rotWithShape="0">
              <a:prstClr val="black">
                <a:alpha val="40000"/>
              </a:prstClr>
            </a:outerShdw>
            <a:softEdge rad="112500"/>
          </a:effectLst>
        </p:spPr>
      </p:pic>
      <p:sp>
        <p:nvSpPr>
          <p:cNvPr id="5" name="Shape 50"/>
          <p:cNvSpPr>
            <a:spLocks noGrp="1"/>
          </p:cNvSpPr>
          <p:nvPr>
            <p:ph type="title" idx="4294967295"/>
          </p:nvPr>
        </p:nvSpPr>
        <p:spPr>
          <a:xfrm>
            <a:off x="128588" y="0"/>
            <a:ext cx="7772400" cy="1058333"/>
          </a:xfrm>
          <a:ln w="12700">
            <a:miter lim="400000"/>
          </a:ln>
          <a:extLst>
            <a:ext uri="{C572A759-6A51-4108-AA02-DFA0A04FC94B}"/>
          </a:extLst>
        </p:spPr>
        <p:txBody>
          <a:bodyPr lIns="0" tIns="0" rIns="0" bIns="0">
            <a:normAutofit/>
          </a:bodyPr>
          <a:lstStyle/>
          <a:p>
            <a:pPr algn="l" eaLnBrk="1" fontAlgn="auto" hangingPunct="1">
              <a:spcBef>
                <a:spcPts val="0"/>
              </a:spcBef>
              <a:spcAft>
                <a:spcPts val="0"/>
              </a:spcAft>
              <a:defRPr sz="1800" b="0">
                <a:solidFill>
                  <a:srgbClr val="000000"/>
                </a:solidFill>
              </a:defRPr>
            </a:pPr>
            <a:r>
              <a:rPr lang="en-US" sz="3200" b="0" cap="all" dirty="0" smtClean="0">
                <a:solidFill>
                  <a:srgbClr val="294A9B">
                    <a:alpha val="80000"/>
                  </a:srgbClr>
                </a:solidFill>
                <a:latin typeface="Univers-Bold"/>
                <a:ea typeface="Univers-Bold"/>
                <a:cs typeface="Univers-Bold"/>
                <a:sym typeface="Univers-Bold"/>
              </a:rPr>
              <a:t>Ae and the </a:t>
            </a:r>
            <a:r>
              <a:rPr lang="en-US" sz="3200" b="0" cap="all" dirty="0" err="1" smtClean="0">
                <a:solidFill>
                  <a:srgbClr val="294A9B">
                    <a:alpha val="80000"/>
                  </a:srgbClr>
                </a:solidFill>
                <a:latin typeface="Univers-Bold"/>
                <a:ea typeface="Univers-Bold"/>
                <a:cs typeface="Univers-Bold"/>
                <a:sym typeface="Univers-Bold"/>
              </a:rPr>
              <a:t>tn</a:t>
            </a:r>
            <a:r>
              <a:rPr lang="en-US" sz="3200" b="0" cap="all" dirty="0" smtClean="0">
                <a:solidFill>
                  <a:srgbClr val="294A9B">
                    <a:alpha val="80000"/>
                  </a:srgbClr>
                </a:solidFill>
                <a:latin typeface="Univers-Bold"/>
                <a:ea typeface="Univers-Bold"/>
                <a:cs typeface="Univers-Bold"/>
                <a:sym typeface="Univers-Bold"/>
              </a:rPr>
              <a:t> career centers/</a:t>
            </a:r>
            <a:r>
              <a:rPr lang="en-US" sz="3200" b="0" cap="all" dirty="0" err="1" smtClean="0">
                <a:solidFill>
                  <a:srgbClr val="294A9B">
                    <a:alpha val="80000"/>
                  </a:srgbClr>
                </a:solidFill>
                <a:latin typeface="Univers-Bold"/>
                <a:ea typeface="Univers-Bold"/>
                <a:cs typeface="Univers-Bold"/>
                <a:sym typeface="Univers-Bold"/>
              </a:rPr>
              <a:t>ajc</a:t>
            </a:r>
            <a:endParaRPr sz="3200" b="0" cap="all" dirty="0">
              <a:solidFill>
                <a:srgbClr val="FD6724">
                  <a:alpha val="80000"/>
                </a:srgbClr>
              </a:solidFill>
              <a:latin typeface="Univers-Bold"/>
              <a:ea typeface="Univers-Bold"/>
              <a:cs typeface="Univers-Bold"/>
              <a:sym typeface="Univers-Bold"/>
            </a:endParaRPr>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74561" y="1667437"/>
            <a:ext cx="7182131" cy="2151528"/>
          </a:xfrm>
          <a:extLst/>
        </p:spPr>
        <p:txBody>
          <a:bodyPr>
            <a:noAutofit/>
          </a:bodyPr>
          <a:lstStyle/>
          <a:p>
            <a:pPr algn="l">
              <a:defRPr/>
            </a:pPr>
            <a:r>
              <a:rPr lang="en-US" sz="2400" dirty="0" smtClean="0">
                <a:solidFill>
                  <a:srgbClr val="294A9B"/>
                </a:solidFill>
                <a:latin typeface="Univers bold"/>
              </a:rPr>
              <a:t>South Central TN Workforce Board,</a:t>
            </a:r>
            <a:r>
              <a:rPr lang="en-US" sz="2400" dirty="0">
                <a:solidFill>
                  <a:srgbClr val="294A9B"/>
                </a:solidFill>
                <a:latin typeface="Univers bold"/>
              </a:rPr>
              <a:t> </a:t>
            </a:r>
            <a:r>
              <a:rPr lang="en-US" sz="2400" dirty="0" smtClean="0">
                <a:solidFill>
                  <a:srgbClr val="294A9B"/>
                </a:solidFill>
                <a:latin typeface="Univers bold"/>
              </a:rPr>
              <a:t>LWDA 10</a:t>
            </a:r>
            <a:r>
              <a:rPr lang="en-US" sz="3200" dirty="0" smtClean="0">
                <a:solidFill>
                  <a:srgbClr val="1B2F77"/>
                </a:solidFill>
                <a:latin typeface="Univers bold"/>
              </a:rPr>
              <a:t/>
            </a:r>
            <a:br>
              <a:rPr lang="en-US" sz="3200" dirty="0" smtClean="0">
                <a:solidFill>
                  <a:srgbClr val="1B2F77"/>
                </a:solidFill>
                <a:latin typeface="Univers bold"/>
              </a:rPr>
            </a:br>
            <a:r>
              <a:rPr lang="en-US" sz="2400" b="0" dirty="0" smtClean="0">
                <a:solidFill>
                  <a:schemeClr val="tx1">
                    <a:lumMod val="75000"/>
                    <a:lumOff val="25000"/>
                  </a:schemeClr>
                </a:solidFill>
                <a:latin typeface="Univers bold"/>
              </a:rPr>
              <a:t>AE Provider Marshall, Maury</a:t>
            </a:r>
            <a:r>
              <a:rPr lang="en-US" sz="2400" b="0" dirty="0">
                <a:solidFill>
                  <a:schemeClr val="tx1">
                    <a:lumMod val="75000"/>
                    <a:lumOff val="25000"/>
                  </a:schemeClr>
                </a:solidFill>
                <a:latin typeface="Univers bold"/>
              </a:rPr>
              <a:t> </a:t>
            </a:r>
            <a:r>
              <a:rPr lang="en-US" sz="2400" b="0" dirty="0" smtClean="0">
                <a:solidFill>
                  <a:schemeClr val="tx1">
                    <a:lumMod val="75000"/>
                    <a:lumOff val="25000"/>
                  </a:schemeClr>
                </a:solidFill>
                <a:latin typeface="Univers bold"/>
              </a:rPr>
              <a:t>&amp; Williamson Counties</a:t>
            </a:r>
            <a:endParaRPr lang="en-US" sz="2400" b="0" dirty="0">
              <a:solidFill>
                <a:schemeClr val="tx1">
                  <a:lumMod val="75000"/>
                  <a:lumOff val="25000"/>
                </a:schemeClr>
              </a:solidFill>
              <a:latin typeface="Univers bold"/>
            </a:endParaRPr>
          </a:p>
        </p:txBody>
      </p:sp>
      <p:sp>
        <p:nvSpPr>
          <p:cNvPr id="4" name="Title 1"/>
          <p:cNvSpPr txBox="1">
            <a:spLocks/>
          </p:cNvSpPr>
          <p:nvPr/>
        </p:nvSpPr>
        <p:spPr>
          <a:xfrm>
            <a:off x="1074560" y="3513668"/>
            <a:ext cx="7182132" cy="1477879"/>
          </a:xfrm>
          <a:prstGeom prst="rect">
            <a:avLst/>
          </a:prstGeom>
        </p:spPr>
        <p:txBody>
          <a:bodyPr anchor="ctr">
            <a:normAutofit fontScale="97500"/>
            <a:scene3d>
              <a:camera prst="orthographicFront"/>
              <a:lightRig rig="soft" dir="t"/>
            </a:scene3d>
            <a:sp3d prstMaterial="softEdge">
              <a:bevelT w="25400" h="25400"/>
            </a:sp3d>
          </a:bodyPr>
          <a:lstStyle/>
          <a:p>
            <a:pPr eaLnBrk="1" fontAlgn="auto" hangingPunct="1">
              <a:spcAft>
                <a:spcPts val="0"/>
              </a:spcAft>
              <a:defRPr/>
            </a:pPr>
            <a:r>
              <a:rPr lang="en-US" sz="2500" b="1" dirty="0">
                <a:solidFill>
                  <a:srgbClr val="294A9B"/>
                </a:solidFill>
                <a:latin typeface="Univers bold"/>
                <a:ea typeface="+mj-ea"/>
                <a:cs typeface="+mj-cs"/>
              </a:rPr>
              <a:t>North Tennessee Workforce Board, </a:t>
            </a:r>
            <a:r>
              <a:rPr lang="en-US" sz="2500" b="1" dirty="0" smtClean="0">
                <a:solidFill>
                  <a:srgbClr val="294A9B"/>
                </a:solidFill>
                <a:latin typeface="Univers bold"/>
                <a:ea typeface="+mj-ea"/>
                <a:cs typeface="+mj-cs"/>
              </a:rPr>
              <a:t>LWDA 8</a:t>
            </a:r>
            <a:r>
              <a:rPr lang="en-US" sz="2500" b="1" dirty="0">
                <a:solidFill>
                  <a:srgbClr val="1B2F77"/>
                </a:solidFill>
                <a:effectLst>
                  <a:outerShdw blurRad="31750" dist="25400" dir="5400000" algn="tl" rotWithShape="0">
                    <a:srgbClr val="000000">
                      <a:alpha val="25000"/>
                    </a:srgbClr>
                  </a:outerShdw>
                </a:effectLst>
                <a:latin typeface="Univers bold"/>
                <a:ea typeface="+mj-ea"/>
                <a:cs typeface="+mj-cs"/>
              </a:rPr>
              <a:t/>
            </a:r>
            <a:br>
              <a:rPr lang="en-US" sz="2500" b="1" dirty="0">
                <a:solidFill>
                  <a:srgbClr val="1B2F77"/>
                </a:solidFill>
                <a:effectLst>
                  <a:outerShdw blurRad="31750" dist="25400" dir="5400000" algn="tl" rotWithShape="0">
                    <a:srgbClr val="000000">
                      <a:alpha val="25000"/>
                    </a:srgbClr>
                  </a:outerShdw>
                </a:effectLst>
                <a:latin typeface="Univers bold"/>
                <a:ea typeface="+mj-ea"/>
                <a:cs typeface="+mj-cs"/>
              </a:rPr>
            </a:br>
            <a:r>
              <a:rPr lang="en-US" sz="2500" b="1" dirty="0">
                <a:solidFill>
                  <a:schemeClr val="tx1">
                    <a:lumMod val="75000"/>
                    <a:lumOff val="25000"/>
                  </a:schemeClr>
                </a:solidFill>
                <a:latin typeface="Univers bold"/>
                <a:ea typeface="+mj-ea"/>
                <a:cs typeface="+mj-cs"/>
              </a:rPr>
              <a:t>AE Provider Cheatham &amp; </a:t>
            </a:r>
            <a:r>
              <a:rPr lang="en-US" sz="2500" b="1" dirty="0" smtClean="0">
                <a:solidFill>
                  <a:schemeClr val="tx1">
                    <a:lumMod val="75000"/>
                    <a:lumOff val="25000"/>
                  </a:schemeClr>
                </a:solidFill>
                <a:latin typeface="Univers bold"/>
                <a:ea typeface="+mj-ea"/>
                <a:cs typeface="+mj-cs"/>
              </a:rPr>
              <a:t>Robertson Counties</a:t>
            </a:r>
            <a:endParaRPr lang="en-US" sz="2500" b="1" dirty="0">
              <a:solidFill>
                <a:schemeClr val="tx1">
                  <a:lumMod val="75000"/>
                  <a:lumOff val="25000"/>
                </a:schemeClr>
              </a:solidFill>
              <a:latin typeface="Univers bold"/>
              <a:ea typeface="+mj-ea"/>
              <a:cs typeface="+mj-cs"/>
            </a:endParaRPr>
          </a:p>
        </p:txBody>
      </p:sp>
      <p:sp>
        <p:nvSpPr>
          <p:cNvPr id="5" name="Shape 50"/>
          <p:cNvSpPr>
            <a:spLocks noGrp="1"/>
          </p:cNvSpPr>
          <p:nvPr>
            <p:ph type="title" idx="4294967295"/>
          </p:nvPr>
        </p:nvSpPr>
        <p:spPr>
          <a:xfrm>
            <a:off x="128588" y="0"/>
            <a:ext cx="7772400" cy="1058333"/>
          </a:xfrm>
          <a:ln w="12700">
            <a:miter lim="400000"/>
          </a:ln>
          <a:extLst>
            <a:ext uri="{C572A759-6A51-4108-AA02-DFA0A04FC94B}"/>
          </a:extLst>
        </p:spPr>
        <p:txBody>
          <a:bodyPr lIns="0" tIns="0" rIns="0" bIns="0">
            <a:normAutofit/>
          </a:bodyPr>
          <a:lstStyle/>
          <a:p>
            <a:pPr algn="l" eaLnBrk="1" fontAlgn="auto" hangingPunct="1">
              <a:spcBef>
                <a:spcPts val="0"/>
              </a:spcBef>
              <a:spcAft>
                <a:spcPts val="0"/>
              </a:spcAft>
              <a:defRPr sz="1800" b="0">
                <a:solidFill>
                  <a:srgbClr val="000000"/>
                </a:solidFill>
              </a:defRPr>
            </a:pPr>
            <a:r>
              <a:rPr lang="en-US" sz="3200" b="0" cap="all" dirty="0" smtClean="0">
                <a:solidFill>
                  <a:srgbClr val="294A9B">
                    <a:alpha val="80000"/>
                  </a:srgbClr>
                </a:solidFill>
                <a:latin typeface="Univers-Bold"/>
                <a:ea typeface="Univers-Bold"/>
                <a:cs typeface="Univers-Bold"/>
                <a:sym typeface="Univers-Bold"/>
              </a:rPr>
              <a:t>Middle Tennessee </a:t>
            </a:r>
            <a:br>
              <a:rPr lang="en-US" sz="3200" b="0" cap="all" dirty="0" smtClean="0">
                <a:solidFill>
                  <a:srgbClr val="294A9B">
                    <a:alpha val="80000"/>
                  </a:srgbClr>
                </a:solidFill>
                <a:latin typeface="Univers-Bold"/>
                <a:ea typeface="Univers-Bold"/>
                <a:cs typeface="Univers-Bold"/>
                <a:sym typeface="Univers-Bold"/>
              </a:rPr>
            </a:br>
            <a:r>
              <a:rPr lang="en-US" sz="3200" b="0" cap="all" dirty="0" smtClean="0">
                <a:solidFill>
                  <a:srgbClr val="294A9B">
                    <a:alpha val="80000"/>
                  </a:srgbClr>
                </a:solidFill>
                <a:latin typeface="Univers-Bold"/>
                <a:ea typeface="Univers-Bold"/>
                <a:cs typeface="Univers-Bold"/>
                <a:sym typeface="Univers-Bold"/>
              </a:rPr>
              <a:t>adult </a:t>
            </a:r>
            <a:r>
              <a:rPr lang="en-US" sz="3200" b="0" cap="all" dirty="0" smtClean="0">
                <a:solidFill>
                  <a:srgbClr val="FD6724">
                    <a:alpha val="80000"/>
                  </a:srgbClr>
                </a:solidFill>
                <a:latin typeface="Univers-Bold"/>
                <a:ea typeface="Univers-Bold"/>
                <a:cs typeface="Univers-Bold"/>
                <a:sym typeface="Univers-Bold"/>
              </a:rPr>
              <a:t>education</a:t>
            </a:r>
            <a:endParaRPr sz="3200" b="0" cap="all" dirty="0">
              <a:solidFill>
                <a:srgbClr val="FD6724">
                  <a:alpha val="80000"/>
                </a:srgbClr>
              </a:solidFill>
              <a:latin typeface="Univers-Bold"/>
              <a:ea typeface="Univers-Bold"/>
              <a:cs typeface="Univers-Bold"/>
              <a:sym typeface="Univers-Bold"/>
            </a:endParaRP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1"/>
          <p:cNvSpPr>
            <a:spLocks noGrp="1"/>
          </p:cNvSpPr>
          <p:nvPr>
            <p:ph idx="4294967295"/>
          </p:nvPr>
        </p:nvSpPr>
        <p:spPr>
          <a:xfrm>
            <a:off x="228600" y="1538288"/>
            <a:ext cx="8229600" cy="4114800"/>
          </a:xfrm>
        </p:spPr>
        <p:txBody>
          <a:bodyPr/>
          <a:lstStyle/>
          <a:p>
            <a:pPr>
              <a:buClr>
                <a:srgbClr val="FD6724"/>
              </a:buClr>
              <a:buFont typeface="Courier New" panose="02070309020205020404" pitchFamily="49" charset="0"/>
              <a:buChar char="o"/>
              <a:defRPr/>
            </a:pPr>
            <a:r>
              <a:rPr lang="en-US" altLang="en-US" sz="2100" dirty="0" smtClean="0">
                <a:solidFill>
                  <a:schemeClr val="tx1">
                    <a:lumMod val="75000"/>
                    <a:lumOff val="25000"/>
                  </a:schemeClr>
                </a:solidFill>
                <a:latin typeface="Univers light"/>
                <a:ea typeface="Calibri" pitchFamily="34" charset="0"/>
                <a:cs typeface="Calibri" pitchFamily="34" charset="0"/>
              </a:rPr>
              <a:t>WIA Support Services to encourage completion of </a:t>
            </a:r>
            <a:r>
              <a:rPr lang="en-US" altLang="en-US" sz="2100" dirty="0" err="1" smtClean="0">
                <a:solidFill>
                  <a:schemeClr val="tx1">
                    <a:lumMod val="75000"/>
                    <a:lumOff val="25000"/>
                  </a:schemeClr>
                </a:solidFill>
                <a:latin typeface="Univers light"/>
                <a:ea typeface="Calibri" pitchFamily="34" charset="0"/>
                <a:cs typeface="Calibri" pitchFamily="34" charset="0"/>
              </a:rPr>
              <a:t>HiSet</a:t>
            </a:r>
            <a:endParaRPr lang="en-US" altLang="en-US" sz="2100" dirty="0" smtClean="0">
              <a:solidFill>
                <a:schemeClr val="tx1">
                  <a:lumMod val="75000"/>
                  <a:lumOff val="25000"/>
                </a:schemeClr>
              </a:solidFill>
              <a:latin typeface="Univers light"/>
              <a:ea typeface="Calibri" pitchFamily="34" charset="0"/>
              <a:cs typeface="Calibri" pitchFamily="34" charset="0"/>
            </a:endParaRPr>
          </a:p>
          <a:p>
            <a:pPr>
              <a:buClr>
                <a:srgbClr val="FD6724"/>
              </a:buClr>
              <a:buFont typeface="Courier New" panose="02070309020205020404" pitchFamily="49" charset="0"/>
              <a:buChar char="o"/>
              <a:defRPr/>
            </a:pPr>
            <a:endParaRPr lang="en-US" altLang="en-US" sz="2100" dirty="0" smtClean="0">
              <a:solidFill>
                <a:schemeClr val="tx1">
                  <a:lumMod val="75000"/>
                  <a:lumOff val="25000"/>
                </a:schemeClr>
              </a:solidFill>
              <a:latin typeface="Univers light"/>
              <a:ea typeface="Calibri" pitchFamily="34" charset="0"/>
              <a:cs typeface="Calibri" pitchFamily="34" charset="0"/>
            </a:endParaRPr>
          </a:p>
          <a:p>
            <a:pPr>
              <a:buClr>
                <a:srgbClr val="FD6724"/>
              </a:buClr>
              <a:buFont typeface="Courier New" panose="02070309020205020404" pitchFamily="49" charset="0"/>
              <a:buChar char="o"/>
              <a:defRPr/>
            </a:pPr>
            <a:r>
              <a:rPr lang="en-US" altLang="en-US" sz="2100" dirty="0" smtClean="0">
                <a:solidFill>
                  <a:schemeClr val="tx1">
                    <a:lumMod val="75000"/>
                    <a:lumOff val="25000"/>
                  </a:schemeClr>
                </a:solidFill>
                <a:latin typeface="Univers light"/>
                <a:ea typeface="Calibri" pitchFamily="34" charset="0"/>
                <a:cs typeface="Calibri" pitchFamily="34" charset="0"/>
              </a:rPr>
              <a:t>Career Centers serve as GED/</a:t>
            </a:r>
            <a:r>
              <a:rPr lang="en-US" altLang="en-US" sz="2100" dirty="0" err="1" smtClean="0">
                <a:solidFill>
                  <a:schemeClr val="tx1">
                    <a:lumMod val="75000"/>
                    <a:lumOff val="25000"/>
                  </a:schemeClr>
                </a:solidFill>
                <a:latin typeface="Univers light"/>
                <a:ea typeface="Calibri" pitchFamily="34" charset="0"/>
                <a:cs typeface="Calibri" pitchFamily="34" charset="0"/>
              </a:rPr>
              <a:t>HiSet</a:t>
            </a:r>
            <a:r>
              <a:rPr lang="en-US" altLang="en-US" sz="2100" dirty="0" smtClean="0">
                <a:solidFill>
                  <a:schemeClr val="tx1">
                    <a:lumMod val="75000"/>
                    <a:lumOff val="25000"/>
                  </a:schemeClr>
                </a:solidFill>
                <a:latin typeface="Univers light"/>
                <a:ea typeface="Calibri" pitchFamily="34" charset="0"/>
                <a:cs typeface="Calibri" pitchFamily="34" charset="0"/>
              </a:rPr>
              <a:t> Testing Site</a:t>
            </a:r>
          </a:p>
          <a:p>
            <a:pPr>
              <a:buClr>
                <a:srgbClr val="FD6724"/>
              </a:buClr>
              <a:buFont typeface="Courier New" panose="02070309020205020404" pitchFamily="49" charset="0"/>
              <a:buChar char="o"/>
              <a:defRPr/>
            </a:pPr>
            <a:endParaRPr lang="en-US" altLang="en-US" sz="2100" dirty="0" smtClean="0">
              <a:solidFill>
                <a:schemeClr val="tx1">
                  <a:lumMod val="75000"/>
                  <a:lumOff val="25000"/>
                </a:schemeClr>
              </a:solidFill>
              <a:latin typeface="Univers light"/>
              <a:ea typeface="Calibri" pitchFamily="34" charset="0"/>
              <a:cs typeface="Calibri" pitchFamily="34" charset="0"/>
            </a:endParaRPr>
          </a:p>
          <a:p>
            <a:pPr>
              <a:buClr>
                <a:srgbClr val="FD6724"/>
              </a:buClr>
              <a:buFont typeface="Courier New" panose="02070309020205020404" pitchFamily="49" charset="0"/>
              <a:buChar char="o"/>
              <a:defRPr/>
            </a:pPr>
            <a:r>
              <a:rPr lang="en-US" altLang="en-US" sz="2100" dirty="0" smtClean="0">
                <a:solidFill>
                  <a:schemeClr val="tx1">
                    <a:lumMod val="75000"/>
                    <a:lumOff val="25000"/>
                  </a:schemeClr>
                </a:solidFill>
                <a:latin typeface="Univers light"/>
                <a:ea typeface="Calibri" pitchFamily="34" charset="0"/>
                <a:cs typeface="Calibri" pitchFamily="34" charset="0"/>
              </a:rPr>
              <a:t>Financial Savings to Local School System</a:t>
            </a:r>
          </a:p>
          <a:p>
            <a:pPr>
              <a:buClr>
                <a:srgbClr val="FD6724"/>
              </a:buClr>
              <a:buFont typeface="Courier New" panose="02070309020205020404" pitchFamily="49" charset="0"/>
              <a:buChar char="o"/>
              <a:defRPr/>
            </a:pPr>
            <a:endParaRPr lang="en-US" altLang="en-US" sz="2100" dirty="0" smtClean="0">
              <a:solidFill>
                <a:schemeClr val="tx1">
                  <a:lumMod val="75000"/>
                  <a:lumOff val="25000"/>
                </a:schemeClr>
              </a:solidFill>
              <a:latin typeface="Univers light"/>
              <a:ea typeface="Calibri" pitchFamily="34" charset="0"/>
              <a:cs typeface="Calibri" pitchFamily="34" charset="0"/>
            </a:endParaRPr>
          </a:p>
          <a:p>
            <a:pPr>
              <a:buClr>
                <a:srgbClr val="FD6724"/>
              </a:buClr>
              <a:buFont typeface="Courier New" panose="02070309020205020404" pitchFamily="49" charset="0"/>
              <a:buChar char="o"/>
              <a:defRPr/>
            </a:pPr>
            <a:r>
              <a:rPr lang="en-US" altLang="en-US" sz="2100" dirty="0" smtClean="0">
                <a:solidFill>
                  <a:schemeClr val="tx1">
                    <a:lumMod val="75000"/>
                    <a:lumOff val="25000"/>
                  </a:schemeClr>
                </a:solidFill>
                <a:latin typeface="Univers light"/>
                <a:ea typeface="Calibri" pitchFamily="34" charset="0"/>
                <a:cs typeface="Calibri" pitchFamily="34" charset="0"/>
              </a:rPr>
              <a:t>Seamless Transition/Continuation of Education Process at TCAT/Community College</a:t>
            </a:r>
          </a:p>
          <a:p>
            <a:pPr>
              <a:buFont typeface="Arial" panose="020B0604020202020204" pitchFamily="34" charset="0"/>
              <a:buNone/>
              <a:defRPr/>
            </a:pPr>
            <a:endParaRPr lang="en-US" altLang="en-US" dirty="0" smtClean="0">
              <a:latin typeface="Calibri" pitchFamily="34" charset="0"/>
              <a:ea typeface="Calibri" pitchFamily="34" charset="0"/>
              <a:cs typeface="Calibri" pitchFamily="34" charset="0"/>
            </a:endParaRPr>
          </a:p>
        </p:txBody>
      </p:sp>
      <p:sp>
        <p:nvSpPr>
          <p:cNvPr id="4" name="Shape 50"/>
          <p:cNvSpPr>
            <a:spLocks noGrp="1"/>
          </p:cNvSpPr>
          <p:nvPr>
            <p:ph type="title" idx="4294967295"/>
          </p:nvPr>
        </p:nvSpPr>
        <p:spPr>
          <a:xfrm>
            <a:off x="83127" y="0"/>
            <a:ext cx="7772400" cy="1058333"/>
          </a:xfrm>
          <a:ln w="12700">
            <a:miter lim="400000"/>
          </a:ln>
          <a:extLst>
            <a:ext uri="{C572A759-6A51-4108-AA02-DFA0A04FC94B}"/>
          </a:extLst>
        </p:spPr>
        <p:txBody>
          <a:bodyPr lIns="0" tIns="0" rIns="0" bIns="0">
            <a:normAutofit/>
          </a:bodyPr>
          <a:lstStyle/>
          <a:p>
            <a:pPr algn="l" eaLnBrk="1" fontAlgn="auto" hangingPunct="1">
              <a:spcBef>
                <a:spcPts val="0"/>
              </a:spcBef>
              <a:spcAft>
                <a:spcPts val="0"/>
              </a:spcAft>
              <a:defRPr sz="1800" b="0">
                <a:solidFill>
                  <a:srgbClr val="000000"/>
                </a:solidFill>
              </a:defRPr>
            </a:pPr>
            <a:r>
              <a:rPr lang="en-US" sz="3200" b="0" cap="all" dirty="0" smtClean="0">
                <a:solidFill>
                  <a:srgbClr val="294A9B">
                    <a:alpha val="80000"/>
                  </a:srgbClr>
                </a:solidFill>
                <a:latin typeface="Univers-Bold"/>
                <a:ea typeface="Univers-Bold"/>
                <a:cs typeface="Univers-Bold"/>
                <a:sym typeface="Univers-Bold"/>
              </a:rPr>
              <a:t>Advantages of integration with </a:t>
            </a:r>
            <a:r>
              <a:rPr lang="en-US" sz="3200" b="0" cap="all" dirty="0" err="1" smtClean="0">
                <a:solidFill>
                  <a:srgbClr val="294A9B">
                    <a:alpha val="80000"/>
                  </a:srgbClr>
                </a:solidFill>
                <a:latin typeface="Univers-Bold"/>
                <a:ea typeface="Univers-Bold"/>
                <a:cs typeface="Univers-Bold"/>
                <a:sym typeface="Univers-Bold"/>
              </a:rPr>
              <a:t>ajc</a:t>
            </a:r>
            <a:r>
              <a:rPr lang="en-US" sz="3200" b="0" cap="all" dirty="0" smtClean="0">
                <a:solidFill>
                  <a:srgbClr val="294A9B">
                    <a:alpha val="80000"/>
                  </a:srgbClr>
                </a:solidFill>
                <a:latin typeface="Univers-Bold"/>
                <a:ea typeface="Univers-Bold"/>
                <a:cs typeface="Univers-Bold"/>
                <a:sym typeface="Univers-Bold"/>
              </a:rPr>
              <a:t>/</a:t>
            </a:r>
            <a:r>
              <a:rPr lang="en-US" sz="3200" b="0" cap="all" dirty="0" err="1" smtClean="0">
                <a:solidFill>
                  <a:srgbClr val="294A9B">
                    <a:alpha val="80000"/>
                  </a:srgbClr>
                </a:solidFill>
                <a:latin typeface="Univers-Bold"/>
                <a:ea typeface="Univers-Bold"/>
                <a:cs typeface="Univers-Bold"/>
                <a:sym typeface="Univers-Bold"/>
              </a:rPr>
              <a:t>tn</a:t>
            </a:r>
            <a:r>
              <a:rPr lang="en-US" sz="3200" b="0" cap="all" dirty="0" smtClean="0">
                <a:solidFill>
                  <a:srgbClr val="294A9B">
                    <a:alpha val="80000"/>
                  </a:srgbClr>
                </a:solidFill>
                <a:latin typeface="Univers-Bold"/>
                <a:ea typeface="Univers-Bold"/>
                <a:cs typeface="Univers-Bold"/>
                <a:sym typeface="Univers-Bold"/>
              </a:rPr>
              <a:t> career center </a:t>
            </a:r>
            <a:r>
              <a:rPr lang="en-US" sz="3200" b="0" cap="all" dirty="0" smtClean="0">
                <a:solidFill>
                  <a:srgbClr val="FD6724">
                    <a:alpha val="80000"/>
                  </a:srgbClr>
                </a:solidFill>
                <a:latin typeface="Univers-Bold"/>
                <a:ea typeface="Univers-Bold"/>
                <a:cs typeface="Univers-Bold"/>
                <a:sym typeface="Univers-Bold"/>
              </a:rPr>
              <a:t>System</a:t>
            </a:r>
            <a:endParaRPr sz="3200" b="0" cap="all" dirty="0">
              <a:solidFill>
                <a:srgbClr val="FD6724">
                  <a:alpha val="80000"/>
                </a:srgbClr>
              </a:solidFill>
              <a:latin typeface="Univers-Bold"/>
              <a:ea typeface="Univers-Bold"/>
              <a:cs typeface="Univers-Bold"/>
              <a:sym typeface="Univers-Bold"/>
            </a:endParaRPr>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1"/>
          <p:cNvSpPr>
            <a:spLocks noGrp="1"/>
          </p:cNvSpPr>
          <p:nvPr>
            <p:ph idx="4294967295"/>
          </p:nvPr>
        </p:nvSpPr>
        <p:spPr>
          <a:xfrm>
            <a:off x="260350" y="1323975"/>
            <a:ext cx="8229600" cy="4525963"/>
          </a:xfrm>
        </p:spPr>
        <p:txBody>
          <a:bodyPr/>
          <a:lstStyle/>
          <a:p>
            <a:pPr>
              <a:buClr>
                <a:srgbClr val="FD6724"/>
              </a:buClr>
              <a:buFont typeface="Courier New" panose="02070309020205020404" pitchFamily="49" charset="0"/>
              <a:buChar char="o"/>
              <a:defRPr/>
            </a:pPr>
            <a:r>
              <a:rPr lang="en-US" altLang="en-US" sz="2000" dirty="0" smtClean="0">
                <a:solidFill>
                  <a:schemeClr val="tx1">
                    <a:lumMod val="75000"/>
                    <a:lumOff val="25000"/>
                  </a:schemeClr>
                </a:solidFill>
                <a:latin typeface="Univers light"/>
                <a:ea typeface="Calibri" pitchFamily="34" charset="0"/>
                <a:cs typeface="Calibri" pitchFamily="34" charset="0"/>
              </a:rPr>
              <a:t>Referrals between Career Center Partners for Agency Services</a:t>
            </a:r>
          </a:p>
          <a:p>
            <a:pPr lvl="2">
              <a:buClr>
                <a:srgbClr val="FD6724"/>
              </a:buClr>
              <a:buFont typeface="Courier New" panose="02070309020205020404" pitchFamily="49" charset="0"/>
              <a:buChar char="o"/>
              <a:defRPr/>
            </a:pPr>
            <a:r>
              <a:rPr lang="en-US" altLang="en-US" sz="1800" dirty="0" smtClean="0">
                <a:solidFill>
                  <a:schemeClr val="tx1">
                    <a:lumMod val="75000"/>
                    <a:lumOff val="25000"/>
                  </a:schemeClr>
                </a:solidFill>
                <a:latin typeface="Univers light"/>
                <a:ea typeface="Calibri" pitchFamily="34" charset="0"/>
                <a:cs typeface="Calibri" pitchFamily="34" charset="0"/>
              </a:rPr>
              <a:t>WIOA</a:t>
            </a:r>
          </a:p>
          <a:p>
            <a:pPr lvl="2">
              <a:buClr>
                <a:srgbClr val="FD6724"/>
              </a:buClr>
              <a:buFont typeface="Courier New" panose="02070309020205020404" pitchFamily="49" charset="0"/>
              <a:buChar char="o"/>
              <a:defRPr/>
            </a:pPr>
            <a:r>
              <a:rPr lang="en-US" altLang="en-US" sz="1800" dirty="0" smtClean="0">
                <a:solidFill>
                  <a:schemeClr val="tx1">
                    <a:lumMod val="75000"/>
                    <a:lumOff val="25000"/>
                  </a:schemeClr>
                </a:solidFill>
                <a:latin typeface="Univers light"/>
                <a:ea typeface="Calibri" pitchFamily="34" charset="0"/>
                <a:cs typeface="Calibri" pitchFamily="34" charset="0"/>
              </a:rPr>
              <a:t>Wagner </a:t>
            </a:r>
            <a:r>
              <a:rPr lang="en-US" altLang="en-US" sz="1800" dirty="0" err="1" smtClean="0">
                <a:solidFill>
                  <a:schemeClr val="tx1">
                    <a:lumMod val="75000"/>
                    <a:lumOff val="25000"/>
                  </a:schemeClr>
                </a:solidFill>
                <a:latin typeface="Univers light"/>
                <a:ea typeface="Calibri" pitchFamily="34" charset="0"/>
                <a:cs typeface="Calibri" pitchFamily="34" charset="0"/>
              </a:rPr>
              <a:t>Peyser</a:t>
            </a:r>
            <a:endParaRPr lang="en-US" altLang="en-US" sz="1800" dirty="0" smtClean="0">
              <a:solidFill>
                <a:schemeClr val="tx1">
                  <a:lumMod val="75000"/>
                  <a:lumOff val="25000"/>
                </a:schemeClr>
              </a:solidFill>
              <a:latin typeface="Univers light"/>
              <a:ea typeface="Calibri" pitchFamily="34" charset="0"/>
              <a:cs typeface="Calibri" pitchFamily="34" charset="0"/>
            </a:endParaRPr>
          </a:p>
          <a:p>
            <a:pPr lvl="2">
              <a:buClr>
                <a:srgbClr val="FD6724"/>
              </a:buClr>
              <a:buFont typeface="Courier New" panose="02070309020205020404" pitchFamily="49" charset="0"/>
              <a:buChar char="o"/>
              <a:defRPr/>
            </a:pPr>
            <a:r>
              <a:rPr lang="en-US" altLang="en-US" sz="1800" dirty="0" smtClean="0">
                <a:solidFill>
                  <a:schemeClr val="tx1">
                    <a:lumMod val="75000"/>
                    <a:lumOff val="25000"/>
                  </a:schemeClr>
                </a:solidFill>
                <a:latin typeface="Univers light"/>
                <a:ea typeface="Calibri" pitchFamily="34" charset="0"/>
                <a:cs typeface="Calibri" pitchFamily="34" charset="0"/>
              </a:rPr>
              <a:t>Department Vocational Rehabilitation</a:t>
            </a:r>
          </a:p>
          <a:p>
            <a:pPr lvl="2">
              <a:buClr>
                <a:srgbClr val="FD6724"/>
              </a:buClr>
              <a:buFont typeface="Courier New" panose="02070309020205020404" pitchFamily="49" charset="0"/>
              <a:buChar char="o"/>
              <a:defRPr/>
            </a:pPr>
            <a:r>
              <a:rPr lang="en-US" altLang="en-US" sz="1800" dirty="0" smtClean="0">
                <a:solidFill>
                  <a:schemeClr val="tx1">
                    <a:lumMod val="75000"/>
                    <a:lumOff val="25000"/>
                  </a:schemeClr>
                </a:solidFill>
                <a:latin typeface="Univers light"/>
                <a:ea typeface="Calibri" pitchFamily="34" charset="0"/>
                <a:cs typeface="Calibri" pitchFamily="34" charset="0"/>
              </a:rPr>
              <a:t>Department of Human Services</a:t>
            </a:r>
          </a:p>
          <a:p>
            <a:pPr>
              <a:buClr>
                <a:srgbClr val="FD6724"/>
              </a:buClr>
              <a:buFont typeface="Courier New" panose="02070309020205020404" pitchFamily="49" charset="0"/>
              <a:buChar char="o"/>
              <a:defRPr/>
            </a:pPr>
            <a:r>
              <a:rPr lang="en-US" altLang="en-US" sz="2000" dirty="0" smtClean="0">
                <a:solidFill>
                  <a:schemeClr val="tx1">
                    <a:lumMod val="75000"/>
                    <a:lumOff val="25000"/>
                  </a:schemeClr>
                </a:solidFill>
                <a:latin typeface="Univers light"/>
                <a:ea typeface="Calibri" pitchFamily="34" charset="0"/>
                <a:cs typeface="Calibri" pitchFamily="34" charset="0"/>
              </a:rPr>
              <a:t>Work with DHS to serve Families First students</a:t>
            </a:r>
          </a:p>
          <a:p>
            <a:pPr>
              <a:buClr>
                <a:srgbClr val="FD6724"/>
              </a:buClr>
              <a:buFont typeface="Courier New" panose="02070309020205020404" pitchFamily="49" charset="0"/>
              <a:buChar char="o"/>
              <a:defRPr/>
            </a:pPr>
            <a:r>
              <a:rPr lang="en-US" altLang="en-US" sz="2000" dirty="0" smtClean="0">
                <a:solidFill>
                  <a:schemeClr val="tx1">
                    <a:lumMod val="75000"/>
                    <a:lumOff val="25000"/>
                  </a:schemeClr>
                </a:solidFill>
                <a:latin typeface="Univers light"/>
                <a:ea typeface="Calibri" pitchFamily="34" charset="0"/>
                <a:cs typeface="Calibri" pitchFamily="34" charset="0"/>
              </a:rPr>
              <a:t>Immediate identification of High School Dropouts for WIOA</a:t>
            </a:r>
          </a:p>
          <a:p>
            <a:pPr>
              <a:buClr>
                <a:srgbClr val="FD6724"/>
              </a:buClr>
              <a:buFont typeface="Courier New" panose="02070309020205020404" pitchFamily="49" charset="0"/>
              <a:buChar char="o"/>
              <a:defRPr/>
            </a:pPr>
            <a:r>
              <a:rPr lang="en-US" altLang="en-US" sz="2000" dirty="0" smtClean="0">
                <a:solidFill>
                  <a:schemeClr val="tx1">
                    <a:lumMod val="75000"/>
                    <a:lumOff val="25000"/>
                  </a:schemeClr>
                </a:solidFill>
                <a:latin typeface="Univers light"/>
                <a:ea typeface="Calibri" pitchFamily="34" charset="0"/>
                <a:cs typeface="Calibri" pitchFamily="34" charset="0"/>
              </a:rPr>
              <a:t>AE staff translates for career center customers </a:t>
            </a:r>
          </a:p>
          <a:p>
            <a:pPr>
              <a:buClr>
                <a:srgbClr val="FD6724"/>
              </a:buClr>
              <a:buFont typeface="Courier New" panose="02070309020205020404" pitchFamily="49" charset="0"/>
              <a:buChar char="o"/>
              <a:defRPr/>
            </a:pPr>
            <a:r>
              <a:rPr lang="en-US" altLang="en-US" sz="2000" dirty="0" smtClean="0">
                <a:solidFill>
                  <a:schemeClr val="tx1">
                    <a:lumMod val="75000"/>
                    <a:lumOff val="25000"/>
                  </a:schemeClr>
                </a:solidFill>
                <a:latin typeface="Univers light"/>
                <a:ea typeface="Calibri" pitchFamily="34" charset="0"/>
                <a:cs typeface="Calibri" pitchFamily="34" charset="0"/>
              </a:rPr>
              <a:t>AE provide TABE testing for workforce development partners if needed</a:t>
            </a:r>
          </a:p>
          <a:p>
            <a:pPr>
              <a:buClr>
                <a:srgbClr val="FD6724"/>
              </a:buClr>
              <a:buFont typeface="Courier New" panose="02070309020205020404" pitchFamily="49" charset="0"/>
              <a:buChar char="o"/>
              <a:defRPr/>
            </a:pPr>
            <a:r>
              <a:rPr lang="en-US" altLang="en-US" sz="2000" dirty="0" smtClean="0">
                <a:solidFill>
                  <a:schemeClr val="tx1">
                    <a:lumMod val="75000"/>
                    <a:lumOff val="25000"/>
                  </a:schemeClr>
                </a:solidFill>
                <a:latin typeface="Univers light"/>
                <a:ea typeface="Calibri" pitchFamily="34" charset="0"/>
                <a:cs typeface="Calibri" pitchFamily="34" charset="0"/>
              </a:rPr>
              <a:t>Various agencies assist with HSE testing fees  </a:t>
            </a:r>
          </a:p>
          <a:p>
            <a:pPr>
              <a:buClr>
                <a:srgbClr val="FD6724"/>
              </a:buClr>
              <a:buFont typeface="Courier New" panose="02070309020205020404" pitchFamily="49" charset="0"/>
              <a:buChar char="o"/>
              <a:defRPr/>
            </a:pPr>
            <a:r>
              <a:rPr lang="en-US" altLang="en-US" sz="2000" dirty="0" smtClean="0">
                <a:solidFill>
                  <a:schemeClr val="tx1">
                    <a:lumMod val="75000"/>
                    <a:lumOff val="25000"/>
                  </a:schemeClr>
                </a:solidFill>
                <a:latin typeface="Univers light"/>
                <a:ea typeface="Calibri" pitchFamily="34" charset="0"/>
                <a:cs typeface="Calibri" pitchFamily="34" charset="0"/>
              </a:rPr>
              <a:t>Business Services collaborates with AE on employment opportunities </a:t>
            </a:r>
          </a:p>
          <a:p>
            <a:pPr>
              <a:buClr>
                <a:srgbClr val="FD6724"/>
              </a:buClr>
              <a:buFont typeface="Courier New" panose="02070309020205020404" pitchFamily="49" charset="0"/>
              <a:buChar char="o"/>
              <a:defRPr/>
            </a:pPr>
            <a:r>
              <a:rPr lang="en-US" altLang="en-US" sz="2000" dirty="0" smtClean="0">
                <a:solidFill>
                  <a:schemeClr val="tx1">
                    <a:lumMod val="75000"/>
                    <a:lumOff val="25000"/>
                  </a:schemeClr>
                </a:solidFill>
                <a:latin typeface="Univers light"/>
                <a:ea typeface="Calibri" pitchFamily="34" charset="0"/>
                <a:cs typeface="Calibri" pitchFamily="34" charset="0"/>
              </a:rPr>
              <a:t>DEI tests learning disabled students</a:t>
            </a:r>
          </a:p>
        </p:txBody>
      </p:sp>
      <p:sp>
        <p:nvSpPr>
          <p:cNvPr id="4" name="Shape 50"/>
          <p:cNvSpPr>
            <a:spLocks noGrp="1"/>
          </p:cNvSpPr>
          <p:nvPr>
            <p:ph type="title" idx="4294967295"/>
          </p:nvPr>
        </p:nvSpPr>
        <p:spPr>
          <a:xfrm>
            <a:off x="83127" y="0"/>
            <a:ext cx="7772400" cy="1058333"/>
          </a:xfrm>
          <a:ln w="12700">
            <a:miter lim="400000"/>
          </a:ln>
          <a:extLst>
            <a:ext uri="{C572A759-6A51-4108-AA02-DFA0A04FC94B}"/>
          </a:extLst>
        </p:spPr>
        <p:txBody>
          <a:bodyPr lIns="0" tIns="0" rIns="0" bIns="0">
            <a:normAutofit/>
          </a:bodyPr>
          <a:lstStyle/>
          <a:p>
            <a:pPr algn="l" eaLnBrk="1" fontAlgn="auto" hangingPunct="1">
              <a:spcBef>
                <a:spcPts val="0"/>
              </a:spcBef>
              <a:spcAft>
                <a:spcPts val="0"/>
              </a:spcAft>
              <a:defRPr sz="1800" b="0">
                <a:solidFill>
                  <a:srgbClr val="000000"/>
                </a:solidFill>
              </a:defRPr>
            </a:pPr>
            <a:r>
              <a:rPr lang="en-US" sz="3200" b="0" cap="all" dirty="0" smtClean="0">
                <a:solidFill>
                  <a:srgbClr val="294A9B">
                    <a:alpha val="80000"/>
                  </a:srgbClr>
                </a:solidFill>
                <a:latin typeface="Univers-Bold"/>
                <a:ea typeface="Univers-Bold"/>
                <a:cs typeface="Univers-Bold"/>
                <a:sym typeface="Univers-Bold"/>
              </a:rPr>
              <a:t>Advantages of integration with </a:t>
            </a:r>
            <a:r>
              <a:rPr lang="en-US" sz="3200" b="0" cap="all" dirty="0" err="1" smtClean="0">
                <a:solidFill>
                  <a:srgbClr val="294A9B">
                    <a:alpha val="80000"/>
                  </a:srgbClr>
                </a:solidFill>
                <a:latin typeface="Univers-Bold"/>
                <a:ea typeface="Univers-Bold"/>
                <a:cs typeface="Univers-Bold"/>
                <a:sym typeface="Univers-Bold"/>
              </a:rPr>
              <a:t>ajc</a:t>
            </a:r>
            <a:r>
              <a:rPr lang="en-US" sz="3200" b="0" cap="all" dirty="0" smtClean="0">
                <a:solidFill>
                  <a:srgbClr val="294A9B">
                    <a:alpha val="80000"/>
                  </a:srgbClr>
                </a:solidFill>
                <a:latin typeface="Univers-Bold"/>
                <a:ea typeface="Univers-Bold"/>
                <a:cs typeface="Univers-Bold"/>
                <a:sym typeface="Univers-Bold"/>
              </a:rPr>
              <a:t>/</a:t>
            </a:r>
            <a:r>
              <a:rPr lang="en-US" sz="3200" b="0" cap="all" dirty="0" err="1" smtClean="0">
                <a:solidFill>
                  <a:srgbClr val="294A9B">
                    <a:alpha val="80000"/>
                  </a:srgbClr>
                </a:solidFill>
                <a:latin typeface="Univers-Bold"/>
                <a:ea typeface="Univers-Bold"/>
                <a:cs typeface="Univers-Bold"/>
                <a:sym typeface="Univers-Bold"/>
              </a:rPr>
              <a:t>tn</a:t>
            </a:r>
            <a:r>
              <a:rPr lang="en-US" sz="3200" b="0" cap="all" dirty="0" smtClean="0">
                <a:solidFill>
                  <a:srgbClr val="294A9B">
                    <a:alpha val="80000"/>
                  </a:srgbClr>
                </a:solidFill>
                <a:latin typeface="Univers-Bold"/>
                <a:ea typeface="Univers-Bold"/>
                <a:cs typeface="Univers-Bold"/>
                <a:sym typeface="Univers-Bold"/>
              </a:rPr>
              <a:t> career center </a:t>
            </a:r>
            <a:r>
              <a:rPr lang="en-US" sz="3200" b="0" cap="all" dirty="0" smtClean="0">
                <a:solidFill>
                  <a:srgbClr val="FD6724">
                    <a:alpha val="80000"/>
                  </a:srgbClr>
                </a:solidFill>
                <a:latin typeface="Univers-Bold"/>
                <a:ea typeface="Univers-Bold"/>
                <a:cs typeface="Univers-Bold"/>
                <a:sym typeface="Univers-Bold"/>
              </a:rPr>
              <a:t>System</a:t>
            </a:r>
            <a:endParaRPr sz="3200" b="0" cap="all" dirty="0">
              <a:solidFill>
                <a:srgbClr val="FD6724">
                  <a:alpha val="80000"/>
                </a:srgbClr>
              </a:solidFill>
              <a:latin typeface="Univers-Bold"/>
              <a:ea typeface="Univers-Bold"/>
              <a:cs typeface="Univers-Bold"/>
              <a:sym typeface="Univers-Bold"/>
            </a:endParaRP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2108497" y="1265496"/>
            <a:ext cx="4572000" cy="1454150"/>
          </a:xfrm>
        </p:spPr>
        <p:txBody>
          <a:bodyPr/>
          <a:lstStyle/>
          <a:p>
            <a:pPr algn="ctr">
              <a:defRPr/>
            </a:pPr>
            <a:r>
              <a:rPr lang="en-US" b="1" dirty="0" smtClean="0">
                <a:solidFill>
                  <a:schemeClr val="tx2">
                    <a:lumMod val="50000"/>
                  </a:schemeClr>
                </a:solidFill>
              </a:rPr>
              <a:t>Model Success</a:t>
            </a:r>
            <a:endParaRPr lang="en-US" b="1" dirty="0">
              <a:solidFill>
                <a:schemeClr val="tx2">
                  <a:lumMod val="50000"/>
                </a:scheme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1981" y="1901130"/>
            <a:ext cx="5432612" cy="4074460"/>
          </a:xfrm>
          <a:prstGeom prst="rect">
            <a:avLst/>
          </a:prstGeom>
          <a:ln>
            <a:noFill/>
          </a:ln>
          <a:effectLst>
            <a:outerShdw blurRad="50800" dist="38100" dir="2700000" algn="tl" rotWithShape="0">
              <a:prstClr val="black">
                <a:alpha val="40000"/>
              </a:prstClr>
            </a:outerShdw>
            <a:softEdge rad="112500"/>
          </a:effectLst>
        </p:spPr>
      </p:pic>
      <p:sp>
        <p:nvSpPr>
          <p:cNvPr id="5" name="Shape 50"/>
          <p:cNvSpPr>
            <a:spLocks noGrp="1"/>
          </p:cNvSpPr>
          <p:nvPr>
            <p:ph type="title" idx="4294967295"/>
          </p:nvPr>
        </p:nvSpPr>
        <p:spPr>
          <a:xfrm>
            <a:off x="83127" y="0"/>
            <a:ext cx="7772400" cy="1058333"/>
          </a:xfrm>
          <a:ln w="12700">
            <a:miter lim="400000"/>
          </a:ln>
          <a:extLst>
            <a:ext uri="{C572A759-6A51-4108-AA02-DFA0A04FC94B}"/>
          </a:extLst>
        </p:spPr>
        <p:txBody>
          <a:bodyPr lIns="0" tIns="0" rIns="0" bIns="0">
            <a:normAutofit/>
          </a:bodyPr>
          <a:lstStyle/>
          <a:p>
            <a:pPr algn="l" eaLnBrk="1" fontAlgn="auto" hangingPunct="1">
              <a:spcBef>
                <a:spcPts val="0"/>
              </a:spcBef>
              <a:spcAft>
                <a:spcPts val="0"/>
              </a:spcAft>
              <a:defRPr sz="1800" b="0">
                <a:solidFill>
                  <a:srgbClr val="000000"/>
                </a:solidFill>
              </a:defRPr>
            </a:pPr>
            <a:r>
              <a:rPr lang="en-US" sz="3200" b="0" cap="all" dirty="0" smtClean="0">
                <a:solidFill>
                  <a:srgbClr val="294A9B">
                    <a:alpha val="80000"/>
                  </a:srgbClr>
                </a:solidFill>
                <a:latin typeface="Univers-Bold"/>
                <a:ea typeface="Univers-Bold"/>
                <a:cs typeface="Univers-Bold"/>
                <a:sym typeface="Univers-Bold"/>
              </a:rPr>
              <a:t>Program </a:t>
            </a:r>
            <a:r>
              <a:rPr lang="en-US" sz="3200" b="0" cap="all" dirty="0" smtClean="0">
                <a:solidFill>
                  <a:srgbClr val="FD6724">
                    <a:alpha val="80000"/>
                  </a:srgbClr>
                </a:solidFill>
                <a:latin typeface="Univers-Bold"/>
                <a:ea typeface="Univers-Bold"/>
                <a:cs typeface="Univers-Bold"/>
                <a:sym typeface="Univers-Bold"/>
              </a:rPr>
              <a:t>results</a:t>
            </a:r>
            <a:endParaRPr sz="3200" b="0" cap="all" dirty="0">
              <a:solidFill>
                <a:srgbClr val="FD6724">
                  <a:alpha val="80000"/>
                </a:srgbClr>
              </a:solidFill>
              <a:latin typeface="Univers-Bold"/>
              <a:ea typeface="Univers-Bold"/>
              <a:cs typeface="Univers-Bold"/>
              <a:sym typeface="Univers-Bold"/>
            </a:endParaRP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28600" y="1254125"/>
            <a:ext cx="8229600" cy="4525963"/>
          </a:xfrm>
        </p:spPr>
        <p:txBody>
          <a:bodyPr>
            <a:normAutofit fontScale="85000" lnSpcReduction="20000"/>
          </a:bodyPr>
          <a:lstStyle/>
          <a:p>
            <a:pPr>
              <a:buClr>
                <a:srgbClr val="FD6724"/>
              </a:buClr>
              <a:buFont typeface="Courier New" panose="02070309020205020404" pitchFamily="49" charset="0"/>
              <a:buChar char="o"/>
              <a:defRPr/>
            </a:pPr>
            <a:r>
              <a:rPr lang="en-US" dirty="0" smtClean="0">
                <a:solidFill>
                  <a:schemeClr val="tx1">
                    <a:lumMod val="75000"/>
                    <a:lumOff val="25000"/>
                  </a:schemeClr>
                </a:solidFill>
                <a:latin typeface="Univers light"/>
              </a:rPr>
              <a:t>GED/HSE-2005 </a:t>
            </a:r>
            <a:r>
              <a:rPr lang="en-US" dirty="0">
                <a:solidFill>
                  <a:schemeClr val="tx1">
                    <a:lumMod val="75000"/>
                    <a:lumOff val="25000"/>
                  </a:schemeClr>
                </a:solidFill>
                <a:latin typeface="Univers light"/>
              </a:rPr>
              <a:t>to </a:t>
            </a:r>
            <a:r>
              <a:rPr lang="en-US" dirty="0" smtClean="0">
                <a:solidFill>
                  <a:schemeClr val="tx1">
                    <a:lumMod val="75000"/>
                    <a:lumOff val="25000"/>
                  </a:schemeClr>
                </a:solidFill>
                <a:latin typeface="Univers light"/>
              </a:rPr>
              <a:t>present </a:t>
            </a:r>
          </a:p>
          <a:p>
            <a:pPr lvl="1">
              <a:buClr>
                <a:srgbClr val="FD6724"/>
              </a:buClr>
              <a:buFont typeface="Courier New" panose="02070309020205020404" pitchFamily="49" charset="0"/>
              <a:buChar char="o"/>
              <a:defRPr/>
            </a:pPr>
            <a:r>
              <a:rPr lang="en-US" b="1" dirty="0" smtClean="0">
                <a:solidFill>
                  <a:schemeClr val="tx1">
                    <a:lumMod val="75000"/>
                    <a:lumOff val="25000"/>
                  </a:schemeClr>
                </a:solidFill>
                <a:latin typeface="Univers light"/>
              </a:rPr>
              <a:t>1,914</a:t>
            </a:r>
            <a:endParaRPr lang="en-US" dirty="0">
              <a:solidFill>
                <a:schemeClr val="tx1">
                  <a:lumMod val="75000"/>
                  <a:lumOff val="25000"/>
                </a:schemeClr>
              </a:solidFill>
              <a:latin typeface="Univers light"/>
            </a:endParaRPr>
          </a:p>
          <a:p>
            <a:pPr>
              <a:buClr>
                <a:srgbClr val="FD6724"/>
              </a:buClr>
              <a:buFont typeface="Courier New" panose="02070309020205020404" pitchFamily="49" charset="0"/>
              <a:buChar char="o"/>
              <a:defRPr/>
            </a:pPr>
            <a:endParaRPr lang="en-US" dirty="0">
              <a:solidFill>
                <a:schemeClr val="tx1">
                  <a:lumMod val="75000"/>
                  <a:lumOff val="25000"/>
                </a:schemeClr>
              </a:solidFill>
              <a:latin typeface="Univers light"/>
            </a:endParaRPr>
          </a:p>
          <a:p>
            <a:pPr>
              <a:buClr>
                <a:srgbClr val="FD6724"/>
              </a:buClr>
              <a:buFont typeface="Courier New" panose="02070309020205020404" pitchFamily="49" charset="0"/>
              <a:buChar char="o"/>
              <a:defRPr/>
            </a:pPr>
            <a:r>
              <a:rPr lang="en-US" dirty="0" smtClean="0">
                <a:solidFill>
                  <a:schemeClr val="tx1">
                    <a:lumMod val="75000"/>
                    <a:lumOff val="25000"/>
                  </a:schemeClr>
                </a:solidFill>
                <a:latin typeface="Univers light"/>
              </a:rPr>
              <a:t>WIA/WIOA core </a:t>
            </a:r>
            <a:r>
              <a:rPr lang="en-US" dirty="0">
                <a:solidFill>
                  <a:schemeClr val="tx1">
                    <a:lumMod val="75000"/>
                    <a:lumOff val="25000"/>
                  </a:schemeClr>
                </a:solidFill>
                <a:latin typeface="Univers light"/>
              </a:rPr>
              <a:t>services provided to </a:t>
            </a:r>
            <a:r>
              <a:rPr lang="en-US" dirty="0" smtClean="0">
                <a:solidFill>
                  <a:schemeClr val="tx1">
                    <a:lumMod val="75000"/>
                    <a:lumOff val="25000"/>
                  </a:schemeClr>
                </a:solidFill>
                <a:latin typeface="Univers light"/>
              </a:rPr>
              <a:t>Adult </a:t>
            </a:r>
            <a:r>
              <a:rPr lang="en-US" dirty="0">
                <a:solidFill>
                  <a:schemeClr val="tx1">
                    <a:lumMod val="75000"/>
                    <a:lumOff val="25000"/>
                  </a:schemeClr>
                </a:solidFill>
                <a:latin typeface="Univers light"/>
              </a:rPr>
              <a:t>Education </a:t>
            </a:r>
            <a:r>
              <a:rPr lang="en-US" dirty="0" smtClean="0">
                <a:solidFill>
                  <a:schemeClr val="tx1">
                    <a:lumMod val="75000"/>
                    <a:lumOff val="25000"/>
                  </a:schemeClr>
                </a:solidFill>
                <a:latin typeface="Univers light"/>
              </a:rPr>
              <a:t>Students</a:t>
            </a:r>
          </a:p>
          <a:p>
            <a:pPr lvl="1">
              <a:buClr>
                <a:srgbClr val="FD6724"/>
              </a:buClr>
              <a:buFont typeface="Courier New" panose="02070309020205020404" pitchFamily="49" charset="0"/>
              <a:buChar char="o"/>
              <a:defRPr/>
            </a:pPr>
            <a:r>
              <a:rPr lang="en-US" dirty="0" smtClean="0">
                <a:solidFill>
                  <a:schemeClr val="tx1">
                    <a:lumMod val="75000"/>
                    <a:lumOff val="25000"/>
                  </a:schemeClr>
                </a:solidFill>
                <a:latin typeface="Univers light"/>
              </a:rPr>
              <a:t>Over </a:t>
            </a:r>
            <a:r>
              <a:rPr lang="en-US" b="1" dirty="0" smtClean="0">
                <a:solidFill>
                  <a:schemeClr val="tx1">
                    <a:lumMod val="75000"/>
                    <a:lumOff val="25000"/>
                  </a:schemeClr>
                </a:solidFill>
                <a:latin typeface="Univers light"/>
              </a:rPr>
              <a:t>450</a:t>
            </a:r>
          </a:p>
          <a:p>
            <a:pPr lvl="1">
              <a:buClr>
                <a:srgbClr val="FD6724"/>
              </a:buClr>
              <a:buFont typeface="Courier New" panose="02070309020205020404" pitchFamily="49" charset="0"/>
              <a:buChar char="o"/>
              <a:defRPr/>
            </a:pPr>
            <a:endParaRPr lang="en-US" b="1" dirty="0" smtClean="0">
              <a:solidFill>
                <a:schemeClr val="tx1">
                  <a:lumMod val="75000"/>
                  <a:lumOff val="25000"/>
                </a:schemeClr>
              </a:solidFill>
              <a:latin typeface="Univers light"/>
            </a:endParaRPr>
          </a:p>
          <a:p>
            <a:pPr>
              <a:buClr>
                <a:srgbClr val="FD6724"/>
              </a:buClr>
              <a:buFont typeface="Courier New" panose="02070309020205020404" pitchFamily="49" charset="0"/>
              <a:buChar char="o"/>
              <a:defRPr/>
            </a:pPr>
            <a:r>
              <a:rPr lang="en-US" dirty="0" smtClean="0">
                <a:solidFill>
                  <a:schemeClr val="tx1">
                    <a:lumMod val="75000"/>
                    <a:lumOff val="25000"/>
                  </a:schemeClr>
                </a:solidFill>
                <a:latin typeface="Univers light"/>
              </a:rPr>
              <a:t>American Job Centers serve as Adult Education Testing Sites</a:t>
            </a:r>
          </a:p>
          <a:p>
            <a:pPr lvl="1">
              <a:buClr>
                <a:srgbClr val="FD6724"/>
              </a:buClr>
              <a:buFont typeface="Courier New" panose="02070309020205020404" pitchFamily="49" charset="0"/>
              <a:buChar char="o"/>
              <a:defRPr/>
            </a:pPr>
            <a:r>
              <a:rPr lang="en-US" dirty="0" smtClean="0">
                <a:solidFill>
                  <a:schemeClr val="tx1">
                    <a:lumMod val="75000"/>
                    <a:lumOff val="25000"/>
                  </a:schemeClr>
                </a:solidFill>
                <a:latin typeface="Univers light"/>
              </a:rPr>
              <a:t> Dickson, Montgomery and Robertson Counties</a:t>
            </a:r>
          </a:p>
          <a:p>
            <a:pPr lvl="1">
              <a:buClr>
                <a:srgbClr val="FD6724"/>
              </a:buClr>
              <a:buFont typeface="Courier New" panose="02070309020205020404" pitchFamily="49" charset="0"/>
              <a:buChar char="o"/>
              <a:defRPr/>
            </a:pPr>
            <a:r>
              <a:rPr lang="en-US" dirty="0" smtClean="0">
                <a:solidFill>
                  <a:schemeClr val="tx1">
                    <a:lumMod val="75000"/>
                    <a:lumOff val="25000"/>
                  </a:schemeClr>
                </a:solidFill>
                <a:latin typeface="Univers light"/>
              </a:rPr>
              <a:t>Tested 250 Applicants</a:t>
            </a:r>
          </a:p>
          <a:p>
            <a:pPr lvl="1">
              <a:buClr>
                <a:srgbClr val="FD6724"/>
              </a:buClr>
              <a:buFont typeface="Courier New" panose="02070309020205020404" pitchFamily="49" charset="0"/>
              <a:buChar char="o"/>
              <a:defRPr/>
            </a:pPr>
            <a:r>
              <a:rPr lang="en-US" dirty="0" smtClean="0">
                <a:solidFill>
                  <a:schemeClr val="tx1">
                    <a:lumMod val="75000"/>
                    <a:lumOff val="25000"/>
                  </a:schemeClr>
                </a:solidFill>
                <a:latin typeface="Univers light"/>
              </a:rPr>
              <a:t>58% Pass Rate</a:t>
            </a:r>
            <a:endParaRPr lang="en-US" b="1" dirty="0">
              <a:solidFill>
                <a:schemeClr val="tx1">
                  <a:lumMod val="75000"/>
                  <a:lumOff val="25000"/>
                </a:schemeClr>
              </a:solidFill>
              <a:latin typeface="Univers light"/>
            </a:endParaRPr>
          </a:p>
          <a:p>
            <a:pPr lvl="1">
              <a:defRPr/>
            </a:pPr>
            <a:endParaRPr lang="en-US" b="1" dirty="0"/>
          </a:p>
        </p:txBody>
      </p:sp>
      <p:sp>
        <p:nvSpPr>
          <p:cNvPr id="4" name="Shape 50"/>
          <p:cNvSpPr>
            <a:spLocks noGrp="1"/>
          </p:cNvSpPr>
          <p:nvPr>
            <p:ph type="title" idx="4294967295"/>
          </p:nvPr>
        </p:nvSpPr>
        <p:spPr>
          <a:xfrm>
            <a:off x="83127" y="0"/>
            <a:ext cx="7772400" cy="1058333"/>
          </a:xfrm>
          <a:ln w="12700">
            <a:miter lim="400000"/>
          </a:ln>
          <a:extLst>
            <a:ext uri="{C572A759-6A51-4108-AA02-DFA0A04FC94B}"/>
          </a:extLst>
        </p:spPr>
        <p:txBody>
          <a:bodyPr lIns="0" tIns="0" rIns="0" bIns="0">
            <a:normAutofit/>
          </a:bodyPr>
          <a:lstStyle/>
          <a:p>
            <a:pPr algn="l" eaLnBrk="1" fontAlgn="auto" hangingPunct="1">
              <a:spcBef>
                <a:spcPts val="0"/>
              </a:spcBef>
              <a:spcAft>
                <a:spcPts val="0"/>
              </a:spcAft>
              <a:defRPr sz="1800" b="0">
                <a:solidFill>
                  <a:srgbClr val="000000"/>
                </a:solidFill>
              </a:defRPr>
            </a:pPr>
            <a:r>
              <a:rPr lang="en-US" sz="3200" b="0" cap="all" dirty="0" smtClean="0">
                <a:solidFill>
                  <a:srgbClr val="294A9B">
                    <a:alpha val="80000"/>
                  </a:srgbClr>
                </a:solidFill>
                <a:latin typeface="Univers-Bold"/>
                <a:ea typeface="Univers-Bold"/>
                <a:cs typeface="Univers-Bold"/>
                <a:sym typeface="Univers-Bold"/>
              </a:rPr>
              <a:t>Middle </a:t>
            </a:r>
            <a:r>
              <a:rPr lang="en-US" sz="3200" b="0" cap="all" dirty="0" err="1" smtClean="0">
                <a:solidFill>
                  <a:srgbClr val="294A9B">
                    <a:alpha val="80000"/>
                  </a:srgbClr>
                </a:solidFill>
                <a:latin typeface="Univers-Bold"/>
                <a:ea typeface="Univers-Bold"/>
                <a:cs typeface="Univers-Bold"/>
                <a:sym typeface="Univers-Bold"/>
              </a:rPr>
              <a:t>tn</a:t>
            </a:r>
            <a:r>
              <a:rPr lang="en-US" sz="3200" b="0" cap="all" dirty="0" smtClean="0">
                <a:solidFill>
                  <a:srgbClr val="294A9B">
                    <a:alpha val="80000"/>
                  </a:srgbClr>
                </a:solidFill>
                <a:latin typeface="Univers-Bold"/>
                <a:ea typeface="Univers-Bold"/>
                <a:cs typeface="Univers-Bold"/>
                <a:sym typeface="Univers-Bold"/>
              </a:rPr>
              <a:t> </a:t>
            </a:r>
            <a:r>
              <a:rPr lang="en-US" sz="3200" b="0" cap="all" dirty="0" smtClean="0">
                <a:solidFill>
                  <a:srgbClr val="FD6724"/>
                </a:solidFill>
                <a:latin typeface="Univers-Bold"/>
                <a:ea typeface="Univers-Bold"/>
                <a:cs typeface="Univers-Bold"/>
                <a:sym typeface="Univers-Bold"/>
              </a:rPr>
              <a:t>results</a:t>
            </a:r>
            <a:endParaRPr sz="3200" b="0" cap="all" dirty="0">
              <a:solidFill>
                <a:srgbClr val="FD6724"/>
              </a:solidFill>
              <a:latin typeface="Univers-Bold"/>
              <a:ea typeface="Univers-Bold"/>
              <a:cs typeface="Univers-Bold"/>
              <a:sym typeface="Univers-Bold"/>
            </a:endParaRP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1333500" y="1452879"/>
            <a:ext cx="6039522" cy="639782"/>
          </a:xfrm>
        </p:spPr>
        <p:txBody>
          <a:bodyPr/>
          <a:lstStyle/>
          <a:p>
            <a:pPr algn="ctr">
              <a:defRPr/>
            </a:pPr>
            <a:r>
              <a:rPr lang="en-US" b="1" dirty="0" smtClean="0">
                <a:solidFill>
                  <a:schemeClr val="tx2">
                    <a:lumMod val="50000"/>
                  </a:schemeClr>
                </a:solidFill>
                <a:latin typeface="Univers light"/>
              </a:rPr>
              <a:t>Successful Customer Pathway</a:t>
            </a:r>
            <a:endParaRPr lang="en-US" b="1" dirty="0">
              <a:solidFill>
                <a:schemeClr val="tx2">
                  <a:lumMod val="50000"/>
                </a:schemeClr>
              </a:solidFill>
              <a:latin typeface="Univers ligh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367" y="2092661"/>
            <a:ext cx="8169925" cy="3332145"/>
          </a:xfrm>
          <a:prstGeom prst="rect">
            <a:avLst/>
          </a:prstGeom>
          <a:ln>
            <a:noFill/>
          </a:ln>
          <a:effectLst>
            <a:outerShdw blurRad="50800" dist="38100" dir="2700000" algn="tl" rotWithShape="0">
              <a:prstClr val="black">
                <a:alpha val="40000"/>
              </a:prstClr>
            </a:outerShdw>
            <a:softEdge rad="112500"/>
          </a:effectLst>
        </p:spPr>
      </p:pic>
      <p:sp>
        <p:nvSpPr>
          <p:cNvPr id="6" name="Shape 50"/>
          <p:cNvSpPr>
            <a:spLocks noGrp="1"/>
          </p:cNvSpPr>
          <p:nvPr>
            <p:ph type="title" idx="4294967295"/>
          </p:nvPr>
        </p:nvSpPr>
        <p:spPr>
          <a:xfrm>
            <a:off x="83127" y="0"/>
            <a:ext cx="7772400" cy="1058333"/>
          </a:xfrm>
          <a:ln w="12700">
            <a:miter lim="400000"/>
          </a:ln>
          <a:extLst>
            <a:ext uri="{C572A759-6A51-4108-AA02-DFA0A04FC94B}"/>
          </a:extLst>
        </p:spPr>
        <p:txBody>
          <a:bodyPr lIns="0" tIns="0" rIns="0" bIns="0">
            <a:normAutofit/>
          </a:bodyPr>
          <a:lstStyle/>
          <a:p>
            <a:pPr algn="l" eaLnBrk="1" fontAlgn="auto" hangingPunct="1">
              <a:spcBef>
                <a:spcPts val="0"/>
              </a:spcBef>
              <a:spcAft>
                <a:spcPts val="0"/>
              </a:spcAft>
              <a:defRPr sz="1800" b="0">
                <a:solidFill>
                  <a:srgbClr val="000000"/>
                </a:solidFill>
              </a:defRPr>
            </a:pPr>
            <a:r>
              <a:rPr lang="en-US" sz="3200" b="0" cap="all" dirty="0" smtClean="0">
                <a:solidFill>
                  <a:srgbClr val="294A9B">
                    <a:alpha val="80000"/>
                  </a:srgbClr>
                </a:solidFill>
                <a:latin typeface="Univers-Bold"/>
                <a:ea typeface="Univers-Bold"/>
                <a:cs typeface="Univers-Bold"/>
                <a:sym typeface="Univers-Bold"/>
              </a:rPr>
              <a:t>Seamless </a:t>
            </a:r>
            <a:r>
              <a:rPr lang="en-US" sz="3200" b="0" cap="all" dirty="0" err="1" smtClean="0">
                <a:solidFill>
                  <a:srgbClr val="FD6724">
                    <a:alpha val="80000"/>
                  </a:srgbClr>
                </a:solidFill>
                <a:latin typeface="Univers-Bold"/>
                <a:ea typeface="Univers-Bold"/>
                <a:cs typeface="Univers-Bold"/>
                <a:sym typeface="Univers-Bold"/>
              </a:rPr>
              <a:t>parnterships</a:t>
            </a:r>
            <a:endParaRPr sz="3200" b="0" cap="all" dirty="0">
              <a:solidFill>
                <a:srgbClr val="FD6724">
                  <a:alpha val="80000"/>
                </a:srgbClr>
              </a:solidFill>
              <a:latin typeface="Univers-Bold"/>
              <a:ea typeface="Univers-Bold"/>
              <a:cs typeface="Univers-Bold"/>
              <a:sym typeface="Univers-Bold"/>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hape 50"/>
          <p:cNvSpPr>
            <a:spLocks noGrp="1"/>
          </p:cNvSpPr>
          <p:nvPr>
            <p:ph type="title" idx="4294967295"/>
          </p:nvPr>
        </p:nvSpPr>
        <p:spPr>
          <a:xfrm>
            <a:off x="128337" y="56593"/>
            <a:ext cx="7772400" cy="1058333"/>
          </a:xfrm>
          <a:ln w="12700">
            <a:miter lim="400000"/>
          </a:ln>
          <a:extLst>
            <a:ext uri="{C572A759-6A51-4108-AA02-DFA0A04FC94B}"/>
          </a:extLst>
        </p:spPr>
        <p:txBody>
          <a:bodyPr lIns="0" tIns="0" rIns="0" bIns="0">
            <a:normAutofit/>
          </a:bodyPr>
          <a:lstStyle/>
          <a:p>
            <a:pPr algn="just" eaLnBrk="1" fontAlgn="auto" hangingPunct="1">
              <a:spcBef>
                <a:spcPts val="0"/>
              </a:spcBef>
              <a:spcAft>
                <a:spcPts val="0"/>
              </a:spcAft>
              <a:defRPr sz="1800" b="0">
                <a:solidFill>
                  <a:srgbClr val="000000"/>
                </a:solidFill>
              </a:defRPr>
            </a:pPr>
            <a:r>
              <a:rPr sz="3200" b="0" cap="all" dirty="0">
                <a:solidFill>
                  <a:srgbClr val="24428A">
                    <a:alpha val="80000"/>
                  </a:srgbClr>
                </a:solidFill>
                <a:latin typeface="Univers-Bold"/>
                <a:ea typeface="Univers-Bold"/>
                <a:cs typeface="Univers-Bold"/>
                <a:sym typeface="Univers-Bold"/>
              </a:rPr>
              <a:t>Webinar </a:t>
            </a:r>
            <a:r>
              <a:rPr sz="3200" b="0" cap="all" dirty="0">
                <a:solidFill>
                  <a:srgbClr val="FF7D2F"/>
                </a:solidFill>
                <a:latin typeface="Univers-Bold"/>
                <a:ea typeface="Univers-Bold"/>
                <a:cs typeface="Univers-Bold"/>
                <a:sym typeface="Univers-Bold"/>
              </a:rPr>
              <a:t>Agenda</a:t>
            </a:r>
          </a:p>
        </p:txBody>
      </p:sp>
      <p:sp>
        <p:nvSpPr>
          <p:cNvPr id="12291" name="Shape 51"/>
          <p:cNvSpPr>
            <a:spLocks noGrp="1"/>
          </p:cNvSpPr>
          <p:nvPr>
            <p:ph type="body" idx="4294967295"/>
          </p:nvPr>
        </p:nvSpPr>
        <p:spPr>
          <a:xfrm>
            <a:off x="414338" y="1847850"/>
            <a:ext cx="8755062" cy="3962400"/>
          </a:xfrm>
        </p:spPr>
        <p:txBody>
          <a:bodyPr lIns="0" tIns="0" rIns="0" bIns="0"/>
          <a:lstStyle/>
          <a:p>
            <a:pPr marL="457200" indent="-457200" eaLnBrk="1" hangingPunct="1">
              <a:lnSpc>
                <a:spcPct val="120000"/>
              </a:lnSpc>
              <a:spcBef>
                <a:spcPts val="1800"/>
              </a:spcBef>
              <a:buClr>
                <a:srgbClr val="FF7D2F"/>
              </a:buClr>
              <a:buFont typeface="Helvetica" panose="020B0604020202020204" pitchFamily="34" charset="0"/>
              <a:buAutoNum type="arabicPeriod"/>
              <a:defRPr/>
            </a:pPr>
            <a:r>
              <a:rPr lang="en-US" altLang="en-US" sz="2400" dirty="0" smtClean="0">
                <a:solidFill>
                  <a:srgbClr val="404040"/>
                </a:solidFill>
                <a:latin typeface="Univers 45 Light"/>
                <a:ea typeface="Univers-Light"/>
                <a:cs typeface="Univers 45 Light"/>
                <a:sym typeface="Univers-Light"/>
              </a:rPr>
              <a:t>Federal Perspective on Partnerships </a:t>
            </a:r>
          </a:p>
          <a:p>
            <a:pPr marL="457200" indent="-457200" eaLnBrk="1" hangingPunct="1">
              <a:lnSpc>
                <a:spcPct val="120000"/>
              </a:lnSpc>
              <a:spcBef>
                <a:spcPts val="1400"/>
              </a:spcBef>
              <a:buClr>
                <a:srgbClr val="FF7D2F"/>
              </a:buClr>
              <a:buFont typeface="Helvetica" panose="020B0604020202020204" pitchFamily="34" charset="0"/>
              <a:buAutoNum type="arabicPeriod"/>
              <a:defRPr/>
            </a:pPr>
            <a:r>
              <a:rPr lang="en-US" altLang="en-US" sz="2400" dirty="0" smtClean="0">
                <a:solidFill>
                  <a:srgbClr val="404040"/>
                </a:solidFill>
                <a:latin typeface="Univers 45 Light"/>
                <a:ea typeface="Univers-Light"/>
                <a:cs typeface="Univers 45 Light"/>
                <a:sym typeface="Univers-Light"/>
              </a:rPr>
              <a:t>Best Practice Presentations</a:t>
            </a:r>
          </a:p>
          <a:p>
            <a:pPr marL="457200" indent="-457200" eaLnBrk="1" hangingPunct="1">
              <a:lnSpc>
                <a:spcPct val="120000"/>
              </a:lnSpc>
              <a:spcBef>
                <a:spcPts val="1400"/>
              </a:spcBef>
              <a:buClr>
                <a:srgbClr val="FF7D2F"/>
              </a:buClr>
              <a:buFont typeface="Helvetica" panose="020B0604020202020204" pitchFamily="34" charset="0"/>
              <a:buAutoNum type="arabicPeriod"/>
              <a:defRPr/>
            </a:pPr>
            <a:r>
              <a:rPr lang="en-US" altLang="en-US" sz="2400" dirty="0" smtClean="0">
                <a:solidFill>
                  <a:srgbClr val="404040"/>
                </a:solidFill>
                <a:latin typeface="Univers 45 Light"/>
                <a:ea typeface="Univers-Light"/>
                <a:cs typeface="Univers 45 Light"/>
                <a:sym typeface="Univers-Light"/>
              </a:rPr>
              <a:t>Question &amp; Answer Session</a:t>
            </a:r>
          </a:p>
          <a:p>
            <a:pPr marL="457200" indent="-457200" eaLnBrk="1" hangingPunct="1">
              <a:lnSpc>
                <a:spcPct val="120000"/>
              </a:lnSpc>
              <a:spcBef>
                <a:spcPts val="1800"/>
              </a:spcBef>
              <a:buClr>
                <a:srgbClr val="FF7D2F"/>
              </a:buClr>
              <a:buFont typeface="Helvetica" panose="020B0604020202020204" pitchFamily="34" charset="0"/>
              <a:buAutoNum type="arabicPeriod"/>
              <a:defRPr/>
            </a:pPr>
            <a:r>
              <a:rPr lang="en-US" altLang="en-US" sz="2400" dirty="0" smtClean="0">
                <a:solidFill>
                  <a:schemeClr val="tx1">
                    <a:lumMod val="75000"/>
                    <a:lumOff val="25000"/>
                  </a:schemeClr>
                </a:solidFill>
                <a:latin typeface="Univers 45 Light"/>
                <a:ea typeface="Univers-Light"/>
                <a:cs typeface="Univers 45 Light"/>
              </a:rPr>
              <a:t>Upcoming TA and the </a:t>
            </a:r>
            <a:r>
              <a:rPr lang="en-US" altLang="en-US" sz="2400" b="1" dirty="0" smtClean="0">
                <a:solidFill>
                  <a:srgbClr val="FD6724"/>
                </a:solidFill>
                <a:latin typeface="Univers 45 Light"/>
                <a:ea typeface="Univers-Light"/>
                <a:cs typeface="Univers 45 Light"/>
              </a:rPr>
              <a:t>I</a:t>
            </a:r>
            <a:r>
              <a:rPr lang="en-US" altLang="en-US" sz="2400" dirty="0" smtClean="0">
                <a:solidFill>
                  <a:schemeClr val="tx1">
                    <a:lumMod val="75000"/>
                    <a:lumOff val="25000"/>
                  </a:schemeClr>
                </a:solidFill>
                <a:latin typeface="Univers 45 Light"/>
                <a:ea typeface="Univers-Light"/>
                <a:cs typeface="Univers 45 Light"/>
                <a:sym typeface="Univers-Light"/>
              </a:rPr>
              <a:t>nnovation &amp; </a:t>
            </a:r>
            <a:r>
              <a:rPr lang="en-US" altLang="en-US" sz="2400" b="1" dirty="0" smtClean="0">
                <a:solidFill>
                  <a:srgbClr val="FD6724"/>
                </a:solidFill>
                <a:latin typeface="Univers 45 Light"/>
                <a:ea typeface="Univers-Light"/>
                <a:cs typeface="Univers 45 Light"/>
                <a:sym typeface="Univers-Light"/>
              </a:rPr>
              <a:t>O</a:t>
            </a:r>
            <a:r>
              <a:rPr lang="en-US" altLang="en-US" sz="2400" dirty="0" smtClean="0">
                <a:solidFill>
                  <a:schemeClr val="tx1">
                    <a:lumMod val="75000"/>
                    <a:lumOff val="25000"/>
                  </a:schemeClr>
                </a:solidFill>
                <a:latin typeface="Univers 45 Light"/>
                <a:ea typeface="Univers-Light"/>
                <a:cs typeface="Univers 45 Light"/>
                <a:sym typeface="Univers-Light"/>
              </a:rPr>
              <a:t>pportunity </a:t>
            </a:r>
            <a:r>
              <a:rPr lang="en-US" altLang="en-US" sz="2400" b="1" dirty="0" smtClean="0">
                <a:solidFill>
                  <a:srgbClr val="FD6724"/>
                </a:solidFill>
                <a:latin typeface="Univers 45 Light"/>
                <a:ea typeface="Univers-Light"/>
                <a:cs typeface="Univers 45 Light"/>
                <a:sym typeface="Univers-Light"/>
              </a:rPr>
              <a:t>N</a:t>
            </a:r>
            <a:r>
              <a:rPr lang="en-US" altLang="en-US" sz="2400" dirty="0" smtClean="0">
                <a:solidFill>
                  <a:schemeClr val="tx1">
                    <a:lumMod val="75000"/>
                    <a:lumOff val="25000"/>
                  </a:schemeClr>
                </a:solidFill>
                <a:latin typeface="Univers 45 Light"/>
                <a:ea typeface="Univers-Light"/>
                <a:cs typeface="Univers 45 Light"/>
                <a:sym typeface="Univers-Light"/>
              </a:rPr>
              <a:t>etwork</a:t>
            </a:r>
            <a:endParaRPr lang="en-US" altLang="en-US" sz="2400" dirty="0" smtClean="0">
              <a:solidFill>
                <a:schemeClr val="tx1">
                  <a:lumMod val="75000"/>
                  <a:lumOff val="25000"/>
                </a:schemeClr>
              </a:solidFill>
              <a:latin typeface="Univers 45 Light"/>
              <a:ea typeface="Univers-Light"/>
              <a:cs typeface="Univers 45 Light"/>
            </a:endParaRPr>
          </a:p>
          <a:p>
            <a:pPr marL="457200" indent="-457200" eaLnBrk="1" hangingPunct="1">
              <a:lnSpc>
                <a:spcPct val="120000"/>
              </a:lnSpc>
              <a:spcBef>
                <a:spcPts val="1800"/>
              </a:spcBef>
              <a:buClr>
                <a:srgbClr val="FF7D2F"/>
              </a:buClr>
              <a:buFont typeface="Helvetica" panose="020B0604020202020204" pitchFamily="34" charset="0"/>
              <a:buAutoNum type="arabicPeriod"/>
              <a:defRPr/>
            </a:pPr>
            <a:endParaRPr lang="en-US" altLang="en-US" sz="2400" dirty="0" smtClean="0">
              <a:solidFill>
                <a:srgbClr val="404040"/>
              </a:solidFill>
              <a:latin typeface="Univers 45 Light"/>
              <a:ea typeface="Univers-Light"/>
              <a:cs typeface="Univers 45 Light"/>
              <a:sym typeface="Univers-Light"/>
            </a:endParaRP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1"/>
          <p:cNvSpPr>
            <a:spLocks noGrp="1"/>
          </p:cNvSpPr>
          <p:nvPr>
            <p:ph idx="4294967295"/>
          </p:nvPr>
        </p:nvSpPr>
        <p:spPr>
          <a:xfrm>
            <a:off x="269875" y="1466850"/>
            <a:ext cx="8229600" cy="4525963"/>
          </a:xfrm>
        </p:spPr>
        <p:txBody>
          <a:bodyPr/>
          <a:lstStyle/>
          <a:p>
            <a:pPr>
              <a:buClr>
                <a:srgbClr val="FD6724"/>
              </a:buClr>
              <a:buFont typeface="Courier New" panose="02070309020205020404" pitchFamily="49" charset="0"/>
              <a:buChar char="o"/>
              <a:defRPr/>
            </a:pPr>
            <a:r>
              <a:rPr lang="en-US" altLang="en-US" sz="1800" dirty="0" smtClean="0">
                <a:solidFill>
                  <a:schemeClr val="tx1">
                    <a:lumMod val="75000"/>
                    <a:lumOff val="25000"/>
                  </a:schemeClr>
                </a:solidFill>
                <a:latin typeface="Univers light"/>
                <a:ea typeface="Calibri" pitchFamily="34" charset="0"/>
                <a:cs typeface="Calibri" pitchFamily="34" charset="0"/>
              </a:rPr>
              <a:t>Career Center staff provides information about services at new student registration monthly</a:t>
            </a:r>
          </a:p>
          <a:p>
            <a:pPr>
              <a:buClr>
                <a:srgbClr val="FD6724"/>
              </a:buClr>
              <a:buFont typeface="Courier New" panose="02070309020205020404" pitchFamily="49" charset="0"/>
              <a:buChar char="o"/>
              <a:defRPr/>
            </a:pPr>
            <a:r>
              <a:rPr lang="en-US" altLang="en-US" sz="1800" dirty="0" smtClean="0">
                <a:solidFill>
                  <a:schemeClr val="tx1">
                    <a:lumMod val="75000"/>
                    <a:lumOff val="25000"/>
                  </a:schemeClr>
                </a:solidFill>
                <a:latin typeface="Univers light"/>
                <a:ea typeface="Calibri" pitchFamily="34" charset="0"/>
                <a:cs typeface="Calibri" pitchFamily="34" charset="0"/>
              </a:rPr>
              <a:t>AE students are made aware of job fairs and career readiness workshops at the Career Center</a:t>
            </a:r>
          </a:p>
          <a:p>
            <a:pPr>
              <a:buClr>
                <a:srgbClr val="FD6724"/>
              </a:buClr>
              <a:buFont typeface="Courier New" panose="02070309020205020404" pitchFamily="49" charset="0"/>
              <a:buChar char="o"/>
              <a:defRPr/>
            </a:pPr>
            <a:r>
              <a:rPr lang="en-US" altLang="en-US" sz="1800" dirty="0" smtClean="0">
                <a:solidFill>
                  <a:schemeClr val="tx1">
                    <a:lumMod val="75000"/>
                    <a:lumOff val="25000"/>
                  </a:schemeClr>
                </a:solidFill>
                <a:latin typeface="Univers light"/>
                <a:ea typeface="Calibri" pitchFamily="34" charset="0"/>
                <a:cs typeface="Calibri" pitchFamily="34" charset="0"/>
              </a:rPr>
              <a:t>Assistance with:</a:t>
            </a:r>
          </a:p>
          <a:p>
            <a:pPr lvl="2">
              <a:buClr>
                <a:srgbClr val="FD6724"/>
              </a:buClr>
              <a:buFont typeface="Courier New" panose="02070309020205020404" pitchFamily="49" charset="0"/>
              <a:buChar char="o"/>
              <a:defRPr/>
            </a:pPr>
            <a:r>
              <a:rPr lang="en-US" altLang="en-US" sz="1600" dirty="0" smtClean="0">
                <a:solidFill>
                  <a:schemeClr val="tx1">
                    <a:lumMod val="75000"/>
                    <a:lumOff val="25000"/>
                  </a:schemeClr>
                </a:solidFill>
                <a:latin typeface="Univers light"/>
                <a:ea typeface="Calibri" pitchFamily="34" charset="0"/>
                <a:cs typeface="Calibri" pitchFamily="34" charset="0"/>
              </a:rPr>
              <a:t>Resume</a:t>
            </a:r>
          </a:p>
          <a:p>
            <a:pPr lvl="2">
              <a:buClr>
                <a:srgbClr val="FD6724"/>
              </a:buClr>
              <a:buFont typeface="Courier New" panose="02070309020205020404" pitchFamily="49" charset="0"/>
              <a:buChar char="o"/>
              <a:defRPr/>
            </a:pPr>
            <a:r>
              <a:rPr lang="en-US" altLang="en-US" sz="1600" dirty="0" smtClean="0">
                <a:solidFill>
                  <a:schemeClr val="tx1">
                    <a:lumMod val="75000"/>
                    <a:lumOff val="25000"/>
                  </a:schemeClr>
                </a:solidFill>
                <a:latin typeface="Univers light"/>
                <a:ea typeface="Calibri" pitchFamily="34" charset="0"/>
                <a:cs typeface="Calibri" pitchFamily="34" charset="0"/>
              </a:rPr>
              <a:t>Interview</a:t>
            </a:r>
          </a:p>
          <a:p>
            <a:pPr lvl="2">
              <a:buClr>
                <a:srgbClr val="FD6724"/>
              </a:buClr>
              <a:buFont typeface="Courier New" panose="02070309020205020404" pitchFamily="49" charset="0"/>
              <a:buChar char="o"/>
              <a:defRPr/>
            </a:pPr>
            <a:r>
              <a:rPr lang="en-US" altLang="en-US" sz="1600" dirty="0" smtClean="0">
                <a:solidFill>
                  <a:schemeClr val="tx1">
                    <a:lumMod val="75000"/>
                    <a:lumOff val="25000"/>
                  </a:schemeClr>
                </a:solidFill>
                <a:latin typeface="Univers light"/>
                <a:ea typeface="Calibri" pitchFamily="34" charset="0"/>
                <a:cs typeface="Calibri" pitchFamily="34" charset="0"/>
              </a:rPr>
              <a:t>Jobs4tn.gov</a:t>
            </a:r>
          </a:p>
          <a:p>
            <a:pPr lvl="2">
              <a:buClr>
                <a:srgbClr val="FD6724"/>
              </a:buClr>
              <a:buFont typeface="Courier New" panose="02070309020205020404" pitchFamily="49" charset="0"/>
              <a:buChar char="o"/>
              <a:defRPr/>
            </a:pPr>
            <a:r>
              <a:rPr lang="en-US" altLang="en-US" sz="1600" dirty="0" smtClean="0">
                <a:solidFill>
                  <a:schemeClr val="tx1">
                    <a:lumMod val="75000"/>
                    <a:lumOff val="25000"/>
                  </a:schemeClr>
                </a:solidFill>
                <a:latin typeface="Univers light"/>
                <a:ea typeface="Calibri" pitchFamily="34" charset="0"/>
                <a:cs typeface="Calibri" pitchFamily="34" charset="0"/>
              </a:rPr>
              <a:t>Assessments (basic skills, interest/aptitude, workplace skills)</a:t>
            </a:r>
          </a:p>
          <a:p>
            <a:pPr lvl="2">
              <a:buClr>
                <a:srgbClr val="FD6724"/>
              </a:buClr>
              <a:buFont typeface="Courier New" panose="02070309020205020404" pitchFamily="49" charset="0"/>
              <a:buChar char="o"/>
              <a:defRPr/>
            </a:pPr>
            <a:r>
              <a:rPr lang="en-US" altLang="en-US" sz="1600" dirty="0" smtClean="0">
                <a:solidFill>
                  <a:schemeClr val="tx1">
                    <a:lumMod val="75000"/>
                    <a:lumOff val="25000"/>
                  </a:schemeClr>
                </a:solidFill>
                <a:latin typeface="Univers light"/>
                <a:ea typeface="Calibri" pitchFamily="34" charset="0"/>
                <a:cs typeface="Calibri" pitchFamily="34" charset="0"/>
              </a:rPr>
              <a:t>National Career Readiness Certificate</a:t>
            </a:r>
          </a:p>
          <a:p>
            <a:pPr lvl="2">
              <a:buClr>
                <a:srgbClr val="FD6724"/>
              </a:buClr>
              <a:buFont typeface="Courier New" panose="02070309020205020404" pitchFamily="49" charset="0"/>
              <a:buChar char="o"/>
              <a:defRPr/>
            </a:pPr>
            <a:r>
              <a:rPr lang="en-US" altLang="en-US" sz="1600" dirty="0" err="1" smtClean="0">
                <a:solidFill>
                  <a:schemeClr val="tx1">
                    <a:lumMod val="75000"/>
                    <a:lumOff val="25000"/>
                  </a:schemeClr>
                </a:solidFill>
                <a:latin typeface="Univers light"/>
                <a:ea typeface="Calibri" pitchFamily="34" charset="0"/>
                <a:cs typeface="Calibri" pitchFamily="34" charset="0"/>
              </a:rPr>
              <a:t>InterviewStream</a:t>
            </a:r>
            <a:endParaRPr lang="en-US" altLang="en-US" sz="1600" dirty="0" smtClean="0">
              <a:solidFill>
                <a:schemeClr val="tx1">
                  <a:lumMod val="75000"/>
                  <a:lumOff val="25000"/>
                </a:schemeClr>
              </a:solidFill>
              <a:latin typeface="Univers light"/>
              <a:ea typeface="Calibri" pitchFamily="34" charset="0"/>
              <a:cs typeface="Calibri" pitchFamily="34" charset="0"/>
            </a:endParaRPr>
          </a:p>
          <a:p>
            <a:pPr>
              <a:buClr>
                <a:srgbClr val="FD6724"/>
              </a:buClr>
              <a:buFont typeface="Courier New" panose="02070309020205020404" pitchFamily="49" charset="0"/>
              <a:buChar char="o"/>
              <a:defRPr/>
            </a:pPr>
            <a:r>
              <a:rPr lang="en-US" altLang="en-US" sz="1800" dirty="0" smtClean="0">
                <a:solidFill>
                  <a:schemeClr val="tx1">
                    <a:lumMod val="75000"/>
                    <a:lumOff val="25000"/>
                  </a:schemeClr>
                </a:solidFill>
                <a:latin typeface="Univers light"/>
                <a:ea typeface="Calibri" pitchFamily="34" charset="0"/>
                <a:cs typeface="Calibri" pitchFamily="34" charset="0"/>
              </a:rPr>
              <a:t>Consult with Career Specialist on training opportunities</a:t>
            </a:r>
          </a:p>
          <a:p>
            <a:pPr>
              <a:buClr>
                <a:srgbClr val="FD6724"/>
              </a:buClr>
              <a:buFont typeface="Courier New" panose="02070309020205020404" pitchFamily="49" charset="0"/>
              <a:buChar char="o"/>
              <a:defRPr/>
            </a:pPr>
            <a:r>
              <a:rPr lang="en-US" altLang="en-US" sz="1800" dirty="0" smtClean="0">
                <a:solidFill>
                  <a:schemeClr val="tx1">
                    <a:lumMod val="75000"/>
                    <a:lumOff val="25000"/>
                  </a:schemeClr>
                </a:solidFill>
                <a:latin typeface="Univers light"/>
                <a:ea typeface="Calibri" pitchFamily="34" charset="0"/>
                <a:cs typeface="Calibri" pitchFamily="34" charset="0"/>
              </a:rPr>
              <a:t>Career Center computer lab to learn basic computer skills</a:t>
            </a:r>
          </a:p>
          <a:p>
            <a:pPr>
              <a:defRPr/>
            </a:pPr>
            <a:endParaRPr lang="en-US" altLang="en-US" dirty="0" smtClean="0">
              <a:latin typeface="Calibri" pitchFamily="34" charset="0"/>
              <a:ea typeface="Calibri" pitchFamily="34" charset="0"/>
              <a:cs typeface="Calibri" pitchFamily="34" charset="0"/>
            </a:endParaRPr>
          </a:p>
        </p:txBody>
      </p:sp>
      <p:sp>
        <p:nvSpPr>
          <p:cNvPr id="4" name="Shape 50"/>
          <p:cNvSpPr>
            <a:spLocks noGrp="1"/>
          </p:cNvSpPr>
          <p:nvPr>
            <p:ph type="title" idx="4294967295"/>
          </p:nvPr>
        </p:nvSpPr>
        <p:spPr>
          <a:xfrm>
            <a:off x="83127" y="0"/>
            <a:ext cx="7772400" cy="1058333"/>
          </a:xfrm>
          <a:ln w="12700">
            <a:miter lim="400000"/>
          </a:ln>
          <a:extLst>
            <a:ext uri="{C572A759-6A51-4108-AA02-DFA0A04FC94B}"/>
          </a:extLst>
        </p:spPr>
        <p:txBody>
          <a:bodyPr lIns="0" tIns="0" rIns="0" bIns="0">
            <a:noAutofit/>
          </a:bodyPr>
          <a:lstStyle/>
          <a:p>
            <a:pPr algn="l" eaLnBrk="1" fontAlgn="auto" hangingPunct="1">
              <a:spcBef>
                <a:spcPts val="0"/>
              </a:spcBef>
              <a:spcAft>
                <a:spcPts val="0"/>
              </a:spcAft>
              <a:defRPr sz="1800" b="0">
                <a:solidFill>
                  <a:srgbClr val="000000"/>
                </a:solidFill>
              </a:defRPr>
            </a:pPr>
            <a:r>
              <a:rPr lang="en-US" sz="2400" b="0" cap="all" dirty="0" smtClean="0">
                <a:solidFill>
                  <a:srgbClr val="294A9B">
                    <a:alpha val="80000"/>
                  </a:srgbClr>
                </a:solidFill>
                <a:latin typeface="Univers-Bold"/>
                <a:ea typeface="Univers-Bold"/>
                <a:cs typeface="Univers-Bold"/>
                <a:sym typeface="Univers-Bold"/>
              </a:rPr>
              <a:t>Ae students &amp; graduates feed seamlessly into </a:t>
            </a:r>
            <a:r>
              <a:rPr lang="en-US" sz="2400" b="0" cap="all" dirty="0" err="1" smtClean="0">
                <a:solidFill>
                  <a:srgbClr val="294A9B">
                    <a:alpha val="80000"/>
                  </a:srgbClr>
                </a:solidFill>
                <a:latin typeface="Univers-Bold"/>
                <a:ea typeface="Univers-Bold"/>
                <a:cs typeface="Univers-Bold"/>
                <a:sym typeface="Univers-Bold"/>
              </a:rPr>
              <a:t>ajc</a:t>
            </a:r>
            <a:r>
              <a:rPr lang="en-US" sz="2400" b="0" cap="all" dirty="0" smtClean="0">
                <a:solidFill>
                  <a:srgbClr val="294A9B">
                    <a:alpha val="80000"/>
                  </a:srgbClr>
                </a:solidFill>
                <a:latin typeface="Univers-Bold"/>
                <a:ea typeface="Univers-Bold"/>
                <a:cs typeface="Univers-Bold"/>
                <a:sym typeface="Univers-Bold"/>
              </a:rPr>
              <a:t>/</a:t>
            </a:r>
            <a:r>
              <a:rPr lang="en-US" sz="2400" b="0" cap="all" dirty="0" err="1" smtClean="0">
                <a:solidFill>
                  <a:srgbClr val="294A9B">
                    <a:alpha val="80000"/>
                  </a:srgbClr>
                </a:solidFill>
                <a:latin typeface="Univers-Bold"/>
                <a:ea typeface="Univers-Bold"/>
                <a:cs typeface="Univers-Bold"/>
                <a:sym typeface="Univers-Bold"/>
              </a:rPr>
              <a:t>tn</a:t>
            </a:r>
            <a:r>
              <a:rPr lang="en-US" sz="2400" b="0" cap="all" dirty="0" smtClean="0">
                <a:solidFill>
                  <a:srgbClr val="294A9B">
                    <a:alpha val="80000"/>
                  </a:srgbClr>
                </a:solidFill>
                <a:latin typeface="Univers-Bold"/>
                <a:ea typeface="Univers-Bold"/>
                <a:cs typeface="Univers-Bold"/>
                <a:sym typeface="Univers-Bold"/>
              </a:rPr>
              <a:t> career center system</a:t>
            </a:r>
            <a:endParaRPr sz="2400" b="0" cap="all" dirty="0">
              <a:solidFill>
                <a:srgbClr val="FD6724">
                  <a:alpha val="80000"/>
                </a:srgbClr>
              </a:solidFill>
              <a:latin typeface="Univers-Bold"/>
              <a:ea typeface="Univers-Bold"/>
              <a:cs typeface="Univers-Bold"/>
              <a:sym typeface="Univers-Bold"/>
            </a:endParaRPr>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Content Placeholder 4"/>
          <p:cNvPicPr>
            <a:picLocks noGrp="1" noChangeAspect="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0" y="1371600"/>
            <a:ext cx="4191000" cy="1676400"/>
          </a:xfrm>
        </p:spPr>
      </p:pic>
      <p:sp>
        <p:nvSpPr>
          <p:cNvPr id="3" name="Content Placeholder 2"/>
          <p:cNvSpPr>
            <a:spLocks noGrp="1"/>
          </p:cNvSpPr>
          <p:nvPr>
            <p:ph sz="half" idx="4294967295"/>
          </p:nvPr>
        </p:nvSpPr>
        <p:spPr>
          <a:xfrm>
            <a:off x="679450" y="3200400"/>
            <a:ext cx="7848600" cy="3124200"/>
          </a:xfrm>
        </p:spPr>
        <p:txBody>
          <a:bodyPr>
            <a:normAutofit/>
          </a:bodyPr>
          <a:lstStyle/>
          <a:p>
            <a:pPr marL="109728" indent="0">
              <a:buFont typeface="Arial" panose="020B0604020202020204" pitchFamily="34" charset="0"/>
              <a:buNone/>
              <a:defRPr/>
            </a:pPr>
            <a:endParaRPr lang="en-US" sz="2400" b="1" i="1" baseline="30000" dirty="0"/>
          </a:p>
          <a:p>
            <a:pPr marL="109728" indent="0">
              <a:buFont typeface="Arial" panose="020B0604020202020204" pitchFamily="34" charset="0"/>
              <a:buNone/>
              <a:defRPr/>
            </a:pPr>
            <a:r>
              <a:rPr lang="en-US" sz="2400" b="1" i="1" baseline="30000" dirty="0" smtClean="0">
                <a:solidFill>
                  <a:schemeClr val="bg2"/>
                </a:solidFill>
                <a:latin typeface="Univers light"/>
              </a:rPr>
              <a:t>“This </a:t>
            </a:r>
            <a:r>
              <a:rPr lang="en-US" sz="2400" b="1" i="1" baseline="30000" dirty="0">
                <a:solidFill>
                  <a:schemeClr val="bg2"/>
                </a:solidFill>
                <a:latin typeface="Univers light"/>
              </a:rPr>
              <a:t>program has been a really great way for me to get my foot in the door,” stated Garrett. </a:t>
            </a:r>
          </a:p>
          <a:p>
            <a:pPr marL="109728" indent="0">
              <a:buFont typeface="Arial" panose="020B0604020202020204" pitchFamily="34" charset="0"/>
              <a:buNone/>
              <a:defRPr/>
            </a:pPr>
            <a:endParaRPr lang="en-US" sz="2400" baseline="30000" dirty="0">
              <a:solidFill>
                <a:schemeClr val="bg2"/>
              </a:solidFill>
              <a:latin typeface="Univers light"/>
            </a:endParaRPr>
          </a:p>
          <a:p>
            <a:pPr marL="109728" indent="0">
              <a:buFont typeface="Arial" panose="020B0604020202020204" pitchFamily="34" charset="0"/>
              <a:buNone/>
              <a:defRPr/>
            </a:pPr>
            <a:r>
              <a:rPr lang="en-US" sz="2400" baseline="30000" dirty="0">
                <a:solidFill>
                  <a:schemeClr val="bg2"/>
                </a:solidFill>
                <a:latin typeface="Univers light"/>
              </a:rPr>
              <a:t>At the completion of his training, Patrick was offered a full-time position </a:t>
            </a:r>
            <a:r>
              <a:rPr lang="en-US" sz="2400" baseline="30000" dirty="0" smtClean="0">
                <a:solidFill>
                  <a:schemeClr val="bg2"/>
                </a:solidFill>
                <a:latin typeface="Univers light"/>
              </a:rPr>
              <a:t>and </a:t>
            </a:r>
            <a:r>
              <a:rPr lang="en-US" sz="2400" baseline="30000" dirty="0">
                <a:solidFill>
                  <a:schemeClr val="bg2"/>
                </a:solidFill>
                <a:latin typeface="Univers light"/>
              </a:rPr>
              <a:t>has since been </a:t>
            </a:r>
            <a:r>
              <a:rPr lang="en-US" sz="2400" i="1" baseline="30000" dirty="0">
                <a:solidFill>
                  <a:schemeClr val="bg2"/>
                </a:solidFill>
                <a:latin typeface="Univers light"/>
              </a:rPr>
              <a:t>able to purchase his first vehicle. </a:t>
            </a:r>
            <a:endParaRPr lang="en-US" sz="2400" i="1" baseline="30000" dirty="0" smtClean="0">
              <a:solidFill>
                <a:schemeClr val="bg2"/>
              </a:solidFill>
              <a:latin typeface="Univers light"/>
            </a:endParaRPr>
          </a:p>
          <a:p>
            <a:pPr marL="109728" indent="0">
              <a:buFont typeface="Arial" panose="020B0604020202020204" pitchFamily="34" charset="0"/>
              <a:buNone/>
              <a:defRPr/>
            </a:pPr>
            <a:endParaRPr lang="en-US" sz="2400" b="1" i="1" baseline="30000" dirty="0">
              <a:solidFill>
                <a:schemeClr val="bg2"/>
              </a:solidFill>
              <a:latin typeface="Univers light"/>
            </a:endParaRPr>
          </a:p>
          <a:p>
            <a:pPr marL="109728" indent="0">
              <a:buFont typeface="Arial" panose="020B0604020202020204" pitchFamily="34" charset="0"/>
              <a:buNone/>
              <a:defRPr/>
            </a:pPr>
            <a:r>
              <a:rPr lang="en-US" sz="2400" b="1" i="1" baseline="30000" dirty="0" smtClean="0">
                <a:solidFill>
                  <a:schemeClr val="bg2"/>
                </a:solidFill>
                <a:latin typeface="Univers light"/>
              </a:rPr>
              <a:t>“I </a:t>
            </a:r>
            <a:r>
              <a:rPr lang="en-US" sz="2400" b="1" i="1" baseline="30000" dirty="0">
                <a:solidFill>
                  <a:schemeClr val="bg2"/>
                </a:solidFill>
                <a:latin typeface="Univers light"/>
              </a:rPr>
              <a:t>feel really good about my future now. I want to move up within the company </a:t>
            </a:r>
            <a:r>
              <a:rPr lang="en-US" sz="2600" b="1" i="1" baseline="30000" dirty="0">
                <a:solidFill>
                  <a:schemeClr val="bg2"/>
                </a:solidFill>
                <a:latin typeface="Univers light"/>
              </a:rPr>
              <a:t>and exceed any expectations I may have previously had for myself.”</a:t>
            </a:r>
          </a:p>
          <a:p>
            <a:pPr>
              <a:defRPr/>
            </a:pPr>
            <a:endParaRPr lang="en-US" dirty="0"/>
          </a:p>
        </p:txBody>
      </p:sp>
      <p:sp>
        <p:nvSpPr>
          <p:cNvPr id="48132" name="TextBox 7"/>
          <p:cNvSpPr txBox="1">
            <a:spLocks noChangeArrowheads="1"/>
          </p:cNvSpPr>
          <p:nvPr/>
        </p:nvSpPr>
        <p:spPr bwMode="auto">
          <a:xfrm>
            <a:off x="4870450" y="1360488"/>
            <a:ext cx="3657600"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r>
              <a:rPr lang="en-US" altLang="en-US" sz="2800" baseline="30000">
                <a:solidFill>
                  <a:schemeClr val="bg2"/>
                </a:solidFill>
                <a:latin typeface="Univers light"/>
              </a:rPr>
              <a:t>Patrick Garrett received his HSE diploma in January 2014 and entered the Career Pathway pilot program and obtained employment at a local call center.</a:t>
            </a:r>
            <a:endParaRPr lang="en-US" altLang="en-US" sz="2800">
              <a:latin typeface="Univers light"/>
            </a:endParaRPr>
          </a:p>
        </p:txBody>
      </p:sp>
      <p:sp>
        <p:nvSpPr>
          <p:cNvPr id="6" name="Shape 50"/>
          <p:cNvSpPr>
            <a:spLocks noGrp="1"/>
          </p:cNvSpPr>
          <p:nvPr>
            <p:ph type="title" idx="4294967295"/>
          </p:nvPr>
        </p:nvSpPr>
        <p:spPr>
          <a:xfrm>
            <a:off x="83127" y="0"/>
            <a:ext cx="7772400" cy="1058333"/>
          </a:xfrm>
          <a:ln w="12700">
            <a:miter lim="400000"/>
          </a:ln>
          <a:extLst>
            <a:ext uri="{C572A759-6A51-4108-AA02-DFA0A04FC94B}"/>
          </a:extLst>
        </p:spPr>
        <p:txBody>
          <a:bodyPr lIns="0" tIns="0" rIns="0" bIns="0">
            <a:normAutofit/>
          </a:bodyPr>
          <a:lstStyle/>
          <a:p>
            <a:pPr algn="l" eaLnBrk="1" fontAlgn="auto" hangingPunct="1">
              <a:spcBef>
                <a:spcPts val="0"/>
              </a:spcBef>
              <a:spcAft>
                <a:spcPts val="0"/>
              </a:spcAft>
              <a:defRPr sz="1800" b="0">
                <a:solidFill>
                  <a:srgbClr val="000000"/>
                </a:solidFill>
              </a:defRPr>
            </a:pPr>
            <a:r>
              <a:rPr lang="en-US" sz="3200" b="0" cap="all" dirty="0" err="1" smtClean="0">
                <a:solidFill>
                  <a:srgbClr val="294A9B">
                    <a:alpha val="80000"/>
                  </a:srgbClr>
                </a:solidFill>
                <a:latin typeface="Univers-Bold"/>
                <a:ea typeface="Univers-Bold"/>
                <a:cs typeface="Univers-Bold"/>
                <a:sym typeface="Univers-Bold"/>
              </a:rPr>
              <a:t>Hse</a:t>
            </a:r>
            <a:r>
              <a:rPr lang="en-US" sz="3200" b="0" cap="all" dirty="0" smtClean="0">
                <a:solidFill>
                  <a:srgbClr val="294A9B">
                    <a:alpha val="80000"/>
                  </a:srgbClr>
                </a:solidFill>
                <a:latin typeface="Univers-Bold"/>
                <a:ea typeface="Univers-Bold"/>
                <a:cs typeface="Univers-Bold"/>
                <a:sym typeface="Univers-Bold"/>
              </a:rPr>
              <a:t>/career center </a:t>
            </a:r>
            <a:r>
              <a:rPr lang="en-US" sz="3200" b="0" cap="all" dirty="0" smtClean="0">
                <a:solidFill>
                  <a:srgbClr val="FD6724">
                    <a:alpha val="80000"/>
                  </a:srgbClr>
                </a:solidFill>
                <a:latin typeface="Univers-Bold"/>
                <a:ea typeface="Univers-Bold"/>
                <a:cs typeface="Univers-Bold"/>
                <a:sym typeface="Univers-Bold"/>
              </a:rPr>
              <a:t>success</a:t>
            </a:r>
            <a:endParaRPr sz="3200" b="0" cap="all" dirty="0">
              <a:solidFill>
                <a:srgbClr val="FD6724">
                  <a:alpha val="80000"/>
                </a:srgbClr>
              </a:solidFill>
              <a:latin typeface="Univers-Bold"/>
              <a:ea typeface="Univers-Bold"/>
              <a:cs typeface="Univers-Bold"/>
              <a:sym typeface="Univers-Bold"/>
            </a:endParaRP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0" y="3810000"/>
            <a:ext cx="7848600" cy="2819400"/>
          </a:xfrm>
        </p:spPr>
        <p:txBody>
          <a:bodyPr>
            <a:normAutofit/>
          </a:bodyPr>
          <a:lstStyle/>
          <a:p>
            <a:pPr marL="109728" indent="0">
              <a:buFont typeface="Arial" panose="020B0604020202020204" pitchFamily="34" charset="0"/>
              <a:buNone/>
              <a:defRPr/>
            </a:pPr>
            <a:endParaRPr lang="en-US" sz="2400" b="1" i="1" baseline="30000" dirty="0"/>
          </a:p>
          <a:p>
            <a:pPr marL="109728" indent="0">
              <a:buFont typeface="Arial" panose="020B0604020202020204" pitchFamily="34" charset="0"/>
              <a:buNone/>
              <a:defRPr/>
            </a:pPr>
            <a:endParaRPr lang="en-US" sz="2400" baseline="30000" dirty="0"/>
          </a:p>
          <a:p>
            <a:pPr>
              <a:defRPr/>
            </a:pPr>
            <a:endParaRPr lang="en-US" dirty="0"/>
          </a:p>
        </p:txBody>
      </p:sp>
      <p:pic>
        <p:nvPicPr>
          <p:cNvPr id="12" name="Content Placeholder 11"/>
          <p:cNvPicPr>
            <a:picLocks noGrp="1" noChangeAspect="1"/>
          </p:cNvPicPr>
          <p:nvPr>
            <p:ph sz="half" idx="4294967295"/>
          </p:nvPr>
        </p:nvPicPr>
        <p:blipFill rotWithShape="1">
          <a:blip r:embed="rId3" cstate="print">
            <a:extLst>
              <a:ext uri="{28A0092B-C50C-407E-A947-70E740481C1C}">
                <a14:useLocalDpi xmlns:a14="http://schemas.microsoft.com/office/drawing/2010/main" val="0"/>
              </a:ext>
            </a:extLst>
          </a:blip>
          <a:srcRect t="26301" b="11052"/>
          <a:stretch/>
        </p:blipFill>
        <p:spPr>
          <a:xfrm>
            <a:off x="94413" y="1527187"/>
            <a:ext cx="4860124" cy="2282813"/>
          </a:xfrm>
          <a:effectLst>
            <a:outerShdw blurRad="50800" dist="38100" dir="2700000" algn="tl" rotWithShape="0">
              <a:prstClr val="black">
                <a:alpha val="40000"/>
              </a:prstClr>
            </a:outerShdw>
            <a:softEdge rad="112500"/>
          </a:effectLst>
        </p:spPr>
      </p:pic>
      <p:sp>
        <p:nvSpPr>
          <p:cNvPr id="50180" name="TextBox 7"/>
          <p:cNvSpPr txBox="1">
            <a:spLocks noChangeArrowheads="1"/>
          </p:cNvSpPr>
          <p:nvPr/>
        </p:nvSpPr>
        <p:spPr bwMode="auto">
          <a:xfrm>
            <a:off x="5029200" y="2362200"/>
            <a:ext cx="3352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9538">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r>
              <a:rPr lang="en-US" altLang="en-US" b="1" i="1" baseline="30000">
                <a:solidFill>
                  <a:schemeClr val="bg2"/>
                </a:solidFill>
                <a:latin typeface="Univers light"/>
              </a:rPr>
              <a:t>“</a:t>
            </a:r>
            <a:r>
              <a:rPr lang="en-US" altLang="en-US" b="1" i="1">
                <a:solidFill>
                  <a:schemeClr val="bg2"/>
                </a:solidFill>
                <a:latin typeface="Univers light"/>
              </a:rPr>
              <a:t>Without the encouragement of the Career Center staff, I wouldn’t have been able to achieve my goal! “ stated Savage. </a:t>
            </a:r>
          </a:p>
        </p:txBody>
      </p:sp>
      <p:sp>
        <p:nvSpPr>
          <p:cNvPr id="50181" name="TextBox 8"/>
          <p:cNvSpPr txBox="1">
            <a:spLocks noChangeArrowheads="1"/>
          </p:cNvSpPr>
          <p:nvPr/>
        </p:nvSpPr>
        <p:spPr bwMode="auto">
          <a:xfrm>
            <a:off x="685800" y="4191000"/>
            <a:ext cx="4114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r>
              <a:rPr lang="en-US" altLang="en-US">
                <a:solidFill>
                  <a:schemeClr val="bg2"/>
                </a:solidFill>
                <a:latin typeface="Univers light"/>
              </a:rPr>
              <a:t>Steven McDougal obtained his GED at the Career Center.  Upon Completion, he enrolled in WIA Training at Walter’s State and is now a Police Officer!</a:t>
            </a:r>
          </a:p>
        </p:txBody>
      </p:sp>
      <p:pic>
        <p:nvPicPr>
          <p:cNvPr id="10" name="Picture 9" descr="C:\Users\krobertson\AppData\Local\Microsoft\Windows\Temporary Internet Files\Content.Word\IMG_6233.jpg"/>
          <p:cNvPicPr/>
          <p:nvPr/>
        </p:nvPicPr>
        <p:blipFill>
          <a:blip r:embed="rId4" cstate="print"/>
          <a:srcRect/>
          <a:stretch>
            <a:fillRect/>
          </a:stretch>
        </p:blipFill>
        <p:spPr bwMode="auto">
          <a:xfrm>
            <a:off x="4954536" y="4034118"/>
            <a:ext cx="3427463" cy="1748192"/>
          </a:xfrm>
          <a:prstGeom prst="rect">
            <a:avLst/>
          </a:prstGeom>
          <a:ln>
            <a:noFill/>
          </a:ln>
          <a:effectLst>
            <a:softEdge rad="112500"/>
          </a:effectLst>
        </p:spPr>
      </p:pic>
      <p:sp>
        <p:nvSpPr>
          <p:cNvPr id="50183" name="TextBox 12"/>
          <p:cNvSpPr txBox="1">
            <a:spLocks noChangeArrowheads="1"/>
          </p:cNvSpPr>
          <p:nvPr/>
        </p:nvSpPr>
        <p:spPr bwMode="auto">
          <a:xfrm>
            <a:off x="5181600" y="1066800"/>
            <a:ext cx="3352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r>
              <a:rPr lang="en-US" altLang="en-US">
                <a:solidFill>
                  <a:schemeClr val="bg1"/>
                </a:solidFill>
              </a:rPr>
              <a:t>Offender Classes taught at local jails with coordination with Career Center upon release.</a:t>
            </a:r>
          </a:p>
        </p:txBody>
      </p:sp>
      <p:sp>
        <p:nvSpPr>
          <p:cNvPr id="9" name="Shape 50"/>
          <p:cNvSpPr>
            <a:spLocks noGrp="1"/>
          </p:cNvSpPr>
          <p:nvPr>
            <p:ph type="title" idx="4294967295"/>
          </p:nvPr>
        </p:nvSpPr>
        <p:spPr>
          <a:xfrm>
            <a:off x="83127" y="0"/>
            <a:ext cx="7772400" cy="1058333"/>
          </a:xfrm>
          <a:ln w="12700">
            <a:miter lim="400000"/>
          </a:ln>
          <a:extLst>
            <a:ext uri="{C572A759-6A51-4108-AA02-DFA0A04FC94B}"/>
          </a:extLst>
        </p:spPr>
        <p:txBody>
          <a:bodyPr lIns="0" tIns="0" rIns="0" bIns="0">
            <a:normAutofit/>
          </a:bodyPr>
          <a:lstStyle/>
          <a:p>
            <a:pPr algn="l" eaLnBrk="1" fontAlgn="auto" hangingPunct="1">
              <a:spcBef>
                <a:spcPts val="0"/>
              </a:spcBef>
              <a:spcAft>
                <a:spcPts val="0"/>
              </a:spcAft>
              <a:defRPr sz="1800" b="0">
                <a:solidFill>
                  <a:srgbClr val="000000"/>
                </a:solidFill>
              </a:defRPr>
            </a:pPr>
            <a:r>
              <a:rPr lang="en-US" sz="3200" b="0" cap="all" dirty="0" err="1" smtClean="0">
                <a:solidFill>
                  <a:srgbClr val="294A9B">
                    <a:alpha val="80000"/>
                  </a:srgbClr>
                </a:solidFill>
                <a:latin typeface="Univers-Bold"/>
                <a:ea typeface="Univers-Bold"/>
                <a:cs typeface="Univers-Bold"/>
                <a:sym typeface="Univers-Bold"/>
              </a:rPr>
              <a:t>Hse</a:t>
            </a:r>
            <a:r>
              <a:rPr lang="en-US" sz="3200" b="0" cap="all" dirty="0" smtClean="0">
                <a:solidFill>
                  <a:srgbClr val="294A9B">
                    <a:alpha val="80000"/>
                  </a:srgbClr>
                </a:solidFill>
                <a:latin typeface="Univers-Bold"/>
                <a:ea typeface="Univers-Bold"/>
                <a:cs typeface="Univers-Bold"/>
                <a:sym typeface="Univers-Bold"/>
              </a:rPr>
              <a:t>/career center </a:t>
            </a:r>
            <a:r>
              <a:rPr lang="en-US" sz="3200" b="0" cap="all" dirty="0" smtClean="0">
                <a:solidFill>
                  <a:srgbClr val="FD6724">
                    <a:alpha val="80000"/>
                  </a:srgbClr>
                </a:solidFill>
                <a:latin typeface="Univers-Bold"/>
                <a:ea typeface="Univers-Bold"/>
                <a:cs typeface="Univers-Bold"/>
                <a:sym typeface="Univers-Bold"/>
              </a:rPr>
              <a:t>success</a:t>
            </a:r>
            <a:endParaRPr sz="3200" b="0" cap="all" dirty="0">
              <a:solidFill>
                <a:srgbClr val="FD6724">
                  <a:alpha val="80000"/>
                </a:srgbClr>
              </a:solidFill>
              <a:latin typeface="Univers-Bold"/>
              <a:ea typeface="Univers-Bold"/>
              <a:cs typeface="Univers-Bold"/>
              <a:sym typeface="Univers-Bold"/>
            </a:endParaRPr>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p:cNvSpPr>
            <a:spLocks noGrp="1"/>
          </p:cNvSpPr>
          <p:nvPr>
            <p:ph idx="4294967295"/>
          </p:nvPr>
        </p:nvSpPr>
        <p:spPr>
          <a:xfrm>
            <a:off x="914400" y="1627188"/>
            <a:ext cx="8229600" cy="4064000"/>
          </a:xfrm>
        </p:spPr>
        <p:txBody>
          <a:bodyPr/>
          <a:lstStyle/>
          <a:p>
            <a:endParaRPr lang="en-US" altLang="en-US" smtClean="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None/>
            </a:pPr>
            <a:endParaRPr lang="en-US" altLang="en-US" smtClean="0">
              <a:latin typeface="Calibri" panose="020F0502020204030204" pitchFamily="34" charset="0"/>
              <a:ea typeface="Calibri" panose="020F0502020204030204" pitchFamily="34" charset="0"/>
              <a:cs typeface="Calibri" panose="020F0502020204030204" pitchFamily="34" charset="0"/>
            </a:endParaRPr>
          </a:p>
        </p:txBody>
      </p:sp>
      <p:pic>
        <p:nvPicPr>
          <p:cNvPr id="52227" name="Picture 3" descr="2128-Workforce-18x48-map-new.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524000"/>
            <a:ext cx="7391400" cy="282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4" descr="CareerCenter_ME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24688" y="7938"/>
            <a:ext cx="213360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5" descr="Workforce-Colo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8313" y="4419600"/>
            <a:ext cx="3289300"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2" descr="http://www.economicmodeling.com/wp-content/uploads/NWTN-Workforce-Boar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4344988"/>
            <a:ext cx="3276600" cy="139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hape 50"/>
          <p:cNvSpPr>
            <a:spLocks noGrp="1"/>
          </p:cNvSpPr>
          <p:nvPr>
            <p:ph type="title" idx="4294967295"/>
          </p:nvPr>
        </p:nvSpPr>
        <p:spPr>
          <a:xfrm>
            <a:off x="83127" y="0"/>
            <a:ext cx="7772400" cy="1058333"/>
          </a:xfrm>
          <a:ln w="12700">
            <a:miter lim="400000"/>
          </a:ln>
          <a:extLst>
            <a:ext uri="{C572A759-6A51-4108-AA02-DFA0A04FC94B}"/>
          </a:extLst>
        </p:spPr>
        <p:txBody>
          <a:bodyPr lIns="0" tIns="0" rIns="0" bIns="0">
            <a:normAutofit/>
          </a:bodyPr>
          <a:lstStyle/>
          <a:p>
            <a:pPr algn="l" eaLnBrk="1" fontAlgn="auto" hangingPunct="1">
              <a:spcBef>
                <a:spcPts val="0"/>
              </a:spcBef>
              <a:spcAft>
                <a:spcPts val="0"/>
              </a:spcAft>
              <a:defRPr sz="1800" b="0">
                <a:solidFill>
                  <a:srgbClr val="000000"/>
                </a:solidFill>
              </a:defRPr>
            </a:pPr>
            <a:r>
              <a:rPr lang="en-US" sz="3200" b="0" cap="all" dirty="0" err="1" smtClean="0">
                <a:solidFill>
                  <a:srgbClr val="294A9B">
                    <a:alpha val="80000"/>
                  </a:srgbClr>
                </a:solidFill>
                <a:latin typeface="Univers-Bold"/>
                <a:ea typeface="Univers-Bold"/>
                <a:cs typeface="Univers-Bold"/>
                <a:sym typeface="Univers-Bold"/>
              </a:rPr>
              <a:t>Tanf</a:t>
            </a:r>
            <a:r>
              <a:rPr lang="en-US" sz="3200" b="0" cap="all" dirty="0" smtClean="0">
                <a:solidFill>
                  <a:srgbClr val="294A9B">
                    <a:alpha val="80000"/>
                  </a:srgbClr>
                </a:solidFill>
                <a:latin typeface="Univers-Bold"/>
                <a:ea typeface="Univers-Bold"/>
                <a:cs typeface="Univers-Bold"/>
                <a:sym typeface="Univers-Bold"/>
              </a:rPr>
              <a:t> coordination in </a:t>
            </a:r>
            <a:br>
              <a:rPr lang="en-US" sz="3200" b="0" cap="all" dirty="0" smtClean="0">
                <a:solidFill>
                  <a:srgbClr val="294A9B">
                    <a:alpha val="80000"/>
                  </a:srgbClr>
                </a:solidFill>
                <a:latin typeface="Univers-Bold"/>
                <a:ea typeface="Univers-Bold"/>
                <a:cs typeface="Univers-Bold"/>
                <a:sym typeface="Univers-Bold"/>
              </a:rPr>
            </a:br>
            <a:r>
              <a:rPr lang="en-US" sz="3200" b="0" cap="all" dirty="0" err="1" smtClean="0">
                <a:solidFill>
                  <a:srgbClr val="FD6724"/>
                </a:solidFill>
                <a:latin typeface="Univers-Bold"/>
                <a:ea typeface="Univers-Bold"/>
                <a:cs typeface="Univers-Bold"/>
                <a:sym typeface="Univers-Bold"/>
              </a:rPr>
              <a:t>tennessee</a:t>
            </a:r>
            <a:endParaRPr sz="3200" b="0" cap="all" dirty="0">
              <a:solidFill>
                <a:srgbClr val="FD6724"/>
              </a:solidFill>
              <a:latin typeface="Univers-Bold"/>
              <a:ea typeface="Univers-Bold"/>
              <a:cs typeface="Univers-Bold"/>
              <a:sym typeface="Univers-Bold"/>
            </a:endParaRPr>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ontent Placeholder 2"/>
          <p:cNvSpPr>
            <a:spLocks noGrp="1"/>
          </p:cNvSpPr>
          <p:nvPr>
            <p:ph idx="4294967295"/>
          </p:nvPr>
        </p:nvSpPr>
        <p:spPr>
          <a:xfrm>
            <a:off x="249238" y="1149350"/>
            <a:ext cx="8229600" cy="5257800"/>
          </a:xfrm>
        </p:spPr>
        <p:txBody>
          <a:bodyPr/>
          <a:lstStyle/>
          <a:p>
            <a:pPr>
              <a:buClr>
                <a:srgbClr val="FD6724"/>
              </a:buClr>
              <a:buFont typeface="Courier New" panose="02070309020205020404" pitchFamily="49" charset="0"/>
              <a:buChar char="o"/>
              <a:defRPr/>
            </a:pPr>
            <a:r>
              <a:rPr lang="en-US" altLang="en-US" sz="2400" dirty="0" smtClean="0">
                <a:solidFill>
                  <a:schemeClr val="tx1">
                    <a:lumMod val="75000"/>
                    <a:lumOff val="25000"/>
                  </a:schemeClr>
                </a:solidFill>
                <a:latin typeface="Univers" pitchFamily="34" charset="0"/>
                <a:ea typeface="Calibri" pitchFamily="34" charset="0"/>
                <a:cs typeface="Calibri" pitchFamily="34" charset="0"/>
              </a:rPr>
              <a:t>TO AJC</a:t>
            </a:r>
          </a:p>
          <a:p>
            <a:pPr lvl="1">
              <a:buClr>
                <a:srgbClr val="FD6724"/>
              </a:buClr>
              <a:buFont typeface="Courier New" panose="02070309020205020404" pitchFamily="49" charset="0"/>
              <a:buChar char="o"/>
              <a:defRPr/>
            </a:pPr>
            <a:r>
              <a:rPr lang="en-US" altLang="en-US" sz="2400" dirty="0" smtClean="0">
                <a:solidFill>
                  <a:schemeClr val="tx1">
                    <a:lumMod val="75000"/>
                    <a:lumOff val="25000"/>
                  </a:schemeClr>
                </a:solidFill>
                <a:latin typeface="Univers" pitchFamily="34" charset="0"/>
                <a:ea typeface="Calibri" pitchFamily="34" charset="0"/>
                <a:cs typeface="Calibri" pitchFamily="34" charset="0"/>
              </a:rPr>
              <a:t>Increased AJC traffic</a:t>
            </a:r>
          </a:p>
          <a:p>
            <a:pPr lvl="1">
              <a:buClr>
                <a:srgbClr val="FD6724"/>
              </a:buClr>
              <a:buFont typeface="Courier New" panose="02070309020205020404" pitchFamily="49" charset="0"/>
              <a:buChar char="o"/>
              <a:defRPr/>
            </a:pPr>
            <a:r>
              <a:rPr lang="en-US" altLang="en-US" sz="2400" dirty="0" smtClean="0">
                <a:solidFill>
                  <a:schemeClr val="tx1">
                    <a:lumMod val="75000"/>
                    <a:lumOff val="25000"/>
                  </a:schemeClr>
                </a:solidFill>
                <a:latin typeface="Univers" pitchFamily="34" charset="0"/>
                <a:ea typeface="Calibri" pitchFamily="34" charset="0"/>
                <a:cs typeface="Calibri" pitchFamily="34" charset="0"/>
              </a:rPr>
              <a:t>Diversified the customer base</a:t>
            </a:r>
          </a:p>
          <a:p>
            <a:pPr lvl="1">
              <a:buClr>
                <a:srgbClr val="FD6724"/>
              </a:buClr>
              <a:buFont typeface="Courier New" panose="02070309020205020404" pitchFamily="49" charset="0"/>
              <a:buChar char="o"/>
              <a:defRPr/>
            </a:pPr>
            <a:r>
              <a:rPr lang="en-US" altLang="en-US" sz="2400" dirty="0" smtClean="0">
                <a:solidFill>
                  <a:schemeClr val="tx1">
                    <a:lumMod val="75000"/>
                    <a:lumOff val="25000"/>
                  </a:schemeClr>
                </a:solidFill>
                <a:latin typeface="Univers" pitchFamily="34" charset="0"/>
                <a:ea typeface="Calibri" pitchFamily="34" charset="0"/>
                <a:cs typeface="Calibri" pitchFamily="34" charset="0"/>
              </a:rPr>
              <a:t>Provided additional staff/services</a:t>
            </a:r>
          </a:p>
          <a:p>
            <a:pPr lvl="1">
              <a:buClr>
                <a:srgbClr val="FD6724"/>
              </a:buClr>
              <a:buFont typeface="Courier New" panose="02070309020205020404" pitchFamily="49" charset="0"/>
              <a:buChar char="o"/>
              <a:defRPr/>
            </a:pPr>
            <a:r>
              <a:rPr lang="en-US" altLang="en-US" sz="2400" dirty="0" smtClean="0">
                <a:solidFill>
                  <a:schemeClr val="tx1">
                    <a:lumMod val="75000"/>
                    <a:lumOff val="25000"/>
                  </a:schemeClr>
                </a:solidFill>
                <a:latin typeface="Univers" pitchFamily="34" charset="0"/>
                <a:ea typeface="Calibri" pitchFamily="34" charset="0"/>
                <a:cs typeface="Calibri" pitchFamily="34" charset="0"/>
              </a:rPr>
              <a:t>Resulted in substantial cost savings</a:t>
            </a:r>
          </a:p>
          <a:p>
            <a:pPr>
              <a:buClr>
                <a:srgbClr val="FD6724"/>
              </a:buClr>
              <a:buFont typeface="Courier New" panose="02070309020205020404" pitchFamily="49" charset="0"/>
              <a:buChar char="o"/>
              <a:defRPr/>
            </a:pPr>
            <a:r>
              <a:rPr lang="en-US" altLang="en-US" sz="2400" dirty="0" smtClean="0">
                <a:solidFill>
                  <a:schemeClr val="tx1">
                    <a:lumMod val="75000"/>
                    <a:lumOff val="25000"/>
                  </a:schemeClr>
                </a:solidFill>
                <a:latin typeface="Univers" pitchFamily="34" charset="0"/>
                <a:ea typeface="Calibri" pitchFamily="34" charset="0"/>
                <a:cs typeface="Calibri" pitchFamily="34" charset="0"/>
              </a:rPr>
              <a:t>TO TANF</a:t>
            </a:r>
          </a:p>
          <a:p>
            <a:pPr lvl="1">
              <a:buClr>
                <a:srgbClr val="FD6724"/>
              </a:buClr>
              <a:buFont typeface="Courier New" panose="02070309020205020404" pitchFamily="49" charset="0"/>
              <a:buChar char="o"/>
              <a:defRPr/>
            </a:pPr>
            <a:r>
              <a:rPr lang="en-US" altLang="en-US" sz="2400" dirty="0" smtClean="0">
                <a:solidFill>
                  <a:schemeClr val="tx1">
                    <a:lumMod val="75000"/>
                    <a:lumOff val="25000"/>
                  </a:schemeClr>
                </a:solidFill>
                <a:latin typeface="Univers" pitchFamily="34" charset="0"/>
                <a:ea typeface="Calibri" pitchFamily="34" charset="0"/>
                <a:cs typeface="Calibri" pitchFamily="34" charset="0"/>
              </a:rPr>
              <a:t>Access to Career Services</a:t>
            </a:r>
          </a:p>
          <a:p>
            <a:pPr lvl="1">
              <a:buClr>
                <a:srgbClr val="FD6724"/>
              </a:buClr>
              <a:buFont typeface="Courier New" panose="02070309020205020404" pitchFamily="49" charset="0"/>
              <a:buChar char="o"/>
              <a:defRPr/>
            </a:pPr>
            <a:r>
              <a:rPr lang="en-US" altLang="en-US" sz="2400" dirty="0" smtClean="0">
                <a:solidFill>
                  <a:schemeClr val="tx1">
                    <a:lumMod val="75000"/>
                    <a:lumOff val="25000"/>
                  </a:schemeClr>
                </a:solidFill>
                <a:latin typeface="Univers" pitchFamily="34" charset="0"/>
                <a:ea typeface="Calibri" pitchFamily="34" charset="0"/>
                <a:cs typeface="Calibri" pitchFamily="34" charset="0"/>
              </a:rPr>
              <a:t>WIOA Training Enrollments</a:t>
            </a:r>
          </a:p>
          <a:p>
            <a:pPr lvl="1">
              <a:buClr>
                <a:srgbClr val="FD6724"/>
              </a:buClr>
              <a:buFont typeface="Courier New" panose="02070309020205020404" pitchFamily="49" charset="0"/>
              <a:buChar char="o"/>
              <a:defRPr/>
            </a:pPr>
            <a:r>
              <a:rPr lang="en-US" altLang="en-US" sz="2400" dirty="0" smtClean="0">
                <a:solidFill>
                  <a:schemeClr val="tx1">
                    <a:lumMod val="75000"/>
                    <a:lumOff val="25000"/>
                  </a:schemeClr>
                </a:solidFill>
                <a:latin typeface="Univers" pitchFamily="34" charset="0"/>
                <a:ea typeface="Calibri" pitchFamily="34" charset="0"/>
                <a:cs typeface="Calibri" pitchFamily="34" charset="0"/>
              </a:rPr>
              <a:t>Professional Environment-Interaction with Job Seekers and Employers at AJC</a:t>
            </a:r>
          </a:p>
          <a:p>
            <a:pPr>
              <a:buFont typeface="Arial" panose="020B0604020202020204" pitchFamily="34" charset="0"/>
              <a:buNone/>
              <a:defRPr/>
            </a:pPr>
            <a:endParaRPr lang="en-US" altLang="en-US" dirty="0" smtClean="0">
              <a:latin typeface="Calibri" pitchFamily="34" charset="0"/>
              <a:ea typeface="Calibri" pitchFamily="34" charset="0"/>
              <a:cs typeface="Calibri" pitchFamily="34" charset="0"/>
            </a:endParaRPr>
          </a:p>
        </p:txBody>
      </p:sp>
      <p:sp>
        <p:nvSpPr>
          <p:cNvPr id="4" name="Shape 50"/>
          <p:cNvSpPr>
            <a:spLocks noGrp="1"/>
          </p:cNvSpPr>
          <p:nvPr>
            <p:ph type="title" idx="4294967295"/>
          </p:nvPr>
        </p:nvSpPr>
        <p:spPr>
          <a:xfrm>
            <a:off x="83127" y="0"/>
            <a:ext cx="7772400" cy="1058333"/>
          </a:xfrm>
          <a:ln w="12700">
            <a:miter lim="400000"/>
          </a:ln>
          <a:extLst>
            <a:ext uri="{C572A759-6A51-4108-AA02-DFA0A04FC94B}"/>
          </a:extLst>
        </p:spPr>
        <p:txBody>
          <a:bodyPr lIns="0" tIns="0" rIns="0" bIns="0">
            <a:normAutofit/>
          </a:bodyPr>
          <a:lstStyle/>
          <a:p>
            <a:pPr algn="l" eaLnBrk="1" fontAlgn="auto" hangingPunct="1">
              <a:spcBef>
                <a:spcPts val="0"/>
              </a:spcBef>
              <a:spcAft>
                <a:spcPts val="0"/>
              </a:spcAft>
              <a:defRPr sz="1800" b="0">
                <a:solidFill>
                  <a:srgbClr val="000000"/>
                </a:solidFill>
              </a:defRPr>
            </a:pPr>
            <a:r>
              <a:rPr lang="en-US" sz="3200" b="0" cap="all" dirty="0" err="1" smtClean="0">
                <a:solidFill>
                  <a:srgbClr val="294A9B">
                    <a:alpha val="80000"/>
                  </a:srgbClr>
                </a:solidFill>
                <a:latin typeface="Univers-Bold"/>
                <a:ea typeface="Univers-Bold"/>
                <a:cs typeface="Univers-Bold"/>
                <a:sym typeface="Univers-Bold"/>
              </a:rPr>
              <a:t>Tanf</a:t>
            </a:r>
            <a:r>
              <a:rPr lang="en-US" sz="3200" b="0" cap="all" dirty="0" smtClean="0">
                <a:solidFill>
                  <a:srgbClr val="294A9B">
                    <a:alpha val="80000"/>
                  </a:srgbClr>
                </a:solidFill>
                <a:latin typeface="Univers-Bold"/>
                <a:ea typeface="Univers-Bold"/>
                <a:cs typeface="Univers-Bold"/>
                <a:sym typeface="Univers-Bold"/>
              </a:rPr>
              <a:t> coordination </a:t>
            </a:r>
            <a:r>
              <a:rPr lang="en-US" sz="3200" b="0" cap="all" dirty="0" smtClean="0">
                <a:solidFill>
                  <a:srgbClr val="FD6724">
                    <a:alpha val="80000"/>
                  </a:srgbClr>
                </a:solidFill>
                <a:latin typeface="Univers-Bold"/>
                <a:ea typeface="Univers-Bold"/>
                <a:cs typeface="Univers-Bold"/>
                <a:sym typeface="Univers-Bold"/>
              </a:rPr>
              <a:t>benefits</a:t>
            </a:r>
            <a:endParaRPr sz="3200" b="0" cap="all" dirty="0">
              <a:solidFill>
                <a:srgbClr val="FD6724">
                  <a:alpha val="80000"/>
                </a:srgbClr>
              </a:solidFill>
              <a:latin typeface="Univers-Bold"/>
              <a:ea typeface="Univers-Bold"/>
              <a:cs typeface="Univers-Bold"/>
              <a:sym typeface="Univers-Bold"/>
            </a:endParaRPr>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p:cNvSpPr>
            <a:spLocks noGrp="1"/>
          </p:cNvSpPr>
          <p:nvPr>
            <p:ph idx="4294967295"/>
          </p:nvPr>
        </p:nvSpPr>
        <p:spPr>
          <a:xfrm>
            <a:off x="311150" y="1520825"/>
            <a:ext cx="8229600" cy="4525963"/>
          </a:xfrm>
        </p:spPr>
        <p:txBody>
          <a:bodyPr/>
          <a:lstStyle/>
          <a:p>
            <a:pPr>
              <a:buClr>
                <a:srgbClr val="FD6724"/>
              </a:buClr>
              <a:buFont typeface="Courier New" panose="02070309020205020404" pitchFamily="49" charset="0"/>
              <a:buChar char="o"/>
              <a:defRPr/>
            </a:pPr>
            <a:r>
              <a:rPr lang="en-US" altLang="en-US" sz="2400" dirty="0" smtClean="0">
                <a:solidFill>
                  <a:schemeClr val="tx1">
                    <a:lumMod val="75000"/>
                    <a:lumOff val="25000"/>
                  </a:schemeClr>
                </a:solidFill>
                <a:latin typeface="Univers" pitchFamily="34" charset="0"/>
                <a:ea typeface="Calibri" pitchFamily="34" charset="0"/>
                <a:cs typeface="Calibri" pitchFamily="34" charset="0"/>
              </a:rPr>
              <a:t>Partners in 1 comprehensive and 9 affiliate sites</a:t>
            </a:r>
          </a:p>
          <a:p>
            <a:pPr>
              <a:buClr>
                <a:srgbClr val="FD6724"/>
              </a:buClr>
              <a:buFont typeface="Courier New" panose="02070309020205020404" pitchFamily="49" charset="0"/>
              <a:buChar char="o"/>
              <a:defRPr/>
            </a:pPr>
            <a:endParaRPr lang="en-US" altLang="en-US" sz="2400" dirty="0" smtClean="0">
              <a:solidFill>
                <a:schemeClr val="tx1">
                  <a:lumMod val="75000"/>
                  <a:lumOff val="25000"/>
                </a:schemeClr>
              </a:solidFill>
              <a:latin typeface="Univers" pitchFamily="34" charset="0"/>
              <a:ea typeface="Calibri" pitchFamily="34" charset="0"/>
              <a:cs typeface="Calibri" pitchFamily="34" charset="0"/>
            </a:endParaRPr>
          </a:p>
          <a:p>
            <a:pPr>
              <a:buClr>
                <a:srgbClr val="FD6724"/>
              </a:buClr>
              <a:buFont typeface="Courier New" panose="02070309020205020404" pitchFamily="49" charset="0"/>
              <a:buChar char="o"/>
              <a:defRPr/>
            </a:pPr>
            <a:r>
              <a:rPr lang="en-US" altLang="en-US" sz="2400" dirty="0" smtClean="0">
                <a:solidFill>
                  <a:schemeClr val="tx1">
                    <a:lumMod val="75000"/>
                    <a:lumOff val="25000"/>
                  </a:schemeClr>
                </a:solidFill>
                <a:latin typeface="Univers" pitchFamily="34" charset="0"/>
                <a:ea typeface="Calibri" pitchFamily="34" charset="0"/>
                <a:cs typeface="Calibri" pitchFamily="34" charset="0"/>
              </a:rPr>
              <a:t>Monthly traffic increase -1,250 TANF customers</a:t>
            </a:r>
          </a:p>
          <a:p>
            <a:pPr>
              <a:buClr>
                <a:srgbClr val="FD6724"/>
              </a:buClr>
              <a:buFont typeface="Courier New" panose="02070309020205020404" pitchFamily="49" charset="0"/>
              <a:buChar char="o"/>
              <a:defRPr/>
            </a:pPr>
            <a:endParaRPr lang="en-US" altLang="en-US" sz="2400" dirty="0" smtClean="0">
              <a:solidFill>
                <a:schemeClr val="tx1">
                  <a:lumMod val="75000"/>
                  <a:lumOff val="25000"/>
                </a:schemeClr>
              </a:solidFill>
              <a:latin typeface="Univers" pitchFamily="34" charset="0"/>
              <a:ea typeface="Calibri" pitchFamily="34" charset="0"/>
              <a:cs typeface="Calibri" pitchFamily="34" charset="0"/>
            </a:endParaRPr>
          </a:p>
          <a:p>
            <a:pPr>
              <a:buClr>
                <a:srgbClr val="FD6724"/>
              </a:buClr>
              <a:buFont typeface="Courier New" panose="02070309020205020404" pitchFamily="49" charset="0"/>
              <a:buChar char="o"/>
              <a:defRPr/>
            </a:pPr>
            <a:r>
              <a:rPr lang="en-US" altLang="en-US" sz="2400" dirty="0" smtClean="0">
                <a:solidFill>
                  <a:schemeClr val="tx1">
                    <a:lumMod val="75000"/>
                    <a:lumOff val="25000"/>
                  </a:schemeClr>
                </a:solidFill>
                <a:latin typeface="Univers" pitchFamily="34" charset="0"/>
                <a:ea typeface="Calibri" pitchFamily="34" charset="0"/>
                <a:cs typeface="Calibri" pitchFamily="34" charset="0"/>
              </a:rPr>
              <a:t>Annual traffic increase – 15,000 TANF Customers</a:t>
            </a:r>
          </a:p>
          <a:p>
            <a:pPr>
              <a:buClr>
                <a:srgbClr val="FD6724"/>
              </a:buClr>
              <a:buFont typeface="Courier New" panose="02070309020205020404" pitchFamily="49" charset="0"/>
              <a:buChar char="o"/>
              <a:defRPr/>
            </a:pPr>
            <a:endParaRPr lang="en-US" altLang="en-US" sz="2400" dirty="0" smtClean="0">
              <a:solidFill>
                <a:schemeClr val="tx1">
                  <a:lumMod val="75000"/>
                  <a:lumOff val="25000"/>
                </a:schemeClr>
              </a:solidFill>
              <a:latin typeface="Univers" pitchFamily="34" charset="0"/>
              <a:ea typeface="Calibri" pitchFamily="34" charset="0"/>
              <a:cs typeface="Calibri" pitchFamily="34" charset="0"/>
            </a:endParaRPr>
          </a:p>
          <a:p>
            <a:pPr>
              <a:buClr>
                <a:srgbClr val="FD6724"/>
              </a:buClr>
              <a:buFont typeface="Courier New" panose="02070309020205020404" pitchFamily="49" charset="0"/>
              <a:buChar char="o"/>
              <a:defRPr/>
            </a:pPr>
            <a:r>
              <a:rPr lang="en-US" altLang="en-US" sz="2400" dirty="0" smtClean="0">
                <a:solidFill>
                  <a:schemeClr val="tx1">
                    <a:lumMod val="75000"/>
                    <a:lumOff val="25000"/>
                  </a:schemeClr>
                </a:solidFill>
                <a:latin typeface="Univers" pitchFamily="34" charset="0"/>
                <a:ea typeface="Calibri" pitchFamily="34" charset="0"/>
                <a:cs typeface="Calibri" pitchFamily="34" charset="0"/>
              </a:rPr>
              <a:t>Expanding to include additional comprehensive center July 1</a:t>
            </a:r>
          </a:p>
        </p:txBody>
      </p:sp>
      <p:pic>
        <p:nvPicPr>
          <p:cNvPr id="7170" name="Picture 2" descr="http://www.bankonyourself.com/wp-content/uploads/Herd-of-people-300x199.jpg"/>
          <p:cNvPicPr>
            <a:picLocks noChangeAspect="1" noChangeArrowheads="1"/>
          </p:cNvPicPr>
          <p:nvPr/>
        </p:nvPicPr>
        <p:blipFill>
          <a:blip r:embed="rId2" cstate="print"/>
          <a:srcRect/>
          <a:stretch>
            <a:fillRect/>
          </a:stretch>
        </p:blipFill>
        <p:spPr bwMode="auto">
          <a:xfrm>
            <a:off x="2997200" y="4648200"/>
            <a:ext cx="2857500" cy="1895475"/>
          </a:xfrm>
          <a:prstGeom prst="rect">
            <a:avLst/>
          </a:prstGeom>
          <a:ln>
            <a:noFill/>
          </a:ln>
          <a:effectLst>
            <a:softEdge rad="112500"/>
          </a:effectLst>
        </p:spPr>
      </p:pic>
      <p:sp>
        <p:nvSpPr>
          <p:cNvPr id="5" name="Shape 50"/>
          <p:cNvSpPr>
            <a:spLocks noGrp="1"/>
          </p:cNvSpPr>
          <p:nvPr>
            <p:ph type="title" idx="4294967295"/>
          </p:nvPr>
        </p:nvSpPr>
        <p:spPr>
          <a:xfrm>
            <a:off x="83127" y="0"/>
            <a:ext cx="7772400" cy="1058333"/>
          </a:xfrm>
          <a:ln w="12700">
            <a:miter lim="400000"/>
          </a:ln>
          <a:extLst>
            <a:ext uri="{C572A759-6A51-4108-AA02-DFA0A04FC94B}"/>
          </a:extLst>
        </p:spPr>
        <p:txBody>
          <a:bodyPr lIns="0" tIns="0" rIns="0" bIns="0">
            <a:normAutofit/>
          </a:bodyPr>
          <a:lstStyle/>
          <a:p>
            <a:pPr algn="l" eaLnBrk="1" fontAlgn="auto" hangingPunct="1">
              <a:spcBef>
                <a:spcPts val="0"/>
              </a:spcBef>
              <a:spcAft>
                <a:spcPts val="0"/>
              </a:spcAft>
              <a:defRPr sz="1800" b="0">
                <a:solidFill>
                  <a:srgbClr val="000000"/>
                </a:solidFill>
              </a:defRPr>
            </a:pPr>
            <a:r>
              <a:rPr lang="en-US" sz="3200" b="0" cap="all" dirty="0" smtClean="0">
                <a:solidFill>
                  <a:srgbClr val="294A9B">
                    <a:alpha val="80000"/>
                  </a:srgbClr>
                </a:solidFill>
                <a:latin typeface="Univers-Bold"/>
                <a:ea typeface="Univers-Bold"/>
                <a:cs typeface="Univers-Bold"/>
                <a:sym typeface="Univers-Bold"/>
              </a:rPr>
              <a:t>Increased </a:t>
            </a:r>
            <a:r>
              <a:rPr lang="en-US" sz="3200" b="0" cap="all" dirty="0" err="1" smtClean="0">
                <a:solidFill>
                  <a:srgbClr val="294A9B">
                    <a:alpha val="80000"/>
                  </a:srgbClr>
                </a:solidFill>
                <a:latin typeface="Univers-Bold"/>
                <a:ea typeface="Univers-Bold"/>
                <a:cs typeface="Univers-Bold"/>
                <a:sym typeface="Univers-Bold"/>
              </a:rPr>
              <a:t>ajc</a:t>
            </a:r>
            <a:r>
              <a:rPr lang="en-US" sz="3200" b="0" cap="all" dirty="0" smtClean="0">
                <a:solidFill>
                  <a:srgbClr val="294A9B">
                    <a:alpha val="80000"/>
                  </a:srgbClr>
                </a:solidFill>
                <a:latin typeface="Univers-Bold"/>
                <a:ea typeface="Univers-Bold"/>
                <a:cs typeface="Univers-Bold"/>
                <a:sym typeface="Univers-Bold"/>
              </a:rPr>
              <a:t> </a:t>
            </a:r>
            <a:r>
              <a:rPr lang="en-US" sz="3200" b="0" cap="all" dirty="0" smtClean="0">
                <a:solidFill>
                  <a:srgbClr val="FD6724">
                    <a:alpha val="80000"/>
                  </a:srgbClr>
                </a:solidFill>
                <a:latin typeface="Univers-Bold"/>
                <a:ea typeface="Univers-Bold"/>
                <a:cs typeface="Univers-Bold"/>
                <a:sym typeface="Univers-Bold"/>
              </a:rPr>
              <a:t>traffic</a:t>
            </a:r>
            <a:endParaRPr sz="3200" b="0" cap="all" dirty="0">
              <a:solidFill>
                <a:srgbClr val="FD6724">
                  <a:alpha val="80000"/>
                </a:srgbClr>
              </a:solidFill>
              <a:latin typeface="Univers-Bold"/>
              <a:ea typeface="Univers-Bold"/>
              <a:cs typeface="Univers-Bold"/>
              <a:sym typeface="Univers-Bold"/>
            </a:endParaRPr>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2"/>
          <p:cNvSpPr>
            <a:spLocks noGrp="1"/>
          </p:cNvSpPr>
          <p:nvPr>
            <p:ph idx="4294967295"/>
          </p:nvPr>
        </p:nvSpPr>
        <p:spPr>
          <a:xfrm>
            <a:off x="2481263" y="1484313"/>
            <a:ext cx="5861050" cy="1552575"/>
          </a:xfrm>
        </p:spPr>
        <p:txBody>
          <a:bodyPr/>
          <a:lstStyle/>
          <a:p>
            <a:pPr>
              <a:defRPr/>
            </a:pPr>
            <a:r>
              <a:rPr lang="en-US" altLang="en-US" sz="2400" dirty="0" smtClean="0">
                <a:solidFill>
                  <a:schemeClr val="tx1">
                    <a:lumMod val="75000"/>
                    <a:lumOff val="25000"/>
                  </a:schemeClr>
                </a:solidFill>
                <a:latin typeface="Univers" pitchFamily="34" charset="0"/>
                <a:ea typeface="Calibri" pitchFamily="34" charset="0"/>
                <a:cs typeface="Calibri" pitchFamily="34" charset="0"/>
              </a:rPr>
              <a:t>Interaction between customers</a:t>
            </a:r>
          </a:p>
          <a:p>
            <a:pPr>
              <a:defRPr/>
            </a:pPr>
            <a:r>
              <a:rPr lang="en-US" altLang="en-US" sz="2400" dirty="0" smtClean="0">
                <a:solidFill>
                  <a:schemeClr val="tx1">
                    <a:lumMod val="75000"/>
                    <a:lumOff val="25000"/>
                  </a:schemeClr>
                </a:solidFill>
                <a:latin typeface="Univers" pitchFamily="34" charset="0"/>
                <a:ea typeface="Calibri" pitchFamily="34" charset="0"/>
                <a:cs typeface="Calibri" pitchFamily="34" charset="0"/>
              </a:rPr>
              <a:t>Professional environment</a:t>
            </a:r>
          </a:p>
          <a:p>
            <a:pPr>
              <a:defRPr/>
            </a:pPr>
            <a:endParaRPr lang="en-US" altLang="en-US" sz="2400" dirty="0" smtClean="0">
              <a:latin typeface="Calibri" pitchFamily="34" charset="0"/>
              <a:ea typeface="Calibri" pitchFamily="34" charset="0"/>
              <a:cs typeface="Calibri" pitchFamily="34" charset="0"/>
            </a:endParaRPr>
          </a:p>
        </p:txBody>
      </p:sp>
      <p:pic>
        <p:nvPicPr>
          <p:cNvPr id="55299" name="Picture 2" descr="http://kimboxinspires.com/wp-content/uploads/2011/03/Working-mom-squa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1263" y="2608263"/>
            <a:ext cx="3581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hape 50"/>
          <p:cNvSpPr>
            <a:spLocks noGrp="1"/>
          </p:cNvSpPr>
          <p:nvPr>
            <p:ph type="title" idx="4294967295"/>
          </p:nvPr>
        </p:nvSpPr>
        <p:spPr>
          <a:xfrm>
            <a:off x="83127" y="0"/>
            <a:ext cx="7772400" cy="1058333"/>
          </a:xfrm>
          <a:ln w="12700">
            <a:miter lim="400000"/>
          </a:ln>
          <a:extLst>
            <a:ext uri="{C572A759-6A51-4108-AA02-DFA0A04FC94B}"/>
          </a:extLst>
        </p:spPr>
        <p:txBody>
          <a:bodyPr lIns="0" tIns="0" rIns="0" bIns="0">
            <a:normAutofit/>
          </a:bodyPr>
          <a:lstStyle/>
          <a:p>
            <a:pPr algn="l" eaLnBrk="1" fontAlgn="auto" hangingPunct="1">
              <a:spcBef>
                <a:spcPts val="0"/>
              </a:spcBef>
              <a:spcAft>
                <a:spcPts val="0"/>
              </a:spcAft>
              <a:defRPr sz="1800" b="0">
                <a:solidFill>
                  <a:srgbClr val="000000"/>
                </a:solidFill>
              </a:defRPr>
            </a:pPr>
            <a:r>
              <a:rPr lang="en-US" sz="3200" b="0" cap="all" dirty="0" smtClean="0">
                <a:solidFill>
                  <a:srgbClr val="294A9B">
                    <a:alpha val="80000"/>
                  </a:srgbClr>
                </a:solidFill>
                <a:latin typeface="Univers-Bold"/>
                <a:ea typeface="Univers-Bold"/>
                <a:cs typeface="Univers-Bold"/>
                <a:sym typeface="Univers-Bold"/>
              </a:rPr>
              <a:t>Expanded customer </a:t>
            </a:r>
            <a:r>
              <a:rPr lang="en-US" sz="3200" b="0" cap="all" dirty="0" smtClean="0">
                <a:solidFill>
                  <a:srgbClr val="FD6724">
                    <a:alpha val="80000"/>
                  </a:srgbClr>
                </a:solidFill>
                <a:latin typeface="Univers-Bold"/>
                <a:ea typeface="Univers-Bold"/>
                <a:cs typeface="Univers-Bold"/>
                <a:sym typeface="Univers-Bold"/>
              </a:rPr>
              <a:t>base</a:t>
            </a:r>
            <a:endParaRPr sz="3200" b="0" cap="all" dirty="0">
              <a:solidFill>
                <a:srgbClr val="FD6724">
                  <a:alpha val="80000"/>
                </a:srgbClr>
              </a:solidFill>
              <a:latin typeface="Univers-Bold"/>
              <a:ea typeface="Univers-Bold"/>
              <a:cs typeface="Univers-Bold"/>
              <a:sym typeface="Univers-Bold"/>
            </a:endParaRPr>
          </a:p>
        </p:txBody>
      </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Content Placeholder 2"/>
          <p:cNvSpPr>
            <a:spLocks noGrp="1"/>
          </p:cNvSpPr>
          <p:nvPr>
            <p:ph idx="4294967295"/>
          </p:nvPr>
        </p:nvSpPr>
        <p:spPr>
          <a:xfrm>
            <a:off x="425450" y="1600200"/>
            <a:ext cx="8229600" cy="5257800"/>
          </a:xfrm>
        </p:spPr>
        <p:txBody>
          <a:bodyPr/>
          <a:lstStyle/>
          <a:p>
            <a:pPr>
              <a:buClr>
                <a:srgbClr val="FD6724"/>
              </a:buClr>
              <a:buFont typeface="Courier New" panose="02070309020205020404" pitchFamily="49" charset="0"/>
              <a:buChar char="o"/>
              <a:defRPr/>
            </a:pPr>
            <a:r>
              <a:rPr lang="en-US" altLang="en-US" dirty="0" smtClean="0">
                <a:solidFill>
                  <a:schemeClr val="tx1">
                    <a:lumMod val="75000"/>
                    <a:lumOff val="25000"/>
                  </a:schemeClr>
                </a:solidFill>
                <a:latin typeface="Calibri" pitchFamily="34" charset="0"/>
                <a:ea typeface="Calibri" pitchFamily="34" charset="0"/>
                <a:cs typeface="Calibri" pitchFamily="34" charset="0"/>
              </a:rPr>
              <a:t>Welcome Function</a:t>
            </a:r>
          </a:p>
          <a:p>
            <a:pPr lvl="1">
              <a:buClr>
                <a:srgbClr val="FD6724"/>
              </a:buClr>
              <a:buFont typeface="Courier New" panose="02070309020205020404" pitchFamily="49" charset="0"/>
              <a:buChar char="o"/>
              <a:defRPr/>
            </a:pPr>
            <a:r>
              <a:rPr lang="en-US" altLang="en-US" dirty="0" smtClean="0">
                <a:solidFill>
                  <a:schemeClr val="tx1">
                    <a:lumMod val="75000"/>
                    <a:lumOff val="25000"/>
                  </a:schemeClr>
                </a:solidFill>
                <a:latin typeface="Calibri" pitchFamily="34" charset="0"/>
                <a:ea typeface="Calibri" pitchFamily="34" charset="0"/>
                <a:cs typeface="Calibri" pitchFamily="34" charset="0"/>
              </a:rPr>
              <a:t>Staff </a:t>
            </a:r>
          </a:p>
          <a:p>
            <a:pPr lvl="1">
              <a:buClr>
                <a:srgbClr val="FD6724"/>
              </a:buClr>
              <a:buFont typeface="Courier New" panose="02070309020205020404" pitchFamily="49" charset="0"/>
              <a:buChar char="o"/>
              <a:defRPr/>
            </a:pPr>
            <a:r>
              <a:rPr lang="en-US" altLang="en-US" dirty="0" smtClean="0">
                <a:solidFill>
                  <a:schemeClr val="tx1">
                    <a:lumMod val="75000"/>
                    <a:lumOff val="25000"/>
                  </a:schemeClr>
                </a:solidFill>
                <a:latin typeface="Calibri" pitchFamily="34" charset="0"/>
                <a:ea typeface="Calibri" pitchFamily="34" charset="0"/>
                <a:cs typeface="Calibri" pitchFamily="34" charset="0"/>
              </a:rPr>
              <a:t>Participant</a:t>
            </a:r>
          </a:p>
          <a:p>
            <a:pPr>
              <a:buClr>
                <a:srgbClr val="FD6724"/>
              </a:buClr>
              <a:buFont typeface="Courier New" panose="02070309020205020404" pitchFamily="49" charset="0"/>
              <a:buChar char="o"/>
              <a:defRPr/>
            </a:pPr>
            <a:r>
              <a:rPr lang="en-US" altLang="en-US" dirty="0" smtClean="0">
                <a:solidFill>
                  <a:schemeClr val="tx1">
                    <a:lumMod val="75000"/>
                    <a:lumOff val="25000"/>
                  </a:schemeClr>
                </a:solidFill>
                <a:latin typeface="Calibri" pitchFamily="34" charset="0"/>
                <a:ea typeface="Calibri" pitchFamily="34" charset="0"/>
                <a:cs typeface="Calibri" pitchFamily="34" charset="0"/>
              </a:rPr>
              <a:t>Workshops</a:t>
            </a:r>
          </a:p>
          <a:p>
            <a:pPr>
              <a:buClr>
                <a:srgbClr val="FD6724"/>
              </a:buClr>
              <a:buFont typeface="Courier New" panose="02070309020205020404" pitchFamily="49" charset="0"/>
              <a:buChar char="o"/>
              <a:defRPr/>
            </a:pPr>
            <a:r>
              <a:rPr lang="en-US" altLang="en-US" dirty="0" smtClean="0">
                <a:solidFill>
                  <a:schemeClr val="tx1">
                    <a:lumMod val="75000"/>
                    <a:lumOff val="25000"/>
                  </a:schemeClr>
                </a:solidFill>
                <a:latin typeface="Calibri" pitchFamily="34" charset="0"/>
                <a:ea typeface="Calibri" pitchFamily="34" charset="0"/>
                <a:cs typeface="Calibri" pitchFamily="34" charset="0"/>
              </a:rPr>
              <a:t>Security</a:t>
            </a:r>
          </a:p>
          <a:p>
            <a:pPr>
              <a:buFont typeface="Arial" panose="020B0604020202020204" pitchFamily="34" charset="0"/>
              <a:buNone/>
              <a:defRPr/>
            </a:pPr>
            <a:endParaRPr lang="en-US" altLang="en-US" dirty="0" smtClean="0">
              <a:latin typeface="Calibri" pitchFamily="34" charset="0"/>
              <a:ea typeface="Calibri" pitchFamily="34" charset="0"/>
              <a:cs typeface="Calibri" pitchFamily="34" charset="0"/>
            </a:endParaRPr>
          </a:p>
        </p:txBody>
      </p:sp>
      <p:pic>
        <p:nvPicPr>
          <p:cNvPr id="5122" name="Picture 2" descr="http://www.acmefg.com/wp-content/uploads/Welcome.jpg"/>
          <p:cNvPicPr>
            <a:picLocks noChangeAspect="1" noChangeArrowheads="1"/>
          </p:cNvPicPr>
          <p:nvPr/>
        </p:nvPicPr>
        <p:blipFill>
          <a:blip r:embed="rId2" cstate="print">
            <a:duotone>
              <a:schemeClr val="accent6">
                <a:shade val="45000"/>
                <a:satMod val="135000"/>
              </a:schemeClr>
              <a:prstClr val="white"/>
            </a:duotone>
          </a:blip>
          <a:srcRect/>
          <a:stretch>
            <a:fillRect/>
          </a:stretch>
        </p:blipFill>
        <p:spPr bwMode="auto">
          <a:xfrm>
            <a:off x="2667000" y="3445328"/>
            <a:ext cx="5867399" cy="2033630"/>
          </a:xfrm>
          <a:prstGeom prst="rect">
            <a:avLst/>
          </a:prstGeom>
          <a:noFill/>
        </p:spPr>
      </p:pic>
      <p:sp>
        <p:nvSpPr>
          <p:cNvPr id="5" name="Shape 50"/>
          <p:cNvSpPr>
            <a:spLocks noGrp="1"/>
          </p:cNvSpPr>
          <p:nvPr>
            <p:ph type="title" idx="4294967295"/>
          </p:nvPr>
        </p:nvSpPr>
        <p:spPr>
          <a:xfrm>
            <a:off x="83127" y="0"/>
            <a:ext cx="7772400" cy="1058333"/>
          </a:xfrm>
          <a:ln w="12700">
            <a:miter lim="400000"/>
          </a:ln>
          <a:extLst>
            <a:ext uri="{C572A759-6A51-4108-AA02-DFA0A04FC94B}"/>
          </a:extLst>
        </p:spPr>
        <p:txBody>
          <a:bodyPr lIns="0" tIns="0" rIns="0" bIns="0">
            <a:normAutofit/>
          </a:bodyPr>
          <a:lstStyle/>
          <a:p>
            <a:pPr algn="l" eaLnBrk="1" fontAlgn="auto" hangingPunct="1">
              <a:spcBef>
                <a:spcPts val="0"/>
              </a:spcBef>
              <a:spcAft>
                <a:spcPts val="0"/>
              </a:spcAft>
              <a:defRPr sz="1800" b="0">
                <a:solidFill>
                  <a:srgbClr val="000000"/>
                </a:solidFill>
              </a:defRPr>
            </a:pPr>
            <a:r>
              <a:rPr lang="en-US" sz="3200" b="0" cap="all" dirty="0" smtClean="0">
                <a:solidFill>
                  <a:srgbClr val="294A9B">
                    <a:alpha val="80000"/>
                  </a:srgbClr>
                </a:solidFill>
                <a:latin typeface="Univers-Bold"/>
                <a:ea typeface="Univers-Bold"/>
                <a:cs typeface="Univers-Bold"/>
                <a:sym typeface="Univers-Bold"/>
              </a:rPr>
              <a:t>Additional staff/services</a:t>
            </a:r>
            <a:endParaRPr sz="3200" b="0" cap="all" dirty="0">
              <a:solidFill>
                <a:srgbClr val="FD6724">
                  <a:alpha val="80000"/>
                </a:srgbClr>
              </a:solidFill>
              <a:latin typeface="Univers-Bold"/>
              <a:ea typeface="Univers-Bold"/>
              <a:cs typeface="Univers-Bold"/>
              <a:sym typeface="Univers-Bold"/>
            </a:endParaRPr>
          </a:p>
        </p:txBody>
      </p:sp>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p:cNvSpPr>
            <a:spLocks noGrp="1"/>
          </p:cNvSpPr>
          <p:nvPr>
            <p:ph idx="4294967295"/>
          </p:nvPr>
        </p:nvSpPr>
        <p:spPr>
          <a:xfrm>
            <a:off x="311150" y="1201738"/>
            <a:ext cx="8229600" cy="5257800"/>
          </a:xfrm>
        </p:spPr>
        <p:txBody>
          <a:bodyPr/>
          <a:lstStyle/>
          <a:p>
            <a:pPr>
              <a:buClr>
                <a:srgbClr val="FD6724"/>
              </a:buClr>
              <a:buFont typeface="Courier New" panose="02070309020205020404" pitchFamily="49" charset="0"/>
              <a:buChar char="o"/>
              <a:defRPr/>
            </a:pPr>
            <a:r>
              <a:rPr lang="en-US" altLang="en-US" dirty="0" smtClean="0">
                <a:solidFill>
                  <a:schemeClr val="tx1">
                    <a:lumMod val="75000"/>
                    <a:lumOff val="25000"/>
                  </a:schemeClr>
                </a:solidFill>
                <a:latin typeface="Univers light"/>
                <a:ea typeface="Calibri" pitchFamily="34" charset="0"/>
                <a:cs typeface="Calibri" pitchFamily="34" charset="0"/>
              </a:rPr>
              <a:t> TANF Contribution to Infrastructure</a:t>
            </a:r>
          </a:p>
          <a:p>
            <a:pPr lvl="1">
              <a:buClr>
                <a:srgbClr val="FD6724"/>
              </a:buClr>
              <a:buFont typeface="Courier New" panose="02070309020205020404" pitchFamily="49" charset="0"/>
              <a:buChar char="o"/>
              <a:defRPr/>
            </a:pPr>
            <a:r>
              <a:rPr lang="en-US" altLang="en-US" dirty="0" smtClean="0">
                <a:solidFill>
                  <a:schemeClr val="tx1">
                    <a:lumMod val="75000"/>
                    <a:lumOff val="25000"/>
                  </a:schemeClr>
                </a:solidFill>
                <a:latin typeface="Univers light"/>
                <a:ea typeface="Calibri" pitchFamily="34" charset="0"/>
                <a:cs typeface="Calibri" pitchFamily="34" charset="0"/>
              </a:rPr>
              <a:t>44% of current cost of operations</a:t>
            </a:r>
          </a:p>
          <a:p>
            <a:pPr lvl="2">
              <a:buClr>
                <a:srgbClr val="FD6724"/>
              </a:buClr>
              <a:buFont typeface="Courier New" panose="02070309020205020404" pitchFamily="49" charset="0"/>
              <a:buChar char="o"/>
              <a:defRPr/>
            </a:pPr>
            <a:r>
              <a:rPr lang="en-US" altLang="en-US" dirty="0" smtClean="0">
                <a:solidFill>
                  <a:schemeClr val="tx1">
                    <a:lumMod val="75000"/>
                    <a:lumOff val="25000"/>
                  </a:schemeClr>
                </a:solidFill>
                <a:latin typeface="Univers light"/>
                <a:ea typeface="Calibri" pitchFamily="34" charset="0"/>
                <a:cs typeface="Calibri" pitchFamily="34" charset="0"/>
              </a:rPr>
              <a:t>Rent</a:t>
            </a:r>
          </a:p>
          <a:p>
            <a:pPr lvl="2">
              <a:buClr>
                <a:srgbClr val="FD6724"/>
              </a:buClr>
              <a:buFont typeface="Courier New" panose="02070309020205020404" pitchFamily="49" charset="0"/>
              <a:buChar char="o"/>
              <a:defRPr/>
            </a:pPr>
            <a:r>
              <a:rPr lang="en-US" altLang="en-US" dirty="0" smtClean="0">
                <a:solidFill>
                  <a:schemeClr val="tx1">
                    <a:lumMod val="75000"/>
                    <a:lumOff val="25000"/>
                  </a:schemeClr>
                </a:solidFill>
                <a:latin typeface="Univers light"/>
                <a:ea typeface="Calibri" pitchFamily="34" charset="0"/>
                <a:cs typeface="Calibri" pitchFamily="34" charset="0"/>
              </a:rPr>
              <a:t>Utilities</a:t>
            </a:r>
          </a:p>
          <a:p>
            <a:pPr lvl="2">
              <a:buClr>
                <a:srgbClr val="FD6724"/>
              </a:buClr>
              <a:buFont typeface="Courier New" panose="02070309020205020404" pitchFamily="49" charset="0"/>
              <a:buChar char="o"/>
              <a:defRPr/>
            </a:pPr>
            <a:r>
              <a:rPr lang="en-US" altLang="en-US" dirty="0" smtClean="0">
                <a:solidFill>
                  <a:schemeClr val="tx1">
                    <a:lumMod val="75000"/>
                    <a:lumOff val="25000"/>
                  </a:schemeClr>
                </a:solidFill>
                <a:latin typeface="Univers light"/>
                <a:ea typeface="Calibri" pitchFamily="34" charset="0"/>
                <a:cs typeface="Calibri" pitchFamily="34" charset="0"/>
              </a:rPr>
              <a:t>Security</a:t>
            </a:r>
          </a:p>
          <a:p>
            <a:pPr lvl="2">
              <a:buClr>
                <a:srgbClr val="FD6724"/>
              </a:buClr>
              <a:buFont typeface="Courier New" panose="02070309020205020404" pitchFamily="49" charset="0"/>
              <a:buChar char="o"/>
              <a:defRPr/>
            </a:pPr>
            <a:r>
              <a:rPr lang="en-US" altLang="en-US" dirty="0" smtClean="0">
                <a:solidFill>
                  <a:schemeClr val="tx1">
                    <a:lumMod val="75000"/>
                    <a:lumOff val="25000"/>
                  </a:schemeClr>
                </a:solidFill>
                <a:latin typeface="Univers light"/>
                <a:ea typeface="Calibri" pitchFamily="34" charset="0"/>
                <a:cs typeface="Calibri" pitchFamily="34" charset="0"/>
              </a:rPr>
              <a:t>Internet/technology</a:t>
            </a:r>
          </a:p>
          <a:p>
            <a:pPr lvl="1">
              <a:buClr>
                <a:srgbClr val="FD6724"/>
              </a:buClr>
              <a:buFont typeface="Courier New" panose="02070309020205020404" pitchFamily="49" charset="0"/>
              <a:buChar char="o"/>
              <a:defRPr/>
            </a:pPr>
            <a:r>
              <a:rPr lang="en-US" altLang="en-US" dirty="0" smtClean="0">
                <a:solidFill>
                  <a:schemeClr val="tx1">
                    <a:lumMod val="75000"/>
                    <a:lumOff val="25000"/>
                  </a:schemeClr>
                </a:solidFill>
                <a:latin typeface="Univers light"/>
                <a:ea typeface="Calibri" pitchFamily="34" charset="0"/>
                <a:cs typeface="Calibri" pitchFamily="34" charset="0"/>
              </a:rPr>
              <a:t>Annual Savings estimated at $110,000 for 10 centers.</a:t>
            </a:r>
          </a:p>
        </p:txBody>
      </p:sp>
      <p:pic>
        <p:nvPicPr>
          <p:cNvPr id="4098" name="Picture 2" descr="https://c1.staticflickr.com/7/6095/6355840185_8e1c4d8f11_b.jpg"/>
          <p:cNvPicPr>
            <a:picLocks noChangeAspect="1" noChangeArrowheads="1"/>
          </p:cNvPicPr>
          <p:nvPr/>
        </p:nvPicPr>
        <p:blipFill>
          <a:blip r:embed="rId2" cstate="print"/>
          <a:srcRect/>
          <a:stretch>
            <a:fillRect/>
          </a:stretch>
        </p:blipFill>
        <p:spPr bwMode="auto">
          <a:xfrm>
            <a:off x="5735782" y="2192583"/>
            <a:ext cx="3052106" cy="2036414"/>
          </a:xfrm>
          <a:prstGeom prst="rect">
            <a:avLst/>
          </a:prstGeom>
          <a:ln>
            <a:noFill/>
          </a:ln>
          <a:effectLst>
            <a:softEdge rad="112500"/>
          </a:effectLst>
        </p:spPr>
      </p:pic>
      <p:sp>
        <p:nvSpPr>
          <p:cNvPr id="5" name="Shape 50"/>
          <p:cNvSpPr>
            <a:spLocks noGrp="1"/>
          </p:cNvSpPr>
          <p:nvPr>
            <p:ph type="title" idx="4294967295"/>
          </p:nvPr>
        </p:nvSpPr>
        <p:spPr>
          <a:xfrm>
            <a:off x="83127" y="0"/>
            <a:ext cx="7772400" cy="1058333"/>
          </a:xfrm>
          <a:ln w="12700">
            <a:miter lim="400000"/>
          </a:ln>
          <a:extLst>
            <a:ext uri="{C572A759-6A51-4108-AA02-DFA0A04FC94B}"/>
          </a:extLst>
        </p:spPr>
        <p:txBody>
          <a:bodyPr lIns="0" tIns="0" rIns="0" bIns="0">
            <a:normAutofit/>
          </a:bodyPr>
          <a:lstStyle/>
          <a:p>
            <a:pPr algn="l" eaLnBrk="1" fontAlgn="auto" hangingPunct="1">
              <a:spcBef>
                <a:spcPts val="0"/>
              </a:spcBef>
              <a:spcAft>
                <a:spcPts val="0"/>
              </a:spcAft>
              <a:defRPr sz="1800" b="0">
                <a:solidFill>
                  <a:srgbClr val="000000"/>
                </a:solidFill>
              </a:defRPr>
            </a:pPr>
            <a:r>
              <a:rPr lang="en-US" sz="3200" b="0" cap="all" dirty="0" smtClean="0">
                <a:solidFill>
                  <a:srgbClr val="294A9B">
                    <a:alpha val="80000"/>
                  </a:srgbClr>
                </a:solidFill>
                <a:latin typeface="Univers-Bold"/>
                <a:ea typeface="Univers-Bold"/>
                <a:cs typeface="Univers-Bold"/>
                <a:sym typeface="Univers-Bold"/>
              </a:rPr>
              <a:t>Cost </a:t>
            </a:r>
            <a:r>
              <a:rPr lang="en-US" sz="3200" b="0" cap="all" dirty="0" smtClean="0">
                <a:solidFill>
                  <a:srgbClr val="FD6724">
                    <a:alpha val="80000"/>
                  </a:srgbClr>
                </a:solidFill>
                <a:latin typeface="Univers-Bold"/>
                <a:ea typeface="Univers-Bold"/>
                <a:cs typeface="Univers-Bold"/>
                <a:sym typeface="Univers-Bold"/>
              </a:rPr>
              <a:t>savings</a:t>
            </a:r>
            <a:endParaRPr sz="3200" b="0" cap="all" dirty="0">
              <a:solidFill>
                <a:srgbClr val="FD6724">
                  <a:alpha val="80000"/>
                </a:srgbClr>
              </a:solidFill>
              <a:latin typeface="Univers-Bold"/>
              <a:ea typeface="Univers-Bold"/>
              <a:cs typeface="Univers-Bold"/>
              <a:sym typeface="Univers-Bold"/>
            </a:endParaRPr>
          </a:p>
        </p:txBody>
      </p:sp>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652588" y="1314450"/>
            <a:ext cx="5921375" cy="4525963"/>
          </a:xfrm>
          <a:extLst>
            <a:ext uri="{91240B29-F687-4F45-9708-019B960494DF}">
              <a14:hiddenLine xmlns:a14="http://schemas.microsoft.com/office/drawing/2010/main" w="12700">
                <a:solidFill>
                  <a:srgbClr val="000000"/>
                </a:solidFill>
                <a:miter lim="800000"/>
                <a:headEnd/>
                <a:tailEnd/>
              </a14:hiddenLine>
            </a:ext>
          </a:extLst>
        </p:spPr>
      </p:pic>
      <p:sp>
        <p:nvSpPr>
          <p:cNvPr id="4" name="Shape 50"/>
          <p:cNvSpPr>
            <a:spLocks noGrp="1"/>
          </p:cNvSpPr>
          <p:nvPr>
            <p:ph type="title" idx="4294967295"/>
          </p:nvPr>
        </p:nvSpPr>
        <p:spPr>
          <a:xfrm>
            <a:off x="83127" y="0"/>
            <a:ext cx="7772400" cy="1058333"/>
          </a:xfrm>
          <a:ln w="12700">
            <a:miter lim="400000"/>
          </a:ln>
          <a:extLst>
            <a:ext uri="{C572A759-6A51-4108-AA02-DFA0A04FC94B}"/>
          </a:extLst>
        </p:spPr>
        <p:txBody>
          <a:bodyPr lIns="0" tIns="0" rIns="0" bIns="0">
            <a:normAutofit/>
          </a:bodyPr>
          <a:lstStyle/>
          <a:p>
            <a:pPr algn="l" eaLnBrk="1" fontAlgn="auto" hangingPunct="1">
              <a:spcBef>
                <a:spcPts val="0"/>
              </a:spcBef>
              <a:spcAft>
                <a:spcPts val="0"/>
              </a:spcAft>
              <a:defRPr sz="1800" b="0">
                <a:solidFill>
                  <a:srgbClr val="000000"/>
                </a:solidFill>
              </a:defRPr>
            </a:pPr>
            <a:r>
              <a:rPr lang="en-US" sz="3200" b="0" cap="all" dirty="0" smtClean="0">
                <a:solidFill>
                  <a:srgbClr val="294A9B">
                    <a:alpha val="80000"/>
                  </a:srgbClr>
                </a:solidFill>
                <a:latin typeface="Univers-Bold"/>
                <a:ea typeface="Univers-Bold"/>
                <a:cs typeface="Univers-Bold"/>
                <a:sym typeface="Univers-Bold"/>
              </a:rPr>
              <a:t>Partner </a:t>
            </a:r>
            <a:r>
              <a:rPr lang="en-US" sz="3200" b="0" cap="all" dirty="0" smtClean="0">
                <a:solidFill>
                  <a:srgbClr val="FD6724">
                    <a:alpha val="80000"/>
                  </a:srgbClr>
                </a:solidFill>
                <a:latin typeface="Univers-Bold"/>
                <a:ea typeface="Univers-Bold"/>
                <a:cs typeface="Univers-Bold"/>
                <a:sym typeface="Univers-Bold"/>
              </a:rPr>
              <a:t>successes</a:t>
            </a:r>
            <a:endParaRPr sz="3200" b="0" cap="all" dirty="0">
              <a:solidFill>
                <a:srgbClr val="FD6724">
                  <a:alpha val="80000"/>
                </a:srgbClr>
              </a:solidFill>
              <a:latin typeface="Univers-Bold"/>
              <a:ea typeface="Univers-Bold"/>
              <a:cs typeface="Univers-Bold"/>
              <a:sym typeface="Univers-Bold"/>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hape 61"/>
          <p:cNvSpPr/>
          <p:nvPr/>
        </p:nvSpPr>
        <p:spPr>
          <a:xfrm>
            <a:off x="3833813" y="4440238"/>
            <a:ext cx="6188075" cy="738187"/>
          </a:xfrm>
          <a:prstGeom prst="rect">
            <a:avLst/>
          </a:prstGeom>
          <a:ln w="12700">
            <a:miter lim="400000"/>
          </a:ln>
          <a:extLst>
            <a:ext uri="{C572A759-6A51-4108-AA02-DFA0A04FC94B}"/>
          </a:extLst>
        </p:spPr>
        <p:txBody>
          <a:bodyPr lIns="0" tIns="0" rIns="0" bIns="0">
            <a:spAutoFit/>
          </a:bodyPr>
          <a:lstStyle/>
          <a:p>
            <a:pPr eaLnBrk="1" fontAlgn="auto" hangingPunct="1">
              <a:spcBef>
                <a:spcPts val="0"/>
              </a:spcBef>
              <a:spcAft>
                <a:spcPts val="0"/>
              </a:spcAft>
              <a:defRPr sz="1800"/>
            </a:pPr>
            <a:r>
              <a:rPr lang="en-US" sz="1600" b="1" kern="0" dirty="0">
                <a:solidFill>
                  <a:schemeClr val="bg1">
                    <a:lumMod val="50000"/>
                  </a:schemeClr>
                </a:solidFill>
                <a:latin typeface="Univers 45 Light"/>
                <a:ea typeface="Calibri"/>
                <a:cs typeface="Univers 45 Light"/>
                <a:sym typeface="Calibri"/>
              </a:rPr>
              <a:t>Special Assistant to the Commissioner </a:t>
            </a:r>
          </a:p>
          <a:p>
            <a:pPr eaLnBrk="1" fontAlgn="auto" hangingPunct="1">
              <a:spcBef>
                <a:spcPts val="0"/>
              </a:spcBef>
              <a:spcAft>
                <a:spcPts val="0"/>
              </a:spcAft>
              <a:defRPr sz="1800"/>
            </a:pPr>
            <a:r>
              <a:rPr lang="en-US" sz="1600" kern="0" dirty="0">
                <a:solidFill>
                  <a:srgbClr val="404040"/>
                </a:solidFill>
                <a:latin typeface="Univers 45 Light"/>
                <a:ea typeface="Calibri"/>
                <a:cs typeface="Univers 45 Light"/>
                <a:sym typeface="Calibri"/>
              </a:rPr>
              <a:t>Rehabilitation Services Administration</a:t>
            </a:r>
          </a:p>
          <a:p>
            <a:pPr eaLnBrk="1" fontAlgn="auto" hangingPunct="1">
              <a:spcBef>
                <a:spcPts val="0"/>
              </a:spcBef>
              <a:spcAft>
                <a:spcPts val="0"/>
              </a:spcAft>
              <a:defRPr sz="1800"/>
            </a:pPr>
            <a:r>
              <a:rPr lang="en-US" sz="1600" kern="0" dirty="0">
                <a:solidFill>
                  <a:srgbClr val="404040"/>
                </a:solidFill>
                <a:latin typeface="Univers 45 Light"/>
                <a:ea typeface="Calibri"/>
                <a:cs typeface="Univers 45 Light"/>
                <a:sym typeface="Calibri"/>
              </a:rPr>
              <a:t>U.S. Department of Education</a:t>
            </a:r>
            <a:endParaRPr sz="1600" kern="0" dirty="0">
              <a:solidFill>
                <a:srgbClr val="404040"/>
              </a:solidFill>
              <a:latin typeface="Univers 45 Light"/>
              <a:ea typeface="Calibri"/>
              <a:cs typeface="Univers 45 Light"/>
              <a:sym typeface="Calibri"/>
            </a:endParaRPr>
          </a:p>
        </p:txBody>
      </p:sp>
      <p:sp>
        <p:nvSpPr>
          <p:cNvPr id="63" name="Shape 63"/>
          <p:cNvSpPr/>
          <p:nvPr/>
        </p:nvSpPr>
        <p:spPr>
          <a:xfrm>
            <a:off x="3833813" y="3246438"/>
            <a:ext cx="6188075" cy="738187"/>
          </a:xfrm>
          <a:prstGeom prst="rect">
            <a:avLst/>
          </a:prstGeom>
          <a:ln w="12700">
            <a:miter lim="400000"/>
          </a:ln>
          <a:extLst>
            <a:ext uri="{C572A759-6A51-4108-AA02-DFA0A04FC94B}"/>
          </a:extLst>
        </p:spPr>
        <p:txBody>
          <a:bodyPr lIns="0" tIns="0" rIns="0" bIns="0">
            <a:spAutoFit/>
          </a:bodyPr>
          <a:lstStyle/>
          <a:p>
            <a:pPr eaLnBrk="1" fontAlgn="auto" hangingPunct="1">
              <a:spcBef>
                <a:spcPts val="0"/>
              </a:spcBef>
              <a:spcAft>
                <a:spcPts val="0"/>
              </a:spcAft>
              <a:defRPr sz="1800"/>
            </a:pPr>
            <a:r>
              <a:rPr sz="1600" b="1" kern="0" dirty="0">
                <a:solidFill>
                  <a:schemeClr val="bg1">
                    <a:lumMod val="50000"/>
                  </a:schemeClr>
                </a:solidFill>
                <a:latin typeface="Univers 45 Light"/>
                <a:ea typeface="Calibri"/>
                <a:cs typeface="Univers 45 Light"/>
                <a:sym typeface="Calibri"/>
              </a:rPr>
              <a:t>Senior Advisor</a:t>
            </a:r>
            <a:r>
              <a:rPr lang="en-US" sz="1600" b="1" kern="0" dirty="0">
                <a:solidFill>
                  <a:schemeClr val="bg1">
                    <a:lumMod val="50000"/>
                  </a:schemeClr>
                </a:solidFill>
                <a:latin typeface="Univers 45 Light"/>
                <a:ea typeface="Calibri"/>
                <a:cs typeface="Univers 45 Light"/>
                <a:sym typeface="Calibri"/>
              </a:rPr>
              <a:t> | </a:t>
            </a:r>
            <a:r>
              <a:rPr lang="en-US" sz="1600" b="1" i="1" kern="0" dirty="0">
                <a:solidFill>
                  <a:srgbClr val="1B2F77"/>
                </a:solidFill>
                <a:latin typeface="Univers 45 Light"/>
                <a:ea typeface="Calibri"/>
                <a:cs typeface="Univers 45 Light"/>
                <a:sym typeface="Calibri"/>
              </a:rPr>
              <a:t>Moderator</a:t>
            </a:r>
            <a:endParaRPr sz="1600" b="1" i="1" kern="0" dirty="0">
              <a:solidFill>
                <a:srgbClr val="1B2F77"/>
              </a:solidFill>
              <a:latin typeface="Univers 45 Light"/>
              <a:ea typeface="Calibri"/>
              <a:cs typeface="Univers 45 Light"/>
              <a:sym typeface="Calibri"/>
            </a:endParaRPr>
          </a:p>
          <a:p>
            <a:pPr eaLnBrk="1" fontAlgn="auto" hangingPunct="1">
              <a:spcBef>
                <a:spcPts val="0"/>
              </a:spcBef>
              <a:spcAft>
                <a:spcPts val="0"/>
              </a:spcAft>
              <a:defRPr sz="1800"/>
            </a:pPr>
            <a:r>
              <a:rPr sz="1600" kern="0" dirty="0">
                <a:solidFill>
                  <a:srgbClr val="404040"/>
                </a:solidFill>
                <a:latin typeface="Univers 45 Light"/>
                <a:ea typeface="Calibri"/>
                <a:cs typeface="Univers 45 Light"/>
                <a:sym typeface="Calibri"/>
              </a:rPr>
              <a:t>Employment and Training Administration</a:t>
            </a:r>
            <a:r>
              <a:rPr lang="en-US" sz="1600" kern="0" dirty="0">
                <a:solidFill>
                  <a:srgbClr val="404040"/>
                </a:solidFill>
                <a:latin typeface="Univers 45 Light"/>
                <a:ea typeface="Calibri"/>
                <a:cs typeface="Univers 45 Light"/>
                <a:sym typeface="Calibri"/>
              </a:rPr>
              <a:t>,</a:t>
            </a:r>
          </a:p>
          <a:p>
            <a:pPr eaLnBrk="1" fontAlgn="auto" hangingPunct="1">
              <a:spcBef>
                <a:spcPts val="0"/>
              </a:spcBef>
              <a:spcAft>
                <a:spcPts val="0"/>
              </a:spcAft>
              <a:defRPr sz="1800"/>
            </a:pPr>
            <a:r>
              <a:rPr lang="en-US" sz="1600" kern="0" dirty="0">
                <a:solidFill>
                  <a:srgbClr val="404040"/>
                </a:solidFill>
                <a:latin typeface="Univers 45 Light"/>
                <a:ea typeface="Calibri"/>
                <a:cs typeface="Univers 45 Light"/>
                <a:sym typeface="Calibri"/>
              </a:rPr>
              <a:t>U.S. Department of Labor</a:t>
            </a:r>
            <a:endParaRPr sz="1600" kern="0" dirty="0">
              <a:solidFill>
                <a:srgbClr val="404040"/>
              </a:solidFill>
              <a:latin typeface="Univers 45 Light"/>
              <a:ea typeface="Calibri"/>
              <a:cs typeface="Univers 45 Light"/>
              <a:sym typeface="Calibri"/>
            </a:endParaRPr>
          </a:p>
        </p:txBody>
      </p:sp>
      <p:sp>
        <p:nvSpPr>
          <p:cNvPr id="64" name="Shape 64"/>
          <p:cNvSpPr/>
          <p:nvPr/>
        </p:nvSpPr>
        <p:spPr>
          <a:xfrm>
            <a:off x="3833813" y="2054225"/>
            <a:ext cx="6189662" cy="738188"/>
          </a:xfrm>
          <a:prstGeom prst="rect">
            <a:avLst/>
          </a:prstGeom>
          <a:ln w="12700">
            <a:miter lim="400000"/>
          </a:ln>
          <a:extLst>
            <a:ext uri="{C572A759-6A51-4108-AA02-DFA0A04FC94B}"/>
          </a:extLst>
        </p:spPr>
        <p:txBody>
          <a:bodyPr lIns="0" tIns="0" rIns="0" bIns="0">
            <a:spAutoFit/>
          </a:bodyPr>
          <a:lstStyle/>
          <a:p>
            <a:pPr eaLnBrk="1" fontAlgn="auto" hangingPunct="1">
              <a:spcBef>
                <a:spcPts val="0"/>
              </a:spcBef>
              <a:spcAft>
                <a:spcPts val="0"/>
              </a:spcAft>
              <a:defRPr sz="1800"/>
            </a:pPr>
            <a:r>
              <a:rPr lang="en-US" sz="1600" b="1" kern="0" dirty="0">
                <a:solidFill>
                  <a:schemeClr val="bg1">
                    <a:lumMod val="50000"/>
                  </a:schemeClr>
                </a:solidFill>
                <a:latin typeface="Univers 45 Light"/>
                <a:ea typeface="Calibri"/>
                <a:cs typeface="Univers 45 Light"/>
                <a:sym typeface="Calibri"/>
              </a:rPr>
              <a:t>Administrator</a:t>
            </a:r>
            <a:endParaRPr sz="1600" b="1" kern="0" dirty="0">
              <a:solidFill>
                <a:schemeClr val="bg1">
                  <a:lumMod val="50000"/>
                </a:schemeClr>
              </a:solidFill>
              <a:latin typeface="Univers 45 Light"/>
              <a:ea typeface="Calibri"/>
              <a:cs typeface="Univers 45 Light"/>
              <a:sym typeface="Calibri"/>
            </a:endParaRPr>
          </a:p>
          <a:p>
            <a:pPr eaLnBrk="1" fontAlgn="auto" hangingPunct="1">
              <a:spcBef>
                <a:spcPts val="0"/>
              </a:spcBef>
              <a:spcAft>
                <a:spcPts val="0"/>
              </a:spcAft>
              <a:defRPr sz="1800"/>
            </a:pPr>
            <a:r>
              <a:rPr lang="en-US" sz="1600" kern="0" dirty="0">
                <a:solidFill>
                  <a:srgbClr val="404040"/>
                </a:solidFill>
                <a:latin typeface="Univers 45 Light"/>
                <a:ea typeface="Calibri"/>
                <a:cs typeface="Univers 45 Light"/>
                <a:sym typeface="Calibri"/>
              </a:rPr>
              <a:t>Office of Workforce Investment, </a:t>
            </a:r>
          </a:p>
          <a:p>
            <a:pPr eaLnBrk="1" fontAlgn="auto" hangingPunct="1">
              <a:spcBef>
                <a:spcPts val="0"/>
              </a:spcBef>
              <a:spcAft>
                <a:spcPts val="0"/>
              </a:spcAft>
              <a:defRPr sz="1800"/>
            </a:pPr>
            <a:r>
              <a:rPr sz="1600" kern="0" dirty="0">
                <a:solidFill>
                  <a:srgbClr val="404040"/>
                </a:solidFill>
                <a:latin typeface="Univers 45 Light"/>
                <a:ea typeface="Calibri"/>
                <a:cs typeface="Univers 45 Light"/>
                <a:sym typeface="Calibri"/>
              </a:rPr>
              <a:t>U.S. Department of Labor</a:t>
            </a:r>
            <a:endParaRPr lang="en-US" sz="1600" kern="0" dirty="0">
              <a:solidFill>
                <a:srgbClr val="404040"/>
              </a:solidFill>
              <a:latin typeface="Univers 45 Light"/>
              <a:ea typeface="Calibri"/>
              <a:cs typeface="Univers 45 Light"/>
              <a:sym typeface="Calibri"/>
            </a:endParaRPr>
          </a:p>
        </p:txBody>
      </p:sp>
      <p:sp>
        <p:nvSpPr>
          <p:cNvPr id="2" name="Title 1"/>
          <p:cNvSpPr>
            <a:spLocks noGrp="1"/>
          </p:cNvSpPr>
          <p:nvPr>
            <p:ph type="title" idx="4294967295"/>
          </p:nvPr>
        </p:nvSpPr>
        <p:spPr>
          <a:xfrm>
            <a:off x="120316" y="194219"/>
            <a:ext cx="8229600" cy="762000"/>
          </a:xfrm>
          <a:ln w="12700">
            <a:miter lim="400000"/>
          </a:ln>
          <a:extLst>
            <a:ext uri="{C572A759-6A51-4108-AA02-DFA0A04FC94B}"/>
          </a:extLst>
        </p:spPr>
        <p:txBody>
          <a:bodyPr/>
          <a:lstStyle/>
          <a:p>
            <a:pPr algn="l" eaLnBrk="1" fontAlgn="auto" hangingPunct="1">
              <a:spcBef>
                <a:spcPts val="0"/>
              </a:spcBef>
              <a:spcAft>
                <a:spcPts val="0"/>
              </a:spcAft>
              <a:defRPr/>
            </a:pPr>
            <a:r>
              <a:rPr lang="en-US" sz="3200" b="0" cap="all" dirty="0" smtClean="0">
                <a:solidFill>
                  <a:srgbClr val="24428A">
                    <a:alpha val="80000"/>
                  </a:srgbClr>
                </a:solidFill>
                <a:latin typeface="Univers-Bold"/>
                <a:ea typeface="Univers-Bold"/>
                <a:cs typeface="Univers-Bold"/>
                <a:sym typeface="Univers-Bold"/>
              </a:rPr>
              <a:t>TODAY’S </a:t>
            </a:r>
            <a:r>
              <a:rPr lang="en-US" sz="3200" b="0" cap="all" dirty="0" smtClean="0">
                <a:solidFill>
                  <a:srgbClr val="FF7D2F"/>
                </a:solidFill>
                <a:latin typeface="Univers-Bold"/>
                <a:ea typeface="Univers-Bold"/>
                <a:cs typeface="Univers-Bold"/>
                <a:sym typeface="Univers-Bold"/>
              </a:rPr>
              <a:t>PRESENTERS</a:t>
            </a:r>
            <a:endParaRPr lang="en-US" sz="3200" b="0" dirty="0">
              <a:solidFill>
                <a:srgbClr val="FD6724">
                  <a:alpha val="80000"/>
                </a:srgbClr>
              </a:solidFill>
              <a:sym typeface="Arial"/>
            </a:endParaRPr>
          </a:p>
        </p:txBody>
      </p:sp>
      <p:sp>
        <p:nvSpPr>
          <p:cNvPr id="3" name="TextBox 2"/>
          <p:cNvSpPr txBox="1"/>
          <p:nvPr/>
        </p:nvSpPr>
        <p:spPr>
          <a:xfrm>
            <a:off x="-296863" y="1379538"/>
            <a:ext cx="92075" cy="3079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none" lIns="45719" tIns="45719" rIns="45719" bIns="45719" spcCol="38100">
            <a:spAutoFit/>
          </a:bodyPr>
          <a:lstStyle/>
          <a:p>
            <a:pPr eaLnBrk="1" fontAlgn="auto" latinLnBrk="1">
              <a:spcBef>
                <a:spcPts val="0"/>
              </a:spcBef>
              <a:spcAft>
                <a:spcPts val="0"/>
              </a:spcAft>
              <a:defRPr/>
            </a:pPr>
            <a:endParaRPr lang="en-US" kern="0" dirty="0">
              <a:solidFill>
                <a:srgbClr val="000000"/>
              </a:solidFill>
              <a:latin typeface="Calibri"/>
              <a:ea typeface="Calibri"/>
              <a:cs typeface="Calibri"/>
              <a:sym typeface="Calibri"/>
            </a:endParaRPr>
          </a:p>
        </p:txBody>
      </p:sp>
      <p:sp>
        <p:nvSpPr>
          <p:cNvPr id="17" name="Shape 46"/>
          <p:cNvSpPr/>
          <p:nvPr/>
        </p:nvSpPr>
        <p:spPr>
          <a:xfrm>
            <a:off x="1481138" y="3417888"/>
            <a:ext cx="1639887" cy="307975"/>
          </a:xfrm>
          <a:prstGeom prst="rect">
            <a:avLst/>
          </a:prstGeom>
          <a:ln w="12700">
            <a:miter lim="400000"/>
          </a:ln>
          <a:effectLst>
            <a:outerShdw blurRad="101600" dist="25400" dir="5400000" rotWithShape="0">
              <a:srgbClr val="000000">
                <a:alpha val="10000"/>
              </a:srgbClr>
            </a:outerShdw>
          </a:effectLst>
          <a:extLst>
            <a:ext uri="{C572A759-6A51-4108-AA02-DFA0A04FC94B}"/>
          </a:extLst>
        </p:spPr>
        <p:txBody>
          <a:bodyPr wrap="none" lIns="0" tIns="0" rIns="0" bIns="0">
            <a:spAutoFit/>
          </a:bodyPr>
          <a:lstStyle>
            <a:lvl1pPr>
              <a:spcBef>
                <a:spcPts val="800"/>
              </a:spcBef>
              <a:defRPr sz="4300" b="1" spc="-85">
                <a:solidFill>
                  <a:srgbClr val="24428A"/>
                </a:solidFill>
                <a:latin typeface="Univers-Bold"/>
                <a:ea typeface="Univers-Bold"/>
                <a:cs typeface="Univers-Bold"/>
                <a:sym typeface="Univers-Bold"/>
              </a:defRPr>
            </a:lvl1pPr>
          </a:lstStyle>
          <a:p>
            <a:pPr eaLnBrk="1" fontAlgn="auto" hangingPunct="1">
              <a:spcAft>
                <a:spcPts val="0"/>
              </a:spcAft>
              <a:defRPr sz="1800" b="0" spc="0">
                <a:solidFill>
                  <a:srgbClr val="000000"/>
                </a:solidFill>
              </a:defRPr>
            </a:pPr>
            <a:r>
              <a:rPr sz="2000" b="0" kern="0" spc="0" dirty="0">
                <a:solidFill>
                  <a:srgbClr val="1B2F77"/>
                </a:solidFill>
              </a:rPr>
              <a:t>Joseph</a:t>
            </a:r>
            <a:r>
              <a:rPr sz="2000" b="0" kern="0" spc="0" dirty="0">
                <a:solidFill>
                  <a:srgbClr val="000000"/>
                </a:solidFill>
              </a:rPr>
              <a:t> </a:t>
            </a:r>
            <a:r>
              <a:rPr sz="2000" b="0" kern="0" spc="0" dirty="0">
                <a:solidFill>
                  <a:srgbClr val="FD6724"/>
                </a:solidFill>
              </a:rPr>
              <a:t>Barela</a:t>
            </a:r>
          </a:p>
        </p:txBody>
      </p:sp>
      <p:sp>
        <p:nvSpPr>
          <p:cNvPr id="20" name="Shape 46"/>
          <p:cNvSpPr/>
          <p:nvPr/>
        </p:nvSpPr>
        <p:spPr>
          <a:xfrm>
            <a:off x="1258888" y="2116138"/>
            <a:ext cx="2098675" cy="307975"/>
          </a:xfrm>
          <a:prstGeom prst="rect">
            <a:avLst/>
          </a:prstGeom>
          <a:ln w="12700">
            <a:miter lim="400000"/>
          </a:ln>
          <a:effectLst>
            <a:outerShdw blurRad="101600" dist="25400" dir="5400000" rotWithShape="0">
              <a:srgbClr val="000000">
                <a:alpha val="10000"/>
              </a:srgbClr>
            </a:outerShdw>
          </a:effectLst>
          <a:extLst>
            <a:ext uri="{C572A759-6A51-4108-AA02-DFA0A04FC94B}"/>
          </a:extLst>
        </p:spPr>
        <p:txBody>
          <a:bodyPr wrap="none" lIns="0" tIns="0" rIns="0" bIns="0">
            <a:spAutoFit/>
          </a:bodyPr>
          <a:lstStyle>
            <a:lvl1pPr>
              <a:spcBef>
                <a:spcPts val="800"/>
              </a:spcBef>
              <a:defRPr sz="4300" b="1" spc="-85">
                <a:solidFill>
                  <a:srgbClr val="24428A"/>
                </a:solidFill>
                <a:latin typeface="Univers-Bold"/>
                <a:ea typeface="Univers-Bold"/>
                <a:cs typeface="Univers-Bold"/>
                <a:sym typeface="Univers-Bold"/>
              </a:defRPr>
            </a:lvl1pPr>
          </a:lstStyle>
          <a:p>
            <a:pPr eaLnBrk="1" fontAlgn="auto" hangingPunct="1">
              <a:spcAft>
                <a:spcPts val="0"/>
              </a:spcAft>
              <a:defRPr sz="1800" b="0" spc="0">
                <a:solidFill>
                  <a:srgbClr val="000000"/>
                </a:solidFill>
              </a:defRPr>
            </a:pPr>
            <a:r>
              <a:rPr lang="en-US" sz="2000" b="0" kern="0" spc="0" dirty="0">
                <a:solidFill>
                  <a:srgbClr val="1B2F77"/>
                </a:solidFill>
              </a:rPr>
              <a:t>Amanda</a:t>
            </a:r>
            <a:r>
              <a:rPr lang="en-US" sz="2000" b="0" kern="0" spc="0" dirty="0" smtClean="0">
                <a:solidFill>
                  <a:srgbClr val="000000"/>
                </a:solidFill>
              </a:rPr>
              <a:t> </a:t>
            </a:r>
            <a:r>
              <a:rPr lang="en-US" sz="2000" b="0" kern="0" spc="0" dirty="0" smtClean="0">
                <a:solidFill>
                  <a:srgbClr val="FD6724"/>
                </a:solidFill>
              </a:rPr>
              <a:t>Ahlstrand</a:t>
            </a:r>
            <a:endParaRPr sz="2000" b="0" kern="0" spc="0" dirty="0">
              <a:solidFill>
                <a:srgbClr val="FD6724"/>
              </a:solidFill>
            </a:endParaRPr>
          </a:p>
        </p:txBody>
      </p:sp>
      <p:sp>
        <p:nvSpPr>
          <p:cNvPr id="21" name="Shape 46"/>
          <p:cNvSpPr/>
          <p:nvPr/>
        </p:nvSpPr>
        <p:spPr>
          <a:xfrm>
            <a:off x="1609725" y="4721225"/>
            <a:ext cx="1382713" cy="307975"/>
          </a:xfrm>
          <a:prstGeom prst="rect">
            <a:avLst/>
          </a:prstGeom>
          <a:ln w="12700">
            <a:miter lim="400000"/>
          </a:ln>
          <a:effectLst>
            <a:outerShdw blurRad="101600" dist="25400" dir="5400000" rotWithShape="0">
              <a:srgbClr val="000000">
                <a:alpha val="10000"/>
              </a:srgbClr>
            </a:outerShdw>
          </a:effectLst>
          <a:extLst>
            <a:ext uri="{C572A759-6A51-4108-AA02-DFA0A04FC94B}"/>
          </a:extLst>
        </p:spPr>
        <p:txBody>
          <a:bodyPr wrap="none" lIns="0" tIns="0" rIns="0" bIns="0">
            <a:spAutoFit/>
          </a:bodyPr>
          <a:lstStyle>
            <a:lvl1pPr>
              <a:spcBef>
                <a:spcPts val="800"/>
              </a:spcBef>
              <a:defRPr sz="4300" b="1" spc="-85">
                <a:solidFill>
                  <a:srgbClr val="24428A"/>
                </a:solidFill>
                <a:latin typeface="Univers-Bold"/>
                <a:ea typeface="Univers-Bold"/>
                <a:cs typeface="Univers-Bold"/>
                <a:sym typeface="Univers-Bold"/>
              </a:defRPr>
            </a:lvl1pPr>
          </a:lstStyle>
          <a:p>
            <a:pPr eaLnBrk="1" fontAlgn="auto" hangingPunct="1">
              <a:spcAft>
                <a:spcPts val="0"/>
              </a:spcAft>
              <a:defRPr sz="1800" b="0" spc="0">
                <a:solidFill>
                  <a:srgbClr val="000000"/>
                </a:solidFill>
              </a:defRPr>
            </a:pPr>
            <a:r>
              <a:rPr lang="en-US" sz="2000" b="0" kern="0" spc="0" dirty="0" smtClean="0">
                <a:solidFill>
                  <a:srgbClr val="1B2F77"/>
                </a:solidFill>
              </a:rPr>
              <a:t>Mary </a:t>
            </a:r>
            <a:r>
              <a:rPr lang="en-US" sz="2000" b="0" kern="0" spc="0" dirty="0" err="1">
                <a:solidFill>
                  <a:srgbClr val="FD6724"/>
                </a:solidFill>
              </a:rPr>
              <a:t>Lovley</a:t>
            </a:r>
            <a:endParaRPr sz="2000" b="0" kern="0" spc="0" dirty="0">
              <a:solidFill>
                <a:srgbClr val="FD6724"/>
              </a:solidFill>
            </a:endParaRPr>
          </a:p>
        </p:txBody>
      </p:sp>
      <p:cxnSp>
        <p:nvCxnSpPr>
          <p:cNvPr id="5" name="Straight Connector 4"/>
          <p:cNvCxnSpPr/>
          <p:nvPr/>
        </p:nvCxnSpPr>
        <p:spPr>
          <a:xfrm>
            <a:off x="3624263" y="2054225"/>
            <a:ext cx="0" cy="3038475"/>
          </a:xfrm>
          <a:prstGeom prst="line">
            <a:avLst/>
          </a:prstGeom>
          <a:noFill/>
          <a:ln w="6350" cap="flat">
            <a:solidFill>
              <a:srgbClr val="4F81BD"/>
            </a:solidFill>
            <a:prstDash val="solid"/>
            <a:bevel/>
          </a:ln>
          <a:effectLst/>
        </p:spPr>
        <p:style>
          <a:lnRef idx="0">
            <a:scrgbClr r="0" g="0" b="0"/>
          </a:lnRef>
          <a:fillRef idx="0">
            <a:scrgbClr r="0" g="0" b="0"/>
          </a:fillRef>
          <a:effectRef idx="0">
            <a:scrgbClr r="0" g="0" b="0"/>
          </a:effectRef>
          <a:fontRef idx="none"/>
        </p:style>
      </p:cxn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hape 50"/>
          <p:cNvSpPr>
            <a:spLocks noGrp="1"/>
          </p:cNvSpPr>
          <p:nvPr>
            <p:ph type="title" idx="4294967295"/>
          </p:nvPr>
        </p:nvSpPr>
        <p:spPr>
          <a:xfrm>
            <a:off x="76200" y="152400"/>
            <a:ext cx="7772400" cy="1058333"/>
          </a:xfrm>
          <a:ln w="12700">
            <a:miter lim="400000"/>
          </a:ln>
          <a:extLst>
            <a:ext uri="{C572A759-6A51-4108-AA02-DFA0A04FC94B}"/>
          </a:extLst>
        </p:spPr>
        <p:txBody>
          <a:bodyPr lIns="0" tIns="0" rIns="0" bIns="0">
            <a:normAutofit/>
          </a:bodyPr>
          <a:lstStyle/>
          <a:p>
            <a:pPr algn="l" eaLnBrk="1" fontAlgn="auto" hangingPunct="1">
              <a:spcBef>
                <a:spcPts val="0"/>
              </a:spcBef>
              <a:spcAft>
                <a:spcPts val="0"/>
              </a:spcAft>
              <a:defRPr sz="1800" b="0">
                <a:solidFill>
                  <a:srgbClr val="000000"/>
                </a:solidFill>
              </a:defRPr>
            </a:pPr>
            <a:r>
              <a:rPr lang="en-US" sz="3200" b="0" cap="all" dirty="0" smtClean="0">
                <a:solidFill>
                  <a:srgbClr val="24428A">
                    <a:alpha val="80000"/>
                  </a:srgbClr>
                </a:solidFill>
                <a:latin typeface="Univers-Bold"/>
                <a:ea typeface="Univers-Bold"/>
                <a:cs typeface="Univers-Bold"/>
                <a:sym typeface="Univers-Bold"/>
              </a:rPr>
              <a:t>Question &amp; </a:t>
            </a:r>
            <a:r>
              <a:rPr lang="en-US" sz="3200" b="0" cap="all" dirty="0" smtClean="0">
                <a:solidFill>
                  <a:srgbClr val="FD6724"/>
                </a:solidFill>
                <a:latin typeface="Univers-Bold"/>
                <a:ea typeface="Univers-Bold"/>
                <a:cs typeface="Univers-Bold"/>
                <a:sym typeface="Univers-Bold"/>
              </a:rPr>
              <a:t>Answer</a:t>
            </a:r>
            <a:endParaRPr sz="3200" b="0" cap="all" dirty="0">
              <a:solidFill>
                <a:srgbClr val="FD6724"/>
              </a:solidFill>
              <a:latin typeface="Univers-Bold"/>
              <a:ea typeface="Univers-Bold"/>
              <a:cs typeface="Univers-Bold"/>
              <a:sym typeface="Univers-Bold"/>
            </a:endParaRPr>
          </a:p>
        </p:txBody>
      </p:sp>
      <p:pic>
        <p:nvPicPr>
          <p:cNvPr id="2" name="Picture 1"/>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877786" y="1916095"/>
            <a:ext cx="5388428" cy="3025810"/>
          </a:xfrm>
          <a:prstGeom prst="rect">
            <a:avLst/>
          </a:prstGeom>
        </p:spPr>
      </p:pic>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3212" y="128058"/>
            <a:ext cx="5898545" cy="880533"/>
          </a:xfrm>
          <a:extLst/>
        </p:spPr>
        <p:txBody>
          <a:bodyPr rtlCol="0">
            <a:normAutofit fontScale="90000"/>
          </a:bodyPr>
          <a:lstStyle/>
          <a:p>
            <a:pPr algn="l" fontAlgn="auto">
              <a:spcAft>
                <a:spcPts val="0"/>
              </a:spcAft>
              <a:defRPr/>
            </a:pPr>
            <a:r>
              <a:rPr lang="en-US" b="0" dirty="0" smtClean="0"/>
              <a:t/>
            </a:r>
            <a:br>
              <a:rPr lang="en-US" b="0" dirty="0" smtClean="0"/>
            </a:br>
            <a:r>
              <a:rPr lang="en-US" b="0" dirty="0" smtClean="0"/>
              <a:t>Vocational Rehabilitation WIOA </a:t>
            </a:r>
            <a:r>
              <a:rPr lang="en-US" b="0" dirty="0" smtClean="0">
                <a:solidFill>
                  <a:srgbClr val="FD6724">
                    <a:alpha val="80000"/>
                  </a:srgbClr>
                </a:solidFill>
              </a:rPr>
              <a:t>Implementation</a:t>
            </a:r>
            <a:r>
              <a:rPr lang="en-US" b="0" dirty="0" smtClean="0"/>
              <a:t/>
            </a:r>
            <a:br>
              <a:rPr lang="en-US" b="0" dirty="0" smtClean="0"/>
            </a:br>
            <a:endParaRPr lang="en-US" b="0" dirty="0" smtClean="0"/>
          </a:p>
        </p:txBody>
      </p:sp>
      <p:sp>
        <p:nvSpPr>
          <p:cNvPr id="3" name="Content Placeholder 2"/>
          <p:cNvSpPr>
            <a:spLocks noGrp="1"/>
          </p:cNvSpPr>
          <p:nvPr>
            <p:ph idx="4294967295"/>
          </p:nvPr>
        </p:nvSpPr>
        <p:spPr>
          <a:xfrm>
            <a:off x="327025" y="1593850"/>
            <a:ext cx="8229600" cy="5257800"/>
          </a:xfrm>
        </p:spPr>
        <p:txBody>
          <a:bodyPr rtlCol="0">
            <a:noAutofit/>
          </a:bodyPr>
          <a:lstStyle/>
          <a:p>
            <a:pPr marL="0" indent="0" fontAlgn="auto">
              <a:spcAft>
                <a:spcPts val="0"/>
              </a:spcAft>
              <a:buFont typeface="Arial" panose="020B0604020202020204" pitchFamily="34" charset="0"/>
              <a:buNone/>
              <a:defRPr/>
            </a:pPr>
            <a:r>
              <a:rPr lang="en-US" sz="1800" dirty="0" smtClean="0">
                <a:solidFill>
                  <a:schemeClr val="tx1">
                    <a:lumMod val="75000"/>
                    <a:lumOff val="25000"/>
                  </a:schemeClr>
                </a:solidFill>
                <a:latin typeface="Univers"/>
              </a:rPr>
              <a:t>Activities RSA advised the VR agencies to engage in with respect to partnering with the education and workforce systems prior to final regulations:</a:t>
            </a:r>
          </a:p>
          <a:p>
            <a:pPr fontAlgn="auto">
              <a:spcAft>
                <a:spcPts val="0"/>
              </a:spcAft>
              <a:defRPr/>
            </a:pPr>
            <a:endParaRPr lang="en-US" sz="1800" dirty="0" smtClean="0">
              <a:solidFill>
                <a:schemeClr val="tx1">
                  <a:lumMod val="75000"/>
                  <a:lumOff val="25000"/>
                </a:schemeClr>
              </a:solidFill>
              <a:latin typeface="Univers"/>
            </a:endParaRPr>
          </a:p>
          <a:p>
            <a:pPr marL="514350" indent="-514350" fontAlgn="auto">
              <a:spcAft>
                <a:spcPts val="0"/>
              </a:spcAft>
              <a:buFont typeface="+mj-lt"/>
              <a:buAutoNum type="arabicPeriod"/>
              <a:defRPr/>
            </a:pPr>
            <a:r>
              <a:rPr lang="en-US" sz="1800" dirty="0" smtClean="0">
                <a:solidFill>
                  <a:schemeClr val="tx1">
                    <a:lumMod val="75000"/>
                    <a:lumOff val="25000"/>
                  </a:schemeClr>
                </a:solidFill>
                <a:latin typeface="Univers"/>
              </a:rPr>
              <a:t>Pro-actively engage with the workforce partners in your State in the strategic planning process to develop the Unified Plan, including the strategic vision and goals for preparing and educating the skilled workforce and for meeting the needs of employers.</a:t>
            </a:r>
          </a:p>
          <a:p>
            <a:pPr marL="514350" indent="-514350" fontAlgn="auto">
              <a:spcAft>
                <a:spcPts val="0"/>
              </a:spcAft>
              <a:buFont typeface="+mj-lt"/>
              <a:buAutoNum type="arabicPeriod"/>
              <a:defRPr/>
            </a:pPr>
            <a:endParaRPr lang="en-US" sz="1800" dirty="0" smtClean="0">
              <a:solidFill>
                <a:schemeClr val="tx1">
                  <a:lumMod val="75000"/>
                  <a:lumOff val="25000"/>
                </a:schemeClr>
              </a:solidFill>
              <a:latin typeface="Univers"/>
            </a:endParaRPr>
          </a:p>
          <a:p>
            <a:pPr marL="514350" indent="-514350" fontAlgn="auto">
              <a:spcAft>
                <a:spcPts val="0"/>
              </a:spcAft>
              <a:buFont typeface="+mj-lt"/>
              <a:buAutoNum type="arabicPeriod"/>
              <a:defRPr/>
            </a:pPr>
            <a:r>
              <a:rPr lang="en-US" sz="1800" dirty="0" smtClean="0">
                <a:solidFill>
                  <a:schemeClr val="tx1">
                    <a:lumMod val="75000"/>
                    <a:lumOff val="25000"/>
                  </a:schemeClr>
                </a:solidFill>
                <a:latin typeface="Univers"/>
              </a:rPr>
              <a:t>Review your MOUs with One-Stop partners and assess your presence and participation in One-Stops.</a:t>
            </a:r>
          </a:p>
          <a:p>
            <a:pPr marL="514350" indent="-514350" fontAlgn="auto">
              <a:spcAft>
                <a:spcPts val="0"/>
              </a:spcAft>
              <a:buFont typeface="+mj-lt"/>
              <a:buAutoNum type="arabicPeriod"/>
              <a:defRPr/>
            </a:pPr>
            <a:endParaRPr lang="en-US" sz="1800" dirty="0" smtClean="0">
              <a:solidFill>
                <a:schemeClr val="tx1">
                  <a:lumMod val="75000"/>
                  <a:lumOff val="25000"/>
                </a:schemeClr>
              </a:solidFill>
              <a:latin typeface="Univers"/>
            </a:endParaRPr>
          </a:p>
          <a:p>
            <a:pPr marL="514350" indent="-514350" fontAlgn="auto">
              <a:spcAft>
                <a:spcPts val="0"/>
              </a:spcAft>
              <a:buFont typeface="+mj-lt"/>
              <a:buAutoNum type="arabicPeriod"/>
              <a:defRPr/>
            </a:pPr>
            <a:r>
              <a:rPr lang="en-US" sz="1800" dirty="0" smtClean="0">
                <a:solidFill>
                  <a:schemeClr val="tx1">
                    <a:lumMod val="75000"/>
                    <a:lumOff val="25000"/>
                  </a:schemeClr>
                </a:solidFill>
                <a:latin typeface="Univers"/>
              </a:rPr>
              <a:t>Coordinate with education partners, including LEAs, on the provision of pre-employment transition services to students with disabilities and other transition services with disabilities under the 15 percent reserve.</a:t>
            </a:r>
          </a:p>
        </p:txBody>
      </p:sp>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3212" y="128058"/>
            <a:ext cx="6914402" cy="880533"/>
          </a:xfrm>
          <a:extLst/>
        </p:spPr>
        <p:txBody>
          <a:bodyPr rtlCol="0">
            <a:normAutofit fontScale="90000"/>
          </a:bodyPr>
          <a:lstStyle/>
          <a:p>
            <a:pPr algn="l" fontAlgn="auto">
              <a:spcAft>
                <a:spcPts val="0"/>
              </a:spcAft>
              <a:defRPr/>
            </a:pPr>
            <a:r>
              <a:rPr lang="en-US" b="0" dirty="0" smtClean="0"/>
              <a:t/>
            </a:r>
            <a:br>
              <a:rPr lang="en-US" b="0" dirty="0" smtClean="0"/>
            </a:br>
            <a:r>
              <a:rPr lang="en-US" b="0" dirty="0" smtClean="0"/>
              <a:t>Vocational Rehabilitation WIOA Implementation </a:t>
            </a:r>
            <a:r>
              <a:rPr lang="en-US" b="0" dirty="0" smtClean="0">
                <a:solidFill>
                  <a:srgbClr val="FD6724">
                    <a:alpha val="80000"/>
                  </a:srgbClr>
                </a:solidFill>
              </a:rPr>
              <a:t>(cont.)</a:t>
            </a:r>
            <a:r>
              <a:rPr lang="en-US" b="0" dirty="0" smtClean="0"/>
              <a:t/>
            </a:r>
            <a:br>
              <a:rPr lang="en-US" b="0" dirty="0" smtClean="0"/>
            </a:br>
            <a:endParaRPr lang="en-US" b="0" dirty="0" smtClean="0"/>
          </a:p>
        </p:txBody>
      </p:sp>
      <p:sp>
        <p:nvSpPr>
          <p:cNvPr id="6147" name="Content Placeholder 2"/>
          <p:cNvSpPr>
            <a:spLocks noGrp="1"/>
          </p:cNvSpPr>
          <p:nvPr>
            <p:ph idx="4294967295"/>
          </p:nvPr>
        </p:nvSpPr>
        <p:spPr>
          <a:xfrm>
            <a:off x="571500" y="1600200"/>
            <a:ext cx="8229600" cy="5257800"/>
          </a:xfrm>
        </p:spPr>
        <p:txBody>
          <a:bodyPr/>
          <a:lstStyle/>
          <a:p>
            <a:pPr marL="457200" indent="-457200">
              <a:buFont typeface="Calibri" panose="020F0502020204030204" pitchFamily="34" charset="0"/>
              <a:buAutoNum type="arabicPeriod" startAt="4"/>
              <a:defRPr/>
            </a:pPr>
            <a:r>
              <a:rPr lang="en-US" altLang="en-US" sz="2400" dirty="0" smtClean="0">
                <a:solidFill>
                  <a:schemeClr val="tx1">
                    <a:lumMod val="75000"/>
                    <a:lumOff val="25000"/>
                  </a:schemeClr>
                </a:solidFill>
                <a:latin typeface="Univers"/>
              </a:rPr>
              <a:t>Partner with employers to improve and expand employment opportunities for individuals with disabilities, including work-based learning experiences such as internships and apprenticeships.</a:t>
            </a:r>
          </a:p>
          <a:p>
            <a:pPr marL="457200" indent="-457200">
              <a:buFont typeface="Calibri" panose="020F0502020204030204" pitchFamily="34" charset="0"/>
              <a:buAutoNum type="arabicPeriod" startAt="4"/>
              <a:defRPr/>
            </a:pPr>
            <a:r>
              <a:rPr lang="en-US" altLang="en-US" sz="2400" dirty="0" smtClean="0">
                <a:solidFill>
                  <a:schemeClr val="tx1">
                    <a:lumMod val="75000"/>
                    <a:lumOff val="25000"/>
                  </a:schemeClr>
                </a:solidFill>
                <a:latin typeface="Univers"/>
              </a:rPr>
              <a:t>Partner with local providers to increase resources for extended services for individuals with the most significant disabilities in Supported Employment, including youth with the most significant disabilities.</a:t>
            </a:r>
          </a:p>
          <a:p>
            <a:pPr marL="457200" indent="-457200">
              <a:buFont typeface="Calibri" panose="020F0502020204030204" pitchFamily="34" charset="0"/>
              <a:buAutoNum type="arabicPeriod" startAt="4"/>
              <a:defRPr/>
            </a:pPr>
            <a:r>
              <a:rPr lang="en-US" altLang="en-US" sz="2400" dirty="0" smtClean="0">
                <a:solidFill>
                  <a:schemeClr val="tx1">
                    <a:lumMod val="75000"/>
                    <a:lumOff val="25000"/>
                  </a:schemeClr>
                </a:solidFill>
                <a:latin typeface="Univers"/>
              </a:rPr>
              <a:t>Dialogue with your State Rehabilitation Council around implementation plans.</a:t>
            </a:r>
          </a:p>
        </p:txBody>
      </p:sp>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114"/>
          <p:cNvSpPr>
            <a:spLocks noGrp="1"/>
          </p:cNvSpPr>
          <p:nvPr>
            <p:ph type="title" idx="4294967295"/>
          </p:nvPr>
        </p:nvSpPr>
        <p:spPr>
          <a:xfrm>
            <a:off x="120316" y="16042"/>
            <a:ext cx="7772400" cy="1092200"/>
          </a:xfrm>
          <a:ln w="12700">
            <a:miter lim="400000"/>
          </a:ln>
          <a:extLst>
            <a:ext uri="{C572A759-6A51-4108-AA02-DFA0A04FC94B}"/>
          </a:extLst>
        </p:spPr>
        <p:txBody>
          <a:bodyPr lIns="0" tIns="0" rIns="0" bIns="0">
            <a:normAutofit/>
          </a:bodyPr>
          <a:lstStyle/>
          <a:p>
            <a:pPr algn="l" eaLnBrk="1" fontAlgn="auto" hangingPunct="1">
              <a:spcBef>
                <a:spcPts val="0"/>
              </a:spcBef>
              <a:spcAft>
                <a:spcPts val="0"/>
              </a:spcAft>
              <a:defRPr sz="1800" b="0">
                <a:solidFill>
                  <a:srgbClr val="000000"/>
                </a:solidFill>
              </a:defRPr>
            </a:pPr>
            <a:r>
              <a:rPr sz="3000" b="0" cap="all" dirty="0">
                <a:solidFill>
                  <a:srgbClr val="24428A">
                    <a:alpha val="80000"/>
                  </a:srgbClr>
                </a:solidFill>
                <a:latin typeface="Univers-Bold"/>
                <a:ea typeface="Univers-Bold"/>
                <a:cs typeface="Univers-Bold"/>
                <a:sym typeface="Univers-Bold"/>
              </a:rPr>
              <a:t>Innovation &amp; Opportunity </a:t>
            </a:r>
            <a:br>
              <a:rPr sz="3000" b="0" cap="all" dirty="0">
                <a:solidFill>
                  <a:srgbClr val="24428A">
                    <a:alpha val="80000"/>
                  </a:srgbClr>
                </a:solidFill>
                <a:latin typeface="Univers-Bold"/>
                <a:ea typeface="Univers-Bold"/>
                <a:cs typeface="Univers-Bold"/>
                <a:sym typeface="Univers-Bold"/>
              </a:rPr>
            </a:br>
            <a:r>
              <a:rPr sz="3000" b="0" cap="all" dirty="0">
                <a:solidFill>
                  <a:srgbClr val="24428A">
                    <a:alpha val="80000"/>
                  </a:srgbClr>
                </a:solidFill>
                <a:latin typeface="Univers-Bold"/>
                <a:ea typeface="Univers-Bold"/>
                <a:cs typeface="Univers-Bold"/>
                <a:sym typeface="Univers-Bold"/>
              </a:rPr>
              <a:t>Network </a:t>
            </a:r>
            <a:r>
              <a:rPr sz="3000" b="0" cap="all" dirty="0">
                <a:solidFill>
                  <a:srgbClr val="FF7D2F"/>
                </a:solidFill>
                <a:latin typeface="Univers-Bold"/>
                <a:ea typeface="Univers-Bold"/>
                <a:cs typeface="Univers-Bold"/>
                <a:sym typeface="Univers-Bold"/>
              </a:rPr>
              <a:t>(ION)</a:t>
            </a:r>
          </a:p>
        </p:txBody>
      </p:sp>
      <p:pic>
        <p:nvPicPr>
          <p:cNvPr id="3" name="Picture 2" descr="slide-13-graphic2.png"/>
          <p:cNvPicPr>
            <a:picLocks noChangeAspect="1"/>
          </p:cNvPicPr>
          <p:nvPr/>
        </p:nvPicPr>
        <p:blipFill>
          <a:blip r:embed="rId2"/>
          <a:stretch>
            <a:fillRect/>
          </a:stretch>
        </p:blipFill>
        <p:spPr>
          <a:xfrm>
            <a:off x="1284288" y="1778000"/>
            <a:ext cx="6488112" cy="4765675"/>
          </a:xfrm>
          <a:prstGeom prst="rect">
            <a:avLst/>
          </a:prstGeom>
          <a:effectLst>
            <a:outerShdw blurRad="50800" dist="38100" dir="5400000" algn="t" rotWithShape="0">
              <a:prstClr val="black">
                <a:alpha val="22000"/>
              </a:prstClr>
            </a:outerShdw>
          </a:effectLst>
        </p:spPr>
      </p:pic>
      <p:sp>
        <p:nvSpPr>
          <p:cNvPr id="63492" name="Rectangle 1"/>
          <p:cNvSpPr>
            <a:spLocks noChangeArrowheads="1"/>
          </p:cNvSpPr>
          <p:nvPr/>
        </p:nvSpPr>
        <p:spPr bwMode="auto">
          <a:xfrm>
            <a:off x="0" y="1306513"/>
            <a:ext cx="9144000" cy="554037"/>
          </a:xfrm>
          <a:prstGeom prst="rect">
            <a:avLst/>
          </a:prstGeom>
          <a:solidFill>
            <a:srgbClr val="FD67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SzPct val="100000"/>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600"/>
              </a:spcBef>
              <a:buSzPct val="100000"/>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600"/>
              </a:spcBef>
              <a:buSzPct val="100000"/>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600"/>
              </a:spcBef>
              <a:buSzPct val="100000"/>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ts val="6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ts val="6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ts val="6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ts val="6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hangingPunct="1">
              <a:spcBef>
                <a:spcPct val="0"/>
              </a:spcBef>
              <a:buClr>
                <a:srgbClr val="376092"/>
              </a:buClr>
              <a:buSzTx/>
              <a:buFont typeface="Calibri" panose="020F0502020204030204" pitchFamily="34" charset="0"/>
              <a:buNone/>
            </a:pPr>
            <a:r>
              <a:rPr lang="en-US" altLang="en-US" sz="2400" b="1">
                <a:solidFill>
                  <a:schemeClr val="bg1"/>
                </a:solidFill>
                <a:latin typeface="Univers-Bold"/>
                <a:ea typeface="Univers-Bold"/>
                <a:cs typeface="Univers-Bold"/>
                <a:sym typeface="Univers-Bold"/>
              </a:rPr>
              <a:t>Join the ION Community of Practice</a:t>
            </a:r>
          </a:p>
          <a:p>
            <a:pPr algn="ctr" eaLnBrk="1" hangingPunct="1">
              <a:spcBef>
                <a:spcPct val="0"/>
              </a:spcBef>
              <a:buClr>
                <a:srgbClr val="376092"/>
              </a:buClr>
              <a:buSzTx/>
              <a:buFont typeface="Calibri" panose="020F0502020204030204" pitchFamily="34" charset="0"/>
              <a:buNone/>
            </a:pPr>
            <a:endParaRPr lang="en-US" altLang="en-US" sz="600" b="1">
              <a:solidFill>
                <a:schemeClr val="bg1"/>
              </a:solidFill>
              <a:latin typeface="Univers-Bold"/>
              <a:ea typeface="Univers-Bold"/>
              <a:cs typeface="Univers-Bold"/>
              <a:sym typeface="Univers-Bold"/>
            </a:endParaRPr>
          </a:p>
        </p:txBody>
      </p:sp>
    </p:spTree>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a:spLocks noGrp="1"/>
          </p:cNvSpPr>
          <p:nvPr>
            <p:ph type="title" idx="4294967295"/>
          </p:nvPr>
        </p:nvSpPr>
        <p:spPr>
          <a:xfrm>
            <a:off x="457200" y="-313267"/>
            <a:ext cx="7772400" cy="1786468"/>
          </a:xfrm>
          <a:ln w="12700">
            <a:miter lim="400000"/>
          </a:ln>
          <a:extLst>
            <a:ext uri="{C572A759-6A51-4108-AA02-DFA0A04FC94B}"/>
          </a:extLst>
        </p:spPr>
        <p:txBody>
          <a:bodyPr lIns="0" tIns="0" rIns="0" bIns="0">
            <a:normAutofit/>
          </a:bodyPr>
          <a:lstStyle/>
          <a:p>
            <a:pPr algn="just" eaLnBrk="1" fontAlgn="auto" hangingPunct="1">
              <a:spcBef>
                <a:spcPts val="0"/>
              </a:spcBef>
              <a:spcAft>
                <a:spcPts val="0"/>
              </a:spcAft>
              <a:defRPr sz="1800" b="0">
                <a:solidFill>
                  <a:srgbClr val="000000"/>
                </a:solidFill>
              </a:defRPr>
            </a:pPr>
            <a:r>
              <a:rPr sz="2800" b="0" cap="all" spc="-56" dirty="0">
                <a:solidFill>
                  <a:srgbClr val="24428A">
                    <a:alpha val="80000"/>
                  </a:srgbClr>
                </a:solidFill>
                <a:latin typeface="Univers-Bold"/>
                <a:ea typeface="Univers-Bold"/>
                <a:cs typeface="Univers-Bold"/>
                <a:sym typeface="Univers-Bold"/>
              </a:rPr>
              <a:t>Roadmap to </a:t>
            </a:r>
            <a:br>
              <a:rPr sz="2800" b="0" cap="all" spc="-56" dirty="0">
                <a:solidFill>
                  <a:srgbClr val="24428A">
                    <a:alpha val="80000"/>
                  </a:srgbClr>
                </a:solidFill>
                <a:latin typeface="Univers-Bold"/>
                <a:ea typeface="Univers-Bold"/>
                <a:cs typeface="Univers-Bold"/>
                <a:sym typeface="Univers-Bold"/>
              </a:rPr>
            </a:br>
            <a:r>
              <a:rPr sz="2800" b="0" cap="all" spc="-56" dirty="0">
                <a:solidFill>
                  <a:srgbClr val="FF7D2F"/>
                </a:solidFill>
                <a:latin typeface="Univers-Bold"/>
                <a:ea typeface="Univers-Bold"/>
                <a:cs typeface="Univers-Bold"/>
                <a:sym typeface="Univers-Bold"/>
              </a:rPr>
              <a:t>Transformational Change</a:t>
            </a:r>
          </a:p>
        </p:txBody>
      </p:sp>
      <p:sp>
        <p:nvSpPr>
          <p:cNvPr id="64515" name="Shape 104"/>
          <p:cNvSpPr>
            <a:spLocks noChangeArrowheads="1"/>
          </p:cNvSpPr>
          <p:nvPr/>
        </p:nvSpPr>
        <p:spPr bwMode="auto">
          <a:xfrm>
            <a:off x="6705600" y="6543675"/>
            <a:ext cx="21336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spAutoFit/>
          </a:bodyPr>
          <a:lstStyle>
            <a:lvl1pPr>
              <a:spcBef>
                <a:spcPts val="600"/>
              </a:spcBef>
              <a:buSzPct val="100000"/>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600"/>
              </a:spcBef>
              <a:buSzPct val="100000"/>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600"/>
              </a:spcBef>
              <a:buSzPct val="100000"/>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600"/>
              </a:spcBef>
              <a:buSzPct val="100000"/>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ts val="6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ts val="6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ts val="6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ts val="6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r" eaLnBrk="1" hangingPunct="1">
              <a:spcBef>
                <a:spcPct val="0"/>
              </a:spcBef>
              <a:buSzTx/>
              <a:buFontTx/>
              <a:buNone/>
            </a:pPr>
            <a:r>
              <a:rPr lang="en-US" altLang="en-US" sz="1200">
                <a:solidFill>
                  <a:srgbClr val="898989"/>
                </a:solidFill>
                <a:latin typeface="Arial" panose="020B0604020202020204" pitchFamily="34" charset="0"/>
                <a:cs typeface="Arial" panose="020B0604020202020204" pitchFamily="34" charset="0"/>
                <a:sym typeface="Arial" panose="020B0604020202020204" pitchFamily="34" charset="0"/>
              </a:rPr>
              <a:t>9</a:t>
            </a:r>
          </a:p>
        </p:txBody>
      </p:sp>
      <p:graphicFrame>
        <p:nvGraphicFramePr>
          <p:cNvPr id="64516" name="Object 2"/>
          <p:cNvGraphicFramePr>
            <a:graphicFrameLocks noChangeAspect="1"/>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64519" name="Acrobat Document" r:id="rId4" imgW="0" imgH="0" progId="Acrobat.Document.DC">
                  <p:embed/>
                </p:oleObj>
              </mc:Choice>
              <mc:Fallback>
                <p:oleObj name="Acrobat Document" r:id="rId4" imgW="0" imgH="0" progId="Acrobat.Document.DC">
                  <p:embed/>
                  <p:pic>
                    <p:nvPicPr>
                      <p:cNvPr id="0" name="Object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4517"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03188"/>
            <a:ext cx="9144000" cy="706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75" y="2743200"/>
            <a:ext cx="9190038" cy="1227138"/>
          </a:xfrm>
          <a:prstGeom prst="rect">
            <a:avLst/>
          </a:prstGeom>
          <a:solidFill>
            <a:srgbClr val="1B2F77"/>
          </a:solidFill>
          <a:ln w="25400" cap="flat">
            <a:noFill/>
            <a:prstDash val="solid"/>
            <a:bevel/>
          </a:ln>
          <a:effectLst/>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eaLnBrk="1" fontAlgn="auto" latinLnBrk="1">
              <a:spcBef>
                <a:spcPts val="0"/>
              </a:spcBef>
              <a:spcAft>
                <a:spcPts val="0"/>
              </a:spcAft>
              <a:defRPr/>
            </a:pPr>
            <a:endParaRPr lang="en-US" kern="0" dirty="0">
              <a:solidFill>
                <a:srgbClr val="000000"/>
              </a:solidFill>
              <a:latin typeface="Calibri"/>
              <a:ea typeface="Calibri"/>
              <a:cs typeface="Calibri"/>
              <a:sym typeface="Calibri"/>
            </a:endParaRPr>
          </a:p>
        </p:txBody>
      </p:sp>
      <p:sp>
        <p:nvSpPr>
          <p:cNvPr id="173" name="Shape 173"/>
          <p:cNvSpPr>
            <a:spLocks noGrp="1"/>
          </p:cNvSpPr>
          <p:nvPr>
            <p:ph type="title" idx="4294967295"/>
          </p:nvPr>
        </p:nvSpPr>
        <p:spPr>
          <a:xfrm>
            <a:off x="72737" y="8467"/>
            <a:ext cx="7772400" cy="1083733"/>
          </a:xfrm>
          <a:ln w="12700">
            <a:miter lim="400000"/>
          </a:ln>
          <a:extLst>
            <a:ext uri="{C572A759-6A51-4108-AA02-DFA0A04FC94B}"/>
          </a:extLst>
        </p:spPr>
        <p:txBody>
          <a:bodyPr lIns="0" tIns="0" rIns="0" bIns="0">
            <a:normAutofit/>
          </a:bodyPr>
          <a:lstStyle/>
          <a:p>
            <a:pPr algn="just" eaLnBrk="1" fontAlgn="auto" hangingPunct="1">
              <a:spcBef>
                <a:spcPts val="0"/>
              </a:spcBef>
              <a:spcAft>
                <a:spcPts val="0"/>
              </a:spcAft>
              <a:defRPr sz="1800" b="0">
                <a:solidFill>
                  <a:srgbClr val="000000"/>
                </a:solidFill>
              </a:defRPr>
            </a:pPr>
            <a:r>
              <a:rPr sz="3200" b="0" cap="all" dirty="0">
                <a:solidFill>
                  <a:srgbClr val="24428A">
                    <a:alpha val="80000"/>
                  </a:srgbClr>
                </a:solidFill>
                <a:latin typeface="Univers-Bold"/>
                <a:ea typeface="Univers-Bold"/>
                <a:cs typeface="Univers-Bold"/>
                <a:sym typeface="Univers-Bold"/>
              </a:rPr>
              <a:t>ION Technical </a:t>
            </a:r>
            <a:r>
              <a:rPr sz="3200" b="0" cap="all" dirty="0">
                <a:solidFill>
                  <a:srgbClr val="FF7D2F"/>
                </a:solidFill>
                <a:latin typeface="Univers-Bold"/>
                <a:ea typeface="Univers-Bold"/>
                <a:cs typeface="Univers-Bold"/>
                <a:sym typeface="Univers-Bold"/>
              </a:rPr>
              <a:t>Assistance</a:t>
            </a:r>
          </a:p>
        </p:txBody>
      </p:sp>
      <p:sp>
        <p:nvSpPr>
          <p:cNvPr id="174" name="Shape 174"/>
          <p:cNvSpPr>
            <a:spLocks noGrp="1"/>
          </p:cNvSpPr>
          <p:nvPr>
            <p:ph type="body" idx="4294967295"/>
          </p:nvPr>
        </p:nvSpPr>
        <p:spPr>
          <a:xfrm>
            <a:off x="0" y="2955925"/>
            <a:ext cx="9144000" cy="946150"/>
          </a:xfrm>
        </p:spPr>
        <p:txBody>
          <a:bodyPr lIns="0" tIns="0" rIns="0" bIns="0">
            <a:normAutofit/>
          </a:bodyPr>
          <a:lstStyle/>
          <a:p>
            <a:pPr marL="0" indent="68262" algn="ctr" eaLnBrk="1" fontAlgn="auto" hangingPunct="1">
              <a:spcBef>
                <a:spcPts val="0"/>
              </a:spcBef>
              <a:spcAft>
                <a:spcPts val="0"/>
              </a:spcAft>
              <a:buSzTx/>
              <a:buFont typeface="Arial"/>
              <a:buNone/>
              <a:defRPr sz="1800"/>
            </a:pPr>
            <a:r>
              <a:rPr sz="2400" b="1" cap="all" dirty="0">
                <a:solidFill>
                  <a:srgbClr val="FFFFFF"/>
                </a:solidFill>
                <a:latin typeface="Univers-Bold"/>
                <a:ea typeface="Univers-Bold"/>
                <a:cs typeface="Univers-Bold"/>
                <a:sym typeface="Univers-Bold"/>
              </a:rPr>
              <a:t>Reminder: </a:t>
            </a:r>
            <a:r>
              <a:rPr sz="2400" b="1" dirty="0">
                <a:solidFill>
                  <a:srgbClr val="FFFFFF"/>
                </a:solidFill>
                <a:latin typeface="Univers-Bold"/>
                <a:ea typeface="Univers-Bold"/>
                <a:cs typeface="Univers-Bold"/>
                <a:sym typeface="Univers-Bold"/>
              </a:rPr>
              <a:t>Access existing technical assistance at:</a:t>
            </a:r>
            <a:br>
              <a:rPr sz="2400" b="1" dirty="0">
                <a:solidFill>
                  <a:srgbClr val="FFFFFF"/>
                </a:solidFill>
                <a:latin typeface="Univers-Bold"/>
                <a:ea typeface="Univers-Bold"/>
                <a:cs typeface="Univers-Bold"/>
                <a:sym typeface="Univers-Bold"/>
              </a:rPr>
            </a:br>
            <a:r>
              <a:rPr sz="2400" b="1" dirty="0" smtClean="0">
                <a:solidFill>
                  <a:srgbClr val="FFFFFF"/>
                </a:solidFill>
                <a:latin typeface="Univers-Bold"/>
                <a:ea typeface="Univers-Bold"/>
                <a:cs typeface="Univers-Bold"/>
                <a:sym typeface="Univers-Bold"/>
              </a:rPr>
              <a:t>wioa.workforce3one.or</a:t>
            </a:r>
            <a:r>
              <a:rPr lang="en-US" sz="2400" b="1" dirty="0" smtClean="0">
                <a:solidFill>
                  <a:srgbClr val="FFFFFF"/>
                </a:solidFill>
                <a:latin typeface="Univers-Bold"/>
                <a:ea typeface="Univers-Bold"/>
                <a:cs typeface="Univers-Bold"/>
                <a:sym typeface="Univers-Bold"/>
              </a:rPr>
              <a:t>g</a:t>
            </a:r>
          </a:p>
        </p:txBody>
      </p:sp>
      <p:sp>
        <p:nvSpPr>
          <p:cNvPr id="66565" name="Shape 175"/>
          <p:cNvSpPr>
            <a:spLocks noChangeArrowheads="1"/>
          </p:cNvSpPr>
          <p:nvPr/>
        </p:nvSpPr>
        <p:spPr bwMode="auto">
          <a:xfrm>
            <a:off x="6705600" y="6583363"/>
            <a:ext cx="213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spAutoFit/>
          </a:bodyPr>
          <a:lstStyle>
            <a:lvl1pPr>
              <a:spcBef>
                <a:spcPts val="600"/>
              </a:spcBef>
              <a:buSzPct val="100000"/>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600"/>
              </a:spcBef>
              <a:buSzPct val="100000"/>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600"/>
              </a:spcBef>
              <a:buSzPct val="100000"/>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600"/>
              </a:spcBef>
              <a:buSzPct val="100000"/>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ts val="6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ts val="6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ts val="6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ts val="6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r" eaLnBrk="1" hangingPunct="1">
              <a:spcBef>
                <a:spcPct val="0"/>
              </a:spcBef>
              <a:buSzTx/>
              <a:buFontTx/>
              <a:buNone/>
            </a:pPr>
            <a:r>
              <a:rPr lang="en-US" altLang="en-US" sz="1200">
                <a:solidFill>
                  <a:srgbClr val="898989"/>
                </a:solidFill>
                <a:latin typeface="Arial" panose="020B0604020202020204" pitchFamily="34" charset="0"/>
                <a:cs typeface="Arial" panose="020B0604020202020204" pitchFamily="34" charset="0"/>
                <a:sym typeface="Arial" panose="020B0604020202020204" pitchFamily="34" charset="0"/>
              </a:rPr>
              <a:t>1</a:t>
            </a:r>
          </a:p>
        </p:txBody>
      </p:sp>
      <p:sp>
        <p:nvSpPr>
          <p:cNvPr id="66566" name="Shape 176"/>
          <p:cNvSpPr>
            <a:spLocks noChangeArrowheads="1"/>
          </p:cNvSpPr>
          <p:nvPr/>
        </p:nvSpPr>
        <p:spPr bwMode="auto">
          <a:xfrm>
            <a:off x="312738" y="1716088"/>
            <a:ext cx="8383587"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spcBef>
                <a:spcPts val="600"/>
              </a:spcBef>
              <a:buSzPct val="100000"/>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600"/>
              </a:spcBef>
              <a:buSzPct val="100000"/>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600"/>
              </a:spcBef>
              <a:buSzPct val="100000"/>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600"/>
              </a:spcBef>
              <a:buSzPct val="100000"/>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ts val="6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ts val="6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ts val="6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ts val="6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hangingPunct="1">
              <a:spcBef>
                <a:spcPct val="0"/>
              </a:spcBef>
              <a:buSzTx/>
              <a:buFontTx/>
              <a:buNone/>
            </a:pPr>
            <a:r>
              <a:rPr lang="en-US" altLang="en-US" sz="2400" b="1">
                <a:solidFill>
                  <a:srgbClr val="FF7D2F"/>
                </a:solidFill>
                <a:latin typeface="Univers-Bold"/>
                <a:ea typeface="Univers-Bold"/>
                <a:cs typeface="Univers-Bold"/>
                <a:sym typeface="Univers-Bold"/>
              </a:rPr>
              <a:t>Thank you for participating in today’s webinar!</a:t>
            </a:r>
          </a:p>
        </p:txBody>
      </p:sp>
      <p:sp>
        <p:nvSpPr>
          <p:cNvPr id="177" name="Shape 177"/>
          <p:cNvSpPr/>
          <p:nvPr/>
        </p:nvSpPr>
        <p:spPr>
          <a:xfrm>
            <a:off x="-30163" y="4327525"/>
            <a:ext cx="9204326" cy="322263"/>
          </a:xfrm>
          <a:prstGeom prst="rect">
            <a:avLst/>
          </a:prstGeom>
          <a:ln w="12700">
            <a:miter lim="400000"/>
          </a:ln>
          <a:extLst>
            <a:ext uri="{C572A759-6A51-4108-AA02-DFA0A04FC94B}"/>
          </a:extLst>
        </p:spPr>
        <p:txBody>
          <a:bodyPr lIns="45719" rIns="45719">
            <a:spAutoFit/>
          </a:bodyPr>
          <a:lstStyle/>
          <a:p>
            <a:pPr indent="68262" algn="ctr" eaLnBrk="1" fontAlgn="auto" hangingPunct="1">
              <a:spcBef>
                <a:spcPts val="800"/>
              </a:spcBef>
              <a:spcAft>
                <a:spcPts val="0"/>
              </a:spcAft>
              <a:buFont typeface="Arial"/>
              <a:buNone/>
              <a:defRPr sz="1800"/>
            </a:pPr>
            <a:r>
              <a:rPr sz="2000" b="1" kern="0" cap="all" dirty="0">
                <a:solidFill>
                  <a:srgbClr val="404040"/>
                </a:solidFill>
                <a:latin typeface="Univers-Bold"/>
                <a:ea typeface="Univers-Bold"/>
                <a:cs typeface="Univers-Bold"/>
                <a:sym typeface="Univers-Bold"/>
              </a:rPr>
              <a:t>Including</a:t>
            </a:r>
            <a:r>
              <a:rPr sz="2000" kern="0" dirty="0">
                <a:solidFill>
                  <a:srgbClr val="404040"/>
                </a:solidFill>
                <a:latin typeface="Univers-Light"/>
                <a:ea typeface="Univers-Light"/>
                <a:cs typeface="Univers-Light"/>
                <a:sym typeface="Univers-Light"/>
              </a:rPr>
              <a:t>: </a:t>
            </a:r>
          </a:p>
        </p:txBody>
      </p:sp>
      <p:sp>
        <p:nvSpPr>
          <p:cNvPr id="66568" name="Shape 178"/>
          <p:cNvSpPr>
            <a:spLocks noChangeArrowheads="1"/>
          </p:cNvSpPr>
          <p:nvPr/>
        </p:nvSpPr>
        <p:spPr bwMode="auto">
          <a:xfrm>
            <a:off x="782638" y="4843463"/>
            <a:ext cx="368935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marL="295275" indent="-228600">
              <a:spcBef>
                <a:spcPts val="600"/>
              </a:spcBef>
              <a:buSzPct val="100000"/>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600"/>
              </a:spcBef>
              <a:buSzPct val="100000"/>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600"/>
              </a:spcBef>
              <a:buSzPct val="100000"/>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600"/>
              </a:spcBef>
              <a:buSzPct val="100000"/>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ts val="6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ts val="6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ts val="6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ts val="6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hangingPunct="1">
              <a:spcBef>
                <a:spcPts val="800"/>
              </a:spcBef>
              <a:buClr>
                <a:srgbClr val="FF7D2F"/>
              </a:buClr>
              <a:buFont typeface="Arial" panose="020B0604020202020204" pitchFamily="34" charset="0"/>
              <a:buChar char="•"/>
            </a:pPr>
            <a:r>
              <a:rPr lang="en-US" altLang="en-US" sz="2000">
                <a:solidFill>
                  <a:srgbClr val="404040"/>
                </a:solidFill>
                <a:latin typeface="Univers-Light"/>
                <a:ea typeface="Univers-Light"/>
                <a:cs typeface="Univers-Light"/>
                <a:sym typeface="Univers-Light"/>
              </a:rPr>
              <a:t>Quick Start Action Planners</a:t>
            </a:r>
          </a:p>
          <a:p>
            <a:pPr eaLnBrk="1" hangingPunct="1">
              <a:spcBef>
                <a:spcPts val="800"/>
              </a:spcBef>
              <a:buClr>
                <a:srgbClr val="FF7D2F"/>
              </a:buClr>
              <a:buFont typeface="Arial" panose="020B0604020202020204" pitchFamily="34" charset="0"/>
              <a:buChar char="•"/>
            </a:pPr>
            <a:r>
              <a:rPr lang="en-US" altLang="en-US" sz="2000">
                <a:solidFill>
                  <a:srgbClr val="404040"/>
                </a:solidFill>
                <a:latin typeface="Univers-Light"/>
                <a:ea typeface="Univers-Light"/>
                <a:cs typeface="Univers-Light"/>
                <a:sym typeface="Univers-Light"/>
              </a:rPr>
              <a:t>WIOA Action Plan Template</a:t>
            </a:r>
          </a:p>
        </p:txBody>
      </p:sp>
      <p:sp>
        <p:nvSpPr>
          <p:cNvPr id="179" name="Shape 179"/>
          <p:cNvSpPr/>
          <p:nvPr/>
        </p:nvSpPr>
        <p:spPr>
          <a:xfrm>
            <a:off x="4579938" y="4843463"/>
            <a:ext cx="5387975" cy="727075"/>
          </a:xfrm>
          <a:prstGeom prst="rect">
            <a:avLst/>
          </a:prstGeom>
          <a:ln w="12700">
            <a:miter lim="400000"/>
          </a:ln>
          <a:extLst>
            <a:ext uri="{C572A759-6A51-4108-AA02-DFA0A04FC94B}"/>
          </a:extLst>
        </p:spPr>
        <p:txBody>
          <a:bodyPr lIns="0" tIns="0" rIns="0" bIns="0">
            <a:spAutoFit/>
          </a:bodyPr>
          <a:lstStyle/>
          <a:p>
            <a:pPr marL="296862" indent="-228600" eaLnBrk="1" fontAlgn="auto" hangingPunct="1">
              <a:spcBef>
                <a:spcPts val="800"/>
              </a:spcBef>
              <a:spcAft>
                <a:spcPts val="0"/>
              </a:spcAft>
              <a:buClr>
                <a:srgbClr val="FF7D2F"/>
              </a:buClr>
              <a:buSzPct val="100000"/>
              <a:buFont typeface="Arial"/>
              <a:buChar char="•"/>
              <a:defRPr sz="1800"/>
            </a:pPr>
            <a:r>
              <a:rPr sz="2000" kern="0" spc="-39" dirty="0">
                <a:solidFill>
                  <a:srgbClr val="404040"/>
                </a:solidFill>
                <a:latin typeface="Univers-Light"/>
                <a:ea typeface="Univers-Light"/>
                <a:cs typeface="Univers-Light"/>
                <a:sym typeface="Univers-Light"/>
              </a:rPr>
              <a:t>Variety of Resources by Topical Area</a:t>
            </a:r>
          </a:p>
          <a:p>
            <a:pPr marL="296862" indent="-228600" eaLnBrk="1" fontAlgn="auto" hangingPunct="1">
              <a:spcBef>
                <a:spcPts val="800"/>
              </a:spcBef>
              <a:spcAft>
                <a:spcPts val="0"/>
              </a:spcAft>
              <a:buClr>
                <a:srgbClr val="FF7D2F"/>
              </a:buClr>
              <a:buSzPct val="100000"/>
              <a:buFont typeface="Arial"/>
              <a:buChar char="•"/>
              <a:defRPr sz="1800"/>
            </a:pPr>
            <a:r>
              <a:rPr sz="2000" kern="0" dirty="0">
                <a:solidFill>
                  <a:srgbClr val="404040"/>
                </a:solidFill>
                <a:latin typeface="Univers-Light"/>
                <a:ea typeface="Univers-Light"/>
                <a:cs typeface="Univers-Light"/>
                <a:sym typeface="Univers-Light"/>
              </a:rPr>
              <a:t>Voices of Experience</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hape 154"/>
          <p:cNvSpPr>
            <a:spLocks noGrp="1"/>
          </p:cNvSpPr>
          <p:nvPr>
            <p:ph type="body" idx="4294967295"/>
          </p:nvPr>
        </p:nvSpPr>
        <p:spPr>
          <a:xfrm>
            <a:off x="2792413" y="1612900"/>
            <a:ext cx="6272212" cy="3336925"/>
          </a:xfrm>
        </p:spPr>
        <p:txBody>
          <a:bodyPr lIns="65023" tIns="65023" rIns="65023" bIns="65023"/>
          <a:lstStyle/>
          <a:p>
            <a:pPr marL="0" indent="0" defTabSz="685800">
              <a:spcBef>
                <a:spcPts val="500"/>
              </a:spcBef>
              <a:buSzTx/>
              <a:buFont typeface="Arial" panose="020B0604020202020204" pitchFamily="34" charset="0"/>
              <a:buNone/>
            </a:pPr>
            <a:r>
              <a:rPr lang="en-US" altLang="en-US" sz="2700" smtClean="0">
                <a:solidFill>
                  <a:srgbClr val="1B2F77"/>
                </a:solidFill>
                <a:latin typeface="Univers-Light"/>
                <a:ea typeface="Univers-Light"/>
                <a:cs typeface="Univers-Light"/>
                <a:sym typeface="Univers-Light"/>
              </a:rPr>
              <a:t>Amanda Ahlstrand</a:t>
            </a:r>
          </a:p>
          <a:p>
            <a:pPr marL="0" indent="0" defTabSz="685800">
              <a:spcBef>
                <a:spcPts val="500"/>
              </a:spcBef>
              <a:buSzTx/>
              <a:buFont typeface="Arial" panose="020B0604020202020204" pitchFamily="34" charset="0"/>
              <a:buNone/>
            </a:pPr>
            <a:endParaRPr lang="en-US" altLang="en-US" sz="2700" smtClean="0">
              <a:solidFill>
                <a:srgbClr val="FF7D2F"/>
              </a:solidFill>
              <a:latin typeface="Univers-Light"/>
              <a:ea typeface="Univers-Light"/>
              <a:cs typeface="Univers-Light"/>
              <a:sym typeface="Univers-Light"/>
            </a:endParaRPr>
          </a:p>
          <a:p>
            <a:pPr marL="0" indent="0" defTabSz="685800">
              <a:spcBef>
                <a:spcPts val="500"/>
              </a:spcBef>
              <a:buSzTx/>
              <a:buFont typeface="Arial" panose="020B0604020202020204" pitchFamily="34" charset="0"/>
              <a:buNone/>
            </a:pPr>
            <a:endParaRPr lang="en-US" altLang="en-US" sz="2700" smtClean="0">
              <a:solidFill>
                <a:srgbClr val="FF7D2F"/>
              </a:solidFill>
              <a:latin typeface="Univers-Light"/>
              <a:ea typeface="Univers-Light"/>
              <a:cs typeface="Univers-Light"/>
              <a:sym typeface="Univers-Light"/>
            </a:endParaRPr>
          </a:p>
          <a:p>
            <a:pPr marL="0" indent="0" defTabSz="685800">
              <a:spcBef>
                <a:spcPts val="500"/>
              </a:spcBef>
              <a:buSzTx/>
              <a:buFont typeface="Arial" panose="020B0604020202020204" pitchFamily="34" charset="0"/>
              <a:buNone/>
            </a:pPr>
            <a:endParaRPr lang="en-US" altLang="en-US" sz="2400" smtClean="0">
              <a:solidFill>
                <a:srgbClr val="1B2F77"/>
              </a:solidFill>
              <a:latin typeface="Univers-Light"/>
              <a:ea typeface="Univers-Light"/>
              <a:cs typeface="Univers-Light"/>
              <a:sym typeface="Univers-Light"/>
            </a:endParaRPr>
          </a:p>
          <a:p>
            <a:pPr marL="0" indent="0" defTabSz="685800">
              <a:spcBef>
                <a:spcPts val="500"/>
              </a:spcBef>
              <a:buSzTx/>
              <a:buFont typeface="Arial" panose="020B0604020202020204" pitchFamily="34" charset="0"/>
              <a:buNone/>
            </a:pPr>
            <a:r>
              <a:rPr lang="en-US" altLang="en-US" sz="2400" smtClean="0">
                <a:solidFill>
                  <a:srgbClr val="1B2F77"/>
                </a:solidFill>
                <a:latin typeface="Univers-Light"/>
                <a:ea typeface="Univers-Light"/>
                <a:cs typeface="Univers-Light"/>
                <a:sym typeface="Univers-Light"/>
              </a:rPr>
              <a:t>Administrator</a:t>
            </a:r>
          </a:p>
          <a:p>
            <a:pPr marL="0" indent="0" defTabSz="685800">
              <a:spcBef>
                <a:spcPts val="500"/>
              </a:spcBef>
              <a:buSzTx/>
              <a:buFont typeface="Arial" panose="020B0604020202020204" pitchFamily="34" charset="0"/>
              <a:buNone/>
            </a:pPr>
            <a:r>
              <a:rPr lang="en-US" altLang="en-US" sz="2400" smtClean="0">
                <a:solidFill>
                  <a:srgbClr val="FF7D2F"/>
                </a:solidFill>
                <a:latin typeface="Univers-Light"/>
                <a:ea typeface="Univers-Light"/>
                <a:cs typeface="Univers-Light"/>
                <a:sym typeface="Univers-Light"/>
              </a:rPr>
              <a:t>Office of Workforce Investment, </a:t>
            </a:r>
            <a:br>
              <a:rPr lang="en-US" altLang="en-US" sz="2400" smtClean="0">
                <a:solidFill>
                  <a:srgbClr val="FF7D2F"/>
                </a:solidFill>
                <a:latin typeface="Univers-Light"/>
                <a:ea typeface="Univers-Light"/>
                <a:cs typeface="Univers-Light"/>
                <a:sym typeface="Univers-Light"/>
              </a:rPr>
            </a:br>
            <a:r>
              <a:rPr lang="en-US" altLang="en-US" sz="2400" smtClean="0">
                <a:solidFill>
                  <a:srgbClr val="FF7D2F"/>
                </a:solidFill>
                <a:latin typeface="Univers-Light"/>
                <a:ea typeface="Univers-Light"/>
                <a:cs typeface="Univers-Light"/>
                <a:sym typeface="Univers-Light"/>
              </a:rPr>
              <a:t>U.S. Department of Labor</a:t>
            </a:r>
          </a:p>
        </p:txBody>
      </p:sp>
      <p:sp>
        <p:nvSpPr>
          <p:cNvPr id="156" name="Shape 156"/>
          <p:cNvSpPr/>
          <p:nvPr/>
        </p:nvSpPr>
        <p:spPr>
          <a:xfrm>
            <a:off x="3187700" y="2016125"/>
            <a:ext cx="0" cy="276225"/>
          </a:xfrm>
          <a:prstGeom prst="rect">
            <a:avLst/>
          </a:prstGeom>
          <a:ln w="12700">
            <a:miter lim="400000"/>
          </a:ln>
          <a:effectLst>
            <a:outerShdw blurRad="101600" dist="25400" dir="5400000" rotWithShape="0">
              <a:srgbClr val="000000">
                <a:alpha val="10000"/>
              </a:srgbClr>
            </a:outerShdw>
          </a:effectLst>
          <a:extLst>
            <a:ext uri="{C572A759-6A51-4108-AA02-DFA0A04FC94B}"/>
          </a:extLst>
        </p:spPr>
        <p:txBody>
          <a:bodyPr wrap="none" lIns="0" tIns="0" rIns="0" bIns="0">
            <a:spAutoFit/>
          </a:bodyPr>
          <a:lstStyle>
            <a:lvl1pPr>
              <a:spcBef>
                <a:spcPts val="800"/>
              </a:spcBef>
              <a:defRPr sz="4300" b="1" spc="-85">
                <a:solidFill>
                  <a:srgbClr val="24428A"/>
                </a:solidFill>
                <a:latin typeface="Univers-Bold"/>
                <a:ea typeface="Univers-Bold"/>
                <a:cs typeface="Univers-Bold"/>
                <a:sym typeface="Univers-Bold"/>
              </a:defRPr>
            </a:lvl1pPr>
          </a:lstStyle>
          <a:p>
            <a:pPr>
              <a:defRPr sz="1800" b="0" spc="0">
                <a:solidFill>
                  <a:srgbClr val="000000"/>
                </a:solidFill>
              </a:defRPr>
            </a:pPr>
            <a:endParaRPr sz="1800" b="0" spc="0" dirty="0">
              <a:solidFill>
                <a:srgbClr val="000000"/>
              </a:solidFill>
            </a:endParaRPr>
          </a:p>
        </p:txBody>
      </p:sp>
      <p:sp>
        <p:nvSpPr>
          <p:cNvPr id="14340" name="Shape 43"/>
          <p:cNvSpPr>
            <a:spLocks noChangeArrowheads="1"/>
          </p:cNvSpPr>
          <p:nvPr/>
        </p:nvSpPr>
        <p:spPr bwMode="auto">
          <a:xfrm>
            <a:off x="457200" y="5353050"/>
            <a:ext cx="86074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91424" tIns="91424" rIns="91424" bIns="91424" anchor="ctr">
            <a:spAutoFit/>
          </a:bodyPr>
          <a:lstStyle>
            <a:lvl1pPr>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endParaRPr lang="en-US" altLang="en-US" sz="1600">
              <a:solidFill>
                <a:srgbClr val="376092"/>
              </a:solidFill>
              <a:latin typeface="Univers 45 Light"/>
              <a:ea typeface="Univers 45 Light"/>
              <a:cs typeface="Univers 45 Light"/>
            </a:endParaRPr>
          </a:p>
        </p:txBody>
      </p:sp>
      <p:sp>
        <p:nvSpPr>
          <p:cNvPr id="9" name="Shape 43"/>
          <p:cNvSpPr/>
          <p:nvPr/>
        </p:nvSpPr>
        <p:spPr>
          <a:xfrm>
            <a:off x="438150" y="5505450"/>
            <a:ext cx="8607425" cy="431800"/>
          </a:xfrm>
          <a:prstGeom prst="rect">
            <a:avLst/>
          </a:prstGeom>
          <a:ln w="12700">
            <a:miter lim="400000"/>
          </a:ln>
          <a:extLst>
            <a:ext uri="{C572A759-6A51-4108-AA02-DFA0A04FC94B}"/>
          </a:extLst>
        </p:spPr>
        <p:txBody>
          <a:bodyPr lIns="91424" tIns="91424" rIns="91424" bIns="91424" anchor="ctr">
            <a:spAutoFit/>
          </a:bodyPr>
          <a:lstStyle/>
          <a:p>
            <a:pPr eaLnBrk="1" fontAlgn="auto" hangingPunct="1">
              <a:spcBef>
                <a:spcPts val="0"/>
              </a:spcBef>
              <a:spcAft>
                <a:spcPts val="0"/>
              </a:spcAft>
              <a:defRPr sz="1800"/>
            </a:pPr>
            <a:r>
              <a:rPr sz="1600" kern="0" dirty="0">
                <a:solidFill>
                  <a:srgbClr val="404040"/>
                </a:solidFill>
                <a:latin typeface="Univers 45 Light"/>
                <a:ea typeface="Calibri"/>
                <a:cs typeface="Univers 45 Light"/>
                <a:sym typeface="Calibri"/>
              </a:rPr>
              <a:t>Have a question or comment about WIOA?  E-mail </a:t>
            </a:r>
            <a:r>
              <a:rPr sz="1600" u="sng" kern="0" dirty="0">
                <a:solidFill>
                  <a:srgbClr val="0000FF"/>
                </a:solidFill>
                <a:uFill>
                  <a:solidFill>
                    <a:srgbClr val="0000FF"/>
                  </a:solidFill>
                </a:uFill>
                <a:latin typeface="Univers 45 Light"/>
                <a:ea typeface="Calibri"/>
                <a:cs typeface="Univers 45 Light"/>
                <a:sym typeface="Calibri"/>
                <a:hlinkClick r:id="rId3"/>
              </a:rPr>
              <a:t>DOL.WIOA@dol.gov</a:t>
            </a:r>
            <a:r>
              <a:rPr sz="1600" kern="0" dirty="0">
                <a:solidFill>
                  <a:srgbClr val="376092"/>
                </a:solidFill>
                <a:latin typeface="Univers 45 Light"/>
                <a:ea typeface="Calibri"/>
                <a:cs typeface="Univers 45 Light"/>
                <a:sym typeface="Calibri"/>
              </a:rPr>
              <a:t> </a:t>
            </a:r>
          </a:p>
        </p:txBody>
      </p:sp>
      <p:pic>
        <p:nvPicPr>
          <p:cNvPr id="14342"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4963" y="1709738"/>
            <a:ext cx="2301875" cy="297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3212" y="128058"/>
            <a:ext cx="7147383" cy="880533"/>
          </a:xfrm>
          <a:extLst/>
        </p:spPr>
        <p:txBody>
          <a:bodyPr>
            <a:normAutofit/>
          </a:bodyPr>
          <a:lstStyle/>
          <a:p>
            <a:pPr algn="l">
              <a:defRPr/>
            </a:pPr>
            <a:r>
              <a:rPr lang="en-US" b="0" dirty="0" smtClean="0"/>
              <a:t>WIOA </a:t>
            </a:r>
            <a:r>
              <a:rPr lang="en-US" b="0" dirty="0" smtClean="0">
                <a:solidFill>
                  <a:srgbClr val="FD6724">
                    <a:alpha val="80000"/>
                  </a:srgbClr>
                </a:solidFill>
              </a:rPr>
              <a:t>VISION</a:t>
            </a:r>
            <a:endParaRPr lang="en-US" dirty="0"/>
          </a:p>
        </p:txBody>
      </p:sp>
      <p:sp>
        <p:nvSpPr>
          <p:cNvPr id="4" name="Content Placeholder 2"/>
          <p:cNvSpPr txBox="1">
            <a:spLocks/>
          </p:cNvSpPr>
          <p:nvPr/>
        </p:nvSpPr>
        <p:spPr bwMode="auto">
          <a:xfrm>
            <a:off x="374650" y="1666875"/>
            <a:ext cx="82296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lstStyle>
            <a:lvl1pPr marL="342900" indent="-342900" algn="l" rtl="0" eaLnBrk="0" fontAlgn="base" hangingPunct="0">
              <a:spcBef>
                <a:spcPts val="600"/>
              </a:spcBef>
              <a:spcAft>
                <a:spcPct val="0"/>
              </a:spcAft>
              <a:buSzPct val="100000"/>
              <a:buFont typeface="Arial" panose="020B0604020202020204" pitchFamily="34" charset="0"/>
              <a:buChar char="»"/>
              <a:defRPr sz="2800">
                <a:solidFill>
                  <a:schemeClr val="tx1"/>
                </a:solidFill>
                <a:latin typeface="Calibri"/>
                <a:ea typeface="Calibri"/>
                <a:cs typeface="Calibri"/>
                <a:sym typeface="Calibri" panose="020F0502020204030204" pitchFamily="34" charset="0"/>
              </a:defRPr>
            </a:lvl1pPr>
            <a:lvl2pPr marL="790575" indent="-333375" algn="l" rtl="0" eaLnBrk="0" fontAlgn="base" hangingPunct="0">
              <a:spcBef>
                <a:spcPts val="600"/>
              </a:spcBef>
              <a:spcAft>
                <a:spcPct val="0"/>
              </a:spcAft>
              <a:buSzPct val="100000"/>
              <a:buFont typeface="Arial" panose="020B0604020202020204" pitchFamily="34" charset="0"/>
              <a:buChar char="–"/>
              <a:defRPr sz="2800">
                <a:solidFill>
                  <a:schemeClr val="tx1"/>
                </a:solidFill>
                <a:latin typeface="Calibri"/>
                <a:ea typeface="Calibri"/>
                <a:cs typeface="Calibri"/>
                <a:sym typeface="Calibri" panose="020F0502020204030204" pitchFamily="34" charset="0"/>
              </a:defRPr>
            </a:lvl2pPr>
            <a:lvl3pPr marL="1233488" indent="-319088" algn="l" rtl="0" eaLnBrk="0" fontAlgn="base" hangingPunct="0">
              <a:spcBef>
                <a:spcPts val="600"/>
              </a:spcBef>
              <a:spcAft>
                <a:spcPct val="0"/>
              </a:spcAft>
              <a:buSzPct val="100000"/>
              <a:buFont typeface="Arial" panose="020B0604020202020204" pitchFamily="34" charset="0"/>
              <a:buChar char="•"/>
              <a:defRPr sz="2800">
                <a:solidFill>
                  <a:schemeClr val="tx1"/>
                </a:solidFill>
                <a:latin typeface="Calibri"/>
                <a:ea typeface="Calibri"/>
                <a:cs typeface="Calibri"/>
                <a:sym typeface="Calibri" panose="020F0502020204030204" pitchFamily="34" charset="0"/>
              </a:defRPr>
            </a:lvl3pPr>
            <a:lvl4pPr marL="1727200" indent="-355600" algn="l" rtl="0" eaLnBrk="0" fontAlgn="base" hangingPunct="0">
              <a:spcBef>
                <a:spcPts val="600"/>
              </a:spcBef>
              <a:spcAft>
                <a:spcPct val="0"/>
              </a:spcAft>
              <a:buSzPct val="100000"/>
              <a:buFont typeface="Arial" panose="020B0604020202020204" pitchFamily="34" charset="0"/>
              <a:buChar char="–"/>
              <a:defRPr sz="2800">
                <a:solidFill>
                  <a:schemeClr val="tx1"/>
                </a:solidFill>
                <a:latin typeface="Calibri"/>
                <a:ea typeface="Calibri"/>
                <a:cs typeface="Calibri"/>
                <a:sym typeface="Calibri" panose="020F0502020204030204" pitchFamily="34" charset="0"/>
              </a:defRPr>
            </a:lvl4pPr>
            <a:lvl5pPr marL="2184400" indent="-355600" algn="l" rtl="0" eaLnBrk="0" fontAlgn="base" hangingPunct="0">
              <a:spcBef>
                <a:spcPts val="600"/>
              </a:spcBef>
              <a:spcAft>
                <a:spcPct val="0"/>
              </a:spcAft>
              <a:buSzPct val="100000"/>
              <a:buFont typeface="Arial" panose="020B0604020202020204" pitchFamily="34" charset="0"/>
              <a:buChar char="»"/>
              <a:defRPr sz="2800">
                <a:solidFill>
                  <a:schemeClr val="tx1"/>
                </a:solidFill>
                <a:latin typeface="Calibri"/>
                <a:ea typeface="Calibri"/>
                <a:cs typeface="Calibri"/>
                <a:sym typeface="Calibri" panose="020F0502020204030204" pitchFamily="34" charset="0"/>
              </a:defRPr>
            </a:lvl5pPr>
            <a:lvl6pPr marL="2641600" indent="-355600">
              <a:spcBef>
                <a:spcPts val="600"/>
              </a:spcBef>
              <a:buSzPct val="100000"/>
              <a:buFont typeface="Arial"/>
              <a:buChar char="•"/>
              <a:defRPr sz="2800">
                <a:latin typeface="Calibri"/>
                <a:ea typeface="Calibri"/>
                <a:cs typeface="Calibri"/>
                <a:sym typeface="Calibri"/>
              </a:defRPr>
            </a:lvl6pPr>
            <a:lvl7pPr marL="3098800" indent="-355600">
              <a:spcBef>
                <a:spcPts val="600"/>
              </a:spcBef>
              <a:buSzPct val="100000"/>
              <a:buFont typeface="Arial"/>
              <a:buChar char="•"/>
              <a:defRPr sz="2800">
                <a:latin typeface="Calibri"/>
                <a:ea typeface="Calibri"/>
                <a:cs typeface="Calibri"/>
                <a:sym typeface="Calibri"/>
              </a:defRPr>
            </a:lvl7pPr>
            <a:lvl8pPr marL="3556000" indent="-355600">
              <a:spcBef>
                <a:spcPts val="600"/>
              </a:spcBef>
              <a:buSzPct val="100000"/>
              <a:buFont typeface="Arial"/>
              <a:buChar char="•"/>
              <a:defRPr sz="2800">
                <a:latin typeface="Calibri"/>
                <a:ea typeface="Calibri"/>
                <a:cs typeface="Calibri"/>
                <a:sym typeface="Calibri"/>
              </a:defRPr>
            </a:lvl8pPr>
            <a:lvl9pPr marL="4013200" indent="-355600">
              <a:spcBef>
                <a:spcPts val="600"/>
              </a:spcBef>
              <a:buSzPct val="100000"/>
              <a:buFont typeface="Arial"/>
              <a:buChar char="•"/>
              <a:defRPr sz="2800">
                <a:latin typeface="Calibri"/>
                <a:ea typeface="Calibri"/>
                <a:cs typeface="Calibri"/>
                <a:sym typeface="Calibri"/>
              </a:defRPr>
            </a:lvl9pPr>
          </a:lstStyle>
          <a:p>
            <a:pPr>
              <a:spcBef>
                <a:spcPts val="1200"/>
              </a:spcBef>
              <a:spcAft>
                <a:spcPts val="1200"/>
              </a:spcAft>
              <a:buClr>
                <a:srgbClr val="FD6724"/>
              </a:buClr>
              <a:buFont typeface="Courier New" panose="02070309020205020404" pitchFamily="49" charset="0"/>
              <a:buChar char="o"/>
              <a:defRPr/>
            </a:pPr>
            <a:r>
              <a:rPr lang="en-US" altLang="en-US" sz="2400" kern="0" dirty="0">
                <a:solidFill>
                  <a:schemeClr val="tx1">
                    <a:lumMod val="75000"/>
                    <a:lumOff val="25000"/>
                  </a:schemeClr>
                </a:solidFill>
                <a:latin typeface="Univers light"/>
                <a:ea typeface="Calibri" pitchFamily="34" charset="0"/>
                <a:cs typeface="Calibri" pitchFamily="34" charset="0"/>
              </a:rPr>
              <a:t>The needs of business and workers drive our workforce solutions</a:t>
            </a:r>
          </a:p>
          <a:p>
            <a:pPr>
              <a:spcBef>
                <a:spcPts val="1200"/>
              </a:spcBef>
              <a:spcAft>
                <a:spcPts val="1200"/>
              </a:spcAft>
              <a:buClr>
                <a:srgbClr val="FD6724"/>
              </a:buClr>
              <a:buFont typeface="Courier New" panose="02070309020205020404" pitchFamily="49" charset="0"/>
              <a:buChar char="o"/>
              <a:defRPr/>
            </a:pPr>
            <a:r>
              <a:rPr lang="en-US" altLang="en-US" sz="2400" kern="0" dirty="0">
                <a:solidFill>
                  <a:schemeClr val="tx1">
                    <a:lumMod val="75000"/>
                    <a:lumOff val="25000"/>
                  </a:schemeClr>
                </a:solidFill>
                <a:latin typeface="Univers light"/>
                <a:ea typeface="Calibri" pitchFamily="34" charset="0"/>
                <a:cs typeface="Calibri" pitchFamily="34" charset="0"/>
              </a:rPr>
              <a:t>One-Stop Centers provide excellent customer service to both our jobseekers and employers </a:t>
            </a:r>
          </a:p>
          <a:p>
            <a:pPr>
              <a:spcBef>
                <a:spcPts val="1200"/>
              </a:spcBef>
              <a:spcAft>
                <a:spcPts val="1200"/>
              </a:spcAft>
              <a:buClr>
                <a:srgbClr val="FD6724"/>
              </a:buClr>
              <a:buFont typeface="Courier New" panose="02070309020205020404" pitchFamily="49" charset="0"/>
              <a:buChar char="o"/>
              <a:defRPr/>
            </a:pPr>
            <a:r>
              <a:rPr lang="en-US" altLang="en-US" sz="2400" kern="0" dirty="0">
                <a:solidFill>
                  <a:schemeClr val="tx1">
                    <a:lumMod val="75000"/>
                    <a:lumOff val="25000"/>
                  </a:schemeClr>
                </a:solidFill>
                <a:latin typeface="Univers light"/>
                <a:ea typeface="Calibri" pitchFamily="34" charset="0"/>
                <a:cs typeface="Calibri" pitchFamily="34" charset="0"/>
              </a:rPr>
              <a:t>Our workforce system supports a strong regional economy and that we play an active role in community and economic development.</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3212" y="128058"/>
            <a:ext cx="7061359" cy="880533"/>
          </a:xfrm>
          <a:extLst/>
        </p:spPr>
        <p:txBody>
          <a:bodyPr>
            <a:normAutofit fontScale="90000"/>
          </a:bodyPr>
          <a:lstStyle/>
          <a:p>
            <a:pPr algn="l">
              <a:defRPr/>
            </a:pPr>
            <a:r>
              <a:rPr lang="en-US" b="0" dirty="0" smtClean="0">
                <a:solidFill>
                  <a:schemeClr val="accent1"/>
                </a:solidFill>
              </a:rPr>
              <a:t>PARTNERSHIP VISION: </a:t>
            </a:r>
            <a:r>
              <a:rPr lang="en-US" b="0" dirty="0" smtClean="0">
                <a:solidFill>
                  <a:srgbClr val="0042A4"/>
                </a:solidFill>
              </a:rPr>
              <a:t/>
            </a:r>
            <a:br>
              <a:rPr lang="en-US" b="0" dirty="0" smtClean="0">
                <a:solidFill>
                  <a:srgbClr val="0042A4"/>
                </a:solidFill>
              </a:rPr>
            </a:br>
            <a:r>
              <a:rPr lang="en-US" b="0" dirty="0" smtClean="0">
                <a:solidFill>
                  <a:srgbClr val="FD6724">
                    <a:alpha val="80000"/>
                  </a:srgbClr>
                </a:solidFill>
              </a:rPr>
              <a:t>STATE AND LOCAL LEVEL </a:t>
            </a:r>
            <a:endParaRPr lang="en-US" dirty="0"/>
          </a:p>
        </p:txBody>
      </p:sp>
      <p:sp>
        <p:nvSpPr>
          <p:cNvPr id="24579" name="Content Placeholder 2"/>
          <p:cNvSpPr txBox="1">
            <a:spLocks/>
          </p:cNvSpPr>
          <p:nvPr/>
        </p:nvSpPr>
        <p:spPr bwMode="auto">
          <a:xfrm>
            <a:off x="417513" y="1844675"/>
            <a:ext cx="8366125" cy="419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lstStyle>
            <a:lvl1pPr marL="342900" indent="-342900">
              <a:spcBef>
                <a:spcPts val="600"/>
              </a:spcBef>
              <a:buSzPct val="100000"/>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90575" indent="-333375">
              <a:spcBef>
                <a:spcPts val="600"/>
              </a:spcBef>
              <a:buSzPct val="100000"/>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233488" indent="-319088">
              <a:spcBef>
                <a:spcPts val="600"/>
              </a:spcBef>
              <a:buSzPct val="100000"/>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727200" indent="-355600">
              <a:spcBef>
                <a:spcPts val="600"/>
              </a:spcBef>
              <a:buSzPct val="100000"/>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184400" indent="-355600">
              <a:spcBef>
                <a:spcPts val="600"/>
              </a:spcBef>
              <a:buSzPct val="100000"/>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641600" indent="-355600" eaLnBrk="0" fontAlgn="base" hangingPunct="0">
              <a:spcBef>
                <a:spcPts val="6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3098800" indent="-355600" eaLnBrk="0" fontAlgn="base" hangingPunct="0">
              <a:spcBef>
                <a:spcPts val="6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556000" indent="-355600" eaLnBrk="0" fontAlgn="base" hangingPunct="0">
              <a:spcBef>
                <a:spcPts val="6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4013200" indent="-355600" eaLnBrk="0" fontAlgn="base" hangingPunct="0">
              <a:spcBef>
                <a:spcPts val="6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spcBef>
                <a:spcPts val="800"/>
              </a:spcBef>
              <a:spcAft>
                <a:spcPts val="800"/>
              </a:spcAft>
              <a:buClr>
                <a:srgbClr val="FD6724"/>
              </a:buClr>
              <a:buFont typeface="Courier New" panose="02070309020205020404" pitchFamily="49" charset="0"/>
              <a:buChar char="o"/>
              <a:defRPr/>
            </a:pPr>
            <a:r>
              <a:rPr lang="en-US" altLang="en-US" sz="2400" b="1" dirty="0" smtClean="0">
                <a:solidFill>
                  <a:schemeClr val="tx1">
                    <a:lumMod val="75000"/>
                    <a:lumOff val="25000"/>
                  </a:schemeClr>
                </a:solidFill>
                <a:latin typeface="Univers light"/>
                <a:sym typeface="Helvetica Neue"/>
              </a:rPr>
              <a:t>“States align programs and ensure integrated services </a:t>
            </a:r>
            <a:r>
              <a:rPr lang="en-US" altLang="en-US" sz="2400" dirty="0" smtClean="0">
                <a:solidFill>
                  <a:schemeClr val="tx1">
                    <a:lumMod val="75000"/>
                    <a:lumOff val="25000"/>
                  </a:schemeClr>
                </a:solidFill>
                <a:latin typeface="Univers light"/>
                <a:sym typeface="Helvetica Neue"/>
              </a:rPr>
              <a:t>through a unified strategic plan and shared governance...” </a:t>
            </a:r>
          </a:p>
          <a:p>
            <a:pPr>
              <a:spcBef>
                <a:spcPts val="800"/>
              </a:spcBef>
              <a:spcAft>
                <a:spcPts val="800"/>
              </a:spcAft>
              <a:buClr>
                <a:srgbClr val="FD6724"/>
              </a:buClr>
              <a:buFont typeface="Courier New" panose="02070309020205020404" pitchFamily="49" charset="0"/>
              <a:buChar char="o"/>
              <a:defRPr/>
            </a:pPr>
            <a:r>
              <a:rPr lang="en-US" altLang="en-US" sz="2400" b="1" dirty="0" smtClean="0">
                <a:solidFill>
                  <a:schemeClr val="tx1">
                    <a:lumMod val="75000"/>
                    <a:lumOff val="25000"/>
                  </a:schemeClr>
                </a:solidFill>
                <a:latin typeface="Univers light"/>
                <a:sym typeface="Helvetica Neue"/>
              </a:rPr>
              <a:t>“Every state collaborates across the core programs </a:t>
            </a:r>
            <a:r>
              <a:rPr lang="en-US" altLang="en-US" sz="2400" dirty="0" smtClean="0">
                <a:solidFill>
                  <a:schemeClr val="tx1">
                    <a:lumMod val="75000"/>
                    <a:lumOff val="25000"/>
                  </a:schemeClr>
                </a:solidFill>
                <a:latin typeface="Univers light"/>
                <a:sym typeface="Helvetica Neue"/>
              </a:rPr>
              <a:t>(Adult, Dislocated Worker and Youth, Wagner-</a:t>
            </a:r>
            <a:r>
              <a:rPr lang="en-US" altLang="en-US" sz="2400" dirty="0" err="1" smtClean="0">
                <a:solidFill>
                  <a:schemeClr val="tx1">
                    <a:lumMod val="75000"/>
                    <a:lumOff val="25000"/>
                  </a:schemeClr>
                </a:solidFill>
                <a:latin typeface="Univers light"/>
                <a:sym typeface="Helvetica Neue"/>
              </a:rPr>
              <a:t>Peyser</a:t>
            </a:r>
            <a:r>
              <a:rPr lang="en-US" altLang="en-US" sz="2400" dirty="0" smtClean="0">
                <a:solidFill>
                  <a:schemeClr val="tx1">
                    <a:lumMod val="75000"/>
                    <a:lumOff val="25000"/>
                  </a:schemeClr>
                </a:solidFill>
                <a:latin typeface="Univers light"/>
                <a:sym typeface="Helvetica Neue"/>
              </a:rPr>
              <a:t>, Adult Education and Vocational Rehabilitation)…”</a:t>
            </a:r>
            <a:endParaRPr lang="en-US" altLang="en-US" sz="2400" dirty="0" smtClean="0">
              <a:solidFill>
                <a:schemeClr val="tx1">
                  <a:lumMod val="75000"/>
                  <a:lumOff val="25000"/>
                </a:schemeClr>
              </a:solidFill>
              <a:latin typeface="Univers light"/>
            </a:endParaRPr>
          </a:p>
          <a:p>
            <a:pPr>
              <a:spcBef>
                <a:spcPts val="800"/>
              </a:spcBef>
              <a:spcAft>
                <a:spcPts val="800"/>
              </a:spcAft>
              <a:buClr>
                <a:srgbClr val="FD6724"/>
              </a:buClr>
              <a:buFont typeface="Courier New" panose="02070309020205020404" pitchFamily="49" charset="0"/>
              <a:buChar char="o"/>
              <a:defRPr/>
            </a:pPr>
            <a:r>
              <a:rPr lang="en-US" altLang="en-US" sz="2400" dirty="0" smtClean="0">
                <a:solidFill>
                  <a:schemeClr val="tx1">
                    <a:lumMod val="75000"/>
                    <a:lumOff val="25000"/>
                  </a:schemeClr>
                </a:solidFill>
                <a:latin typeface="Univers light"/>
                <a:sym typeface="Helvetica Neue"/>
              </a:rPr>
              <a:t>“States and local areas </a:t>
            </a:r>
            <a:r>
              <a:rPr lang="en-US" altLang="en-US" sz="2400" b="1" dirty="0" smtClean="0">
                <a:solidFill>
                  <a:schemeClr val="tx1">
                    <a:lumMod val="75000"/>
                    <a:lumOff val="25000"/>
                  </a:schemeClr>
                </a:solidFill>
                <a:latin typeface="Univers light"/>
                <a:sym typeface="Helvetica Neue"/>
              </a:rPr>
              <a:t>align workforce programs with regional economic development strategies</a:t>
            </a:r>
            <a:r>
              <a:rPr lang="en-US" altLang="en-US" sz="2400" dirty="0" smtClean="0">
                <a:solidFill>
                  <a:schemeClr val="tx1">
                    <a:lumMod val="75000"/>
                    <a:lumOff val="25000"/>
                  </a:schemeClr>
                </a:solidFill>
                <a:latin typeface="Univers light"/>
                <a:sym typeface="Helvetica Neue"/>
              </a:rPr>
              <a:t>…”</a:t>
            </a:r>
          </a:p>
          <a:p>
            <a:pPr>
              <a:spcBef>
                <a:spcPts val="800"/>
              </a:spcBef>
              <a:spcAft>
                <a:spcPts val="800"/>
              </a:spcAft>
              <a:buClr>
                <a:srgbClr val="FD6724"/>
              </a:buClr>
              <a:buFont typeface="Courier New" panose="02070309020205020404" pitchFamily="49" charset="0"/>
              <a:buChar char="o"/>
              <a:defRPr/>
            </a:pPr>
            <a:r>
              <a:rPr lang="en-US" altLang="en-US" sz="2400" dirty="0" smtClean="0">
                <a:solidFill>
                  <a:schemeClr val="tx1">
                    <a:lumMod val="75000"/>
                    <a:lumOff val="25000"/>
                  </a:schemeClr>
                </a:solidFill>
                <a:latin typeface="Univers light"/>
                <a:sym typeface="Helvetica Neue"/>
              </a:rPr>
              <a:t>“</a:t>
            </a:r>
            <a:r>
              <a:rPr lang="en-US" altLang="en-US" sz="2400" b="1" dirty="0" smtClean="0">
                <a:solidFill>
                  <a:schemeClr val="tx1">
                    <a:lumMod val="75000"/>
                    <a:lumOff val="25000"/>
                  </a:schemeClr>
                </a:solidFill>
                <a:latin typeface="Univers light"/>
                <a:sym typeface="Helvetica Neue"/>
              </a:rPr>
              <a:t>The One-Stop Center network and partner programs are organized </a:t>
            </a:r>
            <a:r>
              <a:rPr lang="en-US" altLang="en-US" sz="2400" dirty="0" smtClean="0">
                <a:solidFill>
                  <a:schemeClr val="tx1">
                    <a:lumMod val="75000"/>
                    <a:lumOff val="25000"/>
                  </a:schemeClr>
                </a:solidFill>
                <a:latin typeface="Univers light"/>
                <a:sym typeface="Helvetica Neue"/>
              </a:rPr>
              <a:t>to provide high-quality services…”</a:t>
            </a:r>
          </a:p>
        </p:txBody>
      </p:sp>
      <p:sp>
        <p:nvSpPr>
          <p:cNvPr id="5" name="TextBox 4"/>
          <p:cNvSpPr txBox="1"/>
          <p:nvPr/>
        </p:nvSpPr>
        <p:spPr>
          <a:xfrm>
            <a:off x="69850" y="1190625"/>
            <a:ext cx="9020175" cy="3857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algn="ctr" fontAlgn="auto" latinLnBrk="1">
              <a:spcBef>
                <a:spcPts val="0"/>
              </a:spcBef>
              <a:spcAft>
                <a:spcPts val="0"/>
              </a:spcAft>
              <a:defRPr/>
            </a:pPr>
            <a:r>
              <a:rPr lang="en-US" sz="1900" i="1" dirty="0">
                <a:solidFill>
                  <a:schemeClr val="tx1">
                    <a:lumMod val="75000"/>
                    <a:lumOff val="25000"/>
                  </a:schemeClr>
                </a:solidFill>
                <a:latin typeface="Calibri"/>
                <a:ea typeface="Calibri"/>
                <a:cs typeface="Calibri"/>
                <a:sym typeface="Calibri"/>
              </a:rPr>
              <a:t>From TEGL 19-14: </a:t>
            </a:r>
            <a:r>
              <a:rPr lang="en-US" sz="1900" i="1" dirty="0">
                <a:solidFill>
                  <a:schemeClr val="tx1">
                    <a:lumMod val="75000"/>
                    <a:lumOff val="25000"/>
                  </a:schemeClr>
                </a:solidFill>
              </a:rPr>
              <a:t>Vision for the Workforce System and Initial Implementation of WIOA:</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Shape 143"/>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6650" r="22144"/>
          <a:stretch>
            <a:fillRect/>
          </a:stretch>
        </p:blipFill>
        <p:spPr bwMode="auto">
          <a:xfrm>
            <a:off x="2116138" y="1506538"/>
            <a:ext cx="4954587"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idx="4294967295"/>
          </p:nvPr>
        </p:nvSpPr>
        <p:spPr>
          <a:xfrm>
            <a:off x="123212" y="128058"/>
            <a:ext cx="7049945" cy="880533"/>
          </a:xfrm>
          <a:extLst/>
        </p:spPr>
        <p:txBody>
          <a:bodyPr>
            <a:normAutofit fontScale="90000"/>
          </a:bodyPr>
          <a:lstStyle/>
          <a:p>
            <a:pPr algn="l">
              <a:defRPr/>
            </a:pPr>
            <a:r>
              <a:rPr lang="en-US" b="0" dirty="0" smtClean="0">
                <a:solidFill>
                  <a:schemeClr val="accent1"/>
                </a:solidFill>
              </a:rPr>
              <a:t>PARTNERSHIP VISION: </a:t>
            </a:r>
            <a:br>
              <a:rPr lang="en-US" b="0" dirty="0" smtClean="0">
                <a:solidFill>
                  <a:schemeClr val="accent1"/>
                </a:solidFill>
              </a:rPr>
            </a:br>
            <a:r>
              <a:rPr lang="en-US" b="0" dirty="0" smtClean="0">
                <a:solidFill>
                  <a:srgbClr val="FD6724">
                    <a:alpha val="80000"/>
                  </a:srgbClr>
                </a:solidFill>
              </a:rPr>
              <a:t>FEDERAL LEVEL</a:t>
            </a:r>
            <a:endParaRPr lang="en-US" dirty="0"/>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hape 154"/>
          <p:cNvSpPr>
            <a:spLocks noGrp="1"/>
          </p:cNvSpPr>
          <p:nvPr>
            <p:ph type="body" idx="4294967295"/>
          </p:nvPr>
        </p:nvSpPr>
        <p:spPr>
          <a:xfrm>
            <a:off x="3186113" y="1625600"/>
            <a:ext cx="6272212" cy="3336925"/>
          </a:xfrm>
        </p:spPr>
        <p:txBody>
          <a:bodyPr lIns="65023" tIns="65023" rIns="65023" bIns="65023"/>
          <a:lstStyle/>
          <a:p>
            <a:pPr marL="0" indent="0" defTabSz="685800">
              <a:spcBef>
                <a:spcPts val="500"/>
              </a:spcBef>
              <a:buSzTx/>
              <a:buFont typeface="Arial" panose="020B0604020202020204" pitchFamily="34" charset="0"/>
              <a:buNone/>
            </a:pPr>
            <a:r>
              <a:rPr lang="en-US" altLang="en-US" sz="2700" smtClean="0">
                <a:solidFill>
                  <a:schemeClr val="accent1"/>
                </a:solidFill>
                <a:latin typeface="Univers-Light"/>
                <a:ea typeface="Univers-Light"/>
                <a:cs typeface="Univers-Light"/>
                <a:sym typeface="Univers-Light"/>
              </a:rPr>
              <a:t>Mary Lovley</a:t>
            </a:r>
          </a:p>
          <a:p>
            <a:pPr marL="0" indent="0" defTabSz="685800">
              <a:spcBef>
                <a:spcPts val="500"/>
              </a:spcBef>
              <a:buSzTx/>
              <a:buFont typeface="Arial" panose="020B0604020202020204" pitchFamily="34" charset="0"/>
              <a:buNone/>
            </a:pPr>
            <a:endParaRPr lang="en-US" altLang="en-US" sz="2700" smtClean="0">
              <a:solidFill>
                <a:srgbClr val="FF7D2F"/>
              </a:solidFill>
              <a:latin typeface="Univers-Light"/>
              <a:ea typeface="Univers-Light"/>
              <a:cs typeface="Univers-Light"/>
              <a:sym typeface="Univers-Light"/>
            </a:endParaRPr>
          </a:p>
          <a:p>
            <a:pPr marL="0" indent="0" defTabSz="685800">
              <a:spcBef>
                <a:spcPts val="500"/>
              </a:spcBef>
              <a:buSzTx/>
              <a:buFont typeface="Arial" panose="020B0604020202020204" pitchFamily="34" charset="0"/>
              <a:buNone/>
            </a:pPr>
            <a:endParaRPr lang="en-US" altLang="en-US" sz="2700" smtClean="0">
              <a:solidFill>
                <a:srgbClr val="FF7D2F"/>
              </a:solidFill>
              <a:latin typeface="Univers-Light"/>
              <a:ea typeface="Univers-Light"/>
              <a:cs typeface="Univers-Light"/>
              <a:sym typeface="Univers-Light"/>
            </a:endParaRPr>
          </a:p>
          <a:p>
            <a:pPr marL="0" indent="0" defTabSz="685800">
              <a:spcBef>
                <a:spcPts val="500"/>
              </a:spcBef>
              <a:buSzTx/>
              <a:buFont typeface="Arial" panose="020B0604020202020204" pitchFamily="34" charset="0"/>
              <a:buNone/>
            </a:pPr>
            <a:endParaRPr lang="en-US" altLang="en-US" sz="2400" smtClean="0">
              <a:solidFill>
                <a:srgbClr val="1B2F77"/>
              </a:solidFill>
              <a:latin typeface="Univers-Light"/>
              <a:ea typeface="Univers-Light"/>
              <a:cs typeface="Univers-Light"/>
              <a:sym typeface="Univers-Light"/>
            </a:endParaRPr>
          </a:p>
          <a:p>
            <a:pPr marL="0" indent="0" defTabSz="685800">
              <a:spcBef>
                <a:spcPts val="500"/>
              </a:spcBef>
              <a:buSzTx/>
              <a:buFont typeface="Arial" panose="020B0604020202020204" pitchFamily="34" charset="0"/>
              <a:buNone/>
            </a:pPr>
            <a:r>
              <a:rPr lang="en-US" altLang="en-US" sz="2400" smtClean="0">
                <a:solidFill>
                  <a:schemeClr val="accent1"/>
                </a:solidFill>
                <a:latin typeface="Univers-Light"/>
                <a:ea typeface="Univers-Light"/>
                <a:cs typeface="Univers-Light"/>
                <a:sym typeface="Univers-Light"/>
              </a:rPr>
              <a:t>Special Assistant to the Commissioner </a:t>
            </a:r>
          </a:p>
          <a:p>
            <a:pPr marL="0" indent="0" defTabSz="685800">
              <a:spcBef>
                <a:spcPts val="500"/>
              </a:spcBef>
              <a:buSzTx/>
              <a:buFont typeface="Arial" panose="020B0604020202020204" pitchFamily="34" charset="0"/>
              <a:buNone/>
            </a:pPr>
            <a:r>
              <a:rPr lang="en-US" altLang="en-US" sz="2400" smtClean="0">
                <a:solidFill>
                  <a:srgbClr val="FF7D2F"/>
                </a:solidFill>
                <a:latin typeface="Univers-Light"/>
                <a:ea typeface="Univers-Light"/>
                <a:cs typeface="Univers-Light"/>
                <a:sym typeface="Univers-Light"/>
              </a:rPr>
              <a:t>Rehabilitation Services Administration</a:t>
            </a:r>
            <a:br>
              <a:rPr lang="en-US" altLang="en-US" sz="2400" smtClean="0">
                <a:solidFill>
                  <a:srgbClr val="FF7D2F"/>
                </a:solidFill>
                <a:latin typeface="Univers-Light"/>
                <a:ea typeface="Univers-Light"/>
                <a:cs typeface="Univers-Light"/>
                <a:sym typeface="Univers-Light"/>
              </a:rPr>
            </a:br>
            <a:r>
              <a:rPr lang="en-US" altLang="en-US" sz="2400" smtClean="0">
                <a:solidFill>
                  <a:srgbClr val="FF7D2F"/>
                </a:solidFill>
                <a:latin typeface="Univers-Light"/>
                <a:ea typeface="Univers-Light"/>
                <a:cs typeface="Univers-Light"/>
                <a:sym typeface="Univers-Light"/>
              </a:rPr>
              <a:t>U.S. Department of Education</a:t>
            </a:r>
          </a:p>
        </p:txBody>
      </p:sp>
      <p:sp>
        <p:nvSpPr>
          <p:cNvPr id="156" name="Shape 156"/>
          <p:cNvSpPr/>
          <p:nvPr/>
        </p:nvSpPr>
        <p:spPr>
          <a:xfrm>
            <a:off x="3187700" y="2016125"/>
            <a:ext cx="0" cy="276225"/>
          </a:xfrm>
          <a:prstGeom prst="rect">
            <a:avLst/>
          </a:prstGeom>
          <a:ln w="12700">
            <a:miter lim="400000"/>
          </a:ln>
          <a:effectLst>
            <a:outerShdw blurRad="101600" dist="25400" dir="5400000" rotWithShape="0">
              <a:srgbClr val="000000">
                <a:alpha val="10000"/>
              </a:srgbClr>
            </a:outerShdw>
          </a:effectLst>
          <a:extLst>
            <a:ext uri="{C572A759-6A51-4108-AA02-DFA0A04FC94B}"/>
          </a:extLst>
        </p:spPr>
        <p:txBody>
          <a:bodyPr wrap="none" lIns="0" tIns="0" rIns="0" bIns="0">
            <a:spAutoFit/>
          </a:bodyPr>
          <a:lstStyle>
            <a:lvl1pPr>
              <a:spcBef>
                <a:spcPts val="800"/>
              </a:spcBef>
              <a:defRPr sz="4300" b="1" spc="-85">
                <a:solidFill>
                  <a:srgbClr val="24428A"/>
                </a:solidFill>
                <a:latin typeface="Univers-Bold"/>
                <a:ea typeface="Univers-Bold"/>
                <a:cs typeface="Univers-Bold"/>
                <a:sym typeface="Univers-Bold"/>
              </a:defRPr>
            </a:lvl1pPr>
          </a:lstStyle>
          <a:p>
            <a:pPr>
              <a:defRPr sz="1800" b="0" spc="0">
                <a:solidFill>
                  <a:srgbClr val="000000"/>
                </a:solidFill>
              </a:defRPr>
            </a:pPr>
            <a:endParaRPr sz="1800" b="0" spc="0" dirty="0">
              <a:solidFill>
                <a:srgbClr val="000000"/>
              </a:solidFill>
            </a:endParaRPr>
          </a:p>
        </p:txBody>
      </p:sp>
      <p:sp>
        <p:nvSpPr>
          <p:cNvPr id="22532" name="Shape 43"/>
          <p:cNvSpPr>
            <a:spLocks noChangeArrowheads="1"/>
          </p:cNvSpPr>
          <p:nvPr/>
        </p:nvSpPr>
        <p:spPr bwMode="auto">
          <a:xfrm>
            <a:off x="457200" y="5353050"/>
            <a:ext cx="86074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91424" tIns="91424" rIns="91424" bIns="91424" anchor="ctr">
            <a:spAutoFit/>
          </a:bodyPr>
          <a:lstStyle>
            <a:lvl1pPr>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endParaRPr lang="en-US" altLang="en-US" sz="1600">
              <a:solidFill>
                <a:srgbClr val="376092"/>
              </a:solidFill>
              <a:latin typeface="Univers 45 Light"/>
              <a:ea typeface="Univers 45 Light"/>
              <a:cs typeface="Univers 45 Light"/>
            </a:endParaRPr>
          </a:p>
        </p:txBody>
      </p:sp>
      <p:pic>
        <p:nvPicPr>
          <p:cNvPr id="22533"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375" y="1612900"/>
            <a:ext cx="2797175"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 - &amp;quot;Moderator&amp;quot;&quot;/&gt;&lt;property id=&quot;20307&quot; value=&quot;257&quot;/&gt;&lt;/object&gt;&lt;object type=&quot;3&quot; unique_id=&quot;10005&quot;&gt;&lt;property id=&quot;20148&quot; value=&quot;5&quot;/&gt;&lt;property id=&quot;20300&quot; value=&quot;Slide 3 - &amp;quot;Webinar Agenda&amp;quot;&quot;/&gt;&lt;property id=&quot;20307&quot; value=&quot;258&quot;/&gt;&lt;/object&gt;&lt;object type=&quot;3&quot; unique_id=&quot;10006&quot;&gt;&lt;property id=&quot;20148&quot; value=&quot;5&quot;/&gt;&lt;property id=&quot;20300&quot; value=&quot;Slide 4 - &amp;quot;TODAY’S PRESENTERS&amp;quot;&quot;/&gt;&lt;property id=&quot;20307&quot; value=&quot;259&quot;/&gt;&lt;/object&gt;&lt;object type=&quot;3&quot; unique_id=&quot;10007&quot;&gt;&lt;property id=&quot;20148&quot; value=&quot;5&quot;/&gt;&lt;property id=&quot;20300&quot; value=&quot;Slide 5 - &amp;quot;Vision of WIOA&amp;quot;&quot;/&gt;&lt;property id=&quot;20307&quot; value=&quot;260&quot;/&gt;&lt;/object&gt;&lt;object type=&quot;3&quot; unique_id=&quot;10008&quot;&gt;&lt;property id=&quot;20148&quot; value=&quot;5&quot;/&gt;&lt;property id=&quot;20300&quot; value=&quot;Slide 6 - &amp;quot;Presenter&amp;quot;&quot;/&gt;&lt;property id=&quot;20307&quot; value=&quot;263&quot;/&gt;&lt;/object&gt;&lt;object type=&quot;3&quot; unique_id=&quot;10009&quot;&gt;&lt;property id=&quot;20148&quot; value=&quot;5&quot;/&gt;&lt;property id=&quot;20300&quot; value=&quot;Slide 7 - &amp;quot;Vision of WIOA&amp;quot;&quot;/&gt;&lt;property id=&quot;20307&quot; value=&quot;284&quot;/&gt;&lt;/object&gt;&lt;object type=&quot;3&quot; unique_id=&quot;10010&quot;&gt;&lt;property id=&quot;20148&quot; value=&quot;5&quot;/&gt;&lt;property id=&quot;20300&quot; value=&quot;Slide 8 - &amp;quot;Vision of WIOA&amp;quot;&quot;/&gt;&lt;property id=&quot;20307&quot; value=&quot;262&quot;/&gt;&lt;/object&gt;&lt;object type=&quot;3&quot; unique_id=&quot;10011&quot;&gt;&lt;property id=&quot;20148&quot; value=&quot;5&quot;/&gt;&lt;property id=&quot;20300&quot; value=&quot;Slide 9 - &amp;quot;WIOA Implementation&amp;quot;&quot;/&gt;&lt;property id=&quot;20307&quot; value=&quot;264&quot;/&gt;&lt;/object&gt;&lt;object type=&quot;3&quot; unique_id=&quot;10012&quot;&gt;&lt;property id=&quot;20148&quot; value=&quot;5&quot;/&gt;&lt;property id=&quot;20300&quot; value=&quot;Slide 11&quot;/&gt;&lt;property id=&quot;20307&quot; value=&quot;288&quot;/&gt;&lt;/object&gt;&lt;object type=&quot;3&quot; unique_id=&quot;10013&quot;&gt;&lt;property id=&quot;20148&quot; value=&quot;5&quot;/&gt;&lt;property id=&quot;20300&quot; value=&quot;Slide 13 - &amp;quot;Roadmap to  Transformational Change&amp;quot;&quot;/&gt;&lt;property id=&quot;20307&quot; value=&quot;281&quot;/&gt;&lt;/object&gt;&lt;object type=&quot;3&quot; unique_id=&quot;10014&quot;&gt;&lt;property id=&quot;20148&quot; value=&quot;5&quot;/&gt;&lt;property id=&quot;20300&quot; value=&quot;Slide 10 - &amp;quot;Innovation &amp;amp; Opportunity  Network (ION)&amp;quot;&quot;/&gt;&lt;property id=&quot;20307&quot; value=&quot;265&quot;/&gt;&lt;/object&gt;&lt;object type=&quot;3&quot; unique_id=&quot;10015&quot;&gt;&lt;property id=&quot;20148&quot; value=&quot;5&quot;/&gt;&lt;property id=&quot;20300&quot; value=&quot;Slide 12 - &amp;quot;Innovation &amp;amp; Opportunity  Network (ION)&amp;quot;&quot;/&gt;&lt;property id=&quot;20307&quot; value=&quot;266&quot;/&gt;&lt;/object&gt;&lt;object type=&quot;3&quot; unique_id=&quot;10016&quot;&gt;&lt;property id=&quot;20148&quot; value=&quot;5&quot;/&gt;&lt;property id=&quot;20300&quot; value=&quot;Slide 14 - &amp;quot;Innovation &amp;amp; Opportunity  Network (ION)&amp;quot;&quot;/&gt;&lt;property id=&quot;20307&quot; value=&quot;267&quot;/&gt;&lt;/object&gt;&lt;object type=&quot;3&quot; unique_id=&quot;10017&quot;&gt;&lt;property id=&quot;20148&quot; value=&quot;5&quot;/&gt;&lt;property id=&quot;20300&quot; value=&quot;Slide 15 - &amp;quot;Innovation &amp;amp; Opportunity  Network (ION)&amp;quot;&quot;/&gt;&lt;property id=&quot;20307&quot; value=&quot;268&quot;/&gt;&lt;/object&gt;&lt;object type=&quot;3&quot; unique_id=&quot;10018&quot;&gt;&lt;property id=&quot;20148&quot; value=&quot;5&quot;/&gt;&lt;property id=&quot;20300&quot; value=&quot;Slide 16 - &amp;quot;Vision of WIOA&amp;quot;&quot;/&gt;&lt;property id=&quot;20307&quot; value=&quot;285&quot;/&gt;&lt;/object&gt;&lt;object type=&quot;3&quot; unique_id=&quot;10019&quot;&gt;&lt;property id=&quot;20148&quot; value=&quot;5&quot;/&gt;&lt;property id=&quot;20300&quot; value=&quot;Slide 17 - &amp;quot;ION Themes in Action&amp;quot;&quot;/&gt;&lt;property id=&quot;20307&quot; value=&quot;269&quot;/&gt;&lt;/object&gt;&lt;object type=&quot;3&quot; unique_id=&quot;10020&quot;&gt;&lt;property id=&quot;20148&quot; value=&quot;5&quot;/&gt;&lt;property id=&quot;20300&quot; value=&quot;Slide 18 - &amp;quot;Presenter&amp;quot;&quot;/&gt;&lt;property id=&quot;20307&quot; value=&quot;270&quot;/&gt;&lt;/object&gt;&lt;object type=&quot;3&quot; unique_id=&quot;10021&quot;&gt;&lt;property id=&quot;20148&quot; value=&quot;5&quot;/&gt;&lt;property id=&quot;20300&quot; value=&quot;Slide 19 - &amp;quot;Vision of WIOA&amp;quot;&quot;/&gt;&lt;property id=&quot;20307&quot; value=&quot;286&quot;/&gt;&lt;/object&gt;&lt;object type=&quot;3&quot; unique_id=&quot;10022&quot;&gt;&lt;property id=&quot;20148&quot; value=&quot;5&quot;/&gt;&lt;property id=&quot;20300&quot; value=&quot;Slide 20 - &amp;quot;WIOA Guidance&amp;quot;&quot;/&gt;&lt;property id=&quot;20307&quot; value=&quot;276&quot;/&gt;&lt;/object&gt;&lt;object type=&quot;3&quot; unique_id=&quot;10023&quot;&gt;&lt;property id=&quot;20148&quot; value=&quot;5&quot;/&gt;&lt;property id=&quot;20300&quot; value=&quot;Slide 21 - &amp;quot;ION Technical Assistance&amp;quot;&quot;/&gt;&lt;property id=&quot;20307&quot; value=&quot;283&quot;/&gt;&lt;/object&gt;&lt;object type=&quot;3&quot; unique_id=&quot;10024&quot;&gt;&lt;property id=&quot;20148&quot; value=&quot;5&quot;/&gt;&lt;property id=&quot;20300&quot; value=&quot;Slide 22 - &amp;quot;ION Technical Assistance&amp;quot;&quot;/&gt;&lt;property id=&quot;20307&quot; value=&quot;275&quot;/&gt;&lt;/object&gt;&lt;object type=&quot;3&quot; unique_id=&quot;10025&quot;&gt;&lt;property id=&quot;20148&quot; value=&quot;5&quot;/&gt;&lt;property id=&quot;20300&quot; value=&quot;Slide 23 - &amp;quot;ION Technical Assistance&amp;quot;&quot;/&gt;&lt;property id=&quot;20307&quot; value=&quot;271&quot;/&gt;&lt;/object&gt;&lt;object type=&quot;3&quot; unique_id=&quot;10026&quot;&gt;&lt;property id=&quot;20148&quot; value=&quot;5&quot;/&gt;&lt;property id=&quot;20300&quot; value=&quot;Slide 24 - &amp;quot;ION Technical Assistance&amp;quot;&quot;/&gt;&lt;property id=&quot;20307&quot; value=&quot;282&quot;/&gt;&lt;/object&gt;&lt;object type=&quot;3&quot; unique_id=&quot;10027&quot;&gt;&lt;property id=&quot;20148&quot; value=&quot;5&quot;/&gt;&lt;property id=&quot;20300&quot; value=&quot;Slide 25 - &amp;quot;Vision of WIOA&amp;quot;&quot;/&gt;&lt;property id=&quot;20307&quot; value=&quot;287&quot;/&gt;&lt;/object&gt;&lt;object type=&quot;3&quot; unique_id=&quot;10028&quot;&gt;&lt;property id=&quot;20148&quot; value=&quot;5&quot;/&gt;&lt;property id=&quot;20300&quot; value=&quot;Slide 26 - &amp;quot;ION Technical Assistance&amp;quot;&quot;/&gt;&lt;property id=&quot;20307&quot; value=&quot;273&quot;/&gt;&lt;/object&gt;&lt;object type=&quot;3&quot; unique_id=&quot;10029&quot;&gt;&lt;property id=&quot;20148&quot; value=&quot;5&quot;/&gt;&lt;property id=&quot;20300&quot; value=&quot;Slide 27 - &amp;quot;Questions/Comments&amp;quot;&quot;/&gt;&lt;property id=&quot;20307&quot; value=&quot;274&quot;/&gt;&lt;/object&gt;&lt;/object&gt;&lt;object type=&quot;8&quot; unique_id=&quot;10058&quot;&gt;&lt;/object&gt;&lt;/object&gt;&lt;/database&gt;"/>
  <p:tag name="SECTOMILLISECCONVERTED" val="1"/>
</p:tagLst>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8F8F8F"/>
      </a:accent3>
      <a:accent4>
        <a:srgbClr val="707070"/>
      </a:accent4>
      <a:accent5>
        <a:srgbClr val="B2C0D9"/>
      </a:accent5>
      <a:accent6>
        <a:srgbClr val="AE48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8F8F8F"/>
      </a:accent3>
      <a:accent4>
        <a:srgbClr val="707070"/>
      </a:accent4>
      <a:accent5>
        <a:srgbClr val="B2C0D9"/>
      </a:accent5>
      <a:accent6>
        <a:srgbClr val="AE48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9699</TotalTime>
  <Words>1834</Words>
  <Application>Microsoft Office PowerPoint</Application>
  <PresentationFormat>On-screen Show (4:3)</PresentationFormat>
  <Paragraphs>283</Paragraphs>
  <Slides>45</Slides>
  <Notes>14</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9" baseType="lpstr">
      <vt:lpstr>Arial</vt:lpstr>
      <vt:lpstr>Calibri</vt:lpstr>
      <vt:lpstr>Courier New</vt:lpstr>
      <vt:lpstr>Helvetica</vt:lpstr>
      <vt:lpstr>Helvetica Light</vt:lpstr>
      <vt:lpstr>Helvetica Neue</vt:lpstr>
      <vt:lpstr>Univers</vt:lpstr>
      <vt:lpstr>Univers 45 Light</vt:lpstr>
      <vt:lpstr>Univers bold</vt:lpstr>
      <vt:lpstr>Univers light</vt:lpstr>
      <vt:lpstr>Univers-Bold</vt:lpstr>
      <vt:lpstr>Univers-Light</vt:lpstr>
      <vt:lpstr>Default</vt:lpstr>
      <vt:lpstr>Acrobat Document</vt:lpstr>
      <vt:lpstr>PowerPoint Presentation</vt:lpstr>
      <vt:lpstr>The Moderator</vt:lpstr>
      <vt:lpstr>Webinar Agenda</vt:lpstr>
      <vt:lpstr>TODAY’S PRESENTERS</vt:lpstr>
      <vt:lpstr>PowerPoint Presentation</vt:lpstr>
      <vt:lpstr>WIOA VISION</vt:lpstr>
      <vt:lpstr>PARTNERSHIP VISION:  STATE AND LOCAL LEVEL </vt:lpstr>
      <vt:lpstr>PARTNERSHIP VISION:  FEDERAL LEVEL</vt:lpstr>
      <vt:lpstr>PowerPoint Presentation</vt:lpstr>
      <vt:lpstr> WIOA Title IV Effective Date </vt:lpstr>
      <vt:lpstr>Partnerships are Key</vt:lpstr>
      <vt:lpstr>Partnerships at the Federal and State Levels </vt:lpstr>
      <vt:lpstr>Best Practice discussion</vt:lpstr>
      <vt:lpstr>PowerPoint Presentation</vt:lpstr>
      <vt:lpstr>Partnership opportunities abound but they need to be sought out</vt:lpstr>
      <vt:lpstr>New jersey adult ed (title II) background</vt:lpstr>
      <vt:lpstr>Culture class workforce vs adult ed</vt:lpstr>
      <vt:lpstr>Pre-wioa</vt:lpstr>
      <vt:lpstr>Wioa and going forward</vt:lpstr>
      <vt:lpstr>Take away</vt:lpstr>
      <vt:lpstr>PowerPoint Presentation</vt:lpstr>
      <vt:lpstr>Adult education</vt:lpstr>
      <vt:lpstr>Ae and the tn career centers/ajc</vt:lpstr>
      <vt:lpstr>South Central TN Workforce Board, LWDA 10 AE Provider Marshall, Maury &amp; Williamson Counties</vt:lpstr>
      <vt:lpstr>Advantages of integration with ajc/tn career center System</vt:lpstr>
      <vt:lpstr>Advantages of integration with ajc/tn career center System</vt:lpstr>
      <vt:lpstr>Program results</vt:lpstr>
      <vt:lpstr>Middle tn results</vt:lpstr>
      <vt:lpstr>Seamless parnterships</vt:lpstr>
      <vt:lpstr>Ae students &amp; graduates feed seamlessly into ajc/tn career center system</vt:lpstr>
      <vt:lpstr>Hse/career center success</vt:lpstr>
      <vt:lpstr>Hse/career center success</vt:lpstr>
      <vt:lpstr>Tanf coordination in  tennessee</vt:lpstr>
      <vt:lpstr>Tanf coordination benefits</vt:lpstr>
      <vt:lpstr>Increased ajc traffic</vt:lpstr>
      <vt:lpstr>Expanded customer base</vt:lpstr>
      <vt:lpstr>Additional staff/services</vt:lpstr>
      <vt:lpstr>Cost savings</vt:lpstr>
      <vt:lpstr>Partner successes</vt:lpstr>
      <vt:lpstr>Question &amp; Answer</vt:lpstr>
      <vt:lpstr> Vocational Rehabilitation WIOA Implementation </vt:lpstr>
      <vt:lpstr> Vocational Rehabilitation WIOA Implementation (cont.) </vt:lpstr>
      <vt:lpstr>Innovation &amp; Opportunity  Network (ION)</vt:lpstr>
      <vt:lpstr>Roadmap to  Transformational Change</vt:lpstr>
      <vt:lpstr>ION Technical Assistance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Vaughn, Jeanna M - ETA CTR</dc:creator>
  <cp:lastModifiedBy>Chris Watson</cp:lastModifiedBy>
  <cp:revision>262</cp:revision>
  <cp:lastPrinted>2015-05-29T17:32:47Z</cp:lastPrinted>
  <dcterms:modified xsi:type="dcterms:W3CDTF">2015-07-01T15:08:25Z</dcterms:modified>
</cp:coreProperties>
</file>