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bookmarkIdSeed="2">
  <p:sldMasterIdLst>
    <p:sldMasterId id="2147483672" r:id="rId1"/>
  </p:sldMasterIdLst>
  <p:notesMasterIdLst>
    <p:notesMasterId r:id="rId36"/>
  </p:notesMasterIdLst>
  <p:sldIdLst>
    <p:sldId id="256" r:id="rId2"/>
    <p:sldId id="294" r:id="rId3"/>
    <p:sldId id="298" r:id="rId4"/>
    <p:sldId id="295" r:id="rId5"/>
    <p:sldId id="296" r:id="rId6"/>
    <p:sldId id="299" r:id="rId7"/>
    <p:sldId id="300" r:id="rId8"/>
    <p:sldId id="304" r:id="rId9"/>
    <p:sldId id="286" r:id="rId10"/>
    <p:sldId id="271" r:id="rId11"/>
    <p:sldId id="291" r:id="rId12"/>
    <p:sldId id="290" r:id="rId13"/>
    <p:sldId id="289" r:id="rId14"/>
    <p:sldId id="292" r:id="rId15"/>
    <p:sldId id="293" r:id="rId16"/>
    <p:sldId id="267" r:id="rId17"/>
    <p:sldId id="325" r:id="rId18"/>
    <p:sldId id="326" r:id="rId19"/>
    <p:sldId id="327" r:id="rId20"/>
    <p:sldId id="328" r:id="rId21"/>
    <p:sldId id="329" r:id="rId22"/>
    <p:sldId id="330" r:id="rId23"/>
    <p:sldId id="318" r:id="rId24"/>
    <p:sldId id="313" r:id="rId25"/>
    <p:sldId id="320" r:id="rId26"/>
    <p:sldId id="321" r:id="rId27"/>
    <p:sldId id="322" r:id="rId28"/>
    <p:sldId id="323" r:id="rId29"/>
    <p:sldId id="324" r:id="rId30"/>
    <p:sldId id="319" r:id="rId31"/>
    <p:sldId id="301" r:id="rId32"/>
    <p:sldId id="302" r:id="rId33"/>
    <p:sldId id="303" r:id="rId34"/>
    <p:sldId id="262" r:id="rId35"/>
  </p:sldIdLst>
  <p:sldSz cx="9144000" cy="6858000" type="screen4x3"/>
  <p:notesSz cx="7010400" cy="92964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4AD1"/>
    <a:srgbClr val="376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6" autoAdjust="0"/>
    <p:restoredTop sz="94434" autoAdjust="0"/>
  </p:normalViewPr>
  <p:slideViewPr>
    <p:cSldViewPr>
      <p:cViewPr varScale="1">
        <p:scale>
          <a:sx n="74" d="100"/>
          <a:sy n="74" d="100"/>
        </p:scale>
        <p:origin x="124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318CA6-08AB-4ABE-B349-676605B65D6C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3F600E-0862-4954-9D91-ABD5EA95A7CB}">
      <dgm:prSet custT="1"/>
      <dgm:spPr/>
      <dgm:t>
        <a:bodyPr/>
        <a:lstStyle/>
        <a:p>
          <a:r>
            <a:rPr lang="en-US" sz="3600" i="1" dirty="0" smtClean="0">
              <a:latin typeface="+mn-lt"/>
            </a:rPr>
            <a:t>What type of industry stakeholder are you?</a:t>
          </a:r>
        </a:p>
      </dgm:t>
    </dgm:pt>
    <dgm:pt modelId="{07D68314-4149-4DF6-9492-A389C3DB6014}" type="parTrans" cxnId="{1CDA6BE0-0E62-44E5-8A81-493507A3F24B}">
      <dgm:prSet/>
      <dgm:spPr/>
      <dgm:t>
        <a:bodyPr/>
        <a:lstStyle/>
        <a:p>
          <a:endParaRPr lang="en-US"/>
        </a:p>
      </dgm:t>
    </dgm:pt>
    <dgm:pt modelId="{E8153FCE-ED16-4A3E-A5A2-382AD564E4E4}" type="sibTrans" cxnId="{1CDA6BE0-0E62-44E5-8A81-493507A3F24B}">
      <dgm:prSet/>
      <dgm:spPr/>
      <dgm:t>
        <a:bodyPr/>
        <a:lstStyle/>
        <a:p>
          <a:endParaRPr lang="en-US"/>
        </a:p>
      </dgm:t>
    </dgm:pt>
    <dgm:pt modelId="{855749C9-25BC-45AC-B787-9457C050449F}" type="pres">
      <dgm:prSet presAssocID="{9F318CA6-08AB-4ABE-B349-676605B65D6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9CDEA83-1B39-4E9B-B268-657D5F9323B7}" type="pres">
      <dgm:prSet presAssocID="{113F600E-0862-4954-9D91-ABD5EA95A7CB}" presName="root" presStyleCnt="0"/>
      <dgm:spPr/>
    </dgm:pt>
    <dgm:pt modelId="{DED118C9-9225-4AE6-9587-1CB4056790E5}" type="pres">
      <dgm:prSet presAssocID="{113F600E-0862-4954-9D91-ABD5EA95A7CB}" presName="rootComposite" presStyleCnt="0"/>
      <dgm:spPr/>
    </dgm:pt>
    <dgm:pt modelId="{33BE0B7E-51C9-4903-B365-FBB885B0EF76}" type="pres">
      <dgm:prSet presAssocID="{113F600E-0862-4954-9D91-ABD5EA95A7CB}" presName="rootText" presStyleLbl="node1" presStyleIdx="0" presStyleCnt="1" custScaleX="305672"/>
      <dgm:spPr/>
      <dgm:t>
        <a:bodyPr/>
        <a:lstStyle/>
        <a:p>
          <a:endParaRPr lang="en-US"/>
        </a:p>
      </dgm:t>
    </dgm:pt>
    <dgm:pt modelId="{44FE6F1A-A83F-4249-9453-6CAB38CC5F20}" type="pres">
      <dgm:prSet presAssocID="{113F600E-0862-4954-9D91-ABD5EA95A7CB}" presName="rootConnector" presStyleLbl="node1" presStyleIdx="0" presStyleCnt="1"/>
      <dgm:spPr/>
      <dgm:t>
        <a:bodyPr/>
        <a:lstStyle/>
        <a:p>
          <a:endParaRPr lang="en-US"/>
        </a:p>
      </dgm:t>
    </dgm:pt>
    <dgm:pt modelId="{28C8D1DB-6763-462E-83D5-C2B486DD11D0}" type="pres">
      <dgm:prSet presAssocID="{113F600E-0862-4954-9D91-ABD5EA95A7CB}" presName="childShape" presStyleCnt="0"/>
      <dgm:spPr/>
    </dgm:pt>
  </dgm:ptLst>
  <dgm:cxnLst>
    <dgm:cxn modelId="{1CDA6BE0-0E62-44E5-8A81-493507A3F24B}" srcId="{9F318CA6-08AB-4ABE-B349-676605B65D6C}" destId="{113F600E-0862-4954-9D91-ABD5EA95A7CB}" srcOrd="0" destOrd="0" parTransId="{07D68314-4149-4DF6-9492-A389C3DB6014}" sibTransId="{E8153FCE-ED16-4A3E-A5A2-382AD564E4E4}"/>
    <dgm:cxn modelId="{B0A7D530-AD65-48FC-B7E3-27761F5C07A0}" type="presOf" srcId="{9F318CA6-08AB-4ABE-B349-676605B65D6C}" destId="{855749C9-25BC-45AC-B787-9457C050449F}" srcOrd="0" destOrd="0" presId="urn:microsoft.com/office/officeart/2005/8/layout/hierarchy3"/>
    <dgm:cxn modelId="{05E97B8D-B9D4-4D8A-B1E7-342D39C350D9}" type="presOf" srcId="{113F600E-0862-4954-9D91-ABD5EA95A7CB}" destId="{33BE0B7E-51C9-4903-B365-FBB885B0EF76}" srcOrd="0" destOrd="0" presId="urn:microsoft.com/office/officeart/2005/8/layout/hierarchy3"/>
    <dgm:cxn modelId="{C5B64253-3513-4248-BEA8-EABB5F171914}" type="presOf" srcId="{113F600E-0862-4954-9D91-ABD5EA95A7CB}" destId="{44FE6F1A-A83F-4249-9453-6CAB38CC5F20}" srcOrd="1" destOrd="0" presId="urn:microsoft.com/office/officeart/2005/8/layout/hierarchy3"/>
    <dgm:cxn modelId="{79B6F1CA-000B-476C-8C76-77844002F5EA}" type="presParOf" srcId="{855749C9-25BC-45AC-B787-9457C050449F}" destId="{29CDEA83-1B39-4E9B-B268-657D5F9323B7}" srcOrd="0" destOrd="0" presId="urn:microsoft.com/office/officeart/2005/8/layout/hierarchy3"/>
    <dgm:cxn modelId="{8EF02F53-5EC0-40A6-B320-2BFAF254B2B3}" type="presParOf" srcId="{29CDEA83-1B39-4E9B-B268-657D5F9323B7}" destId="{DED118C9-9225-4AE6-9587-1CB4056790E5}" srcOrd="0" destOrd="0" presId="urn:microsoft.com/office/officeart/2005/8/layout/hierarchy3"/>
    <dgm:cxn modelId="{A94BE61C-F125-4153-9451-DFC0B4E71EBE}" type="presParOf" srcId="{DED118C9-9225-4AE6-9587-1CB4056790E5}" destId="{33BE0B7E-51C9-4903-B365-FBB885B0EF76}" srcOrd="0" destOrd="0" presId="urn:microsoft.com/office/officeart/2005/8/layout/hierarchy3"/>
    <dgm:cxn modelId="{30A18135-3022-4D61-98F6-4E7B009B87A6}" type="presParOf" srcId="{DED118C9-9225-4AE6-9587-1CB4056790E5}" destId="{44FE6F1A-A83F-4249-9453-6CAB38CC5F20}" srcOrd="1" destOrd="0" presId="urn:microsoft.com/office/officeart/2005/8/layout/hierarchy3"/>
    <dgm:cxn modelId="{A3855A47-A169-4467-B80B-7F6290F28CC1}" type="presParOf" srcId="{29CDEA83-1B39-4E9B-B268-657D5F9323B7}" destId="{28C8D1DB-6763-462E-83D5-C2B486DD11D0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BE0B7E-51C9-4903-B365-FBB885B0EF76}">
      <dsp:nvSpPr>
        <dsp:cNvPr id="0" name=""/>
        <dsp:cNvSpPr/>
      </dsp:nvSpPr>
      <dsp:spPr>
        <a:xfrm>
          <a:off x="6250" y="1283"/>
          <a:ext cx="8369499" cy="13690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i="1" kern="1200" dirty="0" smtClean="0">
              <a:latin typeface="+mn-lt"/>
            </a:rPr>
            <a:t>What type of industry stakeholder are you?</a:t>
          </a:r>
        </a:p>
      </dsp:txBody>
      <dsp:txXfrm>
        <a:off x="46348" y="41381"/>
        <a:ext cx="8289303" cy="12888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A7E0071-00F4-4E10-9D54-AF8D99A8A3A0}" type="datetimeFigureOut">
              <a:rPr lang="en-US" smtClean="0"/>
              <a:pPr/>
              <a:t>7/14/2015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7C97589-81B3-48A3-8226-3514F33742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685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560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122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0101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8871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531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6255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35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lnSpc>
                <a:spcPct val="80000"/>
              </a:lnSpc>
            </a:pPr>
            <a:endParaRPr lang="en-US" b="0" u="none" dirty="0" smtClean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8604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2648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4709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479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2080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0427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570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2943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lnSpc>
                <a:spcPct val="80000"/>
              </a:lnSpc>
            </a:pPr>
            <a:endParaRPr lang="en-US" b="0" u="none" dirty="0" smtClean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8604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2926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2565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538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8070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lnSpc>
                <a:spcPct val="80000"/>
              </a:lnSpc>
            </a:pPr>
            <a:endParaRPr lang="en-US" b="0" u="none" dirty="0" smtClean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8604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108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2753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9415" indent="-349415" defTabSz="931774" eaLnBrk="0" fontAlgn="base" hangingPunct="0">
              <a:spcBef>
                <a:spcPts val="611"/>
              </a:spcBef>
              <a:spcAft>
                <a:spcPts val="611"/>
              </a:spcAft>
              <a:buClr>
                <a:srgbClr val="CC0000"/>
              </a:buClr>
              <a:buFont typeface="Wingdings" pitchFamily="2" charset="2"/>
              <a:buNone/>
              <a:defRPr/>
            </a:pPr>
            <a:endParaRPr lang="en-US" sz="2400" kern="0" dirty="0" smtClean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7417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6538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0658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760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629BF-128B-4E85-A777-688D76DB782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812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i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806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464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97589-81B3-48A3-8226-3514F337429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59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iddle BG"/>
          <p:cNvSpPr/>
          <p:nvPr/>
        </p:nvSpPr>
        <p:spPr>
          <a:xfrm>
            <a:off x="0" y="2680854"/>
            <a:ext cx="9144000" cy="241958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ooter"/>
          <p:cNvSpPr/>
          <p:nvPr/>
        </p:nvSpPr>
        <p:spPr>
          <a:xfrm>
            <a:off x="0" y="5105400"/>
            <a:ext cx="9159240" cy="1752600"/>
          </a:xfrm>
          <a:prstGeom prst="rect">
            <a:avLst/>
          </a:prstGeom>
          <a:solidFill>
            <a:srgbClr val="376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ubTitle Back"/>
          <p:cNvSpPr/>
          <p:nvPr/>
        </p:nvSpPr>
        <p:spPr>
          <a:xfrm>
            <a:off x="4176712" y="4545808"/>
            <a:ext cx="4967288" cy="18288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4724400" y="4876800"/>
            <a:ext cx="4343400" cy="11430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Webinar Subtitle</a:t>
            </a:r>
            <a:endParaRPr lang="en-US" dirty="0"/>
          </a:p>
        </p:txBody>
      </p:sp>
      <p:pic>
        <p:nvPicPr>
          <p:cNvPr id="24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" y="4419600"/>
            <a:ext cx="1865376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570881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381000" y="860595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Welcome</a:t>
            </a:r>
            <a:r>
              <a:rPr lang="en-US" sz="2000" b="1" baseline="0" dirty="0" smtClean="0">
                <a:solidFill>
                  <a:schemeClr val="bg1"/>
                </a:solidFill>
              </a:rPr>
              <a:t> to </a:t>
            </a:r>
            <a:r>
              <a:rPr lang="en-US" sz="2000" b="1" dirty="0" smtClean="0">
                <a:solidFill>
                  <a:schemeClr val="bg1"/>
                </a:solidFill>
              </a:rPr>
              <a:t>Workforce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3</a:t>
            </a:r>
            <a:r>
              <a:rPr lang="en-US" sz="2000" b="1" baseline="0" dirty="0" smtClean="0">
                <a:solidFill>
                  <a:schemeClr val="bg1"/>
                </a:solidFill>
              </a:rPr>
              <a:t> One</a:t>
            </a:r>
            <a:endParaRPr lang="en-US" sz="2000" b="1" dirty="0">
              <a:solidFill>
                <a:schemeClr val="bg1"/>
              </a:solidFill>
            </a:endParaRPr>
          </a:p>
        </p:txBody>
      </p:sp>
      <p:grpSp>
        <p:nvGrpSpPr>
          <p:cNvPr id="13" name="Header"/>
          <p:cNvGrpSpPr/>
          <p:nvPr/>
        </p:nvGrpSpPr>
        <p:grpSpPr>
          <a:xfrm>
            <a:off x="2894" y="-145473"/>
            <a:ext cx="9144000" cy="2819400"/>
            <a:chOff x="0" y="0"/>
            <a:chExt cx="9144000" cy="2819400"/>
          </a:xfrm>
        </p:grpSpPr>
        <p:sp>
          <p:nvSpPr>
            <p:cNvPr id="9" name="Rectangle 8"/>
            <p:cNvSpPr/>
            <p:nvPr userDrawn="1"/>
          </p:nvSpPr>
          <p:spPr>
            <a:xfrm>
              <a:off x="0" y="0"/>
              <a:ext cx="9144000" cy="2667000"/>
            </a:xfrm>
            <a:prstGeom prst="rect">
              <a:avLst/>
            </a:prstGeom>
            <a:solidFill>
              <a:schemeClr val="accent1">
                <a:lumMod val="75000"/>
                <a:alpha val="4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0" y="2667000"/>
              <a:ext cx="9144000" cy="1524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US" sz="1800" kern="1200" dirty="0">
                <a:solidFill>
                  <a:schemeClr val="lt1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6" name="Group 15"/>
          <p:cNvGrpSpPr/>
          <p:nvPr userDrawn="1"/>
        </p:nvGrpSpPr>
        <p:grpSpPr>
          <a:xfrm>
            <a:off x="2124740" y="4556760"/>
            <a:ext cx="2218660" cy="501112"/>
            <a:chOff x="2124740" y="4561840"/>
            <a:chExt cx="2218660" cy="501112"/>
          </a:xfrm>
        </p:grpSpPr>
        <p:sp>
          <p:nvSpPr>
            <p:cNvPr id="14" name="TextBox 13"/>
            <p:cNvSpPr txBox="1"/>
            <p:nvPr userDrawn="1"/>
          </p:nvSpPr>
          <p:spPr>
            <a:xfrm>
              <a:off x="2590800" y="4572000"/>
              <a:ext cx="17526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900" b="1" i="1" kern="800" spc="0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U.S. Department</a:t>
              </a:r>
              <a:r>
                <a:rPr lang="en-US" sz="900" b="1" i="1" kern="800" spc="0" baseline="0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 of Labor</a:t>
              </a:r>
            </a:p>
            <a:p>
              <a:pPr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900" b="0" i="1" kern="800" spc="0" baseline="0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Employment and Training Administration</a:t>
              </a:r>
              <a:endParaRPr lang="en-US" sz="900" b="0" i="1" kern="800" spc="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4740" y="4561840"/>
              <a:ext cx="501112" cy="50111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76200" y="2869408"/>
            <a:ext cx="8991600" cy="1676400"/>
          </a:xfrm>
          <a:prstGeom prst="rect">
            <a:avLst/>
          </a:prstGeom>
        </p:spPr>
        <p:txBody>
          <a:bodyPr>
            <a:normAutofit/>
            <a:scene3d>
              <a:camera prst="perspectiveAbove"/>
              <a:lightRig rig="threePt" dir="t"/>
            </a:scene3d>
          </a:bodyPr>
          <a:lstStyle>
            <a:lvl1pPr>
              <a:defRPr sz="3200" b="1" cap="none" spc="0" baseline="0">
                <a:ln w="17780" cmpd="sng">
                  <a:noFill/>
                  <a:prstDash val="solid"/>
                  <a:miter lim="800000"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Webinar Title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426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defRPr sz="2800" baseline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Webinar Title Here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24600" y="6416675"/>
            <a:ext cx="2133600" cy="365125"/>
          </a:xfrm>
        </p:spPr>
        <p:txBody>
          <a:bodyPr/>
          <a:lstStyle/>
          <a:p>
            <a:fld id="{01723B91-CE10-4F20-890A-0852E224685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Webinar Title Here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prstGeom prst="rect">
            <a:avLst/>
          </a:prstGeom>
        </p:spPr>
        <p:txBody>
          <a:bodyPr anchor="ctr" anchorCtr="1"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800" b="1" kern="1200" cap="none" spc="0" baseline="0" dirty="0">
                <a:ln w="12700">
                  <a:noFill/>
                  <a:prstDash val="solid"/>
                </a:ln>
                <a:solidFill>
                  <a:schemeClr val="bg1"/>
                </a:soli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Webinar Title Here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066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Webinar Title Here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Webinar Title Here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Webinar Title Here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Webinar Title Here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02.Blank Lighte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2027832"/>
            <a:ext cx="9144000" cy="1339327"/>
          </a:xfrm>
        </p:spPr>
        <p:txBody>
          <a:bodyPr anchor="ctr"/>
          <a:lstStyle>
            <a:lvl1pPr marL="0" indent="0" algn="ctr">
              <a:buNone/>
              <a:defRPr lang="en-US" sz="6800" b="0" kern="1200" dirty="0" smtClean="0">
                <a:solidFill>
                  <a:srgbClr val="404040"/>
                </a:solidFill>
                <a:latin typeface="Arial Narrow" pitchFamily="34" charset="0"/>
                <a:ea typeface="+mj-ea"/>
                <a:cs typeface="Arial Narrow" pitchFamily="34" charset="0"/>
              </a:defRPr>
            </a:lvl1pPr>
          </a:lstStyle>
          <a:p>
            <a:pPr lvl="0"/>
            <a:r>
              <a:rPr lang="en-US" dirty="0" smtClean="0"/>
              <a:t>[ENTER TITLE]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45357" y="1019720"/>
            <a:ext cx="9144000" cy="1336387"/>
          </a:xfrm>
          <a:prstGeom prst="rect">
            <a:avLst/>
          </a:prstGeom>
        </p:spPr>
        <p:txBody>
          <a:bodyPr vert="horz" lIns="91412" tIns="45706" rIns="91412" bIns="45706" rtlCol="0" anchor="ctr">
            <a:noAutofit/>
          </a:bodyPr>
          <a:lstStyle>
            <a:lvl1pPr algn="ctr" defTabSz="1088639" rtl="0" eaLnBrk="1" latinLnBrk="0" hangingPunct="1">
              <a:spcBef>
                <a:spcPct val="0"/>
              </a:spcBef>
              <a:buNone/>
              <a:defRPr sz="105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700" b="1" spc="-117" dirty="0" smtClean="0">
                <a:solidFill>
                  <a:srgbClr val="009EE2"/>
                </a:solidFill>
                <a:latin typeface="Arial Narrow" pitchFamily="34" charset="0"/>
                <a:cs typeface="DIN Engschrift Std"/>
              </a:rPr>
              <a:t>NONTRADITIONAL</a:t>
            </a:r>
            <a:r>
              <a:rPr lang="en-US" sz="3700" b="1" spc="-117" baseline="0" dirty="0" smtClean="0">
                <a:solidFill>
                  <a:srgbClr val="009EE2"/>
                </a:solidFill>
                <a:latin typeface="Arial Narrow" pitchFamily="34" charset="0"/>
                <a:cs typeface="DIN Engschrift Std"/>
              </a:rPr>
              <a:t> EMPLOYMENT FOR WOMEN</a:t>
            </a:r>
            <a:endParaRPr lang="en-US" sz="3700" b="1" spc="-117" dirty="0">
              <a:solidFill>
                <a:srgbClr val="009EE2"/>
              </a:solidFill>
              <a:latin typeface="Arial Narrow" pitchFamily="34" charset="0"/>
              <a:cs typeface="DIN Engschrift Std"/>
            </a:endParaRPr>
          </a:p>
        </p:txBody>
      </p:sp>
      <p:sp>
        <p:nvSpPr>
          <p:cNvPr id="25" name="Text Placeholder 27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71513" y="3733363"/>
            <a:ext cx="7772400" cy="508299"/>
          </a:xfrm>
        </p:spPr>
        <p:txBody>
          <a:bodyPr vert="horz" lIns="91412" tIns="45706" rIns="91412" bIns="45706" rtlCol="0" anchor="ctr">
            <a:normAutofit fontScale="97500"/>
          </a:bodyPr>
          <a:lstStyle>
            <a:lvl1pPr marL="0" indent="0" algn="ctr">
              <a:buNone/>
              <a:defRPr lang="en-US" sz="1800" b="0" dirty="0">
                <a:solidFill>
                  <a:schemeClr val="accent5"/>
                </a:solidFill>
                <a:latin typeface="Arial Narrow" pitchFamily="34" charset="0"/>
                <a:ea typeface="+mj-ea"/>
              </a:defRPr>
            </a:lvl1pPr>
          </a:lstStyle>
          <a:p>
            <a:pPr marL="0" lvl="0" algn="ctr" defTabSz="846635">
              <a:spcBef>
                <a:spcPct val="0"/>
              </a:spcBef>
            </a:pPr>
            <a:r>
              <a:rPr lang="en-US" dirty="0" smtClean="0"/>
              <a:t>[Enter Date]</a:t>
            </a:r>
            <a:endParaRPr lang="en-US" dirty="0"/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3234950" y="3680509"/>
            <a:ext cx="2679621" cy="0"/>
          </a:xfrm>
          <a:prstGeom prst="line">
            <a:avLst/>
          </a:prstGeom>
          <a:ln w="38100" cmpd="sng">
            <a:solidFill>
              <a:srgbClr val="009EE2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>
            <a:off x="3241261" y="4294517"/>
            <a:ext cx="2679621" cy="0"/>
          </a:xfrm>
          <a:prstGeom prst="line">
            <a:avLst/>
          </a:prstGeom>
          <a:ln w="38100" cmpd="sng">
            <a:solidFill>
              <a:srgbClr val="009EE2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>
            <a:off x="3241263" y="4908526"/>
            <a:ext cx="2679621" cy="0"/>
          </a:xfrm>
          <a:prstGeom prst="line">
            <a:avLst/>
          </a:prstGeom>
          <a:ln w="38100" cmpd="sng">
            <a:solidFill>
              <a:srgbClr val="009EE2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7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71513" y="4347372"/>
            <a:ext cx="7772400" cy="508299"/>
          </a:xfrm>
        </p:spPr>
        <p:txBody>
          <a:bodyPr vert="horz" lIns="91412" tIns="45706" rIns="91412" bIns="45706" rtlCol="0" anchor="ctr">
            <a:normAutofit fontScale="97500"/>
          </a:bodyPr>
          <a:lstStyle>
            <a:lvl1pPr marL="0" indent="0" algn="ctr">
              <a:buNone/>
              <a:defRPr lang="en-US" sz="1800" b="0" dirty="0">
                <a:solidFill>
                  <a:schemeClr val="accent5"/>
                </a:solidFill>
                <a:latin typeface="Arial Narrow" pitchFamily="34" charset="0"/>
                <a:ea typeface="+mj-ea"/>
              </a:defRPr>
            </a:lvl1pPr>
          </a:lstStyle>
          <a:p>
            <a:pPr marL="0" lvl="0" algn="ctr" defTabSz="846635">
              <a:spcBef>
                <a:spcPct val="0"/>
              </a:spcBef>
            </a:pPr>
            <a:r>
              <a:rPr lang="en-US" dirty="0" smtClean="0"/>
              <a:t>[Subtitle]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940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BG Accent 1"/>
          <p:cNvSpPr/>
          <p:nvPr/>
        </p:nvSpPr>
        <p:spPr>
          <a:xfrm>
            <a:off x="-9526" y="0"/>
            <a:ext cx="9153525" cy="1097280"/>
          </a:xfrm>
          <a:prstGeom prst="rect">
            <a:avLst/>
          </a:prstGeom>
          <a:solidFill>
            <a:srgbClr val="376092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4572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Webinar Title Here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63246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5B75F7A-516D-4850-9A30-35A47BF649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Picture 2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6400800"/>
            <a:ext cx="984849" cy="48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2800" b="1" kern="1200" cap="none" spc="0">
          <a:ln w="12700">
            <a:solidFill>
              <a:schemeClr val="tx2">
                <a:satMod val="155000"/>
              </a:schemeClr>
            </a:solidFill>
            <a:prstDash val="solid"/>
          </a:ln>
          <a:solidFill>
            <a:schemeClr val="bg1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</a:effectLst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32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–"/>
        <a:defRPr sz="28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24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–"/>
        <a:defRPr sz="20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»"/>
        <a:defRPr sz="200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meg@tradeswomen.or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radeswomen.org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hyperlink" Target="http://www.new-nyc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kculhane@new-ncy.org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radeswomen.org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hicagowomenintrades2.org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jvelling@cwit2.org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radeswomen.org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Hart.Felecia@dol.gov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rkforce3one.org/" TargetMode="External"/><Relationship Id="rId7" Type="http://schemas.microsoft.com/office/2007/relationships/hdphoto" Target="../media/hdphoto1.wd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819400"/>
            <a:ext cx="8458200" cy="167640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+mn-lt"/>
              </a:rPr>
              <a:t>Best Practices in Pre-Apprenticeship Training for Nontraditional Occupations</a:t>
            </a:r>
            <a:endParaRPr lang="en-US" sz="40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00" y="4572000"/>
            <a:ext cx="4953000" cy="1752600"/>
          </a:xfrm>
        </p:spPr>
        <p:txBody>
          <a:bodyPr anchor="t" anchorCtr="0">
            <a:noAutofit/>
          </a:bodyPr>
          <a:lstStyle/>
          <a:p>
            <a:pPr algn="l"/>
            <a:r>
              <a:rPr lang="en-US" sz="2000" dirty="0" smtClean="0">
                <a:ln w="17780" cmpd="sng">
                  <a:noFill/>
                  <a:prstDash val="solid"/>
                  <a:miter lim="800000"/>
                </a:ln>
                <a:latin typeface="+mn-lt"/>
                <a:ea typeface="+mj-ea"/>
              </a:rPr>
              <a:t>Webinar Date: July 14</a:t>
            </a:r>
            <a:r>
              <a:rPr lang="en-US" sz="2000" baseline="30000" dirty="0" smtClean="0">
                <a:ln w="17780" cmpd="sng">
                  <a:noFill/>
                  <a:prstDash val="solid"/>
                  <a:miter lim="800000"/>
                </a:ln>
                <a:latin typeface="+mn-lt"/>
                <a:ea typeface="+mj-ea"/>
              </a:rPr>
              <a:t>th</a:t>
            </a:r>
            <a:r>
              <a:rPr lang="en-US" sz="2000" dirty="0" smtClean="0">
                <a:ln w="17780" cmpd="sng">
                  <a:noFill/>
                  <a:prstDash val="solid"/>
                  <a:miter lim="800000"/>
                </a:ln>
                <a:latin typeface="+mn-lt"/>
                <a:ea typeface="+mj-ea"/>
              </a:rPr>
              <a:t>, 2015</a:t>
            </a:r>
            <a:endParaRPr lang="en-US" sz="2000" dirty="0" smtClean="0">
              <a:ln w="17780" cmpd="sng">
                <a:noFill/>
                <a:prstDash val="solid"/>
                <a:miter lim="800000"/>
              </a:ln>
              <a:solidFill>
                <a:srgbClr val="C00000"/>
              </a:solidFill>
              <a:latin typeface="+mn-lt"/>
              <a:ea typeface="+mj-ea"/>
            </a:endParaRPr>
          </a:p>
          <a:p>
            <a:pPr algn="l">
              <a:spcBef>
                <a:spcPts val="300"/>
              </a:spcBef>
            </a:pPr>
            <a:r>
              <a:rPr lang="en-US" sz="2000" i="1" dirty="0" smtClean="0">
                <a:ln w="17780" cmpd="sng">
                  <a:noFill/>
                  <a:prstDash val="solid"/>
                  <a:miter lim="800000"/>
                </a:ln>
                <a:latin typeface="+mn-lt"/>
                <a:ea typeface="+mj-ea"/>
              </a:rPr>
              <a:t>Presented </a:t>
            </a:r>
            <a:r>
              <a:rPr lang="en-US" sz="2000" i="1" dirty="0">
                <a:ln w="17780" cmpd="sng">
                  <a:noFill/>
                  <a:prstDash val="solid"/>
                  <a:miter lim="800000"/>
                </a:ln>
                <a:latin typeface="+mn-lt"/>
                <a:ea typeface="+mj-ea"/>
              </a:rPr>
              <a:t>b</a:t>
            </a:r>
            <a:r>
              <a:rPr lang="en-US" sz="2000" i="1" dirty="0" smtClean="0">
                <a:ln w="17780" cmpd="sng">
                  <a:noFill/>
                  <a:prstDash val="solid"/>
                  <a:miter lim="800000"/>
                </a:ln>
                <a:latin typeface="+mn-lt"/>
                <a:ea typeface="+mj-ea"/>
              </a:rPr>
              <a:t>y:</a:t>
            </a:r>
          </a:p>
          <a:p>
            <a:pPr algn="l">
              <a:spcAft>
                <a:spcPts val="0"/>
              </a:spcAft>
            </a:pPr>
            <a:r>
              <a:rPr lang="en-US" sz="2000" dirty="0" smtClean="0">
                <a:ln w="17780" cmpd="sng">
                  <a:noFill/>
                  <a:prstDash val="solid"/>
                  <a:miter lim="800000"/>
                </a:ln>
                <a:latin typeface="+mn-lt"/>
                <a:ea typeface="+mj-ea"/>
              </a:rPr>
              <a:t>U.S</a:t>
            </a:r>
            <a:r>
              <a:rPr lang="en-US" sz="2000" dirty="0">
                <a:ln w="17780" cmpd="sng">
                  <a:noFill/>
                  <a:prstDash val="solid"/>
                  <a:miter lim="800000"/>
                </a:ln>
                <a:latin typeface="+mn-lt"/>
                <a:ea typeface="+mj-ea"/>
              </a:rPr>
              <a:t>. </a:t>
            </a:r>
            <a:r>
              <a:rPr lang="en-US" sz="2000" dirty="0" smtClean="0">
                <a:ln w="17780" cmpd="sng">
                  <a:noFill/>
                  <a:prstDash val="solid"/>
                  <a:miter lim="800000"/>
                </a:ln>
                <a:latin typeface="+mn-lt"/>
                <a:ea typeface="+mj-ea"/>
              </a:rPr>
              <a:t>Department of Labor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n w="17780" cmpd="sng">
                  <a:noFill/>
                  <a:prstDash val="solid"/>
                  <a:miter lim="800000"/>
                </a:ln>
                <a:latin typeface="+mn-lt"/>
                <a:ea typeface="+mj-ea"/>
              </a:rPr>
              <a:t>Employment </a:t>
            </a:r>
            <a:r>
              <a:rPr lang="en-US" sz="2000" dirty="0">
                <a:ln w="17780" cmpd="sng">
                  <a:noFill/>
                  <a:prstDash val="solid"/>
                  <a:miter lim="800000"/>
                </a:ln>
                <a:latin typeface="+mn-lt"/>
                <a:ea typeface="+mj-ea"/>
              </a:rPr>
              <a:t>and </a:t>
            </a:r>
            <a:r>
              <a:rPr lang="en-US" sz="2000" dirty="0" smtClean="0">
                <a:ln w="17780" cmpd="sng">
                  <a:noFill/>
                  <a:prstDash val="solid"/>
                  <a:miter lim="800000"/>
                </a:ln>
                <a:latin typeface="+mn-lt"/>
                <a:ea typeface="+mj-ea"/>
              </a:rPr>
              <a:t>Training Administration </a:t>
            </a:r>
            <a:endParaRPr lang="en-US" sz="2000" dirty="0">
              <a:ln w="17780" cmpd="sng">
                <a:noFill/>
                <a:prstDash val="solid"/>
                <a:miter lim="800000"/>
              </a:ln>
              <a:latin typeface="+mn-lt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+mn-lt"/>
              </a:rPr>
              <a:t>Bringing in More Women</a:t>
            </a:r>
            <a:endParaRPr lang="en-US" sz="4400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228600" y="1295400"/>
            <a:ext cx="8305800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MS Mincho" pitchFamily="49" charset="-128"/>
                <a:cs typeface="Times New Roman" pitchFamily="18" charset="0"/>
              </a:rPr>
              <a:t> Entry to Apprenticeship for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MS Mincho" pitchFamily="49" charset="-128"/>
                <a:cs typeface="Times New Roman" pitchFamily="18" charset="0"/>
              </a:rPr>
              <a:t>Women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MS Mincho" pitchFamily="49" charset="-128"/>
                <a:cs typeface="Times New Roman" pitchFamily="18" charset="0"/>
              </a:rPr>
              <a:t> Workshops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MS Mincho" pitchFamily="49" charset="-128"/>
                <a:cs typeface="Times New Roman" pitchFamily="18" charset="0"/>
              </a:rPr>
              <a:t> We Cover Construction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MS Mincho" pitchFamily="49" charset="-128"/>
                <a:cs typeface="Times New Roman" pitchFamily="18" charset="0"/>
              </a:rPr>
              <a:t>Career Basics: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MS Mincho" pitchFamily="49" charset="-128"/>
                <a:cs typeface="Times New Roman" pitchFamily="18" charset="0"/>
              </a:rPr>
              <a:t>What are the trades?	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MS Mincho" pitchFamily="49" charset="-128"/>
                <a:cs typeface="Times New Roman" pitchFamily="18" charset="0"/>
              </a:rPr>
              <a:t>What is apprenticeship?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MS Mincho" pitchFamily="49" charset="-128"/>
                <a:cs typeface="Times New Roman" pitchFamily="18" charset="0"/>
              </a:rPr>
              <a:t>What is a union?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MS Mincho" pitchFamily="49" charset="-128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MS Mincho" pitchFamily="49" charset="-128"/>
                <a:cs typeface="Times New Roman" pitchFamily="18" charset="0"/>
              </a:rPr>
              <a:t> Safe and informed environment for women to ask questions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600200"/>
            <a:ext cx="3947160" cy="2631440"/>
          </a:xfrm>
          <a:prstGeom prst="rect">
            <a:avLst/>
          </a:prstGeom>
          <a:noFill/>
          <a:ln w="38100" cap="rnd">
            <a:solidFill>
              <a:schemeClr val="tx1"/>
            </a:solidFill>
            <a:bevel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57200" y="61722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All photos :Vicky Hamlin for Tradeswomen Inc.</a:t>
            </a: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72752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+mn-lt"/>
              </a:rPr>
              <a:t>GENERAL APPRENTICESHIP READINESS</a:t>
            </a:r>
            <a:endParaRPr lang="en-US" sz="4400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762000" y="1219200"/>
            <a:ext cx="8153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3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MS Mincho" pitchFamily="49" charset="-128"/>
                <a:cs typeface="Times New Roman" pitchFamily="18" charset="0"/>
              </a:rPr>
              <a:t>THE CHECK LIST</a:t>
            </a:r>
          </a:p>
          <a:p>
            <a:pPr marL="2743200" lvl="5" indent="-4572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MS Mincho" pitchFamily="49" charset="-128"/>
                <a:cs typeface="Times New Roman" pitchFamily="18" charset="0"/>
              </a:rPr>
              <a:t>Stable living situation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2743200" lvl="5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MS Mincho" pitchFamily="49" charset="-128"/>
                <a:cs typeface="Times New Roman" pitchFamily="18" charset="0"/>
              </a:rPr>
              <a:t>HS/GED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2743200" lvl="5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MS Mincho" pitchFamily="49" charset="-128"/>
                <a:cs typeface="Times New Roman" pitchFamily="18" charset="0"/>
              </a:rPr>
              <a:t>Driver’s license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2743200" lvl="5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MS Mincho" pitchFamily="49" charset="-128"/>
                <a:cs typeface="Times New Roman" pitchFamily="18" charset="0"/>
              </a:rPr>
              <a:t>Access to reliable transportation 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2743200" lvl="5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MS Mincho" pitchFamily="49" charset="-128"/>
                <a:cs typeface="Times New Roman" pitchFamily="18" charset="0"/>
              </a:rPr>
              <a:t>Physical ability and fitness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2743200" lvl="5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MS Mincho" pitchFamily="49" charset="-128"/>
                <a:cs typeface="Times New Roman" pitchFamily="18" charset="0"/>
              </a:rPr>
              <a:t>English and math proficiency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2743200" lvl="5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MS Mincho" pitchFamily="49" charset="-128"/>
                <a:cs typeface="Times New Roman" pitchFamily="18" charset="0"/>
              </a:rPr>
              <a:t>Legal to work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2743200" lvl="5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MS Mincho" pitchFamily="49" charset="-128"/>
                <a:cs typeface="Times New Roman" pitchFamily="18" charset="0"/>
              </a:rPr>
              <a:t>Drug free</a:t>
            </a: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MS Mincho" pitchFamily="49" charset="-128"/>
                <a:cs typeface="Times New Roman" pitchFamily="18" charset="0"/>
              </a:rPr>
              <a:t>	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5" name="Picture 4" descr="checklis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2438400"/>
            <a:ext cx="226604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68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latin typeface="+mn-lt"/>
              </a:rPr>
              <a:t>CO-ED PRE-APPRENTICESHIP TRAINING PROGRAMS (PAT)</a:t>
            </a:r>
            <a:endParaRPr lang="en-US" sz="4000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228600" y="1371600"/>
            <a:ext cx="53340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MULTIPLE PAT PROGRAM MODELS</a:t>
            </a:r>
          </a:p>
          <a:p>
            <a:pPr marL="914400" lvl="1" indent="-4572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Single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Craft Union </a:t>
            </a:r>
            <a:r>
              <a:rPr lang="en-US" sz="2800" dirty="0" smtClean="0">
                <a:cs typeface="Arial" pitchFamily="34" charset="0"/>
              </a:rPr>
              <a:t>sponsored </a:t>
            </a:r>
          </a:p>
          <a:p>
            <a:pPr marL="914400" lvl="1" indent="-4572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baseline="0" dirty="0" smtClean="0">
                <a:cs typeface="Arial" pitchFamily="34" charset="0"/>
              </a:rPr>
              <a:t>Multi-Craft</a:t>
            </a:r>
            <a:r>
              <a:rPr lang="en-US" sz="2800" dirty="0" smtClean="0">
                <a:cs typeface="Arial" pitchFamily="34" charset="0"/>
              </a:rPr>
              <a:t> Union endorsed </a:t>
            </a:r>
          </a:p>
          <a:p>
            <a:pPr marL="914400" lvl="1" indent="-4572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CBOs,</a:t>
            </a:r>
            <a:r>
              <a:rPr kumimoji="0" lang="en-US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Local Agencies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914400" lvl="1" indent="-4572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Statewide</a:t>
            </a:r>
            <a:r>
              <a:rPr lang="en-US" sz="2800" dirty="0">
                <a:cs typeface="Arial" pitchFamily="34" charset="0"/>
              </a:rPr>
              <a:t> </a:t>
            </a:r>
            <a:r>
              <a:rPr lang="en-US" sz="2800" dirty="0" smtClean="0">
                <a:cs typeface="Arial" pitchFamily="34" charset="0"/>
              </a:rPr>
              <a:t>&amp;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National</a:t>
            </a:r>
            <a:endParaRPr lang="en-US" sz="2800" dirty="0"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PAT BENEFITS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BEYOND PREPARATION</a:t>
            </a:r>
          </a:p>
          <a:p>
            <a:pPr marL="914400" lvl="1" indent="-4572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dirty="0" smtClean="0">
                <a:cs typeface="Arial" pitchFamily="34" charset="0"/>
              </a:rPr>
              <a:t>Facilitated Entry into JATC</a:t>
            </a:r>
          </a:p>
          <a:p>
            <a:pPr marL="914400" lvl="1" indent="-4572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dirty="0" smtClean="0">
                <a:cs typeface="Arial" pitchFamily="34" charset="0"/>
              </a:rPr>
              <a:t>Formal agreements</a:t>
            </a:r>
          </a:p>
          <a:p>
            <a:pPr marL="914400" lvl="1" indent="-4572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6" name="Content Placeholder 5" descr="on a pole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6" t="-1364" r="37560" b="2273"/>
          <a:stretch/>
        </p:blipFill>
        <p:spPr>
          <a:xfrm>
            <a:off x="6019800" y="1752600"/>
            <a:ext cx="2646034" cy="4150165"/>
          </a:xfrm>
          <a:ln w="38100" cap="rnd">
            <a:solidFill>
              <a:schemeClr val="tx1"/>
            </a:solidFill>
            <a:bevel/>
          </a:ln>
        </p:spPr>
      </p:pic>
      <p:sp>
        <p:nvSpPr>
          <p:cNvPr id="8" name="TextBox 7"/>
          <p:cNvSpPr txBox="1"/>
          <p:nvPr/>
        </p:nvSpPr>
        <p:spPr>
          <a:xfrm>
            <a:off x="5791200" y="6019800"/>
            <a:ext cx="33528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All photos :Vicky Hamlin for Tradeswomen Inc.</a:t>
            </a: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52945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+mn-lt"/>
              </a:rPr>
              <a:t>CHALLENGES for CO-ED PATs</a:t>
            </a:r>
            <a:endParaRPr lang="en-US" sz="4400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304800" y="1295400"/>
            <a:ext cx="7939289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Char char="Ø"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MS Mincho" pitchFamily="49" charset="-128"/>
                <a:cs typeface="Times New Roman" pitchFamily="18" charset="0"/>
              </a:rPr>
              <a:t>Many PAT programs have 0-5% women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Char char="Ø"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Char char="Ø"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MS Mincho" pitchFamily="49" charset="-128"/>
                <a:cs typeface="Times New Roman" pitchFamily="18" charset="0"/>
              </a:rPr>
              <a:t>Co-Ed PATs require focus to increase #’s of women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MS Mincho" pitchFamily="49" charset="-128"/>
                <a:cs typeface="Times New Roman" pitchFamily="18" charset="0"/>
              </a:rPr>
              <a:t>Have women do the outreach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MS Mincho" pitchFamily="49" charset="-128"/>
                <a:cs typeface="Times New Roman" pitchFamily="18" charset="0"/>
              </a:rPr>
              <a:t>Feature women in all promotional materials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MS Mincho" pitchFamily="49" charset="-128"/>
                <a:cs typeface="Times New Roman" pitchFamily="18" charset="0"/>
              </a:rPr>
              <a:t>Employ female instructors and case managers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MS Mincho" pitchFamily="49" charset="-128"/>
                <a:cs typeface="Times New Roman" pitchFamily="18" charset="0"/>
              </a:rPr>
              <a:t>Remember diversity 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MS Mincho" pitchFamily="49" charset="-128"/>
                <a:cs typeface="Times New Roman" pitchFamily="18" charset="0"/>
              </a:rPr>
              <a:t>Provide Critical Mass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Char char="Ø"/>
              <a:tabLst/>
            </a:pP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Char char="Ø"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MS Mincho" pitchFamily="49" charset="-128"/>
                <a:cs typeface="Times New Roman" pitchFamily="18" charset="0"/>
              </a:rPr>
              <a:t>Retention and placement 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800" dirty="0" smtClean="0">
                <a:ea typeface="MS Mincho" pitchFamily="49" charset="-128"/>
                <a:cs typeface="Times New Roman" pitchFamily="18" charset="0"/>
              </a:rPr>
              <a:t>Also require strategies</a:t>
            </a:r>
            <a:endParaRPr kumimoji="0" lang="en-US" sz="2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4114800"/>
            <a:ext cx="3124200" cy="2149987"/>
          </a:xfrm>
          <a:prstGeom prst="rect">
            <a:avLst/>
          </a:prstGeom>
          <a:noFill/>
          <a:ln w="38100" cap="rnd">
            <a:solidFill>
              <a:schemeClr val="tx1"/>
            </a:solidFill>
            <a:bevel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715000" y="6248400"/>
            <a:ext cx="3048000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All photos :Vicky Hamlin for Tradeswomen Inc</a:t>
            </a:r>
            <a:r>
              <a:rPr lang="en-US" sz="900" dirty="0" smtClean="0"/>
              <a:t>.</a:t>
            </a: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18869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+mn-lt"/>
              </a:rPr>
              <a:t>STRATEGIES and VALUE-ADDS</a:t>
            </a:r>
            <a:endParaRPr lang="en-US" sz="4400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609600" y="1371600"/>
            <a:ext cx="8001000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MS Mincho" pitchFamily="49" charset="-128"/>
                <a:cs typeface="Times New Roman" pitchFamily="18" charset="0"/>
              </a:rPr>
              <a:t>TWI speaks women in all male industry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Char char="Ø"/>
              <a:tabLst/>
            </a:pPr>
            <a:r>
              <a:rPr lang="en-US" sz="2800" dirty="0" smtClean="0">
                <a:ea typeface="MS Mincho" pitchFamily="49" charset="-128"/>
                <a:cs typeface="Times New Roman" pitchFamily="18" charset="0"/>
              </a:rPr>
              <a:t>Outreach and recruitment targeted to women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Char char="Ø"/>
              <a:tabLst/>
            </a:pPr>
            <a:r>
              <a:rPr kumimoji="0" lang="en-US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MS Mincho" pitchFamily="49" charset="-128"/>
                <a:cs typeface="Times New Roman" pitchFamily="18" charset="0"/>
              </a:rPr>
              <a:t>Women well prepared for construction culture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Char char="Ø"/>
              <a:tabLst/>
            </a:pPr>
            <a:r>
              <a:rPr lang="en-US" sz="2800" dirty="0" smtClean="0">
                <a:ea typeface="MS Mincho" pitchFamily="49" charset="-128"/>
                <a:cs typeface="Times New Roman" pitchFamily="18" charset="0"/>
              </a:rPr>
              <a:t>Women </a:t>
            </a:r>
            <a:r>
              <a:rPr lang="en-US" sz="2800" dirty="0">
                <a:ea typeface="MS Mincho" pitchFamily="49" charset="-128"/>
                <a:cs typeface="Times New Roman" pitchFamily="18" charset="0"/>
              </a:rPr>
              <a:t>Building </a:t>
            </a:r>
            <a:r>
              <a:rPr lang="en-US" sz="2800" dirty="0" smtClean="0">
                <a:ea typeface="MS Mincho" pitchFamily="49" charset="-128"/>
                <a:cs typeface="Times New Roman" pitchFamily="18" charset="0"/>
              </a:rPr>
              <a:t>California/Nation Conferences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charset="2"/>
              <a:buChar char="Ø"/>
            </a:pPr>
            <a:r>
              <a:rPr lang="en-US" sz="2800" dirty="0" smtClean="0">
                <a:ea typeface="MS Mincho" pitchFamily="49" charset="-128"/>
                <a:cs typeface="Times New Roman" pitchFamily="18" charset="0"/>
              </a:rPr>
              <a:t>Successful </a:t>
            </a:r>
            <a:r>
              <a:rPr lang="en-US" sz="2800" dirty="0">
                <a:ea typeface="MS Mincho" pitchFamily="49" charset="-128"/>
                <a:cs typeface="Times New Roman" pitchFamily="18" charset="0"/>
              </a:rPr>
              <a:t>Co-Ed TWI </a:t>
            </a:r>
            <a:r>
              <a:rPr lang="en-US" sz="2800" dirty="0" smtClean="0">
                <a:ea typeface="MS Mincho" pitchFamily="49" charset="-128"/>
                <a:cs typeface="Times New Roman" pitchFamily="18" charset="0"/>
              </a:rPr>
              <a:t>Models</a:t>
            </a:r>
            <a:endParaRPr lang="en-US" sz="2800" dirty="0">
              <a:ea typeface="MS Mincho" pitchFamily="49" charset="-128"/>
              <a:cs typeface="Times New Roman" pitchFamily="18" charset="0"/>
            </a:endParaRPr>
          </a:p>
        </p:txBody>
      </p:sp>
      <p:pic>
        <p:nvPicPr>
          <p:cNvPr id="6" name="Content Placeholder 5" descr="bay view from work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6" b="11926"/>
          <a:stretch>
            <a:fillRect/>
          </a:stretch>
        </p:blipFill>
        <p:spPr>
          <a:xfrm>
            <a:off x="2209800" y="3810000"/>
            <a:ext cx="4483029" cy="2560320"/>
          </a:xfrm>
          <a:ln w="38100" cap="rnd">
            <a:solidFill>
              <a:schemeClr val="tx1"/>
            </a:solidFill>
            <a:bevel/>
          </a:ln>
        </p:spPr>
      </p:pic>
      <p:sp>
        <p:nvSpPr>
          <p:cNvPr id="8" name="TextBox 7"/>
          <p:cNvSpPr txBox="1"/>
          <p:nvPr/>
        </p:nvSpPr>
        <p:spPr>
          <a:xfrm>
            <a:off x="2286000" y="6488668"/>
            <a:ext cx="44196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All photos :Vicky Hamlin for Tradeswomen Inc</a:t>
            </a:r>
            <a:r>
              <a:rPr lang="en-US" sz="900" dirty="0" smtClean="0"/>
              <a:t>.</a:t>
            </a:r>
          </a:p>
          <a:p>
            <a:pPr algn="ctr"/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60815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+mn-lt"/>
              </a:rPr>
              <a:t>IMPACTS</a:t>
            </a:r>
            <a:endParaRPr lang="en-US" sz="44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458200" cy="449580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²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Co-Ed PATs can expand the pathway for women into well-paid blue collar jobs</a:t>
            </a:r>
          </a:p>
          <a:p>
            <a:pPr>
              <a:buFont typeface="Wingdings" charset="2"/>
              <a:buChar char="²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New focus and resources are key</a:t>
            </a:r>
          </a:p>
          <a:p>
            <a:pPr>
              <a:buFont typeface="Wingdings" charset="2"/>
              <a:buChar char="²"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Tradeswomen’s organizations are important partners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Content Placeholder 5" descr="on a scaffold through a window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6" t="13840" r="26572" b="19177"/>
          <a:stretch/>
        </p:blipFill>
        <p:spPr>
          <a:xfrm>
            <a:off x="3429000" y="3810000"/>
            <a:ext cx="2006981" cy="2362200"/>
          </a:xfrm>
          <a:prstGeom prst="rect">
            <a:avLst/>
          </a:prstGeom>
          <a:ln w="38100" cap="rnd">
            <a:solidFill>
              <a:schemeClr val="tx2"/>
            </a:solidFill>
            <a:bevel/>
          </a:ln>
        </p:spPr>
      </p:pic>
      <p:sp>
        <p:nvSpPr>
          <p:cNvPr id="8" name="TextBox 7"/>
          <p:cNvSpPr txBox="1"/>
          <p:nvPr/>
        </p:nvSpPr>
        <p:spPr>
          <a:xfrm>
            <a:off x="3124200" y="6248400"/>
            <a:ext cx="2895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All photos :Vicky Hamlin for Tradeswomen Inc.</a:t>
            </a: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231449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+mn-lt"/>
              </a:rPr>
              <a:t>CONTACT INFORMATION</a:t>
            </a:r>
            <a:endParaRPr lang="en-US" sz="4400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295400"/>
            <a:ext cx="86868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Meg Vasey</a:t>
            </a:r>
          </a:p>
          <a:p>
            <a:pPr algn="ctr"/>
            <a:r>
              <a:rPr lang="en-US" sz="3200" dirty="0" smtClean="0"/>
              <a:t>Executive Director</a:t>
            </a:r>
          </a:p>
          <a:p>
            <a:pPr algn="ctr"/>
            <a:r>
              <a:rPr lang="en-US" sz="3200" u="sng" dirty="0" smtClean="0">
                <a:hlinkClick r:id="rId3"/>
              </a:rPr>
              <a:t>meg@tradeswomen.org</a:t>
            </a:r>
            <a:endParaRPr lang="en-US" sz="3200" dirty="0" smtClean="0"/>
          </a:p>
          <a:p>
            <a:pPr algn="ctr"/>
            <a:endParaRPr lang="en-US" sz="2000" dirty="0" smtClean="0"/>
          </a:p>
          <a:p>
            <a:pPr algn="ctr"/>
            <a:r>
              <a:rPr lang="en-US" sz="3200" dirty="0" smtClean="0"/>
              <a:t>Tradeswomen, Inc.</a:t>
            </a:r>
          </a:p>
          <a:p>
            <a:pPr algn="ctr"/>
            <a:r>
              <a:rPr lang="en-US" sz="3200" dirty="0" smtClean="0"/>
              <a:t>1433 Webster St. Suite 100</a:t>
            </a:r>
          </a:p>
          <a:p>
            <a:pPr algn="ctr"/>
            <a:r>
              <a:rPr lang="en-US" sz="3200" dirty="0" smtClean="0"/>
              <a:t>Oakland, CA 94612</a:t>
            </a:r>
          </a:p>
          <a:p>
            <a:pPr algn="ctr"/>
            <a:r>
              <a:rPr lang="en-US" sz="3200" dirty="0" smtClean="0"/>
              <a:t>510-891-8773 x315</a:t>
            </a:r>
          </a:p>
          <a:p>
            <a:pPr algn="ctr"/>
            <a:endParaRPr lang="en-US" sz="2000" u="sng" dirty="0" smtClean="0">
              <a:hlinkClick r:id="rId4"/>
            </a:endParaRPr>
          </a:p>
          <a:p>
            <a:pPr algn="ctr"/>
            <a:r>
              <a:rPr lang="en-US" sz="3200" u="sng" dirty="0" smtClean="0">
                <a:hlinkClick r:id="rId4"/>
              </a:rPr>
              <a:t>www.tradeswomen.org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92945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 smtClean="0"/>
              <a:t>Hard Hats. Strong Women. Building the Future.</a:t>
            </a:r>
            <a:endParaRPr lang="en-US" b="1" dirty="0"/>
          </a:p>
        </p:txBody>
      </p:sp>
      <p:pic>
        <p:nvPicPr>
          <p:cNvPr id="6" name="Content Placeholder 8" descr="NEWlogo_4C_wtag.jpg"/>
          <p:cNvPicPr>
            <a:picLocks noGrp="1"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7169" y="5389172"/>
            <a:ext cx="1849663" cy="1286234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Northeast Regional Technical Assistance Center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" y="0"/>
            <a:ext cx="91397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6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36420" y="1636482"/>
            <a:ext cx="4079875" cy="4377646"/>
          </a:xfrm>
          <a:prstGeom prst="roundRect">
            <a:avLst>
              <a:gd name="adj" fmla="val 10250"/>
            </a:avLst>
          </a:prstGeom>
          <a:solidFill>
            <a:schemeClr val="accent1"/>
          </a:solid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1113" tIns="35556" rIns="71113" bIns="3555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400" dirty="0" smtClean="0">
                <a:latin typeface="+mn-lt"/>
              </a:rPr>
              <a:t>Strong Women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2" y="630654"/>
            <a:ext cx="8229599" cy="564776"/>
          </a:xfrm>
          <a:prstGeom prst="rect">
            <a:avLst/>
          </a:prstGeom>
          <a:effectLst/>
        </p:spPr>
        <p:txBody>
          <a:bodyPr vert="horz" lIns="102380" tIns="0" rIns="102380" bIns="0" rtlCol="0" anchor="ctr" anchorCtr="0">
            <a:noAutofit/>
          </a:bodyPr>
          <a:lstStyle>
            <a:lvl1pPr algn="l" defTabSz="658225" rtl="0" eaLnBrk="1" latinLnBrk="0" hangingPunct="1">
              <a:spcBef>
                <a:spcPct val="0"/>
              </a:spcBef>
              <a:buNone/>
              <a:defRPr sz="5400" b="0" kern="1200" cap="all">
                <a:solidFill>
                  <a:srgbClr val="404040"/>
                </a:solidFill>
                <a:effectLst/>
                <a:latin typeface="DIN Engschrift Std"/>
                <a:ea typeface="+mj-ea"/>
                <a:cs typeface="DIN Engschrift Std"/>
              </a:defRPr>
            </a:lvl1pPr>
          </a:lstStyle>
          <a:p>
            <a:r>
              <a:rPr lang="en-US" sz="2800" b="1" cap="none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NEW’s Best Practices in Pre-Apprenticeship</a:t>
            </a:r>
            <a:endParaRPr lang="en-US" sz="2800" b="1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12308" y="2182322"/>
            <a:ext cx="3922345" cy="3788208"/>
          </a:xfrm>
          <a:prstGeom prst="rect">
            <a:avLst/>
          </a:prstGeom>
          <a:noFill/>
        </p:spPr>
        <p:txBody>
          <a:bodyPr wrap="square" lIns="71113" tIns="35556" rIns="71113" bIns="35556" rtlCol="0">
            <a:spAutoFit/>
          </a:bodyPr>
          <a:lstStyle/>
          <a:p>
            <a:pPr marL="180251" indent="-180251">
              <a:spcAft>
                <a:spcPts val="1866"/>
              </a:spcAft>
              <a:buFont typeface="Arial" pitchFamily="34" charset="0"/>
              <a:buChar char="•"/>
            </a:pPr>
            <a:r>
              <a:rPr lang="en-US" sz="2200" dirty="0" smtClean="0"/>
              <a:t>Ongoing Recruitment</a:t>
            </a:r>
          </a:p>
          <a:p>
            <a:pPr marL="180251" indent="-180251">
              <a:spcAft>
                <a:spcPts val="1866"/>
              </a:spcAft>
              <a:buFont typeface="Arial" pitchFamily="34" charset="0"/>
              <a:buChar char="•"/>
            </a:pPr>
            <a:r>
              <a:rPr lang="en-US" sz="2200" dirty="0" smtClean="0"/>
              <a:t>Consistent Training Cycle</a:t>
            </a:r>
          </a:p>
          <a:p>
            <a:pPr marL="180251" indent="-180251">
              <a:spcAft>
                <a:spcPts val="1866"/>
              </a:spcAft>
              <a:buFont typeface="Arial" pitchFamily="34" charset="0"/>
              <a:buChar char="•"/>
            </a:pPr>
            <a:r>
              <a:rPr lang="en-US" sz="2200" dirty="0" smtClean="0"/>
              <a:t>Training Mirrors the Jobsite</a:t>
            </a:r>
          </a:p>
          <a:p>
            <a:pPr marL="180251" indent="-180251">
              <a:spcAft>
                <a:spcPts val="1866"/>
              </a:spcAft>
              <a:buFont typeface="Arial" pitchFamily="34" charset="0"/>
              <a:buChar char="•"/>
            </a:pPr>
            <a:r>
              <a:rPr lang="en-US" sz="2200" dirty="0" smtClean="0"/>
              <a:t>Social Services Support</a:t>
            </a:r>
          </a:p>
          <a:p>
            <a:pPr marL="180251" indent="-180251">
              <a:spcAft>
                <a:spcPts val="1866"/>
              </a:spcAft>
              <a:buFont typeface="Arial" pitchFamily="34" charset="0"/>
              <a:buChar char="•"/>
            </a:pPr>
            <a:r>
              <a:rPr lang="en-US" sz="2200" dirty="0" smtClean="0"/>
              <a:t>Pre-screening for Employers</a:t>
            </a:r>
          </a:p>
          <a:p>
            <a:pPr marL="180251" indent="-180251">
              <a:spcAft>
                <a:spcPts val="1866"/>
              </a:spcAft>
              <a:buFont typeface="Arial" pitchFamily="34" charset="0"/>
              <a:buChar char="•"/>
            </a:pPr>
            <a:r>
              <a:rPr lang="en-US" sz="2200" dirty="0" smtClean="0"/>
              <a:t>Continued Retention of Tradeswomen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37" y="1195431"/>
            <a:ext cx="2808734" cy="5204419"/>
          </a:xfrm>
          <a:prstGeom prst="round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166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" t="12537" r="2985" b="4119"/>
          <a:stretch/>
        </p:blipFill>
        <p:spPr bwMode="auto">
          <a:xfrm>
            <a:off x="4679136" y="1299715"/>
            <a:ext cx="1980319" cy="2710317"/>
          </a:xfrm>
          <a:prstGeom prst="roundRect">
            <a:avLst/>
          </a:prstGeom>
          <a:noFill/>
          <a:ln w="76200">
            <a:solidFill>
              <a:schemeClr val="accent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5" t="5886" r="10628" b="4826"/>
          <a:stretch/>
        </p:blipFill>
        <p:spPr bwMode="auto">
          <a:xfrm>
            <a:off x="5936610" y="3591769"/>
            <a:ext cx="2268772" cy="2495891"/>
          </a:xfrm>
          <a:prstGeom prst="roundRect">
            <a:avLst/>
          </a:prstGeom>
          <a:noFill/>
          <a:ln w="76200">
            <a:solidFill>
              <a:schemeClr val="accent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    </a:t>
            </a:r>
            <a:r>
              <a:rPr lang="en-US" sz="4400" dirty="0" smtClean="0">
                <a:latin typeface="+mn-lt"/>
              </a:rPr>
              <a:t>Social Media &amp; Resources</a:t>
            </a:r>
            <a:endParaRPr lang="en-US" sz="4400" dirty="0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4" t="5403" r="22864" b="5371"/>
          <a:stretch/>
        </p:blipFill>
        <p:spPr bwMode="auto">
          <a:xfrm>
            <a:off x="6502198" y="974148"/>
            <a:ext cx="2111799" cy="2819126"/>
          </a:xfrm>
          <a:prstGeom prst="roundRect">
            <a:avLst/>
          </a:prstGeom>
          <a:noFill/>
          <a:ln w="76200">
            <a:solidFill>
              <a:schemeClr val="accent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://img1.wikia.nocookie.net/__cb20111228065136/simpsons/images/1/11/Twitter_bird_ic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93" y="1973841"/>
            <a:ext cx="1102622" cy="13620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315631" y="1840171"/>
            <a:ext cx="746734" cy="935727"/>
            <a:chOff x="13724631" y="-1060491"/>
            <a:chExt cx="1045428" cy="1060491"/>
          </a:xfrm>
        </p:grpSpPr>
        <p:sp>
          <p:nvSpPr>
            <p:cNvPr id="3" name="Rounded Rectangle 2"/>
            <p:cNvSpPr/>
            <p:nvPr/>
          </p:nvSpPr>
          <p:spPr>
            <a:xfrm>
              <a:off x="13902846" y="-864616"/>
              <a:ext cx="688997" cy="6687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54" name="Picture 6" descr="http://iconion.com/images/icon_sets/data2/images/social_media_icons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355"/>
            <a:stretch/>
          </p:blipFill>
          <p:spPr bwMode="auto">
            <a:xfrm>
              <a:off x="13724631" y="-1060491"/>
              <a:ext cx="1045428" cy="1060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7" name="Picture 9" descr="http://www.cybersmart.gov.au/Parents/About%20the%20technology/%7E/media/Cybersmart/General%20Archive/Images/instagram-ico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914" y="4552019"/>
            <a:ext cx="796763" cy="98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1447800"/>
            <a:ext cx="4029983" cy="5027009"/>
          </a:xfrm>
          <a:prstGeom prst="rect">
            <a:avLst/>
          </a:prstGeom>
          <a:noFill/>
        </p:spPr>
        <p:txBody>
          <a:bodyPr wrap="square" lIns="71113" tIns="35556" rIns="71113" bIns="35556" rtlCol="0">
            <a:spAutoFit/>
          </a:bodyPr>
          <a:lstStyle/>
          <a:p>
            <a:pPr marL="180251" indent="-180251">
              <a:spcBef>
                <a:spcPts val="1400"/>
              </a:spcBef>
              <a:spcAft>
                <a:spcPts val="467"/>
              </a:spcAft>
              <a:buFont typeface="Arial" pitchFamily="34" charset="0"/>
              <a:buChar char="•"/>
            </a:pPr>
            <a:r>
              <a:rPr lang="en-US" sz="1600" dirty="0"/>
              <a:t>Social Media Presence</a:t>
            </a:r>
          </a:p>
          <a:p>
            <a:pPr marL="666683" lvl="1" indent="-311119">
              <a:buFont typeface="Wingdings" pitchFamily="2" charset="2"/>
              <a:buChar char="ü"/>
            </a:pPr>
            <a:r>
              <a:rPr lang="en-US" sz="1600" dirty="0" smtClean="0"/>
              <a:t>Facebook – </a:t>
            </a:r>
            <a:r>
              <a:rPr lang="en-US" sz="1600" b="1" dirty="0" smtClean="0"/>
              <a:t>1,673 likes</a:t>
            </a:r>
          </a:p>
          <a:p>
            <a:pPr marL="1066693" lvl="2" indent="-155559">
              <a:buFont typeface="Arial" pitchFamily="34" charset="0"/>
              <a:buChar char="•"/>
            </a:pPr>
            <a:r>
              <a:rPr lang="en-US" sz="1600" dirty="0" smtClean="0"/>
              <a:t>Each </a:t>
            </a:r>
            <a:r>
              <a:rPr lang="en-US" sz="1600" dirty="0"/>
              <a:t>post </a:t>
            </a:r>
            <a:r>
              <a:rPr lang="en-US" sz="1600" dirty="0" smtClean="0"/>
              <a:t>viewed by 780 users (on average)</a:t>
            </a:r>
          </a:p>
          <a:p>
            <a:pPr marL="1066693" lvl="2" indent="-155559">
              <a:spcAft>
                <a:spcPts val="933"/>
              </a:spcAft>
              <a:buFont typeface="Arial" pitchFamily="34" charset="0"/>
              <a:buChar char="•"/>
            </a:pPr>
            <a:r>
              <a:rPr lang="en-US" sz="1600" dirty="0"/>
              <a:t>H</a:t>
            </a:r>
            <a:r>
              <a:rPr lang="en-US" sz="1600" dirty="0" smtClean="0"/>
              <a:t>ighest </a:t>
            </a:r>
            <a:r>
              <a:rPr lang="en-US" sz="1600" dirty="0"/>
              <a:t>reach this past month for one post is </a:t>
            </a:r>
            <a:r>
              <a:rPr lang="en-US" sz="1600" dirty="0" smtClean="0"/>
              <a:t>1,007</a:t>
            </a:r>
            <a:endParaRPr lang="en-US" sz="1600" dirty="0"/>
          </a:p>
          <a:p>
            <a:pPr marL="666683" lvl="1" indent="-311119">
              <a:buFont typeface="Wingdings" pitchFamily="2" charset="2"/>
              <a:buChar char="ü"/>
            </a:pPr>
            <a:r>
              <a:rPr lang="en-US" sz="1600" dirty="0" smtClean="0"/>
              <a:t>Twitter – </a:t>
            </a:r>
            <a:r>
              <a:rPr lang="en-US" sz="1600" b="1" dirty="0" smtClean="0"/>
              <a:t>665 followers</a:t>
            </a:r>
          </a:p>
          <a:p>
            <a:pPr marL="1066693" lvl="2" indent="-155559">
              <a:spcAft>
                <a:spcPts val="933"/>
              </a:spcAft>
              <a:buFont typeface="Arial" pitchFamily="34" charset="0"/>
              <a:buChar char="•"/>
            </a:pPr>
            <a:r>
              <a:rPr lang="en-US" sz="1600" dirty="0" smtClean="0"/>
              <a:t>Reach over 2.6K </a:t>
            </a:r>
            <a:r>
              <a:rPr lang="en-US" sz="1600" dirty="0"/>
              <a:t>Twitter </a:t>
            </a:r>
            <a:r>
              <a:rPr lang="en-US" sz="1600" dirty="0" smtClean="0"/>
              <a:t>users (on average)</a:t>
            </a:r>
            <a:br>
              <a:rPr lang="en-US" sz="1600" dirty="0" smtClean="0"/>
            </a:br>
            <a:r>
              <a:rPr lang="en-US" sz="1600" dirty="0" smtClean="0"/>
              <a:t>each month</a:t>
            </a:r>
          </a:p>
          <a:p>
            <a:pPr marL="666683" lvl="1" indent="-311119">
              <a:buFont typeface="Wingdings" pitchFamily="2" charset="2"/>
              <a:buChar char="ü"/>
            </a:pPr>
            <a:r>
              <a:rPr lang="en-US" sz="1600" dirty="0" smtClean="0"/>
              <a:t>Instagram (</a:t>
            </a:r>
            <a:r>
              <a:rPr lang="en-US" sz="1600" i="1" dirty="0" smtClean="0"/>
              <a:t>100 followers</a:t>
            </a:r>
            <a:r>
              <a:rPr lang="en-US" sz="1600" dirty="0" smtClean="0"/>
              <a:t>), LinkedIn (</a:t>
            </a:r>
            <a:r>
              <a:rPr lang="en-US" sz="1600" i="1" dirty="0" smtClean="0"/>
              <a:t>125 followers</a:t>
            </a:r>
            <a:r>
              <a:rPr lang="en-US" sz="1600" dirty="0" smtClean="0"/>
              <a:t>), YouTube (</a:t>
            </a:r>
            <a:r>
              <a:rPr lang="en-US" sz="1600" i="1" dirty="0" smtClean="0"/>
              <a:t>5,000+ views</a:t>
            </a:r>
            <a:r>
              <a:rPr lang="en-US" sz="1600" dirty="0" smtClean="0"/>
              <a:t>)</a:t>
            </a:r>
          </a:p>
          <a:p>
            <a:pPr marL="180251" indent="-180251">
              <a:spcBef>
                <a:spcPts val="1400"/>
              </a:spcBef>
              <a:spcAft>
                <a:spcPts val="467"/>
              </a:spcAft>
              <a:buFont typeface="Arial" pitchFamily="34" charset="0"/>
              <a:buChar char="•"/>
            </a:pPr>
            <a:r>
              <a:rPr lang="en-US" sz="1600" dirty="0" smtClean="0"/>
              <a:t>NEW’s Website</a:t>
            </a:r>
            <a:endParaRPr lang="en-US" sz="1600" dirty="0"/>
          </a:p>
          <a:p>
            <a:pPr marL="622238" lvl="1" indent="-266673">
              <a:spcAft>
                <a:spcPts val="933"/>
              </a:spcAft>
              <a:buFont typeface="Wingdings" pitchFamily="2" charset="2"/>
              <a:buChar char="ü"/>
            </a:pPr>
            <a:r>
              <a:rPr lang="en-US" sz="1600" dirty="0" smtClean="0">
                <a:hlinkClick r:id="rId9"/>
              </a:rPr>
              <a:t>www.new-nyc.org</a:t>
            </a:r>
            <a:endParaRPr lang="en-US" sz="1600" dirty="0" smtClean="0"/>
          </a:p>
          <a:p>
            <a:pPr marL="622238" lvl="1" indent="-266673">
              <a:spcAft>
                <a:spcPts val="933"/>
              </a:spcAft>
              <a:buFont typeface="Wingdings" pitchFamily="2" charset="2"/>
              <a:buChar char="ü"/>
            </a:pPr>
            <a:r>
              <a:rPr lang="en-US" sz="1600" dirty="0" smtClean="0"/>
              <a:t>New Page for Apprentice Programs</a:t>
            </a:r>
          </a:p>
          <a:p>
            <a:pPr marL="622238" lvl="1" indent="-266673">
              <a:spcAft>
                <a:spcPts val="933"/>
              </a:spcAft>
              <a:buFont typeface="Wingdings" pitchFamily="2" charset="2"/>
              <a:buChar char="ü"/>
            </a:pPr>
            <a:r>
              <a:rPr lang="en-US" sz="1600" dirty="0" smtClean="0"/>
              <a:t>Host Webinars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79564" y="1143000"/>
            <a:ext cx="193925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5"/>
                </a:solidFill>
                <a:latin typeface="Arial Narrow" pitchFamily="34" charset="0"/>
              </a:rPr>
              <a:t>@NEWStrongWomen</a:t>
            </a:r>
            <a:endParaRPr lang="en-US" sz="1600" b="1" dirty="0">
              <a:solidFill>
                <a:schemeClr val="accent5"/>
              </a:solidFill>
              <a:latin typeface="Arial Narrow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29034" y="6170187"/>
            <a:ext cx="23849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5"/>
                </a:solidFill>
                <a:latin typeface="Arial Narrow" pitchFamily="34" charset="0"/>
              </a:rPr>
              <a:t>@NEWStrongWomen</a:t>
            </a:r>
            <a:endParaRPr lang="en-US" sz="1600" b="1" dirty="0">
              <a:solidFill>
                <a:schemeClr val="accent5"/>
              </a:solidFill>
              <a:latin typeface="Arial Narrow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83815" y="710998"/>
            <a:ext cx="286018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b="1" dirty="0" smtClean="0">
                <a:solidFill>
                  <a:srgbClr val="002060"/>
                </a:solidFill>
                <a:latin typeface="Arial Narrow" pitchFamily="34" charset="0"/>
              </a:rPr>
              <a:t>www.facebook.com/nontraditionalemploymentforwomen</a:t>
            </a:r>
            <a:endParaRPr lang="en-US" sz="900" b="1" dirty="0">
              <a:solidFill>
                <a:srgbClr val="00206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03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79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latin typeface="+mn-lt"/>
              </a:rPr>
              <a:t>Where are you?</a:t>
            </a:r>
            <a:endParaRPr lang="en-US" sz="4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71600" y="685800"/>
            <a:ext cx="632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>
                <a:solidFill>
                  <a:schemeClr val="bg1"/>
                </a:solidFill>
                <a:cs typeface="Arial" pitchFamily="34" charset="0"/>
              </a:rPr>
              <a:t>Enter your location in the Chat window – lower left of screen</a:t>
            </a:r>
            <a:endParaRPr lang="en-US" sz="1600" b="1" i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8534400" y="6629400"/>
            <a:ext cx="381000" cy="2286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53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4" descr="http://www.uis-usa.com/Portals/22/Images/maps/northeas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0" r="9410"/>
          <a:stretch/>
        </p:blipFill>
        <p:spPr bwMode="auto">
          <a:xfrm>
            <a:off x="2438400" y="838200"/>
            <a:ext cx="4013751" cy="489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ocuments\DLP Projects\NBC Sports\2012-12 NBC Sports Group Upfront\Base\grphc_plate_Page-wide-0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" t="33955" r="414" b="1104"/>
          <a:stretch/>
        </p:blipFill>
        <p:spPr bwMode="auto">
          <a:xfrm>
            <a:off x="4710341" y="890903"/>
            <a:ext cx="4315730" cy="563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+mn-lt"/>
              </a:rPr>
              <a:t>NEW Employers</a:t>
            </a:r>
            <a:endParaRPr lang="en-US" sz="4000" dirty="0">
              <a:latin typeface="+mn-lt"/>
            </a:endParaRPr>
          </a:p>
        </p:txBody>
      </p:sp>
      <p:pic>
        <p:nvPicPr>
          <p:cNvPr id="11" name="Picture 2" descr="C:\Users\Administrator\Documents\DLP Projects\NBC Sports\2012-12 NBC Sports Group Upfront\Base\grphc_plate_Page-wide-0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" t="33955" r="414" b="1104"/>
          <a:stretch/>
        </p:blipFill>
        <p:spPr bwMode="auto">
          <a:xfrm>
            <a:off x="106591" y="890903"/>
            <a:ext cx="4315730" cy="563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9713" y="1019155"/>
            <a:ext cx="4049486" cy="4929547"/>
          </a:xfrm>
          <a:prstGeom prst="rect">
            <a:avLst/>
          </a:prstGeom>
          <a:noFill/>
        </p:spPr>
        <p:txBody>
          <a:bodyPr wrap="square" lIns="71113" tIns="35556" rIns="71113" bIns="35556" rtlCol="0">
            <a:spAutoFit/>
          </a:bodyPr>
          <a:lstStyle/>
          <a:p>
            <a:pPr marL="134572" indent="-134572" fontAlgn="base">
              <a:spcAft>
                <a:spcPts val="1089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Carpenters NYC District Council</a:t>
            </a:r>
          </a:p>
          <a:p>
            <a:pPr marL="134572" indent="-134572" fontAlgn="base">
              <a:spcAft>
                <a:spcPts val="1089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Carpenters Dock Builders Local 1556</a:t>
            </a:r>
          </a:p>
          <a:p>
            <a:pPr marL="134572" indent="-134572" fontAlgn="b">
              <a:spcAft>
                <a:spcPts val="1089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Carpenters Floor Coverers Local 2287</a:t>
            </a:r>
          </a:p>
          <a:p>
            <a:pPr marL="134572" indent="-134572" fontAlgn="b">
              <a:spcAft>
                <a:spcPts val="1089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Carpenters Millwrights Local 740</a:t>
            </a:r>
          </a:p>
          <a:p>
            <a:pPr marL="134572" indent="-134572" fontAlgn="b">
              <a:spcAft>
                <a:spcPts val="1089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Cement and Concrete Workers District Council</a:t>
            </a:r>
          </a:p>
          <a:p>
            <a:pPr marL="134572" indent="-134572" fontAlgn="b">
              <a:spcAft>
                <a:spcPts val="1089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Electricians IBEW Local 3</a:t>
            </a:r>
          </a:p>
          <a:p>
            <a:pPr marL="134572" indent="-134572" fontAlgn="b">
              <a:spcAft>
                <a:spcPts val="1089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Heat and Frost Insulators, Local 12</a:t>
            </a:r>
          </a:p>
          <a:p>
            <a:pPr marL="134572" indent="-134572" fontAlgn="b">
              <a:spcAft>
                <a:spcPts val="1089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Ironworkers Local 40 &amp; 361, Structural Ironworkers</a:t>
            </a:r>
          </a:p>
          <a:p>
            <a:pPr marL="134572" indent="-134572" fontAlgn="b">
              <a:spcAft>
                <a:spcPts val="1089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Ironworkers Local 46, Metallic Lathers and Reinforcing Ironworkers</a:t>
            </a:r>
          </a:p>
          <a:p>
            <a:pPr marL="134572" indent="-134572">
              <a:spcAft>
                <a:spcPts val="1089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Ornamental Ironworkers Local 580</a:t>
            </a:r>
          </a:p>
          <a:p>
            <a:pPr marL="134572" indent="-134572" fontAlgn="b">
              <a:spcAft>
                <a:spcPts val="1089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Laborers Local No. 78 Hazardous Materials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43463" y="1019155"/>
            <a:ext cx="4049486" cy="4542261"/>
          </a:xfrm>
          <a:prstGeom prst="rect">
            <a:avLst/>
          </a:prstGeom>
          <a:noFill/>
        </p:spPr>
        <p:txBody>
          <a:bodyPr wrap="square" lIns="71113" tIns="35556" rIns="71113" bIns="35556" rtlCol="0">
            <a:spAutoFit/>
          </a:bodyPr>
          <a:lstStyle/>
          <a:p>
            <a:pPr marL="134572" indent="-134572" fontAlgn="b">
              <a:spcAft>
                <a:spcPts val="1089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Laborers Local No. 79 Construction and General Building</a:t>
            </a:r>
          </a:p>
          <a:p>
            <a:pPr marL="134572" indent="-134572" fontAlgn="b">
              <a:spcAft>
                <a:spcPts val="1089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Operating Engineers, Local 15</a:t>
            </a:r>
          </a:p>
          <a:p>
            <a:pPr marL="134572" indent="-134572" fontAlgn="b">
              <a:spcAft>
                <a:spcPts val="1089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Painters and Allied Trades DC9 </a:t>
            </a:r>
            <a:r>
              <a:rPr lang="en-US" sz="1600" b="1" dirty="0">
                <a:solidFill>
                  <a:schemeClr val="bg1"/>
                </a:solidFill>
              </a:rPr>
              <a:t>– </a:t>
            </a:r>
            <a:r>
              <a:rPr lang="en-US" sz="1600" b="1" dirty="0" smtClean="0">
                <a:solidFill>
                  <a:schemeClr val="bg1"/>
                </a:solidFill>
              </a:rPr>
              <a:t>Painters</a:t>
            </a:r>
          </a:p>
          <a:p>
            <a:pPr marL="134572" indent="-134572" fontAlgn="b">
              <a:spcAft>
                <a:spcPts val="1089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Painters and Allied Trades DC9 </a:t>
            </a:r>
            <a:r>
              <a:rPr lang="en-US" sz="1600" b="1" dirty="0">
                <a:solidFill>
                  <a:schemeClr val="bg1"/>
                </a:solidFill>
              </a:rPr>
              <a:t>– </a:t>
            </a:r>
            <a:r>
              <a:rPr lang="en-US" sz="1600" b="1" dirty="0" smtClean="0">
                <a:solidFill>
                  <a:schemeClr val="bg1"/>
                </a:solidFill>
              </a:rPr>
              <a:t>Bridge Painters Local 806</a:t>
            </a:r>
          </a:p>
          <a:p>
            <a:pPr marL="134572" indent="-134572" fontAlgn="b">
              <a:spcAft>
                <a:spcPts val="1089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Painters and Allied Trades DC9 – Drywall Tapers Local 1974</a:t>
            </a:r>
          </a:p>
          <a:p>
            <a:pPr marL="134572" indent="-134572" fontAlgn="b">
              <a:spcAft>
                <a:spcPts val="1089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Plasterers, Local 262</a:t>
            </a:r>
          </a:p>
          <a:p>
            <a:pPr marL="134572" indent="-134572" fontAlgn="b">
              <a:spcAft>
                <a:spcPts val="1089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Plumbers Local Union No. 1</a:t>
            </a:r>
          </a:p>
          <a:p>
            <a:pPr marL="134572" indent="-134572" fontAlgn="b">
              <a:spcAft>
                <a:spcPts val="1089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Sheet Metal Workers Local 28</a:t>
            </a:r>
          </a:p>
          <a:p>
            <a:pPr marL="134572" indent="-134572" fontAlgn="b">
              <a:spcAft>
                <a:spcPts val="1089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Steamfitters Local 638</a:t>
            </a:r>
          </a:p>
          <a:p>
            <a:pPr marL="134572" indent="-134572" fontAlgn="b">
              <a:spcAft>
                <a:spcPts val="1089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chemeClr val="bg1"/>
                </a:solidFill>
              </a:rPr>
              <a:t>Tile, Marble and Terrazzo Local 7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363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386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Building the Future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334000" y="1295400"/>
            <a:ext cx="2871107" cy="13716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113" tIns="35556" rIns="71113" bIns="35556"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62600" y="1066479"/>
            <a:ext cx="2610540" cy="1598378"/>
          </a:xfrm>
          <a:prstGeom prst="rect">
            <a:avLst/>
          </a:prstGeom>
          <a:noFill/>
        </p:spPr>
        <p:txBody>
          <a:bodyPr wrap="square" lIns="71113" tIns="35556" rIns="71113" bIns="35556" rtlCol="0" anchor="ctr">
            <a:spAutoFit/>
          </a:bodyPr>
          <a:lstStyle/>
          <a:p>
            <a:pPr>
              <a:lnSpc>
                <a:spcPct val="80000"/>
              </a:lnSpc>
            </a:pPr>
            <a:endParaRPr lang="en-US" sz="3100" b="1" dirty="0" smtClean="0">
              <a:solidFill>
                <a:schemeClr val="accent3"/>
              </a:solidFill>
              <a:effectLst>
                <a:outerShdw blurRad="38100" dist="254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3100" b="1" dirty="0" smtClean="0">
                <a:solidFill>
                  <a:schemeClr val="accent3"/>
                </a:solidFill>
                <a:effectLst>
                  <a:outerShdw blurRad="38100" dist="25400" dir="2700000" algn="tl">
                    <a:srgbClr val="000000">
                      <a:alpha val="43137"/>
                    </a:srgbClr>
                  </a:outerShdw>
                </a:effectLst>
              </a:rPr>
              <a:t>NEW Signature Projects Program</a:t>
            </a:r>
            <a:endParaRPr lang="en-US" sz="3100" b="1" dirty="0">
              <a:solidFill>
                <a:schemeClr val="accent3"/>
              </a:solidFill>
              <a:effectLst>
                <a:outerShdw blurRad="38100" dist="254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06636" y="4311872"/>
            <a:ext cx="159242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33337" indent="-133337"/>
            <a:r>
              <a:rPr lang="en-US" sz="1200" spc="-31" dirty="0" smtClean="0">
                <a:solidFill>
                  <a:schemeClr val="bg1"/>
                </a:solidFill>
                <a:effectLst>
                  <a:outerShdw blurRad="38100" dist="762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/>
              </a:rPr>
              <a:t>‒</a:t>
            </a:r>
            <a:r>
              <a:rPr lang="en-US" sz="1200" spc="-31" dirty="0" smtClean="0">
                <a:solidFill>
                  <a:schemeClr val="bg1"/>
                </a:solidFill>
                <a:effectLst>
                  <a:outerShdw blurRad="38100" dist="762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1200" b="1" i="1" spc="-31" dirty="0" smtClean="0">
                <a:solidFill>
                  <a:schemeClr val="bg1"/>
                </a:solidFill>
                <a:effectLst>
                  <a:outerShdw blurRad="38100" dist="762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Nani Noverita</a:t>
            </a:r>
          </a:p>
          <a:p>
            <a:pPr marL="133337" indent="-133337"/>
            <a:r>
              <a:rPr lang="en-US" sz="1200" b="1" i="1" spc="-31" dirty="0" smtClean="0">
                <a:solidFill>
                  <a:schemeClr val="bg1"/>
                </a:solidFill>
                <a:effectLst>
                  <a:outerShdw blurRad="38100" dist="762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NEW graduate</a:t>
            </a:r>
            <a:r>
              <a:rPr lang="en-US" sz="1200" b="1" i="1" spc="-31" dirty="0">
                <a:solidFill>
                  <a:schemeClr val="bg1"/>
                </a:solidFill>
                <a:effectLst>
                  <a:outerShdw blurRad="38100" dist="762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, July </a:t>
            </a:r>
            <a:r>
              <a:rPr lang="en-US" sz="1200" b="1" i="1" spc="-31" dirty="0" smtClean="0">
                <a:solidFill>
                  <a:schemeClr val="bg1"/>
                </a:solidFill>
                <a:effectLst>
                  <a:outerShdw blurRad="38100" dist="762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2012</a:t>
            </a:r>
          </a:p>
          <a:p>
            <a:pPr marL="133337" indent="-133337"/>
            <a:r>
              <a:rPr lang="en-US" sz="1200" b="1" i="1" spc="-31" dirty="0" smtClean="0">
                <a:solidFill>
                  <a:schemeClr val="bg1"/>
                </a:solidFill>
                <a:effectLst>
                  <a:outerShdw blurRad="38100" dist="762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Metal </a:t>
            </a:r>
            <a:r>
              <a:rPr lang="en-US" sz="1200" b="1" i="1" spc="-31" dirty="0">
                <a:solidFill>
                  <a:schemeClr val="bg1"/>
                </a:solidFill>
                <a:effectLst>
                  <a:outerShdw blurRad="38100" dist="762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Lather, Local 46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950231" y="5800808"/>
            <a:ext cx="7243538" cy="484094"/>
          </a:xfrm>
          <a:prstGeom prst="roundRect">
            <a:avLst>
              <a:gd name="adj" fmla="val 8409"/>
            </a:avLst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113" tIns="35556" rIns="71113" bIns="35556" rtlCol="0" anchor="ctr"/>
          <a:lstStyle/>
          <a:p>
            <a:pPr algn="ctr"/>
            <a:r>
              <a:rPr lang="en-US" sz="23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 NEW Signature Projects Citywide</a:t>
            </a:r>
          </a:p>
        </p:txBody>
      </p:sp>
    </p:spTree>
    <p:extLst>
      <p:ext uri="{BB962C8B-B14F-4D97-AF65-F5344CB8AC3E}">
        <p14:creationId xmlns:p14="http://schemas.microsoft.com/office/powerpoint/2010/main" val="423557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8382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latin typeface="+mn-lt"/>
              </a:rPr>
              <a:t/>
            </a:r>
            <a:br>
              <a:rPr lang="en-US" sz="3600" b="1" dirty="0" smtClean="0">
                <a:latin typeface="+mn-lt"/>
              </a:rPr>
            </a:br>
            <a:r>
              <a:rPr lang="en-US" sz="3200" b="1" dirty="0" smtClean="0">
                <a:latin typeface="+mn-lt"/>
              </a:rPr>
              <a:t>Leah Rambo, JATC Administrator</a:t>
            </a:r>
            <a:r>
              <a:rPr lang="en-US" sz="3200" dirty="0" smtClean="0">
                <a:latin typeface="+mn-lt"/>
              </a:rPr>
              <a:t/>
            </a:r>
            <a:br>
              <a:rPr lang="en-US" sz="3200" dirty="0" smtClean="0">
                <a:latin typeface="+mn-lt"/>
              </a:rPr>
            </a:br>
            <a:r>
              <a:rPr lang="en-US" sz="3200" b="1" dirty="0" smtClean="0">
                <a:latin typeface="+mn-lt"/>
              </a:rPr>
              <a:t>SMART Local 28 Training Center</a:t>
            </a:r>
            <a:endParaRPr lang="en-US" sz="3200" dirty="0">
              <a:latin typeface="+mn-lt"/>
            </a:endParaRPr>
          </a:p>
        </p:txBody>
      </p:sp>
      <p:pic>
        <p:nvPicPr>
          <p:cNvPr id="2058" name="Picture 10" descr="http://www.nysenate.gov/files/users/u32/28blgo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5311588"/>
            <a:ext cx="1224643" cy="1546412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228600" y="1676400"/>
            <a:ext cx="8620351" cy="3540380"/>
          </a:xfrm>
          <a:prstGeom prst="roundRect">
            <a:avLst>
              <a:gd name="adj" fmla="val 10250"/>
            </a:avLst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1113" tIns="35556" rIns="71113" bIns="3555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Why Partner with a Pre-apprenticeship Training Program?</a:t>
            </a: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</a:rPr>
              <a:t> Pool of Qualified Candidates</a:t>
            </a:r>
          </a:p>
          <a:p>
            <a:pPr lvl="1"/>
            <a:endParaRPr lang="en-US" sz="2400" dirty="0" smtClean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</a:rPr>
              <a:t> Support throughout Training</a:t>
            </a:r>
          </a:p>
          <a:p>
            <a:pPr lvl="1"/>
            <a:endParaRPr lang="en-US" sz="2400" dirty="0" smtClean="0">
              <a:solidFill>
                <a:schemeClr val="tx1"/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</a:rPr>
              <a:t> Successful Apprentices </a:t>
            </a:r>
            <a:r>
              <a:rPr lang="en-US" sz="2400" dirty="0" smtClean="0">
                <a:solidFill>
                  <a:schemeClr val="tx1"/>
                </a:solidFill>
                <a:sym typeface="Wingdings" pitchFamily="2" charset="2"/>
              </a:rPr>
              <a:t> Successful Mechanics</a:t>
            </a:r>
          </a:p>
          <a:p>
            <a:pPr lvl="1"/>
            <a:endParaRPr lang="en-US" sz="2400" dirty="0" smtClean="0">
              <a:solidFill>
                <a:schemeClr val="tx1"/>
              </a:solidFill>
              <a:sym typeface="Wingdings" pitchFamily="2" charset="2"/>
            </a:endParaRPr>
          </a:p>
          <a:p>
            <a:pPr lvl="1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  <a:sym typeface="Wingdings" pitchFamily="2" charset="2"/>
              </a:rPr>
              <a:t> Current Recruitment Seeing Record # of Applicants</a:t>
            </a:r>
            <a:endParaRPr lang="en-US" sz="240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rgbClr val="FF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+mn-lt"/>
              </a:rPr>
              <a:t>CONTACT INFORMATION</a:t>
            </a:r>
            <a:endParaRPr lang="en-US" sz="4400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85800" y="1600200"/>
            <a:ext cx="7696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Kathleen Culhane</a:t>
            </a:r>
          </a:p>
          <a:p>
            <a:pPr algn="ctr"/>
            <a:r>
              <a:rPr lang="en-US" sz="3200" dirty="0" smtClean="0"/>
              <a:t>Executive Director</a:t>
            </a:r>
          </a:p>
          <a:p>
            <a:pPr algn="ctr"/>
            <a:r>
              <a:rPr lang="en-US" sz="3200" u="sng" dirty="0" smtClean="0">
                <a:hlinkClick r:id="rId3"/>
              </a:rPr>
              <a:t>kculhane@new-ncy.org</a:t>
            </a:r>
            <a:endParaRPr lang="en-US" sz="3200" dirty="0" smtClean="0"/>
          </a:p>
          <a:p>
            <a:pPr algn="ctr"/>
            <a:endParaRPr lang="en-US" sz="2000" dirty="0" smtClean="0"/>
          </a:p>
          <a:p>
            <a:pPr algn="ctr"/>
            <a:r>
              <a:rPr lang="en-US" sz="3200" dirty="0" smtClean="0"/>
              <a:t>NEW NYC</a:t>
            </a:r>
            <a:br>
              <a:rPr lang="en-US" sz="3200" dirty="0" smtClean="0"/>
            </a:br>
            <a:r>
              <a:rPr lang="en-US" sz="3200" dirty="0" smtClean="0"/>
              <a:t>243 W 20th St, New York, NY 10011</a:t>
            </a:r>
            <a:br>
              <a:rPr lang="en-US" sz="3200" dirty="0" smtClean="0"/>
            </a:br>
            <a:r>
              <a:rPr lang="en-US" sz="3200" dirty="0" smtClean="0"/>
              <a:t>(212) 627-6252</a:t>
            </a:r>
          </a:p>
          <a:p>
            <a:pPr algn="ctr"/>
            <a:endParaRPr lang="en-US" sz="2000" u="sng" dirty="0" smtClean="0">
              <a:hlinkClick r:id="rId4"/>
            </a:endParaRPr>
          </a:p>
          <a:p>
            <a:pPr algn="ctr"/>
            <a:r>
              <a:rPr lang="en-US" sz="3200" u="sng" dirty="0" smtClean="0">
                <a:hlinkClick r:id="rId4"/>
              </a:rPr>
              <a:t>www.new-nyc.org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392945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+mn-lt"/>
              </a:rPr>
              <a:t/>
            </a:r>
            <a:br>
              <a:rPr lang="en-US" sz="4000" dirty="0" smtClean="0">
                <a:latin typeface="+mn-lt"/>
              </a:rPr>
            </a:br>
            <a:r>
              <a:rPr lang="en-US" sz="4400" dirty="0" smtClean="0">
                <a:latin typeface="+mn-lt"/>
              </a:rPr>
              <a:t>Chicago Women in Trades</a:t>
            </a:r>
            <a:r>
              <a:rPr lang="en-US" sz="4400" dirty="0" smtClean="0">
                <a:solidFill>
                  <a:schemeClr val="accent3"/>
                </a:solidFill>
                <a:latin typeface="Arial Narrow" pitchFamily="34" charset="0"/>
              </a:rPr>
              <a:t/>
            </a:r>
            <a:br>
              <a:rPr lang="en-US" sz="4400" dirty="0" smtClean="0">
                <a:solidFill>
                  <a:schemeClr val="accent3"/>
                </a:solidFill>
                <a:latin typeface="Arial Narrow" pitchFamily="34" charset="0"/>
              </a:rPr>
            </a:br>
            <a:endParaRPr lang="en-US" sz="4400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8" name="Text Placeholder 3"/>
          <p:cNvSpPr txBox="1">
            <a:spLocks/>
          </p:cNvSpPr>
          <p:nvPr/>
        </p:nvSpPr>
        <p:spPr>
          <a:xfrm>
            <a:off x="671513" y="4347372"/>
            <a:ext cx="7772400" cy="508299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Hard Hats. Strong Women. Building the Future.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5598" y="1155042"/>
            <a:ext cx="56692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 fontAlgn="base">
              <a:spcAft>
                <a:spcPts val="1400"/>
              </a:spcAft>
              <a:buFont typeface="Arial" pitchFamily="34" charset="0"/>
              <a:buChar char="•"/>
            </a:pPr>
            <a:endParaRPr lang="en-US" sz="800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81000" y="1905000"/>
            <a:ext cx="8077200" cy="4525963"/>
          </a:xfrm>
        </p:spPr>
        <p:txBody>
          <a:bodyPr>
            <a:normAutofit fontScale="25000" lnSpcReduction="20000"/>
          </a:bodyPr>
          <a:lstStyle/>
          <a:p>
            <a:r>
              <a:rPr lang="en-US" sz="9600" dirty="0" smtClean="0">
                <a:solidFill>
                  <a:schemeClr val="tx1"/>
                </a:solidFill>
                <a:latin typeface="+mn-lt"/>
              </a:rPr>
              <a:t> Founded by tradeswomen in 1981</a:t>
            </a:r>
          </a:p>
          <a:p>
            <a:endParaRPr lang="en-US" sz="4000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sz="9600" dirty="0" smtClean="0">
                <a:solidFill>
                  <a:schemeClr val="tx1"/>
                </a:solidFill>
                <a:latin typeface="+mn-lt"/>
              </a:rPr>
              <a:t>Mission:  to improve women’s economic equity by increasing their participation in high-wage blue collar occupations</a:t>
            </a:r>
          </a:p>
          <a:p>
            <a:endParaRPr lang="en-US" sz="4000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sz="9600" dirty="0" smtClean="0">
                <a:solidFill>
                  <a:schemeClr val="tx1"/>
                </a:solidFill>
                <a:latin typeface="+mn-lt"/>
              </a:rPr>
              <a:t>Began operating the Technical Opportunities Program (TOP) in 1987</a:t>
            </a:r>
          </a:p>
          <a:p>
            <a:endParaRPr lang="en-US" sz="4000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sz="9600" dirty="0" smtClean="0">
                <a:solidFill>
                  <a:schemeClr val="tx1"/>
                </a:solidFill>
                <a:latin typeface="+mn-lt"/>
              </a:rPr>
              <a:t>Serve an average of 75 women per year, 70% graduation rate, 70% placement rate, placed 65 women into apprenticeship programs or nontraditional occupations in FY ‘14</a:t>
            </a:r>
          </a:p>
          <a:p>
            <a:endParaRPr lang="en-US" sz="4000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sz="9600" dirty="0" smtClean="0">
                <a:solidFill>
                  <a:schemeClr val="tx1"/>
                </a:solidFill>
                <a:latin typeface="+mn-lt"/>
              </a:rPr>
              <a:t> Everyone wins – success stories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68965" y="1295400"/>
            <a:ext cx="2975035" cy="12954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+mn-lt"/>
              </a:rPr>
              <a:t>Best Practices - Curriculum</a:t>
            </a:r>
            <a:endParaRPr lang="en-US" sz="4400" dirty="0">
              <a:latin typeface="+mn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28600" y="1307544"/>
            <a:ext cx="8686800" cy="520993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Create a supportive environment that builds confidence, encourages participants to overcome challenges and does not tolerate divisive behavior based on race, sexual orientation etc. </a:t>
            </a:r>
          </a:p>
          <a:p>
            <a:pPr lvl="1">
              <a:buFont typeface="Arial" pitchFamily="34" charset="0"/>
              <a:buChar char="•"/>
            </a:pPr>
            <a:endParaRPr lang="en-US" sz="2000" dirty="0" smtClean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Acclimate students to the expectations and culture of the industry, 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but support them in meeting those requirements</a:t>
            </a:r>
          </a:p>
          <a:p>
            <a:pPr lvl="1"/>
            <a:endParaRPr lang="en-US" sz="2000" dirty="0" smtClean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Promote peer support</a:t>
            </a:r>
          </a:p>
          <a:p>
            <a:pPr lvl="1">
              <a:buFont typeface="Arial" pitchFamily="34" charset="0"/>
              <a:buChar char="•"/>
            </a:pPr>
            <a:endParaRPr lang="en-US" sz="2000" dirty="0" smtClean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Schedule classes to accommodate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 working women</a:t>
            </a:r>
          </a:p>
          <a:p>
            <a:pPr lvl="1"/>
            <a:endParaRPr lang="en-US" sz="2000" dirty="0" smtClean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Comprehensive curriculum that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addresses all the barriers women face 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in competing for and succeeding in apprenticeship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8" name="Picture 4" descr="Z:\My Pictures\Lorig Picture - Vanessa and Terr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3581400"/>
            <a:ext cx="3313381" cy="2194560"/>
          </a:xfrm>
          <a:prstGeom prst="rect">
            <a:avLst/>
          </a:prstGeom>
          <a:noFill/>
          <a:ln w="38100" cap="rnd">
            <a:solidFill>
              <a:schemeClr val="accent1"/>
            </a:solidFill>
            <a:bevel/>
          </a:ln>
        </p:spPr>
      </p:pic>
    </p:spTree>
    <p:extLst>
      <p:ext uri="{BB962C8B-B14F-4D97-AF65-F5344CB8AC3E}">
        <p14:creationId xmlns:p14="http://schemas.microsoft.com/office/powerpoint/2010/main" val="372752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+mn-lt"/>
              </a:rPr>
              <a:t>Best Practices - Curriculum</a:t>
            </a:r>
            <a:endParaRPr lang="en-US" sz="4400" dirty="0">
              <a:latin typeface="+mn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419600" y="1295399"/>
            <a:ext cx="4343400" cy="511885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lvl="1"/>
            <a:r>
              <a:rPr lang="en-US" sz="2000" dirty="0" smtClean="0">
                <a:solidFill>
                  <a:schemeClr val="tx1"/>
                </a:solidFill>
              </a:rPr>
              <a:t>Math and test preparation</a:t>
            </a:r>
          </a:p>
          <a:p>
            <a:pPr lvl="1"/>
            <a:endParaRPr lang="en-US" sz="1000" dirty="0" smtClean="0">
              <a:solidFill>
                <a:schemeClr val="tx1"/>
              </a:solidFill>
            </a:endParaRPr>
          </a:p>
          <a:p>
            <a:pPr lvl="2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build in frequent assessment </a:t>
            </a:r>
          </a:p>
          <a:p>
            <a:pPr lvl="1"/>
            <a:endParaRPr lang="en-US" sz="1000" dirty="0" smtClean="0">
              <a:solidFill>
                <a:schemeClr val="tx1"/>
              </a:solidFill>
            </a:endParaRPr>
          </a:p>
          <a:p>
            <a:pPr lvl="2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organize study groups and have tutors available</a:t>
            </a:r>
          </a:p>
          <a:p>
            <a:pPr lvl="1"/>
            <a:endParaRPr lang="en-US" sz="1000" dirty="0" smtClean="0">
              <a:solidFill>
                <a:schemeClr val="tx1"/>
              </a:solidFill>
            </a:endParaRP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Physical fitness</a:t>
            </a:r>
          </a:p>
          <a:p>
            <a:pPr lvl="1"/>
            <a:endParaRPr lang="en-US" sz="1000" dirty="0" smtClean="0">
              <a:solidFill>
                <a:schemeClr val="tx1"/>
              </a:solidFill>
            </a:endParaRPr>
          </a:p>
          <a:p>
            <a:pPr lvl="2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Upper body strength, flexibility and endurance</a:t>
            </a:r>
          </a:p>
          <a:p>
            <a:pPr lvl="2">
              <a:buFont typeface="Arial" pitchFamily="34" charset="0"/>
              <a:buChar char="•"/>
            </a:pPr>
            <a:endParaRPr lang="en-US" sz="1000" dirty="0" smtClean="0">
              <a:solidFill>
                <a:schemeClr val="tx1"/>
              </a:solidFill>
            </a:endParaRPr>
          </a:p>
          <a:p>
            <a:pPr lvl="2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Material handling</a:t>
            </a:r>
          </a:p>
          <a:p>
            <a:endParaRPr lang="en-US" sz="2000" dirty="0" smtClean="0">
              <a:solidFill>
                <a:srgbClr val="C00000"/>
              </a:solidFill>
              <a:latin typeface="Tahoma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2000" dirty="0" smtClean="0">
              <a:solidFill>
                <a:srgbClr val="C00000"/>
              </a:solidFill>
              <a:latin typeface="Tahoma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2000" dirty="0" smtClean="0">
              <a:solidFill>
                <a:srgbClr val="C00000"/>
              </a:solidFill>
              <a:latin typeface="Tahom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2050" name="Picture 2" descr="Z:\My Pictures\Lorig picture - Vaness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682535" y="2282737"/>
            <a:ext cx="5251269" cy="3429000"/>
          </a:xfrm>
          <a:prstGeom prst="rect">
            <a:avLst/>
          </a:prstGeom>
          <a:noFill/>
          <a:ln w="38100" cap="rnd">
            <a:solidFill>
              <a:schemeClr val="accent1"/>
            </a:solidFill>
            <a:bevel/>
          </a:ln>
        </p:spPr>
      </p:pic>
    </p:spTree>
    <p:extLst>
      <p:ext uri="{BB962C8B-B14F-4D97-AF65-F5344CB8AC3E}">
        <p14:creationId xmlns:p14="http://schemas.microsoft.com/office/powerpoint/2010/main" val="372752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+mn-lt"/>
              </a:rPr>
              <a:t>Best Practices - Curriculum </a:t>
            </a:r>
            <a:endParaRPr lang="en-US" sz="4400" dirty="0">
              <a:latin typeface="+mn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04800" y="1371600"/>
            <a:ext cx="8610600" cy="55504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lvl="2"/>
            <a:r>
              <a:rPr lang="en-US" sz="2000" dirty="0" smtClean="0">
                <a:solidFill>
                  <a:schemeClr val="tx1"/>
                </a:solidFill>
              </a:rPr>
              <a:t>Basic construction skills and hands-on experience</a:t>
            </a:r>
          </a:p>
          <a:p>
            <a:pPr lvl="2"/>
            <a:endParaRPr lang="en-US" sz="2000" dirty="0" smtClean="0">
              <a:solidFill>
                <a:schemeClr val="tx1"/>
              </a:solidFill>
            </a:endParaRPr>
          </a:p>
          <a:p>
            <a:pPr lvl="3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 Career exploration</a:t>
            </a:r>
          </a:p>
          <a:p>
            <a:pPr lvl="3">
              <a:buFont typeface="Arial" pitchFamily="34" charset="0"/>
              <a:buChar char="•"/>
            </a:pPr>
            <a:endParaRPr lang="en-US" sz="2000" dirty="0" smtClean="0">
              <a:solidFill>
                <a:schemeClr val="tx1"/>
              </a:solidFill>
            </a:endParaRPr>
          </a:p>
          <a:p>
            <a:pPr lvl="3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Tradeswomen involvement</a:t>
            </a:r>
          </a:p>
          <a:p>
            <a:pPr lvl="3"/>
            <a:endParaRPr lang="en-US" sz="2000" dirty="0" smtClean="0">
              <a:solidFill>
                <a:schemeClr val="tx1"/>
              </a:solidFill>
            </a:endParaRPr>
          </a:p>
          <a:p>
            <a:pPr lvl="3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Incorporation of basic skills and math</a:t>
            </a:r>
          </a:p>
          <a:p>
            <a:pPr lvl="3">
              <a:buFont typeface="Arial" pitchFamily="34" charset="0"/>
              <a:buChar char="•"/>
            </a:pPr>
            <a:endParaRPr lang="en-US" sz="2000" dirty="0" smtClean="0">
              <a:solidFill>
                <a:schemeClr val="tx1"/>
              </a:solidFill>
            </a:endParaRPr>
          </a:p>
          <a:p>
            <a:pPr lvl="3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Hands on field trips to apprenticeship programs</a:t>
            </a:r>
          </a:p>
          <a:p>
            <a:pPr lvl="3"/>
            <a:endParaRPr lang="en-US" sz="2000" dirty="0" smtClean="0">
              <a:solidFill>
                <a:srgbClr val="C00000"/>
              </a:solidFill>
              <a:latin typeface="Tahoma" pitchFamily="34" charset="0"/>
            </a:endParaRPr>
          </a:p>
          <a:p>
            <a:endParaRPr lang="en-US" sz="2000" dirty="0" smtClean="0">
              <a:solidFill>
                <a:srgbClr val="C00000"/>
              </a:solidFill>
              <a:latin typeface="Tahoma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2000" dirty="0" smtClean="0">
              <a:solidFill>
                <a:srgbClr val="C00000"/>
              </a:solidFill>
              <a:latin typeface="Tahoma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2000" dirty="0" smtClean="0">
              <a:solidFill>
                <a:srgbClr val="C00000"/>
              </a:solidFill>
              <a:latin typeface="Tahoma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2000" dirty="0" smtClean="0">
              <a:solidFill>
                <a:srgbClr val="C00000"/>
              </a:solidFill>
              <a:latin typeface="Tahoma" pitchFamily="34" charset="0"/>
            </a:endParaRPr>
          </a:p>
          <a:p>
            <a:endParaRPr lang="en-US" sz="2000" dirty="0" smtClean="0">
              <a:solidFill>
                <a:srgbClr val="C00000"/>
              </a:solidFill>
              <a:latin typeface="Tahoma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2000" dirty="0" smtClean="0">
              <a:solidFill>
                <a:srgbClr val="C00000"/>
              </a:solidFill>
              <a:latin typeface="Tahom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3075" name="Picture 3" descr="C:\Users\Jvellinga\AppData\Local\Microsoft\Windows\Temporary Internet Files\Content.Outlook\CSUJ6284\weld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663440"/>
            <a:ext cx="3031963" cy="2011680"/>
          </a:xfrm>
          <a:prstGeom prst="rect">
            <a:avLst/>
          </a:prstGeom>
          <a:noFill/>
        </p:spPr>
      </p:pic>
      <p:pic>
        <p:nvPicPr>
          <p:cNvPr id="3077" name="Picture 5" descr="Z:\My Pictures\DSC_52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073" y="4648200"/>
            <a:ext cx="3028927" cy="2011680"/>
          </a:xfrm>
          <a:prstGeom prst="rect">
            <a:avLst/>
          </a:prstGeom>
          <a:noFill/>
        </p:spPr>
      </p:pic>
      <p:pic>
        <p:nvPicPr>
          <p:cNvPr id="10" name="Picture 2" descr="Z:\My Pictures\Caress electrical worksho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4648200"/>
            <a:ext cx="3301177" cy="2011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752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+mn-lt"/>
              </a:rPr>
              <a:t>Best Practices - Curriculum </a:t>
            </a:r>
            <a:endParaRPr lang="en-US" sz="4400" dirty="0">
              <a:latin typeface="+mn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81000" y="1295400"/>
            <a:ext cx="4572000" cy="45288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>
              <a:buFont typeface="Arial" pitchFamily="34" charset="0"/>
              <a:buChar char="•"/>
            </a:pPr>
            <a:endParaRPr lang="en-US" sz="2000" dirty="0" smtClean="0">
              <a:solidFill>
                <a:srgbClr val="C00000"/>
              </a:solidFill>
              <a:latin typeface="Tahoma" pitchFamily="34" charset="0"/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Workplace Readiness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Sexual Harassment Prevention</a:t>
            </a:r>
          </a:p>
          <a:p>
            <a:pPr lvl="1">
              <a:buFont typeface="Arial" pitchFamily="34" charset="0"/>
              <a:buChar char="•"/>
            </a:pPr>
            <a:endParaRPr lang="en-US" sz="2000" dirty="0" smtClean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Mock interviews with 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apprenticeship program and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 employers</a:t>
            </a:r>
          </a:p>
          <a:p>
            <a:pPr lvl="1">
              <a:buFont typeface="Arial" pitchFamily="34" charset="0"/>
              <a:buChar char="•"/>
            </a:pPr>
            <a:endParaRPr lang="en-US" sz="2000" dirty="0" smtClean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Q and A with tradeswomen, interview with a tradeswoman</a:t>
            </a:r>
          </a:p>
          <a:p>
            <a:pPr lvl="1">
              <a:buFont typeface="Arial" pitchFamily="34" charset="0"/>
              <a:buChar char="•"/>
            </a:pPr>
            <a:endParaRPr lang="en-US" sz="2000" dirty="0" smtClean="0">
              <a:solidFill>
                <a:schemeClr val="tx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Book Club</a:t>
            </a:r>
          </a:p>
          <a:p>
            <a:pPr lvl="1"/>
            <a:endParaRPr lang="en-US" sz="2000" dirty="0" smtClean="0">
              <a:solidFill>
                <a:srgbClr val="C00000"/>
              </a:solidFill>
              <a:latin typeface="Tahom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4099" name="Picture 3" descr="C:\Users\Jvellinga\Downloads\Ella_b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295400"/>
            <a:ext cx="3218363" cy="4846320"/>
          </a:xfrm>
          <a:prstGeom prst="rect">
            <a:avLst/>
          </a:prstGeom>
          <a:noFill/>
          <a:ln w="38100" cap="rnd">
            <a:solidFill>
              <a:schemeClr val="accent1"/>
            </a:solidFill>
            <a:bevel/>
          </a:ln>
        </p:spPr>
      </p:pic>
    </p:spTree>
    <p:extLst>
      <p:ext uri="{BB962C8B-B14F-4D97-AF65-F5344CB8AC3E}">
        <p14:creationId xmlns:p14="http://schemas.microsoft.com/office/powerpoint/2010/main" val="372752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latin typeface="+mn-lt"/>
              </a:rPr>
              <a:t>Resources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304800" y="1295400"/>
            <a:ext cx="8458200" cy="43586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hlinkClick r:id="rId3"/>
              </a:rPr>
              <a:t>www.chicagowomenintrades2.org</a:t>
            </a:r>
            <a:endParaRPr lang="en-US" sz="4000" dirty="0" smtClean="0">
              <a:solidFill>
                <a:srgbClr val="C00000"/>
              </a:solidFill>
            </a:endParaRPr>
          </a:p>
          <a:p>
            <a:endParaRPr lang="en-US" sz="4000" dirty="0" smtClean="0">
              <a:solidFill>
                <a:srgbClr val="C00000"/>
              </a:solidFill>
              <a:latin typeface="Tahoma" pitchFamily="34" charset="0"/>
            </a:endParaRPr>
          </a:p>
          <a:p>
            <a:endParaRPr lang="en-US" sz="4000" dirty="0" smtClean="0">
              <a:solidFill>
                <a:srgbClr val="C00000"/>
              </a:solidFill>
              <a:latin typeface="Tahoma" pitchFamily="34" charset="0"/>
            </a:endParaRPr>
          </a:p>
          <a:p>
            <a:endParaRPr lang="en-US" sz="4000" dirty="0" smtClean="0">
              <a:solidFill>
                <a:srgbClr val="C00000"/>
              </a:solidFill>
              <a:latin typeface="Tahoma" pitchFamily="34" charset="0"/>
            </a:endParaRPr>
          </a:p>
          <a:p>
            <a:endParaRPr lang="en-US" sz="4000" dirty="0" smtClean="0">
              <a:solidFill>
                <a:srgbClr val="C00000"/>
              </a:solidFill>
              <a:latin typeface="Tahoma" pitchFamily="34" charset="0"/>
            </a:endParaRPr>
          </a:p>
          <a:p>
            <a:endParaRPr lang="en-US" sz="4000" dirty="0" smtClean="0">
              <a:solidFill>
                <a:srgbClr val="C00000"/>
              </a:solidFill>
              <a:latin typeface="Tahom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123" name="Picture 3" descr="Z:\My Pictures\Spring 2014 clas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2362200"/>
            <a:ext cx="4048878" cy="3200400"/>
          </a:xfrm>
          <a:prstGeom prst="rect">
            <a:avLst/>
          </a:prstGeom>
          <a:noFill/>
          <a:ln w="38100" cap="rnd">
            <a:solidFill>
              <a:schemeClr val="accent1"/>
            </a:solidFill>
            <a:bevel/>
          </a:ln>
        </p:spPr>
      </p:pic>
    </p:spTree>
    <p:extLst>
      <p:ext uri="{BB962C8B-B14F-4D97-AF65-F5344CB8AC3E}">
        <p14:creationId xmlns:p14="http://schemas.microsoft.com/office/powerpoint/2010/main" val="372752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+mn-lt"/>
              </a:rPr>
              <a:t>Moderator</a:t>
            </a:r>
            <a:endParaRPr lang="en-US" sz="4400" dirty="0">
              <a:latin typeface="+mn-l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33400" y="1828800"/>
            <a:ext cx="8382000" cy="3124200"/>
          </a:xfrm>
          <a:prstGeom prst="rect">
            <a:avLst/>
          </a:prstGeom>
          <a:solidFill>
            <a:schemeClr val="bg1">
              <a:lumMod val="75000"/>
              <a:alpha val="8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>
                <a:latin typeface="+mn-lt"/>
              </a:rPr>
              <a:t>Felecia Hart</a:t>
            </a:r>
            <a:endParaRPr lang="en-US" sz="3600" dirty="0" smtClean="0">
              <a:latin typeface="+mn-lt"/>
            </a:endParaRPr>
          </a:p>
          <a:p>
            <a:pPr marL="0" indent="0">
              <a:buNone/>
            </a:pPr>
            <a:r>
              <a:rPr lang="en-US" sz="3600" dirty="0" smtClean="0">
                <a:latin typeface="+mn-lt"/>
              </a:rPr>
              <a:t>Team Leader &amp; WANTO Project Officer</a:t>
            </a:r>
          </a:p>
          <a:p>
            <a:pPr marL="0" indent="0">
              <a:buNone/>
            </a:pPr>
            <a:r>
              <a:rPr lang="en-US" sz="3600" dirty="0" smtClean="0">
                <a:latin typeface="+mn-lt"/>
              </a:rPr>
              <a:t>U.S. Department of Labor, Employment and Training Administration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14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+mn-lt"/>
              </a:rPr>
              <a:t>CONTACT INFORMATION</a:t>
            </a:r>
            <a:endParaRPr lang="en-US" sz="4400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85800" y="1447800"/>
            <a:ext cx="76962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Jayne Vellinga</a:t>
            </a:r>
          </a:p>
          <a:p>
            <a:pPr algn="ctr"/>
            <a:r>
              <a:rPr lang="en-US" sz="2800" dirty="0" smtClean="0"/>
              <a:t>Executive Director</a:t>
            </a:r>
          </a:p>
          <a:p>
            <a:pPr algn="ctr"/>
            <a:r>
              <a:rPr lang="en-US" sz="2800" u="sng" dirty="0" smtClean="0">
                <a:hlinkClick r:id="rId3"/>
              </a:rPr>
              <a:t>jvelling@cwit2.org</a:t>
            </a:r>
            <a:endParaRPr lang="en-US" sz="2800" u="sng" dirty="0" smtClean="0"/>
          </a:p>
          <a:p>
            <a:pPr algn="ctr"/>
            <a:endParaRPr lang="en-US" sz="1200" dirty="0" smtClean="0"/>
          </a:p>
          <a:p>
            <a:pPr algn="ctr"/>
            <a:endParaRPr lang="en-US" sz="1200" dirty="0" smtClean="0"/>
          </a:p>
          <a:p>
            <a:pPr algn="ctr"/>
            <a:r>
              <a:rPr lang="en-US" sz="2800" dirty="0" smtClean="0"/>
              <a:t>Chicago Women in Trades</a:t>
            </a:r>
          </a:p>
          <a:p>
            <a:pPr algn="ctr"/>
            <a:r>
              <a:rPr lang="en-US" sz="2800" dirty="0" smtClean="0"/>
              <a:t>2444 W.16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Street Suite 3E</a:t>
            </a:r>
          </a:p>
          <a:p>
            <a:pPr algn="ctr"/>
            <a:r>
              <a:rPr lang="en-US" sz="2800" dirty="0" smtClean="0"/>
              <a:t>Chicago, IL 60608</a:t>
            </a:r>
          </a:p>
          <a:p>
            <a:pPr algn="ctr"/>
            <a:r>
              <a:rPr lang="en-US" sz="2800" dirty="0" smtClean="0"/>
              <a:t>312-942-1444</a:t>
            </a:r>
          </a:p>
          <a:p>
            <a:pPr algn="ctr"/>
            <a:endParaRPr lang="en-US" sz="1200" dirty="0" smtClean="0"/>
          </a:p>
          <a:p>
            <a:pPr algn="ctr"/>
            <a:endParaRPr lang="en-US" sz="1200" u="sng" dirty="0" smtClean="0">
              <a:hlinkClick r:id="rId4"/>
            </a:endParaRPr>
          </a:p>
          <a:p>
            <a:pPr algn="ctr"/>
            <a:r>
              <a:rPr lang="en-US" sz="2800" u="sng" dirty="0" smtClean="0">
                <a:hlinkClick r:id="rId4"/>
              </a:rPr>
              <a:t>www.cwit2.org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92945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>
                <a:latin typeface="+mn-lt"/>
              </a:rPr>
              <a:t>Please enter your questions </a:t>
            </a:r>
            <a:r>
              <a:rPr lang="en-US" sz="4000" dirty="0" smtClean="0">
                <a:latin typeface="+mn-lt"/>
              </a:rPr>
              <a:t>in </a:t>
            </a:r>
            <a:r>
              <a:rPr lang="en-US" sz="4000" dirty="0">
                <a:latin typeface="+mn-lt"/>
              </a:rPr>
              <a:t>the </a:t>
            </a:r>
            <a:r>
              <a:rPr lang="en-US" sz="4000" dirty="0" smtClean="0">
                <a:latin typeface="+mn-lt"/>
              </a:rPr>
              <a:t/>
            </a:r>
            <a:br>
              <a:rPr lang="en-US" sz="4000" dirty="0" smtClean="0">
                <a:latin typeface="+mn-lt"/>
              </a:rPr>
            </a:br>
            <a:r>
              <a:rPr lang="en-US" sz="4000" dirty="0" smtClean="0">
                <a:latin typeface="+mn-lt"/>
              </a:rPr>
              <a:t>Chat </a:t>
            </a:r>
            <a:r>
              <a:rPr lang="en-US" sz="4000" dirty="0">
                <a:latin typeface="+mn-lt"/>
              </a:rPr>
              <a:t>Room!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"/>
          <a:stretch/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0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" b="7363"/>
          <a:stretch/>
        </p:blipFill>
        <p:spPr>
          <a:xfrm>
            <a:off x="6188338" y="1295400"/>
            <a:ext cx="2955662" cy="320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+mn-lt"/>
              </a:rPr>
              <a:t>Look for upcoming Webinars in this series!</a:t>
            </a:r>
            <a:endParaRPr lang="en-US" sz="40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28600" y="1752600"/>
            <a:ext cx="64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28600" y="1371600"/>
            <a:ext cx="815340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Employment Supports &amp; Placement</a:t>
            </a:r>
          </a:p>
          <a:p>
            <a:r>
              <a:rPr lang="en-US" sz="2800" dirty="0" smtClean="0"/>
              <a:t>October 2015</a:t>
            </a:r>
          </a:p>
          <a:p>
            <a:endParaRPr lang="en-US" sz="800" dirty="0" smtClean="0"/>
          </a:p>
          <a:p>
            <a:r>
              <a:rPr lang="en-US" sz="2800" dirty="0" smtClean="0"/>
              <a:t>Retention &amp; Supportive Services</a:t>
            </a:r>
          </a:p>
          <a:p>
            <a:r>
              <a:rPr lang="en-US" sz="2800" dirty="0" smtClean="0"/>
              <a:t>January 2016</a:t>
            </a:r>
          </a:p>
          <a:p>
            <a:endParaRPr lang="en-US" sz="800" dirty="0" smtClean="0"/>
          </a:p>
          <a:p>
            <a:r>
              <a:rPr lang="en-US" sz="2800" dirty="0" smtClean="0"/>
              <a:t>Creating Equitable Jobsites &amp; Classrooms</a:t>
            </a:r>
          </a:p>
          <a:p>
            <a:r>
              <a:rPr lang="en-US" sz="2800" dirty="0" smtClean="0"/>
              <a:t>Sexual  Harassment Prevention </a:t>
            </a:r>
          </a:p>
          <a:p>
            <a:r>
              <a:rPr lang="en-US" sz="2800" dirty="0" smtClean="0"/>
              <a:t>March 2016</a:t>
            </a:r>
          </a:p>
          <a:p>
            <a:endParaRPr lang="en-US" sz="800" dirty="0" smtClean="0"/>
          </a:p>
          <a:p>
            <a:r>
              <a:rPr lang="en-US" sz="2800" dirty="0" smtClean="0"/>
              <a:t>Best Practices in Mentoring for Nontraditional Occupations </a:t>
            </a:r>
          </a:p>
          <a:p>
            <a:r>
              <a:rPr lang="en-US" sz="2800" dirty="0" smtClean="0"/>
              <a:t>June 2016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23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7"/>
          <a:stretch/>
        </p:blipFill>
        <p:spPr>
          <a:xfrm>
            <a:off x="4419600" y="1088408"/>
            <a:ext cx="4724399" cy="5769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+mn-lt"/>
              </a:rPr>
              <a:t>For More Information</a:t>
            </a:r>
            <a:endParaRPr lang="en-US" sz="4400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04800" y="1600200"/>
            <a:ext cx="5562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i="1" dirty="0" smtClean="0"/>
              <a:t>For more information on the </a:t>
            </a:r>
            <a:r>
              <a:rPr lang="en-US" sz="2800" b="1" i="1" dirty="0" smtClean="0"/>
              <a:t>WANTO</a:t>
            </a:r>
            <a:r>
              <a:rPr lang="en-US" sz="2800" i="1" dirty="0" smtClean="0"/>
              <a:t> grant, please contact the </a:t>
            </a:r>
          </a:p>
          <a:p>
            <a:pPr>
              <a:buNone/>
            </a:pPr>
            <a:r>
              <a:rPr lang="en-US" sz="2800" i="1" dirty="0" smtClean="0"/>
              <a:t>U.S. Department of Labor: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Felecia Hart, Project Officer</a:t>
            </a:r>
          </a:p>
          <a:p>
            <a:pPr>
              <a:buNone/>
            </a:pPr>
            <a:r>
              <a:rPr lang="en-US" sz="2800" dirty="0" smtClean="0"/>
              <a:t>U.S. Department of Labor</a:t>
            </a:r>
          </a:p>
          <a:p>
            <a:pPr>
              <a:buNone/>
            </a:pPr>
            <a:r>
              <a:rPr lang="en-US" sz="2800" dirty="0" smtClean="0"/>
              <a:t>Employment &amp; Training Administration</a:t>
            </a:r>
          </a:p>
          <a:p>
            <a:pPr>
              <a:buNone/>
            </a:pPr>
            <a:r>
              <a:rPr lang="en-US" sz="2800" dirty="0" smtClean="0"/>
              <a:t>202-693-3792 </a:t>
            </a:r>
          </a:p>
          <a:p>
            <a:pPr>
              <a:buNone/>
            </a:pPr>
            <a:r>
              <a:rPr lang="en-US" sz="2800" dirty="0" smtClean="0">
                <a:hlinkClick r:id="rId4"/>
              </a:rPr>
              <a:t>Hart.Felecia@dol.gov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39609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2700" y="6324600"/>
            <a:ext cx="9147949" cy="533400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sz="2400" dirty="0" smtClean="0">
                <a:hlinkClick r:id="rId3"/>
              </a:rPr>
              <a:t>www.workforce3one.org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6629400" y="6324600"/>
            <a:ext cx="17526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hlinkClick r:id="rId3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3" b="21753"/>
          <a:stretch/>
        </p:blipFill>
        <p:spPr>
          <a:xfrm>
            <a:off x="2273300" y="5549900"/>
            <a:ext cx="4624774" cy="9343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2700"/>
            <a:ext cx="9156700" cy="4051300"/>
          </a:xfrm>
          <a:prstGeom prst="rect">
            <a:avLst/>
          </a:prstGeom>
        </p:spPr>
      </p:pic>
      <p:pic>
        <p:nvPicPr>
          <p:cNvPr id="11" name="Picture 10">
            <a:hlinkClick r:id="rId3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407" b="88850" l="294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356" r="885" b="5480"/>
          <a:stretch/>
        </p:blipFill>
        <p:spPr>
          <a:xfrm>
            <a:off x="609600" y="2819400"/>
            <a:ext cx="85344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9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7" r="11218"/>
          <a:stretch/>
        </p:blipFill>
        <p:spPr>
          <a:xfrm>
            <a:off x="0" y="1143000"/>
            <a:ext cx="1981200" cy="533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+mn-lt"/>
              </a:rPr>
              <a:t>WANTO OVERVIEW</a:t>
            </a:r>
            <a:endParaRPr lang="en-US" sz="4400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52600" y="1219200"/>
            <a:ext cx="7162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/>
              <a:t>  The </a:t>
            </a:r>
            <a:r>
              <a:rPr lang="en-US" sz="2400" b="1" dirty="0" smtClean="0"/>
              <a:t>Women in Apprenticeship and Nontraditional Occupations (WANTO</a:t>
            </a:r>
            <a:r>
              <a:rPr lang="en-US" sz="2400" dirty="0" smtClean="0"/>
              <a:t>) Act of 1992 authorized the U.S. Department of Labor to award grants to Community-based Organizations to assist employers and labor unions in promoting the recruitment, training, employment and retention of women in apprenticeship and nontraditional occupations.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400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/>
              <a:t>  The U.S. Department of Labor funded a total of $1,938,182 in grants to help women through the </a:t>
            </a:r>
            <a:r>
              <a:rPr lang="en-US" sz="2400" b="1" dirty="0" smtClean="0"/>
              <a:t>WANTO</a:t>
            </a:r>
            <a:r>
              <a:rPr lang="en-US" sz="2400" dirty="0" smtClean="0"/>
              <a:t> program, an initiative designed to recruit, train and retain women in high-skill occupations in advanced manufacturing, transportation, energy, construction, information technology and other industries</a:t>
            </a:r>
            <a:r>
              <a:rPr lang="en-US" sz="20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344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481328"/>
            <a:ext cx="8915400" cy="46146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	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latin typeface="+mn-lt"/>
              </a:rPr>
              <a:t>WANTO Grantee Service Areas</a:t>
            </a:r>
            <a:endParaRPr lang="en-US" sz="4400" dirty="0">
              <a:latin typeface="+mn-lt"/>
            </a:endParaRPr>
          </a:p>
        </p:txBody>
      </p:sp>
      <p:grpSp>
        <p:nvGrpSpPr>
          <p:cNvPr id="3" name="Group 4"/>
          <p:cNvGrpSpPr/>
          <p:nvPr/>
        </p:nvGrpSpPr>
        <p:grpSpPr>
          <a:xfrm>
            <a:off x="457200" y="1143000"/>
            <a:ext cx="8855031" cy="4775885"/>
            <a:chOff x="363981" y="1425387"/>
            <a:chExt cx="8855031" cy="4775885"/>
          </a:xfrm>
        </p:grpSpPr>
        <p:grpSp>
          <p:nvGrpSpPr>
            <p:cNvPr id="5" name="Group 16"/>
            <p:cNvGrpSpPr/>
            <p:nvPr/>
          </p:nvGrpSpPr>
          <p:grpSpPr>
            <a:xfrm>
              <a:off x="423442" y="1425387"/>
              <a:ext cx="8297116" cy="4741209"/>
              <a:chOff x="423442" y="1425387"/>
              <a:chExt cx="8297116" cy="4741209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442" y="1425387"/>
                <a:ext cx="8297116" cy="4741209"/>
              </a:xfrm>
              <a:prstGeom prst="rect">
                <a:avLst/>
              </a:prstGeom>
            </p:spPr>
          </p:pic>
          <p:grpSp>
            <p:nvGrpSpPr>
              <p:cNvPr id="6" name="Group 15"/>
              <p:cNvGrpSpPr/>
              <p:nvPr/>
            </p:nvGrpSpPr>
            <p:grpSpPr>
              <a:xfrm>
                <a:off x="676836" y="1963271"/>
                <a:ext cx="7255739" cy="1992071"/>
                <a:chOff x="676836" y="1963271"/>
                <a:chExt cx="7255739" cy="1992071"/>
              </a:xfrm>
            </p:grpSpPr>
            <p:sp>
              <p:nvSpPr>
                <p:cNvPr id="12" name="5-Point Star 8"/>
                <p:cNvSpPr/>
                <p:nvPr/>
              </p:nvSpPr>
              <p:spPr>
                <a:xfrm>
                  <a:off x="712694" y="1963271"/>
                  <a:ext cx="242047" cy="228600"/>
                </a:xfrm>
                <a:prstGeom prst="star5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" name="5-Point Star 12"/>
                <p:cNvSpPr/>
                <p:nvPr/>
              </p:nvSpPr>
              <p:spPr>
                <a:xfrm>
                  <a:off x="676836" y="2316707"/>
                  <a:ext cx="242047" cy="228600"/>
                </a:xfrm>
                <a:prstGeom prst="star5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5-Point Star 13"/>
                <p:cNvSpPr/>
                <p:nvPr/>
              </p:nvSpPr>
              <p:spPr>
                <a:xfrm>
                  <a:off x="747363" y="3726742"/>
                  <a:ext cx="242047" cy="228600"/>
                </a:xfrm>
                <a:prstGeom prst="star5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" name="5-Point Star 14"/>
                <p:cNvSpPr/>
                <p:nvPr/>
              </p:nvSpPr>
              <p:spPr>
                <a:xfrm>
                  <a:off x="5625352" y="2968889"/>
                  <a:ext cx="242047" cy="228600"/>
                </a:xfrm>
                <a:prstGeom prst="star5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" name="5-Point Star 15"/>
                <p:cNvSpPr/>
                <p:nvPr/>
              </p:nvSpPr>
              <p:spPr>
                <a:xfrm>
                  <a:off x="6347013" y="3158451"/>
                  <a:ext cx="242047" cy="228600"/>
                </a:xfrm>
                <a:prstGeom prst="star5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" name="5-Point Star 16"/>
                <p:cNvSpPr/>
                <p:nvPr/>
              </p:nvSpPr>
              <p:spPr>
                <a:xfrm>
                  <a:off x="7690528" y="3259304"/>
                  <a:ext cx="242047" cy="228600"/>
                </a:xfrm>
                <a:prstGeom prst="star5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7" name="TextBox 6"/>
            <p:cNvSpPr txBox="1"/>
            <p:nvPr/>
          </p:nvSpPr>
          <p:spPr>
            <a:xfrm>
              <a:off x="363981" y="5000943"/>
              <a:ext cx="71069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Western WANTO Consortium</a:t>
              </a:r>
            </a:p>
            <a:p>
              <a:r>
                <a:rPr lang="en-US" dirty="0" smtClean="0"/>
                <a:t>Oregon Tradeswomen, Inc.</a:t>
              </a:r>
            </a:p>
            <a:p>
              <a:r>
                <a:rPr lang="en-US" dirty="0" smtClean="0"/>
                <a:t>Tradeswomen, Inc. (CA)</a:t>
              </a:r>
            </a:p>
            <a:p>
              <a:r>
                <a:rPr lang="en-US" dirty="0" smtClean="0"/>
                <a:t>Apprenticeship and Nontraditional Employment for Women (ANEW – WA)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98139" y="2528535"/>
              <a:ext cx="26894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Chicago Women in Trades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29599" y="1481793"/>
              <a:ext cx="26894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Nontraditional Employment for Women (NEW NYC)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+mn-lt"/>
              </a:rPr>
              <a:t>Presenters</a:t>
            </a:r>
            <a:endParaRPr lang="en-US" sz="4400" dirty="0">
              <a:latin typeface="+mn-l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743200" y="1752601"/>
            <a:ext cx="5410200" cy="1447800"/>
          </a:xfrm>
          <a:prstGeom prst="rect">
            <a:avLst/>
          </a:prstGeom>
          <a:solidFill>
            <a:schemeClr val="bg1">
              <a:lumMod val="75000"/>
              <a:alpha val="85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300" dirty="0" smtClean="0">
                <a:latin typeface="+mn-lt"/>
              </a:rPr>
              <a:t>Presenter:  Meg Vasey</a:t>
            </a:r>
          </a:p>
          <a:p>
            <a:pPr marL="0" indent="0">
              <a:buFont typeface="Arial" pitchFamily="34" charset="0"/>
              <a:buNone/>
            </a:pPr>
            <a:r>
              <a:rPr lang="en-US" sz="3300" dirty="0" smtClean="0">
                <a:latin typeface="+mn-lt"/>
              </a:rPr>
              <a:t>Title: Executive Director</a:t>
            </a:r>
          </a:p>
          <a:p>
            <a:pPr marL="0" indent="0">
              <a:buFont typeface="Arial" pitchFamily="34" charset="0"/>
              <a:buNone/>
            </a:pPr>
            <a:r>
              <a:rPr lang="en-US" sz="3300" dirty="0" smtClean="0">
                <a:latin typeface="+mn-lt"/>
              </a:rPr>
              <a:t>Organization: Tradeswomen Inc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716763" y="4267200"/>
            <a:ext cx="5410200" cy="1676400"/>
          </a:xfrm>
          <a:prstGeom prst="rect">
            <a:avLst/>
          </a:prstGeom>
          <a:solidFill>
            <a:schemeClr val="bg1">
              <a:lumMod val="75000"/>
              <a:alpha val="8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800" dirty="0" smtClean="0">
                <a:latin typeface="+mn-lt"/>
              </a:rPr>
              <a:t>Presenter:  Kathleen Culhane</a:t>
            </a:r>
          </a:p>
          <a:p>
            <a:pPr marL="0" indent="0">
              <a:buFont typeface="Arial" pitchFamily="34" charset="0"/>
              <a:buNone/>
            </a:pPr>
            <a:r>
              <a:rPr lang="en-US" sz="2800" dirty="0" smtClean="0">
                <a:latin typeface="+mn-lt"/>
              </a:rPr>
              <a:t>Title: Executive Director</a:t>
            </a:r>
          </a:p>
          <a:p>
            <a:pPr marL="0" indent="0">
              <a:buFont typeface="Arial" pitchFamily="34" charset="0"/>
              <a:buNone/>
            </a:pPr>
            <a:r>
              <a:rPr lang="en-US" sz="2800" dirty="0" smtClean="0">
                <a:latin typeface="+mn-lt"/>
              </a:rPr>
              <a:t>Organization: NEW NYC</a:t>
            </a:r>
            <a:endParaRPr lang="en-US" sz="2800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00200"/>
            <a:ext cx="1988820" cy="164592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9" descr="KC Bio Pho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4038600"/>
            <a:ext cx="1969177" cy="201168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9714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+mn-lt"/>
              </a:rPr>
              <a:t>Presenters</a:t>
            </a:r>
            <a:endParaRPr lang="en-US" sz="4400" dirty="0">
              <a:latin typeface="+mn-l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514600" y="1752600"/>
            <a:ext cx="6629400" cy="1828799"/>
          </a:xfrm>
          <a:prstGeom prst="rect">
            <a:avLst/>
          </a:prstGeom>
          <a:solidFill>
            <a:schemeClr val="bg1">
              <a:lumMod val="75000"/>
              <a:alpha val="8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800" dirty="0" smtClean="0">
                <a:latin typeface="+mn-lt"/>
              </a:rPr>
              <a:t>Presenter:  Leah Rambo</a:t>
            </a:r>
          </a:p>
          <a:p>
            <a:pPr marL="0" indent="0">
              <a:buFont typeface="Arial" pitchFamily="34" charset="0"/>
              <a:buNone/>
            </a:pPr>
            <a:r>
              <a:rPr lang="en-US" sz="2800" dirty="0" smtClean="0">
                <a:latin typeface="+mn-lt"/>
              </a:rPr>
              <a:t>Title: Training Director</a:t>
            </a:r>
          </a:p>
          <a:p>
            <a:pPr marL="0" indent="0">
              <a:buFont typeface="Arial" pitchFamily="34" charset="0"/>
              <a:buNone/>
            </a:pPr>
            <a:r>
              <a:rPr lang="en-US" sz="2800" dirty="0" smtClean="0">
                <a:latin typeface="+mn-lt"/>
              </a:rPr>
              <a:t>Organization: Sheet Metal Workers, Local 28</a:t>
            </a:r>
            <a:endParaRPr lang="en-US" sz="2800" dirty="0">
              <a:latin typeface="+mn-lt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716762" y="4267200"/>
            <a:ext cx="5970037" cy="1676400"/>
          </a:xfrm>
          <a:prstGeom prst="rect">
            <a:avLst/>
          </a:prstGeom>
          <a:solidFill>
            <a:schemeClr val="bg1">
              <a:lumMod val="75000"/>
              <a:alpha val="8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800" dirty="0" smtClean="0">
                <a:latin typeface="+mn-lt"/>
              </a:rPr>
              <a:t>Presenter: Jayne Vellinga</a:t>
            </a:r>
          </a:p>
          <a:p>
            <a:pPr marL="0" indent="0">
              <a:buFont typeface="Arial" pitchFamily="34" charset="0"/>
              <a:buNone/>
            </a:pPr>
            <a:r>
              <a:rPr lang="en-US" sz="2800" dirty="0" smtClean="0">
                <a:latin typeface="+mn-lt"/>
              </a:rPr>
              <a:t>Title: Executive Director</a:t>
            </a:r>
          </a:p>
          <a:p>
            <a:pPr marL="0" indent="0">
              <a:buFont typeface="Arial" pitchFamily="34" charset="0"/>
              <a:buNone/>
            </a:pPr>
            <a:r>
              <a:rPr lang="en-US" sz="2800" dirty="0" smtClean="0">
                <a:latin typeface="+mn-lt"/>
              </a:rPr>
              <a:t>Organization: Chicago Women in Trades</a:t>
            </a:r>
            <a:endParaRPr lang="en-US" sz="2800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343400"/>
            <a:ext cx="1950836" cy="1463040"/>
          </a:xfrm>
          <a:prstGeom prst="rect">
            <a:avLst/>
          </a:prstGeom>
          <a:noFill/>
          <a:ln w="38100" cap="rnd">
            <a:solidFill>
              <a:schemeClr val="tx2"/>
            </a:solidFill>
            <a:bevel/>
            <a:headEnd/>
            <a:tailEnd/>
          </a:ln>
        </p:spPr>
      </p:pic>
      <p:pic>
        <p:nvPicPr>
          <p:cNvPr id="8" name="Picture 7" descr="Leah Ramb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" y="1524000"/>
            <a:ext cx="1337310" cy="237744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9714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+mn-lt"/>
              </a:rPr>
              <a:t>Polling Question</a:t>
            </a:r>
            <a:endParaRPr lang="en-US" sz="4400" dirty="0">
              <a:latin typeface="+mn-lt"/>
            </a:endParaRPr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551974576"/>
              </p:ext>
            </p:extLst>
          </p:nvPr>
        </p:nvGraphicFramePr>
        <p:xfrm>
          <a:off x="457200" y="1219200"/>
          <a:ext cx="8382000" cy="137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#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5328" y="3009331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2400"/>
              </a:spcAft>
              <a:buFont typeface="+mj-lt"/>
              <a:buAutoNum type="arabicPeriod"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047" y="4114800"/>
            <a:ext cx="2460953" cy="22930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4800" y="2819400"/>
            <a:ext cx="7620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3200" dirty="0" smtClean="0"/>
              <a:t>1. Registered Apprenticeship Program </a:t>
            </a:r>
          </a:p>
          <a:p>
            <a:pPr lvl="1"/>
            <a:r>
              <a:rPr lang="en-US" sz="3200" dirty="0" smtClean="0"/>
              <a:t>2. Employer</a:t>
            </a:r>
          </a:p>
          <a:p>
            <a:pPr lvl="1"/>
            <a:r>
              <a:rPr lang="en-US" sz="3200" dirty="0" smtClean="0"/>
              <a:t>3. WIOA  / American Jobs Center</a:t>
            </a:r>
          </a:p>
          <a:p>
            <a:pPr lvl="1"/>
            <a:r>
              <a:rPr lang="en-US" sz="3200" dirty="0" smtClean="0"/>
              <a:t>4. Community College</a:t>
            </a:r>
          </a:p>
          <a:p>
            <a:pPr lvl="1"/>
            <a:r>
              <a:rPr lang="en-US" sz="3200" dirty="0" smtClean="0"/>
              <a:t>5. Community-based service program</a:t>
            </a:r>
          </a:p>
          <a:p>
            <a:pPr lvl="1"/>
            <a:r>
              <a:rPr lang="en-US" sz="3200" dirty="0" smtClean="0"/>
              <a:t>6. Government</a:t>
            </a:r>
          </a:p>
          <a:p>
            <a:pPr lvl="1"/>
            <a:r>
              <a:rPr lang="en-US" sz="3200" dirty="0" smtClean="0"/>
              <a:t>7. Other</a:t>
            </a:r>
          </a:p>
        </p:txBody>
      </p:sp>
    </p:spTree>
    <p:extLst>
      <p:ext uri="{BB962C8B-B14F-4D97-AF65-F5344CB8AC3E}">
        <p14:creationId xmlns:p14="http://schemas.microsoft.com/office/powerpoint/2010/main" val="140201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23B91-CE10-4F20-890A-0852E224685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2" name="Title 11"/>
          <p:cNvSpPr txBox="1">
            <a:spLocks noGrp="1"/>
          </p:cNvSpPr>
          <p:nvPr>
            <p:ph type="title"/>
          </p:nvPr>
        </p:nvSpPr>
        <p:spPr>
          <a:xfrm>
            <a:off x="0" y="14868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+mn-lt"/>
              </a:rPr>
              <a:t>TRADESWOMEN INC</a:t>
            </a:r>
            <a:endParaRPr lang="en-US" sz="4400" dirty="0"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8600" y="1295400"/>
            <a:ext cx="8915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/>
              <a:t>Tradeswomen Inc. (TWI) </a:t>
            </a:r>
          </a:p>
          <a:p>
            <a:pPr algn="ctr"/>
            <a:r>
              <a:rPr lang="en-US" sz="3200" dirty="0" smtClean="0"/>
              <a:t>Outreach,  recruitment, retention and leadership development for women in the trades since 1979. </a:t>
            </a:r>
          </a:p>
        </p:txBody>
      </p:sp>
      <p:pic>
        <p:nvPicPr>
          <p:cNvPr id="7" name="Content Placeholder 5" descr="women carpenters 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6" b="11926"/>
          <a:stretch>
            <a:fillRect/>
          </a:stretch>
        </p:blipFill>
        <p:spPr>
          <a:xfrm>
            <a:off x="1981200" y="3048000"/>
            <a:ext cx="5203516" cy="2971800"/>
          </a:xfrm>
          <a:ln w="38100" cap="rnd">
            <a:solidFill>
              <a:schemeClr val="tx2"/>
            </a:solidFill>
            <a:bevel/>
          </a:ln>
        </p:spPr>
      </p:pic>
      <p:sp>
        <p:nvSpPr>
          <p:cNvPr id="9" name="TextBox 8"/>
          <p:cNvSpPr txBox="1"/>
          <p:nvPr/>
        </p:nvSpPr>
        <p:spPr>
          <a:xfrm>
            <a:off x="457200" y="6172200"/>
            <a:ext cx="25146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All photos :Vicky Hamlin for Tradeswomen Inc.</a:t>
            </a: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09714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8.0&quot;&gt;&lt;object type=&quot;1&quot; unique_id=&quot;10001&quot;&gt;&lt;object type=&quot;2&quot; unique_id=&quot;11404&quot;&gt;&lt;object type=&quot;3&quot; unique_id=&quot;11405&quot;&gt;&lt;property id=&quot;20148&quot; value=&quot;5&quot;/&gt;&lt;property id=&quot;20300&quot; value=&quot;Slide 1 - &amp;quot;Webinar Title&amp;quot;&quot;/&gt;&lt;property id=&quot;20307&quot; value=&quot;256&quot;/&gt;&lt;/object&gt;&lt;object type=&quot;3&quot; unique_id=&quot;11411&quot;&gt;&lt;property id=&quot;20148&quot; value=&quot;5&quot;/&gt;&lt;property id=&quot;20300&quot; value=&quot;Slide 2 - &amp;quot;Where are you?&amp;quot;&quot;/&gt;&lt;property id=&quot;20307&quot; value=&quot;259&quot;/&gt;&lt;/object&gt;&lt;object type=&quot;3&quot; unique_id=&quot;11412&quot;&gt;&lt;property id=&quot;20148&quot; value=&quot;5&quot;/&gt;&lt;property id=&quot;20300&quot; value=&quot;Slide 3 - &amp;quot;Here’s what you can expect to get out of this webinar!&amp;quot;&quot;/&gt;&lt;property id=&quot;20307&quot; value=&quot;264&quot;/&gt;&lt;/object&gt;&lt;object type=&quot;3&quot; unique_id=&quot;11413&quot;&gt;&lt;property id=&quot;20148&quot; value=&quot;5&quot;/&gt;&lt;property id=&quot;20300&quot; value=&quot;Slide 4 - &amp;quot;Agenda&amp;quot;&quot;/&gt;&lt;property id=&quot;20307&quot; value=&quot;266&quot;/&gt;&lt;/object&gt;&lt;object type=&quot;3&quot; unique_id=&quot;11414&quot;&gt;&lt;property id=&quot;20148&quot; value=&quot;5&quot;/&gt;&lt;property id=&quot;20300&quot; value=&quot;Slide 5 - &amp;quot;Moderator&amp;quot;&quot;/&gt;&lt;property id=&quot;20307&quot; value=&quot;261&quot;/&gt;&lt;/object&gt;&lt;object type=&quot;3&quot; unique_id=&quot;11415&quot;&gt;&lt;property id=&quot;20148&quot; value=&quot;5&quot;/&gt;&lt;property id=&quot;20300&quot; value=&quot;Slide 6 - &amp;quot;Presenters&amp;quot;&quot;/&gt;&lt;property id=&quot;20307&quot; value=&quot;286&quot;/&gt;&lt;/object&gt;&lt;object type=&quot;3&quot; unique_id=&quot;11416&quot;&gt;&lt;property id=&quot;20148&quot; value=&quot;5&quot;/&gt;&lt;property id=&quot;20300&quot; value=&quot;Slide 8 - &amp;quot;Content Heading &amp;quot;&quot;/&gt;&lt;property id=&quot;20307&quot; value=&quot;271&quot;/&gt;&lt;/object&gt;&lt;object type=&quot;3&quot; unique_id=&quot;11417&quot;&gt;&lt;property id=&quot;20148&quot; value=&quot;5&quot;/&gt;&lt;property id=&quot;20300&quot; value=&quot;Slide 12 - &amp;quot;Open Chat&amp;quot;&quot;/&gt;&lt;property id=&quot;20307&quot; value=&quot;267&quot;/&gt;&lt;/object&gt;&lt;object type=&quot;3&quot; unique_id=&quot;11418&quot;&gt;&lt;property id=&quot;20148&quot; value=&quot;5&quot;/&gt;&lt;property id=&quot;20300&quot; value=&quot;Slide 13 - &amp;quot;Polling Question&amp;quot;&quot;/&gt;&lt;property id=&quot;20307&quot; value=&quot;265&quot;/&gt;&lt;/object&gt;&lt;object type=&quot;3&quot; unique_id=&quot;11420&quot;&gt;&lt;property id=&quot;20148&quot; value=&quot;5&quot;/&gt;&lt;property id=&quot;20300&quot; value=&quot;Slide 14 - &amp;quot;Reminder…&amp;quot;&quot;/&gt;&lt;property id=&quot;20307&quot; value=&quot;276&quot;/&gt;&lt;/object&gt;&lt;object type=&quot;3&quot; unique_id=&quot;11421&quot;&gt;&lt;property id=&quot;20148&quot; value=&quot;5&quot;/&gt;&lt;property id=&quot;20300&quot; value=&quot;Slide 15 - &amp;quot;Resources&amp;quot;&quot;/&gt;&lt;property id=&quot;20307&quot; value=&quot;278&quot;/&gt;&lt;/object&gt;&lt;object type=&quot;3&quot; unique_id=&quot;11422&quot;&gt;&lt;property id=&quot;20148&quot; value=&quot;5&quot;/&gt;&lt;property id=&quot;20300&quot; value=&quot;Slide 16 - &amp;quot;Please enter your questions in the Chat Room! &amp;quot;&quot;/&gt;&lt;property id=&quot;20307&quot; value=&quot;279&quot;/&gt;&lt;/object&gt;&lt;object type=&quot;3&quot; unique_id=&quot;11423&quot;&gt;&lt;property id=&quot;20148&quot; value=&quot;5&quot;/&gt;&lt;property id=&quot;20300&quot; value=&quot;Slide 17 - &amp;quot;Speakers’ Contact Information&amp;quot;&quot;/&gt;&lt;property id=&quot;20307&quot; value=&quot;281&quot;/&gt;&lt;/object&gt;&lt;object type=&quot;3&quot; unique_id=&quot;11424&quot;&gt;&lt;property id=&quot;20148&quot; value=&quot;5&quot;/&gt;&lt;property id=&quot;20300&quot; value=&quot;Slide 18 - &amp;quot;Look for upcoming Webinars in this series!&amp;quot;&quot;/&gt;&lt;property id=&quot;20307&quot; value=&quot;283&quot;/&gt;&lt;/object&gt;&lt;object type=&quot;3&quot; unique_id=&quot;11425&quot;&gt;&lt;property id=&quot;20148&quot; value=&quot;5&quot;/&gt;&lt;property id=&quot;20300&quot; value=&quot;Slide 19&quot;/&gt;&lt;property id=&quot;20307&quot; value=&quot;262&quot;/&gt;&lt;/object&gt;&lt;object type=&quot;3&quot; unique_id=&quot;13267&quot;&gt;&lt;property id=&quot;20148&quot; value=&quot;5&quot;/&gt;&lt;property id=&quot;20300&quot; value=&quot;Slide 7 - &amp;quot;Presenter&amp;quot;&quot;/&gt;&lt;property id=&quot;20307&quot; value=&quot;287&quot;/&gt;&lt;/object&gt;&lt;object type=&quot;3&quot; unique_id=&quot;13268&quot;&gt;&lt;property id=&quot;20148&quot; value=&quot;5&quot;/&gt;&lt;property id=&quot;20300&quot; value=&quot;Slide 10 - &amp;quot;Content Heading &amp;quot;&quot;/&gt;&lt;property id=&quot;20307&quot; value=&quot;289&quot;/&gt;&lt;/object&gt;&lt;object type=&quot;3&quot; unique_id=&quot;13269&quot;&gt;&lt;property id=&quot;20148&quot; value=&quot;5&quot;/&gt;&lt;property id=&quot;20300&quot; value=&quot;Slide 11 - &amp;quot;Content Heading &amp;quot;&quot;/&gt;&lt;property id=&quot;20307&quot; value=&quot;290&quot;/&gt;&lt;/object&gt;&lt;object type=&quot;3&quot; unique_id=&quot;21377&quot;&gt;&lt;property id=&quot;20148&quot; value=&quot;5&quot;/&gt;&lt;property id=&quot;20300&quot; value=&quot;Slide 9 - &amp;quot;Content Heading &amp;quot;&quot;/&gt;&lt;property id=&quot;20307&quot; value=&quot;291&quot;/&gt;&lt;/object&gt;&lt;/object&gt;&lt;object type=&quot;8&quot; unique_id=&quot;1141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Networking trio design templat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79646"/>
      </a:accent2>
      <a:accent3>
        <a:srgbClr val="9BBB59"/>
      </a:accent3>
      <a:accent4>
        <a:srgbClr val="8064A2"/>
      </a:accent4>
      <a:accent5>
        <a:srgbClr val="4BACC6"/>
      </a:accent5>
      <a:accent6>
        <a:srgbClr val="C0504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Networking trio design template</Template>
  <TotalTime>0</TotalTime>
  <Words>1304</Words>
  <Application>Microsoft Office PowerPoint</Application>
  <PresentationFormat>On-screen Show (4:3)</PresentationFormat>
  <Paragraphs>371</Paragraphs>
  <Slides>34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MS Mincho</vt:lpstr>
      <vt:lpstr>Arial</vt:lpstr>
      <vt:lpstr>Arial Narrow</vt:lpstr>
      <vt:lpstr>Calibri</vt:lpstr>
      <vt:lpstr>DIN Engschrift Std</vt:lpstr>
      <vt:lpstr>Symbol</vt:lpstr>
      <vt:lpstr>Tahoma</vt:lpstr>
      <vt:lpstr>Times New Roman</vt:lpstr>
      <vt:lpstr>Wingdings</vt:lpstr>
      <vt:lpstr>Networking trio design template</vt:lpstr>
      <vt:lpstr>Best Practices in Pre-Apprenticeship Training for Nontraditional Occupations</vt:lpstr>
      <vt:lpstr>Where are you?</vt:lpstr>
      <vt:lpstr>Moderator</vt:lpstr>
      <vt:lpstr>WANTO OVERVIEW</vt:lpstr>
      <vt:lpstr>WANTO Grantee Service Areas</vt:lpstr>
      <vt:lpstr>Presenters</vt:lpstr>
      <vt:lpstr>Presenters</vt:lpstr>
      <vt:lpstr>Polling Question</vt:lpstr>
      <vt:lpstr>TRADESWOMEN INC</vt:lpstr>
      <vt:lpstr>Bringing in More Women</vt:lpstr>
      <vt:lpstr>GENERAL APPRENTICESHIP READINESS</vt:lpstr>
      <vt:lpstr>CO-ED PRE-APPRENTICESHIP TRAINING PROGRAMS (PAT)</vt:lpstr>
      <vt:lpstr>CHALLENGES for CO-ED PATs</vt:lpstr>
      <vt:lpstr>STRATEGIES and VALUE-ADDS</vt:lpstr>
      <vt:lpstr>IMPACTS</vt:lpstr>
      <vt:lpstr>CONTACT INFORMATION</vt:lpstr>
      <vt:lpstr>PowerPoint Presentation</vt:lpstr>
      <vt:lpstr>Strong Women  </vt:lpstr>
      <vt:lpstr>    Social Media &amp; Resources</vt:lpstr>
      <vt:lpstr>NEW Employers</vt:lpstr>
      <vt:lpstr>Building the Future</vt:lpstr>
      <vt:lpstr> Leah Rambo, JATC Administrator SMART Local 28 Training Center</vt:lpstr>
      <vt:lpstr>CONTACT INFORMATION</vt:lpstr>
      <vt:lpstr> Chicago Women in Trades </vt:lpstr>
      <vt:lpstr>Best Practices - Curriculum</vt:lpstr>
      <vt:lpstr>Best Practices - Curriculum</vt:lpstr>
      <vt:lpstr>Best Practices - Curriculum </vt:lpstr>
      <vt:lpstr>Best Practices - Curriculum </vt:lpstr>
      <vt:lpstr>Resources </vt:lpstr>
      <vt:lpstr>CONTACT INFORMATION</vt:lpstr>
      <vt:lpstr>Please enter your questions in the  Chat Room! </vt:lpstr>
      <vt:lpstr>Look for upcoming Webinars in this series!</vt:lpstr>
      <vt:lpstr>For More Information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2009-09-02T19:35:42Z</dcterms:created>
  <dcterms:modified xsi:type="dcterms:W3CDTF">2015-07-14T15:27:28Z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TC102413891033</vt:lpwstr>
  </property>
</Properties>
</file>