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50"/>
  </p:notesMasterIdLst>
  <p:handoutMasterIdLst>
    <p:handoutMasterId r:id="rId51"/>
  </p:handoutMasterIdLst>
  <p:sldIdLst>
    <p:sldId id="256" r:id="rId2"/>
    <p:sldId id="428" r:id="rId3"/>
    <p:sldId id="429" r:id="rId4"/>
    <p:sldId id="430" r:id="rId5"/>
    <p:sldId id="259"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01" r:id="rId25"/>
    <p:sldId id="402" r:id="rId26"/>
    <p:sldId id="403" r:id="rId27"/>
    <p:sldId id="404" r:id="rId28"/>
    <p:sldId id="408" r:id="rId29"/>
    <p:sldId id="409" r:id="rId30"/>
    <p:sldId id="410" r:id="rId31"/>
    <p:sldId id="411" r:id="rId32"/>
    <p:sldId id="412" r:id="rId33"/>
    <p:sldId id="413" r:id="rId34"/>
    <p:sldId id="414" r:id="rId35"/>
    <p:sldId id="415" r:id="rId36"/>
    <p:sldId id="416" r:id="rId37"/>
    <p:sldId id="417" r:id="rId38"/>
    <p:sldId id="418" r:id="rId39"/>
    <p:sldId id="419" r:id="rId40"/>
    <p:sldId id="420" r:id="rId41"/>
    <p:sldId id="421" r:id="rId42"/>
    <p:sldId id="422" r:id="rId43"/>
    <p:sldId id="423" r:id="rId44"/>
    <p:sldId id="424" r:id="rId45"/>
    <p:sldId id="425" r:id="rId46"/>
    <p:sldId id="431" r:id="rId47"/>
    <p:sldId id="426" r:id="rId48"/>
    <p:sldId id="432" r:id="rId49"/>
  </p:sldIdLst>
  <p:sldSz cx="9144000" cy="6858000" type="screen4x3"/>
  <p:notesSz cx="7010400" cy="92964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753F"/>
    <a:srgbClr val="F75A3B"/>
    <a:srgbClr val="F39D3F"/>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9170" autoAdjust="0"/>
  </p:normalViewPr>
  <p:slideViewPr>
    <p:cSldViewPr>
      <p:cViewPr>
        <p:scale>
          <a:sx n="72" d="100"/>
          <a:sy n="72" d="100"/>
        </p:scale>
        <p:origin x="-132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106"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30FE6DC-0E7F-4BCE-8F35-459DBD50F7BC}" type="datetimeFigureOut">
              <a:rPr lang="en-US" smtClean="0"/>
              <a:t>7/10/2015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40D101C-97A7-44BD-A65C-BAD38107C2F4}" type="slidenum">
              <a:rPr lang="en-US" smtClean="0"/>
              <a:t>‹#›</a:t>
            </a:fld>
            <a:endParaRPr lang="en-US"/>
          </a:p>
        </p:txBody>
      </p:sp>
    </p:spTree>
    <p:extLst>
      <p:ext uri="{BB962C8B-B14F-4D97-AF65-F5344CB8AC3E}">
        <p14:creationId xmlns:p14="http://schemas.microsoft.com/office/powerpoint/2010/main" val="2978372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7/10/2015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dirty="0"/>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dirty="0"/>
          </a:p>
        </p:txBody>
      </p:sp>
    </p:spTree>
    <p:extLst>
      <p:ext uri="{BB962C8B-B14F-4D97-AF65-F5344CB8AC3E}">
        <p14:creationId xmlns:p14="http://schemas.microsoft.com/office/powerpoint/2010/main" val="1693604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Jen:</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47</a:t>
            </a:fld>
            <a:endParaRPr lang="en-US" dirty="0"/>
          </a:p>
        </p:txBody>
      </p:sp>
    </p:spTree>
    <p:extLst>
      <p:ext uri="{BB962C8B-B14F-4D97-AF65-F5344CB8AC3E}">
        <p14:creationId xmlns:p14="http://schemas.microsoft.com/office/powerpoint/2010/main" val="1257228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Megan Baird:</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Closing Remarks</a:t>
            </a:r>
          </a:p>
          <a:p>
            <a:r>
              <a:rPr lang="en-US" sz="1200" kern="1200" dirty="0" smtClean="0">
                <a:solidFill>
                  <a:schemeClr val="tx1"/>
                </a:solidFill>
                <a:effectLst/>
                <a:latin typeface="+mn-lt"/>
                <a:ea typeface="+mn-ea"/>
                <a:cs typeface="+mn-cs"/>
              </a:rPr>
              <a:t>-          Thank Dr. David </a:t>
            </a:r>
            <a:r>
              <a:rPr lang="en-US" sz="1200" kern="1200" dirty="0" err="1" smtClean="0">
                <a:solidFill>
                  <a:schemeClr val="tx1"/>
                </a:solidFill>
                <a:effectLst/>
                <a:latin typeface="+mn-lt"/>
                <a:ea typeface="+mn-ea"/>
                <a:cs typeface="+mn-cs"/>
              </a:rPr>
              <a:t>Blustein</a:t>
            </a:r>
            <a:r>
              <a:rPr lang="en-US" sz="1200" kern="1200" dirty="0" smtClean="0">
                <a:solidFill>
                  <a:schemeClr val="tx1"/>
                </a:solidFill>
                <a:effectLst/>
                <a:latin typeface="+mn-lt"/>
                <a:ea typeface="+mn-ea"/>
                <a:cs typeface="+mn-cs"/>
              </a:rPr>
              <a:t> for an interesting/relevant/useful presentation</a:t>
            </a:r>
          </a:p>
          <a:p>
            <a:r>
              <a:rPr lang="en-US" sz="1200" kern="1200" dirty="0" smtClean="0">
                <a:solidFill>
                  <a:schemeClr val="tx1"/>
                </a:solidFill>
                <a:effectLst/>
                <a:latin typeface="+mn-lt"/>
                <a:ea typeface="+mn-ea"/>
                <a:cs typeface="+mn-cs"/>
              </a:rPr>
              <a:t>-          Thank grantees for attending, encourage them to attend Roundtable Discussion (Jen will have already mentioned the details)</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48</a:t>
            </a:fld>
            <a:endParaRPr lang="en-US" dirty="0"/>
          </a:p>
        </p:txBody>
      </p:sp>
    </p:spTree>
    <p:extLst>
      <p:ext uri="{BB962C8B-B14F-4D97-AF65-F5344CB8AC3E}">
        <p14:creationId xmlns:p14="http://schemas.microsoft.com/office/powerpoint/2010/main" val="2981612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In the Chat Room, please type the name of the your organization, your location, and how many people are attending with you today.</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a:p>
        </p:txBody>
      </p:sp>
    </p:spTree>
    <p:extLst>
      <p:ext uri="{BB962C8B-B14F-4D97-AF65-F5344CB8AC3E}">
        <p14:creationId xmlns:p14="http://schemas.microsoft.com/office/powerpoint/2010/main" val="1140980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b="1" dirty="0" smtClean="0"/>
              <a:t>MEGAN:</a:t>
            </a:r>
            <a:r>
              <a:rPr lang="en-US" baseline="0" dirty="0" smtClean="0"/>
              <a:t> </a:t>
            </a:r>
            <a:r>
              <a:rPr lang="en-US" dirty="0" smtClean="0"/>
              <a:t>Hi everyone, welcome to today’s webinar on the</a:t>
            </a:r>
            <a:r>
              <a:rPr lang="en-US" baseline="0" dirty="0" smtClean="0"/>
              <a:t> </a:t>
            </a:r>
            <a:r>
              <a:rPr lang="en-US" sz="1200" kern="1200" dirty="0" smtClean="0">
                <a:ln w="17780" cmpd="sng">
                  <a:noFill/>
                  <a:prstDash val="solid"/>
                  <a:miter lim="800000"/>
                </a:ln>
                <a:solidFill>
                  <a:schemeClr val="tx1"/>
                </a:solidFill>
                <a:latin typeface="+mn-lt"/>
                <a:ea typeface="+mn-ea"/>
                <a:cs typeface="+mn-cs"/>
              </a:rPr>
              <a:t>Long-Term Unemployed Subject</a:t>
            </a:r>
            <a:r>
              <a:rPr lang="en-US" sz="1200" kern="1200" baseline="0" dirty="0" smtClean="0">
                <a:ln w="17780" cmpd="sng">
                  <a:noFill/>
                  <a:prstDash val="solid"/>
                  <a:miter lim="800000"/>
                </a:ln>
                <a:solidFill>
                  <a:schemeClr val="tx1"/>
                </a:solidFill>
                <a:latin typeface="+mn-lt"/>
                <a:ea typeface="+mn-ea"/>
                <a:cs typeface="+mn-cs"/>
              </a:rPr>
              <a:t> Matter </a:t>
            </a:r>
            <a:r>
              <a:rPr lang="en-US" sz="1200" kern="1200" dirty="0" smtClean="0">
                <a:ln w="17780" cmpd="sng">
                  <a:noFill/>
                  <a:prstDash val="solid"/>
                  <a:miter lim="800000"/>
                </a:ln>
                <a:solidFill>
                  <a:schemeClr val="tx1"/>
                </a:solidFill>
                <a:latin typeface="+mn-lt"/>
                <a:ea typeface="+mn-ea"/>
                <a:cs typeface="+mn-cs"/>
              </a:rPr>
              <a:t>Expert Series,</a:t>
            </a:r>
            <a:r>
              <a:rPr lang="en-US" sz="1200" kern="1200" baseline="0" dirty="0" smtClean="0">
                <a:ln w="17780" cmpd="sng">
                  <a:noFill/>
                  <a:prstDash val="solid"/>
                  <a:miter lim="800000"/>
                </a:ln>
                <a:solidFill>
                  <a:schemeClr val="tx1"/>
                </a:solidFill>
                <a:latin typeface="+mn-lt"/>
                <a:ea typeface="+mn-ea"/>
                <a:cs typeface="+mn-cs"/>
              </a:rPr>
              <a:t> called </a:t>
            </a:r>
            <a:r>
              <a:rPr lang="en-US" sz="1200" i="1" kern="1200" dirty="0" smtClean="0">
                <a:ln w="17780" cmpd="sng">
                  <a:noFill/>
                  <a:prstDash val="solid"/>
                  <a:miter lim="800000"/>
                </a:ln>
                <a:solidFill>
                  <a:schemeClr val="tx1"/>
                </a:solidFill>
                <a:latin typeface="+mn-lt"/>
                <a:ea typeface="+mn-ea"/>
                <a:cs typeface="+mn-cs"/>
              </a:rPr>
              <a:t>Focus on Mental Health:  Supporting our Clients for the Long Haul</a:t>
            </a:r>
            <a:r>
              <a:rPr lang="en-US" sz="1200" i="1" kern="1200" baseline="0" dirty="0" smtClean="0">
                <a:ln w="17780" cmpd="sng">
                  <a:noFill/>
                  <a:prstDash val="solid"/>
                  <a:miter lim="800000"/>
                </a:ln>
                <a:solidFill>
                  <a:schemeClr val="tx1"/>
                </a:solidFill>
                <a:latin typeface="+mn-lt"/>
                <a:ea typeface="+mn-ea"/>
                <a:cs typeface="+mn-cs"/>
              </a:rPr>
              <a:t> </a:t>
            </a:r>
            <a:r>
              <a:rPr lang="en-US" sz="1200" b="0" i="0" kern="1200" baseline="0" dirty="0" smtClean="0">
                <a:ln w="17780" cmpd="sng">
                  <a:noFill/>
                  <a:prstDash val="solid"/>
                  <a:miter lim="800000"/>
                </a:ln>
                <a:solidFill>
                  <a:schemeClr val="tx1"/>
                </a:solidFill>
                <a:latin typeface="+mn-lt"/>
                <a:ea typeface="+mn-ea"/>
                <a:cs typeface="+mn-cs"/>
              </a:rPr>
              <a:t>for the H-1B Ready to Work Grants. </a:t>
            </a: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defTabSz="914350">
              <a:defRPr/>
            </a:pPr>
            <a:r>
              <a:rPr lang="en-US" baseline="0" dirty="0" smtClean="0"/>
              <a:t>I’m Megan Baird from the Department of Labor, Division of Strategic Investments. Joining me today is Ayreen Calimquim and Jen Swidler with High-Impact Partners, our TA providers for the RTW grants. </a:t>
            </a:r>
          </a:p>
          <a:p>
            <a:pPr defTabSz="914350">
              <a:defRPr/>
            </a:pPr>
            <a:endParaRPr lang="en-US" baseline="0" dirty="0" smtClean="0"/>
          </a:p>
          <a:p>
            <a:pPr defTabSz="914350">
              <a:defRPr/>
            </a:pPr>
            <a:r>
              <a:rPr lang="en-US" sz="1200" b="0" i="0" kern="1200" baseline="0" dirty="0" smtClean="0">
                <a:ln w="17780" cmpd="sng">
                  <a:noFill/>
                  <a:prstDash val="solid"/>
                  <a:miter lim="800000"/>
                </a:ln>
                <a:solidFill>
                  <a:schemeClr val="tx1"/>
                </a:solidFill>
                <a:latin typeface="+mn-lt"/>
                <a:ea typeface="+mn-ea"/>
                <a:cs typeface="+mn-cs"/>
              </a:rPr>
              <a:t>We hope you are just as exited as we are to hear from our subject matter expert on the long-term unemployed</a:t>
            </a:r>
            <a:r>
              <a:rPr lang="en-US" sz="1200" b="0" i="0" kern="1200" baseline="0" dirty="0" smtClean="0">
                <a:ln>
                  <a:noFill/>
                </a:ln>
                <a:solidFill>
                  <a:schemeClr val="tx1"/>
                </a:solidFill>
                <a:latin typeface="+mn-lt"/>
                <a:ea typeface="+mn-ea"/>
                <a:cs typeface="+mn-cs"/>
              </a:rPr>
              <a:t>.  </a:t>
            </a:r>
            <a:r>
              <a:rPr lang="en-US" baseline="0" dirty="0" smtClean="0"/>
              <a:t>I will turn it over now to Jen who will talk more about the purpose of these webinars and introduce our special guest speaker.</a:t>
            </a:r>
          </a:p>
          <a:p>
            <a:pPr defTabSz="914350">
              <a:defRPr/>
            </a:pPr>
            <a:endParaRPr lang="en-US" baseline="0" dirty="0" smtClean="0"/>
          </a:p>
          <a:p>
            <a:pPr defTabSz="914350">
              <a:defRPr/>
            </a:pPr>
            <a:endParaRPr lang="en-US" baseline="0" dirty="0" smtClean="0"/>
          </a:p>
          <a:p>
            <a:pPr defTabSz="914350">
              <a:defRPr/>
            </a:pPr>
            <a:endParaRPr lang="en-US" baseline="0" dirty="0" smtClean="0"/>
          </a:p>
          <a:p>
            <a:pPr defTabSz="914350">
              <a:defRPr/>
            </a:pPr>
            <a:r>
              <a:rPr lang="en-US" baseline="0" dirty="0" smtClean="0"/>
              <a:t/>
            </a:r>
            <a:br>
              <a:rPr lang="en-US" baseline="0" dirty="0" smtClean="0"/>
            </a:br>
            <a:endParaRPr lang="en-US" baseline="0" dirty="0" smtClean="0"/>
          </a:p>
          <a:p>
            <a:pPr defTabSz="914350">
              <a:defRPr/>
            </a:pPr>
            <a:endParaRPr lang="en-US" b="1"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dirty="0" smtClean="0"/>
              <a:t> </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dirty="0"/>
          </a:p>
        </p:txBody>
      </p:sp>
    </p:spTree>
    <p:extLst>
      <p:ext uri="{BB962C8B-B14F-4D97-AF65-F5344CB8AC3E}">
        <p14:creationId xmlns:p14="http://schemas.microsoft.com/office/powerpoint/2010/main" val="127120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dirty="0"/>
          </a:p>
        </p:txBody>
      </p:sp>
    </p:spTree>
    <p:extLst>
      <p:ext uri="{BB962C8B-B14F-4D97-AF65-F5344CB8AC3E}">
        <p14:creationId xmlns:p14="http://schemas.microsoft.com/office/powerpoint/2010/main" val="3429501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7</a:t>
            </a:fld>
            <a:endParaRPr lang="en-US" dirty="0"/>
          </a:p>
        </p:txBody>
      </p:sp>
    </p:spTree>
    <p:extLst>
      <p:ext uri="{BB962C8B-B14F-4D97-AF65-F5344CB8AC3E}">
        <p14:creationId xmlns:p14="http://schemas.microsoft.com/office/powerpoint/2010/main" val="10653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8</a:t>
            </a:fld>
            <a:endParaRPr lang="en-US" dirty="0"/>
          </a:p>
        </p:txBody>
      </p:sp>
    </p:spTree>
    <p:extLst>
      <p:ext uri="{BB962C8B-B14F-4D97-AF65-F5344CB8AC3E}">
        <p14:creationId xmlns:p14="http://schemas.microsoft.com/office/powerpoint/2010/main" val="1813110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enter your questions into the Chat Room! </a:t>
            </a:r>
          </a:p>
        </p:txBody>
      </p:sp>
      <p:sp>
        <p:nvSpPr>
          <p:cNvPr id="4" name="Slide Number Placeholder 3"/>
          <p:cNvSpPr>
            <a:spLocks noGrp="1"/>
          </p:cNvSpPr>
          <p:nvPr>
            <p:ph type="sldNum" sz="quarter" idx="10"/>
          </p:nvPr>
        </p:nvSpPr>
        <p:spPr/>
        <p:txBody>
          <a:bodyPr/>
          <a:lstStyle/>
          <a:p>
            <a:fld id="{17C97589-81B3-48A3-8226-3514F3374294}" type="slidenum">
              <a:rPr lang="en-US" smtClean="0"/>
              <a:pPr/>
              <a:t>46</a:t>
            </a:fld>
            <a:endParaRPr lang="en-US" dirty="0"/>
          </a:p>
        </p:txBody>
      </p:sp>
    </p:spTree>
    <p:extLst>
      <p:ext uri="{BB962C8B-B14F-4D97-AF65-F5344CB8AC3E}">
        <p14:creationId xmlns:p14="http://schemas.microsoft.com/office/powerpoint/2010/main" val="3007108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67000"/>
            <a:ext cx="9144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 name="Title 1"/>
          <p:cNvSpPr>
            <a:spLocks noGrp="1"/>
          </p:cNvSpPr>
          <p:nvPr userDrawn="1">
            <p:ph type="ctrTitle" hasCustomPrompt="1"/>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pPr/>
              <a:t>‹#›</a:t>
            </a:fld>
            <a:endParaRPr lang="en-US" dirty="0"/>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5240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grpSp>
      <p:grpSp>
        <p:nvGrpSpPr>
          <p:cNvPr id="17" name="Group 16"/>
          <p:cNvGrpSpPr/>
          <p:nvPr userDrawn="1"/>
        </p:nvGrpSpPr>
        <p:grpSpPr>
          <a:xfrm>
            <a:off x="2133600" y="4572000"/>
            <a:ext cx="2209800" cy="483392"/>
            <a:chOff x="2133600" y="4572000"/>
            <a:chExt cx="2209800" cy="48339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4572000"/>
              <a:ext cx="483392" cy="483392"/>
            </a:xfrm>
            <a:prstGeom prst="rect">
              <a:avLst/>
            </a:prstGeom>
          </p:spPr>
        </p:pic>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Webinar Title Here</a:t>
            </a:r>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t>Webinar Title Here</a:t>
            </a:r>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Webinar Title Here</a:t>
            </a:r>
            <a:endParaRPr lang="en-US" dirty="0"/>
          </a:p>
        </p:txBody>
      </p:sp>
      <p:sp>
        <p:nvSpPr>
          <p:cNvPr id="8" name="Footer Placeholder 7"/>
          <p:cNvSpPr>
            <a:spLocks noGrp="1"/>
          </p:cNvSpPr>
          <p:nvPr>
            <p:ph type="ftr" sz="quarter" idx="11"/>
          </p:nvPr>
        </p:nvSpPr>
        <p:spPr/>
        <p:txBody>
          <a:bodyPr/>
          <a:lstStyle/>
          <a:p>
            <a:r>
              <a:rPr lang="en-US" dirty="0" smtClean="0"/>
              <a:t>#</a:t>
            </a:r>
            <a:endParaRPr lang="en-US" dirty="0"/>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Webinar Title Here</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Webinar Title Here</a:t>
            </a:r>
            <a:endParaRPr lang="en-US" dirty="0"/>
          </a:p>
        </p:txBody>
      </p:sp>
      <p:sp>
        <p:nvSpPr>
          <p:cNvPr id="3" name="Footer Placeholder 2"/>
          <p:cNvSpPr>
            <a:spLocks noGrp="1"/>
          </p:cNvSpPr>
          <p:nvPr>
            <p:ph type="ftr" sz="quarter" idx="11"/>
          </p:nvPr>
        </p:nvSpPr>
        <p:spPr/>
        <p:txBody>
          <a:bodyPr/>
          <a:lstStyle/>
          <a:p>
            <a:r>
              <a:rPr lang="en-US" dirty="0" smtClean="0"/>
              <a:t>#</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Webinar Title Here</a:t>
            </a:r>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Webinar Title Here</a:t>
            </a:r>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dirty="0" smtClean="0"/>
              <a:t>#</a:t>
            </a:r>
            <a:endParaRPr lang="en-US" dirty="0"/>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David.Blustein@bc.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mailto:RTW@dol.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009898"/>
            <a:ext cx="8458200" cy="1295400"/>
          </a:xfrm>
        </p:spPr>
        <p:txBody>
          <a:bodyPr>
            <a:normAutofit fontScale="90000"/>
          </a:bodyPr>
          <a:lstStyle/>
          <a:p>
            <a:pPr algn="l">
              <a:lnSpc>
                <a:spcPct val="150000"/>
              </a:lnSpc>
              <a:spcBef>
                <a:spcPts val="600"/>
              </a:spcBef>
              <a:spcAft>
                <a:spcPts val="600"/>
              </a:spcAft>
            </a:pPr>
            <a:r>
              <a:rPr lang="en-US" sz="3600" i="1" dirty="0" smtClean="0">
                <a:solidFill>
                  <a:schemeClr val="accent5">
                    <a:lumMod val="75000"/>
                  </a:schemeClr>
                </a:solidFill>
                <a:effectLst>
                  <a:outerShdw blurRad="38100" dist="38100" dir="2700000" algn="tl">
                    <a:srgbClr val="000000">
                      <a:alpha val="43137"/>
                    </a:srgbClr>
                  </a:outerShdw>
                </a:effectLst>
                <a:latin typeface="Century Schoolbook" pitchFamily="18" charset="0"/>
              </a:rPr>
              <a:t> </a:t>
            </a:r>
            <a:r>
              <a:rPr lang="en-US" sz="2400" dirty="0" smtClean="0">
                <a:solidFill>
                  <a:schemeClr val="tx1"/>
                </a:solidFill>
              </a:rPr>
              <a:t/>
            </a:r>
            <a:br>
              <a:rPr lang="en-US" sz="2400" dirty="0" smtClean="0">
                <a:solidFill>
                  <a:schemeClr val="tx1"/>
                </a:solidFill>
              </a:rPr>
            </a:br>
            <a:endParaRPr lang="en-US" sz="1800" dirty="0">
              <a:solidFill>
                <a:schemeClr val="tx1"/>
              </a:solidFill>
            </a:endParaRPr>
          </a:p>
        </p:txBody>
      </p:sp>
      <p:sp>
        <p:nvSpPr>
          <p:cNvPr id="3" name="Subtitle 2"/>
          <p:cNvSpPr>
            <a:spLocks noGrp="1"/>
          </p:cNvSpPr>
          <p:nvPr>
            <p:ph type="subTitle" idx="1"/>
          </p:nvPr>
        </p:nvSpPr>
        <p:spPr>
          <a:xfrm>
            <a:off x="4191000" y="4552017"/>
            <a:ext cx="4953000" cy="1848783"/>
          </a:xfrm>
        </p:spPr>
        <p:txBody>
          <a:bodyPr anchor="t" anchorCtr="0">
            <a:noAutofit/>
          </a:bodyPr>
          <a:lstStyle/>
          <a:p>
            <a:r>
              <a:rPr lang="en-US" sz="1800" i="1" dirty="0" smtClean="0">
                <a:ln w="17780" cmpd="sng">
                  <a:noFill/>
                  <a:prstDash val="solid"/>
                  <a:miter lim="800000"/>
                </a:ln>
                <a:solidFill>
                  <a:schemeClr val="tx1"/>
                </a:solidFill>
                <a:ea typeface="+mj-ea"/>
              </a:rPr>
              <a:t>Supporting Our Clients for the Long-Haul</a:t>
            </a:r>
          </a:p>
          <a:p>
            <a:pPr algn="l"/>
            <a:r>
              <a:rPr lang="en-US" sz="1600" dirty="0" smtClean="0">
                <a:ln w="17780" cmpd="sng">
                  <a:noFill/>
                  <a:prstDash val="solid"/>
                  <a:miter lim="800000"/>
                </a:ln>
                <a:ea typeface="+mj-ea"/>
              </a:rPr>
              <a:t>Date: </a:t>
            </a:r>
            <a:r>
              <a:rPr lang="en-US" sz="1600" dirty="0" smtClean="0">
                <a:ln w="17780" cmpd="sng">
                  <a:noFill/>
                  <a:prstDash val="solid"/>
                  <a:miter lim="800000"/>
                </a:ln>
                <a:solidFill>
                  <a:srgbClr val="C00000"/>
                </a:solidFill>
                <a:ea typeface="+mj-ea"/>
              </a:rPr>
              <a:t>July 14, 2015; 2:00 p.m. EST</a:t>
            </a:r>
          </a:p>
          <a:p>
            <a:pPr algn="l">
              <a:spcBef>
                <a:spcPts val="0"/>
              </a:spcBef>
              <a:spcAft>
                <a:spcPts val="0"/>
              </a:spcAft>
            </a:pPr>
            <a:r>
              <a:rPr lang="en-US" sz="1600" dirty="0" smtClean="0">
                <a:ln w="17780" cmpd="sng">
                  <a:noFill/>
                  <a:prstDash val="solid"/>
                  <a:miter lim="800000"/>
                </a:ln>
                <a:ea typeface="+mj-ea"/>
              </a:rPr>
              <a:t>Presented by:</a:t>
            </a:r>
            <a:r>
              <a:rPr lang="en-US" sz="1200" dirty="0" smtClean="0">
                <a:ln w="17780" cmpd="sng">
                  <a:noFill/>
                  <a:prstDash val="solid"/>
                  <a:miter lim="800000"/>
                </a:ln>
                <a:ea typeface="+mj-ea"/>
              </a:rPr>
              <a:t> </a:t>
            </a:r>
            <a:r>
              <a:rPr lang="en-US" sz="1600" b="0" dirty="0" smtClean="0">
                <a:ln w="17780" cmpd="sng">
                  <a:noFill/>
                  <a:prstDash val="solid"/>
                  <a:miter lim="800000"/>
                </a:ln>
                <a:solidFill>
                  <a:schemeClr val="tx1"/>
                </a:solidFill>
                <a:ea typeface="+mj-ea"/>
              </a:rPr>
              <a:t>Dr. David Blustein, Professor, Boston College, Department of Counseling, Developmental, and Educational Psychology</a:t>
            </a:r>
          </a:p>
        </p:txBody>
      </p:sp>
      <p:pic>
        <p:nvPicPr>
          <p:cNvPr id="5" name="Picture 4" descr="Blustein_David.jpg"/>
          <p:cNvPicPr>
            <a:picLocks noChangeAspect="1"/>
          </p:cNvPicPr>
          <p:nvPr/>
        </p:nvPicPr>
        <p:blipFill>
          <a:blip r:embed="rId3" cstate="print"/>
          <a:stretch>
            <a:fillRect/>
          </a:stretch>
        </p:blipFill>
        <p:spPr>
          <a:xfrm>
            <a:off x="7848600" y="2798127"/>
            <a:ext cx="1232892" cy="1542119"/>
          </a:xfrm>
          <a:prstGeom prst="rect">
            <a:avLst/>
          </a:prstGeom>
          <a:effectLst>
            <a:softEdge rad="31750"/>
          </a:effectLst>
        </p:spPr>
      </p:pic>
      <p:pic>
        <p:nvPicPr>
          <p:cNvPr id="1026" name="Picture 1" descr="image001"/>
          <p:cNvPicPr>
            <a:picLocks noChangeAspect="1" noChangeArrowheads="1"/>
          </p:cNvPicPr>
          <p:nvPr/>
        </p:nvPicPr>
        <p:blipFill rotWithShape="1">
          <a:blip r:embed="rId4">
            <a:extLst>
              <a:ext uri="{28A0092B-C50C-407E-A947-70E740481C1C}">
                <a14:useLocalDpi xmlns:a14="http://schemas.microsoft.com/office/drawing/2010/main" val="0"/>
              </a:ext>
            </a:extLst>
          </a:blip>
          <a:srcRect t="10963" b="5980"/>
          <a:stretch/>
        </p:blipFill>
        <p:spPr bwMode="auto">
          <a:xfrm>
            <a:off x="32778" y="2690037"/>
            <a:ext cx="7772400" cy="119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8538" y="3962400"/>
            <a:ext cx="7620880" cy="461665"/>
          </a:xfrm>
          <a:prstGeom prst="rect">
            <a:avLst/>
          </a:prstGeom>
          <a:noFill/>
        </p:spPr>
        <p:txBody>
          <a:bodyPr wrap="square" rtlCol="0">
            <a:spAutoFit/>
          </a:bodyPr>
          <a:lstStyle/>
          <a:p>
            <a:pPr algn="ctr"/>
            <a:r>
              <a:rPr lang="en-US" sz="2400" b="1" dirty="0" smtClean="0">
                <a:ln w="17780" cmpd="sng">
                  <a:noFill/>
                  <a:prstDash val="solid"/>
                  <a:miter lim="800000"/>
                </a:ln>
                <a:effectLst>
                  <a:outerShdw blurRad="38100" dist="38100" dir="2700000" algn="tl">
                    <a:srgbClr val="000000">
                      <a:alpha val="43137"/>
                    </a:srgbClr>
                  </a:outerShdw>
                </a:effectLst>
              </a:rPr>
              <a:t>LTU Subject Matter Expert Series: Focus on Mental Health</a:t>
            </a:r>
            <a:endParaRPr lang="en-US" sz="2400" b="1" dirty="0">
              <a:ln w="17780" cmpd="sng">
                <a:noFill/>
                <a:prstDash val="solid"/>
                <a:miter lim="800000"/>
              </a:ln>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Where can we find answers?</a:t>
            </a:r>
            <a:endParaRPr lang="en-US" dirty="0"/>
          </a:p>
        </p:txBody>
      </p:sp>
      <p:sp>
        <p:nvSpPr>
          <p:cNvPr id="3" name="Content Placeholder 2"/>
          <p:cNvSpPr>
            <a:spLocks noGrp="1"/>
          </p:cNvSpPr>
          <p:nvPr>
            <p:ph idx="1"/>
          </p:nvPr>
        </p:nvSpPr>
        <p:spPr/>
        <p:txBody>
          <a:bodyPr/>
          <a:lstStyle/>
          <a:p>
            <a:r>
              <a:rPr lang="en-US" altLang="en-US" sz="2800" dirty="0"/>
              <a:t>Our counseling experience</a:t>
            </a:r>
          </a:p>
          <a:p>
            <a:pPr lvl="1"/>
            <a:r>
              <a:rPr lang="en-US" altLang="en-US" dirty="0" smtClean="0"/>
              <a:t>I </a:t>
            </a:r>
            <a:r>
              <a:rPr lang="en-US" altLang="en-US" dirty="0"/>
              <a:t>would like to ask you to write down some ideas that have worked for you in supporting the mental health of your clients.  </a:t>
            </a:r>
          </a:p>
          <a:p>
            <a:pPr lvl="1"/>
            <a:r>
              <a:rPr lang="en-US" altLang="en-US" dirty="0"/>
              <a:t>We can share your experiences </a:t>
            </a:r>
            <a:r>
              <a:rPr lang="en-US" altLang="en-US" dirty="0" smtClean="0"/>
              <a:t>in the Follow-Up Roundtable Discussion next week.</a:t>
            </a:r>
            <a:endParaRPr lang="en-US" altLang="en-US" dirty="0"/>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10</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1692958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Vignettes from the Unemployed:</a:t>
            </a:r>
          </a:p>
        </p:txBody>
      </p:sp>
      <p:sp>
        <p:nvSpPr>
          <p:cNvPr id="3" name="Content Placeholder 2"/>
          <p:cNvSpPr>
            <a:spLocks noGrp="1"/>
          </p:cNvSpPr>
          <p:nvPr>
            <p:ph idx="1"/>
          </p:nvPr>
        </p:nvSpPr>
        <p:spPr/>
        <p:txBody>
          <a:bodyPr>
            <a:normAutofit/>
          </a:bodyPr>
          <a:lstStyle/>
          <a:p>
            <a:r>
              <a:rPr lang="en-US" altLang="en-US" sz="2800" i="1" dirty="0">
                <a:latin typeface="Cambria" panose="02040503050406030204" pitchFamily="18" charset="0"/>
              </a:rPr>
              <a:t>“Everything gets touched,” said Colleen Klemm, 51, of North Lake, Wis., who lost her job as a manager at a landscaping company last November. “All your relationships are touched by it. You’re never your normal happy-go-lucky person. Your countenance, your self-esteem goes. You think, ‘I’m not </a:t>
            </a:r>
            <a:r>
              <a:rPr lang="en-US" altLang="en-US" sz="2800" i="1" dirty="0" smtClean="0">
                <a:latin typeface="Cambria" panose="02040503050406030204" pitchFamily="18" charset="0"/>
              </a:rPr>
              <a:t>employable.’”</a:t>
            </a:r>
          </a:p>
          <a:p>
            <a:pPr marL="0" indent="0">
              <a:buNone/>
            </a:pPr>
            <a:r>
              <a:rPr lang="en-US" altLang="en-US" sz="2800" dirty="0"/>
              <a:t> </a:t>
            </a:r>
            <a:r>
              <a:rPr lang="en-US" altLang="en-US" sz="2800" dirty="0" smtClean="0"/>
              <a:t>   - </a:t>
            </a:r>
            <a:r>
              <a:rPr lang="en-US" altLang="en-US" sz="1700" dirty="0" smtClean="0"/>
              <a:t>New </a:t>
            </a:r>
            <a:r>
              <a:rPr lang="en-US" altLang="en-US" sz="1700" dirty="0"/>
              <a:t>York Times, 12/14/09</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11</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212947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Vignettes from the Unemployed</a:t>
            </a:r>
            <a:endParaRPr lang="en-US" dirty="0"/>
          </a:p>
        </p:txBody>
      </p:sp>
      <p:sp>
        <p:nvSpPr>
          <p:cNvPr id="3" name="Content Placeholder 2"/>
          <p:cNvSpPr>
            <a:spLocks noGrp="1"/>
          </p:cNvSpPr>
          <p:nvPr>
            <p:ph idx="1"/>
          </p:nvPr>
        </p:nvSpPr>
        <p:spPr/>
        <p:txBody>
          <a:bodyPr>
            <a:normAutofit/>
          </a:bodyPr>
          <a:lstStyle/>
          <a:p>
            <a:r>
              <a:rPr lang="en-US" altLang="en-US" sz="2800" i="1" dirty="0">
                <a:latin typeface="Cambria" panose="02040503050406030204" pitchFamily="18" charset="0"/>
              </a:rPr>
              <a:t>“Every time I think about money, I shut down because there is none. I get major panic attacks. I just don’t know what we’re going to do.” </a:t>
            </a:r>
          </a:p>
          <a:p>
            <a:pPr>
              <a:buNone/>
            </a:pPr>
            <a:endParaRPr lang="en-US" altLang="en-US" sz="2800" dirty="0"/>
          </a:p>
          <a:p>
            <a:r>
              <a:rPr lang="en-US" altLang="en-US" sz="2800" i="1" dirty="0">
                <a:latin typeface="Cambria" panose="02040503050406030204" pitchFamily="18" charset="0"/>
              </a:rPr>
              <a:t>“After struggling and struggling and not being able to pay my house payments or my other bills, I finally sucked up my pride; I got food stamps just to help feed my daughter.”</a:t>
            </a:r>
          </a:p>
          <a:p>
            <a:pPr lvl="1"/>
            <a:r>
              <a:rPr lang="en-US" altLang="en-US" sz="1700" dirty="0"/>
              <a:t>New York Times, 12/14/09</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12</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2256699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Vignettes from the </a:t>
            </a:r>
            <a:br>
              <a:rPr lang="en-US" altLang="en-US" dirty="0"/>
            </a:br>
            <a:r>
              <a:rPr lang="en-US" altLang="en-US" dirty="0"/>
              <a:t>Unemployed</a:t>
            </a:r>
            <a:endParaRPr lang="en-US" dirty="0"/>
          </a:p>
        </p:txBody>
      </p:sp>
      <p:sp>
        <p:nvSpPr>
          <p:cNvPr id="3" name="Content Placeholder 2"/>
          <p:cNvSpPr>
            <a:spLocks noGrp="1"/>
          </p:cNvSpPr>
          <p:nvPr>
            <p:ph idx="1"/>
          </p:nvPr>
        </p:nvSpPr>
        <p:spPr/>
        <p:txBody>
          <a:bodyPr>
            <a:normAutofit/>
          </a:bodyPr>
          <a:lstStyle/>
          <a:p>
            <a:r>
              <a:rPr lang="en-US" altLang="en-US" sz="2800" i="1" dirty="0" smtClean="0">
                <a:latin typeface="Cambria" panose="02040503050406030204" pitchFamily="18" charset="0"/>
              </a:rPr>
              <a:t>“I </a:t>
            </a:r>
            <a:r>
              <a:rPr lang="en-US" altLang="en-US" sz="2800" i="1" dirty="0">
                <a:latin typeface="Cambria" panose="02040503050406030204" pitchFamily="18" charset="0"/>
              </a:rPr>
              <a:t>would say the part I’ve reached now is my career’s over, that’s the part I feel I’ve reached now; and now, you know, it’s over so I just take whatever is around really. You know, I’ve had my chances in employment, I’ve done as well as anyone could, anyhow in what I’ve had to face</a:t>
            </a:r>
            <a:r>
              <a:rPr lang="en-US" altLang="en-US" sz="2800" i="1" dirty="0" smtClean="0">
                <a:latin typeface="Cambria" panose="02040503050406030204" pitchFamily="18" charset="0"/>
              </a:rPr>
              <a:t>.”</a:t>
            </a:r>
            <a:endParaRPr lang="en-US" altLang="en-US" sz="2800" i="1" dirty="0">
              <a:latin typeface="Cambria" panose="02040503050406030204" pitchFamily="18" charset="0"/>
            </a:endParaRPr>
          </a:p>
          <a:p>
            <a:pPr marL="0" indent="0">
              <a:buNone/>
            </a:pPr>
            <a:r>
              <a:rPr lang="en-US" altLang="en-US" sz="1800" i="1" dirty="0"/>
              <a:t> </a:t>
            </a:r>
            <a:r>
              <a:rPr lang="en-US" altLang="en-US" sz="1800" i="1" dirty="0" smtClean="0"/>
              <a:t>     </a:t>
            </a:r>
            <a:r>
              <a:rPr lang="en-US" altLang="en-US" sz="1700" i="1" dirty="0" smtClean="0"/>
              <a:t>- Narrative </a:t>
            </a:r>
            <a:r>
              <a:rPr lang="en-US" altLang="en-US" sz="1700" i="1" dirty="0"/>
              <a:t>from Gabriel et al. (Organizational Studies)</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13</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728874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Unemployed:</a:t>
            </a:r>
            <a:br>
              <a:rPr lang="en-US" altLang="en-US" dirty="0"/>
            </a:br>
            <a:r>
              <a:rPr lang="en-US" altLang="en-US" dirty="0"/>
              <a:t>Real People with Real Problems</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14</a:t>
            </a:fld>
            <a:endParaRPr lang="en-US"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447800"/>
            <a:ext cx="7772400" cy="4849302"/>
          </a:xfrm>
          <a:noFill/>
        </p:spPr>
      </p:pic>
      <p:sp>
        <p:nvSpPr>
          <p:cNvPr id="7"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1562109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Unemployed:</a:t>
            </a:r>
            <a:br>
              <a:rPr lang="en-US" altLang="en-US" dirty="0"/>
            </a:br>
            <a:r>
              <a:rPr lang="en-US" altLang="en-US" dirty="0"/>
              <a:t>Real People with Real Problems</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15</a:t>
            </a:fld>
            <a:endParaRPr lang="en-US"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447800"/>
            <a:ext cx="6345665" cy="4648200"/>
          </a:xfrm>
          <a:noFill/>
        </p:spPr>
      </p:pic>
      <p:sp>
        <p:nvSpPr>
          <p:cNvPr id="7"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1701342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Unemployed:</a:t>
            </a:r>
            <a:br>
              <a:rPr lang="en-US" altLang="en-US" dirty="0"/>
            </a:br>
            <a:r>
              <a:rPr lang="en-US" altLang="en-US" dirty="0"/>
              <a:t>Real People with Real Problems</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16</a:t>
            </a:fld>
            <a:endParaRPr lang="en-US" dirty="0"/>
          </a:p>
        </p:txBody>
      </p:sp>
      <p:pic>
        <p:nvPicPr>
          <p:cNvPr id="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10528" y="1451422"/>
            <a:ext cx="3314072" cy="4965253"/>
          </a:xfrm>
          <a:noFill/>
        </p:spPr>
      </p:pic>
      <p:sp>
        <p:nvSpPr>
          <p:cNvPr id="7"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2943856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and Mental Health:</a:t>
            </a:r>
            <a:br>
              <a:rPr lang="en-US" dirty="0"/>
            </a:br>
            <a:r>
              <a:rPr lang="en-US" dirty="0"/>
              <a:t>What does the research tell us?</a:t>
            </a:r>
          </a:p>
        </p:txBody>
      </p:sp>
      <p:sp>
        <p:nvSpPr>
          <p:cNvPr id="3" name="Content Placeholder 2"/>
          <p:cNvSpPr>
            <a:spLocks noGrp="1"/>
          </p:cNvSpPr>
          <p:nvPr>
            <p:ph idx="1"/>
          </p:nvPr>
        </p:nvSpPr>
        <p:spPr/>
        <p:txBody>
          <a:bodyPr>
            <a:normAutofit lnSpcReduction="10000"/>
          </a:bodyPr>
          <a:lstStyle/>
          <a:p>
            <a:r>
              <a:rPr lang="en-US" altLang="en-US" dirty="0"/>
              <a:t>Marie Jahoda proposed that work provides us with five important life needs:</a:t>
            </a:r>
          </a:p>
          <a:p>
            <a:pPr lvl="1"/>
            <a:r>
              <a:rPr lang="en-US" altLang="en-US" dirty="0"/>
              <a:t>Time structure</a:t>
            </a:r>
          </a:p>
          <a:p>
            <a:pPr lvl="1"/>
            <a:r>
              <a:rPr lang="en-US" altLang="en-US" dirty="0"/>
              <a:t>Social contact</a:t>
            </a:r>
          </a:p>
          <a:p>
            <a:pPr lvl="1"/>
            <a:r>
              <a:rPr lang="en-US" altLang="en-US" dirty="0"/>
              <a:t>Collective purpose</a:t>
            </a:r>
          </a:p>
          <a:p>
            <a:pPr lvl="1"/>
            <a:r>
              <a:rPr lang="en-US" altLang="en-US" dirty="0"/>
              <a:t>Status</a:t>
            </a:r>
          </a:p>
          <a:p>
            <a:pPr lvl="1"/>
            <a:r>
              <a:rPr lang="en-US" altLang="en-US" dirty="0"/>
              <a:t>Activity </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17</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3620354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Paul and Moser’s</a:t>
            </a:r>
            <a:br>
              <a:rPr lang="en-US" altLang="en-US" dirty="0"/>
            </a:br>
            <a:r>
              <a:rPr lang="en-US" altLang="en-US" dirty="0"/>
              <a:t>Meta-Analysis</a:t>
            </a:r>
            <a:endParaRPr lang="en-US" dirty="0"/>
          </a:p>
        </p:txBody>
      </p:sp>
      <p:sp>
        <p:nvSpPr>
          <p:cNvPr id="7" name="Content Placeholder 6"/>
          <p:cNvSpPr>
            <a:spLocks noGrp="1"/>
          </p:cNvSpPr>
          <p:nvPr>
            <p:ph sz="half" idx="2"/>
          </p:nvPr>
        </p:nvSpPr>
        <p:spPr>
          <a:xfrm>
            <a:off x="457200" y="1437481"/>
            <a:ext cx="4040188" cy="4688682"/>
          </a:xfrm>
        </p:spPr>
        <p:txBody>
          <a:bodyPr>
            <a:normAutofit fontScale="92500" lnSpcReduction="20000"/>
          </a:bodyPr>
          <a:lstStyle/>
          <a:p>
            <a:r>
              <a:rPr lang="en-US" altLang="en-US" sz="2000" dirty="0"/>
              <a:t>The meta-analysis:</a:t>
            </a:r>
          </a:p>
          <a:p>
            <a:pPr lvl="1"/>
            <a:r>
              <a:rPr lang="en-US" altLang="en-US" dirty="0"/>
              <a:t>Integrated results of 237 studies with nearly half a million participants.</a:t>
            </a:r>
          </a:p>
          <a:p>
            <a:pPr lvl="1"/>
            <a:r>
              <a:rPr lang="en-US" altLang="en-US" dirty="0"/>
              <a:t>Results included the following:</a:t>
            </a:r>
          </a:p>
          <a:p>
            <a:pPr lvl="2"/>
            <a:r>
              <a:rPr lang="en-US" altLang="en-US" sz="2000" dirty="0"/>
              <a:t>People who lost their jobs experienced an increase in mental health problems</a:t>
            </a:r>
          </a:p>
          <a:p>
            <a:pPr lvl="2"/>
            <a:r>
              <a:rPr lang="en-US" altLang="en-US" sz="2000" dirty="0"/>
              <a:t>Once people became reemployed, their mental health improved</a:t>
            </a:r>
          </a:p>
          <a:p>
            <a:pPr lvl="3"/>
            <a:r>
              <a:rPr lang="en-US" altLang="en-US" i="1" dirty="0"/>
              <a:t>Journal of Vocational Behavior, 2009</a:t>
            </a:r>
          </a:p>
          <a:p>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18</a:t>
            </a:fld>
            <a:endParaRPr lang="en-US" dirty="0"/>
          </a:p>
        </p:txBody>
      </p:sp>
      <p:pic>
        <p:nvPicPr>
          <p:cNvPr id="10" name="Picture 5"/>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572000" y="1437481"/>
            <a:ext cx="4144963" cy="4445794"/>
          </a:xfrm>
          <a:noFill/>
        </p:spPr>
      </p:pic>
      <p:sp>
        <p:nvSpPr>
          <p:cNvPr id="6" name="Footer Placeholder 4"/>
          <p:cNvSpPr>
            <a:spLocks noGrp="1"/>
          </p:cNvSpPr>
          <p:nvPr>
            <p:ph type="ftr" sz="quarter" idx="11"/>
          </p:nvPr>
        </p:nvSpPr>
        <p:spPr>
          <a:xfrm>
            <a:off x="0" y="-16042"/>
            <a:ext cx="1600200" cy="1082842"/>
          </a:xfrm>
        </p:spPr>
        <p:txBody>
          <a:body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3302973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Paul and Moser’s</a:t>
            </a:r>
            <a:br>
              <a:rPr lang="en-US" altLang="en-US" dirty="0"/>
            </a:br>
            <a:r>
              <a:rPr lang="en-US" altLang="en-US" dirty="0"/>
              <a:t>Meta-Analysis</a:t>
            </a:r>
            <a:endParaRPr lang="en-US" dirty="0"/>
          </a:p>
        </p:txBody>
      </p:sp>
      <p:sp>
        <p:nvSpPr>
          <p:cNvPr id="7" name="Content Placeholder 6"/>
          <p:cNvSpPr>
            <a:spLocks noGrp="1"/>
          </p:cNvSpPr>
          <p:nvPr>
            <p:ph sz="half" idx="2"/>
          </p:nvPr>
        </p:nvSpPr>
        <p:spPr/>
        <p:txBody>
          <a:bodyPr/>
          <a:lstStyle/>
          <a:p>
            <a:r>
              <a:rPr lang="en-US" altLang="en-US" dirty="0"/>
              <a:t>Mental health problems exist in 16% of the general population and 34% of the unemployed.</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19</a:t>
            </a:fld>
            <a:endParaRPr lang="en-US" dirty="0"/>
          </a:p>
        </p:txBody>
      </p:sp>
      <p:pic>
        <p:nvPicPr>
          <p:cNvPr id="10" name="Picture 5"/>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535424" y="2180971"/>
            <a:ext cx="4267200" cy="2865564"/>
          </a:xfrm>
          <a:noFill/>
        </p:spPr>
      </p:pic>
      <p:sp>
        <p:nvSpPr>
          <p:cNvPr id="8"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327864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
        <p:nvSpPr>
          <p:cNvPr id="2" name="Title 1"/>
          <p:cNvSpPr>
            <a:spLocks noGrp="1"/>
          </p:cNvSpPr>
          <p:nvPr>
            <p:ph type="title"/>
          </p:nvPr>
        </p:nvSpPr>
        <p:spPr/>
        <p:txBody>
          <a:bodyPr/>
          <a:lstStyle/>
          <a:p>
            <a:r>
              <a:rPr lang="en-US" dirty="0" smtClean="0"/>
              <a:t>Where are you?</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8" name="TextBox 7"/>
          <p:cNvSpPr txBox="1"/>
          <p:nvPr/>
        </p:nvSpPr>
        <p:spPr>
          <a:xfrm>
            <a:off x="1371600" y="685800"/>
            <a:ext cx="6324600" cy="338554"/>
          </a:xfrm>
          <a:prstGeom prst="rect">
            <a:avLst/>
          </a:prstGeom>
          <a:noFill/>
        </p:spPr>
        <p:txBody>
          <a:bodyPr wrap="square" rtlCol="0">
            <a:spAutoFit/>
          </a:bodyPr>
          <a:lstStyle/>
          <a:p>
            <a:pPr algn="ctr"/>
            <a:r>
              <a:rPr lang="en-US" sz="1600" b="1" i="1" dirty="0" smtClean="0">
                <a:solidFill>
                  <a:schemeClr val="bg1"/>
                </a:solidFill>
                <a:latin typeface="Arial" pitchFamily="34" charset="0"/>
                <a:cs typeface="Arial" pitchFamily="34" charset="0"/>
              </a:rPr>
              <a:t>Enter your location in the Chat window – lower left of screen</a:t>
            </a:r>
            <a:endParaRPr lang="en-US" sz="1600" b="1" i="1" dirty="0">
              <a:solidFill>
                <a:schemeClr val="bg1"/>
              </a:solidFill>
              <a:latin typeface="Arial" pitchFamily="34" charset="0"/>
              <a:cs typeface="Arial" pitchFamily="34" charset="0"/>
            </a:endParaRP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131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t>Paul and Moser’s</a:t>
            </a:r>
            <a:br>
              <a:rPr lang="en-US" altLang="en-US" dirty="0"/>
            </a:br>
            <a:r>
              <a:rPr lang="en-US" altLang="en-US" dirty="0"/>
              <a:t>Meta-Analysis</a:t>
            </a:r>
            <a:endParaRPr lang="en-US" dirty="0"/>
          </a:p>
        </p:txBody>
      </p:sp>
      <p:sp>
        <p:nvSpPr>
          <p:cNvPr id="8" name="Content Placeholder 7"/>
          <p:cNvSpPr>
            <a:spLocks noGrp="1"/>
          </p:cNvSpPr>
          <p:nvPr>
            <p:ph sz="half" idx="2"/>
          </p:nvPr>
        </p:nvSpPr>
        <p:spPr/>
        <p:txBody>
          <a:bodyPr/>
          <a:lstStyle/>
          <a:p>
            <a:r>
              <a:rPr lang="en-US" altLang="en-US" dirty="0"/>
              <a:t>Mental health problems are more pronounced among </a:t>
            </a:r>
          </a:p>
          <a:p>
            <a:pPr lvl="1"/>
            <a:r>
              <a:rPr lang="en-US" altLang="en-US" dirty="0"/>
              <a:t>Men</a:t>
            </a:r>
          </a:p>
          <a:p>
            <a:pPr lvl="1"/>
            <a:r>
              <a:rPr lang="en-US" altLang="en-US" dirty="0"/>
              <a:t>blue-collar workers</a:t>
            </a:r>
          </a:p>
          <a:p>
            <a:pPr lvl="1"/>
            <a:r>
              <a:rPr lang="en-US" altLang="en-US" dirty="0"/>
              <a:t>long-term unemployed</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20</a:t>
            </a:fld>
            <a:endParaRPr lang="en-US" dirty="0"/>
          </a:p>
        </p:txBody>
      </p:sp>
      <p:pic>
        <p:nvPicPr>
          <p:cNvPr id="11"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497388" y="2286000"/>
            <a:ext cx="4354286" cy="2438400"/>
          </a:xfrm>
          <a:noFill/>
        </p:spPr>
      </p:pic>
      <p:sp>
        <p:nvSpPr>
          <p:cNvPr id="7"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1574572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William Julius Wilson:</a:t>
            </a:r>
            <a:br>
              <a:rPr lang="en-US" dirty="0"/>
            </a:br>
            <a:r>
              <a:rPr lang="en-US" dirty="0"/>
              <a:t>	When Work Disappears</a:t>
            </a:r>
          </a:p>
        </p:txBody>
      </p:sp>
      <p:sp>
        <p:nvSpPr>
          <p:cNvPr id="3" name="Content Placeholder 2"/>
          <p:cNvSpPr>
            <a:spLocks noGrp="1"/>
          </p:cNvSpPr>
          <p:nvPr>
            <p:ph idx="1"/>
          </p:nvPr>
        </p:nvSpPr>
        <p:spPr/>
        <p:txBody>
          <a:bodyPr/>
          <a:lstStyle/>
          <a:p>
            <a:r>
              <a:rPr lang="en-US" altLang="en-US" sz="2400" dirty="0"/>
              <a:t>Wilson studied urban Chicago to understand the impact of the loss of employment.</a:t>
            </a:r>
          </a:p>
          <a:p>
            <a:pPr lvl="1"/>
            <a:r>
              <a:rPr lang="en-US" altLang="en-US" sz="2400" dirty="0"/>
              <a:t>The loss of work was associated with increases in family problems, the breakdown of communities (increased crime, substance abuse, etc.)</a:t>
            </a:r>
          </a:p>
          <a:p>
            <a:pPr lvl="1"/>
            <a:r>
              <a:rPr lang="en-US" altLang="en-US" sz="2400" dirty="0"/>
              <a:t>Work creates the link to the greater social community.</a:t>
            </a:r>
          </a:p>
          <a:p>
            <a:pPr lvl="1"/>
            <a:r>
              <a:rPr lang="en-US" altLang="en-US" sz="2400" dirty="0"/>
              <a:t>People suffer individually without work.</a:t>
            </a:r>
          </a:p>
          <a:p>
            <a:pPr lvl="1"/>
            <a:r>
              <a:rPr lang="en-US" altLang="en-US" sz="2400" dirty="0"/>
              <a:t>Communities suffer as well, creating a cycle of poverty and despair</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21</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1856702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Wilson’s Conclusion</a:t>
            </a:r>
            <a:endParaRPr lang="en-US" dirty="0"/>
          </a:p>
        </p:txBody>
      </p:sp>
      <p:sp>
        <p:nvSpPr>
          <p:cNvPr id="3" name="Content Placeholder 2"/>
          <p:cNvSpPr>
            <a:spLocks noGrp="1"/>
          </p:cNvSpPr>
          <p:nvPr>
            <p:ph idx="1"/>
          </p:nvPr>
        </p:nvSpPr>
        <p:spPr/>
        <p:txBody>
          <a:bodyPr>
            <a:normAutofit/>
          </a:bodyPr>
          <a:lstStyle/>
          <a:p>
            <a:r>
              <a:rPr lang="en-US" altLang="en-US" sz="2800" i="1" dirty="0">
                <a:latin typeface="Cambria" panose="02040503050406030204" pitchFamily="18" charset="0"/>
              </a:rPr>
              <a:t>“In the absence of regular employment, a person lacks not only a place in which to work and the receipt of regular income but also a coherent organization of the present – that is a concrete system of expectations and goals.  Regular employment provides the anchor for the spatial and temporal aspects of daily life.”</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22</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1641747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Wilson’s Conclusion</a:t>
            </a:r>
            <a:endParaRPr lang="en-US" dirty="0"/>
          </a:p>
        </p:txBody>
      </p:sp>
      <p:sp>
        <p:nvSpPr>
          <p:cNvPr id="3" name="Content Placeholder 2"/>
          <p:cNvSpPr>
            <a:spLocks noGrp="1"/>
          </p:cNvSpPr>
          <p:nvPr>
            <p:ph idx="1"/>
          </p:nvPr>
        </p:nvSpPr>
        <p:spPr/>
        <p:txBody>
          <a:bodyPr>
            <a:normAutofit/>
          </a:bodyPr>
          <a:lstStyle/>
          <a:p>
            <a:r>
              <a:rPr lang="en-US" altLang="en-US" sz="2800" i="1" dirty="0">
                <a:latin typeface="Cambria" panose="02040503050406030204" pitchFamily="18" charset="0"/>
              </a:rPr>
              <a:t>“It determines where you are going to be and when you are going to be there.  In the absence of regular employment, life, including family life, becomes less coherent.  Persistent unemployment, and irregular employment hinder rational planning in daily life, a necessary condition of adaptation to an industrial economy.”</a:t>
            </a:r>
            <a:endParaRPr lang="en-US" altLang="en-US" sz="2800" dirty="0">
              <a:latin typeface="Cambria" panose="02040503050406030204" pitchFamily="18" charset="0"/>
            </a:endParaRP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23</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3976498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Jobs Program:</a:t>
            </a:r>
            <a:br>
              <a:rPr lang="en-US" altLang="en-US" dirty="0"/>
            </a:br>
            <a:r>
              <a:rPr lang="en-US" altLang="en-US" dirty="0"/>
              <a:t>An Intervention Project</a:t>
            </a:r>
            <a:endParaRPr lang="en-US" dirty="0"/>
          </a:p>
        </p:txBody>
      </p:sp>
      <p:sp>
        <p:nvSpPr>
          <p:cNvPr id="3" name="Content Placeholder 2"/>
          <p:cNvSpPr>
            <a:spLocks noGrp="1"/>
          </p:cNvSpPr>
          <p:nvPr>
            <p:ph idx="1"/>
          </p:nvPr>
        </p:nvSpPr>
        <p:spPr/>
        <p:txBody>
          <a:bodyPr>
            <a:normAutofit lnSpcReduction="10000"/>
          </a:bodyPr>
          <a:lstStyle/>
          <a:p>
            <a:r>
              <a:rPr lang="en-US" altLang="en-US" sz="2400" dirty="0"/>
              <a:t>Price and Vinokur designed a structured reemployment program that combined social support and specific job search strategies.</a:t>
            </a:r>
          </a:p>
          <a:p>
            <a:r>
              <a:rPr lang="en-US" altLang="en-US" sz="2400" dirty="0"/>
              <a:t>Research evidence indicates the following:</a:t>
            </a:r>
          </a:p>
          <a:p>
            <a:pPr lvl="1"/>
            <a:r>
              <a:rPr lang="en-US" altLang="en-US" sz="2000" dirty="0"/>
              <a:t>The social support of the group is a critical ingredient.</a:t>
            </a:r>
          </a:p>
          <a:p>
            <a:pPr lvl="1"/>
            <a:r>
              <a:rPr lang="en-US" altLang="en-US" sz="2000" dirty="0"/>
              <a:t>The program worked better than self-help efforts (clients following a printed reemployment guidebook).</a:t>
            </a:r>
          </a:p>
          <a:p>
            <a:pPr lvl="1"/>
            <a:r>
              <a:rPr lang="en-US" altLang="en-US" sz="2000" dirty="0"/>
              <a:t>In sum, people benefited from both instrumental and emotional support</a:t>
            </a:r>
          </a:p>
          <a:p>
            <a:pPr lvl="1"/>
            <a:r>
              <a:rPr lang="en-US" altLang="en-US" sz="2000" dirty="0"/>
              <a:t>The groups helped people to find work and to reduce mental health problems.</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24</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324585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Unpacking the </a:t>
            </a:r>
            <a:br>
              <a:rPr lang="en-US" altLang="en-US" dirty="0"/>
            </a:br>
            <a:r>
              <a:rPr lang="en-US" altLang="en-US" dirty="0"/>
              <a:t>Jobs Club Results</a:t>
            </a:r>
            <a:endParaRPr lang="en-US" dirty="0"/>
          </a:p>
        </p:txBody>
      </p:sp>
      <p:sp>
        <p:nvSpPr>
          <p:cNvPr id="3" name="Content Placeholder 2"/>
          <p:cNvSpPr>
            <a:spLocks noGrp="1"/>
          </p:cNvSpPr>
          <p:nvPr>
            <p:ph idx="1"/>
          </p:nvPr>
        </p:nvSpPr>
        <p:spPr/>
        <p:txBody>
          <a:bodyPr/>
          <a:lstStyle/>
          <a:p>
            <a:r>
              <a:rPr lang="en-US" altLang="en-US" dirty="0"/>
              <a:t>What seemed to help</a:t>
            </a:r>
            <a:r>
              <a:rPr lang="en-US" altLang="en-US" dirty="0" smtClean="0"/>
              <a:t>?</a:t>
            </a:r>
            <a:endParaRPr lang="en-US" altLang="en-US" dirty="0"/>
          </a:p>
          <a:p>
            <a:pPr lvl="1"/>
            <a:r>
              <a:rPr lang="en-US" altLang="en-US" sz="2400" dirty="0"/>
              <a:t>Social support</a:t>
            </a:r>
          </a:p>
          <a:p>
            <a:pPr lvl="1"/>
            <a:r>
              <a:rPr lang="en-US" altLang="en-US" sz="2400" dirty="0"/>
              <a:t>The experience of telling one’s story to an empathic and concerned group.</a:t>
            </a:r>
          </a:p>
          <a:p>
            <a:pPr lvl="1"/>
            <a:r>
              <a:rPr lang="en-US" altLang="en-US" sz="2400" dirty="0"/>
              <a:t>Learning practical job search skills</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25</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2631453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Power of Shared Experience</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26</a:t>
            </a:fld>
            <a:endParaRPr lang="en-US"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828800"/>
            <a:ext cx="4820708" cy="3615531"/>
          </a:xfrm>
          <a:noFill/>
        </p:spPr>
      </p:pic>
      <p:sp>
        <p:nvSpPr>
          <p:cNvPr id="7"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3310405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Power of Shared Experience</a:t>
            </a:r>
            <a:endParaRPr lang="en-US" dirty="0"/>
          </a:p>
        </p:txBody>
      </p:sp>
      <p:sp>
        <p:nvSpPr>
          <p:cNvPr id="3" name="Content Placeholder 2"/>
          <p:cNvSpPr>
            <a:spLocks noGrp="1"/>
          </p:cNvSpPr>
          <p:nvPr>
            <p:ph idx="1"/>
          </p:nvPr>
        </p:nvSpPr>
        <p:spPr/>
        <p:txBody>
          <a:bodyPr>
            <a:normAutofit fontScale="92500"/>
          </a:bodyPr>
          <a:lstStyle/>
          <a:p>
            <a:pPr>
              <a:buFont typeface="Arial" charset="0"/>
              <a:buChar char="•"/>
              <a:defRPr/>
            </a:pPr>
            <a:r>
              <a:rPr lang="en-US" sz="3000" i="1" dirty="0">
                <a:latin typeface="Cambria" panose="02040503050406030204" pitchFamily="18" charset="0"/>
              </a:rPr>
              <a:t>“Even when someone couldn’t help me out financially or otherwise, just being a sounding board; being someone who can give you psychological help. That has been the biggest help that I have had. Knowing that you’re in the same boat with a lot of other people. Um, but that is, probably the most of what I’ve gotten. Along with that, I know that if my back is to the wall, that I know if they can they will, will help me out.”</a:t>
            </a:r>
          </a:p>
          <a:p>
            <a:pPr lvl="1">
              <a:buFont typeface="Arial" charset="0"/>
              <a:buChar char="–"/>
              <a:defRPr/>
            </a:pPr>
            <a:r>
              <a:rPr lang="en-US" sz="1900" dirty="0"/>
              <a:t> (Boston College Unemployment Study Participant)</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27</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3811913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Supporting </a:t>
            </a:r>
            <a:r>
              <a:rPr lang="en-US" altLang="en-US" dirty="0"/>
              <a:t>our Clients:</a:t>
            </a:r>
            <a:br>
              <a:rPr lang="en-US" altLang="en-US" dirty="0"/>
            </a:br>
            <a:r>
              <a:rPr lang="en-US" altLang="en-US" dirty="0"/>
              <a:t>An Intervention Strategy</a:t>
            </a:r>
            <a:endParaRPr lang="en-US" dirty="0"/>
          </a:p>
        </p:txBody>
      </p:sp>
      <p:sp>
        <p:nvSpPr>
          <p:cNvPr id="3" name="Content Placeholder 2"/>
          <p:cNvSpPr>
            <a:spLocks noGrp="1"/>
          </p:cNvSpPr>
          <p:nvPr>
            <p:ph idx="1"/>
          </p:nvPr>
        </p:nvSpPr>
        <p:spPr>
          <a:xfrm>
            <a:off x="1676400" y="1524001"/>
            <a:ext cx="5029200" cy="3048000"/>
          </a:xfrm>
        </p:spPr>
        <p:txBody>
          <a:bodyPr>
            <a:normAutofit/>
          </a:bodyPr>
          <a:lstStyle/>
          <a:p>
            <a:r>
              <a:rPr lang="en-US" altLang="en-US" dirty="0"/>
              <a:t>Assess</a:t>
            </a:r>
          </a:p>
          <a:p>
            <a:r>
              <a:rPr lang="en-US" altLang="en-US" dirty="0"/>
              <a:t>Intervene</a:t>
            </a:r>
          </a:p>
          <a:p>
            <a:r>
              <a:rPr lang="en-US" altLang="en-US" dirty="0"/>
              <a:t>Access</a:t>
            </a:r>
          </a:p>
          <a:p>
            <a:r>
              <a:rPr lang="en-US" altLang="en-US" dirty="0"/>
              <a:t>Evaluate </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28</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4188826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Supporting </a:t>
            </a:r>
            <a:r>
              <a:rPr lang="en-US" altLang="en-US" dirty="0"/>
              <a:t>our Clients:</a:t>
            </a:r>
            <a:br>
              <a:rPr lang="en-US" altLang="en-US" dirty="0"/>
            </a:br>
            <a:r>
              <a:rPr lang="en-US" altLang="en-US" dirty="0"/>
              <a:t>Assess</a:t>
            </a:r>
            <a:endParaRPr lang="en-US" dirty="0"/>
          </a:p>
        </p:txBody>
      </p:sp>
      <p:sp>
        <p:nvSpPr>
          <p:cNvPr id="3" name="Content Placeholder 2"/>
          <p:cNvSpPr>
            <a:spLocks noGrp="1"/>
          </p:cNvSpPr>
          <p:nvPr>
            <p:ph idx="1"/>
          </p:nvPr>
        </p:nvSpPr>
        <p:spPr/>
        <p:txBody>
          <a:bodyPr/>
          <a:lstStyle/>
          <a:p>
            <a:r>
              <a:rPr lang="en-US" altLang="en-US" sz="2800" dirty="0"/>
              <a:t>Assess the mental status of your clients.</a:t>
            </a:r>
          </a:p>
          <a:p>
            <a:pPr lvl="1"/>
            <a:r>
              <a:rPr lang="en-US" altLang="en-US" sz="2400" dirty="0"/>
              <a:t>Normalize the inclusion of a mental health history and assessment of current functioning in your initial sessions.</a:t>
            </a:r>
          </a:p>
          <a:p>
            <a:pPr lvl="1"/>
            <a:r>
              <a:rPr lang="en-US" altLang="en-US" sz="2400" dirty="0"/>
              <a:t>Normalize the fact that feelings of sadness, hopelessness, and anger are natural and understandable.</a:t>
            </a:r>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29</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207554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Questions</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a:t>
            </a:fld>
            <a:endParaRPr lang="en-US" dirty="0"/>
          </a:p>
        </p:txBody>
      </p:sp>
      <p:sp>
        <p:nvSpPr>
          <p:cNvPr id="8" name="Content Placeholder 7"/>
          <p:cNvSpPr txBox="1">
            <a:spLocks noGrp="1"/>
          </p:cNvSpPr>
          <p:nvPr>
            <p:ph idx="1"/>
          </p:nvPr>
        </p:nvSpPr>
        <p:spPr>
          <a:xfrm>
            <a:off x="457200" y="1295400"/>
            <a:ext cx="7924800" cy="5478423"/>
          </a:xfrm>
          <a:prstGeom prst="rect">
            <a:avLst/>
          </a:prstGeom>
          <a:noFill/>
        </p:spPr>
        <p:txBody>
          <a:bodyPr wrap="square" rtlCol="0">
            <a:spAutoFit/>
          </a:bodyPr>
          <a:lstStyle/>
          <a:p>
            <a:pPr>
              <a:buNone/>
            </a:pPr>
            <a:r>
              <a:rPr lang="en-US" sz="2400" b="1" dirty="0" smtClean="0">
                <a:latin typeface="+mn-lt"/>
              </a:rPr>
              <a:t>Polling Question # 1</a:t>
            </a:r>
            <a:endParaRPr lang="en-US" sz="2400" dirty="0" smtClean="0">
              <a:latin typeface="+mn-lt"/>
            </a:endParaRPr>
          </a:p>
          <a:p>
            <a:r>
              <a:rPr lang="en-US" sz="2400" dirty="0" smtClean="0">
                <a:latin typeface="+mn-lt"/>
              </a:rPr>
              <a:t>Let’s get to know who is on the call today. Using the poll, select the role that you play in your H-1B RTW grant. </a:t>
            </a:r>
          </a:p>
          <a:p>
            <a:r>
              <a:rPr lang="en-US" sz="2400" dirty="0" smtClean="0">
                <a:latin typeface="+mn-lt"/>
              </a:rPr>
              <a:t>For this grant initiative I am the:</a:t>
            </a:r>
          </a:p>
          <a:p>
            <a:pPr lvl="1">
              <a:buFont typeface="Wingdings" pitchFamily="2" charset="2"/>
              <a:buChar char="q"/>
            </a:pPr>
            <a:r>
              <a:rPr lang="en-US" sz="2400" dirty="0" smtClean="0">
                <a:latin typeface="+mn-lt"/>
              </a:rPr>
              <a:t> 	Authorized Representative</a:t>
            </a:r>
          </a:p>
          <a:p>
            <a:pPr lvl="1">
              <a:buFont typeface="Wingdings" pitchFamily="2" charset="2"/>
              <a:buChar char="q"/>
            </a:pPr>
            <a:r>
              <a:rPr lang="en-US" sz="2400" dirty="0" smtClean="0">
                <a:latin typeface="+mn-lt"/>
              </a:rPr>
              <a:t> 	Program Director/Manager</a:t>
            </a:r>
          </a:p>
          <a:p>
            <a:pPr lvl="1">
              <a:buFont typeface="Wingdings" pitchFamily="2" charset="2"/>
              <a:buChar char="q"/>
            </a:pPr>
            <a:r>
              <a:rPr lang="en-US" sz="2400" dirty="0" smtClean="0">
                <a:latin typeface="+mn-lt"/>
              </a:rPr>
              <a:t> 	IT/Data Manager or staff</a:t>
            </a:r>
          </a:p>
          <a:p>
            <a:pPr lvl="1">
              <a:buFont typeface="Wingdings" pitchFamily="2" charset="2"/>
              <a:buChar char="q"/>
            </a:pPr>
            <a:r>
              <a:rPr lang="en-US" sz="2400" dirty="0" smtClean="0">
                <a:latin typeface="+mn-lt"/>
              </a:rPr>
              <a:t> 	Training Partner</a:t>
            </a:r>
          </a:p>
          <a:p>
            <a:pPr lvl="1">
              <a:buFont typeface="Wingdings" pitchFamily="2" charset="2"/>
              <a:buChar char="q"/>
            </a:pPr>
            <a:r>
              <a:rPr lang="en-US" sz="2400" dirty="0" smtClean="0">
                <a:latin typeface="+mn-lt"/>
              </a:rPr>
              <a:t> 	Employer Partner</a:t>
            </a:r>
          </a:p>
          <a:p>
            <a:pPr lvl="1">
              <a:buFont typeface="Wingdings" pitchFamily="2" charset="2"/>
              <a:buChar char="q"/>
            </a:pPr>
            <a:r>
              <a:rPr lang="en-US" sz="2400" dirty="0" smtClean="0">
                <a:latin typeface="+mn-lt"/>
              </a:rPr>
              <a:t>   Service Provider</a:t>
            </a:r>
          </a:p>
          <a:p>
            <a:pPr lvl="1">
              <a:buFont typeface="Wingdings" pitchFamily="2" charset="2"/>
              <a:buChar char="q"/>
            </a:pPr>
            <a:endParaRPr lang="en-US" sz="2000" dirty="0">
              <a:latin typeface="+mn-lt"/>
            </a:endParaRPr>
          </a:p>
        </p:txBody>
      </p:sp>
    </p:spTree>
    <p:extLst>
      <p:ext uri="{BB962C8B-B14F-4D97-AF65-F5344CB8AC3E}">
        <p14:creationId xmlns:p14="http://schemas.microsoft.com/office/powerpoint/2010/main" val="3547729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Assess</a:t>
            </a:r>
            <a:endParaRPr lang="en-US" dirty="0"/>
          </a:p>
        </p:txBody>
      </p:sp>
      <p:sp>
        <p:nvSpPr>
          <p:cNvPr id="3" name="Content Placeholder 2"/>
          <p:cNvSpPr>
            <a:spLocks noGrp="1"/>
          </p:cNvSpPr>
          <p:nvPr>
            <p:ph idx="1"/>
          </p:nvPr>
        </p:nvSpPr>
        <p:spPr/>
        <p:txBody>
          <a:bodyPr/>
          <a:lstStyle/>
          <a:p>
            <a:r>
              <a:rPr lang="en-US" altLang="en-US" sz="2800" dirty="0"/>
              <a:t>At times, the best intervention is a referral…</a:t>
            </a:r>
          </a:p>
          <a:p>
            <a:pPr lvl="1"/>
            <a:r>
              <a:rPr lang="en-US" altLang="en-US" sz="2400" dirty="0"/>
              <a:t>Recall the ethical commitment to practice within one’s areas of competence</a:t>
            </a:r>
          </a:p>
          <a:p>
            <a:r>
              <a:rPr lang="en-US" altLang="en-US" sz="2800" dirty="0"/>
              <a:t>That said, many mental health counselors and many career counselors have skills in both work and non-work contexts.</a:t>
            </a:r>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30</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955065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Assess</a:t>
            </a:r>
            <a:endParaRPr lang="en-US" dirty="0"/>
          </a:p>
        </p:txBody>
      </p:sp>
      <p:sp>
        <p:nvSpPr>
          <p:cNvPr id="3" name="Content Placeholder 2"/>
          <p:cNvSpPr>
            <a:spLocks noGrp="1"/>
          </p:cNvSpPr>
          <p:nvPr>
            <p:ph idx="1"/>
          </p:nvPr>
        </p:nvSpPr>
        <p:spPr/>
        <p:txBody>
          <a:bodyPr/>
          <a:lstStyle/>
          <a:p>
            <a:r>
              <a:rPr lang="en-US" altLang="en-US" sz="2800" dirty="0"/>
              <a:t>Recall the results from Paul and Moser</a:t>
            </a:r>
          </a:p>
          <a:p>
            <a:pPr lvl="1"/>
            <a:r>
              <a:rPr lang="en-US" altLang="en-US" sz="2400" dirty="0"/>
              <a:t>Unemployment of more than 6 months is associated with marked increases in mental health problems.</a:t>
            </a:r>
          </a:p>
          <a:p>
            <a:pPr lvl="1"/>
            <a:r>
              <a:rPr lang="en-US" altLang="en-US" sz="2400" dirty="0"/>
              <a:t>The loss of work is often akin to </a:t>
            </a:r>
            <a:r>
              <a:rPr lang="en-US" altLang="en-US" sz="2400" dirty="0" smtClean="0"/>
              <a:t>bereavement.</a:t>
            </a:r>
            <a:endParaRPr lang="en-US" altLang="en-US" sz="2400" dirty="0"/>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31</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544279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Assess</a:t>
            </a:r>
            <a:endParaRPr lang="en-US"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altLang="en-US" dirty="0"/>
              <a:t>Assess for serious mental health problems</a:t>
            </a:r>
          </a:p>
          <a:p>
            <a:pPr lvl="2"/>
            <a:r>
              <a:rPr lang="en-US" altLang="en-US" dirty="0"/>
              <a:t>Risk of self-injury </a:t>
            </a:r>
          </a:p>
          <a:p>
            <a:pPr lvl="2"/>
            <a:r>
              <a:rPr lang="en-US" altLang="en-US" dirty="0" smtClean="0"/>
              <a:t>Risk </a:t>
            </a:r>
            <a:r>
              <a:rPr lang="en-US" altLang="en-US" dirty="0"/>
              <a:t>of assaultive behavior</a:t>
            </a:r>
          </a:p>
          <a:p>
            <a:pPr lvl="1">
              <a:buFont typeface="Arial" panose="020B0604020202020204" pitchFamily="34" charset="0"/>
              <a:buChar char="•"/>
            </a:pPr>
            <a:r>
              <a:rPr lang="en-US" altLang="en-US" dirty="0"/>
              <a:t>Unemployment (particularly long-term unemployment) is a major stressor and can severely exacerbate underlying mental health problems.</a:t>
            </a:r>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32</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3064432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Intervene</a:t>
            </a:r>
            <a:endParaRPr lang="en-US" dirty="0"/>
          </a:p>
        </p:txBody>
      </p:sp>
      <p:sp>
        <p:nvSpPr>
          <p:cNvPr id="3" name="Content Placeholder 2"/>
          <p:cNvSpPr>
            <a:spLocks noGrp="1"/>
          </p:cNvSpPr>
          <p:nvPr>
            <p:ph idx="1"/>
          </p:nvPr>
        </p:nvSpPr>
        <p:spPr/>
        <p:txBody>
          <a:bodyPr/>
          <a:lstStyle/>
          <a:p>
            <a:r>
              <a:rPr lang="en-US" altLang="en-US" sz="2800" dirty="0"/>
              <a:t>Ensure that clients have access to both career interventions and mental health interventions.</a:t>
            </a:r>
          </a:p>
          <a:p>
            <a:pPr marL="742950" lvl="2" indent="-342900"/>
            <a:r>
              <a:rPr lang="en-US" altLang="en-US" dirty="0"/>
              <a:t>A conceptual framework—Inclusive psychological practice (summarized in the Psychology of Working-Routledge).</a:t>
            </a:r>
          </a:p>
          <a:p>
            <a:pPr marL="742950" lvl="2" indent="-342900"/>
            <a:r>
              <a:rPr lang="en-US" altLang="en-US" dirty="0"/>
              <a:t>Dignify issues in both the work and non-work domains</a:t>
            </a:r>
          </a:p>
          <a:p>
            <a:pPr marL="742950" lvl="2" indent="-342900"/>
            <a:r>
              <a:rPr lang="en-US" altLang="en-US" dirty="0"/>
              <a:t>Build on areas of strength and resilience.</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33</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1144762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Intervene</a:t>
            </a:r>
            <a:endParaRPr lang="en-US" dirty="0"/>
          </a:p>
        </p:txBody>
      </p:sp>
      <p:sp>
        <p:nvSpPr>
          <p:cNvPr id="3" name="Content Placeholder 2"/>
          <p:cNvSpPr>
            <a:spLocks noGrp="1"/>
          </p:cNvSpPr>
          <p:nvPr>
            <p:ph idx="1"/>
          </p:nvPr>
        </p:nvSpPr>
        <p:spPr/>
        <p:txBody>
          <a:bodyPr/>
          <a:lstStyle/>
          <a:p>
            <a:r>
              <a:rPr lang="en-US" altLang="en-US" sz="2800" dirty="0" smtClean="0"/>
              <a:t>Evidence-based practice</a:t>
            </a:r>
            <a:endParaRPr lang="en-US" altLang="en-US" sz="2800" dirty="0"/>
          </a:p>
          <a:p>
            <a:pPr lvl="1"/>
            <a:r>
              <a:rPr lang="en-US" altLang="en-US" sz="2400" dirty="0"/>
              <a:t>The working alliance </a:t>
            </a:r>
          </a:p>
          <a:p>
            <a:pPr lvl="2"/>
            <a:r>
              <a:rPr lang="en-US" altLang="en-US" dirty="0"/>
              <a:t>Social support starts in the counseling relationship</a:t>
            </a:r>
          </a:p>
          <a:p>
            <a:pPr lvl="1"/>
            <a:r>
              <a:rPr lang="en-US" altLang="en-US" sz="2400" dirty="0"/>
              <a:t>Conveying </a:t>
            </a:r>
            <a:r>
              <a:rPr lang="en-US" altLang="en-US" sz="2400" dirty="0" smtClean="0"/>
              <a:t>support</a:t>
            </a:r>
            <a:endParaRPr lang="en-US" altLang="en-US" sz="2400" dirty="0"/>
          </a:p>
          <a:p>
            <a:pPr lvl="2"/>
            <a:r>
              <a:rPr lang="en-US" altLang="en-US" dirty="0"/>
              <a:t>Experience-near empathy</a:t>
            </a:r>
          </a:p>
          <a:p>
            <a:pPr lvl="2"/>
            <a:r>
              <a:rPr lang="en-US" altLang="en-US" dirty="0"/>
              <a:t>Help client feel understood</a:t>
            </a:r>
          </a:p>
          <a:p>
            <a:pPr lvl="2"/>
            <a:r>
              <a:rPr lang="en-US" altLang="en-US" dirty="0"/>
              <a:t>Affirm clients’ need for connection</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34</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4022453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Intervene</a:t>
            </a:r>
            <a:endParaRPr lang="en-US" dirty="0"/>
          </a:p>
        </p:txBody>
      </p:sp>
      <p:sp>
        <p:nvSpPr>
          <p:cNvPr id="3" name="Content Placeholder 2"/>
          <p:cNvSpPr>
            <a:spLocks noGrp="1"/>
          </p:cNvSpPr>
          <p:nvPr>
            <p:ph idx="1"/>
          </p:nvPr>
        </p:nvSpPr>
        <p:spPr/>
        <p:txBody>
          <a:bodyPr/>
          <a:lstStyle/>
          <a:p>
            <a:r>
              <a:rPr lang="en-US" altLang="en-US" sz="2800" dirty="0"/>
              <a:t>Help clients identify support in their communities.</a:t>
            </a:r>
          </a:p>
          <a:p>
            <a:r>
              <a:rPr lang="en-US" altLang="en-US" sz="2800" dirty="0"/>
              <a:t>Work with clients on finding adaptive ways to ask for support.</a:t>
            </a:r>
          </a:p>
          <a:p>
            <a:r>
              <a:rPr lang="en-US" altLang="en-US" sz="2800" dirty="0"/>
              <a:t>Learn about and nurture support groups in your community</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35</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1833767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Intervene </a:t>
            </a:r>
            <a:endParaRPr lang="en-US" dirty="0"/>
          </a:p>
        </p:txBody>
      </p:sp>
      <p:sp>
        <p:nvSpPr>
          <p:cNvPr id="3" name="Content Placeholder 2"/>
          <p:cNvSpPr>
            <a:spLocks noGrp="1"/>
          </p:cNvSpPr>
          <p:nvPr>
            <p:ph idx="1"/>
          </p:nvPr>
        </p:nvSpPr>
        <p:spPr/>
        <p:txBody>
          <a:bodyPr>
            <a:normAutofit/>
          </a:bodyPr>
          <a:lstStyle/>
          <a:p>
            <a:r>
              <a:rPr lang="en-US" altLang="en-US" sz="2800" dirty="0"/>
              <a:t>Stress management</a:t>
            </a:r>
          </a:p>
          <a:p>
            <a:pPr lvl="1"/>
            <a:r>
              <a:rPr lang="en-US" altLang="en-US" sz="2400" dirty="0"/>
              <a:t>Mindfulness to manage the ongoing anxiety and ruminations about the loss of work</a:t>
            </a:r>
          </a:p>
          <a:p>
            <a:pPr lvl="2"/>
            <a:r>
              <a:rPr lang="en-US" altLang="en-US" dirty="0"/>
              <a:t>Letting thoughts and feeling flow through us</a:t>
            </a:r>
          </a:p>
          <a:p>
            <a:pPr lvl="2"/>
            <a:r>
              <a:rPr lang="en-US" altLang="en-US" dirty="0"/>
              <a:t>Develop a compassionate relationship to ourselves and others</a:t>
            </a:r>
          </a:p>
          <a:p>
            <a:pPr lvl="1"/>
            <a:r>
              <a:rPr lang="en-US" altLang="en-US" sz="2400" dirty="0"/>
              <a:t>Meditation</a:t>
            </a:r>
          </a:p>
          <a:p>
            <a:pPr lvl="1"/>
            <a:r>
              <a:rPr lang="en-US" altLang="en-US" sz="2400" dirty="0"/>
              <a:t>Exercise</a:t>
            </a:r>
          </a:p>
          <a:p>
            <a:pPr lvl="1"/>
            <a:r>
              <a:rPr lang="en-US" altLang="en-US" sz="2400" dirty="0"/>
              <a:t>Other adaptive forms of distraction</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36</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1132153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Intervene</a:t>
            </a:r>
            <a:endParaRPr lang="en-US" dirty="0"/>
          </a:p>
        </p:txBody>
      </p:sp>
      <p:sp>
        <p:nvSpPr>
          <p:cNvPr id="3" name="Content Placeholder 2"/>
          <p:cNvSpPr>
            <a:spLocks noGrp="1"/>
          </p:cNvSpPr>
          <p:nvPr>
            <p:ph idx="1"/>
          </p:nvPr>
        </p:nvSpPr>
        <p:spPr/>
        <p:txBody>
          <a:bodyPr/>
          <a:lstStyle/>
          <a:p>
            <a:r>
              <a:rPr lang="en-US" altLang="en-US" sz="2400" dirty="0"/>
              <a:t>Helping clients construct narratives of their work lives and transition to </a:t>
            </a:r>
            <a:r>
              <a:rPr lang="en-US" altLang="en-US" sz="2400" dirty="0" smtClean="0"/>
              <a:t>unemployment.</a:t>
            </a:r>
            <a:endParaRPr lang="en-US" altLang="en-US" sz="2400" dirty="0"/>
          </a:p>
          <a:p>
            <a:r>
              <a:rPr lang="en-US" altLang="en-US" sz="2400" dirty="0"/>
              <a:t>The process of creating the narrative is therapeutic.</a:t>
            </a:r>
          </a:p>
          <a:p>
            <a:r>
              <a:rPr lang="en-US" altLang="en-US" sz="2400" dirty="0"/>
              <a:t>The narrative also gives the counselor an opportunity to fully connect the </a:t>
            </a:r>
            <a:r>
              <a:rPr lang="en-US" altLang="en-US" sz="2400" dirty="0" smtClean="0"/>
              <a:t>dots.</a:t>
            </a:r>
            <a:endParaRPr lang="en-US" altLang="en-US" sz="2400" dirty="0"/>
          </a:p>
          <a:p>
            <a:pPr lvl="1"/>
            <a:r>
              <a:rPr lang="en-US" altLang="en-US" sz="2000" dirty="0"/>
              <a:t>While the events are often experienced in a deeply individualistic way, the real story needs to include the context.</a:t>
            </a:r>
          </a:p>
          <a:p>
            <a:pPr lvl="1"/>
            <a:r>
              <a:rPr lang="en-US" altLang="en-US" sz="2000" dirty="0"/>
              <a:t>This can form a powerful reframe as well as a story that is ultimately </a:t>
            </a:r>
            <a:r>
              <a:rPr lang="en-US" altLang="en-US" sz="2000" dirty="0" smtClean="0"/>
              <a:t>affirming.</a:t>
            </a:r>
            <a:endParaRPr lang="en-US" altLang="en-US" sz="2000" dirty="0"/>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37</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2815992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Intervene</a:t>
            </a:r>
            <a:endParaRPr lang="en-US" dirty="0"/>
          </a:p>
        </p:txBody>
      </p:sp>
      <p:sp>
        <p:nvSpPr>
          <p:cNvPr id="3" name="Content Placeholder 2"/>
          <p:cNvSpPr>
            <a:spLocks noGrp="1"/>
          </p:cNvSpPr>
          <p:nvPr>
            <p:ph idx="1"/>
          </p:nvPr>
        </p:nvSpPr>
        <p:spPr/>
        <p:txBody>
          <a:bodyPr>
            <a:normAutofit/>
          </a:bodyPr>
          <a:lstStyle/>
          <a:p>
            <a:r>
              <a:rPr lang="en-US" altLang="en-US" sz="2800" dirty="0"/>
              <a:t>Recall Jahoda’s findings:</a:t>
            </a:r>
          </a:p>
          <a:p>
            <a:pPr lvl="1"/>
            <a:r>
              <a:rPr lang="en-US" altLang="en-US" sz="2400" dirty="0"/>
              <a:t>Help clients structure their days with job search activities, skill building, stress reduction, and social </a:t>
            </a:r>
            <a:r>
              <a:rPr lang="en-US" altLang="en-US" sz="2400" dirty="0" smtClean="0"/>
              <a:t>connections.</a:t>
            </a:r>
            <a:endParaRPr lang="en-US" altLang="en-US" sz="2400" dirty="0"/>
          </a:p>
          <a:p>
            <a:pPr lvl="1"/>
            <a:r>
              <a:rPr lang="en-US" altLang="en-US" sz="2400" dirty="0"/>
              <a:t>Provide clients with means of experiencing new accomplishments and internalizing previous </a:t>
            </a:r>
            <a:r>
              <a:rPr lang="en-US" altLang="en-US" sz="2400" dirty="0" smtClean="0"/>
              <a:t>accomplishments.</a:t>
            </a:r>
            <a:endParaRPr lang="en-US" altLang="en-US" sz="2400" dirty="0"/>
          </a:p>
          <a:p>
            <a:pPr lvl="1"/>
            <a:r>
              <a:rPr lang="en-US" altLang="en-US" sz="2400" dirty="0"/>
              <a:t>Helping clients to actively engage in their lives, which can help to reduce depressive </a:t>
            </a:r>
            <a:r>
              <a:rPr lang="en-US" altLang="en-US" sz="2400" dirty="0" smtClean="0"/>
              <a:t>symptoms.</a:t>
            </a:r>
            <a:endParaRPr lang="en-US" altLang="en-US" sz="2400" dirty="0"/>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38</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3105942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Intervene</a:t>
            </a:r>
            <a:endParaRPr lang="en-US" dirty="0"/>
          </a:p>
        </p:txBody>
      </p:sp>
      <p:sp>
        <p:nvSpPr>
          <p:cNvPr id="3" name="Content Placeholder 2"/>
          <p:cNvSpPr>
            <a:spLocks noGrp="1"/>
          </p:cNvSpPr>
          <p:nvPr>
            <p:ph idx="1"/>
          </p:nvPr>
        </p:nvSpPr>
        <p:spPr/>
        <p:txBody>
          <a:bodyPr/>
          <a:lstStyle/>
          <a:p>
            <a:r>
              <a:rPr lang="en-US" altLang="en-US" sz="2800" dirty="0"/>
              <a:t>The best predictor of a return to pre-unemployment levels of mental health is</a:t>
            </a:r>
            <a:r>
              <a:rPr lang="en-US" altLang="en-US" sz="2800" dirty="0" smtClean="0"/>
              <a:t>…</a:t>
            </a:r>
            <a:endParaRPr lang="en-US" altLang="en-US" sz="2800" dirty="0"/>
          </a:p>
          <a:p>
            <a:pPr lvl="1"/>
            <a:r>
              <a:rPr lang="en-US" altLang="en-US" dirty="0"/>
              <a:t>A new job!</a:t>
            </a:r>
          </a:p>
          <a:p>
            <a:r>
              <a:rPr lang="en-US" altLang="en-US" sz="2800" dirty="0"/>
              <a:t>Your skills as a </a:t>
            </a:r>
            <a:r>
              <a:rPr lang="en-US" altLang="en-US" sz="2800" dirty="0" smtClean="0"/>
              <a:t>service provider/career </a:t>
            </a:r>
            <a:r>
              <a:rPr lang="en-US" altLang="en-US" sz="2800" dirty="0"/>
              <a:t>counselor are essential for fully integrative </a:t>
            </a:r>
            <a:r>
              <a:rPr lang="en-US" altLang="en-US" sz="2800" dirty="0" smtClean="0"/>
              <a:t>counseling.</a:t>
            </a:r>
            <a:endParaRPr lang="en-US" altLang="en-US" sz="2800" dirty="0"/>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39</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105718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11852"/>
            <a:ext cx="6096000" cy="914400"/>
          </a:xfrm>
        </p:spPr>
        <p:txBody>
          <a:bodyPr>
            <a:noAutofit/>
          </a:bodyPr>
          <a:lstStyle/>
          <a:p>
            <a:r>
              <a:rPr lang="en-US" sz="3600" dirty="0" smtClean="0"/>
              <a:t>Welcome &amp; Introductions</a:t>
            </a:r>
            <a:endParaRPr lang="en-US" sz="3600"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5" name="Rectangle 4"/>
          <p:cNvSpPr/>
          <p:nvPr/>
        </p:nvSpPr>
        <p:spPr>
          <a:xfrm>
            <a:off x="533400" y="2057400"/>
            <a:ext cx="7086600" cy="1969770"/>
          </a:xfrm>
          <a:prstGeom prst="rect">
            <a:avLst/>
          </a:prstGeom>
        </p:spPr>
        <p:txBody>
          <a:bodyPr wrap="square">
            <a:spAutoFit/>
          </a:bodyPr>
          <a:lstStyle/>
          <a:p>
            <a:pPr marL="457200" indent="-457200">
              <a:spcBef>
                <a:spcPts val="600"/>
              </a:spcBef>
              <a:spcAft>
                <a:spcPts val="600"/>
              </a:spcAft>
              <a:buFont typeface="Wingdings" panose="05000000000000000000" pitchFamily="2" charset="2"/>
              <a:buChar char="§"/>
            </a:pPr>
            <a:r>
              <a:rPr lang="en-US" sz="2800" b="1" dirty="0" smtClean="0"/>
              <a:t>Megan </a:t>
            </a:r>
            <a:r>
              <a:rPr lang="en-US" sz="2800" b="1" dirty="0"/>
              <a:t>Baird, </a:t>
            </a:r>
            <a:r>
              <a:rPr lang="en-US" sz="2800" dirty="0"/>
              <a:t>RTW Policy </a:t>
            </a:r>
            <a:r>
              <a:rPr lang="en-US" sz="2800" dirty="0" smtClean="0"/>
              <a:t>Lead,</a:t>
            </a:r>
            <a:r>
              <a:rPr lang="en-US" sz="2800" b="1" dirty="0" smtClean="0"/>
              <a:t> </a:t>
            </a:r>
            <a:r>
              <a:rPr lang="en-US" sz="2800" dirty="0" smtClean="0"/>
              <a:t>DOL </a:t>
            </a:r>
            <a:r>
              <a:rPr lang="en-US" sz="2800" dirty="0"/>
              <a:t>Division of Strategic </a:t>
            </a:r>
            <a:r>
              <a:rPr lang="en-US" sz="2800" dirty="0" smtClean="0"/>
              <a:t>Investments</a:t>
            </a:r>
          </a:p>
          <a:p>
            <a:pPr marL="457200" lvl="0" indent="-457200">
              <a:spcBef>
                <a:spcPts val="600"/>
              </a:spcBef>
              <a:spcAft>
                <a:spcPts val="600"/>
              </a:spcAft>
              <a:buFont typeface="Wingdings" panose="05000000000000000000" pitchFamily="2" charset="2"/>
              <a:buChar char="§"/>
            </a:pPr>
            <a:r>
              <a:rPr lang="en-US" sz="2800" b="1" dirty="0">
                <a:solidFill>
                  <a:prstClr val="black"/>
                </a:solidFill>
              </a:rPr>
              <a:t>Jen Swidler,</a:t>
            </a:r>
            <a:r>
              <a:rPr lang="en-US" sz="2800" dirty="0">
                <a:solidFill>
                  <a:prstClr val="black"/>
                </a:solidFill>
              </a:rPr>
              <a:t> RTW Technical Assistance </a:t>
            </a:r>
            <a:r>
              <a:rPr lang="en-US" sz="2800" dirty="0" smtClean="0">
                <a:solidFill>
                  <a:prstClr val="black"/>
                </a:solidFill>
              </a:rPr>
              <a:t>Coach</a:t>
            </a:r>
            <a:endParaRPr lang="en-US" sz="2800" dirty="0">
              <a:solidFill>
                <a:prstClr val="black"/>
              </a:solidFill>
            </a:endParaRPr>
          </a:p>
        </p:txBody>
      </p:sp>
      <p:sp>
        <p:nvSpPr>
          <p:cNvPr id="11" name="Rectangle 10"/>
          <p:cNvSpPr/>
          <p:nvPr/>
        </p:nvSpPr>
        <p:spPr>
          <a:xfrm>
            <a:off x="529856" y="1432187"/>
            <a:ext cx="4956544" cy="584775"/>
          </a:xfrm>
          <a:prstGeom prst="rect">
            <a:avLst/>
          </a:prstGeom>
        </p:spPr>
        <p:txBody>
          <a:bodyPr wrap="square">
            <a:spAutoFit/>
          </a:bodyPr>
          <a:lstStyle/>
          <a:p>
            <a:r>
              <a:rPr lang="en-US" sz="3200" b="1" dirty="0" smtClean="0">
                <a:solidFill>
                  <a:schemeClr val="accent5">
                    <a:lumMod val="75000"/>
                  </a:schemeClr>
                </a:solidFill>
                <a:effectLst>
                  <a:outerShdw blurRad="38100" dist="38100" dir="2700000" algn="tl">
                    <a:srgbClr val="000000">
                      <a:alpha val="43137"/>
                    </a:srgbClr>
                  </a:outerShdw>
                </a:effectLst>
                <a:latin typeface="Candara" pitchFamily="34" charset="0"/>
              </a:rPr>
              <a:t>Moderator and Facilitator:</a:t>
            </a:r>
            <a:endParaRPr lang="en-US" sz="3200" b="1" dirty="0">
              <a:solidFill>
                <a:schemeClr val="accent5">
                  <a:lumMod val="75000"/>
                </a:schemeClr>
              </a:solidFill>
              <a:effectLst>
                <a:outerShdw blurRad="38100" dist="38100" dir="2700000" algn="tl">
                  <a:srgbClr val="000000">
                    <a:alpha val="43137"/>
                  </a:srgbClr>
                </a:outerShdw>
              </a:effectLst>
              <a:latin typeface="Candara" pitchFamily="34" charset="0"/>
            </a:endParaRPr>
          </a:p>
        </p:txBody>
      </p:sp>
      <p:sp>
        <p:nvSpPr>
          <p:cNvPr id="12" name="Rectangle 11"/>
          <p:cNvSpPr/>
          <p:nvPr/>
        </p:nvSpPr>
        <p:spPr>
          <a:xfrm>
            <a:off x="472221" y="4267200"/>
            <a:ext cx="4016490" cy="584775"/>
          </a:xfrm>
          <a:prstGeom prst="rect">
            <a:avLst/>
          </a:prstGeom>
        </p:spPr>
        <p:txBody>
          <a:bodyPr wrap="square">
            <a:spAutoFit/>
          </a:bodyPr>
          <a:lstStyle/>
          <a:p>
            <a:r>
              <a:rPr lang="en-US" sz="3200" b="1" dirty="0" smtClean="0">
                <a:solidFill>
                  <a:schemeClr val="accent5">
                    <a:lumMod val="75000"/>
                  </a:schemeClr>
                </a:solidFill>
                <a:effectLst>
                  <a:outerShdw blurRad="38100" dist="38100" dir="2700000" algn="tl">
                    <a:srgbClr val="000000">
                      <a:alpha val="43137"/>
                    </a:srgbClr>
                  </a:outerShdw>
                </a:effectLst>
                <a:latin typeface="Candara" pitchFamily="34" charset="0"/>
              </a:rPr>
              <a:t>Guest Speaker:</a:t>
            </a:r>
            <a:endParaRPr lang="en-US" sz="3200" b="1" dirty="0">
              <a:solidFill>
                <a:schemeClr val="accent5">
                  <a:lumMod val="75000"/>
                </a:schemeClr>
              </a:solidFill>
              <a:effectLst>
                <a:outerShdw blurRad="38100" dist="38100" dir="2700000" algn="tl">
                  <a:srgbClr val="000000">
                    <a:alpha val="43137"/>
                  </a:srgbClr>
                </a:outerShdw>
              </a:effectLst>
              <a:latin typeface="Candara" pitchFamily="34" charset="0"/>
            </a:endParaRPr>
          </a:p>
        </p:txBody>
      </p:sp>
      <p:sp>
        <p:nvSpPr>
          <p:cNvPr id="15" name="Rectangle 14"/>
          <p:cNvSpPr/>
          <p:nvPr/>
        </p:nvSpPr>
        <p:spPr>
          <a:xfrm>
            <a:off x="533400" y="4883873"/>
            <a:ext cx="8305800" cy="1384995"/>
          </a:xfrm>
          <a:prstGeom prst="rect">
            <a:avLst/>
          </a:prstGeom>
        </p:spPr>
        <p:txBody>
          <a:bodyPr wrap="square">
            <a:spAutoFit/>
          </a:bodyPr>
          <a:lstStyle/>
          <a:p>
            <a:pPr marL="457200" lvl="0" indent="-457200">
              <a:spcBef>
                <a:spcPts val="600"/>
              </a:spcBef>
              <a:spcAft>
                <a:spcPts val="600"/>
              </a:spcAft>
              <a:buFont typeface="Wingdings" panose="05000000000000000000" pitchFamily="2" charset="2"/>
              <a:buChar char="§"/>
            </a:pPr>
            <a:r>
              <a:rPr lang="en-US" sz="2800" b="1" dirty="0" smtClean="0">
                <a:solidFill>
                  <a:prstClr val="black"/>
                </a:solidFill>
              </a:rPr>
              <a:t>Dr</a:t>
            </a:r>
            <a:r>
              <a:rPr lang="en-US" sz="2800" b="1" dirty="0">
                <a:solidFill>
                  <a:prstClr val="black"/>
                </a:solidFill>
              </a:rPr>
              <a:t>. David </a:t>
            </a:r>
            <a:r>
              <a:rPr lang="en-US" sz="2800" b="1" dirty="0" err="1">
                <a:solidFill>
                  <a:prstClr val="black"/>
                </a:solidFill>
              </a:rPr>
              <a:t>Blustein</a:t>
            </a:r>
            <a:r>
              <a:rPr lang="en-US" sz="2800" b="1" dirty="0">
                <a:solidFill>
                  <a:prstClr val="black"/>
                </a:solidFill>
              </a:rPr>
              <a:t>, </a:t>
            </a:r>
            <a:r>
              <a:rPr lang="en-US" sz="2800" dirty="0">
                <a:solidFill>
                  <a:prstClr val="black"/>
                </a:solidFill>
              </a:rPr>
              <a:t>Professor, Boston College, Department of Counseling, Developmental, and Educational </a:t>
            </a:r>
            <a:r>
              <a:rPr lang="en-US" sz="2800" dirty="0" smtClean="0">
                <a:solidFill>
                  <a:prstClr val="black"/>
                </a:solidFill>
              </a:rPr>
              <a:t>Psychology</a:t>
            </a:r>
          </a:p>
        </p:txBody>
      </p:sp>
    </p:spTree>
    <p:extLst>
      <p:ext uri="{BB962C8B-B14F-4D97-AF65-F5344CB8AC3E}">
        <p14:creationId xmlns:p14="http://schemas.microsoft.com/office/powerpoint/2010/main" val="454293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Intervene</a:t>
            </a:r>
            <a:endParaRPr lang="en-US" dirty="0"/>
          </a:p>
        </p:txBody>
      </p:sp>
      <p:sp>
        <p:nvSpPr>
          <p:cNvPr id="3" name="Content Placeholder 2"/>
          <p:cNvSpPr>
            <a:spLocks noGrp="1"/>
          </p:cNvSpPr>
          <p:nvPr>
            <p:ph idx="1"/>
          </p:nvPr>
        </p:nvSpPr>
        <p:spPr/>
        <p:txBody>
          <a:bodyPr/>
          <a:lstStyle/>
          <a:p>
            <a:r>
              <a:rPr lang="en-US" altLang="en-US" sz="2800" dirty="0"/>
              <a:t>Supporting an active, engaged, and creative job search</a:t>
            </a:r>
          </a:p>
          <a:p>
            <a:pPr lvl="1"/>
            <a:r>
              <a:rPr lang="en-US" altLang="en-US" sz="2400" dirty="0"/>
              <a:t>Review latest approaches that are working</a:t>
            </a:r>
          </a:p>
          <a:p>
            <a:pPr lvl="1"/>
            <a:r>
              <a:rPr lang="en-US" altLang="en-US" sz="2400" dirty="0"/>
              <a:t>Networking</a:t>
            </a:r>
          </a:p>
          <a:p>
            <a:pPr lvl="1"/>
            <a:r>
              <a:rPr lang="en-US" altLang="en-US" sz="2400" dirty="0"/>
              <a:t>Assess transferable skills</a:t>
            </a:r>
          </a:p>
          <a:p>
            <a:pPr lvl="1"/>
            <a:r>
              <a:rPr lang="en-US" altLang="en-US" sz="2400" dirty="0"/>
              <a:t>Skills </a:t>
            </a:r>
            <a:r>
              <a:rPr lang="en-US" altLang="en-US" sz="2400" dirty="0" smtClean="0"/>
              <a:t>development…Critical </a:t>
            </a:r>
            <a:r>
              <a:rPr lang="en-US" altLang="en-US" sz="2400" dirty="0"/>
              <a:t>for the 21</a:t>
            </a:r>
            <a:r>
              <a:rPr lang="en-US" altLang="en-US" sz="2400" baseline="30000" dirty="0"/>
              <a:t>st</a:t>
            </a:r>
            <a:r>
              <a:rPr lang="en-US" altLang="en-US" sz="2400" dirty="0"/>
              <a:t> century</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40</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3556783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Access</a:t>
            </a:r>
            <a:endParaRPr lang="en-US" dirty="0"/>
          </a:p>
        </p:txBody>
      </p:sp>
      <p:sp>
        <p:nvSpPr>
          <p:cNvPr id="3" name="Content Placeholder 2"/>
          <p:cNvSpPr>
            <a:spLocks noGrp="1"/>
          </p:cNvSpPr>
          <p:nvPr>
            <p:ph idx="1"/>
          </p:nvPr>
        </p:nvSpPr>
        <p:spPr/>
        <p:txBody>
          <a:bodyPr/>
          <a:lstStyle/>
          <a:p>
            <a:r>
              <a:rPr lang="en-US" altLang="en-US" sz="2800" dirty="0"/>
              <a:t>We cannot do this hard work alone.</a:t>
            </a:r>
          </a:p>
          <a:p>
            <a:pPr lvl="1"/>
            <a:r>
              <a:rPr lang="en-US" altLang="en-US" sz="2400" dirty="0"/>
              <a:t>Help clients locate support groups, job clubs, and the </a:t>
            </a:r>
            <a:r>
              <a:rPr lang="en-US" altLang="en-US" sz="2400" dirty="0" smtClean="0"/>
              <a:t>like.</a:t>
            </a:r>
            <a:endParaRPr lang="en-US" altLang="en-US" sz="2400" dirty="0"/>
          </a:p>
          <a:p>
            <a:pPr lvl="1"/>
            <a:r>
              <a:rPr lang="en-US" altLang="en-US" sz="2400" dirty="0"/>
              <a:t>Connect clients to One-Stop Career Centers and other career service agencies in your </a:t>
            </a:r>
            <a:r>
              <a:rPr lang="en-US" altLang="en-US" sz="2400" dirty="0" smtClean="0"/>
              <a:t>area.</a:t>
            </a:r>
            <a:endParaRPr lang="en-US" altLang="en-US" sz="2400" dirty="0"/>
          </a:p>
          <a:p>
            <a:pPr lvl="1"/>
            <a:r>
              <a:rPr lang="en-US" altLang="en-US" sz="2400" dirty="0"/>
              <a:t>Connect clients to sources of training and skills </a:t>
            </a:r>
            <a:r>
              <a:rPr lang="en-US" altLang="en-US" sz="2400" dirty="0" smtClean="0"/>
              <a:t>development.</a:t>
            </a:r>
            <a:endParaRPr lang="en-US" altLang="en-US" sz="2400" dirty="0"/>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41</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3686025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Access</a:t>
            </a:r>
            <a:endParaRPr lang="en-US" dirty="0"/>
          </a:p>
        </p:txBody>
      </p:sp>
      <p:sp>
        <p:nvSpPr>
          <p:cNvPr id="7" name="Content Placeholder 6"/>
          <p:cNvSpPr>
            <a:spLocks noGrp="1"/>
          </p:cNvSpPr>
          <p:nvPr>
            <p:ph sz="half" idx="2"/>
          </p:nvPr>
        </p:nvSpPr>
        <p:spPr/>
        <p:txBody>
          <a:bodyPr/>
          <a:lstStyle/>
          <a:p>
            <a:r>
              <a:rPr lang="en-US" altLang="en-US" dirty="0"/>
              <a:t>Social support…</a:t>
            </a:r>
          </a:p>
          <a:p>
            <a:r>
              <a:rPr lang="en-US" altLang="en-US" dirty="0"/>
              <a:t>Social support…</a:t>
            </a:r>
          </a:p>
          <a:p>
            <a:r>
              <a:rPr lang="en-US" altLang="en-US" dirty="0"/>
              <a:t>Social </a:t>
            </a:r>
            <a:r>
              <a:rPr lang="en-US" altLang="en-US" dirty="0" smtClean="0"/>
              <a:t>support!</a:t>
            </a:r>
            <a:endParaRPr lang="en-US" altLang="en-US" dirty="0"/>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42</a:t>
            </a:fld>
            <a:endParaRPr lang="en-US" dirty="0"/>
          </a:p>
        </p:txBody>
      </p:sp>
      <p:pic>
        <p:nvPicPr>
          <p:cNvPr id="10"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303712" y="1893507"/>
            <a:ext cx="4459288" cy="3344466"/>
          </a:xfrm>
          <a:noFill/>
        </p:spPr>
      </p:pic>
      <p:sp>
        <p:nvSpPr>
          <p:cNvPr id="8"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3995429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Evaluate</a:t>
            </a:r>
            <a:endParaRPr lang="en-US" dirty="0"/>
          </a:p>
        </p:txBody>
      </p:sp>
      <p:sp>
        <p:nvSpPr>
          <p:cNvPr id="3" name="Content Placeholder 2"/>
          <p:cNvSpPr>
            <a:spLocks noGrp="1"/>
          </p:cNvSpPr>
          <p:nvPr>
            <p:ph idx="1"/>
          </p:nvPr>
        </p:nvSpPr>
        <p:spPr/>
        <p:txBody>
          <a:bodyPr/>
          <a:lstStyle/>
          <a:p>
            <a:r>
              <a:rPr lang="en-US" altLang="en-US" sz="2800" dirty="0"/>
              <a:t>We cannot control the job market and we should not take the blame for clients’ ongoing struggles to find work.</a:t>
            </a:r>
          </a:p>
          <a:p>
            <a:r>
              <a:rPr lang="en-US" altLang="en-US" sz="2800" dirty="0"/>
              <a:t>We need to be careful about vicarious </a:t>
            </a:r>
            <a:r>
              <a:rPr lang="en-US" altLang="en-US" sz="2800" dirty="0" smtClean="0"/>
              <a:t>traumatization.</a:t>
            </a:r>
            <a:endParaRPr lang="en-US" altLang="en-US" sz="2800" dirty="0"/>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43</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112643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Evaluate</a:t>
            </a:r>
            <a:endParaRPr lang="en-US" dirty="0"/>
          </a:p>
        </p:txBody>
      </p:sp>
      <p:sp>
        <p:nvSpPr>
          <p:cNvPr id="3" name="Content Placeholder 2"/>
          <p:cNvSpPr>
            <a:spLocks noGrp="1"/>
          </p:cNvSpPr>
          <p:nvPr>
            <p:ph idx="1"/>
          </p:nvPr>
        </p:nvSpPr>
        <p:spPr/>
        <p:txBody>
          <a:bodyPr/>
          <a:lstStyle/>
          <a:p>
            <a:r>
              <a:rPr lang="en-US" altLang="en-US" sz="2800" dirty="0"/>
              <a:t>Consider…</a:t>
            </a:r>
          </a:p>
          <a:p>
            <a:pPr lvl="1"/>
            <a:r>
              <a:rPr lang="en-US" altLang="en-US" sz="2400" dirty="0"/>
              <a:t>What seemed to help with a given client?</a:t>
            </a:r>
          </a:p>
          <a:p>
            <a:pPr lvl="1"/>
            <a:r>
              <a:rPr lang="en-US" altLang="en-US" sz="2400" dirty="0"/>
              <a:t>Continue to explore the literature to learn about evidence-based </a:t>
            </a:r>
            <a:r>
              <a:rPr lang="en-US" altLang="en-US" sz="2400" dirty="0" smtClean="0"/>
              <a:t>practices.</a:t>
            </a:r>
            <a:endParaRPr lang="en-US" altLang="en-US" sz="2400" dirty="0"/>
          </a:p>
          <a:p>
            <a:pPr lvl="1"/>
            <a:r>
              <a:rPr lang="en-US" altLang="en-US" sz="2400" dirty="0"/>
              <a:t>Share your wisdom and insights with the career counseling </a:t>
            </a:r>
            <a:r>
              <a:rPr lang="en-US" altLang="en-US" sz="2400" dirty="0" smtClean="0"/>
              <a:t>community.</a:t>
            </a:r>
            <a:endParaRPr lang="en-US" altLang="en-US" sz="2400" dirty="0"/>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44</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23064314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Closing Comments</a:t>
            </a:r>
            <a:endParaRPr lang="en-US" dirty="0"/>
          </a:p>
        </p:txBody>
      </p:sp>
      <p:sp>
        <p:nvSpPr>
          <p:cNvPr id="3" name="Content Placeholder 2"/>
          <p:cNvSpPr>
            <a:spLocks noGrp="1"/>
          </p:cNvSpPr>
          <p:nvPr>
            <p:ph idx="1"/>
          </p:nvPr>
        </p:nvSpPr>
        <p:spPr/>
        <p:txBody>
          <a:bodyPr>
            <a:normAutofit/>
          </a:bodyPr>
          <a:lstStyle/>
          <a:p>
            <a:r>
              <a:rPr lang="en-US" altLang="en-US" sz="2800" dirty="0"/>
              <a:t>Let’s give an unemployed person an opportunity to </a:t>
            </a:r>
            <a:r>
              <a:rPr lang="en-US" altLang="en-US" sz="2800" dirty="0" smtClean="0"/>
              <a:t>conclude:</a:t>
            </a:r>
            <a:endParaRPr lang="en-US" altLang="en-US" sz="2800" dirty="0"/>
          </a:p>
          <a:p>
            <a:pPr marL="400050" lvl="1" indent="0">
              <a:buNone/>
            </a:pPr>
            <a:r>
              <a:rPr lang="en-US" altLang="en-US" sz="2400" i="1" dirty="0">
                <a:latin typeface="Cambria" panose="02040503050406030204" pitchFamily="18" charset="0"/>
              </a:rPr>
              <a:t>“I never thought I’d be at this stage now because I, I thought I’d throw in the towel, but I’ve always been a fighter. I come from a strong family. I know strong people</a:t>
            </a:r>
            <a:r>
              <a:rPr lang="en-US" altLang="en-US" sz="2400" b="1" i="1" dirty="0">
                <a:latin typeface="Cambria" panose="02040503050406030204" pitchFamily="18" charset="0"/>
              </a:rPr>
              <a:t> </a:t>
            </a:r>
            <a:r>
              <a:rPr lang="en-US" altLang="en-US" sz="2400" i="1" dirty="0">
                <a:latin typeface="Cambria" panose="02040503050406030204" pitchFamily="18" charset="0"/>
              </a:rPr>
              <a:t>and I can’t let</a:t>
            </a:r>
            <a:r>
              <a:rPr lang="en-US" altLang="en-US" sz="2400" b="1" i="1" dirty="0">
                <a:latin typeface="Cambria" panose="02040503050406030204" pitchFamily="18" charset="0"/>
              </a:rPr>
              <a:t> </a:t>
            </a:r>
            <a:r>
              <a:rPr lang="en-US" altLang="en-US" sz="2400" i="1" dirty="0">
                <a:latin typeface="Cambria" panose="02040503050406030204" pitchFamily="18" charset="0"/>
              </a:rPr>
              <a:t>myself down. Society has let me down but I can’t let society define me. I can’t let unemployment define me</a:t>
            </a:r>
            <a:r>
              <a:rPr lang="en-US" altLang="en-US" sz="2400" i="1" dirty="0" smtClean="0">
                <a:latin typeface="Cambria" panose="02040503050406030204" pitchFamily="18" charset="0"/>
              </a:rPr>
              <a:t>.”</a:t>
            </a:r>
            <a:endParaRPr lang="en-US" altLang="en-US" sz="2400" i="1" dirty="0">
              <a:latin typeface="Cambria" panose="02040503050406030204" pitchFamily="18" charset="0"/>
            </a:endParaRPr>
          </a:p>
          <a:p>
            <a:pPr lvl="1"/>
            <a:r>
              <a:rPr lang="en-US" altLang="en-US" sz="1800" dirty="0" smtClean="0"/>
              <a:t>Boston </a:t>
            </a:r>
            <a:r>
              <a:rPr lang="en-US" altLang="en-US" sz="1800" dirty="0"/>
              <a:t>College Unemployment Project </a:t>
            </a:r>
            <a:r>
              <a:rPr lang="en-US" altLang="en-US" sz="1800" dirty="0" smtClean="0"/>
              <a:t>participant</a:t>
            </a:r>
            <a:endParaRPr lang="en-US" altLang="en-US" sz="1800"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45</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20024762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1066800"/>
          </a:xfrm>
        </p:spPr>
        <p:txBody>
          <a:bodyPr/>
          <a:lstStyle/>
          <a:p>
            <a:pPr algn="r"/>
            <a:r>
              <a:rPr lang="en-US" dirty="0"/>
              <a:t>Please enter </a:t>
            </a:r>
            <a:r>
              <a:rPr lang="en-US" dirty="0" smtClean="0"/>
              <a:t>questions in </a:t>
            </a:r>
            <a:r>
              <a:rPr lang="en-US" dirty="0"/>
              <a:t>the Chat Room!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3" name="Slide Number Placeholder 2"/>
          <p:cNvSpPr>
            <a:spLocks noGrp="1"/>
          </p:cNvSpPr>
          <p:nvPr>
            <p:ph type="sldNum" sz="quarter" idx="12"/>
          </p:nvPr>
        </p:nvSpPr>
        <p:spPr/>
        <p:txBody>
          <a:bodyPr/>
          <a:lstStyle/>
          <a:p>
            <a:fld id="{01723B91-CE10-4F20-890A-0852E2246859}" type="slidenum">
              <a:rPr lang="en-US" smtClean="0"/>
              <a:pPr/>
              <a:t>46</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35632321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Follow-Up Roundtable Discussion</a:t>
            </a:r>
            <a:endParaRPr lang="en-US" dirty="0"/>
          </a:p>
        </p:txBody>
      </p:sp>
      <p:sp>
        <p:nvSpPr>
          <p:cNvPr id="3" name="Content Placeholder 2"/>
          <p:cNvSpPr>
            <a:spLocks noGrp="1"/>
          </p:cNvSpPr>
          <p:nvPr>
            <p:ph idx="1"/>
          </p:nvPr>
        </p:nvSpPr>
        <p:spPr>
          <a:xfrm>
            <a:off x="457200" y="1295400"/>
            <a:ext cx="7924800" cy="5257800"/>
          </a:xfrm>
        </p:spPr>
        <p:txBody>
          <a:bodyPr>
            <a:normAutofit/>
          </a:bodyPr>
          <a:lstStyle/>
          <a:p>
            <a:pPr marL="0" indent="0" algn="ctr">
              <a:buNone/>
            </a:pPr>
            <a:r>
              <a:rPr lang="en-US" altLang="en-US" sz="2400" b="1" dirty="0" smtClean="0"/>
              <a:t>LTU Subject Matter Deep Dive! </a:t>
            </a:r>
          </a:p>
          <a:p>
            <a:pPr marL="0" indent="0" algn="ctr">
              <a:buNone/>
            </a:pPr>
            <a:r>
              <a:rPr lang="en-US" altLang="en-US" sz="2400" b="1" dirty="0" smtClean="0"/>
              <a:t>Follow-Up Roundtable Discussion with Dr. </a:t>
            </a:r>
            <a:r>
              <a:rPr lang="en-US" altLang="en-US" sz="2400" b="1" dirty="0" err="1" smtClean="0"/>
              <a:t>Blustein</a:t>
            </a:r>
            <a:endParaRPr lang="en-US" altLang="en-US" sz="2400" b="1" dirty="0" smtClean="0"/>
          </a:p>
          <a:p>
            <a:pPr marL="0" lvl="1" indent="0" algn="ctr">
              <a:buNone/>
            </a:pPr>
            <a:r>
              <a:rPr lang="en-US" altLang="en-US" b="1" dirty="0" smtClean="0">
                <a:solidFill>
                  <a:srgbClr val="FF0000"/>
                </a:solidFill>
              </a:rPr>
              <a:t>July </a:t>
            </a:r>
            <a:r>
              <a:rPr lang="en-US" altLang="en-US" b="1" dirty="0">
                <a:solidFill>
                  <a:srgbClr val="FF0000"/>
                </a:solidFill>
              </a:rPr>
              <a:t>22, 2015 at 3:00 p.m. Eastern</a:t>
            </a:r>
            <a:r>
              <a:rPr lang="en-US" altLang="en-US" b="1" dirty="0" smtClean="0">
                <a:solidFill>
                  <a:srgbClr val="FF0000"/>
                </a:solidFill>
              </a:rPr>
              <a:t>.</a:t>
            </a:r>
            <a:endParaRPr lang="en-US" altLang="en-US" sz="2400" dirty="0" smtClean="0"/>
          </a:p>
          <a:p>
            <a:r>
              <a:rPr lang="en-US" altLang="en-US" sz="2400" dirty="0"/>
              <a:t>Bring </a:t>
            </a:r>
            <a:r>
              <a:rPr lang="en-US" altLang="en-US" sz="2400" dirty="0" smtClean="0"/>
              <a:t>your </a:t>
            </a:r>
            <a:r>
              <a:rPr lang="en-US" altLang="en-US" sz="2400" dirty="0"/>
              <a:t>questions and </a:t>
            </a:r>
            <a:r>
              <a:rPr lang="en-US" altLang="en-US" sz="2400" dirty="0" smtClean="0"/>
              <a:t>comments in a lively follow-up discussion on the information presented during today’s webinar.</a:t>
            </a:r>
          </a:p>
          <a:p>
            <a:r>
              <a:rPr lang="en-US" altLang="en-US" sz="2400" dirty="0" smtClean="0"/>
              <a:t>Hear from fellow grantees with robust mental health programs.</a:t>
            </a:r>
          </a:p>
          <a:p>
            <a:pPr lvl="1"/>
            <a:r>
              <a:rPr lang="en-US" altLang="en-US" sz="2000" dirty="0"/>
              <a:t>Anne Arundel Workforce Development </a:t>
            </a:r>
            <a:r>
              <a:rPr lang="en-US" altLang="en-US" sz="2000" dirty="0" smtClean="0"/>
              <a:t>Corporation</a:t>
            </a:r>
          </a:p>
          <a:p>
            <a:pPr lvl="1"/>
            <a:r>
              <a:rPr lang="en-US" altLang="en-US" sz="2000" dirty="0" smtClean="0"/>
              <a:t>Jewish Vocational Services</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47</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19241160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0"/>
            <a:ext cx="4114800" cy="1066800"/>
          </a:xfrm>
        </p:spPr>
        <p:txBody>
          <a:bodyPr>
            <a:normAutofit/>
          </a:bodyPr>
          <a:lstStyle/>
          <a:p>
            <a:pPr algn="r"/>
            <a:r>
              <a:rPr lang="en-US" sz="3600" dirty="0" smtClean="0">
                <a:latin typeface="Candara" panose="020E0502030303020204" pitchFamily="34" charset="0"/>
              </a:rPr>
              <a:t>DOL Contacts</a:t>
            </a:r>
            <a:endParaRPr lang="en-US" sz="3600" dirty="0">
              <a:latin typeface="Candara" panose="020E0502030303020204" pitchFamily="34" charset="0"/>
            </a:endParaRPr>
          </a:p>
        </p:txBody>
      </p:sp>
      <p:sp>
        <p:nvSpPr>
          <p:cNvPr id="5" name="Pentagon 4"/>
          <p:cNvSpPr/>
          <p:nvPr/>
        </p:nvSpPr>
        <p:spPr>
          <a:xfrm>
            <a:off x="258655" y="1600200"/>
            <a:ext cx="6096000" cy="3746206"/>
          </a:xfrm>
          <a:prstGeom prst="homePlate">
            <a:avLst>
              <a:gd name="adj" fmla="val 45014"/>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400" b="1" cap="small" dirty="0" smtClean="0">
                <a:ln w="17780" cmpd="sng">
                  <a:noFill/>
                  <a:prstDash val="solid"/>
                  <a:miter lim="800000"/>
                </a:ln>
                <a:solidFill>
                  <a:srgbClr val="C00000"/>
                </a:solidFill>
              </a:rPr>
              <a:t>Dr. David </a:t>
            </a:r>
            <a:r>
              <a:rPr lang="en-US" sz="2400" b="1" cap="small" dirty="0" err="1" smtClean="0">
                <a:ln w="17780" cmpd="sng">
                  <a:noFill/>
                  <a:prstDash val="solid"/>
                  <a:miter lim="800000"/>
                </a:ln>
                <a:solidFill>
                  <a:srgbClr val="C00000"/>
                </a:solidFill>
              </a:rPr>
              <a:t>Blustein</a:t>
            </a:r>
            <a:r>
              <a:rPr lang="en-US" sz="2400" b="1" cap="small" dirty="0" smtClean="0">
                <a:ln w="17780" cmpd="sng">
                  <a:noFill/>
                  <a:prstDash val="solid"/>
                  <a:miter lim="800000"/>
                </a:ln>
                <a:solidFill>
                  <a:srgbClr val="C00000"/>
                </a:solidFill>
              </a:rPr>
              <a:t> </a:t>
            </a:r>
          </a:p>
          <a:p>
            <a:pPr lvl="1" algn="ctr"/>
            <a:r>
              <a:rPr lang="en-US" altLang="en-US" b="1" dirty="0" smtClean="0">
                <a:hlinkClick r:id="rId3"/>
              </a:rPr>
              <a:t>David.Blustein@bc.edu</a:t>
            </a:r>
            <a:r>
              <a:rPr lang="en-US" altLang="en-US" b="1" dirty="0" smtClean="0"/>
              <a:t> </a:t>
            </a:r>
            <a:endParaRPr lang="en-US" sz="1600" b="1" dirty="0" smtClean="0">
              <a:solidFill>
                <a:srgbClr val="C00000"/>
              </a:solidFill>
            </a:endParaRPr>
          </a:p>
          <a:p>
            <a:pPr algn="ctr">
              <a:spcBef>
                <a:spcPts val="600"/>
              </a:spcBef>
            </a:pPr>
            <a:endParaRPr lang="en-US" b="1" dirty="0" smtClean="0">
              <a:solidFill>
                <a:srgbClr val="C00000"/>
              </a:solidFill>
            </a:endParaRPr>
          </a:p>
          <a:p>
            <a:pPr algn="ctr">
              <a:spcBef>
                <a:spcPts val="600"/>
              </a:spcBef>
            </a:pPr>
            <a:r>
              <a:rPr lang="en-US" b="1" dirty="0" smtClean="0">
                <a:solidFill>
                  <a:srgbClr val="C00000"/>
                </a:solidFill>
              </a:rPr>
              <a:t>Your  Federal Project Officer, DOL National Office and Technical Assistance Providers</a:t>
            </a:r>
          </a:p>
          <a:p>
            <a:pPr algn="ctr">
              <a:spcBef>
                <a:spcPts val="600"/>
              </a:spcBef>
            </a:pPr>
            <a:r>
              <a:rPr lang="en-US" b="1" dirty="0" smtClean="0">
                <a:solidFill>
                  <a:srgbClr val="C00000"/>
                </a:solidFill>
              </a:rPr>
              <a:t>Ready to Work Grantee Mailbox</a:t>
            </a:r>
          </a:p>
          <a:p>
            <a:pPr algn="ctr"/>
            <a:r>
              <a:rPr lang="en-US" b="1" dirty="0" smtClean="0">
                <a:solidFill>
                  <a:srgbClr val="C00000"/>
                </a:solidFill>
                <a:hlinkClick r:id="rId4"/>
              </a:rPr>
              <a:t>RTW@dol.gov</a:t>
            </a:r>
            <a:r>
              <a:rPr lang="en-US" b="1" dirty="0" smtClean="0">
                <a:solidFill>
                  <a:srgbClr val="C00000"/>
                </a:solidFill>
              </a:rPr>
              <a:t> </a:t>
            </a:r>
          </a:p>
        </p:txBody>
      </p:sp>
      <p:sp>
        <p:nvSpPr>
          <p:cNvPr id="3" name="Slide Number Placeholder 2"/>
          <p:cNvSpPr>
            <a:spLocks noGrp="1"/>
          </p:cNvSpPr>
          <p:nvPr>
            <p:ph type="sldNum" sz="quarter" idx="12"/>
          </p:nvPr>
        </p:nvSpPr>
        <p:spPr/>
        <p:txBody>
          <a:bodyPr/>
          <a:lstStyle/>
          <a:p>
            <a:fld id="{01723B91-CE10-4F20-890A-0852E2246859}" type="slidenum">
              <a:rPr lang="en-US" smtClean="0"/>
              <a:pPr/>
              <a:t>48</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8" name="Picture 7" descr="C:\Users\Susan\Documents\Telling Your Story, LLC\HIP\HIP_logoFinalHero_WINNER_small.jpg"/>
          <p:cNvPicPr/>
          <p:nvPr/>
        </p:nvPicPr>
        <p:blipFill>
          <a:blip r:embed="rId5">
            <a:extLst>
              <a:ext uri="{28A0092B-C50C-407E-A947-70E740481C1C}">
                <a14:useLocalDpi xmlns:a14="http://schemas.microsoft.com/office/drawing/2010/main" val="0"/>
              </a:ext>
            </a:extLst>
          </a:blip>
          <a:srcRect/>
          <a:stretch>
            <a:fillRect/>
          </a:stretch>
        </p:blipFill>
        <p:spPr bwMode="auto">
          <a:xfrm>
            <a:off x="125776" y="152400"/>
            <a:ext cx="1482090" cy="790575"/>
          </a:xfrm>
          <a:prstGeom prst="rect">
            <a:avLst/>
          </a:prstGeom>
          <a:noFill/>
          <a:ln>
            <a:noFill/>
          </a:ln>
        </p:spPr>
      </p:pic>
      <p:pic>
        <p:nvPicPr>
          <p:cNvPr id="9" name="Picture 2" descr="C:\Users\calimquim.ayreen\AppData\Local\Microsoft\Windows\Temporary Internet Files\Content.IE5\ZUV6GE68\emailwid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376" y="2183296"/>
            <a:ext cx="2554879" cy="2696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053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42"/>
            <a:ext cx="9144000" cy="1066800"/>
          </a:xfrm>
        </p:spPr>
        <p:txBody>
          <a:bodyPr/>
          <a:lstStyle/>
          <a:p>
            <a:r>
              <a:rPr lang="en-US" dirty="0" smtClean="0"/>
              <a:t>Agenda: </a:t>
            </a:r>
            <a:br>
              <a:rPr lang="en-US" dirty="0" smtClean="0"/>
            </a:br>
            <a:r>
              <a:rPr lang="en-US" dirty="0" smtClean="0"/>
              <a:t>Enhancing Connections</a:t>
            </a:r>
            <a:endParaRPr lang="en-US" dirty="0"/>
          </a:p>
        </p:txBody>
      </p:sp>
      <p:sp>
        <p:nvSpPr>
          <p:cNvPr id="6" name="Content Placeholder 5"/>
          <p:cNvSpPr>
            <a:spLocks noGrp="1"/>
          </p:cNvSpPr>
          <p:nvPr>
            <p:ph idx="1"/>
          </p:nvPr>
        </p:nvSpPr>
        <p:spPr/>
        <p:txBody>
          <a:bodyPr/>
          <a:lstStyle/>
          <a:p>
            <a:r>
              <a:rPr lang="en-US" altLang="en-US" sz="2400" dirty="0"/>
              <a:t>Setting the stage:</a:t>
            </a:r>
          </a:p>
          <a:p>
            <a:pPr lvl="1"/>
            <a:r>
              <a:rPr lang="en-US" altLang="en-US" sz="2400" dirty="0"/>
              <a:t>Enhancing our empathic connection to our unemployed clients</a:t>
            </a:r>
          </a:p>
          <a:p>
            <a:r>
              <a:rPr lang="en-US" altLang="en-US" sz="2400" dirty="0"/>
              <a:t>Exploring the connection between unemployment and mental health</a:t>
            </a:r>
          </a:p>
          <a:p>
            <a:pPr lvl="1"/>
            <a:r>
              <a:rPr lang="en-US" altLang="en-US" sz="2400" dirty="0"/>
              <a:t>What does research tell us?</a:t>
            </a:r>
          </a:p>
          <a:p>
            <a:pPr lvl="1"/>
            <a:r>
              <a:rPr lang="en-US" altLang="en-US" sz="2400" dirty="0"/>
              <a:t>What do unemployed folks tell us?</a:t>
            </a:r>
          </a:p>
          <a:p>
            <a:endParaRPr lang="en-US" dirty="0"/>
          </a:p>
        </p:txBody>
      </p:sp>
      <p:sp>
        <p:nvSpPr>
          <p:cNvPr id="5" name="Footer Placeholder 4"/>
          <p:cNvSpPr>
            <a:spLocks noGrp="1"/>
          </p:cNvSpPr>
          <p:nvPr>
            <p:ph type="ftr" sz="quarter" idx="11"/>
          </p:nvPr>
        </p:nvSpPr>
        <p:spPr>
          <a:xfrm>
            <a:off x="0" y="-16042"/>
            <a:ext cx="1600200" cy="1082842"/>
          </a:xfrm>
        </p:spPr>
        <p:txBody>
          <a:bodyPr/>
          <a:lstStyle/>
          <a:p>
            <a:r>
              <a:rPr lang="en-US" sz="1400" b="1" i="1" dirty="0" smtClean="0">
                <a:solidFill>
                  <a:srgbClr val="F39D3F"/>
                </a:solidFill>
              </a:rPr>
              <a:t>Getting the Ready-to-Work Back to Work</a:t>
            </a:r>
            <a:endParaRPr lang="en-US" sz="1400" b="1" i="1" dirty="0">
              <a:solidFill>
                <a:srgbClr val="F39D3F"/>
              </a:solidFill>
            </a:endParaRPr>
          </a:p>
        </p:txBody>
      </p:sp>
      <p:sp>
        <p:nvSpPr>
          <p:cNvPr id="4" name="Slide Number Placeholder 3"/>
          <p:cNvSpPr>
            <a:spLocks noGrp="1"/>
          </p:cNvSpPr>
          <p:nvPr>
            <p:ph type="sldNum" sz="quarter" idx="12"/>
          </p:nvPr>
        </p:nvSpPr>
        <p:spPr/>
        <p:txBody>
          <a:bodyPr/>
          <a:lstStyle/>
          <a:p>
            <a:fld id="{01723B91-CE10-4F20-890A-0852E2246859}" type="slidenum">
              <a:rPr lang="en-US" smtClean="0"/>
              <a:pPr/>
              <a:t>5</a:t>
            </a:fld>
            <a:endParaRPr lang="en-US" dirty="0"/>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2531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Agenda: </a:t>
            </a:r>
            <a:br>
              <a:rPr lang="en-US" altLang="en-US" dirty="0" smtClean="0"/>
            </a:br>
            <a:r>
              <a:rPr lang="en-US" altLang="en-US" dirty="0" smtClean="0"/>
              <a:t>Enhancing </a:t>
            </a:r>
            <a:r>
              <a:rPr lang="en-US" altLang="en-US" dirty="0"/>
              <a:t>Connections</a:t>
            </a:r>
            <a:endParaRPr lang="en-US" dirty="0"/>
          </a:p>
        </p:txBody>
      </p:sp>
      <p:sp>
        <p:nvSpPr>
          <p:cNvPr id="3" name="Content Placeholder 2"/>
          <p:cNvSpPr>
            <a:spLocks noGrp="1"/>
          </p:cNvSpPr>
          <p:nvPr>
            <p:ph idx="1"/>
          </p:nvPr>
        </p:nvSpPr>
        <p:spPr/>
        <p:txBody>
          <a:bodyPr/>
          <a:lstStyle/>
          <a:p>
            <a:r>
              <a:rPr lang="en-US" altLang="en-US" dirty="0"/>
              <a:t>What can counselors do to connect unemployed clients to sources of health and resilience?</a:t>
            </a:r>
          </a:p>
          <a:p>
            <a:r>
              <a:rPr lang="en-US" altLang="en-US" dirty="0"/>
              <a:t>Questions and comments</a:t>
            </a:r>
          </a:p>
          <a:p>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6</a:t>
            </a:fld>
            <a:endParaRPr lang="en-US" dirty="0"/>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3820346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Setting the stage</a:t>
            </a:r>
            <a:endParaRPr lang="en-US" dirty="0"/>
          </a:p>
        </p:txBody>
      </p:sp>
      <p:sp>
        <p:nvSpPr>
          <p:cNvPr id="3" name="Content Placeholder 2"/>
          <p:cNvSpPr>
            <a:spLocks noGrp="1"/>
          </p:cNvSpPr>
          <p:nvPr>
            <p:ph idx="1"/>
          </p:nvPr>
        </p:nvSpPr>
        <p:spPr/>
        <p:txBody>
          <a:bodyPr>
            <a:normAutofit fontScale="92500" lnSpcReduction="10000"/>
          </a:bodyPr>
          <a:lstStyle/>
          <a:p>
            <a:pPr>
              <a:buFont typeface="Arial" charset="0"/>
              <a:buChar char="•"/>
              <a:defRPr/>
            </a:pPr>
            <a:r>
              <a:rPr lang="en-US" dirty="0"/>
              <a:t>Imagine…</a:t>
            </a:r>
          </a:p>
          <a:p>
            <a:pPr lvl="1">
              <a:buFont typeface="Arial" charset="0"/>
              <a:buChar char="–"/>
              <a:defRPr/>
            </a:pPr>
            <a:r>
              <a:rPr lang="en-US" dirty="0"/>
              <a:t>You are laid off from your job…at the beginning, it seems like an opportunity to remake your work life.</a:t>
            </a:r>
          </a:p>
          <a:p>
            <a:pPr lvl="1">
              <a:buFont typeface="Arial" charset="0"/>
              <a:buChar char="–"/>
              <a:defRPr/>
            </a:pPr>
            <a:r>
              <a:rPr lang="en-US" dirty="0"/>
              <a:t>You look for work…after 6 months, you start to become discouraged</a:t>
            </a:r>
          </a:p>
          <a:p>
            <a:pPr lvl="2">
              <a:buFont typeface="Arial" charset="0"/>
              <a:buChar char="•"/>
              <a:defRPr/>
            </a:pPr>
            <a:r>
              <a:rPr lang="en-US" dirty="0"/>
              <a:t>Your relationships start to suffer</a:t>
            </a:r>
          </a:p>
          <a:p>
            <a:pPr lvl="2">
              <a:buFont typeface="Arial" charset="0"/>
              <a:buChar char="•"/>
              <a:defRPr/>
            </a:pPr>
            <a:r>
              <a:rPr lang="en-US" dirty="0"/>
              <a:t>You have trouble sleeping</a:t>
            </a:r>
          </a:p>
          <a:p>
            <a:pPr lvl="2">
              <a:buFont typeface="Arial" charset="0"/>
              <a:buChar char="•"/>
              <a:defRPr/>
            </a:pPr>
            <a:r>
              <a:rPr lang="en-US" dirty="0"/>
              <a:t>Your appetite increases or decreases dramatically</a:t>
            </a:r>
          </a:p>
          <a:p>
            <a:pPr lvl="2">
              <a:buFont typeface="Arial" charset="0"/>
              <a:buChar char="•"/>
              <a:defRPr/>
            </a:pPr>
            <a:r>
              <a:rPr lang="en-US" dirty="0"/>
              <a:t>You have trouble getting out of bed some days</a:t>
            </a:r>
          </a:p>
          <a:p>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7</a:t>
            </a:fld>
            <a:endParaRPr lang="en-US" dirty="0"/>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1939347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Questions</a:t>
            </a:r>
            <a:endParaRPr lang="en-US" dirty="0"/>
          </a:p>
        </p:txBody>
      </p:sp>
      <p:sp>
        <p:nvSpPr>
          <p:cNvPr id="3" name="Content Placeholder 2"/>
          <p:cNvSpPr>
            <a:spLocks noGrp="1"/>
          </p:cNvSpPr>
          <p:nvPr>
            <p:ph idx="1"/>
          </p:nvPr>
        </p:nvSpPr>
        <p:spPr/>
        <p:txBody>
          <a:bodyPr>
            <a:normAutofit fontScale="85000" lnSpcReduction="20000"/>
          </a:bodyPr>
          <a:lstStyle/>
          <a:p>
            <a:pPr>
              <a:buFont typeface="Arial" charset="0"/>
              <a:buChar char="•"/>
              <a:defRPr/>
            </a:pPr>
            <a:r>
              <a:rPr lang="en-US" dirty="0"/>
              <a:t>Does unemployment cause mental health problems or are those with mental health problems more likely to become unemployed?</a:t>
            </a:r>
          </a:p>
          <a:p>
            <a:pPr>
              <a:buFont typeface="Arial" charset="0"/>
              <a:buChar char="•"/>
              <a:defRPr/>
            </a:pPr>
            <a:r>
              <a:rPr lang="en-US" dirty="0"/>
              <a:t>What can research tell us about the relationships between unemployment and mental health that can improve our work with our clients?</a:t>
            </a:r>
          </a:p>
          <a:p>
            <a:pPr>
              <a:buFont typeface="Arial" charset="0"/>
              <a:buChar char="•"/>
              <a:defRPr/>
            </a:pPr>
            <a:r>
              <a:rPr lang="en-US" dirty="0"/>
              <a:t>What are the most effective counseling interventions that would help shore up our clients for the long-haul of getting back to work and restoring their mental health?</a:t>
            </a:r>
          </a:p>
          <a:p>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8</a:t>
            </a:fld>
            <a:endParaRPr lang="en-US" dirty="0"/>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3792564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Where can we find answers?</a:t>
            </a:r>
            <a:endParaRPr lang="en-US" dirty="0"/>
          </a:p>
        </p:txBody>
      </p:sp>
      <p:sp>
        <p:nvSpPr>
          <p:cNvPr id="3" name="Content Placeholder 2"/>
          <p:cNvSpPr>
            <a:spLocks noGrp="1"/>
          </p:cNvSpPr>
          <p:nvPr>
            <p:ph idx="1"/>
          </p:nvPr>
        </p:nvSpPr>
        <p:spPr/>
        <p:txBody>
          <a:bodyPr/>
          <a:lstStyle/>
          <a:p>
            <a:r>
              <a:rPr lang="en-US" altLang="en-US" sz="2800" dirty="0"/>
              <a:t>Narratives and memoirs of the unemployed:</a:t>
            </a:r>
          </a:p>
          <a:p>
            <a:pPr lvl="1"/>
            <a:r>
              <a:rPr lang="en-US" altLang="en-US" dirty="0"/>
              <a:t>Staying in touch with the real lived experience</a:t>
            </a:r>
          </a:p>
          <a:p>
            <a:r>
              <a:rPr lang="en-US" altLang="en-US" sz="2800" dirty="0"/>
              <a:t>Research:</a:t>
            </a:r>
          </a:p>
          <a:p>
            <a:pPr lvl="1"/>
            <a:r>
              <a:rPr lang="en-US" altLang="en-US" dirty="0"/>
              <a:t>Creating the foundation for evidence-based practice</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9</a:t>
            </a:fld>
            <a:endParaRPr lang="en-US" dirty="0"/>
          </a:p>
        </p:txBody>
      </p:sp>
      <p:sp>
        <p:nvSpPr>
          <p:cNvPr id="6" name="Footer Placeholder 4"/>
          <p:cNvSpPr txBox="1">
            <a:spLocks/>
          </p:cNvSpPr>
          <p:nvPr/>
        </p:nvSpPr>
        <p:spPr>
          <a:xfrm>
            <a:off x="0" y="-16042"/>
            <a:ext cx="1600200" cy="108284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smtClean="0">
                <a:solidFill>
                  <a:srgbClr val="F39D3F"/>
                </a:solidFill>
              </a:rPr>
              <a:t>Getting the Ready-to-Work Back to Work</a:t>
            </a:r>
            <a:endParaRPr lang="en-US" sz="1400" b="1" i="1" dirty="0">
              <a:solidFill>
                <a:srgbClr val="F39D3F"/>
              </a:solidFill>
            </a:endParaRPr>
          </a:p>
        </p:txBody>
      </p:sp>
    </p:spTree>
    <p:extLst>
      <p:ext uri="{BB962C8B-B14F-4D97-AF65-F5344CB8AC3E}">
        <p14:creationId xmlns:p14="http://schemas.microsoft.com/office/powerpoint/2010/main" val="38039207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1404&quot;&gt;&lt;object type=&quot;3&quot; unique_id=&quot;11405&quot;&gt;&lt;property id=&quot;20148&quot; value=&quot;5&quot;/&gt;&lt;property id=&quot;20300&quot; value=&quot;Slide 1 - &amp;quot;Webinar Title&amp;quot;&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2&quot;&gt;&lt;property id=&quot;20148&quot; value=&quot;5&quot;/&gt;&lt;property id=&quot;20300&quot; value=&quot;Slide 3 - &amp;quot;Here’s what you can expect to get out of this webinar!&amp;quot;&quot;/&gt;&lt;property id=&quot;20307&quot; value=&quot;264&quot;/&gt;&lt;/object&gt;&lt;object type=&quot;3&quot; unique_id=&quot;11413&quot;&gt;&lt;property id=&quot;20148&quot; value=&quot;5&quot;/&gt;&lt;property id=&quot;20300&quot; value=&quot;Slide 4 - &amp;quot;Agenda&amp;quot;&quot;/&gt;&lt;property id=&quot;20307&quot; value=&quot;266&quot;/&gt;&lt;/object&gt;&lt;object type=&quot;3&quot; unique_id=&quot;11414&quot;&gt;&lt;property id=&quot;20148&quot; value=&quot;5&quot;/&gt;&lt;property id=&quot;20300&quot; value=&quot;Slide 5 - &amp;quot;Moderator&amp;quot;&quot;/&gt;&lt;property id=&quot;20307&quot; value=&quot;261&quot;/&gt;&lt;/object&gt;&lt;object type=&quot;3&quot; unique_id=&quot;11415&quot;&gt;&lt;property id=&quot;20148&quot; value=&quot;5&quot;/&gt;&lt;property id=&quot;20300&quot; value=&quot;Slide 6 - &amp;quot;Presenters&amp;quot;&quot;/&gt;&lt;property id=&quot;20307&quot; value=&quot;286&quot;/&gt;&lt;/object&gt;&lt;object type=&quot;3&quot; unique_id=&quot;11416&quot;&gt;&lt;property id=&quot;20148&quot; value=&quot;5&quot;/&gt;&lt;property id=&quot;20300&quot; value=&quot;Slide 8 - &amp;quot;Content Heading &amp;quot;&quot;/&gt;&lt;property id=&quot;20307&quot; value=&quot;271&quot;/&gt;&lt;/object&gt;&lt;object type=&quot;3&quot; unique_id=&quot;11417&quot;&gt;&lt;property id=&quot;20148&quot; value=&quot;5&quot;/&gt;&lt;property id=&quot;20300&quot; value=&quot;Slide 12 - &amp;quot;Open Chat&amp;quot;&quot;/&gt;&lt;property id=&quot;20307&quot; value=&quot;267&quot;/&gt;&lt;/object&gt;&lt;object type=&quot;3&quot; unique_id=&quot;11418&quot;&gt;&lt;property id=&quot;20148&quot; value=&quot;5&quot;/&gt;&lt;property id=&quot;20300&quot; value=&quot;Slide 13 - &amp;quot;Polling Question&amp;quot;&quot;/&gt;&lt;property id=&quot;20307&quot; value=&quot;265&quot;/&gt;&lt;/object&gt;&lt;object type=&quot;3&quot; unique_id=&quot;11420&quot;&gt;&lt;property id=&quot;20148&quot; value=&quot;5&quot;/&gt;&lt;property id=&quot;20300&quot; value=&quot;Slide 14 - &amp;quot;Reminder…&amp;quot;&quot;/&gt;&lt;property id=&quot;20307&quot; value=&quot;276&quot;/&gt;&lt;/object&gt;&lt;object type=&quot;3&quot; unique_id=&quot;11421&quot;&gt;&lt;property id=&quot;20148&quot; value=&quot;5&quot;/&gt;&lt;property id=&quot;20300&quot; value=&quot;Slide 15 - &amp;quot;Resources&amp;quot;&quot;/&gt;&lt;property id=&quot;20307&quot; value=&quot;278&quot;/&gt;&lt;/object&gt;&lt;object type=&quot;3&quot; unique_id=&quot;11422&quot;&gt;&lt;property id=&quot;20148&quot; value=&quot;5&quot;/&gt;&lt;property id=&quot;20300&quot; value=&quot;Slide 16 - &amp;quot;Please enter your questions in the Chat Room! &amp;quot;&quot;/&gt;&lt;property id=&quot;20307&quot; value=&quot;279&quot;/&gt;&lt;/object&gt;&lt;object type=&quot;3&quot; unique_id=&quot;11423&quot;&gt;&lt;property id=&quot;20148&quot; value=&quot;5&quot;/&gt;&lt;property id=&quot;20300&quot; value=&quot;Slide 17 - &amp;quot;Speakers’ Contact Information&amp;quot;&quot;/&gt;&lt;property id=&quot;20307&quot; value=&quot;281&quot;/&gt;&lt;/object&gt;&lt;object type=&quot;3&quot; unique_id=&quot;11424&quot;&gt;&lt;property id=&quot;20148&quot; value=&quot;5&quot;/&gt;&lt;property id=&quot;20300&quot; value=&quot;Slide 18 - &amp;quot;Look for upcoming Webinars in this series!&amp;quot;&quot;/&gt;&lt;property id=&quot;20307&quot; value=&quot;283&quot;/&gt;&lt;/object&gt;&lt;object type=&quot;3&quot; unique_id=&quot;11425&quot;&gt;&lt;property id=&quot;20148&quot; value=&quot;5&quot;/&gt;&lt;property id=&quot;20300&quot; value=&quot;Slide 19&quot;/&gt;&lt;property id=&quot;20307&quot; value=&quot;262&quot;/&gt;&lt;/object&gt;&lt;object type=&quot;3&quot; unique_id=&quot;13267&quot;&gt;&lt;property id=&quot;20148&quot; value=&quot;5&quot;/&gt;&lt;property id=&quot;20300&quot; value=&quot;Slide 7 - &amp;quot;Presenter&amp;quot;&quot;/&gt;&lt;property id=&quot;20307&quot; value=&quot;287&quot;/&gt;&lt;/object&gt;&lt;object type=&quot;3&quot; unique_id=&quot;13268&quot;&gt;&lt;property id=&quot;20148&quot; value=&quot;5&quot;/&gt;&lt;property id=&quot;20300&quot; value=&quot;Slide 10 - &amp;quot;Content Heading &amp;quot;&quot;/&gt;&lt;property id=&quot;20307&quot; value=&quot;289&quot;/&gt;&lt;/object&gt;&lt;object type=&quot;3&quot; unique_id=&quot;13269&quot;&gt;&lt;property id=&quot;20148&quot; value=&quot;5&quot;/&gt;&lt;property id=&quot;20300&quot; value=&quot;Slide 11 - &amp;quot;Content Heading &amp;quot;&quot;/&gt;&lt;property id=&quot;20307&quot; value=&quot;290&quot;/&gt;&lt;/object&gt;&lt;object type=&quot;3&quot; unique_id=&quot;21377&quot;&gt;&lt;property id=&quot;20148&quot; value=&quot;5&quot;/&gt;&lt;property id=&quot;20300&quot; value=&quot;Slide 9 - &amp;quot;Content Heading &amp;quot;&quot;/&gt;&lt;property id=&quot;20307&quot; value=&quot;291&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2500</Words>
  <Application>Microsoft Office PowerPoint</Application>
  <PresentationFormat>On-screen Show (4:3)</PresentationFormat>
  <Paragraphs>381</Paragraphs>
  <Slides>48</Slides>
  <Notes>11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Networking trio design template</vt:lpstr>
      <vt:lpstr>  </vt:lpstr>
      <vt:lpstr>Where are you?</vt:lpstr>
      <vt:lpstr>Polling Questions</vt:lpstr>
      <vt:lpstr>Welcome &amp; Introductions</vt:lpstr>
      <vt:lpstr>Agenda:  Enhancing Connections</vt:lpstr>
      <vt:lpstr>Agenda:  Enhancing Connections</vt:lpstr>
      <vt:lpstr>Setting the stage</vt:lpstr>
      <vt:lpstr>Questions</vt:lpstr>
      <vt:lpstr>Where can we find answers?</vt:lpstr>
      <vt:lpstr>Where can we find answers?</vt:lpstr>
      <vt:lpstr>Vignettes from the Unemployed:</vt:lpstr>
      <vt:lpstr>Vignettes from the Unemployed</vt:lpstr>
      <vt:lpstr>Vignettes from the  Unemployed</vt:lpstr>
      <vt:lpstr>The Unemployed: Real People with Real Problems</vt:lpstr>
      <vt:lpstr>The Unemployed: Real People with Real Problems</vt:lpstr>
      <vt:lpstr>The Unemployed: Real People with Real Problems</vt:lpstr>
      <vt:lpstr>Unemployment and Mental Health: What does the research tell us?</vt:lpstr>
      <vt:lpstr>Paul and Moser’s Meta-Analysis</vt:lpstr>
      <vt:lpstr>Paul and Moser’s Meta-Analysis</vt:lpstr>
      <vt:lpstr>Paul and Moser’s Meta-Analysis</vt:lpstr>
      <vt:lpstr>William Julius Wilson:  When Work Disappears</vt:lpstr>
      <vt:lpstr>Wilson’s Conclusion</vt:lpstr>
      <vt:lpstr>Wilson’s Conclusion</vt:lpstr>
      <vt:lpstr>The Jobs Program: An Intervention Project</vt:lpstr>
      <vt:lpstr>Unpacking the  Jobs Club Results</vt:lpstr>
      <vt:lpstr>The Power of Shared Experience</vt:lpstr>
      <vt:lpstr>The Power of Shared Experience</vt:lpstr>
      <vt:lpstr>Supporting our Clients: An Intervention Strategy</vt:lpstr>
      <vt:lpstr>Supporting our Clients: Assess</vt:lpstr>
      <vt:lpstr>Assess</vt:lpstr>
      <vt:lpstr>Assess</vt:lpstr>
      <vt:lpstr>Assess</vt:lpstr>
      <vt:lpstr>Intervene</vt:lpstr>
      <vt:lpstr>Intervene</vt:lpstr>
      <vt:lpstr>Intervene</vt:lpstr>
      <vt:lpstr>Intervene </vt:lpstr>
      <vt:lpstr>Intervene</vt:lpstr>
      <vt:lpstr>Intervene</vt:lpstr>
      <vt:lpstr>Intervene</vt:lpstr>
      <vt:lpstr>Intervene</vt:lpstr>
      <vt:lpstr>Access</vt:lpstr>
      <vt:lpstr>Access</vt:lpstr>
      <vt:lpstr>Evaluate</vt:lpstr>
      <vt:lpstr>Evaluate</vt:lpstr>
      <vt:lpstr>Closing Comments</vt:lpstr>
      <vt:lpstr>Please enter questions in the Chat Room! </vt:lpstr>
      <vt:lpstr>Follow-Up Roundtable Discussion</vt:lpstr>
      <vt:lpstr>DOL 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2015-07-10T19:51:31Z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