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325" r:id="rId3"/>
    <p:sldId id="345" r:id="rId4"/>
    <p:sldId id="311" r:id="rId5"/>
    <p:sldId id="288" r:id="rId6"/>
    <p:sldId id="312" r:id="rId7"/>
    <p:sldId id="292" r:id="rId8"/>
    <p:sldId id="353" r:id="rId9"/>
    <p:sldId id="354" r:id="rId10"/>
    <p:sldId id="346" r:id="rId11"/>
    <p:sldId id="342" r:id="rId12"/>
    <p:sldId id="344" r:id="rId13"/>
    <p:sldId id="340" r:id="rId14"/>
    <p:sldId id="352" r:id="rId15"/>
    <p:sldId id="337" r:id="rId16"/>
    <p:sldId id="339" r:id="rId17"/>
    <p:sldId id="328" r:id="rId18"/>
    <p:sldId id="321" r:id="rId19"/>
    <p:sldId id="318" r:id="rId20"/>
    <p:sldId id="331" r:id="rId21"/>
    <p:sldId id="349" r:id="rId22"/>
    <p:sldId id="350" r:id="rId23"/>
    <p:sldId id="320" r:id="rId24"/>
    <p:sldId id="322" r:id="rId25"/>
    <p:sldId id="310" r:id="rId26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52582" autoAdjust="0"/>
  </p:normalViewPr>
  <p:slideViewPr>
    <p:cSldViewPr snapToGrid="0" snapToObjects="1">
      <p:cViewPr varScale="1">
        <p:scale>
          <a:sx n="60" d="100"/>
          <a:sy n="60" d="100"/>
        </p:scale>
        <p:origin x="147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101377952756"/>
          <c:y val="4.4117647058823498E-2"/>
          <c:w val="0.54107119422572203"/>
          <c:h val="0.80873784159332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college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placements</c:v>
                </c:pt>
                <c:pt idx="1">
                  <c:v>completions</c:v>
                </c:pt>
                <c:pt idx="2">
                  <c:v>enrollment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0.2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consortium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placements</c:v>
                </c:pt>
                <c:pt idx="1">
                  <c:v>completions</c:v>
                </c:pt>
                <c:pt idx="2">
                  <c:v>enrollment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944624"/>
        <c:axId val="286945016"/>
      </c:barChart>
      <c:catAx>
        <c:axId val="286944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86945016"/>
        <c:crosses val="autoZero"/>
        <c:auto val="1"/>
        <c:lblAlgn val="ctr"/>
        <c:lblOffset val="100"/>
        <c:noMultiLvlLbl val="0"/>
      </c:catAx>
      <c:valAx>
        <c:axId val="2869450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86944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101377952756"/>
          <c:y val="4.4117647058823498E-2"/>
          <c:w val="0.54107119422572203"/>
          <c:h val="0.80873784159332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college actual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placements</c:v>
                </c:pt>
                <c:pt idx="1">
                  <c:v>completions</c:v>
                </c:pt>
                <c:pt idx="2">
                  <c:v>enrollment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0.2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college goal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placements</c:v>
                </c:pt>
                <c:pt idx="1">
                  <c:v>completions</c:v>
                </c:pt>
                <c:pt idx="2">
                  <c:v>enrollment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</c:v>
                </c:pt>
                <c:pt idx="1">
                  <c:v>0.5</c:v>
                </c:pt>
                <c:pt idx="2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945800"/>
        <c:axId val="286946192"/>
      </c:barChart>
      <c:catAx>
        <c:axId val="286945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86946192"/>
        <c:crosses val="autoZero"/>
        <c:auto val="1"/>
        <c:lblAlgn val="ctr"/>
        <c:lblOffset val="100"/>
        <c:noMultiLvlLbl val="0"/>
      </c:catAx>
      <c:valAx>
        <c:axId val="2869461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86945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53503207932302"/>
          <c:y val="0.23240157480314999"/>
          <c:w val="0.27412871715777798"/>
          <c:h val="0.3718169291338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101377952756"/>
          <c:y val="4.4117647058823498E-2"/>
          <c:w val="0.54107119422572203"/>
          <c:h val="0.80873784159332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college actual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Expenditures to date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consortium actual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Expenditures to date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consortium goal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Expenditures to date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946976"/>
        <c:axId val="287510832"/>
      </c:barChart>
      <c:catAx>
        <c:axId val="286946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87510832"/>
        <c:crosses val="autoZero"/>
        <c:auto val="1"/>
        <c:lblAlgn val="ctr"/>
        <c:lblOffset val="100"/>
        <c:noMultiLvlLbl val="0"/>
      </c:catAx>
      <c:valAx>
        <c:axId val="2875108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8694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93288742132997"/>
          <c:y val="0.263103329189114"/>
          <c:w val="0.18406711257867001"/>
          <c:h val="0.555150262467192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101377952756"/>
          <c:y val="4.4117647058823498E-2"/>
          <c:w val="0.54107119422572203"/>
          <c:h val="0.80873784159332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college actual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Expenditures to Date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college goal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Expenditures to Date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511616"/>
        <c:axId val="287512008"/>
      </c:barChart>
      <c:catAx>
        <c:axId val="287511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87512008"/>
        <c:crosses val="autoZero"/>
        <c:auto val="1"/>
        <c:lblAlgn val="ctr"/>
        <c:lblOffset val="100"/>
        <c:noMultiLvlLbl val="0"/>
      </c:catAx>
      <c:valAx>
        <c:axId val="28751200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87511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93288742132997"/>
          <c:y val="0.263103329189114"/>
          <c:w val="0.18406711257867001"/>
          <c:h val="0.555150262467192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101377952756"/>
          <c:y val="4.4117647058823498E-2"/>
          <c:w val="0.54107119422572203"/>
          <c:h val="0.80873784159332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college actual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placements</c:v>
                </c:pt>
                <c:pt idx="1">
                  <c:v>completions</c:v>
                </c:pt>
                <c:pt idx="2">
                  <c:v>enrollment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0.2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consortium actual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placements</c:v>
                </c:pt>
                <c:pt idx="1">
                  <c:v>completions</c:v>
                </c:pt>
                <c:pt idx="2">
                  <c:v>enrollment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consortium goal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placements</c:v>
                </c:pt>
                <c:pt idx="1">
                  <c:v>completions</c:v>
                </c:pt>
                <c:pt idx="2">
                  <c:v>enrollment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</c:v>
                </c:pt>
                <c:pt idx="1">
                  <c:v>0.5</c:v>
                </c:pt>
                <c:pt idx="2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512792"/>
        <c:axId val="287513184"/>
      </c:barChart>
      <c:catAx>
        <c:axId val="287512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87513184"/>
        <c:crosses val="autoZero"/>
        <c:auto val="1"/>
        <c:lblAlgn val="ctr"/>
        <c:lblOffset val="100"/>
        <c:noMultiLvlLbl val="0"/>
      </c:catAx>
      <c:valAx>
        <c:axId val="2875131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87512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53503207932302"/>
          <c:y val="0.23240157480314999"/>
          <c:w val="0.27412871715777798"/>
          <c:h val="0.3718169291338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U.S. Department of Labor, Employment &amp; Training Administration</a:t>
          </a:r>
        </a:p>
        <a:p>
          <a:r>
            <a:rPr lang="en-US" dirty="0" smtClean="0">
              <a:latin typeface="Arial"/>
              <a:cs typeface="Arial"/>
            </a:rPr>
            <a:t>(National)</a:t>
          </a:r>
          <a:endParaRPr lang="en-US" dirty="0">
            <a:latin typeface="Arial"/>
            <a:cs typeface="Arial"/>
          </a:endParaRPr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A164DB-0700-5F46-B9A1-B027F140594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Jobs for the Future</a:t>
          </a:r>
          <a:endParaRPr lang="en-US" dirty="0">
            <a:latin typeface="Arial"/>
            <a:cs typeface="Arial"/>
          </a:endParaRPr>
        </a:p>
      </dgm:t>
    </dgm:pt>
    <dgm:pt modelId="{0178B1F8-C721-3C49-BCE7-F32F860131AA}" type="parTrans" cxnId="{84B06D85-AA08-1949-9B9E-E557D93AEFA7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6ADBA1-3329-D64D-A923-73E71D1233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CalState/Merlot</a:t>
          </a:r>
          <a:endParaRPr lang="en-US" dirty="0">
            <a:latin typeface="Arial"/>
            <a:cs typeface="Arial"/>
          </a:endParaRPr>
        </a:p>
      </dgm:t>
    </dgm:pt>
    <dgm:pt modelId="{BF72FF2E-35B7-4846-8E6D-4DE70B77A411}" type="parTrans" cxnId="{524DC614-0EBD-A44F-A552-9AEFEBDE5A29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C027A2-CDF1-4642-90C9-E6FADE5C1CF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Maher &amp; Maher </a:t>
          </a:r>
          <a:endParaRPr lang="en-US" dirty="0">
            <a:latin typeface="Arial"/>
            <a:cs typeface="Arial"/>
          </a:endParaRPr>
        </a:p>
      </dgm:t>
    </dgm:pt>
    <dgm:pt modelId="{E7BD5B4E-AF1C-5942-BF7B-D719F1B71C54}" type="parTrans" cxnId="{23956645-1DC0-1540-A6F7-3166E06C744F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3F5683-D125-1745-B0B8-1CD860D8B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American Association of Community Colleges</a:t>
          </a:r>
          <a:endParaRPr lang="en-US" dirty="0">
            <a:latin typeface="Arial"/>
            <a:cs typeface="Arial"/>
          </a:endParaRPr>
        </a:p>
      </dgm:t>
    </dgm:pt>
    <dgm:pt modelId="{36D2DD83-68FB-C240-924B-E53FB664BB4E}" type="parTrans" cxnId="{C1FF95B4-E4DC-AA4B-9EF3-4AF243CFF51C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F04441-1C88-1849-B00C-3C72638C23F4}" type="sibTrans" cxnId="{C1FF95B4-E4DC-AA4B-9EF3-4AF243CFF51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C14472-D648-1E4E-93C1-1B7ED9FB14C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U.S. National Science Foundation</a:t>
          </a:r>
          <a:endParaRPr lang="en-US" dirty="0">
            <a:latin typeface="Arial"/>
            <a:cs typeface="Arial"/>
          </a:endParaRPr>
        </a:p>
      </dgm:t>
    </dgm:pt>
    <dgm:pt modelId="{C28AFA86-DA72-D148-8BA6-CDE66A22ADD7}" type="par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C7C4805-A7D9-0E4C-BA4D-11BEC16A39B1}" type="sib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37DDB7-9DFB-2F42-BD74-0FCCD1F41ED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ATE Centers</a:t>
          </a:r>
          <a:endParaRPr lang="en-US" dirty="0">
            <a:latin typeface="Arial"/>
            <a:cs typeface="Arial"/>
          </a:endParaRPr>
        </a:p>
      </dgm:t>
    </dgm:pt>
    <dgm:pt modelId="{A540A28C-5C8C-0547-9B97-A77B409D9B33}" type="parTrans" cxnId="{93A9B619-78AE-6C45-90F5-A9899870EE5A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9BFF95-E0AE-0C40-BE6B-2A6D56B5E341}" type="sibTrans" cxnId="{93A9B619-78AE-6C45-90F5-A9899870EE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9A4F00F8-6A67-5C4B-9E84-0DC5D6ECE23B}" type="pres">
      <dgm:prSet presAssocID="{BBD68C50-D3B4-1848-8EA9-4FFB00864135}" presName="text" presStyleLbl="fgAcc0" presStyleIdx="0" presStyleCnt="2" custScaleX="113597" custScaleY="109950" custLinFactNeighborX="-52844" custLinFactNeighborY="-14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3"/>
      <dgm:spPr/>
      <dgm:t>
        <a:bodyPr/>
        <a:lstStyle/>
        <a:p>
          <a:endParaRPr lang="en-US"/>
        </a:p>
      </dgm:t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6E50DDCC-9308-574D-9786-08EE1640B632}" type="pres">
      <dgm:prSet presAssocID="{08A164DB-0700-5F46-B9A1-B027F1405942}" presName="text2" presStyleLbl="fgAcc2" presStyleIdx="0" presStyleCnt="3" custLinFactNeighborX="-36939" custLinFactNeighborY="-1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55779194-4F51-174B-9273-E67853468299}" type="pres">
      <dgm:prSet presAssocID="{04C027A2-CDF1-4642-90C9-E6FADE5C1CF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7BB12-1E7F-7D43-A01E-E1F19278C76C}" type="pres">
      <dgm:prSet presAssocID="{04C027A2-CDF1-4642-90C9-E6FADE5C1CFB}" presName="hierChild4" presStyleCnt="0"/>
      <dgm:spPr/>
    </dgm:pt>
    <dgm:pt modelId="{80EC68D4-94F4-744A-A03B-1EB6E5866716}" type="pres">
      <dgm:prSet presAssocID="{36D2DD83-68FB-C240-924B-E53FB664BB4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4BC33A0-ED39-DE4F-8A9F-338B5DB527DD}" type="pres">
      <dgm:prSet presAssocID="{753F5683-D125-1745-B0B8-1CD860D8BF34}" presName="hierRoot3" presStyleCnt="0"/>
      <dgm:spPr/>
    </dgm:pt>
    <dgm:pt modelId="{C879E55B-7DBC-0A46-B6DA-7A7E7A671055}" type="pres">
      <dgm:prSet presAssocID="{753F5683-D125-1745-B0B8-1CD860D8BF34}" presName="composite3" presStyleCnt="0"/>
      <dgm:spPr/>
    </dgm:pt>
    <dgm:pt modelId="{58E25500-82D6-5146-A221-84A9B541C842}" type="pres">
      <dgm:prSet presAssocID="{753F5683-D125-1745-B0B8-1CD860D8BF34}" presName="background3" presStyleLbl="node3" presStyleIdx="1" presStyleCnt="2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CA8EF98-5A7C-8443-99AC-2F342BF4CC08}" type="pres">
      <dgm:prSet presAssocID="{753F5683-D125-1745-B0B8-1CD860D8BF3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FB516C-8B19-1347-A340-BD44FA087715}" type="pres">
      <dgm:prSet presAssocID="{753F5683-D125-1745-B0B8-1CD860D8BF34}" presName="hierChild4" presStyleCnt="0"/>
      <dgm:spPr/>
    </dgm:pt>
    <dgm:pt modelId="{7D21B660-304A-0C45-8362-25E82F2E7D1A}" type="pres">
      <dgm:prSet presAssocID="{BF72FF2E-35B7-4846-8E6D-4DE70B77A41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387C680B-E952-F04F-8840-6329408C4FF2}" type="pres">
      <dgm:prSet presAssocID="{C16ADBA1-3329-D64D-A923-73E71D12330C}" presName="hierRoot2" presStyleCnt="0"/>
      <dgm:spPr/>
    </dgm:pt>
    <dgm:pt modelId="{14AE68B9-FE25-6547-9774-6FB5767EC7AF}" type="pres">
      <dgm:prSet presAssocID="{C16ADBA1-3329-D64D-A923-73E71D12330C}" presName="composite2" presStyleCnt="0"/>
      <dgm:spPr/>
    </dgm:pt>
    <dgm:pt modelId="{646F3537-73EB-B949-918D-3B7B930AA6F5}" type="pres">
      <dgm:prSet presAssocID="{C16ADBA1-3329-D64D-A923-73E71D12330C}" presName="background2" presStyleLbl="node2" presStyleIdx="1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29CED845-19D1-E94E-8929-4CD240F70DCF}" type="pres">
      <dgm:prSet presAssocID="{C16ADBA1-3329-D64D-A923-73E71D12330C}" presName="text2" presStyleLbl="fgAcc2" presStyleIdx="1" presStyleCnt="3" custLinFactNeighborX="-33727" custLinFactNeighborY="-37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852B07-4D31-214F-9301-B80B7570A269}" type="pres">
      <dgm:prSet presAssocID="{C16ADBA1-3329-D64D-A923-73E71D12330C}" presName="hierChild3" presStyleCnt="0"/>
      <dgm:spPr/>
    </dgm:pt>
    <dgm:pt modelId="{F8E47508-4D92-4841-B7F5-2B43DF9D01CA}" type="pres">
      <dgm:prSet presAssocID="{A9C14472-D648-1E4E-93C1-1B7ED9FB14CB}" presName="hierRoot1" presStyleCnt="0"/>
      <dgm:spPr/>
    </dgm:pt>
    <dgm:pt modelId="{B2BA61A3-B21F-2F4F-A27F-1E993EFF1F4B}" type="pres">
      <dgm:prSet presAssocID="{A9C14472-D648-1E4E-93C1-1B7ED9FB14CB}" presName="composite" presStyleCnt="0"/>
      <dgm:spPr/>
    </dgm:pt>
    <dgm:pt modelId="{EF2F118D-C820-304A-83D6-27A1A959A5FB}" type="pres">
      <dgm:prSet presAssocID="{A9C14472-D648-1E4E-93C1-1B7ED9FB14CB}" presName="background" presStyleLbl="node0" presStyleIdx="1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A8C405E2-5814-1346-B374-16BF34682930}" type="pres">
      <dgm:prSet presAssocID="{A9C14472-D648-1E4E-93C1-1B7ED9FB14CB}" presName="text" presStyleLbl="fgAcc0" presStyleIdx="1" presStyleCnt="2" custLinFactNeighborX="-66651" custLinFactNeighborY="2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A3ED94-654E-E941-A0F8-294D22630DC7}" type="pres">
      <dgm:prSet presAssocID="{A9C14472-D648-1E4E-93C1-1B7ED9FB14CB}" presName="hierChild2" presStyleCnt="0"/>
      <dgm:spPr/>
    </dgm:pt>
    <dgm:pt modelId="{B4C3B5E3-D81B-994D-BB40-67475EE41359}" type="pres">
      <dgm:prSet presAssocID="{A540A28C-5C8C-0547-9B97-A77B409D9B33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300A319-EE00-0344-9BFC-D6F49AE21F3F}" type="pres">
      <dgm:prSet presAssocID="{4037DDB7-9DFB-2F42-BD74-0FCCD1F41ED7}" presName="hierRoot2" presStyleCnt="0"/>
      <dgm:spPr/>
    </dgm:pt>
    <dgm:pt modelId="{2995CDD1-F185-AC4D-9E55-C1A4942C1989}" type="pres">
      <dgm:prSet presAssocID="{4037DDB7-9DFB-2F42-BD74-0FCCD1F41ED7}" presName="composite2" presStyleCnt="0"/>
      <dgm:spPr/>
    </dgm:pt>
    <dgm:pt modelId="{BC6575E1-2812-5C43-951F-E9EB66CF75F5}" type="pres">
      <dgm:prSet presAssocID="{4037DDB7-9DFB-2F42-BD74-0FCCD1F41ED7}" presName="background2" presStyleLbl="node2" presStyleIdx="2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8D17BB9B-4AAD-8940-806B-57018B5F9E40}" type="pres">
      <dgm:prSet presAssocID="{4037DDB7-9DFB-2F42-BD74-0FCCD1F41ED7}" presName="text2" presStyleLbl="fgAcc2" presStyleIdx="2" presStyleCnt="3" custLinFactNeighborX="-8030" custLinFactNeighborY="68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084721-95C0-2C40-A650-52AF1ECC7A56}" type="pres">
      <dgm:prSet presAssocID="{4037DDB7-9DFB-2F42-BD74-0FCCD1F41ED7}" presName="hierChild3" presStyleCnt="0"/>
      <dgm:spPr/>
    </dgm:pt>
  </dgm:ptLst>
  <dgm:cxnLst>
    <dgm:cxn modelId="{D832AF20-DF7D-4544-80FF-A99CA624A64E}" type="presOf" srcId="{C16ADBA1-3329-D64D-A923-73E71D12330C}" destId="{29CED845-19D1-E94E-8929-4CD240F70DCF}" srcOrd="0" destOrd="0" presId="urn:microsoft.com/office/officeart/2005/8/layout/hierarchy1"/>
    <dgm:cxn modelId="{605DDFBA-12A0-0D4A-B91A-A35AACE85F4B}" type="presOf" srcId="{4037DDB7-9DFB-2F42-BD74-0FCCD1F41ED7}" destId="{8D17BB9B-4AAD-8940-806B-57018B5F9E40}" srcOrd="0" destOrd="0" presId="urn:microsoft.com/office/officeart/2005/8/layout/hierarchy1"/>
    <dgm:cxn modelId="{99BBE75B-6791-2C49-8E6B-DEDAD5204950}" type="presOf" srcId="{A9C14472-D648-1E4E-93C1-1B7ED9FB14CB}" destId="{A8C405E2-5814-1346-B374-16BF34682930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0446B74F-2F95-5F47-8D44-B521F37A478A}" type="presOf" srcId="{08A164DB-0700-5F46-B9A1-B027F1405942}" destId="{6E50DDCC-9308-574D-9786-08EE1640B632}" srcOrd="0" destOrd="0" presId="urn:microsoft.com/office/officeart/2005/8/layout/hierarchy1"/>
    <dgm:cxn modelId="{32820083-3CB3-CC41-A2EF-AF4A7A153794}" type="presOf" srcId="{04C027A2-CDF1-4642-90C9-E6FADE5C1CFB}" destId="{55779194-4F51-174B-9273-E67853468299}" srcOrd="0" destOrd="0" presId="urn:microsoft.com/office/officeart/2005/8/layout/hierarchy1"/>
    <dgm:cxn modelId="{C1FF95B4-E4DC-AA4B-9EF3-4AF243CFF51C}" srcId="{08A164DB-0700-5F46-B9A1-B027F1405942}" destId="{753F5683-D125-1745-B0B8-1CD860D8BF34}" srcOrd="1" destOrd="0" parTransId="{36D2DD83-68FB-C240-924B-E53FB664BB4E}" sibTransId="{79F04441-1C88-1849-B00C-3C72638C23F4}"/>
    <dgm:cxn modelId="{C3891A62-2552-C645-A9AD-00C9DEDFD24C}" type="presOf" srcId="{BF72FF2E-35B7-4846-8E6D-4DE70B77A411}" destId="{7D21B660-304A-0C45-8362-25E82F2E7D1A}" srcOrd="0" destOrd="0" presId="urn:microsoft.com/office/officeart/2005/8/layout/hierarchy1"/>
    <dgm:cxn modelId="{04101F23-ED75-B444-985C-CA6BA890EDEE}" type="presOf" srcId="{BBD68C50-D3B4-1848-8EA9-4FFB00864135}" destId="{9A4F00F8-6A67-5C4B-9E84-0DC5D6ECE23B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524DC614-0EBD-A44F-A552-9AEFEBDE5A29}" srcId="{BBD68C50-D3B4-1848-8EA9-4FFB00864135}" destId="{C16ADBA1-3329-D64D-A923-73E71D12330C}" srcOrd="1" destOrd="0" parTransId="{BF72FF2E-35B7-4846-8E6D-4DE70B77A411}" sibTransId="{F805A922-6147-2E46-942F-8B580B8F2F52}"/>
    <dgm:cxn modelId="{99B4A9B3-EACB-6645-976D-D8F5FA05C9A3}" type="presOf" srcId="{E7BD5B4E-AF1C-5942-BF7B-D719F1B71C54}" destId="{730BCF91-5994-2044-81BC-E029013DA0AA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CB21D0F9-5796-3D4C-9ECA-4B28DCEEB4F6}" type="presOf" srcId="{00BC296F-6B08-0D44-A9B2-B6811D05F4DF}" destId="{3442899B-68FA-A643-8DAB-214E62BD7585}" srcOrd="0" destOrd="0" presId="urn:microsoft.com/office/officeart/2005/8/layout/hierarchy1"/>
    <dgm:cxn modelId="{D986B12A-8A55-FD4B-A0E9-8319BE8E7C2F}" srcId="{00BC296F-6B08-0D44-A9B2-B6811D05F4DF}" destId="{A9C14472-D648-1E4E-93C1-1B7ED9FB14CB}" srcOrd="1" destOrd="0" parTransId="{C28AFA86-DA72-D148-8BA6-CDE66A22ADD7}" sibTransId="{3C7C4805-A7D9-0E4C-BA4D-11BEC16A39B1}"/>
    <dgm:cxn modelId="{53C05328-6D96-C647-903B-3E4B7FB2517C}" type="presOf" srcId="{36D2DD83-68FB-C240-924B-E53FB664BB4E}" destId="{80EC68D4-94F4-744A-A03B-1EB6E5866716}" srcOrd="0" destOrd="0" presId="urn:microsoft.com/office/officeart/2005/8/layout/hierarchy1"/>
    <dgm:cxn modelId="{93A9B619-78AE-6C45-90F5-A9899870EE5A}" srcId="{A9C14472-D648-1E4E-93C1-1B7ED9FB14CB}" destId="{4037DDB7-9DFB-2F42-BD74-0FCCD1F41ED7}" srcOrd="0" destOrd="0" parTransId="{A540A28C-5C8C-0547-9B97-A77B409D9B33}" sibTransId="{3E9BFF95-E0AE-0C40-BE6B-2A6D56B5E341}"/>
    <dgm:cxn modelId="{1330F119-3611-6544-B385-95500A3F38A3}" type="presOf" srcId="{753F5683-D125-1745-B0B8-1CD860D8BF34}" destId="{6CA8EF98-5A7C-8443-99AC-2F342BF4CC08}" srcOrd="0" destOrd="0" presId="urn:microsoft.com/office/officeart/2005/8/layout/hierarchy1"/>
    <dgm:cxn modelId="{F976D644-2954-9940-B319-A75BAA88AFB3}" type="presOf" srcId="{A540A28C-5C8C-0547-9B97-A77B409D9B33}" destId="{B4C3B5E3-D81B-994D-BB40-67475EE41359}" srcOrd="0" destOrd="0" presId="urn:microsoft.com/office/officeart/2005/8/layout/hierarchy1"/>
    <dgm:cxn modelId="{713DBAAE-2CB1-F54C-A9DD-D773151A9E59}" type="presOf" srcId="{0178B1F8-C721-3C49-BCE7-F32F860131AA}" destId="{11F25EAC-EF1F-0A41-A139-8A007967E6A7}" srcOrd="0" destOrd="0" presId="urn:microsoft.com/office/officeart/2005/8/layout/hierarchy1"/>
    <dgm:cxn modelId="{7750AA21-3AF9-5E4F-9A59-1F030BCCF854}" type="presParOf" srcId="{3442899B-68FA-A643-8DAB-214E62BD7585}" destId="{F4946BA7-3CE5-114A-B785-C8F3E1B4DA49}" srcOrd="0" destOrd="0" presId="urn:microsoft.com/office/officeart/2005/8/layout/hierarchy1"/>
    <dgm:cxn modelId="{9D2437B3-E301-7245-BA88-7D4B73AF543F}" type="presParOf" srcId="{F4946BA7-3CE5-114A-B785-C8F3E1B4DA49}" destId="{FC73F032-B618-114B-BB16-4A4C1BCF590B}" srcOrd="0" destOrd="0" presId="urn:microsoft.com/office/officeart/2005/8/layout/hierarchy1"/>
    <dgm:cxn modelId="{8FDEA3F9-4E98-4240-AE31-A65DABC6CEF9}" type="presParOf" srcId="{FC73F032-B618-114B-BB16-4A4C1BCF590B}" destId="{5C1FE5D2-DC51-E14D-8544-A3E28AE58614}" srcOrd="0" destOrd="0" presId="urn:microsoft.com/office/officeart/2005/8/layout/hierarchy1"/>
    <dgm:cxn modelId="{5438D4DC-7BDF-9141-A07A-5FEC150062D9}" type="presParOf" srcId="{FC73F032-B618-114B-BB16-4A4C1BCF590B}" destId="{9A4F00F8-6A67-5C4B-9E84-0DC5D6ECE23B}" srcOrd="1" destOrd="0" presId="urn:microsoft.com/office/officeart/2005/8/layout/hierarchy1"/>
    <dgm:cxn modelId="{047C4A38-B0D8-574D-8A17-889713E27B20}" type="presParOf" srcId="{F4946BA7-3CE5-114A-B785-C8F3E1B4DA49}" destId="{6649ABFA-C967-9C42-B010-A9C274257A25}" srcOrd="1" destOrd="0" presId="urn:microsoft.com/office/officeart/2005/8/layout/hierarchy1"/>
    <dgm:cxn modelId="{057C5DB0-8DB2-7541-B029-1B9E92EDEE1B}" type="presParOf" srcId="{6649ABFA-C967-9C42-B010-A9C274257A25}" destId="{11F25EAC-EF1F-0A41-A139-8A007967E6A7}" srcOrd="0" destOrd="0" presId="urn:microsoft.com/office/officeart/2005/8/layout/hierarchy1"/>
    <dgm:cxn modelId="{7151B66B-DCB9-B34A-B16E-75F22C8C7138}" type="presParOf" srcId="{6649ABFA-C967-9C42-B010-A9C274257A25}" destId="{04491E9E-CE1E-5344-887E-292CA6D9A973}" srcOrd="1" destOrd="0" presId="urn:microsoft.com/office/officeart/2005/8/layout/hierarchy1"/>
    <dgm:cxn modelId="{F866DAF4-BC1A-0B4E-834D-08FD9459720F}" type="presParOf" srcId="{04491E9E-CE1E-5344-887E-292CA6D9A973}" destId="{69A53F18-03FD-0740-8D9D-0514558B4A06}" srcOrd="0" destOrd="0" presId="urn:microsoft.com/office/officeart/2005/8/layout/hierarchy1"/>
    <dgm:cxn modelId="{BD2506D7-7225-6148-B853-B7BD1B394B7B}" type="presParOf" srcId="{69A53F18-03FD-0740-8D9D-0514558B4A06}" destId="{783A5137-820A-D847-B8CC-B414AB8AF267}" srcOrd="0" destOrd="0" presId="urn:microsoft.com/office/officeart/2005/8/layout/hierarchy1"/>
    <dgm:cxn modelId="{987BB555-7C46-2B4E-B409-A0D79D3D96F3}" type="presParOf" srcId="{69A53F18-03FD-0740-8D9D-0514558B4A06}" destId="{6E50DDCC-9308-574D-9786-08EE1640B632}" srcOrd="1" destOrd="0" presId="urn:microsoft.com/office/officeart/2005/8/layout/hierarchy1"/>
    <dgm:cxn modelId="{368B8074-45FB-C14D-AEF8-8BAED60EE792}" type="presParOf" srcId="{04491E9E-CE1E-5344-887E-292CA6D9A973}" destId="{57859B20-A491-C14E-8B47-262AD3FB3C9C}" srcOrd="1" destOrd="0" presId="urn:microsoft.com/office/officeart/2005/8/layout/hierarchy1"/>
    <dgm:cxn modelId="{57BFFF16-62F2-6E41-BE85-B0A95CB43D10}" type="presParOf" srcId="{57859B20-A491-C14E-8B47-262AD3FB3C9C}" destId="{730BCF91-5994-2044-81BC-E029013DA0AA}" srcOrd="0" destOrd="0" presId="urn:microsoft.com/office/officeart/2005/8/layout/hierarchy1"/>
    <dgm:cxn modelId="{173B2236-88FB-8447-A94B-3EAEB619D889}" type="presParOf" srcId="{57859B20-A491-C14E-8B47-262AD3FB3C9C}" destId="{8BDEB65C-7C86-7645-A3A3-D94EBA93D6FD}" srcOrd="1" destOrd="0" presId="urn:microsoft.com/office/officeart/2005/8/layout/hierarchy1"/>
    <dgm:cxn modelId="{93029399-4D61-E741-AFF8-5CEDD8B6FADB}" type="presParOf" srcId="{8BDEB65C-7C86-7645-A3A3-D94EBA93D6FD}" destId="{15A826FD-21B7-714F-A8CA-0CACF4907DED}" srcOrd="0" destOrd="0" presId="urn:microsoft.com/office/officeart/2005/8/layout/hierarchy1"/>
    <dgm:cxn modelId="{5C015B00-0986-0A49-89C8-179FA4AA5B26}" type="presParOf" srcId="{15A826FD-21B7-714F-A8CA-0CACF4907DED}" destId="{D841183A-AE99-E34F-AEEC-BFDDDA6B149E}" srcOrd="0" destOrd="0" presId="urn:microsoft.com/office/officeart/2005/8/layout/hierarchy1"/>
    <dgm:cxn modelId="{CDC4A75F-5AC4-5046-A0F3-8BD122BA74F0}" type="presParOf" srcId="{15A826FD-21B7-714F-A8CA-0CACF4907DED}" destId="{55779194-4F51-174B-9273-E67853468299}" srcOrd="1" destOrd="0" presId="urn:microsoft.com/office/officeart/2005/8/layout/hierarchy1"/>
    <dgm:cxn modelId="{F185E60A-CDFA-F547-8EEA-266967202AA1}" type="presParOf" srcId="{8BDEB65C-7C86-7645-A3A3-D94EBA93D6FD}" destId="{7AA7BB12-1E7F-7D43-A01E-E1F19278C76C}" srcOrd="1" destOrd="0" presId="urn:microsoft.com/office/officeart/2005/8/layout/hierarchy1"/>
    <dgm:cxn modelId="{C2D07620-E0AD-464D-81F6-5106C832DE54}" type="presParOf" srcId="{57859B20-A491-C14E-8B47-262AD3FB3C9C}" destId="{80EC68D4-94F4-744A-A03B-1EB6E5866716}" srcOrd="2" destOrd="0" presId="urn:microsoft.com/office/officeart/2005/8/layout/hierarchy1"/>
    <dgm:cxn modelId="{1463B7BA-ED58-D84A-B251-9F57A620EFB9}" type="presParOf" srcId="{57859B20-A491-C14E-8B47-262AD3FB3C9C}" destId="{34BC33A0-ED39-DE4F-8A9F-338B5DB527DD}" srcOrd="3" destOrd="0" presId="urn:microsoft.com/office/officeart/2005/8/layout/hierarchy1"/>
    <dgm:cxn modelId="{00CDF255-571C-BC40-8503-F6E9A150D90B}" type="presParOf" srcId="{34BC33A0-ED39-DE4F-8A9F-338B5DB527DD}" destId="{C879E55B-7DBC-0A46-B6DA-7A7E7A671055}" srcOrd="0" destOrd="0" presId="urn:microsoft.com/office/officeart/2005/8/layout/hierarchy1"/>
    <dgm:cxn modelId="{397147D8-4DCC-AF4D-AB36-E13ABB4AA447}" type="presParOf" srcId="{C879E55B-7DBC-0A46-B6DA-7A7E7A671055}" destId="{58E25500-82D6-5146-A221-84A9B541C842}" srcOrd="0" destOrd="0" presId="urn:microsoft.com/office/officeart/2005/8/layout/hierarchy1"/>
    <dgm:cxn modelId="{B0D0DDF5-9EEA-6F47-9C03-AD164414457A}" type="presParOf" srcId="{C879E55B-7DBC-0A46-B6DA-7A7E7A671055}" destId="{6CA8EF98-5A7C-8443-99AC-2F342BF4CC08}" srcOrd="1" destOrd="0" presId="urn:microsoft.com/office/officeart/2005/8/layout/hierarchy1"/>
    <dgm:cxn modelId="{B08F1C22-383E-9940-B2D8-FF27C961E5AD}" type="presParOf" srcId="{34BC33A0-ED39-DE4F-8A9F-338B5DB527DD}" destId="{5AFB516C-8B19-1347-A340-BD44FA087715}" srcOrd="1" destOrd="0" presId="urn:microsoft.com/office/officeart/2005/8/layout/hierarchy1"/>
    <dgm:cxn modelId="{534F4A26-66E0-B34F-B49C-F90E68F474F5}" type="presParOf" srcId="{6649ABFA-C967-9C42-B010-A9C274257A25}" destId="{7D21B660-304A-0C45-8362-25E82F2E7D1A}" srcOrd="2" destOrd="0" presId="urn:microsoft.com/office/officeart/2005/8/layout/hierarchy1"/>
    <dgm:cxn modelId="{98F72F98-3764-A147-9617-08DBBD2E95DA}" type="presParOf" srcId="{6649ABFA-C967-9C42-B010-A9C274257A25}" destId="{387C680B-E952-F04F-8840-6329408C4FF2}" srcOrd="3" destOrd="0" presId="urn:microsoft.com/office/officeart/2005/8/layout/hierarchy1"/>
    <dgm:cxn modelId="{CBD60146-C237-CC49-A333-D78AD4AF1E80}" type="presParOf" srcId="{387C680B-E952-F04F-8840-6329408C4FF2}" destId="{14AE68B9-FE25-6547-9774-6FB5767EC7AF}" srcOrd="0" destOrd="0" presId="urn:microsoft.com/office/officeart/2005/8/layout/hierarchy1"/>
    <dgm:cxn modelId="{87DEE8E9-1188-E643-AD78-5A45A034CF28}" type="presParOf" srcId="{14AE68B9-FE25-6547-9774-6FB5767EC7AF}" destId="{646F3537-73EB-B949-918D-3B7B930AA6F5}" srcOrd="0" destOrd="0" presId="urn:microsoft.com/office/officeart/2005/8/layout/hierarchy1"/>
    <dgm:cxn modelId="{4ABB3A23-F439-6C4D-94AE-E8F77E08960B}" type="presParOf" srcId="{14AE68B9-FE25-6547-9774-6FB5767EC7AF}" destId="{29CED845-19D1-E94E-8929-4CD240F70DCF}" srcOrd="1" destOrd="0" presId="urn:microsoft.com/office/officeart/2005/8/layout/hierarchy1"/>
    <dgm:cxn modelId="{E6317888-D25B-E74D-B407-112D346F6865}" type="presParOf" srcId="{387C680B-E952-F04F-8840-6329408C4FF2}" destId="{19852B07-4D31-214F-9301-B80B7570A269}" srcOrd="1" destOrd="0" presId="urn:microsoft.com/office/officeart/2005/8/layout/hierarchy1"/>
    <dgm:cxn modelId="{BFD224BD-71D0-114C-A02A-BF67083650CA}" type="presParOf" srcId="{3442899B-68FA-A643-8DAB-214E62BD7585}" destId="{F8E47508-4D92-4841-B7F5-2B43DF9D01CA}" srcOrd="1" destOrd="0" presId="urn:microsoft.com/office/officeart/2005/8/layout/hierarchy1"/>
    <dgm:cxn modelId="{14751F73-D9A4-F34A-813D-E982422E07DB}" type="presParOf" srcId="{F8E47508-4D92-4841-B7F5-2B43DF9D01CA}" destId="{B2BA61A3-B21F-2F4F-A27F-1E993EFF1F4B}" srcOrd="0" destOrd="0" presId="urn:microsoft.com/office/officeart/2005/8/layout/hierarchy1"/>
    <dgm:cxn modelId="{4B9D644D-5AA9-6441-B3D0-79C6C1E45280}" type="presParOf" srcId="{B2BA61A3-B21F-2F4F-A27F-1E993EFF1F4B}" destId="{EF2F118D-C820-304A-83D6-27A1A959A5FB}" srcOrd="0" destOrd="0" presId="urn:microsoft.com/office/officeart/2005/8/layout/hierarchy1"/>
    <dgm:cxn modelId="{72ED3B55-A86D-D94B-A61C-7FCDDEB65CAC}" type="presParOf" srcId="{B2BA61A3-B21F-2F4F-A27F-1E993EFF1F4B}" destId="{A8C405E2-5814-1346-B374-16BF34682930}" srcOrd="1" destOrd="0" presId="urn:microsoft.com/office/officeart/2005/8/layout/hierarchy1"/>
    <dgm:cxn modelId="{0B956328-301A-8347-863F-9FA20991E199}" type="presParOf" srcId="{F8E47508-4D92-4841-B7F5-2B43DF9D01CA}" destId="{62A3ED94-654E-E941-A0F8-294D22630DC7}" srcOrd="1" destOrd="0" presId="urn:microsoft.com/office/officeart/2005/8/layout/hierarchy1"/>
    <dgm:cxn modelId="{5FBE3330-AEFB-A945-B1DB-9769DD9CB171}" type="presParOf" srcId="{62A3ED94-654E-E941-A0F8-294D22630DC7}" destId="{B4C3B5E3-D81B-994D-BB40-67475EE41359}" srcOrd="0" destOrd="0" presId="urn:microsoft.com/office/officeart/2005/8/layout/hierarchy1"/>
    <dgm:cxn modelId="{D597D9F3-F3A3-3D40-8715-3AF853604610}" type="presParOf" srcId="{62A3ED94-654E-E941-A0F8-294D22630DC7}" destId="{6300A319-EE00-0344-9BFC-D6F49AE21F3F}" srcOrd="1" destOrd="0" presId="urn:microsoft.com/office/officeart/2005/8/layout/hierarchy1"/>
    <dgm:cxn modelId="{6F972B2E-ACCC-7A43-8EC0-541C6AE69CEF}" type="presParOf" srcId="{6300A319-EE00-0344-9BFC-D6F49AE21F3F}" destId="{2995CDD1-F185-AC4D-9E55-C1A4942C1989}" srcOrd="0" destOrd="0" presId="urn:microsoft.com/office/officeart/2005/8/layout/hierarchy1"/>
    <dgm:cxn modelId="{19093CD1-6C93-1F40-83A2-5AD517A61CA7}" type="presParOf" srcId="{2995CDD1-F185-AC4D-9E55-C1A4942C1989}" destId="{BC6575E1-2812-5C43-951F-E9EB66CF75F5}" srcOrd="0" destOrd="0" presId="urn:microsoft.com/office/officeart/2005/8/layout/hierarchy1"/>
    <dgm:cxn modelId="{2ECD0317-FABC-3F4B-877B-BF1A5E836808}" type="presParOf" srcId="{2995CDD1-F185-AC4D-9E55-C1A4942C1989}" destId="{8D17BB9B-4AAD-8940-806B-57018B5F9E40}" srcOrd="1" destOrd="0" presId="urn:microsoft.com/office/officeart/2005/8/layout/hierarchy1"/>
    <dgm:cxn modelId="{126FB6B7-435E-D943-9FF3-6BAA7120DCA1}" type="presParOf" srcId="{6300A319-EE00-0344-9BFC-D6F49AE21F3F}" destId="{44084721-95C0-2C40-A650-52AF1ECC7A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C365E-9B3C-4B82-895B-89B8F9B75A5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BB91CC-766B-4F02-A92C-01DB264A8B43}">
      <dgm:prSet phldrT="[Text]" custT="1"/>
      <dgm:spPr>
        <a:solidFill>
          <a:srgbClr val="10A8BC"/>
        </a:solidFill>
      </dgm:spPr>
      <dgm:t>
        <a:bodyPr/>
        <a:lstStyle/>
        <a:p>
          <a:endParaRPr lang="en-US" sz="2800" b="1" dirty="0"/>
        </a:p>
      </dgm:t>
    </dgm:pt>
    <dgm:pt modelId="{A63859C2-0CA7-4F61-B167-6912E9621B55}" type="parTrans" cxnId="{9821CF48-8214-4E12-99DF-7D472D33A830}">
      <dgm:prSet/>
      <dgm:spPr/>
      <dgm:t>
        <a:bodyPr/>
        <a:lstStyle/>
        <a:p>
          <a:endParaRPr lang="en-US"/>
        </a:p>
      </dgm:t>
    </dgm:pt>
    <dgm:pt modelId="{5F40F1A7-5222-41A9-B893-85FC23E4B686}" type="sibTrans" cxnId="{9821CF48-8214-4E12-99DF-7D472D33A830}">
      <dgm:prSet/>
      <dgm:spPr/>
      <dgm:t>
        <a:bodyPr/>
        <a:lstStyle/>
        <a:p>
          <a:endParaRPr lang="en-US"/>
        </a:p>
      </dgm:t>
    </dgm:pt>
    <dgm:pt modelId="{518DA805-DAD3-48C6-B69B-69C16A628474}">
      <dgm:prSet phldrT="[Text]" custT="1"/>
      <dgm:spPr/>
      <dgm:t>
        <a:bodyPr/>
        <a:lstStyle/>
        <a:p>
          <a:endParaRPr lang="en-US" sz="2000" b="1" smtClean="0">
            <a:solidFill>
              <a:schemeClr val="bg1"/>
            </a:solidFill>
          </a:endParaRPr>
        </a:p>
        <a:p>
          <a:r>
            <a:rPr lang="en-US" sz="2000" b="1" smtClean="0">
              <a:solidFill>
                <a:schemeClr val="bg1"/>
              </a:solidFill>
            </a:rPr>
            <a:t>Redesign </a:t>
          </a:r>
          <a:r>
            <a:rPr lang="en-US" sz="2000" b="1" dirty="0" smtClean="0">
              <a:solidFill>
                <a:schemeClr val="bg1"/>
              </a:solidFill>
            </a:rPr>
            <a:t>Education &amp; Training Delivery</a:t>
          </a:r>
          <a:endParaRPr lang="en-US" sz="2000" b="1" dirty="0">
            <a:solidFill>
              <a:schemeClr val="bg1"/>
            </a:solidFill>
          </a:endParaRPr>
        </a:p>
      </dgm:t>
    </dgm:pt>
    <dgm:pt modelId="{7C43C064-C4A0-4606-B8D5-DA55F36BDF6F}" type="parTrans" cxnId="{D9CE9E03-9A41-4052-A5CB-0A886CFE3B55}">
      <dgm:prSet/>
      <dgm:spPr/>
      <dgm:t>
        <a:bodyPr/>
        <a:lstStyle/>
        <a:p>
          <a:endParaRPr lang="en-US"/>
        </a:p>
      </dgm:t>
    </dgm:pt>
    <dgm:pt modelId="{7F6A4908-4882-4BD4-ADE4-7933D195BE90}" type="sibTrans" cxnId="{D9CE9E03-9A41-4052-A5CB-0A886CFE3B55}">
      <dgm:prSet/>
      <dgm:spPr/>
      <dgm:t>
        <a:bodyPr/>
        <a:lstStyle/>
        <a:p>
          <a:endParaRPr lang="en-US"/>
        </a:p>
      </dgm:t>
    </dgm:pt>
    <dgm:pt modelId="{2FC442B9-C903-4E75-B3AC-070EC2E72401}">
      <dgm:prSet phldrT="[Text]" custT="1"/>
      <dgm:spPr/>
      <dgm:t>
        <a:bodyPr anchor="t"/>
        <a:lstStyle/>
        <a:p>
          <a:pPr algn="l"/>
          <a:r>
            <a:rPr lang="en-US" sz="2800" b="1" smtClean="0">
              <a:solidFill>
                <a:schemeClr val="bg1"/>
              </a:solidFill>
            </a:rPr>
            <a:t>Ultimate Impact</a:t>
          </a:r>
        </a:p>
        <a:p>
          <a:pPr algn="l"/>
          <a:r>
            <a:rPr lang="en-US" sz="2400" b="1" smtClean="0">
              <a:solidFill>
                <a:schemeClr val="bg1"/>
              </a:solidFill>
            </a:rPr>
            <a:t>Structural, systemic change within colleges and across systems</a:t>
          </a:r>
          <a:endParaRPr lang="en-US" sz="2400" b="1" dirty="0">
            <a:solidFill>
              <a:schemeClr val="bg1"/>
            </a:solidFill>
          </a:endParaRPr>
        </a:p>
      </dgm:t>
    </dgm:pt>
    <dgm:pt modelId="{F0F5B4D3-B029-4131-8201-D3A0A08D31DD}" type="parTrans" cxnId="{B8103446-5E5D-4EFF-9669-76FACA4A92A8}">
      <dgm:prSet/>
      <dgm:spPr/>
      <dgm:t>
        <a:bodyPr/>
        <a:lstStyle/>
        <a:p>
          <a:endParaRPr lang="en-US"/>
        </a:p>
      </dgm:t>
    </dgm:pt>
    <dgm:pt modelId="{C6C6AA31-6761-4A7A-9559-C10312D7E6CD}" type="sibTrans" cxnId="{B8103446-5E5D-4EFF-9669-76FACA4A92A8}">
      <dgm:prSet/>
      <dgm:spPr/>
      <dgm:t>
        <a:bodyPr/>
        <a:lstStyle/>
        <a:p>
          <a:endParaRPr lang="en-US"/>
        </a:p>
      </dgm:t>
    </dgm:pt>
    <dgm:pt modelId="{58DBBE1A-7726-46C3-9107-1798EE794507}">
      <dgm:prSet phldrT="[Text]" custT="1"/>
      <dgm:spPr/>
      <dgm:t>
        <a:bodyPr/>
        <a:lstStyle/>
        <a:p>
          <a:endParaRPr lang="en-US" sz="2000" b="1" dirty="0" smtClean="0">
            <a:solidFill>
              <a:schemeClr val="bg1"/>
            </a:solidFill>
          </a:endParaRPr>
        </a:p>
        <a:p>
          <a:r>
            <a:rPr lang="en-US" sz="2400" b="1" smtClean="0">
              <a:solidFill>
                <a:schemeClr val="bg1"/>
              </a:solidFill>
            </a:rPr>
            <a:t>Program Deliverables</a:t>
          </a:r>
          <a:endParaRPr lang="en-US" sz="2400" b="1" dirty="0">
            <a:solidFill>
              <a:schemeClr val="bg1"/>
            </a:solidFill>
          </a:endParaRPr>
        </a:p>
      </dgm:t>
    </dgm:pt>
    <dgm:pt modelId="{348ADFF6-F55C-48F9-950B-AA68AD560325}" type="sibTrans" cxnId="{99AF7B02-40EB-482C-BA3D-42F922929ACF}">
      <dgm:prSet/>
      <dgm:spPr/>
      <dgm:t>
        <a:bodyPr/>
        <a:lstStyle/>
        <a:p>
          <a:endParaRPr lang="en-US"/>
        </a:p>
      </dgm:t>
    </dgm:pt>
    <dgm:pt modelId="{489E2BA3-F193-4C26-B0AA-70A9AAE18768}" type="parTrans" cxnId="{99AF7B02-40EB-482C-BA3D-42F922929ACF}">
      <dgm:prSet/>
      <dgm:spPr/>
      <dgm:t>
        <a:bodyPr/>
        <a:lstStyle/>
        <a:p>
          <a:endParaRPr lang="en-US"/>
        </a:p>
      </dgm:t>
    </dgm:pt>
    <dgm:pt modelId="{62459267-69F1-42BD-B659-275E6555C6C9}">
      <dgm:prSet phldrT="[Text]" custT="1"/>
      <dgm:spPr/>
      <dgm:t>
        <a:bodyPr anchor="t"/>
        <a:lstStyle/>
        <a:p>
          <a:pPr algn="l"/>
          <a:endParaRPr lang="en-US" sz="2000" b="1" dirty="0">
            <a:solidFill>
              <a:schemeClr val="bg1"/>
            </a:solidFill>
          </a:endParaRPr>
        </a:p>
      </dgm:t>
    </dgm:pt>
    <dgm:pt modelId="{88834BA1-2921-4FE9-A951-6A8327730DFF}" type="sibTrans" cxnId="{91E7985C-9536-4631-A9ED-BFD8673CF013}">
      <dgm:prSet/>
      <dgm:spPr/>
      <dgm:t>
        <a:bodyPr/>
        <a:lstStyle/>
        <a:p>
          <a:endParaRPr lang="en-US"/>
        </a:p>
      </dgm:t>
    </dgm:pt>
    <dgm:pt modelId="{1B8C1B0A-68C4-49E3-9CF4-311C5B461786}" type="parTrans" cxnId="{91E7985C-9536-4631-A9ED-BFD8673CF013}">
      <dgm:prSet/>
      <dgm:spPr/>
      <dgm:t>
        <a:bodyPr/>
        <a:lstStyle/>
        <a:p>
          <a:endParaRPr lang="en-US"/>
        </a:p>
      </dgm:t>
    </dgm:pt>
    <dgm:pt modelId="{186EB3C6-C3DF-47AE-976A-661E15AFEC2A}">
      <dgm:prSet phldrT="[Text]" custT="1"/>
      <dgm:spPr/>
      <dgm:t>
        <a:bodyPr/>
        <a:lstStyle/>
        <a:p>
          <a:r>
            <a:rPr lang="en-US" sz="2400" b="1" smtClean="0">
              <a:solidFill>
                <a:schemeClr val="bg1"/>
              </a:solidFill>
            </a:rPr>
            <a:t>Participant Outcomes</a:t>
          </a:r>
        </a:p>
        <a:p>
          <a:endParaRPr lang="en-US" sz="2000" b="1" dirty="0" smtClean="0">
            <a:solidFill>
              <a:schemeClr val="bg1"/>
            </a:solidFill>
          </a:endParaRPr>
        </a:p>
        <a:p>
          <a:r>
            <a:rPr lang="en-US" sz="2000" b="1" smtClean="0">
              <a:solidFill>
                <a:schemeClr val="bg1"/>
              </a:solidFill>
            </a:rPr>
            <a:t>Student Attainment and Jobs</a:t>
          </a:r>
          <a:endParaRPr lang="en-US" sz="2000" b="1" dirty="0">
            <a:solidFill>
              <a:schemeClr val="bg1"/>
            </a:solidFill>
          </a:endParaRPr>
        </a:p>
      </dgm:t>
    </dgm:pt>
    <dgm:pt modelId="{953018D7-EA33-4353-B25A-ECDBA6517E88}" type="sibTrans" cxnId="{7A55EEE3-6669-4187-AB60-38DAD96008C9}">
      <dgm:prSet/>
      <dgm:spPr/>
      <dgm:t>
        <a:bodyPr/>
        <a:lstStyle/>
        <a:p>
          <a:endParaRPr lang="en-US"/>
        </a:p>
      </dgm:t>
    </dgm:pt>
    <dgm:pt modelId="{E7382771-039A-40D9-BA3E-B2E0AE35719F}" type="parTrans" cxnId="{7A55EEE3-6669-4187-AB60-38DAD96008C9}">
      <dgm:prSet/>
      <dgm:spPr/>
      <dgm:t>
        <a:bodyPr/>
        <a:lstStyle/>
        <a:p>
          <a:endParaRPr lang="en-US"/>
        </a:p>
      </dgm:t>
    </dgm:pt>
    <dgm:pt modelId="{44B99A22-879A-4472-AA9E-4BD822DE6F61}">
      <dgm:prSet phldrT="[Text]" custT="1"/>
      <dgm:spPr/>
      <dgm:t>
        <a:bodyPr/>
        <a:lstStyle/>
        <a:p>
          <a:endParaRPr lang="en-US" sz="2000" b="1" dirty="0">
            <a:solidFill>
              <a:schemeClr val="bg1"/>
            </a:solidFill>
          </a:endParaRPr>
        </a:p>
      </dgm:t>
    </dgm:pt>
    <dgm:pt modelId="{E62BA4B2-B4DE-4BAD-B51C-0ED789FEE017}" type="sibTrans" cxnId="{23A44FA8-3F02-40D3-B934-94D1A654B0A9}">
      <dgm:prSet/>
      <dgm:spPr/>
      <dgm:t>
        <a:bodyPr/>
        <a:lstStyle/>
        <a:p>
          <a:endParaRPr lang="en-US"/>
        </a:p>
      </dgm:t>
    </dgm:pt>
    <dgm:pt modelId="{EA464BE1-E9AD-428F-A745-778409C371B6}" type="parTrans" cxnId="{23A44FA8-3F02-40D3-B934-94D1A654B0A9}">
      <dgm:prSet/>
      <dgm:spPr/>
      <dgm:t>
        <a:bodyPr/>
        <a:lstStyle/>
        <a:p>
          <a:endParaRPr lang="en-US"/>
        </a:p>
      </dgm:t>
    </dgm:pt>
    <dgm:pt modelId="{C620632C-2F96-4B1F-A561-3D325F8377F0}">
      <dgm:prSet phldrT="[Text]" custT="1"/>
      <dgm:spPr>
        <a:solidFill>
          <a:srgbClr val="FF6565"/>
        </a:solidFill>
      </dgm:spPr>
      <dgm:t>
        <a:bodyPr/>
        <a:lstStyle/>
        <a:p>
          <a:endParaRPr lang="en-US" sz="2800" b="1" dirty="0">
            <a:solidFill>
              <a:schemeClr val="bg1"/>
            </a:solidFill>
          </a:endParaRPr>
        </a:p>
      </dgm:t>
    </dgm:pt>
    <dgm:pt modelId="{BF9DA6D8-E4B8-4EC4-90C4-EF5C14EA464B}" type="sibTrans" cxnId="{CFC1C00E-76A3-4FEB-B2E6-BF345557BB11}">
      <dgm:prSet/>
      <dgm:spPr/>
      <dgm:t>
        <a:bodyPr/>
        <a:lstStyle/>
        <a:p>
          <a:endParaRPr lang="en-US"/>
        </a:p>
      </dgm:t>
    </dgm:pt>
    <dgm:pt modelId="{0AFA9789-3EBC-4F5D-9A25-9D60403146EC}" type="parTrans" cxnId="{CFC1C00E-76A3-4FEB-B2E6-BF345557BB11}">
      <dgm:prSet/>
      <dgm:spPr/>
      <dgm:t>
        <a:bodyPr/>
        <a:lstStyle/>
        <a:p>
          <a:endParaRPr lang="en-US"/>
        </a:p>
      </dgm:t>
    </dgm:pt>
    <dgm:pt modelId="{F46433D8-AD3C-4095-8E8E-3AB895293861}">
      <dgm:prSet phldrT="[Text]" custT="1"/>
      <dgm:spPr>
        <a:solidFill>
          <a:srgbClr val="8C2CB2"/>
        </a:solidFill>
      </dgm:spPr>
      <dgm:t>
        <a:bodyPr/>
        <a:lstStyle/>
        <a:p>
          <a:endParaRPr lang="en-US" sz="2800" b="1" dirty="0">
            <a:solidFill>
              <a:schemeClr val="bg1"/>
            </a:solidFill>
          </a:endParaRPr>
        </a:p>
      </dgm:t>
    </dgm:pt>
    <dgm:pt modelId="{83DBCA92-C9F7-4414-AE3F-8A4D96AE13EA}" type="sibTrans" cxnId="{75F9F86A-443E-4CC7-960F-EBE26518528B}">
      <dgm:prSet/>
      <dgm:spPr/>
      <dgm:t>
        <a:bodyPr/>
        <a:lstStyle/>
        <a:p>
          <a:endParaRPr lang="en-US"/>
        </a:p>
      </dgm:t>
    </dgm:pt>
    <dgm:pt modelId="{4C008552-EDA4-4C80-97F0-48AEEF1C573D}" type="parTrans" cxnId="{75F9F86A-443E-4CC7-960F-EBE26518528B}">
      <dgm:prSet/>
      <dgm:spPr/>
      <dgm:t>
        <a:bodyPr/>
        <a:lstStyle/>
        <a:p>
          <a:endParaRPr lang="en-US"/>
        </a:p>
      </dgm:t>
    </dgm:pt>
    <dgm:pt modelId="{6E138A12-C5DD-404C-9131-C0378D2299E7}" type="pres">
      <dgm:prSet presAssocID="{EE3C365E-9B3C-4B82-895B-89B8F9B75A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78D867-2676-4C55-8B95-7F9CAB1D9E23}" type="pres">
      <dgm:prSet presAssocID="{C620632C-2F96-4B1F-A561-3D325F8377F0}" presName="compositeNode" presStyleCnt="0">
        <dgm:presLayoutVars>
          <dgm:bulletEnabled val="1"/>
        </dgm:presLayoutVars>
      </dgm:prSet>
      <dgm:spPr/>
    </dgm:pt>
    <dgm:pt modelId="{E555F833-F33E-494C-9364-119671ADE5B2}" type="pres">
      <dgm:prSet presAssocID="{C620632C-2F96-4B1F-A561-3D325F8377F0}" presName="bgRect" presStyleLbl="node1" presStyleIdx="0" presStyleCnt="3" custScaleY="119318" custLinFactNeighborX="1075" custLinFactNeighborY="16871"/>
      <dgm:spPr/>
      <dgm:t>
        <a:bodyPr/>
        <a:lstStyle/>
        <a:p>
          <a:endParaRPr lang="en-US"/>
        </a:p>
      </dgm:t>
    </dgm:pt>
    <dgm:pt modelId="{98A1D683-FA75-4E7A-96D4-3F1455507298}" type="pres">
      <dgm:prSet presAssocID="{C620632C-2F96-4B1F-A561-3D325F8377F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461D7-BFA5-433B-B920-B7ADFC4A466A}" type="pres">
      <dgm:prSet presAssocID="{C620632C-2F96-4B1F-A561-3D325F8377F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1C230-BD20-41AA-83EA-A0C65653DE7A}" type="pres">
      <dgm:prSet presAssocID="{BF9DA6D8-E4B8-4EC4-90C4-EF5C14EA464B}" presName="hSp" presStyleCnt="0"/>
      <dgm:spPr/>
    </dgm:pt>
    <dgm:pt modelId="{786C71E9-ED4D-49AC-AEB3-0A0143AD89FC}" type="pres">
      <dgm:prSet presAssocID="{BF9DA6D8-E4B8-4EC4-90C4-EF5C14EA464B}" presName="vProcSp" presStyleCnt="0"/>
      <dgm:spPr/>
    </dgm:pt>
    <dgm:pt modelId="{9AB10068-F591-463C-BC01-9398D78C6C67}" type="pres">
      <dgm:prSet presAssocID="{BF9DA6D8-E4B8-4EC4-90C4-EF5C14EA464B}" presName="vSp1" presStyleCnt="0"/>
      <dgm:spPr/>
    </dgm:pt>
    <dgm:pt modelId="{B864378F-72B6-46C6-922A-3A3A8F24B57D}" type="pres">
      <dgm:prSet presAssocID="{BF9DA6D8-E4B8-4EC4-90C4-EF5C14EA464B}" presName="simulatedConn" presStyleLbl="solidFgAcc1" presStyleIdx="0" presStyleCnt="2"/>
      <dgm:spPr/>
    </dgm:pt>
    <dgm:pt modelId="{776D735C-4878-4B27-8C13-FAAA25F122E7}" type="pres">
      <dgm:prSet presAssocID="{BF9DA6D8-E4B8-4EC4-90C4-EF5C14EA464B}" presName="vSp2" presStyleCnt="0"/>
      <dgm:spPr/>
    </dgm:pt>
    <dgm:pt modelId="{49051B43-D933-4714-AE31-EE36E3604095}" type="pres">
      <dgm:prSet presAssocID="{BF9DA6D8-E4B8-4EC4-90C4-EF5C14EA464B}" presName="sibTrans" presStyleCnt="0"/>
      <dgm:spPr/>
    </dgm:pt>
    <dgm:pt modelId="{DD6E6D04-82C1-447E-965C-F99A5D3D8C5B}" type="pres">
      <dgm:prSet presAssocID="{21BB91CC-766B-4F02-A92C-01DB264A8B43}" presName="compositeNode" presStyleCnt="0">
        <dgm:presLayoutVars>
          <dgm:bulletEnabled val="1"/>
        </dgm:presLayoutVars>
      </dgm:prSet>
      <dgm:spPr/>
    </dgm:pt>
    <dgm:pt modelId="{9219EE76-BBC1-4851-8E06-43891F3D0FBB}" type="pres">
      <dgm:prSet presAssocID="{21BB91CC-766B-4F02-A92C-01DB264A8B43}" presName="bgRect" presStyleLbl="node1" presStyleIdx="1" presStyleCnt="3" custScaleY="119318" custLinFactNeighborX="-23" custLinFactNeighborY="16871"/>
      <dgm:spPr/>
      <dgm:t>
        <a:bodyPr/>
        <a:lstStyle/>
        <a:p>
          <a:endParaRPr lang="en-US"/>
        </a:p>
      </dgm:t>
    </dgm:pt>
    <dgm:pt modelId="{502D01B1-E4A3-4C0B-914B-BE0C3F7E3680}" type="pres">
      <dgm:prSet presAssocID="{21BB91CC-766B-4F02-A92C-01DB264A8B4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2EF8B-DDAF-46B0-A840-A9ECA606DD38}" type="pres">
      <dgm:prSet presAssocID="{21BB91CC-766B-4F02-A92C-01DB264A8B4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A9540-FCB8-403A-A1F7-1BACEBA7E94F}" type="pres">
      <dgm:prSet presAssocID="{5F40F1A7-5222-41A9-B893-85FC23E4B686}" presName="hSp" presStyleCnt="0"/>
      <dgm:spPr/>
    </dgm:pt>
    <dgm:pt modelId="{3233AB06-EF0B-4DC2-AC89-B3BC4628BAF8}" type="pres">
      <dgm:prSet presAssocID="{5F40F1A7-5222-41A9-B893-85FC23E4B686}" presName="vProcSp" presStyleCnt="0"/>
      <dgm:spPr/>
    </dgm:pt>
    <dgm:pt modelId="{4DCCDBE1-B820-43EA-B8A7-84F20B031016}" type="pres">
      <dgm:prSet presAssocID="{5F40F1A7-5222-41A9-B893-85FC23E4B686}" presName="vSp1" presStyleCnt="0"/>
      <dgm:spPr/>
    </dgm:pt>
    <dgm:pt modelId="{28EC9970-E7A5-4863-8200-8F2B5932E99F}" type="pres">
      <dgm:prSet presAssocID="{5F40F1A7-5222-41A9-B893-85FC23E4B686}" presName="simulatedConn" presStyleLbl="solidFgAcc1" presStyleIdx="1" presStyleCnt="2"/>
      <dgm:spPr/>
    </dgm:pt>
    <dgm:pt modelId="{D1A60A8C-D20C-4A2A-AFBC-C9009C853399}" type="pres">
      <dgm:prSet presAssocID="{5F40F1A7-5222-41A9-B893-85FC23E4B686}" presName="vSp2" presStyleCnt="0"/>
      <dgm:spPr/>
    </dgm:pt>
    <dgm:pt modelId="{AD92CAD4-7C3C-4466-BF46-AC9FA61104EE}" type="pres">
      <dgm:prSet presAssocID="{5F40F1A7-5222-41A9-B893-85FC23E4B686}" presName="sibTrans" presStyleCnt="0"/>
      <dgm:spPr/>
    </dgm:pt>
    <dgm:pt modelId="{D0568ACF-AC80-4570-AEDA-F5CC90520024}" type="pres">
      <dgm:prSet presAssocID="{F46433D8-AD3C-4095-8E8E-3AB895293861}" presName="compositeNode" presStyleCnt="0">
        <dgm:presLayoutVars>
          <dgm:bulletEnabled val="1"/>
        </dgm:presLayoutVars>
      </dgm:prSet>
      <dgm:spPr/>
    </dgm:pt>
    <dgm:pt modelId="{46BA7190-17E9-425D-890E-99AD8918942D}" type="pres">
      <dgm:prSet presAssocID="{F46433D8-AD3C-4095-8E8E-3AB895293861}" presName="bgRect" presStyleLbl="node1" presStyleIdx="2" presStyleCnt="3" custScaleY="146213"/>
      <dgm:spPr/>
      <dgm:t>
        <a:bodyPr/>
        <a:lstStyle/>
        <a:p>
          <a:endParaRPr lang="en-US"/>
        </a:p>
      </dgm:t>
    </dgm:pt>
    <dgm:pt modelId="{D7C20F95-2759-4B33-AF9B-CF8EB6D72A81}" type="pres">
      <dgm:prSet presAssocID="{F46433D8-AD3C-4095-8E8E-3AB89529386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5C050-3D04-4053-9146-2842D09BEA50}" type="pres">
      <dgm:prSet presAssocID="{F46433D8-AD3C-4095-8E8E-3AB89529386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95A221-39C1-DD4A-AFBD-22199030096C}" type="presOf" srcId="{186EB3C6-C3DF-47AE-976A-661E15AFEC2A}" destId="{978461D7-BFA5-433B-B920-B7ADFC4A466A}" srcOrd="0" destOrd="1" presId="urn:microsoft.com/office/officeart/2005/8/layout/hProcess7"/>
    <dgm:cxn modelId="{54F31DCA-66DC-F644-AAEF-3D0C83DB339D}" type="presOf" srcId="{21BB91CC-766B-4F02-A92C-01DB264A8B43}" destId="{502D01B1-E4A3-4C0B-914B-BE0C3F7E3680}" srcOrd="1" destOrd="0" presId="urn:microsoft.com/office/officeart/2005/8/layout/hProcess7"/>
    <dgm:cxn modelId="{B5ADA3AB-B071-E24A-A1B1-7482CD4BAB70}" type="presOf" srcId="{21BB91CC-766B-4F02-A92C-01DB264A8B43}" destId="{9219EE76-BBC1-4851-8E06-43891F3D0FBB}" srcOrd="0" destOrd="0" presId="urn:microsoft.com/office/officeart/2005/8/layout/hProcess7"/>
    <dgm:cxn modelId="{7C83B77B-88BD-0347-A814-F30C842B0064}" type="presOf" srcId="{58DBBE1A-7726-46C3-9107-1798EE794507}" destId="{F242EF8B-DDAF-46B0-A840-A9ECA606DD38}" srcOrd="0" destOrd="0" presId="urn:microsoft.com/office/officeart/2005/8/layout/hProcess7"/>
    <dgm:cxn modelId="{F2B0A29C-2F47-D841-A437-84C3B33FF9F3}" type="presOf" srcId="{62459267-69F1-42BD-B659-275E6555C6C9}" destId="{C975C050-3D04-4053-9146-2842D09BEA50}" srcOrd="0" destOrd="0" presId="urn:microsoft.com/office/officeart/2005/8/layout/hProcess7"/>
    <dgm:cxn modelId="{B8103446-5E5D-4EFF-9669-76FACA4A92A8}" srcId="{F46433D8-AD3C-4095-8E8E-3AB895293861}" destId="{2FC442B9-C903-4E75-B3AC-070EC2E72401}" srcOrd="1" destOrd="0" parTransId="{F0F5B4D3-B029-4131-8201-D3A0A08D31DD}" sibTransId="{C6C6AA31-6761-4A7A-9559-C10312D7E6CD}"/>
    <dgm:cxn modelId="{8B61BDEE-3C3B-0E40-AACC-B064F6258FB8}" type="presOf" srcId="{F46433D8-AD3C-4095-8E8E-3AB895293861}" destId="{D7C20F95-2759-4B33-AF9B-CF8EB6D72A81}" srcOrd="1" destOrd="0" presId="urn:microsoft.com/office/officeart/2005/8/layout/hProcess7"/>
    <dgm:cxn modelId="{91E7985C-9536-4631-A9ED-BFD8673CF013}" srcId="{F46433D8-AD3C-4095-8E8E-3AB895293861}" destId="{62459267-69F1-42BD-B659-275E6555C6C9}" srcOrd="0" destOrd="0" parTransId="{1B8C1B0A-68C4-49E3-9CF4-311C5B461786}" sibTransId="{88834BA1-2921-4FE9-A951-6A8327730DFF}"/>
    <dgm:cxn modelId="{7A55EEE3-6669-4187-AB60-38DAD96008C9}" srcId="{C620632C-2F96-4B1F-A561-3D325F8377F0}" destId="{186EB3C6-C3DF-47AE-976A-661E15AFEC2A}" srcOrd="1" destOrd="0" parTransId="{E7382771-039A-40D9-BA3E-B2E0AE35719F}" sibTransId="{953018D7-EA33-4353-B25A-ECDBA6517E88}"/>
    <dgm:cxn modelId="{103A514A-0FC6-3843-9CEF-70B8A6961D27}" type="presOf" srcId="{44B99A22-879A-4472-AA9E-4BD822DE6F61}" destId="{978461D7-BFA5-433B-B920-B7ADFC4A466A}" srcOrd="0" destOrd="0" presId="urn:microsoft.com/office/officeart/2005/8/layout/hProcess7"/>
    <dgm:cxn modelId="{D9CE9E03-9A41-4052-A5CB-0A886CFE3B55}" srcId="{21BB91CC-766B-4F02-A92C-01DB264A8B43}" destId="{518DA805-DAD3-48C6-B69B-69C16A628474}" srcOrd="1" destOrd="0" parTransId="{7C43C064-C4A0-4606-B8D5-DA55F36BDF6F}" sibTransId="{7F6A4908-4882-4BD4-ADE4-7933D195BE90}"/>
    <dgm:cxn modelId="{CFC1C00E-76A3-4FEB-B2E6-BF345557BB11}" srcId="{EE3C365E-9B3C-4B82-895B-89B8F9B75A5F}" destId="{C620632C-2F96-4B1F-A561-3D325F8377F0}" srcOrd="0" destOrd="0" parTransId="{0AFA9789-3EBC-4F5D-9A25-9D60403146EC}" sibTransId="{BF9DA6D8-E4B8-4EC4-90C4-EF5C14EA464B}"/>
    <dgm:cxn modelId="{23A44FA8-3F02-40D3-B934-94D1A654B0A9}" srcId="{C620632C-2F96-4B1F-A561-3D325F8377F0}" destId="{44B99A22-879A-4472-AA9E-4BD822DE6F61}" srcOrd="0" destOrd="0" parTransId="{EA464BE1-E9AD-428F-A745-778409C371B6}" sibTransId="{E62BA4B2-B4DE-4BAD-B51C-0ED789FEE017}"/>
    <dgm:cxn modelId="{FF15EEAB-F803-9741-834A-CF3B1E8D4D9E}" type="presOf" srcId="{F46433D8-AD3C-4095-8E8E-3AB895293861}" destId="{46BA7190-17E9-425D-890E-99AD8918942D}" srcOrd="0" destOrd="0" presId="urn:microsoft.com/office/officeart/2005/8/layout/hProcess7"/>
    <dgm:cxn modelId="{75F9F86A-443E-4CC7-960F-EBE26518528B}" srcId="{EE3C365E-9B3C-4B82-895B-89B8F9B75A5F}" destId="{F46433D8-AD3C-4095-8E8E-3AB895293861}" srcOrd="2" destOrd="0" parTransId="{4C008552-EDA4-4C80-97F0-48AEEF1C573D}" sibTransId="{83DBCA92-C9F7-4414-AE3F-8A4D96AE13EA}"/>
    <dgm:cxn modelId="{67B706A3-B639-944C-843A-5C9D10FA0642}" type="presOf" srcId="{C620632C-2F96-4B1F-A561-3D325F8377F0}" destId="{98A1D683-FA75-4E7A-96D4-3F1455507298}" srcOrd="1" destOrd="0" presId="urn:microsoft.com/office/officeart/2005/8/layout/hProcess7"/>
    <dgm:cxn modelId="{7C4AED83-C81F-D84B-A9D7-9B94BA77CBD6}" type="presOf" srcId="{2FC442B9-C903-4E75-B3AC-070EC2E72401}" destId="{C975C050-3D04-4053-9146-2842D09BEA50}" srcOrd="0" destOrd="1" presId="urn:microsoft.com/office/officeart/2005/8/layout/hProcess7"/>
    <dgm:cxn modelId="{174A7092-E969-524B-B50B-8418FD992CAE}" type="presOf" srcId="{C620632C-2F96-4B1F-A561-3D325F8377F0}" destId="{E555F833-F33E-494C-9364-119671ADE5B2}" srcOrd="0" destOrd="0" presId="urn:microsoft.com/office/officeart/2005/8/layout/hProcess7"/>
    <dgm:cxn modelId="{5FBAC478-7914-1E4D-AAA5-5223F76A1D2C}" type="presOf" srcId="{EE3C365E-9B3C-4B82-895B-89B8F9B75A5F}" destId="{6E138A12-C5DD-404C-9131-C0378D2299E7}" srcOrd="0" destOrd="0" presId="urn:microsoft.com/office/officeart/2005/8/layout/hProcess7"/>
    <dgm:cxn modelId="{99AF7B02-40EB-482C-BA3D-42F922929ACF}" srcId="{21BB91CC-766B-4F02-A92C-01DB264A8B43}" destId="{58DBBE1A-7726-46C3-9107-1798EE794507}" srcOrd="0" destOrd="0" parTransId="{489E2BA3-F193-4C26-B0AA-70A9AAE18768}" sibTransId="{348ADFF6-F55C-48F9-950B-AA68AD560325}"/>
    <dgm:cxn modelId="{9821CF48-8214-4E12-99DF-7D472D33A830}" srcId="{EE3C365E-9B3C-4B82-895B-89B8F9B75A5F}" destId="{21BB91CC-766B-4F02-A92C-01DB264A8B43}" srcOrd="1" destOrd="0" parTransId="{A63859C2-0CA7-4F61-B167-6912E9621B55}" sibTransId="{5F40F1A7-5222-41A9-B893-85FC23E4B686}"/>
    <dgm:cxn modelId="{9A3C2BFE-366F-214D-9CF5-067E9893162D}" type="presOf" srcId="{518DA805-DAD3-48C6-B69B-69C16A628474}" destId="{F242EF8B-DDAF-46B0-A840-A9ECA606DD38}" srcOrd="0" destOrd="1" presId="urn:microsoft.com/office/officeart/2005/8/layout/hProcess7"/>
    <dgm:cxn modelId="{4D96852C-2280-5945-B76E-548104A0F436}" type="presParOf" srcId="{6E138A12-C5DD-404C-9131-C0378D2299E7}" destId="{2078D867-2676-4C55-8B95-7F9CAB1D9E23}" srcOrd="0" destOrd="0" presId="urn:microsoft.com/office/officeart/2005/8/layout/hProcess7"/>
    <dgm:cxn modelId="{1ED17AB0-2941-3442-836F-470B5A39AC64}" type="presParOf" srcId="{2078D867-2676-4C55-8B95-7F9CAB1D9E23}" destId="{E555F833-F33E-494C-9364-119671ADE5B2}" srcOrd="0" destOrd="0" presId="urn:microsoft.com/office/officeart/2005/8/layout/hProcess7"/>
    <dgm:cxn modelId="{A93258DC-51C5-8E48-810B-AEB9F987D6BD}" type="presParOf" srcId="{2078D867-2676-4C55-8B95-7F9CAB1D9E23}" destId="{98A1D683-FA75-4E7A-96D4-3F1455507298}" srcOrd="1" destOrd="0" presId="urn:microsoft.com/office/officeart/2005/8/layout/hProcess7"/>
    <dgm:cxn modelId="{331E2820-2032-BE4A-A764-1F531D701357}" type="presParOf" srcId="{2078D867-2676-4C55-8B95-7F9CAB1D9E23}" destId="{978461D7-BFA5-433B-B920-B7ADFC4A466A}" srcOrd="2" destOrd="0" presId="urn:microsoft.com/office/officeart/2005/8/layout/hProcess7"/>
    <dgm:cxn modelId="{A81AAAF5-CDB0-794F-B193-D12AD4080598}" type="presParOf" srcId="{6E138A12-C5DD-404C-9131-C0378D2299E7}" destId="{28B1C230-BD20-41AA-83EA-A0C65653DE7A}" srcOrd="1" destOrd="0" presId="urn:microsoft.com/office/officeart/2005/8/layout/hProcess7"/>
    <dgm:cxn modelId="{3ACDBDC0-00E0-3B42-8262-4F37C18E7AFC}" type="presParOf" srcId="{6E138A12-C5DD-404C-9131-C0378D2299E7}" destId="{786C71E9-ED4D-49AC-AEB3-0A0143AD89FC}" srcOrd="2" destOrd="0" presId="urn:microsoft.com/office/officeart/2005/8/layout/hProcess7"/>
    <dgm:cxn modelId="{F3590FDB-7688-AE47-B45D-97CC1C9A35D8}" type="presParOf" srcId="{786C71E9-ED4D-49AC-AEB3-0A0143AD89FC}" destId="{9AB10068-F591-463C-BC01-9398D78C6C67}" srcOrd="0" destOrd="0" presId="urn:microsoft.com/office/officeart/2005/8/layout/hProcess7"/>
    <dgm:cxn modelId="{7AFC98B2-022F-1147-9644-9401F0307540}" type="presParOf" srcId="{786C71E9-ED4D-49AC-AEB3-0A0143AD89FC}" destId="{B864378F-72B6-46C6-922A-3A3A8F24B57D}" srcOrd="1" destOrd="0" presId="urn:microsoft.com/office/officeart/2005/8/layout/hProcess7"/>
    <dgm:cxn modelId="{541252B7-1C23-DA44-A6E6-1D67BA48E0FF}" type="presParOf" srcId="{786C71E9-ED4D-49AC-AEB3-0A0143AD89FC}" destId="{776D735C-4878-4B27-8C13-FAAA25F122E7}" srcOrd="2" destOrd="0" presId="urn:microsoft.com/office/officeart/2005/8/layout/hProcess7"/>
    <dgm:cxn modelId="{C2E43746-C8BF-C14F-8867-68924C13138B}" type="presParOf" srcId="{6E138A12-C5DD-404C-9131-C0378D2299E7}" destId="{49051B43-D933-4714-AE31-EE36E3604095}" srcOrd="3" destOrd="0" presId="urn:microsoft.com/office/officeart/2005/8/layout/hProcess7"/>
    <dgm:cxn modelId="{FCC6FC37-92F0-0541-BED4-2D67E34108EA}" type="presParOf" srcId="{6E138A12-C5DD-404C-9131-C0378D2299E7}" destId="{DD6E6D04-82C1-447E-965C-F99A5D3D8C5B}" srcOrd="4" destOrd="0" presId="urn:microsoft.com/office/officeart/2005/8/layout/hProcess7"/>
    <dgm:cxn modelId="{99AB8750-8FC7-9C43-B981-445B82645711}" type="presParOf" srcId="{DD6E6D04-82C1-447E-965C-F99A5D3D8C5B}" destId="{9219EE76-BBC1-4851-8E06-43891F3D0FBB}" srcOrd="0" destOrd="0" presId="urn:microsoft.com/office/officeart/2005/8/layout/hProcess7"/>
    <dgm:cxn modelId="{C7A9D574-849B-2041-867A-1889B2072102}" type="presParOf" srcId="{DD6E6D04-82C1-447E-965C-F99A5D3D8C5B}" destId="{502D01B1-E4A3-4C0B-914B-BE0C3F7E3680}" srcOrd="1" destOrd="0" presId="urn:microsoft.com/office/officeart/2005/8/layout/hProcess7"/>
    <dgm:cxn modelId="{B40C1D18-1ABE-4047-A617-3FD3428834E1}" type="presParOf" srcId="{DD6E6D04-82C1-447E-965C-F99A5D3D8C5B}" destId="{F242EF8B-DDAF-46B0-A840-A9ECA606DD38}" srcOrd="2" destOrd="0" presId="urn:microsoft.com/office/officeart/2005/8/layout/hProcess7"/>
    <dgm:cxn modelId="{2B107FF1-020D-8E4F-B083-A52AC7767563}" type="presParOf" srcId="{6E138A12-C5DD-404C-9131-C0378D2299E7}" destId="{779A9540-FCB8-403A-A1F7-1BACEBA7E94F}" srcOrd="5" destOrd="0" presId="urn:microsoft.com/office/officeart/2005/8/layout/hProcess7"/>
    <dgm:cxn modelId="{0DF24DA8-58C8-2E48-B9CF-465896072CA6}" type="presParOf" srcId="{6E138A12-C5DD-404C-9131-C0378D2299E7}" destId="{3233AB06-EF0B-4DC2-AC89-B3BC4628BAF8}" srcOrd="6" destOrd="0" presId="urn:microsoft.com/office/officeart/2005/8/layout/hProcess7"/>
    <dgm:cxn modelId="{5FFEF957-1717-E145-BFE6-80399179E00F}" type="presParOf" srcId="{3233AB06-EF0B-4DC2-AC89-B3BC4628BAF8}" destId="{4DCCDBE1-B820-43EA-B8A7-84F20B031016}" srcOrd="0" destOrd="0" presId="urn:microsoft.com/office/officeart/2005/8/layout/hProcess7"/>
    <dgm:cxn modelId="{DD44600D-42E1-B64A-9ED9-B5A99F2E69D1}" type="presParOf" srcId="{3233AB06-EF0B-4DC2-AC89-B3BC4628BAF8}" destId="{28EC9970-E7A5-4863-8200-8F2B5932E99F}" srcOrd="1" destOrd="0" presId="urn:microsoft.com/office/officeart/2005/8/layout/hProcess7"/>
    <dgm:cxn modelId="{97AC0A48-5435-364D-8DAD-090F75F658D9}" type="presParOf" srcId="{3233AB06-EF0B-4DC2-AC89-B3BC4628BAF8}" destId="{D1A60A8C-D20C-4A2A-AFBC-C9009C853399}" srcOrd="2" destOrd="0" presId="urn:microsoft.com/office/officeart/2005/8/layout/hProcess7"/>
    <dgm:cxn modelId="{1C31AE2C-9EB2-EC4B-9302-5C01D873A4B9}" type="presParOf" srcId="{6E138A12-C5DD-404C-9131-C0378D2299E7}" destId="{AD92CAD4-7C3C-4466-BF46-AC9FA61104EE}" srcOrd="7" destOrd="0" presId="urn:microsoft.com/office/officeart/2005/8/layout/hProcess7"/>
    <dgm:cxn modelId="{109A2ED8-1337-9146-B2DC-76F976D65511}" type="presParOf" srcId="{6E138A12-C5DD-404C-9131-C0378D2299E7}" destId="{D0568ACF-AC80-4570-AEDA-F5CC90520024}" srcOrd="8" destOrd="0" presId="urn:microsoft.com/office/officeart/2005/8/layout/hProcess7"/>
    <dgm:cxn modelId="{CD6011B5-4AC9-A746-B564-04EAAAB57EC6}" type="presParOf" srcId="{D0568ACF-AC80-4570-AEDA-F5CC90520024}" destId="{46BA7190-17E9-425D-890E-99AD8918942D}" srcOrd="0" destOrd="0" presId="urn:microsoft.com/office/officeart/2005/8/layout/hProcess7"/>
    <dgm:cxn modelId="{DD22BD36-3F38-A141-A994-AF3912EE0B54}" type="presParOf" srcId="{D0568ACF-AC80-4570-AEDA-F5CC90520024}" destId="{D7C20F95-2759-4B33-AF9B-CF8EB6D72A81}" srcOrd="1" destOrd="0" presId="urn:microsoft.com/office/officeart/2005/8/layout/hProcess7"/>
    <dgm:cxn modelId="{31FE5BFE-34B2-F246-955B-14658A0EB91A}" type="presParOf" srcId="{D0568ACF-AC80-4570-AEDA-F5CC90520024}" destId="{C975C050-3D04-4053-9146-2842D09BEA5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517170-E9CC-2447-99B5-9B1FC3053E8B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561EC5-9456-D149-A287-B3D88179D68E}">
      <dgm:prSet phldrT="[Text]"/>
      <dgm:spPr/>
      <dgm:t>
        <a:bodyPr/>
        <a:lstStyle/>
        <a:p>
          <a:r>
            <a:rPr lang="en-US" dirty="0" smtClean="0"/>
            <a:t>Approach Employers Early</a:t>
          </a:r>
          <a:endParaRPr lang="en-US" dirty="0"/>
        </a:p>
      </dgm:t>
    </dgm:pt>
    <dgm:pt modelId="{AA22CFC4-2821-7B48-BD40-AE8E139BE5B9}" type="parTrans" cxnId="{294C450D-C0F0-A74E-B964-F30F839F446C}">
      <dgm:prSet/>
      <dgm:spPr/>
      <dgm:t>
        <a:bodyPr/>
        <a:lstStyle/>
        <a:p>
          <a:endParaRPr lang="en-US"/>
        </a:p>
      </dgm:t>
    </dgm:pt>
    <dgm:pt modelId="{7A92D79F-4AF9-F243-A743-2345FEAD09B7}" type="sibTrans" cxnId="{294C450D-C0F0-A74E-B964-F30F839F446C}">
      <dgm:prSet/>
      <dgm:spPr/>
      <dgm:t>
        <a:bodyPr/>
        <a:lstStyle/>
        <a:p>
          <a:endParaRPr lang="en-US"/>
        </a:p>
      </dgm:t>
    </dgm:pt>
    <dgm:pt modelId="{A72FE934-2667-7F4F-B76E-ED459301AE0C}">
      <dgm:prSet phldrT="[Text]"/>
      <dgm:spPr/>
      <dgm:t>
        <a:bodyPr/>
        <a:lstStyle/>
        <a:p>
          <a:r>
            <a:rPr lang="en-US" dirty="0" smtClean="0"/>
            <a:t>Build Work-Based Learning Components</a:t>
          </a:r>
          <a:endParaRPr lang="en-US" dirty="0"/>
        </a:p>
      </dgm:t>
    </dgm:pt>
    <dgm:pt modelId="{DD1121A1-D180-6E4C-ADC0-8A9C787C9AC4}" type="parTrans" cxnId="{E7C38BB2-AFA9-F44F-94EB-EBAB566A3CA1}">
      <dgm:prSet/>
      <dgm:spPr/>
      <dgm:t>
        <a:bodyPr/>
        <a:lstStyle/>
        <a:p>
          <a:endParaRPr lang="en-US"/>
        </a:p>
      </dgm:t>
    </dgm:pt>
    <dgm:pt modelId="{2CBCD397-3758-394B-8CA7-E2979A7F60BF}" type="sibTrans" cxnId="{E7C38BB2-AFA9-F44F-94EB-EBAB566A3CA1}">
      <dgm:prSet/>
      <dgm:spPr/>
      <dgm:t>
        <a:bodyPr/>
        <a:lstStyle/>
        <a:p>
          <a:endParaRPr lang="en-US"/>
        </a:p>
      </dgm:t>
    </dgm:pt>
    <dgm:pt modelId="{59CA9B51-5560-B445-B551-177F94C7E5C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internships</a:t>
          </a:r>
          <a:endParaRPr lang="en-US" dirty="0"/>
        </a:p>
      </dgm:t>
    </dgm:pt>
    <dgm:pt modelId="{3DA44F81-5CA5-F943-8412-49ED6C39C5E5}" type="parTrans" cxnId="{49A21AFA-4627-604F-80F9-9567D55168CB}">
      <dgm:prSet/>
      <dgm:spPr/>
      <dgm:t>
        <a:bodyPr/>
        <a:lstStyle/>
        <a:p>
          <a:endParaRPr lang="en-US"/>
        </a:p>
      </dgm:t>
    </dgm:pt>
    <dgm:pt modelId="{75953CE9-0545-1346-A19D-38BA8170EEC6}" type="sibTrans" cxnId="{49A21AFA-4627-604F-80F9-9567D55168CB}">
      <dgm:prSet/>
      <dgm:spPr/>
      <dgm:t>
        <a:bodyPr/>
        <a:lstStyle/>
        <a:p>
          <a:endParaRPr lang="en-US"/>
        </a:p>
      </dgm:t>
    </dgm:pt>
    <dgm:pt modelId="{3EA51DE7-F0C4-D248-90CC-34D40E9FD1A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Early and deep employer engagement leads to JOBS for your graduates</a:t>
          </a:r>
        </a:p>
        <a:p>
          <a:endParaRPr lang="en-US" dirty="0">
            <a:solidFill>
              <a:schemeClr val="bg1"/>
            </a:solidFill>
          </a:endParaRPr>
        </a:p>
      </dgm:t>
    </dgm:pt>
    <dgm:pt modelId="{69AEF18E-42AB-E04B-B117-E370BD25A280}" type="parTrans" cxnId="{E4695D93-A4EA-E242-96B4-A50FB53FA9C5}">
      <dgm:prSet/>
      <dgm:spPr/>
      <dgm:t>
        <a:bodyPr/>
        <a:lstStyle/>
        <a:p>
          <a:endParaRPr lang="en-US"/>
        </a:p>
      </dgm:t>
    </dgm:pt>
    <dgm:pt modelId="{0828B880-9EBF-AF4E-8A25-A66DAD1A43D2}" type="sibTrans" cxnId="{E4695D93-A4EA-E242-96B4-A50FB53FA9C5}">
      <dgm:prSet/>
      <dgm:spPr/>
      <dgm:t>
        <a:bodyPr/>
        <a:lstStyle/>
        <a:p>
          <a:endParaRPr lang="en-US"/>
        </a:p>
      </dgm:t>
    </dgm:pt>
    <dgm:pt modelId="{7A54AACC-CDB7-5949-BF03-ADA7F1EC5BD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clinical education</a:t>
          </a:r>
          <a:endParaRPr lang="en-US" dirty="0"/>
        </a:p>
      </dgm:t>
    </dgm:pt>
    <dgm:pt modelId="{D16E0739-85D5-0D46-9AFA-26AE69ED4092}" type="parTrans" cxnId="{2D0A1EAC-DE9E-8946-BC4E-25BA40764AF1}">
      <dgm:prSet/>
      <dgm:spPr/>
      <dgm:t>
        <a:bodyPr/>
        <a:lstStyle/>
        <a:p>
          <a:endParaRPr lang="en-US"/>
        </a:p>
      </dgm:t>
    </dgm:pt>
    <dgm:pt modelId="{68500E31-900B-7947-A4CD-AD5CDCCB5B29}" type="sibTrans" cxnId="{2D0A1EAC-DE9E-8946-BC4E-25BA40764AF1}">
      <dgm:prSet/>
      <dgm:spPr/>
      <dgm:t>
        <a:bodyPr/>
        <a:lstStyle/>
        <a:p>
          <a:endParaRPr lang="en-US"/>
        </a:p>
      </dgm:t>
    </dgm:pt>
    <dgm:pt modelId="{260DCEBD-6D6F-1C49-8D9F-C10D06AB67C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on-the-job training</a:t>
          </a:r>
          <a:endParaRPr lang="en-US" dirty="0"/>
        </a:p>
      </dgm:t>
    </dgm:pt>
    <dgm:pt modelId="{4FF1B766-A191-FF47-87EE-F0AACC3B39E7}" type="parTrans" cxnId="{A3A2F346-8CF2-7A4E-B218-984086BF231C}">
      <dgm:prSet/>
      <dgm:spPr/>
      <dgm:t>
        <a:bodyPr/>
        <a:lstStyle/>
        <a:p>
          <a:endParaRPr lang="en-US"/>
        </a:p>
      </dgm:t>
    </dgm:pt>
    <dgm:pt modelId="{86BF20FE-B5F7-ED42-9901-CA274284AE22}" type="sibTrans" cxnId="{A3A2F346-8CF2-7A4E-B218-984086BF231C}">
      <dgm:prSet/>
      <dgm:spPr/>
      <dgm:t>
        <a:bodyPr/>
        <a:lstStyle/>
        <a:p>
          <a:endParaRPr lang="en-US"/>
        </a:p>
      </dgm:t>
    </dgm:pt>
    <dgm:pt modelId="{A525B0DB-BA97-5F4F-97C4-2408A95F7D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Identify skill needs</a:t>
          </a:r>
          <a:endParaRPr lang="en-US" dirty="0">
            <a:solidFill>
              <a:schemeClr val="tx1"/>
            </a:solidFill>
          </a:endParaRPr>
        </a:p>
      </dgm:t>
    </dgm:pt>
    <dgm:pt modelId="{EA0343BC-BAF1-BC47-B62E-B578382BCAA6}" type="parTrans" cxnId="{BE8B8987-861E-F043-A93F-203E3A9CFF8B}">
      <dgm:prSet/>
      <dgm:spPr/>
      <dgm:t>
        <a:bodyPr/>
        <a:lstStyle/>
        <a:p>
          <a:endParaRPr lang="en-US"/>
        </a:p>
      </dgm:t>
    </dgm:pt>
    <dgm:pt modelId="{166636EA-7226-A14B-B2DF-C55AC92A77E1}" type="sibTrans" cxnId="{BE8B8987-861E-F043-A93F-203E3A9CFF8B}">
      <dgm:prSet/>
      <dgm:spPr/>
      <dgm:t>
        <a:bodyPr/>
        <a:lstStyle/>
        <a:p>
          <a:endParaRPr lang="en-US"/>
        </a:p>
      </dgm:t>
    </dgm:pt>
    <dgm:pt modelId="{D32364BD-1221-334F-912D-F8AD9E965D1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Build aligned curriculum</a:t>
          </a:r>
        </a:p>
        <a:p>
          <a:endParaRPr lang="en-US" dirty="0"/>
        </a:p>
      </dgm:t>
    </dgm:pt>
    <dgm:pt modelId="{3A002161-EC64-B04F-B7AC-6B613ACF7FC7}" type="parTrans" cxnId="{419F39A3-3B49-4F45-9B93-F9577A68370D}">
      <dgm:prSet/>
      <dgm:spPr/>
      <dgm:t>
        <a:bodyPr/>
        <a:lstStyle/>
        <a:p>
          <a:endParaRPr lang="en-US"/>
        </a:p>
      </dgm:t>
    </dgm:pt>
    <dgm:pt modelId="{E5F8AC15-6E1D-8C48-B387-D2C570037464}" type="sibTrans" cxnId="{419F39A3-3B49-4F45-9B93-F9577A68370D}">
      <dgm:prSet/>
      <dgm:spPr/>
      <dgm:t>
        <a:bodyPr/>
        <a:lstStyle/>
        <a:p>
          <a:endParaRPr lang="en-US"/>
        </a:p>
      </dgm:t>
    </dgm:pt>
    <dgm:pt modelId="{24A6AA16-55D4-E84A-8A70-BE44BE2728C6}" type="pres">
      <dgm:prSet presAssocID="{D3517170-E9CC-2447-99B5-9B1FC3053E8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03295A-ABE1-BE4E-916F-B73012B37994}" type="pres">
      <dgm:prSet presAssocID="{D3517170-E9CC-2447-99B5-9B1FC3053E8B}" presName="arrow" presStyleLbl="bgShp" presStyleIdx="0" presStyleCnt="1" custScaleX="117647" custLinFactNeighborX="-1478"/>
      <dgm:spPr/>
    </dgm:pt>
    <dgm:pt modelId="{9173A538-9502-1348-875E-B804F3EA1088}" type="pres">
      <dgm:prSet presAssocID="{D3517170-E9CC-2447-99B5-9B1FC3053E8B}" presName="linearProcess" presStyleCnt="0"/>
      <dgm:spPr/>
    </dgm:pt>
    <dgm:pt modelId="{064936C6-B34C-E943-80E3-FE8FE8072C66}" type="pres">
      <dgm:prSet presAssocID="{8F561EC5-9456-D149-A287-B3D88179D68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5C77C-38B2-814B-9CD8-AE7A7120A6B6}" type="pres">
      <dgm:prSet presAssocID="{7A92D79F-4AF9-F243-A743-2345FEAD09B7}" presName="sibTrans" presStyleCnt="0"/>
      <dgm:spPr/>
    </dgm:pt>
    <dgm:pt modelId="{64B3C91D-486D-1145-9DD5-A8FB3813F62B}" type="pres">
      <dgm:prSet presAssocID="{A72FE934-2667-7F4F-B76E-ED459301AE0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59E4D-D439-C342-8A00-29CE95C1786C}" type="pres">
      <dgm:prSet presAssocID="{2CBCD397-3758-394B-8CA7-E2979A7F60BF}" presName="sibTrans" presStyleCnt="0"/>
      <dgm:spPr/>
    </dgm:pt>
    <dgm:pt modelId="{04432E78-16EA-B945-BBEA-DD6D673FA57F}" type="pres">
      <dgm:prSet presAssocID="{3EA51DE7-F0C4-D248-90CC-34D40E9FD1AC}" presName="textNode" presStyleLbl="node1" presStyleIdx="2" presStyleCnt="3" custLinFactNeighborX="6667" custLinFactNeighborY="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A2F346-8CF2-7A4E-B218-984086BF231C}" srcId="{A72FE934-2667-7F4F-B76E-ED459301AE0C}" destId="{260DCEBD-6D6F-1C49-8D9F-C10D06AB67C2}" srcOrd="2" destOrd="0" parTransId="{4FF1B766-A191-FF47-87EE-F0AACC3B39E7}" sibTransId="{86BF20FE-B5F7-ED42-9901-CA274284AE22}"/>
    <dgm:cxn modelId="{49A21AFA-4627-604F-80F9-9567D55168CB}" srcId="{A72FE934-2667-7F4F-B76E-ED459301AE0C}" destId="{59CA9B51-5560-B445-B551-177F94C7E5C4}" srcOrd="0" destOrd="0" parTransId="{3DA44F81-5CA5-F943-8412-49ED6C39C5E5}" sibTransId="{75953CE9-0545-1346-A19D-38BA8170EEC6}"/>
    <dgm:cxn modelId="{2D0A1EAC-DE9E-8946-BC4E-25BA40764AF1}" srcId="{A72FE934-2667-7F4F-B76E-ED459301AE0C}" destId="{7A54AACC-CDB7-5949-BF03-ADA7F1EC5BD6}" srcOrd="1" destOrd="0" parTransId="{D16E0739-85D5-0D46-9AFA-26AE69ED4092}" sibTransId="{68500E31-900B-7947-A4CD-AD5CDCCB5B29}"/>
    <dgm:cxn modelId="{92F26C81-2147-FD4D-A377-311037358411}" type="presOf" srcId="{7A54AACC-CDB7-5949-BF03-ADA7F1EC5BD6}" destId="{64B3C91D-486D-1145-9DD5-A8FB3813F62B}" srcOrd="0" destOrd="2" presId="urn:microsoft.com/office/officeart/2005/8/layout/hProcess9"/>
    <dgm:cxn modelId="{BE8B8987-861E-F043-A93F-203E3A9CFF8B}" srcId="{8F561EC5-9456-D149-A287-B3D88179D68E}" destId="{A525B0DB-BA97-5F4F-97C4-2408A95F7DF3}" srcOrd="0" destOrd="0" parTransId="{EA0343BC-BAF1-BC47-B62E-B578382BCAA6}" sibTransId="{166636EA-7226-A14B-B2DF-C55AC92A77E1}"/>
    <dgm:cxn modelId="{7BEC0619-7CE7-4A47-B321-D39428214DAE}" type="presOf" srcId="{A525B0DB-BA97-5F4F-97C4-2408A95F7DF3}" destId="{064936C6-B34C-E943-80E3-FE8FE8072C66}" srcOrd="0" destOrd="1" presId="urn:microsoft.com/office/officeart/2005/8/layout/hProcess9"/>
    <dgm:cxn modelId="{1F9CC650-9D20-AF43-8C4C-8D6D5D8A5CF9}" type="presOf" srcId="{8F561EC5-9456-D149-A287-B3D88179D68E}" destId="{064936C6-B34C-E943-80E3-FE8FE8072C66}" srcOrd="0" destOrd="0" presId="urn:microsoft.com/office/officeart/2005/8/layout/hProcess9"/>
    <dgm:cxn modelId="{2F55EBDF-B2C6-9F49-A6D9-FF64887100C7}" type="presOf" srcId="{3EA51DE7-F0C4-D248-90CC-34D40E9FD1AC}" destId="{04432E78-16EA-B945-BBEA-DD6D673FA57F}" srcOrd="0" destOrd="0" presId="urn:microsoft.com/office/officeart/2005/8/layout/hProcess9"/>
    <dgm:cxn modelId="{D458513F-E818-E44D-8F79-06D43243660D}" type="presOf" srcId="{A72FE934-2667-7F4F-B76E-ED459301AE0C}" destId="{64B3C91D-486D-1145-9DD5-A8FB3813F62B}" srcOrd="0" destOrd="0" presId="urn:microsoft.com/office/officeart/2005/8/layout/hProcess9"/>
    <dgm:cxn modelId="{E4695D93-A4EA-E242-96B4-A50FB53FA9C5}" srcId="{D3517170-E9CC-2447-99B5-9B1FC3053E8B}" destId="{3EA51DE7-F0C4-D248-90CC-34D40E9FD1AC}" srcOrd="2" destOrd="0" parTransId="{69AEF18E-42AB-E04B-B117-E370BD25A280}" sibTransId="{0828B880-9EBF-AF4E-8A25-A66DAD1A43D2}"/>
    <dgm:cxn modelId="{F2FC18DE-0ECF-314D-BE79-7518283836FE}" type="presOf" srcId="{260DCEBD-6D6F-1C49-8D9F-C10D06AB67C2}" destId="{64B3C91D-486D-1145-9DD5-A8FB3813F62B}" srcOrd="0" destOrd="3" presId="urn:microsoft.com/office/officeart/2005/8/layout/hProcess9"/>
    <dgm:cxn modelId="{3952E7E0-E2DC-694C-84B0-58E4C6D6D322}" type="presOf" srcId="{59CA9B51-5560-B445-B551-177F94C7E5C4}" destId="{64B3C91D-486D-1145-9DD5-A8FB3813F62B}" srcOrd="0" destOrd="1" presId="urn:microsoft.com/office/officeart/2005/8/layout/hProcess9"/>
    <dgm:cxn modelId="{7DA76B0A-E012-424D-874D-A8ADEC6FFAD1}" type="presOf" srcId="{D32364BD-1221-334F-912D-F8AD9E965D13}" destId="{064936C6-B34C-E943-80E3-FE8FE8072C66}" srcOrd="0" destOrd="2" presId="urn:microsoft.com/office/officeart/2005/8/layout/hProcess9"/>
    <dgm:cxn modelId="{294C450D-C0F0-A74E-B964-F30F839F446C}" srcId="{D3517170-E9CC-2447-99B5-9B1FC3053E8B}" destId="{8F561EC5-9456-D149-A287-B3D88179D68E}" srcOrd="0" destOrd="0" parTransId="{AA22CFC4-2821-7B48-BD40-AE8E139BE5B9}" sibTransId="{7A92D79F-4AF9-F243-A743-2345FEAD09B7}"/>
    <dgm:cxn modelId="{D6A6C913-4E9A-5643-8665-7657EEC6483F}" type="presOf" srcId="{D3517170-E9CC-2447-99B5-9B1FC3053E8B}" destId="{24A6AA16-55D4-E84A-8A70-BE44BE2728C6}" srcOrd="0" destOrd="0" presId="urn:microsoft.com/office/officeart/2005/8/layout/hProcess9"/>
    <dgm:cxn modelId="{E7C38BB2-AFA9-F44F-94EB-EBAB566A3CA1}" srcId="{D3517170-E9CC-2447-99B5-9B1FC3053E8B}" destId="{A72FE934-2667-7F4F-B76E-ED459301AE0C}" srcOrd="1" destOrd="0" parTransId="{DD1121A1-D180-6E4C-ADC0-8A9C787C9AC4}" sibTransId="{2CBCD397-3758-394B-8CA7-E2979A7F60BF}"/>
    <dgm:cxn modelId="{419F39A3-3B49-4F45-9B93-F9577A68370D}" srcId="{8F561EC5-9456-D149-A287-B3D88179D68E}" destId="{D32364BD-1221-334F-912D-F8AD9E965D13}" srcOrd="1" destOrd="0" parTransId="{3A002161-EC64-B04F-B7AC-6B613ACF7FC7}" sibTransId="{E5F8AC15-6E1D-8C48-B387-D2C570037464}"/>
    <dgm:cxn modelId="{D7F231FD-65F1-8D41-B852-296CAD5E1610}" type="presParOf" srcId="{24A6AA16-55D4-E84A-8A70-BE44BE2728C6}" destId="{0003295A-ABE1-BE4E-916F-B73012B37994}" srcOrd="0" destOrd="0" presId="urn:microsoft.com/office/officeart/2005/8/layout/hProcess9"/>
    <dgm:cxn modelId="{50AE38B9-617C-A94C-9D66-D81F7EE2E364}" type="presParOf" srcId="{24A6AA16-55D4-E84A-8A70-BE44BE2728C6}" destId="{9173A538-9502-1348-875E-B804F3EA1088}" srcOrd="1" destOrd="0" presId="urn:microsoft.com/office/officeart/2005/8/layout/hProcess9"/>
    <dgm:cxn modelId="{F53ED1D9-5D10-4642-A7BC-07FF531B4D04}" type="presParOf" srcId="{9173A538-9502-1348-875E-B804F3EA1088}" destId="{064936C6-B34C-E943-80E3-FE8FE8072C66}" srcOrd="0" destOrd="0" presId="urn:microsoft.com/office/officeart/2005/8/layout/hProcess9"/>
    <dgm:cxn modelId="{D0A2F67E-D08F-F946-85DD-CAC31261D584}" type="presParOf" srcId="{9173A538-9502-1348-875E-B804F3EA1088}" destId="{6F05C77C-38B2-814B-9CD8-AE7A7120A6B6}" srcOrd="1" destOrd="0" presId="urn:microsoft.com/office/officeart/2005/8/layout/hProcess9"/>
    <dgm:cxn modelId="{F153D287-D0F7-524F-B088-2EDDCEAC591A}" type="presParOf" srcId="{9173A538-9502-1348-875E-B804F3EA1088}" destId="{64B3C91D-486D-1145-9DD5-A8FB3813F62B}" srcOrd="2" destOrd="0" presId="urn:microsoft.com/office/officeart/2005/8/layout/hProcess9"/>
    <dgm:cxn modelId="{B4010912-E951-DE4A-9D6E-003A44448FEA}" type="presParOf" srcId="{9173A538-9502-1348-875E-B804F3EA1088}" destId="{65059E4D-D439-C342-8A00-29CE95C1786C}" srcOrd="3" destOrd="0" presId="urn:microsoft.com/office/officeart/2005/8/layout/hProcess9"/>
    <dgm:cxn modelId="{9906239A-44EE-C147-A464-4311607EBA0C}" type="presParOf" srcId="{9173A538-9502-1348-875E-B804F3EA1088}" destId="{04432E78-16EA-B945-BBEA-DD6D673FA57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3B5E3-D81B-994D-BB40-67475EE41359}">
      <dsp:nvSpPr>
        <dsp:cNvPr id="0" name=""/>
        <dsp:cNvSpPr/>
      </dsp:nvSpPr>
      <dsp:spPr>
        <a:xfrm>
          <a:off x="4569904" y="1444471"/>
          <a:ext cx="927106" cy="112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846"/>
              </a:lnTo>
              <a:lnTo>
                <a:pt x="927106" y="973846"/>
              </a:lnTo>
              <a:lnTo>
                <a:pt x="927106" y="1120357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1B660-304A-0C45-8362-25E82F2E7D1A}">
      <dsp:nvSpPr>
        <dsp:cNvPr id="0" name=""/>
        <dsp:cNvSpPr/>
      </dsp:nvSpPr>
      <dsp:spPr>
        <a:xfrm>
          <a:off x="1888801" y="1504114"/>
          <a:ext cx="1268828" cy="4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30"/>
              </a:lnTo>
              <a:lnTo>
                <a:pt x="1268828" y="290230"/>
              </a:lnTo>
              <a:lnTo>
                <a:pt x="1268828" y="436741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C68D4-94F4-744A-A03B-1EB6E5866716}">
      <dsp:nvSpPr>
        <dsp:cNvPr id="0" name=""/>
        <dsp:cNvSpPr/>
      </dsp:nvSpPr>
      <dsp:spPr>
        <a:xfrm>
          <a:off x="1173855" y="2970523"/>
          <a:ext cx="1550687" cy="47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53"/>
              </a:lnTo>
              <a:lnTo>
                <a:pt x="1550687" y="326153"/>
              </a:lnTo>
              <a:lnTo>
                <a:pt x="1550687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BCF91-5994-2044-81BC-E029013DA0AA}">
      <dsp:nvSpPr>
        <dsp:cNvPr id="0" name=""/>
        <dsp:cNvSpPr/>
      </dsp:nvSpPr>
      <dsp:spPr>
        <a:xfrm>
          <a:off x="791567" y="2970523"/>
          <a:ext cx="382288" cy="472664"/>
        </a:xfrm>
        <a:custGeom>
          <a:avLst/>
          <a:gdLst/>
          <a:ahLst/>
          <a:cxnLst/>
          <a:rect l="0" t="0" r="0" b="0"/>
          <a:pathLst>
            <a:path>
              <a:moveTo>
                <a:pt x="382288" y="0"/>
              </a:moveTo>
              <a:lnTo>
                <a:pt x="382288" y="326153"/>
              </a:lnTo>
              <a:lnTo>
                <a:pt x="0" y="326153"/>
              </a:lnTo>
              <a:lnTo>
                <a:pt x="0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5EAC-EF1F-0A41-A139-8A007967E6A7}">
      <dsp:nvSpPr>
        <dsp:cNvPr id="0" name=""/>
        <dsp:cNvSpPr/>
      </dsp:nvSpPr>
      <dsp:spPr>
        <a:xfrm>
          <a:off x="1173855" y="1504114"/>
          <a:ext cx="714946" cy="462139"/>
        </a:xfrm>
        <a:custGeom>
          <a:avLst/>
          <a:gdLst/>
          <a:ahLst/>
          <a:cxnLst/>
          <a:rect l="0" t="0" r="0" b="0"/>
          <a:pathLst>
            <a:path>
              <a:moveTo>
                <a:pt x="714946" y="0"/>
              </a:moveTo>
              <a:lnTo>
                <a:pt x="714946" y="315628"/>
              </a:lnTo>
              <a:lnTo>
                <a:pt x="0" y="315628"/>
              </a:lnTo>
              <a:lnTo>
                <a:pt x="0" y="462139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FE5D2-DC51-E14D-8544-A3E28AE58614}">
      <dsp:nvSpPr>
        <dsp:cNvPr id="0" name=""/>
        <dsp:cNvSpPr/>
      </dsp:nvSpPr>
      <dsp:spPr>
        <a:xfrm>
          <a:off x="990519" y="399921"/>
          <a:ext cx="1796565" cy="110419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F00F8-6A67-5C4B-9E84-0DC5D6ECE23B}">
      <dsp:nvSpPr>
        <dsp:cNvPr id="0" name=""/>
        <dsp:cNvSpPr/>
      </dsp:nvSpPr>
      <dsp:spPr>
        <a:xfrm>
          <a:off x="1166244" y="566860"/>
          <a:ext cx="1796565" cy="1104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U.S. Department of Labor, Employment &amp; Training Administration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(National)</a:t>
          </a:r>
          <a:endParaRPr lang="en-US" sz="1300" kern="1200" dirty="0">
            <a:latin typeface="Arial"/>
            <a:cs typeface="Arial"/>
          </a:endParaRPr>
        </a:p>
      </dsp:txBody>
      <dsp:txXfrm>
        <a:off x="1198585" y="599201"/>
        <a:ext cx="1731883" cy="1039511"/>
      </dsp:txXfrm>
    </dsp:sp>
    <dsp:sp modelId="{783A5137-820A-D847-B8CC-B414AB8AF267}">
      <dsp:nvSpPr>
        <dsp:cNvPr id="0" name=""/>
        <dsp:cNvSpPr/>
      </dsp:nvSpPr>
      <dsp:spPr>
        <a:xfrm>
          <a:off x="383092" y="1966254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DDCC-9308-574D-9786-08EE1640B632}">
      <dsp:nvSpPr>
        <dsp:cNvPr id="0" name=""/>
        <dsp:cNvSpPr/>
      </dsp:nvSpPr>
      <dsp:spPr>
        <a:xfrm>
          <a:off x="558817" y="2133193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Jobs for the Future</a:t>
          </a:r>
          <a:endParaRPr lang="en-US" sz="1300" kern="1200" dirty="0">
            <a:latin typeface="Arial"/>
            <a:cs typeface="Arial"/>
          </a:endParaRPr>
        </a:p>
      </dsp:txBody>
      <dsp:txXfrm>
        <a:off x="588231" y="2162607"/>
        <a:ext cx="1522697" cy="945440"/>
      </dsp:txXfrm>
    </dsp:sp>
    <dsp:sp modelId="{D841183A-AE99-E34F-AEEC-BFDDDA6B149E}">
      <dsp:nvSpPr>
        <dsp:cNvPr id="0" name=""/>
        <dsp:cNvSpPr/>
      </dsp:nvSpPr>
      <dsp:spPr>
        <a:xfrm>
          <a:off x="804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79194-4F51-174B-9273-E67853468299}">
      <dsp:nvSpPr>
        <dsp:cNvPr id="0" name=""/>
        <dsp:cNvSpPr/>
      </dsp:nvSpPr>
      <dsp:spPr>
        <a:xfrm>
          <a:off x="176529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Maher &amp; Maher </a:t>
          </a:r>
          <a:endParaRPr lang="en-US" sz="1300" kern="1200" dirty="0">
            <a:latin typeface="Arial"/>
            <a:cs typeface="Arial"/>
          </a:endParaRPr>
        </a:p>
      </dsp:txBody>
      <dsp:txXfrm>
        <a:off x="205943" y="3639540"/>
        <a:ext cx="1522697" cy="945440"/>
      </dsp:txXfrm>
    </dsp:sp>
    <dsp:sp modelId="{58E25500-82D6-5146-A221-84A9B541C842}">
      <dsp:nvSpPr>
        <dsp:cNvPr id="0" name=""/>
        <dsp:cNvSpPr/>
      </dsp:nvSpPr>
      <dsp:spPr>
        <a:xfrm>
          <a:off x="1933780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8EF98-5A7C-8443-99AC-2F342BF4CC08}">
      <dsp:nvSpPr>
        <dsp:cNvPr id="0" name=""/>
        <dsp:cNvSpPr/>
      </dsp:nvSpPr>
      <dsp:spPr>
        <a:xfrm>
          <a:off x="2109505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American Association of Community Colleges</a:t>
          </a:r>
          <a:endParaRPr lang="en-US" sz="1300" kern="1200" dirty="0">
            <a:latin typeface="Arial"/>
            <a:cs typeface="Arial"/>
          </a:endParaRPr>
        </a:p>
      </dsp:txBody>
      <dsp:txXfrm>
        <a:off x="2138919" y="3639540"/>
        <a:ext cx="1522697" cy="945440"/>
      </dsp:txXfrm>
    </dsp:sp>
    <dsp:sp modelId="{646F3537-73EB-B949-918D-3B7B930AA6F5}">
      <dsp:nvSpPr>
        <dsp:cNvPr id="0" name=""/>
        <dsp:cNvSpPr/>
      </dsp:nvSpPr>
      <dsp:spPr>
        <a:xfrm>
          <a:off x="2366867" y="1940856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ED845-19D1-E94E-8929-4CD240F70DCF}">
      <dsp:nvSpPr>
        <dsp:cNvPr id="0" name=""/>
        <dsp:cNvSpPr/>
      </dsp:nvSpPr>
      <dsp:spPr>
        <a:xfrm>
          <a:off x="2542592" y="2107795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CalState/Merlot</a:t>
          </a:r>
          <a:endParaRPr lang="en-US" sz="1300" kern="1200" dirty="0">
            <a:latin typeface="Arial"/>
            <a:cs typeface="Arial"/>
          </a:endParaRPr>
        </a:p>
      </dsp:txBody>
      <dsp:txXfrm>
        <a:off x="2572006" y="2137209"/>
        <a:ext cx="1522697" cy="945440"/>
      </dsp:txXfrm>
    </dsp:sp>
    <dsp:sp modelId="{EF2F118D-C820-304A-83D6-27A1A959A5FB}">
      <dsp:nvSpPr>
        <dsp:cNvPr id="0" name=""/>
        <dsp:cNvSpPr/>
      </dsp:nvSpPr>
      <dsp:spPr>
        <a:xfrm>
          <a:off x="3779141" y="440202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405E2-5814-1346-B374-16BF34682930}">
      <dsp:nvSpPr>
        <dsp:cNvPr id="0" name=""/>
        <dsp:cNvSpPr/>
      </dsp:nvSpPr>
      <dsp:spPr>
        <a:xfrm>
          <a:off x="3954866" y="607141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U.S. National Science Foundation</a:t>
          </a:r>
          <a:endParaRPr lang="en-US" sz="1300" kern="1200" dirty="0">
            <a:latin typeface="Arial"/>
            <a:cs typeface="Arial"/>
          </a:endParaRPr>
        </a:p>
      </dsp:txBody>
      <dsp:txXfrm>
        <a:off x="3984280" y="636555"/>
        <a:ext cx="1522697" cy="945440"/>
      </dsp:txXfrm>
    </dsp:sp>
    <dsp:sp modelId="{BC6575E1-2812-5C43-951F-E9EB66CF75F5}">
      <dsp:nvSpPr>
        <dsp:cNvPr id="0" name=""/>
        <dsp:cNvSpPr/>
      </dsp:nvSpPr>
      <dsp:spPr>
        <a:xfrm>
          <a:off x="4706247" y="2564828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7BB9B-4AAD-8940-806B-57018B5F9E40}">
      <dsp:nvSpPr>
        <dsp:cNvPr id="0" name=""/>
        <dsp:cNvSpPr/>
      </dsp:nvSpPr>
      <dsp:spPr>
        <a:xfrm>
          <a:off x="4881973" y="2731767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ATE Centers</a:t>
          </a:r>
          <a:endParaRPr lang="en-US" sz="1300" kern="1200" dirty="0">
            <a:latin typeface="Arial"/>
            <a:cs typeface="Arial"/>
          </a:endParaRPr>
        </a:p>
      </dsp:txBody>
      <dsp:txXfrm>
        <a:off x="4911387" y="2761181"/>
        <a:ext cx="1522697" cy="945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5F833-F33E-494C-9364-119671ADE5B2}">
      <dsp:nvSpPr>
        <dsp:cNvPr id="0" name=""/>
        <dsp:cNvSpPr/>
      </dsp:nvSpPr>
      <dsp:spPr>
        <a:xfrm>
          <a:off x="24802" y="457203"/>
          <a:ext cx="2258355" cy="3233549"/>
        </a:xfrm>
        <a:prstGeom prst="roundRect">
          <a:avLst>
            <a:gd name="adj" fmla="val 5000"/>
          </a:avLst>
        </a:prstGeom>
        <a:solidFill>
          <a:srgbClr val="FF65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bg1"/>
            </a:solidFill>
          </a:endParaRPr>
        </a:p>
      </dsp:txBody>
      <dsp:txXfrm rot="16200000">
        <a:off x="-1075117" y="1557122"/>
        <a:ext cx="2651510" cy="451671"/>
      </dsp:txXfrm>
    </dsp:sp>
    <dsp:sp modelId="{978461D7-BFA5-433B-B920-B7ADFC4A466A}">
      <dsp:nvSpPr>
        <dsp:cNvPr id="0" name=""/>
        <dsp:cNvSpPr/>
      </dsp:nvSpPr>
      <dsp:spPr>
        <a:xfrm>
          <a:off x="476473" y="457203"/>
          <a:ext cx="1682474" cy="32335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bg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bg1"/>
              </a:solidFill>
            </a:rPr>
            <a:t>Participant Outcomes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bg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bg1"/>
              </a:solidFill>
            </a:rPr>
            <a:t>Student Attainment and Jobs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76473" y="457203"/>
        <a:ext cx="1682474" cy="3233549"/>
      </dsp:txXfrm>
    </dsp:sp>
    <dsp:sp modelId="{9219EE76-BBC1-4851-8E06-43891F3D0FBB}">
      <dsp:nvSpPr>
        <dsp:cNvPr id="0" name=""/>
        <dsp:cNvSpPr/>
      </dsp:nvSpPr>
      <dsp:spPr>
        <a:xfrm>
          <a:off x="2337402" y="457203"/>
          <a:ext cx="2258355" cy="3233549"/>
        </a:xfrm>
        <a:prstGeom prst="roundRect">
          <a:avLst>
            <a:gd name="adj" fmla="val 5000"/>
          </a:avLst>
        </a:prstGeom>
        <a:solidFill>
          <a:srgbClr val="10A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/>
        </a:p>
      </dsp:txBody>
      <dsp:txXfrm rot="16200000">
        <a:off x="1237483" y="1557122"/>
        <a:ext cx="2651510" cy="451671"/>
      </dsp:txXfrm>
    </dsp:sp>
    <dsp:sp modelId="{B864378F-72B6-46C6-922A-3A3A8F24B57D}">
      <dsp:nvSpPr>
        <dsp:cNvPr id="0" name=""/>
        <dsp:cNvSpPr/>
      </dsp:nvSpPr>
      <dsp:spPr>
        <a:xfrm rot="5400000">
          <a:off x="2149995" y="2154837"/>
          <a:ext cx="398437" cy="3387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2EF8B-DDAF-46B0-A840-A9ECA606DD38}">
      <dsp:nvSpPr>
        <dsp:cNvPr id="0" name=""/>
        <dsp:cNvSpPr/>
      </dsp:nvSpPr>
      <dsp:spPr>
        <a:xfrm>
          <a:off x="2789074" y="457203"/>
          <a:ext cx="1682474" cy="32335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bg1"/>
              </a:solidFill>
            </a:rPr>
            <a:t>Program Deliverables</a:t>
          </a:r>
          <a:endParaRPr lang="en-US" sz="2400" b="1" kern="1200" dirty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smtClean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bg1"/>
              </a:solidFill>
            </a:rPr>
            <a:t>Redesign </a:t>
          </a:r>
          <a:r>
            <a:rPr lang="en-US" sz="2000" b="1" kern="1200" dirty="0" smtClean="0">
              <a:solidFill>
                <a:schemeClr val="bg1"/>
              </a:solidFill>
            </a:rPr>
            <a:t>Education &amp; Training Delivery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789074" y="457203"/>
        <a:ext cx="1682474" cy="3233549"/>
      </dsp:txXfrm>
    </dsp:sp>
    <dsp:sp modelId="{46BA7190-17E9-425D-890E-99AD8918942D}">
      <dsp:nvSpPr>
        <dsp:cNvPr id="0" name=""/>
        <dsp:cNvSpPr/>
      </dsp:nvSpPr>
      <dsp:spPr>
        <a:xfrm>
          <a:off x="4675320" y="-5"/>
          <a:ext cx="2258355" cy="3962410"/>
        </a:xfrm>
        <a:prstGeom prst="roundRect">
          <a:avLst>
            <a:gd name="adj" fmla="val 5000"/>
          </a:avLst>
        </a:prstGeom>
        <a:solidFill>
          <a:srgbClr val="8C2C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bg1"/>
            </a:solidFill>
          </a:endParaRPr>
        </a:p>
      </dsp:txBody>
      <dsp:txXfrm rot="16200000">
        <a:off x="3276567" y="1398747"/>
        <a:ext cx="3249176" cy="451671"/>
      </dsp:txXfrm>
    </dsp:sp>
    <dsp:sp modelId="{28EC9970-E7A5-4863-8200-8F2B5932E99F}">
      <dsp:nvSpPr>
        <dsp:cNvPr id="0" name=""/>
        <dsp:cNvSpPr/>
      </dsp:nvSpPr>
      <dsp:spPr>
        <a:xfrm rot="5400000">
          <a:off x="4487392" y="2154837"/>
          <a:ext cx="398437" cy="3387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5C050-3D04-4053-9146-2842D09BEA50}">
      <dsp:nvSpPr>
        <dsp:cNvPr id="0" name=""/>
        <dsp:cNvSpPr/>
      </dsp:nvSpPr>
      <dsp:spPr>
        <a:xfrm>
          <a:off x="5126991" y="-5"/>
          <a:ext cx="1682474" cy="39624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bg1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bg1"/>
              </a:solidFill>
            </a:rPr>
            <a:t>Ultimate Impact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bg1"/>
              </a:solidFill>
            </a:rPr>
            <a:t>Structural, systemic change within colleges and across systems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5126991" y="-5"/>
        <a:ext cx="1682474" cy="3962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3295A-ABE1-BE4E-916F-B73012B37994}">
      <dsp:nvSpPr>
        <dsp:cNvPr id="0" name=""/>
        <dsp:cNvSpPr/>
      </dsp:nvSpPr>
      <dsp:spPr>
        <a:xfrm>
          <a:off x="0" y="0"/>
          <a:ext cx="8420095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4936C6-B34C-E943-80E3-FE8FE8072C66}">
      <dsp:nvSpPr>
        <dsp:cNvPr id="0" name=""/>
        <dsp:cNvSpPr/>
      </dsp:nvSpPr>
      <dsp:spPr>
        <a:xfrm>
          <a:off x="9045" y="1219199"/>
          <a:ext cx="2710219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Approach Employers Early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Identify skill needs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Build aligned curriculum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88400" y="1298554"/>
        <a:ext cx="2551509" cy="1466890"/>
      </dsp:txXfrm>
    </dsp:sp>
    <dsp:sp modelId="{64B3C91D-486D-1145-9DD5-A8FB3813F62B}">
      <dsp:nvSpPr>
        <dsp:cNvPr id="0" name=""/>
        <dsp:cNvSpPr/>
      </dsp:nvSpPr>
      <dsp:spPr>
        <a:xfrm>
          <a:off x="2854940" y="1219199"/>
          <a:ext cx="2710219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Build Work-Based Learning Components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internships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clinical education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</a:rPr>
            <a:t>on-the-job training</a:t>
          </a:r>
          <a:endParaRPr lang="en-US" sz="1400" kern="1200" dirty="0"/>
        </a:p>
      </dsp:txBody>
      <dsp:txXfrm>
        <a:off x="2934295" y="1298554"/>
        <a:ext cx="2551509" cy="1466890"/>
      </dsp:txXfrm>
    </dsp:sp>
    <dsp:sp modelId="{04432E78-16EA-B945-BBEA-DD6D673FA57F}">
      <dsp:nvSpPr>
        <dsp:cNvPr id="0" name=""/>
        <dsp:cNvSpPr/>
      </dsp:nvSpPr>
      <dsp:spPr>
        <a:xfrm>
          <a:off x="5709880" y="1231912"/>
          <a:ext cx="2710219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Early and deep employer engagement leads to JOBS for your graduates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bg1"/>
            </a:solidFill>
          </a:endParaRPr>
        </a:p>
      </dsp:txBody>
      <dsp:txXfrm>
        <a:off x="5789235" y="1311267"/>
        <a:ext cx="2551509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977E-692D-4BDB-9265-25092198A7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7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977E-692D-4BDB-9265-25092198A7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7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15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977E-692D-4BDB-9265-25092198A7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7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977E-692D-4BDB-9265-25092198A71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7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977E-692D-4BDB-9265-25092198A71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7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defTabSz="465871">
              <a:defRPr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57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4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9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4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44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33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88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977E-692D-4BDB-9265-25092198A7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977E-692D-4BDB-9265-25092198A7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73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88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8412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" y="6030913"/>
            <a:ext cx="1984373" cy="9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3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8.png"/><Relationship Id="rId4" Type="http://schemas.openxmlformats.org/officeDocument/2006/relationships/diagramData" Target="../diagrams/data3.xml"/><Relationship Id="rId9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ccatoday.org/programmatic-document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planyourhealthcareer.org/pathways" TargetMode="External"/><Relationship Id="rId4" Type="http://schemas.openxmlformats.org/officeDocument/2006/relationships/hyperlink" Target="http://eepurl.com/bo9uX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tagrantees.workforce3one.org/view/2001510061517561311/inf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AACCCT@dol.gov" TargetMode="External"/><Relationship Id="rId4" Type="http://schemas.openxmlformats.org/officeDocument/2006/relationships/hyperlink" Target="http://www.workforce3on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30200" y="1155700"/>
            <a:ext cx="8164513" cy="25019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3100" dirty="0" smtClean="0"/>
              <a:t>Tips and Tools for New Project Managers</a:t>
            </a:r>
            <a:endParaRPr lang="en-US" sz="3100" dirty="0"/>
          </a:p>
          <a:p>
            <a:pPr algn="ctr"/>
            <a:endParaRPr lang="en-US" sz="3100" dirty="0" smtClean="0"/>
          </a:p>
          <a:p>
            <a:pPr algn="ctr"/>
            <a:endParaRPr lang="en-US" sz="2900" dirty="0"/>
          </a:p>
          <a:p>
            <a:pPr algn="ctr"/>
            <a:r>
              <a:rPr lang="en-US" sz="2900" dirty="0" smtClean="0"/>
              <a:t>July </a:t>
            </a:r>
            <a:r>
              <a:rPr lang="en-US" sz="2900" dirty="0"/>
              <a:t>1</a:t>
            </a:r>
            <a:r>
              <a:rPr lang="en-US" sz="2900" dirty="0" smtClean="0"/>
              <a:t>4, 2015</a:t>
            </a:r>
          </a:p>
          <a:p>
            <a:pPr algn="ctr"/>
            <a:r>
              <a:rPr lang="en-US" sz="2900" dirty="0" smtClean="0"/>
              <a:t> </a:t>
            </a:r>
            <a:endParaRPr lang="en-US" sz="2900" dirty="0"/>
          </a:p>
          <a:p>
            <a:pPr algn="ctr"/>
            <a:r>
              <a:rPr lang="en-US" sz="2900" dirty="0"/>
              <a:t>Jennifer Freeman, </a:t>
            </a:r>
            <a:r>
              <a:rPr lang="en-US" sz="2900" b="0" dirty="0"/>
              <a:t>Program Director, </a:t>
            </a:r>
            <a:r>
              <a:rPr lang="en-US" sz="2900" b="0" dirty="0" smtClean="0"/>
              <a:t>TAACCCT </a:t>
            </a:r>
            <a:r>
              <a:rPr lang="en-US" sz="2900" b="0" dirty="0"/>
              <a:t>Learning </a:t>
            </a:r>
            <a:r>
              <a:rPr lang="en-US" sz="2900" b="0" dirty="0" smtClean="0"/>
              <a:t>Network</a:t>
            </a:r>
          </a:p>
          <a:p>
            <a:pPr algn="ctr"/>
            <a:r>
              <a:rPr lang="en-US" sz="2900" dirty="0" smtClean="0"/>
              <a:t>Maria </a:t>
            </a:r>
            <a:r>
              <a:rPr lang="en-US" sz="2900" dirty="0" err="1" smtClean="0"/>
              <a:t>Fieth</a:t>
            </a:r>
            <a:r>
              <a:rPr lang="en-US" sz="2900" dirty="0" smtClean="0"/>
              <a:t>, </a:t>
            </a:r>
            <a:r>
              <a:rPr lang="en-US" sz="2900" b="0" dirty="0" smtClean="0"/>
              <a:t>Project Director, Consortium for Healthcare Education Online</a:t>
            </a:r>
            <a:endParaRPr lang="en-US" sz="2900" b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2313" y="3314700"/>
            <a:ext cx="7772400" cy="831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none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79500"/>
            <a:ext cx="7772400" cy="5067300"/>
          </a:xfrm>
        </p:spPr>
        <p:txBody>
          <a:bodyPr anchor="t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Do you have a wage record-matching </a:t>
            </a:r>
          </a:p>
          <a:p>
            <a:r>
              <a:rPr lang="en-US" dirty="0" smtClean="0"/>
              <a:t>agreement in place with your </a:t>
            </a:r>
          </a:p>
          <a:p>
            <a:r>
              <a:rPr lang="en-US" dirty="0"/>
              <a:t>s</a:t>
            </a:r>
            <a:r>
              <a:rPr lang="en-US" dirty="0" smtClean="0"/>
              <a:t>tate’s unemployment insurance </a:t>
            </a:r>
          </a:p>
          <a:p>
            <a:r>
              <a:rPr lang="en-US" dirty="0" smtClean="0"/>
              <a:t>agency?</a:t>
            </a:r>
          </a:p>
          <a:p>
            <a:endParaRPr lang="en-US" dirty="0" smtClean="0"/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Yes 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No 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Not yet, but it’s in process</a:t>
            </a:r>
          </a:p>
          <a:p>
            <a:endParaRPr lang="en-US" b="0" dirty="0" smtClean="0"/>
          </a:p>
          <a:p>
            <a:endParaRPr lang="en-US" b="0" dirty="0"/>
          </a:p>
          <a:p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cap="none" dirty="0" smtClean="0">
                <a:solidFill>
                  <a:srgbClr val="FFFFFF"/>
                </a:solidFill>
              </a:rPr>
              <a:t>Participant Poll</a:t>
            </a:r>
            <a:endParaRPr lang="en-US" sz="2400" b="1" cap="none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431597"/>
            <a:ext cx="2460953" cy="22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97000"/>
            <a:ext cx="7772400" cy="4216400"/>
          </a:xfrm>
        </p:spPr>
        <p:txBody>
          <a:bodyPr anchor="t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Establish a plan early for the collection of all data – who’s responsible? Enrollment data, completion/progress, job placements</a:t>
            </a:r>
          </a:p>
          <a:p>
            <a:endParaRPr lang="en-US" dirty="0" smtClean="0"/>
          </a:p>
          <a:p>
            <a:r>
              <a:rPr lang="en-US" dirty="0" smtClean="0"/>
              <a:t>For Job Placement Verification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Frontload the set </a:t>
            </a:r>
            <a:r>
              <a:rPr lang="en-US" b="0" dirty="0"/>
              <a:t>up </a:t>
            </a:r>
            <a:r>
              <a:rPr lang="en-US" b="0" dirty="0" smtClean="0"/>
              <a:t>of a </a:t>
            </a:r>
            <a:r>
              <a:rPr lang="en-US" b="0" dirty="0"/>
              <a:t>system for wage-record matching with the Unemployment Insurance agency in your state 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Triangulate Data if necessary </a:t>
            </a:r>
          </a:p>
          <a:p>
            <a:endParaRPr lang="en-US" dirty="0" smtClean="0"/>
          </a:p>
          <a:p>
            <a:r>
              <a:rPr lang="en-US" dirty="0" smtClean="0"/>
              <a:t>Work backward from annual reports and Q reports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7125" y="274638"/>
            <a:ext cx="6212174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cap="none" dirty="0" smtClean="0">
                <a:solidFill>
                  <a:srgbClr val="FFFFFF"/>
                </a:solidFill>
              </a:rPr>
              <a:t>Date </a:t>
            </a:r>
            <a:r>
              <a:rPr lang="en-US" sz="2400" b="1" cap="none" dirty="0">
                <a:solidFill>
                  <a:srgbClr val="FFFFFF"/>
                </a:solidFill>
              </a:rPr>
              <a:t>C</a:t>
            </a:r>
            <a:r>
              <a:rPr lang="en-US" sz="2400" b="1" cap="none" dirty="0" smtClean="0">
                <a:solidFill>
                  <a:srgbClr val="FFFFFF"/>
                </a:solidFill>
              </a:rPr>
              <a:t>ollection &amp; Reporting</a:t>
            </a:r>
            <a:endParaRPr lang="en-US" sz="2400" b="1" cap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701" y="406400"/>
            <a:ext cx="5245098" cy="47018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Reporting in a Consortia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71600"/>
            <a:ext cx="8001000" cy="2133600"/>
          </a:xfrm>
        </p:spPr>
        <p:txBody>
          <a:bodyPr>
            <a:normAutofit fontScale="92500"/>
          </a:bodyPr>
          <a:lstStyle/>
          <a:p>
            <a:r>
              <a:rPr lang="en-US" dirty="0"/>
              <a:t>C</a:t>
            </a:r>
            <a:r>
              <a:rPr lang="en-US" dirty="0" smtClean="0"/>
              <a:t>ollege work plans need to align with consortium SOW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Reports from each college should mirror required DOL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Quarterly and Annual Reports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Each college should know their progress vs. the consortium’s progress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71070738"/>
              </p:ext>
            </p:extLst>
          </p:nvPr>
        </p:nvGraphicFramePr>
        <p:xfrm>
          <a:off x="762000" y="3886200"/>
          <a:ext cx="78486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2793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Reporting </a:t>
            </a:r>
            <a:r>
              <a:rPr lang="en-US" sz="2400" dirty="0" smtClean="0"/>
              <a:t>at Individual Colleges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7467600" cy="160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single-site grants, regular status reports to the president and others </a:t>
            </a:r>
            <a:r>
              <a:rPr lang="en-US" sz="2400" dirty="0"/>
              <a:t>helps </a:t>
            </a:r>
            <a:r>
              <a:rPr lang="en-US" sz="2400" dirty="0" smtClean="0"/>
              <a:t>to keep team on-track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02148589"/>
              </p:ext>
            </p:extLst>
          </p:nvPr>
        </p:nvGraphicFramePr>
        <p:xfrm>
          <a:off x="762000" y="2609850"/>
          <a:ext cx="7391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533400" y="2895600"/>
            <a:ext cx="2286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50" name="Picture 2" descr="\\pcc.ccofc.edu\pUserData$\S00238574\My Documents\My Pictures\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77" y="3810000"/>
            <a:ext cx="4348422" cy="264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79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770386"/>
              </p:ext>
            </p:extLst>
          </p:nvPr>
        </p:nvGraphicFramePr>
        <p:xfrm>
          <a:off x="704850" y="16823"/>
          <a:ext cx="7667625" cy="6373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Worksheet" r:id="rId4" imgW="14554223" imgH="12096810" progId="Excel.Sheet.12">
                  <p:embed/>
                </p:oleObj>
              </mc:Choice>
              <mc:Fallback>
                <p:oleObj name="Worksheet" r:id="rId4" imgW="14554223" imgH="12096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850" y="16823"/>
                        <a:ext cx="7667625" cy="6373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414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Keep an </a:t>
            </a:r>
            <a:r>
              <a:rPr lang="en-US" sz="2400" dirty="0" smtClean="0"/>
              <a:t>Eye </a:t>
            </a:r>
            <a:r>
              <a:rPr lang="en-US" sz="2400" b="1" dirty="0" smtClean="0"/>
              <a:t>on Spending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7467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Consortium members and leadership need to keep an eye on expenditures.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62610730"/>
              </p:ext>
            </p:extLst>
          </p:nvPr>
        </p:nvGraphicFramePr>
        <p:xfrm>
          <a:off x="609600" y="2667000"/>
          <a:ext cx="7696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533400" y="2895600"/>
            <a:ext cx="2286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42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700" y="274638"/>
            <a:ext cx="5537199" cy="70354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Focu</a:t>
            </a:r>
            <a:r>
              <a:rPr lang="en-US" sz="2400" dirty="0" smtClean="0"/>
              <a:t>s on Spending, Single-Site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7848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Single-site grant managers should also share budget numbers with team members and leadership.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97218367"/>
              </p:ext>
            </p:extLst>
          </p:nvPr>
        </p:nvGraphicFramePr>
        <p:xfrm>
          <a:off x="609600" y="2667000"/>
          <a:ext cx="7696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533400" y="2895600"/>
            <a:ext cx="2286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19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Reporting to Leadership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7467600" cy="160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Regular status reports (college vs. consortium performance) </a:t>
            </a:r>
            <a:r>
              <a:rPr lang="en-US" sz="2400" dirty="0"/>
              <a:t>to each college president helps </a:t>
            </a:r>
            <a:r>
              <a:rPr lang="en-US" sz="2400" dirty="0" smtClean="0"/>
              <a:t>to keep each consortium member on-track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00975899"/>
              </p:ext>
            </p:extLst>
          </p:nvPr>
        </p:nvGraphicFramePr>
        <p:xfrm>
          <a:off x="762000" y="2667000"/>
          <a:ext cx="7391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533400" y="2895600"/>
            <a:ext cx="2286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714625"/>
            <a:ext cx="4228804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502">
            <a:off x="5821021" y="3003956"/>
            <a:ext cx="2473903" cy="329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037">
            <a:off x="1033240" y="2478377"/>
            <a:ext cx="2850618" cy="37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273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900" y="274638"/>
            <a:ext cx="6273800" cy="8302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Peer-Sharing and Momentum Building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763000" cy="496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Build systems for sharing grant information…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In-Person and virtual events</a:t>
            </a:r>
          </a:p>
          <a:p>
            <a:r>
              <a:rPr lang="en-US" sz="1600" dirty="0" smtClean="0"/>
              <a:t>Newsletters</a:t>
            </a:r>
            <a:r>
              <a:rPr lang="en-US" sz="1600" dirty="0"/>
              <a:t>, Email </a:t>
            </a:r>
            <a:r>
              <a:rPr lang="en-US" sz="1600" dirty="0" smtClean="0"/>
              <a:t>Blasts</a:t>
            </a:r>
          </a:p>
          <a:p>
            <a:r>
              <a:rPr lang="en-US" sz="1600" dirty="0" smtClean="0"/>
              <a:t>Presentations (in-person and by webinar)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 smtClean="0"/>
              <a:t>… and peer sharing and planning </a:t>
            </a:r>
          </a:p>
          <a:p>
            <a:pPr>
              <a:buFontTx/>
              <a:buChar char="•"/>
            </a:pPr>
            <a:endParaRPr lang="en-US" sz="1600" dirty="0" smtClean="0"/>
          </a:p>
          <a:p>
            <a:pPr>
              <a:buFontTx/>
              <a:buChar char="•"/>
            </a:pPr>
            <a:r>
              <a:rPr lang="en-US" sz="1600" dirty="0" smtClean="0"/>
              <a:t>College</a:t>
            </a:r>
            <a:r>
              <a:rPr lang="en-US" sz="1600" dirty="0"/>
              <a:t> </a:t>
            </a:r>
            <a:r>
              <a:rPr lang="en-US" sz="1600" dirty="0" smtClean="0"/>
              <a:t>and consortium implementation teams </a:t>
            </a:r>
          </a:p>
          <a:p>
            <a:r>
              <a:rPr lang="en-US" sz="1600" dirty="0" smtClean="0"/>
              <a:t>Consortium or college-wide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Industry Teams</a:t>
            </a:r>
          </a:p>
          <a:p>
            <a:r>
              <a:rPr lang="en-US" sz="1600" dirty="0" smtClean="0"/>
              <a:t>Faculty Working Groups</a:t>
            </a:r>
          </a:p>
          <a:p>
            <a:r>
              <a:rPr lang="en-US" sz="1600" dirty="0" smtClean="0"/>
              <a:t>Community College/Job Center </a:t>
            </a:r>
            <a:r>
              <a:rPr lang="en-US" sz="1600" dirty="0" err="1" smtClean="0"/>
              <a:t>Convenings</a:t>
            </a:r>
            <a:endParaRPr lang="en-US" sz="1600" dirty="0" smtClean="0"/>
          </a:p>
          <a:p>
            <a:r>
              <a:rPr lang="en-US" sz="1600" dirty="0" smtClean="0"/>
              <a:t>Virtual </a:t>
            </a:r>
            <a:r>
              <a:rPr lang="en-US" sz="1600" dirty="0"/>
              <a:t>Peer Sharing via Online Tool (e.g. </a:t>
            </a:r>
            <a:r>
              <a:rPr lang="en-US" sz="1600" dirty="0" smtClean="0"/>
              <a:t>Basecamp, </a:t>
            </a:r>
            <a:r>
              <a:rPr lang="en-US" sz="1600" dirty="0" err="1" smtClean="0"/>
              <a:t>Dropbox</a:t>
            </a:r>
            <a:r>
              <a:rPr lang="en-US" sz="1600" dirty="0" smtClean="0"/>
              <a:t>, </a:t>
            </a:r>
            <a:r>
              <a:rPr lang="en-US" sz="1600" dirty="0"/>
              <a:t>or </a:t>
            </a:r>
            <a:r>
              <a:rPr lang="en-US" sz="1600" dirty="0" err="1"/>
              <a:t>GroupSite</a:t>
            </a:r>
            <a:r>
              <a:rPr lang="en-US" sz="1600" dirty="0"/>
              <a:t>)</a:t>
            </a:r>
          </a:p>
          <a:p>
            <a:endParaRPr lang="en-US" sz="17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9.13.13 Summ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44" y="2171700"/>
            <a:ext cx="3974755" cy="26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14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463034"/>
            <a:ext cx="47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Employer Engagement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http://masscc.org/sites/g/files/g769376/f/201307/DSC_0695_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68" y="4787900"/>
            <a:ext cx="506313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4463722"/>
              </p:ext>
            </p:extLst>
          </p:nvPr>
        </p:nvGraphicFramePr>
        <p:xfrm>
          <a:off x="279400" y="1028700"/>
          <a:ext cx="84201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79400" y="4487386"/>
            <a:ext cx="2857499" cy="1338343"/>
            <a:chOff x="279400" y="4487386"/>
            <a:chExt cx="2857499" cy="13383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00" y="4487386"/>
              <a:ext cx="2857499" cy="10477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6274" y="5517952"/>
              <a:ext cx="2460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www.planyourhealthcareer.org</a:t>
              </a:r>
              <a:endParaRPr lang="en-US" sz="14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56674"/>
            <a:ext cx="9144000" cy="660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Presenters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49600" y="3848100"/>
            <a:ext cx="50038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/>
              <a:t>Maria </a:t>
            </a:r>
            <a:r>
              <a:rPr lang="en-US" sz="2200" b="1" dirty="0" err="1" smtClean="0"/>
              <a:t>Fieth</a:t>
            </a:r>
            <a:r>
              <a:rPr lang="en-US" sz="2200" dirty="0" smtClean="0"/>
              <a:t>, Project Director, CHEO</a:t>
            </a:r>
          </a:p>
          <a:p>
            <a:pPr marL="0" indent="0">
              <a:buNone/>
            </a:pPr>
            <a:r>
              <a:rPr lang="en-US" sz="2200" dirty="0" smtClean="0"/>
              <a:t>Pueblo Community College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49600" y="1562100"/>
            <a:ext cx="5232400" cy="13462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Jennifer Freeman, </a:t>
            </a:r>
            <a:r>
              <a:rPr lang="en-US" dirty="0" smtClean="0"/>
              <a:t>Program Director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TAACCCT </a:t>
            </a:r>
            <a:r>
              <a:rPr lang="en-US" dirty="0"/>
              <a:t>Learning Network</a:t>
            </a:r>
          </a:p>
          <a:p>
            <a:pPr marL="0" indent="0">
              <a:buNone/>
            </a:pPr>
            <a:r>
              <a:rPr lang="en-US" dirty="0"/>
              <a:t>Jobs for the Future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41" y="978182"/>
            <a:ext cx="1650659" cy="2480990"/>
          </a:xfrm>
          <a:prstGeom prst="rect">
            <a:avLst/>
          </a:prstGeom>
        </p:spPr>
      </p:pic>
      <p:pic>
        <p:nvPicPr>
          <p:cNvPr id="3" name="Picture 2" descr="Maria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3576831"/>
            <a:ext cx="1854200" cy="24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Public Workforce System Engagement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71599"/>
            <a:ext cx="8636000" cy="17652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Successful collaboration with the Public Workforce System (PWS) can significantly enhance the success of your TAACCCT grant</a:t>
            </a:r>
          </a:p>
          <a:p>
            <a:pPr marL="0" indent="0">
              <a:buNone/>
            </a:pPr>
            <a:endParaRPr lang="en-US" dirty="0" smtClean="0"/>
          </a:p>
          <a:p>
            <a:pPr marL="338137" lvl="1" indent="0">
              <a:buNone/>
            </a:pPr>
            <a:endParaRPr lang="en-US" dirty="0" smtClean="0"/>
          </a:p>
          <a:p>
            <a:pPr marL="338137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338137" lvl="1" indent="0">
              <a:buNone/>
            </a:pPr>
            <a:endParaRPr lang="en-US" dirty="0"/>
          </a:p>
        </p:txBody>
      </p:sp>
      <p:pic>
        <p:nvPicPr>
          <p:cNvPr id="5" name="Picture 4" descr="HCTC Counseling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2755899"/>
            <a:ext cx="2425986" cy="3242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6900" y="2832099"/>
            <a:ext cx="5397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ourier New"/>
              <a:buChar char="o"/>
            </a:pPr>
            <a:r>
              <a:rPr lang="en-US" sz="2000" dirty="0">
                <a:latin typeface="Arial"/>
                <a:cs typeface="Arial"/>
              </a:rPr>
              <a:t>PWS includes State Workforce Agencies, Workforce Investment Boards, and American Job Centers</a:t>
            </a:r>
          </a:p>
          <a:p>
            <a:pPr marL="800100" lvl="1" indent="-342900">
              <a:buFont typeface="Courier New"/>
              <a:buChar char="o"/>
            </a:pPr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>
                <a:latin typeface="Arial"/>
                <a:cs typeface="Arial"/>
              </a:rPr>
              <a:t>Collaboration </a:t>
            </a:r>
            <a:r>
              <a:rPr lang="en-US" sz="2000" dirty="0">
                <a:latin typeface="Arial"/>
                <a:cs typeface="Arial"/>
              </a:rPr>
              <a:t>can lead to stronger employer engagement, enhanced services for participants, and increased participant outcomes</a:t>
            </a:r>
          </a:p>
        </p:txBody>
      </p:sp>
    </p:spTree>
    <p:extLst>
      <p:ext uri="{BB962C8B-B14F-4D97-AF65-F5344CB8AC3E}">
        <p14:creationId xmlns:p14="http://schemas.microsoft.com/office/powerpoint/2010/main" val="3282316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</a:rPr>
              <a:t>Discussion question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179513"/>
            <a:ext cx="7772400" cy="45032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Q. What is the status of your working relationship with your WIB and/or One-Stop Career Center/American Job Center?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Signed on to the grant but no defined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Role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Defined role (on paper) but limited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Active engagement 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Clearly defined role and we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are actively working together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0" y="2856826"/>
            <a:ext cx="2460953" cy="22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U00946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14400"/>
            <a:ext cx="8801100" cy="944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2800" y="318869"/>
            <a:ext cx="522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Stakeholder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Engagement: The Public Workforce System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2900" y="1930400"/>
            <a:ext cx="695575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b="1" dirty="0" smtClean="0"/>
              <a:t>Engage the system early in the grant </a:t>
            </a:r>
            <a:r>
              <a:rPr lang="en-US" dirty="0" smtClean="0"/>
              <a:t>– explore areas of collaboration </a:t>
            </a:r>
          </a:p>
          <a:p>
            <a:r>
              <a:rPr lang="en-US" dirty="0"/>
              <a:t>	</a:t>
            </a:r>
            <a:r>
              <a:rPr lang="en-US" dirty="0" smtClean="0"/>
              <a:t>NOW</a:t>
            </a:r>
          </a:p>
          <a:p>
            <a:pPr marL="285750" indent="-285750">
              <a:buFontTx/>
              <a:buChar char="•"/>
            </a:pPr>
            <a:r>
              <a:rPr lang="en-US" b="1" dirty="0" smtClean="0"/>
              <a:t>Focus on developing a true partnership </a:t>
            </a:r>
            <a:r>
              <a:rPr lang="en-US" dirty="0" smtClean="0"/>
              <a:t>– what TAACCCT services </a:t>
            </a:r>
          </a:p>
          <a:p>
            <a:r>
              <a:rPr lang="en-US" dirty="0"/>
              <a:t>	</a:t>
            </a:r>
            <a:r>
              <a:rPr lang="en-US" dirty="0" smtClean="0"/>
              <a:t>and activities can benefit the PWS?  What can PWS services and</a:t>
            </a:r>
          </a:p>
          <a:p>
            <a:r>
              <a:rPr lang="en-US" dirty="0" smtClean="0"/>
              <a:t>	activities can benefit the TAACCCT grant?</a:t>
            </a:r>
          </a:p>
          <a:p>
            <a:pPr marL="285750" indent="-285750">
              <a:buFontTx/>
              <a:buChar char="•"/>
            </a:pPr>
            <a:r>
              <a:rPr lang="en-US" b="1" dirty="0" smtClean="0"/>
              <a:t>Explore how the TAACCCT grant can support PWS outcomes</a:t>
            </a:r>
            <a:r>
              <a:rPr lang="en-US" dirty="0" smtClean="0"/>
              <a:t>, such </a:t>
            </a:r>
          </a:p>
          <a:p>
            <a:r>
              <a:rPr lang="en-US" dirty="0"/>
              <a:t>	</a:t>
            </a:r>
            <a:r>
              <a:rPr lang="en-US" dirty="0" smtClean="0"/>
              <a:t>as employment of PWS participants</a:t>
            </a:r>
          </a:p>
          <a:p>
            <a:pPr marL="285750" indent="-285750">
              <a:buFontTx/>
              <a:buChar char="•"/>
            </a:pPr>
            <a:r>
              <a:rPr lang="en-US" b="1" dirty="0" smtClean="0"/>
              <a:t>Leverage your respective core competencies </a:t>
            </a:r>
            <a:r>
              <a:rPr lang="en-US" dirty="0" smtClean="0"/>
              <a:t>– in what areas is the </a:t>
            </a:r>
          </a:p>
          <a:p>
            <a:r>
              <a:rPr lang="en-US" dirty="0"/>
              <a:t>	</a:t>
            </a:r>
            <a:r>
              <a:rPr lang="en-US" dirty="0" smtClean="0"/>
              <a:t>PWS particularly effective?  Where does the college excel?</a:t>
            </a:r>
          </a:p>
          <a:p>
            <a:pPr marL="285750" indent="-285750">
              <a:buFontTx/>
              <a:buChar char="•"/>
            </a:pPr>
            <a:r>
              <a:rPr lang="en-US" b="1" dirty="0" smtClean="0"/>
              <a:t>Utilize common stakeholders </a:t>
            </a:r>
            <a:r>
              <a:rPr lang="en-US" dirty="0" smtClean="0"/>
              <a:t>– shared board members, employers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Identify a PWS partner to serve as a champion with their peers</a:t>
            </a:r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13" y="839232"/>
            <a:ext cx="6975874" cy="58663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13" y="2684180"/>
            <a:ext cx="6442474" cy="5727701"/>
          </a:xfrm>
        </p:spPr>
        <p:txBody>
          <a:bodyPr>
            <a:normAutofit/>
          </a:bodyPr>
          <a:lstStyle/>
          <a:p>
            <a:pPr marL="342900" indent="-342900">
              <a:buFont typeface="Zapf Dingbats" charset="0"/>
              <a:buChar char="✔"/>
            </a:pPr>
            <a:r>
              <a:rPr lang="en-US" sz="1800" dirty="0" smtClean="0">
                <a:solidFill>
                  <a:schemeClr val="bg1"/>
                </a:solidFill>
              </a:rPr>
              <a:t>Secure buy-in from top leadership, and leadership demonstrate support for grant to college staff</a:t>
            </a:r>
          </a:p>
          <a:p>
            <a:pPr marL="342900" indent="-342900">
              <a:buFont typeface="Zapf Dingbats" charset="0"/>
              <a:buChar char="✔"/>
            </a:pPr>
            <a:r>
              <a:rPr lang="en-US" sz="1800" dirty="0" smtClean="0">
                <a:solidFill>
                  <a:schemeClr val="bg1"/>
                </a:solidFill>
              </a:rPr>
              <a:t>Complete </a:t>
            </a:r>
            <a:r>
              <a:rPr lang="en-US" sz="1800" dirty="0" err="1" smtClean="0">
                <a:solidFill>
                  <a:schemeClr val="bg1"/>
                </a:solidFill>
              </a:rPr>
              <a:t>subagreements</a:t>
            </a:r>
            <a:r>
              <a:rPr lang="en-US" sz="1800" dirty="0" smtClean="0">
                <a:solidFill>
                  <a:schemeClr val="bg1"/>
                </a:solidFill>
              </a:rPr>
              <a:t> with consortium members as quickly as possible</a:t>
            </a:r>
          </a:p>
          <a:p>
            <a:pPr marL="342900" indent="-342900">
              <a:buFont typeface="Zapf Dingbats" charset="0"/>
              <a:buChar char="✔"/>
            </a:pPr>
            <a:r>
              <a:rPr lang="en-US" sz="1800" dirty="0" smtClean="0">
                <a:solidFill>
                  <a:schemeClr val="bg1"/>
                </a:solidFill>
              </a:rPr>
              <a:t>Develop systems and processes for engaging members, from con calls to software</a:t>
            </a:r>
          </a:p>
          <a:p>
            <a:pPr marL="342900" indent="-342900">
              <a:buFont typeface="Zapf Dingbats" charset="0"/>
              <a:buChar char="✔"/>
            </a:pPr>
            <a:r>
              <a:rPr lang="en-US" sz="1800" dirty="0" smtClean="0">
                <a:solidFill>
                  <a:schemeClr val="bg1"/>
                </a:solidFill>
              </a:rPr>
              <a:t>Implement strong systems for tracking </a:t>
            </a:r>
            <a:r>
              <a:rPr lang="en-US" sz="1800" dirty="0">
                <a:solidFill>
                  <a:schemeClr val="bg1"/>
                </a:solidFill>
              </a:rPr>
              <a:t>deliverable progress as well as participant outcomes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Zapf Dingbats" charset="0"/>
              <a:buChar char="✔"/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evelop </a:t>
            </a:r>
            <a:r>
              <a:rPr lang="en-US" sz="1800" dirty="0">
                <a:solidFill>
                  <a:schemeClr val="bg1"/>
                </a:solidFill>
              </a:rPr>
              <a:t>an agreement for wage-record matching with </a:t>
            </a:r>
            <a:r>
              <a:rPr lang="en-US" sz="1800" dirty="0" smtClean="0">
                <a:solidFill>
                  <a:schemeClr val="bg1"/>
                </a:solidFill>
              </a:rPr>
              <a:t>state agency to </a:t>
            </a:r>
            <a:r>
              <a:rPr lang="en-US" sz="1800" dirty="0">
                <a:solidFill>
                  <a:schemeClr val="bg1"/>
                </a:solidFill>
              </a:rPr>
              <a:t>track job </a:t>
            </a:r>
            <a:r>
              <a:rPr lang="en-US" sz="1800" dirty="0" smtClean="0">
                <a:solidFill>
                  <a:schemeClr val="bg1"/>
                </a:solidFill>
              </a:rPr>
              <a:t>placements</a:t>
            </a:r>
          </a:p>
          <a:p>
            <a:pPr marL="342900" indent="-342900">
              <a:buFont typeface="Zapf Dingbats" charset="0"/>
              <a:buChar char="✔"/>
            </a:pPr>
            <a:r>
              <a:rPr lang="en-US" sz="1800" dirty="0" smtClean="0">
                <a:solidFill>
                  <a:schemeClr val="bg1"/>
                </a:solidFill>
              </a:rPr>
              <a:t>Focus on spending, early and often – develop a spending plan and check-in with consortium regularly</a:t>
            </a:r>
          </a:p>
          <a:p>
            <a:pPr marL="342900" indent="-342900">
              <a:buFont typeface="Zapf Dingbats" charset="0"/>
              <a:buChar char="✔"/>
            </a:pPr>
            <a:r>
              <a:rPr lang="en-US" sz="1800" dirty="0" smtClean="0">
                <a:solidFill>
                  <a:schemeClr val="bg1"/>
                </a:solidFill>
              </a:rPr>
              <a:t>Engage employers, early and often - focus on deep, comprehensive partnerships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Zapf Dingbats" charset="0"/>
              <a:buChar char="✔"/>
            </a:pPr>
            <a:endParaRPr lang="en-US" dirty="0" smtClean="0"/>
          </a:p>
          <a:p>
            <a:pPr marL="342900" indent="-342900">
              <a:buFont typeface="Zapf Dingbats" charset="0"/>
              <a:buChar char="✔"/>
            </a:pPr>
            <a:endParaRPr lang="en-US" dirty="0" smtClean="0"/>
          </a:p>
          <a:p>
            <a:pPr marL="342900" indent="-342900">
              <a:buFontTx/>
              <a:buChar char="•"/>
            </a:pPr>
            <a:endParaRPr lang="en-US" dirty="0" smtClean="0"/>
          </a:p>
          <a:p>
            <a:pPr marL="342900" indent="-342900">
              <a:buFontTx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2719" y="394156"/>
            <a:ext cx="4684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Summing it all up: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Key Tips for Successful Grant Implementation 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Tracking Tools for Managers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931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Samples of Today’s Tools: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dirty="0" smtClean="0"/>
              <a:t>CHEO Project Dashboard </a:t>
            </a:r>
          </a:p>
          <a:p>
            <a:r>
              <a:rPr lang="en-US" dirty="0" smtClean="0"/>
              <a:t>Another sample dashboard and other tools – </a:t>
            </a:r>
            <a:r>
              <a:rPr lang="en-US" dirty="0" err="1" smtClean="0"/>
              <a:t>MoWINs</a:t>
            </a:r>
            <a:endParaRPr lang="en-US" dirty="0" smtClean="0"/>
          </a:p>
          <a:p>
            <a:r>
              <a:rPr lang="en-US" dirty="0">
                <a:hlinkClick r:id="rId3"/>
              </a:rPr>
              <a:t>http://mccatoday.org/programmatic-documents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/>
              <a:t>CHEO Newsletter</a:t>
            </a:r>
          </a:p>
          <a:p>
            <a:r>
              <a:rPr lang="en-US" dirty="0"/>
              <a:t>Health-e Workforce newsletter: </a:t>
            </a:r>
            <a:r>
              <a:rPr lang="en-US" dirty="0">
                <a:hlinkClick r:id="rId4"/>
              </a:rPr>
              <a:t>http://eepurl.com/</a:t>
            </a:r>
            <a:r>
              <a:rPr lang="en-US" dirty="0" smtClean="0">
                <a:hlinkClick r:id="rId4"/>
              </a:rPr>
              <a:t>bo9uXL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err="1">
                <a:hlinkClick r:id="rId5"/>
              </a:rPr>
              <a:t>planyourhealthcareer.org</a:t>
            </a:r>
            <a:r>
              <a:rPr lang="en-US" dirty="0">
                <a:hlinkClick r:id="rId5"/>
              </a:rPr>
              <a:t>/pathways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21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500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Find a handy and frequently updated list of available TAACCCT webinars in the </a:t>
            </a:r>
            <a:r>
              <a:rPr lang="en-US" sz="2400"/>
              <a:t>TLN </a:t>
            </a:r>
            <a:r>
              <a:rPr lang="en-US" sz="2400" smtClean="0"/>
              <a:t>Catalog: </a:t>
            </a:r>
            <a:endParaRPr lang="en-US" sz="2400" dirty="0" smtClean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1700" dirty="0" smtClean="0">
                <a:hlinkClick r:id="rId3"/>
              </a:rPr>
              <a:t>https</a:t>
            </a:r>
            <a:r>
              <a:rPr lang="en-US" sz="1700" dirty="0">
                <a:hlinkClick r:id="rId3"/>
              </a:rPr>
              <a:t>://etagrantees.workforce3one.org/view/2001510061517561311/info</a:t>
            </a:r>
            <a:endParaRPr lang="en-US" sz="1700" dirty="0"/>
          </a:p>
          <a:p>
            <a:pPr marL="0" indent="0" algn="ctr">
              <a:spcAft>
                <a:spcPts val="0"/>
              </a:spcAft>
              <a:buNone/>
            </a:pPr>
            <a:endParaRPr lang="en-US" sz="2400" dirty="0" smtClean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other materials for TAACCCT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1700" dirty="0" smtClean="0">
                <a:hlinkClick r:id="rId4"/>
              </a:rPr>
              <a:t>https://etagrantees.workforce3one.org</a:t>
            </a:r>
            <a:r>
              <a:rPr lang="en-US" sz="1700" dirty="0" smtClean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 smtClean="0"/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Ask questions </a:t>
            </a:r>
            <a:r>
              <a:rPr lang="en-US" sz="2400" dirty="0"/>
              <a:t>and to connect with peers and resources at </a:t>
            </a:r>
            <a:r>
              <a:rPr lang="en-US" sz="2400" dirty="0">
                <a:hlinkClick r:id="rId5"/>
              </a:rPr>
              <a:t>TAACCCT@dol.gov</a:t>
            </a:r>
            <a:r>
              <a:rPr lang="en-US" sz="2400" dirty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3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 smtClean="0"/>
              <a:t>TAACCCT LEARNING NETWORK </a:t>
            </a:r>
            <a:br>
              <a:rPr lang="en-US" sz="1800" dirty="0" smtClean="0"/>
            </a:br>
            <a:r>
              <a:rPr lang="en-US" sz="1800" dirty="0" smtClean="0"/>
              <a:t>AT A GLANCE</a:t>
            </a:r>
            <a:endParaRPr lang="en-US" sz="18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030314433"/>
              </p:ext>
            </p:extLst>
          </p:nvPr>
        </p:nvGraphicFramePr>
        <p:xfrm>
          <a:off x="342900" y="1181100"/>
          <a:ext cx="6591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34200" y="1803400"/>
            <a:ext cx="1739899" cy="4178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Other Non-Federal Providers of TA and Resources for  TAACCCT Grantees: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Creative Commons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CAST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The Transformative Change Initiative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8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79500"/>
            <a:ext cx="7772400" cy="5067300"/>
          </a:xfrm>
        </p:spPr>
        <p:txBody>
          <a:bodyPr anchor="t">
            <a:normAutofit/>
          </a:bodyPr>
          <a:lstStyle/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Welcome &amp; Introductions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Understanding TAACCCT Goals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Elements of Success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err="1"/>
              <a:t>Workplans</a:t>
            </a:r>
            <a:r>
              <a:rPr lang="en-US" b="0" dirty="0"/>
              <a:t> &amp; Reporting Systems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Communications </a:t>
            </a:r>
            <a:r>
              <a:rPr lang="en-US" b="0" dirty="0"/>
              <a:t>within the college and across the consortium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Stakeholder Engagement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Summing it all Up – Keys to Success</a:t>
            </a:r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Agenda Items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79500"/>
            <a:ext cx="7772400" cy="5067300"/>
          </a:xfrm>
        </p:spPr>
        <p:txBody>
          <a:bodyPr anchor="t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Which do you represent?</a:t>
            </a:r>
          </a:p>
          <a:p>
            <a:endParaRPr lang="en-US" dirty="0" smtClean="0"/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Single college grantee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Consortium grantee</a:t>
            </a:r>
          </a:p>
          <a:p>
            <a:endParaRPr lang="en-US" b="0" dirty="0" smtClean="0"/>
          </a:p>
          <a:p>
            <a:r>
              <a:rPr lang="en-US" dirty="0" smtClean="0"/>
              <a:t>What is your TAACCCT experience?</a:t>
            </a:r>
          </a:p>
          <a:p>
            <a:endParaRPr lang="en-US" dirty="0" smtClean="0"/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This is my first time managing a TAACCCT grant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I have managed one or more previous rounds of TAACCCT</a:t>
            </a:r>
          </a:p>
          <a:p>
            <a:pPr marL="342900" indent="-342900">
              <a:buFont typeface="Wingdings" charset="2"/>
              <a:buChar char="q"/>
            </a:pPr>
            <a:endParaRPr lang="en-US" b="0" dirty="0"/>
          </a:p>
          <a:p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Participant Poll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431597"/>
            <a:ext cx="2460953" cy="22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Multiple Goals Of The TAACCCT Grant</a:t>
            </a:r>
            <a:endParaRPr lang="en-US" sz="1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9695087"/>
              </p:ext>
            </p:extLst>
          </p:nvPr>
        </p:nvGraphicFramePr>
        <p:xfrm>
          <a:off x="1219200" y="1487715"/>
          <a:ext cx="6934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3935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9300" y="406399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Elements for Success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2601" y="1221344"/>
            <a:ext cx="8404183" cy="5067048"/>
            <a:chOff x="560304" y="1323048"/>
            <a:chExt cx="8174092" cy="5067048"/>
          </a:xfrm>
        </p:grpSpPr>
        <p:sp>
          <p:nvSpPr>
            <p:cNvPr id="9" name="Freeform 8"/>
            <p:cNvSpPr/>
            <p:nvPr/>
          </p:nvSpPr>
          <p:spPr>
            <a:xfrm>
              <a:off x="560304" y="4597578"/>
              <a:ext cx="2602007" cy="652389"/>
            </a:xfrm>
            <a:custGeom>
              <a:avLst/>
              <a:gdLst>
                <a:gd name="connsiteX0" fmla="*/ 0 w 1926536"/>
                <a:gd name="connsiteY0" fmla="*/ 0 h 652389"/>
                <a:gd name="connsiteX1" fmla="*/ 1926536 w 1926536"/>
                <a:gd name="connsiteY1" fmla="*/ 0 h 652389"/>
                <a:gd name="connsiteX2" fmla="*/ 1926536 w 1926536"/>
                <a:gd name="connsiteY2" fmla="*/ 652389 h 652389"/>
                <a:gd name="connsiteX3" fmla="*/ 0 w 1926536"/>
                <a:gd name="connsiteY3" fmla="*/ 652389 h 652389"/>
                <a:gd name="connsiteX4" fmla="*/ 0 w 1926536"/>
                <a:gd name="connsiteY4" fmla="*/ 0 h 65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652389">
                  <a:moveTo>
                    <a:pt x="0" y="0"/>
                  </a:moveTo>
                  <a:lnTo>
                    <a:pt x="1926536" y="0"/>
                  </a:lnTo>
                  <a:lnTo>
                    <a:pt x="1926536" y="652389"/>
                  </a:lnTo>
                  <a:lnTo>
                    <a:pt x="0" y="6523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Leadership and Decision-Making</a:t>
              </a:r>
              <a:endParaRPr lang="en-US" sz="16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60304" y="5328908"/>
              <a:ext cx="2602008" cy="1061188"/>
            </a:xfrm>
            <a:custGeom>
              <a:avLst/>
              <a:gdLst>
                <a:gd name="connsiteX0" fmla="*/ 0 w 1926536"/>
                <a:gd name="connsiteY0" fmla="*/ 0 h 1003110"/>
                <a:gd name="connsiteX1" fmla="*/ 1926536 w 1926536"/>
                <a:gd name="connsiteY1" fmla="*/ 0 h 1003110"/>
                <a:gd name="connsiteX2" fmla="*/ 1926536 w 1926536"/>
                <a:gd name="connsiteY2" fmla="*/ 1003110 h 1003110"/>
                <a:gd name="connsiteX3" fmla="*/ 0 w 1926536"/>
                <a:gd name="connsiteY3" fmla="*/ 1003110 h 1003110"/>
                <a:gd name="connsiteX4" fmla="*/ 0 w 1926536"/>
                <a:gd name="connsiteY4" fmla="*/ 0 h 100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1003110">
                  <a:moveTo>
                    <a:pt x="0" y="0"/>
                  </a:moveTo>
                  <a:lnTo>
                    <a:pt x="1926536" y="0"/>
                  </a:lnTo>
                  <a:lnTo>
                    <a:pt x="1926536" y="1003110"/>
                  </a:lnTo>
                  <a:lnTo>
                    <a:pt x="0" y="10031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Ensure leadership buy-in and visible support</a:t>
              </a:r>
              <a:endParaRPr lang="en-US" sz="14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Establish structures for decision-making</a:t>
              </a:r>
              <a:endParaRPr lang="en-US" sz="14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41701" y="1353229"/>
              <a:ext cx="2514612" cy="652389"/>
            </a:xfrm>
            <a:custGeom>
              <a:avLst/>
              <a:gdLst>
                <a:gd name="connsiteX0" fmla="*/ 0 w 1926536"/>
                <a:gd name="connsiteY0" fmla="*/ 0 h 652389"/>
                <a:gd name="connsiteX1" fmla="*/ 1926536 w 1926536"/>
                <a:gd name="connsiteY1" fmla="*/ 0 h 652389"/>
                <a:gd name="connsiteX2" fmla="*/ 1926536 w 1926536"/>
                <a:gd name="connsiteY2" fmla="*/ 652389 h 652389"/>
                <a:gd name="connsiteX3" fmla="*/ 0 w 1926536"/>
                <a:gd name="connsiteY3" fmla="*/ 652389 h 652389"/>
                <a:gd name="connsiteX4" fmla="*/ 0 w 1926536"/>
                <a:gd name="connsiteY4" fmla="*/ 0 h 65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652389">
                  <a:moveTo>
                    <a:pt x="0" y="0"/>
                  </a:moveTo>
                  <a:lnTo>
                    <a:pt x="1926536" y="0"/>
                  </a:lnTo>
                  <a:lnTo>
                    <a:pt x="1926536" y="652389"/>
                  </a:lnTo>
                  <a:lnTo>
                    <a:pt x="0" y="6523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Stakeholder Engagement</a:t>
              </a:r>
              <a:endParaRPr lang="en-US" sz="16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41701" y="1968439"/>
              <a:ext cx="2514612" cy="1143345"/>
            </a:xfrm>
            <a:custGeom>
              <a:avLst/>
              <a:gdLst>
                <a:gd name="connsiteX0" fmla="*/ 0 w 1523158"/>
                <a:gd name="connsiteY0" fmla="*/ 0 h 4178233"/>
                <a:gd name="connsiteX1" fmla="*/ 1523158 w 1523158"/>
                <a:gd name="connsiteY1" fmla="*/ 0 h 4178233"/>
                <a:gd name="connsiteX2" fmla="*/ 1523158 w 1523158"/>
                <a:gd name="connsiteY2" fmla="*/ 4178233 h 4178233"/>
                <a:gd name="connsiteX3" fmla="*/ 0 w 1523158"/>
                <a:gd name="connsiteY3" fmla="*/ 4178233 h 4178233"/>
                <a:gd name="connsiteX4" fmla="*/ 0 w 1523158"/>
                <a:gd name="connsiteY4" fmla="*/ 0 h 417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158" h="4178233">
                  <a:moveTo>
                    <a:pt x="0" y="0"/>
                  </a:moveTo>
                  <a:lnTo>
                    <a:pt x="1523158" y="0"/>
                  </a:lnTo>
                  <a:lnTo>
                    <a:pt x="1523158" y="4178233"/>
                  </a:lnTo>
                  <a:lnTo>
                    <a:pt x="0" y="417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Build strong partnerships with workforce system</a:t>
              </a:r>
            </a:p>
            <a:p>
              <a:pPr marL="0" lvl="1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400" kern="1200" dirty="0" smtClean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Engage employers </a:t>
              </a:r>
              <a:endParaRPr lang="en-US" sz="14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60305" y="1323048"/>
              <a:ext cx="2602007" cy="652389"/>
            </a:xfrm>
            <a:custGeom>
              <a:avLst/>
              <a:gdLst>
                <a:gd name="connsiteX0" fmla="*/ 0 w 1926536"/>
                <a:gd name="connsiteY0" fmla="*/ 0 h 652389"/>
                <a:gd name="connsiteX1" fmla="*/ 1926536 w 1926536"/>
                <a:gd name="connsiteY1" fmla="*/ 0 h 652389"/>
                <a:gd name="connsiteX2" fmla="*/ 1926536 w 1926536"/>
                <a:gd name="connsiteY2" fmla="*/ 652389 h 652389"/>
                <a:gd name="connsiteX3" fmla="*/ 0 w 1926536"/>
                <a:gd name="connsiteY3" fmla="*/ 652389 h 652389"/>
                <a:gd name="connsiteX4" fmla="*/ 0 w 1926536"/>
                <a:gd name="connsiteY4" fmla="*/ 0 h 65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652389">
                  <a:moveTo>
                    <a:pt x="0" y="0"/>
                  </a:moveTo>
                  <a:lnTo>
                    <a:pt x="1926536" y="0"/>
                  </a:lnTo>
                  <a:lnTo>
                    <a:pt x="1926536" y="652389"/>
                  </a:lnTo>
                  <a:lnTo>
                    <a:pt x="0" y="6523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Management Procedures</a:t>
              </a:r>
              <a:endParaRPr lang="en-US" sz="16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0304" y="2005618"/>
              <a:ext cx="2602007" cy="2591960"/>
            </a:xfrm>
            <a:custGeom>
              <a:avLst/>
              <a:gdLst>
                <a:gd name="connsiteX0" fmla="*/ 0 w 1926536"/>
                <a:gd name="connsiteY0" fmla="*/ 0 h 4178233"/>
                <a:gd name="connsiteX1" fmla="*/ 1926536 w 1926536"/>
                <a:gd name="connsiteY1" fmla="*/ 0 h 4178233"/>
                <a:gd name="connsiteX2" fmla="*/ 1926536 w 1926536"/>
                <a:gd name="connsiteY2" fmla="*/ 4178233 h 4178233"/>
                <a:gd name="connsiteX3" fmla="*/ 0 w 1926536"/>
                <a:gd name="connsiteY3" fmla="*/ 4178233 h 4178233"/>
                <a:gd name="connsiteX4" fmla="*/ 0 w 1926536"/>
                <a:gd name="connsiteY4" fmla="*/ 0 h 417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4178233">
                  <a:moveTo>
                    <a:pt x="0" y="0"/>
                  </a:moveTo>
                  <a:lnTo>
                    <a:pt x="1926536" y="0"/>
                  </a:lnTo>
                  <a:lnTo>
                    <a:pt x="1926536" y="4178233"/>
                  </a:lnTo>
                  <a:lnTo>
                    <a:pt x="0" y="417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/>
                <a:t>Read and understand Your Statement of Work (SOW</a:t>
              </a:r>
              <a:r>
                <a:rPr lang="en-US" sz="1400" dirty="0" smtClean="0"/>
                <a:t>)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Get staff on board and trained</a:t>
              </a:r>
              <a:endParaRPr lang="en-US" sz="14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Secure </a:t>
              </a:r>
              <a:r>
                <a:rPr lang="en-US" sz="1400" kern="1200" dirty="0" err="1" smtClean="0"/>
                <a:t>subagreements</a:t>
              </a:r>
              <a:r>
                <a:rPr lang="en-US" sz="1400" kern="1200" dirty="0" smtClean="0"/>
                <a:t> ASAP </a:t>
              </a:r>
              <a:endParaRPr lang="en-US" sz="14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Establish data collection and reporting systems</a:t>
              </a:r>
              <a:endParaRPr lang="en-US" sz="14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Establish other policies and procedures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Develop agreement </a:t>
              </a:r>
              <a:r>
                <a:rPr lang="en-US" sz="1400" dirty="0" smtClean="0"/>
                <a:t>for</a:t>
              </a:r>
              <a:r>
                <a:rPr lang="en-US" sz="1400" kern="1200" dirty="0" smtClean="0"/>
                <a:t> wage-record matching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Develop a spending plan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73814" y="1349610"/>
              <a:ext cx="2460581" cy="652389"/>
            </a:xfrm>
            <a:custGeom>
              <a:avLst/>
              <a:gdLst>
                <a:gd name="connsiteX0" fmla="*/ 0 w 1926536"/>
                <a:gd name="connsiteY0" fmla="*/ 0 h 652389"/>
                <a:gd name="connsiteX1" fmla="*/ 1926536 w 1926536"/>
                <a:gd name="connsiteY1" fmla="*/ 0 h 652389"/>
                <a:gd name="connsiteX2" fmla="*/ 1926536 w 1926536"/>
                <a:gd name="connsiteY2" fmla="*/ 652389 h 652389"/>
                <a:gd name="connsiteX3" fmla="*/ 0 w 1926536"/>
                <a:gd name="connsiteY3" fmla="*/ 652389 h 652389"/>
                <a:gd name="connsiteX4" fmla="*/ 0 w 1926536"/>
                <a:gd name="connsiteY4" fmla="*/ 0 h 65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652389">
                  <a:moveTo>
                    <a:pt x="0" y="0"/>
                  </a:moveTo>
                  <a:lnTo>
                    <a:pt x="1926536" y="0"/>
                  </a:lnTo>
                  <a:lnTo>
                    <a:pt x="1926536" y="652389"/>
                  </a:lnTo>
                  <a:lnTo>
                    <a:pt x="0" y="6523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Communications</a:t>
              </a:r>
              <a:endParaRPr lang="en-US" sz="1600" kern="1200" dirty="0" smtClean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273814" y="1999194"/>
              <a:ext cx="2460582" cy="1904523"/>
            </a:xfrm>
            <a:custGeom>
              <a:avLst/>
              <a:gdLst>
                <a:gd name="connsiteX0" fmla="*/ 0 w 1926536"/>
                <a:gd name="connsiteY0" fmla="*/ 0 h 4178233"/>
                <a:gd name="connsiteX1" fmla="*/ 1926536 w 1926536"/>
                <a:gd name="connsiteY1" fmla="*/ 0 h 4178233"/>
                <a:gd name="connsiteX2" fmla="*/ 1926536 w 1926536"/>
                <a:gd name="connsiteY2" fmla="*/ 4178233 h 4178233"/>
                <a:gd name="connsiteX3" fmla="*/ 0 w 1926536"/>
                <a:gd name="connsiteY3" fmla="*/ 4178233 h 4178233"/>
                <a:gd name="connsiteX4" fmla="*/ 0 w 1926536"/>
                <a:gd name="connsiteY4" fmla="*/ 0 h 417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4178233">
                  <a:moveTo>
                    <a:pt x="0" y="0"/>
                  </a:moveTo>
                  <a:lnTo>
                    <a:pt x="1926536" y="0"/>
                  </a:lnTo>
                  <a:lnTo>
                    <a:pt x="1926536" y="4178233"/>
                  </a:lnTo>
                  <a:lnTo>
                    <a:pt x="0" y="417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400" dirty="0"/>
                <a:t>Make sure everyone understands the goals and activities -- faculty, administrators, workforce stakeholders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Set up team meetings, email updates and other regular systems for communication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600" kern="1200" dirty="0" smtClean="0"/>
            </a:p>
          </p:txBody>
        </p:sp>
      </p:grpSp>
      <p:sp>
        <p:nvSpPr>
          <p:cNvPr id="17" name="Freeform 16"/>
          <p:cNvSpPr/>
          <p:nvPr/>
        </p:nvSpPr>
        <p:spPr>
          <a:xfrm>
            <a:off x="6356939" y="3821404"/>
            <a:ext cx="2514612" cy="652389"/>
          </a:xfrm>
          <a:custGeom>
            <a:avLst/>
            <a:gdLst>
              <a:gd name="connsiteX0" fmla="*/ 0 w 1926536"/>
              <a:gd name="connsiteY0" fmla="*/ 0 h 652389"/>
              <a:gd name="connsiteX1" fmla="*/ 1926536 w 1926536"/>
              <a:gd name="connsiteY1" fmla="*/ 0 h 652389"/>
              <a:gd name="connsiteX2" fmla="*/ 1926536 w 1926536"/>
              <a:gd name="connsiteY2" fmla="*/ 652389 h 652389"/>
              <a:gd name="connsiteX3" fmla="*/ 0 w 1926536"/>
              <a:gd name="connsiteY3" fmla="*/ 652389 h 652389"/>
              <a:gd name="connsiteX4" fmla="*/ 0 w 1926536"/>
              <a:gd name="connsiteY4" fmla="*/ 0 h 6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536" h="652389">
                <a:moveTo>
                  <a:pt x="0" y="0"/>
                </a:moveTo>
                <a:lnTo>
                  <a:pt x="1926536" y="0"/>
                </a:lnTo>
                <a:lnTo>
                  <a:pt x="1926536" y="652389"/>
                </a:lnTo>
                <a:lnTo>
                  <a:pt x="0" y="6523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2">
                    <a:lumMod val="50000"/>
                  </a:schemeClr>
                </a:solidFill>
              </a:rPr>
              <a:t>Curriculum/Program Design</a:t>
            </a:r>
            <a:endParaRPr lang="en-US" sz="16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6372171" y="4473793"/>
            <a:ext cx="2514612" cy="1875465"/>
          </a:xfrm>
          <a:custGeom>
            <a:avLst/>
            <a:gdLst>
              <a:gd name="connsiteX0" fmla="*/ 0 w 1523158"/>
              <a:gd name="connsiteY0" fmla="*/ 0 h 4178233"/>
              <a:gd name="connsiteX1" fmla="*/ 1523158 w 1523158"/>
              <a:gd name="connsiteY1" fmla="*/ 0 h 4178233"/>
              <a:gd name="connsiteX2" fmla="*/ 1523158 w 1523158"/>
              <a:gd name="connsiteY2" fmla="*/ 4178233 h 4178233"/>
              <a:gd name="connsiteX3" fmla="*/ 0 w 1523158"/>
              <a:gd name="connsiteY3" fmla="*/ 4178233 h 4178233"/>
              <a:gd name="connsiteX4" fmla="*/ 0 w 1523158"/>
              <a:gd name="connsiteY4" fmla="*/ 0 h 417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158" h="4178233">
                <a:moveTo>
                  <a:pt x="0" y="0"/>
                </a:moveTo>
                <a:lnTo>
                  <a:pt x="1523158" y="0"/>
                </a:lnTo>
                <a:lnTo>
                  <a:pt x="1523158" y="4178233"/>
                </a:lnTo>
                <a:lnTo>
                  <a:pt x="0" y="41782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smtClean="0"/>
              <a:t>Educate faculty and staff about the OER and CCBY requirements</a:t>
            </a:r>
            <a:endParaRPr lang="en-US" sz="1400" kern="1200" dirty="0" smtClean="0"/>
          </a:p>
          <a:p>
            <a:pPr marL="0" lvl="1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4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smtClean="0"/>
              <a:t>Educate faculty and staff regarding ADA 504/508 requirements</a:t>
            </a:r>
            <a:endParaRPr lang="en-US" sz="14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3445105" y="3326449"/>
            <a:ext cx="2585395" cy="652389"/>
          </a:xfrm>
          <a:custGeom>
            <a:avLst/>
            <a:gdLst>
              <a:gd name="connsiteX0" fmla="*/ 0 w 1926536"/>
              <a:gd name="connsiteY0" fmla="*/ 0 h 652389"/>
              <a:gd name="connsiteX1" fmla="*/ 1926536 w 1926536"/>
              <a:gd name="connsiteY1" fmla="*/ 0 h 652389"/>
              <a:gd name="connsiteX2" fmla="*/ 1926536 w 1926536"/>
              <a:gd name="connsiteY2" fmla="*/ 652389 h 652389"/>
              <a:gd name="connsiteX3" fmla="*/ 0 w 1926536"/>
              <a:gd name="connsiteY3" fmla="*/ 652389 h 652389"/>
              <a:gd name="connsiteX4" fmla="*/ 0 w 1926536"/>
              <a:gd name="connsiteY4" fmla="*/ 0 h 6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536" h="652389">
                <a:moveTo>
                  <a:pt x="0" y="0"/>
                </a:moveTo>
                <a:lnTo>
                  <a:pt x="1926536" y="0"/>
                </a:lnTo>
                <a:lnTo>
                  <a:pt x="1926536" y="652389"/>
                </a:lnTo>
                <a:lnTo>
                  <a:pt x="0" y="6523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2">
                    <a:lumMod val="50000"/>
                  </a:schemeClr>
                </a:solidFill>
              </a:rPr>
              <a:t>Student Supports</a:t>
            </a:r>
            <a:endParaRPr lang="en-US" sz="16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3445105" y="3978838"/>
            <a:ext cx="2585395" cy="1492020"/>
          </a:xfrm>
          <a:custGeom>
            <a:avLst/>
            <a:gdLst>
              <a:gd name="connsiteX0" fmla="*/ 0 w 1523158"/>
              <a:gd name="connsiteY0" fmla="*/ 0 h 4178233"/>
              <a:gd name="connsiteX1" fmla="*/ 1523158 w 1523158"/>
              <a:gd name="connsiteY1" fmla="*/ 0 h 4178233"/>
              <a:gd name="connsiteX2" fmla="*/ 1523158 w 1523158"/>
              <a:gd name="connsiteY2" fmla="*/ 4178233 h 4178233"/>
              <a:gd name="connsiteX3" fmla="*/ 0 w 1523158"/>
              <a:gd name="connsiteY3" fmla="*/ 4178233 h 4178233"/>
              <a:gd name="connsiteX4" fmla="*/ 0 w 1523158"/>
              <a:gd name="connsiteY4" fmla="*/ 0 h 417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158" h="4178233">
                <a:moveTo>
                  <a:pt x="0" y="0"/>
                </a:moveTo>
                <a:lnTo>
                  <a:pt x="1523158" y="0"/>
                </a:lnTo>
                <a:lnTo>
                  <a:pt x="1523158" y="4178233"/>
                </a:lnTo>
                <a:lnTo>
                  <a:pt x="0" y="41782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Hire, train and develop systems to support your navigators</a:t>
            </a:r>
          </a:p>
          <a:p>
            <a:pPr marL="0" lvl="1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400" kern="1200" dirty="0" smtClean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smtClean="0"/>
              <a:t>Develop plans to support student recruitment, retention and job placement </a:t>
            </a:r>
            <a:endParaRPr lang="en-US" sz="1400" kern="1200" dirty="0"/>
          </a:p>
        </p:txBody>
      </p:sp>
    </p:spTree>
    <p:extLst>
      <p:ext uri="{BB962C8B-B14F-4D97-AF65-F5344CB8AC3E}">
        <p14:creationId xmlns:p14="http://schemas.microsoft.com/office/powerpoint/2010/main" val="4014525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24" y="1466850"/>
            <a:ext cx="4383030" cy="3867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3" y="2394289"/>
            <a:ext cx="2940558" cy="20122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724275" y="1957387"/>
            <a:ext cx="0" cy="2886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65501" y="475734"/>
            <a:ext cx="5717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Consortium for Healthcare Education Online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88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97000"/>
            <a:ext cx="7772400" cy="4216400"/>
          </a:xfrm>
        </p:spPr>
        <p:txBody>
          <a:bodyPr anchor="t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Wage Data Collection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7125" y="274638"/>
            <a:ext cx="6212174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cap="none" dirty="0" smtClean="0">
                <a:solidFill>
                  <a:srgbClr val="FFFFFF"/>
                </a:solidFill>
              </a:rPr>
              <a:t>Date </a:t>
            </a:r>
            <a:r>
              <a:rPr lang="en-US" sz="2400" b="1" cap="none" dirty="0">
                <a:solidFill>
                  <a:srgbClr val="FFFFFF"/>
                </a:solidFill>
              </a:rPr>
              <a:t>C</a:t>
            </a:r>
            <a:r>
              <a:rPr lang="en-US" sz="2400" b="1" cap="none" dirty="0" smtClean="0">
                <a:solidFill>
                  <a:srgbClr val="FFFFFF"/>
                </a:solidFill>
              </a:rPr>
              <a:t>ollection &amp; Reporting</a:t>
            </a:r>
            <a:endParaRPr lang="en-US" sz="2400" b="1" cap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5678</TotalTime>
  <Words>952</Words>
  <Application>Microsoft Office PowerPoint</Application>
  <PresentationFormat>On-screen Show (4:3)</PresentationFormat>
  <Paragraphs>258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Comic Sans MS</vt:lpstr>
      <vt:lpstr>Courier New</vt:lpstr>
      <vt:lpstr>Wingdings</vt:lpstr>
      <vt:lpstr>Zapf Dingbats</vt:lpstr>
      <vt:lpstr>Office Theme</vt:lpstr>
      <vt:lpstr>Worksheet</vt:lpstr>
      <vt:lpstr>PowerPoint Presentation</vt:lpstr>
      <vt:lpstr>Presenters</vt:lpstr>
      <vt:lpstr>TAACCCT LEARNING NETWORK  AT A GLANCE</vt:lpstr>
      <vt:lpstr>PowerPoint Presentation</vt:lpstr>
      <vt:lpstr>PowerPoint Presentation</vt:lpstr>
      <vt:lpstr>Multiple Goals Of The TAACCCT Grant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 in a Consortia</vt:lpstr>
      <vt:lpstr>Reporting at Individual Colleges</vt:lpstr>
      <vt:lpstr>PowerPoint Presentation</vt:lpstr>
      <vt:lpstr>Keep an Eye on Spending</vt:lpstr>
      <vt:lpstr>Focus on Spending, Single-Site</vt:lpstr>
      <vt:lpstr>Reporting to Leadership</vt:lpstr>
      <vt:lpstr>Peer-Sharing and Momentum Building</vt:lpstr>
      <vt:lpstr>PowerPoint Presentation</vt:lpstr>
      <vt:lpstr>Public Workforce System Engagement</vt:lpstr>
      <vt:lpstr>PowerPoint Presentation</vt:lpstr>
      <vt:lpstr>PowerPoint Presentation</vt:lpstr>
      <vt:lpstr>PowerPoint Presentation</vt:lpstr>
      <vt:lpstr>Tracking Tools for Managers</vt:lpstr>
      <vt:lpstr>PowerPoint Presentation</vt:lpstr>
    </vt:vector>
  </TitlesOfParts>
  <Company>JFF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Eric Rooney</cp:lastModifiedBy>
  <cp:revision>145</cp:revision>
  <cp:lastPrinted>2015-07-13T17:56:55Z</cp:lastPrinted>
  <dcterms:created xsi:type="dcterms:W3CDTF">2012-12-12T14:53:33Z</dcterms:created>
  <dcterms:modified xsi:type="dcterms:W3CDTF">2015-07-14T13:25:50Z</dcterms:modified>
</cp:coreProperties>
</file>