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23" r:id="rId3"/>
    <p:sldId id="349" r:id="rId4"/>
    <p:sldId id="350" r:id="rId5"/>
    <p:sldId id="374" r:id="rId6"/>
    <p:sldId id="344" r:id="rId7"/>
    <p:sldId id="375" r:id="rId8"/>
    <p:sldId id="376" r:id="rId9"/>
    <p:sldId id="377" r:id="rId10"/>
    <p:sldId id="381" r:id="rId11"/>
    <p:sldId id="385" r:id="rId12"/>
    <p:sldId id="372" r:id="rId13"/>
    <p:sldId id="379" r:id="rId14"/>
    <p:sldId id="373" r:id="rId15"/>
    <p:sldId id="382" r:id="rId16"/>
    <p:sldId id="383" r:id="rId17"/>
    <p:sldId id="358" r:id="rId18"/>
  </p:sldIdLst>
  <p:sldSz cx="9144000" cy="6858000" type="screen4x3"/>
  <p:notesSz cx="7010400" cy="9296400"/>
  <p:custDataLst>
    <p:tags r:id="rId2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anose="020F0502020204030204" pitchFamily="34" charset="0"/>
        <a:ea typeface="Calibri" panose="020F0502020204030204" pitchFamily="34" charset="0"/>
        <a:cs typeface="Calibri" panose="020F0502020204030204" pitchFamily="34" charset="0"/>
        <a:sym typeface="Calibri" panose="020F050202020403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anose="020F0502020204030204" pitchFamily="34" charset="0"/>
        <a:ea typeface="Calibri" panose="020F0502020204030204" pitchFamily="34" charset="0"/>
        <a:cs typeface="Calibri" panose="020F0502020204030204" pitchFamily="34" charset="0"/>
        <a:sym typeface="Calibri" panose="020F050202020403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anose="020F0502020204030204" pitchFamily="34" charset="0"/>
        <a:ea typeface="Calibri" panose="020F0502020204030204" pitchFamily="34" charset="0"/>
        <a:cs typeface="Calibri" panose="020F0502020204030204" pitchFamily="34" charset="0"/>
        <a:sym typeface="Calibri" panose="020F050202020403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anose="020F0502020204030204" pitchFamily="34" charset="0"/>
        <a:ea typeface="Calibri" panose="020F0502020204030204" pitchFamily="34" charset="0"/>
        <a:cs typeface="Calibri" panose="020F0502020204030204" pitchFamily="34" charset="0"/>
        <a:sym typeface="Calibri" panose="020F050202020403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anose="020F0502020204030204" pitchFamily="34" charset="0"/>
        <a:ea typeface="Calibri" panose="020F0502020204030204" pitchFamily="34" charset="0"/>
        <a:cs typeface="Calibri" panose="020F0502020204030204" pitchFamily="34" charset="0"/>
        <a:sym typeface="Calibri" panose="020F0502020204030204" pitchFamily="34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Calibri" panose="020F0502020204030204" pitchFamily="34" charset="0"/>
        <a:ea typeface="Calibri" panose="020F0502020204030204" pitchFamily="34" charset="0"/>
        <a:cs typeface="Calibri" panose="020F0502020204030204" pitchFamily="34" charset="0"/>
        <a:sym typeface="Calibri" panose="020F0502020204030204" pitchFamily="34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Calibri" panose="020F0502020204030204" pitchFamily="34" charset="0"/>
        <a:ea typeface="Calibri" panose="020F0502020204030204" pitchFamily="34" charset="0"/>
        <a:cs typeface="Calibri" panose="020F0502020204030204" pitchFamily="34" charset="0"/>
        <a:sym typeface="Calibri" panose="020F0502020204030204" pitchFamily="34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Calibri" panose="020F0502020204030204" pitchFamily="34" charset="0"/>
        <a:ea typeface="Calibri" panose="020F0502020204030204" pitchFamily="34" charset="0"/>
        <a:cs typeface="Calibri" panose="020F0502020204030204" pitchFamily="34" charset="0"/>
        <a:sym typeface="Calibri" panose="020F0502020204030204" pitchFamily="34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Calibri" panose="020F0502020204030204" pitchFamily="34" charset="0"/>
        <a:ea typeface="Calibri" panose="020F0502020204030204" pitchFamily="34" charset="0"/>
        <a:cs typeface="Calibri" panose="020F0502020204030204" pitchFamily="34" charset="0"/>
        <a:sym typeface="Calibri" panose="020F050202020403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52">
          <p15:clr>
            <a:srgbClr val="A4A3A4"/>
          </p15:clr>
        </p15:guide>
        <p15:guide id="2" pos="1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2A4"/>
    <a:srgbClr val="FD6724"/>
    <a:srgbClr val="294A9B"/>
    <a:srgbClr val="1B2F77"/>
    <a:srgbClr val="2542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3CECE"/>
          </a:solidFill>
        </a:fill>
      </a:tcStyle>
    </a:wholeTbl>
    <a:band2H>
      <a:tcTxStyle/>
      <a:tcStyle>
        <a:tcBdr/>
        <a:fill>
          <a:solidFill>
            <a:srgbClr val="F1E8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4" autoAdjust="0"/>
    <p:restoredTop sz="70265" autoAdjust="0"/>
  </p:normalViewPr>
  <p:slideViewPr>
    <p:cSldViewPr snapToGrid="0" snapToObjects="1">
      <p:cViewPr varScale="1">
        <p:scale>
          <a:sx n="52" d="100"/>
          <a:sy n="52" d="100"/>
        </p:scale>
        <p:origin x="1950" y="72"/>
      </p:cViewPr>
      <p:guideLst>
        <p:guide orient="horz" pos="252"/>
        <p:guide pos="1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5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7347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03C99B3-57DA-4D60-9813-B8602C99692C}" type="datetimeFigureOut">
              <a:rPr lang="en-US" altLang="en-US"/>
              <a:pPr>
                <a:defRPr/>
              </a:pPr>
              <a:t>7/15/2015</a:t>
            </a:fld>
            <a:endParaRPr lang="en-US" altLang="en-US" dirty="0"/>
          </a:p>
        </p:txBody>
      </p:sp>
      <p:sp>
        <p:nvSpPr>
          <p:cNvPr id="57348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3B650C3-52FE-4FD9-8AC0-69600E2558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3804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hape 30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147" name="Shape 31"/>
          <p:cNvSpPr>
            <a:spLocks noGrp="1"/>
          </p:cNvSpPr>
          <p:nvPr>
            <p:ph type="body" sz="quarter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0181219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+mn-lt"/>
        <a:ea typeface="+mn-ea"/>
        <a:cs typeface="+mn-cs"/>
        <a:sym typeface="Helvetica Neue"/>
      </a:defRPr>
    </a:lvl1pPr>
    <a:lvl2pPr marL="742950" indent="-28575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+mn-lt"/>
        <a:ea typeface="+mn-ea"/>
        <a:cs typeface="+mn-cs"/>
        <a:sym typeface="Helvetica Neue"/>
      </a:defRPr>
    </a:lvl2pPr>
    <a:lvl3pPr marL="1143000" indent="-22860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+mn-lt"/>
        <a:ea typeface="+mn-ea"/>
        <a:cs typeface="+mn-cs"/>
        <a:sym typeface="Helvetica Neue"/>
      </a:defRPr>
    </a:lvl3pPr>
    <a:lvl4pPr marL="1600200" indent="-22860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+mn-lt"/>
        <a:ea typeface="+mn-ea"/>
        <a:cs typeface="+mn-cs"/>
        <a:sym typeface="Helvetica Neue"/>
      </a:defRPr>
    </a:lvl4pPr>
    <a:lvl5pPr marL="2057400" indent="-22860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hape 38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9" name="Shape 39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defTabSz="914400"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18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57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hape 105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5539" name="Shape 106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defTabSz="930275"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12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2958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hape 180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7587" name="Shape 181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defTabSz="914400"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18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552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5504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9518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580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592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18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2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502212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042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0768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hape 148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8675" name="Shape 149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defTabSz="914400"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18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03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2"/>
          <p:cNvSpPr>
            <a:spLocks noChangeArrowheads="1"/>
          </p:cNvSpPr>
          <p:nvPr/>
        </p:nvSpPr>
        <p:spPr bwMode="auto">
          <a:xfrm>
            <a:off x="0" y="0"/>
            <a:ext cx="9144000" cy="1136650"/>
          </a:xfrm>
          <a:prstGeom prst="rect">
            <a:avLst/>
          </a:prstGeom>
          <a:gradFill rotWithShape="0">
            <a:gsLst>
              <a:gs pos="0">
                <a:srgbClr val="E7F1FA"/>
              </a:gs>
              <a:gs pos="50000">
                <a:srgbClr val="CEE0F6"/>
              </a:gs>
              <a:gs pos="100000">
                <a:srgbClr val="AECCF1"/>
              </a:gs>
            </a:gsLst>
            <a:lin ang="16200000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800" dirty="0" smtClean="0">
              <a:solidFill>
                <a:srgbClr val="FFFFFF"/>
              </a:solidFill>
            </a:endParaRPr>
          </a:p>
        </p:txBody>
      </p:sp>
      <p:pic>
        <p:nvPicPr>
          <p:cNvPr id="4" name="imag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725" y="6184900"/>
            <a:ext cx="1660525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5" name="Shape 14"/>
          <p:cNvSpPr>
            <a:spLocks noChangeArrowheads="1"/>
          </p:cNvSpPr>
          <p:nvPr/>
        </p:nvSpPr>
        <p:spPr bwMode="auto">
          <a:xfrm>
            <a:off x="0" y="5945188"/>
            <a:ext cx="9156700" cy="9207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defTabSz="584200" eaLnBrk="0" hangingPunct="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 defTabSz="584200" eaLnBrk="0" hangingPunct="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 defTabSz="584200" eaLnBrk="0" hangingPunct="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 defTabSz="584200" eaLnBrk="0" hangingPunct="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 defTabSz="584200" eaLnBrk="0" hangingPunct="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 dirty="0" smtClean="0">
              <a:solidFill>
                <a:srgbClr val="FFFFFF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6" name="ima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6173788"/>
            <a:ext cx="285432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7" name="New-Background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5080000"/>
            <a:ext cx="9144001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8" name="Picture 1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6925" y="285750"/>
            <a:ext cx="175895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938" y="6276975"/>
            <a:ext cx="150177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Shape 42"/>
          <p:cNvSpPr>
            <a:spLocks noGrp="1"/>
          </p:cNvSpPr>
          <p:nvPr>
            <p:ph type="title" idx="4294967295"/>
          </p:nvPr>
        </p:nvSpPr>
        <p:spPr>
          <a:xfrm>
            <a:off x="443516" y="101600"/>
            <a:ext cx="5898545" cy="88053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3200" cap="all">
                <a:solidFill>
                  <a:srgbClr val="24428A">
                    <a:alpha val="80000"/>
                  </a:srgbClr>
                </a:solidFill>
                <a:latin typeface="Univers-Bold"/>
                <a:ea typeface="Univers-Bold"/>
                <a:cs typeface="Univers-Bold"/>
                <a:sym typeface="Univers-Bold"/>
              </a:defRPr>
            </a:lvl1pPr>
          </a:lstStyle>
          <a:p>
            <a:pPr lvl="0"/>
            <a:r>
              <a:rPr dirty="0"/>
              <a:t>Moderator</a:t>
            </a:r>
          </a:p>
        </p:txBody>
      </p:sp>
      <p:sp>
        <p:nvSpPr>
          <p:cNvPr id="10" name="Shape 19"/>
          <p:cNvSpPr>
            <a:spLocks noGrp="1"/>
          </p:cNvSpPr>
          <p:nvPr>
            <p:ph type="sldNum" sz="quarter" idx="10"/>
          </p:nvPr>
        </p:nvSpPr>
        <p:spPr>
          <a:xfrm>
            <a:off x="84138" y="6646863"/>
            <a:ext cx="287337" cy="269875"/>
          </a:xfrm>
          <a:prstGeom prst="rect">
            <a:avLst/>
          </a:prstGeom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FDA98C4-21A4-4687-9D68-7D439531BD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849191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2"/>
          <p:cNvSpPr>
            <a:spLocks noChangeArrowheads="1"/>
          </p:cNvSpPr>
          <p:nvPr/>
        </p:nvSpPr>
        <p:spPr bwMode="auto">
          <a:xfrm>
            <a:off x="0" y="0"/>
            <a:ext cx="9144000" cy="1136650"/>
          </a:xfrm>
          <a:prstGeom prst="rect">
            <a:avLst/>
          </a:prstGeom>
          <a:gradFill rotWithShape="0">
            <a:gsLst>
              <a:gs pos="0">
                <a:srgbClr val="E7F1FA"/>
              </a:gs>
              <a:gs pos="50000">
                <a:srgbClr val="CEE0F6"/>
              </a:gs>
              <a:gs pos="100000">
                <a:srgbClr val="AECCF1"/>
              </a:gs>
            </a:gsLst>
            <a:lin ang="16200000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800" dirty="0" smtClean="0">
              <a:solidFill>
                <a:srgbClr val="FFFFFF"/>
              </a:solidFill>
            </a:endParaRPr>
          </a:p>
        </p:txBody>
      </p:sp>
      <p:sp>
        <p:nvSpPr>
          <p:cNvPr id="4" name="Shape 14"/>
          <p:cNvSpPr>
            <a:spLocks noChangeArrowheads="1"/>
          </p:cNvSpPr>
          <p:nvPr/>
        </p:nvSpPr>
        <p:spPr bwMode="auto">
          <a:xfrm>
            <a:off x="12700" y="5945188"/>
            <a:ext cx="9131300" cy="9128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defTabSz="584200" eaLnBrk="0" hangingPunct="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 defTabSz="584200" eaLnBrk="0" hangingPunct="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 defTabSz="584200" eaLnBrk="0" hangingPunct="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 defTabSz="584200" eaLnBrk="0" hangingPunct="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 defTabSz="584200" eaLnBrk="0" hangingPunct="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 dirty="0" smtClean="0">
              <a:solidFill>
                <a:srgbClr val="FFFFFF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5" name="New-Background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5192713"/>
            <a:ext cx="9144000" cy="166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7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188" y="285750"/>
            <a:ext cx="175895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173788"/>
            <a:ext cx="285432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23" name="Shape 42"/>
          <p:cNvSpPr>
            <a:spLocks noGrp="1"/>
          </p:cNvSpPr>
          <p:nvPr>
            <p:ph type="title" idx="4294967295"/>
          </p:nvPr>
        </p:nvSpPr>
        <p:spPr>
          <a:xfrm>
            <a:off x="123212" y="128058"/>
            <a:ext cx="5898545" cy="88053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3200" cap="all">
                <a:solidFill>
                  <a:srgbClr val="24428A">
                    <a:alpha val="80000"/>
                  </a:srgbClr>
                </a:solidFill>
                <a:latin typeface="Univers-Bold"/>
                <a:ea typeface="Univers-Bold"/>
                <a:cs typeface="Univers-Bold"/>
                <a:sym typeface="Univers-Bold"/>
              </a:defRPr>
            </a:lvl1pPr>
          </a:lstStyle>
          <a:p>
            <a:pPr lvl="0"/>
            <a:r>
              <a:rPr dirty="0"/>
              <a:t>Moderator</a:t>
            </a:r>
          </a:p>
        </p:txBody>
      </p:sp>
    </p:spTree>
    <p:extLst>
      <p:ext uri="{BB962C8B-B14F-4D97-AF65-F5344CB8AC3E}">
        <p14:creationId xmlns:p14="http://schemas.microsoft.com/office/powerpoint/2010/main" val="75713054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E7F1FA"/>
              </a:gs>
              <a:gs pos="50000">
                <a:srgbClr val="CEE0F6"/>
              </a:gs>
              <a:gs pos="100000">
                <a:srgbClr val="AECCF1"/>
              </a:gs>
            </a:gsLst>
            <a:lin ang="16200000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800" dirty="0" smtClean="0">
              <a:solidFill>
                <a:srgbClr val="FFFFFF"/>
              </a:solidFill>
            </a:endParaRPr>
          </a:p>
        </p:txBody>
      </p:sp>
      <p:pic>
        <p:nvPicPr>
          <p:cNvPr id="3" name="New-Backgroun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0000"/>
            <a:ext cx="9144000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4" name="image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6164263"/>
            <a:ext cx="285432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5" name="Pictur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109538"/>
            <a:ext cx="1758950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50895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A50E7-664A-4FB9-850C-7563ABEE3C8D}" type="datetimeFigureOut">
              <a:rPr lang="en-US"/>
              <a:pPr>
                <a:defRPr/>
              </a:pPr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0C062-F172-4137-A601-CC41686BF5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042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2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gradFill rotWithShape="0">
            <a:gsLst>
              <a:gs pos="0">
                <a:srgbClr val="E7F1FA"/>
              </a:gs>
              <a:gs pos="50000">
                <a:srgbClr val="CEE0F6"/>
              </a:gs>
              <a:gs pos="100000">
                <a:srgbClr val="AECCF1"/>
              </a:gs>
            </a:gsLst>
            <a:lin ang="16200000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800" dirty="0" smtClean="0">
              <a:solidFill>
                <a:srgbClr val="FFFFFF"/>
              </a:solidFill>
            </a:endParaRPr>
          </a:p>
        </p:txBody>
      </p:sp>
      <p:pic>
        <p:nvPicPr>
          <p:cNvPr id="1027" name="image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609600"/>
            <a:ext cx="9144001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028" name="Shape 6"/>
          <p:cNvSpPr>
            <a:spLocks noChangeShapeType="1"/>
          </p:cNvSpPr>
          <p:nvPr/>
        </p:nvSpPr>
        <p:spPr bwMode="auto">
          <a:xfrm>
            <a:off x="0" y="5943600"/>
            <a:ext cx="9144000" cy="0"/>
          </a:xfrm>
          <a:prstGeom prst="line">
            <a:avLst/>
          </a:prstGeom>
          <a:noFill/>
          <a:ln w="9525">
            <a:solidFill>
              <a:srgbClr val="C5D8F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029" name="image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5943600"/>
            <a:ext cx="260032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030" name="Shape 8"/>
          <p:cNvSpPr>
            <a:spLocks noGrp="1"/>
          </p:cNvSpPr>
          <p:nvPr>
            <p:ph type="title"/>
          </p:nvPr>
        </p:nvSpPr>
        <p:spPr bwMode="auto">
          <a:xfrm>
            <a:off x="457200" y="92075"/>
            <a:ext cx="82296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45719" tIns="45720" rIns="45719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Arial" panose="020B0604020202020204" pitchFamily="34" charset="0"/>
              </a:rPr>
              <a:t>Title Text</a:t>
            </a:r>
          </a:p>
        </p:txBody>
      </p:sp>
      <p:sp>
        <p:nvSpPr>
          <p:cNvPr id="1031" name="Shape 9"/>
          <p:cNvSpPr>
            <a:spLocks noGrp="1"/>
          </p:cNvSpPr>
          <p:nvPr>
            <p:ph type="body" idx="1"/>
          </p:nvPr>
        </p:nvSpPr>
        <p:spPr bwMode="auto">
          <a:xfrm>
            <a:off x="773113" y="1627188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45719" tIns="45720" rIns="45719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Calibri" panose="020F0502020204030204" pitchFamily="34" charset="0"/>
              </a:rPr>
              <a:t>Body Level One</a:t>
            </a:r>
          </a:p>
          <a:p>
            <a:pPr lvl="1"/>
            <a:r>
              <a:rPr lang="en-US" altLang="en-US" smtClean="0">
                <a:sym typeface="Calibri" panose="020F0502020204030204" pitchFamily="34" charset="0"/>
              </a:rPr>
              <a:t>Body Level Two</a:t>
            </a:r>
          </a:p>
          <a:p>
            <a:pPr lvl="2"/>
            <a:r>
              <a:rPr lang="en-US" altLang="en-US" smtClean="0">
                <a:sym typeface="Calibri" panose="020F0502020204030204" pitchFamily="34" charset="0"/>
              </a:rPr>
              <a:t>Body Level Three</a:t>
            </a:r>
          </a:p>
          <a:p>
            <a:pPr lvl="3"/>
            <a:r>
              <a:rPr lang="en-US" altLang="en-US" smtClean="0">
                <a:sym typeface="Calibri" panose="020F0502020204030204" pitchFamily="34" charset="0"/>
              </a:rPr>
              <a:t>Body Level Four</a:t>
            </a:r>
          </a:p>
          <a:p>
            <a:pPr lvl="4"/>
            <a:r>
              <a:rPr lang="en-US" altLang="en-US" smtClean="0">
                <a:sym typeface="Calibri" panose="020F0502020204030204" pitchFamily="34" charset="0"/>
              </a:rPr>
              <a:t>Body Level Five</a:t>
            </a:r>
          </a:p>
        </p:txBody>
      </p:sp>
      <p:pic>
        <p:nvPicPr>
          <p:cNvPr id="1032" name="image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6173788"/>
            <a:ext cx="285432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263" y="157163"/>
            <a:ext cx="1758950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</p:sldLayoutIdLst>
  <p:transition spd="med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F81BD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F81BD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F81BD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F81BD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F81BD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indent="457200">
        <a:defRPr sz="3600" b="1">
          <a:solidFill>
            <a:srgbClr val="4F81BD"/>
          </a:solidFill>
          <a:latin typeface="Arial"/>
          <a:ea typeface="Arial"/>
          <a:cs typeface="Arial"/>
          <a:sym typeface="Arial"/>
        </a:defRPr>
      </a:lvl6pPr>
      <a:lvl7pPr indent="914400">
        <a:defRPr sz="3600" b="1">
          <a:solidFill>
            <a:srgbClr val="4F81BD"/>
          </a:solidFill>
          <a:latin typeface="Arial"/>
          <a:ea typeface="Arial"/>
          <a:cs typeface="Arial"/>
          <a:sym typeface="Arial"/>
        </a:defRPr>
      </a:lvl7pPr>
      <a:lvl8pPr indent="1371600">
        <a:defRPr sz="3600" b="1">
          <a:solidFill>
            <a:srgbClr val="4F81BD"/>
          </a:solidFill>
          <a:latin typeface="Arial"/>
          <a:ea typeface="Arial"/>
          <a:cs typeface="Arial"/>
          <a:sym typeface="Arial"/>
        </a:defRPr>
      </a:lvl8pPr>
      <a:lvl9pPr indent="1828800">
        <a:defRPr sz="3600" b="1">
          <a:solidFill>
            <a:srgbClr val="4F81BD"/>
          </a:solidFill>
          <a:latin typeface="Arial"/>
          <a:ea typeface="Arial"/>
          <a:cs typeface="Arial"/>
          <a:sym typeface="Arial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SzPct val="100000"/>
        <a:buFont typeface="Arial" panose="020B0604020202020204" pitchFamily="34" charset="0"/>
        <a:buChar char="»"/>
        <a:defRPr sz="2800">
          <a:solidFill>
            <a:schemeClr val="tx1"/>
          </a:solidFill>
          <a:latin typeface="Calibri"/>
          <a:ea typeface="Calibri"/>
          <a:cs typeface="Calibri"/>
          <a:sym typeface="Calibri" panose="020F0502020204030204" pitchFamily="34" charset="0"/>
        </a:defRPr>
      </a:lvl1pPr>
      <a:lvl2pPr marL="790575" indent="-333375" algn="l" rtl="0" eaLnBrk="0" fontAlgn="base" hangingPunct="0">
        <a:spcBef>
          <a:spcPts val="600"/>
        </a:spcBef>
        <a:spcAft>
          <a:spcPct val="0"/>
        </a:spcAft>
        <a:buSzPct val="100000"/>
        <a:buFont typeface="Arial" panose="020B0604020202020204" pitchFamily="34" charset="0"/>
        <a:buChar char="–"/>
        <a:defRPr sz="2800">
          <a:solidFill>
            <a:schemeClr val="tx1"/>
          </a:solidFill>
          <a:latin typeface="Calibri"/>
          <a:ea typeface="Calibri"/>
          <a:cs typeface="Calibri"/>
          <a:sym typeface="Calibri" panose="020F0502020204030204" pitchFamily="34" charset="0"/>
        </a:defRPr>
      </a:lvl2pPr>
      <a:lvl3pPr marL="1233488" indent="-319088" algn="l" rtl="0" eaLnBrk="0" fontAlgn="base" hangingPunct="0">
        <a:spcBef>
          <a:spcPts val="6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>
          <a:solidFill>
            <a:schemeClr val="tx1"/>
          </a:solidFill>
          <a:latin typeface="Calibri"/>
          <a:ea typeface="Calibri"/>
          <a:cs typeface="Calibri"/>
          <a:sym typeface="Calibri" panose="020F0502020204030204" pitchFamily="34" charset="0"/>
        </a:defRPr>
      </a:lvl3pPr>
      <a:lvl4pPr marL="1727200" indent="-355600" algn="l" rtl="0" eaLnBrk="0" fontAlgn="base" hangingPunct="0">
        <a:spcBef>
          <a:spcPts val="600"/>
        </a:spcBef>
        <a:spcAft>
          <a:spcPct val="0"/>
        </a:spcAft>
        <a:buSzPct val="100000"/>
        <a:buFont typeface="Arial" panose="020B0604020202020204" pitchFamily="34" charset="0"/>
        <a:buChar char="–"/>
        <a:defRPr sz="2800">
          <a:solidFill>
            <a:schemeClr val="tx1"/>
          </a:solidFill>
          <a:latin typeface="Calibri"/>
          <a:ea typeface="Calibri"/>
          <a:cs typeface="Calibri"/>
          <a:sym typeface="Calibri" panose="020F0502020204030204" pitchFamily="34" charset="0"/>
        </a:defRPr>
      </a:lvl4pPr>
      <a:lvl5pPr marL="2184400" indent="-355600" algn="l" rtl="0" eaLnBrk="0" fontAlgn="base" hangingPunct="0">
        <a:spcBef>
          <a:spcPts val="600"/>
        </a:spcBef>
        <a:spcAft>
          <a:spcPct val="0"/>
        </a:spcAft>
        <a:buSzPct val="100000"/>
        <a:buFont typeface="Arial" panose="020B0604020202020204" pitchFamily="34" charset="0"/>
        <a:buChar char="»"/>
        <a:defRPr sz="2800">
          <a:solidFill>
            <a:schemeClr val="tx1"/>
          </a:solidFill>
          <a:latin typeface="Calibri"/>
          <a:ea typeface="Calibri"/>
          <a:cs typeface="Calibri"/>
          <a:sym typeface="Calibri" panose="020F0502020204030204" pitchFamily="34" charset="0"/>
        </a:defRPr>
      </a:lvl5pPr>
      <a:lvl6pPr marL="2641600" indent="-355600">
        <a:spcBef>
          <a:spcPts val="6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6pPr>
      <a:lvl7pPr marL="3098800" indent="-355600">
        <a:spcBef>
          <a:spcPts val="6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7pPr>
      <a:lvl8pPr marL="3556000" indent="-355600">
        <a:spcBef>
          <a:spcPts val="6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8pPr>
      <a:lvl9pPr marL="4013200" indent="-355600">
        <a:spcBef>
          <a:spcPts val="6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9pPr>
    </p:bodyStyle>
    <p:otherStyle>
      <a:lvl1pPr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leta.gov/wioa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qsap.workforce3one.org/page/planner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jpeg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ion.workforce3one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OL.WIOA@dol.go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DOL.WIOA@dol.gov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hape 33"/>
          <p:cNvSpPr>
            <a:spLocks noChangeArrowheads="1"/>
          </p:cNvSpPr>
          <p:nvPr/>
        </p:nvSpPr>
        <p:spPr bwMode="auto">
          <a:xfrm>
            <a:off x="-17463" y="1524000"/>
            <a:ext cx="9144001" cy="2414588"/>
          </a:xfrm>
          <a:prstGeom prst="rect">
            <a:avLst/>
          </a:prstGeom>
          <a:solidFill>
            <a:srgbClr val="E7F1FA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ts val="600"/>
              </a:spcBef>
              <a:buSzPct val="100000"/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spcBef>
                <a:spcPts val="600"/>
              </a:spcBef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spcBef>
                <a:spcPts val="600"/>
              </a:spcBef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spcBef>
                <a:spcPts val="600"/>
              </a:spcBef>
              <a:buSzPct val="100000"/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  <p:pic>
        <p:nvPicPr>
          <p:cNvPr id="8195" name="New-Backgroun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1588"/>
            <a:ext cx="5715001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37" name="Shape 37"/>
          <p:cNvSpPr/>
          <p:nvPr/>
        </p:nvSpPr>
        <p:spPr>
          <a:xfrm>
            <a:off x="433388" y="854075"/>
            <a:ext cx="8494712" cy="3477875"/>
          </a:xfrm>
          <a:prstGeom prst="rect">
            <a:avLst/>
          </a:prstGeom>
          <a:ln w="12700">
            <a:miter lim="400000"/>
          </a:ln>
          <a:effectLst/>
          <a:extLst>
            <a:ext uri="{C572A759-6A51-4108-AA02-DFA0A04FC94B}"/>
          </a:extLst>
        </p:spPr>
        <p:txBody>
          <a:bodyPr lIns="0" tIns="0" rIns="0" bIns="0">
            <a:spAutoFit/>
          </a:bodyPr>
          <a:lstStyle/>
          <a:p>
            <a:pPr algn="ctr" eaLnBrk="1" fontAlgn="auto" hangingPunct="1">
              <a:spcBef>
                <a:spcPts val="800"/>
              </a:spcBef>
              <a:spcAft>
                <a:spcPts val="0"/>
              </a:spcAft>
              <a:defRPr sz="1800"/>
            </a:pPr>
            <a:endParaRPr lang="en-US" sz="4000" b="1" kern="0" spc="-85" dirty="0">
              <a:solidFill>
                <a:srgbClr val="24428A"/>
              </a:solidFill>
              <a:latin typeface="Univers-Bold"/>
              <a:ea typeface="Univers-Bold"/>
              <a:cs typeface="Univers-Bold"/>
              <a:sym typeface="Univers-Bold"/>
            </a:endParaRPr>
          </a:p>
          <a:p>
            <a:pPr algn="ctr" eaLnBrk="1" fontAlgn="auto" hangingPunct="1">
              <a:spcBef>
                <a:spcPts val="800"/>
              </a:spcBef>
              <a:spcAft>
                <a:spcPts val="0"/>
              </a:spcAft>
              <a:defRPr sz="1800"/>
            </a:pPr>
            <a:r>
              <a:rPr lang="en-US" sz="5400" b="1" kern="0" spc="-85" dirty="0">
                <a:solidFill>
                  <a:srgbClr val="294A9B"/>
                </a:solidFill>
                <a:latin typeface="Univers-Bold"/>
                <a:ea typeface="Univers-Bold"/>
                <a:cs typeface="Univers-Bold"/>
                <a:sym typeface="Univers-Bold"/>
              </a:rPr>
              <a:t>ACT NOW Series:</a:t>
            </a:r>
          </a:p>
          <a:p>
            <a:pPr algn="ctr" eaLnBrk="1" fontAlgn="auto" hangingPunct="1">
              <a:spcBef>
                <a:spcPts val="800"/>
              </a:spcBef>
              <a:spcAft>
                <a:spcPts val="0"/>
              </a:spcAft>
              <a:defRPr sz="1800"/>
            </a:pPr>
            <a:r>
              <a:rPr lang="en-US" sz="4400" b="1" kern="0" spc="-85" dirty="0">
                <a:solidFill>
                  <a:srgbClr val="FD6724"/>
                </a:solidFill>
                <a:latin typeface="Univers-Bold"/>
                <a:ea typeface="Univers-Bold"/>
                <a:cs typeface="Univers-Bold"/>
                <a:sym typeface="Univers-Bold"/>
              </a:rPr>
              <a:t>Governance, Leadership and Building a Strategic </a:t>
            </a:r>
            <a:r>
              <a:rPr lang="en-US" sz="4400" b="1" kern="0" spc="-85" dirty="0" smtClean="0">
                <a:solidFill>
                  <a:srgbClr val="FD6724"/>
                </a:solidFill>
                <a:latin typeface="Univers-Bold"/>
                <a:ea typeface="Univers-Bold"/>
                <a:cs typeface="Univers-Bold"/>
                <a:sym typeface="Univers-Bold"/>
              </a:rPr>
              <a:t>Board</a:t>
            </a:r>
            <a:endParaRPr lang="en-US" sz="2800" kern="0" spc="-28" dirty="0">
              <a:solidFill>
                <a:srgbClr val="FD6724"/>
              </a:solidFill>
              <a:latin typeface="Univers-Light"/>
              <a:ea typeface="Univers-Light"/>
              <a:cs typeface="Univers-Light"/>
              <a:sym typeface="Univers-Light"/>
            </a:endParaRPr>
          </a:p>
          <a:p>
            <a:pPr eaLnBrk="1" fontAlgn="auto" hangingPunct="1">
              <a:spcBef>
                <a:spcPts val="800"/>
              </a:spcBef>
              <a:spcAft>
                <a:spcPts val="0"/>
              </a:spcAft>
              <a:defRPr sz="1800"/>
            </a:pPr>
            <a:endParaRPr sz="2400" b="1" kern="0" spc="-85" dirty="0">
              <a:solidFill>
                <a:srgbClr val="24428A"/>
              </a:solidFill>
              <a:latin typeface="Univers-Bold"/>
              <a:ea typeface="Univers-Bold"/>
              <a:cs typeface="Univers-Bold"/>
              <a:sym typeface="Univers-Bold"/>
            </a:endParaRPr>
          </a:p>
        </p:txBody>
      </p:sp>
      <p:sp>
        <p:nvSpPr>
          <p:cNvPr id="5" name="Shape 34"/>
          <p:cNvSpPr txBox="1">
            <a:spLocks/>
          </p:cNvSpPr>
          <p:nvPr/>
        </p:nvSpPr>
        <p:spPr bwMode="auto">
          <a:xfrm>
            <a:off x="287338" y="4919663"/>
            <a:ext cx="2854325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normAutofit/>
          </a:bodyPr>
          <a:lstStyle>
            <a:lvl1pPr marL="0" indent="0" algn="l" rtl="0" eaLnBrk="0" fontAlgn="base" hangingPunct="0">
              <a:spcBef>
                <a:spcPts val="700"/>
              </a:spcBef>
              <a:spcAft>
                <a:spcPct val="0"/>
              </a:spcAft>
              <a:buSzTx/>
              <a:buFont typeface="Arial" panose="020B0604020202020204" pitchFamily="34" charset="0"/>
              <a:buNone/>
              <a:defRPr sz="3600">
                <a:solidFill>
                  <a:srgbClr val="376092"/>
                </a:solidFill>
                <a:latin typeface="Univers-Light"/>
                <a:ea typeface="Univers-Light"/>
                <a:cs typeface="Univers-Light"/>
                <a:sym typeface="Univers-Light"/>
              </a:defRPr>
            </a:lvl1pPr>
            <a:lvl2pPr marL="790575" indent="-333375" algn="l" rtl="0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 panose="020F0502020204030204" pitchFamily="34" charset="0"/>
              </a:defRPr>
            </a:lvl2pPr>
            <a:lvl3pPr marL="1233488" indent="-319088" algn="l" rtl="0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 panose="020F0502020204030204" pitchFamily="34" charset="0"/>
              </a:defRPr>
            </a:lvl3pPr>
            <a:lvl4pPr marL="1727200" indent="-355600" algn="l" rtl="0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 panose="020F0502020204030204" pitchFamily="34" charset="0"/>
              </a:defRPr>
            </a:lvl4pPr>
            <a:lvl5pPr marL="2184400" indent="-355600" algn="l" rtl="0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 panose="020F0502020204030204" pitchFamily="34" charset="0"/>
              </a:defRPr>
            </a:lvl5pPr>
            <a:lvl6pPr marL="2641600" indent="-355600">
              <a:spcBef>
                <a:spcPts val="600"/>
              </a:spcBef>
              <a:buSzPct val="1000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lvl6pPr>
            <a:lvl7pPr marL="3098800" indent="-355600">
              <a:spcBef>
                <a:spcPts val="600"/>
              </a:spcBef>
              <a:buSzPct val="1000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lvl7pPr>
            <a:lvl8pPr marL="3556000" indent="-355600">
              <a:spcBef>
                <a:spcPts val="600"/>
              </a:spcBef>
              <a:buSzPct val="1000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lvl8pPr>
            <a:lvl9pPr marL="4013200" indent="-355600">
              <a:spcBef>
                <a:spcPts val="600"/>
              </a:spcBef>
              <a:buSzPct val="1000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/>
              <a:buNone/>
              <a:defRPr sz="1800">
                <a:solidFill>
                  <a:srgbClr val="000000"/>
                </a:solidFill>
              </a:defRPr>
            </a:pPr>
            <a:r>
              <a:rPr lang="en-US" sz="2400" kern="0" spc="-150" dirty="0" smtClean="0">
                <a:solidFill>
                  <a:srgbClr val="000000"/>
                </a:solidFill>
              </a:rPr>
              <a:t>July 15, 2015</a:t>
            </a:r>
            <a:endParaRPr lang="en-US" sz="2400" kern="0" spc="-150" dirty="0">
              <a:solidFill>
                <a:srgbClr val="000000"/>
              </a:solidFill>
            </a:endParaRPr>
          </a:p>
        </p:txBody>
      </p:sp>
      <p:sp>
        <p:nvSpPr>
          <p:cNvPr id="8198" name="Shape 36"/>
          <p:cNvSpPr>
            <a:spLocks noChangeArrowheads="1"/>
          </p:cNvSpPr>
          <p:nvPr/>
        </p:nvSpPr>
        <p:spPr bwMode="auto">
          <a:xfrm>
            <a:off x="287338" y="5524500"/>
            <a:ext cx="4267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600"/>
              </a:spcBef>
              <a:buSzPct val="100000"/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spcBef>
                <a:spcPts val="600"/>
              </a:spcBef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spcBef>
                <a:spcPts val="600"/>
              </a:spcBef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spcBef>
                <a:spcPts val="600"/>
              </a:spcBef>
              <a:buSzPct val="100000"/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ts val="300"/>
              </a:spcBef>
              <a:buSzTx/>
              <a:buFontTx/>
              <a:buNone/>
            </a:pPr>
            <a:r>
              <a:rPr lang="en-US" altLang="en-US" sz="2200">
                <a:solidFill>
                  <a:srgbClr val="376092"/>
                </a:solidFill>
                <a:latin typeface="Univers-Light"/>
                <a:ea typeface="Univers-Light"/>
                <a:cs typeface="Univers-Light"/>
                <a:sym typeface="Univers-Light"/>
              </a:rPr>
              <a:t>U.S. Department of Labor</a:t>
            </a:r>
            <a:endParaRPr lang="en-US" altLang="en-US" sz="1600" b="1">
              <a:solidFill>
                <a:srgbClr val="37609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For More Info…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37351" y="1365127"/>
            <a:ext cx="839827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rgbClr val="FD6724"/>
              </a:buClr>
            </a:pPr>
            <a:r>
              <a:rPr lang="en-US" sz="2800" b="1" dirty="0" smtClean="0">
                <a:solidFill>
                  <a:srgbClr val="0042A4"/>
                </a:solidFill>
                <a:latin typeface="Univers 45 Light"/>
              </a:rPr>
              <a:t>Review the </a:t>
            </a:r>
            <a:r>
              <a:rPr lang="en-US" sz="2800" b="1" i="1" dirty="0" smtClean="0">
                <a:solidFill>
                  <a:srgbClr val="0042A4"/>
                </a:solidFill>
                <a:latin typeface="Univers 45 Light"/>
              </a:rPr>
              <a:t>Governance Training and Employment Guidance Letter </a:t>
            </a:r>
            <a:r>
              <a:rPr lang="en-US" sz="2800" b="1" i="1" dirty="0">
                <a:solidFill>
                  <a:srgbClr val="0042A4"/>
                </a:solidFill>
                <a:latin typeface="Univers 45 Light"/>
              </a:rPr>
              <a:t>No. </a:t>
            </a:r>
            <a:r>
              <a:rPr lang="en-US" sz="2800" b="1" i="1" dirty="0" smtClean="0">
                <a:solidFill>
                  <a:srgbClr val="0042A4"/>
                </a:solidFill>
                <a:latin typeface="Univers 45 Light"/>
              </a:rPr>
              <a:t>27-14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Clr>
                <a:srgbClr val="FD6724"/>
              </a:buClr>
            </a:pPr>
            <a:endParaRPr lang="en-US" sz="2800" b="1" dirty="0">
              <a:solidFill>
                <a:srgbClr val="0042A4"/>
              </a:solidFill>
              <a:latin typeface="Univers 45 Light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buClr>
                <a:srgbClr val="FD6724"/>
              </a:buClr>
            </a:pPr>
            <a:r>
              <a:rPr lang="en-US" sz="2800" b="1" dirty="0">
                <a:solidFill>
                  <a:srgbClr val="0042A4"/>
                </a:solidFill>
                <a:latin typeface="Univers 45 Light"/>
                <a:hlinkClick r:id="rId3"/>
              </a:rPr>
              <a:t>http://www.doleta.gov/wioa</a:t>
            </a:r>
            <a:r>
              <a:rPr lang="en-US" sz="2800" b="1" dirty="0" smtClean="0">
                <a:solidFill>
                  <a:srgbClr val="0042A4"/>
                </a:solidFill>
                <a:latin typeface="Univers 45 Light"/>
                <a:hlinkClick r:id="rId3"/>
              </a:rPr>
              <a:t>/</a:t>
            </a:r>
            <a:r>
              <a:rPr lang="en-US" sz="2800" b="1" dirty="0" smtClean="0">
                <a:solidFill>
                  <a:srgbClr val="0042A4"/>
                </a:solidFill>
                <a:latin typeface="Univers 45 Light"/>
              </a:rPr>
              <a:t> </a:t>
            </a:r>
            <a:endParaRPr lang="en-US" sz="2800" b="1" dirty="0">
              <a:solidFill>
                <a:srgbClr val="0042A4"/>
              </a:solidFill>
              <a:latin typeface="Univers 45 Light"/>
            </a:endParaRPr>
          </a:p>
          <a:p>
            <a:pPr marL="342900" lvl="0" indent="-342900" algn="ctr">
              <a:spcBef>
                <a:spcPts val="600"/>
              </a:spcBef>
              <a:spcAft>
                <a:spcPts val="600"/>
              </a:spcAft>
              <a:buClr>
                <a:srgbClr val="FD6724"/>
              </a:buClr>
              <a:buFont typeface="Wingdings" panose="05000000000000000000" pitchFamily="2" charset="2"/>
              <a:buChar char="Ø"/>
            </a:pPr>
            <a:endParaRPr lang="en-US" sz="2600" dirty="0">
              <a:solidFill>
                <a:srgbClr val="0042A4"/>
              </a:solidFill>
              <a:latin typeface="Univers 45 Light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8147183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For More Info…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37351" y="1365127"/>
            <a:ext cx="839827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rgbClr val="FD6724"/>
              </a:buClr>
            </a:pPr>
            <a:endParaRPr lang="en-US" sz="2800" b="1" dirty="0" smtClean="0">
              <a:solidFill>
                <a:srgbClr val="0042A4"/>
              </a:solidFill>
              <a:latin typeface="Univers 45 Light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buClr>
                <a:srgbClr val="FD6724"/>
              </a:buClr>
            </a:pPr>
            <a:r>
              <a:rPr lang="en-US" sz="2800" b="1" dirty="0" smtClean="0">
                <a:solidFill>
                  <a:srgbClr val="0042A4"/>
                </a:solidFill>
                <a:latin typeface="Univers 45 Light"/>
              </a:rPr>
              <a:t>Review the </a:t>
            </a:r>
            <a:r>
              <a:rPr lang="en-US" sz="2800" b="1" i="1" dirty="0" smtClean="0">
                <a:solidFill>
                  <a:srgbClr val="0042A4"/>
                </a:solidFill>
                <a:latin typeface="Univers 45 Light"/>
              </a:rPr>
              <a:t>Local Leadership and Governance QSAP</a:t>
            </a:r>
            <a:r>
              <a:rPr lang="en-US" sz="2800" b="1" dirty="0" smtClean="0">
                <a:solidFill>
                  <a:srgbClr val="0042A4"/>
                </a:solidFill>
                <a:latin typeface="Univers 45 Light"/>
              </a:rPr>
              <a:t>:</a:t>
            </a:r>
            <a:endParaRPr lang="en-US" sz="2800" b="1" dirty="0">
              <a:solidFill>
                <a:srgbClr val="0042A4"/>
              </a:solidFill>
              <a:latin typeface="Univers 45 Light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buClr>
                <a:srgbClr val="FD6724"/>
              </a:buClr>
            </a:pPr>
            <a:r>
              <a:rPr lang="en-US" sz="2800" b="1" dirty="0">
                <a:solidFill>
                  <a:srgbClr val="0042A4"/>
                </a:solidFill>
                <a:latin typeface="Univers 45 Light"/>
                <a:hlinkClick r:id="rId3"/>
              </a:rPr>
              <a:t>http://</a:t>
            </a:r>
            <a:r>
              <a:rPr lang="en-US" sz="2800" b="1" dirty="0" smtClean="0">
                <a:solidFill>
                  <a:srgbClr val="0042A4"/>
                </a:solidFill>
                <a:latin typeface="Univers 45 Light"/>
                <a:hlinkClick r:id="rId3"/>
              </a:rPr>
              <a:t>qsap.workforce3one.org/page/planner</a:t>
            </a:r>
            <a:r>
              <a:rPr lang="en-US" sz="2800" b="1" dirty="0" smtClean="0">
                <a:solidFill>
                  <a:srgbClr val="0042A4"/>
                </a:solidFill>
                <a:latin typeface="Univers 45 Light"/>
              </a:rPr>
              <a:t> </a:t>
            </a:r>
            <a:endParaRPr lang="en-US" sz="2600" dirty="0">
              <a:solidFill>
                <a:srgbClr val="0042A4"/>
              </a:solidFill>
              <a:latin typeface="Univers 45 Light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4755026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61"/>
          <p:cNvSpPr/>
          <p:nvPr/>
        </p:nvSpPr>
        <p:spPr>
          <a:xfrm>
            <a:off x="3133725" y="3170238"/>
            <a:ext cx="4452938" cy="1231106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/>
            </a:pPr>
            <a:r>
              <a:rPr lang="en-US" sz="1600" b="1" kern="0" dirty="0">
                <a:solidFill>
                  <a:schemeClr val="bg1">
                    <a:lumMod val="50000"/>
                  </a:schemeClr>
                </a:solidFill>
                <a:latin typeface="Univers 45 Light"/>
                <a:ea typeface="Calibri"/>
                <a:cs typeface="Univers 45 Light"/>
                <a:sym typeface="Calibri"/>
              </a:rPr>
              <a:t>Deputy Secretary </a:t>
            </a:r>
            <a:endParaRPr lang="en-US" sz="1600" b="1" kern="0" dirty="0" smtClean="0">
              <a:solidFill>
                <a:schemeClr val="bg1">
                  <a:lumMod val="50000"/>
                </a:schemeClr>
              </a:solidFill>
              <a:latin typeface="Univers 45 Light"/>
              <a:ea typeface="Calibri"/>
              <a:cs typeface="Univers 45 Light"/>
              <a:sym typeface="Calibri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/>
            </a:pPr>
            <a:r>
              <a:rPr lang="en-US" sz="1600" kern="0" dirty="0">
                <a:solidFill>
                  <a:srgbClr val="404040"/>
                </a:solidFill>
                <a:latin typeface="Univers 45 Light"/>
                <a:ea typeface="Calibri"/>
                <a:cs typeface="Univers 45 Light"/>
                <a:sym typeface="Calibri"/>
              </a:rPr>
              <a:t>Kentucky Education and Workforce Development Cabinet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/>
            </a:pPr>
            <a:endParaRPr lang="en-US" sz="1600" kern="0" dirty="0">
              <a:solidFill>
                <a:srgbClr val="404040"/>
              </a:solidFill>
              <a:latin typeface="Univers 45 Light"/>
              <a:ea typeface="Calibri"/>
              <a:cs typeface="Univers 45 Light"/>
              <a:sym typeface="Calibri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/>
            </a:pPr>
            <a:endParaRPr sz="1600" kern="0" dirty="0">
              <a:solidFill>
                <a:srgbClr val="404040"/>
              </a:solidFill>
              <a:latin typeface="Univers 45 Light"/>
              <a:ea typeface="Calibri"/>
              <a:cs typeface="Univers 45 Light"/>
              <a:sym typeface="Calibri"/>
            </a:endParaRPr>
          </a:p>
        </p:txBody>
      </p:sp>
      <p:sp>
        <p:nvSpPr>
          <p:cNvPr id="6" name="Shape 62"/>
          <p:cNvSpPr/>
          <p:nvPr/>
        </p:nvSpPr>
        <p:spPr>
          <a:xfrm>
            <a:off x="3133725" y="2098675"/>
            <a:ext cx="6188075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/>
            </a:pPr>
            <a:r>
              <a:rPr lang="en-US" sz="1600" b="1" kern="0" dirty="0">
                <a:solidFill>
                  <a:schemeClr val="bg1">
                    <a:lumMod val="50000"/>
                  </a:schemeClr>
                </a:solidFill>
                <a:latin typeface="Univers 45 Light"/>
                <a:ea typeface="Calibri"/>
                <a:cs typeface="Univers 45 Light"/>
                <a:sym typeface="Calibri"/>
              </a:rPr>
              <a:t>Executive Director </a:t>
            </a:r>
            <a:endParaRPr lang="en-US" sz="1600" b="1" kern="0" dirty="0" smtClean="0">
              <a:solidFill>
                <a:schemeClr val="bg1">
                  <a:lumMod val="50000"/>
                </a:schemeClr>
              </a:solidFill>
              <a:latin typeface="Univers 45 Light"/>
              <a:ea typeface="Calibri"/>
              <a:cs typeface="Univers 45 Light"/>
              <a:sym typeface="Calibri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/>
            </a:pPr>
            <a:r>
              <a:rPr lang="en-US" sz="1600" kern="0" dirty="0" err="1">
                <a:solidFill>
                  <a:srgbClr val="404040"/>
                </a:solidFill>
                <a:latin typeface="Univers 45 Light"/>
                <a:ea typeface="Calibri"/>
                <a:cs typeface="Univers 45 Light"/>
                <a:sym typeface="Calibri"/>
              </a:rPr>
              <a:t>Centralina</a:t>
            </a:r>
            <a:r>
              <a:rPr lang="en-US" sz="1600" kern="0" dirty="0">
                <a:solidFill>
                  <a:srgbClr val="404040"/>
                </a:solidFill>
                <a:latin typeface="Univers 45 Light"/>
                <a:ea typeface="Calibri"/>
                <a:cs typeface="Univers 45 Light"/>
                <a:sym typeface="Calibri"/>
              </a:rPr>
              <a:t> Workforce Development </a:t>
            </a:r>
            <a:r>
              <a:rPr lang="en-US" sz="1600" kern="0" dirty="0" smtClean="0">
                <a:solidFill>
                  <a:srgbClr val="404040"/>
                </a:solidFill>
                <a:latin typeface="Univers 45 Light"/>
                <a:ea typeface="Calibri"/>
                <a:cs typeface="Univers 45 Light"/>
                <a:sym typeface="Calibri"/>
              </a:rPr>
              <a:t>Board, Charlotte, NC</a:t>
            </a:r>
            <a:endParaRPr sz="1600" kern="0" dirty="0">
              <a:solidFill>
                <a:srgbClr val="404040"/>
              </a:solidFill>
              <a:latin typeface="Univers 45 Light"/>
              <a:ea typeface="Calibri"/>
              <a:cs typeface="Univers 45 Light"/>
              <a:sym typeface="Calibri"/>
            </a:endParaRPr>
          </a:p>
        </p:txBody>
      </p:sp>
      <p:sp>
        <p:nvSpPr>
          <p:cNvPr id="8" name="Shape 64"/>
          <p:cNvSpPr/>
          <p:nvPr/>
        </p:nvSpPr>
        <p:spPr>
          <a:xfrm>
            <a:off x="3133725" y="4265613"/>
            <a:ext cx="4833938" cy="738664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/>
            </a:pPr>
            <a:r>
              <a:rPr lang="en-US" sz="1600" b="1" kern="0" dirty="0" smtClean="0">
                <a:solidFill>
                  <a:schemeClr val="bg1">
                    <a:lumMod val="50000"/>
                  </a:schemeClr>
                </a:solidFill>
                <a:latin typeface="Univers 45 Light"/>
                <a:ea typeface="Calibri"/>
                <a:cs typeface="Univers 45 Light"/>
                <a:sym typeface="Calibri"/>
              </a:rPr>
              <a:t>Executive Director</a:t>
            </a:r>
            <a:endParaRPr sz="1600" b="1" kern="0" dirty="0">
              <a:solidFill>
                <a:schemeClr val="bg1">
                  <a:lumMod val="50000"/>
                </a:schemeClr>
              </a:solidFill>
              <a:latin typeface="Univers 45 Light"/>
              <a:ea typeface="Calibri"/>
              <a:cs typeface="Univers 45 Light"/>
              <a:sym typeface="Calibri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/>
            </a:pPr>
            <a:r>
              <a:rPr lang="en-US" sz="1600" kern="0" dirty="0">
                <a:solidFill>
                  <a:srgbClr val="404040"/>
                </a:solidFill>
                <a:latin typeface="Univers 45 Light"/>
                <a:ea typeface="Calibri"/>
                <a:cs typeface="Univers 45 Light"/>
                <a:sym typeface="Calibri"/>
              </a:rPr>
              <a:t>Lane Workforce </a:t>
            </a:r>
            <a:r>
              <a:rPr lang="en-US" sz="1600" kern="0" dirty="0" smtClean="0">
                <a:solidFill>
                  <a:srgbClr val="404040"/>
                </a:solidFill>
                <a:latin typeface="Univers 45 Light"/>
                <a:ea typeface="Calibri"/>
                <a:cs typeface="Univers 45 Light"/>
                <a:sym typeface="Calibri"/>
              </a:rPr>
              <a:t>Partnership, Eugene, OR</a:t>
            </a:r>
            <a:endParaRPr lang="en-US" sz="1600" kern="0" dirty="0">
              <a:solidFill>
                <a:srgbClr val="404040"/>
              </a:solidFill>
              <a:latin typeface="Univers 45 Light"/>
              <a:ea typeface="Calibri"/>
              <a:cs typeface="Univers 45 Light"/>
              <a:sym typeface="Calibri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/>
            </a:pPr>
            <a:endParaRPr sz="1600" kern="0" dirty="0">
              <a:solidFill>
                <a:srgbClr val="404040"/>
              </a:solidFill>
              <a:latin typeface="Univers 45 Light"/>
              <a:ea typeface="Calibri"/>
              <a:cs typeface="Univers 45 Light"/>
              <a:sym typeface="Calibri"/>
            </a:endParaRPr>
          </a:p>
        </p:txBody>
      </p:sp>
      <p:sp>
        <p:nvSpPr>
          <p:cNvPr id="10" name="Shape 46"/>
          <p:cNvSpPr/>
          <p:nvPr/>
        </p:nvSpPr>
        <p:spPr>
          <a:xfrm>
            <a:off x="1103313" y="2330649"/>
            <a:ext cx="1527662" cy="307777"/>
          </a:xfrm>
          <a:prstGeom prst="rect">
            <a:avLst/>
          </a:prstGeom>
          <a:ln w="12700">
            <a:miter lim="400000"/>
          </a:ln>
          <a:effectLst>
            <a:outerShdw blurRad="101600" dist="25400" dir="5400000" rotWithShape="0">
              <a:srgbClr val="000000">
                <a:alpha val="10000"/>
              </a:srgbClr>
            </a:outerShdw>
          </a:effectLst>
          <a:extLst>
            <a:ext uri="{C572A759-6A51-4108-AA02-DFA0A04FC94B}"/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800"/>
              </a:spcBef>
              <a:defRPr sz="4300" b="1" spc="-85">
                <a:solidFill>
                  <a:srgbClr val="24428A"/>
                </a:solidFill>
                <a:latin typeface="Univers-Bold"/>
                <a:ea typeface="Univers-Bold"/>
                <a:cs typeface="Univers-Bold"/>
                <a:sym typeface="Univers-Bold"/>
              </a:defRPr>
            </a:lvl1pPr>
          </a:lstStyle>
          <a:p>
            <a:pPr eaLnBrk="1" fontAlgn="auto" hangingPunct="1">
              <a:spcAft>
                <a:spcPts val="0"/>
              </a:spcAft>
              <a:defRPr sz="1800" b="0" spc="0">
                <a:solidFill>
                  <a:srgbClr val="000000"/>
                </a:solidFill>
              </a:defRPr>
            </a:pPr>
            <a:r>
              <a:rPr lang="en-US" sz="2000" b="0" kern="0" spc="0" dirty="0" smtClean="0">
                <a:solidFill>
                  <a:srgbClr val="1B2F77"/>
                </a:solidFill>
              </a:rPr>
              <a:t>David </a:t>
            </a:r>
            <a:r>
              <a:rPr lang="en-US" sz="2000" b="0" kern="0" spc="0" dirty="0" err="1" smtClean="0">
                <a:solidFill>
                  <a:srgbClr val="FD6724"/>
                </a:solidFill>
              </a:rPr>
              <a:t>Hollars</a:t>
            </a:r>
            <a:endParaRPr sz="2000" b="0" kern="0" spc="0" dirty="0">
              <a:solidFill>
                <a:srgbClr val="FD6724"/>
              </a:solidFill>
            </a:endParaRPr>
          </a:p>
        </p:txBody>
      </p:sp>
      <p:sp>
        <p:nvSpPr>
          <p:cNvPr id="11" name="Shape 46"/>
          <p:cNvSpPr/>
          <p:nvPr/>
        </p:nvSpPr>
        <p:spPr>
          <a:xfrm>
            <a:off x="1075260" y="4461768"/>
            <a:ext cx="1654299" cy="307777"/>
          </a:xfrm>
          <a:prstGeom prst="rect">
            <a:avLst/>
          </a:prstGeom>
          <a:ln w="12700">
            <a:miter lim="400000"/>
          </a:ln>
          <a:effectLst>
            <a:outerShdw blurRad="101600" dist="25400" dir="5400000" rotWithShape="0">
              <a:srgbClr val="000000">
                <a:alpha val="10000"/>
              </a:srgbClr>
            </a:outerShdw>
          </a:effectLst>
          <a:extLst>
            <a:ext uri="{C572A759-6A51-4108-AA02-DFA0A04FC94B}"/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800"/>
              </a:spcBef>
              <a:defRPr sz="4300" b="1" spc="-85">
                <a:solidFill>
                  <a:srgbClr val="24428A"/>
                </a:solidFill>
                <a:latin typeface="Univers-Bold"/>
                <a:ea typeface="Univers-Bold"/>
                <a:cs typeface="Univers-Bold"/>
                <a:sym typeface="Univers-Bold"/>
              </a:defRPr>
            </a:lvl1pPr>
          </a:lstStyle>
          <a:p>
            <a:pPr eaLnBrk="1" fontAlgn="auto" hangingPunct="1">
              <a:spcAft>
                <a:spcPts val="0"/>
              </a:spcAft>
              <a:defRPr sz="1800" b="0" spc="0">
                <a:solidFill>
                  <a:srgbClr val="000000"/>
                </a:solidFill>
              </a:defRPr>
            </a:pPr>
            <a:r>
              <a:rPr lang="en-US" sz="2000" b="0" kern="0" spc="0" dirty="0">
                <a:solidFill>
                  <a:srgbClr val="1B2F77"/>
                </a:solidFill>
              </a:rPr>
              <a:t>Kristina </a:t>
            </a:r>
            <a:r>
              <a:rPr lang="en-US" sz="2000" b="0" kern="0" spc="0" dirty="0">
                <a:solidFill>
                  <a:srgbClr val="FD6724"/>
                </a:solidFill>
              </a:rPr>
              <a:t>Payne</a:t>
            </a:r>
            <a:endParaRPr sz="2000" b="0" kern="0" spc="0" dirty="0">
              <a:solidFill>
                <a:srgbClr val="FD6724"/>
              </a:solidFill>
            </a:endParaRPr>
          </a:p>
        </p:txBody>
      </p:sp>
      <p:sp>
        <p:nvSpPr>
          <p:cNvPr id="12" name="Shape 46"/>
          <p:cNvSpPr/>
          <p:nvPr/>
        </p:nvSpPr>
        <p:spPr>
          <a:xfrm>
            <a:off x="1222482" y="3375025"/>
            <a:ext cx="1311256" cy="307777"/>
          </a:xfrm>
          <a:prstGeom prst="rect">
            <a:avLst/>
          </a:prstGeom>
          <a:ln w="12700">
            <a:miter lim="400000"/>
          </a:ln>
          <a:effectLst>
            <a:outerShdw blurRad="101600" dist="25400" dir="5400000" rotWithShape="0">
              <a:srgbClr val="000000">
                <a:alpha val="10000"/>
              </a:srgbClr>
            </a:outerShdw>
          </a:effectLst>
          <a:extLst>
            <a:ext uri="{C572A759-6A51-4108-AA02-DFA0A04FC94B}"/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800"/>
              </a:spcBef>
              <a:defRPr sz="4300" b="1" spc="-85">
                <a:solidFill>
                  <a:srgbClr val="24428A"/>
                </a:solidFill>
                <a:latin typeface="Univers-Bold"/>
                <a:ea typeface="Univers-Bold"/>
                <a:cs typeface="Univers-Bold"/>
                <a:sym typeface="Univers-Bold"/>
              </a:defRPr>
            </a:lvl1pPr>
          </a:lstStyle>
          <a:p>
            <a:pPr eaLnBrk="1" fontAlgn="auto" hangingPunct="1">
              <a:spcAft>
                <a:spcPts val="0"/>
              </a:spcAft>
              <a:defRPr sz="1800" b="0" spc="0">
                <a:solidFill>
                  <a:srgbClr val="000000"/>
                </a:solidFill>
              </a:defRPr>
            </a:pPr>
            <a:r>
              <a:rPr lang="en-US" sz="2000" b="0" kern="0" spc="0" dirty="0" smtClean="0">
                <a:solidFill>
                  <a:srgbClr val="1B2F77"/>
                </a:solidFill>
              </a:rPr>
              <a:t>Beth </a:t>
            </a:r>
            <a:r>
              <a:rPr lang="en-US" sz="2000" b="0" kern="0" spc="0" dirty="0" err="1" smtClean="0">
                <a:solidFill>
                  <a:srgbClr val="FD6724"/>
                </a:solidFill>
              </a:rPr>
              <a:t>Brinly</a:t>
            </a:r>
            <a:r>
              <a:rPr lang="en-US" sz="2000" b="0" kern="0" spc="0" dirty="0" smtClean="0">
                <a:solidFill>
                  <a:srgbClr val="FD6724"/>
                </a:solidFill>
              </a:rPr>
              <a:t> </a:t>
            </a:r>
            <a:endParaRPr sz="2000" b="0" kern="0" spc="0" dirty="0">
              <a:solidFill>
                <a:srgbClr val="FD6724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965200" y="1898650"/>
            <a:ext cx="7023100" cy="0"/>
          </a:xfrm>
          <a:prstGeom prst="line">
            <a:avLst/>
          </a:prstGeom>
          <a:noFill/>
          <a:ln w="6350" cap="flat">
            <a:solidFill>
              <a:srgbClr val="4F81BD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" name="Straight Connector 17"/>
          <p:cNvCxnSpPr/>
          <p:nvPr/>
        </p:nvCxnSpPr>
        <p:spPr>
          <a:xfrm>
            <a:off x="965200" y="3006725"/>
            <a:ext cx="7023100" cy="0"/>
          </a:xfrm>
          <a:prstGeom prst="line">
            <a:avLst/>
          </a:prstGeom>
          <a:noFill/>
          <a:ln w="6350" cap="flat">
            <a:solidFill>
              <a:srgbClr val="4F81BD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" name="Straight Connector 18"/>
          <p:cNvCxnSpPr/>
          <p:nvPr/>
        </p:nvCxnSpPr>
        <p:spPr>
          <a:xfrm>
            <a:off x="965200" y="4057650"/>
            <a:ext cx="7023100" cy="0"/>
          </a:xfrm>
          <a:prstGeom prst="line">
            <a:avLst/>
          </a:prstGeom>
          <a:noFill/>
          <a:ln w="6350" cap="flat">
            <a:solidFill>
              <a:srgbClr val="4F81BD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Straight Connector 12"/>
          <p:cNvCxnSpPr/>
          <p:nvPr/>
        </p:nvCxnSpPr>
        <p:spPr>
          <a:xfrm>
            <a:off x="965200" y="5173663"/>
            <a:ext cx="7023100" cy="0"/>
          </a:xfrm>
          <a:prstGeom prst="line">
            <a:avLst/>
          </a:prstGeom>
          <a:noFill/>
          <a:ln w="6350" cap="flat">
            <a:solidFill>
              <a:srgbClr val="4F81BD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4" name="Shape 50"/>
          <p:cNvSpPr>
            <a:spLocks noGrp="1"/>
          </p:cNvSpPr>
          <p:nvPr>
            <p:ph type="title" idx="4294967295"/>
          </p:nvPr>
        </p:nvSpPr>
        <p:spPr>
          <a:xfrm>
            <a:off x="76200" y="64822"/>
            <a:ext cx="7772400" cy="1058333"/>
          </a:xfr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</a:defRPr>
            </a:pPr>
            <a:r>
              <a:rPr lang="en-US" sz="3200" b="0" cap="all" dirty="0" smtClean="0">
                <a:solidFill>
                  <a:srgbClr val="294A9B">
                    <a:alpha val="80000"/>
                  </a:srgbClr>
                </a:solidFill>
                <a:latin typeface="Univers-Bold"/>
                <a:ea typeface="Univers-Bold"/>
                <a:cs typeface="Univers-Bold"/>
                <a:sym typeface="Univers-Bold"/>
              </a:rPr>
              <a:t>Panelist </a:t>
            </a:r>
            <a:r>
              <a:rPr lang="en-US" sz="3200" b="0" cap="all" dirty="0" smtClean="0">
                <a:solidFill>
                  <a:srgbClr val="FD6724">
                    <a:alpha val="80000"/>
                  </a:srgbClr>
                </a:solidFill>
                <a:latin typeface="Univers-Bold"/>
                <a:ea typeface="Univers-Bold"/>
                <a:cs typeface="Univers-Bold"/>
                <a:sym typeface="Univers-Bold"/>
              </a:rPr>
              <a:t>discussion</a:t>
            </a:r>
            <a:endParaRPr sz="3200" b="0" cap="all" dirty="0">
              <a:solidFill>
                <a:srgbClr val="FD6724">
                  <a:alpha val="80000"/>
                </a:srgbClr>
              </a:solidFill>
              <a:latin typeface="Univers-Bold"/>
              <a:ea typeface="Univers-Bold"/>
              <a:cs typeface="Univers-Bold"/>
              <a:sym typeface="Univers-Bold"/>
            </a:endParaRPr>
          </a:p>
        </p:txBody>
      </p:sp>
    </p:spTree>
    <p:extLst>
      <p:ext uri="{BB962C8B-B14F-4D97-AF65-F5344CB8AC3E}">
        <p14:creationId xmlns:p14="http://schemas.microsoft.com/office/powerpoint/2010/main" val="22689895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92076"/>
            <a:ext cx="7240555" cy="1027598"/>
          </a:xfrm>
        </p:spPr>
        <p:txBody>
          <a:bodyPr/>
          <a:lstStyle/>
          <a:p>
            <a:r>
              <a:rPr lang="en-US" dirty="0" smtClean="0"/>
              <a:t>VIDEO PANEL </a:t>
            </a:r>
            <a:r>
              <a:rPr lang="en-US" dirty="0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9548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58098" y="2871258"/>
            <a:ext cx="5898545" cy="880533"/>
          </a:xfrm>
        </p:spPr>
        <p:txBody>
          <a:bodyPr>
            <a:noAutofit/>
          </a:bodyPr>
          <a:lstStyle/>
          <a:p>
            <a:pPr algn="ctr"/>
            <a:r>
              <a:rPr lang="en-US" sz="5400" b="0" dirty="0" smtClean="0"/>
              <a:t>Questions </a:t>
            </a:r>
            <a:br>
              <a:rPr lang="en-US" sz="5400" b="0" dirty="0" smtClean="0"/>
            </a:br>
            <a:r>
              <a:rPr lang="en-US" sz="5400" b="0" dirty="0" smtClean="0">
                <a:solidFill>
                  <a:srgbClr val="FD6724">
                    <a:alpha val="80000"/>
                  </a:srgbClr>
                </a:solidFill>
              </a:rPr>
              <a:t>&amp;</a:t>
            </a:r>
            <a:r>
              <a:rPr lang="en-US" sz="5400" b="0" dirty="0" smtClean="0"/>
              <a:t> Answers</a:t>
            </a:r>
            <a:endParaRPr lang="en-US" sz="5400" b="0" dirty="0"/>
          </a:p>
        </p:txBody>
      </p:sp>
    </p:spTree>
    <p:extLst>
      <p:ext uri="{BB962C8B-B14F-4D97-AF65-F5344CB8AC3E}">
        <p14:creationId xmlns:p14="http://schemas.microsoft.com/office/powerpoint/2010/main" val="33632867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114"/>
          <p:cNvSpPr>
            <a:spLocks noGrp="1"/>
          </p:cNvSpPr>
          <p:nvPr>
            <p:ph type="title" idx="4294967295"/>
          </p:nvPr>
        </p:nvSpPr>
        <p:spPr>
          <a:xfrm>
            <a:off x="120316" y="16042"/>
            <a:ext cx="7772400" cy="1092200"/>
          </a:xfr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</a:defRPr>
            </a:pPr>
            <a:r>
              <a:rPr sz="3000" b="0" cap="all" dirty="0">
                <a:solidFill>
                  <a:srgbClr val="24428A">
                    <a:alpha val="80000"/>
                  </a:srgbClr>
                </a:solidFill>
                <a:latin typeface="Univers-Bold"/>
                <a:ea typeface="Univers-Bold"/>
                <a:cs typeface="Univers-Bold"/>
                <a:sym typeface="Univers-Bold"/>
              </a:rPr>
              <a:t>Innovation &amp; Opportunity </a:t>
            </a:r>
            <a:br>
              <a:rPr sz="3000" b="0" cap="all" dirty="0">
                <a:solidFill>
                  <a:srgbClr val="24428A">
                    <a:alpha val="80000"/>
                  </a:srgbClr>
                </a:solidFill>
                <a:latin typeface="Univers-Bold"/>
                <a:ea typeface="Univers-Bold"/>
                <a:cs typeface="Univers-Bold"/>
                <a:sym typeface="Univers-Bold"/>
              </a:rPr>
            </a:br>
            <a:r>
              <a:rPr sz="3000" b="0" cap="all" dirty="0">
                <a:solidFill>
                  <a:srgbClr val="24428A">
                    <a:alpha val="80000"/>
                  </a:srgbClr>
                </a:solidFill>
                <a:latin typeface="Univers-Bold"/>
                <a:ea typeface="Univers-Bold"/>
                <a:cs typeface="Univers-Bold"/>
                <a:sym typeface="Univers-Bold"/>
              </a:rPr>
              <a:t>Network </a:t>
            </a:r>
            <a:r>
              <a:rPr sz="3000" b="0" cap="all" dirty="0">
                <a:solidFill>
                  <a:srgbClr val="FF7D2F"/>
                </a:solidFill>
                <a:latin typeface="Univers-Bold"/>
                <a:ea typeface="Univers-Bold"/>
                <a:cs typeface="Univers-Bold"/>
                <a:sym typeface="Univers-Bold"/>
              </a:rPr>
              <a:t>(ION)</a:t>
            </a:r>
          </a:p>
        </p:txBody>
      </p:sp>
      <p:pic>
        <p:nvPicPr>
          <p:cNvPr id="3" name="Picture 2" descr="slide-13-graphic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4288" y="1778000"/>
            <a:ext cx="6488112" cy="47656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22000"/>
              </a:prstClr>
            </a:outerShdw>
          </a:effectLst>
        </p:spPr>
      </p:pic>
      <p:sp>
        <p:nvSpPr>
          <p:cNvPr id="63492" name="Rectangle 1"/>
          <p:cNvSpPr>
            <a:spLocks noChangeArrowheads="1"/>
          </p:cNvSpPr>
          <p:nvPr/>
        </p:nvSpPr>
        <p:spPr bwMode="auto">
          <a:xfrm>
            <a:off x="0" y="1306513"/>
            <a:ext cx="9144000" cy="554037"/>
          </a:xfrm>
          <a:prstGeom prst="rect">
            <a:avLst/>
          </a:prstGeom>
          <a:solidFill>
            <a:srgbClr val="FD67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SzPct val="100000"/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spcBef>
                <a:spcPts val="600"/>
              </a:spcBef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spcBef>
                <a:spcPts val="600"/>
              </a:spcBef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spcBef>
                <a:spcPts val="600"/>
              </a:spcBef>
              <a:buSzPct val="100000"/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376092"/>
              </a:buClr>
              <a:buSzTx/>
              <a:buFont typeface="Calibri" panose="020F0502020204030204" pitchFamily="34" charset="0"/>
              <a:buNone/>
            </a:pPr>
            <a:r>
              <a:rPr lang="en-US" altLang="en-US" sz="2400" b="1">
                <a:solidFill>
                  <a:schemeClr val="bg1"/>
                </a:solidFill>
                <a:latin typeface="Univers-Bold"/>
                <a:ea typeface="Univers-Bold"/>
                <a:cs typeface="Univers-Bold"/>
                <a:sym typeface="Univers-Bold"/>
              </a:rPr>
              <a:t>Join the ION Community of Practice</a:t>
            </a:r>
          </a:p>
          <a:p>
            <a:pPr algn="ctr" eaLnBrk="1" hangingPunct="1">
              <a:spcBef>
                <a:spcPct val="0"/>
              </a:spcBef>
              <a:buClr>
                <a:srgbClr val="376092"/>
              </a:buClr>
              <a:buSzTx/>
              <a:buFont typeface="Calibri" panose="020F0502020204030204" pitchFamily="34" charset="0"/>
              <a:buNone/>
            </a:pPr>
            <a:endParaRPr lang="en-US" altLang="en-US" sz="600" b="1">
              <a:solidFill>
                <a:schemeClr val="bg1"/>
              </a:solidFill>
              <a:latin typeface="Univers-Bold"/>
              <a:ea typeface="Univers-Bold"/>
              <a:cs typeface="Univers-Bold"/>
              <a:sym typeface="Univers-Bold"/>
            </a:endParaRPr>
          </a:p>
        </p:txBody>
      </p:sp>
    </p:spTree>
    <p:extLst>
      <p:ext uri="{BB962C8B-B14F-4D97-AF65-F5344CB8AC3E}">
        <p14:creationId xmlns:p14="http://schemas.microsoft.com/office/powerpoint/2010/main" val="26569451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title" idx="4294967295"/>
          </p:nvPr>
        </p:nvSpPr>
        <p:spPr>
          <a:xfrm>
            <a:off x="457200" y="-313267"/>
            <a:ext cx="7772400" cy="1786468"/>
          </a:xfr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>
            <a:norm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</a:defRPr>
            </a:pPr>
            <a:r>
              <a:rPr sz="2800" b="0" cap="all" spc="-56" dirty="0">
                <a:solidFill>
                  <a:srgbClr val="24428A">
                    <a:alpha val="80000"/>
                  </a:srgbClr>
                </a:solidFill>
                <a:latin typeface="Univers-Bold"/>
                <a:ea typeface="Univers-Bold"/>
                <a:cs typeface="Univers-Bold"/>
                <a:sym typeface="Univers-Bold"/>
              </a:rPr>
              <a:t>Roadmap to </a:t>
            </a:r>
            <a:br>
              <a:rPr sz="2800" b="0" cap="all" spc="-56" dirty="0">
                <a:solidFill>
                  <a:srgbClr val="24428A">
                    <a:alpha val="80000"/>
                  </a:srgbClr>
                </a:solidFill>
                <a:latin typeface="Univers-Bold"/>
                <a:ea typeface="Univers-Bold"/>
                <a:cs typeface="Univers-Bold"/>
                <a:sym typeface="Univers-Bold"/>
              </a:rPr>
            </a:br>
            <a:r>
              <a:rPr sz="2800" b="0" cap="all" spc="-56" dirty="0">
                <a:solidFill>
                  <a:srgbClr val="FF7D2F"/>
                </a:solidFill>
                <a:latin typeface="Univers-Bold"/>
                <a:ea typeface="Univers-Bold"/>
                <a:cs typeface="Univers-Bold"/>
                <a:sym typeface="Univers-Bold"/>
              </a:rPr>
              <a:t>Transformational Change</a:t>
            </a:r>
          </a:p>
        </p:txBody>
      </p:sp>
      <p:sp>
        <p:nvSpPr>
          <p:cNvPr id="64515" name="Shape 104"/>
          <p:cNvSpPr>
            <a:spLocks noChangeArrowheads="1"/>
          </p:cNvSpPr>
          <p:nvPr/>
        </p:nvSpPr>
        <p:spPr bwMode="auto">
          <a:xfrm>
            <a:off x="6705600" y="6543675"/>
            <a:ext cx="213360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ts val="600"/>
              </a:spcBef>
              <a:buSzPct val="100000"/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spcBef>
                <a:spcPts val="600"/>
              </a:spcBef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spcBef>
                <a:spcPts val="600"/>
              </a:spcBef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spcBef>
                <a:spcPts val="600"/>
              </a:spcBef>
              <a:buSzPct val="100000"/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9</a:t>
            </a:r>
          </a:p>
        </p:txBody>
      </p:sp>
      <p:graphicFrame>
        <p:nvGraphicFramePr>
          <p:cNvPr id="64516" name="Object 2"/>
          <p:cNvGraphicFramePr>
            <a:graphicFrameLocks noChangeAspect="1"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Acrobat Document" r:id="rId4" imgW="0" imgH="0" progId="Acrobat.Document.DC">
                  <p:embed/>
                </p:oleObj>
              </mc:Choice>
              <mc:Fallback>
                <p:oleObj name="Acrobat Document" r:id="rId4" imgW="0" imgH="0" progId="Acrobat.Document.DC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4517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3188"/>
            <a:ext cx="9144000" cy="706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53713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5875" y="2062480"/>
            <a:ext cx="9190038" cy="3108541"/>
          </a:xfrm>
          <a:prstGeom prst="rect">
            <a:avLst/>
          </a:prstGeom>
          <a:solidFill>
            <a:srgbClr val="1B2F77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>
            <a:spAutoFit/>
          </a:bodyPr>
          <a:lstStyle/>
          <a:p>
            <a:pPr marL="0" indent="68262" algn="ctr" eaLnBrk="1" fontAlgn="auto" hangingPunct="1">
              <a:spcBef>
                <a:spcPts val="0"/>
              </a:spcBef>
              <a:spcAft>
                <a:spcPts val="0"/>
              </a:spcAft>
              <a:buSzTx/>
              <a:buNone/>
              <a:defRPr sz="1800"/>
            </a:pPr>
            <a:r>
              <a:rPr lang="en-US" sz="2800" i="1" dirty="0">
                <a:solidFill>
                  <a:schemeClr val="bg1"/>
                </a:solidFill>
                <a:latin typeface="Univers 45 Light"/>
              </a:rPr>
              <a:t>How might we improve the customer experience and outcomes for our shared one-stop customers?</a:t>
            </a:r>
            <a:endParaRPr lang="en-US" sz="2800" b="1" i="1" dirty="0">
              <a:solidFill>
                <a:schemeClr val="bg1"/>
              </a:solidFill>
              <a:latin typeface="Univers 45 Light"/>
            </a:endParaRPr>
          </a:p>
          <a:p>
            <a:pPr marL="0" indent="68262" algn="ctr" eaLnBrk="1" fontAlgn="auto" hangingPunct="1">
              <a:spcBef>
                <a:spcPts val="0"/>
              </a:spcBef>
              <a:spcAft>
                <a:spcPts val="0"/>
              </a:spcAft>
              <a:buSzTx/>
              <a:buNone/>
              <a:defRPr sz="1800"/>
            </a:pPr>
            <a:endParaRPr lang="en-US" sz="2800" b="1" dirty="0" smtClean="0">
              <a:solidFill>
                <a:schemeClr val="bg1"/>
              </a:solidFill>
              <a:latin typeface="Univers 45 Light"/>
            </a:endParaRPr>
          </a:p>
          <a:p>
            <a:pPr marL="0" indent="68262" algn="ctr" eaLnBrk="1" fontAlgn="auto" hangingPunct="1">
              <a:spcBef>
                <a:spcPts val="0"/>
              </a:spcBef>
              <a:spcAft>
                <a:spcPts val="0"/>
              </a:spcAft>
              <a:buSzTx/>
              <a:buNone/>
              <a:defRPr sz="1800"/>
            </a:pPr>
            <a:r>
              <a:rPr lang="en-US" sz="2800" b="1" dirty="0" smtClean="0">
                <a:solidFill>
                  <a:schemeClr val="bg1"/>
                </a:solidFill>
                <a:latin typeface="Univers 45 Light"/>
              </a:rPr>
              <a:t>Webinar: Customer </a:t>
            </a:r>
            <a:r>
              <a:rPr lang="en-US" sz="2800" b="1" dirty="0">
                <a:solidFill>
                  <a:schemeClr val="bg1"/>
                </a:solidFill>
                <a:latin typeface="Univers 45 Light"/>
              </a:rPr>
              <a:t>Centered Design</a:t>
            </a:r>
          </a:p>
          <a:p>
            <a:pPr marL="0" indent="68262" algn="ctr" eaLnBrk="1" fontAlgn="auto" hangingPunct="1">
              <a:spcBef>
                <a:spcPts val="0"/>
              </a:spcBef>
              <a:spcAft>
                <a:spcPts val="0"/>
              </a:spcAft>
              <a:buSzTx/>
              <a:buNone/>
              <a:defRPr sz="1800"/>
            </a:pPr>
            <a:r>
              <a:rPr lang="en-US" sz="2800" b="1" dirty="0">
                <a:solidFill>
                  <a:schemeClr val="bg1"/>
                </a:solidFill>
                <a:latin typeface="Univers 45 Light"/>
              </a:rPr>
              <a:t>July 29</a:t>
            </a:r>
            <a:r>
              <a:rPr lang="en-US" sz="2800" b="1" baseline="30000" dirty="0">
                <a:solidFill>
                  <a:schemeClr val="bg1"/>
                </a:solidFill>
                <a:latin typeface="Univers 45 Light"/>
              </a:rPr>
              <a:t>th</a:t>
            </a:r>
            <a:endParaRPr lang="en-US" sz="2800" b="1" dirty="0">
              <a:solidFill>
                <a:schemeClr val="bg1"/>
              </a:solidFill>
              <a:latin typeface="Univers 45 Light"/>
            </a:endParaRPr>
          </a:p>
          <a:p>
            <a:pPr marL="0" indent="68262" algn="ctr" eaLnBrk="1" fontAlgn="auto" hangingPunct="1">
              <a:spcBef>
                <a:spcPts val="0"/>
              </a:spcBef>
              <a:spcAft>
                <a:spcPts val="0"/>
              </a:spcAft>
              <a:buSzTx/>
              <a:buNone/>
              <a:defRPr sz="1800"/>
            </a:pPr>
            <a:r>
              <a:rPr lang="en-US" sz="2800" b="1" dirty="0">
                <a:solidFill>
                  <a:schemeClr val="bg1"/>
                </a:solidFill>
                <a:latin typeface="Univers 45 Light"/>
              </a:rPr>
              <a:t>12:00pm—1:30pm et</a:t>
            </a:r>
          </a:p>
          <a:p>
            <a:pPr marL="0" indent="68262" algn="ctr" eaLnBrk="1" fontAlgn="auto" hangingPunct="1">
              <a:spcBef>
                <a:spcPts val="0"/>
              </a:spcBef>
              <a:spcAft>
                <a:spcPts val="0"/>
              </a:spcAft>
              <a:buSzTx/>
              <a:buNone/>
              <a:defRPr sz="1800"/>
            </a:pPr>
            <a:r>
              <a:rPr lang="en-US" sz="2800" b="1" dirty="0">
                <a:solidFill>
                  <a:schemeClr val="bg1"/>
                </a:solidFill>
                <a:latin typeface="Univers 45 Light"/>
                <a:hlinkClick r:id="rId3"/>
              </a:rPr>
              <a:t>https://</a:t>
            </a:r>
            <a:r>
              <a:rPr lang="en-US" sz="2800" b="1" dirty="0" smtClean="0">
                <a:solidFill>
                  <a:schemeClr val="bg1"/>
                </a:solidFill>
                <a:latin typeface="Univers 45 Light"/>
                <a:hlinkClick r:id="rId3"/>
              </a:rPr>
              <a:t>ion.workforce3one.org</a:t>
            </a:r>
            <a:endParaRPr lang="en-US" sz="2800" b="1" dirty="0" smtClean="0">
              <a:solidFill>
                <a:schemeClr val="bg1"/>
              </a:solidFill>
              <a:latin typeface="Univers 45 Light"/>
            </a:endParaRPr>
          </a:p>
        </p:txBody>
      </p:sp>
      <p:sp>
        <p:nvSpPr>
          <p:cNvPr id="173" name="Shape 173"/>
          <p:cNvSpPr>
            <a:spLocks noGrp="1"/>
          </p:cNvSpPr>
          <p:nvPr>
            <p:ph type="title" idx="4294967295"/>
          </p:nvPr>
        </p:nvSpPr>
        <p:spPr>
          <a:xfrm>
            <a:off x="72737" y="8467"/>
            <a:ext cx="7110383" cy="1083733"/>
          </a:xfr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</a:defRPr>
            </a:pPr>
            <a:r>
              <a:rPr sz="3200" b="0" cap="all" dirty="0">
                <a:solidFill>
                  <a:srgbClr val="24428A">
                    <a:alpha val="80000"/>
                  </a:srgbClr>
                </a:solidFill>
                <a:latin typeface="Univers-Bold"/>
                <a:ea typeface="Univers-Bold"/>
                <a:cs typeface="Univers-Bold"/>
                <a:sym typeface="Univers-Bold"/>
              </a:rPr>
              <a:t>ION Technical </a:t>
            </a:r>
            <a:r>
              <a:rPr sz="3200" b="0" cap="all" dirty="0" smtClean="0">
                <a:solidFill>
                  <a:srgbClr val="0042A4"/>
                </a:solidFill>
                <a:latin typeface="Univers-Bold"/>
                <a:ea typeface="Univers-Bold"/>
                <a:cs typeface="Univers-Bold"/>
                <a:sym typeface="Univers-Bold"/>
              </a:rPr>
              <a:t>Assistance</a:t>
            </a:r>
            <a:r>
              <a:rPr lang="en-US" sz="3200" b="0" cap="all" dirty="0" smtClean="0">
                <a:solidFill>
                  <a:srgbClr val="FF7D2F"/>
                </a:solidFill>
                <a:latin typeface="Univers-Bold"/>
                <a:ea typeface="Univers-Bold"/>
                <a:cs typeface="Univers-Bold"/>
                <a:sym typeface="Univers-Bold"/>
              </a:rPr>
              <a:t>: UP NEXT</a:t>
            </a:r>
            <a:endParaRPr sz="3200" b="0" cap="all" dirty="0">
              <a:solidFill>
                <a:srgbClr val="FF7D2F"/>
              </a:solidFill>
              <a:latin typeface="Univers-Bold"/>
              <a:ea typeface="Univers-Bold"/>
              <a:cs typeface="Univers-Bold"/>
              <a:sym typeface="Univers-Bold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hape 154"/>
          <p:cNvSpPr>
            <a:spLocks noGrp="1"/>
          </p:cNvSpPr>
          <p:nvPr>
            <p:ph type="body" idx="4294967295"/>
          </p:nvPr>
        </p:nvSpPr>
        <p:spPr>
          <a:xfrm>
            <a:off x="2792413" y="1612900"/>
            <a:ext cx="6272212" cy="3336925"/>
          </a:xfrm>
        </p:spPr>
        <p:txBody>
          <a:bodyPr lIns="65023" tIns="65023" rIns="65023" bIns="65023"/>
          <a:lstStyle/>
          <a:p>
            <a:pPr marL="0" indent="0" defTabSz="685800">
              <a:spcBef>
                <a:spcPts val="500"/>
              </a:spcBef>
              <a:buSzTx/>
              <a:buFont typeface="Arial" panose="020B0604020202020204" pitchFamily="34" charset="0"/>
              <a:buNone/>
            </a:pPr>
            <a:r>
              <a:rPr lang="en-US" altLang="en-US" sz="2700" smtClean="0">
                <a:solidFill>
                  <a:srgbClr val="1B2F77"/>
                </a:solidFill>
                <a:latin typeface="Univers-Light"/>
                <a:ea typeface="Univers-Light"/>
                <a:cs typeface="Univers-Light"/>
                <a:sym typeface="Univers-Light"/>
              </a:rPr>
              <a:t>Joseph Barela</a:t>
            </a:r>
          </a:p>
          <a:p>
            <a:pPr marL="0" indent="0" defTabSz="685800">
              <a:spcBef>
                <a:spcPts val="500"/>
              </a:spcBef>
              <a:buSzTx/>
              <a:buFont typeface="Arial" panose="020B0604020202020204" pitchFamily="34" charset="0"/>
              <a:buNone/>
            </a:pPr>
            <a:endParaRPr lang="en-US" altLang="en-US" sz="2700" smtClean="0">
              <a:solidFill>
                <a:srgbClr val="FF7D2F"/>
              </a:solidFill>
              <a:latin typeface="Univers-Light"/>
              <a:ea typeface="Univers-Light"/>
              <a:cs typeface="Univers-Light"/>
              <a:sym typeface="Univers-Light"/>
            </a:endParaRPr>
          </a:p>
          <a:p>
            <a:pPr marL="0" indent="0" defTabSz="685800">
              <a:spcBef>
                <a:spcPts val="500"/>
              </a:spcBef>
              <a:buSzTx/>
              <a:buFont typeface="Arial" panose="020B0604020202020204" pitchFamily="34" charset="0"/>
              <a:buNone/>
            </a:pPr>
            <a:endParaRPr lang="en-US" altLang="en-US" sz="2700" smtClean="0">
              <a:solidFill>
                <a:srgbClr val="FF7D2F"/>
              </a:solidFill>
              <a:latin typeface="Univers-Light"/>
              <a:ea typeface="Univers-Light"/>
              <a:cs typeface="Univers-Light"/>
              <a:sym typeface="Univers-Light"/>
            </a:endParaRPr>
          </a:p>
          <a:p>
            <a:pPr marL="0" indent="0" defTabSz="685800">
              <a:spcBef>
                <a:spcPts val="500"/>
              </a:spcBef>
              <a:buSzTx/>
              <a:buFont typeface="Arial" panose="020B0604020202020204" pitchFamily="34" charset="0"/>
              <a:buNone/>
            </a:pPr>
            <a:endParaRPr lang="en-US" altLang="en-US" sz="2400" smtClean="0">
              <a:solidFill>
                <a:srgbClr val="1B2F77"/>
              </a:solidFill>
              <a:latin typeface="Univers-Light"/>
              <a:ea typeface="Univers-Light"/>
              <a:cs typeface="Univers-Light"/>
              <a:sym typeface="Univers-Light"/>
            </a:endParaRPr>
          </a:p>
          <a:p>
            <a:pPr marL="0" indent="0" defTabSz="685800">
              <a:spcBef>
                <a:spcPts val="1200"/>
              </a:spcBef>
              <a:buSzTx/>
              <a:buFont typeface="Arial" panose="020B0604020202020204" pitchFamily="34" charset="0"/>
              <a:buNone/>
            </a:pPr>
            <a:r>
              <a:rPr lang="en-US" altLang="en-US" sz="2400" smtClean="0">
                <a:solidFill>
                  <a:srgbClr val="1B2F77"/>
                </a:solidFill>
                <a:latin typeface="Univers-Light"/>
                <a:ea typeface="Univers-Light"/>
                <a:cs typeface="Univers-Light"/>
                <a:sym typeface="Univers-Light"/>
              </a:rPr>
              <a:t>Senior Advisor</a:t>
            </a:r>
          </a:p>
          <a:p>
            <a:pPr marL="0" indent="0" defTabSz="685800">
              <a:spcBef>
                <a:spcPts val="500"/>
              </a:spcBef>
              <a:buSzTx/>
              <a:buFont typeface="Arial" panose="020B0604020202020204" pitchFamily="34" charset="0"/>
              <a:buNone/>
            </a:pPr>
            <a:r>
              <a:rPr lang="en-US" altLang="en-US" sz="2400" smtClean="0">
                <a:solidFill>
                  <a:srgbClr val="FF7D2F"/>
                </a:solidFill>
                <a:latin typeface="Univers-Light"/>
                <a:ea typeface="Univers-Light"/>
                <a:cs typeface="Univers-Light"/>
                <a:sym typeface="Univers-Light"/>
              </a:rPr>
              <a:t>Employment and Training Administration, </a:t>
            </a:r>
            <a:br>
              <a:rPr lang="en-US" altLang="en-US" sz="2400" smtClean="0">
                <a:solidFill>
                  <a:srgbClr val="FF7D2F"/>
                </a:solidFill>
                <a:latin typeface="Univers-Light"/>
                <a:ea typeface="Univers-Light"/>
                <a:cs typeface="Univers-Light"/>
                <a:sym typeface="Univers-Light"/>
              </a:rPr>
            </a:br>
            <a:r>
              <a:rPr lang="en-US" altLang="en-US" sz="2400" smtClean="0">
                <a:solidFill>
                  <a:srgbClr val="FF7D2F"/>
                </a:solidFill>
                <a:latin typeface="Univers-Light"/>
                <a:ea typeface="Univers-Light"/>
                <a:cs typeface="Univers-Light"/>
                <a:sym typeface="Univers-Light"/>
              </a:rPr>
              <a:t>U.S. Department of Labor</a:t>
            </a:r>
          </a:p>
        </p:txBody>
      </p:sp>
      <p:sp>
        <p:nvSpPr>
          <p:cNvPr id="156" name="Shape 156"/>
          <p:cNvSpPr/>
          <p:nvPr/>
        </p:nvSpPr>
        <p:spPr>
          <a:xfrm>
            <a:off x="3187700" y="2016125"/>
            <a:ext cx="0" cy="276225"/>
          </a:xfrm>
          <a:prstGeom prst="rect">
            <a:avLst/>
          </a:prstGeom>
          <a:ln w="12700">
            <a:miter lim="400000"/>
          </a:ln>
          <a:effectLst>
            <a:outerShdw blurRad="101600" dist="25400" dir="5400000" rotWithShape="0">
              <a:srgbClr val="000000">
                <a:alpha val="10000"/>
              </a:srgbClr>
            </a:outerShdw>
          </a:effectLst>
          <a:extLst>
            <a:ext uri="{C572A759-6A51-4108-AA02-DFA0A04FC94B}"/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800"/>
              </a:spcBef>
              <a:defRPr sz="4300" b="1" spc="-85">
                <a:solidFill>
                  <a:srgbClr val="24428A"/>
                </a:solidFill>
                <a:latin typeface="Univers-Bold"/>
                <a:ea typeface="Univers-Bold"/>
                <a:cs typeface="Univers-Bold"/>
                <a:sym typeface="Univers-Bold"/>
              </a:defRPr>
            </a:lvl1pPr>
          </a:lstStyle>
          <a:p>
            <a:pPr>
              <a:defRPr sz="1800" b="0" spc="0">
                <a:solidFill>
                  <a:srgbClr val="000000"/>
                </a:solidFill>
              </a:defRPr>
            </a:pPr>
            <a:endParaRPr sz="1800" b="0" spc="0" dirty="0">
              <a:solidFill>
                <a:srgbClr val="000000"/>
              </a:solidFill>
            </a:endParaRPr>
          </a:p>
        </p:txBody>
      </p:sp>
      <p:sp>
        <p:nvSpPr>
          <p:cNvPr id="10244" name="Shape 43"/>
          <p:cNvSpPr>
            <a:spLocks noChangeArrowheads="1"/>
          </p:cNvSpPr>
          <p:nvPr/>
        </p:nvSpPr>
        <p:spPr bwMode="auto">
          <a:xfrm>
            <a:off x="457200" y="5353050"/>
            <a:ext cx="8607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91424" tIns="91424" rIns="91424" bIns="91424" anchor="ctr"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endParaRPr lang="en-US" altLang="en-US" sz="1600">
              <a:solidFill>
                <a:srgbClr val="376092"/>
              </a:solidFill>
              <a:latin typeface="Univers 45 Light"/>
              <a:ea typeface="Univers 45 Light"/>
              <a:cs typeface="Univers 45 Light"/>
            </a:endParaRPr>
          </a:p>
        </p:txBody>
      </p:sp>
      <p:pic>
        <p:nvPicPr>
          <p:cNvPr id="8" name="image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438150" y="1652588"/>
            <a:ext cx="2274888" cy="3259137"/>
          </a:xfrm>
          <a:prstGeom prst="rect">
            <a:avLst/>
          </a:prstGeom>
          <a:ln w="12700">
            <a:miter lim="400000"/>
          </a:ln>
          <a:effectLst>
            <a:outerShdw blurRad="190500" dist="8455" dir="5400000" rotWithShape="0">
              <a:srgbClr val="000000">
                <a:alpha val="30000"/>
              </a:srgbClr>
            </a:outerShdw>
          </a:effectLst>
        </p:spPr>
      </p:pic>
      <p:sp>
        <p:nvSpPr>
          <p:cNvPr id="9" name="Shape 43"/>
          <p:cNvSpPr/>
          <p:nvPr/>
        </p:nvSpPr>
        <p:spPr>
          <a:xfrm>
            <a:off x="438150" y="5505450"/>
            <a:ext cx="8607425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91424" tIns="91424" rIns="91424" bIns="91424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/>
            </a:pPr>
            <a:r>
              <a:rPr sz="1600" kern="0" dirty="0">
                <a:solidFill>
                  <a:srgbClr val="404040"/>
                </a:solidFill>
                <a:latin typeface="Univers 45 Light"/>
                <a:ea typeface="Calibri"/>
                <a:cs typeface="Univers 45 Light"/>
                <a:sym typeface="Calibri"/>
              </a:rPr>
              <a:t>Have a question or comment about WIOA?  E-mail </a:t>
            </a:r>
            <a:r>
              <a:rPr sz="1600" u="sng" kern="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Univers 45 Light"/>
                <a:ea typeface="Calibri"/>
                <a:cs typeface="Univers 45 Light"/>
                <a:sym typeface="Calibri"/>
                <a:hlinkClick r:id="rId4"/>
              </a:rPr>
              <a:t>DOL.WIOA@dol.gov</a:t>
            </a:r>
            <a:r>
              <a:rPr sz="1600" kern="0" dirty="0">
                <a:solidFill>
                  <a:srgbClr val="376092"/>
                </a:solidFill>
                <a:latin typeface="Univers 45 Light"/>
                <a:ea typeface="Calibri"/>
                <a:cs typeface="Univers 45 Light"/>
                <a:sym typeface="Calibri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 idx="4294967295"/>
          </p:nvPr>
        </p:nvSpPr>
        <p:spPr>
          <a:xfrm>
            <a:off x="128337" y="56593"/>
            <a:ext cx="7772400" cy="1058333"/>
          </a:xfr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>
            <a:norm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</a:defRPr>
            </a:pPr>
            <a:r>
              <a:rPr sz="3200" b="0" cap="all" dirty="0" smtClean="0">
                <a:solidFill>
                  <a:srgbClr val="24428A">
                    <a:alpha val="80000"/>
                  </a:srgbClr>
                </a:solidFill>
                <a:latin typeface="Univers-Bold"/>
                <a:ea typeface="Univers-Bold"/>
                <a:cs typeface="Univers-Bold"/>
                <a:sym typeface="Univers-Bold"/>
              </a:rPr>
              <a:t>Webinar </a:t>
            </a:r>
            <a:r>
              <a:rPr sz="3200" b="0" cap="all" dirty="0" smtClean="0">
                <a:solidFill>
                  <a:srgbClr val="FF7D2F"/>
                </a:solidFill>
                <a:latin typeface="Univers-Bold"/>
                <a:ea typeface="Univers-Bold"/>
                <a:cs typeface="Univers-Bold"/>
                <a:sym typeface="Univers-Bold"/>
              </a:rPr>
              <a:t>Agenda</a:t>
            </a:r>
            <a:endParaRPr sz="3200" b="0" cap="all" dirty="0">
              <a:solidFill>
                <a:srgbClr val="FF7D2F"/>
              </a:solidFill>
              <a:latin typeface="Univers-Bold"/>
              <a:ea typeface="Univers-Bold"/>
              <a:cs typeface="Univers-Bold"/>
              <a:sym typeface="Univers-Bold"/>
            </a:endParaRPr>
          </a:p>
        </p:txBody>
      </p:sp>
      <p:sp>
        <p:nvSpPr>
          <p:cNvPr id="12291" name="Shape 51"/>
          <p:cNvSpPr>
            <a:spLocks noGrp="1"/>
          </p:cNvSpPr>
          <p:nvPr>
            <p:ph type="body" idx="4294967295"/>
          </p:nvPr>
        </p:nvSpPr>
        <p:spPr>
          <a:xfrm>
            <a:off x="414338" y="1847850"/>
            <a:ext cx="8755062" cy="3962400"/>
          </a:xfrm>
        </p:spPr>
        <p:txBody>
          <a:bodyPr lIns="0" tIns="0" rIns="0" bIns="0"/>
          <a:lstStyle/>
          <a:p>
            <a:pPr marL="457200" indent="-457200" eaLnBrk="1" hangingPunct="1">
              <a:lnSpc>
                <a:spcPct val="120000"/>
              </a:lnSpc>
              <a:spcBef>
                <a:spcPts val="1800"/>
              </a:spcBef>
              <a:buClr>
                <a:srgbClr val="FF7D2F"/>
              </a:buClr>
              <a:buFont typeface="Helvetica" panose="020B0604020202020204" pitchFamily="34" charset="0"/>
              <a:buAutoNum type="arabicPeriod"/>
              <a:defRPr/>
            </a:pPr>
            <a:r>
              <a:rPr lang="en-US" altLang="en-US" sz="2400" dirty="0" smtClean="0">
                <a:solidFill>
                  <a:srgbClr val="404040"/>
                </a:solidFill>
                <a:latin typeface="Univers 45 Light"/>
                <a:ea typeface="Univers-Light"/>
                <a:cs typeface="Univers 45 Light"/>
                <a:sym typeface="Univers-Light"/>
              </a:rPr>
              <a:t>Federal Perspective on Strategic Boards </a:t>
            </a:r>
          </a:p>
          <a:p>
            <a:pPr marL="457200" indent="-457200" eaLnBrk="1" hangingPunct="1">
              <a:lnSpc>
                <a:spcPct val="120000"/>
              </a:lnSpc>
              <a:spcBef>
                <a:spcPts val="1400"/>
              </a:spcBef>
              <a:buClr>
                <a:srgbClr val="FF7D2F"/>
              </a:buClr>
              <a:buFont typeface="Helvetica" panose="020B0604020202020204" pitchFamily="34" charset="0"/>
              <a:buAutoNum type="arabicPeriod"/>
              <a:defRPr/>
            </a:pPr>
            <a:r>
              <a:rPr lang="en-US" altLang="en-US" sz="2400" dirty="0" smtClean="0">
                <a:solidFill>
                  <a:srgbClr val="404040"/>
                </a:solidFill>
                <a:latin typeface="Univers 45 Light"/>
                <a:ea typeface="Univers-Light"/>
                <a:cs typeface="Univers 45 Light"/>
                <a:sym typeface="Univers-Light"/>
              </a:rPr>
              <a:t>Governance and Leadership Panel</a:t>
            </a:r>
          </a:p>
          <a:p>
            <a:pPr marL="457200" indent="-457200" eaLnBrk="1" hangingPunct="1">
              <a:lnSpc>
                <a:spcPct val="120000"/>
              </a:lnSpc>
              <a:spcBef>
                <a:spcPts val="1400"/>
              </a:spcBef>
              <a:buClr>
                <a:srgbClr val="FF7D2F"/>
              </a:buClr>
              <a:buFont typeface="Helvetica" panose="020B0604020202020204" pitchFamily="34" charset="0"/>
              <a:buAutoNum type="arabicPeriod"/>
              <a:defRPr/>
            </a:pPr>
            <a:r>
              <a:rPr lang="en-US" altLang="en-US" sz="2400" dirty="0" smtClean="0">
                <a:solidFill>
                  <a:srgbClr val="404040"/>
                </a:solidFill>
                <a:latin typeface="Univers 45 Light"/>
                <a:ea typeface="Univers-Light"/>
                <a:cs typeface="Univers 45 Light"/>
                <a:sym typeface="Univers-Light"/>
              </a:rPr>
              <a:t>Question &amp; Answer Session</a:t>
            </a:r>
          </a:p>
          <a:p>
            <a:pPr marL="457200" indent="-457200" eaLnBrk="1" hangingPunct="1">
              <a:lnSpc>
                <a:spcPct val="120000"/>
              </a:lnSpc>
              <a:spcBef>
                <a:spcPts val="1800"/>
              </a:spcBef>
              <a:buClr>
                <a:srgbClr val="FF7D2F"/>
              </a:buClr>
              <a:buFont typeface="Helvetica" panose="020B0604020202020204" pitchFamily="34" charset="0"/>
              <a:buAutoNum type="arabicPeriod"/>
              <a:defRPr/>
            </a:pP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Univers 45 Light"/>
                <a:ea typeface="Univers-Light"/>
                <a:cs typeface="Univers 45 Light"/>
              </a:rPr>
              <a:t>Upcoming TA and the </a:t>
            </a:r>
            <a:r>
              <a:rPr lang="en-US" altLang="en-US" sz="2400" b="1" dirty="0" smtClean="0">
                <a:solidFill>
                  <a:srgbClr val="FD6724"/>
                </a:solidFill>
                <a:latin typeface="Univers 45 Light"/>
                <a:ea typeface="Univers-Light"/>
                <a:cs typeface="Univers 45 Light"/>
              </a:rPr>
              <a:t>I</a:t>
            </a: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Univers 45 Light"/>
                <a:ea typeface="Univers-Light"/>
                <a:cs typeface="Univers 45 Light"/>
                <a:sym typeface="Univers-Light"/>
              </a:rPr>
              <a:t>nnovation &amp; </a:t>
            </a:r>
            <a:r>
              <a:rPr lang="en-US" altLang="en-US" sz="2400" b="1" dirty="0" smtClean="0">
                <a:solidFill>
                  <a:srgbClr val="FD6724"/>
                </a:solidFill>
                <a:latin typeface="Univers 45 Light"/>
                <a:ea typeface="Univers-Light"/>
                <a:cs typeface="Univers 45 Light"/>
                <a:sym typeface="Univers-Light"/>
              </a:rPr>
              <a:t>O</a:t>
            </a: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Univers 45 Light"/>
                <a:ea typeface="Univers-Light"/>
                <a:cs typeface="Univers 45 Light"/>
                <a:sym typeface="Univers-Light"/>
              </a:rPr>
              <a:t>pportunity </a:t>
            </a:r>
            <a:r>
              <a:rPr lang="en-US" altLang="en-US" sz="2400" b="1" dirty="0" smtClean="0">
                <a:solidFill>
                  <a:srgbClr val="FD6724"/>
                </a:solidFill>
                <a:latin typeface="Univers 45 Light"/>
                <a:ea typeface="Univers-Light"/>
                <a:cs typeface="Univers 45 Light"/>
                <a:sym typeface="Univers-Light"/>
              </a:rPr>
              <a:t>N</a:t>
            </a: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Univers 45 Light"/>
                <a:ea typeface="Univers-Light"/>
                <a:cs typeface="Univers 45 Light"/>
                <a:sym typeface="Univers-Light"/>
              </a:rPr>
              <a:t>etwork</a:t>
            </a:r>
            <a:endParaRPr lang="en-US" altLang="en-U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Univers 45 Light"/>
              <a:ea typeface="Univers-Light"/>
              <a:cs typeface="Univers 45 Light"/>
            </a:endParaRPr>
          </a:p>
          <a:p>
            <a:pPr marL="457200" indent="-457200" eaLnBrk="1" hangingPunct="1">
              <a:lnSpc>
                <a:spcPct val="120000"/>
              </a:lnSpc>
              <a:spcBef>
                <a:spcPts val="1800"/>
              </a:spcBef>
              <a:buClr>
                <a:srgbClr val="FF7D2F"/>
              </a:buClr>
              <a:buFont typeface="Helvetica" panose="020B0604020202020204" pitchFamily="34" charset="0"/>
              <a:buAutoNum type="arabicPeriod"/>
              <a:defRPr/>
            </a:pPr>
            <a:endParaRPr lang="en-US" altLang="en-US" sz="2400" dirty="0" smtClean="0">
              <a:solidFill>
                <a:srgbClr val="404040"/>
              </a:solidFill>
              <a:latin typeface="Univers 45 Light"/>
              <a:ea typeface="Univers-Light"/>
              <a:cs typeface="Univers 45 Light"/>
              <a:sym typeface="Univers-Ligh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/>
        </p:nvSpPr>
        <p:spPr>
          <a:xfrm>
            <a:off x="3835400" y="3998006"/>
            <a:ext cx="6188075" cy="738187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/>
            </a:pPr>
            <a:r>
              <a:rPr sz="1600" b="1" kern="0" dirty="0">
                <a:solidFill>
                  <a:schemeClr val="bg1">
                    <a:lumMod val="50000"/>
                  </a:schemeClr>
                </a:solidFill>
                <a:latin typeface="Univers 45 Light"/>
                <a:ea typeface="Calibri"/>
                <a:cs typeface="Univers 45 Light"/>
                <a:sym typeface="Calibri"/>
              </a:rPr>
              <a:t>Senior Advisor</a:t>
            </a:r>
            <a:r>
              <a:rPr lang="en-US" sz="1600" b="1" kern="0" dirty="0">
                <a:solidFill>
                  <a:schemeClr val="bg1">
                    <a:lumMod val="50000"/>
                  </a:schemeClr>
                </a:solidFill>
                <a:latin typeface="Univers 45 Light"/>
                <a:ea typeface="Calibri"/>
                <a:cs typeface="Univers 45 Light"/>
                <a:sym typeface="Calibri"/>
              </a:rPr>
              <a:t> | </a:t>
            </a:r>
            <a:r>
              <a:rPr lang="en-US" sz="1600" b="1" i="1" kern="0" dirty="0">
                <a:solidFill>
                  <a:srgbClr val="1B2F77"/>
                </a:solidFill>
                <a:latin typeface="Univers 45 Light"/>
                <a:ea typeface="Calibri"/>
                <a:cs typeface="Univers 45 Light"/>
                <a:sym typeface="Calibri"/>
              </a:rPr>
              <a:t>Moderator</a:t>
            </a:r>
            <a:endParaRPr sz="1600" b="1" i="1" kern="0" dirty="0">
              <a:solidFill>
                <a:srgbClr val="1B2F77"/>
              </a:solidFill>
              <a:latin typeface="Univers 45 Light"/>
              <a:ea typeface="Calibri"/>
              <a:cs typeface="Univers 45 Light"/>
              <a:sym typeface="Calibri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/>
            </a:pPr>
            <a:r>
              <a:rPr sz="1600" kern="0" dirty="0">
                <a:solidFill>
                  <a:srgbClr val="404040"/>
                </a:solidFill>
                <a:latin typeface="Univers 45 Light"/>
                <a:ea typeface="Calibri"/>
                <a:cs typeface="Univers 45 Light"/>
                <a:sym typeface="Calibri"/>
              </a:rPr>
              <a:t>Employment and Training Administration</a:t>
            </a:r>
            <a:r>
              <a:rPr lang="en-US" sz="1600" kern="0" dirty="0">
                <a:solidFill>
                  <a:srgbClr val="404040"/>
                </a:solidFill>
                <a:latin typeface="Univers 45 Light"/>
                <a:ea typeface="Calibri"/>
                <a:cs typeface="Univers 45 Light"/>
                <a:sym typeface="Calibri"/>
              </a:rPr>
              <a:t>,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/>
            </a:pPr>
            <a:r>
              <a:rPr lang="en-US" sz="1600" kern="0" dirty="0">
                <a:solidFill>
                  <a:srgbClr val="404040"/>
                </a:solidFill>
                <a:latin typeface="Univers 45 Light"/>
                <a:ea typeface="Calibri"/>
                <a:cs typeface="Univers 45 Light"/>
                <a:sym typeface="Calibri"/>
              </a:rPr>
              <a:t>U.S. Department of Labor</a:t>
            </a:r>
            <a:endParaRPr sz="1600" kern="0" dirty="0">
              <a:solidFill>
                <a:srgbClr val="404040"/>
              </a:solidFill>
              <a:latin typeface="Univers 45 Light"/>
              <a:ea typeface="Calibri"/>
              <a:cs typeface="Univers 45 Light"/>
              <a:sym typeface="Calibri"/>
            </a:endParaRPr>
          </a:p>
        </p:txBody>
      </p:sp>
      <p:sp>
        <p:nvSpPr>
          <p:cNvPr id="64" name="Shape 64"/>
          <p:cNvSpPr/>
          <p:nvPr/>
        </p:nvSpPr>
        <p:spPr>
          <a:xfrm>
            <a:off x="3833813" y="2054225"/>
            <a:ext cx="6189662" cy="738188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/>
            </a:pPr>
            <a:r>
              <a:rPr lang="en-US" sz="1600" b="1" kern="0" dirty="0" smtClean="0">
                <a:solidFill>
                  <a:schemeClr val="bg1">
                    <a:lumMod val="50000"/>
                  </a:schemeClr>
                </a:solidFill>
                <a:latin typeface="Univers 45 Light"/>
                <a:ea typeface="Calibri"/>
                <a:cs typeface="Univers 45 Light"/>
                <a:sym typeface="Calibri"/>
              </a:rPr>
              <a:t>Deputy Administrator</a:t>
            </a:r>
            <a:endParaRPr sz="1600" b="1" kern="0" dirty="0">
              <a:solidFill>
                <a:schemeClr val="bg1">
                  <a:lumMod val="50000"/>
                </a:schemeClr>
              </a:solidFill>
              <a:latin typeface="Univers 45 Light"/>
              <a:ea typeface="Calibri"/>
              <a:cs typeface="Univers 45 Light"/>
              <a:sym typeface="Calibri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/>
            </a:pPr>
            <a:r>
              <a:rPr lang="en-US" sz="1600" kern="0" dirty="0" smtClean="0">
                <a:solidFill>
                  <a:srgbClr val="404040"/>
                </a:solidFill>
                <a:latin typeface="Univers 45 Light"/>
                <a:ea typeface="Calibri"/>
                <a:cs typeface="Univers 45 Light"/>
                <a:sym typeface="Calibri"/>
              </a:rPr>
              <a:t>Employment and Training Administration, </a:t>
            </a:r>
            <a:endParaRPr lang="en-US" sz="1600" kern="0" dirty="0">
              <a:solidFill>
                <a:srgbClr val="404040"/>
              </a:solidFill>
              <a:latin typeface="Univers 45 Light"/>
              <a:ea typeface="Calibri"/>
              <a:cs typeface="Univers 45 Light"/>
              <a:sym typeface="Calibri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/>
            </a:pPr>
            <a:r>
              <a:rPr sz="1600" kern="0" dirty="0">
                <a:solidFill>
                  <a:srgbClr val="404040"/>
                </a:solidFill>
                <a:latin typeface="Univers 45 Light"/>
                <a:ea typeface="Calibri"/>
                <a:cs typeface="Univers 45 Light"/>
                <a:sym typeface="Calibri"/>
              </a:rPr>
              <a:t>U.S. Department of Labor</a:t>
            </a:r>
            <a:endParaRPr lang="en-US" sz="1600" kern="0" dirty="0">
              <a:solidFill>
                <a:srgbClr val="404040"/>
              </a:solidFill>
              <a:latin typeface="Univers 45 Light"/>
              <a:ea typeface="Calibri"/>
              <a:cs typeface="Univers 45 Light"/>
              <a:sym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0316" y="194219"/>
            <a:ext cx="8229600" cy="762000"/>
          </a:xfrm>
          <a:ln w="12700">
            <a:miter lim="400000"/>
          </a:ln>
          <a:extLst>
            <a:ext uri="{C572A759-6A51-4108-AA02-DFA0A04FC94B}"/>
          </a:extLst>
        </p:spPr>
        <p:txBody>
          <a:bodyPr/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0" cap="all" dirty="0" smtClean="0">
                <a:solidFill>
                  <a:srgbClr val="24428A">
                    <a:alpha val="80000"/>
                  </a:srgbClr>
                </a:solidFill>
                <a:latin typeface="Univers-Bold"/>
                <a:ea typeface="Univers-Bold"/>
                <a:cs typeface="Univers-Bold"/>
                <a:sym typeface="Univers-Bold"/>
              </a:rPr>
              <a:t>TODAY’S </a:t>
            </a:r>
            <a:r>
              <a:rPr lang="en-US" sz="3200" b="0" cap="all" dirty="0" smtClean="0">
                <a:solidFill>
                  <a:srgbClr val="FF7D2F"/>
                </a:solidFill>
                <a:latin typeface="Univers-Bold"/>
                <a:ea typeface="Univers-Bold"/>
                <a:cs typeface="Univers-Bold"/>
                <a:sym typeface="Univers-Bold"/>
              </a:rPr>
              <a:t>PRESENTERS</a:t>
            </a:r>
            <a:endParaRPr lang="en-US" sz="3200" b="0" dirty="0">
              <a:solidFill>
                <a:srgbClr val="FD6724">
                  <a:alpha val="80000"/>
                </a:srgbClr>
              </a:solidFill>
              <a:sym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296863" y="1379538"/>
            <a:ext cx="92075" cy="30797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45719" tIns="45719" rIns="45719" bIns="45719" spcCol="38100">
            <a:spAutoFit/>
          </a:bodyPr>
          <a:lstStyle/>
          <a:p>
            <a:pPr eaLnBrk="1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Shape 46"/>
          <p:cNvSpPr/>
          <p:nvPr/>
        </p:nvSpPr>
        <p:spPr>
          <a:xfrm>
            <a:off x="1482725" y="4169456"/>
            <a:ext cx="1639887" cy="307975"/>
          </a:xfrm>
          <a:prstGeom prst="rect">
            <a:avLst/>
          </a:prstGeom>
          <a:ln w="12700">
            <a:miter lim="400000"/>
          </a:ln>
          <a:effectLst>
            <a:outerShdw blurRad="101600" dist="25400" dir="5400000" rotWithShape="0">
              <a:srgbClr val="000000">
                <a:alpha val="10000"/>
              </a:srgbClr>
            </a:outerShdw>
          </a:effectLst>
          <a:extLst>
            <a:ext uri="{C572A759-6A51-4108-AA02-DFA0A04FC94B}"/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800"/>
              </a:spcBef>
              <a:defRPr sz="4300" b="1" spc="-85">
                <a:solidFill>
                  <a:srgbClr val="24428A"/>
                </a:solidFill>
                <a:latin typeface="Univers-Bold"/>
                <a:ea typeface="Univers-Bold"/>
                <a:cs typeface="Univers-Bold"/>
                <a:sym typeface="Univers-Bold"/>
              </a:defRPr>
            </a:lvl1pPr>
          </a:lstStyle>
          <a:p>
            <a:pPr eaLnBrk="1" fontAlgn="auto" hangingPunct="1">
              <a:spcAft>
                <a:spcPts val="0"/>
              </a:spcAft>
              <a:defRPr sz="1800" b="0" spc="0">
                <a:solidFill>
                  <a:srgbClr val="000000"/>
                </a:solidFill>
              </a:defRPr>
            </a:pPr>
            <a:r>
              <a:rPr sz="2000" b="0" kern="0" spc="0" dirty="0">
                <a:solidFill>
                  <a:srgbClr val="1B2F77"/>
                </a:solidFill>
              </a:rPr>
              <a:t>Joseph</a:t>
            </a:r>
            <a:r>
              <a:rPr sz="2000" b="0" kern="0" spc="0" dirty="0">
                <a:solidFill>
                  <a:srgbClr val="000000"/>
                </a:solidFill>
              </a:rPr>
              <a:t> </a:t>
            </a:r>
            <a:r>
              <a:rPr sz="2000" b="0" kern="0" spc="0" dirty="0">
                <a:solidFill>
                  <a:srgbClr val="FD6724"/>
                </a:solidFill>
              </a:rPr>
              <a:t>Barela</a:t>
            </a:r>
          </a:p>
        </p:txBody>
      </p:sp>
      <p:sp>
        <p:nvSpPr>
          <p:cNvPr id="20" name="Shape 46"/>
          <p:cNvSpPr/>
          <p:nvPr/>
        </p:nvSpPr>
        <p:spPr>
          <a:xfrm>
            <a:off x="1675894" y="2269430"/>
            <a:ext cx="1253548" cy="307777"/>
          </a:xfrm>
          <a:prstGeom prst="rect">
            <a:avLst/>
          </a:prstGeom>
          <a:ln w="12700">
            <a:miter lim="400000"/>
          </a:ln>
          <a:effectLst>
            <a:outerShdw blurRad="101600" dist="25400" dir="5400000" rotWithShape="0">
              <a:srgbClr val="000000">
                <a:alpha val="10000"/>
              </a:srgbClr>
            </a:outerShdw>
          </a:effectLst>
          <a:extLst>
            <a:ext uri="{C572A759-6A51-4108-AA02-DFA0A04FC94B}"/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800"/>
              </a:spcBef>
              <a:defRPr sz="4300" b="1" spc="-85">
                <a:solidFill>
                  <a:srgbClr val="24428A"/>
                </a:solidFill>
                <a:latin typeface="Univers-Bold"/>
                <a:ea typeface="Univers-Bold"/>
                <a:cs typeface="Univers-Bold"/>
                <a:sym typeface="Univers-Bold"/>
              </a:defRPr>
            </a:lvl1pPr>
          </a:lstStyle>
          <a:p>
            <a:pPr eaLnBrk="1" fontAlgn="auto" hangingPunct="1">
              <a:spcAft>
                <a:spcPts val="0"/>
              </a:spcAft>
              <a:defRPr sz="1800" b="0" spc="0">
                <a:solidFill>
                  <a:srgbClr val="000000"/>
                </a:solidFill>
              </a:defRPr>
            </a:pPr>
            <a:r>
              <a:rPr lang="en-US" sz="2000" b="0" kern="0" spc="0" dirty="0" smtClean="0">
                <a:solidFill>
                  <a:srgbClr val="1B2F77"/>
                </a:solidFill>
              </a:rPr>
              <a:t>Kathy </a:t>
            </a:r>
            <a:r>
              <a:rPr lang="en-US" sz="2000" b="0" kern="0" spc="0" dirty="0" smtClean="0">
                <a:solidFill>
                  <a:srgbClr val="FD6724"/>
                </a:solidFill>
              </a:rPr>
              <a:t>Tran</a:t>
            </a:r>
            <a:endParaRPr sz="2000" b="0" kern="0" spc="0" dirty="0">
              <a:solidFill>
                <a:srgbClr val="FD6724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624263" y="2054225"/>
            <a:ext cx="0" cy="3252561"/>
          </a:xfrm>
          <a:prstGeom prst="line">
            <a:avLst/>
          </a:prstGeom>
          <a:noFill/>
          <a:ln w="6350" cap="flat">
            <a:solidFill>
              <a:srgbClr val="4F81BD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92075"/>
            <a:ext cx="7203233" cy="1508125"/>
          </a:xfrm>
        </p:spPr>
        <p:txBody>
          <a:bodyPr/>
          <a:lstStyle/>
          <a:p>
            <a:r>
              <a:rPr lang="en-US" dirty="0" smtClean="0"/>
              <a:t>Voices of Experience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5864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154"/>
          <p:cNvSpPr>
            <a:spLocks noGrp="1"/>
          </p:cNvSpPr>
          <p:nvPr>
            <p:ph type="body" idx="4294967295"/>
          </p:nvPr>
        </p:nvSpPr>
        <p:spPr>
          <a:xfrm>
            <a:off x="2792413" y="1612900"/>
            <a:ext cx="6272212" cy="3336925"/>
          </a:xfrm>
        </p:spPr>
        <p:txBody>
          <a:bodyPr lIns="65023" tIns="65023" rIns="65023" bIns="65023"/>
          <a:lstStyle/>
          <a:p>
            <a:pPr marL="0" indent="0" defTabSz="685800">
              <a:spcBef>
                <a:spcPts val="500"/>
              </a:spcBef>
              <a:buSzTx/>
              <a:buFont typeface="Arial" panose="020B0604020202020204" pitchFamily="34" charset="0"/>
              <a:buNone/>
            </a:pPr>
            <a:r>
              <a:rPr lang="en-US" altLang="en-US" sz="2700" dirty="0" smtClean="0">
                <a:solidFill>
                  <a:srgbClr val="1B2F77"/>
                </a:solidFill>
                <a:latin typeface="Univers-Light"/>
                <a:ea typeface="Univers-Light"/>
                <a:cs typeface="Univers-Light"/>
                <a:sym typeface="Univers-Light"/>
              </a:rPr>
              <a:t>Kathy Tran</a:t>
            </a:r>
          </a:p>
          <a:p>
            <a:pPr marL="0" indent="0" defTabSz="685800">
              <a:spcBef>
                <a:spcPts val="500"/>
              </a:spcBef>
              <a:buSzTx/>
              <a:buFont typeface="Arial" panose="020B0604020202020204" pitchFamily="34" charset="0"/>
              <a:buNone/>
            </a:pPr>
            <a:endParaRPr lang="en-US" altLang="en-US" sz="2700" dirty="0" smtClean="0">
              <a:solidFill>
                <a:srgbClr val="FF7D2F"/>
              </a:solidFill>
              <a:latin typeface="Univers-Light"/>
              <a:ea typeface="Univers-Light"/>
              <a:cs typeface="Univers-Light"/>
              <a:sym typeface="Univers-Light"/>
            </a:endParaRPr>
          </a:p>
          <a:p>
            <a:pPr marL="0" indent="0" defTabSz="685800">
              <a:spcBef>
                <a:spcPts val="500"/>
              </a:spcBef>
              <a:buSzTx/>
              <a:buFont typeface="Arial" panose="020B0604020202020204" pitchFamily="34" charset="0"/>
              <a:buNone/>
            </a:pPr>
            <a:endParaRPr lang="en-US" altLang="en-US" sz="2700" dirty="0" smtClean="0">
              <a:solidFill>
                <a:srgbClr val="FF7D2F"/>
              </a:solidFill>
              <a:latin typeface="Univers-Light"/>
              <a:ea typeface="Univers-Light"/>
              <a:cs typeface="Univers-Light"/>
              <a:sym typeface="Univers-Light"/>
            </a:endParaRPr>
          </a:p>
          <a:p>
            <a:pPr marL="0" indent="0" defTabSz="685800">
              <a:spcBef>
                <a:spcPts val="500"/>
              </a:spcBef>
              <a:buSzTx/>
              <a:buFont typeface="Arial" panose="020B0604020202020204" pitchFamily="34" charset="0"/>
              <a:buNone/>
            </a:pPr>
            <a:endParaRPr lang="en-US" altLang="en-US" sz="2400" dirty="0" smtClean="0">
              <a:solidFill>
                <a:srgbClr val="1B2F77"/>
              </a:solidFill>
              <a:latin typeface="Univers-Light"/>
              <a:ea typeface="Univers-Light"/>
              <a:cs typeface="Univers-Light"/>
              <a:sym typeface="Univers-Light"/>
            </a:endParaRPr>
          </a:p>
          <a:p>
            <a:pPr marL="0" indent="0" defTabSz="685800">
              <a:spcBef>
                <a:spcPts val="500"/>
              </a:spcBef>
              <a:buSzTx/>
              <a:buFont typeface="Arial" panose="020B0604020202020204" pitchFamily="34" charset="0"/>
              <a:buNone/>
            </a:pPr>
            <a:r>
              <a:rPr lang="en-US" altLang="en-US" sz="2400" dirty="0" smtClean="0">
                <a:solidFill>
                  <a:srgbClr val="1B2F77"/>
                </a:solidFill>
                <a:latin typeface="Univers-Light"/>
                <a:ea typeface="Univers-Light"/>
                <a:cs typeface="Univers-Light"/>
                <a:sym typeface="Univers-Light"/>
              </a:rPr>
              <a:t>Deputy Administrator</a:t>
            </a:r>
          </a:p>
          <a:p>
            <a:pPr marL="0" indent="0" defTabSz="685800">
              <a:spcBef>
                <a:spcPts val="500"/>
              </a:spcBef>
              <a:buSzTx/>
              <a:buFont typeface="Arial" panose="020B0604020202020204" pitchFamily="34" charset="0"/>
              <a:buNone/>
            </a:pPr>
            <a:r>
              <a:rPr lang="en-US" altLang="en-US" sz="2400" dirty="0" smtClean="0">
                <a:solidFill>
                  <a:srgbClr val="FF7D2F"/>
                </a:solidFill>
                <a:latin typeface="Univers-Light"/>
                <a:ea typeface="Univers-Light"/>
                <a:cs typeface="Univers-Light"/>
                <a:sym typeface="Univers-Light"/>
              </a:rPr>
              <a:t>Employment and Training Administration,</a:t>
            </a:r>
            <a:br>
              <a:rPr lang="en-US" altLang="en-US" sz="2400" dirty="0" smtClean="0">
                <a:solidFill>
                  <a:srgbClr val="FF7D2F"/>
                </a:solidFill>
                <a:latin typeface="Univers-Light"/>
                <a:ea typeface="Univers-Light"/>
                <a:cs typeface="Univers-Light"/>
                <a:sym typeface="Univers-Light"/>
              </a:rPr>
            </a:br>
            <a:r>
              <a:rPr lang="en-US" altLang="en-US" sz="2400" dirty="0" smtClean="0">
                <a:solidFill>
                  <a:srgbClr val="FF7D2F"/>
                </a:solidFill>
                <a:latin typeface="Univers-Light"/>
                <a:ea typeface="Univers-Light"/>
                <a:cs typeface="Univers-Light"/>
                <a:sym typeface="Univers-Light"/>
              </a:rPr>
              <a:t>U.S. Department of Labor</a:t>
            </a:r>
          </a:p>
        </p:txBody>
      </p:sp>
      <p:sp>
        <p:nvSpPr>
          <p:cNvPr id="156" name="Shape 156"/>
          <p:cNvSpPr/>
          <p:nvPr/>
        </p:nvSpPr>
        <p:spPr>
          <a:xfrm>
            <a:off x="3187700" y="2016125"/>
            <a:ext cx="0" cy="276225"/>
          </a:xfrm>
          <a:prstGeom prst="rect">
            <a:avLst/>
          </a:prstGeom>
          <a:ln w="12700">
            <a:miter lim="400000"/>
          </a:ln>
          <a:effectLst>
            <a:outerShdw blurRad="101600" dist="25400" dir="5400000" rotWithShape="0">
              <a:srgbClr val="000000">
                <a:alpha val="10000"/>
              </a:srgbClr>
            </a:outerShdw>
          </a:effectLst>
          <a:extLst>
            <a:ext uri="{C572A759-6A51-4108-AA02-DFA0A04FC94B}"/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800"/>
              </a:spcBef>
              <a:defRPr sz="4300" b="1" spc="-85">
                <a:solidFill>
                  <a:srgbClr val="24428A"/>
                </a:solidFill>
                <a:latin typeface="Univers-Bold"/>
                <a:ea typeface="Univers-Bold"/>
                <a:cs typeface="Univers-Bold"/>
                <a:sym typeface="Univers-Bold"/>
              </a:defRPr>
            </a:lvl1pPr>
          </a:lstStyle>
          <a:p>
            <a:pPr>
              <a:defRPr sz="1800" b="0" spc="0">
                <a:solidFill>
                  <a:srgbClr val="000000"/>
                </a:solidFill>
              </a:defRPr>
            </a:pPr>
            <a:endParaRPr sz="1800" b="0" spc="0" dirty="0">
              <a:solidFill>
                <a:srgbClr val="000000"/>
              </a:solidFill>
            </a:endParaRPr>
          </a:p>
        </p:txBody>
      </p:sp>
      <p:sp>
        <p:nvSpPr>
          <p:cNvPr id="14340" name="Shape 43"/>
          <p:cNvSpPr>
            <a:spLocks noChangeArrowheads="1"/>
          </p:cNvSpPr>
          <p:nvPr/>
        </p:nvSpPr>
        <p:spPr bwMode="auto">
          <a:xfrm>
            <a:off x="457200" y="5353050"/>
            <a:ext cx="8607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91424" tIns="91424" rIns="91424" bIns="91424" anchor="ctr"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endParaRPr lang="en-US" altLang="en-US" sz="1600">
              <a:solidFill>
                <a:srgbClr val="376092"/>
              </a:solidFill>
              <a:latin typeface="Univers 45 Light"/>
              <a:ea typeface="Univers 45 Light"/>
              <a:cs typeface="Univers 45 Light"/>
            </a:endParaRPr>
          </a:p>
        </p:txBody>
      </p:sp>
      <p:sp>
        <p:nvSpPr>
          <p:cNvPr id="9" name="Shape 43"/>
          <p:cNvSpPr/>
          <p:nvPr/>
        </p:nvSpPr>
        <p:spPr>
          <a:xfrm>
            <a:off x="438150" y="5505450"/>
            <a:ext cx="8607425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91424" tIns="91424" rIns="91424" bIns="91424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/>
            </a:pPr>
            <a:r>
              <a:rPr sz="1600" kern="0" dirty="0">
                <a:solidFill>
                  <a:srgbClr val="404040"/>
                </a:solidFill>
                <a:latin typeface="Univers 45 Light"/>
                <a:ea typeface="Calibri"/>
                <a:cs typeface="Univers 45 Light"/>
                <a:sym typeface="Calibri"/>
              </a:rPr>
              <a:t>Have a question or comment about WIOA?  E-mail </a:t>
            </a:r>
            <a:r>
              <a:rPr sz="1600" u="sng" kern="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Univers 45 Light"/>
                <a:ea typeface="Calibri"/>
                <a:cs typeface="Univers 45 Light"/>
                <a:sym typeface="Calibri"/>
                <a:hlinkClick r:id="rId3"/>
              </a:rPr>
              <a:t>DOL.WIOA@dol.gov</a:t>
            </a:r>
            <a:r>
              <a:rPr sz="1600" kern="0" dirty="0">
                <a:solidFill>
                  <a:srgbClr val="376092"/>
                </a:solidFill>
                <a:latin typeface="Univers 45 Light"/>
                <a:ea typeface="Calibri"/>
                <a:cs typeface="Univers 45 Light"/>
                <a:sym typeface="Calibri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3212" y="128058"/>
            <a:ext cx="6899025" cy="88053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Vision for WIOA GOVERNANCE &amp; Leadership</a:t>
            </a:r>
            <a:endParaRPr lang="en-US" i="1" dirty="0">
              <a:solidFill>
                <a:srgbClr val="FD6724">
                  <a:alpha val="80000"/>
                </a:srgb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2761" y="1737992"/>
            <a:ext cx="8282865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1200"/>
              </a:spcBef>
              <a:spcAft>
                <a:spcPts val="1200"/>
              </a:spcAft>
              <a:buClr>
                <a:srgbClr val="FD6724"/>
              </a:buClr>
            </a:pPr>
            <a:r>
              <a:rPr lang="en-US" sz="2800" b="1" dirty="0" smtClean="0">
                <a:solidFill>
                  <a:srgbClr val="0042A4"/>
                </a:solidFill>
                <a:latin typeface="Univers 45 Light"/>
                <a:ea typeface="MS Mincho" panose="02020609040205080304" pitchFamily="49" charset="-128"/>
                <a:cs typeface="Times New Roman" panose="02020603050405020304" pitchFamily="18" charset="0"/>
              </a:rPr>
              <a:t>Workforce boards as:</a:t>
            </a:r>
          </a:p>
          <a:p>
            <a:pPr marL="457200" marR="0" lvl="0" indent="-457200">
              <a:spcBef>
                <a:spcPts val="1200"/>
              </a:spcBef>
              <a:spcAft>
                <a:spcPts val="1200"/>
              </a:spcAft>
              <a:buClr>
                <a:srgbClr val="FD6724"/>
              </a:buCl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42A4"/>
                </a:solidFill>
                <a:latin typeface="Univers 45 Light"/>
                <a:ea typeface="MS Mincho" panose="02020609040205080304" pitchFamily="49" charset="-128"/>
                <a:cs typeface="Times New Roman" panose="02020603050405020304" pitchFamily="18" charset="0"/>
              </a:rPr>
              <a:t>System Builders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Univers 45 Light"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sz="2800" dirty="0">
                <a:solidFill>
                  <a:srgbClr val="FD6724"/>
                </a:solidFill>
                <a:latin typeface="Univers 45 Light"/>
                <a:sym typeface="Helvetica Neue"/>
              </a:rPr>
              <a:t>WIOA expands the strategic roles of state and local workforce development boards </a:t>
            </a:r>
            <a:endParaRPr lang="en-US" sz="2800" dirty="0" smtClean="0">
              <a:solidFill>
                <a:srgbClr val="FD6724"/>
              </a:solidFill>
              <a:latin typeface="Univers 45 Light"/>
              <a:sym typeface="Helvetica Neue"/>
            </a:endParaRPr>
          </a:p>
          <a:p>
            <a:pPr marL="457200" marR="0" lvl="0" indent="-457200">
              <a:spcBef>
                <a:spcPts val="1200"/>
              </a:spcBef>
              <a:spcAft>
                <a:spcPts val="1200"/>
              </a:spcAft>
              <a:buClr>
                <a:srgbClr val="FD6724"/>
              </a:buCl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42A4"/>
                </a:solidFill>
                <a:latin typeface="Univers 45 Light"/>
                <a:ea typeface="MS Mincho" panose="02020609040205080304" pitchFamily="49" charset="-128"/>
                <a:cs typeface="Times New Roman" panose="02020603050405020304" pitchFamily="18" charset="0"/>
                <a:sym typeface="Helvetica Neue"/>
              </a:rPr>
              <a:t>Regional Backbones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Univers 45 Light"/>
                <a:ea typeface="MS Mincho" panose="02020609040205080304" pitchFamily="49" charset="-128"/>
                <a:cs typeface="Times New Roman" panose="02020603050405020304" pitchFamily="18" charset="0"/>
                <a:sym typeface="Helvetica Neue"/>
              </a:rPr>
              <a:t>: </a:t>
            </a:r>
            <a:r>
              <a:rPr lang="en-US" sz="2800" dirty="0">
                <a:solidFill>
                  <a:srgbClr val="FD6724"/>
                </a:solidFill>
                <a:latin typeface="Univers 45 Light"/>
                <a:sym typeface="Helvetica Neue"/>
              </a:rPr>
              <a:t>WIOA positions boards to </a:t>
            </a:r>
            <a:r>
              <a:rPr lang="en-US" sz="2800" dirty="0" smtClean="0">
                <a:solidFill>
                  <a:srgbClr val="FD6724"/>
                </a:solidFill>
                <a:latin typeface="Univers 45 Light"/>
                <a:sym typeface="Helvetica Neue"/>
              </a:rPr>
              <a:t>better meet </a:t>
            </a:r>
            <a:r>
              <a:rPr lang="en-US" sz="2800" dirty="0">
                <a:solidFill>
                  <a:srgbClr val="FD6724"/>
                </a:solidFill>
                <a:latin typeface="Univers 45 Light"/>
                <a:sym typeface="Helvetica Neue"/>
              </a:rPr>
              <a:t>the workforce needs of local and regional employers</a:t>
            </a:r>
            <a:endParaRPr lang="en-US" sz="2800" dirty="0">
              <a:solidFill>
                <a:srgbClr val="FD6724"/>
              </a:solidFill>
              <a:latin typeface="Univers 45 Light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3958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overnance of Alliance Imag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693" y="3050374"/>
            <a:ext cx="3140918" cy="2309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3212" y="128058"/>
            <a:ext cx="6606062" cy="88053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Key Governance Provisions within </a:t>
            </a:r>
            <a:r>
              <a:rPr lang="en-US" dirty="0" smtClean="0">
                <a:solidFill>
                  <a:srgbClr val="FD6724">
                    <a:alpha val="80000"/>
                  </a:srgbClr>
                </a:solidFill>
              </a:rPr>
              <a:t>WIOA</a:t>
            </a:r>
            <a:endParaRPr lang="en-US" dirty="0">
              <a:solidFill>
                <a:srgbClr val="FD6724">
                  <a:alpha val="80000"/>
                </a:srgb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2762" y="1290038"/>
            <a:ext cx="83292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Clr>
                <a:srgbClr val="FD6724"/>
              </a:buClr>
              <a:buFont typeface="Wingdings" panose="05000000000000000000" pitchFamily="2" charset="2"/>
              <a:buChar char="Ø"/>
            </a:pPr>
            <a:r>
              <a:rPr lang="en-US" sz="2700" b="1" dirty="0" smtClean="0">
                <a:solidFill>
                  <a:srgbClr val="0042A4"/>
                </a:solidFill>
                <a:latin typeface="Univers 45 Light"/>
                <a:sym typeface="Helvetica Neue"/>
              </a:rPr>
              <a:t>Reduces </a:t>
            </a:r>
            <a:r>
              <a:rPr lang="en-US" sz="2700" b="1" dirty="0">
                <a:solidFill>
                  <a:srgbClr val="0042A4"/>
                </a:solidFill>
                <a:latin typeface="Univers 45 Light"/>
                <a:sym typeface="Helvetica Neue"/>
              </a:rPr>
              <a:t>size </a:t>
            </a:r>
            <a:r>
              <a:rPr lang="en-US" sz="2700" dirty="0">
                <a:solidFill>
                  <a:srgbClr val="0042A4"/>
                </a:solidFill>
                <a:latin typeface="Univers 45 Light"/>
                <a:sym typeface="Helvetica Neue"/>
              </a:rPr>
              <a:t>of </a:t>
            </a:r>
            <a:r>
              <a:rPr lang="en-US" sz="2700" dirty="0" smtClean="0">
                <a:solidFill>
                  <a:srgbClr val="0042A4"/>
                </a:solidFill>
                <a:latin typeface="Univers 45 Light"/>
                <a:sym typeface="Helvetica Neue"/>
              </a:rPr>
              <a:t>state, local </a:t>
            </a:r>
            <a:r>
              <a:rPr lang="en-US" sz="2700" dirty="0">
                <a:solidFill>
                  <a:srgbClr val="0042A4"/>
                </a:solidFill>
                <a:latin typeface="Univers 45 Light"/>
                <a:sym typeface="Helvetica Neue"/>
              </a:rPr>
              <a:t>boards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Clr>
                <a:srgbClr val="FD6724"/>
              </a:buClr>
              <a:buFont typeface="Wingdings" panose="05000000000000000000" pitchFamily="2" charset="2"/>
              <a:buChar char="Ø"/>
            </a:pPr>
            <a:r>
              <a:rPr lang="en-US" sz="2700" b="1" dirty="0">
                <a:solidFill>
                  <a:srgbClr val="0042A4"/>
                </a:solidFill>
                <a:latin typeface="Univers 45 Light"/>
                <a:sym typeface="Helvetica Neue"/>
              </a:rPr>
              <a:t>Streamlines</a:t>
            </a:r>
            <a:r>
              <a:rPr lang="en-US" sz="2700" dirty="0">
                <a:solidFill>
                  <a:srgbClr val="0042A4"/>
                </a:solidFill>
                <a:latin typeface="Univers 45 Light"/>
                <a:sym typeface="Helvetica Neue"/>
              </a:rPr>
              <a:t> </a:t>
            </a:r>
            <a:r>
              <a:rPr lang="en-US" sz="2700" dirty="0" smtClean="0">
                <a:solidFill>
                  <a:srgbClr val="0042A4"/>
                </a:solidFill>
                <a:latin typeface="Univers 45 Light"/>
                <a:sym typeface="Helvetica Neue"/>
              </a:rPr>
              <a:t>board </a:t>
            </a:r>
            <a:r>
              <a:rPr lang="en-US" sz="2700" b="1" dirty="0" smtClean="0">
                <a:solidFill>
                  <a:srgbClr val="0042A4"/>
                </a:solidFill>
                <a:latin typeface="Univers 45 Light"/>
                <a:sym typeface="Helvetica Neue"/>
              </a:rPr>
              <a:t>membership</a:t>
            </a:r>
            <a:endParaRPr lang="en-US" sz="2700" b="1" dirty="0">
              <a:solidFill>
                <a:srgbClr val="0042A4"/>
              </a:solidFill>
              <a:latin typeface="Univers 45 Light"/>
              <a:sym typeface="Helvetica Neue"/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Clr>
                <a:srgbClr val="FD6724"/>
              </a:buClr>
              <a:buFont typeface="Wingdings" panose="05000000000000000000" pitchFamily="2" charset="2"/>
              <a:buChar char="Ø"/>
            </a:pPr>
            <a:r>
              <a:rPr lang="en-US" sz="2700" dirty="0">
                <a:solidFill>
                  <a:srgbClr val="0042A4"/>
                </a:solidFill>
                <a:latin typeface="Univers 45 Light"/>
                <a:sym typeface="Helvetica Neue"/>
              </a:rPr>
              <a:t>Retains business </a:t>
            </a:r>
            <a:r>
              <a:rPr lang="en-US" sz="2700" dirty="0" smtClean="0">
                <a:solidFill>
                  <a:srgbClr val="0042A4"/>
                </a:solidFill>
                <a:latin typeface="Univers 45 Light"/>
                <a:sym typeface="Helvetica Neue"/>
              </a:rPr>
              <a:t>majorities/leadership </a:t>
            </a:r>
            <a:r>
              <a:rPr lang="en-US" sz="2700" dirty="0">
                <a:solidFill>
                  <a:srgbClr val="0042A4"/>
                </a:solidFill>
                <a:latin typeface="Univers 45 Light"/>
                <a:sym typeface="Helvetica Neue"/>
              </a:rPr>
              <a:t>role (</a:t>
            </a:r>
            <a:r>
              <a:rPr lang="en-US" sz="2700" dirty="0" smtClean="0">
                <a:solidFill>
                  <a:srgbClr val="0042A4"/>
                </a:solidFill>
                <a:latin typeface="Univers 45 Light"/>
                <a:sym typeface="Helvetica Neue"/>
              </a:rPr>
              <a:t>w/ </a:t>
            </a:r>
            <a:r>
              <a:rPr lang="en-US" sz="2700" dirty="0">
                <a:solidFill>
                  <a:srgbClr val="0042A4"/>
                </a:solidFill>
                <a:latin typeface="Univers 45 Light"/>
                <a:sym typeface="Helvetica Neue"/>
              </a:rPr>
              <a:t>focus on </a:t>
            </a:r>
            <a:r>
              <a:rPr lang="en-US" sz="2700" b="1" dirty="0">
                <a:solidFill>
                  <a:srgbClr val="0042A4"/>
                </a:solidFill>
                <a:latin typeface="Univers 45 Light"/>
                <a:sym typeface="Helvetica Neue"/>
              </a:rPr>
              <a:t>high-growth employers</a:t>
            </a:r>
            <a:r>
              <a:rPr lang="en-US" sz="2700" dirty="0">
                <a:solidFill>
                  <a:srgbClr val="0042A4"/>
                </a:solidFill>
                <a:latin typeface="Univers 45 Light"/>
                <a:sym typeface="Helvetica Neue"/>
              </a:rPr>
              <a:t>) </a:t>
            </a:r>
          </a:p>
        </p:txBody>
      </p:sp>
      <p:sp>
        <p:nvSpPr>
          <p:cNvPr id="5" name="Rectangle 4"/>
          <p:cNvSpPr/>
          <p:nvPr/>
        </p:nvSpPr>
        <p:spPr>
          <a:xfrm>
            <a:off x="452762" y="3331821"/>
            <a:ext cx="588707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Clr>
                <a:srgbClr val="FD6724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42A4"/>
                </a:solidFill>
                <a:latin typeface="Univers 45 Light"/>
                <a:sym typeface="Helvetica Neue"/>
              </a:rPr>
              <a:t>Voc. Rehab., Adult Ed, and Registered Apprenticeship as </a:t>
            </a:r>
            <a:r>
              <a:rPr lang="en-US" sz="2800" b="1" dirty="0">
                <a:solidFill>
                  <a:srgbClr val="0042A4"/>
                </a:solidFill>
                <a:latin typeface="Univers 45 Light"/>
                <a:sym typeface="Helvetica Neue"/>
              </a:rPr>
              <a:t>required members </a:t>
            </a:r>
            <a:endParaRPr lang="en-US" sz="2800" b="1" dirty="0" smtClean="0">
              <a:solidFill>
                <a:srgbClr val="0042A4"/>
              </a:solidFill>
              <a:latin typeface="Univers 45 Light"/>
              <a:sym typeface="Helvetica Neue"/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Clr>
                <a:srgbClr val="FD6724"/>
              </a:buCl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42A4"/>
                </a:solidFill>
                <a:latin typeface="Univers 45 Light"/>
                <a:sym typeface="Helvetica Neue"/>
              </a:rPr>
              <a:t>Enhances </a:t>
            </a:r>
            <a:r>
              <a:rPr lang="en-US" sz="2800" b="1" dirty="0">
                <a:solidFill>
                  <a:srgbClr val="0042A4"/>
                </a:solidFill>
                <a:latin typeface="Univers 45 Light"/>
                <a:sym typeface="Helvetica Neue"/>
              </a:rPr>
              <a:t>local control</a:t>
            </a:r>
            <a:r>
              <a:rPr lang="en-US" sz="2800" dirty="0">
                <a:solidFill>
                  <a:srgbClr val="0042A4"/>
                </a:solidFill>
                <a:latin typeface="Univers 45 Light"/>
                <a:sym typeface="Helvetica Neue"/>
              </a:rPr>
              <a:t> over the mix of services 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Clr>
                <a:srgbClr val="FD6724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42A4"/>
                </a:solidFill>
                <a:latin typeface="Univers 45 Light"/>
                <a:sym typeface="Helvetica Neue"/>
              </a:rPr>
              <a:t>More </a:t>
            </a:r>
            <a:r>
              <a:rPr lang="en-US" sz="2800" b="1" dirty="0">
                <a:solidFill>
                  <a:srgbClr val="0042A4"/>
                </a:solidFill>
                <a:latin typeface="Univers 45 Light"/>
                <a:sym typeface="Helvetica Neue"/>
              </a:rPr>
              <a:t>flexibility </a:t>
            </a:r>
            <a:r>
              <a:rPr lang="en-US" sz="2700" dirty="0" smtClean="0">
                <a:solidFill>
                  <a:srgbClr val="0042A4"/>
                </a:solidFill>
                <a:latin typeface="Univers 45 Light"/>
                <a:sym typeface="Helvetica Neue"/>
              </a:rPr>
              <a:t> </a:t>
            </a:r>
            <a:endParaRPr lang="en-US" sz="2700" dirty="0">
              <a:solidFill>
                <a:srgbClr val="0042A4"/>
              </a:solidFill>
              <a:latin typeface="Univers 45 Light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3262189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Expected </a:t>
            </a:r>
            <a:r>
              <a:rPr lang="en-US" dirty="0" smtClean="0">
                <a:solidFill>
                  <a:srgbClr val="FD6724">
                    <a:alpha val="80000"/>
                  </a:srgbClr>
                </a:solidFill>
              </a:rPr>
              <a:t>Outcomes</a:t>
            </a:r>
            <a:endParaRPr lang="en-US" dirty="0">
              <a:solidFill>
                <a:srgbClr val="FD6724">
                  <a:alpha val="80000"/>
                </a:srgb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7351" y="1365127"/>
            <a:ext cx="8398275" cy="487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Clr>
                <a:srgbClr val="FD6724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42A4"/>
                </a:solidFill>
                <a:latin typeface="Univers 45 Light"/>
                <a:sym typeface="Helvetica Neue"/>
              </a:rPr>
              <a:t>More </a:t>
            </a:r>
            <a:r>
              <a:rPr lang="en-US" sz="2400" b="1" dirty="0" smtClean="0">
                <a:solidFill>
                  <a:srgbClr val="0042A4"/>
                </a:solidFill>
                <a:latin typeface="Univers 45 Light"/>
                <a:sym typeface="Helvetica Neue"/>
              </a:rPr>
              <a:t>talent development strategies</a:t>
            </a:r>
            <a:r>
              <a:rPr lang="en-US" sz="2400" dirty="0" smtClean="0">
                <a:solidFill>
                  <a:srgbClr val="0042A4"/>
                </a:solidFill>
                <a:latin typeface="Univers 45 Light"/>
                <a:sym typeface="Helvetica Neue"/>
              </a:rPr>
              <a:t>:</a:t>
            </a:r>
            <a:endParaRPr lang="en-US" sz="2400" dirty="0">
              <a:solidFill>
                <a:srgbClr val="0042A4"/>
              </a:solidFill>
              <a:latin typeface="Univers 45 Light"/>
              <a:sym typeface="Helvetica Neue"/>
            </a:endParaRPr>
          </a:p>
          <a:p>
            <a:pPr marL="800100" lvl="1" indent="-342900">
              <a:spcAft>
                <a:spcPts val="600"/>
              </a:spcAft>
              <a:buClr>
                <a:srgbClr val="FD6724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42A4"/>
                </a:solidFill>
                <a:latin typeface="Univers 45 Light"/>
                <a:sym typeface="Helvetica Neue"/>
              </a:rPr>
              <a:t>Enhanced</a:t>
            </a:r>
            <a:r>
              <a:rPr lang="en-US" sz="2400" b="1" dirty="0" smtClean="0">
                <a:solidFill>
                  <a:srgbClr val="0042A4"/>
                </a:solidFill>
                <a:latin typeface="Univers 45 Light"/>
                <a:sym typeface="Helvetica Neue"/>
              </a:rPr>
              <a:t> sector </a:t>
            </a:r>
            <a:r>
              <a:rPr lang="en-US" sz="2400" b="1" dirty="0">
                <a:solidFill>
                  <a:srgbClr val="0042A4"/>
                </a:solidFill>
                <a:latin typeface="Univers 45 Light"/>
                <a:sym typeface="Helvetica Neue"/>
              </a:rPr>
              <a:t>strategies</a:t>
            </a:r>
          </a:p>
          <a:p>
            <a:pPr marL="800100" lvl="1" indent="-342900">
              <a:spcAft>
                <a:spcPts val="600"/>
              </a:spcAft>
              <a:buClr>
                <a:srgbClr val="FD6724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42A4"/>
                </a:solidFill>
                <a:latin typeface="Univers 45 Light"/>
                <a:sym typeface="Helvetica Neue"/>
              </a:rPr>
              <a:t>Coordinated </a:t>
            </a:r>
            <a:r>
              <a:rPr lang="en-US" sz="2400" b="1" dirty="0" smtClean="0">
                <a:solidFill>
                  <a:srgbClr val="0042A4"/>
                </a:solidFill>
                <a:latin typeface="Univers 45 Light"/>
                <a:sym typeface="Helvetica Neue"/>
              </a:rPr>
              <a:t>career pathways</a:t>
            </a:r>
            <a:endParaRPr lang="en-US" sz="2400" b="1" dirty="0">
              <a:solidFill>
                <a:srgbClr val="0042A4"/>
              </a:solidFill>
              <a:latin typeface="Univers 45 Light"/>
              <a:sym typeface="Helvetica Neue"/>
            </a:endParaRPr>
          </a:p>
          <a:p>
            <a:pPr marL="800100" lvl="1" indent="-342900">
              <a:spcAft>
                <a:spcPts val="600"/>
              </a:spcAft>
              <a:buClr>
                <a:srgbClr val="FD6724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42A4"/>
                </a:solidFill>
                <a:latin typeface="Univers 45 Light"/>
                <a:sym typeface="Helvetica Neue"/>
              </a:rPr>
              <a:t>Strengthening </a:t>
            </a:r>
            <a:r>
              <a:rPr lang="en-US" sz="2400" b="1" dirty="0">
                <a:solidFill>
                  <a:srgbClr val="0042A4"/>
                </a:solidFill>
                <a:latin typeface="Univers 45 Light"/>
                <a:sym typeface="Helvetica Neue"/>
              </a:rPr>
              <a:t>connections between core programs</a:t>
            </a:r>
          </a:p>
          <a:p>
            <a:pPr marL="342900" lvl="0" indent="-342900">
              <a:spcAft>
                <a:spcPts val="600"/>
              </a:spcAft>
              <a:buClr>
                <a:srgbClr val="FD6724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42A4"/>
                </a:solidFill>
                <a:latin typeface="Univers 45 Light"/>
                <a:sym typeface="Helvetica Neue"/>
              </a:rPr>
              <a:t>Fresh </a:t>
            </a:r>
            <a:r>
              <a:rPr lang="en-US" sz="2400" b="1" dirty="0" smtClean="0">
                <a:solidFill>
                  <a:srgbClr val="0042A4"/>
                </a:solidFill>
                <a:latin typeface="Univers 45 Light"/>
                <a:sym typeface="Helvetica Neue"/>
              </a:rPr>
              <a:t>operational approaches</a:t>
            </a:r>
            <a:r>
              <a:rPr lang="en-US" sz="2400" dirty="0" smtClean="0">
                <a:solidFill>
                  <a:srgbClr val="0042A4"/>
                </a:solidFill>
                <a:latin typeface="Univers 45 Light"/>
                <a:sym typeface="Helvetica Neue"/>
              </a:rPr>
              <a:t>: </a:t>
            </a:r>
            <a:endParaRPr lang="en-US" sz="2400" dirty="0">
              <a:solidFill>
                <a:srgbClr val="0042A4"/>
              </a:solidFill>
              <a:latin typeface="Univers 45 Light"/>
              <a:sym typeface="Helvetica Neue"/>
            </a:endParaRPr>
          </a:p>
          <a:p>
            <a:pPr marL="800100" lvl="1" indent="-342900">
              <a:spcAft>
                <a:spcPts val="600"/>
              </a:spcAft>
              <a:buClr>
                <a:srgbClr val="FD6724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42A4"/>
                </a:solidFill>
                <a:latin typeface="Univers 45 Light"/>
                <a:sym typeface="Helvetica Neue"/>
              </a:rPr>
              <a:t>I</a:t>
            </a:r>
            <a:r>
              <a:rPr lang="en-US" sz="2400" dirty="0" smtClean="0">
                <a:solidFill>
                  <a:srgbClr val="0042A4"/>
                </a:solidFill>
                <a:latin typeface="Univers 45 Light"/>
                <a:sym typeface="Helvetica Neue"/>
              </a:rPr>
              <a:t>mplementing </a:t>
            </a:r>
            <a:r>
              <a:rPr lang="en-US" sz="2400" b="1" dirty="0">
                <a:solidFill>
                  <a:srgbClr val="0042A4"/>
                </a:solidFill>
                <a:latin typeface="Univers 45 Light"/>
                <a:sym typeface="Helvetica Neue"/>
              </a:rPr>
              <a:t>evidence-based promising practices</a:t>
            </a:r>
          </a:p>
          <a:p>
            <a:pPr marL="800100" lvl="1" indent="-342900">
              <a:spcAft>
                <a:spcPts val="600"/>
              </a:spcAft>
              <a:buClr>
                <a:srgbClr val="FD6724"/>
              </a:buClr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0042A4"/>
                </a:solidFill>
                <a:latin typeface="Univers 45 Light"/>
                <a:sym typeface="Helvetica Neue"/>
              </a:rPr>
              <a:t>Use </a:t>
            </a:r>
            <a:r>
              <a:rPr lang="en-US" sz="2400" b="1" dirty="0">
                <a:solidFill>
                  <a:srgbClr val="0042A4"/>
                </a:solidFill>
                <a:latin typeface="Univers 45 Light"/>
                <a:sym typeface="Helvetica Neue"/>
              </a:rPr>
              <a:t>of technology </a:t>
            </a:r>
            <a:r>
              <a:rPr lang="en-US" sz="2400" dirty="0">
                <a:solidFill>
                  <a:srgbClr val="0042A4"/>
                </a:solidFill>
                <a:latin typeface="Univers 45 Light"/>
                <a:sym typeface="Helvetica Neue"/>
              </a:rPr>
              <a:t>to connect </a:t>
            </a:r>
            <a:r>
              <a:rPr lang="en-US" sz="2400" dirty="0" smtClean="0">
                <a:solidFill>
                  <a:srgbClr val="0042A4"/>
                </a:solidFill>
                <a:latin typeface="Univers 45 Light"/>
                <a:sym typeface="Helvetica Neue"/>
              </a:rPr>
              <a:t>intake, case </a:t>
            </a:r>
            <a:r>
              <a:rPr lang="en-US" sz="2400" dirty="0">
                <a:solidFill>
                  <a:srgbClr val="0042A4"/>
                </a:solidFill>
                <a:latin typeface="Univers 45 Light"/>
                <a:sym typeface="Helvetica Neue"/>
              </a:rPr>
              <a:t>management systems</a:t>
            </a:r>
          </a:p>
          <a:p>
            <a:pPr marL="800100" lvl="1" indent="-342900">
              <a:spcAft>
                <a:spcPts val="600"/>
              </a:spcAft>
              <a:buClr>
                <a:srgbClr val="FD6724"/>
              </a:buClr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0042A4"/>
                </a:solidFill>
                <a:latin typeface="Univers 45 Light"/>
                <a:sym typeface="Helvetica Neue"/>
              </a:rPr>
              <a:t>Customer </a:t>
            </a:r>
            <a:r>
              <a:rPr lang="en-US" sz="2400" b="1" dirty="0">
                <a:solidFill>
                  <a:srgbClr val="0042A4"/>
                </a:solidFill>
                <a:latin typeface="Univers 45 Light"/>
                <a:sym typeface="Helvetica Neue"/>
              </a:rPr>
              <a:t>flow/service </a:t>
            </a:r>
            <a:r>
              <a:rPr lang="en-US" sz="2400" dirty="0">
                <a:solidFill>
                  <a:srgbClr val="0042A4"/>
                </a:solidFill>
                <a:latin typeface="Univers 45 Light"/>
                <a:sym typeface="Helvetica Neue"/>
              </a:rPr>
              <a:t>(</a:t>
            </a:r>
            <a:r>
              <a:rPr lang="en-US" sz="2400" dirty="0" smtClean="0">
                <a:solidFill>
                  <a:srgbClr val="0042A4"/>
                </a:solidFill>
                <a:latin typeface="Univers 45 Light"/>
                <a:sym typeface="Helvetica Neue"/>
              </a:rPr>
              <a:t>e.g. </a:t>
            </a:r>
            <a:r>
              <a:rPr lang="en-US" sz="2400" dirty="0">
                <a:solidFill>
                  <a:srgbClr val="0042A4"/>
                </a:solidFill>
                <a:latin typeface="Univers 45 Light"/>
                <a:sym typeface="Helvetica Neue"/>
              </a:rPr>
              <a:t>customer-centered service design)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Clr>
                <a:srgbClr val="FD6724"/>
              </a:buClr>
              <a:buFont typeface="Wingdings" panose="05000000000000000000" pitchFamily="2" charset="2"/>
              <a:buChar char="Ø"/>
            </a:pPr>
            <a:endParaRPr lang="en-US" sz="2600" dirty="0">
              <a:latin typeface="Univers 45 Light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7196047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 - &amp;quot;Moderator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Webinar Agenda&amp;quot;&quot;/&gt;&lt;property id=&quot;20307&quot; value=&quot;258&quot;/&gt;&lt;/object&gt;&lt;object type=&quot;3&quot; unique_id=&quot;10006&quot;&gt;&lt;property id=&quot;20148&quot; value=&quot;5&quot;/&gt;&lt;property id=&quot;20300&quot; value=&quot;Slide 4 - &amp;quot;TODAY’S PRESENTERS&amp;quot;&quot;/&gt;&lt;property id=&quot;20307&quot; value=&quot;259&quot;/&gt;&lt;/object&gt;&lt;object type=&quot;3&quot; unique_id=&quot;10007&quot;&gt;&lt;property id=&quot;20148&quot; value=&quot;5&quot;/&gt;&lt;property id=&quot;20300&quot; value=&quot;Slide 5 - &amp;quot;Vision of WIOA&amp;quot;&quot;/&gt;&lt;property id=&quot;20307&quot; value=&quot;260&quot;/&gt;&lt;/object&gt;&lt;object type=&quot;3&quot; unique_id=&quot;10008&quot;&gt;&lt;property id=&quot;20148&quot; value=&quot;5&quot;/&gt;&lt;property id=&quot;20300&quot; value=&quot;Slide 6 - &amp;quot;Presenter&amp;quot;&quot;/&gt;&lt;property id=&quot;20307&quot; value=&quot;263&quot;/&gt;&lt;/object&gt;&lt;object type=&quot;3&quot; unique_id=&quot;10009&quot;&gt;&lt;property id=&quot;20148&quot; value=&quot;5&quot;/&gt;&lt;property id=&quot;20300&quot; value=&quot;Slide 7 - &amp;quot;Vision of WIOA&amp;quot;&quot;/&gt;&lt;property id=&quot;20307&quot; value=&quot;284&quot;/&gt;&lt;/object&gt;&lt;object type=&quot;3&quot; unique_id=&quot;10010&quot;&gt;&lt;property id=&quot;20148&quot; value=&quot;5&quot;/&gt;&lt;property id=&quot;20300&quot; value=&quot;Slide 8 - &amp;quot;Vision of WIOA&amp;quot;&quot;/&gt;&lt;property id=&quot;20307&quot; value=&quot;262&quot;/&gt;&lt;/object&gt;&lt;object type=&quot;3&quot; unique_id=&quot;10011&quot;&gt;&lt;property id=&quot;20148&quot; value=&quot;5&quot;/&gt;&lt;property id=&quot;20300&quot; value=&quot;Slide 9 - &amp;quot;WIOA Implementation&amp;quot;&quot;/&gt;&lt;property id=&quot;20307&quot; value=&quot;264&quot;/&gt;&lt;/object&gt;&lt;object type=&quot;3&quot; unique_id=&quot;10012&quot;&gt;&lt;property id=&quot;20148&quot; value=&quot;5&quot;/&gt;&lt;property id=&quot;20300&quot; value=&quot;Slide 11&quot;/&gt;&lt;property id=&quot;20307&quot; value=&quot;288&quot;/&gt;&lt;/object&gt;&lt;object type=&quot;3&quot; unique_id=&quot;10013&quot;&gt;&lt;property id=&quot;20148&quot; value=&quot;5&quot;/&gt;&lt;property id=&quot;20300&quot; value=&quot;Slide 13 - &amp;quot;Roadmap to  Transformational Change&amp;quot;&quot;/&gt;&lt;property id=&quot;20307&quot; value=&quot;281&quot;/&gt;&lt;/object&gt;&lt;object type=&quot;3&quot; unique_id=&quot;10014&quot;&gt;&lt;property id=&quot;20148&quot; value=&quot;5&quot;/&gt;&lt;property id=&quot;20300&quot; value=&quot;Slide 10 - &amp;quot;Innovation &amp;amp; Opportunity  Network (ION)&amp;quot;&quot;/&gt;&lt;property id=&quot;20307&quot; value=&quot;265&quot;/&gt;&lt;/object&gt;&lt;object type=&quot;3&quot; unique_id=&quot;10015&quot;&gt;&lt;property id=&quot;20148&quot; value=&quot;5&quot;/&gt;&lt;property id=&quot;20300&quot; value=&quot;Slide 12 - &amp;quot;Innovation &amp;amp; Opportunity  Network (ION)&amp;quot;&quot;/&gt;&lt;property id=&quot;20307&quot; value=&quot;266&quot;/&gt;&lt;/object&gt;&lt;object type=&quot;3&quot; unique_id=&quot;10016&quot;&gt;&lt;property id=&quot;20148&quot; value=&quot;5&quot;/&gt;&lt;property id=&quot;20300&quot; value=&quot;Slide 14 - &amp;quot;Innovation &amp;amp; Opportunity  Network (ION)&amp;quot;&quot;/&gt;&lt;property id=&quot;20307&quot; value=&quot;267&quot;/&gt;&lt;/object&gt;&lt;object type=&quot;3&quot; unique_id=&quot;10017&quot;&gt;&lt;property id=&quot;20148&quot; value=&quot;5&quot;/&gt;&lt;property id=&quot;20300&quot; value=&quot;Slide 15 - &amp;quot;Innovation &amp;amp; Opportunity  Network (ION)&amp;quot;&quot;/&gt;&lt;property id=&quot;20307&quot; value=&quot;268&quot;/&gt;&lt;/object&gt;&lt;object type=&quot;3&quot; unique_id=&quot;10018&quot;&gt;&lt;property id=&quot;20148&quot; value=&quot;5&quot;/&gt;&lt;property id=&quot;20300&quot; value=&quot;Slide 16 - &amp;quot;Vision of WIOA&amp;quot;&quot;/&gt;&lt;property id=&quot;20307&quot; value=&quot;285&quot;/&gt;&lt;/object&gt;&lt;object type=&quot;3&quot; unique_id=&quot;10019&quot;&gt;&lt;property id=&quot;20148&quot; value=&quot;5&quot;/&gt;&lt;property id=&quot;20300&quot; value=&quot;Slide 17 - &amp;quot;ION Themes in Action&amp;quot;&quot;/&gt;&lt;property id=&quot;20307&quot; value=&quot;269&quot;/&gt;&lt;/object&gt;&lt;object type=&quot;3&quot; unique_id=&quot;10020&quot;&gt;&lt;property id=&quot;20148&quot; value=&quot;5&quot;/&gt;&lt;property id=&quot;20300&quot; value=&quot;Slide 18 - &amp;quot;Presenter&amp;quot;&quot;/&gt;&lt;property id=&quot;20307&quot; value=&quot;270&quot;/&gt;&lt;/object&gt;&lt;object type=&quot;3&quot; unique_id=&quot;10021&quot;&gt;&lt;property id=&quot;20148&quot; value=&quot;5&quot;/&gt;&lt;property id=&quot;20300&quot; value=&quot;Slide 19 - &amp;quot;Vision of WIOA&amp;quot;&quot;/&gt;&lt;property id=&quot;20307&quot; value=&quot;286&quot;/&gt;&lt;/object&gt;&lt;object type=&quot;3&quot; unique_id=&quot;10022&quot;&gt;&lt;property id=&quot;20148&quot; value=&quot;5&quot;/&gt;&lt;property id=&quot;20300&quot; value=&quot;Slide 20 - &amp;quot;WIOA Guidance&amp;quot;&quot;/&gt;&lt;property id=&quot;20307&quot; value=&quot;276&quot;/&gt;&lt;/object&gt;&lt;object type=&quot;3&quot; unique_id=&quot;10023&quot;&gt;&lt;property id=&quot;20148&quot; value=&quot;5&quot;/&gt;&lt;property id=&quot;20300&quot; value=&quot;Slide 21 - &amp;quot;ION Technical Assistance&amp;quot;&quot;/&gt;&lt;property id=&quot;20307&quot; value=&quot;283&quot;/&gt;&lt;/object&gt;&lt;object type=&quot;3&quot; unique_id=&quot;10024&quot;&gt;&lt;property id=&quot;20148&quot; value=&quot;5&quot;/&gt;&lt;property id=&quot;20300&quot; value=&quot;Slide 22 - &amp;quot;ION Technical Assistance&amp;quot;&quot;/&gt;&lt;property id=&quot;20307&quot; value=&quot;275&quot;/&gt;&lt;/object&gt;&lt;object type=&quot;3&quot; unique_id=&quot;10025&quot;&gt;&lt;property id=&quot;20148&quot; value=&quot;5&quot;/&gt;&lt;property id=&quot;20300&quot; value=&quot;Slide 23 - &amp;quot;ION Technical Assistance&amp;quot;&quot;/&gt;&lt;property id=&quot;20307&quot; value=&quot;271&quot;/&gt;&lt;/object&gt;&lt;object type=&quot;3&quot; unique_id=&quot;10026&quot;&gt;&lt;property id=&quot;20148&quot; value=&quot;5&quot;/&gt;&lt;property id=&quot;20300&quot; value=&quot;Slide 24 - &amp;quot;ION Technical Assistance&amp;quot;&quot;/&gt;&lt;property id=&quot;20307&quot; value=&quot;282&quot;/&gt;&lt;/object&gt;&lt;object type=&quot;3&quot; unique_id=&quot;10027&quot;&gt;&lt;property id=&quot;20148&quot; value=&quot;5&quot;/&gt;&lt;property id=&quot;20300&quot; value=&quot;Slide 25 - &amp;quot;Vision of WIOA&amp;quot;&quot;/&gt;&lt;property id=&quot;20307&quot; value=&quot;287&quot;/&gt;&lt;/object&gt;&lt;object type=&quot;3&quot; unique_id=&quot;10028&quot;&gt;&lt;property id=&quot;20148&quot; value=&quot;5&quot;/&gt;&lt;property id=&quot;20300&quot; value=&quot;Slide 26 - &amp;quot;ION Technical Assistance&amp;quot;&quot;/&gt;&lt;property id=&quot;20307&quot; value=&quot;273&quot;/&gt;&lt;/object&gt;&lt;object type=&quot;3&quot; unique_id=&quot;10029&quot;&gt;&lt;property id=&quot;20148&quot; value=&quot;5&quot;/&gt;&lt;property id=&quot;20300&quot; value=&quot;Slide 27 - &amp;quot;Questions/Comments&amp;quot;&quot;/&gt;&lt;property id=&quot;20307&quot; value=&quot;274&quot;/&gt;&lt;/object&gt;&lt;/object&gt;&lt;object type=&quot;8&quot; unique_id=&quot;1005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8F8F8F"/>
      </a:accent3>
      <a:accent4>
        <a:srgbClr val="707070"/>
      </a:accent4>
      <a:accent5>
        <a:srgbClr val="B2C0D9"/>
      </a:accent5>
      <a:accent6>
        <a:srgbClr val="AE48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8F8F8F"/>
      </a:accent3>
      <a:accent4>
        <a:srgbClr val="707070"/>
      </a:accent4>
      <a:accent5>
        <a:srgbClr val="B2C0D9"/>
      </a:accent5>
      <a:accent6>
        <a:srgbClr val="AE48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11597</TotalTime>
  <Words>373</Words>
  <Application>Microsoft Office PowerPoint</Application>
  <PresentationFormat>On-screen Show (4:3)</PresentationFormat>
  <Paragraphs>85</Paragraphs>
  <Slides>17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30" baseType="lpstr">
      <vt:lpstr>MS Mincho</vt:lpstr>
      <vt:lpstr>Arial</vt:lpstr>
      <vt:lpstr>Calibri</vt:lpstr>
      <vt:lpstr>Helvetica</vt:lpstr>
      <vt:lpstr>Helvetica Light</vt:lpstr>
      <vt:lpstr>Helvetica Neue</vt:lpstr>
      <vt:lpstr>Times New Roman</vt:lpstr>
      <vt:lpstr>Univers 45 Light</vt:lpstr>
      <vt:lpstr>Univers-Bold</vt:lpstr>
      <vt:lpstr>Univers-Light</vt:lpstr>
      <vt:lpstr>Wingdings</vt:lpstr>
      <vt:lpstr>Default</vt:lpstr>
      <vt:lpstr>Acrobat Document</vt:lpstr>
      <vt:lpstr>PowerPoint Presentation</vt:lpstr>
      <vt:lpstr>PowerPoint Presentation</vt:lpstr>
      <vt:lpstr>Webinar Agenda</vt:lpstr>
      <vt:lpstr>TODAY’S PRESENTERS</vt:lpstr>
      <vt:lpstr>Voices of Experience Video</vt:lpstr>
      <vt:lpstr>PowerPoint Presentation</vt:lpstr>
      <vt:lpstr>Vision for WIOA GOVERNANCE &amp; Leadership</vt:lpstr>
      <vt:lpstr>Key Governance Provisions within WIOA</vt:lpstr>
      <vt:lpstr>Expected Outcomes</vt:lpstr>
      <vt:lpstr>For More Info…</vt:lpstr>
      <vt:lpstr>For More Info…</vt:lpstr>
      <vt:lpstr>Panelist discussion</vt:lpstr>
      <vt:lpstr>VIDEO PANEL DISCUSSION</vt:lpstr>
      <vt:lpstr>Questions  &amp; Answers</vt:lpstr>
      <vt:lpstr>Innovation &amp; Opportunity  Network (ION)</vt:lpstr>
      <vt:lpstr>Roadmap to  Transformational Change</vt:lpstr>
      <vt:lpstr>ION Technical Assistance: UP NEXT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Vaughn, Jeanna M - ETA CTR</dc:creator>
  <cp:lastModifiedBy>Brian Keating</cp:lastModifiedBy>
  <cp:revision>309</cp:revision>
  <cp:lastPrinted>2015-05-29T17:32:47Z</cp:lastPrinted>
  <dcterms:modified xsi:type="dcterms:W3CDTF">2015-07-15T13:33:26Z</dcterms:modified>
</cp:coreProperties>
</file>