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2" r:id="rId1"/>
  </p:sldMasterIdLst>
  <p:notesMasterIdLst>
    <p:notesMasterId r:id="rId61"/>
  </p:notesMasterIdLst>
  <p:sldIdLst>
    <p:sldId id="256" r:id="rId2"/>
    <p:sldId id="259" r:id="rId3"/>
    <p:sldId id="344" r:id="rId4"/>
    <p:sldId id="345" r:id="rId5"/>
    <p:sldId id="380" r:id="rId6"/>
    <p:sldId id="381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82" r:id="rId15"/>
    <p:sldId id="356" r:id="rId16"/>
    <p:sldId id="357" r:id="rId17"/>
    <p:sldId id="358" r:id="rId18"/>
    <p:sldId id="359" r:id="rId19"/>
    <p:sldId id="360" r:id="rId20"/>
    <p:sldId id="383" r:id="rId21"/>
    <p:sldId id="362" r:id="rId22"/>
    <p:sldId id="363" r:id="rId23"/>
    <p:sldId id="364" r:id="rId24"/>
    <p:sldId id="365" r:id="rId25"/>
    <p:sldId id="366" r:id="rId26"/>
    <p:sldId id="367" r:id="rId27"/>
    <p:sldId id="368" r:id="rId28"/>
    <p:sldId id="369" r:id="rId29"/>
    <p:sldId id="370" r:id="rId30"/>
    <p:sldId id="371" r:id="rId31"/>
    <p:sldId id="372" r:id="rId32"/>
    <p:sldId id="373" r:id="rId33"/>
    <p:sldId id="374" r:id="rId34"/>
    <p:sldId id="375" r:id="rId35"/>
    <p:sldId id="376" r:id="rId36"/>
    <p:sldId id="384" r:id="rId37"/>
    <p:sldId id="378" r:id="rId38"/>
    <p:sldId id="390" r:id="rId39"/>
    <p:sldId id="386" r:id="rId40"/>
    <p:sldId id="387" r:id="rId41"/>
    <p:sldId id="388" r:id="rId42"/>
    <p:sldId id="389" r:id="rId43"/>
    <p:sldId id="391" r:id="rId44"/>
    <p:sldId id="396" r:id="rId45"/>
    <p:sldId id="397" r:id="rId46"/>
    <p:sldId id="398" r:id="rId47"/>
    <p:sldId id="399" r:id="rId48"/>
    <p:sldId id="400" r:id="rId49"/>
    <p:sldId id="401" r:id="rId50"/>
    <p:sldId id="402" r:id="rId51"/>
    <p:sldId id="403" r:id="rId52"/>
    <p:sldId id="404" r:id="rId53"/>
    <p:sldId id="405" r:id="rId54"/>
    <p:sldId id="406" r:id="rId55"/>
    <p:sldId id="392" r:id="rId56"/>
    <p:sldId id="394" r:id="rId57"/>
    <p:sldId id="385" r:id="rId58"/>
    <p:sldId id="279" r:id="rId59"/>
    <p:sldId id="262" r:id="rId60"/>
  </p:sldIdLst>
  <p:sldSz cx="9144000" cy="6858000" type="screen4x3"/>
  <p:notesSz cx="7010400" cy="9296400"/>
  <p:custDataLst>
    <p:tags r:id="rId6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474A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63555" autoAdjust="0"/>
  </p:normalViewPr>
  <p:slideViewPr>
    <p:cSldViewPr>
      <p:cViewPr varScale="1">
        <p:scale>
          <a:sx n="47" d="100"/>
          <a:sy n="47" d="100"/>
        </p:scale>
        <p:origin x="20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A7E0071-00F4-4E10-9D54-AF8D99A8A3A0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7C97589-81B3-48A3-8226-3514F33742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85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60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57073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65887">
              <a:spcBef>
                <a:spcPct val="0"/>
              </a:spcBef>
              <a:defRPr/>
            </a:pPr>
            <a:endParaRPr lang="en-US" alt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757066" indent="-291179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64717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30604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96491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8799C92E-1B85-4DF3-8DC7-9451C90253E7}" type="slidenum">
              <a:rPr lang="en-US" altLang="en-US">
                <a:solidFill>
                  <a:schemeClr val="tx1"/>
                </a:solidFill>
                <a:latin typeface="Calibri" pitchFamily="34" charset="0"/>
              </a:rPr>
              <a:pPr/>
              <a:t>12</a:t>
            </a:fld>
            <a:endParaRPr lang="en-US" altLang="en-US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892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57073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757066" indent="-291179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64717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30604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96491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4601CD3E-E215-4F82-8FA3-8A569411C014}" type="slidenum">
              <a:rPr lang="en-US" altLang="en-US">
                <a:solidFill>
                  <a:schemeClr val="tx1"/>
                </a:solidFill>
                <a:latin typeface="Calibri" pitchFamily="34" charset="0"/>
              </a:rPr>
              <a:pPr/>
              <a:t>13</a:t>
            </a:fld>
            <a:endParaRPr lang="en-US" altLang="en-US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394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57073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alt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757066" indent="-291179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64717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30604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96491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6D391608-03B7-435D-9D80-8A298C8F7616}" type="slidenum">
              <a:rPr lang="en-US" altLang="en-US">
                <a:solidFill>
                  <a:schemeClr val="tx1"/>
                </a:solidFill>
                <a:latin typeface="Calibri" pitchFamily="34" charset="0"/>
              </a:rPr>
              <a:pPr/>
              <a:t>15</a:t>
            </a:fld>
            <a:endParaRPr lang="en-US" altLang="en-US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0339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57073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 alt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757066" indent="-291179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64717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30604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96491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1C1C6401-4602-46F5-915B-FC341B5774FA}" type="slidenum">
              <a:rPr lang="en-US" altLang="en-US">
                <a:solidFill>
                  <a:schemeClr val="tx1"/>
                </a:solidFill>
                <a:latin typeface="Calibri" pitchFamily="34" charset="0"/>
              </a:rPr>
              <a:pPr/>
              <a:t>16</a:t>
            </a:fld>
            <a:endParaRPr lang="en-US" altLang="en-US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292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57073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 defTabSz="465887">
              <a:spcBef>
                <a:spcPts val="611"/>
              </a:spcBef>
              <a:spcAft>
                <a:spcPts val="611"/>
              </a:spcAft>
              <a:defRPr/>
            </a:pPr>
            <a:endParaRPr lang="en-US" alt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757066" indent="-291179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64717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30604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96491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34BA7302-8115-421E-8908-0B4579FE6CD1}" type="slidenum">
              <a:rPr lang="en-US" altLang="en-US">
                <a:solidFill>
                  <a:schemeClr val="tx1"/>
                </a:solidFill>
                <a:latin typeface="Calibri" pitchFamily="34" charset="0"/>
              </a:rPr>
              <a:pPr/>
              <a:t>17</a:t>
            </a:fld>
            <a:endParaRPr lang="en-US" altLang="en-US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342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57073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 alt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757066" indent="-291179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64717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30604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96491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C6D16ADE-2038-44FE-9D9D-4BE559BFE627}" type="slidenum">
              <a:rPr lang="en-US" altLang="en-US">
                <a:solidFill>
                  <a:schemeClr val="tx1"/>
                </a:solidFill>
                <a:latin typeface="Calibri" pitchFamily="34" charset="0"/>
              </a:rPr>
              <a:pPr/>
              <a:t>18</a:t>
            </a:fld>
            <a:endParaRPr lang="en-US" altLang="en-US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8136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57073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 alt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757066" indent="-291179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64717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30604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96491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3D3745FA-32FB-4BA6-AABC-149195FB8E12}" type="slidenum">
              <a:rPr lang="en-US" altLang="en-US">
                <a:solidFill>
                  <a:schemeClr val="tx1"/>
                </a:solidFill>
                <a:latin typeface="Calibri" pitchFamily="34" charset="0"/>
              </a:rPr>
              <a:pPr/>
              <a:t>19</a:t>
            </a:fld>
            <a:endParaRPr lang="en-US" altLang="en-US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3358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57073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alt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757066" indent="-291179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64717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30604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96491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0AE15132-0C93-4338-96B9-29FAADB233B8}" type="slidenum">
              <a:rPr lang="en-US" altLang="en-US">
                <a:solidFill>
                  <a:schemeClr val="tx1"/>
                </a:solidFill>
                <a:latin typeface="Calibri" pitchFamily="34" charset="0"/>
              </a:rPr>
              <a:pPr/>
              <a:t>21</a:t>
            </a:fld>
            <a:endParaRPr lang="en-US" altLang="en-US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6201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57073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alt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757066" indent="-291179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64717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30604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96491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3B28BB0C-D4C1-43C4-BA7E-98B492C6BCE9}" type="slidenum">
              <a:rPr lang="en-US" altLang="en-US">
                <a:solidFill>
                  <a:schemeClr val="tx1"/>
                </a:solidFill>
                <a:latin typeface="Calibri" pitchFamily="34" charset="0"/>
              </a:rPr>
              <a:pPr/>
              <a:t>22</a:t>
            </a:fld>
            <a:endParaRPr lang="en-US" altLang="en-US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5169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57073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 altLang="en-US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757066" indent="-291179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64717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30604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96491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C019D5D4-5D15-4D88-9637-4DFB5246D804}" type="slidenum">
              <a:rPr lang="en-US" altLang="en-US">
                <a:solidFill>
                  <a:schemeClr val="tx1"/>
                </a:solidFill>
                <a:latin typeface="Calibri" pitchFamily="34" charset="0"/>
              </a:rPr>
              <a:pPr/>
              <a:t>23</a:t>
            </a:fld>
            <a:endParaRPr lang="en-US" altLang="en-US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725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080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57073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 altLang="en-US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757066" indent="-291179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64717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30604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96491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0799324D-BD50-4C8C-83C2-279D8EE277D7}" type="slidenum">
              <a:rPr lang="en-US" altLang="en-US">
                <a:solidFill>
                  <a:schemeClr val="tx1"/>
                </a:solidFill>
                <a:latin typeface="Calibri" pitchFamily="34" charset="0"/>
              </a:rPr>
              <a:pPr/>
              <a:t>24</a:t>
            </a:fld>
            <a:endParaRPr lang="en-US" altLang="en-US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6283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57073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 altLang="en-US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757066" indent="-291179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64717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30604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96491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BDD1F238-BE53-4CC9-9EFD-655287C76E37}" type="slidenum">
              <a:rPr lang="en-US" altLang="en-US">
                <a:solidFill>
                  <a:schemeClr val="tx1"/>
                </a:solidFill>
                <a:latin typeface="Calibri" pitchFamily="34" charset="0"/>
              </a:rPr>
              <a:pPr/>
              <a:t>25</a:t>
            </a:fld>
            <a:endParaRPr lang="en-US" altLang="en-US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8082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57073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 altLang="en-US" dirty="0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757066" indent="-291179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64717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30604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96491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670E29E3-2655-4BBA-A72B-8B56CD10363C}" type="slidenum">
              <a:rPr lang="en-US" altLang="en-US">
                <a:solidFill>
                  <a:schemeClr val="tx1"/>
                </a:solidFill>
                <a:latin typeface="Calibri" pitchFamily="34" charset="0"/>
              </a:rPr>
              <a:pPr/>
              <a:t>26</a:t>
            </a:fld>
            <a:endParaRPr lang="en-US" altLang="en-US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9448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57073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 alt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757066" indent="-291179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64717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30604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96491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FD69EFD1-2FAC-4A1C-9E88-A6D89316DE43}" type="slidenum">
              <a:rPr lang="en-US" altLang="en-US">
                <a:solidFill>
                  <a:schemeClr val="tx1"/>
                </a:solidFill>
                <a:latin typeface="Calibri" pitchFamily="34" charset="0"/>
              </a:rPr>
              <a:pPr/>
              <a:t>27</a:t>
            </a:fld>
            <a:endParaRPr lang="en-US" altLang="en-US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1458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57073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 altLang="en-US" dirty="0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757066" indent="-291179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64717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30604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96491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97D5F830-CE90-42CF-B7BB-E71B381C1547}" type="slidenum">
              <a:rPr lang="en-US" altLang="en-US">
                <a:solidFill>
                  <a:schemeClr val="tx1"/>
                </a:solidFill>
                <a:latin typeface="Calibri" pitchFamily="34" charset="0"/>
              </a:rPr>
              <a:pPr/>
              <a:t>28</a:t>
            </a:fld>
            <a:endParaRPr lang="en-US" altLang="en-US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3764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57073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 altLang="en-US" dirty="0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757066" indent="-291179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64717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30604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96491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B8E9EE78-F5E6-4EF3-9F2B-8611D236A538}" type="slidenum">
              <a:rPr lang="en-US" altLang="en-US">
                <a:solidFill>
                  <a:schemeClr val="tx1"/>
                </a:solidFill>
                <a:latin typeface="Calibri" pitchFamily="34" charset="0"/>
              </a:rPr>
              <a:pPr/>
              <a:t>29</a:t>
            </a:fld>
            <a:endParaRPr lang="en-US" altLang="en-US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006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57073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 altLang="en-US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757066" indent="-291179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64717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30604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96491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7740E8D8-DC12-4544-8C8B-68549864AD7F}" type="slidenum">
              <a:rPr lang="en-US" altLang="en-US">
                <a:solidFill>
                  <a:schemeClr val="tx1"/>
                </a:solidFill>
                <a:latin typeface="Calibri" pitchFamily="34" charset="0"/>
              </a:rPr>
              <a:pPr/>
              <a:t>30</a:t>
            </a:fld>
            <a:endParaRPr lang="en-US" altLang="en-US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3709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57073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altLang="en-US" dirty="0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757066" indent="-291179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64717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30604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96491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EB6CA5F5-B37F-437F-9DE8-F98EEFB39EF9}" type="slidenum">
              <a:rPr lang="en-US" altLang="en-US">
                <a:solidFill>
                  <a:schemeClr val="tx1"/>
                </a:solidFill>
                <a:latin typeface="Calibri" pitchFamily="34" charset="0"/>
              </a:rPr>
              <a:pPr/>
              <a:t>31</a:t>
            </a:fld>
            <a:endParaRPr lang="en-US" altLang="en-US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8256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57073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 altLang="en-US" dirty="0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757066" indent="-291179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64717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30604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96491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292DB7E7-95C2-410E-81F0-E2D4ACF4B167}" type="slidenum">
              <a:rPr lang="en-US" altLang="en-US">
                <a:solidFill>
                  <a:schemeClr val="tx1"/>
                </a:solidFill>
                <a:latin typeface="Calibri" pitchFamily="34" charset="0"/>
              </a:rPr>
              <a:pPr/>
              <a:t>32</a:t>
            </a:fld>
            <a:endParaRPr lang="en-US" altLang="en-US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1740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57073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 alt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757066" indent="-291179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64717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30604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96491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7F871BA3-22AE-4DFE-9338-1A2908E885AA}" type="slidenum">
              <a:rPr lang="en-US" altLang="en-US">
                <a:solidFill>
                  <a:schemeClr val="tx1"/>
                </a:solidFill>
                <a:latin typeface="Calibri" pitchFamily="34" charset="0"/>
              </a:rPr>
              <a:pPr/>
              <a:t>33</a:t>
            </a:fld>
            <a:endParaRPr lang="en-US" altLang="en-US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292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65887">
              <a:spcBef>
                <a:spcPct val="0"/>
              </a:spcBef>
              <a:buFontTx/>
              <a:buNone/>
            </a:pPr>
            <a:endParaRPr lang="en-US" altLang="en-US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757066" indent="-291179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64717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30604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96491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11F97911-8FFA-45E7-90EB-EEAF706C0620}" type="slidenum">
              <a:rPr lang="en-US" altLang="en-US">
                <a:solidFill>
                  <a:schemeClr val="tx1"/>
                </a:solidFill>
                <a:latin typeface="Calibri" pitchFamily="34" charset="0"/>
              </a:rPr>
              <a:pPr/>
              <a:t>3</a:t>
            </a:fld>
            <a:endParaRPr lang="en-US" alt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 rtlCol="0"/>
          <a:lstStyle/>
          <a:p>
            <a:pPr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1/25/15</a:t>
            </a:r>
          </a:p>
        </p:txBody>
      </p:sp>
    </p:spTree>
    <p:extLst>
      <p:ext uri="{BB962C8B-B14F-4D97-AF65-F5344CB8AC3E}">
        <p14:creationId xmlns:p14="http://schemas.microsoft.com/office/powerpoint/2010/main" val="23243190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57073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65887">
              <a:spcBef>
                <a:spcPct val="0"/>
              </a:spcBef>
              <a:defRPr/>
            </a:pPr>
            <a:endParaRPr lang="en-US" altLang="en-US" dirty="0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757066" indent="-291179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64717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30604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96491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A36DFD71-380E-438A-9C2A-88BC951A84F8}" type="slidenum">
              <a:rPr lang="en-US" altLang="en-US">
                <a:solidFill>
                  <a:schemeClr val="tx1"/>
                </a:solidFill>
                <a:latin typeface="Calibri" pitchFamily="34" charset="0"/>
              </a:rPr>
              <a:pPr/>
              <a:t>34</a:t>
            </a:fld>
            <a:endParaRPr lang="en-US" altLang="en-US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6300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57073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 altLang="en-US" dirty="0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757066" indent="-291179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64717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30604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96491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B67A3F81-E973-4BDA-AB2E-51EA5DF3E001}" type="slidenum">
              <a:rPr lang="en-US" altLang="en-US">
                <a:solidFill>
                  <a:schemeClr val="tx1"/>
                </a:solidFill>
                <a:latin typeface="Calibri" pitchFamily="34" charset="0"/>
              </a:rPr>
              <a:pPr/>
              <a:t>35</a:t>
            </a:fld>
            <a:endParaRPr lang="en-US" altLang="en-US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6046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57073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 altLang="en-US" dirty="0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757066" indent="-291179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64717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30604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96491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7F65A9C1-4941-4400-8FFD-3D6FD23A3542}" type="slidenum">
              <a:rPr lang="en-US" altLang="en-US">
                <a:solidFill>
                  <a:schemeClr val="tx1"/>
                </a:solidFill>
                <a:latin typeface="Calibri" pitchFamily="34" charset="0"/>
              </a:rPr>
              <a:pPr/>
              <a:t>37</a:t>
            </a:fld>
            <a:endParaRPr lang="en-US" altLang="en-US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8705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endParaRPr lang="en-US" altLang="en-US" dirty="0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2E58720-185D-48DB-9E6A-71D5EFED35F7}" type="slidenum">
              <a:rPr lang="en-US" altLang="en-US">
                <a:latin typeface="Calibri" panose="020F0502020204030204" pitchFamily="34" charset="0"/>
              </a:rPr>
              <a:pPr eaLnBrk="1" hangingPunct="1"/>
              <a:t>39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3068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defRPr/>
            </a:pPr>
            <a:endParaRPr lang="en-US" dirty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3447C86-A373-430C-9381-55729A8D7888}" type="slidenum">
              <a:rPr lang="en-US" altLang="en-US">
                <a:latin typeface="Calibri" panose="020F0502020204030204" pitchFamily="34" charset="0"/>
              </a:rPr>
              <a:pPr eaLnBrk="1" hangingPunct="1"/>
              <a:t>40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7653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sz="1300" dirty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3447C86-A373-430C-9381-55729A8D7888}" type="slidenum">
              <a:rPr lang="en-US" altLang="en-US">
                <a:latin typeface="Calibri" panose="020F0502020204030204" pitchFamily="34" charset="0"/>
              </a:rPr>
              <a:pPr eaLnBrk="1" hangingPunct="1"/>
              <a:t>41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4847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63D195E-CA3B-4DAE-B348-D189E193B0B5}" type="slidenum">
              <a:rPr lang="en-US" altLang="en-US">
                <a:latin typeface="Calibri" panose="020F0502020204030204" pitchFamily="34" charset="0"/>
              </a:rPr>
              <a:pPr eaLnBrk="1" hangingPunct="1"/>
              <a:t>42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0429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57073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232943" indent="-232943">
              <a:defRPr/>
            </a:pPr>
            <a:endParaRPr lang="en-US" altLang="en-US" i="0" dirty="0" smtClean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38652428" indent="-38186541"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4717" indent="-232943"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0604" indent="-232943"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6491" indent="-232943"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F8D216F-1EB0-4A32-A168-370C9DE5D9D1}" type="slidenum">
              <a:rPr lang="en-US" altLang="en-US">
                <a:solidFill>
                  <a:schemeClr val="tx1"/>
                </a:solidFill>
                <a:latin typeface="Calibri" pitchFamily="34" charset="0"/>
              </a:rPr>
              <a:pPr/>
              <a:t>44</a:t>
            </a:fld>
            <a:endParaRPr lang="en-US" altLang="en-US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6005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57073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eaLnBrk="1" hangingPunct="1">
              <a:defRPr/>
            </a:pPr>
            <a:endParaRPr lang="en-US" altLang="en-US" dirty="0" smtClean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38652428" indent="-38186541"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4717" indent="-232943"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0604" indent="-232943"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6491" indent="-232943"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6CAAEE7-2B1D-43CB-8713-9CC03169F5F6}" type="slidenum">
              <a:rPr lang="en-US" altLang="en-US">
                <a:solidFill>
                  <a:schemeClr val="tx1"/>
                </a:solidFill>
                <a:latin typeface="Calibri" pitchFamily="34" charset="0"/>
              </a:rPr>
              <a:pPr/>
              <a:t>45</a:t>
            </a:fld>
            <a:endParaRPr lang="en-US" altLang="en-US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8142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57073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38652428" indent="-38186541"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4717" indent="-232943"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0604" indent="-232943"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6491" indent="-232943"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1C13805-7533-4CA6-BFD2-AA8367ECDA0D}" type="slidenum">
              <a:rPr lang="en-US" altLang="en-US">
                <a:solidFill>
                  <a:schemeClr val="tx1"/>
                </a:solidFill>
                <a:latin typeface="Calibri" pitchFamily="34" charset="0"/>
              </a:rPr>
              <a:pPr/>
              <a:t>46</a:t>
            </a:fld>
            <a:endParaRPr lang="en-US" altLang="en-US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933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757066" indent="-291179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64717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30604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96491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124B0F5C-F42B-49E0-8AEA-093ECA8CC283}" type="slidenum">
              <a:rPr lang="en-US" altLang="en-US">
                <a:solidFill>
                  <a:schemeClr val="tx1"/>
                </a:solidFill>
                <a:latin typeface="Calibri" pitchFamily="34" charset="0"/>
              </a:rPr>
              <a:pPr/>
              <a:t>4</a:t>
            </a:fld>
            <a:endParaRPr lang="en-US" altLang="en-US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1650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2608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en-US" dirty="0" smtClean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38652428" indent="-38186541"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4717" indent="-232943"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0604" indent="-232943"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6491" indent="-232943"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71BE9D0-1671-4C67-B151-DF1EC7CD5F2E}" type="slidenum">
              <a:rPr lang="en-US" altLang="en-US">
                <a:solidFill>
                  <a:schemeClr val="tx1"/>
                </a:solidFill>
                <a:latin typeface="Calibri" pitchFamily="34" charset="0"/>
              </a:rPr>
              <a:pPr/>
              <a:t>47</a:t>
            </a:fld>
            <a:endParaRPr lang="en-US" altLang="en-US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85726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57073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en-US" dirty="0" smtClean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38652428" indent="-38186541"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4717" indent="-232943"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0604" indent="-232943"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6491" indent="-232943"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CD5E243-12E5-428C-9909-82A65B8A9592}" type="slidenum">
              <a:rPr lang="en-US" altLang="en-US">
                <a:solidFill>
                  <a:schemeClr val="tx1"/>
                </a:solidFill>
                <a:latin typeface="Calibri" pitchFamily="34" charset="0"/>
              </a:rPr>
              <a:pPr/>
              <a:t>48</a:t>
            </a:fld>
            <a:endParaRPr lang="en-US" altLang="en-US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10071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57073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eaLnBrk="1" hangingPunct="1">
              <a:defRPr/>
            </a:pPr>
            <a:endParaRPr lang="en-US" altLang="en-US" dirty="0" smtClean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38652428" indent="-38186541"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4717" indent="-232943"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0604" indent="-232943"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6491" indent="-232943"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EA176DA-1609-43FE-97CC-D470C18DBA3A}" type="slidenum">
              <a:rPr lang="en-US" altLang="en-US">
                <a:solidFill>
                  <a:schemeClr val="tx1"/>
                </a:solidFill>
                <a:latin typeface="Calibri" pitchFamily="34" charset="0"/>
              </a:rPr>
              <a:pPr/>
              <a:t>49</a:t>
            </a:fld>
            <a:endParaRPr lang="en-US" altLang="en-US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3541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57073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38652428" indent="-38186541"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4717" indent="-232943"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0604" indent="-232943"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6491" indent="-232943"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1B286CD-440E-4ECB-A43D-FB609D8ACFD8}" type="slidenum">
              <a:rPr lang="en-US" altLang="en-US">
                <a:solidFill>
                  <a:schemeClr val="tx1"/>
                </a:solidFill>
                <a:latin typeface="Calibri" pitchFamily="34" charset="0"/>
              </a:rPr>
              <a:pPr/>
              <a:t>50</a:t>
            </a:fld>
            <a:endParaRPr lang="en-US" altLang="en-US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88457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57073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38652428" indent="-38186541"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4717" indent="-232943"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0604" indent="-232943"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6491" indent="-232943"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B712EB9-A42C-4E7F-B41D-010BA6982A59}" type="slidenum">
              <a:rPr lang="en-US" altLang="en-US">
                <a:solidFill>
                  <a:schemeClr val="tx1"/>
                </a:solidFill>
                <a:latin typeface="Calibri" pitchFamily="34" charset="0"/>
              </a:rPr>
              <a:pPr/>
              <a:t>51</a:t>
            </a:fld>
            <a:endParaRPr lang="en-US" altLang="en-US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04463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57073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en-US" dirty="0" smtClean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38652428" indent="-38186541"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4717" indent="-232943"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0604" indent="-232943"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6491" indent="-232943"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12F5FA9-113F-4FFB-A2C6-382C5159AF88}" type="slidenum">
              <a:rPr lang="en-US" altLang="en-US">
                <a:solidFill>
                  <a:schemeClr val="tx1"/>
                </a:solidFill>
                <a:latin typeface="Calibri" pitchFamily="34" charset="0"/>
              </a:rPr>
              <a:pPr/>
              <a:t>52</a:t>
            </a:fld>
            <a:endParaRPr lang="en-US" altLang="en-US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06193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57073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38652428" indent="-38186541"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4717" indent="-232943"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0604" indent="-232943"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6491" indent="-232943"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B83C790-51AA-4597-AD1F-394A1D7555A3}" type="slidenum">
              <a:rPr lang="en-US" altLang="en-US">
                <a:solidFill>
                  <a:schemeClr val="tx1"/>
                </a:solidFill>
                <a:latin typeface="Calibri" pitchFamily="34" charset="0"/>
              </a:rPr>
              <a:pPr/>
              <a:t>53</a:t>
            </a:fld>
            <a:endParaRPr lang="en-US" altLang="en-US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71377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57073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38652428" indent="-38186541"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4717" indent="-232943"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0604" indent="-232943"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6491" indent="-232943"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218CD96-3501-44BF-95DF-3DB1B20BB04D}" type="slidenum">
              <a:rPr lang="en-US" altLang="en-US">
                <a:solidFill>
                  <a:schemeClr val="tx1"/>
                </a:solidFill>
                <a:latin typeface="Calibri" pitchFamily="34" charset="0"/>
              </a:rPr>
              <a:pPr/>
              <a:t>54</a:t>
            </a:fld>
            <a:endParaRPr lang="en-US" altLang="en-US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3430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260850"/>
            <a:ext cx="5608320" cy="41833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1100" i="0" dirty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F1646C4-0FD6-476B-B01D-8C82C0ACB5F7}" type="slidenum">
              <a:rPr lang="en-US" altLang="en-US">
                <a:latin typeface="Calibri" panose="020F0502020204030204" pitchFamily="34" charset="0"/>
              </a:rPr>
              <a:pPr eaLnBrk="1" hangingPunct="1"/>
              <a:t>55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13645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D6D4FEA-D3FE-453F-B008-AEB5AF90F264}" type="slidenum">
              <a:rPr lang="en-US" altLang="en-US">
                <a:latin typeface="Calibri" panose="020F0502020204030204" pitchFamily="34" charset="0"/>
              </a:rPr>
              <a:pPr eaLnBrk="1" hangingPunct="1"/>
              <a:t>56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0035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2688" y="698500"/>
            <a:ext cx="4646612" cy="3484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9418" y="4414177"/>
            <a:ext cx="5611566" cy="41833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260" tIns="46132" rIns="92260" bIns="46132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10452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57073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 alt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757066" indent="-291179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64717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30604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96491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3F1CD5DC-921B-4F14-9054-0B4E6DF9DF2D}" type="slidenum">
              <a:rPr lang="en-US" altLang="en-US">
                <a:solidFill>
                  <a:schemeClr val="tx1"/>
                </a:solidFill>
                <a:latin typeface="Calibri" pitchFamily="34" charset="0"/>
              </a:rPr>
              <a:pPr/>
              <a:t>7</a:t>
            </a:fld>
            <a:endParaRPr lang="en-US" altLang="en-US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86216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08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57073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alt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757066" indent="-291179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64717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30604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96491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1BFAA028-E201-4149-971F-38CB6AC604A4}" type="slidenum">
              <a:rPr lang="en-US" altLang="en-US">
                <a:solidFill>
                  <a:schemeClr val="tx1"/>
                </a:solidFill>
                <a:latin typeface="Calibri" pitchFamily="34" charset="0"/>
              </a:rPr>
              <a:pPr/>
              <a:t>8</a:t>
            </a:fld>
            <a:endParaRPr lang="en-US" altLang="en-US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055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57073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/>
          <a:p>
            <a:pPr defTabSz="465887">
              <a:defRPr/>
            </a:pPr>
            <a:endParaRPr lang="en-US" alt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757066" indent="-291179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64717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30604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96491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BA005B9C-393C-4A0B-8809-7DF7E0675DC8}" type="slidenum">
              <a:rPr lang="en-US" altLang="en-US">
                <a:solidFill>
                  <a:schemeClr val="tx1"/>
                </a:solidFill>
                <a:latin typeface="Calibri" pitchFamily="34" charset="0"/>
              </a:rPr>
              <a:pPr/>
              <a:t>9</a:t>
            </a:fld>
            <a:endParaRPr lang="en-US" altLang="en-US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75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57073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 alt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757066" indent="-291179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64717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30604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96491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A085A657-00A7-46E0-95C1-E0FECB682AA6}" type="slidenum">
              <a:rPr lang="en-US" altLang="en-US">
                <a:solidFill>
                  <a:schemeClr val="tx1"/>
                </a:solidFill>
                <a:latin typeface="Calibri" pitchFamily="34" charset="0"/>
              </a:rPr>
              <a:pPr/>
              <a:t>10</a:t>
            </a:fld>
            <a:endParaRPr lang="en-US" altLang="en-US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100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57073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 alt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757066" indent="-291179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64717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30604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96491" indent="-232943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846E855C-7C9A-4B16-8BAC-34DCFB9ADB4A}" type="slidenum">
              <a:rPr lang="en-US" altLang="en-US">
                <a:solidFill>
                  <a:schemeClr val="tx1"/>
                </a:solidFill>
                <a:latin typeface="Calibri" pitchFamily="34" charset="0"/>
              </a:rPr>
              <a:pPr/>
              <a:t>11</a:t>
            </a:fld>
            <a:endParaRPr lang="en-US" altLang="en-US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823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iddle BG"/>
          <p:cNvSpPr/>
          <p:nvPr/>
        </p:nvSpPr>
        <p:spPr>
          <a:xfrm>
            <a:off x="0" y="2680854"/>
            <a:ext cx="9144000" cy="241958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ooter"/>
          <p:cNvSpPr/>
          <p:nvPr/>
        </p:nvSpPr>
        <p:spPr>
          <a:xfrm>
            <a:off x="0" y="5105400"/>
            <a:ext cx="9159240" cy="1752600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ubTitle Back"/>
          <p:cNvSpPr/>
          <p:nvPr/>
        </p:nvSpPr>
        <p:spPr>
          <a:xfrm>
            <a:off x="4176712" y="4545808"/>
            <a:ext cx="4967288" cy="18288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724400" y="4876800"/>
            <a:ext cx="4343400" cy="11430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Webinar Subtitle</a:t>
            </a:r>
            <a:endParaRPr lang="en-US" dirty="0"/>
          </a:p>
        </p:txBody>
      </p:sp>
      <p:pic>
        <p:nvPicPr>
          <p:cNvPr id="2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76" y="4419600"/>
            <a:ext cx="186537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70881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381000" y="860595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Welcome</a:t>
            </a:r>
            <a:r>
              <a:rPr lang="en-US" sz="2000" b="1" baseline="0" dirty="0" smtClean="0">
                <a:solidFill>
                  <a:schemeClr val="bg1"/>
                </a:solidFill>
              </a:rPr>
              <a:t> to </a:t>
            </a:r>
            <a:r>
              <a:rPr lang="en-US" sz="2000" b="1" dirty="0" smtClean="0">
                <a:solidFill>
                  <a:schemeClr val="bg1"/>
                </a:solidFill>
              </a:rPr>
              <a:t>Workforce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3</a:t>
            </a:r>
            <a:r>
              <a:rPr lang="en-US" sz="2000" b="1" baseline="0" dirty="0" smtClean="0">
                <a:solidFill>
                  <a:schemeClr val="bg1"/>
                </a:solidFill>
              </a:rPr>
              <a:t> One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13" name="Header"/>
          <p:cNvGrpSpPr/>
          <p:nvPr/>
        </p:nvGrpSpPr>
        <p:grpSpPr>
          <a:xfrm>
            <a:off x="2894" y="-145473"/>
            <a:ext cx="9144000" cy="2819400"/>
            <a:chOff x="0" y="0"/>
            <a:chExt cx="9144000" cy="28194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9144000" cy="2667000"/>
            </a:xfrm>
            <a:prstGeom prst="rect">
              <a:avLst/>
            </a:prstGeom>
            <a:solidFill>
              <a:schemeClr val="accent1">
                <a:lumMod val="7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2667000"/>
              <a:ext cx="91440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 userDrawn="1"/>
        </p:nvGrpSpPr>
        <p:grpSpPr>
          <a:xfrm>
            <a:off x="2124740" y="4556760"/>
            <a:ext cx="2218660" cy="501112"/>
            <a:chOff x="2124740" y="4561840"/>
            <a:chExt cx="2218660" cy="501112"/>
          </a:xfrm>
        </p:grpSpPr>
        <p:sp>
          <p:nvSpPr>
            <p:cNvPr id="14" name="TextBox 13"/>
            <p:cNvSpPr txBox="1"/>
            <p:nvPr userDrawn="1"/>
          </p:nvSpPr>
          <p:spPr>
            <a:xfrm>
              <a:off x="2590800" y="4572000"/>
              <a:ext cx="175260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i="1" kern="800" spc="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U.S. Department</a:t>
              </a:r>
              <a:r>
                <a:rPr lang="en-US" sz="900" b="1" i="1" kern="800" spc="0" baseline="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of Labor</a:t>
              </a:r>
            </a:p>
            <a:p>
              <a:pPr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0" i="1" kern="800" spc="0" baseline="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Employment and Training Administration</a:t>
              </a:r>
              <a:endParaRPr lang="en-US" sz="900" b="0" i="1" kern="800" spc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740" y="4561840"/>
              <a:ext cx="501112" cy="50111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6200" y="2869408"/>
            <a:ext cx="8991600" cy="1676400"/>
          </a:xfrm>
          <a:prstGeom prst="rect">
            <a:avLst/>
          </a:prstGeom>
        </p:spPr>
        <p:txBody>
          <a:bodyPr>
            <a:normAutofit/>
            <a:scene3d>
              <a:camera prst="perspectiveAbove"/>
              <a:lightRig rig="threePt" dir="t"/>
            </a:scene3d>
          </a:bodyPr>
          <a:lstStyle>
            <a:lvl1pPr>
              <a:defRPr sz="3200" b="1" cap="none" spc="0" baseline="0">
                <a:ln w="17780" cmpd="sng">
                  <a:noFill/>
                  <a:prstDash val="solid"/>
                  <a:miter lim="800000"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Webinar Title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 P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/>
          <p:cNvSpPr>
            <a:spLocks noGrp="1"/>
          </p:cNvSpPr>
          <p:nvPr>
            <p:ph sz="quarter" idx="11"/>
          </p:nvPr>
        </p:nvSpPr>
        <p:spPr>
          <a:xfrm>
            <a:off x="914400" y="1828800"/>
            <a:ext cx="7696200" cy="403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1066800" y="762000"/>
            <a:ext cx="7543800" cy="762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695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1371600" y="719137"/>
            <a:ext cx="7239000" cy="838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tabLst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8458200" y="655320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fld id="{73F950EE-C931-4542-ABE1-CAD83977104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14400" y="1676400"/>
            <a:ext cx="7696200" cy="44196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968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56" userDrawn="1">
          <p15:clr>
            <a:srgbClr val="FBAE40"/>
          </p15:clr>
        </p15:guide>
        <p15:guide id="2" pos="5424" userDrawn="1">
          <p15:clr>
            <a:srgbClr val="FBAE40"/>
          </p15:clr>
        </p15:guide>
        <p15:guide id="3" orient="horz" pos="76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2800" baseline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2133600" cy="365125"/>
          </a:xfrm>
        </p:spPr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 anchorCtr="1"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cap="none" spc="0" baseline="0" dirty="0">
                <a:ln w="12700">
                  <a:noFill/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Webinar Title Here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066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 Page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/>
          <p:cNvSpPr>
            <a:spLocks noGrp="1"/>
          </p:cNvSpPr>
          <p:nvPr>
            <p:ph sz="quarter" idx="11"/>
          </p:nvPr>
        </p:nvSpPr>
        <p:spPr>
          <a:xfrm>
            <a:off x="914400" y="1828800"/>
            <a:ext cx="7696200" cy="4038600"/>
          </a:xfrm>
          <a:prstGeom prst="rect">
            <a:avLst/>
          </a:prstGeom>
        </p:spPr>
        <p:txBody>
          <a:bodyPr/>
          <a:lstStyle>
            <a:lvl1pPr marL="457200" indent="-350838" defTabSz="854075">
              <a:buFont typeface="Arial" panose="020B0604020202020204" pitchFamily="34" charset="0"/>
              <a:buChar char="•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1066800" y="762000"/>
            <a:ext cx="7543800" cy="762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4068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BG Accent 1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7609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#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3246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5B75F7A-516D-4850-9A30-35A47BF649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400800"/>
            <a:ext cx="984849" cy="48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716" r:id="rId9"/>
    <p:sldLayoutId id="2147483717" r:id="rId10"/>
    <p:sldLayoutId id="2147483718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 cap="none" spc="0">
          <a:ln w="12700">
            <a:solidFill>
              <a:schemeClr val="tx2">
                <a:satMod val="155000"/>
              </a:schemeClr>
            </a:solidFill>
            <a:prstDash val="solid"/>
          </a:ln>
          <a:solidFill>
            <a:schemeClr val="bg1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32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–"/>
        <a:defRPr sz="2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–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»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1.xls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package" Target="../embeddings/Microsoft_Excel_Worksheet2.xls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3.xls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Excel_Worksheet4.xlsx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4.png"/><Relationship Id="rId4" Type="http://schemas.openxmlformats.org/officeDocument/2006/relationships/package" Target="../embeddings/Microsoft_Excel_Worksheet5.xlsx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Excel_Worksheet6.xlsx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workforce3one.org/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819400"/>
            <a:ext cx="8458200" cy="1676400"/>
          </a:xfrm>
        </p:spPr>
        <p:txBody>
          <a:bodyPr/>
          <a:lstStyle/>
          <a:p>
            <a:r>
              <a:rPr lang="en-US" altLang="en-US" dirty="0"/>
              <a:t>Budget Controls </a:t>
            </a:r>
            <a:br>
              <a:rPr lang="en-US" altLang="en-US" dirty="0"/>
            </a:br>
            <a:r>
              <a:rPr lang="en-US" altLang="en-US" dirty="0"/>
              <a:t>for Program Effectiveness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572000"/>
            <a:ext cx="4953000" cy="1752600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18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Webinar Date: </a:t>
            </a:r>
            <a:r>
              <a:rPr lang="en-US" sz="1800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ea typeface="+mj-ea"/>
              </a:rPr>
              <a:t>Thursday, July 16, 2015</a:t>
            </a:r>
          </a:p>
          <a:p>
            <a:pPr algn="l">
              <a:spcBef>
                <a:spcPts val="300"/>
              </a:spcBef>
            </a:pPr>
            <a:r>
              <a:rPr lang="en-US" sz="1800" i="1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Presented by:</a:t>
            </a:r>
          </a:p>
          <a:p>
            <a:pPr algn="l">
              <a:spcBef>
                <a:spcPts val="300"/>
              </a:spcBef>
            </a:pPr>
            <a:r>
              <a:rPr lang="en-US" sz="1800" dirty="0" smtClean="0">
                <a:solidFill>
                  <a:srgbClr val="C00000"/>
                </a:solidFill>
              </a:rPr>
              <a:t>Office </a:t>
            </a:r>
            <a:r>
              <a:rPr lang="en-US" sz="1800" dirty="0">
                <a:solidFill>
                  <a:srgbClr val="C00000"/>
                </a:solidFill>
              </a:rPr>
              <a:t>of Grants Management</a:t>
            </a:r>
          </a:p>
          <a:p>
            <a:pPr algn="l">
              <a:spcAft>
                <a:spcPts val="0"/>
              </a:spcAft>
            </a:pPr>
            <a:r>
              <a:rPr lang="en-US" sz="16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U.S</a:t>
            </a:r>
            <a:r>
              <a:rPr lang="en-US" sz="1600" dirty="0">
                <a:ln w="17780" cmpd="sng">
                  <a:noFill/>
                  <a:prstDash val="solid"/>
                  <a:miter lim="800000"/>
                </a:ln>
                <a:ea typeface="+mj-ea"/>
              </a:rPr>
              <a:t>. </a:t>
            </a:r>
            <a:r>
              <a:rPr lang="en-US" sz="16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Department of Labor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Employment </a:t>
            </a:r>
            <a:r>
              <a:rPr lang="en-US" sz="1600" dirty="0">
                <a:ln w="17780" cmpd="sng">
                  <a:noFill/>
                  <a:prstDash val="solid"/>
                  <a:miter lim="800000"/>
                </a:ln>
                <a:ea typeface="+mj-ea"/>
              </a:rPr>
              <a:t>and </a:t>
            </a:r>
            <a:r>
              <a:rPr lang="en-US" sz="16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Training Administration </a:t>
            </a:r>
            <a:endParaRPr lang="en-US" sz="1600" dirty="0">
              <a:ln w="17780" cmpd="sng">
                <a:noFill/>
                <a:prstDash val="solid"/>
                <a:miter lim="800000"/>
              </a:ln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4"/>
          <p:cNvSpPr>
            <a:spLocks noGrp="1"/>
          </p:cNvSpPr>
          <p:nvPr>
            <p:ph sz="quarter" idx="11"/>
          </p:nvPr>
        </p:nvSpPr>
        <p:spPr bwMode="auto"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1" indent="0" eaLnBrk="1" hangingPunct="1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US" altLang="en-US" sz="2400" dirty="0" smtClean="0"/>
              <a:t>Several </a:t>
            </a:r>
            <a:r>
              <a:rPr lang="en-US" altLang="en-US" sz="2400" dirty="0"/>
              <a:t>DOL exceptions at 2 CFR </a:t>
            </a:r>
            <a:r>
              <a:rPr lang="en-US" altLang="en-US" sz="2400" dirty="0" smtClean="0"/>
              <a:t>2900.9-12</a:t>
            </a:r>
          </a:p>
          <a:p>
            <a:pPr marL="342900" lvl="1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2900.9 Revision of budget and program plans.</a:t>
            </a:r>
          </a:p>
          <a:p>
            <a:pPr marL="742950" lvl="2" indent="-342900" eaLnBrk="1" hangingPunct="1">
              <a:spcBef>
                <a:spcPts val="600"/>
              </a:spcBef>
              <a:buFont typeface="Arial" panose="020B0604020202020204" pitchFamily="34" charset="0"/>
              <a:buChar char="–"/>
              <a:defRPr/>
            </a:pPr>
            <a:r>
              <a:rPr lang="en-US" altLang="en-US" dirty="0" smtClean="0"/>
              <a:t>Award </a:t>
            </a:r>
            <a:r>
              <a:rPr lang="en-US" altLang="en-US" dirty="0"/>
              <a:t>does not constitute prior approval of those items requiring prior approval</a:t>
            </a:r>
          </a:p>
          <a:p>
            <a:pPr marL="457200" lvl="1" indent="-45720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2900.10  Prior approval requests. </a:t>
            </a:r>
          </a:p>
          <a:p>
            <a:pPr marL="857250" lvl="2" indent="-457200" eaLnBrk="1" hangingPunct="1">
              <a:spcBef>
                <a:spcPts val="600"/>
              </a:spcBef>
              <a:buFont typeface="Arial" panose="020B0604020202020204" pitchFamily="34" charset="0"/>
              <a:buChar char="–"/>
              <a:defRPr/>
            </a:pPr>
            <a:r>
              <a:rPr lang="en-US" altLang="en-US" dirty="0"/>
              <a:t>Must request prior approval actions at least 30 days prior to the effective date of the requested action</a:t>
            </a:r>
          </a:p>
        </p:txBody>
      </p:sp>
      <p:sp>
        <p:nvSpPr>
          <p:cNvPr id="30723" name="Text Placeholder 1"/>
          <p:cNvSpPr>
            <a:spLocks noGrp="1"/>
          </p:cNvSpPr>
          <p:nvPr>
            <p:ph type="body" sz="quarter" idx="12"/>
          </p:nvPr>
        </p:nvSpPr>
        <p:spPr bwMode="auto">
          <a:xfrm>
            <a:off x="1066800" y="13138"/>
            <a:ext cx="7543800" cy="198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Uniform Guidance-DOL Exception</a:t>
            </a:r>
          </a:p>
        </p:txBody>
      </p:sp>
    </p:spTree>
    <p:extLst>
      <p:ext uri="{BB962C8B-B14F-4D97-AF65-F5344CB8AC3E}">
        <p14:creationId xmlns:p14="http://schemas.microsoft.com/office/powerpoint/2010/main" val="33070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4"/>
          <p:cNvSpPr>
            <a:spLocks noGrp="1"/>
          </p:cNvSpPr>
          <p:nvPr>
            <p:ph sz="quarter" idx="11"/>
          </p:nvPr>
        </p:nvSpPr>
        <p:spPr bwMode="auto"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lvl="1" indent="0" eaLnBrk="1" hangingPunct="1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US" altLang="en-US" sz="2400" dirty="0"/>
              <a:t>2900.11  Revision of budget and program plans including extension of the period of performance</a:t>
            </a:r>
          </a:p>
          <a:p>
            <a:pPr marL="571500" lvl="1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Must request prior approval for an extension to the period of performance </a:t>
            </a:r>
          </a:p>
          <a:p>
            <a:pPr marL="0" lvl="1" indent="0" eaLnBrk="1" hangingPunct="1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US" altLang="en-US" sz="2400" dirty="0"/>
              <a:t>2900.12  Revision of budget and program plans approval from Grant Officers.</a:t>
            </a:r>
          </a:p>
          <a:p>
            <a:pPr marL="571500" lvl="1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Unless otherwise noted in the Grant Agreement, prior written approval must come from the Grant Officer (</a:t>
            </a:r>
            <a:r>
              <a:rPr lang="en-US" altLang="en-US" sz="2400" dirty="0" smtClean="0"/>
              <a:t>See 200.308(d</a:t>
            </a:r>
            <a:r>
              <a:rPr lang="en-US" altLang="en-US" sz="2400" dirty="0"/>
              <a:t>))</a:t>
            </a:r>
          </a:p>
        </p:txBody>
      </p:sp>
      <p:sp>
        <p:nvSpPr>
          <p:cNvPr id="32771" name="Text Placeholder 1"/>
          <p:cNvSpPr>
            <a:spLocks noGrp="1"/>
          </p:cNvSpPr>
          <p:nvPr>
            <p:ph type="body" sz="quarter" idx="12"/>
          </p:nvPr>
        </p:nvSpPr>
        <p:spPr bwMode="auto">
          <a:xfrm>
            <a:off x="1066800" y="28903"/>
            <a:ext cx="7543800" cy="198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Uniform Guidance-DOL Exception (2)</a:t>
            </a:r>
          </a:p>
        </p:txBody>
      </p:sp>
    </p:spTree>
    <p:extLst>
      <p:ext uri="{BB962C8B-B14F-4D97-AF65-F5344CB8AC3E}">
        <p14:creationId xmlns:p14="http://schemas.microsoft.com/office/powerpoint/2010/main" val="279029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81400"/>
            <a:ext cx="2670175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Content Placeholder 4"/>
          <p:cNvSpPr>
            <a:spLocks noGrp="1"/>
          </p:cNvSpPr>
          <p:nvPr>
            <p:ph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buFontTx/>
              <a:buChar char="•"/>
            </a:pPr>
            <a:r>
              <a:rPr lang="en-US" altLang="en-US" sz="2400" smtClean="0"/>
              <a:t>Required budget format</a:t>
            </a:r>
          </a:p>
          <a:p>
            <a:pPr lvl="1" defTabSz="854075" eaLnBrk="1" hangingPunct="1"/>
            <a:r>
              <a:rPr lang="en-US" altLang="en-US" sz="2400" smtClean="0"/>
              <a:t>As contained in the grant agreement</a:t>
            </a:r>
          </a:p>
          <a:p>
            <a:pPr marL="342900" indent="-342900" eaLnBrk="1" hangingPunct="1">
              <a:buFontTx/>
              <a:buChar char="•"/>
            </a:pPr>
            <a:r>
              <a:rPr lang="en-US" altLang="en-US" sz="2400" smtClean="0"/>
              <a:t>Assists to ensure budget controls in place</a:t>
            </a:r>
          </a:p>
          <a:p>
            <a:pPr lvl="1" defTabSz="854075" eaLnBrk="1" hangingPunct="1"/>
            <a:r>
              <a:rPr lang="en-US" altLang="en-US" sz="2400" smtClean="0"/>
              <a:t>By object class as linked to recipient expenditure records</a:t>
            </a:r>
          </a:p>
        </p:txBody>
      </p:sp>
      <p:sp>
        <p:nvSpPr>
          <p:cNvPr id="34820" name="Text Placeholder 1"/>
          <p:cNvSpPr>
            <a:spLocks noGrp="1"/>
          </p:cNvSpPr>
          <p:nvPr>
            <p:ph type="body" sz="quarter" idx="12"/>
          </p:nvPr>
        </p:nvSpPr>
        <p:spPr bwMode="auto">
          <a:xfrm>
            <a:off x="1066800" y="257175"/>
            <a:ext cx="7543800" cy="1390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 Standard Form 424A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 (SF-424A)</a:t>
            </a:r>
          </a:p>
        </p:txBody>
      </p:sp>
    </p:spTree>
    <p:extLst>
      <p:ext uri="{BB962C8B-B14F-4D97-AF65-F5344CB8AC3E}">
        <p14:creationId xmlns:p14="http://schemas.microsoft.com/office/powerpoint/2010/main" val="188197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4"/>
          <p:cNvSpPr>
            <a:spLocks noGrp="1"/>
          </p:cNvSpPr>
          <p:nvPr>
            <p:ph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45000"/>
              </a:spcBef>
              <a:buFontTx/>
              <a:buChar char="•"/>
            </a:pPr>
            <a:r>
              <a:rPr lang="en-US" altLang="en-US" sz="2400" smtClean="0"/>
              <a:t>Clearly written narrative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45000"/>
              </a:spcBef>
              <a:buFontTx/>
              <a:buChar char="•"/>
            </a:pPr>
            <a:r>
              <a:rPr lang="en-US" altLang="en-US" sz="2400" smtClean="0"/>
              <a:t>Links appropriate resources to meet project objectives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45000"/>
              </a:spcBef>
              <a:buFontTx/>
              <a:buChar char="•"/>
            </a:pPr>
            <a:r>
              <a:rPr lang="en-US" altLang="en-US" sz="2400" smtClean="0"/>
              <a:t>Budget in line with resources requested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45000"/>
              </a:spcBef>
              <a:buFontTx/>
              <a:buChar char="•"/>
            </a:pPr>
            <a:r>
              <a:rPr lang="en-US" altLang="en-US" sz="2400" smtClean="0"/>
              <a:t>Qualifications of key staff sufficient to assure proper direction, management and completion of the project</a:t>
            </a:r>
          </a:p>
        </p:txBody>
      </p:sp>
      <p:sp>
        <p:nvSpPr>
          <p:cNvPr id="36867" name="Text Placeholder 1"/>
          <p:cNvSpPr>
            <a:spLocks noGrp="1"/>
          </p:cNvSpPr>
          <p:nvPr>
            <p:ph type="body" sz="quarter" idx="12"/>
          </p:nvPr>
        </p:nvSpPr>
        <p:spPr bwMode="auto">
          <a:xfrm>
            <a:off x="1295400" y="304800"/>
            <a:ext cx="75438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 Budget Narrative</a:t>
            </a:r>
          </a:p>
        </p:txBody>
      </p:sp>
    </p:spTree>
    <p:extLst>
      <p:ext uri="{BB962C8B-B14F-4D97-AF65-F5344CB8AC3E}">
        <p14:creationId xmlns:p14="http://schemas.microsoft.com/office/powerpoint/2010/main" val="98551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BUDGET PURPOSE AND </a:t>
            </a:r>
            <a:br>
              <a:rPr lang="en-US" altLang="en-US" dirty="0"/>
            </a:br>
            <a:r>
              <a:rPr lang="en-US" altLang="en-US" dirty="0"/>
              <a:t>PREPARATION</a:t>
            </a:r>
            <a:br>
              <a:rPr lang="en-US" alt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82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4"/>
          <p:cNvSpPr>
            <a:spLocks noGrp="1"/>
          </p:cNvSpPr>
          <p:nvPr>
            <p:ph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342900" indent="-342900" eaLnBrk="1" hangingPunct="1">
              <a:spcBef>
                <a:spcPts val="600"/>
              </a:spcBef>
              <a:buFontTx/>
              <a:buChar char="•"/>
            </a:pPr>
            <a:r>
              <a:rPr lang="en-US" altLang="en-US" sz="2400" smtClean="0"/>
              <a:t>Quantify planned actions &amp; activities</a:t>
            </a:r>
          </a:p>
          <a:p>
            <a:pPr marL="342900" indent="-342900" eaLnBrk="1" hangingPunct="1">
              <a:spcBef>
                <a:spcPts val="600"/>
              </a:spcBef>
              <a:buFontTx/>
              <a:buChar char="•"/>
            </a:pPr>
            <a:r>
              <a:rPr lang="en-US" altLang="en-US" sz="2400" smtClean="0"/>
              <a:t>Facilitate communication</a:t>
            </a:r>
          </a:p>
          <a:p>
            <a:pPr lvl="1" defTabSz="854075" eaLnBrk="1" hangingPunct="1">
              <a:spcBef>
                <a:spcPts val="600"/>
              </a:spcBef>
            </a:pPr>
            <a:r>
              <a:rPr lang="en-US" altLang="en-US" sz="2400" smtClean="0"/>
              <a:t>Including program and fiscal staff and management</a:t>
            </a:r>
          </a:p>
          <a:p>
            <a:pPr marL="342900" indent="-342900" eaLnBrk="1" hangingPunct="1">
              <a:spcBef>
                <a:spcPts val="600"/>
              </a:spcBef>
              <a:buFontTx/>
              <a:buChar char="•"/>
            </a:pPr>
            <a:r>
              <a:rPr lang="en-US" altLang="en-US" sz="2400" smtClean="0"/>
              <a:t>Allocate resources</a:t>
            </a:r>
          </a:p>
          <a:p>
            <a:pPr marL="342900" indent="-342900" eaLnBrk="1" hangingPunct="1">
              <a:spcBef>
                <a:spcPts val="600"/>
              </a:spcBef>
              <a:buFontTx/>
              <a:buChar char="•"/>
            </a:pPr>
            <a:r>
              <a:rPr lang="en-US" altLang="en-US" sz="2400" smtClean="0"/>
              <a:t>Benchmark in comparing actual results</a:t>
            </a:r>
          </a:p>
          <a:p>
            <a:pPr marL="342900" indent="-342900" eaLnBrk="1" hangingPunct="1">
              <a:spcBef>
                <a:spcPts val="600"/>
              </a:spcBef>
              <a:buFontTx/>
              <a:buChar char="•"/>
            </a:pPr>
            <a:r>
              <a:rPr lang="en-US" altLang="en-US" sz="2400" smtClean="0"/>
              <a:t>Basis for evaluating and improving performance</a:t>
            </a:r>
          </a:p>
          <a:p>
            <a:pPr marL="342900" indent="-342900" eaLnBrk="1" hangingPunct="1">
              <a:spcBef>
                <a:spcPts val="600"/>
              </a:spcBef>
              <a:buFontTx/>
              <a:buChar char="•"/>
            </a:pPr>
            <a:r>
              <a:rPr lang="en-US" altLang="en-US" sz="2400" smtClean="0"/>
              <a:t>Basis for course correction</a:t>
            </a:r>
          </a:p>
        </p:txBody>
      </p:sp>
      <p:sp>
        <p:nvSpPr>
          <p:cNvPr id="40963" name="Text Placeholder 1"/>
          <p:cNvSpPr>
            <a:spLocks noGrp="1"/>
          </p:cNvSpPr>
          <p:nvPr>
            <p:ph type="body" sz="quarter" idx="12"/>
          </p:nvPr>
        </p:nvSpPr>
        <p:spPr bwMode="auto">
          <a:xfrm>
            <a:off x="1143000" y="381000"/>
            <a:ext cx="7543800" cy="777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 Budget Purposes</a:t>
            </a:r>
          </a:p>
        </p:txBody>
      </p:sp>
    </p:spTree>
    <p:extLst>
      <p:ext uri="{BB962C8B-B14F-4D97-AF65-F5344CB8AC3E}">
        <p14:creationId xmlns:p14="http://schemas.microsoft.com/office/powerpoint/2010/main" val="121783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Placeholder 1"/>
          <p:cNvSpPr>
            <a:spLocks noGrp="1"/>
          </p:cNvSpPr>
          <p:nvPr>
            <p:ph type="body" sz="quarter" idx="12"/>
          </p:nvPr>
        </p:nvSpPr>
        <p:spPr bwMode="auto">
          <a:xfrm>
            <a:off x="1143000" y="304800"/>
            <a:ext cx="7543800" cy="854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solidFill>
                  <a:srgbClr val="FFFFFF"/>
                </a:solidFill>
              </a:rPr>
              <a:t>SF-424A Budget Categories</a:t>
            </a:r>
            <a:endParaRPr lang="en-US" altLang="en-US" dirty="0" smtClean="0"/>
          </a:p>
        </p:txBody>
      </p:sp>
      <p:graphicFrame>
        <p:nvGraphicFramePr>
          <p:cNvPr id="43011" name="Object 11"/>
          <p:cNvGraphicFramePr>
            <a:graphicFrameLocks noChangeAspect="1"/>
          </p:cNvGraphicFramePr>
          <p:nvPr/>
        </p:nvGraphicFramePr>
        <p:xfrm>
          <a:off x="473075" y="1752600"/>
          <a:ext cx="8128000" cy="512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Worksheet" r:id="rId4" imgW="5303520" imgH="3345141" progId="Excel.Sheet.12">
                  <p:embed/>
                </p:oleObj>
              </mc:Choice>
              <mc:Fallback>
                <p:oleObj name="Worksheet" r:id="rId4" imgW="5303520" imgH="3345141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" y="1752600"/>
                        <a:ext cx="8128000" cy="512603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651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4"/>
          <p:cNvSpPr>
            <a:spLocks noGrp="1"/>
          </p:cNvSpPr>
          <p:nvPr>
            <p:ph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buFontTx/>
              <a:buChar char="•"/>
            </a:pPr>
            <a:r>
              <a:rPr lang="en-US" altLang="en-US" sz="2400" smtClean="0"/>
              <a:t>Administrative costs</a:t>
            </a:r>
          </a:p>
          <a:p>
            <a:pPr marL="342900" indent="-342900" eaLnBrk="1" hangingPunct="1">
              <a:buFontTx/>
              <a:buChar char="•"/>
            </a:pPr>
            <a:r>
              <a:rPr lang="en-US" altLang="en-US" sz="2400" smtClean="0"/>
              <a:t>Program costs</a:t>
            </a:r>
          </a:p>
          <a:p>
            <a:pPr marL="342900" indent="-342900" eaLnBrk="1" hangingPunct="1">
              <a:buFontTx/>
              <a:buChar char="•"/>
            </a:pPr>
            <a:r>
              <a:rPr lang="en-US" altLang="en-US" sz="2400" smtClean="0"/>
              <a:t>Cost limitations</a:t>
            </a:r>
          </a:p>
          <a:p>
            <a:pPr marL="342900" lvl="1" indent="-342900" defTabSz="854075" eaLnBrk="1" hangingPunct="1"/>
            <a:r>
              <a:rPr lang="en-US" altLang="en-US" sz="2400" smtClean="0"/>
              <a:t>E.g., support costs</a:t>
            </a:r>
          </a:p>
          <a:p>
            <a:pPr marL="342900" indent="-342900" eaLnBrk="1" hangingPunct="1">
              <a:buFontTx/>
              <a:buChar char="•"/>
            </a:pPr>
            <a:r>
              <a:rPr lang="en-US" altLang="en-US" sz="2400" smtClean="0"/>
              <a:t>Match requirements</a:t>
            </a:r>
          </a:p>
          <a:p>
            <a:pPr marL="342900" indent="-342900" eaLnBrk="1" hangingPunct="1">
              <a:buFontTx/>
              <a:buChar char="•"/>
            </a:pPr>
            <a:r>
              <a:rPr lang="en-US" altLang="en-US" sz="2400" smtClean="0"/>
              <a:t>Direct costs</a:t>
            </a:r>
          </a:p>
          <a:p>
            <a:pPr marL="342900" indent="-342900" eaLnBrk="1" hangingPunct="1">
              <a:buFontTx/>
              <a:buChar char="•"/>
            </a:pPr>
            <a:r>
              <a:rPr lang="en-US" altLang="en-US" sz="2400" smtClean="0"/>
              <a:t>Cost allocation plan</a:t>
            </a:r>
          </a:p>
        </p:txBody>
      </p:sp>
      <p:sp>
        <p:nvSpPr>
          <p:cNvPr id="45059" name="Text Placeholder 1"/>
          <p:cNvSpPr>
            <a:spLocks noGrp="1"/>
          </p:cNvSpPr>
          <p:nvPr>
            <p:ph type="body" sz="quarter" idx="12"/>
          </p:nvPr>
        </p:nvSpPr>
        <p:spPr bwMode="auto">
          <a:xfrm>
            <a:off x="1143000" y="228600"/>
            <a:ext cx="75438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 Additional Items to Track</a:t>
            </a:r>
          </a:p>
        </p:txBody>
      </p:sp>
      <p:pic>
        <p:nvPicPr>
          <p:cNvPr id="4506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114800"/>
            <a:ext cx="4735513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70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4"/>
          <p:cNvSpPr>
            <a:spLocks noGrp="1"/>
          </p:cNvSpPr>
          <p:nvPr>
            <p:ph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buFontTx/>
              <a:buChar char="•"/>
            </a:pPr>
            <a:r>
              <a:rPr lang="en-US" altLang="en-US" sz="2400" smtClean="0"/>
              <a:t>Accounting records need to track to budget categories</a:t>
            </a:r>
          </a:p>
          <a:p>
            <a:pPr marL="908050" lvl="1" indent="-436563" defTabSz="854075" eaLnBrk="1" hangingPunct="1"/>
            <a:r>
              <a:rPr lang="en-US" altLang="en-US" sz="2400" smtClean="0"/>
              <a:t>Linking spreadsheets or chart of accounts</a:t>
            </a:r>
          </a:p>
          <a:p>
            <a:pPr marL="342900" indent="-342900" eaLnBrk="1" hangingPunct="1">
              <a:buFontTx/>
              <a:buChar char="•"/>
            </a:pPr>
            <a:r>
              <a:rPr lang="en-US" altLang="en-US" sz="2400" smtClean="0"/>
              <a:t>Spending according to quarterly budget estimates</a:t>
            </a:r>
          </a:p>
          <a:p>
            <a:pPr marL="342900" indent="-342900" eaLnBrk="1" hangingPunct="1">
              <a:buFontTx/>
              <a:buChar char="•"/>
            </a:pPr>
            <a:r>
              <a:rPr lang="en-US" altLang="en-US" sz="2400" smtClean="0"/>
              <a:t>Spending within approved line items</a:t>
            </a:r>
          </a:p>
          <a:p>
            <a:pPr marL="908050" lvl="1" indent="-436563" defTabSz="854075" eaLnBrk="1" hangingPunct="1"/>
            <a:r>
              <a:rPr lang="en-US" altLang="en-US" sz="2400" smtClean="0"/>
              <a:t>Awardee level</a:t>
            </a:r>
          </a:p>
          <a:p>
            <a:pPr marL="908050" lvl="1" indent="-436563" defTabSz="854075" eaLnBrk="1" hangingPunct="1"/>
            <a:r>
              <a:rPr lang="en-US" altLang="en-US" sz="2400" smtClean="0"/>
              <a:t>Subawardee level</a:t>
            </a:r>
          </a:p>
        </p:txBody>
      </p:sp>
      <p:sp>
        <p:nvSpPr>
          <p:cNvPr id="47107" name="Text Placeholder 1"/>
          <p:cNvSpPr>
            <a:spLocks noGrp="1"/>
          </p:cNvSpPr>
          <p:nvPr>
            <p:ph type="body" sz="quarter" idx="12"/>
          </p:nvPr>
        </p:nvSpPr>
        <p:spPr bwMode="auto">
          <a:xfrm>
            <a:off x="1219200" y="381000"/>
            <a:ext cx="75438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Budget Controls</a:t>
            </a:r>
          </a:p>
        </p:txBody>
      </p:sp>
    </p:spTree>
    <p:extLst>
      <p:ext uri="{BB962C8B-B14F-4D97-AF65-F5344CB8AC3E}">
        <p14:creationId xmlns:p14="http://schemas.microsoft.com/office/powerpoint/2010/main" val="380825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4"/>
          <p:cNvSpPr>
            <a:spLocks noGrp="1"/>
          </p:cNvSpPr>
          <p:nvPr>
            <p:ph sz="quarter" idx="11"/>
          </p:nvPr>
        </p:nvSpPr>
        <p:spPr bwMode="auto">
          <a:xfrm>
            <a:off x="914400" y="1828800"/>
            <a:ext cx="731520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buFontTx/>
              <a:buChar char="•"/>
            </a:pPr>
            <a:r>
              <a:rPr lang="en-US" altLang="en-US" sz="2400" smtClean="0"/>
              <a:t>Monitor costs and make adjustments</a:t>
            </a:r>
          </a:p>
          <a:p>
            <a:pPr marL="908050" lvl="1" indent="-436563" defTabSz="854075" eaLnBrk="1" hangingPunct="1"/>
            <a:r>
              <a:rPr lang="en-US" altLang="en-US" sz="2400" smtClean="0"/>
              <a:t>Pass-through entity level</a:t>
            </a:r>
          </a:p>
          <a:p>
            <a:pPr marL="908050" lvl="1" indent="-436563" defTabSz="854075" eaLnBrk="1" hangingPunct="1"/>
            <a:r>
              <a:rPr lang="en-US" altLang="en-US" sz="2400" smtClean="0"/>
              <a:t>Subrecipient levels</a:t>
            </a:r>
          </a:p>
          <a:p>
            <a:pPr marL="342900" indent="-342900" eaLnBrk="1" hangingPunct="1">
              <a:buFontTx/>
              <a:buChar char="•"/>
            </a:pPr>
            <a:r>
              <a:rPr lang="en-US" altLang="en-US" sz="2400" smtClean="0"/>
              <a:t>Indication of potential modification needs</a:t>
            </a:r>
          </a:p>
          <a:p>
            <a:pPr marL="908050" lvl="1" indent="-436563" defTabSz="854075" eaLnBrk="1" hangingPunct="1"/>
            <a:r>
              <a:rPr lang="en-US" altLang="en-US" sz="2400" smtClean="0"/>
              <a:t>To redirect unused funds for more effective utilization</a:t>
            </a:r>
          </a:p>
          <a:p>
            <a:pPr marL="908050" lvl="1" indent="-436563" defTabSz="854075" eaLnBrk="1" hangingPunct="1"/>
            <a:r>
              <a:rPr lang="en-US" altLang="en-US" sz="2400" smtClean="0"/>
              <a:t>To make administrative adjustments for unanticipated changes</a:t>
            </a:r>
          </a:p>
        </p:txBody>
      </p:sp>
      <p:sp>
        <p:nvSpPr>
          <p:cNvPr id="49155" name="Text Placeholder 1"/>
          <p:cNvSpPr>
            <a:spLocks noGrp="1"/>
          </p:cNvSpPr>
          <p:nvPr>
            <p:ph type="body" sz="quarter" idx="12"/>
          </p:nvPr>
        </p:nvSpPr>
        <p:spPr bwMode="auto">
          <a:xfrm>
            <a:off x="1143000" y="304800"/>
            <a:ext cx="75438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Budget Controls (2)</a:t>
            </a:r>
          </a:p>
        </p:txBody>
      </p:sp>
    </p:spTree>
    <p:extLst>
      <p:ext uri="{BB962C8B-B14F-4D97-AF65-F5344CB8AC3E}">
        <p14:creationId xmlns:p14="http://schemas.microsoft.com/office/powerpoint/2010/main" val="32552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you?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71600" y="685800"/>
            <a:ext cx="632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Enter your location in the Chat window – lower left of screen</a:t>
            </a:r>
            <a:endParaRPr lang="en-US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534400" y="6629400"/>
            <a:ext cx="3810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3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ANALYSIS AND USE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45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Placeholder 1"/>
          <p:cNvSpPr>
            <a:spLocks noGrp="1"/>
          </p:cNvSpPr>
          <p:nvPr>
            <p:ph type="body" sz="quarter" idx="12"/>
          </p:nvPr>
        </p:nvSpPr>
        <p:spPr bwMode="auto">
          <a:xfrm>
            <a:off x="1066800" y="5255"/>
            <a:ext cx="7543800" cy="1436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 Components of </a:t>
            </a:r>
            <a:br>
              <a:rPr lang="en-US" altLang="en-US" dirty="0" smtClean="0"/>
            </a:br>
            <a:r>
              <a:rPr lang="en-US" altLang="en-US" dirty="0" smtClean="0"/>
              <a:t>Budget Analysis</a:t>
            </a:r>
          </a:p>
        </p:txBody>
      </p:sp>
      <p:sp>
        <p:nvSpPr>
          <p:cNvPr id="57347" name="Content Placeholder 4"/>
          <p:cNvSpPr>
            <a:spLocks noGrp="1"/>
          </p:cNvSpPr>
          <p:nvPr>
            <p:ph sz="quarter" idx="11"/>
          </p:nvPr>
        </p:nvSpPr>
        <p:spPr bwMode="auto">
          <a:xfrm>
            <a:off x="914400" y="1828800"/>
            <a:ext cx="7315200" cy="4038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342900" indent="-342900" eaLnBrk="1" hangingPunct="1">
              <a:defRPr/>
            </a:pPr>
            <a:r>
              <a:rPr lang="en-US" altLang="en-US" sz="2000" dirty="0"/>
              <a:t>Compare actual results with budget plan</a:t>
            </a:r>
          </a:p>
          <a:p>
            <a:pPr marL="800100" lvl="1" indent="-342900" eaLnBrk="1" hangingPunct="1">
              <a:defRPr/>
            </a:pPr>
            <a:r>
              <a:rPr lang="en-US" altLang="en-US" sz="2000" dirty="0" smtClean="0"/>
              <a:t>All budget categories</a:t>
            </a:r>
          </a:p>
          <a:p>
            <a:pPr marL="800100" lvl="1" indent="-342900" eaLnBrk="1" hangingPunct="1">
              <a:defRPr/>
            </a:pPr>
            <a:r>
              <a:rPr lang="en-US" altLang="en-US" sz="2000" dirty="0" smtClean="0"/>
              <a:t>At least quarterly but more often if red flags</a:t>
            </a:r>
          </a:p>
          <a:p>
            <a:pPr marL="800100" lvl="1" indent="-342900" eaLnBrk="1" hangingPunct="1">
              <a:defRPr/>
            </a:pPr>
            <a:r>
              <a:rPr lang="en-US" altLang="en-US" sz="2000" dirty="0" smtClean="0"/>
              <a:t>Identify significant variances</a:t>
            </a:r>
          </a:p>
          <a:p>
            <a:pPr marL="800100" lvl="1" indent="-342900" eaLnBrk="1" hangingPunct="1">
              <a:defRPr/>
            </a:pPr>
            <a:r>
              <a:rPr lang="en-US" altLang="en-US" sz="2000" dirty="0" smtClean="0"/>
              <a:t>Analyze cause(s) of variances</a:t>
            </a:r>
          </a:p>
          <a:p>
            <a:pPr marL="800100" lvl="1" indent="-342900" eaLnBrk="1" hangingPunct="1">
              <a:defRPr/>
            </a:pPr>
            <a:r>
              <a:rPr lang="en-US" altLang="en-US" sz="2000" dirty="0" smtClean="0"/>
              <a:t>Identify and take appropriate corrective action</a:t>
            </a:r>
          </a:p>
          <a:p>
            <a:pPr marL="342900" indent="-342900" eaLnBrk="1" hangingPunct="1">
              <a:defRPr/>
            </a:pPr>
            <a:r>
              <a:rPr lang="en-US" altLang="en-US" sz="2000" dirty="0"/>
              <a:t>Conduct trend analysis over time</a:t>
            </a:r>
          </a:p>
          <a:p>
            <a:pPr marL="800100" lvl="1" indent="-342900" eaLnBrk="1" hangingPunct="1">
              <a:defRPr/>
            </a:pPr>
            <a:r>
              <a:rPr lang="en-US" altLang="en-US" sz="2000" dirty="0" smtClean="0"/>
              <a:t>Compare results from one period to the next</a:t>
            </a:r>
          </a:p>
          <a:p>
            <a:pPr marL="800100" lvl="1" indent="-342900" eaLnBrk="1" hangingPunct="1">
              <a:defRPr/>
            </a:pPr>
            <a:r>
              <a:rPr lang="en-US" altLang="en-US" sz="2000" dirty="0" smtClean="0"/>
              <a:t>Track impact of corrective actions</a:t>
            </a:r>
          </a:p>
          <a:p>
            <a:pPr marL="342900" indent="-342900" eaLnBrk="1" hangingPunct="1">
              <a:defRPr/>
            </a:pPr>
            <a:r>
              <a:rPr lang="en-US" altLang="en-US" sz="2000" dirty="0"/>
              <a:t>Combine the analysis of financial and program performance indicators</a:t>
            </a:r>
          </a:p>
          <a:p>
            <a:pPr marL="469900" indent="-469900" eaLnBrk="1" hangingPunct="1">
              <a:defRPr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107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Placeholder 1"/>
          <p:cNvSpPr>
            <a:spLocks noGrp="1"/>
          </p:cNvSpPr>
          <p:nvPr>
            <p:ph type="body" sz="quarter" idx="12"/>
          </p:nvPr>
        </p:nvSpPr>
        <p:spPr bwMode="auto">
          <a:xfrm>
            <a:off x="1219200" y="304800"/>
            <a:ext cx="75438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Budget Analysis Worksheet</a:t>
            </a:r>
          </a:p>
        </p:txBody>
      </p:sp>
      <p:graphicFrame>
        <p:nvGraphicFramePr>
          <p:cNvPr id="55299" name="Object 11"/>
          <p:cNvGraphicFramePr>
            <a:graphicFrameLocks noChangeAspect="1"/>
          </p:cNvGraphicFramePr>
          <p:nvPr/>
        </p:nvGraphicFramePr>
        <p:xfrm>
          <a:off x="661988" y="2209800"/>
          <a:ext cx="7948612" cy="321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Worksheet" r:id="rId4" imgW="10946997" imgH="2628803" progId="Excel.Sheet.12">
                  <p:embed/>
                </p:oleObj>
              </mc:Choice>
              <mc:Fallback>
                <p:oleObj name="Worksheet" r:id="rId4" imgW="10946997" imgH="2628803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988" y="2209800"/>
                        <a:ext cx="7948612" cy="321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955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Placeholder 1"/>
          <p:cNvSpPr>
            <a:spLocks noGrp="1"/>
          </p:cNvSpPr>
          <p:nvPr>
            <p:ph type="body" sz="quarter" idx="12"/>
          </p:nvPr>
        </p:nvSpPr>
        <p:spPr bwMode="auto">
          <a:xfrm>
            <a:off x="1066800" y="304800"/>
            <a:ext cx="75438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solidFill>
                  <a:srgbClr val="FFFFFF"/>
                </a:solidFill>
              </a:rPr>
              <a:t>Total Expenditure Analysis</a:t>
            </a:r>
            <a:endParaRPr lang="en-US" altLang="en-US" dirty="0" smtClean="0"/>
          </a:p>
        </p:txBody>
      </p:sp>
      <p:graphicFrame>
        <p:nvGraphicFramePr>
          <p:cNvPr id="57347" name="Object 12"/>
          <p:cNvGraphicFramePr>
            <a:graphicFrameLocks noChangeAspect="1"/>
          </p:cNvGraphicFramePr>
          <p:nvPr/>
        </p:nvGraphicFramePr>
        <p:xfrm>
          <a:off x="1066800" y="2133600"/>
          <a:ext cx="7226300" cy="369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Worksheet" r:id="rId4" imgW="5238877" imgH="3209859" progId="Excel.Sheet.12">
                  <p:embed/>
                </p:oleObj>
              </mc:Choice>
              <mc:Fallback>
                <p:oleObj name="Worksheet" r:id="rId4" imgW="5238877" imgH="3209859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133600"/>
                        <a:ext cx="7226300" cy="3690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437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657600"/>
            <a:ext cx="3341688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ext Placeholder 1"/>
          <p:cNvSpPr>
            <a:spLocks noGrp="1"/>
          </p:cNvSpPr>
          <p:nvPr>
            <p:ph type="body" sz="quarter" idx="12"/>
          </p:nvPr>
        </p:nvSpPr>
        <p:spPr bwMode="auto">
          <a:xfrm>
            <a:off x="1066800" y="152400"/>
            <a:ext cx="7543800" cy="144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 smtClean="0"/>
              <a:t>Tracking Overall Expenditures</a:t>
            </a:r>
          </a:p>
        </p:txBody>
      </p:sp>
      <p:sp>
        <p:nvSpPr>
          <p:cNvPr id="59396" name="Content Placeholder 4"/>
          <p:cNvSpPr>
            <a:spLocks noGrp="1"/>
          </p:cNvSpPr>
          <p:nvPr>
            <p:ph sz="quarter" idx="11"/>
          </p:nvPr>
        </p:nvSpPr>
        <p:spPr bwMode="auto">
          <a:xfrm>
            <a:off x="914400" y="1828800"/>
            <a:ext cx="731520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buFontTx/>
              <a:buChar char="•"/>
            </a:pPr>
            <a:r>
              <a:rPr lang="en-US" altLang="en-US" sz="2400" smtClean="0"/>
              <a:t>Overall expenditures</a:t>
            </a:r>
          </a:p>
          <a:p>
            <a:pPr lvl="1" defTabSz="854075" eaLnBrk="1" hangingPunct="1"/>
            <a:r>
              <a:rPr lang="en-US" altLang="en-US" sz="2400" smtClean="0"/>
              <a:t>Is the grant </a:t>
            </a:r>
            <a:r>
              <a:rPr lang="ja-JP" altLang="en-US" sz="2400" smtClean="0"/>
              <a:t>“</a:t>
            </a:r>
            <a:r>
              <a:rPr lang="en-US" altLang="ja-JP" sz="2400" smtClean="0"/>
              <a:t>on-track</a:t>
            </a:r>
            <a:r>
              <a:rPr lang="ja-JP" altLang="en-US" sz="2400" smtClean="0"/>
              <a:t>”</a:t>
            </a:r>
            <a:r>
              <a:rPr lang="en-US" altLang="ja-JP" sz="2400" smtClean="0"/>
              <a:t>?</a:t>
            </a:r>
          </a:p>
          <a:p>
            <a:pPr lvl="1" defTabSz="854075" eaLnBrk="1" hangingPunct="1"/>
            <a:r>
              <a:rPr lang="en-US" altLang="en-US" sz="2400" smtClean="0"/>
              <a:t>Spending too fast or too slow?</a:t>
            </a:r>
          </a:p>
          <a:p>
            <a:pPr lvl="1" defTabSz="854075" eaLnBrk="1" hangingPunct="1"/>
            <a:r>
              <a:rPr lang="en-US" altLang="en-US" sz="2400" smtClean="0"/>
              <a:t>Are costs proportionate to outcomes?</a:t>
            </a:r>
          </a:p>
          <a:p>
            <a:pPr marL="342900" indent="-342900" eaLnBrk="1" hangingPunct="1">
              <a:buFontTx/>
              <a:buChar char="•"/>
            </a:pPr>
            <a:r>
              <a:rPr lang="en-US" altLang="en-US" sz="2400" smtClean="0"/>
              <a:t>Where does data come from?</a:t>
            </a:r>
          </a:p>
          <a:p>
            <a:pPr lvl="1" defTabSz="854075" eaLnBrk="1" hangingPunct="1"/>
            <a:r>
              <a:rPr lang="en-US" altLang="en-US" sz="2400" smtClean="0"/>
              <a:t>Grant books of account </a:t>
            </a:r>
            <a:br>
              <a:rPr lang="en-US" altLang="en-US" sz="2400" smtClean="0"/>
            </a:br>
            <a:r>
              <a:rPr lang="en-US" altLang="en-US" sz="2400" smtClean="0"/>
              <a:t>as reported</a:t>
            </a:r>
          </a:p>
        </p:txBody>
      </p:sp>
    </p:spTree>
    <p:extLst>
      <p:ext uri="{BB962C8B-B14F-4D97-AF65-F5344CB8AC3E}">
        <p14:creationId xmlns:p14="http://schemas.microsoft.com/office/powerpoint/2010/main" val="69936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Placeholder 1"/>
          <p:cNvSpPr>
            <a:spLocks noGrp="1"/>
          </p:cNvSpPr>
          <p:nvPr>
            <p:ph type="body" sz="quarter" idx="12"/>
          </p:nvPr>
        </p:nvSpPr>
        <p:spPr bwMode="auto">
          <a:xfrm>
            <a:off x="1066800" y="163513"/>
            <a:ext cx="7543800" cy="1436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Administrative Costs Analysis</a:t>
            </a:r>
          </a:p>
        </p:txBody>
      </p:sp>
      <p:graphicFrame>
        <p:nvGraphicFramePr>
          <p:cNvPr id="61443" name="Object 10"/>
          <p:cNvGraphicFramePr>
            <a:graphicFrameLocks noChangeAspect="1"/>
          </p:cNvGraphicFramePr>
          <p:nvPr/>
        </p:nvGraphicFramePr>
        <p:xfrm>
          <a:off x="1174750" y="1987550"/>
          <a:ext cx="6789738" cy="377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Worksheet" r:id="rId4" imgW="5547218" imgH="3177564" progId="Excel.Sheet.12">
                  <p:embed/>
                </p:oleObj>
              </mc:Choice>
              <mc:Fallback>
                <p:oleObj name="Worksheet" r:id="rId4" imgW="5547218" imgH="3177564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" y="1987550"/>
                        <a:ext cx="6789738" cy="3779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122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5" y="35052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 Placeholder 1"/>
          <p:cNvSpPr>
            <a:spLocks noGrp="1"/>
          </p:cNvSpPr>
          <p:nvPr>
            <p:ph type="body" sz="quarter" idx="12"/>
          </p:nvPr>
        </p:nvSpPr>
        <p:spPr bwMode="auto">
          <a:xfrm>
            <a:off x="381000" y="179388"/>
            <a:ext cx="8610600" cy="1420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 Tracking Administrative Expenditures</a:t>
            </a:r>
          </a:p>
        </p:txBody>
      </p:sp>
      <p:sp>
        <p:nvSpPr>
          <p:cNvPr id="63492" name="Content Placeholder 4"/>
          <p:cNvSpPr>
            <a:spLocks noGrp="1"/>
          </p:cNvSpPr>
          <p:nvPr>
            <p:ph sz="quarter" idx="11"/>
          </p:nvPr>
        </p:nvSpPr>
        <p:spPr bwMode="auto">
          <a:xfrm>
            <a:off x="914400" y="1828800"/>
            <a:ext cx="731520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buFontTx/>
              <a:buChar char="•"/>
            </a:pPr>
            <a:r>
              <a:rPr lang="en-US" altLang="en-US" sz="2400" smtClean="0"/>
              <a:t>Administrative expenditures</a:t>
            </a:r>
          </a:p>
          <a:p>
            <a:pPr lvl="1" defTabSz="854075" eaLnBrk="1" hangingPunct="1"/>
            <a:r>
              <a:rPr lang="en-US" altLang="en-US" sz="2400" smtClean="0"/>
              <a:t>Are costs appropriately reported?</a:t>
            </a:r>
          </a:p>
          <a:p>
            <a:pPr lvl="1" defTabSz="854075" eaLnBrk="1" hangingPunct="1"/>
            <a:r>
              <a:rPr lang="en-US" altLang="en-US" sz="2400" smtClean="0"/>
              <a:t>Are your costs within limitation?</a:t>
            </a:r>
          </a:p>
          <a:p>
            <a:pPr lvl="1" defTabSz="854075" eaLnBrk="1" hangingPunct="1"/>
            <a:r>
              <a:rPr lang="en-US" altLang="en-US" sz="2400" smtClean="0"/>
              <a:t>Is your expenditure rate </a:t>
            </a:r>
            <a:r>
              <a:rPr lang="ja-JP" altLang="en-US" sz="2400" smtClean="0"/>
              <a:t>“</a:t>
            </a:r>
            <a:r>
              <a:rPr lang="en-US" altLang="ja-JP" sz="2400" smtClean="0"/>
              <a:t>too fast</a:t>
            </a:r>
            <a:r>
              <a:rPr lang="ja-JP" altLang="en-US" sz="2400" smtClean="0"/>
              <a:t>”</a:t>
            </a:r>
            <a:r>
              <a:rPr lang="en-US" altLang="ja-JP" sz="2400" smtClean="0"/>
              <a:t> or </a:t>
            </a:r>
            <a:r>
              <a:rPr lang="ja-JP" altLang="en-US" sz="2400" smtClean="0"/>
              <a:t>“</a:t>
            </a:r>
            <a:r>
              <a:rPr lang="en-US" altLang="ja-JP" sz="2400" smtClean="0"/>
              <a:t>too slow</a:t>
            </a:r>
            <a:r>
              <a:rPr lang="ja-JP" altLang="en-US" sz="2400" smtClean="0"/>
              <a:t>”</a:t>
            </a:r>
            <a:r>
              <a:rPr lang="en-US" altLang="ja-JP" sz="2400" smtClean="0"/>
              <a:t>?</a:t>
            </a:r>
          </a:p>
          <a:p>
            <a:pPr marL="342900" indent="-342900" eaLnBrk="1" hangingPunct="1">
              <a:buFontTx/>
              <a:buChar char="•"/>
            </a:pPr>
            <a:r>
              <a:rPr lang="en-US" altLang="en-US" sz="2400" smtClean="0"/>
              <a:t>Where does data come from?</a:t>
            </a:r>
          </a:p>
          <a:p>
            <a:pPr lvl="1" defTabSz="854075" eaLnBrk="1" hangingPunct="1"/>
            <a:r>
              <a:rPr lang="en-US" altLang="en-US" sz="2400" smtClean="0"/>
              <a:t>Grant books of account</a:t>
            </a:r>
          </a:p>
          <a:p>
            <a:pPr lvl="1" defTabSz="854075" eaLnBrk="1" hangingPunct="1"/>
            <a:r>
              <a:rPr lang="en-US" altLang="en-US" sz="2400" smtClean="0"/>
              <a:t>ETA 9130</a:t>
            </a:r>
          </a:p>
        </p:txBody>
      </p:sp>
    </p:spTree>
    <p:extLst>
      <p:ext uri="{BB962C8B-B14F-4D97-AF65-F5344CB8AC3E}">
        <p14:creationId xmlns:p14="http://schemas.microsoft.com/office/powerpoint/2010/main" val="55604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Placeholder 1"/>
          <p:cNvSpPr>
            <a:spLocks noGrp="1"/>
          </p:cNvSpPr>
          <p:nvPr>
            <p:ph type="body" sz="quarter" idx="12"/>
          </p:nvPr>
        </p:nvSpPr>
        <p:spPr bwMode="auto">
          <a:xfrm>
            <a:off x="1066800" y="304800"/>
            <a:ext cx="75438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solidFill>
                  <a:srgbClr val="FFFFFF"/>
                </a:solidFill>
              </a:rPr>
              <a:t>Match Expenditures </a:t>
            </a:r>
            <a:endParaRPr lang="en-US" altLang="en-US" dirty="0" smtClean="0"/>
          </a:p>
        </p:txBody>
      </p:sp>
      <p:graphicFrame>
        <p:nvGraphicFramePr>
          <p:cNvPr id="65539" name="Object 11"/>
          <p:cNvGraphicFramePr>
            <a:graphicFrameLocks noChangeAspect="1"/>
          </p:cNvGraphicFramePr>
          <p:nvPr/>
        </p:nvGraphicFramePr>
        <p:xfrm>
          <a:off x="1219200" y="2057400"/>
          <a:ext cx="6921500" cy="373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Worksheet" r:id="rId4" imgW="5295705" imgH="3060587" progId="Excel.Sheet.12">
                  <p:embed/>
                </p:oleObj>
              </mc:Choice>
              <mc:Fallback>
                <p:oleObj name="Worksheet" r:id="rId4" imgW="5295705" imgH="3060587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057400"/>
                        <a:ext cx="6921500" cy="373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230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Placeholder 1"/>
          <p:cNvSpPr>
            <a:spLocks noGrp="1"/>
          </p:cNvSpPr>
          <p:nvPr>
            <p:ph type="body" sz="quarter" idx="12"/>
          </p:nvPr>
        </p:nvSpPr>
        <p:spPr bwMode="auto">
          <a:xfrm>
            <a:off x="-23648" y="7883"/>
            <a:ext cx="8991600" cy="144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 Tracking Match </a:t>
            </a:r>
            <a:br>
              <a:rPr lang="en-US" altLang="en-US" dirty="0" smtClean="0"/>
            </a:br>
            <a:r>
              <a:rPr lang="en-US" altLang="en-US" dirty="0" smtClean="0"/>
              <a:t>Expenditures</a:t>
            </a:r>
          </a:p>
        </p:txBody>
      </p:sp>
      <p:sp>
        <p:nvSpPr>
          <p:cNvPr id="67587" name="Content Placeholder 4"/>
          <p:cNvSpPr>
            <a:spLocks noGrp="1"/>
          </p:cNvSpPr>
          <p:nvPr>
            <p:ph sz="quarter" idx="11"/>
          </p:nvPr>
        </p:nvSpPr>
        <p:spPr bwMode="auto">
          <a:xfrm>
            <a:off x="914400" y="1828800"/>
            <a:ext cx="731520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buFontTx/>
              <a:buChar char="•"/>
            </a:pPr>
            <a:r>
              <a:rPr lang="en-US" altLang="en-US" sz="2400" smtClean="0"/>
              <a:t>Match expenditures (if required)</a:t>
            </a:r>
          </a:p>
          <a:p>
            <a:pPr lvl="1" defTabSz="854075" eaLnBrk="1" hangingPunct="1"/>
            <a:r>
              <a:rPr lang="en-US" altLang="en-US" sz="2400" smtClean="0"/>
              <a:t>Are you reporting required match?</a:t>
            </a:r>
          </a:p>
          <a:p>
            <a:pPr lvl="1" defTabSz="854075" eaLnBrk="1" hangingPunct="1"/>
            <a:r>
              <a:rPr lang="en-US" altLang="en-US" sz="2400" smtClean="0"/>
              <a:t>Is match generated at an appropriate rate?</a:t>
            </a:r>
          </a:p>
          <a:p>
            <a:pPr marL="342900" indent="-342900" eaLnBrk="1" hangingPunct="1">
              <a:buFontTx/>
              <a:buChar char="•"/>
            </a:pPr>
            <a:r>
              <a:rPr lang="en-US" altLang="en-US" sz="2400" smtClean="0"/>
              <a:t>Where does the data come from?</a:t>
            </a:r>
          </a:p>
          <a:p>
            <a:pPr lvl="1" defTabSz="854075" eaLnBrk="1" hangingPunct="1"/>
            <a:r>
              <a:rPr lang="en-US" altLang="en-US" sz="2400" smtClean="0"/>
              <a:t>SF-424A, Section C, Line 8e (Requirement)</a:t>
            </a:r>
          </a:p>
          <a:p>
            <a:pPr lvl="1" defTabSz="854075" eaLnBrk="1" hangingPunct="1"/>
            <a:r>
              <a:rPr lang="en-US" altLang="en-US" sz="2400" smtClean="0"/>
              <a:t>Books of account as reported on ETA 9130</a:t>
            </a:r>
          </a:p>
          <a:p>
            <a:pPr lvl="1" defTabSz="854075" eaLnBrk="1" hangingPunct="1"/>
            <a:r>
              <a:rPr lang="en-US" altLang="en-US" sz="2400" smtClean="0"/>
              <a:t>Not applicable to formula or most discretionary programs</a:t>
            </a:r>
          </a:p>
        </p:txBody>
      </p:sp>
    </p:spTree>
    <p:extLst>
      <p:ext uri="{BB962C8B-B14F-4D97-AF65-F5344CB8AC3E}">
        <p14:creationId xmlns:p14="http://schemas.microsoft.com/office/powerpoint/2010/main" val="200685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Placeholder 1"/>
          <p:cNvSpPr>
            <a:spLocks noGrp="1"/>
          </p:cNvSpPr>
          <p:nvPr>
            <p:ph type="body" sz="quarter" idx="12"/>
          </p:nvPr>
        </p:nvSpPr>
        <p:spPr bwMode="auto">
          <a:xfrm>
            <a:off x="1143000" y="228600"/>
            <a:ext cx="7543800" cy="887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solidFill>
                  <a:srgbClr val="FFFFFF"/>
                </a:solidFill>
              </a:rPr>
              <a:t>Performance Analysis</a:t>
            </a:r>
            <a:endParaRPr lang="en-US" altLang="en-US" dirty="0" smtClean="0"/>
          </a:p>
        </p:txBody>
      </p:sp>
      <p:graphicFrame>
        <p:nvGraphicFramePr>
          <p:cNvPr id="69635" name="Object 11"/>
          <p:cNvGraphicFramePr>
            <a:graphicFrameLocks noChangeAspect="1"/>
          </p:cNvGraphicFramePr>
          <p:nvPr/>
        </p:nvGraphicFramePr>
        <p:xfrm>
          <a:off x="838200" y="2057400"/>
          <a:ext cx="7575550" cy="407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Worksheet" r:id="rId4" imgW="7033225" imgH="3375842" progId="Excel.Sheet.12">
                  <p:embed/>
                </p:oleObj>
              </mc:Choice>
              <mc:Fallback>
                <p:oleObj name="Worksheet" r:id="rId4" imgW="7033225" imgH="3375842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057400"/>
                        <a:ext cx="7575550" cy="407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01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3"/>
          <p:cNvSpPr>
            <a:spLocks noGrp="1"/>
          </p:cNvSpPr>
          <p:nvPr>
            <p:ph sz="quarter" idx="11"/>
          </p:nvPr>
        </p:nvSpPr>
        <p:spPr bwMode="auto">
          <a:xfrm>
            <a:off x="914400" y="1828800"/>
            <a:ext cx="723900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42900" indent="-342900" eaLnBrk="1" hangingPunct="1">
              <a:buFontTx/>
              <a:buChar char="•"/>
            </a:pPr>
            <a:r>
              <a:rPr lang="en-US" altLang="en-US" sz="2400" dirty="0" smtClean="0"/>
              <a:t>Uniform Guidance changes the process of budget modifications</a:t>
            </a:r>
          </a:p>
          <a:p>
            <a:pPr marL="342900" indent="-342900" eaLnBrk="1" hangingPunct="1">
              <a:buFontTx/>
              <a:buChar char="•"/>
            </a:pPr>
            <a:r>
              <a:rPr lang="en-US" altLang="en-US" sz="2400" dirty="0" smtClean="0"/>
              <a:t>Budgets provide a blueprint for managing your grant to achieve maximum effectiveness</a:t>
            </a:r>
          </a:p>
          <a:p>
            <a:pPr marL="342900" indent="-342900" eaLnBrk="1" hangingPunct="1">
              <a:buFontTx/>
              <a:buChar char="•"/>
            </a:pPr>
            <a:r>
              <a:rPr lang="en-US" altLang="en-US" sz="2400" dirty="0" smtClean="0"/>
              <a:t>Budget controls are a necessary and vital tool for an entity's management to control costs and help management anticipate potential problems on a timely basis.</a:t>
            </a:r>
          </a:p>
          <a:p>
            <a:pPr marL="342900" indent="-342900" eaLnBrk="1" hangingPunct="1">
              <a:buFontTx/>
              <a:buChar char="•"/>
            </a:pPr>
            <a:r>
              <a:rPr lang="en-US" altLang="en-US" sz="2400" dirty="0" smtClean="0"/>
              <a:t>There are tools that you can use to manage your costs in compliance with requirements </a:t>
            </a:r>
          </a:p>
        </p:txBody>
      </p:sp>
      <p:sp>
        <p:nvSpPr>
          <p:cNvPr id="16387" name="Text Placeholder 6"/>
          <p:cNvSpPr>
            <a:spLocks noGrp="1"/>
          </p:cNvSpPr>
          <p:nvPr>
            <p:ph type="body" sz="quarter" idx="12"/>
          </p:nvPr>
        </p:nvSpPr>
        <p:spPr bwMode="auto">
          <a:xfrm>
            <a:off x="1143000" y="304800"/>
            <a:ext cx="75438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Why This Session Is Needed</a:t>
            </a:r>
          </a:p>
        </p:txBody>
      </p:sp>
    </p:spTree>
    <p:extLst>
      <p:ext uri="{BB962C8B-B14F-4D97-AF65-F5344CB8AC3E}">
        <p14:creationId xmlns:p14="http://schemas.microsoft.com/office/powerpoint/2010/main" val="114136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Content Placeholder 4"/>
          <p:cNvSpPr>
            <a:spLocks noGrp="1"/>
          </p:cNvSpPr>
          <p:nvPr>
            <p:ph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42900" indent="-342900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400" smtClean="0"/>
              <a:t>Enrollment or performance outcomes</a:t>
            </a:r>
          </a:p>
          <a:p>
            <a:pPr lvl="1" defTabSz="854075" eaLnBrk="1" hangingPunct="1">
              <a:lnSpc>
                <a:spcPct val="90000"/>
              </a:lnSpc>
            </a:pPr>
            <a:r>
              <a:rPr lang="ja-JP" altLang="en-US" sz="2400" smtClean="0"/>
              <a:t>“</a:t>
            </a:r>
            <a:r>
              <a:rPr lang="en-US" altLang="ja-JP" sz="2400" smtClean="0"/>
              <a:t>On-track</a:t>
            </a:r>
            <a:r>
              <a:rPr lang="ja-JP" altLang="en-US" sz="2400" smtClean="0"/>
              <a:t>”</a:t>
            </a:r>
            <a:r>
              <a:rPr lang="en-US" altLang="ja-JP" sz="2400" smtClean="0"/>
              <a:t> to meet service outcomes of grant?</a:t>
            </a:r>
          </a:p>
          <a:p>
            <a:pPr lvl="1" defTabSz="854075" eaLnBrk="1" hangingPunct="1">
              <a:lnSpc>
                <a:spcPct val="90000"/>
              </a:lnSpc>
            </a:pPr>
            <a:r>
              <a:rPr lang="en-US" altLang="en-US" sz="2400" smtClean="0"/>
              <a:t>Phased training transitions?</a:t>
            </a:r>
          </a:p>
          <a:p>
            <a:pPr lvl="1" defTabSz="854075" eaLnBrk="1" hangingPunct="1">
              <a:lnSpc>
                <a:spcPct val="90000"/>
              </a:lnSpc>
            </a:pPr>
            <a:r>
              <a:rPr lang="en-US" altLang="en-US" sz="2400" smtClean="0"/>
              <a:t>Curriculum development?</a:t>
            </a:r>
          </a:p>
          <a:p>
            <a:pPr lvl="1" defTabSz="854075" eaLnBrk="1" hangingPunct="1">
              <a:lnSpc>
                <a:spcPct val="90000"/>
              </a:lnSpc>
            </a:pPr>
            <a:r>
              <a:rPr lang="en-US" altLang="en-US" sz="2400" smtClean="0"/>
              <a:t>Performance standards?</a:t>
            </a:r>
          </a:p>
          <a:p>
            <a:pPr marL="342900" indent="-342900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400" smtClean="0"/>
              <a:t>Where does the data come from?</a:t>
            </a:r>
          </a:p>
          <a:p>
            <a:pPr lvl="1" defTabSz="854075" eaLnBrk="1" hangingPunct="1">
              <a:lnSpc>
                <a:spcPct val="90000"/>
              </a:lnSpc>
            </a:pPr>
            <a:r>
              <a:rPr lang="en-US" altLang="en-US" sz="2400" smtClean="0"/>
              <a:t>Data provided on quarterly narrative reports</a:t>
            </a:r>
          </a:p>
          <a:p>
            <a:pPr lvl="1" defTabSz="854075" eaLnBrk="1" hangingPunct="1">
              <a:lnSpc>
                <a:spcPct val="90000"/>
              </a:lnSpc>
            </a:pPr>
            <a:r>
              <a:rPr lang="en-US" altLang="en-US" sz="2400" smtClean="0"/>
              <a:t>Data provided on the quarterly performance reports </a:t>
            </a:r>
          </a:p>
        </p:txBody>
      </p:sp>
      <p:sp>
        <p:nvSpPr>
          <p:cNvPr id="71683" name="Text Placeholder 1"/>
          <p:cNvSpPr>
            <a:spLocks noGrp="1"/>
          </p:cNvSpPr>
          <p:nvPr>
            <p:ph type="body" sz="quarter" idx="12"/>
          </p:nvPr>
        </p:nvSpPr>
        <p:spPr bwMode="auto">
          <a:xfrm>
            <a:off x="1143000" y="457200"/>
            <a:ext cx="7543800" cy="538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eaLnBrk="1" hangingPunct="1"/>
            <a:r>
              <a:rPr lang="en-US" altLang="en-US" smtClean="0"/>
              <a:t> Tracking Outcomes</a:t>
            </a:r>
          </a:p>
        </p:txBody>
      </p:sp>
    </p:spTree>
    <p:extLst>
      <p:ext uri="{BB962C8B-B14F-4D97-AF65-F5344CB8AC3E}">
        <p14:creationId xmlns:p14="http://schemas.microsoft.com/office/powerpoint/2010/main" val="175656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Content Placeholder 4"/>
          <p:cNvSpPr>
            <a:spLocks noGrp="1"/>
          </p:cNvSpPr>
          <p:nvPr>
            <p:ph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altLang="en-US" sz="2400" dirty="0"/>
              <a:t>Combined analysis of financial and program results at the end of the 5</a:t>
            </a:r>
            <a:r>
              <a:rPr lang="en-US" altLang="en-US" sz="2400" baseline="30000" dirty="0"/>
              <a:t>th</a:t>
            </a:r>
            <a:r>
              <a:rPr lang="en-US" altLang="en-US" sz="2400" dirty="0"/>
              <a:t> quarter of a 12 quarter period of performance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2400" dirty="0"/>
              <a:t>41.67% of grant time elapsed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2400" dirty="0"/>
              <a:t>27.66% of total award expended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2400" dirty="0"/>
              <a:t>51.54% of allowable admin costs expended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2400" dirty="0"/>
              <a:t>34.68% of required match expended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2400" dirty="0"/>
              <a:t>42.75% of total planned enrollments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2400" dirty="0"/>
              <a:t>39.06% of planned training enrollments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altLang="en-US" sz="2400" dirty="0"/>
          </a:p>
          <a:p>
            <a:pPr eaLnBrk="1" hangingPunct="1">
              <a:buFont typeface="Arial" charset="0"/>
              <a:buChar char="•"/>
              <a:defRPr/>
            </a:pPr>
            <a:endParaRPr lang="en-US" altLang="en-US" sz="2400" dirty="0"/>
          </a:p>
          <a:p>
            <a:pPr eaLnBrk="1" hangingPunct="1">
              <a:buFont typeface="Arial" charset="0"/>
              <a:buChar char="•"/>
              <a:defRPr/>
            </a:pPr>
            <a:endParaRPr lang="en-US" altLang="en-US" sz="2400" dirty="0"/>
          </a:p>
        </p:txBody>
      </p:sp>
      <p:sp>
        <p:nvSpPr>
          <p:cNvPr id="73731" name="Text Placeholder 1"/>
          <p:cNvSpPr>
            <a:spLocks noGrp="1"/>
          </p:cNvSpPr>
          <p:nvPr>
            <p:ph type="body" sz="quarter" idx="12"/>
          </p:nvPr>
        </p:nvSpPr>
        <p:spPr bwMode="auto">
          <a:xfrm>
            <a:off x="1066800" y="457200"/>
            <a:ext cx="7543800" cy="538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eaLnBrk="1" hangingPunct="1"/>
            <a:r>
              <a:rPr lang="en-US" altLang="en-US" dirty="0" smtClean="0"/>
              <a:t> Combined Analysis</a:t>
            </a:r>
          </a:p>
        </p:txBody>
      </p:sp>
    </p:spTree>
    <p:extLst>
      <p:ext uri="{BB962C8B-B14F-4D97-AF65-F5344CB8AC3E}">
        <p14:creationId xmlns:p14="http://schemas.microsoft.com/office/powerpoint/2010/main" val="260639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6" t="14893" r="12769" b="10640"/>
          <a:stretch>
            <a:fillRect/>
          </a:stretch>
        </p:blipFill>
        <p:spPr bwMode="auto">
          <a:xfrm>
            <a:off x="5715000" y="33528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Content Placeholder 4"/>
          <p:cNvSpPr>
            <a:spLocks noGrp="1"/>
          </p:cNvSpPr>
          <p:nvPr>
            <p:ph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defRPr/>
            </a:pPr>
            <a:r>
              <a:rPr lang="en-US" altLang="en-US" sz="2400" dirty="0"/>
              <a:t>Are expenditures consistent with the budget?</a:t>
            </a:r>
          </a:p>
          <a:p>
            <a:pPr marL="342900" indent="-342900" eaLnBrk="1" hangingPunct="1">
              <a:defRPr/>
            </a:pPr>
            <a:r>
              <a:rPr lang="en-US" altLang="en-US" sz="2400" dirty="0"/>
              <a:t>Have you exceeded any budget line item(s)?</a:t>
            </a:r>
          </a:p>
          <a:p>
            <a:pPr marL="342900" indent="-342900" eaLnBrk="1" hangingPunct="1">
              <a:defRPr/>
            </a:pPr>
            <a:r>
              <a:rPr lang="en-US" altLang="en-US" sz="2400" dirty="0"/>
              <a:t>How??</a:t>
            </a:r>
          </a:p>
          <a:p>
            <a:pPr lvl="1" eaLnBrk="1" hangingPunct="1">
              <a:defRPr/>
            </a:pPr>
            <a:r>
              <a:rPr lang="en-US" altLang="en-US" sz="2400" dirty="0" smtClean="0"/>
              <a:t>Planned vs. actual analysis</a:t>
            </a:r>
          </a:p>
          <a:p>
            <a:pPr lvl="1" eaLnBrk="1" hangingPunct="1">
              <a:defRPr/>
            </a:pPr>
            <a:r>
              <a:rPr lang="en-US" altLang="en-US" sz="2400" dirty="0" smtClean="0"/>
              <a:t>Trend analysis over time</a:t>
            </a:r>
          </a:p>
          <a:p>
            <a:pPr eaLnBrk="1" hangingPunct="1">
              <a:defRPr/>
            </a:pPr>
            <a:endParaRPr lang="en-US" altLang="en-US" sz="2400" dirty="0"/>
          </a:p>
          <a:p>
            <a:pPr eaLnBrk="1" hangingPunct="1">
              <a:defRPr/>
            </a:pPr>
            <a:endParaRPr lang="en-US" altLang="en-US" sz="2400" dirty="0"/>
          </a:p>
        </p:txBody>
      </p:sp>
      <p:sp>
        <p:nvSpPr>
          <p:cNvPr id="75780" name="Text Placeholder 1"/>
          <p:cNvSpPr>
            <a:spLocks noGrp="1"/>
          </p:cNvSpPr>
          <p:nvPr>
            <p:ph type="body" sz="quarter" idx="12"/>
          </p:nvPr>
        </p:nvSpPr>
        <p:spPr bwMode="auto">
          <a:xfrm>
            <a:off x="1066800" y="457200"/>
            <a:ext cx="7543800" cy="538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eaLnBrk="1" hangingPunct="1"/>
            <a:r>
              <a:rPr lang="en-US" altLang="en-US" dirty="0" smtClean="0"/>
              <a:t> Analyze the Results</a:t>
            </a:r>
          </a:p>
        </p:txBody>
      </p:sp>
    </p:spTree>
    <p:extLst>
      <p:ext uri="{BB962C8B-B14F-4D97-AF65-F5344CB8AC3E}">
        <p14:creationId xmlns:p14="http://schemas.microsoft.com/office/powerpoint/2010/main" val="311311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Content Placeholder 4"/>
          <p:cNvSpPr>
            <a:spLocks noGrp="1"/>
          </p:cNvSpPr>
          <p:nvPr>
            <p:ph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buFontTx/>
              <a:buChar char="•"/>
            </a:pPr>
            <a:r>
              <a:rPr lang="en-US" altLang="en-US" sz="2400" smtClean="0"/>
              <a:t>Grant start-up</a:t>
            </a:r>
          </a:p>
          <a:p>
            <a:pPr lvl="1" defTabSz="854075" eaLnBrk="1" hangingPunct="1"/>
            <a:r>
              <a:rPr lang="en-US" altLang="en-US" sz="2400" smtClean="0"/>
              <a:t>Too slow or too fast</a:t>
            </a:r>
          </a:p>
          <a:p>
            <a:pPr lvl="1" defTabSz="854075" eaLnBrk="1" hangingPunct="1"/>
            <a:r>
              <a:rPr lang="en-US" altLang="en-US" sz="2400" smtClean="0"/>
              <a:t>Single large item purchases</a:t>
            </a:r>
          </a:p>
          <a:p>
            <a:pPr marL="342900" indent="-342900" eaLnBrk="1" hangingPunct="1">
              <a:buFontTx/>
              <a:buChar char="•"/>
            </a:pPr>
            <a:r>
              <a:rPr lang="en-US" altLang="en-US" sz="2400" smtClean="0"/>
              <a:t>Look for trends over time</a:t>
            </a:r>
          </a:p>
          <a:p>
            <a:pPr lvl="1" defTabSz="854075" eaLnBrk="1" hangingPunct="1"/>
            <a:r>
              <a:rPr lang="en-US" altLang="en-US" sz="2400" smtClean="0"/>
              <a:t>Continued under or over spending</a:t>
            </a:r>
          </a:p>
          <a:p>
            <a:pPr lvl="1" defTabSz="854075" eaLnBrk="1" hangingPunct="1"/>
            <a:r>
              <a:rPr lang="en-US" altLang="en-US" sz="2400" smtClean="0"/>
              <a:t>Comparisons with performance data</a:t>
            </a:r>
          </a:p>
          <a:p>
            <a:pPr marL="342900" indent="-342900" eaLnBrk="1" hangingPunct="1">
              <a:buFontTx/>
              <a:buChar char="•"/>
            </a:pPr>
            <a:r>
              <a:rPr lang="en-US" altLang="en-US" sz="2400" smtClean="0"/>
              <a:t>Analysis should be performed quarterly</a:t>
            </a:r>
          </a:p>
        </p:txBody>
      </p:sp>
      <p:sp>
        <p:nvSpPr>
          <p:cNvPr id="77827" name="Text Placeholder 1"/>
          <p:cNvSpPr>
            <a:spLocks noGrp="1"/>
          </p:cNvSpPr>
          <p:nvPr>
            <p:ph type="body" sz="quarter" idx="12"/>
          </p:nvPr>
        </p:nvSpPr>
        <p:spPr bwMode="auto">
          <a:xfrm>
            <a:off x="1219200" y="533400"/>
            <a:ext cx="7543800" cy="538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eaLnBrk="1" hangingPunct="1"/>
            <a:r>
              <a:rPr lang="en-US" altLang="en-US" dirty="0" smtClean="0"/>
              <a:t> Analyze the Results (2)</a:t>
            </a:r>
          </a:p>
        </p:txBody>
      </p:sp>
    </p:spTree>
    <p:extLst>
      <p:ext uri="{BB962C8B-B14F-4D97-AF65-F5344CB8AC3E}">
        <p14:creationId xmlns:p14="http://schemas.microsoft.com/office/powerpoint/2010/main" val="384244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Content Placeholder 4"/>
          <p:cNvSpPr>
            <a:spLocks noGrp="1"/>
          </p:cNvSpPr>
          <p:nvPr>
            <p:ph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buFontTx/>
              <a:buChar char="•"/>
            </a:pPr>
            <a:r>
              <a:rPr lang="en-US" altLang="en-US" sz="2400" smtClean="0"/>
              <a:t>Determine compliance with budget control requirements</a:t>
            </a:r>
          </a:p>
          <a:p>
            <a:pPr marL="342900" indent="-342900" eaLnBrk="1" hangingPunct="1">
              <a:buFontTx/>
              <a:buChar char="•"/>
            </a:pPr>
            <a:r>
              <a:rPr lang="en-US" altLang="en-US" sz="2400" smtClean="0"/>
              <a:t>Identify if budget modification may be needed:</a:t>
            </a:r>
          </a:p>
          <a:p>
            <a:pPr lvl="1" defTabSz="854075" eaLnBrk="1" hangingPunct="1"/>
            <a:r>
              <a:rPr lang="en-US" altLang="en-US" sz="2400" smtClean="0"/>
              <a:t>Is there a need to move funds between categories?</a:t>
            </a:r>
          </a:p>
          <a:p>
            <a:pPr lvl="1" defTabSz="854075" eaLnBrk="1" hangingPunct="1"/>
            <a:r>
              <a:rPr lang="en-US" altLang="en-US" sz="2400" smtClean="0"/>
              <a:t>Review requirements of 200.308 and 2900.12 to determine if Grant Officer approval is required prior to moving funds among line items</a:t>
            </a:r>
          </a:p>
        </p:txBody>
      </p:sp>
      <p:sp>
        <p:nvSpPr>
          <p:cNvPr id="79875" name="Text Placeholder 1"/>
          <p:cNvSpPr>
            <a:spLocks noGrp="1"/>
          </p:cNvSpPr>
          <p:nvPr>
            <p:ph type="body" sz="quarter" idx="12"/>
          </p:nvPr>
        </p:nvSpPr>
        <p:spPr bwMode="auto">
          <a:xfrm>
            <a:off x="1066800" y="533400"/>
            <a:ext cx="7543800" cy="538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eaLnBrk="1" hangingPunct="1"/>
            <a:r>
              <a:rPr lang="en-US" altLang="en-US" dirty="0" smtClean="0"/>
              <a:t> What do you do with results?</a:t>
            </a:r>
          </a:p>
        </p:txBody>
      </p:sp>
    </p:spTree>
    <p:extLst>
      <p:ext uri="{BB962C8B-B14F-4D97-AF65-F5344CB8AC3E}">
        <p14:creationId xmlns:p14="http://schemas.microsoft.com/office/powerpoint/2010/main" val="140699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Content Placeholder 4"/>
          <p:cNvSpPr>
            <a:spLocks noGrp="1"/>
          </p:cNvSpPr>
          <p:nvPr>
            <p:ph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sz="2400" dirty="0"/>
              <a:t>Consequences of Lack of Budget Controls</a:t>
            </a:r>
            <a:endParaRPr lang="en-US" altLang="en-US" sz="2400" dirty="0"/>
          </a:p>
          <a:p>
            <a:pPr marL="342900" indent="-342900" eaLnBrk="1" hangingPunct="1">
              <a:buFont typeface="Arial" charset="0"/>
              <a:buChar char="•"/>
              <a:defRPr/>
            </a:pPr>
            <a:r>
              <a:rPr lang="en-US" altLang="en-US" sz="2400" dirty="0"/>
              <a:t>Primarily:  failure to compare planned expenditures to actual expenditures</a:t>
            </a:r>
          </a:p>
          <a:p>
            <a:pPr marL="342900" indent="-342900" eaLnBrk="1" hangingPunct="1">
              <a:buFont typeface="Arial" charset="0"/>
              <a:buChar char="•"/>
              <a:defRPr/>
            </a:pPr>
            <a:r>
              <a:rPr lang="en-US" altLang="en-US" sz="2400" dirty="0"/>
              <a:t>Failure to have link between budget categories and chart of accounts</a:t>
            </a:r>
          </a:p>
          <a:p>
            <a:pPr marL="342900" indent="-342900" eaLnBrk="1" hangingPunct="1">
              <a:buFont typeface="Arial" charset="0"/>
              <a:buChar char="•"/>
              <a:defRPr/>
            </a:pPr>
            <a:r>
              <a:rPr lang="en-US" altLang="en-US" sz="2400" dirty="0"/>
              <a:t>Failure to control expenditures 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sz="2400" dirty="0"/>
              <a:t>Modifications not requested timely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sz="2400" dirty="0"/>
              <a:t>Over-expenditure or under-expenditure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sz="2400" dirty="0"/>
              <a:t>Failure to link financial and program performance</a:t>
            </a:r>
          </a:p>
          <a:p>
            <a:pPr marL="342900" indent="-342900" eaLnBrk="1" hangingPunct="1">
              <a:buFont typeface="Arial" charset="0"/>
              <a:buChar char="•"/>
              <a:defRPr/>
            </a:pPr>
            <a:r>
              <a:rPr lang="en-US" altLang="en-US" sz="2400" dirty="0"/>
              <a:t>Failure to communicate</a:t>
            </a:r>
          </a:p>
        </p:txBody>
      </p:sp>
      <p:sp>
        <p:nvSpPr>
          <p:cNvPr id="81923" name="Text Placeholder 1"/>
          <p:cNvSpPr>
            <a:spLocks noGrp="1"/>
          </p:cNvSpPr>
          <p:nvPr>
            <p:ph type="body" sz="quarter" idx="12"/>
          </p:nvPr>
        </p:nvSpPr>
        <p:spPr bwMode="auto">
          <a:xfrm>
            <a:off x="1143000" y="381000"/>
            <a:ext cx="7543800" cy="538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eaLnBrk="1" hangingPunct="1"/>
            <a:r>
              <a:rPr lang="en-US" altLang="en-US" smtClean="0"/>
              <a:t> Common Mistakes</a:t>
            </a:r>
          </a:p>
        </p:txBody>
      </p:sp>
    </p:spTree>
    <p:extLst>
      <p:ext uri="{BB962C8B-B14F-4D97-AF65-F5344CB8AC3E}">
        <p14:creationId xmlns:p14="http://schemas.microsoft.com/office/powerpoint/2010/main" val="114668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0"/>
            <a:ext cx="6324600" cy="1066800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Knowledge </a:t>
            </a:r>
            <a:r>
              <a:rPr lang="en-US" altLang="en-US" sz="3600" dirty="0" smtClean="0"/>
              <a:t>Check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  <a:defRPr/>
            </a:pPr>
            <a:r>
              <a:rPr lang="en-US" dirty="0"/>
              <a:t>On a scale of 1 (lowest) to 5 (highest), rate your knowledge and understanding of the following by </a:t>
            </a:r>
            <a:r>
              <a:rPr lang="en-US" b="1" u="sng" dirty="0"/>
              <a:t>circling</a:t>
            </a:r>
            <a:r>
              <a:rPr lang="en-US" dirty="0"/>
              <a:t> the appropriate number in the final column of the sheet, labeled Post-Training, for each of the statements.</a:t>
            </a:r>
          </a:p>
          <a:p>
            <a:pPr marL="0" indent="0">
              <a:buNone/>
              <a:defRPr/>
            </a:pPr>
            <a:endParaRPr lang="en-US" dirty="0"/>
          </a:p>
          <a:p>
            <a:pPr>
              <a:buFont typeface="+mj-lt"/>
              <a:buAutoNum type="arabicPeriod"/>
              <a:defRPr/>
            </a:pPr>
            <a:r>
              <a:rPr lang="en-US" altLang="en-US" dirty="0"/>
              <a:t>I </a:t>
            </a:r>
            <a:r>
              <a:rPr lang="en-US" dirty="0">
                <a:ea typeface="MS PGothic" charset="0"/>
              </a:rPr>
              <a:t>am fully aware of the requirements for budget controls</a:t>
            </a:r>
            <a:r>
              <a:rPr lang="en-US" b="1" dirty="0"/>
              <a:t>  </a:t>
            </a:r>
          </a:p>
          <a:p>
            <a:pPr>
              <a:buFont typeface="+mj-lt"/>
              <a:buAutoNum type="arabicPeriod"/>
              <a:defRPr/>
            </a:pPr>
            <a:r>
              <a:rPr lang="en-US" altLang="en-US" dirty="0"/>
              <a:t>I know </a:t>
            </a:r>
            <a:r>
              <a:rPr lang="en-US" dirty="0">
                <a:ea typeface="MS PGothic" charset="0"/>
              </a:rPr>
              <a:t>the format of the federally required budget and how to obtain data</a:t>
            </a:r>
          </a:p>
          <a:p>
            <a:pPr>
              <a:buFont typeface="+mj-lt"/>
              <a:buAutoNum type="arabicPeriod"/>
              <a:defRPr/>
            </a:pPr>
            <a:r>
              <a:rPr lang="en-US" dirty="0">
                <a:ea typeface="MS PGothic" charset="0"/>
              </a:rPr>
              <a:t>I</a:t>
            </a:r>
            <a:r>
              <a:rPr lang="en-US" altLang="en-US" dirty="0"/>
              <a:t> </a:t>
            </a:r>
            <a:r>
              <a:rPr lang="en-US" dirty="0">
                <a:ea typeface="MS PGothic" charset="0"/>
              </a:rPr>
              <a:t>understand the various methods for budget analysis</a:t>
            </a:r>
          </a:p>
          <a:p>
            <a:pPr>
              <a:buFont typeface="+mj-lt"/>
              <a:buAutoNum type="arabicPeriod"/>
              <a:defRPr/>
            </a:pPr>
            <a:r>
              <a:rPr lang="en-US" altLang="en-US" dirty="0"/>
              <a:t>I </a:t>
            </a:r>
            <a:r>
              <a:rPr lang="en-US" dirty="0">
                <a:ea typeface="MS PGothic" charset="0"/>
              </a:rPr>
              <a:t>know the grant actions that may result from budget analysis</a:t>
            </a:r>
          </a:p>
          <a:p>
            <a:pPr>
              <a:buFont typeface="+mj-lt"/>
              <a:buAutoNum type="arabicPeriod"/>
              <a:defRPr/>
            </a:pPr>
            <a:r>
              <a:rPr lang="en-US" altLang="en-US" dirty="0"/>
              <a:t>I </a:t>
            </a:r>
            <a:r>
              <a:rPr lang="en-US" dirty="0">
                <a:ea typeface="MS PGothic" charset="0"/>
              </a:rPr>
              <a:t>am aware of the consequences that arise from failure to comply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4815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Content Placeholder 4"/>
          <p:cNvSpPr>
            <a:spLocks noGrp="1"/>
          </p:cNvSpPr>
          <p:nvPr>
            <p:ph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buFontTx/>
              <a:buChar char="•"/>
            </a:pPr>
            <a:r>
              <a:rPr lang="en-US" altLang="en-US" sz="2400" smtClean="0"/>
              <a:t>You should know and understand the components of the budget and how this is used to monitor program and financial activity</a:t>
            </a:r>
          </a:p>
          <a:p>
            <a:pPr marL="342900" indent="-342900" eaLnBrk="1" hangingPunct="1">
              <a:buFontTx/>
              <a:buChar char="•"/>
            </a:pPr>
            <a:r>
              <a:rPr lang="en-US" altLang="en-US" sz="2400" smtClean="0"/>
              <a:t>The requirements for budget controls and analysis are contained in the Uniform Guidance</a:t>
            </a:r>
          </a:p>
          <a:p>
            <a:pPr marL="342900" indent="-342900" eaLnBrk="1" hangingPunct="1">
              <a:buFontTx/>
              <a:buChar char="•"/>
            </a:pPr>
            <a:r>
              <a:rPr lang="en-US" altLang="en-US" sz="2400" smtClean="0"/>
              <a:t>There are a number of tools available for use in performing budget analysis</a:t>
            </a:r>
          </a:p>
          <a:p>
            <a:pPr marL="342900" indent="-342900" eaLnBrk="1" hangingPunct="1">
              <a:buFontTx/>
              <a:buChar char="•"/>
            </a:pPr>
            <a:r>
              <a:rPr lang="en-US" altLang="en-US" sz="2400" smtClean="0"/>
              <a:t>All financial activity should also be compared to performance activity to achieve effectiveness</a:t>
            </a:r>
          </a:p>
        </p:txBody>
      </p:sp>
      <p:sp>
        <p:nvSpPr>
          <p:cNvPr id="86019" name="Text Placeholder 1"/>
          <p:cNvSpPr>
            <a:spLocks noGrp="1"/>
          </p:cNvSpPr>
          <p:nvPr>
            <p:ph type="body" sz="quarter" idx="12"/>
          </p:nvPr>
        </p:nvSpPr>
        <p:spPr bwMode="auto">
          <a:xfrm>
            <a:off x="1295400" y="381000"/>
            <a:ext cx="7543800" cy="854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solidFill>
                  <a:srgbClr val="FFFFFF"/>
                </a:solidFill>
              </a:rPr>
              <a:t>Key Concepts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313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 costs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294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685800" y="1676400"/>
            <a:ext cx="7924800" cy="4038600"/>
          </a:xfrm>
          <a:prstGeom prst="rect">
            <a:avLst/>
          </a:prstGeom>
        </p:spPr>
        <p:txBody>
          <a:bodyPr/>
          <a:lstStyle/>
          <a:p>
            <a:pPr marL="548640" indent="-283464">
              <a:spcAft>
                <a:spcPct val="25000"/>
              </a:spcAft>
              <a:defRPr/>
            </a:pPr>
            <a:r>
              <a:rPr lang="en-US" altLang="en-US" sz="2400" dirty="0"/>
              <a:t>Not every program uses same definition</a:t>
            </a:r>
          </a:p>
          <a:p>
            <a:pPr marL="548640" indent="-283464">
              <a:spcAft>
                <a:spcPct val="25000"/>
              </a:spcAft>
              <a:defRPr/>
            </a:pPr>
            <a:r>
              <a:rPr lang="en-US" altLang="en-US" sz="2400" dirty="0"/>
              <a:t>Not all grants have same limits</a:t>
            </a:r>
          </a:p>
          <a:p>
            <a:pPr marL="548640" indent="-283464">
              <a:spcAft>
                <a:spcPct val="25000"/>
              </a:spcAft>
              <a:defRPr/>
            </a:pPr>
            <a:r>
              <a:rPr lang="en-US" altLang="en-US" sz="2400" dirty="0" smtClean="0"/>
              <a:t>Includes Direct and Indirect Administrative Cost</a:t>
            </a:r>
          </a:p>
          <a:p>
            <a:pPr marL="548640" indent="-283464">
              <a:spcAft>
                <a:spcPct val="25000"/>
              </a:spcAft>
              <a:defRPr/>
            </a:pPr>
            <a:r>
              <a:rPr lang="en-US" altLang="en-US" sz="2400" dirty="0" smtClean="0"/>
              <a:t>Reporting on 9130 Line 10f</a:t>
            </a:r>
          </a:p>
          <a:p>
            <a:pPr>
              <a:defRPr/>
            </a:pPr>
            <a:endParaRPr lang="en-US" sz="2400" dirty="0"/>
          </a:p>
        </p:txBody>
      </p:sp>
      <p:sp>
        <p:nvSpPr>
          <p:cNvPr id="40964" name="Text Placeholder 3"/>
          <p:cNvSpPr>
            <a:spLocks noGrp="1"/>
          </p:cNvSpPr>
          <p:nvPr>
            <p:ph type="body" sz="quarter" idx="12"/>
          </p:nvPr>
        </p:nvSpPr>
        <p:spPr bwMode="auto">
          <a:xfrm>
            <a:off x="2819400" y="152400"/>
            <a:ext cx="5791200" cy="137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Administrative Costs</a:t>
            </a:r>
          </a:p>
        </p:txBody>
      </p:sp>
    </p:spTree>
    <p:extLst>
      <p:ext uri="{BB962C8B-B14F-4D97-AF65-F5344CB8AC3E}">
        <p14:creationId xmlns:p14="http://schemas.microsoft.com/office/powerpoint/2010/main" val="6328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sz="quarter" idx="11"/>
          </p:nvPr>
        </p:nvSpPr>
        <p:spPr bwMode="auto">
          <a:xfrm>
            <a:off x="914400" y="1828800"/>
            <a:ext cx="800100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/>
            <a:r>
              <a:rPr lang="en-US" altLang="en-US" sz="2400" smtClean="0"/>
              <a:t>•    Understand the processing of budget modifications for discretionary DOL-ETA grants</a:t>
            </a:r>
          </a:p>
          <a:p>
            <a:pPr marL="457200" indent="-457200"/>
            <a:r>
              <a:rPr lang="en-US" altLang="en-US" sz="2400" smtClean="0"/>
              <a:t>•    Describe how accounting information is tracked and compared against budget</a:t>
            </a:r>
          </a:p>
          <a:p>
            <a:pPr marL="457200" indent="-457200"/>
            <a:r>
              <a:rPr lang="en-US" altLang="en-US" sz="2400" smtClean="0"/>
              <a:t>•    Explain what kind of grant actions can arise from budget analysis</a:t>
            </a:r>
          </a:p>
          <a:p>
            <a:pPr marL="457200" indent="-457200"/>
            <a:r>
              <a:rPr lang="en-US" altLang="en-US" sz="2400" smtClean="0"/>
              <a:t>•    Understand the link between budget controls and program effectiveness</a:t>
            </a:r>
          </a:p>
          <a:p>
            <a:pPr marL="457200" indent="-457200"/>
            <a:r>
              <a:rPr lang="en-US" altLang="en-US" sz="2400" smtClean="0"/>
              <a:t>•    Identify common mistakes </a:t>
            </a:r>
          </a:p>
        </p:txBody>
      </p:sp>
      <p:sp>
        <p:nvSpPr>
          <p:cNvPr id="18435" name="Text Placeholder 3"/>
          <p:cNvSpPr>
            <a:spLocks noGrp="1"/>
          </p:cNvSpPr>
          <p:nvPr>
            <p:ph type="body" sz="quarter" idx="12"/>
          </p:nvPr>
        </p:nvSpPr>
        <p:spPr bwMode="auto">
          <a:xfrm>
            <a:off x="1143000" y="381000"/>
            <a:ext cx="75438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Module Objectives</a:t>
            </a:r>
          </a:p>
        </p:txBody>
      </p:sp>
      <p:sp>
        <p:nvSpPr>
          <p:cNvPr id="18436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553200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fld id="{BA872508-A82A-415C-9F9B-CEDD2F568913}" type="slidenum">
              <a:rPr lang="en-US" altLang="en-US" sz="1100">
                <a:solidFill>
                  <a:schemeClr val="bg1"/>
                </a:solidFill>
              </a:rPr>
              <a:pPr algn="r" eaLnBrk="1" hangingPunct="1"/>
              <a:t>4</a:t>
            </a:fld>
            <a:endParaRPr lang="en-US" altLang="en-US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17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2362200" y="156028"/>
            <a:ext cx="6248400" cy="9869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r>
              <a:rPr lang="en-US" altLang="en-US" dirty="0" smtClean="0"/>
              <a:t>Administrative v. Program:</a:t>
            </a:r>
            <a:br>
              <a:rPr lang="en-US" altLang="en-US" dirty="0" smtClean="0"/>
            </a:br>
            <a:r>
              <a:rPr lang="en-US" altLang="en-US" dirty="0" smtClean="0"/>
              <a:t>Administrative Costs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914400" y="1676400"/>
            <a:ext cx="7696200" cy="4343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400" b="1" kern="0" dirty="0" smtClean="0"/>
              <a:t>Costs associated with carrying out administrative and general management functions</a:t>
            </a:r>
          </a:p>
          <a:p>
            <a:pPr marL="548640" lvl="1" indent="-283464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200" kern="0" dirty="0" smtClean="0"/>
              <a:t>Accounting, Budgeting, Payroll, Procurement, Cash Management</a:t>
            </a:r>
          </a:p>
          <a:p>
            <a:pPr marL="548640" lvl="1" indent="-283464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200" kern="0" dirty="0" smtClean="0"/>
              <a:t>Facilities, Property Management, Insurance, Personnel</a:t>
            </a:r>
          </a:p>
          <a:p>
            <a:pPr marL="548640" lvl="1" indent="-283464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200" kern="0" dirty="0" smtClean="0"/>
              <a:t>Monitoring, Audit, Investigations, Incident Reports, Resolution activities</a:t>
            </a:r>
          </a:p>
          <a:p>
            <a:pPr marL="548640" lvl="1" indent="-283464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200" kern="0" dirty="0" smtClean="0"/>
              <a:t>General legal, Human Resources </a:t>
            </a:r>
          </a:p>
          <a:p>
            <a:pPr marL="548640" lvl="1" indent="-283464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200" kern="0" dirty="0" smtClean="0"/>
              <a:t>Automated systems, maintenance, equipment</a:t>
            </a:r>
          </a:p>
          <a:p>
            <a:pPr marL="548640" lvl="1" indent="-283464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200" kern="0" dirty="0" smtClean="0"/>
              <a:t>Any contract or sub-award that is “administrative” in function</a:t>
            </a: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336305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914400" y="1676400"/>
            <a:ext cx="7696200" cy="4038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altLang="en-US" sz="2400" b="1" dirty="0" smtClean="0"/>
              <a:t>Costs associated with carrying out administrative and general management functions</a:t>
            </a:r>
          </a:p>
          <a:p>
            <a:pPr marL="548640" lvl="1" indent="-283464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200" dirty="0" smtClean="0"/>
              <a:t>Accounting, Budgeting, Payroll, Procurement, Cash Management</a:t>
            </a:r>
          </a:p>
          <a:p>
            <a:pPr marL="548640" lvl="1" indent="-283464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200" dirty="0" smtClean="0"/>
              <a:t>Facilities, Property Management, Insurance, Personnel</a:t>
            </a:r>
          </a:p>
          <a:p>
            <a:pPr marL="548640" lvl="1" indent="-283464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200" dirty="0" smtClean="0"/>
              <a:t>Monitoring, Audit, Investigations, Incident Reports, Resolution activities</a:t>
            </a:r>
          </a:p>
          <a:p>
            <a:pPr marL="548640" lvl="1" indent="-283464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200" dirty="0" smtClean="0"/>
              <a:t>General legal, Human Resources </a:t>
            </a:r>
          </a:p>
          <a:p>
            <a:pPr marL="548640" lvl="1" indent="-283464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200" dirty="0" smtClean="0"/>
              <a:t>Automated systems, maintenance, equipment</a:t>
            </a:r>
          </a:p>
          <a:p>
            <a:pPr marL="548640" lvl="1" indent="-283464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200" dirty="0" smtClean="0"/>
              <a:t>Any contract or sub-award that is “administrative” in function</a:t>
            </a:r>
          </a:p>
        </p:txBody>
      </p:sp>
      <p:sp>
        <p:nvSpPr>
          <p:cNvPr id="41987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2362200" y="156028"/>
            <a:ext cx="6248400" cy="9107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r>
              <a:rPr lang="en-US" altLang="en-US" dirty="0" smtClean="0"/>
              <a:t>Administrative v. Program:</a:t>
            </a:r>
            <a:br>
              <a:rPr lang="en-US" altLang="en-US" dirty="0" smtClean="0"/>
            </a:br>
            <a:r>
              <a:rPr lang="en-US" altLang="en-US" dirty="0" smtClean="0"/>
              <a:t>Administrative Costs</a:t>
            </a:r>
          </a:p>
        </p:txBody>
      </p:sp>
    </p:spTree>
    <p:extLst>
      <p:ext uri="{BB962C8B-B14F-4D97-AF65-F5344CB8AC3E}">
        <p14:creationId xmlns:p14="http://schemas.microsoft.com/office/powerpoint/2010/main" val="127883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1"/>
          <p:cNvSpPr>
            <a:spLocks noGrp="1"/>
          </p:cNvSpPr>
          <p:nvPr>
            <p:ph sz="quarter" idx="4294967295"/>
          </p:nvPr>
        </p:nvSpPr>
        <p:spPr bwMode="auto">
          <a:xfrm>
            <a:off x="685800" y="1676400"/>
            <a:ext cx="76962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265176" indent="0">
              <a:buNone/>
            </a:pPr>
            <a:r>
              <a:rPr lang="en-US" altLang="en-US" sz="2400" b="1" dirty="0"/>
              <a:t>Costs directly associated with the functions dealing with participants and </a:t>
            </a:r>
            <a:r>
              <a:rPr lang="en-US" altLang="en-US" sz="2400" b="1" dirty="0" smtClean="0"/>
              <a:t>training </a:t>
            </a:r>
            <a:r>
              <a:rPr lang="en-US" altLang="en-US" sz="2400" b="1" dirty="0"/>
              <a:t>are program </a:t>
            </a:r>
            <a:r>
              <a:rPr lang="en-US" altLang="en-US" sz="2400" b="1" dirty="0" smtClean="0"/>
              <a:t>costs</a:t>
            </a:r>
            <a:endParaRPr lang="en-US" altLang="en-US" sz="2400" b="1" dirty="0"/>
          </a:p>
          <a:p>
            <a:pPr marL="822960" indent="-283464"/>
            <a:r>
              <a:rPr lang="en-US" altLang="en-US" sz="2400" dirty="0" smtClean="0"/>
              <a:t>Costs not considered administrative in             definition or nature</a:t>
            </a:r>
          </a:p>
          <a:p>
            <a:pPr marL="822960" indent="-283464"/>
            <a:r>
              <a:rPr lang="en-US" altLang="en-US" sz="2400" dirty="0" smtClean="0"/>
              <a:t>Costs related to participants; direction, supervision, management, tracking</a:t>
            </a:r>
          </a:p>
          <a:p>
            <a:pPr marL="822960" indent="-283464"/>
            <a:r>
              <a:rPr lang="en-US" altLang="en-US" sz="2400" dirty="0" smtClean="0"/>
              <a:t>Costs related to training, providers, LMI, performance</a:t>
            </a:r>
          </a:p>
          <a:p>
            <a:pPr marL="822960" indent="-283464"/>
            <a:r>
              <a:rPr lang="en-US" altLang="en-US" sz="2400" dirty="0" smtClean="0"/>
              <a:t>Cost directly associated with a program activity or participant        </a:t>
            </a:r>
          </a:p>
          <a:p>
            <a:pPr marL="548640" indent="-283464"/>
            <a:endParaRPr lang="en-US" altLang="en-US" sz="2400" dirty="0" smtClean="0"/>
          </a:p>
        </p:txBody>
      </p:sp>
      <p:sp>
        <p:nvSpPr>
          <p:cNvPr id="43011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2514600" y="152400"/>
            <a:ext cx="60960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r>
              <a:rPr lang="en-US" altLang="en-US" dirty="0" smtClean="0"/>
              <a:t>Administrative v. Program:</a:t>
            </a:r>
            <a:br>
              <a:rPr lang="en-US" altLang="en-US" dirty="0" smtClean="0"/>
            </a:br>
            <a:r>
              <a:rPr lang="en-US" altLang="en-US" dirty="0" smtClean="0"/>
              <a:t>Program Costs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2287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50EE-C931-4542-ABE1-CAD839771049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28491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ontent Placeholder 4"/>
          <p:cNvSpPr>
            <a:spLocks noGrp="1"/>
          </p:cNvSpPr>
          <p:nvPr>
            <p:ph sz="quarter" idx="11"/>
          </p:nvPr>
        </p:nvSpPr>
        <p:spPr bwMode="auto">
          <a:xfrm>
            <a:off x="914400" y="1600200"/>
            <a:ext cx="7696200" cy="40386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eaLnBrk="1" hangingPunct="1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US" sz="1800" b="1" dirty="0" smtClean="0"/>
              <a:t>200.306(b)</a:t>
            </a:r>
            <a:r>
              <a:rPr lang="en-US" sz="1800" dirty="0" smtClean="0"/>
              <a:t> provides the following criteria:</a:t>
            </a:r>
            <a:endParaRPr lang="en-US" altLang="en-US" sz="1800" dirty="0" smtClean="0">
              <a:ea typeface="ＭＳ Ｐゴシック" panose="020B0600070205080204" pitchFamily="34" charset="-128"/>
            </a:endParaRPr>
          </a:p>
          <a:p>
            <a:pPr marL="347663" indent="-347663" eaLnBrk="1" hangingPunct="1">
              <a:spcBef>
                <a:spcPts val="600"/>
              </a:spcBef>
              <a:buFontTx/>
              <a:buChar char="•"/>
              <a:defRPr/>
            </a:pPr>
            <a:r>
              <a:rPr lang="en-US" altLang="en-US" sz="1800" dirty="0" smtClean="0">
                <a:ea typeface="ＭＳ Ｐゴシック" panose="020B0600070205080204" pitchFamily="34" charset="-128"/>
              </a:rPr>
              <a:t>Verifiable in recipient records</a:t>
            </a:r>
          </a:p>
          <a:p>
            <a:pPr marL="347663" indent="-347663" eaLnBrk="1" hangingPunct="1">
              <a:spcBef>
                <a:spcPts val="600"/>
              </a:spcBef>
              <a:buFontTx/>
              <a:buChar char="•"/>
              <a:defRPr/>
            </a:pPr>
            <a:r>
              <a:rPr lang="en-US" altLang="en-US" sz="1800" dirty="0" smtClean="0">
                <a:ea typeface="ＭＳ Ｐゴシック" panose="020B0600070205080204" pitchFamily="34" charset="-128"/>
              </a:rPr>
              <a:t>Not used to support another Federally funded program</a:t>
            </a:r>
          </a:p>
          <a:p>
            <a:pPr marL="347663" indent="-347663" eaLnBrk="1" hangingPunct="1">
              <a:spcBef>
                <a:spcPts val="600"/>
              </a:spcBef>
              <a:buFontTx/>
              <a:buChar char="•"/>
              <a:defRPr/>
            </a:pPr>
            <a:r>
              <a:rPr lang="en-US" altLang="en-US" sz="1800" dirty="0" smtClean="0">
                <a:ea typeface="ＭＳ Ｐゴシック" panose="020B0600070205080204" pitchFamily="34" charset="-128"/>
              </a:rPr>
              <a:t>Necessary and reasonable </a:t>
            </a:r>
          </a:p>
          <a:p>
            <a:pPr marL="347663" indent="-347663" eaLnBrk="1" hangingPunct="1">
              <a:spcBef>
                <a:spcPts val="600"/>
              </a:spcBef>
              <a:buFontTx/>
              <a:buChar char="•"/>
              <a:defRPr/>
            </a:pPr>
            <a:r>
              <a:rPr lang="en-US" altLang="en-US" sz="1800" dirty="0" smtClean="0">
                <a:ea typeface="ＭＳ Ｐゴシック" panose="020B0600070205080204" pitchFamily="34" charset="-128"/>
              </a:rPr>
              <a:t>Allowable cost under Cost Principles</a:t>
            </a:r>
          </a:p>
          <a:p>
            <a:pPr marL="347663" indent="-347663" eaLnBrk="1" hangingPunct="1">
              <a:spcBef>
                <a:spcPts val="600"/>
              </a:spcBef>
              <a:buFontTx/>
              <a:buChar char="•"/>
              <a:defRPr/>
            </a:pPr>
            <a:r>
              <a:rPr lang="en-US" altLang="en-US" sz="1800" dirty="0" smtClean="0">
                <a:ea typeface="ＭＳ Ｐゴシック" panose="020B0600070205080204" pitchFamily="34" charset="-128"/>
              </a:rPr>
              <a:t>Not paid with Federal funds</a:t>
            </a:r>
          </a:p>
          <a:p>
            <a:pPr marL="347663" indent="-347663" eaLnBrk="1" hangingPunct="1">
              <a:spcBef>
                <a:spcPts val="600"/>
              </a:spcBef>
              <a:buFontTx/>
              <a:buChar char="•"/>
              <a:defRPr/>
            </a:pPr>
            <a:r>
              <a:rPr lang="en-US" altLang="en-US" sz="1800" dirty="0" smtClean="0">
                <a:ea typeface="ＭＳ Ｐゴシック" panose="020B0600070205080204" pitchFamily="34" charset="-128"/>
              </a:rPr>
              <a:t>Provided for in approved budget</a:t>
            </a:r>
          </a:p>
          <a:p>
            <a:pPr marL="347663" indent="-347663" eaLnBrk="1" hangingPunct="1">
              <a:spcBef>
                <a:spcPts val="600"/>
              </a:spcBef>
              <a:buFontTx/>
              <a:buChar char="•"/>
              <a:defRPr/>
            </a:pPr>
            <a:r>
              <a:rPr lang="en-US" altLang="en-US" sz="1800" dirty="0" smtClean="0">
                <a:ea typeface="ＭＳ Ｐゴシック" panose="020B0600070205080204" pitchFamily="34" charset="-128"/>
              </a:rPr>
              <a:t>Conform to other applicable Uniform Guidance provisions</a:t>
            </a:r>
          </a:p>
          <a:p>
            <a:pPr marL="347663" indent="-347663" eaLnBrk="1" hangingPunct="1">
              <a:spcBef>
                <a:spcPts val="600"/>
              </a:spcBef>
              <a:buFontTx/>
              <a:buNone/>
              <a:defRPr/>
            </a:pPr>
            <a:r>
              <a:rPr lang="en-US" altLang="en-US" sz="1800" b="1" dirty="0" smtClean="0">
                <a:ea typeface="ＭＳ Ｐゴシック" panose="020B0600070205080204" pitchFamily="34" charset="-128"/>
              </a:rPr>
              <a:t>DOL exception at 2900.8</a:t>
            </a:r>
          </a:p>
          <a:p>
            <a:pPr marL="347663" indent="-347663" eaLnBrk="1" hangingPunct="1">
              <a:spcBef>
                <a:spcPts val="600"/>
              </a:spcBef>
              <a:buFontTx/>
              <a:buChar char="•"/>
              <a:defRPr/>
            </a:pPr>
            <a:r>
              <a:rPr lang="en-US" altLang="en-US" sz="1800" dirty="0" smtClean="0">
                <a:ea typeface="ＭＳ Ｐゴシック" panose="020B0600070205080204" pitchFamily="34" charset="-128"/>
              </a:rPr>
              <a:t>Contributions are accounted for as funds are expended </a:t>
            </a:r>
          </a:p>
        </p:txBody>
      </p:sp>
      <p:sp>
        <p:nvSpPr>
          <p:cNvPr id="28675" name="Text Placeholder 1"/>
          <p:cNvSpPr>
            <a:spLocks noGrp="1"/>
          </p:cNvSpPr>
          <p:nvPr>
            <p:ph type="body" sz="quarter" idx="12"/>
          </p:nvPr>
        </p:nvSpPr>
        <p:spPr bwMode="auto">
          <a:xfrm>
            <a:off x="1066800" y="304800"/>
            <a:ext cx="75438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Basic Criteria for Match</a:t>
            </a:r>
          </a:p>
        </p:txBody>
      </p:sp>
    </p:spTree>
    <p:extLst>
      <p:ext uri="{BB962C8B-B14F-4D97-AF65-F5344CB8AC3E}">
        <p14:creationId xmlns:p14="http://schemas.microsoft.com/office/powerpoint/2010/main" val="352111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ontent Placeholder 4"/>
          <p:cNvSpPr>
            <a:spLocks noGrp="1"/>
          </p:cNvSpPr>
          <p:nvPr>
            <p:ph sz="quarter" idx="11"/>
          </p:nvPr>
        </p:nvSpPr>
        <p:spPr bwMode="auto">
          <a:xfrm>
            <a:off x="914400" y="1371600"/>
            <a:ext cx="7696200" cy="40386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eaLnBrk="1" hangingPunct="1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US" sz="1800" b="1" dirty="0" smtClean="0"/>
              <a:t>200.306(b)</a:t>
            </a:r>
            <a:r>
              <a:rPr lang="en-US" sz="1800" dirty="0" smtClean="0"/>
              <a:t> provides the following criteria:</a:t>
            </a:r>
            <a:endParaRPr lang="en-US" altLang="en-US" sz="1800" dirty="0" smtClean="0">
              <a:ea typeface="ＭＳ Ｐゴシック" panose="020B0600070205080204" pitchFamily="34" charset="-128"/>
            </a:endParaRPr>
          </a:p>
          <a:p>
            <a:pPr marL="347663" indent="-347663" eaLnBrk="1" hangingPunct="1">
              <a:spcBef>
                <a:spcPts val="600"/>
              </a:spcBef>
              <a:buFontTx/>
              <a:buChar char="•"/>
              <a:defRPr/>
            </a:pPr>
            <a:r>
              <a:rPr lang="en-US" altLang="en-US" sz="1800" dirty="0" smtClean="0">
                <a:ea typeface="ＭＳ Ｐゴシック" panose="020B0600070205080204" pitchFamily="34" charset="-128"/>
              </a:rPr>
              <a:t>Verifiable in recipient records</a:t>
            </a:r>
          </a:p>
          <a:p>
            <a:pPr marL="347663" indent="-347663" eaLnBrk="1" hangingPunct="1">
              <a:spcBef>
                <a:spcPts val="600"/>
              </a:spcBef>
              <a:buFontTx/>
              <a:buChar char="•"/>
              <a:defRPr/>
            </a:pPr>
            <a:r>
              <a:rPr lang="en-US" altLang="en-US" sz="1800" dirty="0" smtClean="0">
                <a:ea typeface="ＭＳ Ｐゴシック" panose="020B0600070205080204" pitchFamily="34" charset="-128"/>
              </a:rPr>
              <a:t>Not used to support another Federally funded program</a:t>
            </a:r>
          </a:p>
          <a:p>
            <a:pPr marL="347663" indent="-347663" eaLnBrk="1" hangingPunct="1">
              <a:spcBef>
                <a:spcPts val="600"/>
              </a:spcBef>
              <a:buFontTx/>
              <a:buChar char="•"/>
              <a:defRPr/>
            </a:pPr>
            <a:r>
              <a:rPr lang="en-US" altLang="en-US" sz="1800" dirty="0" smtClean="0">
                <a:ea typeface="ＭＳ Ｐゴシック" panose="020B0600070205080204" pitchFamily="34" charset="-128"/>
              </a:rPr>
              <a:t>Necessary and reasonable </a:t>
            </a:r>
          </a:p>
          <a:p>
            <a:pPr marL="347663" indent="-347663" eaLnBrk="1" hangingPunct="1">
              <a:spcBef>
                <a:spcPts val="600"/>
              </a:spcBef>
              <a:buFontTx/>
              <a:buChar char="•"/>
              <a:defRPr/>
            </a:pPr>
            <a:r>
              <a:rPr lang="en-US" altLang="en-US" sz="1800" dirty="0" smtClean="0">
                <a:ea typeface="ＭＳ Ｐゴシック" panose="020B0600070205080204" pitchFamily="34" charset="-128"/>
              </a:rPr>
              <a:t>Allowable cost under Cost Principles</a:t>
            </a:r>
          </a:p>
          <a:p>
            <a:pPr marL="347663" indent="-347663" eaLnBrk="1" hangingPunct="1">
              <a:spcBef>
                <a:spcPts val="600"/>
              </a:spcBef>
              <a:buFontTx/>
              <a:buChar char="•"/>
              <a:defRPr/>
            </a:pPr>
            <a:r>
              <a:rPr lang="en-US" altLang="en-US" sz="1800" dirty="0" smtClean="0">
                <a:ea typeface="ＭＳ Ｐゴシック" panose="020B0600070205080204" pitchFamily="34" charset="-128"/>
              </a:rPr>
              <a:t>Not paid with Federal funds</a:t>
            </a:r>
          </a:p>
          <a:p>
            <a:pPr marL="347663" indent="-347663" eaLnBrk="1" hangingPunct="1">
              <a:spcBef>
                <a:spcPts val="600"/>
              </a:spcBef>
              <a:buFontTx/>
              <a:buChar char="•"/>
              <a:defRPr/>
            </a:pPr>
            <a:r>
              <a:rPr lang="en-US" altLang="en-US" sz="1800" dirty="0" smtClean="0">
                <a:ea typeface="ＭＳ Ｐゴシック" panose="020B0600070205080204" pitchFamily="34" charset="-128"/>
              </a:rPr>
              <a:t>Provided for in approved budget</a:t>
            </a:r>
          </a:p>
          <a:p>
            <a:pPr marL="347663" indent="-347663" eaLnBrk="1" hangingPunct="1">
              <a:spcBef>
                <a:spcPts val="600"/>
              </a:spcBef>
              <a:buFontTx/>
              <a:buChar char="•"/>
              <a:defRPr/>
            </a:pPr>
            <a:r>
              <a:rPr lang="en-US" altLang="en-US" sz="1800" dirty="0" smtClean="0">
                <a:ea typeface="ＭＳ Ｐゴシック" panose="020B0600070205080204" pitchFamily="34" charset="-128"/>
              </a:rPr>
              <a:t>Conform to other applicable Uniform Guidance provisions</a:t>
            </a:r>
          </a:p>
          <a:p>
            <a:pPr marL="347663" indent="-347663" eaLnBrk="1" hangingPunct="1">
              <a:spcBef>
                <a:spcPts val="600"/>
              </a:spcBef>
              <a:buFontTx/>
              <a:buNone/>
              <a:defRPr/>
            </a:pPr>
            <a:r>
              <a:rPr lang="en-US" altLang="en-US" sz="1800" b="1" dirty="0" smtClean="0">
                <a:ea typeface="ＭＳ Ｐゴシック" panose="020B0600070205080204" pitchFamily="34" charset="-128"/>
              </a:rPr>
              <a:t>DOL exception at 2900.8</a:t>
            </a:r>
          </a:p>
          <a:p>
            <a:pPr marL="347663" indent="-347663" eaLnBrk="1" hangingPunct="1">
              <a:spcBef>
                <a:spcPts val="600"/>
              </a:spcBef>
              <a:buFontTx/>
              <a:buChar char="•"/>
              <a:defRPr/>
            </a:pPr>
            <a:r>
              <a:rPr lang="en-US" altLang="en-US" sz="1800" dirty="0" smtClean="0">
                <a:ea typeface="ＭＳ Ｐゴシック" panose="020B0600070205080204" pitchFamily="34" charset="-128"/>
              </a:rPr>
              <a:t>Contributions are accounted for as funds are expended </a:t>
            </a:r>
          </a:p>
        </p:txBody>
      </p:sp>
      <p:sp>
        <p:nvSpPr>
          <p:cNvPr id="30723" name="Text Placeholder 1"/>
          <p:cNvSpPr>
            <a:spLocks noGrp="1"/>
          </p:cNvSpPr>
          <p:nvPr>
            <p:ph type="body" sz="quarter" idx="12"/>
          </p:nvPr>
        </p:nvSpPr>
        <p:spPr bwMode="auto">
          <a:xfrm>
            <a:off x="1143000" y="381000"/>
            <a:ext cx="75438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Basic Criteria for Match</a:t>
            </a:r>
          </a:p>
        </p:txBody>
      </p:sp>
    </p:spTree>
    <p:extLst>
      <p:ext uri="{BB962C8B-B14F-4D97-AF65-F5344CB8AC3E}">
        <p14:creationId xmlns:p14="http://schemas.microsoft.com/office/powerpoint/2010/main" val="2160932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4"/>
          <p:cNvSpPr>
            <a:spLocks noGrp="1"/>
          </p:cNvSpPr>
          <p:nvPr>
            <p:ph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7663" indent="-347663" eaLnBrk="1" hangingPunct="1">
              <a:lnSpc>
                <a:spcPct val="90000"/>
              </a:lnSpc>
              <a:spcAft>
                <a:spcPct val="25000"/>
              </a:spcAft>
              <a:buFontTx/>
              <a:buChar char="•"/>
            </a:pPr>
            <a:r>
              <a:rPr lang="en-US" altLang="en-US" sz="2000" smtClean="0">
                <a:ea typeface="ＭＳ Ｐゴシック" pitchFamily="34" charset="-128"/>
              </a:rPr>
              <a:t>Non-Federal Cash expenditures</a:t>
            </a:r>
          </a:p>
          <a:p>
            <a:pPr lvl="1" defTabSz="854075" eaLnBrk="1" hangingPunct="1">
              <a:lnSpc>
                <a:spcPct val="90000"/>
              </a:lnSpc>
              <a:spcAft>
                <a:spcPct val="25000"/>
              </a:spcAft>
            </a:pPr>
            <a:r>
              <a:rPr lang="en-US" altLang="en-US" sz="2000" smtClean="0">
                <a:ea typeface="ＭＳ Ｐゴシック" pitchFamily="34" charset="-128"/>
              </a:rPr>
              <a:t>Funds or services provided and paid for by recipient or subrecipient from non-Federal funds</a:t>
            </a:r>
          </a:p>
          <a:p>
            <a:pPr lvl="1" defTabSz="854075" eaLnBrk="1" hangingPunct="1">
              <a:lnSpc>
                <a:spcPct val="90000"/>
              </a:lnSpc>
              <a:spcAft>
                <a:spcPct val="25000"/>
              </a:spcAft>
            </a:pPr>
            <a:r>
              <a:rPr lang="en-US" altLang="en-US" sz="2000" smtClean="0">
                <a:ea typeface="ＭＳ Ｐゴシック" pitchFamily="34" charset="-128"/>
              </a:rPr>
              <a:t>Payment for services that are allowable under the grant</a:t>
            </a:r>
          </a:p>
          <a:p>
            <a:pPr lvl="1" defTabSz="854075" eaLnBrk="1" hangingPunct="1">
              <a:lnSpc>
                <a:spcPct val="90000"/>
              </a:lnSpc>
              <a:spcAft>
                <a:spcPct val="25000"/>
              </a:spcAft>
            </a:pPr>
            <a:r>
              <a:rPr lang="en-US" altLang="en-US" sz="2000" smtClean="0">
                <a:ea typeface="ＭＳ Ｐゴシック" pitchFamily="34" charset="-128"/>
              </a:rPr>
              <a:t>3</a:t>
            </a:r>
            <a:r>
              <a:rPr lang="en-US" altLang="en-US" sz="2000" baseline="30000" smtClean="0">
                <a:ea typeface="ＭＳ Ｐゴシック" pitchFamily="34" charset="-128"/>
              </a:rPr>
              <a:t>rd</a:t>
            </a:r>
            <a:r>
              <a:rPr lang="en-US" altLang="en-US" sz="2000" smtClean="0">
                <a:ea typeface="ＭＳ Ｐゴシック" pitchFamily="34" charset="-128"/>
              </a:rPr>
              <a:t> party cash contributions to recipient that are </a:t>
            </a:r>
            <a:r>
              <a:rPr lang="en-US" altLang="en-US" sz="2000" b="1" smtClean="0">
                <a:ea typeface="ＭＳ Ｐゴシック" pitchFamily="34" charset="-128"/>
              </a:rPr>
              <a:t>spent</a:t>
            </a:r>
            <a:r>
              <a:rPr lang="en-US" altLang="en-US" sz="2000" smtClean="0">
                <a:ea typeface="ＭＳ Ｐゴシック" pitchFamily="34" charset="-128"/>
              </a:rPr>
              <a:t> by the recipient on allowable costs</a:t>
            </a:r>
          </a:p>
          <a:p>
            <a:pPr marL="347663" indent="-347663" eaLnBrk="1" hangingPunct="1">
              <a:lnSpc>
                <a:spcPct val="90000"/>
              </a:lnSpc>
              <a:spcAft>
                <a:spcPct val="25000"/>
              </a:spcAft>
              <a:buFontTx/>
              <a:buChar char="•"/>
            </a:pPr>
            <a:r>
              <a:rPr lang="en-US" altLang="en-US" sz="2000" smtClean="0">
                <a:ea typeface="ＭＳ Ｐゴシック" pitchFamily="34" charset="-128"/>
              </a:rPr>
              <a:t>In-kind contributions</a:t>
            </a:r>
          </a:p>
          <a:p>
            <a:pPr lvl="1" defTabSz="854075" eaLnBrk="1" hangingPunct="1">
              <a:lnSpc>
                <a:spcPct val="90000"/>
              </a:lnSpc>
              <a:spcAft>
                <a:spcPct val="25000"/>
              </a:spcAft>
            </a:pPr>
            <a:r>
              <a:rPr lang="en-US" altLang="en-US" sz="2000" smtClean="0">
                <a:ea typeface="ＭＳ Ｐゴシック" pitchFamily="34" charset="-128"/>
              </a:rPr>
              <a:t>Products, space or services provided by a third party organization and not paid for by recipient or subrecipient</a:t>
            </a:r>
          </a:p>
          <a:p>
            <a:pPr marL="347663" indent="-347663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000" smtClean="0">
                <a:ea typeface="ＭＳ Ｐゴシック" pitchFamily="34" charset="-128"/>
              </a:rPr>
              <a:t>Both cash and in-kind contributions must be for activities that are allowable under the grant</a:t>
            </a:r>
          </a:p>
        </p:txBody>
      </p:sp>
      <p:sp>
        <p:nvSpPr>
          <p:cNvPr id="32771" name="Text Placeholder 1"/>
          <p:cNvSpPr>
            <a:spLocks noGrp="1"/>
          </p:cNvSpPr>
          <p:nvPr>
            <p:ph type="body" sz="quarter" idx="12"/>
          </p:nvPr>
        </p:nvSpPr>
        <p:spPr bwMode="auto">
          <a:xfrm>
            <a:off x="1066800" y="228600"/>
            <a:ext cx="75438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a typeface="ＭＳ Ｐゴシック" pitchFamily="34" charset="-128"/>
              </a:rPr>
              <a:t>Two Types of Match Expenditures </a:t>
            </a:r>
          </a:p>
        </p:txBody>
      </p:sp>
    </p:spTree>
    <p:extLst>
      <p:ext uri="{BB962C8B-B14F-4D97-AF65-F5344CB8AC3E}">
        <p14:creationId xmlns:p14="http://schemas.microsoft.com/office/powerpoint/2010/main" val="300941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4"/>
          <p:cNvSpPr>
            <a:spLocks noGrp="1"/>
          </p:cNvSpPr>
          <p:nvPr>
            <p:ph sz="quarter" idx="11"/>
          </p:nvPr>
        </p:nvSpPr>
        <p:spPr bwMode="auto">
          <a:xfrm>
            <a:off x="914400" y="1676400"/>
            <a:ext cx="7696200" cy="381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7663" indent="-347663" eaLnBrk="1" hangingPunct="1">
              <a:spcBef>
                <a:spcPts val="600"/>
              </a:spcBef>
              <a:buFontTx/>
              <a:buChar char="•"/>
            </a:pPr>
            <a:r>
              <a:rPr lang="en-US" altLang="en-US" sz="1800" dirty="0" smtClean="0">
                <a:ea typeface="ＭＳ Ｐゴシック" pitchFamily="34" charset="-128"/>
              </a:rPr>
              <a:t>Personnel services not paid for with grant funds or other Federal funds</a:t>
            </a:r>
          </a:p>
          <a:p>
            <a:pPr lvl="1" defTabSz="854075" eaLnBrk="1" hangingPunct="1">
              <a:spcBef>
                <a:spcPts val="600"/>
              </a:spcBef>
            </a:pPr>
            <a:r>
              <a:rPr lang="en-US" altLang="en-US" sz="1800" dirty="0" smtClean="0">
                <a:ea typeface="ＭＳ Ｐゴシック" pitchFamily="34" charset="-128"/>
              </a:rPr>
              <a:t>Grantee/</a:t>
            </a:r>
            <a:r>
              <a:rPr lang="en-US" altLang="en-US" sz="1800" dirty="0" err="1" smtClean="0">
                <a:ea typeface="ＭＳ Ｐゴシック" pitchFamily="34" charset="-128"/>
              </a:rPr>
              <a:t>subrecipient</a:t>
            </a:r>
            <a:r>
              <a:rPr lang="en-US" altLang="en-US" sz="1800" dirty="0" smtClean="0">
                <a:ea typeface="ＭＳ Ｐゴシック" pitchFamily="34" charset="-128"/>
              </a:rPr>
              <a:t> staff </a:t>
            </a:r>
          </a:p>
          <a:p>
            <a:pPr lvl="1" defTabSz="854075" eaLnBrk="1" hangingPunct="1">
              <a:spcBef>
                <a:spcPts val="600"/>
              </a:spcBef>
            </a:pPr>
            <a:r>
              <a:rPr lang="en-US" altLang="en-US" sz="1800" dirty="0" smtClean="0">
                <a:ea typeface="ＭＳ Ｐゴシック" pitchFamily="34" charset="-128"/>
              </a:rPr>
              <a:t>3</a:t>
            </a:r>
            <a:r>
              <a:rPr lang="en-US" altLang="en-US" sz="1800" baseline="30000" dirty="0" smtClean="0">
                <a:ea typeface="ＭＳ Ｐゴシック" pitchFamily="34" charset="-128"/>
              </a:rPr>
              <a:t>rd</a:t>
            </a:r>
            <a:r>
              <a:rPr lang="en-US" altLang="en-US" sz="1800" dirty="0" smtClean="0">
                <a:ea typeface="ＭＳ Ｐゴシック" pitchFamily="34" charset="-128"/>
              </a:rPr>
              <a:t> party services not paid for with grant funds</a:t>
            </a:r>
          </a:p>
          <a:p>
            <a:pPr marL="347663" indent="-347663" eaLnBrk="1" hangingPunct="1">
              <a:spcBef>
                <a:spcPts val="600"/>
              </a:spcBef>
              <a:buFontTx/>
              <a:buChar char="•"/>
            </a:pPr>
            <a:r>
              <a:rPr lang="en-US" altLang="en-US" sz="1800" dirty="0" smtClean="0">
                <a:ea typeface="ＭＳ Ｐゴシック" pitchFamily="34" charset="-128"/>
              </a:rPr>
              <a:t>Equipment &amp; supplies expended by the grant but not paid for with grant funds</a:t>
            </a:r>
          </a:p>
          <a:p>
            <a:pPr marL="347663" indent="-347663" eaLnBrk="1" hangingPunct="1">
              <a:spcBef>
                <a:spcPts val="600"/>
              </a:spcBef>
              <a:buFontTx/>
              <a:buChar char="•"/>
            </a:pPr>
            <a:r>
              <a:rPr lang="en-US" altLang="en-US" sz="1800" dirty="0" smtClean="0">
                <a:ea typeface="ＭＳ Ｐゴシック" pitchFamily="34" charset="-128"/>
              </a:rPr>
              <a:t>Unrecovered or unclaimed indirect costs</a:t>
            </a:r>
          </a:p>
          <a:p>
            <a:pPr marL="347663" indent="-347663" eaLnBrk="1" hangingPunct="1">
              <a:spcBef>
                <a:spcPts val="600"/>
              </a:spcBef>
              <a:buFontTx/>
              <a:buChar char="•"/>
            </a:pPr>
            <a:r>
              <a:rPr lang="en-US" altLang="en-US" sz="1800" dirty="0" smtClean="0">
                <a:ea typeface="ＭＳ Ｐゴシック" pitchFamily="34" charset="-128"/>
              </a:rPr>
              <a:t>Donated Space</a:t>
            </a:r>
          </a:p>
          <a:p>
            <a:pPr marL="347663" indent="-347663" eaLnBrk="1" hangingPunct="1">
              <a:spcBef>
                <a:spcPts val="600"/>
              </a:spcBef>
              <a:buFontTx/>
              <a:buChar char="•"/>
            </a:pPr>
            <a:r>
              <a:rPr lang="en-US" altLang="en-US" sz="1800" dirty="0" smtClean="0">
                <a:ea typeface="ＭＳ Ｐゴシック" pitchFamily="34" charset="-128"/>
              </a:rPr>
              <a:t>Other recipient/</a:t>
            </a:r>
            <a:r>
              <a:rPr lang="en-US" altLang="en-US" sz="1800" dirty="0" err="1" smtClean="0">
                <a:ea typeface="ＭＳ Ｐゴシック" pitchFamily="34" charset="-128"/>
              </a:rPr>
              <a:t>subrecipient</a:t>
            </a:r>
            <a:r>
              <a:rPr lang="en-US" altLang="en-US" sz="1800" dirty="0" smtClean="0">
                <a:ea typeface="ＭＳ Ｐゴシック" pitchFamily="34" charset="-128"/>
              </a:rPr>
              <a:t> resources used to support the grant but not charged to the grant </a:t>
            </a:r>
          </a:p>
          <a:p>
            <a:pPr marL="347663" indent="-347663" eaLnBrk="1" hangingPunct="1">
              <a:spcBef>
                <a:spcPts val="600"/>
              </a:spcBef>
              <a:buFontTx/>
              <a:buChar char="•"/>
            </a:pPr>
            <a:r>
              <a:rPr lang="en-US" altLang="en-US" sz="1800" dirty="0" smtClean="0">
                <a:ea typeface="ＭＳ Ｐゴシック" pitchFamily="34" charset="-128"/>
              </a:rPr>
              <a:t>Meets the standards for allowable costs to the grant but are not charged to grant funds </a:t>
            </a:r>
          </a:p>
        </p:txBody>
      </p:sp>
      <p:sp>
        <p:nvSpPr>
          <p:cNvPr id="34819" name="Text Placeholder 1"/>
          <p:cNvSpPr>
            <a:spLocks noGrp="1"/>
          </p:cNvSpPr>
          <p:nvPr>
            <p:ph type="body" sz="quarter" idx="12"/>
          </p:nvPr>
        </p:nvSpPr>
        <p:spPr bwMode="auto">
          <a:xfrm>
            <a:off x="1143000" y="457200"/>
            <a:ext cx="75438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Match Examples</a:t>
            </a:r>
          </a:p>
        </p:txBody>
      </p:sp>
    </p:spTree>
    <p:extLst>
      <p:ext uri="{BB962C8B-B14F-4D97-AF65-F5344CB8AC3E}">
        <p14:creationId xmlns:p14="http://schemas.microsoft.com/office/powerpoint/2010/main" val="280297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4"/>
          <p:cNvSpPr>
            <a:spLocks noGrp="1"/>
          </p:cNvSpPr>
          <p:nvPr>
            <p:ph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7663" indent="-347663" eaLnBrk="1" hangingPunct="1">
              <a:buFontTx/>
              <a:buChar char="•"/>
            </a:pPr>
            <a:r>
              <a:rPr lang="en-US" altLang="en-US" sz="2400" smtClean="0">
                <a:ea typeface="ＭＳ Ｐゴシック" pitchFamily="34" charset="-128"/>
              </a:rPr>
              <a:t>Costs </a:t>
            </a:r>
          </a:p>
          <a:p>
            <a:pPr lvl="1" defTabSz="854075" eaLnBrk="1" hangingPunct="1"/>
            <a:r>
              <a:rPr lang="en-US" altLang="en-US" sz="2400" smtClean="0">
                <a:ea typeface="ＭＳ Ｐゴシック" pitchFamily="34" charset="-128"/>
              </a:rPr>
              <a:t>Paid for with Federal funds </a:t>
            </a:r>
          </a:p>
          <a:p>
            <a:pPr lvl="1" defTabSz="854075" eaLnBrk="1" hangingPunct="1"/>
            <a:r>
              <a:rPr lang="en-US" altLang="en-US" sz="2400" smtClean="0">
                <a:ea typeface="ＭＳ Ｐゴシック" pitchFamily="34" charset="-128"/>
              </a:rPr>
              <a:t>Used as match for another Federal program</a:t>
            </a:r>
          </a:p>
          <a:p>
            <a:pPr lvl="1" defTabSz="854075" eaLnBrk="1" hangingPunct="1"/>
            <a:r>
              <a:rPr lang="en-US" altLang="en-US" sz="2400" smtClean="0">
                <a:ea typeface="ＭＳ Ｐゴシック" pitchFamily="34" charset="-128"/>
              </a:rPr>
              <a:t>Construction/purchase of facilities (WIA)</a:t>
            </a:r>
          </a:p>
          <a:p>
            <a:pPr lvl="2" defTabSz="854075" eaLnBrk="1" hangingPunct="1"/>
            <a:r>
              <a:rPr lang="en-US" altLang="en-US" smtClean="0">
                <a:ea typeface="ＭＳ Ｐゴシック" pitchFamily="34" charset="-128"/>
              </a:rPr>
              <a:t>Except YouthBuild</a:t>
            </a:r>
          </a:p>
          <a:p>
            <a:pPr lvl="1" defTabSz="854075" eaLnBrk="1" hangingPunct="1"/>
            <a:r>
              <a:rPr lang="en-US" altLang="en-US" sz="2400" smtClean="0">
                <a:ea typeface="ＭＳ Ｐゴシック" pitchFamily="34" charset="-128"/>
              </a:rPr>
              <a:t>Expenditure of </a:t>
            </a:r>
            <a:br>
              <a:rPr lang="en-US" altLang="en-US" sz="2400" smtClean="0">
                <a:ea typeface="ＭＳ Ｐゴシック" pitchFamily="34" charset="-128"/>
              </a:rPr>
            </a:br>
            <a:r>
              <a:rPr lang="en-US" altLang="en-US" sz="2400" smtClean="0">
                <a:ea typeface="ＭＳ Ｐゴシック" pitchFamily="34" charset="-128"/>
              </a:rPr>
              <a:t>program income</a:t>
            </a:r>
          </a:p>
        </p:txBody>
      </p:sp>
      <p:sp>
        <p:nvSpPr>
          <p:cNvPr id="36867" name="Text Placeholder 1"/>
          <p:cNvSpPr>
            <a:spLocks noGrp="1"/>
          </p:cNvSpPr>
          <p:nvPr>
            <p:ph type="body" sz="quarter" idx="12"/>
          </p:nvPr>
        </p:nvSpPr>
        <p:spPr bwMode="auto">
          <a:xfrm>
            <a:off x="1066800" y="304800"/>
            <a:ext cx="75438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Match Exclusions</a:t>
            </a:r>
          </a:p>
        </p:txBody>
      </p:sp>
      <p:pic>
        <p:nvPicPr>
          <p:cNvPr id="36868" name="Picture 3" descr="36855772_m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38600"/>
            <a:ext cx="36576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26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4"/>
          <p:cNvSpPr>
            <a:spLocks noGrp="1"/>
          </p:cNvSpPr>
          <p:nvPr>
            <p:ph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347663" indent="-347663" eaLnBrk="1" hangingPunct="1">
              <a:buFontTx/>
              <a:buChar char="•"/>
            </a:pPr>
            <a:r>
              <a:rPr lang="en-US" altLang="en-US" sz="2400" dirty="0" smtClean="0">
                <a:ea typeface="ＭＳ Ｐゴシック" pitchFamily="34" charset="-128"/>
              </a:rPr>
              <a:t>Personnel services</a:t>
            </a:r>
          </a:p>
          <a:p>
            <a:pPr lvl="1" defTabSz="854075" eaLnBrk="1" hangingPunct="1"/>
            <a:r>
              <a:rPr lang="en-US" altLang="en-US" sz="2400" dirty="0" smtClean="0">
                <a:ea typeface="ＭＳ Ｐゴシック" pitchFamily="34" charset="-128"/>
              </a:rPr>
              <a:t>Volunteers or paid non-recipient staff </a:t>
            </a:r>
          </a:p>
          <a:p>
            <a:pPr marL="347663" indent="-347663" eaLnBrk="1" hangingPunct="1">
              <a:buFontTx/>
              <a:buChar char="•"/>
            </a:pPr>
            <a:r>
              <a:rPr lang="en-US" altLang="en-US" sz="2400" dirty="0" smtClean="0">
                <a:ea typeface="ＭＳ Ｐゴシック" pitchFamily="34" charset="-128"/>
              </a:rPr>
              <a:t>Services provided by a third party</a:t>
            </a:r>
          </a:p>
          <a:p>
            <a:pPr marL="347663" indent="-347663" eaLnBrk="1" hangingPunct="1">
              <a:buFontTx/>
              <a:buChar char="•"/>
            </a:pPr>
            <a:r>
              <a:rPr lang="en-US" altLang="en-US" sz="2400" dirty="0" smtClean="0">
                <a:ea typeface="ＭＳ Ｐゴシック" pitchFamily="34" charset="-128"/>
              </a:rPr>
              <a:t>Equipment &amp; supplies donated for grant use</a:t>
            </a:r>
          </a:p>
          <a:p>
            <a:pPr marL="347663" indent="-347663" eaLnBrk="1" hangingPunct="1">
              <a:buFontTx/>
              <a:buChar char="•"/>
            </a:pPr>
            <a:r>
              <a:rPr lang="en-US" altLang="en-US" sz="2400" dirty="0" smtClean="0">
                <a:ea typeface="ＭＳ Ｐゴシック" pitchFamily="34" charset="-128"/>
              </a:rPr>
              <a:t>Space donated for grant use</a:t>
            </a:r>
          </a:p>
          <a:p>
            <a:pPr marL="347663" indent="-347663" eaLnBrk="1" hangingPunct="1">
              <a:buFontTx/>
              <a:buChar char="•"/>
            </a:pPr>
            <a:r>
              <a:rPr lang="en-US" altLang="en-US" sz="2400" dirty="0" smtClean="0">
                <a:ea typeface="ＭＳ Ｐゴシック" pitchFamily="34" charset="-128"/>
              </a:rPr>
              <a:t>Valuation standards in prior Circulars</a:t>
            </a:r>
          </a:p>
          <a:p>
            <a:pPr lvl="1" defTabSz="854075" eaLnBrk="1" hangingPunct="1"/>
            <a:r>
              <a:rPr lang="en-US" altLang="en-US" sz="2400" dirty="0" smtClean="0">
                <a:ea typeface="ＭＳ Ｐゴシック" pitchFamily="34" charset="-128"/>
              </a:rPr>
              <a:t>29 CFR Part 97.24(b)(7) governments</a:t>
            </a:r>
          </a:p>
          <a:p>
            <a:pPr lvl="1" defTabSz="854075" eaLnBrk="1" hangingPunct="1"/>
            <a:r>
              <a:rPr lang="en-US" altLang="en-US" sz="2400" dirty="0" smtClean="0">
                <a:ea typeface="ＭＳ Ｐゴシック" pitchFamily="34" charset="-128"/>
              </a:rPr>
              <a:t>29 CFR Part 95.23(c-h) non-profits</a:t>
            </a:r>
          </a:p>
          <a:p>
            <a:pPr marL="347663" indent="-347663" eaLnBrk="1" hangingPunct="1">
              <a:buFontTx/>
              <a:buChar char="•"/>
            </a:pPr>
            <a:r>
              <a:rPr lang="en-US" altLang="en-US" sz="2400" dirty="0" smtClean="0">
                <a:ea typeface="ＭＳ Ｐゴシック" pitchFamily="34" charset="-128"/>
              </a:rPr>
              <a:t>Valuation standards in Uniform Guidance</a:t>
            </a:r>
          </a:p>
          <a:p>
            <a:pPr lvl="1" defTabSz="854075" eaLnBrk="1" hangingPunct="1"/>
            <a:r>
              <a:rPr lang="en-US" altLang="en-US" sz="2400" dirty="0" smtClean="0">
                <a:ea typeface="ＭＳ Ｐゴシック" pitchFamily="34" charset="-128"/>
              </a:rPr>
              <a:t>2 CFR 200.306 and .434</a:t>
            </a:r>
          </a:p>
        </p:txBody>
      </p:sp>
      <p:sp>
        <p:nvSpPr>
          <p:cNvPr id="38915" name="Text Placeholder 1"/>
          <p:cNvSpPr>
            <a:spLocks noGrp="1"/>
          </p:cNvSpPr>
          <p:nvPr>
            <p:ph type="body" sz="quarter" idx="12"/>
          </p:nvPr>
        </p:nvSpPr>
        <p:spPr bwMode="auto">
          <a:xfrm>
            <a:off x="1066800" y="228600"/>
            <a:ext cx="7543800" cy="137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2800" dirty="0" smtClean="0">
                <a:ea typeface="ＭＳ Ｐゴシック" pitchFamily="34" charset="-128"/>
              </a:rPr>
              <a:t> In-Kind Contribution </a:t>
            </a:r>
            <a:br>
              <a:rPr lang="en-US" altLang="en-US" sz="2800" dirty="0" smtClean="0">
                <a:ea typeface="ＭＳ Ｐゴシック" pitchFamily="34" charset="-128"/>
              </a:rPr>
            </a:br>
            <a:r>
              <a:rPr lang="en-US" altLang="en-US" sz="2800" dirty="0" smtClean="0">
                <a:ea typeface="ＭＳ Ｐゴシック" pitchFamily="34" charset="-128"/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32279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/>
              <a:t>On a scale of 1 (lowest) to 5 (highest), rate your knowledge and understanding of the following by </a:t>
            </a:r>
            <a:r>
              <a:rPr lang="en-US" b="1" u="sng" dirty="0"/>
              <a:t>circling</a:t>
            </a:r>
            <a:r>
              <a:rPr lang="en-US" dirty="0"/>
              <a:t> the appropriate number in the middle column of the sheet, labeled Pre-Training, for each of the statements.</a:t>
            </a:r>
          </a:p>
          <a:p>
            <a:pPr>
              <a:defRPr/>
            </a:pPr>
            <a:endParaRPr lang="en-US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en-US" dirty="0"/>
              <a:t>I </a:t>
            </a:r>
            <a:r>
              <a:rPr lang="en-US" dirty="0">
                <a:ea typeface="MS PGothic" charset="0"/>
              </a:rPr>
              <a:t>am fully aware of the requirements for budget controls</a:t>
            </a:r>
            <a:r>
              <a:rPr lang="en-US" b="1" dirty="0"/>
              <a:t> 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en-US" dirty="0"/>
              <a:t>I know </a:t>
            </a:r>
            <a:r>
              <a:rPr lang="en-US" dirty="0">
                <a:ea typeface="MS PGothic" charset="0"/>
              </a:rPr>
              <a:t>the format of the federally required budget and how to obtain data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ea typeface="MS PGothic" charset="0"/>
              </a:rPr>
              <a:t>I</a:t>
            </a:r>
            <a:r>
              <a:rPr lang="en-US" altLang="en-US" dirty="0"/>
              <a:t> </a:t>
            </a:r>
            <a:r>
              <a:rPr lang="en-US" dirty="0">
                <a:ea typeface="MS PGothic" charset="0"/>
              </a:rPr>
              <a:t>understand the various methods for budget analysis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en-US" dirty="0"/>
              <a:t>I </a:t>
            </a:r>
            <a:r>
              <a:rPr lang="en-US" dirty="0">
                <a:ea typeface="MS PGothic" charset="0"/>
              </a:rPr>
              <a:t>know the grant actions that may result from budget analysis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en-US" dirty="0"/>
              <a:t>I </a:t>
            </a:r>
            <a:r>
              <a:rPr lang="en-US" dirty="0">
                <a:ea typeface="MS PGothic" charset="0"/>
              </a:rPr>
              <a:t>am aware of the consequences that arise from failure to comply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066800" y="457200"/>
            <a:ext cx="7543800" cy="762000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Knowledge Check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5510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Placeholder 1"/>
          <p:cNvSpPr>
            <a:spLocks noGrp="1"/>
          </p:cNvSpPr>
          <p:nvPr>
            <p:ph type="body" sz="quarter" idx="12"/>
          </p:nvPr>
        </p:nvSpPr>
        <p:spPr bwMode="auto">
          <a:xfrm>
            <a:off x="1066800" y="457200"/>
            <a:ext cx="75438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Valuation of In-Kind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</a:pPr>
            <a:r>
              <a:rPr lang="en-US" altLang="en-US" sz="2400" smtClean="0">
                <a:ea typeface="ＭＳ Ｐゴシック" pitchFamily="34" charset="-128"/>
              </a:rPr>
              <a:t>200.306 and 200.434</a:t>
            </a:r>
          </a:p>
          <a:p>
            <a:pPr marL="0" indent="0" eaLnBrk="1" hangingPunct="1">
              <a:buFontTx/>
              <a:buChar char="•"/>
            </a:pPr>
            <a:r>
              <a:rPr lang="en-US" altLang="en-US" sz="2400" smtClean="0">
                <a:ea typeface="ＭＳ Ｐゴシック" pitchFamily="34" charset="-128"/>
              </a:rPr>
              <a:t>Personnel Services</a:t>
            </a:r>
          </a:p>
          <a:p>
            <a:pPr marL="685800" lvl="1" indent="-228600" defTabSz="854075" eaLnBrk="1" hangingPunct="1"/>
            <a:r>
              <a:rPr lang="en-US" altLang="en-US" sz="2400" smtClean="0">
                <a:ea typeface="Arial" pitchFamily="34" charset="0"/>
              </a:rPr>
              <a:t>Individual performing regular job activity</a:t>
            </a:r>
          </a:p>
          <a:p>
            <a:pPr marL="1085850" lvl="2" defTabSz="854075" eaLnBrk="1" hangingPunct="1"/>
            <a:r>
              <a:rPr lang="en-US" altLang="en-US" sz="2000" smtClean="0">
                <a:ea typeface="Arial" pitchFamily="34" charset="0"/>
              </a:rPr>
              <a:t>Regular rate of pay + allocable fringe benefits</a:t>
            </a:r>
          </a:p>
          <a:p>
            <a:pPr marL="685800" lvl="1" indent="-228600" defTabSz="854075" eaLnBrk="1" hangingPunct="1"/>
            <a:r>
              <a:rPr lang="en-US" altLang="en-US" sz="2400" smtClean="0">
                <a:ea typeface="Arial" pitchFamily="34" charset="0"/>
              </a:rPr>
              <a:t>Individual performing other volunteer services</a:t>
            </a:r>
          </a:p>
          <a:p>
            <a:pPr marL="1085850" lvl="2" defTabSz="854075" eaLnBrk="1" hangingPunct="1"/>
            <a:r>
              <a:rPr lang="en-US" altLang="en-US" sz="2000" smtClean="0">
                <a:ea typeface="Arial" pitchFamily="34" charset="0"/>
              </a:rPr>
              <a:t>Rates consistent with recipient pay for like work or</a:t>
            </a:r>
          </a:p>
          <a:p>
            <a:pPr marL="1085850" lvl="2" defTabSz="854075" eaLnBrk="1" hangingPunct="1"/>
            <a:r>
              <a:rPr lang="en-US" altLang="en-US" sz="2000" smtClean="0">
                <a:ea typeface="Arial" pitchFamily="34" charset="0"/>
              </a:rPr>
              <a:t>Rates of pay for similar work in the local area</a:t>
            </a:r>
          </a:p>
          <a:p>
            <a:pPr marL="1085850" lvl="2" defTabSz="854075" eaLnBrk="1" hangingPunct="1"/>
            <a:r>
              <a:rPr lang="en-US" altLang="en-US" sz="2000" smtClean="0">
                <a:ea typeface="Arial" pitchFamily="34" charset="0"/>
              </a:rPr>
              <a:t>Include reasonable amount for fringe benefits</a:t>
            </a:r>
          </a:p>
        </p:txBody>
      </p:sp>
    </p:spTree>
    <p:extLst>
      <p:ext uri="{BB962C8B-B14F-4D97-AF65-F5344CB8AC3E}">
        <p14:creationId xmlns:p14="http://schemas.microsoft.com/office/powerpoint/2010/main" val="61255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4"/>
          <p:cNvSpPr>
            <a:spLocks noGrp="1"/>
          </p:cNvSpPr>
          <p:nvPr>
            <p:ph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347663" indent="-347663" eaLnBrk="1" hangingPunct="1">
              <a:buFontTx/>
              <a:buChar char="•"/>
            </a:pPr>
            <a:r>
              <a:rPr lang="en-US" altLang="en-US" sz="2200" dirty="0" smtClean="0">
                <a:ea typeface="ＭＳ Ｐゴシック" pitchFamily="34" charset="-128"/>
              </a:rPr>
              <a:t>Loaned equipment: Fair rental value</a:t>
            </a:r>
          </a:p>
          <a:p>
            <a:pPr marL="347663" indent="-347663" eaLnBrk="1" hangingPunct="1">
              <a:spcAft>
                <a:spcPct val="15000"/>
              </a:spcAft>
              <a:buFontTx/>
              <a:buChar char="•"/>
            </a:pPr>
            <a:r>
              <a:rPr lang="en-US" altLang="en-US" sz="2200" dirty="0" smtClean="0">
                <a:ea typeface="ＭＳ Ｐゴシック" pitchFamily="34" charset="-128"/>
              </a:rPr>
              <a:t>Donated Supplies</a:t>
            </a:r>
          </a:p>
          <a:p>
            <a:pPr lvl="1" defTabSz="854075" eaLnBrk="1" hangingPunct="1">
              <a:spcAft>
                <a:spcPct val="15000"/>
              </a:spcAft>
            </a:pPr>
            <a:r>
              <a:rPr lang="en-US" altLang="en-US" sz="2200" dirty="0" smtClean="0">
                <a:ea typeface="ＭＳ Ｐゴシック" pitchFamily="34" charset="-128"/>
              </a:rPr>
              <a:t>Fair market value at time of donation</a:t>
            </a:r>
          </a:p>
          <a:p>
            <a:pPr marL="347663" indent="-347663" eaLnBrk="1" hangingPunct="1">
              <a:buFontTx/>
              <a:buChar char="•"/>
            </a:pPr>
            <a:r>
              <a:rPr lang="en-US" altLang="en-US" sz="2200" dirty="0" smtClean="0">
                <a:ea typeface="ＭＳ Ｐゴシック" pitchFamily="34" charset="-128"/>
              </a:rPr>
              <a:t>Donated equipment or supplies </a:t>
            </a:r>
          </a:p>
          <a:p>
            <a:pPr lvl="1" defTabSz="854075" eaLnBrk="1" hangingPunct="1"/>
            <a:r>
              <a:rPr lang="en-US" altLang="en-US" sz="2200" dirty="0" smtClean="0">
                <a:ea typeface="ＭＳ Ｐゴシック" pitchFamily="34" charset="-128"/>
              </a:rPr>
              <a:t>Fair market value at time of donation or</a:t>
            </a:r>
          </a:p>
          <a:p>
            <a:pPr lvl="1" defTabSz="854075" eaLnBrk="1" hangingPunct="1">
              <a:spcAft>
                <a:spcPct val="15000"/>
              </a:spcAft>
            </a:pPr>
            <a:r>
              <a:rPr lang="en-US" altLang="en-US" sz="2200" dirty="0" smtClean="0">
                <a:ea typeface="ＭＳ Ｐゴシック" pitchFamily="34" charset="-128"/>
              </a:rPr>
              <a:t>Depreciation [when item has long term value]</a:t>
            </a:r>
          </a:p>
          <a:p>
            <a:pPr marL="347663" indent="-347663" eaLnBrk="1" hangingPunct="1">
              <a:buFontTx/>
              <a:buChar char="•"/>
            </a:pPr>
            <a:r>
              <a:rPr lang="en-US" altLang="en-US" sz="2200" dirty="0" smtClean="0">
                <a:ea typeface="ＭＳ Ｐゴシック" pitchFamily="34" charset="-128"/>
              </a:rPr>
              <a:t>Donated space use </a:t>
            </a:r>
          </a:p>
          <a:p>
            <a:pPr lvl="1" defTabSz="854075" eaLnBrk="1" hangingPunct="1"/>
            <a:r>
              <a:rPr lang="en-US" altLang="en-US" sz="2200" dirty="0" smtClean="0">
                <a:ea typeface="ＭＳ Ｐゴシック" pitchFamily="34" charset="-128"/>
              </a:rPr>
              <a:t>Fair rental value of comparable space</a:t>
            </a:r>
          </a:p>
          <a:p>
            <a:pPr lvl="1" defTabSz="854075" eaLnBrk="1" hangingPunct="1">
              <a:spcAft>
                <a:spcPct val="15000"/>
              </a:spcAft>
            </a:pPr>
            <a:r>
              <a:rPr lang="en-US" altLang="en-US" sz="2200" dirty="0" smtClean="0">
                <a:ea typeface="ＭＳ Ｐゴシック" pitchFamily="34" charset="-128"/>
              </a:rPr>
              <a:t>Depreciation</a:t>
            </a:r>
          </a:p>
          <a:p>
            <a:pPr marL="347663" indent="-347663" eaLnBrk="1" hangingPunct="1">
              <a:buFontTx/>
              <a:buChar char="•"/>
            </a:pPr>
            <a:r>
              <a:rPr lang="en-US" altLang="en-US" sz="2200" dirty="0" smtClean="0">
                <a:ea typeface="ＭＳ Ｐゴシック" pitchFamily="34" charset="-128"/>
              </a:rPr>
              <a:t>Donated buildings and land </a:t>
            </a:r>
          </a:p>
          <a:p>
            <a:pPr lvl="1" defTabSz="854075" eaLnBrk="1" hangingPunct="1"/>
            <a:r>
              <a:rPr lang="en-US" altLang="en-US" sz="2200" dirty="0" smtClean="0">
                <a:ea typeface="ＭＳ Ｐゴシック" pitchFamily="34" charset="-128"/>
              </a:rPr>
              <a:t>Depreciation</a:t>
            </a:r>
          </a:p>
          <a:p>
            <a:pPr lvl="1" defTabSz="854075" eaLnBrk="1" hangingPunct="1">
              <a:lnSpc>
                <a:spcPct val="80000"/>
              </a:lnSpc>
            </a:pPr>
            <a:endParaRPr lang="en-US" altLang="en-US" sz="2000" dirty="0" smtClean="0">
              <a:ea typeface="ＭＳ Ｐゴシック" pitchFamily="34" charset="-128"/>
            </a:endParaRPr>
          </a:p>
        </p:txBody>
      </p:sp>
      <p:sp>
        <p:nvSpPr>
          <p:cNvPr id="43011" name="Text Placeholder 1"/>
          <p:cNvSpPr>
            <a:spLocks noGrp="1"/>
          </p:cNvSpPr>
          <p:nvPr>
            <p:ph type="body" sz="quarter" idx="12"/>
          </p:nvPr>
        </p:nvSpPr>
        <p:spPr bwMode="auto">
          <a:xfrm>
            <a:off x="1066800" y="457200"/>
            <a:ext cx="75438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Valuation of In-Kind (2)</a:t>
            </a:r>
          </a:p>
        </p:txBody>
      </p:sp>
    </p:spTree>
    <p:extLst>
      <p:ext uri="{BB962C8B-B14F-4D97-AF65-F5344CB8AC3E}">
        <p14:creationId xmlns:p14="http://schemas.microsoft.com/office/powerpoint/2010/main" val="265267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4"/>
          <p:cNvSpPr>
            <a:spLocks noGrp="1"/>
          </p:cNvSpPr>
          <p:nvPr>
            <p:ph sz="quarter" idx="11"/>
          </p:nvPr>
        </p:nvSpPr>
        <p:spPr bwMode="auto">
          <a:xfrm>
            <a:off x="914400" y="1752600"/>
            <a:ext cx="769620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6075" indent="-346075" eaLnBrk="1" hangingPunct="1">
              <a:buFontTx/>
              <a:buChar char="•"/>
            </a:pPr>
            <a:r>
              <a:rPr lang="en-US" altLang="en-US" sz="2000" dirty="0" smtClean="0">
                <a:ea typeface="ＭＳ Ｐゴシック" pitchFamily="34" charset="-128"/>
              </a:rPr>
              <a:t>Source documentation 200.306(b)</a:t>
            </a:r>
          </a:p>
          <a:p>
            <a:pPr lvl="1" defTabSz="854075" eaLnBrk="1" hangingPunct="1"/>
            <a:r>
              <a:rPr lang="en-US" altLang="en-US" sz="2000" dirty="0" smtClean="0">
                <a:ea typeface="ＭＳ Ｐゴシック" pitchFamily="34" charset="-128"/>
              </a:rPr>
              <a:t>Recorded in books of account</a:t>
            </a:r>
          </a:p>
          <a:p>
            <a:pPr lvl="1" defTabSz="854075" eaLnBrk="1" hangingPunct="1"/>
            <a:r>
              <a:rPr lang="en-US" altLang="en-US" sz="2000" dirty="0" smtClean="0">
                <a:ea typeface="ＭＳ Ｐゴシック" pitchFamily="34" charset="-128"/>
              </a:rPr>
              <a:t>Included in audit scope &amp; review</a:t>
            </a:r>
          </a:p>
          <a:p>
            <a:pPr marL="346075" indent="-346075" eaLnBrk="1" hangingPunct="1">
              <a:buFontTx/>
              <a:buChar char="•"/>
            </a:pPr>
            <a:r>
              <a:rPr lang="en-US" altLang="en-US" sz="2000" dirty="0" smtClean="0">
                <a:ea typeface="ＭＳ Ｐゴシック" pitchFamily="34" charset="-128"/>
              </a:rPr>
              <a:t>Support for 3rd party contributions</a:t>
            </a:r>
          </a:p>
          <a:p>
            <a:pPr lvl="1" defTabSz="854075" eaLnBrk="1" hangingPunct="1"/>
            <a:r>
              <a:rPr lang="en-US" altLang="en-US" sz="2000" dirty="0" smtClean="0">
                <a:ea typeface="ＭＳ Ｐゴシック" pitchFamily="34" charset="-128"/>
              </a:rPr>
              <a:t>Verifiable from </a:t>
            </a:r>
            <a:r>
              <a:rPr lang="en-US" altLang="en-US" sz="2000" dirty="0" err="1" smtClean="0">
                <a:ea typeface="ＭＳ Ｐゴシック" pitchFamily="34" charset="-128"/>
              </a:rPr>
              <a:t>subrecipient</a:t>
            </a:r>
            <a:r>
              <a:rPr lang="en-US" altLang="en-US" sz="2000" dirty="0" smtClean="0">
                <a:ea typeface="ＭＳ Ｐゴシック" pitchFamily="34" charset="-128"/>
              </a:rPr>
              <a:t> records or</a:t>
            </a:r>
          </a:p>
          <a:p>
            <a:pPr lvl="1" defTabSz="854075" eaLnBrk="1" hangingPunct="1"/>
            <a:r>
              <a:rPr lang="en-US" altLang="en-US" sz="2000" dirty="0" smtClean="0">
                <a:ea typeface="ＭＳ Ｐゴシック" pitchFamily="34" charset="-128"/>
              </a:rPr>
              <a:t>Maintained by recipient</a:t>
            </a:r>
          </a:p>
          <a:p>
            <a:pPr lvl="1" defTabSz="854075" eaLnBrk="1" hangingPunct="1"/>
            <a:r>
              <a:rPr lang="en-US" altLang="en-US" sz="2000" dirty="0" smtClean="0">
                <a:ea typeface="ＭＳ Ｐゴシック" pitchFamily="34" charset="-128"/>
              </a:rPr>
              <a:t>Methods used to value in-kind</a:t>
            </a:r>
          </a:p>
          <a:p>
            <a:pPr marL="346075" indent="-346075" eaLnBrk="1" hangingPunct="1">
              <a:buFontTx/>
              <a:buChar char="•"/>
            </a:pPr>
            <a:r>
              <a:rPr lang="en-US" altLang="en-US" sz="2000" dirty="0" smtClean="0">
                <a:ea typeface="ＭＳ Ｐゴシック" pitchFamily="34" charset="-128"/>
              </a:rPr>
              <a:t>If not expended and not in the financial records, it does not qualify as match</a:t>
            </a:r>
          </a:p>
          <a:p>
            <a:pPr lvl="1" defTabSz="854075" eaLnBrk="1" hangingPunct="1"/>
            <a:r>
              <a:rPr lang="en-US" altLang="en-US" sz="2000" dirty="0" smtClean="0">
                <a:ea typeface="ＭＳ Ｐゴシック" pitchFamily="34" charset="-128"/>
              </a:rPr>
              <a:t>Same type of financial records needed for match as for grant expenditures</a:t>
            </a:r>
          </a:p>
        </p:txBody>
      </p:sp>
      <p:sp>
        <p:nvSpPr>
          <p:cNvPr id="45059" name="Text Placeholder 1"/>
          <p:cNvSpPr>
            <a:spLocks noGrp="1"/>
          </p:cNvSpPr>
          <p:nvPr>
            <p:ph type="body" sz="quarter" idx="12"/>
          </p:nvPr>
        </p:nvSpPr>
        <p:spPr bwMode="auto">
          <a:xfrm>
            <a:off x="1066800" y="381000"/>
            <a:ext cx="75438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Documentation</a:t>
            </a:r>
          </a:p>
        </p:txBody>
      </p:sp>
    </p:spTree>
    <p:extLst>
      <p:ext uri="{BB962C8B-B14F-4D97-AF65-F5344CB8AC3E}">
        <p14:creationId xmlns:p14="http://schemas.microsoft.com/office/powerpoint/2010/main" val="74785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4"/>
          <p:cNvSpPr>
            <a:spLocks noGrp="1"/>
          </p:cNvSpPr>
          <p:nvPr>
            <p:ph sz="quarter" idx="11"/>
          </p:nvPr>
        </p:nvSpPr>
        <p:spPr bwMode="auto">
          <a:xfrm>
            <a:off x="914400" y="1371600"/>
            <a:ext cx="7696200" cy="381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6075" indent="-346075" eaLnBrk="1" hangingPunct="1">
              <a:buFontTx/>
              <a:buChar char="•"/>
            </a:pPr>
            <a:r>
              <a:rPr lang="en-US" altLang="en-US" sz="1800" dirty="0" smtClean="0">
                <a:ea typeface="ＭＳ Ｐゴシック" pitchFamily="34" charset="-128"/>
              </a:rPr>
              <a:t>Do not verify 3</a:t>
            </a:r>
            <a:r>
              <a:rPr lang="en-US" altLang="en-US" sz="1800" baseline="30000" dirty="0" smtClean="0">
                <a:ea typeface="ＭＳ Ｐゴシック" pitchFamily="34" charset="-128"/>
              </a:rPr>
              <a:t>rd</a:t>
            </a:r>
            <a:r>
              <a:rPr lang="en-US" altLang="en-US" sz="1800" dirty="0" smtClean="0">
                <a:ea typeface="ＭＳ Ｐゴシック" pitchFamily="34" charset="-128"/>
              </a:rPr>
              <a:t> party records to support claimed match</a:t>
            </a:r>
          </a:p>
          <a:p>
            <a:pPr lvl="1" defTabSz="854075" eaLnBrk="1" hangingPunct="1"/>
            <a:r>
              <a:rPr lang="en-US" altLang="en-US" sz="1800" dirty="0" smtClean="0">
                <a:ea typeface="ＭＳ Ｐゴシック" pitchFamily="34" charset="-128"/>
              </a:rPr>
              <a:t>Need to monitor</a:t>
            </a:r>
          </a:p>
          <a:p>
            <a:pPr marL="346075" indent="-346075" eaLnBrk="1" hangingPunct="1">
              <a:buFontTx/>
              <a:buChar char="•"/>
            </a:pPr>
            <a:r>
              <a:rPr lang="en-US" altLang="en-US" sz="1800" dirty="0" smtClean="0">
                <a:ea typeface="ＭＳ Ｐゴシック" pitchFamily="34" charset="-128"/>
              </a:rPr>
              <a:t>3</a:t>
            </a:r>
            <a:r>
              <a:rPr lang="en-US" altLang="en-US" sz="1800" baseline="30000" dirty="0" smtClean="0">
                <a:ea typeface="ＭＳ Ｐゴシック" pitchFamily="34" charset="-128"/>
              </a:rPr>
              <a:t>rd</a:t>
            </a:r>
            <a:r>
              <a:rPr lang="en-US" altLang="en-US" sz="1800" dirty="0" smtClean="0">
                <a:ea typeface="ＭＳ Ｐゴシック" pitchFamily="34" charset="-128"/>
              </a:rPr>
              <a:t> parties do not retain match records</a:t>
            </a:r>
          </a:p>
          <a:p>
            <a:pPr lvl="1" defTabSz="854075" eaLnBrk="1" hangingPunct="1"/>
            <a:r>
              <a:rPr lang="en-US" altLang="en-US" sz="1800" dirty="0" smtClean="0">
                <a:ea typeface="ＭＳ Ｐゴシック" pitchFamily="34" charset="-128"/>
              </a:rPr>
              <a:t>Need to collect records or ensure their proper storage</a:t>
            </a:r>
          </a:p>
          <a:p>
            <a:pPr marL="346075" indent="-346075" eaLnBrk="1" hangingPunct="1">
              <a:buFontTx/>
              <a:buChar char="•"/>
            </a:pPr>
            <a:r>
              <a:rPr lang="en-US" altLang="en-US" sz="1800" dirty="0" smtClean="0">
                <a:ea typeface="ＭＳ Ｐゴシック" pitchFamily="34" charset="-128"/>
              </a:rPr>
              <a:t>Rely on letters of intent and undocumented assurances</a:t>
            </a:r>
          </a:p>
          <a:p>
            <a:pPr lvl="1" defTabSz="854075" eaLnBrk="1" hangingPunct="1"/>
            <a:r>
              <a:rPr lang="en-US" altLang="en-US" sz="1800" dirty="0" smtClean="0">
                <a:ea typeface="ＭＳ Ｐゴシック" pitchFamily="34" charset="-128"/>
              </a:rPr>
              <a:t>Not acceptable documentation</a:t>
            </a:r>
          </a:p>
          <a:p>
            <a:pPr marL="346075" indent="-346075" eaLnBrk="1" hangingPunct="1">
              <a:buFontTx/>
              <a:buChar char="•"/>
            </a:pPr>
            <a:r>
              <a:rPr lang="en-US" altLang="en-US" sz="1800" dirty="0" smtClean="0">
                <a:ea typeface="ＭＳ Ｐゴシック" pitchFamily="34" charset="-128"/>
              </a:rPr>
              <a:t>Staff costs as match not supported</a:t>
            </a:r>
          </a:p>
          <a:p>
            <a:pPr lvl="1" defTabSz="854075" eaLnBrk="1" hangingPunct="1"/>
            <a:r>
              <a:rPr lang="en-US" altLang="en-US" sz="1800" dirty="0" smtClean="0">
                <a:ea typeface="ＭＳ Ｐゴシック" pitchFamily="34" charset="-128"/>
              </a:rPr>
              <a:t>Need time records to support</a:t>
            </a:r>
          </a:p>
          <a:p>
            <a:pPr marL="346075" indent="-346075" eaLnBrk="1" hangingPunct="1">
              <a:buFontTx/>
              <a:buChar char="•"/>
            </a:pPr>
            <a:r>
              <a:rPr lang="en-US" altLang="en-US" sz="1800" dirty="0" smtClean="0">
                <a:ea typeface="ＭＳ Ｐゴシック" pitchFamily="34" charset="-128"/>
              </a:rPr>
              <a:t>Value of in-kind contributions not documented or supported</a:t>
            </a:r>
          </a:p>
          <a:p>
            <a:pPr lvl="1" defTabSz="854075" eaLnBrk="1" hangingPunct="1"/>
            <a:r>
              <a:rPr lang="en-US" altLang="en-US" sz="1800" dirty="0" smtClean="0">
                <a:ea typeface="ＭＳ Ｐゴシック" pitchFamily="34" charset="-128"/>
              </a:rPr>
              <a:t>Apply same standard as with direct grant expenditures</a:t>
            </a:r>
          </a:p>
          <a:p>
            <a:pPr lvl="1" defTabSz="854075" eaLnBrk="1" hangingPunct="1"/>
            <a:r>
              <a:rPr lang="en-US" altLang="en-US" sz="1800" dirty="0" smtClean="0">
                <a:ea typeface="ＭＳ Ｐゴシック" pitchFamily="34" charset="-128"/>
              </a:rPr>
              <a:t>Use valuation methods cited in this training</a:t>
            </a:r>
          </a:p>
          <a:p>
            <a:pPr marL="346075" indent="-346075" eaLnBrk="1" hangingPunct="1">
              <a:buFontTx/>
              <a:buChar char="•"/>
            </a:pPr>
            <a:r>
              <a:rPr lang="en-US" altLang="en-US" sz="1800" dirty="0" smtClean="0">
                <a:ea typeface="ＭＳ Ｐゴシック" pitchFamily="34" charset="-128"/>
              </a:rPr>
              <a:t>Cannot be counted as BOTH match/leveraged resource and allowable grant cost</a:t>
            </a:r>
          </a:p>
        </p:txBody>
      </p:sp>
      <p:sp>
        <p:nvSpPr>
          <p:cNvPr id="47107" name="Text Placeholder 1"/>
          <p:cNvSpPr>
            <a:spLocks noGrp="1"/>
          </p:cNvSpPr>
          <p:nvPr>
            <p:ph type="body" sz="quarter" idx="12"/>
          </p:nvPr>
        </p:nvSpPr>
        <p:spPr bwMode="auto">
          <a:xfrm>
            <a:off x="1066800" y="381000"/>
            <a:ext cx="75438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Common Errors</a:t>
            </a:r>
          </a:p>
        </p:txBody>
      </p:sp>
    </p:spTree>
    <p:extLst>
      <p:ext uri="{BB962C8B-B14F-4D97-AF65-F5344CB8AC3E}">
        <p14:creationId xmlns:p14="http://schemas.microsoft.com/office/powerpoint/2010/main" val="76925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Content Placeholder 4"/>
          <p:cNvSpPr>
            <a:spLocks noGrp="1"/>
          </p:cNvSpPr>
          <p:nvPr>
            <p:ph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347663" indent="-347663" eaLnBrk="1" hangingPunct="1">
              <a:buFontTx/>
              <a:buChar char="•"/>
              <a:defRPr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If required match is not met:</a:t>
            </a:r>
          </a:p>
          <a:p>
            <a:pPr lvl="1" defTabSz="854075" eaLnBrk="1" hangingPunct="1">
              <a:defRPr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Determination whether required by statute or regulation</a:t>
            </a:r>
          </a:p>
          <a:p>
            <a:pPr lvl="1" defTabSz="854075" eaLnBrk="1" hangingPunct="1">
              <a:defRPr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If required under statute or regulation, federal share is proportionally reduced</a:t>
            </a:r>
          </a:p>
          <a:p>
            <a:pPr lvl="1" defTabSz="854075" eaLnBrk="1" hangingPunct="1">
              <a:defRPr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Shortfall may affect future award potential</a:t>
            </a:r>
          </a:p>
          <a:p>
            <a:pPr marL="457200" lvl="1" indent="0" defTabSz="854075" eaLnBrk="1" hangingPunct="1">
              <a:buFontTx/>
              <a:buNone/>
              <a:defRPr/>
            </a:pPr>
            <a:r>
              <a:rPr lang="en-US" sz="2000" i="1" dirty="0"/>
              <a:t>Remember </a:t>
            </a:r>
            <a:r>
              <a:rPr lang="en-US" sz="2000" i="1" dirty="0" smtClean="0"/>
              <a:t>that required match </a:t>
            </a:r>
            <a:r>
              <a:rPr lang="en-US" sz="2000" i="1" dirty="0"/>
              <a:t>must be reported on the ETA 9130 under </a:t>
            </a:r>
            <a:r>
              <a:rPr lang="en-US" sz="2000" i="1" dirty="0" smtClean="0"/>
              <a:t>line 10.j., Total recipient share </a:t>
            </a:r>
            <a:r>
              <a:rPr lang="en-US" sz="2000" i="1" u="sng" dirty="0" smtClean="0"/>
              <a:t>required</a:t>
            </a:r>
            <a:endParaRPr lang="en-US" altLang="en-US" sz="2000" i="1" u="sng" dirty="0" smtClean="0">
              <a:ea typeface="ＭＳ Ｐゴシック" panose="020B0600070205080204" pitchFamily="34" charset="-128"/>
            </a:endParaRPr>
          </a:p>
          <a:p>
            <a:pPr marL="347663" indent="-347663" eaLnBrk="1" hangingPunct="1">
              <a:buFontTx/>
              <a:buChar char="•"/>
              <a:defRPr/>
            </a:pPr>
            <a:r>
              <a:rPr lang="en-US" altLang="en-US" sz="2400" dirty="0">
                <a:ea typeface="ＭＳ Ｐゴシック" panose="020B0600070205080204" pitchFamily="34" charset="-128"/>
              </a:rPr>
              <a:t>When 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leveraged resources are </a:t>
            </a:r>
            <a:r>
              <a:rPr lang="en-US" altLang="en-US" sz="2400" dirty="0">
                <a:ea typeface="ＭＳ Ｐゴシック" panose="020B0600070205080204" pitchFamily="34" charset="-128"/>
              </a:rPr>
              <a:t>not met:</a:t>
            </a:r>
          </a:p>
          <a:p>
            <a:pPr marL="740664" lvl="1" indent="-283464" eaLnBrk="1" hangingPunct="1">
              <a:buFont typeface="Arial" panose="020B0604020202020204" pitchFamily="34" charset="0"/>
              <a:buChar char="‒"/>
              <a:defRPr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No </a:t>
            </a:r>
            <a:r>
              <a:rPr lang="en-US" altLang="en-US" sz="2400" dirty="0">
                <a:ea typeface="ＭＳ Ｐゴシック" panose="020B0600070205080204" pitchFamily="34" charset="-128"/>
              </a:rPr>
              <a:t>formal penalty</a:t>
            </a:r>
          </a:p>
          <a:p>
            <a:pPr marL="740664" lvl="1" indent="-283464" eaLnBrk="1" hangingPunct="1">
              <a:buFont typeface="Arial" panose="020B0604020202020204" pitchFamily="34" charset="0"/>
              <a:buChar char="‒"/>
              <a:defRPr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May </a:t>
            </a:r>
            <a:r>
              <a:rPr lang="en-US" altLang="en-US" sz="2400" dirty="0">
                <a:ea typeface="ＭＳ Ｐゴシック" panose="020B0600070205080204" pitchFamily="34" charset="-128"/>
              </a:rPr>
              <a:t>affect future funding</a:t>
            </a:r>
          </a:p>
        </p:txBody>
      </p:sp>
      <p:sp>
        <p:nvSpPr>
          <p:cNvPr id="81923" name="Text Placeholder 1"/>
          <p:cNvSpPr>
            <a:spLocks noGrp="1"/>
          </p:cNvSpPr>
          <p:nvPr>
            <p:ph type="body" sz="quarter" idx="12"/>
          </p:nvPr>
        </p:nvSpPr>
        <p:spPr bwMode="auto">
          <a:xfrm>
            <a:off x="1066800" y="457200"/>
            <a:ext cx="75438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Closeout</a:t>
            </a:r>
          </a:p>
        </p:txBody>
      </p:sp>
    </p:spTree>
    <p:extLst>
      <p:ext uri="{BB962C8B-B14F-4D97-AF65-F5344CB8AC3E}">
        <p14:creationId xmlns:p14="http://schemas.microsoft.com/office/powerpoint/2010/main" val="140956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 txBox="1">
            <a:spLocks noChangeArrowheads="1"/>
          </p:cNvSpPr>
          <p:nvPr/>
        </p:nvSpPr>
        <p:spPr bwMode="auto">
          <a:xfrm>
            <a:off x="0" y="762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3200">
              <a:solidFill>
                <a:srgbClr val="00B050"/>
              </a:solidFill>
            </a:endParaRPr>
          </a:p>
        </p:txBody>
      </p:sp>
      <p:sp>
        <p:nvSpPr>
          <p:cNvPr id="47108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371600" y="381001"/>
            <a:ext cx="72390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 smtClean="0"/>
              <a:t>Recipient Share</a:t>
            </a:r>
          </a:p>
        </p:txBody>
      </p:sp>
      <p:sp>
        <p:nvSpPr>
          <p:cNvPr id="47109" name="Content Placeholder 10"/>
          <p:cNvSpPr>
            <a:spLocks noGrp="1"/>
          </p:cNvSpPr>
          <p:nvPr>
            <p:ph idx="4294967295"/>
          </p:nvPr>
        </p:nvSpPr>
        <p:spPr bwMode="auto">
          <a:xfrm>
            <a:off x="914400" y="1712687"/>
            <a:ext cx="8153400" cy="441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000" dirty="0" smtClean="0"/>
              <a:t>10j. Total Recipient Share Required: = </a:t>
            </a:r>
            <a:r>
              <a:rPr lang="en-US" altLang="en-US" sz="2000" dirty="0" smtClean="0">
                <a:solidFill>
                  <a:srgbClr val="FF0000"/>
                </a:solidFill>
              </a:rPr>
              <a:t>Required Match</a:t>
            </a:r>
          </a:p>
          <a:p>
            <a:r>
              <a:rPr lang="en-US" altLang="en-US" sz="2000" dirty="0" smtClean="0"/>
              <a:t>10k. Recipient Share of Expenditures</a:t>
            </a:r>
          </a:p>
          <a:p>
            <a:r>
              <a:rPr lang="en-US" altLang="en-US" sz="2000" dirty="0" smtClean="0"/>
              <a:t>10l. Recipient Share of Unliquidated Obligations</a:t>
            </a:r>
          </a:p>
          <a:p>
            <a:r>
              <a:rPr lang="en-US" altLang="en-US" sz="2000" dirty="0" smtClean="0"/>
              <a:t>10m. Total Recipient Share [Calculated]</a:t>
            </a:r>
          </a:p>
          <a:p>
            <a:r>
              <a:rPr lang="en-US" altLang="en-US" sz="2000" dirty="0" smtClean="0"/>
              <a:t>10n. Remaining Recipient Share to be Provided </a:t>
            </a:r>
            <a:br>
              <a:rPr lang="en-US" altLang="en-US" sz="2000" dirty="0" smtClean="0"/>
            </a:br>
            <a:r>
              <a:rPr lang="en-US" altLang="en-US" sz="2000" dirty="0" smtClean="0"/>
              <a:t>[Calculated]</a:t>
            </a:r>
          </a:p>
          <a:p>
            <a:endParaRPr lang="en-US" altLang="en-US" sz="2200" dirty="0" smtClean="0"/>
          </a:p>
          <a:p>
            <a:endParaRPr lang="en-US" altLang="en-US" sz="2200" dirty="0" smtClean="0"/>
          </a:p>
        </p:txBody>
      </p:sp>
      <p:pic>
        <p:nvPicPr>
          <p:cNvPr id="471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3" y="4215719"/>
            <a:ext cx="7924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20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2"/>
          <p:cNvSpPr>
            <a:spLocks noGrp="1"/>
          </p:cNvSpPr>
          <p:nvPr>
            <p:ph sz="quarter" idx="4294967295"/>
          </p:nvPr>
        </p:nvSpPr>
        <p:spPr bwMode="auto">
          <a:xfrm>
            <a:off x="914400" y="1676400"/>
            <a:ext cx="76962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200" dirty="0" smtClean="0"/>
              <a:t>10l. - </a:t>
            </a:r>
            <a:r>
              <a:rPr lang="en-US" altLang="en-US" sz="2200" dirty="0" err="1" smtClean="0"/>
              <a:t>Unliquidated</a:t>
            </a:r>
            <a:r>
              <a:rPr lang="en-US" altLang="en-US" sz="2200" dirty="0" smtClean="0"/>
              <a:t> Obligations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200" dirty="0" smtClean="0"/>
              <a:t>10m. - Total Recipient Share (Calculated)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200" dirty="0" smtClean="0"/>
              <a:t>10n. - Remaining Recipient Share to be Provided </a:t>
            </a:r>
            <a:br>
              <a:rPr lang="en-US" altLang="en-US" sz="2200" dirty="0" smtClean="0"/>
            </a:br>
            <a:r>
              <a:rPr lang="en-US" altLang="en-US" sz="2200" dirty="0" smtClean="0">
                <a:solidFill>
                  <a:srgbClr val="FF0000"/>
                </a:solidFill>
              </a:rPr>
              <a:t>Balance of Match not yet provided. (Calculated)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200" dirty="0" smtClean="0"/>
          </a:p>
        </p:txBody>
      </p:sp>
      <p:sp>
        <p:nvSpPr>
          <p:cNvPr id="48131" name="Text Placeholder 3"/>
          <p:cNvSpPr>
            <a:spLocks noGrp="1"/>
          </p:cNvSpPr>
          <p:nvPr>
            <p:ph type="body" sz="quarter" idx="12"/>
          </p:nvPr>
        </p:nvSpPr>
        <p:spPr bwMode="auto">
          <a:xfrm>
            <a:off x="1295400" y="381000"/>
            <a:ext cx="72390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Recipient Share (2)</a:t>
            </a:r>
          </a:p>
        </p:txBody>
      </p:sp>
      <p:pic>
        <p:nvPicPr>
          <p:cNvPr id="4813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91000"/>
            <a:ext cx="7924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93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 bwMode="auto">
          <a:xfrm>
            <a:off x="2173288" y="1477963"/>
            <a:ext cx="525780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800" i="1" dirty="0"/>
              <a:t>“Get your facts first, then you can distort them as you please.”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 bwMode="auto">
          <a:xfrm>
            <a:off x="5181600" y="2527300"/>
            <a:ext cx="26670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800" dirty="0"/>
              <a:t>-Mark Twain</a:t>
            </a:r>
          </a:p>
        </p:txBody>
      </p:sp>
      <p:sp>
        <p:nvSpPr>
          <p:cNvPr id="7" name="Text Placeholder 1"/>
          <p:cNvSpPr txBox="1">
            <a:spLocks/>
          </p:cNvSpPr>
          <p:nvPr/>
        </p:nvSpPr>
        <p:spPr bwMode="auto">
          <a:xfrm>
            <a:off x="0" y="4071938"/>
            <a:ext cx="9304338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4400" b="1" dirty="0"/>
              <a:t>THANK YOU!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4953000"/>
            <a:ext cx="9304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2400" b="1" dirty="0"/>
              <a:t>PLEASE COMPLETE YOUR EVALUATIONS</a:t>
            </a:r>
          </a:p>
        </p:txBody>
      </p:sp>
    </p:spTree>
    <p:extLst>
      <p:ext uri="{BB962C8B-B14F-4D97-AF65-F5344CB8AC3E}">
        <p14:creationId xmlns:p14="http://schemas.microsoft.com/office/powerpoint/2010/main" val="42537387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enter your questions </a:t>
            </a:r>
            <a:r>
              <a:rPr lang="en-US" dirty="0" smtClean="0"/>
              <a:t>in </a:t>
            </a:r>
            <a:r>
              <a:rPr lang="en-US" dirty="0"/>
              <a:t>the Chat Room!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6"/>
          <a:stretch/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40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2700" y="6324600"/>
            <a:ext cx="9147949" cy="533400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en-US" sz="2400" dirty="0" smtClean="0">
                <a:hlinkClick r:id="rId2"/>
              </a:rPr>
              <a:t>www.workforce3one.org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6629400" y="6324600"/>
            <a:ext cx="1752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3" b="21753"/>
          <a:stretch/>
        </p:blipFill>
        <p:spPr>
          <a:xfrm>
            <a:off x="2273300" y="5549900"/>
            <a:ext cx="4624774" cy="9343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2700"/>
            <a:ext cx="9156700" cy="4051300"/>
          </a:xfrm>
          <a:prstGeom prst="rect">
            <a:avLst/>
          </a:prstGeom>
        </p:spPr>
      </p:pic>
      <p:pic>
        <p:nvPicPr>
          <p:cNvPr id="11" name="Picture 10">
            <a:hlinkClick r:id="rId2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407" b="88850" l="294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356" r="885" b="5480"/>
          <a:stretch/>
        </p:blipFill>
        <p:spPr>
          <a:xfrm>
            <a:off x="609600" y="2819400"/>
            <a:ext cx="85344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9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BASIC PRINCIPLES AND UNIFORM GUIDANCE CHANGES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50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4"/>
          <p:cNvSpPr>
            <a:spLocks noGrp="1"/>
          </p:cNvSpPr>
          <p:nvPr>
            <p:ph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defRPr/>
            </a:pPr>
            <a:r>
              <a:rPr lang="en-US" altLang="en-US" sz="2400" dirty="0"/>
              <a:t>Internal control system </a:t>
            </a:r>
          </a:p>
          <a:p>
            <a:pPr lvl="1" eaLnBrk="1" hangingPunct="1">
              <a:defRPr/>
            </a:pPr>
            <a:r>
              <a:rPr lang="en-US" altLang="en-US" sz="2400" dirty="0" smtClean="0"/>
              <a:t>Designed to provide methods to ensure costs are in line with projections</a:t>
            </a:r>
          </a:p>
          <a:p>
            <a:pPr lvl="2" eaLnBrk="1" hangingPunct="1">
              <a:defRPr/>
            </a:pPr>
            <a:r>
              <a:rPr lang="ja-JP" altLang="en-US" dirty="0"/>
              <a:t>“</a:t>
            </a:r>
            <a:r>
              <a:rPr lang="en-US" altLang="ja-JP" dirty="0"/>
              <a:t>planned vs. actual</a:t>
            </a:r>
            <a:r>
              <a:rPr lang="ja-JP" altLang="en-US" dirty="0"/>
              <a:t>”</a:t>
            </a:r>
            <a:r>
              <a:rPr lang="en-US" altLang="ja-JP" dirty="0"/>
              <a:t> analysis</a:t>
            </a:r>
          </a:p>
          <a:p>
            <a:pPr lvl="1" eaLnBrk="1" hangingPunct="1">
              <a:defRPr/>
            </a:pPr>
            <a:r>
              <a:rPr lang="en-US" altLang="en-US" sz="2400" dirty="0" smtClean="0"/>
              <a:t>Require approval from Federal agency for certain items of cost</a:t>
            </a:r>
          </a:p>
          <a:p>
            <a:pPr lvl="1" eaLnBrk="1" hangingPunct="1">
              <a:defRPr/>
            </a:pPr>
            <a:r>
              <a:rPr lang="en-US" altLang="en-US" sz="2400" dirty="0" smtClean="0"/>
              <a:t>Identify potential performance issues</a:t>
            </a:r>
          </a:p>
          <a:p>
            <a:pPr lvl="1" eaLnBrk="1" hangingPunct="1">
              <a:defRPr/>
            </a:pPr>
            <a:endParaRPr lang="en-US" altLang="en-US" sz="2400" dirty="0" smtClean="0"/>
          </a:p>
          <a:p>
            <a:pPr eaLnBrk="1" hangingPunct="1">
              <a:defRPr/>
            </a:pPr>
            <a:endParaRPr lang="en-US" altLang="en-US" sz="2400" dirty="0"/>
          </a:p>
          <a:p>
            <a:pPr eaLnBrk="1" hangingPunct="1">
              <a:defRPr/>
            </a:pPr>
            <a:endParaRPr lang="en-US" altLang="en-US" sz="2400" dirty="0"/>
          </a:p>
        </p:txBody>
      </p:sp>
      <p:sp>
        <p:nvSpPr>
          <p:cNvPr id="24579" name="Text Placeholder 1"/>
          <p:cNvSpPr>
            <a:spLocks noGrp="1"/>
          </p:cNvSpPr>
          <p:nvPr>
            <p:ph type="body" sz="quarter" idx="12"/>
          </p:nvPr>
        </p:nvSpPr>
        <p:spPr bwMode="auto">
          <a:xfrm>
            <a:off x="1143000" y="381000"/>
            <a:ext cx="75438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 What are Budget Controls?</a:t>
            </a:r>
          </a:p>
        </p:txBody>
      </p:sp>
    </p:spTree>
    <p:extLst>
      <p:ext uri="{BB962C8B-B14F-4D97-AF65-F5344CB8AC3E}">
        <p14:creationId xmlns:p14="http://schemas.microsoft.com/office/powerpoint/2010/main" val="115849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4"/>
          <p:cNvSpPr>
            <a:spLocks noGrp="1"/>
          </p:cNvSpPr>
          <p:nvPr>
            <p:ph sz="quarter" idx="11"/>
          </p:nvPr>
        </p:nvSpPr>
        <p:spPr bwMode="auto"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400" dirty="0"/>
              <a:t>2 CFR 200.302  Financial management.</a:t>
            </a:r>
          </a:p>
          <a:p>
            <a:pPr eaLnBrk="1" hangingPunct="1">
              <a:defRPr/>
            </a:pPr>
            <a:r>
              <a:rPr lang="en-US" altLang="en-US" sz="2400" dirty="0"/>
              <a:t>Financial Standards 200.302(b)(5)</a:t>
            </a:r>
          </a:p>
          <a:p>
            <a:pPr lvl="1" eaLnBrk="1" hangingPunct="1">
              <a:defRPr/>
            </a:pPr>
            <a:r>
              <a:rPr lang="en-US" altLang="en-US" sz="2400" dirty="0"/>
              <a:t>Comparison of expenditures with budget amounts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2400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400" dirty="0"/>
              <a:t>200.308  Revision of budget and program plans</a:t>
            </a:r>
          </a:p>
          <a:p>
            <a:pPr eaLnBrk="1" hangingPunct="1">
              <a:defRPr/>
            </a:pPr>
            <a:r>
              <a:rPr lang="en-US" altLang="en-US" sz="2400" dirty="0"/>
              <a:t>200.308(e) Authority to restrict transfer of funds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2400" dirty="0"/>
          </a:p>
          <a:p>
            <a:pPr eaLnBrk="1" hangingPunct="1">
              <a:defRPr/>
            </a:pPr>
            <a:endParaRPr lang="en-US" altLang="en-US" sz="2400" dirty="0"/>
          </a:p>
        </p:txBody>
      </p:sp>
      <p:sp>
        <p:nvSpPr>
          <p:cNvPr id="26627" name="Text Placeholder 1"/>
          <p:cNvSpPr>
            <a:spLocks noGrp="1"/>
          </p:cNvSpPr>
          <p:nvPr>
            <p:ph type="body" sz="quarter" idx="12"/>
          </p:nvPr>
        </p:nvSpPr>
        <p:spPr bwMode="auto">
          <a:xfrm>
            <a:off x="1066800" y="28903"/>
            <a:ext cx="7543800" cy="144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 Key Uniform </a:t>
            </a:r>
            <a:br>
              <a:rPr lang="en-US" altLang="en-US" dirty="0" smtClean="0"/>
            </a:br>
            <a:r>
              <a:rPr lang="en-US" altLang="en-US" dirty="0" smtClean="0"/>
              <a:t>Guidance Changes</a:t>
            </a:r>
          </a:p>
        </p:txBody>
      </p:sp>
    </p:spTree>
    <p:extLst>
      <p:ext uri="{BB962C8B-B14F-4D97-AF65-F5344CB8AC3E}">
        <p14:creationId xmlns:p14="http://schemas.microsoft.com/office/powerpoint/2010/main" val="389010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4"/>
          <p:cNvSpPr>
            <a:spLocks noGrp="1"/>
          </p:cNvSpPr>
          <p:nvPr>
            <p:ph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42900" indent="-342900">
              <a:spcBef>
                <a:spcPts val="600"/>
              </a:spcBef>
              <a:buFontTx/>
              <a:buChar char="•"/>
            </a:pPr>
            <a:r>
              <a:rPr lang="en-US" altLang="en-US" sz="2000" b="1" smtClean="0"/>
              <a:t>IMPORTANT CHANGE -  BUDGET MODIFICATION &amp; PRIOR APPROVAL PROCESS</a:t>
            </a:r>
          </a:p>
          <a:p>
            <a:pPr lvl="1" defTabSz="854075">
              <a:spcBef>
                <a:spcPts val="600"/>
              </a:spcBef>
            </a:pPr>
            <a:r>
              <a:rPr lang="en-US" altLang="en-US" sz="2000" smtClean="0"/>
              <a:t>For funds awarded after December 26, 2014, requests for budget modifications must be submitted in writing at least 30 days before the effective date of any change</a:t>
            </a:r>
          </a:p>
          <a:p>
            <a:pPr lvl="1" defTabSz="854075">
              <a:spcBef>
                <a:spcPts val="600"/>
              </a:spcBef>
            </a:pPr>
            <a:r>
              <a:rPr lang="en-US" altLang="en-US" sz="2000" smtClean="0"/>
              <a:t>For grants that exceed the Simplified Acquisition Threshold ($150,000), ETA has the option to require prior approval if budget changes exceed 10% of the total grant award </a:t>
            </a:r>
          </a:p>
          <a:p>
            <a:pPr lvl="2" defTabSz="854075">
              <a:spcBef>
                <a:spcPts val="600"/>
              </a:spcBef>
            </a:pPr>
            <a:r>
              <a:rPr lang="en-US" altLang="en-US" sz="2000" smtClean="0"/>
              <a:t>See 200.308(e), 2900.9, and 2900.10</a:t>
            </a:r>
          </a:p>
          <a:p>
            <a:pPr lvl="1" defTabSz="854075">
              <a:spcBef>
                <a:spcPts val="600"/>
              </a:spcBef>
            </a:pPr>
            <a:r>
              <a:rPr lang="en-US" altLang="en-US" sz="2000" smtClean="0"/>
              <a:t>Replaces previous requirement that all changes in salaries and fringe benefits required Grant Officer approval</a:t>
            </a:r>
          </a:p>
        </p:txBody>
      </p:sp>
      <p:sp>
        <p:nvSpPr>
          <p:cNvPr id="28675" name="Text Placeholder 1"/>
          <p:cNvSpPr>
            <a:spLocks noGrp="1"/>
          </p:cNvSpPr>
          <p:nvPr>
            <p:ph type="body" sz="quarter" idx="12"/>
          </p:nvPr>
        </p:nvSpPr>
        <p:spPr bwMode="auto">
          <a:xfrm>
            <a:off x="1066800" y="152400"/>
            <a:ext cx="7543800" cy="1406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Discretionary Recipients</a:t>
            </a:r>
          </a:p>
        </p:txBody>
      </p:sp>
    </p:spTree>
    <p:extLst>
      <p:ext uri="{BB962C8B-B14F-4D97-AF65-F5344CB8AC3E}">
        <p14:creationId xmlns:p14="http://schemas.microsoft.com/office/powerpoint/2010/main" val="416192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8.0&quot;&gt;&lt;object type=&quot;1&quot; unique_id=&quot;10001&quot;&gt;&lt;object type=&quot;2&quot; unique_id=&quot;11404&quot;&gt;&lt;object type=&quot;3&quot; unique_id=&quot;11405&quot;&gt;&lt;property id=&quot;20148&quot; value=&quot;5&quot;/&gt;&lt;property id=&quot;20300&quot; value=&quot;Slide 1 - &amp;quot;Webinar Title&amp;quot;&quot;/&gt;&lt;property id=&quot;20307&quot; value=&quot;256&quot;/&gt;&lt;/object&gt;&lt;object type=&quot;3&quot; unique_id=&quot;11411&quot;&gt;&lt;property id=&quot;20148&quot; value=&quot;5&quot;/&gt;&lt;property id=&quot;20300&quot; value=&quot;Slide 2 - &amp;quot;Where are you?&amp;quot;&quot;/&gt;&lt;property id=&quot;20307&quot; value=&quot;259&quot;/&gt;&lt;/object&gt;&lt;object type=&quot;3&quot; unique_id=&quot;11412&quot;&gt;&lt;property id=&quot;20148&quot; value=&quot;5&quot;/&gt;&lt;property id=&quot;20300&quot; value=&quot;Slide 3 - &amp;quot;Here’s what you can expect to get out of this webinar!&amp;quot;&quot;/&gt;&lt;property id=&quot;20307&quot; value=&quot;264&quot;/&gt;&lt;/object&gt;&lt;object type=&quot;3&quot; unique_id=&quot;11413&quot;&gt;&lt;property id=&quot;20148&quot; value=&quot;5&quot;/&gt;&lt;property id=&quot;20300&quot; value=&quot;Slide 4 - &amp;quot;Agenda&amp;quot;&quot;/&gt;&lt;property id=&quot;20307&quot; value=&quot;266&quot;/&gt;&lt;/object&gt;&lt;object type=&quot;3&quot; unique_id=&quot;11414&quot;&gt;&lt;property id=&quot;20148&quot; value=&quot;5&quot;/&gt;&lt;property id=&quot;20300&quot; value=&quot;Slide 5 - &amp;quot;Moderator&amp;quot;&quot;/&gt;&lt;property id=&quot;20307&quot; value=&quot;261&quot;/&gt;&lt;/object&gt;&lt;object type=&quot;3&quot; unique_id=&quot;11415&quot;&gt;&lt;property id=&quot;20148&quot; value=&quot;5&quot;/&gt;&lt;property id=&quot;20300&quot; value=&quot;Slide 6 - &amp;quot;Presenters&amp;quot;&quot;/&gt;&lt;property id=&quot;20307&quot; value=&quot;286&quot;/&gt;&lt;/object&gt;&lt;object type=&quot;3&quot; unique_id=&quot;11416&quot;&gt;&lt;property id=&quot;20148&quot; value=&quot;5&quot;/&gt;&lt;property id=&quot;20300&quot; value=&quot;Slide 8 - &amp;quot;Content Heading &amp;quot;&quot;/&gt;&lt;property id=&quot;20307&quot; value=&quot;271&quot;/&gt;&lt;/object&gt;&lt;object type=&quot;3&quot; unique_id=&quot;11417&quot;&gt;&lt;property id=&quot;20148&quot; value=&quot;5&quot;/&gt;&lt;property id=&quot;20300&quot; value=&quot;Slide 12 - &amp;quot;Open Chat&amp;quot;&quot;/&gt;&lt;property id=&quot;20307&quot; value=&quot;267&quot;/&gt;&lt;/object&gt;&lt;object type=&quot;3&quot; unique_id=&quot;11418&quot;&gt;&lt;property id=&quot;20148&quot; value=&quot;5&quot;/&gt;&lt;property id=&quot;20300&quot; value=&quot;Slide 13 - &amp;quot;Polling Question&amp;quot;&quot;/&gt;&lt;property id=&quot;20307&quot; value=&quot;265&quot;/&gt;&lt;/object&gt;&lt;object type=&quot;3&quot; unique_id=&quot;11420&quot;&gt;&lt;property id=&quot;20148&quot; value=&quot;5&quot;/&gt;&lt;property id=&quot;20300&quot; value=&quot;Slide 14 - &amp;quot;Reminder…&amp;quot;&quot;/&gt;&lt;property id=&quot;20307&quot; value=&quot;276&quot;/&gt;&lt;/object&gt;&lt;object type=&quot;3&quot; unique_id=&quot;11421&quot;&gt;&lt;property id=&quot;20148&quot; value=&quot;5&quot;/&gt;&lt;property id=&quot;20300&quot; value=&quot;Slide 15 - &amp;quot;Resources&amp;quot;&quot;/&gt;&lt;property id=&quot;20307&quot; value=&quot;278&quot;/&gt;&lt;/object&gt;&lt;object type=&quot;3&quot; unique_id=&quot;11422&quot;&gt;&lt;property id=&quot;20148&quot; value=&quot;5&quot;/&gt;&lt;property id=&quot;20300&quot; value=&quot;Slide 16 - &amp;quot;Please enter your questions in the Chat Room! &amp;quot;&quot;/&gt;&lt;property id=&quot;20307&quot; value=&quot;279&quot;/&gt;&lt;/object&gt;&lt;object type=&quot;3&quot; unique_id=&quot;11423&quot;&gt;&lt;property id=&quot;20148&quot; value=&quot;5&quot;/&gt;&lt;property id=&quot;20300&quot; value=&quot;Slide 17 - &amp;quot;Speakers’ Contact Information&amp;quot;&quot;/&gt;&lt;property id=&quot;20307&quot; value=&quot;281&quot;/&gt;&lt;/object&gt;&lt;object type=&quot;3&quot; unique_id=&quot;11424&quot;&gt;&lt;property id=&quot;20148&quot; value=&quot;5&quot;/&gt;&lt;property id=&quot;20300&quot; value=&quot;Slide 18 - &amp;quot;Look for upcoming Webinars in this series!&amp;quot;&quot;/&gt;&lt;property id=&quot;20307&quot; value=&quot;283&quot;/&gt;&lt;/object&gt;&lt;object type=&quot;3&quot; unique_id=&quot;11425&quot;&gt;&lt;property id=&quot;20148&quot; value=&quot;5&quot;/&gt;&lt;property id=&quot;20300&quot; value=&quot;Slide 19&quot;/&gt;&lt;property id=&quot;20307&quot; value=&quot;262&quot;/&gt;&lt;/object&gt;&lt;object type=&quot;3&quot; unique_id=&quot;13267&quot;&gt;&lt;property id=&quot;20148&quot; value=&quot;5&quot;/&gt;&lt;property id=&quot;20300&quot; value=&quot;Slide 7 - &amp;quot;Presenter&amp;quot;&quot;/&gt;&lt;property id=&quot;20307&quot; value=&quot;287&quot;/&gt;&lt;/object&gt;&lt;object type=&quot;3&quot; unique_id=&quot;13268&quot;&gt;&lt;property id=&quot;20148&quot; value=&quot;5&quot;/&gt;&lt;property id=&quot;20300&quot; value=&quot;Slide 10 - &amp;quot;Content Heading &amp;quot;&quot;/&gt;&lt;property id=&quot;20307&quot; value=&quot;289&quot;/&gt;&lt;/object&gt;&lt;object type=&quot;3&quot; unique_id=&quot;13269&quot;&gt;&lt;property id=&quot;20148&quot; value=&quot;5&quot;/&gt;&lt;property id=&quot;20300&quot; value=&quot;Slide 11 - &amp;quot;Content Heading &amp;quot;&quot;/&gt;&lt;property id=&quot;20307&quot; value=&quot;290&quot;/&gt;&lt;/object&gt;&lt;object type=&quot;3&quot; unique_id=&quot;21377&quot;&gt;&lt;property id=&quot;20148&quot; value=&quot;5&quot;/&gt;&lt;property id=&quot;20300&quot; value=&quot;Slide 9 - &amp;quot;Content Heading &amp;quot;&quot;/&gt;&lt;property id=&quot;20307&quot; value=&quot;291&quot;/&gt;&lt;/object&gt;&lt;/object&gt;&lt;object type=&quot;8&quot; unique_id=&quot;1141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Networking trio design templat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79646"/>
      </a:accent2>
      <a:accent3>
        <a:srgbClr val="9BBB59"/>
      </a:accent3>
      <a:accent4>
        <a:srgbClr val="8064A2"/>
      </a:accent4>
      <a:accent5>
        <a:srgbClr val="4BACC6"/>
      </a:accent5>
      <a:accent6>
        <a:srgbClr val="C0504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Networking trio design template</Template>
  <TotalTime>0</TotalTime>
  <Words>2427</Words>
  <Application>Microsoft Office PowerPoint</Application>
  <PresentationFormat>On-screen Show (4:3)</PresentationFormat>
  <Paragraphs>421</Paragraphs>
  <Slides>59</Slides>
  <Notes>50</Notes>
  <HiddenSlides>2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ＭＳ Ｐゴシック</vt:lpstr>
      <vt:lpstr>ＭＳ Ｐゴシック</vt:lpstr>
      <vt:lpstr>Arial</vt:lpstr>
      <vt:lpstr>Calibri</vt:lpstr>
      <vt:lpstr>Networking trio design template</vt:lpstr>
      <vt:lpstr>Worksheet</vt:lpstr>
      <vt:lpstr>Budget Controls  for Program Effectiveness</vt:lpstr>
      <vt:lpstr>Where are you?</vt:lpstr>
      <vt:lpstr>PowerPoint Presentation</vt:lpstr>
      <vt:lpstr>PowerPoint Presentation</vt:lpstr>
      <vt:lpstr>PowerPoint Presentation</vt:lpstr>
      <vt:lpstr>BASIC PRINCIPLES AND UNIFORM GUIDANCE CHANGES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BUDGET PURPOSE AND  PREPARATION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BUDGET ANALYSIS AND USE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Knowledge Check</vt:lpstr>
      <vt:lpstr>PowerPoint Presentation</vt:lpstr>
      <vt:lpstr>Administrative costs</vt:lpstr>
      <vt:lpstr>PowerPoint Presentation</vt:lpstr>
      <vt:lpstr>PowerPoint Presentation</vt:lpstr>
      <vt:lpstr>PowerPoint Presentation</vt:lpstr>
      <vt:lpstr>PowerPoint Presentation</vt:lpstr>
      <vt:lpstr>Match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Please enter your questions in the Chat Room!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2009-09-02T19:35:42Z</dcterms:created>
  <dcterms:modified xsi:type="dcterms:W3CDTF">2015-07-16T16:30:07Z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TC102413891033</vt:lpwstr>
  </property>
</Properties>
</file>