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47"/>
  </p:notesMasterIdLst>
  <p:sldIdLst>
    <p:sldId id="256" r:id="rId2"/>
    <p:sldId id="259" r:id="rId3"/>
    <p:sldId id="293" r:id="rId4"/>
    <p:sldId id="294" r:id="rId5"/>
    <p:sldId id="334" r:id="rId6"/>
    <p:sldId id="296" r:id="rId7"/>
    <p:sldId id="297" r:id="rId8"/>
    <p:sldId id="335" r:id="rId9"/>
    <p:sldId id="299" r:id="rId10"/>
    <p:sldId id="300" r:id="rId11"/>
    <p:sldId id="301" r:id="rId12"/>
    <p:sldId id="302" r:id="rId13"/>
    <p:sldId id="303" r:id="rId14"/>
    <p:sldId id="304" r:id="rId15"/>
    <p:sldId id="305" r:id="rId16"/>
    <p:sldId id="306" r:id="rId17"/>
    <p:sldId id="307" r:id="rId18"/>
    <p:sldId id="337" r:id="rId19"/>
    <p:sldId id="309" r:id="rId20"/>
    <p:sldId id="310" r:id="rId21"/>
    <p:sldId id="311" r:id="rId22"/>
    <p:sldId id="312" r:id="rId23"/>
    <p:sldId id="313" r:id="rId24"/>
    <p:sldId id="314" r:id="rId25"/>
    <p:sldId id="315" r:id="rId26"/>
    <p:sldId id="316" r:id="rId27"/>
    <p:sldId id="317" r:id="rId28"/>
    <p:sldId id="318" r:id="rId29"/>
    <p:sldId id="338" r:id="rId30"/>
    <p:sldId id="320" r:id="rId31"/>
    <p:sldId id="321" r:id="rId32"/>
    <p:sldId id="322" r:id="rId33"/>
    <p:sldId id="323" r:id="rId34"/>
    <p:sldId id="339" r:id="rId35"/>
    <p:sldId id="325" r:id="rId36"/>
    <p:sldId id="326" r:id="rId37"/>
    <p:sldId id="327" r:id="rId38"/>
    <p:sldId id="328" r:id="rId39"/>
    <p:sldId id="329" r:id="rId40"/>
    <p:sldId id="330" r:id="rId41"/>
    <p:sldId id="340" r:id="rId42"/>
    <p:sldId id="341" r:id="rId43"/>
    <p:sldId id="342" r:id="rId44"/>
    <p:sldId id="279" r:id="rId45"/>
    <p:sldId id="262" r:id="rId46"/>
  </p:sldIdLst>
  <p:sldSz cx="9144000" cy="6858000" type="screen4x3"/>
  <p:notesSz cx="7010400" cy="92964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0" autoAdjust="0"/>
    <p:restoredTop sz="90485" autoAdjust="0"/>
  </p:normalViewPr>
  <p:slideViewPr>
    <p:cSldViewPr>
      <p:cViewPr varScale="1">
        <p:scale>
          <a:sx n="74" d="100"/>
          <a:sy n="74" d="100"/>
        </p:scale>
        <p:origin x="126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B9CCB4-ACF9-4948-8C01-2F73BF5E2F1C}" type="doc">
      <dgm:prSet loTypeId="urn:microsoft.com/office/officeart/2005/8/layout/cycle3" loCatId="cycle" qsTypeId="urn:microsoft.com/office/officeart/2005/8/quickstyle/3d8" qsCatId="3D" csTypeId="urn:microsoft.com/office/officeart/2005/8/colors/colorful5" csCatId="colorful" phldr="1"/>
      <dgm:spPr/>
    </dgm:pt>
    <dgm:pt modelId="{44C9CA5D-BB2E-4ADF-9A46-837739FA036D}">
      <dgm:prSet/>
      <dgm:spPr/>
      <dgm:t>
        <a:bodyPr/>
        <a:lstStyle/>
        <a:p>
          <a:pPr marR="0" algn="ctr" rtl="0"/>
          <a:r>
            <a:rPr lang="en-US" b="1" baseline="0" dirty="0" smtClean="0">
              <a:latin typeface="Tahoma"/>
            </a:rPr>
            <a:t>Risk</a:t>
          </a:r>
        </a:p>
        <a:p>
          <a:pPr marR="0" algn="ctr" rtl="0"/>
          <a:r>
            <a:rPr lang="en-US" b="1" baseline="0" dirty="0" smtClean="0">
              <a:latin typeface="Tahoma"/>
            </a:rPr>
            <a:t>Assessment</a:t>
          </a:r>
          <a:endParaRPr lang="en-US" dirty="0" smtClean="0"/>
        </a:p>
      </dgm:t>
    </dgm:pt>
    <dgm:pt modelId="{0156E3B7-7FF0-4F4D-B446-CC29D2D56879}" type="parTrans" cxnId="{1FE9A48A-6BAF-4FD8-821A-3C01F244ED41}">
      <dgm:prSet/>
      <dgm:spPr/>
      <dgm:t>
        <a:bodyPr/>
        <a:lstStyle/>
        <a:p>
          <a:endParaRPr lang="en-US"/>
        </a:p>
      </dgm:t>
    </dgm:pt>
    <dgm:pt modelId="{9FA41406-E216-4347-9139-B2B58021A305}" type="sibTrans" cxnId="{1FE9A48A-6BAF-4FD8-821A-3C01F244ED41}">
      <dgm:prSet/>
      <dgm:spPr/>
      <dgm:t>
        <a:bodyPr/>
        <a:lstStyle/>
        <a:p>
          <a:endParaRPr lang="en-US"/>
        </a:p>
      </dgm:t>
    </dgm:pt>
    <dgm:pt modelId="{9CEF4218-1A5E-408C-920B-04851BFB2F6C}">
      <dgm:prSet/>
      <dgm:spPr/>
      <dgm:t>
        <a:bodyPr/>
        <a:lstStyle/>
        <a:p>
          <a:pPr marR="0" algn="ctr" rtl="0"/>
          <a:r>
            <a:rPr lang="en-US" b="1" baseline="0" dirty="0" smtClean="0">
              <a:latin typeface="Tahoma"/>
            </a:rPr>
            <a:t>Control</a:t>
          </a:r>
        </a:p>
        <a:p>
          <a:pPr marR="0" algn="ctr" rtl="0"/>
          <a:r>
            <a:rPr lang="en-US" b="1" baseline="0" dirty="0" smtClean="0">
              <a:latin typeface="Tahoma"/>
            </a:rPr>
            <a:t>Activities</a:t>
          </a:r>
          <a:endParaRPr lang="en-US" dirty="0" smtClean="0"/>
        </a:p>
      </dgm:t>
    </dgm:pt>
    <dgm:pt modelId="{65289F24-7C85-4BEF-BF65-0E9EA67FACFF}" type="parTrans" cxnId="{5E41FE8A-6343-42A2-8849-94CA45017F83}">
      <dgm:prSet/>
      <dgm:spPr/>
      <dgm:t>
        <a:bodyPr/>
        <a:lstStyle/>
        <a:p>
          <a:endParaRPr lang="en-US"/>
        </a:p>
      </dgm:t>
    </dgm:pt>
    <dgm:pt modelId="{0510FC69-9AAB-4C4B-8473-63DD615F5E71}" type="sibTrans" cxnId="{5E41FE8A-6343-42A2-8849-94CA45017F83}">
      <dgm:prSet/>
      <dgm:spPr/>
      <dgm:t>
        <a:bodyPr/>
        <a:lstStyle/>
        <a:p>
          <a:endParaRPr lang="en-US"/>
        </a:p>
      </dgm:t>
    </dgm:pt>
    <dgm:pt modelId="{A532C50D-D9C0-40D1-8BDB-C1B780983755}">
      <dgm:prSet/>
      <dgm:spPr/>
      <dgm:t>
        <a:bodyPr/>
        <a:lstStyle/>
        <a:p>
          <a:pPr marR="0" algn="ctr" rtl="0"/>
          <a:r>
            <a:rPr lang="en-US" b="1" baseline="0" dirty="0" smtClean="0">
              <a:latin typeface="Tahoma"/>
            </a:rPr>
            <a:t>Information &amp;</a:t>
          </a:r>
        </a:p>
        <a:p>
          <a:pPr marR="0" algn="ctr" rtl="0"/>
          <a:r>
            <a:rPr lang="en-US" b="1" baseline="0" dirty="0" smtClean="0">
              <a:latin typeface="Tahoma"/>
            </a:rPr>
            <a:t>Communication</a:t>
          </a:r>
          <a:endParaRPr lang="en-US" dirty="0" smtClean="0"/>
        </a:p>
      </dgm:t>
    </dgm:pt>
    <dgm:pt modelId="{3CB2F643-91D7-40D7-A5E9-80C4482524D1}" type="parTrans" cxnId="{918C8C7E-75F6-4433-9CA4-CF5841EA7063}">
      <dgm:prSet/>
      <dgm:spPr/>
      <dgm:t>
        <a:bodyPr/>
        <a:lstStyle/>
        <a:p>
          <a:endParaRPr lang="en-US"/>
        </a:p>
      </dgm:t>
    </dgm:pt>
    <dgm:pt modelId="{DA6D78A6-0009-4C5D-AC58-8A693A407A8F}" type="sibTrans" cxnId="{918C8C7E-75F6-4433-9CA4-CF5841EA7063}">
      <dgm:prSet/>
      <dgm:spPr/>
      <dgm:t>
        <a:bodyPr/>
        <a:lstStyle/>
        <a:p>
          <a:endParaRPr lang="en-US"/>
        </a:p>
      </dgm:t>
    </dgm:pt>
    <dgm:pt modelId="{444F9858-AC1A-43C1-943F-5E9DC7554C47}">
      <dgm:prSet/>
      <dgm:spPr/>
      <dgm:t>
        <a:bodyPr/>
        <a:lstStyle/>
        <a:p>
          <a:pPr marR="0" algn="ctr" rtl="0"/>
          <a:r>
            <a:rPr lang="en-US" b="1" baseline="0" dirty="0" smtClean="0">
              <a:latin typeface="Tahoma"/>
            </a:rPr>
            <a:t>Monitoring</a:t>
          </a:r>
          <a:endParaRPr lang="en-US" dirty="0" smtClean="0"/>
        </a:p>
      </dgm:t>
    </dgm:pt>
    <dgm:pt modelId="{0686F772-4731-4E33-B9BB-ED2E50D845E7}" type="parTrans" cxnId="{0CF9AB44-6014-42A3-85D1-B47151619238}">
      <dgm:prSet/>
      <dgm:spPr/>
      <dgm:t>
        <a:bodyPr/>
        <a:lstStyle/>
        <a:p>
          <a:endParaRPr lang="en-US"/>
        </a:p>
      </dgm:t>
    </dgm:pt>
    <dgm:pt modelId="{4069E1D3-A1C0-45C4-8D77-8CD7B04C36CD}" type="sibTrans" cxnId="{0CF9AB44-6014-42A3-85D1-B47151619238}">
      <dgm:prSet/>
      <dgm:spPr/>
      <dgm:t>
        <a:bodyPr/>
        <a:lstStyle/>
        <a:p>
          <a:endParaRPr lang="en-US"/>
        </a:p>
      </dgm:t>
    </dgm:pt>
    <dgm:pt modelId="{B7CA2952-81CD-4DDF-8902-60167B839AA8}">
      <dgm:prSet/>
      <dgm:spPr/>
      <dgm:t>
        <a:bodyPr/>
        <a:lstStyle/>
        <a:p>
          <a:pPr marR="0" algn="ctr" rtl="0"/>
          <a:r>
            <a:rPr lang="en-US" b="1" dirty="0" smtClean="0">
              <a:latin typeface="Tahoma" pitchFamily="34" charset="0"/>
              <a:ea typeface="Tahoma" pitchFamily="34" charset="0"/>
              <a:cs typeface="Tahoma" pitchFamily="34" charset="0"/>
            </a:rPr>
            <a:t>Control Environment</a:t>
          </a:r>
        </a:p>
      </dgm:t>
    </dgm:pt>
    <dgm:pt modelId="{F1136E6E-200B-4917-B434-78E8F09F24A2}" type="parTrans" cxnId="{BEA1DB86-B5C4-46B7-AC71-928F783B0BD7}">
      <dgm:prSet/>
      <dgm:spPr/>
      <dgm:t>
        <a:bodyPr/>
        <a:lstStyle/>
        <a:p>
          <a:endParaRPr lang="en-US"/>
        </a:p>
      </dgm:t>
    </dgm:pt>
    <dgm:pt modelId="{C1CE10D7-FB91-40D8-A56A-3FD3AACEC3C2}" type="sibTrans" cxnId="{BEA1DB86-B5C4-46B7-AC71-928F783B0BD7}">
      <dgm:prSet/>
      <dgm:spPr/>
      <dgm:t>
        <a:bodyPr/>
        <a:lstStyle/>
        <a:p>
          <a:endParaRPr lang="en-US"/>
        </a:p>
      </dgm:t>
    </dgm:pt>
    <dgm:pt modelId="{52B565E4-3965-4371-B873-D1769BF77B0D}" type="pres">
      <dgm:prSet presAssocID="{12B9CCB4-ACF9-4948-8C01-2F73BF5E2F1C}" presName="Name0" presStyleCnt="0">
        <dgm:presLayoutVars>
          <dgm:dir/>
          <dgm:resizeHandles val="exact"/>
        </dgm:presLayoutVars>
      </dgm:prSet>
      <dgm:spPr/>
    </dgm:pt>
    <dgm:pt modelId="{1EC27455-4737-4A71-A567-5E9E28B4617F}" type="pres">
      <dgm:prSet presAssocID="{12B9CCB4-ACF9-4948-8C01-2F73BF5E2F1C}" presName="cycle" presStyleCnt="0"/>
      <dgm:spPr/>
    </dgm:pt>
    <dgm:pt modelId="{37C5AF6B-EBB6-4007-B35F-AA4173B474F8}" type="pres">
      <dgm:prSet presAssocID="{44C9CA5D-BB2E-4ADF-9A46-837739FA036D}" presName="nodeFirstNode" presStyleLbl="node1" presStyleIdx="0" presStyleCnt="5">
        <dgm:presLayoutVars>
          <dgm:bulletEnabled val="1"/>
        </dgm:presLayoutVars>
      </dgm:prSet>
      <dgm:spPr/>
      <dgm:t>
        <a:bodyPr/>
        <a:lstStyle/>
        <a:p>
          <a:endParaRPr lang="en-US"/>
        </a:p>
      </dgm:t>
    </dgm:pt>
    <dgm:pt modelId="{D1320107-0265-4F42-807F-735EA0BEEC4A}" type="pres">
      <dgm:prSet presAssocID="{9FA41406-E216-4347-9139-B2B58021A305}" presName="sibTransFirstNode" presStyleLbl="bgShp" presStyleIdx="0" presStyleCnt="1"/>
      <dgm:spPr/>
      <dgm:t>
        <a:bodyPr/>
        <a:lstStyle/>
        <a:p>
          <a:endParaRPr lang="en-US"/>
        </a:p>
      </dgm:t>
    </dgm:pt>
    <dgm:pt modelId="{C3F3CD65-9593-4F97-9743-1D080B453E5F}" type="pres">
      <dgm:prSet presAssocID="{9CEF4218-1A5E-408C-920B-04851BFB2F6C}" presName="nodeFollowingNodes" presStyleLbl="node1" presStyleIdx="1" presStyleCnt="5">
        <dgm:presLayoutVars>
          <dgm:bulletEnabled val="1"/>
        </dgm:presLayoutVars>
      </dgm:prSet>
      <dgm:spPr/>
      <dgm:t>
        <a:bodyPr/>
        <a:lstStyle/>
        <a:p>
          <a:endParaRPr lang="en-US"/>
        </a:p>
      </dgm:t>
    </dgm:pt>
    <dgm:pt modelId="{3D54FF43-1F49-4DEA-9188-FC5EE41C33B9}" type="pres">
      <dgm:prSet presAssocID="{A532C50D-D9C0-40D1-8BDB-C1B780983755}" presName="nodeFollowingNodes" presStyleLbl="node1" presStyleIdx="2" presStyleCnt="5">
        <dgm:presLayoutVars>
          <dgm:bulletEnabled val="1"/>
        </dgm:presLayoutVars>
      </dgm:prSet>
      <dgm:spPr/>
      <dgm:t>
        <a:bodyPr/>
        <a:lstStyle/>
        <a:p>
          <a:endParaRPr lang="en-US"/>
        </a:p>
      </dgm:t>
    </dgm:pt>
    <dgm:pt modelId="{E6084346-3291-441B-9268-0531E3BA8894}" type="pres">
      <dgm:prSet presAssocID="{444F9858-AC1A-43C1-943F-5E9DC7554C47}" presName="nodeFollowingNodes" presStyleLbl="node1" presStyleIdx="3" presStyleCnt="5">
        <dgm:presLayoutVars>
          <dgm:bulletEnabled val="1"/>
        </dgm:presLayoutVars>
      </dgm:prSet>
      <dgm:spPr/>
      <dgm:t>
        <a:bodyPr/>
        <a:lstStyle/>
        <a:p>
          <a:endParaRPr lang="en-US"/>
        </a:p>
      </dgm:t>
    </dgm:pt>
    <dgm:pt modelId="{5CB0C751-B8BC-487D-8053-C3A430DD3C09}" type="pres">
      <dgm:prSet presAssocID="{B7CA2952-81CD-4DDF-8902-60167B839AA8}" presName="nodeFollowingNodes" presStyleLbl="node1" presStyleIdx="4" presStyleCnt="5">
        <dgm:presLayoutVars>
          <dgm:bulletEnabled val="1"/>
        </dgm:presLayoutVars>
      </dgm:prSet>
      <dgm:spPr/>
      <dgm:t>
        <a:bodyPr/>
        <a:lstStyle/>
        <a:p>
          <a:endParaRPr lang="en-US"/>
        </a:p>
      </dgm:t>
    </dgm:pt>
  </dgm:ptLst>
  <dgm:cxnLst>
    <dgm:cxn modelId="{A74502DA-5694-430E-ABAB-A20A8DA3C925}" type="presOf" srcId="{9CEF4218-1A5E-408C-920B-04851BFB2F6C}" destId="{C3F3CD65-9593-4F97-9743-1D080B453E5F}" srcOrd="0" destOrd="0" presId="urn:microsoft.com/office/officeart/2005/8/layout/cycle3"/>
    <dgm:cxn modelId="{8A057707-7E1E-4BDA-BCFE-AD6B0CDCDD52}" type="presOf" srcId="{A532C50D-D9C0-40D1-8BDB-C1B780983755}" destId="{3D54FF43-1F49-4DEA-9188-FC5EE41C33B9}" srcOrd="0" destOrd="0" presId="urn:microsoft.com/office/officeart/2005/8/layout/cycle3"/>
    <dgm:cxn modelId="{BBE1E3D1-B437-4A37-85A2-65B9A6D688CD}" type="presOf" srcId="{444F9858-AC1A-43C1-943F-5E9DC7554C47}" destId="{E6084346-3291-441B-9268-0531E3BA8894}" srcOrd="0" destOrd="0" presId="urn:microsoft.com/office/officeart/2005/8/layout/cycle3"/>
    <dgm:cxn modelId="{918C8C7E-75F6-4433-9CA4-CF5841EA7063}" srcId="{12B9CCB4-ACF9-4948-8C01-2F73BF5E2F1C}" destId="{A532C50D-D9C0-40D1-8BDB-C1B780983755}" srcOrd="2" destOrd="0" parTransId="{3CB2F643-91D7-40D7-A5E9-80C4482524D1}" sibTransId="{DA6D78A6-0009-4C5D-AC58-8A693A407A8F}"/>
    <dgm:cxn modelId="{1FE9A48A-6BAF-4FD8-821A-3C01F244ED41}" srcId="{12B9CCB4-ACF9-4948-8C01-2F73BF5E2F1C}" destId="{44C9CA5D-BB2E-4ADF-9A46-837739FA036D}" srcOrd="0" destOrd="0" parTransId="{0156E3B7-7FF0-4F4D-B446-CC29D2D56879}" sibTransId="{9FA41406-E216-4347-9139-B2B58021A305}"/>
    <dgm:cxn modelId="{EC851556-3648-4CD0-8C63-6B94BAF9EA4B}" type="presOf" srcId="{B7CA2952-81CD-4DDF-8902-60167B839AA8}" destId="{5CB0C751-B8BC-487D-8053-C3A430DD3C09}" srcOrd="0" destOrd="0" presId="urn:microsoft.com/office/officeart/2005/8/layout/cycle3"/>
    <dgm:cxn modelId="{BEA1DB86-B5C4-46B7-AC71-928F783B0BD7}" srcId="{12B9CCB4-ACF9-4948-8C01-2F73BF5E2F1C}" destId="{B7CA2952-81CD-4DDF-8902-60167B839AA8}" srcOrd="4" destOrd="0" parTransId="{F1136E6E-200B-4917-B434-78E8F09F24A2}" sibTransId="{C1CE10D7-FB91-40D8-A56A-3FD3AACEC3C2}"/>
    <dgm:cxn modelId="{0CF9AB44-6014-42A3-85D1-B47151619238}" srcId="{12B9CCB4-ACF9-4948-8C01-2F73BF5E2F1C}" destId="{444F9858-AC1A-43C1-943F-5E9DC7554C47}" srcOrd="3" destOrd="0" parTransId="{0686F772-4731-4E33-B9BB-ED2E50D845E7}" sibTransId="{4069E1D3-A1C0-45C4-8D77-8CD7B04C36CD}"/>
    <dgm:cxn modelId="{148FB41B-A322-4C76-A7D9-F0B6CF62BDF6}" type="presOf" srcId="{9FA41406-E216-4347-9139-B2B58021A305}" destId="{D1320107-0265-4F42-807F-735EA0BEEC4A}" srcOrd="0" destOrd="0" presId="urn:microsoft.com/office/officeart/2005/8/layout/cycle3"/>
    <dgm:cxn modelId="{CB579EA7-06F7-4D8C-8703-14F7ED84B6FF}" type="presOf" srcId="{44C9CA5D-BB2E-4ADF-9A46-837739FA036D}" destId="{37C5AF6B-EBB6-4007-B35F-AA4173B474F8}" srcOrd="0" destOrd="0" presId="urn:microsoft.com/office/officeart/2005/8/layout/cycle3"/>
    <dgm:cxn modelId="{5B07C690-6F2C-403E-9E88-DFC6060BA8F0}" type="presOf" srcId="{12B9CCB4-ACF9-4948-8C01-2F73BF5E2F1C}" destId="{52B565E4-3965-4371-B873-D1769BF77B0D}" srcOrd="0" destOrd="0" presId="urn:microsoft.com/office/officeart/2005/8/layout/cycle3"/>
    <dgm:cxn modelId="{5E41FE8A-6343-42A2-8849-94CA45017F83}" srcId="{12B9CCB4-ACF9-4948-8C01-2F73BF5E2F1C}" destId="{9CEF4218-1A5E-408C-920B-04851BFB2F6C}" srcOrd="1" destOrd="0" parTransId="{65289F24-7C85-4BEF-BF65-0E9EA67FACFF}" sibTransId="{0510FC69-9AAB-4C4B-8473-63DD615F5E71}"/>
    <dgm:cxn modelId="{5A99D158-0F3E-43B4-BD5E-6A2D9CCCE52A}" type="presParOf" srcId="{52B565E4-3965-4371-B873-D1769BF77B0D}" destId="{1EC27455-4737-4A71-A567-5E9E28B4617F}" srcOrd="0" destOrd="0" presId="urn:microsoft.com/office/officeart/2005/8/layout/cycle3"/>
    <dgm:cxn modelId="{1C42339D-86F0-48B3-8DEB-55590DCE5C01}" type="presParOf" srcId="{1EC27455-4737-4A71-A567-5E9E28B4617F}" destId="{37C5AF6B-EBB6-4007-B35F-AA4173B474F8}" srcOrd="0" destOrd="0" presId="urn:microsoft.com/office/officeart/2005/8/layout/cycle3"/>
    <dgm:cxn modelId="{82B782B4-B95E-4BBA-A789-279497D73EAF}" type="presParOf" srcId="{1EC27455-4737-4A71-A567-5E9E28B4617F}" destId="{D1320107-0265-4F42-807F-735EA0BEEC4A}" srcOrd="1" destOrd="0" presId="urn:microsoft.com/office/officeart/2005/8/layout/cycle3"/>
    <dgm:cxn modelId="{7A4F3045-1296-459C-B848-5333C62BF9CA}" type="presParOf" srcId="{1EC27455-4737-4A71-A567-5E9E28B4617F}" destId="{C3F3CD65-9593-4F97-9743-1D080B453E5F}" srcOrd="2" destOrd="0" presId="urn:microsoft.com/office/officeart/2005/8/layout/cycle3"/>
    <dgm:cxn modelId="{02D31AC8-9A01-4750-8841-0C951A793C9D}" type="presParOf" srcId="{1EC27455-4737-4A71-A567-5E9E28B4617F}" destId="{3D54FF43-1F49-4DEA-9188-FC5EE41C33B9}" srcOrd="3" destOrd="0" presId="urn:microsoft.com/office/officeart/2005/8/layout/cycle3"/>
    <dgm:cxn modelId="{51DC88D3-EC92-483E-AACC-2FEC8B121C5D}" type="presParOf" srcId="{1EC27455-4737-4A71-A567-5E9E28B4617F}" destId="{E6084346-3291-441B-9268-0531E3BA8894}" srcOrd="4" destOrd="0" presId="urn:microsoft.com/office/officeart/2005/8/layout/cycle3"/>
    <dgm:cxn modelId="{FCC0954F-800A-4507-B172-ED55FEA4E1D9}" type="presParOf" srcId="{1EC27455-4737-4A71-A567-5E9E28B4617F}" destId="{5CB0C751-B8BC-487D-8053-C3A430DD3C09}"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20107-0265-4F42-807F-735EA0BEEC4A}">
      <dsp:nvSpPr>
        <dsp:cNvPr id="0" name=""/>
        <dsp:cNvSpPr/>
      </dsp:nvSpPr>
      <dsp:spPr>
        <a:xfrm>
          <a:off x="1827983" y="-28510"/>
          <a:ext cx="4802233" cy="4802233"/>
        </a:xfrm>
        <a:prstGeom prst="circularArrow">
          <a:avLst>
            <a:gd name="adj1" fmla="val 5544"/>
            <a:gd name="adj2" fmla="val 330680"/>
            <a:gd name="adj3" fmla="val 13765204"/>
            <a:gd name="adj4" fmla="val 17392492"/>
            <a:gd name="adj5" fmla="val 5757"/>
          </a:avLst>
        </a:prstGeom>
        <a:solidFill>
          <a:schemeClr val="accent5">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37C5AF6B-EBB6-4007-B35F-AA4173B474F8}">
      <dsp:nvSpPr>
        <dsp:cNvPr id="0" name=""/>
        <dsp:cNvSpPr/>
      </dsp:nvSpPr>
      <dsp:spPr>
        <a:xfrm>
          <a:off x="3099550" y="2267"/>
          <a:ext cx="2259099" cy="1129549"/>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R="0" lvl="0" algn="ctr" defTabSz="844550" rtl="0">
            <a:lnSpc>
              <a:spcPct val="90000"/>
            </a:lnSpc>
            <a:spcBef>
              <a:spcPct val="0"/>
            </a:spcBef>
            <a:spcAft>
              <a:spcPct val="35000"/>
            </a:spcAft>
          </a:pPr>
          <a:r>
            <a:rPr lang="en-US" sz="1900" b="1" kern="1200" baseline="0" dirty="0" smtClean="0">
              <a:latin typeface="Tahoma"/>
            </a:rPr>
            <a:t>Risk</a:t>
          </a:r>
        </a:p>
        <a:p>
          <a:pPr marR="0" lvl="0" algn="ctr" defTabSz="844550" rtl="0">
            <a:lnSpc>
              <a:spcPct val="90000"/>
            </a:lnSpc>
            <a:spcBef>
              <a:spcPct val="0"/>
            </a:spcBef>
            <a:spcAft>
              <a:spcPct val="35000"/>
            </a:spcAft>
          </a:pPr>
          <a:r>
            <a:rPr lang="en-US" sz="1900" b="1" kern="1200" baseline="0" dirty="0" smtClean="0">
              <a:latin typeface="Tahoma"/>
            </a:rPr>
            <a:t>Assessment</a:t>
          </a:r>
          <a:endParaRPr lang="en-US" sz="1900" kern="1200" dirty="0" smtClean="0"/>
        </a:p>
      </dsp:txBody>
      <dsp:txXfrm>
        <a:off x="3154690" y="57407"/>
        <a:ext cx="2148819" cy="1019269"/>
      </dsp:txXfrm>
    </dsp:sp>
    <dsp:sp modelId="{C3F3CD65-9593-4F97-9743-1D080B453E5F}">
      <dsp:nvSpPr>
        <dsp:cNvPr id="0" name=""/>
        <dsp:cNvSpPr/>
      </dsp:nvSpPr>
      <dsp:spPr>
        <a:xfrm>
          <a:off x="5047181" y="1417304"/>
          <a:ext cx="2259099" cy="1129549"/>
        </a:xfrm>
        <a:prstGeom prst="roundRect">
          <a:avLst/>
        </a:prstGeom>
        <a:solidFill>
          <a:schemeClr val="accent5">
            <a:hueOff val="-2866753"/>
            <a:satOff val="-1045"/>
            <a:lumOff val="-196"/>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R="0" lvl="0" algn="ctr" defTabSz="844550" rtl="0">
            <a:lnSpc>
              <a:spcPct val="90000"/>
            </a:lnSpc>
            <a:spcBef>
              <a:spcPct val="0"/>
            </a:spcBef>
            <a:spcAft>
              <a:spcPct val="35000"/>
            </a:spcAft>
          </a:pPr>
          <a:r>
            <a:rPr lang="en-US" sz="1900" b="1" kern="1200" baseline="0" dirty="0" smtClean="0">
              <a:latin typeface="Tahoma"/>
            </a:rPr>
            <a:t>Control</a:t>
          </a:r>
        </a:p>
        <a:p>
          <a:pPr marR="0" lvl="0" algn="ctr" defTabSz="844550" rtl="0">
            <a:lnSpc>
              <a:spcPct val="90000"/>
            </a:lnSpc>
            <a:spcBef>
              <a:spcPct val="0"/>
            </a:spcBef>
            <a:spcAft>
              <a:spcPct val="35000"/>
            </a:spcAft>
          </a:pPr>
          <a:r>
            <a:rPr lang="en-US" sz="1900" b="1" kern="1200" baseline="0" dirty="0" smtClean="0">
              <a:latin typeface="Tahoma"/>
            </a:rPr>
            <a:t>Activities</a:t>
          </a:r>
          <a:endParaRPr lang="en-US" sz="1900" kern="1200" dirty="0" smtClean="0"/>
        </a:p>
      </dsp:txBody>
      <dsp:txXfrm>
        <a:off x="5102321" y="1472444"/>
        <a:ext cx="2148819" cy="1019269"/>
      </dsp:txXfrm>
    </dsp:sp>
    <dsp:sp modelId="{3D54FF43-1F49-4DEA-9188-FC5EE41C33B9}">
      <dsp:nvSpPr>
        <dsp:cNvPr id="0" name=""/>
        <dsp:cNvSpPr/>
      </dsp:nvSpPr>
      <dsp:spPr>
        <a:xfrm>
          <a:off x="4303252" y="3706882"/>
          <a:ext cx="2259099" cy="1129549"/>
        </a:xfrm>
        <a:prstGeom prst="roundRect">
          <a:avLst/>
        </a:prstGeom>
        <a:solidFill>
          <a:schemeClr val="accent5">
            <a:hueOff val="-5733506"/>
            <a:satOff val="-2090"/>
            <a:lumOff val="-392"/>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R="0" lvl="0" algn="ctr" defTabSz="844550" rtl="0">
            <a:lnSpc>
              <a:spcPct val="90000"/>
            </a:lnSpc>
            <a:spcBef>
              <a:spcPct val="0"/>
            </a:spcBef>
            <a:spcAft>
              <a:spcPct val="35000"/>
            </a:spcAft>
          </a:pPr>
          <a:r>
            <a:rPr lang="en-US" sz="1900" b="1" kern="1200" baseline="0" dirty="0" smtClean="0">
              <a:latin typeface="Tahoma"/>
            </a:rPr>
            <a:t>Information &amp;</a:t>
          </a:r>
        </a:p>
        <a:p>
          <a:pPr marR="0" lvl="0" algn="ctr" defTabSz="844550" rtl="0">
            <a:lnSpc>
              <a:spcPct val="90000"/>
            </a:lnSpc>
            <a:spcBef>
              <a:spcPct val="0"/>
            </a:spcBef>
            <a:spcAft>
              <a:spcPct val="35000"/>
            </a:spcAft>
          </a:pPr>
          <a:r>
            <a:rPr lang="en-US" sz="1900" b="1" kern="1200" baseline="0" dirty="0" smtClean="0">
              <a:latin typeface="Tahoma"/>
            </a:rPr>
            <a:t>Communication</a:t>
          </a:r>
          <a:endParaRPr lang="en-US" sz="1900" kern="1200" dirty="0" smtClean="0"/>
        </a:p>
      </dsp:txBody>
      <dsp:txXfrm>
        <a:off x="4358392" y="3762022"/>
        <a:ext cx="2148819" cy="1019269"/>
      </dsp:txXfrm>
    </dsp:sp>
    <dsp:sp modelId="{E6084346-3291-441B-9268-0531E3BA8894}">
      <dsp:nvSpPr>
        <dsp:cNvPr id="0" name=""/>
        <dsp:cNvSpPr/>
      </dsp:nvSpPr>
      <dsp:spPr>
        <a:xfrm>
          <a:off x="1895848" y="3706882"/>
          <a:ext cx="2259099" cy="1129549"/>
        </a:xfrm>
        <a:prstGeom prst="roundRect">
          <a:avLst/>
        </a:prstGeom>
        <a:solidFill>
          <a:schemeClr val="accent5">
            <a:hueOff val="-8600260"/>
            <a:satOff val="-3135"/>
            <a:lumOff val="-588"/>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R="0" lvl="0" algn="ctr" defTabSz="844550" rtl="0">
            <a:lnSpc>
              <a:spcPct val="90000"/>
            </a:lnSpc>
            <a:spcBef>
              <a:spcPct val="0"/>
            </a:spcBef>
            <a:spcAft>
              <a:spcPct val="35000"/>
            </a:spcAft>
          </a:pPr>
          <a:r>
            <a:rPr lang="en-US" sz="1900" b="1" kern="1200" baseline="0" dirty="0" smtClean="0">
              <a:latin typeface="Tahoma"/>
            </a:rPr>
            <a:t>Monitoring</a:t>
          </a:r>
          <a:endParaRPr lang="en-US" sz="1900" kern="1200" dirty="0" smtClean="0"/>
        </a:p>
      </dsp:txBody>
      <dsp:txXfrm>
        <a:off x="1950988" y="3762022"/>
        <a:ext cx="2148819" cy="1019269"/>
      </dsp:txXfrm>
    </dsp:sp>
    <dsp:sp modelId="{5CB0C751-B8BC-487D-8053-C3A430DD3C09}">
      <dsp:nvSpPr>
        <dsp:cNvPr id="0" name=""/>
        <dsp:cNvSpPr/>
      </dsp:nvSpPr>
      <dsp:spPr>
        <a:xfrm>
          <a:off x="1151919" y="1417304"/>
          <a:ext cx="2259099" cy="1129549"/>
        </a:xfrm>
        <a:prstGeom prst="roundRect">
          <a:avLst/>
        </a:prstGeom>
        <a:solidFill>
          <a:schemeClr val="accent5">
            <a:hueOff val="-11467013"/>
            <a:satOff val="-4180"/>
            <a:lumOff val="-784"/>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R="0" lvl="0" algn="ctr" defTabSz="844550" rtl="0">
            <a:lnSpc>
              <a:spcPct val="90000"/>
            </a:lnSpc>
            <a:spcBef>
              <a:spcPct val="0"/>
            </a:spcBef>
            <a:spcAft>
              <a:spcPct val="35000"/>
            </a:spcAft>
          </a:pPr>
          <a:r>
            <a:rPr lang="en-US" sz="1900" b="1" kern="1200" dirty="0" smtClean="0">
              <a:latin typeface="Tahoma" pitchFamily="34" charset="0"/>
              <a:ea typeface="Tahoma" pitchFamily="34" charset="0"/>
              <a:cs typeface="Tahoma" pitchFamily="34" charset="0"/>
            </a:rPr>
            <a:t>Control Environment</a:t>
          </a:r>
        </a:p>
      </dsp:txBody>
      <dsp:txXfrm>
        <a:off x="1207059" y="1472444"/>
        <a:ext cx="2148819" cy="101926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7/15/2015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a:p>
        </p:txBody>
      </p:sp>
    </p:spTree>
    <p:extLst>
      <p:ext uri="{BB962C8B-B14F-4D97-AF65-F5344CB8AC3E}">
        <p14:creationId xmlns:p14="http://schemas.microsoft.com/office/powerpoint/2010/main" val="74656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xfrm>
            <a:off x="701040" y="4260850"/>
            <a:ext cx="5997787" cy="45707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0000"/>
              </a:lnSpc>
              <a:spcBef>
                <a:spcPts val="611"/>
              </a:spcBef>
            </a:pPr>
            <a:endParaRPr lang="en-US" altLang="en-US" dirty="0"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0E7689F-5824-4192-A84A-CE9A742813A2}" type="slidenum">
              <a:rPr lang="en-US" altLang="en-US">
                <a:latin typeface="Calibri" panose="020F0502020204030204" pitchFamily="34" charset="0"/>
              </a:rPr>
              <a:pPr/>
              <a:t>12</a:t>
            </a:fld>
            <a:endParaRPr lang="en-US" altLang="en-US" dirty="0">
              <a:latin typeface="Calibri" panose="020F0502020204030204" pitchFamily="34" charset="0"/>
            </a:endParaRPr>
          </a:p>
        </p:txBody>
      </p:sp>
    </p:spTree>
    <p:extLst>
      <p:ext uri="{BB962C8B-B14F-4D97-AF65-F5344CB8AC3E}">
        <p14:creationId xmlns:p14="http://schemas.microsoft.com/office/powerpoint/2010/main" val="24617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611"/>
              </a:spcBef>
            </a:pPr>
            <a:endParaRPr lang="en-US" alt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0CCBB8F-36AB-4757-8B57-1D1017DF8CFC}" type="slidenum">
              <a:rPr lang="en-US" altLang="en-US">
                <a:latin typeface="Calibri" panose="020F0502020204030204" pitchFamily="34" charset="0"/>
              </a:rPr>
              <a:pPr/>
              <a:t>13</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41160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lvl="2">
              <a:spcBef>
                <a:spcPts val="611"/>
              </a:spcBef>
            </a:pPr>
            <a:endParaRPr lang="en-US" altLang="en-US"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FCF4B73-EA3A-4560-9D4A-673ED1FC44DE}" type="slidenum">
              <a:rPr lang="en-US" altLang="en-US">
                <a:latin typeface="Calibri" panose="020F0502020204030204" pitchFamily="34" charset="0"/>
              </a:rPr>
              <a:pPr/>
              <a:t>14</a:t>
            </a:fld>
            <a:endParaRPr lang="en-US" altLang="en-US" dirty="0">
              <a:latin typeface="Calibri" panose="020F0502020204030204" pitchFamily="34" charset="0"/>
            </a:endParaRPr>
          </a:p>
        </p:txBody>
      </p:sp>
    </p:spTree>
    <p:extLst>
      <p:ext uri="{BB962C8B-B14F-4D97-AF65-F5344CB8AC3E}">
        <p14:creationId xmlns:p14="http://schemas.microsoft.com/office/powerpoint/2010/main" val="238317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455EB95-7EA0-4242-BE47-6E414707F126}" type="slidenum">
              <a:rPr lang="en-US" altLang="en-US">
                <a:latin typeface="Calibri" panose="020F0502020204030204" pitchFamily="34" charset="0"/>
              </a:rPr>
              <a:pPr/>
              <a:t>15</a:t>
            </a:fld>
            <a:endParaRPr lang="en-US" altLang="en-US" dirty="0">
              <a:latin typeface="Calibri" panose="020F0502020204030204" pitchFamily="34" charset="0"/>
            </a:endParaRPr>
          </a:p>
        </p:txBody>
      </p:sp>
    </p:spTree>
    <p:extLst>
      <p:ext uri="{BB962C8B-B14F-4D97-AF65-F5344CB8AC3E}">
        <p14:creationId xmlns:p14="http://schemas.microsoft.com/office/powerpoint/2010/main" val="654308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258888" y="696913"/>
            <a:ext cx="4492625" cy="3370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xfrm>
            <a:off x="545254" y="4183380"/>
            <a:ext cx="6153573"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611"/>
              </a:spcBef>
            </a:pPr>
            <a:endParaRPr lang="en-US" altLang="en-US"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CBA52D5-5CD2-4AD2-8FFD-2FB33D28CCC0}" type="slidenum">
              <a:rPr lang="en-US" altLang="en-US">
                <a:latin typeface="Calibri" panose="020F0502020204030204" pitchFamily="34" charset="0"/>
              </a:rPr>
              <a:pPr/>
              <a:t>16</a:t>
            </a:fld>
            <a:endParaRPr lang="en-US" altLang="en-US" dirty="0">
              <a:latin typeface="Calibri" panose="020F0502020204030204" pitchFamily="34" charset="0"/>
            </a:endParaRPr>
          </a:p>
        </p:txBody>
      </p:sp>
    </p:spTree>
    <p:extLst>
      <p:ext uri="{BB962C8B-B14F-4D97-AF65-F5344CB8AC3E}">
        <p14:creationId xmlns:p14="http://schemas.microsoft.com/office/powerpoint/2010/main" val="4181481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258888" y="696913"/>
            <a:ext cx="4492625" cy="3370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xfrm>
            <a:off x="545254" y="4183380"/>
            <a:ext cx="6153573"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611"/>
              </a:spcBef>
            </a:pPr>
            <a:endParaRPr lang="en-US" altLang="en-US"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CBA52D5-5CD2-4AD2-8FFD-2FB33D28CCC0}" type="slidenum">
              <a:rPr lang="en-US" altLang="en-US">
                <a:latin typeface="Calibri" panose="020F0502020204030204" pitchFamily="34" charset="0"/>
              </a:rPr>
              <a:pPr/>
              <a:t>17</a:t>
            </a:fld>
            <a:endParaRPr lang="en-US" altLang="en-US" dirty="0">
              <a:latin typeface="Calibri" panose="020F0502020204030204" pitchFamily="34" charset="0"/>
            </a:endParaRPr>
          </a:p>
        </p:txBody>
      </p:sp>
    </p:spTree>
    <p:extLst>
      <p:ext uri="{BB962C8B-B14F-4D97-AF65-F5344CB8AC3E}">
        <p14:creationId xmlns:p14="http://schemas.microsoft.com/office/powerpoint/2010/main" val="1274007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0900" name="Slide Number Placeholder 3"/>
          <p:cNvSpPr>
            <a:spLocks noGrp="1"/>
          </p:cNvSpPr>
          <p:nvPr>
            <p:ph type="sldNum" sz="quarter" idx="5"/>
          </p:nvPr>
        </p:nvSpPr>
        <p:spPr bwMode="auto">
          <a:noFill/>
          <a:ln>
            <a:miter lim="800000"/>
            <a:headEnd/>
            <a:tailEnd/>
          </a:ln>
        </p:spPr>
        <p:txBody>
          <a:bodyPr/>
          <a:lstStyle/>
          <a:p>
            <a:fld id="{F1222D08-14CD-432D-B091-C46D78F134D3}" type="slidenum">
              <a:rPr lang="en-US"/>
              <a:pPr/>
              <a:t>19</a:t>
            </a:fld>
            <a:endParaRPr lang="en-US" dirty="0"/>
          </a:p>
        </p:txBody>
      </p:sp>
    </p:spTree>
    <p:extLst>
      <p:ext uri="{BB962C8B-B14F-4D97-AF65-F5344CB8AC3E}">
        <p14:creationId xmlns:p14="http://schemas.microsoft.com/office/powerpoint/2010/main" val="2586598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solidFill>
            <a:srgbClr val="FFFF00">
              <a:alpha val="76077"/>
            </a:srgbClr>
          </a:solidFill>
          <a:ln>
            <a:solidFill>
              <a:srgbClr val="000000"/>
            </a:solidFill>
            <a:miter lim="800000"/>
            <a:headEnd/>
            <a:tailEnd/>
          </a:ln>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2967E68-6398-4736-A3F0-5EF93C44A9A9}" type="slidenum">
              <a:rPr lang="en-US" altLang="en-US">
                <a:latin typeface="Calibri" panose="020F0502020204030204" pitchFamily="34" charset="0"/>
              </a:rPr>
              <a:pPr/>
              <a:t>20</a:t>
            </a:fld>
            <a:endParaRPr lang="en-US" altLang="en-US" dirty="0">
              <a:latin typeface="Calibri" panose="020F0502020204030204" pitchFamily="34" charset="0"/>
            </a:endParaRPr>
          </a:p>
        </p:txBody>
      </p:sp>
    </p:spTree>
    <p:extLst>
      <p:ext uri="{BB962C8B-B14F-4D97-AF65-F5344CB8AC3E}">
        <p14:creationId xmlns:p14="http://schemas.microsoft.com/office/powerpoint/2010/main" val="3099163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9604C99-7B92-40AC-B0F9-820EF3F25365}" type="slidenum">
              <a:rPr lang="en-US" altLang="en-US">
                <a:latin typeface="Calibri" panose="020F0502020204030204" pitchFamily="34" charset="0"/>
              </a:rPr>
              <a:pPr/>
              <a:t>21</a:t>
            </a:fld>
            <a:endParaRPr lang="en-US" altLang="en-US" dirty="0">
              <a:latin typeface="Calibri" panose="020F0502020204030204" pitchFamily="34" charset="0"/>
            </a:endParaRPr>
          </a:p>
        </p:txBody>
      </p:sp>
      <p:sp>
        <p:nvSpPr>
          <p:cNvPr id="99331" name="Rectangle 2"/>
          <p:cNvSpPr>
            <a:spLocks noGrp="1" noRot="1" noChangeAspect="1" noChangeArrowheads="1" noTextEdit="1"/>
          </p:cNvSpPr>
          <p:nvPr>
            <p:ph type="sldImg"/>
          </p:nvPr>
        </p:nvSpPr>
        <p:spPr bwMode="auto">
          <a:xfrm>
            <a:off x="1257300" y="619125"/>
            <a:ext cx="4418013" cy="3313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a:xfrm>
            <a:off x="545253" y="4028440"/>
            <a:ext cx="6075680" cy="4880610"/>
          </a:xfrm>
          <a:ln/>
        </p:spPr>
        <p:txBody>
          <a:bodyPr>
            <a:normAutofit/>
          </a:bodyPr>
          <a:lstStyle/>
          <a:p>
            <a:pPr>
              <a:lnSpc>
                <a:spcPct val="120000"/>
              </a:lnSpc>
              <a:spcBef>
                <a:spcPts val="408"/>
              </a:spcBef>
              <a:defRPr/>
            </a:pPr>
            <a:endParaRPr lang="en-US" dirty="0" smtClean="0">
              <a:cs typeface="+mn-cs"/>
            </a:endParaRPr>
          </a:p>
        </p:txBody>
      </p:sp>
    </p:spTree>
    <p:extLst>
      <p:ext uri="{BB962C8B-B14F-4D97-AF65-F5344CB8AC3E}">
        <p14:creationId xmlns:p14="http://schemas.microsoft.com/office/powerpoint/2010/main" val="945335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0AAF80C-576E-4607-9DB4-A273783B54FD}" type="slidenum">
              <a:rPr lang="en-US" altLang="en-US">
                <a:latin typeface="Calibri" panose="020F0502020204030204" pitchFamily="34" charset="0"/>
              </a:rPr>
              <a:pPr/>
              <a:t>22</a:t>
            </a:fld>
            <a:endParaRPr lang="en-US" altLang="en-US" dirty="0">
              <a:latin typeface="Calibri" panose="020F0502020204030204" pitchFamily="34"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xfrm>
            <a:off x="934720" y="4415790"/>
            <a:ext cx="51409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i="0" dirty="0" smtClean="0"/>
          </a:p>
        </p:txBody>
      </p:sp>
    </p:spTree>
    <p:extLst>
      <p:ext uri="{BB962C8B-B14F-4D97-AF65-F5344CB8AC3E}">
        <p14:creationId xmlns:p14="http://schemas.microsoft.com/office/powerpoint/2010/main" val="404073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a:p>
        </p:txBody>
      </p:sp>
    </p:spTree>
    <p:extLst>
      <p:ext uri="{BB962C8B-B14F-4D97-AF65-F5344CB8AC3E}">
        <p14:creationId xmlns:p14="http://schemas.microsoft.com/office/powerpoint/2010/main" val="127120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2060C01-DD94-40A4-A346-4BEC666D2B9C}" type="slidenum">
              <a:rPr lang="en-US" altLang="en-US">
                <a:latin typeface="Calibri" panose="020F0502020204030204" pitchFamily="34" charset="0"/>
              </a:rPr>
              <a:pPr/>
              <a:t>23</a:t>
            </a:fld>
            <a:endParaRPr lang="en-US" altLang="en-US" dirty="0">
              <a:latin typeface="Calibri" panose="020F0502020204030204" pitchFamily="34"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xfrm>
            <a:off x="934720" y="4415790"/>
            <a:ext cx="51409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i="1" dirty="0" smtClean="0"/>
          </a:p>
        </p:txBody>
      </p:sp>
    </p:spTree>
    <p:extLst>
      <p:ext uri="{BB962C8B-B14F-4D97-AF65-F5344CB8AC3E}">
        <p14:creationId xmlns:p14="http://schemas.microsoft.com/office/powerpoint/2010/main" val="1474398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spcBef>
                <a:spcPct val="0"/>
              </a:spcBef>
            </a:pPr>
            <a:endParaRPr lang="en-US" altLang="en-US" sz="1400" dirty="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4BC3AA9-4E15-41C0-8E6B-4664BDC0F049}" type="slidenum">
              <a:rPr lang="en-US" altLang="en-US">
                <a:latin typeface="Calibri" panose="020F0502020204030204" pitchFamily="34" charset="0"/>
              </a:rPr>
              <a:pPr/>
              <a:t>24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589296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E9C15D0-CFF5-428A-A844-97B1697F0934}" type="slidenum">
              <a:rPr lang="en-US" altLang="en-US">
                <a:latin typeface="Calibri" panose="020F0502020204030204" pitchFamily="34" charset="0"/>
              </a:rPr>
              <a:pPr/>
              <a:t>25</a:t>
            </a:fld>
            <a:endParaRPr lang="en-US" altLang="en-US" dirty="0">
              <a:latin typeface="Calibri" panose="020F0502020204030204" pitchFamily="34"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xfrm>
            <a:off x="467360" y="4338320"/>
            <a:ext cx="6231467" cy="45707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408"/>
              </a:spcBef>
            </a:pPr>
            <a:endParaRPr lang="en-US" altLang="en-US" dirty="0" smtClean="0"/>
          </a:p>
        </p:txBody>
      </p:sp>
    </p:spTree>
    <p:extLst>
      <p:ext uri="{BB962C8B-B14F-4D97-AF65-F5344CB8AC3E}">
        <p14:creationId xmlns:p14="http://schemas.microsoft.com/office/powerpoint/2010/main" val="1545542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xfrm>
            <a:off x="701040" y="4415790"/>
            <a:ext cx="58420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nSpc>
                <a:spcPct val="120000"/>
              </a:lnSpc>
            </a:pPr>
            <a:endParaRPr lang="en-US" altLang="en-US" sz="1400" dirty="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F06EBB2-699A-4BA1-BF6A-C7C35BD5B5C8}" type="slidenum">
              <a:rPr lang="en-US" altLang="en-US">
                <a:latin typeface="Calibri" panose="020F0502020204030204" pitchFamily="34" charset="0"/>
              </a:rPr>
              <a:pPr/>
              <a:t>26</a:t>
            </a:fld>
            <a:endParaRPr lang="en-US" altLang="en-US" dirty="0">
              <a:latin typeface="Calibri" panose="020F0502020204030204" pitchFamily="34" charset="0"/>
            </a:endParaRPr>
          </a:p>
        </p:txBody>
      </p:sp>
    </p:spTree>
    <p:extLst>
      <p:ext uri="{BB962C8B-B14F-4D97-AF65-F5344CB8AC3E}">
        <p14:creationId xmlns:p14="http://schemas.microsoft.com/office/powerpoint/2010/main" val="4218664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5BDBC60-6852-4573-864F-D89183DF415A}" type="slidenum">
              <a:rPr lang="en-US" altLang="en-US">
                <a:latin typeface="Calibri" panose="020F0502020204030204" pitchFamily="34" charset="0"/>
              </a:rPr>
              <a:pPr/>
              <a:t>27</a:t>
            </a:fld>
            <a:endParaRPr lang="en-US" altLang="en-US" dirty="0">
              <a:latin typeface="Calibri" panose="020F0502020204030204" pitchFamily="34"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xfrm>
            <a:off x="934720" y="4415790"/>
            <a:ext cx="51409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a:spcBef>
                <a:spcPct val="0"/>
              </a:spcBef>
              <a:spcAft>
                <a:spcPts val="408"/>
              </a:spcAft>
            </a:pPr>
            <a:endParaRPr lang="en-US" altLang="en-US" sz="1300" dirty="0"/>
          </a:p>
        </p:txBody>
      </p:sp>
    </p:spTree>
    <p:extLst>
      <p:ext uri="{BB962C8B-B14F-4D97-AF65-F5344CB8AC3E}">
        <p14:creationId xmlns:p14="http://schemas.microsoft.com/office/powerpoint/2010/main" val="1820464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94545C8-1C6B-4B42-BC5E-547C1BFC0C62}" type="slidenum">
              <a:rPr lang="en-US" altLang="en-US">
                <a:latin typeface="Calibri" panose="020F0502020204030204" pitchFamily="34" charset="0"/>
              </a:rPr>
              <a:pPr/>
              <a:t>28</a:t>
            </a:fld>
            <a:endParaRPr lang="en-US" altLang="en-US" dirty="0">
              <a:latin typeface="Calibri" panose="020F0502020204030204" pitchFamily="34" charset="0"/>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xfrm>
            <a:off x="934720" y="4415790"/>
            <a:ext cx="51409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20000"/>
              </a:spcBef>
            </a:pPr>
            <a:endParaRPr lang="en-US" altLang="en-US" dirty="0" smtClean="0"/>
          </a:p>
        </p:txBody>
      </p:sp>
    </p:spTree>
    <p:extLst>
      <p:ext uri="{BB962C8B-B14F-4D97-AF65-F5344CB8AC3E}">
        <p14:creationId xmlns:p14="http://schemas.microsoft.com/office/powerpoint/2010/main" val="2718131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0C16E34-183C-4B92-A058-40B37E9C5EAA}" type="slidenum">
              <a:rPr lang="en-US" altLang="en-US">
                <a:latin typeface="Calibri" panose="020F0502020204030204" pitchFamily="34" charset="0"/>
              </a:rPr>
              <a:pPr/>
              <a:t>30</a:t>
            </a:fld>
            <a:endParaRPr lang="en-US" altLang="en-US" dirty="0">
              <a:latin typeface="Calibri" panose="020F0502020204030204" pitchFamily="34" charset="0"/>
            </a:endParaRPr>
          </a:p>
        </p:txBody>
      </p:sp>
    </p:spTree>
    <p:extLst>
      <p:ext uri="{BB962C8B-B14F-4D97-AF65-F5344CB8AC3E}">
        <p14:creationId xmlns:p14="http://schemas.microsoft.com/office/powerpoint/2010/main" val="700007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5236" name="Slide Number Placeholder 3"/>
          <p:cNvSpPr>
            <a:spLocks noGrp="1"/>
          </p:cNvSpPr>
          <p:nvPr>
            <p:ph type="sldNum" sz="quarter" idx="5"/>
          </p:nvPr>
        </p:nvSpPr>
        <p:spPr bwMode="auto">
          <a:noFill/>
          <a:ln>
            <a:miter lim="800000"/>
            <a:headEnd/>
            <a:tailEnd/>
          </a:ln>
        </p:spPr>
        <p:txBody>
          <a:bodyPr/>
          <a:lstStyle/>
          <a:p>
            <a:fld id="{1980B235-9078-45E7-BF01-56E3F3458500}" type="slidenum">
              <a:rPr lang="en-US"/>
              <a:pPr/>
              <a:t>31</a:t>
            </a:fld>
            <a:endParaRPr lang="en-US" dirty="0"/>
          </a:p>
        </p:txBody>
      </p:sp>
    </p:spTree>
    <p:extLst>
      <p:ext uri="{BB962C8B-B14F-4D97-AF65-F5344CB8AC3E}">
        <p14:creationId xmlns:p14="http://schemas.microsoft.com/office/powerpoint/2010/main" val="3755840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DACD726-D868-4A97-A5C8-63437F290210}" type="slidenum">
              <a:rPr lang="en-US" altLang="en-US">
                <a:latin typeface="Calibri" panose="020F0502020204030204" pitchFamily="34" charset="0"/>
              </a:rPr>
              <a:pPr/>
              <a:t>32</a:t>
            </a:fld>
            <a:endParaRPr lang="en-US" altLang="en-US" dirty="0">
              <a:latin typeface="Calibri" panose="020F0502020204030204" pitchFamily="34" charset="0"/>
            </a:endParaRPr>
          </a:p>
        </p:txBody>
      </p:sp>
    </p:spTree>
    <p:extLst>
      <p:ext uri="{BB962C8B-B14F-4D97-AF65-F5344CB8AC3E}">
        <p14:creationId xmlns:p14="http://schemas.microsoft.com/office/powerpoint/2010/main" val="3645142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1B3AD3A-7422-461B-A5BB-B17DF1A69779}" type="slidenum">
              <a:rPr lang="en-US" altLang="en-US">
                <a:latin typeface="Calibri" panose="020F0502020204030204" pitchFamily="34" charset="0"/>
              </a:rPr>
              <a:pPr/>
              <a:t>33</a:t>
            </a:fld>
            <a:endParaRPr lang="en-US" altLang="en-US" dirty="0">
              <a:latin typeface="Calibri" panose="020F0502020204030204" pitchFamily="34" charset="0"/>
            </a:endParaRPr>
          </a:p>
        </p:txBody>
      </p:sp>
      <p:sp>
        <p:nvSpPr>
          <p:cNvPr id="118787" name="Rectangle 2"/>
          <p:cNvSpPr>
            <a:spLocks noGrp="1" noRot="1" noChangeAspect="1" noChangeArrowheads="1" noTextEdit="1"/>
          </p:cNvSpPr>
          <p:nvPr>
            <p:ph type="sldImg"/>
          </p:nvPr>
        </p:nvSpPr>
        <p:spPr bwMode="auto">
          <a:xfrm>
            <a:off x="1257300" y="619125"/>
            <a:ext cx="4184650" cy="3138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a:xfrm>
            <a:off x="545254" y="3796030"/>
            <a:ext cx="6153573" cy="5190490"/>
          </a:xfrm>
          <a:ln/>
        </p:spPr>
        <p:txBody>
          <a:bodyPr>
            <a:normAutofit/>
          </a:bodyPr>
          <a:lstStyle/>
          <a:p>
            <a:pPr>
              <a:lnSpc>
                <a:spcPct val="110000"/>
              </a:lnSpc>
              <a:defRPr/>
            </a:pPr>
            <a:endParaRPr lang="en-US" dirty="0" smtClean="0">
              <a:cs typeface="+mn-cs"/>
            </a:endParaRPr>
          </a:p>
        </p:txBody>
      </p:sp>
    </p:spTree>
    <p:extLst>
      <p:ext uri="{BB962C8B-B14F-4D97-AF65-F5344CB8AC3E}">
        <p14:creationId xmlns:p14="http://schemas.microsoft.com/office/powerpoint/2010/main" val="641031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611"/>
              </a:spcBef>
            </a:pPr>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CC462BB-C250-4BDA-9BC5-AF0263C92ACD}" type="slidenum">
              <a:rPr lang="en-US" altLang="en-US">
                <a:latin typeface="Calibri" panose="020F0502020204030204" pitchFamily="34" charset="0"/>
              </a:rPr>
              <a:pPr/>
              <a:t>3</a:t>
            </a:fld>
            <a:endParaRPr lang="en-US" altLang="en-US" dirty="0">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r>
              <a:rPr lang="en-US" dirty="0" smtClean="0"/>
              <a:t>1/25/15</a:t>
            </a:r>
            <a:endParaRPr lang="en-US" dirty="0"/>
          </a:p>
        </p:txBody>
      </p:sp>
    </p:spTree>
    <p:extLst>
      <p:ext uri="{BB962C8B-B14F-4D97-AF65-F5344CB8AC3E}">
        <p14:creationId xmlns:p14="http://schemas.microsoft.com/office/powerpoint/2010/main" val="4006005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xfrm>
            <a:off x="701040" y="4415790"/>
            <a:ext cx="58420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611"/>
              </a:spcBef>
            </a:pPr>
            <a:endParaRPr lang="en-US"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ED6E43F-5D91-4E56-9471-BD6EB7FE0D43}" type="slidenum">
              <a:rPr lang="en-US" altLang="en-US">
                <a:latin typeface="Calibri" panose="020F0502020204030204" pitchFamily="34" charset="0"/>
              </a:rPr>
              <a:pPr/>
              <a:t>35</a:t>
            </a:fld>
            <a:endParaRPr lang="en-US" altLang="en-US" dirty="0">
              <a:latin typeface="Calibri" panose="020F0502020204030204" pitchFamily="34" charset="0"/>
            </a:endParaRPr>
          </a:p>
        </p:txBody>
      </p:sp>
    </p:spTree>
    <p:extLst>
      <p:ext uri="{BB962C8B-B14F-4D97-AF65-F5344CB8AC3E}">
        <p14:creationId xmlns:p14="http://schemas.microsoft.com/office/powerpoint/2010/main" val="4258324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xfrm>
            <a:off x="701040" y="4415790"/>
            <a:ext cx="58420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nSpc>
                <a:spcPct val="120000"/>
              </a:lnSpc>
              <a:defRPr/>
            </a:pPr>
            <a:endParaRPr lang="en-US" altLang="en-US" sz="1400" dirty="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ED6E43F-5D91-4E56-9471-BD6EB7FE0D43}" type="slidenum">
              <a:rPr lang="en-US" altLang="en-US">
                <a:latin typeface="Calibri" panose="020F0502020204030204" pitchFamily="34" charset="0"/>
              </a:rPr>
              <a:pPr/>
              <a:t>36</a:t>
            </a:fld>
            <a:endParaRPr lang="en-US" altLang="en-US" dirty="0">
              <a:latin typeface="Calibri" panose="020F0502020204030204" pitchFamily="34" charset="0"/>
            </a:endParaRPr>
          </a:p>
        </p:txBody>
      </p:sp>
    </p:spTree>
    <p:extLst>
      <p:ext uri="{BB962C8B-B14F-4D97-AF65-F5344CB8AC3E}">
        <p14:creationId xmlns:p14="http://schemas.microsoft.com/office/powerpoint/2010/main" val="3000965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xfrm>
            <a:off x="701040" y="4415790"/>
            <a:ext cx="560832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a:lnSpc>
                <a:spcPct val="110000"/>
              </a:lnSpc>
              <a:spcBef>
                <a:spcPts val="611"/>
              </a:spcBef>
              <a:defRPr/>
            </a:pPr>
            <a:endParaRPr lang="en-US" sz="1400" dirty="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ED6E43F-5D91-4E56-9471-BD6EB7FE0D43}" type="slidenum">
              <a:rPr lang="en-US" altLang="en-US">
                <a:latin typeface="Calibri" panose="020F0502020204030204" pitchFamily="34" charset="0"/>
              </a:rPr>
              <a:pPr/>
              <a:t>37</a:t>
            </a:fld>
            <a:endParaRPr lang="en-US" altLang="en-US" dirty="0">
              <a:latin typeface="Calibri" panose="020F0502020204030204" pitchFamily="34" charset="0"/>
            </a:endParaRPr>
          </a:p>
        </p:txBody>
      </p:sp>
    </p:spTree>
    <p:extLst>
      <p:ext uri="{BB962C8B-B14F-4D97-AF65-F5344CB8AC3E}">
        <p14:creationId xmlns:p14="http://schemas.microsoft.com/office/powerpoint/2010/main" val="34096251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73F78C1-C5AE-4E89-87A2-16F0153C23E3}" type="slidenum">
              <a:rPr lang="en-US" altLang="en-US">
                <a:latin typeface="Calibri" panose="020F0502020204030204" pitchFamily="34" charset="0"/>
              </a:rPr>
              <a:pPr/>
              <a:t>38</a:t>
            </a:fld>
            <a:endParaRPr lang="en-US" altLang="en-US" dirty="0">
              <a:latin typeface="Calibri" panose="020F0502020204030204" pitchFamily="34" charset="0"/>
            </a:endParaRPr>
          </a:p>
        </p:txBody>
      </p:sp>
    </p:spTree>
    <p:extLst>
      <p:ext uri="{BB962C8B-B14F-4D97-AF65-F5344CB8AC3E}">
        <p14:creationId xmlns:p14="http://schemas.microsoft.com/office/powerpoint/2010/main" val="247492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412875" y="619125"/>
            <a:ext cx="3951288" cy="2963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xfrm>
            <a:off x="701040" y="3641090"/>
            <a:ext cx="5764107" cy="49580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1284606-32DB-4D46-96E4-ECAA32BA58F3}" type="slidenum">
              <a:rPr lang="en-US" altLang="en-US">
                <a:latin typeface="Calibri" panose="020F0502020204030204" pitchFamily="34" charset="0"/>
              </a:rPr>
              <a:pPr/>
              <a:t>39</a:t>
            </a:fld>
            <a:endParaRPr lang="en-US" altLang="en-US" dirty="0">
              <a:latin typeface="Calibri" panose="020F0502020204030204" pitchFamily="34" charset="0"/>
            </a:endParaRPr>
          </a:p>
        </p:txBody>
      </p:sp>
    </p:spTree>
    <p:extLst>
      <p:ext uri="{BB962C8B-B14F-4D97-AF65-F5344CB8AC3E}">
        <p14:creationId xmlns:p14="http://schemas.microsoft.com/office/powerpoint/2010/main" val="7305897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10"/>
          </p:nvPr>
        </p:nvSpPr>
        <p:spPr/>
        <p:txBody>
          <a:bodyPr/>
          <a:lstStyle/>
          <a:p>
            <a:fld id="{98809B6B-80C6-4BD9-BFA8-E283806A266E}" type="slidenum">
              <a:rPr lang="en-US" altLang="en-US" smtClean="0"/>
              <a:pPr/>
              <a:t>40</a:t>
            </a:fld>
            <a:endParaRPr lang="en-US" altLang="en-US" dirty="0"/>
          </a:p>
        </p:txBody>
      </p:sp>
    </p:spTree>
    <p:extLst>
      <p:ext uri="{BB962C8B-B14F-4D97-AF65-F5344CB8AC3E}">
        <p14:creationId xmlns:p14="http://schemas.microsoft.com/office/powerpoint/2010/main" val="3218786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44</a:t>
            </a:fld>
            <a:endParaRPr lang="en-US"/>
          </a:p>
        </p:txBody>
      </p:sp>
    </p:spTree>
    <p:extLst>
      <p:ext uri="{BB962C8B-B14F-4D97-AF65-F5344CB8AC3E}">
        <p14:creationId xmlns:p14="http://schemas.microsoft.com/office/powerpoint/2010/main" val="3007108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buFontTx/>
              <a:buNone/>
            </a:pPr>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EC723AF-43D5-4B9C-A030-77119C17233C}" type="slidenum">
              <a:rPr lang="en-US" altLang="en-US">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1099486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7515117-0358-4252-BF7D-2A90D39FEA4F}" type="slidenum">
              <a:rPr lang="en-US" altLang="en-US">
                <a:latin typeface="Calibri" panose="020F0502020204030204" pitchFamily="34" charset="0"/>
              </a:rPr>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1056507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64248B-6A69-4B14-BFF4-FDC39D5793FD}" type="slidenum">
              <a:rPr lang="en-US" altLang="en-US">
                <a:latin typeface="Calibri" panose="020F0502020204030204" pitchFamily="34" charset="0"/>
              </a:rPr>
              <a:pPr/>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1666618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xfrm>
            <a:off x="545254" y="4415790"/>
            <a:ext cx="6153573" cy="45707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0" lvl="1">
              <a:spcBef>
                <a:spcPts val="611"/>
              </a:spcBef>
            </a:pPr>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BCB6915-CC67-49C3-8848-27EBCA4A61A7}" type="slidenum">
              <a:rPr lang="en-US" altLang="en-US">
                <a:latin typeface="Calibri" panose="020F0502020204030204" pitchFamily="34" charset="0"/>
              </a:rPr>
              <a:pPr/>
              <a:t>9</a:t>
            </a:fld>
            <a:endParaRPr lang="en-US" altLang="en-US" dirty="0">
              <a:latin typeface="Calibri" panose="020F0502020204030204" pitchFamily="34" charset="0"/>
            </a:endParaRPr>
          </a:p>
        </p:txBody>
      </p:sp>
    </p:spTree>
    <p:extLst>
      <p:ext uri="{BB962C8B-B14F-4D97-AF65-F5344CB8AC3E}">
        <p14:creationId xmlns:p14="http://schemas.microsoft.com/office/powerpoint/2010/main" val="646047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xfrm>
            <a:off x="701040" y="4415789"/>
            <a:ext cx="5842000" cy="4414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611"/>
              </a:spcBef>
            </a:pPr>
            <a:endParaRPr lang="en-US" altLang="en-US" i="1"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776434B-6033-467D-9596-1A730E7FBD5D}" type="slidenum">
              <a:rPr lang="en-US" altLang="en-US">
                <a:latin typeface="Calibri" panose="020F0502020204030204" pitchFamily="34" charset="0"/>
              </a:rPr>
              <a:pPr/>
              <a:t>10</a:t>
            </a:fld>
            <a:endParaRPr lang="en-US" altLang="en-US" dirty="0">
              <a:latin typeface="Calibri" panose="020F0502020204030204" pitchFamily="34" charset="0"/>
            </a:endParaRPr>
          </a:p>
        </p:txBody>
      </p:sp>
    </p:spTree>
    <p:extLst>
      <p:ext uri="{BB962C8B-B14F-4D97-AF65-F5344CB8AC3E}">
        <p14:creationId xmlns:p14="http://schemas.microsoft.com/office/powerpoint/2010/main" val="479124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878013" y="465138"/>
            <a:ext cx="3254375" cy="2439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389467" y="3021330"/>
            <a:ext cx="6309360" cy="55778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611"/>
              </a:spcBef>
            </a:pP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7066" indent="-291179">
              <a:defRPr>
                <a:solidFill>
                  <a:schemeClr val="tx1"/>
                </a:solidFill>
                <a:latin typeface="Arial" panose="020B0604020202020204" pitchFamily="34" charset="0"/>
                <a:ea typeface="MS PGothic" panose="020B0600070205080204" pitchFamily="34" charset="-128"/>
              </a:defRPr>
            </a:lvl2pPr>
            <a:lvl3pPr marL="1164717" indent="-232943">
              <a:defRPr>
                <a:solidFill>
                  <a:schemeClr val="tx1"/>
                </a:solidFill>
                <a:latin typeface="Arial" panose="020B0604020202020204" pitchFamily="34" charset="0"/>
                <a:ea typeface="MS PGothic" panose="020B0600070205080204" pitchFamily="34" charset="-128"/>
              </a:defRPr>
            </a:lvl3pPr>
            <a:lvl4pPr marL="1630604" indent="-232943">
              <a:defRPr>
                <a:solidFill>
                  <a:schemeClr val="tx1"/>
                </a:solidFill>
                <a:latin typeface="Arial" panose="020B0604020202020204" pitchFamily="34" charset="0"/>
                <a:ea typeface="MS PGothic" panose="020B0600070205080204" pitchFamily="34" charset="-128"/>
              </a:defRPr>
            </a:lvl4pPr>
            <a:lvl5pPr marL="2096491" indent="-232943">
              <a:defRPr>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EFDC089-9376-4259-B7E1-4C3FD639E825}" type="slidenum">
              <a:rPr lang="en-US" altLang="en-US">
                <a:latin typeface="Calibri" panose="020F0502020204030204" pitchFamily="34" charset="0"/>
              </a:rPr>
              <a:pPr/>
              <a:t>11</a:t>
            </a:fld>
            <a:endParaRPr lang="en-US" altLang="en-US" dirty="0">
              <a:latin typeface="Calibri" panose="020F0502020204030204" pitchFamily="34" charset="0"/>
            </a:endParaRPr>
          </a:p>
        </p:txBody>
      </p:sp>
    </p:spTree>
    <p:extLst>
      <p:ext uri="{BB962C8B-B14F-4D97-AF65-F5344CB8AC3E}">
        <p14:creationId xmlns:p14="http://schemas.microsoft.com/office/powerpoint/2010/main" val="3966106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80854"/>
            <a:ext cx="9144000" cy="2419586"/>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Footer"/>
          <p:cNvSpPr/>
          <p:nvPr/>
        </p:nvSpPr>
        <p:spPr>
          <a:xfrm>
            <a:off x="0" y="5105400"/>
            <a:ext cx="915924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SubTitle Back"/>
          <p:cNvSpPr/>
          <p:nvPr/>
        </p:nvSpPr>
        <p:spPr>
          <a:xfrm>
            <a:off x="4176712" y="4545808"/>
            <a:ext cx="4967288"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45473"/>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Arial" pitchFamily="34" charset="0"/>
                <a:ea typeface="+mn-ea"/>
                <a:cs typeface="Arial" pitchFamily="34" charset="0"/>
              </a:endParaRPr>
            </a:p>
          </p:txBody>
        </p:sp>
      </p:grpSp>
      <p:grpSp>
        <p:nvGrpSpPr>
          <p:cNvPr id="16" name="Group 15"/>
          <p:cNvGrpSpPr/>
          <p:nvPr userDrawn="1"/>
        </p:nvGrpSpPr>
        <p:grpSpPr>
          <a:xfrm>
            <a:off x="2124740" y="4556760"/>
            <a:ext cx="2218660" cy="501112"/>
            <a:chOff x="2124740" y="4561840"/>
            <a:chExt cx="2218660" cy="501112"/>
          </a:xfrm>
        </p:grpSpPr>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4740" y="4561840"/>
              <a:ext cx="501112" cy="501112"/>
            </a:xfrm>
            <a:prstGeom prst="rect">
              <a:avLst/>
            </a:prstGeom>
          </p:spPr>
        </p:pic>
      </p:grpSp>
      <p:sp>
        <p:nvSpPr>
          <p:cNvPr id="2" name="Title 1"/>
          <p:cNvSpPr>
            <a:spLocks noGrp="1"/>
          </p:cNvSpPr>
          <p:nvPr userDrawn="1">
            <p:ph type="ctrTitle" hasCustomPrompt="1"/>
          </p:nvPr>
        </p:nvSpPr>
        <p:spPr>
          <a:xfrm>
            <a:off x="76200" y="2869408"/>
            <a:ext cx="89916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Content Placeholder 4"/>
          <p:cNvSpPr>
            <a:spLocks noGrp="1"/>
          </p:cNvSpPr>
          <p:nvPr>
            <p:ph sz="quarter" idx="11"/>
          </p:nvPr>
        </p:nvSpPr>
        <p:spPr>
          <a:xfrm>
            <a:off x="914400" y="1828800"/>
            <a:ext cx="7696200" cy="4038600"/>
          </a:xfrm>
          <a:prstGeom prst="rect">
            <a:avLst/>
          </a:prstGeom>
        </p:spPr>
        <p:txBody>
          <a:bodyPr/>
          <a:lstStyle>
            <a:lvl1pPr marL="0" indent="0">
              <a:buNone/>
              <a:defRPr sz="2800"/>
            </a:lvl1pPr>
          </a:lstStyle>
          <a:p>
            <a:pPr lvl="0"/>
            <a:r>
              <a:rPr lang="en-US" dirty="0" smtClean="0"/>
              <a:t>Click to edit Master text styles</a:t>
            </a:r>
          </a:p>
        </p:txBody>
      </p:sp>
      <p:sp>
        <p:nvSpPr>
          <p:cNvPr id="5"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smtClean="0"/>
              <a:t>Click to edit Master text styles</a:t>
            </a:r>
          </a:p>
        </p:txBody>
      </p:sp>
      <p:sp>
        <p:nvSpPr>
          <p:cNvPr id="6" name="Slide Number Placeholder 2"/>
          <p:cNvSpPr>
            <a:spLocks noGrp="1"/>
          </p:cNvSpPr>
          <p:nvPr>
            <p:ph type="sldNum" sz="quarter" idx="13"/>
          </p:nvPr>
        </p:nvSpPr>
        <p:spPr/>
        <p:txBody>
          <a:bodyPr/>
          <a:lstStyle>
            <a:lvl1pPr>
              <a:defRPr>
                <a:solidFill>
                  <a:srgbClr val="404040"/>
                </a:solidFill>
              </a:defRPr>
            </a:lvl1pPr>
          </a:lstStyle>
          <a:p>
            <a:fld id="{4DC001FF-76F8-449B-8D05-CC1ABC5349C9}" type="slidenum">
              <a:rPr lang="en-US" altLang="en-US"/>
              <a:pPr/>
              <a:t>‹#›</a:t>
            </a:fld>
            <a:endParaRPr lang="en-US" altLang="en-US" dirty="0"/>
          </a:p>
        </p:txBody>
      </p:sp>
    </p:spTree>
    <p:extLst>
      <p:ext uri="{BB962C8B-B14F-4D97-AF65-F5344CB8AC3E}">
        <p14:creationId xmlns:p14="http://schemas.microsoft.com/office/powerpoint/2010/main" val="3547813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Webinar Title Here</a:t>
            </a:r>
            <a:endParaRPr lang="en-US"/>
          </a:p>
        </p:txBody>
      </p:sp>
      <p:sp>
        <p:nvSpPr>
          <p:cNvPr id="8" name="Footer Placeholder 7"/>
          <p:cNvSpPr>
            <a:spLocks noGrp="1"/>
          </p:cNvSpPr>
          <p:nvPr>
            <p:ph type="ftr" sz="quarter" idx="11"/>
          </p:nvPr>
        </p:nvSpPr>
        <p:spPr/>
        <p:txBody>
          <a:bodyPr/>
          <a:lstStyle/>
          <a:p>
            <a:r>
              <a:rPr lang="en-US" smtClean="0"/>
              <a:t>#</a:t>
            </a:r>
            <a:endParaRPr lang="en-US"/>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Webinar Title Here</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Webinar Title Here</a:t>
            </a:r>
            <a:endParaRPr lang="en-US" dirty="0"/>
          </a:p>
        </p:txBody>
      </p:sp>
      <p:sp>
        <p:nvSpPr>
          <p:cNvPr id="3" name="Footer Placeholder 2"/>
          <p:cNvSpPr>
            <a:spLocks noGrp="1"/>
          </p:cNvSpPr>
          <p:nvPr>
            <p:ph type="ftr" sz="quarter" idx="11"/>
          </p:nvPr>
        </p:nvSpPr>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914400" y="1828800"/>
            <a:ext cx="7696200" cy="4038600"/>
          </a:xfrm>
          <a:prstGeom prst="rect">
            <a:avLst/>
          </a:prstGeom>
        </p:spPr>
        <p:txBody>
          <a:bodyPr/>
          <a:lstStyle>
            <a:lvl1pPr marL="457200" indent="-457200">
              <a:buFont typeface="Arial" panose="020B0604020202020204" pitchFamily="34" charset="0"/>
              <a:buChar char="•"/>
              <a:defRPr sz="2800"/>
            </a:lvl1pPr>
          </a:lstStyle>
          <a:p>
            <a:pPr lvl="0"/>
            <a:r>
              <a:rPr lang="en-US" dirty="0" smtClean="0"/>
              <a:t>Click to edit Master text styles</a:t>
            </a:r>
          </a:p>
        </p:txBody>
      </p:sp>
      <p:sp>
        <p:nvSpPr>
          <p:cNvPr id="6"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4" name="Slide Number Placeholder 5"/>
          <p:cNvSpPr>
            <a:spLocks noGrp="1"/>
          </p:cNvSpPr>
          <p:nvPr>
            <p:ph type="sldNum" sz="quarter" idx="13"/>
          </p:nvPr>
        </p:nvSpPr>
        <p:spPr/>
        <p:txBody>
          <a:bodyPr/>
          <a:lstStyle>
            <a:lvl1pPr>
              <a:defRPr>
                <a:solidFill>
                  <a:srgbClr val="404040"/>
                </a:solidFill>
              </a:defRPr>
            </a:lvl1pPr>
          </a:lstStyle>
          <a:p>
            <a:fld id="{0506797B-5A4F-40F4-8327-2081BB994236}" type="slidenum">
              <a:rPr lang="en-US" altLang="en-US"/>
              <a:pPr/>
              <a:t>‹#›</a:t>
            </a:fld>
            <a:endParaRPr lang="en-US" altLang="en-US" dirty="0"/>
          </a:p>
        </p:txBody>
      </p:sp>
    </p:spTree>
    <p:extLst>
      <p:ext uri="{BB962C8B-B14F-4D97-AF65-F5344CB8AC3E}">
        <p14:creationId xmlns:p14="http://schemas.microsoft.com/office/powerpoint/2010/main" val="891904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userDrawn="1">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t>Webinar Title Here</a:t>
            </a:r>
            <a:endParaRPr lang="en-US" dirty="0"/>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smtClean="0"/>
              <a:t>#</a:t>
            </a:r>
            <a:endParaRPr lang="en-US"/>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19" name="Picture 2"/>
          <p:cNvPicPr>
            <a:picLocks noChangeAspect="1"/>
          </p:cNvPicPr>
          <p:nvPr userDrawn="1"/>
        </p:nvPicPr>
        <p:blipFill>
          <a:blip r:embed="rId4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 id="2147483684" r:id="rId9"/>
    <p:sldLayoutId id="2147483685"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 id="2147483709" r:id="rId33"/>
    <p:sldLayoutId id="2147483710" r:id="rId34"/>
    <p:sldLayoutId id="2147483711" r:id="rId35"/>
    <p:sldLayoutId id="2147483712" r:id="rId36"/>
    <p:sldLayoutId id="2147483713" r:id="rId37"/>
    <p:sldLayoutId id="2147483714" r:id="rId38"/>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0"/>
        </a:spcBef>
        <a:spcAft>
          <a:spcPts val="12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0"/>
        </a:spcBef>
        <a:spcAft>
          <a:spcPts val="12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0"/>
        </a:spcBef>
        <a:spcAft>
          <a:spcPts val="12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0"/>
        </a:spcBef>
        <a:spcAft>
          <a:spcPts val="12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workforce3one.org/"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www.gao.gov/assets/670/665712.pdf"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www.coso.org/documents/990025P_Executive_Summary_final_may20_e.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458200" cy="1676400"/>
          </a:xfrm>
        </p:spPr>
        <p:txBody>
          <a:bodyPr/>
          <a:lstStyle/>
          <a:p>
            <a:r>
              <a:rPr lang="en-US" altLang="en-US" dirty="0"/>
              <a:t>Internal Controls:  Establishing </a:t>
            </a:r>
            <a:br>
              <a:rPr lang="en-US" altLang="en-US" dirty="0"/>
            </a:br>
            <a:r>
              <a:rPr lang="en-US" altLang="en-US" dirty="0"/>
              <a:t>an Effective Control Environment</a:t>
            </a:r>
          </a:p>
        </p:txBody>
      </p:sp>
      <p:sp>
        <p:nvSpPr>
          <p:cNvPr id="3" name="Subtitle 2"/>
          <p:cNvSpPr>
            <a:spLocks noGrp="1"/>
          </p:cNvSpPr>
          <p:nvPr>
            <p:ph type="subTitle" idx="1"/>
          </p:nvPr>
        </p:nvSpPr>
        <p:spPr>
          <a:xfrm>
            <a:off x="4191000" y="4495800"/>
            <a:ext cx="4953000" cy="1905000"/>
          </a:xfrm>
        </p:spPr>
        <p:txBody>
          <a:bodyPr anchor="t" anchorCtr="0">
            <a:noAutofit/>
          </a:bodyPr>
          <a:lstStyle/>
          <a:p>
            <a:pPr algn="l"/>
            <a:r>
              <a:rPr lang="en-US" sz="1800" dirty="0" smtClean="0">
                <a:ln w="17780" cmpd="sng">
                  <a:noFill/>
                  <a:prstDash val="solid"/>
                  <a:miter lim="800000"/>
                </a:ln>
                <a:ea typeface="+mj-ea"/>
              </a:rPr>
              <a:t>Webinar Date: </a:t>
            </a:r>
            <a:r>
              <a:rPr lang="en-US" sz="1800" dirty="0" smtClean="0">
                <a:ln w="17780" cmpd="sng">
                  <a:noFill/>
                  <a:prstDash val="solid"/>
                  <a:miter lim="800000"/>
                </a:ln>
                <a:solidFill>
                  <a:srgbClr val="C00000"/>
                </a:solidFill>
                <a:ea typeface="+mj-ea"/>
              </a:rPr>
              <a:t>Thursday, July 16, 2015</a:t>
            </a:r>
          </a:p>
          <a:p>
            <a:pPr algn="l">
              <a:spcBef>
                <a:spcPts val="300"/>
              </a:spcBef>
            </a:pPr>
            <a:r>
              <a:rPr lang="en-US" sz="1800" i="1" dirty="0" smtClean="0">
                <a:ln w="17780" cmpd="sng">
                  <a:noFill/>
                  <a:prstDash val="solid"/>
                  <a:miter lim="800000"/>
                </a:ln>
                <a:ea typeface="+mj-ea"/>
              </a:rPr>
              <a:t>Presented by:</a:t>
            </a:r>
          </a:p>
          <a:p>
            <a:pPr algn="l">
              <a:spcBef>
                <a:spcPts val="300"/>
              </a:spcBef>
            </a:pPr>
            <a:r>
              <a:rPr lang="en-US" sz="1800" dirty="0" smtClean="0">
                <a:solidFill>
                  <a:srgbClr val="C00000"/>
                </a:solidFill>
              </a:rPr>
              <a:t>Office </a:t>
            </a:r>
            <a:r>
              <a:rPr lang="en-US" sz="1800" dirty="0">
                <a:solidFill>
                  <a:srgbClr val="C00000"/>
                </a:solidFill>
              </a:rPr>
              <a:t>of Grants Management</a:t>
            </a:r>
          </a:p>
          <a:p>
            <a:pPr algn="l">
              <a:spcAft>
                <a:spcPts val="0"/>
              </a:spcAft>
            </a:pPr>
            <a:r>
              <a:rPr lang="en-US" sz="1600" dirty="0" smtClean="0">
                <a:ln w="17780" cmpd="sng">
                  <a:noFill/>
                  <a:prstDash val="solid"/>
                  <a:miter lim="800000"/>
                </a:ln>
                <a:ea typeface="+mj-ea"/>
              </a:rPr>
              <a:t>U.S</a:t>
            </a:r>
            <a:r>
              <a:rPr lang="en-US" sz="1600" dirty="0">
                <a:ln w="17780" cmpd="sng">
                  <a:noFill/>
                  <a:prstDash val="solid"/>
                  <a:miter lim="800000"/>
                </a:ln>
                <a:ea typeface="+mj-ea"/>
              </a:rPr>
              <a:t>. </a:t>
            </a:r>
            <a:r>
              <a:rPr lang="en-US" sz="1600" dirty="0" smtClean="0">
                <a:ln w="17780" cmpd="sng">
                  <a:noFill/>
                  <a:prstDash val="solid"/>
                  <a:miter lim="800000"/>
                </a:ln>
                <a:ea typeface="+mj-ea"/>
              </a:rPr>
              <a:t>Department of Labor</a:t>
            </a:r>
          </a:p>
          <a:p>
            <a:pPr algn="l">
              <a:spcBef>
                <a:spcPts val="0"/>
              </a:spcBef>
              <a:spcAft>
                <a:spcPts val="0"/>
              </a:spcAft>
            </a:pPr>
            <a:r>
              <a:rPr lang="en-US" sz="1600" dirty="0" smtClean="0">
                <a:ln w="17780" cmpd="sng">
                  <a:noFill/>
                  <a:prstDash val="solid"/>
                  <a:miter lim="800000"/>
                </a:ln>
                <a:ea typeface="+mj-ea"/>
              </a:rPr>
              <a:t>Employment </a:t>
            </a:r>
            <a:r>
              <a:rPr lang="en-US" sz="1600" dirty="0">
                <a:ln w="17780" cmpd="sng">
                  <a:noFill/>
                  <a:prstDash val="solid"/>
                  <a:miter lim="800000"/>
                </a:ln>
                <a:ea typeface="+mj-ea"/>
              </a:rPr>
              <a:t>and </a:t>
            </a:r>
            <a:r>
              <a:rPr lang="en-US" sz="1600" dirty="0" smtClean="0">
                <a:ln w="17780" cmpd="sng">
                  <a:noFill/>
                  <a:prstDash val="solid"/>
                  <a:miter lim="800000"/>
                </a:ln>
                <a:ea typeface="+mj-ea"/>
              </a:rPr>
              <a:t>Training Administration </a:t>
            </a:r>
            <a:endParaRPr lang="en-US" sz="1600" dirty="0">
              <a:ln w="17780" cmpd="sng">
                <a:noFill/>
                <a:prstDash val="solid"/>
                <a:miter lim="800000"/>
              </a:ln>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sz="quarter" idx="11"/>
          </p:nvPr>
        </p:nvSpPr>
        <p:spPr bwMode="auto">
          <a:xfrm>
            <a:off x="914400" y="1676400"/>
            <a:ext cx="76962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p>
            <a:pPr marL="392113" indent="-392113">
              <a:spcBef>
                <a:spcPts val="200"/>
              </a:spcBef>
              <a:buFont typeface="Calibri" panose="020F0502020204030204" pitchFamily="34" charset="0"/>
              <a:buAutoNum type="arabicPeriod"/>
            </a:pPr>
            <a:r>
              <a:rPr lang="en-US" altLang="en-US" sz="2400" dirty="0" smtClean="0"/>
              <a:t>Identification of all Federal receipts and expenditures by:</a:t>
            </a:r>
          </a:p>
          <a:p>
            <a:pPr marL="979488" lvl="1" indent="-457200">
              <a:spcBef>
                <a:spcPts val="200"/>
              </a:spcBef>
              <a:buFont typeface="+mj-lt"/>
              <a:buAutoNum type="alphaLcPeriod"/>
            </a:pPr>
            <a:r>
              <a:rPr lang="en-US" altLang="en-US" sz="2200" dirty="0" smtClean="0"/>
              <a:t>CFDA Title and Number</a:t>
            </a:r>
          </a:p>
          <a:p>
            <a:pPr marL="979488" lvl="1" indent="-457200">
              <a:spcBef>
                <a:spcPts val="200"/>
              </a:spcBef>
              <a:buFont typeface="+mj-lt"/>
              <a:buAutoNum type="alphaLcPeriod"/>
            </a:pPr>
            <a:r>
              <a:rPr lang="en-US" altLang="en-US" sz="2200" dirty="0" smtClean="0"/>
              <a:t>Award ID and year</a:t>
            </a:r>
          </a:p>
          <a:p>
            <a:pPr marL="979488" lvl="1" indent="-457200">
              <a:spcBef>
                <a:spcPts val="200"/>
              </a:spcBef>
              <a:buFont typeface="+mj-lt"/>
              <a:buAutoNum type="alphaLcPeriod"/>
            </a:pPr>
            <a:r>
              <a:rPr lang="en-US" altLang="en-US" sz="2200" dirty="0" smtClean="0"/>
              <a:t>Federal agency name</a:t>
            </a:r>
          </a:p>
          <a:p>
            <a:pPr marL="979488" lvl="1" indent="-457200">
              <a:spcBef>
                <a:spcPts val="200"/>
              </a:spcBef>
              <a:buFont typeface="+mj-lt"/>
              <a:buAutoNum type="alphaLcPeriod"/>
            </a:pPr>
            <a:r>
              <a:rPr lang="en-US" altLang="en-US" sz="2200" dirty="0" smtClean="0"/>
              <a:t>Name of pass-through entity, if any</a:t>
            </a:r>
          </a:p>
          <a:p>
            <a:pPr marL="392113" indent="-392113">
              <a:spcBef>
                <a:spcPts val="200"/>
              </a:spcBef>
              <a:buFont typeface="Calibri" panose="020F0502020204030204" pitchFamily="34" charset="0"/>
              <a:buAutoNum type="arabicPeriod"/>
            </a:pPr>
            <a:r>
              <a:rPr lang="en-US" altLang="en-US" sz="2400" dirty="0" smtClean="0"/>
              <a:t>Accurate, current, and complete disclosure</a:t>
            </a:r>
          </a:p>
          <a:p>
            <a:pPr marL="392113" indent="-392113">
              <a:spcBef>
                <a:spcPts val="200"/>
              </a:spcBef>
              <a:buFont typeface="Calibri" panose="020F0502020204030204" pitchFamily="34" charset="0"/>
              <a:buAutoNum type="arabicPeriod"/>
            </a:pPr>
            <a:r>
              <a:rPr lang="en-US" altLang="en-US" sz="2400" dirty="0" smtClean="0"/>
              <a:t>Records that identify source and application of funds</a:t>
            </a:r>
          </a:p>
          <a:p>
            <a:pPr marL="392113" indent="-392113">
              <a:spcBef>
                <a:spcPts val="200"/>
              </a:spcBef>
              <a:buFont typeface="Calibri" panose="020F0502020204030204" pitchFamily="34" charset="0"/>
              <a:buAutoNum type="arabicPeriod"/>
            </a:pPr>
            <a:r>
              <a:rPr lang="en-US" altLang="en-US" sz="2400" dirty="0" smtClean="0"/>
              <a:t>Effective control over and accountability for assets</a:t>
            </a:r>
          </a:p>
          <a:p>
            <a:pPr marL="392113" indent="-392113">
              <a:spcBef>
                <a:spcPts val="200"/>
              </a:spcBef>
              <a:buFont typeface="Calibri" panose="020F0502020204030204" pitchFamily="34" charset="0"/>
              <a:buAutoNum type="arabicPeriod"/>
            </a:pPr>
            <a:r>
              <a:rPr lang="en-US" altLang="en-US" sz="2400" dirty="0" smtClean="0"/>
              <a:t>Comparison of expenditures to budgets</a:t>
            </a:r>
          </a:p>
          <a:p>
            <a:pPr marL="392113" indent="-392113">
              <a:spcBef>
                <a:spcPts val="200"/>
              </a:spcBef>
              <a:buFont typeface="Calibri" panose="020F0502020204030204" pitchFamily="34" charset="0"/>
              <a:buAutoNum type="arabicPeriod"/>
            </a:pPr>
            <a:r>
              <a:rPr lang="en-US" altLang="en-US" sz="2400" dirty="0" smtClean="0"/>
              <a:t>Written procedures for payments </a:t>
            </a:r>
          </a:p>
          <a:p>
            <a:pPr marL="392113" indent="-392113">
              <a:spcBef>
                <a:spcPts val="200"/>
              </a:spcBef>
              <a:buFont typeface="Calibri" panose="020F0502020204030204" pitchFamily="34" charset="0"/>
              <a:buAutoNum type="arabicPeriod"/>
            </a:pPr>
            <a:r>
              <a:rPr lang="en-US" altLang="en-US" sz="2400" dirty="0" smtClean="0"/>
              <a:t>Written procedures for allowable costs</a:t>
            </a:r>
          </a:p>
        </p:txBody>
      </p:sp>
      <p:sp>
        <p:nvSpPr>
          <p:cNvPr id="18435" name="Text Placeholder 1"/>
          <p:cNvSpPr>
            <a:spLocks noGrp="1"/>
          </p:cNvSpPr>
          <p:nvPr>
            <p:ph type="body" sz="quarter" idx="12"/>
          </p:nvPr>
        </p:nvSpPr>
        <p:spPr bwMode="auto">
          <a:xfrm>
            <a:off x="1185863" y="-25400"/>
            <a:ext cx="7543800" cy="1054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r>
              <a:rPr lang="en-US" altLang="en-US" dirty="0" smtClean="0"/>
              <a:t>Seven Financial </a:t>
            </a:r>
            <a:br>
              <a:rPr lang="en-US" altLang="en-US" dirty="0" smtClean="0"/>
            </a:br>
            <a:r>
              <a:rPr lang="en-US" altLang="en-US" dirty="0" smtClean="0"/>
              <a:t>Management Standards</a:t>
            </a:r>
          </a:p>
        </p:txBody>
      </p:sp>
      <p:pic>
        <p:nvPicPr>
          <p:cNvPr id="18436" name="Picture 8" descr="BD049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133600"/>
            <a:ext cx="18288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3"/>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D5075EC-1110-4759-B883-08B401AE8615}" type="slidenum">
              <a:rPr lang="en-US" altLang="en-US">
                <a:solidFill>
                  <a:srgbClr val="404040"/>
                </a:solidFill>
              </a:rPr>
              <a:pPr/>
              <a:t>10</a:t>
            </a:fld>
            <a:endParaRPr lang="en-US" altLang="en-US" dirty="0">
              <a:solidFill>
                <a:srgbClr val="404040"/>
              </a:solidFill>
            </a:endParaRPr>
          </a:p>
        </p:txBody>
      </p:sp>
      <p:cxnSp>
        <p:nvCxnSpPr>
          <p:cNvPr id="7" name="Straight Connector 6"/>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1463977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Text Placeholder 1"/>
          <p:cNvSpPr>
            <a:spLocks noGrp="1"/>
          </p:cNvSpPr>
          <p:nvPr>
            <p:ph type="body" sz="quarter" idx="12"/>
          </p:nvPr>
        </p:nvSpPr>
        <p:spPr bwMode="auto">
          <a:xfrm>
            <a:off x="457200" y="15766"/>
            <a:ext cx="8382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Seven Financial </a:t>
            </a:r>
            <a:br>
              <a:rPr lang="en-US" altLang="en-US" dirty="0" smtClean="0"/>
            </a:br>
            <a:r>
              <a:rPr lang="en-US" altLang="en-US" dirty="0" smtClean="0"/>
              <a:t>Management Standards</a:t>
            </a:r>
          </a:p>
        </p:txBody>
      </p:sp>
      <p:pic>
        <p:nvPicPr>
          <p:cNvPr id="19460" name="Picture 8" descr="BD049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133600"/>
            <a:ext cx="18288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3"/>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881897-A73C-4230-9177-1660DA9D730A}" type="slidenum">
              <a:rPr lang="en-US" altLang="en-US">
                <a:solidFill>
                  <a:srgbClr val="404040"/>
                </a:solidFill>
              </a:rPr>
              <a:pPr/>
              <a:t>11</a:t>
            </a:fld>
            <a:endParaRPr lang="en-US" altLang="en-US" dirty="0">
              <a:solidFill>
                <a:srgbClr val="404040"/>
              </a:solidFill>
            </a:endParaRPr>
          </a:p>
        </p:txBody>
      </p:sp>
      <p:sp>
        <p:nvSpPr>
          <p:cNvPr id="6" name="Content Placeholder 2"/>
          <p:cNvSpPr txBox="1">
            <a:spLocks/>
          </p:cNvSpPr>
          <p:nvPr/>
        </p:nvSpPr>
        <p:spPr bwMode="auto">
          <a:xfrm>
            <a:off x="914400" y="1676400"/>
            <a:ext cx="7696200" cy="403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1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0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000">
                <a:solidFill>
                  <a:schemeClr val="tx1"/>
                </a:solidFill>
                <a:latin typeface="+mn-lt"/>
                <a:ea typeface="+mn-ea"/>
                <a:cs typeface="+mn-cs"/>
              </a:defRPr>
            </a:lvl5pPr>
            <a:lvl6pPr marL="2514600" indent="-228600" algn="l" rtl="0" fontAlgn="base">
              <a:spcBef>
                <a:spcPct val="20000"/>
              </a:spcBef>
              <a:spcAft>
                <a:spcPct val="0"/>
              </a:spcAft>
              <a:buFont typeface="Arial" pitchFamily="34" charset="0"/>
              <a:buChar char="»"/>
              <a:defRPr sz="1000">
                <a:solidFill>
                  <a:schemeClr val="tx1"/>
                </a:solidFill>
                <a:latin typeface="+mn-lt"/>
                <a:ea typeface="+mn-ea"/>
                <a:cs typeface="+mn-cs"/>
              </a:defRPr>
            </a:lvl6pPr>
            <a:lvl7pPr marL="2971800" indent="-228600" algn="l" rtl="0" fontAlgn="base">
              <a:spcBef>
                <a:spcPct val="20000"/>
              </a:spcBef>
              <a:spcAft>
                <a:spcPct val="0"/>
              </a:spcAft>
              <a:buFont typeface="Arial" pitchFamily="34" charset="0"/>
              <a:buChar char="»"/>
              <a:defRPr sz="1000">
                <a:solidFill>
                  <a:schemeClr val="tx1"/>
                </a:solidFill>
                <a:latin typeface="+mn-lt"/>
                <a:ea typeface="+mn-ea"/>
                <a:cs typeface="+mn-cs"/>
              </a:defRPr>
            </a:lvl7pPr>
            <a:lvl8pPr marL="3429000" indent="-228600" algn="l" rtl="0" fontAlgn="base">
              <a:spcBef>
                <a:spcPct val="20000"/>
              </a:spcBef>
              <a:spcAft>
                <a:spcPct val="0"/>
              </a:spcAft>
              <a:buFont typeface="Arial" pitchFamily="34" charset="0"/>
              <a:buChar char="»"/>
              <a:defRPr sz="1000">
                <a:solidFill>
                  <a:schemeClr val="tx1"/>
                </a:solidFill>
                <a:latin typeface="+mn-lt"/>
                <a:ea typeface="+mn-ea"/>
                <a:cs typeface="+mn-cs"/>
              </a:defRPr>
            </a:lvl8pPr>
            <a:lvl9pPr marL="3886200" indent="-228600" algn="l" rtl="0" fontAlgn="base">
              <a:spcBef>
                <a:spcPct val="20000"/>
              </a:spcBef>
              <a:spcAft>
                <a:spcPct val="0"/>
              </a:spcAft>
              <a:buFont typeface="Arial" pitchFamily="34" charset="0"/>
              <a:buChar char="»"/>
              <a:defRPr sz="1000">
                <a:solidFill>
                  <a:schemeClr val="tx1"/>
                </a:solidFill>
                <a:latin typeface="+mn-lt"/>
                <a:ea typeface="+mn-ea"/>
                <a:cs typeface="+mn-cs"/>
              </a:defRPr>
            </a:lvl9pPr>
          </a:lstStyle>
          <a:p>
            <a:pPr marL="392113" indent="-392113">
              <a:spcBef>
                <a:spcPts val="200"/>
              </a:spcBef>
              <a:buFont typeface="Calibri" panose="020F0502020204030204" pitchFamily="34" charset="0"/>
              <a:buAutoNum type="arabicPeriod"/>
            </a:pPr>
            <a:r>
              <a:rPr lang="en-US" altLang="en-US" sz="2400" kern="0" dirty="0" smtClean="0"/>
              <a:t>Identification of all Federal receipts and expenditures by:</a:t>
            </a:r>
          </a:p>
          <a:p>
            <a:pPr marL="979488" lvl="1" indent="-457200">
              <a:spcBef>
                <a:spcPts val="200"/>
              </a:spcBef>
              <a:buFont typeface="+mj-lt"/>
              <a:buAutoNum type="alphaLcPeriod"/>
            </a:pPr>
            <a:r>
              <a:rPr lang="en-US" altLang="en-US" sz="2200" kern="0" dirty="0" smtClean="0"/>
              <a:t>CFDA Title and Number</a:t>
            </a:r>
          </a:p>
          <a:p>
            <a:pPr marL="979488" lvl="1" indent="-457200">
              <a:spcBef>
                <a:spcPts val="200"/>
              </a:spcBef>
              <a:buFont typeface="+mj-lt"/>
              <a:buAutoNum type="alphaLcPeriod"/>
            </a:pPr>
            <a:r>
              <a:rPr lang="en-US" altLang="en-US" sz="2200" kern="0" dirty="0" smtClean="0"/>
              <a:t>Award ID and year</a:t>
            </a:r>
          </a:p>
          <a:p>
            <a:pPr marL="979488" lvl="1" indent="-457200">
              <a:spcBef>
                <a:spcPts val="200"/>
              </a:spcBef>
              <a:buFont typeface="+mj-lt"/>
              <a:buAutoNum type="alphaLcPeriod"/>
            </a:pPr>
            <a:r>
              <a:rPr lang="en-US" altLang="en-US" sz="2200" kern="0" dirty="0" smtClean="0"/>
              <a:t>Federal agency name</a:t>
            </a:r>
          </a:p>
          <a:p>
            <a:pPr marL="979488" lvl="1" indent="-457200">
              <a:spcBef>
                <a:spcPts val="200"/>
              </a:spcBef>
              <a:buFont typeface="+mj-lt"/>
              <a:buAutoNum type="alphaLcPeriod"/>
            </a:pPr>
            <a:r>
              <a:rPr lang="en-US" altLang="en-US" sz="2200" kern="0" dirty="0" smtClean="0"/>
              <a:t>Name of pass-through entity, if any</a:t>
            </a:r>
          </a:p>
          <a:p>
            <a:pPr marL="392113" indent="-392113">
              <a:spcBef>
                <a:spcPts val="200"/>
              </a:spcBef>
              <a:buFont typeface="Calibri" panose="020F0502020204030204" pitchFamily="34" charset="0"/>
              <a:buAutoNum type="arabicPeriod"/>
            </a:pPr>
            <a:r>
              <a:rPr lang="en-US" altLang="en-US" sz="2400" kern="0" dirty="0" smtClean="0"/>
              <a:t>Accurate, current, and complete disclosure</a:t>
            </a:r>
          </a:p>
          <a:p>
            <a:pPr marL="392113" indent="-392113">
              <a:spcBef>
                <a:spcPts val="200"/>
              </a:spcBef>
              <a:buFont typeface="Calibri" panose="020F0502020204030204" pitchFamily="34" charset="0"/>
              <a:buAutoNum type="arabicPeriod"/>
            </a:pPr>
            <a:r>
              <a:rPr lang="en-US" altLang="en-US" sz="2400" kern="0" dirty="0" smtClean="0"/>
              <a:t>Records that identify source and application of funds</a:t>
            </a:r>
          </a:p>
          <a:p>
            <a:pPr marL="392113" indent="-392113">
              <a:spcBef>
                <a:spcPts val="200"/>
              </a:spcBef>
              <a:buFont typeface="Calibri" panose="020F0502020204030204" pitchFamily="34" charset="0"/>
              <a:buAutoNum type="arabicPeriod"/>
            </a:pPr>
            <a:r>
              <a:rPr lang="en-US" altLang="en-US" sz="2400" kern="0" dirty="0" smtClean="0"/>
              <a:t>Effective control over and accountability for assets</a:t>
            </a:r>
          </a:p>
          <a:p>
            <a:pPr marL="392113" indent="-392113">
              <a:spcBef>
                <a:spcPts val="200"/>
              </a:spcBef>
              <a:buFont typeface="Calibri" panose="020F0502020204030204" pitchFamily="34" charset="0"/>
              <a:buAutoNum type="arabicPeriod"/>
            </a:pPr>
            <a:r>
              <a:rPr lang="en-US" altLang="en-US" sz="2400" kern="0" dirty="0" smtClean="0"/>
              <a:t>Comparison of expenditures to budgets</a:t>
            </a:r>
          </a:p>
          <a:p>
            <a:pPr marL="392113" indent="-392113">
              <a:spcBef>
                <a:spcPts val="200"/>
              </a:spcBef>
              <a:buFont typeface="Calibri" panose="020F0502020204030204" pitchFamily="34" charset="0"/>
              <a:buAutoNum type="arabicPeriod"/>
            </a:pPr>
            <a:r>
              <a:rPr lang="en-US" altLang="en-US" sz="2400" kern="0" dirty="0" smtClean="0"/>
              <a:t>Written procedures for payments </a:t>
            </a:r>
          </a:p>
          <a:p>
            <a:pPr marL="392113" indent="-392113">
              <a:spcBef>
                <a:spcPts val="200"/>
              </a:spcBef>
              <a:buFont typeface="Calibri" panose="020F0502020204030204" pitchFamily="34" charset="0"/>
              <a:buAutoNum type="arabicPeriod"/>
            </a:pPr>
            <a:r>
              <a:rPr lang="en-US" altLang="en-US" sz="2400" kern="0" dirty="0" smtClean="0"/>
              <a:t>Written procedures for allowable costs</a:t>
            </a:r>
          </a:p>
        </p:txBody>
      </p:sp>
      <p:cxnSp>
        <p:nvCxnSpPr>
          <p:cNvPr id="7" name="Straight Connector 6"/>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38105712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sz="quarter" idx="11"/>
          </p:nvPr>
        </p:nvSpPr>
        <p:spPr bwMode="auto">
          <a:xfrm>
            <a:off x="914400" y="1752600"/>
            <a:ext cx="76962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a:lnSpc>
                <a:spcPct val="80000"/>
              </a:lnSpc>
              <a:spcAft>
                <a:spcPct val="25000"/>
              </a:spcAft>
            </a:pPr>
            <a:r>
              <a:rPr lang="en-US" altLang="en-US" sz="2200" dirty="0" smtClean="0"/>
              <a:t>Effective financial management systems include</a:t>
            </a:r>
            <a:r>
              <a:rPr lang="en-US" altLang="en-US" sz="2000" dirty="0" smtClean="0"/>
              <a:t>:</a:t>
            </a:r>
          </a:p>
          <a:p>
            <a:pPr lvl="1">
              <a:lnSpc>
                <a:spcPct val="80000"/>
              </a:lnSpc>
            </a:pPr>
            <a:r>
              <a:rPr lang="en-US" altLang="en-US" sz="2000" dirty="0" smtClean="0"/>
              <a:t>Clear delineation of roles and responsibilities</a:t>
            </a:r>
          </a:p>
          <a:p>
            <a:pPr lvl="1">
              <a:lnSpc>
                <a:spcPct val="80000"/>
              </a:lnSpc>
            </a:pPr>
            <a:r>
              <a:rPr lang="en-US" altLang="en-US" sz="2000" dirty="0" smtClean="0"/>
              <a:t>Written policies and procedures</a:t>
            </a:r>
          </a:p>
          <a:p>
            <a:pPr lvl="1">
              <a:lnSpc>
                <a:spcPct val="80000"/>
              </a:lnSpc>
            </a:pPr>
            <a:r>
              <a:rPr lang="en-US" altLang="en-US" sz="2000" dirty="0" smtClean="0"/>
              <a:t>Training </a:t>
            </a:r>
          </a:p>
          <a:p>
            <a:pPr lvl="1">
              <a:lnSpc>
                <a:spcPct val="80000"/>
              </a:lnSpc>
            </a:pPr>
            <a:r>
              <a:rPr lang="en-US" altLang="en-US" sz="2000" dirty="0" smtClean="0"/>
              <a:t>Internal controls</a:t>
            </a:r>
          </a:p>
          <a:p>
            <a:pPr lvl="1">
              <a:lnSpc>
                <a:spcPct val="80000"/>
              </a:lnSpc>
            </a:pPr>
            <a:r>
              <a:rPr lang="en-US" altLang="en-US" sz="2000" dirty="0" smtClean="0"/>
              <a:t>Effective oversight</a:t>
            </a:r>
          </a:p>
          <a:p>
            <a:pPr lvl="1">
              <a:lnSpc>
                <a:spcPct val="80000"/>
              </a:lnSpc>
              <a:spcAft>
                <a:spcPct val="25000"/>
              </a:spcAft>
            </a:pPr>
            <a:r>
              <a:rPr lang="en-US" altLang="en-US" sz="2000" dirty="0" smtClean="0"/>
              <a:t>Effective communication and information sharing</a:t>
            </a:r>
          </a:p>
          <a:p>
            <a:pPr>
              <a:lnSpc>
                <a:spcPct val="80000"/>
              </a:lnSpc>
              <a:spcAft>
                <a:spcPct val="25000"/>
              </a:spcAft>
            </a:pPr>
            <a:r>
              <a:rPr lang="en-US" altLang="en-US" sz="2200" dirty="0" smtClean="0"/>
              <a:t>Financial systems that provide reliable and current information</a:t>
            </a:r>
          </a:p>
          <a:p>
            <a:pPr lvl="1">
              <a:lnSpc>
                <a:spcPct val="80000"/>
              </a:lnSpc>
            </a:pPr>
            <a:r>
              <a:rPr lang="en-US" altLang="en-US" sz="2000" dirty="0" smtClean="0"/>
              <a:t>Accounting controls</a:t>
            </a:r>
          </a:p>
          <a:p>
            <a:pPr lvl="1">
              <a:lnSpc>
                <a:spcPct val="80000"/>
              </a:lnSpc>
            </a:pPr>
            <a:r>
              <a:rPr lang="en-US" altLang="en-US" sz="2000" dirty="0" smtClean="0"/>
              <a:t>Accurate, timely reports</a:t>
            </a:r>
          </a:p>
          <a:p>
            <a:pPr lvl="1">
              <a:lnSpc>
                <a:spcPct val="80000"/>
              </a:lnSpc>
            </a:pPr>
            <a:r>
              <a:rPr lang="en-US" altLang="en-US" sz="2000" dirty="0" smtClean="0"/>
              <a:t>Budget controls</a:t>
            </a:r>
          </a:p>
          <a:p>
            <a:pPr lvl="1">
              <a:lnSpc>
                <a:spcPct val="80000"/>
              </a:lnSpc>
            </a:pPr>
            <a:r>
              <a:rPr lang="en-US" altLang="en-US" sz="2000" dirty="0" smtClean="0"/>
              <a:t>Asset management</a:t>
            </a:r>
          </a:p>
          <a:p>
            <a:pPr lvl="1">
              <a:lnSpc>
                <a:spcPct val="80000"/>
              </a:lnSpc>
            </a:pPr>
            <a:r>
              <a:rPr lang="en-US" altLang="en-US" sz="2000" dirty="0" smtClean="0"/>
              <a:t>Record retention/access controls</a:t>
            </a:r>
          </a:p>
          <a:p>
            <a:pPr lvl="1">
              <a:lnSpc>
                <a:spcPct val="80000"/>
              </a:lnSpc>
            </a:pPr>
            <a:endParaRPr lang="en-US" altLang="en-US" sz="2000" dirty="0" smtClean="0"/>
          </a:p>
        </p:txBody>
      </p:sp>
      <p:pic>
        <p:nvPicPr>
          <p:cNvPr id="33796" name="Picture 3" descr="accounting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6963" y="4800600"/>
            <a:ext cx="2438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DD7B47B-9B8F-4822-8B8C-0B0F21C6FFBD}" type="slidenum">
              <a:rPr lang="en-US" altLang="en-US">
                <a:solidFill>
                  <a:srgbClr val="404040"/>
                </a:solidFill>
              </a:rPr>
              <a:pPr/>
              <a:t>12</a:t>
            </a:fld>
            <a:endParaRPr lang="en-US" altLang="en-US" dirty="0">
              <a:solidFill>
                <a:srgbClr val="404040"/>
              </a:solidFill>
            </a:endParaRPr>
          </a:p>
        </p:txBody>
      </p:sp>
      <p:sp>
        <p:nvSpPr>
          <p:cNvPr id="7" name="Text Placeholder 1"/>
          <p:cNvSpPr>
            <a:spLocks noGrp="1"/>
          </p:cNvSpPr>
          <p:nvPr>
            <p:ph type="body" sz="quarter" idx="12"/>
          </p:nvPr>
        </p:nvSpPr>
        <p:spPr bwMode="auto">
          <a:xfrm>
            <a:off x="349250" y="36786"/>
            <a:ext cx="864235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Effective</a:t>
            </a:r>
            <a:br>
              <a:rPr lang="en-US" altLang="en-US" dirty="0" smtClean="0"/>
            </a:br>
            <a:r>
              <a:rPr lang="en-US" altLang="en-US" dirty="0" smtClean="0"/>
              <a:t>Management Systems</a:t>
            </a:r>
          </a:p>
        </p:txBody>
      </p:sp>
      <p:cxnSp>
        <p:nvCxnSpPr>
          <p:cNvPr id="6" name="Straight Connector 5"/>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3294637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spcAft>
                <a:spcPts val="600"/>
              </a:spcAft>
              <a:buNone/>
            </a:pPr>
            <a:r>
              <a:rPr lang="en-US" altLang="en-US" b="1" dirty="0" smtClean="0"/>
              <a:t>200.61 Internal controls</a:t>
            </a:r>
          </a:p>
          <a:p>
            <a:pPr>
              <a:spcBef>
                <a:spcPct val="0"/>
              </a:spcBef>
              <a:spcAft>
                <a:spcPts val="600"/>
              </a:spcAft>
            </a:pPr>
            <a:r>
              <a:rPr lang="en-US" altLang="en-US" dirty="0" smtClean="0"/>
              <a:t>A process designed to provide </a:t>
            </a:r>
            <a:r>
              <a:rPr lang="en-US" altLang="en-US" u="sng" dirty="0" smtClean="0"/>
              <a:t>reasonable assurance</a:t>
            </a:r>
            <a:r>
              <a:rPr lang="en-US" altLang="en-US" dirty="0" smtClean="0"/>
              <a:t> regarding the achievement of objectives in the following categories:</a:t>
            </a:r>
          </a:p>
          <a:p>
            <a:pPr lvl="1">
              <a:spcBef>
                <a:spcPct val="0"/>
              </a:spcBef>
              <a:spcAft>
                <a:spcPts val="600"/>
              </a:spcAft>
            </a:pPr>
            <a:r>
              <a:rPr lang="en-US" altLang="en-US" sz="2800" dirty="0" smtClean="0"/>
              <a:t>Effectiveness and efficiency of operations</a:t>
            </a:r>
          </a:p>
          <a:p>
            <a:pPr lvl="1">
              <a:spcBef>
                <a:spcPct val="0"/>
              </a:spcBef>
              <a:spcAft>
                <a:spcPts val="600"/>
              </a:spcAft>
            </a:pPr>
            <a:r>
              <a:rPr lang="en-US" altLang="en-US" sz="2800" dirty="0" smtClean="0"/>
              <a:t>Reliability of internal and external reporting </a:t>
            </a:r>
          </a:p>
          <a:p>
            <a:pPr lvl="1">
              <a:spcBef>
                <a:spcPct val="0"/>
              </a:spcBef>
              <a:spcAft>
                <a:spcPts val="600"/>
              </a:spcAft>
            </a:pPr>
            <a:r>
              <a:rPr lang="en-US" altLang="en-US" sz="2800" dirty="0" smtClean="0"/>
              <a:t>Compliance with laws and regulations</a:t>
            </a:r>
          </a:p>
          <a:p>
            <a:pPr>
              <a:spcBef>
                <a:spcPct val="0"/>
              </a:spcBef>
              <a:spcAft>
                <a:spcPts val="600"/>
              </a:spcAft>
            </a:pPr>
            <a:endParaRPr lang="en-US" altLang="en-US" dirty="0" smtClean="0"/>
          </a:p>
        </p:txBody>
      </p:sp>
      <p:sp>
        <p:nvSpPr>
          <p:cNvPr id="20484"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C05C976-E7A6-4644-9D1C-C9F0E72D157A}" type="slidenum">
              <a:rPr lang="en-US" altLang="en-US">
                <a:solidFill>
                  <a:srgbClr val="404040"/>
                </a:solidFill>
              </a:rPr>
              <a:pPr/>
              <a:t>13</a:t>
            </a:fld>
            <a:endParaRPr lang="en-US" altLang="en-US" dirty="0">
              <a:solidFill>
                <a:srgbClr val="404040"/>
              </a:solidFill>
            </a:endParaRPr>
          </a:p>
        </p:txBody>
      </p:sp>
      <p:sp>
        <p:nvSpPr>
          <p:cNvPr id="6" name="Text Placeholder 1"/>
          <p:cNvSpPr>
            <a:spLocks noGrp="1"/>
          </p:cNvSpPr>
          <p:nvPr>
            <p:ph type="body" sz="quarter" idx="12"/>
          </p:nvPr>
        </p:nvSpPr>
        <p:spPr bwMode="auto">
          <a:xfrm>
            <a:off x="1143000" y="304800"/>
            <a:ext cx="7543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 Internal Controls Defined</a:t>
            </a:r>
          </a:p>
        </p:txBody>
      </p:sp>
      <p:cxnSp>
        <p:nvCxnSpPr>
          <p:cNvPr id="5" name="Straight Connector 4"/>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2467515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altLang="en-US" sz="2400" b="1" dirty="0" smtClean="0">
                <a:cs typeface="Arial" panose="020B0604020202020204" pitchFamily="34" charset="0"/>
              </a:rPr>
              <a:t>200.62 </a:t>
            </a:r>
            <a:r>
              <a:rPr lang="en-US" altLang="en-US" sz="2400" b="1" dirty="0">
                <a:cs typeface="Arial" panose="020B0604020202020204" pitchFamily="34" charset="0"/>
              </a:rPr>
              <a:t>Internal Control over </a:t>
            </a:r>
            <a:r>
              <a:rPr lang="en-US" altLang="en-US" sz="2400" b="1" dirty="0" smtClean="0">
                <a:cs typeface="Arial" panose="020B0604020202020204" pitchFamily="34" charset="0"/>
              </a:rPr>
              <a:t>compliance requirements </a:t>
            </a:r>
            <a:r>
              <a:rPr lang="en-US" altLang="en-US" sz="2400" b="1" dirty="0">
                <a:cs typeface="Arial" panose="020B0604020202020204" pitchFamily="34" charset="0"/>
              </a:rPr>
              <a:t>for Federal Awards </a:t>
            </a:r>
            <a:endParaRPr lang="en-US" altLang="en-US" sz="2400" b="1" dirty="0" smtClean="0">
              <a:cs typeface="Arial" panose="020B0604020202020204" pitchFamily="34" charset="0"/>
            </a:endParaRPr>
          </a:p>
          <a:p>
            <a:r>
              <a:rPr lang="en-US" altLang="en-US" sz="2400" dirty="0" smtClean="0"/>
              <a:t>A process to provide </a:t>
            </a:r>
            <a:r>
              <a:rPr lang="en-US" altLang="en-US" sz="2400" u="sng" dirty="0" smtClean="0"/>
              <a:t>reasonable assurance</a:t>
            </a:r>
            <a:r>
              <a:rPr lang="en-US" altLang="en-US" sz="2400" dirty="0" smtClean="0"/>
              <a:t> that </a:t>
            </a:r>
          </a:p>
          <a:p>
            <a:pPr marL="0" indent="0">
              <a:buNone/>
            </a:pPr>
            <a:r>
              <a:rPr lang="en-US" altLang="en-US" sz="2400" dirty="0" smtClean="0"/>
              <a:t>     (a) Transactions properly recorded/accounted to:</a:t>
            </a:r>
            <a:endParaRPr lang="en-US" altLang="en-US" sz="2400" b="1" dirty="0" smtClean="0"/>
          </a:p>
          <a:p>
            <a:pPr marL="912813" lvl="1" indent="-455613"/>
            <a:r>
              <a:rPr lang="en-US" altLang="en-US" sz="2400" dirty="0" smtClean="0"/>
              <a:t>Permit the preparation of financial statements and reports;</a:t>
            </a:r>
          </a:p>
          <a:p>
            <a:pPr marL="912813" lvl="1" indent="-455613"/>
            <a:r>
              <a:rPr lang="en-US" altLang="en-US" sz="2400" dirty="0" smtClean="0"/>
              <a:t>Maintain accountability over assets</a:t>
            </a:r>
          </a:p>
          <a:p>
            <a:pPr marL="912813" lvl="1" indent="-455613"/>
            <a:r>
              <a:rPr lang="en-US" altLang="en-US" sz="2400" dirty="0" smtClean="0"/>
              <a:t>Demonstrate compliance with Federal statutes, regulations, and terms and conditions of the Federal award</a:t>
            </a:r>
            <a:endParaRPr lang="en-US" altLang="en-US" sz="2000" dirty="0" smtClean="0"/>
          </a:p>
        </p:txBody>
      </p:sp>
      <p:sp>
        <p:nvSpPr>
          <p:cNvPr id="21508" name="Slide Number Placeholder 3"/>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5794415-D840-47E3-8E33-B94F9CFC5E88}" type="slidenum">
              <a:rPr lang="en-US" altLang="en-US">
                <a:solidFill>
                  <a:srgbClr val="404040"/>
                </a:solidFill>
              </a:rPr>
              <a:pPr/>
              <a:t>14</a:t>
            </a:fld>
            <a:endParaRPr lang="en-US" altLang="en-US" dirty="0">
              <a:solidFill>
                <a:srgbClr val="404040"/>
              </a:solidFill>
            </a:endParaRPr>
          </a:p>
        </p:txBody>
      </p:sp>
      <p:sp>
        <p:nvSpPr>
          <p:cNvPr id="6" name="Text Placeholder 1"/>
          <p:cNvSpPr>
            <a:spLocks noGrp="1"/>
          </p:cNvSpPr>
          <p:nvPr>
            <p:ph type="body" sz="quarter" idx="12"/>
          </p:nvPr>
        </p:nvSpPr>
        <p:spPr bwMode="auto">
          <a:xfrm>
            <a:off x="1143000" y="5255"/>
            <a:ext cx="75438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Internal Control over</a:t>
            </a:r>
            <a:br>
              <a:rPr lang="en-US" altLang="en-US" dirty="0" smtClean="0"/>
            </a:br>
            <a:r>
              <a:rPr lang="en-US" altLang="en-US" dirty="0" smtClean="0"/>
              <a:t>Compliance Requirements</a:t>
            </a:r>
          </a:p>
        </p:txBody>
      </p:sp>
      <p:cxnSp>
        <p:nvCxnSpPr>
          <p:cNvPr id="5" name="Straight Connector 4"/>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3208310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tabLst>
                <a:tab pos="1030288" algn="l"/>
              </a:tabLst>
            </a:pPr>
            <a:r>
              <a:rPr lang="en-US" altLang="en-US" sz="2400" dirty="0" smtClean="0"/>
              <a:t>(b) Determine that transactions </a:t>
            </a:r>
            <a:r>
              <a:rPr lang="en-US" altLang="en-US" sz="2400" b="1" dirty="0" smtClean="0"/>
              <a:t>executed</a:t>
            </a:r>
            <a:r>
              <a:rPr lang="en-US" altLang="en-US" sz="2400" dirty="0" smtClean="0"/>
              <a:t> in compliance with:</a:t>
            </a:r>
          </a:p>
          <a:p>
            <a:pPr marL="1028700" lvl="1" indent="-571500">
              <a:tabLst>
                <a:tab pos="1030288" algn="l"/>
              </a:tabLst>
            </a:pPr>
            <a:r>
              <a:rPr lang="en-US" altLang="en-US" sz="2400" dirty="0" smtClean="0"/>
              <a:t>Federal statutes, regulations, the terms and conditions of Federal award</a:t>
            </a:r>
          </a:p>
          <a:p>
            <a:pPr marL="1028700" lvl="1" indent="-571500">
              <a:tabLst>
                <a:tab pos="1030288" algn="l"/>
              </a:tabLst>
            </a:pPr>
            <a:r>
              <a:rPr lang="en-US" altLang="en-US" sz="2400" dirty="0" smtClean="0"/>
              <a:t>Any other Federal statutes and regulations identified in the Compliance Supplement</a:t>
            </a:r>
          </a:p>
          <a:p>
            <a:pPr marL="0" indent="0">
              <a:buNone/>
              <a:tabLst>
                <a:tab pos="1030288" algn="l"/>
              </a:tabLst>
            </a:pPr>
            <a:r>
              <a:rPr lang="en-US" altLang="en-US" sz="2400" dirty="0" smtClean="0"/>
              <a:t>(c)  Ensure funds, property, and other assets are safeguarded.</a:t>
            </a:r>
          </a:p>
          <a:p>
            <a:pPr>
              <a:tabLst>
                <a:tab pos="1030288" algn="l"/>
              </a:tabLst>
            </a:pPr>
            <a:endParaRPr lang="en-US" altLang="en-US" sz="2400" dirty="0" smtClean="0"/>
          </a:p>
        </p:txBody>
      </p:sp>
      <p:sp>
        <p:nvSpPr>
          <p:cNvPr id="22532" name="Slide Number Placeholder 3"/>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A9FA201-6852-4228-B0F2-D801EB0BA2C8}" type="slidenum">
              <a:rPr lang="en-US" altLang="en-US">
                <a:solidFill>
                  <a:srgbClr val="404040"/>
                </a:solidFill>
              </a:rPr>
              <a:pPr/>
              <a:t>15</a:t>
            </a:fld>
            <a:endParaRPr lang="en-US" altLang="en-US" dirty="0">
              <a:solidFill>
                <a:srgbClr val="404040"/>
              </a:solidFill>
            </a:endParaRPr>
          </a:p>
        </p:txBody>
      </p:sp>
      <p:sp>
        <p:nvSpPr>
          <p:cNvPr id="6" name="Text Placeholder 1"/>
          <p:cNvSpPr>
            <a:spLocks noGrp="1"/>
          </p:cNvSpPr>
          <p:nvPr>
            <p:ph type="body" sz="quarter" idx="12"/>
          </p:nvPr>
        </p:nvSpPr>
        <p:spPr bwMode="auto">
          <a:xfrm>
            <a:off x="1121979" y="36786"/>
            <a:ext cx="75438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Internal Control over</a:t>
            </a:r>
            <a:br>
              <a:rPr lang="en-US" altLang="en-US" dirty="0" smtClean="0"/>
            </a:br>
            <a:r>
              <a:rPr lang="en-US" altLang="en-US" dirty="0" smtClean="0"/>
              <a:t>Compliance Requirements (2)</a:t>
            </a:r>
          </a:p>
        </p:txBody>
      </p:sp>
      <p:cxnSp>
        <p:nvCxnSpPr>
          <p:cNvPr id="5" name="Straight Connector 4"/>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1068849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Placeholder 1"/>
          <p:cNvSpPr>
            <a:spLocks noGrp="1"/>
          </p:cNvSpPr>
          <p:nvPr>
            <p:ph type="body" sz="quarter" idx="12"/>
          </p:nvPr>
        </p:nvSpPr>
        <p:spPr bwMode="auto">
          <a:xfrm>
            <a:off x="228600" y="13138"/>
            <a:ext cx="8686800" cy="1282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spcBef>
                <a:spcPts val="0"/>
              </a:spcBef>
              <a:spcAft>
                <a:spcPts val="0"/>
              </a:spcAft>
            </a:pPr>
            <a:r>
              <a:rPr lang="en-US" altLang="en-US" dirty="0" smtClean="0"/>
              <a:t>Uniform Guidance </a:t>
            </a:r>
          </a:p>
          <a:p>
            <a:pPr>
              <a:spcBef>
                <a:spcPts val="0"/>
              </a:spcBef>
              <a:spcAft>
                <a:spcPts val="0"/>
              </a:spcAft>
            </a:pPr>
            <a:r>
              <a:rPr lang="en-US" altLang="en-US" dirty="0" smtClean="0"/>
              <a:t>Requirements</a:t>
            </a:r>
          </a:p>
        </p:txBody>
      </p:sp>
      <p:sp>
        <p:nvSpPr>
          <p:cNvPr id="23556"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F8C05D0-2086-4822-96B7-B2E1D715414E}" type="slidenum">
              <a:rPr lang="en-US" altLang="en-US">
                <a:solidFill>
                  <a:srgbClr val="404040"/>
                </a:solidFill>
              </a:rPr>
              <a:pPr/>
              <a:t>16</a:t>
            </a:fld>
            <a:endParaRPr lang="en-US" altLang="en-US" dirty="0">
              <a:solidFill>
                <a:srgbClr val="404040"/>
              </a:solidFill>
            </a:endParaRPr>
          </a:p>
        </p:txBody>
      </p:sp>
      <p:sp>
        <p:nvSpPr>
          <p:cNvPr id="5" name="Content Placeholder 2"/>
          <p:cNvSpPr txBox="1">
            <a:spLocks/>
          </p:cNvSpPr>
          <p:nvPr/>
        </p:nvSpPr>
        <p:spPr bwMode="auto">
          <a:xfrm>
            <a:off x="685800" y="1828800"/>
            <a:ext cx="7696200" cy="403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1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0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000">
                <a:solidFill>
                  <a:schemeClr val="tx1"/>
                </a:solidFill>
                <a:latin typeface="+mn-lt"/>
                <a:ea typeface="+mn-ea"/>
                <a:cs typeface="+mn-cs"/>
              </a:defRPr>
            </a:lvl5pPr>
            <a:lvl6pPr marL="2514600" indent="-228600" algn="l" rtl="0" fontAlgn="base">
              <a:spcBef>
                <a:spcPct val="20000"/>
              </a:spcBef>
              <a:spcAft>
                <a:spcPct val="0"/>
              </a:spcAft>
              <a:buFont typeface="Arial" pitchFamily="34" charset="0"/>
              <a:buChar char="»"/>
              <a:defRPr sz="1000">
                <a:solidFill>
                  <a:schemeClr val="tx1"/>
                </a:solidFill>
                <a:latin typeface="+mn-lt"/>
                <a:ea typeface="+mn-ea"/>
                <a:cs typeface="+mn-cs"/>
              </a:defRPr>
            </a:lvl6pPr>
            <a:lvl7pPr marL="2971800" indent="-228600" algn="l" rtl="0" fontAlgn="base">
              <a:spcBef>
                <a:spcPct val="20000"/>
              </a:spcBef>
              <a:spcAft>
                <a:spcPct val="0"/>
              </a:spcAft>
              <a:buFont typeface="Arial" pitchFamily="34" charset="0"/>
              <a:buChar char="»"/>
              <a:defRPr sz="1000">
                <a:solidFill>
                  <a:schemeClr val="tx1"/>
                </a:solidFill>
                <a:latin typeface="+mn-lt"/>
                <a:ea typeface="+mn-ea"/>
                <a:cs typeface="+mn-cs"/>
              </a:defRPr>
            </a:lvl7pPr>
            <a:lvl8pPr marL="3429000" indent="-228600" algn="l" rtl="0" fontAlgn="base">
              <a:spcBef>
                <a:spcPct val="20000"/>
              </a:spcBef>
              <a:spcAft>
                <a:spcPct val="0"/>
              </a:spcAft>
              <a:buFont typeface="Arial" pitchFamily="34" charset="0"/>
              <a:buChar char="»"/>
              <a:defRPr sz="1000">
                <a:solidFill>
                  <a:schemeClr val="tx1"/>
                </a:solidFill>
                <a:latin typeface="+mn-lt"/>
                <a:ea typeface="+mn-ea"/>
                <a:cs typeface="+mn-cs"/>
              </a:defRPr>
            </a:lvl8pPr>
            <a:lvl9pPr marL="3886200" indent="-228600" algn="l" rtl="0" fontAlgn="base">
              <a:spcBef>
                <a:spcPct val="20000"/>
              </a:spcBef>
              <a:spcAft>
                <a:spcPct val="0"/>
              </a:spcAft>
              <a:buFont typeface="Arial" pitchFamily="34" charset="0"/>
              <a:buChar char="»"/>
              <a:defRPr sz="1000">
                <a:solidFill>
                  <a:schemeClr val="tx1"/>
                </a:solidFill>
                <a:latin typeface="+mn-lt"/>
                <a:ea typeface="+mn-ea"/>
                <a:cs typeface="+mn-cs"/>
              </a:defRPr>
            </a:lvl9pPr>
          </a:lstStyle>
          <a:p>
            <a:pPr marL="0" indent="0">
              <a:spcBef>
                <a:spcPts val="600"/>
              </a:spcBef>
              <a:buFont typeface="Arial" panose="020B0604020202020204" pitchFamily="34" charset="0"/>
              <a:buNone/>
            </a:pPr>
            <a:r>
              <a:rPr lang="en-US" altLang="en-US" sz="2400" b="1" kern="0" dirty="0" smtClean="0">
                <a:solidFill>
                  <a:schemeClr val="tx2"/>
                </a:solidFill>
              </a:rPr>
              <a:t>200.303 Internal controls</a:t>
            </a:r>
            <a:endParaRPr lang="en-US" altLang="en-US" sz="2400" kern="0" dirty="0" smtClean="0">
              <a:solidFill>
                <a:schemeClr val="tx2"/>
              </a:solidFill>
            </a:endParaRPr>
          </a:p>
          <a:p>
            <a:pPr>
              <a:spcBef>
                <a:spcPts val="600"/>
              </a:spcBef>
              <a:buFont typeface="Arial" panose="020B0604020202020204" pitchFamily="34" charset="0"/>
              <a:buNone/>
            </a:pPr>
            <a:r>
              <a:rPr lang="en-US" altLang="en-US" sz="2400" b="1" kern="0" dirty="0" smtClean="0">
                <a:solidFill>
                  <a:schemeClr val="tx2"/>
                </a:solidFill>
              </a:rPr>
              <a:t>	</a:t>
            </a:r>
            <a:r>
              <a:rPr lang="en-US" altLang="en-US" sz="2400" kern="0" dirty="0" smtClean="0">
                <a:solidFill>
                  <a:schemeClr val="tx2"/>
                </a:solidFill>
              </a:rPr>
              <a:t>The non-Federal entity must:</a:t>
            </a:r>
          </a:p>
          <a:p>
            <a:pPr marL="457200" lvl="1" indent="0">
              <a:spcBef>
                <a:spcPts val="600"/>
              </a:spcBef>
              <a:buFont typeface="Arial" panose="020B0604020202020204" pitchFamily="34" charset="0"/>
              <a:buNone/>
            </a:pPr>
            <a:r>
              <a:rPr lang="en-US" altLang="en-US" sz="2400" kern="0" dirty="0" smtClean="0">
                <a:solidFill>
                  <a:schemeClr val="tx2"/>
                </a:solidFill>
              </a:rPr>
              <a:t>a</a:t>
            </a:r>
            <a:r>
              <a:rPr lang="en-US" altLang="en-US" sz="2200" kern="0" dirty="0" smtClean="0">
                <a:solidFill>
                  <a:schemeClr val="tx2"/>
                </a:solidFill>
              </a:rPr>
              <a:t>) Have effective internal controls over Federal awards that provide reasonable assurance</a:t>
            </a:r>
          </a:p>
          <a:p>
            <a:pPr marL="457200" lvl="1" indent="0">
              <a:spcBef>
                <a:spcPts val="600"/>
              </a:spcBef>
              <a:buFont typeface="Arial" panose="020B0604020202020204" pitchFamily="34" charset="0"/>
              <a:buNone/>
            </a:pPr>
            <a:r>
              <a:rPr lang="en-US" altLang="en-US" sz="2200" kern="0" dirty="0" smtClean="0">
                <a:solidFill>
                  <a:schemeClr val="tx2"/>
                </a:solidFill>
              </a:rPr>
              <a:t>b) Comply with Federal statutes, regulations, and the terms and conditions</a:t>
            </a:r>
          </a:p>
          <a:p>
            <a:pPr marL="457200" lvl="1" indent="0">
              <a:spcBef>
                <a:spcPts val="600"/>
              </a:spcBef>
              <a:buFont typeface="Arial" panose="020B0604020202020204" pitchFamily="34" charset="0"/>
              <a:buNone/>
            </a:pPr>
            <a:r>
              <a:rPr lang="en-US" altLang="en-US" sz="2200" kern="0" dirty="0" smtClean="0">
                <a:solidFill>
                  <a:schemeClr val="tx2"/>
                </a:solidFill>
              </a:rPr>
              <a:t>c) Evaluate and monitor compliance </a:t>
            </a:r>
          </a:p>
          <a:p>
            <a:pPr marL="457200" lvl="1" indent="0">
              <a:spcBef>
                <a:spcPts val="600"/>
              </a:spcBef>
              <a:buFont typeface="Arial" panose="020B0604020202020204" pitchFamily="34" charset="0"/>
              <a:buNone/>
            </a:pPr>
            <a:r>
              <a:rPr lang="en-US" altLang="en-US" sz="2200" kern="0" dirty="0" smtClean="0">
                <a:solidFill>
                  <a:schemeClr val="tx2"/>
                </a:solidFill>
              </a:rPr>
              <a:t>d) Take prompt action when instances of noncompliance are identified</a:t>
            </a:r>
          </a:p>
          <a:p>
            <a:pPr marL="457200" lvl="1" indent="0">
              <a:spcBef>
                <a:spcPts val="600"/>
              </a:spcBef>
              <a:buFont typeface="Arial" panose="020B0604020202020204" pitchFamily="34" charset="0"/>
              <a:buNone/>
            </a:pPr>
            <a:r>
              <a:rPr lang="en-US" altLang="en-US" sz="2200" kern="0" dirty="0" smtClean="0">
                <a:solidFill>
                  <a:schemeClr val="tx2"/>
                </a:solidFill>
              </a:rPr>
              <a:t>e) Safeguard protected personally identifiable information (PII) and other sensitive data.</a:t>
            </a:r>
          </a:p>
          <a:p>
            <a:pPr lvl="1">
              <a:spcBef>
                <a:spcPts val="600"/>
              </a:spcBef>
              <a:buFont typeface="Arial" panose="020B0604020202020204" pitchFamily="34" charset="0"/>
              <a:buNone/>
            </a:pPr>
            <a:endParaRPr lang="en-US" altLang="en-US" sz="2000" kern="0" dirty="0" smtClean="0"/>
          </a:p>
        </p:txBody>
      </p:sp>
      <p:cxnSp>
        <p:nvCxnSpPr>
          <p:cNvPr id="6" name="Straight Connector 5"/>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2958157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6"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F8C05D0-2086-4822-96B7-B2E1D715414E}" type="slidenum">
              <a:rPr lang="en-US" altLang="en-US">
                <a:solidFill>
                  <a:srgbClr val="404040"/>
                </a:solidFill>
              </a:rPr>
              <a:pPr/>
              <a:t>17</a:t>
            </a:fld>
            <a:endParaRPr lang="en-US" altLang="en-US" dirty="0">
              <a:solidFill>
                <a:srgbClr val="404040"/>
              </a:solidFill>
            </a:endParaRPr>
          </a:p>
        </p:txBody>
      </p:sp>
      <p:sp>
        <p:nvSpPr>
          <p:cNvPr id="6" name="Content Placeholder 2"/>
          <p:cNvSpPr>
            <a:spLocks noGrp="1"/>
          </p:cNvSpPr>
          <p:nvPr>
            <p:ph sz="quarter" idx="11"/>
          </p:nvPr>
        </p:nvSpPr>
        <p:spPr bwMode="auto">
          <a:xfrm>
            <a:off x="685800" y="1828800"/>
            <a:ext cx="76962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pPr marL="0" indent="0">
              <a:spcBef>
                <a:spcPts val="600"/>
              </a:spcBef>
              <a:buNone/>
            </a:pPr>
            <a:r>
              <a:rPr lang="en-US" altLang="en-US" sz="2400" b="1" dirty="0" smtClean="0"/>
              <a:t>200.303 Internal controls</a:t>
            </a:r>
            <a:endParaRPr lang="en-US" altLang="en-US" sz="2400" dirty="0" smtClean="0"/>
          </a:p>
          <a:p>
            <a:pPr>
              <a:spcBef>
                <a:spcPts val="600"/>
              </a:spcBef>
              <a:buFont typeface="Arial" panose="020B0604020202020204" pitchFamily="34" charset="0"/>
              <a:buNone/>
            </a:pPr>
            <a:r>
              <a:rPr lang="en-US" altLang="en-US" sz="2400" b="1" dirty="0" smtClean="0"/>
              <a:t>	</a:t>
            </a:r>
            <a:r>
              <a:rPr lang="en-US" altLang="en-US" sz="2400" dirty="0" smtClean="0"/>
              <a:t>The non-Federal entity must:</a:t>
            </a:r>
          </a:p>
          <a:p>
            <a:pPr marL="457200" lvl="1" indent="0">
              <a:spcBef>
                <a:spcPts val="600"/>
              </a:spcBef>
              <a:buNone/>
            </a:pPr>
            <a:r>
              <a:rPr lang="en-US" altLang="en-US" sz="2400" dirty="0" smtClean="0"/>
              <a:t>a</a:t>
            </a:r>
            <a:r>
              <a:rPr lang="en-US" altLang="en-US" sz="2200" dirty="0" smtClean="0"/>
              <a:t>) Have effective internal controls over Federal awards that provide reasonable assurance</a:t>
            </a:r>
          </a:p>
          <a:p>
            <a:pPr marL="457200" lvl="1" indent="0">
              <a:spcBef>
                <a:spcPts val="600"/>
              </a:spcBef>
              <a:buNone/>
            </a:pPr>
            <a:r>
              <a:rPr lang="en-US" altLang="en-US" sz="2200" dirty="0" smtClean="0"/>
              <a:t>b</a:t>
            </a:r>
            <a:r>
              <a:rPr lang="en-US" altLang="en-US" sz="2200" dirty="0"/>
              <a:t>) Comply with Federal statutes, regulations, and the terms and conditions</a:t>
            </a:r>
          </a:p>
          <a:p>
            <a:pPr marL="457200" lvl="1" indent="0">
              <a:spcBef>
                <a:spcPts val="600"/>
              </a:spcBef>
              <a:buNone/>
            </a:pPr>
            <a:r>
              <a:rPr lang="en-US" altLang="en-US" sz="2200" dirty="0"/>
              <a:t>c) Evaluate and monitor compliance </a:t>
            </a:r>
          </a:p>
          <a:p>
            <a:pPr marL="457200" lvl="1" indent="0">
              <a:spcBef>
                <a:spcPts val="600"/>
              </a:spcBef>
              <a:buNone/>
            </a:pPr>
            <a:r>
              <a:rPr lang="en-US" altLang="en-US" sz="2200" dirty="0"/>
              <a:t>d) Take prompt action when instances of noncompliance are identified</a:t>
            </a:r>
          </a:p>
          <a:p>
            <a:pPr marL="457200" lvl="1" indent="0">
              <a:spcBef>
                <a:spcPts val="600"/>
              </a:spcBef>
              <a:buNone/>
            </a:pPr>
            <a:r>
              <a:rPr lang="en-US" altLang="en-US" sz="2200" dirty="0"/>
              <a:t>e) Safeguard protected </a:t>
            </a:r>
            <a:r>
              <a:rPr lang="en-US" altLang="en-US" sz="2200" dirty="0" smtClean="0"/>
              <a:t>personally identifiable information </a:t>
            </a:r>
            <a:r>
              <a:rPr lang="en-US" altLang="en-US" sz="2200" dirty="0"/>
              <a:t>(PII</a:t>
            </a:r>
            <a:r>
              <a:rPr lang="en-US" altLang="en-US" sz="2200" dirty="0" smtClean="0"/>
              <a:t>) and other sensitive data.</a:t>
            </a:r>
            <a:endParaRPr lang="en-US" altLang="en-US" sz="2200" dirty="0"/>
          </a:p>
          <a:p>
            <a:pPr lvl="1">
              <a:spcBef>
                <a:spcPts val="600"/>
              </a:spcBef>
              <a:buFont typeface="Arial" panose="020B0604020202020204" pitchFamily="34" charset="0"/>
              <a:buNone/>
            </a:pPr>
            <a:endParaRPr lang="en-US" altLang="en-US" sz="2000" dirty="0" smtClean="0"/>
          </a:p>
        </p:txBody>
      </p:sp>
      <p:sp>
        <p:nvSpPr>
          <p:cNvPr id="7" name="Text Placeholder 1"/>
          <p:cNvSpPr>
            <a:spLocks noGrp="1"/>
          </p:cNvSpPr>
          <p:nvPr>
            <p:ph type="body" sz="quarter" idx="12"/>
          </p:nvPr>
        </p:nvSpPr>
        <p:spPr bwMode="auto">
          <a:xfrm>
            <a:off x="1066800" y="210312"/>
            <a:ext cx="7543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a:spcBef>
                <a:spcPts val="0"/>
              </a:spcBef>
            </a:pPr>
            <a:r>
              <a:rPr lang="en-US" altLang="en-US" dirty="0" smtClean="0"/>
              <a:t>Uniform Guidance </a:t>
            </a:r>
          </a:p>
          <a:p>
            <a:pPr>
              <a:spcBef>
                <a:spcPts val="0"/>
              </a:spcBef>
            </a:pPr>
            <a:r>
              <a:rPr lang="en-US" altLang="en-US" dirty="0" smtClean="0"/>
              <a:t>Requirements (2)</a:t>
            </a:r>
          </a:p>
        </p:txBody>
      </p:sp>
      <p:cxnSp>
        <p:nvCxnSpPr>
          <p:cNvPr id="5" name="Straight Connector 4"/>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4234155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INTERNAL CONTROL FRAMEWORK</a:t>
            </a:r>
            <a:r>
              <a:rPr lang="en-US" kern="0" dirty="0"/>
              <a:t/>
            </a:r>
            <a:br>
              <a:rPr lang="en-US" kern="0" dirty="0"/>
            </a:b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18</a:t>
            </a:fld>
            <a:endParaRPr lang="en-US"/>
          </a:p>
        </p:txBody>
      </p:sp>
    </p:spTree>
    <p:extLst>
      <p:ext uri="{BB962C8B-B14F-4D97-AF65-F5344CB8AC3E}">
        <p14:creationId xmlns:p14="http://schemas.microsoft.com/office/powerpoint/2010/main" val="215641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1143000" y="5791200"/>
            <a:ext cx="6610350" cy="336550"/>
          </a:xfrm>
          <a:prstGeom prst="rect">
            <a:avLst/>
          </a:prstGeom>
          <a:noFill/>
          <a:ln w="9525">
            <a:noFill/>
            <a:miter lim="800000"/>
            <a:headEnd/>
            <a:tailEnd/>
          </a:ln>
        </p:spPr>
        <p:txBody>
          <a:bodyPr wrap="none">
            <a:spAutoFit/>
          </a:bodyPr>
          <a:lstStyle/>
          <a:p>
            <a:pPr eaLnBrk="1" hangingPunct="1"/>
            <a:r>
              <a:rPr lang="en-US" altLang="en-US" sz="1600" b="1" dirty="0"/>
              <a:t>* </a:t>
            </a:r>
            <a:r>
              <a:rPr lang="en-US" altLang="en-US" sz="1600" dirty="0"/>
              <a:t>Committee of Sponsoring Organizations of the Treadway Commission</a:t>
            </a:r>
          </a:p>
        </p:txBody>
      </p:sp>
      <p:sp>
        <p:nvSpPr>
          <p:cNvPr id="27651" name="Text Box 4"/>
          <p:cNvSpPr txBox="1">
            <a:spLocks noChangeArrowheads="1"/>
          </p:cNvSpPr>
          <p:nvPr/>
        </p:nvSpPr>
        <p:spPr bwMode="auto">
          <a:xfrm>
            <a:off x="1143000" y="1752600"/>
            <a:ext cx="6781800" cy="366713"/>
          </a:xfrm>
          <a:prstGeom prst="rect">
            <a:avLst/>
          </a:prstGeom>
          <a:noFill/>
          <a:ln w="9525">
            <a:noFill/>
            <a:miter lim="800000"/>
            <a:headEnd/>
            <a:tailEnd/>
          </a:ln>
        </p:spPr>
        <p:txBody>
          <a:bodyPr>
            <a:spAutoFit/>
          </a:bodyPr>
          <a:lstStyle/>
          <a:p>
            <a:pPr algn="ctr" eaLnBrk="1" hangingPunct="1"/>
            <a:endParaRPr lang="en-US" altLang="en-US" dirty="0"/>
          </a:p>
        </p:txBody>
      </p:sp>
      <p:sp>
        <p:nvSpPr>
          <p:cNvPr id="27652" name="Content Placeholder 1"/>
          <p:cNvSpPr>
            <a:spLocks noGrp="1"/>
          </p:cNvSpPr>
          <p:nvPr>
            <p:ph sz="quarter" idx="11"/>
          </p:nvPr>
        </p:nvSpPr>
        <p:spPr bwMode="auto">
          <a:xfrm>
            <a:off x="914400" y="1828800"/>
            <a:ext cx="7696200" cy="3276600"/>
          </a:xfrm>
          <a:noFill/>
          <a:ln>
            <a:miter lim="800000"/>
            <a:headEnd/>
            <a:tailEnd/>
          </a:ln>
        </p:spPr>
        <p:txBody>
          <a:bodyPr vert="horz" wrap="square" lIns="91440" tIns="45720" rIns="91440" bIns="45720" numCol="1" anchor="t" anchorCtr="0" compatLnSpc="1">
            <a:prstTxWarp prst="textNoShape">
              <a:avLst/>
            </a:prstTxWarp>
            <a:normAutofit fontScale="92500"/>
          </a:bodyPr>
          <a:lstStyle/>
          <a:p>
            <a:r>
              <a:rPr lang="en-US" altLang="en-US" dirty="0" smtClean="0"/>
              <a:t>Internal control is a process: </a:t>
            </a:r>
          </a:p>
          <a:p>
            <a:pPr marL="365760" indent="-365760">
              <a:spcBef>
                <a:spcPts val="600"/>
              </a:spcBef>
              <a:buFont typeface="Arial" pitchFamily="34" charset="0"/>
              <a:buChar char="•"/>
            </a:pPr>
            <a:r>
              <a:rPr lang="en-US" altLang="en-US" dirty="0"/>
              <a:t>E</a:t>
            </a:r>
            <a:r>
              <a:rPr lang="en-US" altLang="en-US" dirty="0" smtClean="0"/>
              <a:t>ffected by an entity’s board of directors, management, other personnel</a:t>
            </a:r>
          </a:p>
          <a:p>
            <a:pPr marL="365760" indent="-365760">
              <a:spcBef>
                <a:spcPts val="600"/>
              </a:spcBef>
              <a:buFont typeface="Arial" pitchFamily="34" charset="0"/>
              <a:buChar char="•"/>
            </a:pPr>
            <a:r>
              <a:rPr lang="en-US" altLang="en-US" dirty="0"/>
              <a:t>D</a:t>
            </a:r>
            <a:r>
              <a:rPr lang="en-US" altLang="en-US" dirty="0" smtClean="0"/>
              <a:t>esigned to provide reasonable assurance regarding the achievement of objectives relating to operations, reporting and compliance.</a:t>
            </a:r>
          </a:p>
          <a:p>
            <a:endParaRPr lang="en-US" dirty="0" smtClean="0"/>
          </a:p>
        </p:txBody>
      </p:sp>
      <p:sp>
        <p:nvSpPr>
          <p:cNvPr id="27653" name="Text Placeholder 2"/>
          <p:cNvSpPr>
            <a:spLocks noGrp="1"/>
          </p:cNvSpPr>
          <p:nvPr>
            <p:ph type="body" sz="quarter" idx="12"/>
          </p:nvPr>
        </p:nvSpPr>
        <p:spPr bwMode="auto">
          <a:xfrm>
            <a:off x="1143000" y="10510"/>
            <a:ext cx="7543800" cy="1143000"/>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r>
              <a:rPr lang="en-US" dirty="0" smtClean="0"/>
              <a:t>The COSO* </a:t>
            </a:r>
            <a:br>
              <a:rPr lang="en-US" dirty="0" smtClean="0"/>
            </a:br>
            <a:r>
              <a:rPr lang="en-US" dirty="0" smtClean="0"/>
              <a:t>View of Internal Control</a:t>
            </a:r>
          </a:p>
        </p:txBody>
      </p:sp>
      <p:sp>
        <p:nvSpPr>
          <p:cNvPr id="27654" name="Slide Number Placeholder 3"/>
          <p:cNvSpPr>
            <a:spLocks noGrp="1"/>
          </p:cNvSpPr>
          <p:nvPr>
            <p:ph type="sldNum" sz="quarter" idx="13"/>
          </p:nvPr>
        </p:nvSpPr>
        <p:spPr bwMode="auto">
          <a:noFill/>
          <a:ln>
            <a:miter lim="800000"/>
            <a:headEnd/>
            <a:tailEnd/>
          </a:ln>
        </p:spPr>
        <p:txBody>
          <a:bodyPr/>
          <a:lstStyle/>
          <a:p>
            <a:fld id="{8A700C29-7C98-43A2-B254-1A43C5147825}" type="slidenum">
              <a:rPr lang="en-US"/>
              <a:pPr/>
              <a:t>19</a:t>
            </a:fld>
            <a:endParaRPr lang="en-US" dirty="0"/>
          </a:p>
        </p:txBody>
      </p:sp>
      <p:cxnSp>
        <p:nvCxnSpPr>
          <p:cNvPr id="7" name="Straight Connector 6"/>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243397108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
        <p:nvSpPr>
          <p:cNvPr id="2" name="Title 1"/>
          <p:cNvSpPr>
            <a:spLocks noGrp="1"/>
          </p:cNvSpPr>
          <p:nvPr>
            <p:ph type="title"/>
          </p:nvPr>
        </p:nvSpPr>
        <p:spPr/>
        <p:txBody>
          <a:bodyPr/>
          <a:lstStyle/>
          <a:p>
            <a:r>
              <a:rPr lang="en-US" dirty="0" smtClean="0"/>
              <a:t>Where are you?</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8" name="TextBox 7"/>
          <p:cNvSpPr txBox="1"/>
          <p:nvPr/>
        </p:nvSpPr>
        <p:spPr>
          <a:xfrm>
            <a:off x="1371600" y="685800"/>
            <a:ext cx="6324600" cy="338554"/>
          </a:xfrm>
          <a:prstGeom prst="rect">
            <a:avLst/>
          </a:prstGeom>
          <a:noFill/>
        </p:spPr>
        <p:txBody>
          <a:bodyPr wrap="square" rtlCol="0">
            <a:spAutoFit/>
          </a:bodyPr>
          <a:lstStyle/>
          <a:p>
            <a:pPr algn="ctr"/>
            <a:r>
              <a:rPr lang="en-US" sz="1600" b="1" i="1" dirty="0" smtClean="0">
                <a:solidFill>
                  <a:schemeClr val="bg1"/>
                </a:solidFill>
                <a:latin typeface="Arial" pitchFamily="34" charset="0"/>
                <a:cs typeface="Arial" pitchFamily="34" charset="0"/>
              </a:rPr>
              <a:t>Enter your location in the Chat window – lower left of screen</a:t>
            </a:r>
            <a:endParaRPr lang="en-US" sz="1600" b="1" i="1" dirty="0">
              <a:solidFill>
                <a:schemeClr val="bg1"/>
              </a:solidFill>
              <a:latin typeface="Arial" pitchFamily="34" charset="0"/>
              <a:cs typeface="Arial" pitchFamily="34" charset="0"/>
            </a:endParaRPr>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531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ext Placeholder 2"/>
          <p:cNvSpPr>
            <a:spLocks noGrp="1"/>
          </p:cNvSpPr>
          <p:nvPr>
            <p:ph type="body" sz="quarter" idx="12"/>
          </p:nvPr>
        </p:nvSpPr>
        <p:spPr bwMode="auto">
          <a:xfrm>
            <a:off x="1137745" y="0"/>
            <a:ext cx="7543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altLang="en-US" sz="3200" dirty="0" smtClean="0"/>
              <a:t>Internal Control Framework…</a:t>
            </a:r>
            <a:br>
              <a:rPr lang="en-US" altLang="en-US" sz="3200" dirty="0" smtClean="0"/>
            </a:br>
            <a:r>
              <a:rPr lang="en-US" altLang="en-US" sz="3200" dirty="0" smtClean="0"/>
              <a:t>Five Inter-Related Components</a:t>
            </a:r>
          </a:p>
        </p:txBody>
      </p:sp>
      <p:sp>
        <p:nvSpPr>
          <p:cNvPr id="38915" name="Rectangle 3"/>
          <p:cNvSpPr>
            <a:spLocks noChangeArrowheads="1"/>
          </p:cNvSpPr>
          <p:nvPr/>
        </p:nvSpPr>
        <p:spPr bwMode="auto">
          <a:xfrm>
            <a:off x="635000" y="1812925"/>
            <a:ext cx="17399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latin typeface="Calibri" panose="020F0502020204030204" pitchFamily="34" charset="0"/>
            </a:endParaRPr>
          </a:p>
        </p:txBody>
      </p:sp>
      <p:graphicFrame>
        <p:nvGraphicFramePr>
          <p:cNvPr id="7" name="Diagram 6"/>
          <p:cNvGraphicFramePr/>
          <p:nvPr>
            <p:extLst>
              <p:ext uri="{D42A27DB-BD31-4B8C-83A1-F6EECF244321}">
                <p14:modId xmlns:p14="http://schemas.microsoft.com/office/powerpoint/2010/main" val="2141371809"/>
              </p:ext>
            </p:extLst>
          </p:nvPr>
        </p:nvGraphicFramePr>
        <p:xfrm>
          <a:off x="381000" y="1524001"/>
          <a:ext cx="8458201" cy="4838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7" name="Slide Number Placeholder 3"/>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EC174AA-8256-4C4B-BE45-3832E8DCAE3B}" type="slidenum">
              <a:rPr lang="en-US" altLang="en-US">
                <a:solidFill>
                  <a:srgbClr val="404040"/>
                </a:solidFill>
              </a:rPr>
              <a:pPr/>
              <a:t>20</a:t>
            </a:fld>
            <a:endParaRPr lang="en-US" altLang="en-US" dirty="0">
              <a:solidFill>
                <a:srgbClr val="404040"/>
              </a:solidFill>
            </a:endParaRPr>
          </a:p>
        </p:txBody>
      </p:sp>
      <p:cxnSp>
        <p:nvCxnSpPr>
          <p:cNvPr id="6" name="Straight Connector 5"/>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2240212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3"/>
          <p:cNvSpPr>
            <a:spLocks noGrp="1" noChangeArrowheads="1"/>
          </p:cNvSpPr>
          <p:nvPr>
            <p:ph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spcAft>
                <a:spcPts val="600"/>
              </a:spcAft>
            </a:pPr>
            <a:r>
              <a:rPr lang="en-US" altLang="en-US" sz="2400" dirty="0" smtClean="0"/>
              <a:t>Foundation for all other standards of internal control.</a:t>
            </a:r>
          </a:p>
          <a:p>
            <a:pPr>
              <a:spcBef>
                <a:spcPts val="600"/>
              </a:spcBef>
              <a:spcAft>
                <a:spcPts val="600"/>
              </a:spcAft>
            </a:pPr>
            <a:r>
              <a:rPr lang="en-US" altLang="en-US" sz="2400" dirty="0" smtClean="0"/>
              <a:t>Pervasive influence on all the decisions and activities of an organization.</a:t>
            </a:r>
          </a:p>
          <a:p>
            <a:pPr>
              <a:spcBef>
                <a:spcPts val="600"/>
              </a:spcBef>
              <a:spcAft>
                <a:spcPts val="600"/>
              </a:spcAft>
            </a:pPr>
            <a:r>
              <a:rPr lang="en-US" altLang="en-US" sz="2400" dirty="0" smtClean="0"/>
              <a:t>Effective organizations set a positive “</a:t>
            </a:r>
            <a:r>
              <a:rPr lang="en-US" altLang="en-US" sz="2400" b="1" dirty="0" smtClean="0"/>
              <a:t>tone at </a:t>
            </a:r>
            <a:br>
              <a:rPr lang="en-US" altLang="en-US" sz="2400" b="1" dirty="0" smtClean="0"/>
            </a:br>
            <a:r>
              <a:rPr lang="en-US" altLang="en-US" sz="2400" b="1" dirty="0" smtClean="0"/>
              <a:t>the top</a:t>
            </a:r>
            <a:r>
              <a:rPr lang="en-US" altLang="en-US" sz="2400" dirty="0" smtClean="0"/>
              <a:t>”.</a:t>
            </a:r>
          </a:p>
          <a:p>
            <a:pPr>
              <a:spcBef>
                <a:spcPts val="600"/>
              </a:spcBef>
              <a:spcAft>
                <a:spcPts val="600"/>
              </a:spcAft>
            </a:pPr>
            <a:r>
              <a:rPr lang="en-US" altLang="en-US" sz="2400" dirty="0" smtClean="0"/>
              <a:t>Factors include the integrity, ethical values and competence of employees, and, management’s philosophy &amp; operating style.</a:t>
            </a:r>
          </a:p>
        </p:txBody>
      </p:sp>
      <p:sp>
        <p:nvSpPr>
          <p:cNvPr id="39939" name="Text Placeholder 1"/>
          <p:cNvSpPr>
            <a:spLocks noGrp="1"/>
          </p:cNvSpPr>
          <p:nvPr>
            <p:ph type="body" sz="quarter" idx="12"/>
          </p:nvPr>
        </p:nvSpPr>
        <p:spPr bwMode="auto">
          <a:xfrm>
            <a:off x="1121979" y="304800"/>
            <a:ext cx="7543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 (1) Control Environment</a:t>
            </a:r>
          </a:p>
        </p:txBody>
      </p:sp>
      <p:sp>
        <p:nvSpPr>
          <p:cNvPr id="39940"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097D759-5C1F-4D73-BDDC-910A25468BBA}" type="slidenum">
              <a:rPr lang="en-US" altLang="en-US">
                <a:solidFill>
                  <a:srgbClr val="404040"/>
                </a:solidFill>
              </a:rPr>
              <a:pPr/>
              <a:t>21</a:t>
            </a:fld>
            <a:endParaRPr lang="en-US" altLang="en-US" dirty="0">
              <a:solidFill>
                <a:srgbClr val="404040"/>
              </a:solidFill>
            </a:endParaRPr>
          </a:p>
        </p:txBody>
      </p:sp>
      <p:cxnSp>
        <p:nvCxnSpPr>
          <p:cNvPr id="5" name="Straight Connector 4"/>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3749224307"/>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3"/>
          <p:cNvSpPr>
            <a:spLocks noGrp="1" noChangeArrowheads="1"/>
          </p:cNvSpPr>
          <p:nvPr>
            <p:ph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spcAft>
                <a:spcPts val="600"/>
              </a:spcAft>
            </a:pPr>
            <a:r>
              <a:rPr lang="en-US" altLang="en-US" sz="2400" dirty="0" smtClean="0"/>
              <a:t>Risks are internal and external events that threaten the accomplishment of objectives.</a:t>
            </a:r>
          </a:p>
          <a:p>
            <a:pPr>
              <a:spcBef>
                <a:spcPts val="600"/>
              </a:spcBef>
              <a:spcAft>
                <a:spcPts val="600"/>
              </a:spcAft>
            </a:pPr>
            <a:r>
              <a:rPr lang="en-US" altLang="en-US" sz="2400" dirty="0" smtClean="0"/>
              <a:t>Risk assessment is the process of identifying, evaluating, and deciding how to mitigate them… </a:t>
            </a:r>
          </a:p>
          <a:p>
            <a:pPr lvl="1">
              <a:spcBef>
                <a:spcPts val="600"/>
              </a:spcBef>
              <a:spcAft>
                <a:spcPts val="600"/>
              </a:spcAft>
              <a:buSzPct val="70000"/>
            </a:pPr>
            <a:r>
              <a:rPr lang="en-US" altLang="en-US" sz="2400" i="1" dirty="0" smtClean="0"/>
              <a:t>What is the likelihood of the event occurring? </a:t>
            </a:r>
          </a:p>
          <a:p>
            <a:pPr lvl="1">
              <a:spcBef>
                <a:spcPts val="600"/>
              </a:spcBef>
              <a:spcAft>
                <a:spcPts val="600"/>
              </a:spcAft>
              <a:buSzPct val="70000"/>
            </a:pPr>
            <a:r>
              <a:rPr lang="en-US" altLang="en-US" sz="2400" i="1" dirty="0" smtClean="0"/>
              <a:t>What would be the impact if it were to occur? </a:t>
            </a:r>
          </a:p>
          <a:p>
            <a:pPr lvl="1">
              <a:spcBef>
                <a:spcPts val="600"/>
              </a:spcBef>
              <a:spcAft>
                <a:spcPts val="600"/>
              </a:spcAft>
              <a:buSzPct val="70000"/>
            </a:pPr>
            <a:r>
              <a:rPr lang="en-US" altLang="en-US" sz="2400" i="1" dirty="0" smtClean="0"/>
              <a:t>What can we do to prevent or reduce the risk?</a:t>
            </a:r>
          </a:p>
          <a:p>
            <a:pPr lvl="1">
              <a:spcBef>
                <a:spcPts val="600"/>
              </a:spcBef>
              <a:spcAft>
                <a:spcPts val="600"/>
              </a:spcAft>
              <a:buSzPct val="70000"/>
            </a:pPr>
            <a:r>
              <a:rPr lang="en-US" altLang="en-US" sz="2400" i="1" dirty="0" smtClean="0"/>
              <a:t>What is the vulnerability or likelihood of loss? </a:t>
            </a:r>
          </a:p>
          <a:p>
            <a:pPr>
              <a:spcBef>
                <a:spcPts val="600"/>
              </a:spcBef>
              <a:spcAft>
                <a:spcPts val="600"/>
              </a:spcAft>
              <a:buSzPct val="70000"/>
            </a:pPr>
            <a:endParaRPr lang="en-US" altLang="en-US" sz="2400" i="1" dirty="0" smtClean="0"/>
          </a:p>
        </p:txBody>
      </p:sp>
      <p:sp>
        <p:nvSpPr>
          <p:cNvPr id="40963" name="Text Placeholder 1"/>
          <p:cNvSpPr>
            <a:spLocks noGrp="1"/>
          </p:cNvSpPr>
          <p:nvPr>
            <p:ph type="body" sz="quarter" idx="12"/>
          </p:nvPr>
        </p:nvSpPr>
        <p:spPr bwMode="auto">
          <a:xfrm>
            <a:off x="1143000" y="381000"/>
            <a:ext cx="7543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 (2) Risk Assessment</a:t>
            </a:r>
          </a:p>
        </p:txBody>
      </p:sp>
      <p:sp>
        <p:nvSpPr>
          <p:cNvPr id="40964"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34FBF58-42F1-4B68-AF2A-FB099B8D18BA}" type="slidenum">
              <a:rPr lang="en-US" altLang="en-US">
                <a:solidFill>
                  <a:srgbClr val="404040"/>
                </a:solidFill>
              </a:rPr>
              <a:pPr/>
              <a:t>22</a:t>
            </a:fld>
            <a:endParaRPr lang="en-US" altLang="en-US" dirty="0">
              <a:solidFill>
                <a:srgbClr val="404040"/>
              </a:solidFill>
            </a:endParaRPr>
          </a:p>
        </p:txBody>
      </p:sp>
      <p:cxnSp>
        <p:nvCxnSpPr>
          <p:cNvPr id="5" name="Straight Connector 4"/>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251726550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1986" name="Rectangle 3"/>
          <p:cNvSpPr>
            <a:spLocks noGrp="1" noChangeArrowheads="1"/>
          </p:cNvSpPr>
          <p:nvPr>
            <p:ph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spcAft>
                <a:spcPts val="600"/>
              </a:spcAft>
            </a:pPr>
            <a:r>
              <a:rPr lang="en-US" altLang="en-US" sz="2400" dirty="0" smtClean="0"/>
              <a:t>Risks are internal and external events that threaten the accomplishment of objectives.</a:t>
            </a:r>
          </a:p>
          <a:p>
            <a:pPr>
              <a:spcBef>
                <a:spcPts val="600"/>
              </a:spcBef>
              <a:spcAft>
                <a:spcPts val="600"/>
              </a:spcAft>
            </a:pPr>
            <a:r>
              <a:rPr lang="en-US" altLang="en-US" sz="2400" dirty="0" smtClean="0"/>
              <a:t>Risk assessment is the process of identifying, evaluating, and deciding how to mitigate them… </a:t>
            </a:r>
          </a:p>
          <a:p>
            <a:pPr lvl="1">
              <a:spcBef>
                <a:spcPts val="600"/>
              </a:spcBef>
              <a:spcAft>
                <a:spcPts val="600"/>
              </a:spcAft>
              <a:buSzPct val="70000"/>
            </a:pPr>
            <a:r>
              <a:rPr lang="en-US" altLang="en-US" sz="2400" i="1" dirty="0" smtClean="0"/>
              <a:t>What is the likelihood of the event occurring? </a:t>
            </a:r>
          </a:p>
          <a:p>
            <a:pPr lvl="1">
              <a:spcBef>
                <a:spcPts val="600"/>
              </a:spcBef>
              <a:spcAft>
                <a:spcPts val="600"/>
              </a:spcAft>
              <a:buSzPct val="70000"/>
            </a:pPr>
            <a:r>
              <a:rPr lang="en-US" altLang="en-US" sz="2400" i="1" dirty="0" smtClean="0"/>
              <a:t>What would be the impact if it were to occur? </a:t>
            </a:r>
          </a:p>
          <a:p>
            <a:pPr lvl="1">
              <a:spcBef>
                <a:spcPts val="600"/>
              </a:spcBef>
              <a:spcAft>
                <a:spcPts val="600"/>
              </a:spcAft>
              <a:buSzPct val="70000"/>
            </a:pPr>
            <a:r>
              <a:rPr lang="en-US" altLang="en-US" sz="2400" i="1" dirty="0" smtClean="0"/>
              <a:t>What can we do to prevent or reduce the risk?</a:t>
            </a:r>
          </a:p>
          <a:p>
            <a:pPr lvl="1">
              <a:spcBef>
                <a:spcPts val="600"/>
              </a:spcBef>
              <a:spcAft>
                <a:spcPts val="600"/>
              </a:spcAft>
              <a:buSzPct val="70000"/>
            </a:pPr>
            <a:r>
              <a:rPr lang="en-US" altLang="en-US" sz="2400" i="1" dirty="0"/>
              <a:t>What is the vulnerability or likelihood of loss? </a:t>
            </a:r>
          </a:p>
          <a:p>
            <a:pPr lvl="1">
              <a:spcBef>
                <a:spcPts val="600"/>
              </a:spcBef>
              <a:spcAft>
                <a:spcPts val="600"/>
              </a:spcAft>
              <a:buSzPct val="70000"/>
            </a:pPr>
            <a:endParaRPr lang="en-US" altLang="en-US" sz="2400" i="1" dirty="0" smtClean="0"/>
          </a:p>
          <a:p>
            <a:pPr>
              <a:spcBef>
                <a:spcPts val="600"/>
              </a:spcBef>
              <a:spcAft>
                <a:spcPts val="600"/>
              </a:spcAft>
              <a:buSzPct val="70000"/>
            </a:pPr>
            <a:endParaRPr lang="en-US" altLang="en-US" sz="2400" i="1" dirty="0" smtClean="0"/>
          </a:p>
        </p:txBody>
      </p:sp>
      <p:sp>
        <p:nvSpPr>
          <p:cNvPr id="41987" name="Text Placeholder 1"/>
          <p:cNvSpPr>
            <a:spLocks noGrp="1"/>
          </p:cNvSpPr>
          <p:nvPr>
            <p:ph type="body" sz="quarter" idx="12"/>
          </p:nvPr>
        </p:nvSpPr>
        <p:spPr bwMode="auto">
          <a:xfrm>
            <a:off x="1066800" y="228600"/>
            <a:ext cx="7543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 (2) Risk Assessment</a:t>
            </a:r>
          </a:p>
        </p:txBody>
      </p:sp>
      <p:sp>
        <p:nvSpPr>
          <p:cNvPr id="41988"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CEEB47B-52CA-4D68-9C14-69872F2CA179}" type="slidenum">
              <a:rPr lang="en-US" altLang="en-US">
                <a:solidFill>
                  <a:srgbClr val="404040"/>
                </a:solidFill>
              </a:rPr>
              <a:pPr/>
              <a:t>23</a:t>
            </a:fld>
            <a:endParaRPr lang="en-US" altLang="en-US" dirty="0">
              <a:solidFill>
                <a:srgbClr val="404040"/>
              </a:solidFill>
            </a:endParaRPr>
          </a:p>
        </p:txBody>
      </p:sp>
      <p:cxnSp>
        <p:nvCxnSpPr>
          <p:cNvPr id="5" name="Straight Connector 4"/>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419170811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3"/>
          <p:cNvSpPr>
            <a:spLocks noGrp="1" noChangeArrowheads="1"/>
          </p:cNvSpPr>
          <p:nvPr>
            <p:ph sz="quarter" idx="11"/>
          </p:nvPr>
        </p:nvSpPr>
        <p:spPr bwMode="auto">
          <a:xfrm>
            <a:off x="914400" y="1828800"/>
            <a:ext cx="76962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600"/>
              </a:spcBef>
              <a:spcAft>
                <a:spcPts val="600"/>
              </a:spcAft>
              <a:buNone/>
            </a:pPr>
            <a:r>
              <a:rPr lang="en-US" altLang="en-US" sz="2400" b="1" dirty="0" smtClean="0"/>
              <a:t>200.313 Equipment</a:t>
            </a:r>
          </a:p>
          <a:p>
            <a:pPr>
              <a:spcBef>
                <a:spcPts val="300"/>
              </a:spcBef>
              <a:spcAft>
                <a:spcPts val="600"/>
              </a:spcAft>
            </a:pPr>
            <a:r>
              <a:rPr lang="en-US" altLang="en-US" sz="2400" dirty="0" smtClean="0"/>
              <a:t>Secure and restrict access </a:t>
            </a:r>
            <a:r>
              <a:rPr lang="en-US" altLang="en-US" sz="2400" dirty="0"/>
              <a:t>to </a:t>
            </a:r>
            <a:r>
              <a:rPr lang="en-US" altLang="en-US" sz="2400" dirty="0" smtClean="0"/>
              <a:t>equipment to </a:t>
            </a:r>
            <a:r>
              <a:rPr lang="en-US" altLang="en-US" sz="2400" dirty="0"/>
              <a:t>reduce the risk of loss or unauthorized use</a:t>
            </a:r>
            <a:r>
              <a:rPr lang="en-US" altLang="en-US" sz="2400" dirty="0" smtClean="0"/>
              <a:t>. </a:t>
            </a:r>
          </a:p>
          <a:p>
            <a:pPr>
              <a:spcBef>
                <a:spcPts val="300"/>
              </a:spcBef>
              <a:spcAft>
                <a:spcPts val="600"/>
              </a:spcAft>
            </a:pPr>
            <a:r>
              <a:rPr lang="en-US" altLang="en-US" sz="2400" dirty="0" smtClean="0"/>
              <a:t>Perform periodic physical inventories to verify existence, quantities, location, condition, and utilization.</a:t>
            </a:r>
          </a:p>
          <a:p>
            <a:pPr>
              <a:spcBef>
                <a:spcPts val="300"/>
              </a:spcBef>
              <a:spcAft>
                <a:spcPts val="600"/>
              </a:spcAft>
            </a:pPr>
            <a:r>
              <a:rPr lang="en-US" altLang="en-US" sz="2400" dirty="0" smtClean="0"/>
              <a:t>Base the level of security on the </a:t>
            </a:r>
            <a:r>
              <a:rPr lang="en-US" altLang="en-US" sz="2400" u="sng" dirty="0" smtClean="0"/>
              <a:t>vulnerability</a:t>
            </a:r>
            <a:r>
              <a:rPr lang="en-US" altLang="en-US" sz="2400" dirty="0" smtClean="0"/>
              <a:t> of items being secured, the likelihood of loss, and the potential impact should a loss occur.</a:t>
            </a:r>
          </a:p>
          <a:p>
            <a:pPr marL="0" lvl="1" indent="0" algn="ctr">
              <a:spcBef>
                <a:spcPts val="600"/>
              </a:spcBef>
              <a:spcAft>
                <a:spcPts val="600"/>
              </a:spcAft>
              <a:buNone/>
            </a:pPr>
            <a:r>
              <a:rPr lang="en-US" altLang="en-US" sz="2000" i="1" dirty="0" smtClean="0"/>
              <a:t>These principles apply to other assets as well: cash</a:t>
            </a:r>
            <a:r>
              <a:rPr lang="en-US" altLang="en-US" sz="2000" i="1" dirty="0"/>
              <a:t>, credit cards, </a:t>
            </a:r>
            <a:r>
              <a:rPr lang="en-US" altLang="en-US" sz="2000" i="1" dirty="0" smtClean="0"/>
              <a:t>laptops, supplies, etc</a:t>
            </a:r>
            <a:r>
              <a:rPr lang="en-US" altLang="en-US" sz="2200" i="1" dirty="0" smtClean="0"/>
              <a:t>.</a:t>
            </a:r>
            <a:endParaRPr lang="en-US" altLang="en-US" sz="2200" i="1" dirty="0"/>
          </a:p>
          <a:p>
            <a:pPr>
              <a:spcBef>
                <a:spcPts val="600"/>
              </a:spcBef>
              <a:spcAft>
                <a:spcPts val="600"/>
              </a:spcAft>
            </a:pPr>
            <a:endParaRPr lang="en-US" altLang="en-US" sz="2400" dirty="0" smtClean="0"/>
          </a:p>
        </p:txBody>
      </p:sp>
      <p:sp>
        <p:nvSpPr>
          <p:cNvPr id="54275" name="Text Placeholder 1"/>
          <p:cNvSpPr>
            <a:spLocks noGrp="1"/>
          </p:cNvSpPr>
          <p:nvPr>
            <p:ph type="body" sz="quarter" idx="12"/>
          </p:nvPr>
        </p:nvSpPr>
        <p:spPr bwMode="auto">
          <a:xfrm>
            <a:off x="1066800" y="210312"/>
            <a:ext cx="7543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r>
              <a:rPr lang="en-US" altLang="en-US" dirty="0" smtClean="0"/>
              <a:t> (2) Risk Assessment for Equipment</a:t>
            </a:r>
          </a:p>
        </p:txBody>
      </p:sp>
      <p:sp>
        <p:nvSpPr>
          <p:cNvPr id="54276"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1801014-805F-4140-8F3B-8145FFDFDB19}" type="slidenum">
              <a:rPr lang="en-US" altLang="en-US">
                <a:solidFill>
                  <a:srgbClr val="404040"/>
                </a:solidFill>
              </a:rPr>
              <a:pPr/>
              <a:t>24</a:t>
            </a:fld>
            <a:endParaRPr lang="en-US" altLang="en-US" dirty="0">
              <a:solidFill>
                <a:srgbClr val="404040"/>
              </a:solidFill>
            </a:endParaRPr>
          </a:p>
        </p:txBody>
      </p:sp>
      <p:cxnSp>
        <p:nvCxnSpPr>
          <p:cNvPr id="5" name="Straight Connector 4"/>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137660969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3"/>
          <p:cNvSpPr>
            <a:spLocks noGrp="1" noChangeArrowheads="1"/>
          </p:cNvSpPr>
          <p:nvPr>
            <p:ph sz="quarter" idx="11"/>
          </p:nvPr>
        </p:nvSpPr>
        <p:spPr bwMode="auto">
          <a:xfrm>
            <a:off x="914400" y="1676400"/>
            <a:ext cx="76962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marL="0" indent="0">
              <a:spcBef>
                <a:spcPts val="300"/>
              </a:spcBef>
              <a:spcAft>
                <a:spcPts val="600"/>
              </a:spcAft>
              <a:buNone/>
            </a:pPr>
            <a:r>
              <a:rPr lang="en-US" altLang="en-US" b="1" dirty="0" smtClean="0"/>
              <a:t>Tools:  Policies, Procedures, and Processes</a:t>
            </a:r>
          </a:p>
          <a:p>
            <a:pPr>
              <a:spcBef>
                <a:spcPts val="300"/>
              </a:spcBef>
              <a:spcAft>
                <a:spcPts val="600"/>
              </a:spcAft>
            </a:pPr>
            <a:r>
              <a:rPr lang="en-US" altLang="en-US" sz="2400" dirty="0" smtClean="0"/>
              <a:t>Designed and implemented to help ensure that management directives are carried out.</a:t>
            </a:r>
          </a:p>
          <a:p>
            <a:pPr>
              <a:spcBef>
                <a:spcPts val="300"/>
              </a:spcBef>
              <a:spcAft>
                <a:spcPts val="600"/>
              </a:spcAft>
            </a:pPr>
            <a:r>
              <a:rPr lang="en-US" altLang="en-US" sz="2400" dirty="0" smtClean="0"/>
              <a:t>Help prevent or reduce the risks that can impede the accomplishment of objectives.</a:t>
            </a:r>
          </a:p>
          <a:p>
            <a:pPr>
              <a:spcBef>
                <a:spcPts val="300"/>
              </a:spcBef>
              <a:spcAft>
                <a:spcPts val="600"/>
              </a:spcAft>
            </a:pPr>
            <a:r>
              <a:rPr lang="en-US" altLang="en-US" sz="2400" dirty="0" smtClean="0"/>
              <a:t>Occur throughout the organization, at all levels, and in all functions.</a:t>
            </a:r>
          </a:p>
          <a:p>
            <a:pPr>
              <a:spcBef>
                <a:spcPts val="300"/>
              </a:spcBef>
              <a:spcAft>
                <a:spcPts val="600"/>
              </a:spcAft>
            </a:pPr>
            <a:r>
              <a:rPr lang="en-US" altLang="en-US" sz="2400" dirty="0" smtClean="0"/>
              <a:t>Includes approvals, authorizations, verifications, reconciliations, security of assets, reviews of operating performance, and adequate </a:t>
            </a:r>
            <a:r>
              <a:rPr lang="en-US" altLang="en-US" sz="2400" u="sng" dirty="0" smtClean="0"/>
              <a:t>separation of duties</a:t>
            </a:r>
            <a:r>
              <a:rPr lang="en-US" altLang="en-US" sz="2400" dirty="0" smtClean="0"/>
              <a:t>.</a:t>
            </a:r>
          </a:p>
        </p:txBody>
      </p:sp>
      <p:sp>
        <p:nvSpPr>
          <p:cNvPr id="43011" name="Text Placeholder 1"/>
          <p:cNvSpPr>
            <a:spLocks noGrp="1"/>
          </p:cNvSpPr>
          <p:nvPr>
            <p:ph type="body" sz="quarter" idx="12"/>
          </p:nvPr>
        </p:nvSpPr>
        <p:spPr bwMode="auto">
          <a:xfrm>
            <a:off x="1219200" y="381000"/>
            <a:ext cx="7543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 (3) Control Activities</a:t>
            </a:r>
          </a:p>
        </p:txBody>
      </p:sp>
      <p:sp>
        <p:nvSpPr>
          <p:cNvPr id="43012"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0A36864-700D-4CFA-A430-7035BFF03101}" type="slidenum">
              <a:rPr lang="en-US" altLang="en-US">
                <a:solidFill>
                  <a:srgbClr val="404040"/>
                </a:solidFill>
              </a:rPr>
              <a:pPr/>
              <a:t>25</a:t>
            </a:fld>
            <a:endParaRPr lang="en-US" altLang="en-US" dirty="0">
              <a:solidFill>
                <a:srgbClr val="404040"/>
              </a:solidFill>
            </a:endParaRPr>
          </a:p>
        </p:txBody>
      </p:sp>
      <p:cxnSp>
        <p:nvCxnSpPr>
          <p:cNvPr id="5" name="Straight Connector 4"/>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2546780378"/>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spcBef>
                <a:spcPts val="600"/>
              </a:spcBef>
              <a:spcAft>
                <a:spcPts val="600"/>
              </a:spcAft>
              <a:buNone/>
            </a:pPr>
            <a:r>
              <a:rPr lang="en-US" altLang="en-US" sz="2400" dirty="0" smtClean="0"/>
              <a:t>To the extent possible, separation should be employed for the following responsibilities:</a:t>
            </a:r>
          </a:p>
          <a:p>
            <a:pPr>
              <a:spcBef>
                <a:spcPts val="600"/>
              </a:spcBef>
              <a:spcAft>
                <a:spcPts val="600"/>
              </a:spcAft>
            </a:pPr>
            <a:r>
              <a:rPr lang="en-US" altLang="en-US" sz="2400" dirty="0"/>
              <a:t>Custodian – A </a:t>
            </a:r>
            <a:r>
              <a:rPr lang="en-US" altLang="en-US" sz="2400" dirty="0" smtClean="0"/>
              <a:t>separate person holds or has custody </a:t>
            </a:r>
            <a:r>
              <a:rPr lang="en-US" altLang="en-US" sz="2400" dirty="0"/>
              <a:t>of the asset</a:t>
            </a:r>
          </a:p>
          <a:p>
            <a:pPr>
              <a:spcBef>
                <a:spcPts val="600"/>
              </a:spcBef>
              <a:spcAft>
                <a:spcPts val="600"/>
              </a:spcAft>
            </a:pPr>
            <a:r>
              <a:rPr lang="en-US" altLang="en-US" sz="2400" dirty="0" smtClean="0"/>
              <a:t>Authorization – A separate person authorizes the transaction</a:t>
            </a:r>
          </a:p>
          <a:p>
            <a:pPr>
              <a:spcBef>
                <a:spcPts val="600"/>
              </a:spcBef>
              <a:spcAft>
                <a:spcPts val="600"/>
              </a:spcAft>
            </a:pPr>
            <a:r>
              <a:rPr lang="en-US" altLang="en-US" sz="2400" dirty="0" smtClean="0"/>
              <a:t>Record </a:t>
            </a:r>
            <a:r>
              <a:rPr lang="en-US" altLang="en-US" sz="2400" dirty="0"/>
              <a:t>– </a:t>
            </a:r>
            <a:r>
              <a:rPr lang="en-US" altLang="en-US" sz="2400" dirty="0" smtClean="0"/>
              <a:t>A separate person records </a:t>
            </a:r>
            <a:r>
              <a:rPr lang="en-US" altLang="en-US" sz="2400" dirty="0"/>
              <a:t>the </a:t>
            </a:r>
            <a:r>
              <a:rPr lang="en-US" altLang="en-US" sz="2400" dirty="0" smtClean="0"/>
              <a:t>transaction</a:t>
            </a:r>
          </a:p>
          <a:p>
            <a:pPr>
              <a:spcBef>
                <a:spcPts val="600"/>
              </a:spcBef>
              <a:spcAft>
                <a:spcPts val="600"/>
              </a:spcAft>
            </a:pPr>
            <a:r>
              <a:rPr lang="en-US" altLang="en-US" sz="2400" dirty="0" smtClean="0"/>
              <a:t>Reconcile – A separate person reconciles the transaction</a:t>
            </a:r>
            <a:endParaRPr lang="en-US" altLang="en-US" sz="2400" dirty="0"/>
          </a:p>
          <a:p>
            <a:pPr marL="0" indent="0">
              <a:spcBef>
                <a:spcPts val="600"/>
              </a:spcBef>
              <a:spcAft>
                <a:spcPts val="600"/>
              </a:spcAft>
              <a:buNone/>
            </a:pPr>
            <a:endParaRPr lang="en-US" altLang="en-US" sz="2400" dirty="0" smtClean="0"/>
          </a:p>
          <a:p>
            <a:pPr>
              <a:spcBef>
                <a:spcPts val="600"/>
              </a:spcBef>
              <a:spcAft>
                <a:spcPts val="600"/>
              </a:spcAft>
            </a:pPr>
            <a:endParaRPr lang="en-US" altLang="en-US" sz="2400" dirty="0" smtClean="0"/>
          </a:p>
        </p:txBody>
      </p:sp>
      <p:sp>
        <p:nvSpPr>
          <p:cNvPr id="51204" name="Slide Number Placeholder 4"/>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1141120-5919-448F-A6DB-91142C3E9C68}" type="slidenum">
              <a:rPr lang="en-US" altLang="en-US">
                <a:solidFill>
                  <a:srgbClr val="404040"/>
                </a:solidFill>
              </a:rPr>
              <a:pPr/>
              <a:t>26</a:t>
            </a:fld>
            <a:endParaRPr lang="en-US" altLang="en-US" dirty="0">
              <a:solidFill>
                <a:srgbClr val="404040"/>
              </a:solidFill>
            </a:endParaRPr>
          </a:p>
        </p:txBody>
      </p:sp>
      <p:sp>
        <p:nvSpPr>
          <p:cNvPr id="6" name="Text Placeholder 1"/>
          <p:cNvSpPr>
            <a:spLocks noGrp="1"/>
          </p:cNvSpPr>
          <p:nvPr>
            <p:ph type="body" sz="quarter" idx="12"/>
          </p:nvPr>
        </p:nvSpPr>
        <p:spPr bwMode="auto">
          <a:xfrm>
            <a:off x="1066800" y="0"/>
            <a:ext cx="7620000" cy="1018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a:spcBef>
                <a:spcPts val="0"/>
              </a:spcBef>
            </a:pPr>
            <a:r>
              <a:rPr lang="en-US" altLang="en-US" dirty="0" smtClean="0"/>
              <a:t> </a:t>
            </a:r>
            <a:r>
              <a:rPr lang="en-US" altLang="en-US" sz="3200" dirty="0" smtClean="0"/>
              <a:t>(3) Control Activities:</a:t>
            </a:r>
          </a:p>
          <a:p>
            <a:pPr>
              <a:spcBef>
                <a:spcPts val="0"/>
              </a:spcBef>
            </a:pPr>
            <a:r>
              <a:rPr lang="en-US" altLang="en-US" sz="3200" dirty="0" smtClean="0"/>
              <a:t>Separation of Responsibilities</a:t>
            </a:r>
          </a:p>
        </p:txBody>
      </p:sp>
      <p:cxnSp>
        <p:nvCxnSpPr>
          <p:cNvPr id="5" name="Straight Connector 4"/>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1727293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3"/>
          <p:cNvSpPr>
            <a:spLocks noGrp="1" noChangeArrowheads="1"/>
          </p:cNvSpPr>
          <p:nvPr>
            <p:ph sz="quarter" idx="11"/>
          </p:nvPr>
        </p:nvSpPr>
        <p:spPr bwMode="auto">
          <a:xfrm>
            <a:off x="457200" y="1752600"/>
            <a:ext cx="76962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t>Pertinent information must be captured, identified and communicated on a timely basis.</a:t>
            </a:r>
          </a:p>
          <a:p>
            <a:r>
              <a:rPr lang="en-US" altLang="en-US" sz="2400" dirty="0" smtClean="0"/>
              <a:t>Effective information and communication systems enable the organization’s people to exchange the information needed to conduct, manage, and control its operations.</a:t>
            </a:r>
          </a:p>
          <a:p>
            <a:r>
              <a:rPr lang="en-US" altLang="en-US" sz="2400" dirty="0" smtClean="0"/>
              <a:t>Records and information systems must be sufficient to provide reliable reporting and demonstrate compliance with the federal award.  </a:t>
            </a:r>
          </a:p>
        </p:txBody>
      </p:sp>
      <p:sp>
        <p:nvSpPr>
          <p:cNvPr id="44035" name="Text Placeholder 1"/>
          <p:cNvSpPr>
            <a:spLocks noGrp="1"/>
          </p:cNvSpPr>
          <p:nvPr>
            <p:ph type="body" sz="quarter" idx="12"/>
          </p:nvPr>
        </p:nvSpPr>
        <p:spPr bwMode="auto">
          <a:xfrm>
            <a:off x="1143000" y="15877"/>
            <a:ext cx="7543800" cy="11652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US" altLang="en-US" dirty="0" smtClean="0"/>
              <a:t> (4) Communication and Information</a:t>
            </a:r>
          </a:p>
        </p:txBody>
      </p:sp>
      <p:pic>
        <p:nvPicPr>
          <p:cNvPr id="44036" name="Picture 3" descr="meeting_room.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892490"/>
            <a:ext cx="2425700" cy="181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6412DC8-F116-437E-9843-3EE77029A0AB}" type="slidenum">
              <a:rPr lang="en-US" altLang="en-US">
                <a:solidFill>
                  <a:srgbClr val="404040"/>
                </a:solidFill>
              </a:rPr>
              <a:pPr/>
              <a:t>27</a:t>
            </a:fld>
            <a:endParaRPr lang="en-US" altLang="en-US" dirty="0">
              <a:solidFill>
                <a:srgbClr val="404040"/>
              </a:solidFill>
            </a:endParaRPr>
          </a:p>
        </p:txBody>
      </p:sp>
      <p:cxnSp>
        <p:nvCxnSpPr>
          <p:cNvPr id="6" name="Straight Connector 5"/>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394629858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Text Placeholder 3"/>
          <p:cNvSpPr>
            <a:spLocks noGrp="1"/>
          </p:cNvSpPr>
          <p:nvPr>
            <p:ph type="body" sz="quarter" idx="12"/>
          </p:nvPr>
        </p:nvSpPr>
        <p:spPr bwMode="auto">
          <a:xfrm>
            <a:off x="1143000" y="228600"/>
            <a:ext cx="7543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 (5) Monitoring</a:t>
            </a:r>
          </a:p>
        </p:txBody>
      </p:sp>
      <p:sp>
        <p:nvSpPr>
          <p:cNvPr id="45059" name="Rectangle 3"/>
          <p:cNvSpPr>
            <a:spLocks noGrp="1" noChangeArrowheads="1"/>
          </p:cNvSpPr>
          <p:nvPr>
            <p:ph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a:spcBef>
                <a:spcPts val="600"/>
              </a:spcBef>
              <a:spcAft>
                <a:spcPts val="600"/>
              </a:spcAft>
            </a:pPr>
            <a:r>
              <a:rPr lang="en-US" altLang="en-US" sz="2200" dirty="0" smtClean="0"/>
              <a:t>Internal control systems must be monitored to assess their effectiveness… </a:t>
            </a:r>
            <a:r>
              <a:rPr lang="en-US" altLang="en-US" sz="2200" i="1" dirty="0" smtClean="0"/>
              <a:t>Are they operating as intended?</a:t>
            </a:r>
          </a:p>
          <a:p>
            <a:pPr>
              <a:spcBef>
                <a:spcPts val="600"/>
              </a:spcBef>
              <a:spcAft>
                <a:spcPts val="600"/>
              </a:spcAft>
            </a:pPr>
            <a:r>
              <a:rPr lang="en-US" altLang="en-US" sz="2200" dirty="0" smtClean="0"/>
              <a:t>Ongoing monitoring is necessary to react to changing conditions…</a:t>
            </a:r>
            <a:r>
              <a:rPr lang="en-US" altLang="en-US" sz="2200" i="1" dirty="0" smtClean="0"/>
              <a:t>Have controls become outdated, redundant, or obsolete?</a:t>
            </a:r>
          </a:p>
          <a:p>
            <a:pPr>
              <a:spcBef>
                <a:spcPts val="600"/>
              </a:spcBef>
              <a:spcAft>
                <a:spcPts val="600"/>
              </a:spcAft>
            </a:pPr>
            <a:r>
              <a:rPr lang="en-US" altLang="en-US" sz="2200" dirty="0" smtClean="0"/>
              <a:t>Monitoring occurs in the course of everyday operations; it includes regular management &amp; supervisory activities and other actions personnel take in performing their duties.</a:t>
            </a:r>
          </a:p>
          <a:p>
            <a:pPr>
              <a:spcBef>
                <a:spcPts val="600"/>
              </a:spcBef>
              <a:spcAft>
                <a:spcPts val="600"/>
              </a:spcAft>
            </a:pPr>
            <a:r>
              <a:rPr lang="en-US" altLang="en-US" sz="2200" dirty="0" smtClean="0"/>
              <a:t>It also includes the process of monitoring subrecipients for compliance with requirements and taking appropriate actions to correct deficiencies.</a:t>
            </a:r>
          </a:p>
        </p:txBody>
      </p:sp>
      <p:sp>
        <p:nvSpPr>
          <p:cNvPr id="45060" name="Slide Number Placeholder 4"/>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DAA6D9A-943F-4FEE-A0DE-60E23849DF2D}" type="slidenum">
              <a:rPr lang="en-US" altLang="en-US">
                <a:solidFill>
                  <a:srgbClr val="404040"/>
                </a:solidFill>
              </a:rPr>
              <a:pPr/>
              <a:t>28</a:t>
            </a:fld>
            <a:endParaRPr lang="en-US" altLang="en-US" dirty="0">
              <a:solidFill>
                <a:srgbClr val="404040"/>
              </a:solidFill>
            </a:endParaRPr>
          </a:p>
        </p:txBody>
      </p:sp>
      <p:cxnSp>
        <p:nvCxnSpPr>
          <p:cNvPr id="5" name="Straight Connector 4"/>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3637047643"/>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KEY INTERNAL CONTROL ACTIVITIES</a:t>
            </a:r>
            <a:r>
              <a:rPr lang="en-US" kern="0" dirty="0"/>
              <a:t/>
            </a:r>
            <a:br>
              <a:rPr lang="en-US" kern="0" dirty="0"/>
            </a:br>
            <a:endParaRPr lang="en-US" dirty="0"/>
          </a:p>
        </p:txBody>
      </p:sp>
      <p:sp>
        <p:nvSpPr>
          <p:cNvPr id="5" name="Text Placeholder 4"/>
          <p:cNvSpPr>
            <a:spLocks noGrp="1"/>
          </p:cNvSpPr>
          <p:nvPr>
            <p:ph type="body" idx="1"/>
          </p:nvPr>
        </p:nvSpPr>
        <p:spPr/>
        <p:txBody>
          <a:bodyPr/>
          <a:lstStyle/>
          <a:p>
            <a:endParaRPr lang="en-US"/>
          </a:p>
        </p:txBody>
      </p:sp>
      <p:sp>
        <p:nvSpPr>
          <p:cNvPr id="2" name="Footer Placeholder 1"/>
          <p:cNvSpPr>
            <a:spLocks noGrp="1"/>
          </p:cNvSpPr>
          <p:nvPr>
            <p:ph type="ftr" sz="quarter" idx="11"/>
          </p:nvPr>
        </p:nvSpPr>
        <p:spPr/>
        <p:txBody>
          <a:bodyPr/>
          <a:lstStyle/>
          <a:p>
            <a:r>
              <a:rPr lang="en-US" smtClean="0"/>
              <a:t>#</a:t>
            </a:r>
            <a:endParaRPr lang="en-US"/>
          </a:p>
        </p:txBody>
      </p:sp>
      <p:sp>
        <p:nvSpPr>
          <p:cNvPr id="3" name="Slide Number Placeholder 2"/>
          <p:cNvSpPr>
            <a:spLocks noGrp="1"/>
          </p:cNvSpPr>
          <p:nvPr>
            <p:ph type="sldNum" sz="quarter" idx="12"/>
          </p:nvPr>
        </p:nvSpPr>
        <p:spPr/>
        <p:txBody>
          <a:bodyPr/>
          <a:lstStyle/>
          <a:p>
            <a:fld id="{01723B91-CE10-4F20-890A-0852E2246859}" type="slidenum">
              <a:rPr lang="en-US" smtClean="0"/>
              <a:pPr/>
              <a:t>29</a:t>
            </a:fld>
            <a:endParaRPr lang="en-US"/>
          </a:p>
        </p:txBody>
      </p:sp>
    </p:spTree>
    <p:extLst>
      <p:ext uri="{BB962C8B-B14F-4D97-AF65-F5344CB8AC3E}">
        <p14:creationId xmlns:p14="http://schemas.microsoft.com/office/powerpoint/2010/main" val="116753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ontrol.jpg"/>
          <p:cNvPicPr>
            <a:picLocks noChangeAspect="1"/>
          </p:cNvPicPr>
          <p:nvPr/>
        </p:nvPicPr>
        <p:blipFill>
          <a:blip r:embed="rId3" cstate="print"/>
          <a:srcRect/>
          <a:stretch>
            <a:fillRect/>
          </a:stretch>
        </p:blipFill>
        <p:spPr bwMode="auto">
          <a:xfrm rot="21149115">
            <a:off x="6037162" y="4644716"/>
            <a:ext cx="2366150" cy="1352649"/>
          </a:xfrm>
          <a:prstGeom prst="rect">
            <a:avLst/>
          </a:prstGeom>
          <a:noFill/>
          <a:ln w="9525">
            <a:noFill/>
            <a:miter lim="800000"/>
            <a:headEnd/>
            <a:tailEnd/>
          </a:ln>
        </p:spPr>
      </p:pic>
      <p:sp>
        <p:nvSpPr>
          <p:cNvPr id="8194" name="Slide Number Placeholder 1"/>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3B918B3-9FC2-40BD-A9B8-0B7B27625C00}" type="slidenum">
              <a:rPr lang="en-US" altLang="en-US">
                <a:solidFill>
                  <a:srgbClr val="404040"/>
                </a:solidFill>
              </a:rPr>
              <a:pPr/>
              <a:t>3</a:t>
            </a:fld>
            <a:endParaRPr lang="en-US" altLang="en-US" dirty="0">
              <a:solidFill>
                <a:srgbClr val="404040"/>
              </a:solidFill>
            </a:endParaRPr>
          </a:p>
        </p:txBody>
      </p:sp>
      <p:sp>
        <p:nvSpPr>
          <p:cNvPr id="8" name="Text Placeholder 1"/>
          <p:cNvSpPr>
            <a:spLocks noGrp="1"/>
          </p:cNvSpPr>
          <p:nvPr>
            <p:ph type="body" sz="quarter" idx="12"/>
          </p:nvPr>
        </p:nvSpPr>
        <p:spPr bwMode="auto">
          <a:xfrm>
            <a:off x="1066800" y="381000"/>
            <a:ext cx="75438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Why This Session Is Needed</a:t>
            </a:r>
          </a:p>
        </p:txBody>
      </p:sp>
      <p:sp>
        <p:nvSpPr>
          <p:cNvPr id="9" name="Content Placeholder 3"/>
          <p:cNvSpPr>
            <a:spLocks noGrp="1"/>
          </p:cNvSpPr>
          <p:nvPr>
            <p:ph sz="quarter" idx="11"/>
          </p:nvPr>
        </p:nvSpPr>
        <p:spPr>
          <a:xfrm>
            <a:off x="914400" y="1828800"/>
            <a:ext cx="7696200" cy="4038600"/>
          </a:xfrm>
        </p:spPr>
        <p:txBody>
          <a:bodyPr>
            <a:noAutofit/>
          </a:bodyPr>
          <a:lstStyle/>
          <a:p>
            <a:pPr marL="342900" indent="-342900">
              <a:buFont typeface="Arial" charset="0"/>
              <a:buChar char="•"/>
              <a:defRPr/>
            </a:pPr>
            <a:r>
              <a:rPr lang="en-US" sz="2400" dirty="0" smtClean="0"/>
              <a:t>Both recipients and </a:t>
            </a:r>
            <a:r>
              <a:rPr lang="en-US" sz="2400" dirty="0" err="1" smtClean="0"/>
              <a:t>subrecipients</a:t>
            </a:r>
            <a:r>
              <a:rPr lang="en-US" sz="2400" dirty="0" smtClean="0"/>
              <a:t> are responsible for ensuring funds are used properly</a:t>
            </a:r>
          </a:p>
          <a:p>
            <a:pPr marL="342900" indent="-342900">
              <a:buFont typeface="Arial" charset="0"/>
              <a:buChar char="•"/>
              <a:defRPr/>
            </a:pPr>
            <a:r>
              <a:rPr lang="en-US" sz="2400" dirty="0" smtClean="0"/>
              <a:t>Internal Controls i</a:t>
            </a:r>
            <a:r>
              <a:rPr lang="en-US" altLang="en-US" sz="2400" dirty="0" smtClean="0"/>
              <a:t>mpact every aspect of an organization: </a:t>
            </a:r>
          </a:p>
          <a:p>
            <a:pPr lvl="1" eaLnBrk="1" hangingPunct="1">
              <a:lnSpc>
                <a:spcPct val="110000"/>
              </a:lnSpc>
              <a:spcBef>
                <a:spcPts val="1200"/>
              </a:spcBef>
              <a:spcAft>
                <a:spcPts val="1200"/>
              </a:spcAft>
              <a:buClr>
                <a:schemeClr val="tx1"/>
              </a:buClr>
              <a:buFont typeface="Arial" charset="0"/>
              <a:buChar char="–"/>
              <a:defRPr/>
            </a:pPr>
            <a:r>
              <a:rPr lang="en-US" altLang="en-US" sz="2400" dirty="0" smtClean="0"/>
              <a:t>Are effective only when people and environment work together  </a:t>
            </a:r>
          </a:p>
          <a:p>
            <a:pPr lvl="1" eaLnBrk="1" hangingPunct="1">
              <a:lnSpc>
                <a:spcPct val="110000"/>
              </a:lnSpc>
              <a:spcBef>
                <a:spcPts val="0"/>
              </a:spcBef>
              <a:spcAft>
                <a:spcPts val="0"/>
              </a:spcAft>
              <a:buClr>
                <a:schemeClr val="tx1"/>
              </a:buClr>
              <a:buFont typeface="Arial" charset="0"/>
              <a:buChar char="–"/>
              <a:defRPr/>
            </a:pPr>
            <a:r>
              <a:rPr lang="en-US" altLang="en-US" sz="2400" dirty="0" smtClean="0"/>
              <a:t>Help prevent fraud, waste </a:t>
            </a:r>
          </a:p>
          <a:p>
            <a:pPr marL="457200" lvl="1" indent="0" eaLnBrk="1" hangingPunct="1">
              <a:lnSpc>
                <a:spcPct val="110000"/>
              </a:lnSpc>
              <a:spcBef>
                <a:spcPts val="0"/>
              </a:spcBef>
              <a:spcAft>
                <a:spcPts val="0"/>
              </a:spcAft>
              <a:buClr>
                <a:schemeClr val="tx1"/>
              </a:buClr>
              <a:buNone/>
              <a:tabLst>
                <a:tab pos="457200" algn="l"/>
              </a:tabLst>
              <a:defRPr/>
            </a:pPr>
            <a:r>
              <a:rPr lang="en-US" altLang="en-US" sz="2400" dirty="0"/>
              <a:t> </a:t>
            </a:r>
            <a:r>
              <a:rPr lang="en-US" altLang="en-US" sz="2400" dirty="0" smtClean="0"/>
              <a:t>  and abuse</a:t>
            </a:r>
          </a:p>
          <a:p>
            <a:pPr lvl="1">
              <a:buFont typeface="Arial" charset="0"/>
              <a:buChar char="–"/>
              <a:defRPr/>
            </a:pPr>
            <a:endParaRPr lang="en-US" sz="2400" dirty="0" smtClean="0"/>
          </a:p>
        </p:txBody>
      </p:sp>
      <p:cxnSp>
        <p:nvCxnSpPr>
          <p:cNvPr id="11" name="Straight Connector 10"/>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36131630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t>Strong internal controls along with adequate separation of duties are needed in the following key financial and program areas:</a:t>
            </a:r>
            <a:endParaRPr lang="en-US" altLang="en-US" dirty="0" smtClean="0"/>
          </a:p>
        </p:txBody>
      </p:sp>
      <p:sp>
        <p:nvSpPr>
          <p:cNvPr id="50179" name="Text Placeholder 2"/>
          <p:cNvSpPr>
            <a:spLocks noGrp="1"/>
          </p:cNvSpPr>
          <p:nvPr>
            <p:ph type="body" sz="quarter" idx="12"/>
          </p:nvPr>
        </p:nvSpPr>
        <p:spPr bwMode="auto">
          <a:xfrm>
            <a:off x="1166648" y="304800"/>
            <a:ext cx="7543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Key Areas</a:t>
            </a:r>
          </a:p>
        </p:txBody>
      </p:sp>
      <p:pic>
        <p:nvPicPr>
          <p:cNvPr id="5018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788" y="3505200"/>
            <a:ext cx="771683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Slide Number Placeholder 4"/>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4EA0059-3E2B-49D7-89BA-88D2BFBA941A}" type="slidenum">
              <a:rPr lang="en-US" altLang="en-US">
                <a:solidFill>
                  <a:srgbClr val="404040"/>
                </a:solidFill>
              </a:rPr>
              <a:pPr/>
              <a:t>30</a:t>
            </a:fld>
            <a:endParaRPr lang="en-US" altLang="en-US" dirty="0">
              <a:solidFill>
                <a:srgbClr val="404040"/>
              </a:solidFill>
            </a:endParaRPr>
          </a:p>
        </p:txBody>
      </p:sp>
      <p:cxnSp>
        <p:nvCxnSpPr>
          <p:cNvPr id="6" name="Straight Connector 5"/>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3978860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3"/>
          <p:cNvSpPr>
            <a:spLocks noGrp="1" noChangeArrowheads="1"/>
          </p:cNvSpPr>
          <p:nvPr>
            <p:ph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spcBef>
                <a:spcPts val="600"/>
              </a:spcBef>
              <a:spcAft>
                <a:spcPts val="600"/>
              </a:spcAft>
            </a:pPr>
            <a:r>
              <a:rPr lang="en-US" altLang="en-US" dirty="0" smtClean="0"/>
              <a:t>Benefits rather than encumber management</a:t>
            </a:r>
          </a:p>
          <a:p>
            <a:pPr>
              <a:spcBef>
                <a:spcPts val="600"/>
              </a:spcBef>
              <a:spcAft>
                <a:spcPts val="600"/>
              </a:spcAft>
            </a:pPr>
            <a:r>
              <a:rPr lang="en-US" altLang="en-US" dirty="0" smtClean="0"/>
              <a:t>Are cost-effective</a:t>
            </a:r>
          </a:p>
          <a:p>
            <a:r>
              <a:rPr lang="en-US" dirty="0" smtClean="0"/>
              <a:t>Safeguards assets </a:t>
            </a:r>
            <a:endParaRPr lang="en-US" dirty="0"/>
          </a:p>
          <a:p>
            <a:r>
              <a:rPr lang="en-US" dirty="0" smtClean="0"/>
              <a:t>Encourages </a:t>
            </a:r>
            <a:r>
              <a:rPr lang="en-US" dirty="0"/>
              <a:t>adherence to company’s polices and </a:t>
            </a:r>
            <a:r>
              <a:rPr lang="en-US" dirty="0" smtClean="0"/>
              <a:t>procedures</a:t>
            </a:r>
          </a:p>
          <a:p>
            <a:r>
              <a:rPr lang="en-US" dirty="0" smtClean="0"/>
              <a:t>Promotes </a:t>
            </a:r>
            <a:r>
              <a:rPr lang="en-US" dirty="0"/>
              <a:t>operational efficiency </a:t>
            </a:r>
            <a:endParaRPr lang="en-US" dirty="0" smtClean="0"/>
          </a:p>
          <a:p>
            <a:endParaRPr lang="en-US" altLang="en-US" dirty="0" smtClean="0"/>
          </a:p>
        </p:txBody>
      </p:sp>
      <p:sp>
        <p:nvSpPr>
          <p:cNvPr id="41987" name="Text Placeholder 1"/>
          <p:cNvSpPr>
            <a:spLocks noGrp="1"/>
          </p:cNvSpPr>
          <p:nvPr>
            <p:ph type="body" sz="quarter" idx="12"/>
          </p:nvPr>
        </p:nvSpPr>
        <p:spPr bwMode="auto">
          <a:xfrm>
            <a:off x="1143000" y="304800"/>
            <a:ext cx="7543800" cy="762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 Effective Internal Controls</a:t>
            </a:r>
          </a:p>
        </p:txBody>
      </p:sp>
      <p:sp>
        <p:nvSpPr>
          <p:cNvPr id="41988" name="Slide Number Placeholder 2"/>
          <p:cNvSpPr>
            <a:spLocks noGrp="1"/>
          </p:cNvSpPr>
          <p:nvPr>
            <p:ph type="sldNum" sz="quarter" idx="13"/>
          </p:nvPr>
        </p:nvSpPr>
        <p:spPr bwMode="auto">
          <a:noFill/>
          <a:ln>
            <a:miter lim="800000"/>
            <a:headEnd/>
            <a:tailEnd/>
          </a:ln>
        </p:spPr>
        <p:txBody>
          <a:bodyPr/>
          <a:lstStyle/>
          <a:p>
            <a:fld id="{0B43A5EC-DB5C-49B4-8B7A-E1F8261379EB}" type="slidenum">
              <a:rPr lang="en-US"/>
              <a:pPr/>
              <a:t>31</a:t>
            </a:fld>
            <a:endParaRPr lang="en-US" dirty="0"/>
          </a:p>
        </p:txBody>
      </p:sp>
      <p:cxnSp>
        <p:nvCxnSpPr>
          <p:cNvPr id="6" name="Straight Connector 5"/>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2015130569"/>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spcAft>
                <a:spcPts val="600"/>
              </a:spcAft>
            </a:pPr>
            <a:r>
              <a:rPr lang="en-US" altLang="en-US" sz="2400" dirty="0" smtClean="0"/>
              <a:t>Same standards as large entities but different implementation</a:t>
            </a:r>
          </a:p>
          <a:p>
            <a:pPr>
              <a:spcBef>
                <a:spcPts val="600"/>
              </a:spcBef>
              <a:spcAft>
                <a:spcPts val="600"/>
              </a:spcAft>
            </a:pPr>
            <a:r>
              <a:rPr lang="en-US" altLang="en-US" sz="2400" dirty="0" smtClean="0"/>
              <a:t>Small entities have some advantages</a:t>
            </a:r>
          </a:p>
          <a:p>
            <a:pPr lvl="1">
              <a:spcBef>
                <a:spcPts val="600"/>
              </a:spcBef>
              <a:spcAft>
                <a:spcPts val="600"/>
              </a:spcAft>
            </a:pPr>
            <a:r>
              <a:rPr lang="en-US" altLang="en-US" sz="2400" dirty="0" smtClean="0"/>
              <a:t>Management more involved in operations</a:t>
            </a:r>
          </a:p>
          <a:p>
            <a:pPr lvl="1">
              <a:spcBef>
                <a:spcPts val="600"/>
              </a:spcBef>
              <a:spcAft>
                <a:spcPts val="600"/>
              </a:spcAft>
            </a:pPr>
            <a:r>
              <a:rPr lang="en-US" altLang="en-US" sz="2400" dirty="0" smtClean="0"/>
              <a:t>Direct interaction with staff</a:t>
            </a:r>
          </a:p>
          <a:p>
            <a:pPr lvl="1">
              <a:spcBef>
                <a:spcPts val="600"/>
              </a:spcBef>
              <a:spcAft>
                <a:spcPts val="600"/>
              </a:spcAft>
            </a:pPr>
            <a:r>
              <a:rPr lang="en-US" altLang="en-US" sz="2400" dirty="0" smtClean="0"/>
              <a:t>Easier lines of communication</a:t>
            </a:r>
          </a:p>
          <a:p>
            <a:pPr lvl="1">
              <a:spcBef>
                <a:spcPts val="600"/>
              </a:spcBef>
              <a:spcAft>
                <a:spcPts val="600"/>
              </a:spcAft>
            </a:pPr>
            <a:r>
              <a:rPr lang="en-US" altLang="en-US" sz="2400" dirty="0" smtClean="0"/>
              <a:t>Use compensating controls </a:t>
            </a:r>
            <a:endParaRPr lang="en-US" altLang="en-US" sz="2400" dirty="0"/>
          </a:p>
          <a:p>
            <a:pPr lvl="2">
              <a:spcBef>
                <a:spcPts val="600"/>
              </a:spcBef>
              <a:spcAft>
                <a:spcPts val="600"/>
              </a:spcAft>
            </a:pPr>
            <a:r>
              <a:rPr lang="en-US" altLang="en-US" sz="2300" dirty="0" smtClean="0"/>
              <a:t>Add levels of review, random transaction reviews</a:t>
            </a:r>
          </a:p>
          <a:p>
            <a:pPr>
              <a:spcBef>
                <a:spcPts val="600"/>
              </a:spcBef>
              <a:spcAft>
                <a:spcPts val="600"/>
              </a:spcAft>
            </a:pPr>
            <a:endParaRPr lang="en-US" altLang="en-US" sz="2400" dirty="0" smtClean="0"/>
          </a:p>
        </p:txBody>
      </p:sp>
      <p:sp>
        <p:nvSpPr>
          <p:cNvPr id="56324"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A018EDD-3431-43E4-82ED-4ADEEC33BA7B}" type="slidenum">
              <a:rPr lang="en-US" altLang="en-US">
                <a:solidFill>
                  <a:srgbClr val="404040"/>
                </a:solidFill>
              </a:rPr>
              <a:pPr/>
              <a:t>32</a:t>
            </a:fld>
            <a:endParaRPr lang="en-US" altLang="en-US" dirty="0">
              <a:solidFill>
                <a:srgbClr val="404040"/>
              </a:solidFill>
            </a:endParaRPr>
          </a:p>
        </p:txBody>
      </p:sp>
      <p:sp>
        <p:nvSpPr>
          <p:cNvPr id="6" name="Text Placeholder 1"/>
          <p:cNvSpPr>
            <a:spLocks noGrp="1"/>
          </p:cNvSpPr>
          <p:nvPr>
            <p:ph type="body" sz="quarter" idx="12"/>
          </p:nvPr>
        </p:nvSpPr>
        <p:spPr bwMode="auto">
          <a:xfrm>
            <a:off x="1143000" y="0"/>
            <a:ext cx="75438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a:spcBef>
                <a:spcPts val="0"/>
              </a:spcBef>
            </a:pPr>
            <a:r>
              <a:rPr lang="en-US" altLang="en-US" dirty="0" smtClean="0"/>
              <a:t> Effective Control</a:t>
            </a:r>
          </a:p>
          <a:p>
            <a:pPr>
              <a:spcBef>
                <a:spcPts val="0"/>
              </a:spcBef>
            </a:pPr>
            <a:r>
              <a:rPr lang="en-US" altLang="en-US" dirty="0"/>
              <a:t>f</a:t>
            </a:r>
            <a:r>
              <a:rPr lang="en-US" altLang="en-US" dirty="0" smtClean="0"/>
              <a:t>or Small Entities</a:t>
            </a:r>
          </a:p>
        </p:txBody>
      </p:sp>
      <p:cxnSp>
        <p:nvCxnSpPr>
          <p:cNvPr id="5" name="Straight Connector 4"/>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736915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spcAft>
                <a:spcPts val="600"/>
              </a:spcAft>
            </a:pPr>
            <a:r>
              <a:rPr lang="en-US" altLang="en-US" dirty="0" smtClean="0"/>
              <a:t>Cost Considerations / Cost v. Benefit</a:t>
            </a:r>
          </a:p>
          <a:p>
            <a:pPr>
              <a:spcBef>
                <a:spcPts val="600"/>
              </a:spcBef>
              <a:spcAft>
                <a:spcPts val="600"/>
              </a:spcAft>
            </a:pPr>
            <a:r>
              <a:rPr lang="en-US" altLang="en-US" dirty="0" smtClean="0"/>
              <a:t>Judgment</a:t>
            </a:r>
          </a:p>
          <a:p>
            <a:pPr>
              <a:spcBef>
                <a:spcPts val="600"/>
              </a:spcBef>
              <a:spcAft>
                <a:spcPts val="600"/>
              </a:spcAft>
            </a:pPr>
            <a:r>
              <a:rPr lang="en-US" altLang="en-US" dirty="0" smtClean="0"/>
              <a:t>Breakdowns</a:t>
            </a:r>
          </a:p>
          <a:p>
            <a:pPr>
              <a:spcBef>
                <a:spcPts val="600"/>
              </a:spcBef>
              <a:spcAft>
                <a:spcPts val="600"/>
              </a:spcAft>
            </a:pPr>
            <a:r>
              <a:rPr lang="en-US" altLang="en-US" dirty="0" smtClean="0"/>
              <a:t>Management Overrides</a:t>
            </a:r>
          </a:p>
          <a:p>
            <a:pPr>
              <a:spcBef>
                <a:spcPts val="600"/>
              </a:spcBef>
              <a:spcAft>
                <a:spcPts val="600"/>
              </a:spcAft>
            </a:pPr>
            <a:r>
              <a:rPr lang="en-US" altLang="en-US" dirty="0" smtClean="0"/>
              <a:t>Risk of Collusion</a:t>
            </a:r>
          </a:p>
          <a:p>
            <a:pPr>
              <a:spcBef>
                <a:spcPts val="600"/>
              </a:spcBef>
              <a:spcAft>
                <a:spcPts val="600"/>
              </a:spcAft>
              <a:buFont typeface="Wingdings" panose="05000000000000000000" pitchFamily="2" charset="2"/>
              <a:buNone/>
            </a:pPr>
            <a:endParaRPr lang="en-US" altLang="en-US" sz="2400" dirty="0" smtClean="0"/>
          </a:p>
          <a:p>
            <a:pPr>
              <a:spcBef>
                <a:spcPts val="600"/>
              </a:spcBef>
              <a:spcAft>
                <a:spcPts val="600"/>
              </a:spcAft>
            </a:pPr>
            <a:endParaRPr lang="en-US" altLang="en-US" sz="2400" dirty="0" smtClean="0"/>
          </a:p>
          <a:p>
            <a:pPr>
              <a:spcBef>
                <a:spcPts val="600"/>
              </a:spcBef>
              <a:spcAft>
                <a:spcPts val="600"/>
              </a:spcAft>
            </a:pPr>
            <a:endParaRPr lang="en-US" altLang="en-US" sz="2400" dirty="0" smtClean="0"/>
          </a:p>
        </p:txBody>
      </p:sp>
      <p:sp>
        <p:nvSpPr>
          <p:cNvPr id="59395" name="Text Placeholder 1"/>
          <p:cNvSpPr>
            <a:spLocks noGrp="1"/>
          </p:cNvSpPr>
          <p:nvPr>
            <p:ph type="body" sz="quarter" idx="12"/>
          </p:nvPr>
        </p:nvSpPr>
        <p:spPr bwMode="auto">
          <a:xfrm>
            <a:off x="1143000" y="304800"/>
            <a:ext cx="7543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 Internal Control Limitations</a:t>
            </a:r>
          </a:p>
        </p:txBody>
      </p:sp>
      <p:sp>
        <p:nvSpPr>
          <p:cNvPr id="59396"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CE6BD38-4497-4DB0-9189-EAF5A41AED30}" type="slidenum">
              <a:rPr lang="en-US" altLang="en-US">
                <a:solidFill>
                  <a:srgbClr val="404040"/>
                </a:solidFill>
              </a:rPr>
              <a:pPr/>
              <a:t>33</a:t>
            </a:fld>
            <a:endParaRPr lang="en-US" altLang="en-US" dirty="0">
              <a:solidFill>
                <a:srgbClr val="404040"/>
              </a:solidFill>
            </a:endParaRPr>
          </a:p>
        </p:txBody>
      </p:sp>
      <p:cxnSp>
        <p:nvCxnSpPr>
          <p:cNvPr id="5" name="Straight Connector 4"/>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2927220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en-US" dirty="0"/>
              <a:t>Do we really need internal controls?</a:t>
            </a:r>
            <a:br>
              <a:rPr lang="en-US" altLang="en-US" dirty="0"/>
            </a:b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0506797B-5A4F-40F4-8327-2081BB994236}" type="slidenum">
              <a:rPr lang="en-US" altLang="en-US" smtClean="0"/>
              <a:pPr/>
              <a:t>34</a:t>
            </a:fld>
            <a:endParaRPr lang="en-US" altLang="en-US" dirty="0"/>
          </a:p>
        </p:txBody>
      </p:sp>
    </p:spTree>
    <p:extLst>
      <p:ext uri="{BB962C8B-B14F-4D97-AF65-F5344CB8AC3E}">
        <p14:creationId xmlns:p14="http://schemas.microsoft.com/office/powerpoint/2010/main" val="3581778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3"/>
          <p:cNvSpPr>
            <a:spLocks noGrp="1" noChangeArrowheads="1"/>
          </p:cNvSpPr>
          <p:nvPr>
            <p:ph sz="quarter" idx="11"/>
          </p:nvPr>
        </p:nvSpPr>
        <p:spPr bwMode="auto">
          <a:xfrm>
            <a:off x="838200" y="1828800"/>
            <a:ext cx="76962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spcAft>
                <a:spcPts val="600"/>
              </a:spcAft>
            </a:pPr>
            <a:r>
              <a:rPr lang="en-US" altLang="en-US" sz="2400" u="sng" dirty="0" smtClean="0"/>
              <a:t>Business Interruption</a:t>
            </a:r>
            <a:r>
              <a:rPr lang="en-US" altLang="en-US" sz="2400" dirty="0" smtClean="0"/>
              <a:t/>
            </a:r>
            <a:br>
              <a:rPr lang="en-US" altLang="en-US" sz="2400" dirty="0" smtClean="0"/>
            </a:br>
            <a:r>
              <a:rPr lang="en-US" altLang="en-US" sz="2400" dirty="0" smtClean="0"/>
              <a:t>System breakdowns or catastrophes, excessive </a:t>
            </a:r>
            <a:br>
              <a:rPr lang="en-US" altLang="en-US" sz="2400" dirty="0" smtClean="0"/>
            </a:br>
            <a:r>
              <a:rPr lang="en-US" altLang="en-US" sz="2400" dirty="0" smtClean="0"/>
              <a:t>re-work to correct for errors.</a:t>
            </a:r>
            <a:endParaRPr lang="en-US" altLang="en-US" sz="2400" b="1" u="sng" dirty="0" smtClean="0"/>
          </a:p>
          <a:p>
            <a:pPr>
              <a:spcBef>
                <a:spcPts val="600"/>
              </a:spcBef>
              <a:spcAft>
                <a:spcPts val="600"/>
              </a:spcAft>
            </a:pPr>
            <a:endParaRPr lang="en-US" altLang="en-US" sz="2400" dirty="0" smtClean="0"/>
          </a:p>
          <a:p>
            <a:pPr>
              <a:spcBef>
                <a:spcPts val="600"/>
              </a:spcBef>
              <a:spcAft>
                <a:spcPts val="600"/>
              </a:spcAft>
            </a:pPr>
            <a:endParaRPr lang="en-US" altLang="en-US" sz="2400" dirty="0" smtClean="0"/>
          </a:p>
        </p:txBody>
      </p:sp>
      <p:sp>
        <p:nvSpPr>
          <p:cNvPr id="34819" name="Text Placeholder 1"/>
          <p:cNvSpPr>
            <a:spLocks noGrp="1"/>
          </p:cNvSpPr>
          <p:nvPr>
            <p:ph type="body" sz="quarter" idx="12"/>
          </p:nvPr>
        </p:nvSpPr>
        <p:spPr bwMode="auto">
          <a:xfrm>
            <a:off x="1121979" y="0"/>
            <a:ext cx="75438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 </a:t>
            </a:r>
            <a:r>
              <a:rPr lang="en-US" altLang="en-US" u="sng" dirty="0" smtClean="0"/>
              <a:t>Weak</a:t>
            </a:r>
            <a:r>
              <a:rPr lang="en-US" altLang="en-US" dirty="0" smtClean="0"/>
              <a:t> Internal Controls </a:t>
            </a:r>
            <a:br>
              <a:rPr lang="en-US" altLang="en-US" dirty="0" smtClean="0"/>
            </a:br>
            <a:r>
              <a:rPr lang="en-US" altLang="en-US" dirty="0" smtClean="0"/>
              <a:t>Increase Risk Through …</a:t>
            </a:r>
          </a:p>
        </p:txBody>
      </p:sp>
      <p:sp>
        <p:nvSpPr>
          <p:cNvPr id="34820"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2064BED-99B3-4CD5-842D-C06E901AA498}" type="slidenum">
              <a:rPr lang="en-US" altLang="en-US">
                <a:solidFill>
                  <a:srgbClr val="404040"/>
                </a:solidFill>
              </a:rPr>
              <a:pPr/>
              <a:t>35</a:t>
            </a:fld>
            <a:endParaRPr lang="en-US" altLang="en-US" dirty="0">
              <a:solidFill>
                <a:srgbClr val="404040"/>
              </a:solidFill>
            </a:endParaRPr>
          </a:p>
        </p:txBody>
      </p:sp>
      <p:cxnSp>
        <p:nvCxnSpPr>
          <p:cNvPr id="5" name="Straight Connector 4"/>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1273900190"/>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3"/>
          <p:cNvSpPr>
            <a:spLocks noGrp="1" noChangeArrowheads="1"/>
          </p:cNvSpPr>
          <p:nvPr>
            <p:ph sz="quarter" idx="11"/>
          </p:nvPr>
        </p:nvSpPr>
        <p:spPr bwMode="auto">
          <a:xfrm>
            <a:off x="838200" y="1828800"/>
            <a:ext cx="76962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spcAft>
                <a:spcPts val="600"/>
              </a:spcAft>
            </a:pPr>
            <a:r>
              <a:rPr lang="en-US" altLang="en-US" sz="2400" u="sng" dirty="0" smtClean="0"/>
              <a:t>Erroneous Management Decisions</a:t>
            </a:r>
            <a:r>
              <a:rPr lang="en-US" altLang="en-US" sz="2400" dirty="0" smtClean="0"/>
              <a:t/>
            </a:r>
            <a:br>
              <a:rPr lang="en-US" altLang="en-US" sz="2400" dirty="0" smtClean="0"/>
            </a:br>
            <a:r>
              <a:rPr lang="en-US" altLang="en-US" sz="2400" dirty="0" smtClean="0"/>
              <a:t>Based on erroneous, inadequate or misleading information.</a:t>
            </a:r>
          </a:p>
          <a:p>
            <a:pPr>
              <a:spcBef>
                <a:spcPts val="600"/>
              </a:spcBef>
              <a:spcAft>
                <a:spcPts val="600"/>
              </a:spcAft>
            </a:pPr>
            <a:endParaRPr lang="en-US" altLang="en-US" sz="2400" dirty="0" smtClean="0"/>
          </a:p>
          <a:p>
            <a:pPr>
              <a:spcBef>
                <a:spcPts val="600"/>
              </a:spcBef>
              <a:spcAft>
                <a:spcPts val="600"/>
              </a:spcAft>
            </a:pPr>
            <a:endParaRPr lang="en-US" altLang="en-US" sz="2400" dirty="0" smtClean="0"/>
          </a:p>
        </p:txBody>
      </p:sp>
      <p:sp>
        <p:nvSpPr>
          <p:cNvPr id="34819" name="Text Placeholder 1"/>
          <p:cNvSpPr>
            <a:spLocks noGrp="1"/>
          </p:cNvSpPr>
          <p:nvPr>
            <p:ph type="body" sz="quarter" idx="12"/>
          </p:nvPr>
        </p:nvSpPr>
        <p:spPr bwMode="auto">
          <a:xfrm>
            <a:off x="1143000" y="13138"/>
            <a:ext cx="75438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 </a:t>
            </a:r>
            <a:r>
              <a:rPr lang="en-US" altLang="en-US" u="sng" dirty="0" smtClean="0"/>
              <a:t>Weak</a:t>
            </a:r>
            <a:r>
              <a:rPr lang="en-US" altLang="en-US" dirty="0" smtClean="0"/>
              <a:t> Internal Controls </a:t>
            </a:r>
            <a:br>
              <a:rPr lang="en-US" altLang="en-US" dirty="0" smtClean="0"/>
            </a:br>
            <a:r>
              <a:rPr lang="en-US" altLang="en-US" dirty="0" smtClean="0"/>
              <a:t>Increase Risk Through …</a:t>
            </a:r>
          </a:p>
        </p:txBody>
      </p:sp>
      <p:sp>
        <p:nvSpPr>
          <p:cNvPr id="34820"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2064BED-99B3-4CD5-842D-C06E901AA498}" type="slidenum">
              <a:rPr lang="en-US" altLang="en-US">
                <a:solidFill>
                  <a:srgbClr val="404040"/>
                </a:solidFill>
              </a:rPr>
              <a:pPr/>
              <a:t>36</a:t>
            </a:fld>
            <a:endParaRPr lang="en-US" altLang="en-US" dirty="0">
              <a:solidFill>
                <a:srgbClr val="404040"/>
              </a:solidFill>
            </a:endParaRPr>
          </a:p>
        </p:txBody>
      </p:sp>
      <p:cxnSp>
        <p:nvCxnSpPr>
          <p:cNvPr id="5" name="Straight Connector 4"/>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1182683850"/>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3"/>
          <p:cNvSpPr>
            <a:spLocks noGrp="1" noChangeArrowheads="1"/>
          </p:cNvSpPr>
          <p:nvPr>
            <p:ph sz="quarter" idx="11"/>
          </p:nvPr>
        </p:nvSpPr>
        <p:spPr bwMode="auto">
          <a:xfrm>
            <a:off x="838200" y="1828800"/>
            <a:ext cx="76962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spcAft>
                <a:spcPts val="600"/>
              </a:spcAft>
            </a:pPr>
            <a:r>
              <a:rPr lang="en-US" altLang="en-US" sz="2400" u="sng" dirty="0" smtClean="0"/>
              <a:t>Fraud, Embezzlement and Theft</a:t>
            </a:r>
            <a:br>
              <a:rPr lang="en-US" altLang="en-US" sz="2400" u="sng" dirty="0" smtClean="0"/>
            </a:br>
            <a:r>
              <a:rPr lang="en-US" altLang="en-US" sz="2400" dirty="0" smtClean="0"/>
              <a:t>By management, employees, customers, vendors, or the public-at-large.</a:t>
            </a:r>
          </a:p>
          <a:p>
            <a:pPr>
              <a:spcBef>
                <a:spcPts val="600"/>
              </a:spcBef>
              <a:spcAft>
                <a:spcPts val="600"/>
              </a:spcAft>
            </a:pPr>
            <a:r>
              <a:rPr lang="en-US" altLang="en-US" sz="2400" u="sng" dirty="0" smtClean="0"/>
              <a:t>Loss, Misuse or Destruction of Assets</a:t>
            </a:r>
            <a:r>
              <a:rPr lang="en-US" altLang="en-US" sz="2400" dirty="0" smtClean="0"/>
              <a:t>  </a:t>
            </a:r>
            <a:br>
              <a:rPr lang="en-US" altLang="en-US" sz="2400" dirty="0" smtClean="0"/>
            </a:br>
            <a:r>
              <a:rPr lang="en-US" altLang="en-US" sz="2400" dirty="0" smtClean="0"/>
              <a:t>Unintentional loss of physical assets such as cash, inventory, and equipment.</a:t>
            </a:r>
          </a:p>
          <a:p>
            <a:pPr>
              <a:spcBef>
                <a:spcPts val="600"/>
              </a:spcBef>
              <a:spcAft>
                <a:spcPts val="600"/>
              </a:spcAft>
            </a:pPr>
            <a:endParaRPr lang="en-US" altLang="en-US" sz="2400" dirty="0" smtClean="0"/>
          </a:p>
          <a:p>
            <a:pPr>
              <a:spcBef>
                <a:spcPts val="600"/>
              </a:spcBef>
              <a:spcAft>
                <a:spcPts val="600"/>
              </a:spcAft>
            </a:pPr>
            <a:endParaRPr lang="en-US" altLang="en-US" sz="2400" dirty="0" smtClean="0"/>
          </a:p>
        </p:txBody>
      </p:sp>
      <p:sp>
        <p:nvSpPr>
          <p:cNvPr id="34819" name="Text Placeholder 1"/>
          <p:cNvSpPr>
            <a:spLocks noGrp="1"/>
          </p:cNvSpPr>
          <p:nvPr>
            <p:ph type="body" sz="quarter" idx="12"/>
          </p:nvPr>
        </p:nvSpPr>
        <p:spPr bwMode="auto">
          <a:xfrm>
            <a:off x="1106214" y="0"/>
            <a:ext cx="75438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 </a:t>
            </a:r>
            <a:r>
              <a:rPr lang="en-US" altLang="en-US" u="sng" dirty="0" smtClean="0"/>
              <a:t>Weak</a:t>
            </a:r>
            <a:r>
              <a:rPr lang="en-US" altLang="en-US" dirty="0" smtClean="0"/>
              <a:t> Internal Controls </a:t>
            </a:r>
            <a:br>
              <a:rPr lang="en-US" altLang="en-US" dirty="0" smtClean="0"/>
            </a:br>
            <a:r>
              <a:rPr lang="en-US" altLang="en-US" dirty="0" smtClean="0"/>
              <a:t>Increase Risk Through …</a:t>
            </a:r>
          </a:p>
        </p:txBody>
      </p:sp>
      <p:sp>
        <p:nvSpPr>
          <p:cNvPr id="34820"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2064BED-99B3-4CD5-842D-C06E901AA498}" type="slidenum">
              <a:rPr lang="en-US" altLang="en-US">
                <a:solidFill>
                  <a:srgbClr val="404040"/>
                </a:solidFill>
              </a:rPr>
              <a:pPr/>
              <a:t>37</a:t>
            </a:fld>
            <a:endParaRPr lang="en-US" altLang="en-US" dirty="0">
              <a:solidFill>
                <a:srgbClr val="404040"/>
              </a:solidFill>
            </a:endParaRPr>
          </a:p>
        </p:txBody>
      </p:sp>
      <p:pic>
        <p:nvPicPr>
          <p:cNvPr id="5" name="Picture 4" descr="Fraud triangle.jpg"/>
          <p:cNvPicPr>
            <a:picLocks noChangeAspect="1"/>
          </p:cNvPicPr>
          <p:nvPr/>
        </p:nvPicPr>
        <p:blipFill>
          <a:blip r:embed="rId3" cstate="print"/>
          <a:stretch>
            <a:fillRect/>
          </a:stretch>
        </p:blipFill>
        <p:spPr>
          <a:xfrm>
            <a:off x="4626623" y="3886200"/>
            <a:ext cx="4187177" cy="2362200"/>
          </a:xfrm>
          <a:prstGeom prst="rect">
            <a:avLst/>
          </a:prstGeom>
        </p:spPr>
      </p:pic>
      <p:cxnSp>
        <p:nvCxnSpPr>
          <p:cNvPr id="6" name="Straight Connector 5"/>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3684553268"/>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nSpc>
                <a:spcPct val="90000"/>
              </a:lnSpc>
              <a:spcBef>
                <a:spcPts val="600"/>
              </a:spcBef>
              <a:spcAft>
                <a:spcPts val="600"/>
              </a:spcAft>
            </a:pPr>
            <a:r>
              <a:rPr lang="en-US" altLang="en-US" dirty="0" smtClean="0"/>
              <a:t>Inadequate resources</a:t>
            </a:r>
          </a:p>
          <a:p>
            <a:pPr>
              <a:lnSpc>
                <a:spcPct val="90000"/>
              </a:lnSpc>
              <a:spcBef>
                <a:spcPts val="600"/>
              </a:spcBef>
              <a:spcAft>
                <a:spcPts val="600"/>
              </a:spcAft>
            </a:pPr>
            <a:r>
              <a:rPr lang="en-US" altLang="en-US" dirty="0" smtClean="0"/>
              <a:t>Lack of understanding of roles and responsibilities of institutional staff</a:t>
            </a:r>
          </a:p>
          <a:p>
            <a:pPr>
              <a:lnSpc>
                <a:spcPct val="90000"/>
              </a:lnSpc>
              <a:spcBef>
                <a:spcPts val="600"/>
              </a:spcBef>
              <a:spcAft>
                <a:spcPts val="600"/>
              </a:spcAft>
            </a:pPr>
            <a:r>
              <a:rPr lang="en-US" altLang="en-US" dirty="0" smtClean="0"/>
              <a:t>Inadequate staff and subrecipient training and education</a:t>
            </a:r>
          </a:p>
          <a:p>
            <a:pPr>
              <a:lnSpc>
                <a:spcPct val="90000"/>
              </a:lnSpc>
              <a:spcBef>
                <a:spcPts val="600"/>
              </a:spcBef>
              <a:spcAft>
                <a:spcPts val="600"/>
              </a:spcAft>
            </a:pPr>
            <a:r>
              <a:rPr lang="en-US" altLang="en-US" dirty="0" smtClean="0"/>
              <a:t>Outdated or nonexistent policies and procedures</a:t>
            </a:r>
          </a:p>
          <a:p>
            <a:pPr>
              <a:lnSpc>
                <a:spcPct val="90000"/>
              </a:lnSpc>
              <a:spcBef>
                <a:spcPts val="600"/>
              </a:spcBef>
              <a:spcAft>
                <a:spcPts val="600"/>
              </a:spcAft>
            </a:pPr>
            <a:r>
              <a:rPr lang="en-US" altLang="en-US" dirty="0" smtClean="0"/>
              <a:t>Inadequate management </a:t>
            </a:r>
            <a:br>
              <a:rPr lang="en-US" altLang="en-US" dirty="0" smtClean="0"/>
            </a:br>
            <a:r>
              <a:rPr lang="en-US" altLang="en-US" dirty="0" smtClean="0"/>
              <a:t>systems</a:t>
            </a:r>
          </a:p>
          <a:p>
            <a:pPr>
              <a:lnSpc>
                <a:spcPct val="90000"/>
              </a:lnSpc>
              <a:spcBef>
                <a:spcPts val="600"/>
              </a:spcBef>
              <a:spcAft>
                <a:spcPts val="600"/>
              </a:spcAft>
            </a:pPr>
            <a:endParaRPr lang="en-US" altLang="en-US" sz="2400" dirty="0" smtClean="0"/>
          </a:p>
        </p:txBody>
      </p:sp>
      <p:sp>
        <p:nvSpPr>
          <p:cNvPr id="31747" name="Text Placeholder 2"/>
          <p:cNvSpPr>
            <a:spLocks noGrp="1"/>
          </p:cNvSpPr>
          <p:nvPr>
            <p:ph type="body" sz="quarter" idx="12"/>
          </p:nvPr>
        </p:nvSpPr>
        <p:spPr bwMode="auto">
          <a:xfrm>
            <a:off x="1106214" y="31531"/>
            <a:ext cx="75438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 Common Contributors to  </a:t>
            </a:r>
            <a:r>
              <a:rPr lang="en-US" altLang="en-US" dirty="0"/>
              <a:t>C</a:t>
            </a:r>
            <a:r>
              <a:rPr lang="en-US" altLang="en-US" dirty="0" smtClean="0"/>
              <a:t>ompliance Deficiencies</a:t>
            </a:r>
          </a:p>
        </p:txBody>
      </p:sp>
      <p:pic>
        <p:nvPicPr>
          <p:cNvPr id="31748" name="Picture 4" descr="warnin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59685">
            <a:off x="5883275" y="4842054"/>
            <a:ext cx="2662238"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Slide Number Placeholder 3"/>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EB8B610-DA87-4686-90FD-BE9DF8B62986}" type="slidenum">
              <a:rPr lang="en-US" altLang="en-US">
                <a:solidFill>
                  <a:srgbClr val="404040"/>
                </a:solidFill>
              </a:rPr>
              <a:pPr/>
              <a:t>38</a:t>
            </a:fld>
            <a:endParaRPr lang="en-US" altLang="en-US" dirty="0">
              <a:solidFill>
                <a:srgbClr val="404040"/>
              </a:solidFill>
            </a:endParaRPr>
          </a:p>
        </p:txBody>
      </p:sp>
      <p:cxnSp>
        <p:nvCxnSpPr>
          <p:cNvPr id="6" name="Straight Connector 5"/>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2084067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Content Placeholder 2"/>
          <p:cNvSpPr>
            <a:spLocks noGrp="1"/>
          </p:cNvSpPr>
          <p:nvPr>
            <p:ph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nSpc>
                <a:spcPct val="90000"/>
              </a:lnSpc>
              <a:spcBef>
                <a:spcPts val="600"/>
              </a:spcBef>
              <a:spcAft>
                <a:spcPts val="600"/>
              </a:spcAft>
            </a:pPr>
            <a:r>
              <a:rPr lang="en-US" altLang="en-US" dirty="0" smtClean="0"/>
              <a:t>Inadequate resources</a:t>
            </a:r>
          </a:p>
          <a:p>
            <a:pPr>
              <a:lnSpc>
                <a:spcPct val="90000"/>
              </a:lnSpc>
              <a:spcBef>
                <a:spcPts val="600"/>
              </a:spcBef>
              <a:spcAft>
                <a:spcPts val="600"/>
              </a:spcAft>
            </a:pPr>
            <a:r>
              <a:rPr lang="en-US" altLang="en-US" dirty="0" smtClean="0"/>
              <a:t>Lack of understanding of roles and responsibilities of institutional staff</a:t>
            </a:r>
          </a:p>
          <a:p>
            <a:pPr>
              <a:lnSpc>
                <a:spcPct val="90000"/>
              </a:lnSpc>
              <a:spcBef>
                <a:spcPts val="600"/>
              </a:spcBef>
              <a:spcAft>
                <a:spcPts val="600"/>
              </a:spcAft>
            </a:pPr>
            <a:r>
              <a:rPr lang="en-US" altLang="en-US" dirty="0" smtClean="0"/>
              <a:t>Inadequate staff and subrecipient training and education</a:t>
            </a:r>
          </a:p>
          <a:p>
            <a:pPr>
              <a:lnSpc>
                <a:spcPct val="90000"/>
              </a:lnSpc>
              <a:spcBef>
                <a:spcPts val="600"/>
              </a:spcBef>
              <a:spcAft>
                <a:spcPts val="600"/>
              </a:spcAft>
            </a:pPr>
            <a:r>
              <a:rPr lang="en-US" altLang="en-US" dirty="0" smtClean="0"/>
              <a:t>Outdated or nonexistent policies and procedures</a:t>
            </a:r>
          </a:p>
          <a:p>
            <a:pPr>
              <a:lnSpc>
                <a:spcPct val="90000"/>
              </a:lnSpc>
              <a:spcBef>
                <a:spcPts val="600"/>
              </a:spcBef>
              <a:spcAft>
                <a:spcPts val="600"/>
              </a:spcAft>
            </a:pPr>
            <a:r>
              <a:rPr lang="en-US" altLang="en-US" dirty="0" smtClean="0"/>
              <a:t>Inadequate management </a:t>
            </a:r>
            <a:br>
              <a:rPr lang="en-US" altLang="en-US" dirty="0" smtClean="0"/>
            </a:br>
            <a:r>
              <a:rPr lang="en-US" altLang="en-US" dirty="0" smtClean="0"/>
              <a:t>systems</a:t>
            </a:r>
          </a:p>
          <a:p>
            <a:pPr>
              <a:lnSpc>
                <a:spcPct val="90000"/>
              </a:lnSpc>
              <a:spcBef>
                <a:spcPts val="600"/>
              </a:spcBef>
              <a:spcAft>
                <a:spcPts val="600"/>
              </a:spcAft>
            </a:pPr>
            <a:endParaRPr lang="en-US" altLang="en-US" sz="2400" dirty="0" smtClean="0"/>
          </a:p>
        </p:txBody>
      </p:sp>
      <p:sp>
        <p:nvSpPr>
          <p:cNvPr id="32773" name="Slide Number Placeholder 3"/>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8B924C5-B377-492E-8AFC-B71CF8C5CD22}" type="slidenum">
              <a:rPr lang="en-US" altLang="en-US">
                <a:solidFill>
                  <a:srgbClr val="404040"/>
                </a:solidFill>
              </a:rPr>
              <a:pPr/>
              <a:t>39</a:t>
            </a:fld>
            <a:endParaRPr lang="en-US" altLang="en-US" dirty="0">
              <a:solidFill>
                <a:srgbClr val="404040"/>
              </a:solidFill>
            </a:endParaRPr>
          </a:p>
        </p:txBody>
      </p:sp>
      <p:sp>
        <p:nvSpPr>
          <p:cNvPr id="7" name="Text Placeholder 2"/>
          <p:cNvSpPr>
            <a:spLocks noGrp="1"/>
          </p:cNvSpPr>
          <p:nvPr>
            <p:ph type="body" sz="quarter" idx="12"/>
          </p:nvPr>
        </p:nvSpPr>
        <p:spPr bwMode="auto">
          <a:xfrm>
            <a:off x="1143000" y="10510"/>
            <a:ext cx="75438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 Common Contributors to  </a:t>
            </a:r>
            <a:r>
              <a:rPr lang="en-US" altLang="en-US" dirty="0"/>
              <a:t>C</a:t>
            </a:r>
            <a:r>
              <a:rPr lang="en-US" altLang="en-US" dirty="0" smtClean="0"/>
              <a:t>ompliance Deficiencies</a:t>
            </a:r>
          </a:p>
        </p:txBody>
      </p:sp>
      <p:cxnSp>
        <p:nvCxnSpPr>
          <p:cNvPr id="6" name="Straight Connector 5"/>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pic>
        <p:nvPicPr>
          <p:cNvPr id="9" name="Picture 4" descr="warnin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59685">
            <a:off x="5883275" y="4842054"/>
            <a:ext cx="2662238"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65292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t>Describe the Uniform Guidance requirements for financial management systems</a:t>
            </a:r>
          </a:p>
          <a:p>
            <a:r>
              <a:rPr lang="en-US" altLang="en-US" sz="2400" dirty="0"/>
              <a:t>Discuss the definitions and requirements of internal controls as outlined in the Uniform Guidance</a:t>
            </a:r>
          </a:p>
          <a:p>
            <a:r>
              <a:rPr lang="en-US" altLang="en-US" sz="2400" dirty="0"/>
              <a:t>Describe the components of an effective internal control framework</a:t>
            </a:r>
          </a:p>
          <a:p>
            <a:r>
              <a:rPr lang="en-US" altLang="en-US" sz="2400" dirty="0"/>
              <a:t>Identify and describe key internal control activities</a:t>
            </a:r>
          </a:p>
          <a:p>
            <a:r>
              <a:rPr lang="en-US" altLang="en-US" sz="2400" dirty="0"/>
              <a:t>Identify consequences of ineffective controls</a:t>
            </a:r>
          </a:p>
          <a:p>
            <a:pPr marL="342900" indent="-342900"/>
            <a:endParaRPr lang="en-US" altLang="en-US" sz="2400" dirty="0" smtClean="0"/>
          </a:p>
        </p:txBody>
      </p:sp>
      <p:sp>
        <p:nvSpPr>
          <p:cNvPr id="10243" name="Text Placeholder 1"/>
          <p:cNvSpPr>
            <a:spLocks noGrp="1"/>
          </p:cNvSpPr>
          <p:nvPr>
            <p:ph type="body" sz="quarter" idx="12"/>
          </p:nvPr>
        </p:nvSpPr>
        <p:spPr bwMode="auto">
          <a:xfrm>
            <a:off x="1143000" y="304800"/>
            <a:ext cx="7543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 Module Objectives</a:t>
            </a:r>
          </a:p>
        </p:txBody>
      </p:sp>
      <p:cxnSp>
        <p:nvCxnSpPr>
          <p:cNvPr id="5" name="Straight Connector 4"/>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38360313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a:spcBef>
                <a:spcPts val="600"/>
              </a:spcBef>
              <a:spcAft>
                <a:spcPts val="600"/>
              </a:spcAft>
            </a:pPr>
            <a:r>
              <a:rPr lang="en-US" altLang="en-US" dirty="0"/>
              <a:t>Hire competent, reliable and ethical staff </a:t>
            </a:r>
          </a:p>
          <a:p>
            <a:pPr>
              <a:spcBef>
                <a:spcPts val="600"/>
              </a:spcBef>
              <a:spcAft>
                <a:spcPts val="600"/>
              </a:spcAft>
            </a:pPr>
            <a:r>
              <a:rPr lang="en-US" altLang="en-US" dirty="0"/>
              <a:t>Set the control environment including compensating controls </a:t>
            </a:r>
          </a:p>
          <a:p>
            <a:pPr>
              <a:spcBef>
                <a:spcPts val="600"/>
              </a:spcBef>
              <a:spcAft>
                <a:spcPts val="600"/>
              </a:spcAft>
            </a:pPr>
            <a:r>
              <a:rPr lang="en-US" altLang="en-US" dirty="0"/>
              <a:t>Formalize internal control policies and staff responsibilities in writing</a:t>
            </a:r>
          </a:p>
          <a:p>
            <a:pPr>
              <a:spcBef>
                <a:spcPts val="600"/>
              </a:spcBef>
              <a:spcAft>
                <a:spcPts val="600"/>
              </a:spcAft>
            </a:pPr>
            <a:r>
              <a:rPr lang="en-US" altLang="en-US" dirty="0"/>
              <a:t>Entire staff, including the </a:t>
            </a:r>
            <a:r>
              <a:rPr lang="en-US" altLang="en-US" dirty="0" smtClean="0"/>
              <a:t>board, </a:t>
            </a:r>
            <a:r>
              <a:rPr lang="en-US" altLang="en-US" dirty="0"/>
              <a:t>can be incorporated into the process </a:t>
            </a:r>
          </a:p>
          <a:p>
            <a:endParaRPr lang="en-US" dirty="0"/>
          </a:p>
        </p:txBody>
      </p:sp>
      <p:sp>
        <p:nvSpPr>
          <p:cNvPr id="3" name="Text Placeholder 2"/>
          <p:cNvSpPr>
            <a:spLocks noGrp="1"/>
          </p:cNvSpPr>
          <p:nvPr>
            <p:ph type="body" sz="quarter" idx="12"/>
          </p:nvPr>
        </p:nvSpPr>
        <p:spPr>
          <a:xfrm>
            <a:off x="1371600" y="228600"/>
            <a:ext cx="7543800" cy="762000"/>
          </a:xfrm>
        </p:spPr>
        <p:txBody>
          <a:bodyPr>
            <a:normAutofit lnSpcReduction="10000"/>
          </a:bodyPr>
          <a:lstStyle/>
          <a:p>
            <a:r>
              <a:rPr lang="en-US" altLang="en-US" dirty="0"/>
              <a:t>Helpful Tips </a:t>
            </a:r>
          </a:p>
          <a:p>
            <a:endParaRPr lang="en-US" dirty="0"/>
          </a:p>
        </p:txBody>
      </p:sp>
      <p:sp>
        <p:nvSpPr>
          <p:cNvPr id="4" name="Slide Number Placeholder 3"/>
          <p:cNvSpPr>
            <a:spLocks noGrp="1"/>
          </p:cNvSpPr>
          <p:nvPr>
            <p:ph type="sldNum" sz="quarter" idx="13"/>
          </p:nvPr>
        </p:nvSpPr>
        <p:spPr/>
        <p:txBody>
          <a:bodyPr/>
          <a:lstStyle/>
          <a:p>
            <a:fld id="{0506797B-5A4F-40F4-8327-2081BB994236}" type="slidenum">
              <a:rPr lang="en-US" altLang="en-US" smtClean="0"/>
              <a:pPr/>
              <a:t>40</a:t>
            </a:fld>
            <a:endParaRPr lang="en-US" altLang="en-US" dirty="0"/>
          </a:p>
        </p:txBody>
      </p:sp>
      <p:cxnSp>
        <p:nvCxnSpPr>
          <p:cNvPr id="5" name="Straight Connector 4"/>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22574792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EXERCISE – INTERNAL CONTROL QUIZ</a:t>
            </a:r>
            <a:r>
              <a:rPr lang="en-US" kern="0" dirty="0"/>
              <a:t/>
            </a:r>
            <a:br>
              <a:rPr lang="en-US" kern="0" dirty="0"/>
            </a:b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41</a:t>
            </a:fld>
            <a:endParaRPr lang="en-US"/>
          </a:p>
        </p:txBody>
      </p:sp>
    </p:spTree>
    <p:extLst>
      <p:ext uri="{BB962C8B-B14F-4D97-AF65-F5344CB8AC3E}">
        <p14:creationId xmlns:p14="http://schemas.microsoft.com/office/powerpoint/2010/main" val="3862391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0" y="0"/>
            <a:ext cx="5334000" cy="1066800"/>
          </a:xfrm>
        </p:spPr>
        <p:txBody>
          <a:bodyPr>
            <a:normAutofit/>
          </a:bodyPr>
          <a:lstStyle/>
          <a:p>
            <a:pPr algn="r"/>
            <a:r>
              <a:rPr lang="en-US" altLang="en-US" sz="3600" dirty="0"/>
              <a:t>Knowledge </a:t>
            </a:r>
            <a:r>
              <a:rPr lang="en-US" altLang="en-US" sz="3600" dirty="0" smtClean="0"/>
              <a:t>Check</a:t>
            </a:r>
            <a:endParaRPr lang="en-US" sz="3600" dirty="0"/>
          </a:p>
        </p:txBody>
      </p:sp>
      <p:sp>
        <p:nvSpPr>
          <p:cNvPr id="7" name="Content Placeholder 6"/>
          <p:cNvSpPr>
            <a:spLocks noGrp="1"/>
          </p:cNvSpPr>
          <p:nvPr>
            <p:ph idx="1"/>
          </p:nvPr>
        </p:nvSpPr>
        <p:spPr/>
        <p:txBody>
          <a:bodyPr>
            <a:normAutofit fontScale="32500" lnSpcReduction="20000"/>
          </a:bodyPr>
          <a:lstStyle/>
          <a:p>
            <a:pPr marL="0" indent="0">
              <a:buNone/>
              <a:tabLst>
                <a:tab pos="274320" algn="l"/>
                <a:tab pos="283464" algn="l"/>
              </a:tabLst>
              <a:defRPr/>
            </a:pPr>
            <a:r>
              <a:rPr lang="en-US" sz="5500" dirty="0"/>
              <a:t>On a scale of 1 (lowest) to 5 (highest), rate your knowledge and understanding of the following by </a:t>
            </a:r>
            <a:r>
              <a:rPr lang="en-US" sz="5500" u="sng" dirty="0"/>
              <a:t>circling</a:t>
            </a:r>
            <a:r>
              <a:rPr lang="en-US" sz="5500" dirty="0"/>
              <a:t> the appropriate number in the final column of the sheet, labeled Post-Training, for each of the statements.</a:t>
            </a:r>
          </a:p>
          <a:p>
            <a:pPr>
              <a:spcBef>
                <a:spcPts val="600"/>
              </a:spcBef>
              <a:spcAft>
                <a:spcPts val="0"/>
              </a:spcAft>
              <a:buFont typeface="+mj-lt"/>
              <a:buAutoNum type="arabicPeriod"/>
              <a:tabLst>
                <a:tab pos="274320" algn="l"/>
                <a:tab pos="283464" algn="l"/>
              </a:tabLst>
              <a:defRPr/>
            </a:pPr>
            <a:r>
              <a:rPr lang="en-US" sz="5500" kern="0" dirty="0"/>
              <a:t>I am knowledgeable of the Financial Management standards in the </a:t>
            </a:r>
            <a:br>
              <a:rPr lang="en-US" sz="5500" kern="0" dirty="0"/>
            </a:br>
            <a:r>
              <a:rPr lang="en-US" sz="5500" kern="0" dirty="0"/>
              <a:t>Uniform Guidance		</a:t>
            </a:r>
          </a:p>
          <a:p>
            <a:pPr>
              <a:spcBef>
                <a:spcPts val="600"/>
              </a:spcBef>
              <a:spcAft>
                <a:spcPts val="0"/>
              </a:spcAft>
              <a:buFont typeface="+mj-lt"/>
              <a:buAutoNum type="arabicPeriod"/>
              <a:tabLst>
                <a:tab pos="274320" algn="l"/>
                <a:tab pos="283464" algn="l"/>
              </a:tabLst>
              <a:defRPr/>
            </a:pPr>
            <a:r>
              <a:rPr lang="en-US" sz="5500" kern="0" dirty="0"/>
              <a:t>I understand the new Internal Control definitions and requirements in the Uniform Guidance.		</a:t>
            </a:r>
          </a:p>
          <a:p>
            <a:pPr>
              <a:spcBef>
                <a:spcPts val="600"/>
              </a:spcBef>
              <a:spcAft>
                <a:spcPts val="0"/>
              </a:spcAft>
              <a:buFont typeface="+mj-lt"/>
              <a:buAutoNum type="arabicPeriod"/>
              <a:tabLst>
                <a:tab pos="274320" algn="l"/>
                <a:tab pos="283464" algn="l"/>
              </a:tabLst>
              <a:defRPr/>
            </a:pPr>
            <a:r>
              <a:rPr lang="en-US" sz="5500" kern="0" dirty="0"/>
              <a:t>I am familiar with the five integrated components of Internal Control</a:t>
            </a:r>
            <a:br>
              <a:rPr lang="en-US" sz="5500" kern="0" dirty="0"/>
            </a:br>
            <a:r>
              <a:rPr lang="en-US" sz="5500" kern="0" dirty="0"/>
              <a:t>per the COSO* Framework	</a:t>
            </a:r>
          </a:p>
          <a:p>
            <a:pPr>
              <a:spcBef>
                <a:spcPts val="600"/>
              </a:spcBef>
              <a:spcAft>
                <a:spcPts val="0"/>
              </a:spcAft>
              <a:buFont typeface="+mj-lt"/>
              <a:buAutoNum type="arabicPeriod"/>
              <a:tabLst>
                <a:tab pos="274320" algn="l"/>
                <a:tab pos="283464" algn="l"/>
              </a:tabLst>
              <a:defRPr/>
            </a:pPr>
            <a:r>
              <a:rPr lang="en-US" sz="5500" kern="0" dirty="0"/>
              <a:t>I understand the difference between reasonable and absolute assurance</a:t>
            </a:r>
          </a:p>
          <a:p>
            <a:pPr>
              <a:spcBef>
                <a:spcPts val="600"/>
              </a:spcBef>
              <a:spcAft>
                <a:spcPts val="0"/>
              </a:spcAft>
              <a:buFont typeface="+mj-lt"/>
              <a:buAutoNum type="arabicPeriod"/>
              <a:tabLst>
                <a:tab pos="274320" algn="l"/>
                <a:tab pos="283464" algn="l"/>
              </a:tabLst>
              <a:defRPr/>
            </a:pPr>
            <a:r>
              <a:rPr lang="en-US" sz="5500" kern="0" dirty="0"/>
              <a:t>I am knowledgeable of effective Internal Control practices</a:t>
            </a:r>
          </a:p>
          <a:p>
            <a:pPr marL="457200" indent="0">
              <a:spcBef>
                <a:spcPts val="600"/>
              </a:spcBef>
              <a:spcAft>
                <a:spcPts val="0"/>
              </a:spcAft>
              <a:buNone/>
              <a:tabLst>
                <a:tab pos="274320" algn="l"/>
                <a:tab pos="283464" algn="l"/>
              </a:tabLst>
              <a:defRPr/>
            </a:pPr>
            <a:r>
              <a:rPr lang="en-US" sz="2800" kern="0" dirty="0"/>
              <a:t/>
            </a:r>
            <a:br>
              <a:rPr lang="en-US" sz="2800" kern="0" dirty="0"/>
            </a:br>
            <a:r>
              <a:rPr lang="en-US" sz="4900" dirty="0"/>
              <a:t>* - Committee of Sponsoring Organizations of the </a:t>
            </a:r>
            <a:r>
              <a:rPr lang="en-US" sz="4900" dirty="0" err="1"/>
              <a:t>Treadway</a:t>
            </a:r>
            <a:r>
              <a:rPr lang="en-US" sz="4900" dirty="0"/>
              <a:t> Commission  </a:t>
            </a:r>
            <a:endParaRPr lang="en-US" sz="4900" kern="0" dirty="0"/>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42</a:t>
            </a:fld>
            <a:endParaRPr lang="en-US"/>
          </a:p>
        </p:txBody>
      </p:sp>
    </p:spTree>
    <p:extLst>
      <p:ext uri="{BB962C8B-B14F-4D97-AF65-F5344CB8AC3E}">
        <p14:creationId xmlns:p14="http://schemas.microsoft.com/office/powerpoint/2010/main" val="1462916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43</a:t>
            </a:fld>
            <a:endParaRPr lang="en-US" dirty="0"/>
          </a:p>
        </p:txBody>
      </p:sp>
      <p:sp>
        <p:nvSpPr>
          <p:cNvPr id="6" name="Title 3"/>
          <p:cNvSpPr txBox="1">
            <a:spLocks/>
          </p:cNvSpPr>
          <p:nvPr/>
        </p:nvSpPr>
        <p:spPr bwMode="auto">
          <a:xfrm>
            <a:off x="980090" y="1700267"/>
            <a:ext cx="762000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3200" b="1" dirty="0">
                <a:solidFill>
                  <a:schemeClr val="tx2"/>
                </a:solidFill>
                <a:latin typeface="Calibri" panose="020F0502020204030204" pitchFamily="34" charset="0"/>
              </a:rPr>
              <a:t>“If everything seems under control,</a:t>
            </a:r>
          </a:p>
          <a:p>
            <a:pPr eaLnBrk="1" hangingPunct="1"/>
            <a:r>
              <a:rPr lang="en-US" altLang="en-US" sz="3200" b="1" dirty="0">
                <a:solidFill>
                  <a:schemeClr val="tx2"/>
                </a:solidFill>
                <a:latin typeface="Calibri" panose="020F0502020204030204" pitchFamily="34" charset="0"/>
              </a:rPr>
              <a:t>you’re just not going fast enough.”</a:t>
            </a:r>
          </a:p>
          <a:p>
            <a:pPr eaLnBrk="1" hangingPunct="1">
              <a:spcBef>
                <a:spcPts val="1200"/>
              </a:spcBef>
            </a:pPr>
            <a:r>
              <a:rPr lang="en-US" altLang="en-US" sz="2800" dirty="0">
                <a:solidFill>
                  <a:schemeClr val="tx2"/>
                </a:solidFill>
                <a:latin typeface="Helvetica Light"/>
                <a:ea typeface="Helvetica Light"/>
                <a:cs typeface="Helvetica Light"/>
              </a:rPr>
              <a:t>				~ </a:t>
            </a:r>
            <a:r>
              <a:rPr lang="en-US" altLang="en-US" sz="2800" i="1" dirty="0">
                <a:solidFill>
                  <a:schemeClr val="tx2"/>
                </a:solidFill>
                <a:latin typeface="Calibri" panose="020F0502020204030204" pitchFamily="34" charset="0"/>
              </a:rPr>
              <a:t>Mario Andretti</a:t>
            </a:r>
          </a:p>
          <a:p>
            <a:pPr eaLnBrk="1" hangingPunct="1">
              <a:lnSpc>
                <a:spcPct val="110000"/>
              </a:lnSpc>
            </a:pPr>
            <a:endParaRPr lang="en-US" altLang="en-US" sz="3200" dirty="0">
              <a:latin typeface="Helvetica bold"/>
              <a:ea typeface="Helvetica bold"/>
              <a:cs typeface="Helvetica bold"/>
            </a:endParaRPr>
          </a:p>
        </p:txBody>
      </p:sp>
      <p:sp>
        <p:nvSpPr>
          <p:cNvPr id="7" name="Title 3"/>
          <p:cNvSpPr txBox="1">
            <a:spLocks/>
          </p:cNvSpPr>
          <p:nvPr/>
        </p:nvSpPr>
        <p:spPr bwMode="auto">
          <a:xfrm>
            <a:off x="-69850" y="4125913"/>
            <a:ext cx="9269413" cy="844550"/>
          </a:xfrm>
          <a:prstGeom prst="rect">
            <a:avLst/>
          </a:prstGeom>
          <a:noFill/>
          <a:ln>
            <a:noFill/>
          </a:ln>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en-US" sz="4000" b="1" dirty="0" smtClean="0">
                <a:solidFill>
                  <a:schemeClr val="tx2"/>
                </a:solidFill>
                <a:latin typeface="+mj-lt"/>
                <a:ea typeface="Helvetica bold"/>
                <a:cs typeface="Helvetica bold"/>
              </a:rPr>
              <a:t>Thank You!</a:t>
            </a:r>
          </a:p>
        </p:txBody>
      </p:sp>
      <p:sp>
        <p:nvSpPr>
          <p:cNvPr id="8" name="Title 3"/>
          <p:cNvSpPr txBox="1">
            <a:spLocks/>
          </p:cNvSpPr>
          <p:nvPr/>
        </p:nvSpPr>
        <p:spPr bwMode="auto">
          <a:xfrm>
            <a:off x="-125413" y="5383213"/>
            <a:ext cx="942181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800" dirty="0">
                <a:solidFill>
                  <a:schemeClr val="tx2"/>
                </a:solidFill>
                <a:latin typeface="Helvetica Light"/>
                <a:ea typeface="Helvetica Light"/>
                <a:cs typeface="Helvetica Light"/>
              </a:rPr>
              <a:t>Please Complete Your Evaluations</a:t>
            </a:r>
          </a:p>
        </p:txBody>
      </p:sp>
    </p:spTree>
    <p:extLst>
      <p:ext uri="{BB962C8B-B14F-4D97-AF65-F5344CB8AC3E}">
        <p14:creationId xmlns:p14="http://schemas.microsoft.com/office/powerpoint/2010/main" val="3047550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enter your questions </a:t>
            </a:r>
            <a:r>
              <a:rPr lang="en-US" dirty="0" smtClean="0"/>
              <a:t>in </a:t>
            </a:r>
            <a:r>
              <a:rPr lang="en-US" dirty="0"/>
              <a:t>the Chat Room! </a:t>
            </a:r>
          </a:p>
        </p:txBody>
      </p:sp>
      <p:sp>
        <p:nvSpPr>
          <p:cNvPr id="3" name="Slide Number Placeholder 2"/>
          <p:cNvSpPr>
            <a:spLocks noGrp="1"/>
          </p:cNvSpPr>
          <p:nvPr>
            <p:ph type="sldNum" sz="quarter" idx="12"/>
          </p:nvPr>
        </p:nvSpPr>
        <p:spPr/>
        <p:txBody>
          <a:bodyPr/>
          <a:lstStyle/>
          <a:p>
            <a:fld id="{01723B91-CE10-4F20-890A-0852E2246859}" type="slidenum">
              <a:rPr lang="en-US" smtClean="0"/>
              <a:pPr/>
              <a:t>44</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696"/>
          <a:stretch/>
        </p:blipFill>
        <p:spPr>
          <a:xfrm>
            <a:off x="0" y="1143000"/>
            <a:ext cx="9144000" cy="5715000"/>
          </a:xfrm>
          <a:prstGeom prst="rect">
            <a:avLst/>
          </a:prstGeom>
        </p:spPr>
      </p:pic>
    </p:spTree>
    <p:extLst>
      <p:ext uri="{BB962C8B-B14F-4D97-AF65-F5344CB8AC3E}">
        <p14:creationId xmlns:p14="http://schemas.microsoft.com/office/powerpoint/2010/main" val="28194069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 y="6324600"/>
            <a:ext cx="9147949" cy="533400"/>
          </a:xfrm>
        </p:spPr>
        <p:txBody>
          <a:bodyPr>
            <a:normAutofit/>
          </a:bodyPr>
          <a:lstStyle/>
          <a:p>
            <a:pPr marL="0" indent="0" algn="ctr">
              <a:spcAft>
                <a:spcPts val="0"/>
              </a:spcAft>
              <a:buNone/>
            </a:pPr>
            <a:r>
              <a:rPr lang="en-US" sz="2400" dirty="0" smtClean="0">
                <a:hlinkClick r:id="rId2"/>
              </a:rPr>
              <a:t>www.workforce3one.org</a:t>
            </a:r>
            <a:r>
              <a:rPr lang="en-US" sz="2400" dirty="0" smtClean="0"/>
              <a:t> </a:t>
            </a:r>
            <a:endParaRPr lang="en-US" sz="2400" dirty="0"/>
          </a:p>
        </p:txBody>
      </p:sp>
      <p:sp>
        <p:nvSpPr>
          <p:cNvPr id="17" name="Rectangle 16"/>
          <p:cNvSpPr/>
          <p:nvPr/>
        </p:nvSpPr>
        <p:spPr>
          <a:xfrm>
            <a:off x="6629400" y="6324600"/>
            <a:ext cx="1752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t="10453" b="21753"/>
          <a:stretch/>
        </p:blipFill>
        <p:spPr>
          <a:xfrm>
            <a:off x="2273300" y="5549900"/>
            <a:ext cx="4624774" cy="934338"/>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12700"/>
            <a:ext cx="9156700" cy="4051300"/>
          </a:xfrm>
          <a:prstGeom prst="rect">
            <a:avLst/>
          </a:prstGeom>
        </p:spPr>
      </p:pic>
      <p:pic>
        <p:nvPicPr>
          <p:cNvPr id="11" name="Picture 10">
            <a:hlinkClick r:id="rId2"/>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8407" b="88850" l="2945" r="100000"/>
                    </a14:imgEffect>
                  </a14:imgLayer>
                </a14:imgProps>
              </a:ext>
              <a:ext uri="{28A0092B-C50C-407E-A947-70E740481C1C}">
                <a14:useLocalDpi xmlns:a14="http://schemas.microsoft.com/office/drawing/2010/main" val="0"/>
              </a:ext>
            </a:extLst>
          </a:blip>
          <a:srcRect t="38356" r="885" b="5480"/>
          <a:stretch/>
        </p:blipFill>
        <p:spPr>
          <a:xfrm>
            <a:off x="609600" y="2819400"/>
            <a:ext cx="8534400" cy="3124200"/>
          </a:xfrm>
          <a:prstGeom prst="rect">
            <a:avLst/>
          </a:prstGeom>
        </p:spPr>
      </p:pic>
    </p:spTree>
    <p:extLst>
      <p:ext uri="{BB962C8B-B14F-4D97-AF65-F5344CB8AC3E}">
        <p14:creationId xmlns:p14="http://schemas.microsoft.com/office/powerpoint/2010/main" val="1561795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fontScale="62500" lnSpcReduction="20000"/>
          </a:bodyPr>
          <a:lstStyle/>
          <a:p>
            <a:pPr marL="0" indent="0">
              <a:buNone/>
              <a:tabLst>
                <a:tab pos="274320" algn="l"/>
                <a:tab pos="283464" algn="l"/>
              </a:tabLst>
              <a:defRPr/>
            </a:pPr>
            <a:r>
              <a:rPr lang="en-US" dirty="0"/>
              <a:t>On a scale of 1 (lowest) to 5 (highest), rate your knowledge and understanding of the following by </a:t>
            </a:r>
            <a:r>
              <a:rPr lang="en-US" u="sng" dirty="0"/>
              <a:t>circling</a:t>
            </a:r>
            <a:r>
              <a:rPr lang="en-US" dirty="0"/>
              <a:t> the appropriate number in the middle column of the sheet, labeled Pre-Training, for each of the statements.</a:t>
            </a:r>
          </a:p>
          <a:p>
            <a:pPr>
              <a:spcBef>
                <a:spcPts val="600"/>
              </a:spcBef>
              <a:spcAft>
                <a:spcPts val="0"/>
              </a:spcAft>
              <a:buFont typeface="+mj-lt"/>
              <a:buAutoNum type="arabicPeriod"/>
              <a:tabLst>
                <a:tab pos="274320" algn="l"/>
                <a:tab pos="283464" algn="l"/>
              </a:tabLst>
              <a:defRPr/>
            </a:pPr>
            <a:r>
              <a:rPr lang="en-US" kern="0" dirty="0"/>
              <a:t>I am knowledgeable of the Financial Management standards in the </a:t>
            </a:r>
            <a:br>
              <a:rPr lang="en-US" kern="0" dirty="0"/>
            </a:br>
            <a:r>
              <a:rPr lang="en-US" kern="0" dirty="0"/>
              <a:t>Uniform Guidance		</a:t>
            </a:r>
          </a:p>
          <a:p>
            <a:pPr>
              <a:spcBef>
                <a:spcPts val="600"/>
              </a:spcBef>
              <a:spcAft>
                <a:spcPts val="0"/>
              </a:spcAft>
              <a:buFont typeface="+mj-lt"/>
              <a:buAutoNum type="arabicPeriod"/>
              <a:tabLst>
                <a:tab pos="274320" algn="l"/>
                <a:tab pos="283464" algn="l"/>
              </a:tabLst>
              <a:defRPr/>
            </a:pPr>
            <a:r>
              <a:rPr lang="en-US" kern="0" dirty="0"/>
              <a:t>I understand the new Internal Control definitions and requirements in the Uniform Guidance.		</a:t>
            </a:r>
          </a:p>
          <a:p>
            <a:pPr>
              <a:spcBef>
                <a:spcPts val="600"/>
              </a:spcBef>
              <a:spcAft>
                <a:spcPts val="0"/>
              </a:spcAft>
              <a:buFont typeface="+mj-lt"/>
              <a:buAutoNum type="arabicPeriod"/>
              <a:tabLst>
                <a:tab pos="274320" algn="l"/>
                <a:tab pos="283464" algn="l"/>
              </a:tabLst>
              <a:defRPr/>
            </a:pPr>
            <a:r>
              <a:rPr lang="en-US" kern="0" dirty="0"/>
              <a:t>I am familiar with the five integrated components of Internal Control</a:t>
            </a:r>
            <a:br>
              <a:rPr lang="en-US" kern="0" dirty="0"/>
            </a:br>
            <a:r>
              <a:rPr lang="en-US" kern="0" dirty="0"/>
              <a:t>per the COSO* Framework	</a:t>
            </a:r>
          </a:p>
          <a:p>
            <a:pPr>
              <a:spcBef>
                <a:spcPts val="600"/>
              </a:spcBef>
              <a:spcAft>
                <a:spcPts val="0"/>
              </a:spcAft>
              <a:buFont typeface="+mj-lt"/>
              <a:buAutoNum type="arabicPeriod"/>
              <a:tabLst>
                <a:tab pos="274320" algn="l"/>
                <a:tab pos="283464" algn="l"/>
              </a:tabLst>
              <a:defRPr/>
            </a:pPr>
            <a:r>
              <a:rPr lang="en-US" kern="0" dirty="0"/>
              <a:t>I understand the difference between reasonable and absolute assurance</a:t>
            </a:r>
          </a:p>
          <a:p>
            <a:pPr>
              <a:spcBef>
                <a:spcPts val="600"/>
              </a:spcBef>
              <a:spcAft>
                <a:spcPts val="0"/>
              </a:spcAft>
              <a:buFont typeface="+mj-lt"/>
              <a:buAutoNum type="arabicPeriod"/>
              <a:tabLst>
                <a:tab pos="274320" algn="l"/>
                <a:tab pos="283464" algn="l"/>
              </a:tabLst>
              <a:defRPr/>
            </a:pPr>
            <a:r>
              <a:rPr lang="en-US" kern="0" dirty="0"/>
              <a:t>I am knowledgeable of effective Internal Control practices</a:t>
            </a:r>
            <a:r>
              <a:rPr lang="en-US" sz="2400" kern="0" dirty="0"/>
              <a:t/>
            </a:r>
            <a:br>
              <a:rPr lang="en-US" sz="2400" kern="0" dirty="0"/>
            </a:br>
            <a:r>
              <a:rPr lang="en-US" sz="2000" dirty="0"/>
              <a:t>* - Committee of Sponsoring Organizations of the </a:t>
            </a:r>
            <a:r>
              <a:rPr lang="en-US" sz="2000" dirty="0" err="1"/>
              <a:t>Treadway</a:t>
            </a:r>
            <a:r>
              <a:rPr lang="en-US" sz="2000" dirty="0"/>
              <a:t> Commission  </a:t>
            </a:r>
            <a:endParaRPr lang="en-US" sz="2000" kern="0" dirty="0"/>
          </a:p>
          <a:p>
            <a:endParaRPr lang="en-US" dirty="0"/>
          </a:p>
        </p:txBody>
      </p:sp>
      <p:sp>
        <p:nvSpPr>
          <p:cNvPr id="3" name="Text Placeholder 2"/>
          <p:cNvSpPr>
            <a:spLocks noGrp="1"/>
          </p:cNvSpPr>
          <p:nvPr>
            <p:ph type="body" sz="quarter" idx="12"/>
          </p:nvPr>
        </p:nvSpPr>
        <p:spPr>
          <a:xfrm>
            <a:off x="1219200" y="381000"/>
            <a:ext cx="7543800" cy="762000"/>
          </a:xfrm>
        </p:spPr>
        <p:txBody>
          <a:bodyPr>
            <a:normAutofit lnSpcReduction="10000"/>
          </a:bodyPr>
          <a:lstStyle/>
          <a:p>
            <a:r>
              <a:rPr lang="en-US" altLang="en-US" dirty="0"/>
              <a:t>Knowledge Check</a:t>
            </a:r>
          </a:p>
          <a:p>
            <a:endParaRPr lang="en-US" dirty="0"/>
          </a:p>
        </p:txBody>
      </p:sp>
      <p:sp>
        <p:nvSpPr>
          <p:cNvPr id="4" name="Slide Number Placeholder 3"/>
          <p:cNvSpPr>
            <a:spLocks noGrp="1"/>
          </p:cNvSpPr>
          <p:nvPr>
            <p:ph type="sldNum" sz="quarter" idx="13"/>
          </p:nvPr>
        </p:nvSpPr>
        <p:spPr/>
        <p:txBody>
          <a:bodyPr/>
          <a:lstStyle/>
          <a:p>
            <a:fld id="{0506797B-5A4F-40F4-8327-2081BB994236}" type="slidenum">
              <a:rPr lang="en-US" altLang="en-US" smtClean="0"/>
              <a:pPr/>
              <a:t>5</a:t>
            </a:fld>
            <a:endParaRPr lang="en-US" altLang="en-US" dirty="0"/>
          </a:p>
        </p:txBody>
      </p:sp>
    </p:spTree>
    <p:extLst>
      <p:ext uri="{BB962C8B-B14F-4D97-AF65-F5344CB8AC3E}">
        <p14:creationId xmlns:p14="http://schemas.microsoft.com/office/powerpoint/2010/main" val="337119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sz="quarter" idx="11"/>
          </p:nvPr>
        </p:nvSpPr>
        <p:spPr bwMode="auto">
          <a:xfrm>
            <a:off x="914400" y="1828800"/>
            <a:ext cx="76962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400" dirty="0" smtClean="0"/>
              <a:t>Increased focus on internal controls in the Uniform Guidance</a:t>
            </a:r>
          </a:p>
          <a:p>
            <a:r>
              <a:rPr lang="en-US" altLang="en-US" sz="2400" dirty="0" smtClean="0"/>
              <a:t>Subpart </a:t>
            </a:r>
            <a:r>
              <a:rPr lang="en-US" altLang="en-US" sz="2400" dirty="0"/>
              <a:t>D—Post Federal Award </a:t>
            </a:r>
            <a:r>
              <a:rPr lang="en-US" altLang="en-US" sz="2400" dirty="0" smtClean="0"/>
              <a:t>Requirements, Standards </a:t>
            </a:r>
            <a:r>
              <a:rPr lang="en-US" altLang="en-US" sz="2400" dirty="0"/>
              <a:t>for Financial and Program Management</a:t>
            </a:r>
            <a:endParaRPr lang="en-US" altLang="en-US" sz="2400" dirty="0" smtClean="0"/>
          </a:p>
          <a:p>
            <a:pPr lvl="1"/>
            <a:r>
              <a:rPr lang="en-US" altLang="en-US" sz="2400" b="1" dirty="0" smtClean="0"/>
              <a:t>200.303 </a:t>
            </a:r>
            <a:r>
              <a:rPr lang="en-US" altLang="en-US" sz="2400" dirty="0" smtClean="0"/>
              <a:t>Internal Controls </a:t>
            </a:r>
            <a:endParaRPr lang="en-US" altLang="en-US" sz="2400" dirty="0"/>
          </a:p>
          <a:p>
            <a:pPr marL="731520" lvl="2" indent="0">
              <a:buNone/>
            </a:pPr>
            <a:r>
              <a:rPr lang="en-US" altLang="en-US" sz="2400" dirty="0" smtClean="0"/>
              <a:t>The guidance from Audit Requirements to Standards for Financial and Program Management is moved to this section.</a:t>
            </a:r>
          </a:p>
          <a:p>
            <a:endParaRPr lang="en-US" altLang="en-US" sz="2600" dirty="0" smtClean="0"/>
          </a:p>
        </p:txBody>
      </p:sp>
      <p:sp>
        <p:nvSpPr>
          <p:cNvPr id="12291" name="Text Placeholder 1"/>
          <p:cNvSpPr>
            <a:spLocks noGrp="1"/>
          </p:cNvSpPr>
          <p:nvPr>
            <p:ph type="body" sz="quarter" idx="12"/>
          </p:nvPr>
        </p:nvSpPr>
        <p:spPr bwMode="auto">
          <a:xfrm>
            <a:off x="1153510" y="381000"/>
            <a:ext cx="7543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 What’s New?</a:t>
            </a:r>
          </a:p>
        </p:txBody>
      </p:sp>
      <p:sp>
        <p:nvSpPr>
          <p:cNvPr id="12292"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DF0C0D2-D644-4A5A-9FBA-581976F8F734}" type="slidenum">
              <a:rPr lang="en-US" altLang="en-US">
                <a:solidFill>
                  <a:srgbClr val="404040"/>
                </a:solidFill>
              </a:rPr>
              <a:pPr/>
              <a:t>6</a:t>
            </a:fld>
            <a:endParaRPr lang="en-US" altLang="en-US" dirty="0">
              <a:solidFill>
                <a:srgbClr val="404040"/>
              </a:solidFill>
            </a:endParaRPr>
          </a:p>
        </p:txBody>
      </p:sp>
      <p:cxnSp>
        <p:nvCxnSpPr>
          <p:cNvPr id="6" name="Straight Connector 5"/>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4211870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marL="0" indent="0">
              <a:lnSpc>
                <a:spcPct val="80000"/>
              </a:lnSpc>
              <a:spcBef>
                <a:spcPct val="0"/>
              </a:spcBef>
            </a:pPr>
            <a:r>
              <a:rPr lang="en-US" altLang="en-US" sz="2400" dirty="0" smtClean="0"/>
              <a:t> Uniform Guidance identifies two documents</a:t>
            </a:r>
          </a:p>
          <a:p>
            <a:pPr marL="0" indent="0">
              <a:lnSpc>
                <a:spcPct val="80000"/>
              </a:lnSpc>
              <a:spcBef>
                <a:spcPct val="0"/>
              </a:spcBef>
              <a:buFont typeface="Arial" panose="020B0604020202020204" pitchFamily="34" charset="0"/>
              <a:buNone/>
            </a:pPr>
            <a:endParaRPr lang="en-US" altLang="en-US" sz="2400" dirty="0" smtClean="0"/>
          </a:p>
          <a:p>
            <a:pPr marL="628650" lvl="1" indent="-228600">
              <a:lnSpc>
                <a:spcPct val="80000"/>
              </a:lnSpc>
              <a:spcBef>
                <a:spcPct val="0"/>
              </a:spcBef>
            </a:pPr>
            <a:r>
              <a:rPr lang="en-US" altLang="en-US" sz="2400" dirty="0" smtClean="0"/>
              <a:t>“Standards for Internal Control in the Federal Government,“ also known as the “Green Book,” issued by the Comptroller General of the United States</a:t>
            </a:r>
          </a:p>
          <a:p>
            <a:pPr marL="0" indent="0">
              <a:lnSpc>
                <a:spcPct val="80000"/>
              </a:lnSpc>
              <a:spcBef>
                <a:spcPct val="0"/>
              </a:spcBef>
              <a:buFont typeface="Arial" panose="020B0604020202020204" pitchFamily="34" charset="0"/>
              <a:buNone/>
            </a:pPr>
            <a:r>
              <a:rPr lang="en-US" altLang="en-US" sz="2400" dirty="0" smtClean="0"/>
              <a:t>    </a:t>
            </a:r>
          </a:p>
          <a:p>
            <a:pPr marL="628650" lvl="1" indent="-228600">
              <a:lnSpc>
                <a:spcPct val="80000"/>
              </a:lnSpc>
              <a:spcBef>
                <a:spcPct val="0"/>
              </a:spcBef>
              <a:buFont typeface="Arial" panose="020B0604020202020204" pitchFamily="34" charset="0"/>
              <a:buNone/>
            </a:pPr>
            <a:r>
              <a:rPr lang="en-US" altLang="en-US" sz="2000" dirty="0" smtClean="0"/>
              <a:t>	</a:t>
            </a:r>
            <a:r>
              <a:rPr lang="en-US" altLang="en-US" sz="2200" dirty="0" smtClean="0">
                <a:hlinkClick r:id="rId3"/>
              </a:rPr>
              <a:t>http://www.gao.gov/assets/670/665712.pdf</a:t>
            </a:r>
            <a:endParaRPr lang="en-US" altLang="en-US" sz="2200" dirty="0" smtClean="0"/>
          </a:p>
          <a:p>
            <a:pPr marL="0" indent="0">
              <a:lnSpc>
                <a:spcPct val="80000"/>
              </a:lnSpc>
              <a:spcBef>
                <a:spcPct val="0"/>
              </a:spcBef>
              <a:buFont typeface="Arial" panose="020B0604020202020204" pitchFamily="34" charset="0"/>
              <a:buNone/>
            </a:pPr>
            <a:endParaRPr lang="en-US" altLang="en-US" sz="2200" dirty="0" smtClean="0"/>
          </a:p>
          <a:p>
            <a:pPr marL="628650" lvl="1" indent="-228600">
              <a:lnSpc>
                <a:spcPct val="80000"/>
              </a:lnSpc>
              <a:spcBef>
                <a:spcPct val="0"/>
              </a:spcBef>
            </a:pPr>
            <a:r>
              <a:rPr lang="en-US" altLang="en-US" sz="2400" dirty="0" smtClean="0"/>
              <a:t>“Internal Control Integrated Framework“ issued by the Committee of Sponsoring Organizations of the Treadway Commission (COSO)</a:t>
            </a:r>
          </a:p>
          <a:p>
            <a:pPr marL="628650" lvl="1" indent="-228600">
              <a:lnSpc>
                <a:spcPct val="80000"/>
              </a:lnSpc>
              <a:spcBef>
                <a:spcPct val="0"/>
              </a:spcBef>
              <a:buFont typeface="Arial" panose="020B0604020202020204" pitchFamily="34" charset="0"/>
              <a:buNone/>
            </a:pPr>
            <a:r>
              <a:rPr lang="en-US" altLang="en-US" sz="2400" dirty="0" smtClean="0"/>
              <a:t> </a:t>
            </a:r>
            <a:r>
              <a:rPr lang="en-US" altLang="en-US" sz="2200" dirty="0" smtClean="0">
                <a:hlinkClick r:id="rId4"/>
              </a:rPr>
              <a:t>http://www.coso.org/documents/990025P_Executive_Summary_final_may20_e.pdf</a:t>
            </a:r>
            <a:endParaRPr lang="en-US" altLang="en-US" sz="2200" dirty="0" smtClean="0"/>
          </a:p>
          <a:p>
            <a:pPr marL="628650" lvl="1" indent="-228600">
              <a:lnSpc>
                <a:spcPct val="80000"/>
              </a:lnSpc>
              <a:spcBef>
                <a:spcPct val="0"/>
              </a:spcBef>
              <a:buFont typeface="Arial" panose="020B0604020202020204" pitchFamily="34" charset="0"/>
              <a:buNone/>
            </a:pPr>
            <a:endParaRPr lang="en-US" altLang="en-US" sz="2200" dirty="0" smtClean="0"/>
          </a:p>
          <a:p>
            <a:pPr marL="628650" lvl="1" indent="-228600">
              <a:lnSpc>
                <a:spcPct val="80000"/>
              </a:lnSpc>
              <a:spcBef>
                <a:spcPct val="0"/>
              </a:spcBef>
              <a:buFont typeface="Arial" panose="020B0604020202020204" pitchFamily="34" charset="0"/>
              <a:buNone/>
            </a:pPr>
            <a:endParaRPr lang="en-US" altLang="en-US" sz="2400" dirty="0" smtClean="0"/>
          </a:p>
          <a:p>
            <a:pPr marL="0" indent="0">
              <a:lnSpc>
                <a:spcPct val="80000"/>
              </a:lnSpc>
              <a:spcBef>
                <a:spcPct val="0"/>
              </a:spcBef>
              <a:buFont typeface="Arial" panose="020B0604020202020204" pitchFamily="34" charset="0"/>
              <a:buNone/>
            </a:pPr>
            <a:endParaRPr lang="en-US" altLang="en-US" sz="2400" dirty="0" smtClean="0"/>
          </a:p>
        </p:txBody>
      </p:sp>
      <p:sp>
        <p:nvSpPr>
          <p:cNvPr id="14339" name="Text Placeholder 1"/>
          <p:cNvSpPr>
            <a:spLocks noGrp="1"/>
          </p:cNvSpPr>
          <p:nvPr>
            <p:ph type="body" sz="quarter" idx="12"/>
          </p:nvPr>
        </p:nvSpPr>
        <p:spPr bwMode="auto">
          <a:xfrm>
            <a:off x="783021" y="15766"/>
            <a:ext cx="792480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 Res</a:t>
            </a:r>
            <a:r>
              <a:rPr lang="en-US" dirty="0" smtClean="0"/>
              <a:t>ources for Internal Control Guidance</a:t>
            </a:r>
            <a:endParaRPr lang="en-US" altLang="en-US" dirty="0" smtClean="0"/>
          </a:p>
        </p:txBody>
      </p:sp>
      <p:sp>
        <p:nvSpPr>
          <p:cNvPr id="14340"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4BC89C9-F0EA-4536-B162-F1E639E45DC8}" type="slidenum">
              <a:rPr lang="en-US" altLang="en-US">
                <a:solidFill>
                  <a:srgbClr val="404040"/>
                </a:solidFill>
              </a:rPr>
              <a:pPr/>
              <a:t>7</a:t>
            </a:fld>
            <a:endParaRPr lang="en-US" altLang="en-US" dirty="0">
              <a:solidFill>
                <a:srgbClr val="404040"/>
              </a:solidFill>
            </a:endParaRPr>
          </a:p>
        </p:txBody>
      </p:sp>
      <p:cxnSp>
        <p:nvCxnSpPr>
          <p:cNvPr id="6" name="Straight Connector 5"/>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3184924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kern="0" dirty="0"/>
              <a:t>FINANCIAL MANAGEMENT SYSTEMS </a:t>
            </a:r>
            <a:br>
              <a:rPr lang="en-US" kern="0" dirty="0"/>
            </a:b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506797B-5A4F-40F4-8327-2081BB994236}" type="slidenum">
              <a:rPr lang="en-US" altLang="en-US" smtClean="0"/>
              <a:pPr/>
              <a:t>8</a:t>
            </a:fld>
            <a:endParaRPr lang="en-US" altLang="en-US" dirty="0"/>
          </a:p>
        </p:txBody>
      </p:sp>
    </p:spTree>
    <p:extLst>
      <p:ext uri="{BB962C8B-B14F-4D97-AF65-F5344CB8AC3E}">
        <p14:creationId xmlns:p14="http://schemas.microsoft.com/office/powerpoint/2010/main" val="564150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sz="quarter" idx="11"/>
          </p:nvPr>
        </p:nvSpPr>
        <p:spPr bwMode="auto">
          <a:xfrm>
            <a:off x="914400" y="1828800"/>
            <a:ext cx="76962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spcAft>
                <a:spcPts val="600"/>
              </a:spcAft>
              <a:buNone/>
            </a:pPr>
            <a:r>
              <a:rPr lang="en-US" altLang="en-US" b="1" dirty="0" smtClean="0"/>
              <a:t>200.302 Financial management</a:t>
            </a:r>
          </a:p>
          <a:p>
            <a:pPr>
              <a:spcBef>
                <a:spcPct val="0"/>
              </a:spcBef>
              <a:spcAft>
                <a:spcPts val="600"/>
              </a:spcAft>
            </a:pPr>
            <a:r>
              <a:rPr lang="en-US" altLang="en-US" dirty="0" smtClean="0"/>
              <a:t>States must follow state laws and procedures </a:t>
            </a:r>
          </a:p>
          <a:p>
            <a:pPr>
              <a:spcBef>
                <a:spcPct val="0"/>
              </a:spcBef>
              <a:spcAft>
                <a:spcPts val="600"/>
              </a:spcAft>
            </a:pPr>
            <a:r>
              <a:rPr lang="en-US" altLang="en-US" dirty="0" smtClean="0"/>
              <a:t>Non-federal entities must have </a:t>
            </a:r>
            <a:r>
              <a:rPr lang="en-US" altLang="en-US" dirty="0"/>
              <a:t>systems, policies, and procedures in place by which they manage funds and activities to provide assurance that Federal funding will be used for the purpose intended in compliance with the requirements of the Federal award.</a:t>
            </a:r>
          </a:p>
          <a:p>
            <a:pPr marL="0" indent="0">
              <a:spcBef>
                <a:spcPct val="0"/>
              </a:spcBef>
              <a:spcAft>
                <a:spcPts val="600"/>
              </a:spcAft>
              <a:buNone/>
            </a:pPr>
            <a:endParaRPr lang="en-US" altLang="en-US" dirty="0" smtClean="0"/>
          </a:p>
        </p:txBody>
      </p:sp>
      <p:sp>
        <p:nvSpPr>
          <p:cNvPr id="17411" name="Text Placeholder 1"/>
          <p:cNvSpPr>
            <a:spLocks noGrp="1"/>
          </p:cNvSpPr>
          <p:nvPr>
            <p:ph type="body" sz="quarter" idx="12"/>
          </p:nvPr>
        </p:nvSpPr>
        <p:spPr bwMode="auto">
          <a:xfrm>
            <a:off x="1143000" y="0"/>
            <a:ext cx="75438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 Financial Management </a:t>
            </a:r>
            <a:br>
              <a:rPr lang="en-US" altLang="en-US" dirty="0" smtClean="0"/>
            </a:br>
            <a:r>
              <a:rPr lang="en-US" altLang="en-US" dirty="0" smtClean="0"/>
              <a:t>Systems</a:t>
            </a:r>
          </a:p>
        </p:txBody>
      </p:sp>
      <p:sp>
        <p:nvSpPr>
          <p:cNvPr id="17412"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0DFDDC5-64DF-4006-BB2F-31B00E0DE454}" type="slidenum">
              <a:rPr lang="en-US" altLang="en-US">
                <a:solidFill>
                  <a:srgbClr val="404040"/>
                </a:solidFill>
              </a:rPr>
              <a:pPr/>
              <a:t>9</a:t>
            </a:fld>
            <a:endParaRPr lang="en-US" altLang="en-US" dirty="0">
              <a:solidFill>
                <a:srgbClr val="404040"/>
              </a:solidFill>
            </a:endParaRPr>
          </a:p>
        </p:txBody>
      </p:sp>
      <p:cxnSp>
        <p:nvCxnSpPr>
          <p:cNvPr id="6" name="Straight Connector 5"/>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TextBox 15"/>
          <p:cNvSpPr txBox="1">
            <a:spLocks noChangeArrowheads="1"/>
          </p:cNvSpPr>
          <p:nvPr/>
        </p:nvSpPr>
        <p:spPr bwMode="auto">
          <a:xfrm>
            <a:off x="349250" y="6462713"/>
            <a:ext cx="515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Internal Controls</a:t>
            </a:r>
          </a:p>
        </p:txBody>
      </p:sp>
    </p:spTree>
    <p:extLst>
      <p:ext uri="{BB962C8B-B14F-4D97-AF65-F5344CB8AC3E}">
        <p14:creationId xmlns:p14="http://schemas.microsoft.com/office/powerpoint/2010/main" val="31384335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1404&quot;&gt;&lt;object type=&quot;3&quot; unique_id=&quot;11405&quot;&gt;&lt;property id=&quot;20148&quot; value=&quot;5&quot;/&gt;&lt;property id=&quot;20300&quot; value=&quot;Slide 1 - &amp;quot;Webinar Title&amp;quot;&quot;/&gt;&lt;property id=&quot;20307&quot; value=&quot;256&quot;/&gt;&lt;/object&gt;&lt;object type=&quot;3&quot; unique_id=&quot;11411&quot;&gt;&lt;property id=&quot;20148&quot; value=&quot;5&quot;/&gt;&lt;property id=&quot;20300&quot; value=&quot;Slide 2 - &amp;quot;Where are you?&amp;quot;&quot;/&gt;&lt;property id=&quot;20307&quot; value=&quot;259&quot;/&gt;&lt;/object&gt;&lt;object type=&quot;3&quot; unique_id=&quot;11412&quot;&gt;&lt;property id=&quot;20148&quot; value=&quot;5&quot;/&gt;&lt;property id=&quot;20300&quot; value=&quot;Slide 3 - &amp;quot;Here’s what you can expect to get out of this webinar!&amp;quot;&quot;/&gt;&lt;property id=&quot;20307&quot; value=&quot;264&quot;/&gt;&lt;/object&gt;&lt;object type=&quot;3&quot; unique_id=&quot;11413&quot;&gt;&lt;property id=&quot;20148&quot; value=&quot;5&quot;/&gt;&lt;property id=&quot;20300&quot; value=&quot;Slide 4 - &amp;quot;Agenda&amp;quot;&quot;/&gt;&lt;property id=&quot;20307&quot; value=&quot;266&quot;/&gt;&lt;/object&gt;&lt;object type=&quot;3&quot; unique_id=&quot;11414&quot;&gt;&lt;property id=&quot;20148&quot; value=&quot;5&quot;/&gt;&lt;property id=&quot;20300&quot; value=&quot;Slide 5 - &amp;quot;Moderator&amp;quot;&quot;/&gt;&lt;property id=&quot;20307&quot; value=&quot;261&quot;/&gt;&lt;/object&gt;&lt;object type=&quot;3&quot; unique_id=&quot;11415&quot;&gt;&lt;property id=&quot;20148&quot; value=&quot;5&quot;/&gt;&lt;property id=&quot;20300&quot; value=&quot;Slide 6 - &amp;quot;Presenters&amp;quot;&quot;/&gt;&lt;property id=&quot;20307&quot; value=&quot;286&quot;/&gt;&lt;/object&gt;&lt;object type=&quot;3&quot; unique_id=&quot;11416&quot;&gt;&lt;property id=&quot;20148&quot; value=&quot;5&quot;/&gt;&lt;property id=&quot;20300&quot; value=&quot;Slide 8 - &amp;quot;Content Heading &amp;quot;&quot;/&gt;&lt;property id=&quot;20307&quot; value=&quot;271&quot;/&gt;&lt;/object&gt;&lt;object type=&quot;3&quot; unique_id=&quot;11417&quot;&gt;&lt;property id=&quot;20148&quot; value=&quot;5&quot;/&gt;&lt;property id=&quot;20300&quot; value=&quot;Slide 12 - &amp;quot;Open Chat&amp;quot;&quot;/&gt;&lt;property id=&quot;20307&quot; value=&quot;267&quot;/&gt;&lt;/object&gt;&lt;object type=&quot;3&quot; unique_id=&quot;11418&quot;&gt;&lt;property id=&quot;20148&quot; value=&quot;5&quot;/&gt;&lt;property id=&quot;20300&quot; value=&quot;Slide 13 - &amp;quot;Polling Question&amp;quot;&quot;/&gt;&lt;property id=&quot;20307&quot; value=&quot;265&quot;/&gt;&lt;/object&gt;&lt;object type=&quot;3&quot; unique_id=&quot;11420&quot;&gt;&lt;property id=&quot;20148&quot; value=&quot;5&quot;/&gt;&lt;property id=&quot;20300&quot; value=&quot;Slide 14 - &amp;quot;Reminder…&amp;quot;&quot;/&gt;&lt;property id=&quot;20307&quot; value=&quot;276&quot;/&gt;&lt;/object&gt;&lt;object type=&quot;3&quot; unique_id=&quot;11421&quot;&gt;&lt;property id=&quot;20148&quot; value=&quot;5&quot;/&gt;&lt;property id=&quot;20300&quot; value=&quot;Slide 15 - &amp;quot;Resources&amp;quot;&quot;/&gt;&lt;property id=&quot;20307&quot; value=&quot;278&quot;/&gt;&lt;/object&gt;&lt;object type=&quot;3&quot; unique_id=&quot;11422&quot;&gt;&lt;property id=&quot;20148&quot; value=&quot;5&quot;/&gt;&lt;property id=&quot;20300&quot; value=&quot;Slide 16 - &amp;quot;Please enter your questions in the Chat Room! &amp;quot;&quot;/&gt;&lt;property id=&quot;20307&quot; value=&quot;279&quot;/&gt;&lt;/object&gt;&lt;object type=&quot;3&quot; unique_id=&quot;11423&quot;&gt;&lt;property id=&quot;20148&quot; value=&quot;5&quot;/&gt;&lt;property id=&quot;20300&quot; value=&quot;Slide 17 - &amp;quot;Speakers’ Contact Information&amp;quot;&quot;/&gt;&lt;property id=&quot;20307&quot; value=&quot;281&quot;/&gt;&lt;/object&gt;&lt;object type=&quot;3&quot; unique_id=&quot;11424&quot;&gt;&lt;property id=&quot;20148&quot; value=&quot;5&quot;/&gt;&lt;property id=&quot;20300&quot; value=&quot;Slide 18 - &amp;quot;Look for upcoming Webinars in this series!&amp;quot;&quot;/&gt;&lt;property id=&quot;20307&quot; value=&quot;283&quot;/&gt;&lt;/object&gt;&lt;object type=&quot;3&quot; unique_id=&quot;11425&quot;&gt;&lt;property id=&quot;20148&quot; value=&quot;5&quot;/&gt;&lt;property id=&quot;20300&quot; value=&quot;Slide 19&quot;/&gt;&lt;property id=&quot;20307&quot; value=&quot;262&quot;/&gt;&lt;/object&gt;&lt;object type=&quot;3&quot; unique_id=&quot;13267&quot;&gt;&lt;property id=&quot;20148&quot; value=&quot;5&quot;/&gt;&lt;property id=&quot;20300&quot; value=&quot;Slide 7 - &amp;quot;Presenter&amp;quot;&quot;/&gt;&lt;property id=&quot;20307&quot; value=&quot;287&quot;/&gt;&lt;/object&gt;&lt;object type=&quot;3&quot; unique_id=&quot;13268&quot;&gt;&lt;property id=&quot;20148&quot; value=&quot;5&quot;/&gt;&lt;property id=&quot;20300&quot; value=&quot;Slide 10 - &amp;quot;Content Heading &amp;quot;&quot;/&gt;&lt;property id=&quot;20307&quot; value=&quot;289&quot;/&gt;&lt;/object&gt;&lt;object type=&quot;3&quot; unique_id=&quot;13269&quot;&gt;&lt;property id=&quot;20148&quot; value=&quot;5&quot;/&gt;&lt;property id=&quot;20300&quot; value=&quot;Slide 11 - &amp;quot;Content Heading &amp;quot;&quot;/&gt;&lt;property id=&quot;20307&quot; value=&quot;290&quot;/&gt;&lt;/object&gt;&lt;object type=&quot;3&quot; unique_id=&quot;21377&quot;&gt;&lt;property id=&quot;20148&quot; value=&quot;5&quot;/&gt;&lt;property id=&quot;20300&quot; value=&quot;Slide 9 - &amp;quot;Content Heading &amp;quot;&quot;/&gt;&lt;property id=&quot;20307&quot; value=&quot;291&quot;/&gt;&lt;/object&gt;&lt;/object&gt;&lt;object type=&quot;8&quot; unique_id=&quot;11410&quot;&gt;&lt;/object&gt;&lt;/object&gt;&lt;/database&gt;"/>
  <p:tag name="SECTOMILLISECCONVERTED" val="1"/>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1792</Words>
  <Application>Microsoft Office PowerPoint</Application>
  <PresentationFormat>On-screen Show (4:3)</PresentationFormat>
  <Paragraphs>368</Paragraphs>
  <Slides>45</Slides>
  <Notes>36</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MS PGothic</vt:lpstr>
      <vt:lpstr>Arial</vt:lpstr>
      <vt:lpstr>Calibri</vt:lpstr>
      <vt:lpstr>Helvetica bold</vt:lpstr>
      <vt:lpstr>Helvetica Light</vt:lpstr>
      <vt:lpstr>Tahoma</vt:lpstr>
      <vt:lpstr>Wingdings</vt:lpstr>
      <vt:lpstr>Networking trio design template</vt:lpstr>
      <vt:lpstr>Internal Controls:  Establishing  an Effective Control Environment</vt:lpstr>
      <vt:lpstr>Where are you?</vt:lpstr>
      <vt:lpstr>PowerPoint Presentation</vt:lpstr>
      <vt:lpstr>PowerPoint Presentation</vt:lpstr>
      <vt:lpstr>PowerPoint Presentation</vt:lpstr>
      <vt:lpstr>PowerPoint Presentation</vt:lpstr>
      <vt:lpstr>PowerPoint Presentation</vt:lpstr>
      <vt:lpstr>FINANCIAL MANAGEMENT SYSTEMS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INTERNAL CONTROL FRAMEWORK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INTERNAL CONTROL ACTIVITIES </vt:lpstr>
      <vt:lpstr>PowerPoint Presentation</vt:lpstr>
      <vt:lpstr>PowerPoint Presentation</vt:lpstr>
      <vt:lpstr>PowerPoint Presentation</vt:lpstr>
      <vt:lpstr>PowerPoint Presentation</vt:lpstr>
      <vt:lpstr>Do we really need internal controls? </vt:lpstr>
      <vt:lpstr>PowerPoint Presentation</vt:lpstr>
      <vt:lpstr>PowerPoint Presentation</vt:lpstr>
      <vt:lpstr>PowerPoint Presentation</vt:lpstr>
      <vt:lpstr>PowerPoint Presentation</vt:lpstr>
      <vt:lpstr>PowerPoint Presentation</vt:lpstr>
      <vt:lpstr>PowerPoint Presentation</vt:lpstr>
      <vt:lpstr>EXERCISE – INTERNAL CONTROL QUIZ </vt:lpstr>
      <vt:lpstr>Knowledge Check</vt:lpstr>
      <vt:lpstr>PowerPoint Presentation</vt:lpstr>
      <vt:lpstr>Please enter your questions in the Chat Room!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2015-07-15T20:35:54Z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