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66"/>
  </p:notesMasterIdLst>
  <p:sldIdLst>
    <p:sldId id="256" r:id="rId2"/>
    <p:sldId id="259" r:id="rId3"/>
    <p:sldId id="331" r:id="rId4"/>
    <p:sldId id="264" r:id="rId5"/>
    <p:sldId id="266" r:id="rId6"/>
    <p:sldId id="286" r:id="rId7"/>
    <p:sldId id="292" r:id="rId8"/>
    <p:sldId id="271" r:id="rId9"/>
    <p:sldId id="291" r:id="rId10"/>
    <p:sldId id="295" r:id="rId11"/>
    <p:sldId id="296" r:id="rId12"/>
    <p:sldId id="267" r:id="rId13"/>
    <p:sldId id="311" r:id="rId14"/>
    <p:sldId id="290" r:id="rId15"/>
    <p:sldId id="310" r:id="rId16"/>
    <p:sldId id="313" r:id="rId17"/>
    <p:sldId id="312" r:id="rId18"/>
    <p:sldId id="298" r:id="rId19"/>
    <p:sldId id="309" r:id="rId20"/>
    <p:sldId id="314" r:id="rId21"/>
    <p:sldId id="329" r:id="rId22"/>
    <p:sldId id="299" r:id="rId23"/>
    <p:sldId id="315" r:id="rId24"/>
    <p:sldId id="300" r:id="rId25"/>
    <p:sldId id="316" r:id="rId26"/>
    <p:sldId id="317" r:id="rId27"/>
    <p:sldId id="308" r:id="rId28"/>
    <p:sldId id="307" r:id="rId29"/>
    <p:sldId id="301" r:id="rId30"/>
    <p:sldId id="318" r:id="rId31"/>
    <p:sldId id="319" r:id="rId32"/>
    <p:sldId id="302" r:id="rId33"/>
    <p:sldId id="320" r:id="rId34"/>
    <p:sldId id="303" r:id="rId35"/>
    <p:sldId id="304" r:id="rId36"/>
    <p:sldId id="321" r:id="rId37"/>
    <p:sldId id="305" r:id="rId38"/>
    <p:sldId id="330" r:id="rId39"/>
    <p:sldId id="325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27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276" r:id="rId60"/>
    <p:sldId id="278" r:id="rId61"/>
    <p:sldId id="279" r:id="rId62"/>
    <p:sldId id="322" r:id="rId63"/>
    <p:sldId id="281" r:id="rId64"/>
    <p:sldId id="262" r:id="rId65"/>
  </p:sldIdLst>
  <p:sldSz cx="9144000" cy="6858000" type="screen4x3"/>
  <p:notesSz cx="7010400" cy="92964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38498" autoAdjust="0"/>
  </p:normalViewPr>
  <p:slideViewPr>
    <p:cSldViewPr>
      <p:cViewPr varScale="1">
        <p:scale>
          <a:sx n="44" d="100"/>
          <a:sy n="44" d="100"/>
        </p:scale>
        <p:origin x="191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Do you anticipate enrolling MSFW youth into your program? </a:t>
          </a:r>
          <a:endParaRPr lang="en-US" sz="1700" b="1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2E402629-6A1E-4A9A-AE7C-0DBE0B499013}" type="presOf" srcId="{9F318CA6-08AB-4ABE-B349-676605B65D6C}" destId="{855749C9-25BC-45AC-B787-9457C050449F}" srcOrd="0" destOrd="0" presId="urn:microsoft.com/office/officeart/2005/8/layout/hierarchy3"/>
    <dgm:cxn modelId="{BD3E2A92-BAB2-423A-B6E4-66A3D4CA2CD8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820B731E-40EC-46F3-90B5-5E0F787DEA35}" type="presOf" srcId="{FC9D8059-D2E0-4C91-8D8D-A79D1FB79854}" destId="{326860F1-B8CF-451E-A26A-39B929BC3F19}" srcOrd="1" destOrd="0" presId="urn:microsoft.com/office/officeart/2005/8/layout/hierarchy3"/>
    <dgm:cxn modelId="{65BBD774-476A-4C18-8C99-7172B1CC379C}" type="presParOf" srcId="{855749C9-25BC-45AC-B787-9457C050449F}" destId="{1E4DC371-F7C6-47CE-B90E-1AFFF13B3F0E}" srcOrd="0" destOrd="0" presId="urn:microsoft.com/office/officeart/2005/8/layout/hierarchy3"/>
    <dgm:cxn modelId="{D83E9457-7B84-4894-AF4E-D7F39196252B}" type="presParOf" srcId="{1E4DC371-F7C6-47CE-B90E-1AFFF13B3F0E}" destId="{77B1561D-399D-4DFB-9AB8-7B690400EE7B}" srcOrd="0" destOrd="0" presId="urn:microsoft.com/office/officeart/2005/8/layout/hierarchy3"/>
    <dgm:cxn modelId="{011D1E76-E12F-4E9F-AC19-7C0F4D6437AD}" type="presParOf" srcId="{77B1561D-399D-4DFB-9AB8-7B690400EE7B}" destId="{7A996C81-500F-4B1F-B5A4-1B476941A02A}" srcOrd="0" destOrd="0" presId="urn:microsoft.com/office/officeart/2005/8/layout/hierarchy3"/>
    <dgm:cxn modelId="{82BA83E1-6EB3-405B-A625-BE86BD04F7ED}" type="presParOf" srcId="{77B1561D-399D-4DFB-9AB8-7B690400EE7B}" destId="{326860F1-B8CF-451E-A26A-39B929BC3F19}" srcOrd="1" destOrd="0" presId="urn:microsoft.com/office/officeart/2005/8/layout/hierarchy3"/>
    <dgm:cxn modelId="{C2FB6FD4-56AF-4840-80A9-2C2FE1F6F008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Do you provide yurts as part of temporary </a:t>
          </a:r>
        </a:p>
        <a:p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housing assistance? </a:t>
          </a:r>
          <a:endParaRPr lang="en-US" sz="1700" b="1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12D54B8C-7782-45E2-BFCD-0B355D67941E}" type="presOf" srcId="{9F318CA6-08AB-4ABE-B349-676605B65D6C}" destId="{855749C9-25BC-45AC-B787-9457C050449F}" srcOrd="0" destOrd="0" presId="urn:microsoft.com/office/officeart/2005/8/layout/hierarchy3"/>
    <dgm:cxn modelId="{276E93F1-6353-4CDC-B975-8F709B8347E4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A79C4BB3-04F8-440C-A64B-2391FA885D17}" type="presOf" srcId="{FC9D8059-D2E0-4C91-8D8D-A79D1FB79854}" destId="{7A996C81-500F-4B1F-B5A4-1B476941A02A}" srcOrd="0" destOrd="0" presId="urn:microsoft.com/office/officeart/2005/8/layout/hierarchy3"/>
    <dgm:cxn modelId="{A92CD306-E3CA-4967-B6AC-976EBD378878}" type="presParOf" srcId="{855749C9-25BC-45AC-B787-9457C050449F}" destId="{1E4DC371-F7C6-47CE-B90E-1AFFF13B3F0E}" srcOrd="0" destOrd="0" presId="urn:microsoft.com/office/officeart/2005/8/layout/hierarchy3"/>
    <dgm:cxn modelId="{FFA66F54-48B0-447C-B56E-44355AB8CBF6}" type="presParOf" srcId="{1E4DC371-F7C6-47CE-B90E-1AFFF13B3F0E}" destId="{77B1561D-399D-4DFB-9AB8-7B690400EE7B}" srcOrd="0" destOrd="0" presId="urn:microsoft.com/office/officeart/2005/8/layout/hierarchy3"/>
    <dgm:cxn modelId="{C1B772DC-3ABE-451D-AFDD-D43F01C16A53}" type="presParOf" srcId="{77B1561D-399D-4DFB-9AB8-7B690400EE7B}" destId="{7A996C81-500F-4B1F-B5A4-1B476941A02A}" srcOrd="0" destOrd="0" presId="urn:microsoft.com/office/officeart/2005/8/layout/hierarchy3"/>
    <dgm:cxn modelId="{8D7741BC-154A-4EAB-86EB-5DE5822AAE08}" type="presParOf" srcId="{77B1561D-399D-4DFB-9AB8-7B690400EE7B}" destId="{326860F1-B8CF-451E-A26A-39B929BC3F19}" srcOrd="1" destOrd="0" presId="urn:microsoft.com/office/officeart/2005/8/layout/hierarchy3"/>
    <dgm:cxn modelId="{3CC4146D-D8AF-4442-8D2C-1533C7DD2F8E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04AD3-508F-481D-932B-BB96F28C1EF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8F0E53-8328-44D1-A1EE-D619DE2912EF}">
      <dgm:prSet phldrT="[Text]"/>
      <dgm:spPr/>
      <dgm:t>
        <a:bodyPr/>
        <a:lstStyle/>
        <a:p>
          <a:r>
            <a:rPr lang="en-US" dirty="0" smtClean="0"/>
            <a:t>Core	</a:t>
          </a:r>
          <a:endParaRPr lang="en-US" dirty="0"/>
        </a:p>
      </dgm:t>
    </dgm:pt>
    <dgm:pt modelId="{19A05D39-E91E-43C8-AFE0-704651FF2665}" type="parTrans" cxnId="{937C666B-4376-4EDE-AB53-4C32FB2B0B66}">
      <dgm:prSet/>
      <dgm:spPr/>
      <dgm:t>
        <a:bodyPr/>
        <a:lstStyle/>
        <a:p>
          <a:endParaRPr lang="en-US"/>
        </a:p>
      </dgm:t>
    </dgm:pt>
    <dgm:pt modelId="{F429EF55-2C4E-4995-ABDE-B8D1F0E7FA14}" type="sibTrans" cxnId="{937C666B-4376-4EDE-AB53-4C32FB2B0B66}">
      <dgm:prSet/>
      <dgm:spPr/>
      <dgm:t>
        <a:bodyPr/>
        <a:lstStyle/>
        <a:p>
          <a:endParaRPr lang="en-US"/>
        </a:p>
      </dgm:t>
    </dgm:pt>
    <dgm:pt modelId="{EA1D7E96-480E-42E3-AA68-223BADE1764C}">
      <dgm:prSet phldrT="[Text]"/>
      <dgm:spPr/>
      <dgm:t>
        <a:bodyPr/>
        <a:lstStyle/>
        <a:p>
          <a:r>
            <a:rPr lang="en-US" dirty="0" smtClean="0"/>
            <a:t>Variety of Necessary mandatory services </a:t>
          </a:r>
          <a:endParaRPr lang="en-US" dirty="0"/>
        </a:p>
      </dgm:t>
    </dgm:pt>
    <dgm:pt modelId="{68BC85FB-3777-4432-B5C4-A044FE39D721}" type="parTrans" cxnId="{45CEDB61-4B0E-4767-92CA-58B5EDB14714}">
      <dgm:prSet/>
      <dgm:spPr/>
      <dgm:t>
        <a:bodyPr/>
        <a:lstStyle/>
        <a:p>
          <a:endParaRPr lang="en-US"/>
        </a:p>
      </dgm:t>
    </dgm:pt>
    <dgm:pt modelId="{23E30EEA-F276-4C18-B1E4-C658046ABEDD}" type="sibTrans" cxnId="{45CEDB61-4B0E-4767-92CA-58B5EDB14714}">
      <dgm:prSet/>
      <dgm:spPr/>
      <dgm:t>
        <a:bodyPr/>
        <a:lstStyle/>
        <a:p>
          <a:endParaRPr lang="en-US"/>
        </a:p>
      </dgm:t>
    </dgm:pt>
    <dgm:pt modelId="{08A19E44-5D17-40A1-B30A-675175A7C4CE}">
      <dgm:prSet phldrT="[Text]"/>
      <dgm:spPr/>
      <dgm:t>
        <a:bodyPr/>
        <a:lstStyle/>
        <a:p>
          <a:r>
            <a:rPr lang="en-US" dirty="0" smtClean="0"/>
            <a:t>Intensive</a:t>
          </a:r>
          <a:endParaRPr lang="en-US" dirty="0"/>
        </a:p>
      </dgm:t>
    </dgm:pt>
    <dgm:pt modelId="{B1AC5A15-0A36-4CD0-BD8E-B93D03868B80}" type="parTrans" cxnId="{BEA4899D-800C-4A08-98FF-113848D6B7A7}">
      <dgm:prSet/>
      <dgm:spPr/>
      <dgm:t>
        <a:bodyPr/>
        <a:lstStyle/>
        <a:p>
          <a:endParaRPr lang="en-US"/>
        </a:p>
      </dgm:t>
    </dgm:pt>
    <dgm:pt modelId="{560DC903-3CC1-4EF2-A743-F37884CCAB5F}" type="sibTrans" cxnId="{BEA4899D-800C-4A08-98FF-113848D6B7A7}">
      <dgm:prSet/>
      <dgm:spPr/>
      <dgm:t>
        <a:bodyPr/>
        <a:lstStyle/>
        <a:p>
          <a:endParaRPr lang="en-US"/>
        </a:p>
      </dgm:t>
    </dgm:pt>
    <dgm:pt modelId="{862D9361-082A-43BF-B2EC-BAD9B42B1234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step on progression – Case Management</a:t>
          </a:r>
          <a:endParaRPr lang="en-US" dirty="0"/>
        </a:p>
      </dgm:t>
    </dgm:pt>
    <dgm:pt modelId="{F04B97DF-E29D-4FCC-AFCC-3200CDBA8E39}" type="parTrans" cxnId="{44518AEF-FC90-48DB-93B4-2E7A7C5A07B6}">
      <dgm:prSet/>
      <dgm:spPr/>
      <dgm:t>
        <a:bodyPr/>
        <a:lstStyle/>
        <a:p>
          <a:endParaRPr lang="en-US"/>
        </a:p>
      </dgm:t>
    </dgm:pt>
    <dgm:pt modelId="{C9BF0260-BD5B-48F3-8B65-3EDC7E92E0F0}" type="sibTrans" cxnId="{44518AEF-FC90-48DB-93B4-2E7A7C5A07B6}">
      <dgm:prSet/>
      <dgm:spPr/>
      <dgm:t>
        <a:bodyPr/>
        <a:lstStyle/>
        <a:p>
          <a:endParaRPr lang="en-US"/>
        </a:p>
      </dgm:t>
    </dgm:pt>
    <dgm:pt modelId="{3D23AF3E-CA8F-44F8-B80F-DBFFB8787B06}">
      <dgm:prSet phldrT="[Text]"/>
      <dgm:spPr/>
      <dgm:t>
        <a:bodyPr/>
        <a:lstStyle/>
        <a:p>
          <a:r>
            <a:rPr lang="en-US" dirty="0" smtClean="0"/>
            <a:t>Training </a:t>
          </a:r>
          <a:endParaRPr lang="en-US" dirty="0"/>
        </a:p>
      </dgm:t>
    </dgm:pt>
    <dgm:pt modelId="{90BCC6C5-7BE2-4AB8-901B-70A8FEEA888D}" type="parTrans" cxnId="{5907F715-740D-4377-9286-B0554E3B5B17}">
      <dgm:prSet/>
      <dgm:spPr/>
      <dgm:t>
        <a:bodyPr/>
        <a:lstStyle/>
        <a:p>
          <a:endParaRPr lang="en-US"/>
        </a:p>
      </dgm:t>
    </dgm:pt>
    <dgm:pt modelId="{FA3D29A4-0AB7-4C0B-9261-7AFC6B788B10}" type="sibTrans" cxnId="{5907F715-740D-4377-9286-B0554E3B5B17}">
      <dgm:prSet/>
      <dgm:spPr/>
      <dgm:t>
        <a:bodyPr/>
        <a:lstStyle/>
        <a:p>
          <a:endParaRPr lang="en-US"/>
        </a:p>
      </dgm:t>
    </dgm:pt>
    <dgm:pt modelId="{2E5B7005-ECB0-4F65-BFA6-306214D32817}">
      <dgm:prSet phldrT="[Text]"/>
      <dgm:spPr/>
      <dgm:t>
        <a:bodyPr/>
        <a:lstStyle/>
        <a:p>
          <a:r>
            <a:rPr lang="en-US" dirty="0" smtClean="0"/>
            <a:t>Deemed necessary in progression model </a:t>
          </a:r>
          <a:endParaRPr lang="en-US" dirty="0"/>
        </a:p>
      </dgm:t>
    </dgm:pt>
    <dgm:pt modelId="{2A24B144-7248-4C33-8D06-31B70CDCB429}" type="parTrans" cxnId="{11684D9C-A903-43DE-B4F3-ED1663F8692C}">
      <dgm:prSet/>
      <dgm:spPr/>
      <dgm:t>
        <a:bodyPr/>
        <a:lstStyle/>
        <a:p>
          <a:endParaRPr lang="en-US"/>
        </a:p>
      </dgm:t>
    </dgm:pt>
    <dgm:pt modelId="{154A6E2F-3D1E-47E6-8870-DB3915A099BD}" type="sibTrans" cxnId="{11684D9C-A903-43DE-B4F3-ED1663F8692C}">
      <dgm:prSet/>
      <dgm:spPr/>
      <dgm:t>
        <a:bodyPr/>
        <a:lstStyle/>
        <a:p>
          <a:endParaRPr lang="en-US"/>
        </a:p>
      </dgm:t>
    </dgm:pt>
    <dgm:pt modelId="{0F628BF1-25A6-4453-A9AD-5EB9AD24E98A}">
      <dgm:prSet/>
      <dgm:spPr/>
      <dgm:t>
        <a:bodyPr/>
        <a:lstStyle/>
        <a:p>
          <a:r>
            <a:rPr lang="en-US" dirty="0" smtClean="0"/>
            <a:t>Exit</a:t>
          </a:r>
        </a:p>
        <a:p>
          <a:r>
            <a:rPr lang="en-US" dirty="0" smtClean="0"/>
            <a:t>Placement</a:t>
          </a:r>
        </a:p>
      </dgm:t>
    </dgm:pt>
    <dgm:pt modelId="{83B7F399-07F5-44A8-9707-221A820E133A}" type="parTrans" cxnId="{C6B3609B-22DC-4D90-8A5B-1DE1625E3511}">
      <dgm:prSet/>
      <dgm:spPr/>
      <dgm:t>
        <a:bodyPr/>
        <a:lstStyle/>
        <a:p>
          <a:endParaRPr lang="en-US"/>
        </a:p>
      </dgm:t>
    </dgm:pt>
    <dgm:pt modelId="{A9503E0C-65DF-4621-B49B-E73C43935850}" type="sibTrans" cxnId="{C6B3609B-22DC-4D90-8A5B-1DE1625E3511}">
      <dgm:prSet/>
      <dgm:spPr/>
      <dgm:t>
        <a:bodyPr/>
        <a:lstStyle/>
        <a:p>
          <a:endParaRPr lang="en-US"/>
        </a:p>
      </dgm:t>
    </dgm:pt>
    <dgm:pt modelId="{8D9E501A-30C3-43F1-BA02-680EC44B0BB6}">
      <dgm:prSet phldrT="[Text]"/>
      <dgm:spPr/>
      <dgm:t>
        <a:bodyPr/>
        <a:lstStyle/>
        <a:p>
          <a:endParaRPr lang="en-US" dirty="0"/>
        </a:p>
      </dgm:t>
    </dgm:pt>
    <dgm:pt modelId="{84F433A9-0CEC-4178-B2B0-DCA52C5D8A22}" type="parTrans" cxnId="{10538903-260A-4103-92FC-695BEFFA2B3D}">
      <dgm:prSet/>
      <dgm:spPr/>
      <dgm:t>
        <a:bodyPr/>
        <a:lstStyle/>
        <a:p>
          <a:endParaRPr lang="en-US"/>
        </a:p>
      </dgm:t>
    </dgm:pt>
    <dgm:pt modelId="{A91F5A74-FBE6-44D6-AB52-6D002C3707B2}" type="sibTrans" cxnId="{10538903-260A-4103-92FC-695BEFFA2B3D}">
      <dgm:prSet/>
      <dgm:spPr/>
      <dgm:t>
        <a:bodyPr/>
        <a:lstStyle/>
        <a:p>
          <a:endParaRPr lang="en-US"/>
        </a:p>
      </dgm:t>
    </dgm:pt>
    <dgm:pt modelId="{3337C67E-4FC5-4BD5-AE45-2333B5D5C9DF}" type="pres">
      <dgm:prSet presAssocID="{EF204AD3-508F-481D-932B-BB96F28C1E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EBF582-EBF0-41A8-BE72-C56A5646D15B}" type="pres">
      <dgm:prSet presAssocID="{458F0E53-8328-44D1-A1EE-D619DE2912EF}" presName="composite" presStyleCnt="0"/>
      <dgm:spPr/>
    </dgm:pt>
    <dgm:pt modelId="{28D9D6D0-1BF6-4FFE-AD98-0E84C905B958}" type="pres">
      <dgm:prSet presAssocID="{458F0E53-8328-44D1-A1EE-D619DE2912EF}" presName="bentUpArrow1" presStyleLbl="alignImgPlace1" presStyleIdx="0" presStyleCnt="3"/>
      <dgm:spPr/>
    </dgm:pt>
    <dgm:pt modelId="{F2B30BD4-0760-4F22-9E51-8279FAC467CB}" type="pres">
      <dgm:prSet presAssocID="{458F0E53-8328-44D1-A1EE-D619DE2912E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14252-970A-4DDF-9CE7-F5B2435F1775}" type="pres">
      <dgm:prSet presAssocID="{458F0E53-8328-44D1-A1EE-D619DE2912EF}" presName="ChildText" presStyleLbl="revTx" presStyleIdx="0" presStyleCnt="3" custScaleX="232147" custLinFactNeighborX="96224" custLinFactNeighborY="-8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67A4-4641-4BC3-934C-996317278029}" type="pres">
      <dgm:prSet presAssocID="{F429EF55-2C4E-4995-ABDE-B8D1F0E7FA14}" presName="sibTrans" presStyleCnt="0"/>
      <dgm:spPr/>
    </dgm:pt>
    <dgm:pt modelId="{DB4510CE-35FD-4711-8995-8F6EDD7BEAD4}" type="pres">
      <dgm:prSet presAssocID="{08A19E44-5D17-40A1-B30A-675175A7C4CE}" presName="composite" presStyleCnt="0"/>
      <dgm:spPr/>
    </dgm:pt>
    <dgm:pt modelId="{8D47CB33-4458-4212-B28E-39F2DA8A742D}" type="pres">
      <dgm:prSet presAssocID="{08A19E44-5D17-40A1-B30A-675175A7C4CE}" presName="bentUpArrow1" presStyleLbl="alignImgPlace1" presStyleIdx="1" presStyleCnt="3" custScaleX="105858" custLinFactNeighborX="-32270" custLinFactNeighborY="7324"/>
      <dgm:spPr/>
    </dgm:pt>
    <dgm:pt modelId="{9CB96463-5B19-4FC3-9DDA-10E75465CC7C}" type="pres">
      <dgm:prSet presAssocID="{08A19E44-5D17-40A1-B30A-675175A7C4CE}" presName="ParentText" presStyleLbl="node1" presStyleIdx="1" presStyleCnt="4" custLinFactNeighborX="-27606" custLinFactNeighborY="66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8355A-27BD-4634-A8A8-AC5A691CE993}" type="pres">
      <dgm:prSet presAssocID="{08A19E44-5D17-40A1-B30A-675175A7C4CE}" presName="ChildText" presStyleLbl="revTx" presStyleIdx="1" presStyleCnt="3" custScaleX="235388" custLinFactNeighborX="23849" custLinFactNeighborY="6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BF021-1D63-45CE-8D94-1EF797A33748}" type="pres">
      <dgm:prSet presAssocID="{560DC903-3CC1-4EF2-A743-F37884CCAB5F}" presName="sibTrans" presStyleCnt="0"/>
      <dgm:spPr/>
    </dgm:pt>
    <dgm:pt modelId="{0382E0A4-6523-45A3-A5FD-2E4806210196}" type="pres">
      <dgm:prSet presAssocID="{3D23AF3E-CA8F-44F8-B80F-DBFFB8787B06}" presName="composite" presStyleCnt="0"/>
      <dgm:spPr/>
    </dgm:pt>
    <dgm:pt modelId="{2A97BCA2-9754-4F15-A53A-796F041EF291}" type="pres">
      <dgm:prSet presAssocID="{3D23AF3E-CA8F-44F8-B80F-DBFFB8787B06}" presName="bentUpArrow1" presStyleLbl="alignImgPlace1" presStyleIdx="2" presStyleCnt="3"/>
      <dgm:spPr/>
    </dgm:pt>
    <dgm:pt modelId="{2FAC291A-4484-4131-B749-3EB1D9B33D34}" type="pres">
      <dgm:prSet presAssocID="{3D23AF3E-CA8F-44F8-B80F-DBFFB8787B06}" presName="ParentText" presStyleLbl="node1" presStyleIdx="2" presStyleCnt="4" custLinFactNeighborX="-29138" custLinFactNeighborY="21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B012-0566-4F39-9C5C-59DF0E1708E8}" type="pres">
      <dgm:prSet presAssocID="{3D23AF3E-CA8F-44F8-B80F-DBFFB8787B06}" presName="ChildText" presStyleLbl="revTx" presStyleIdx="2" presStyleCnt="3" custScaleX="207173" custLinFactNeighborX="3680" custLinFactNeighborY="1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C539D-235D-4465-8A5B-5A5367667EC7}" type="pres">
      <dgm:prSet presAssocID="{FA3D29A4-0AB7-4C0B-9261-7AFC6B788B10}" presName="sibTrans" presStyleCnt="0"/>
      <dgm:spPr/>
    </dgm:pt>
    <dgm:pt modelId="{1D32E66C-74ED-4C2D-9DB4-0AB279343EEA}" type="pres">
      <dgm:prSet presAssocID="{0F628BF1-25A6-4453-A9AD-5EB9AD24E98A}" presName="composite" presStyleCnt="0"/>
      <dgm:spPr/>
    </dgm:pt>
    <dgm:pt modelId="{A9CACCD4-3ECC-42D3-AC5E-D463EAF0F7B8}" type="pres">
      <dgm:prSet presAssocID="{0F628BF1-25A6-4453-A9AD-5EB9AD24E98A}" presName="ParentText" presStyleLbl="node1" presStyleIdx="3" presStyleCnt="4" custLinFactNeighborX="-36472" custLinFactNeighborY="2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6BCE3-3CAC-476B-A17E-CEAB03389B52}" type="presOf" srcId="{EA1D7E96-480E-42E3-AA68-223BADE1764C}" destId="{4BD14252-970A-4DDF-9CE7-F5B2435F1775}" srcOrd="0" destOrd="0" presId="urn:microsoft.com/office/officeart/2005/8/layout/StepDownProcess"/>
    <dgm:cxn modelId="{0E6B9BA6-F807-4A79-BA5F-95D61F5BA9C2}" type="presOf" srcId="{2E5B7005-ECB0-4F65-BFA6-306214D32817}" destId="{AE80B012-0566-4F39-9C5C-59DF0E1708E8}" srcOrd="0" destOrd="0" presId="urn:microsoft.com/office/officeart/2005/8/layout/StepDownProcess"/>
    <dgm:cxn modelId="{44518AEF-FC90-48DB-93B4-2E7A7C5A07B6}" srcId="{08A19E44-5D17-40A1-B30A-675175A7C4CE}" destId="{862D9361-082A-43BF-B2EC-BAD9B42B1234}" srcOrd="0" destOrd="0" parTransId="{F04B97DF-E29D-4FCC-AFCC-3200CDBA8E39}" sibTransId="{C9BF0260-BD5B-48F3-8B65-3EDC7E92E0F0}"/>
    <dgm:cxn modelId="{5907F715-740D-4377-9286-B0554E3B5B17}" srcId="{EF204AD3-508F-481D-932B-BB96F28C1EFC}" destId="{3D23AF3E-CA8F-44F8-B80F-DBFFB8787B06}" srcOrd="2" destOrd="0" parTransId="{90BCC6C5-7BE2-4AB8-901B-70A8FEEA888D}" sibTransId="{FA3D29A4-0AB7-4C0B-9261-7AFC6B788B10}"/>
    <dgm:cxn modelId="{BEA4899D-800C-4A08-98FF-113848D6B7A7}" srcId="{EF204AD3-508F-481D-932B-BB96F28C1EFC}" destId="{08A19E44-5D17-40A1-B30A-675175A7C4CE}" srcOrd="1" destOrd="0" parTransId="{B1AC5A15-0A36-4CD0-BD8E-B93D03868B80}" sibTransId="{560DC903-3CC1-4EF2-A743-F37884CCAB5F}"/>
    <dgm:cxn modelId="{75CA9E6E-934B-4401-8941-A98B2D2312C9}" type="presOf" srcId="{3D23AF3E-CA8F-44F8-B80F-DBFFB8787B06}" destId="{2FAC291A-4484-4131-B749-3EB1D9B33D34}" srcOrd="0" destOrd="0" presId="urn:microsoft.com/office/officeart/2005/8/layout/StepDownProcess"/>
    <dgm:cxn modelId="{937901E7-890D-4FB5-85AB-254876D2F5E9}" type="presOf" srcId="{08A19E44-5D17-40A1-B30A-675175A7C4CE}" destId="{9CB96463-5B19-4FC3-9DDA-10E75465CC7C}" srcOrd="0" destOrd="0" presId="urn:microsoft.com/office/officeart/2005/8/layout/StepDownProcess"/>
    <dgm:cxn modelId="{AE60F862-DAFF-4D0A-A5F2-32EFA6053086}" type="presOf" srcId="{8D9E501A-30C3-43F1-BA02-680EC44B0BB6}" destId="{AE80B012-0566-4F39-9C5C-59DF0E1708E8}" srcOrd="0" destOrd="1" presId="urn:microsoft.com/office/officeart/2005/8/layout/StepDownProcess"/>
    <dgm:cxn modelId="{FE5BF643-0D5F-47C8-84B0-E8DED39FDCB2}" type="presOf" srcId="{EF204AD3-508F-481D-932B-BB96F28C1EFC}" destId="{3337C67E-4FC5-4BD5-AE45-2333B5D5C9DF}" srcOrd="0" destOrd="0" presId="urn:microsoft.com/office/officeart/2005/8/layout/StepDownProcess"/>
    <dgm:cxn modelId="{45CEDB61-4B0E-4767-92CA-58B5EDB14714}" srcId="{458F0E53-8328-44D1-A1EE-D619DE2912EF}" destId="{EA1D7E96-480E-42E3-AA68-223BADE1764C}" srcOrd="0" destOrd="0" parTransId="{68BC85FB-3777-4432-B5C4-A044FE39D721}" sibTransId="{23E30EEA-F276-4C18-B1E4-C658046ABEDD}"/>
    <dgm:cxn modelId="{10538903-260A-4103-92FC-695BEFFA2B3D}" srcId="{3D23AF3E-CA8F-44F8-B80F-DBFFB8787B06}" destId="{8D9E501A-30C3-43F1-BA02-680EC44B0BB6}" srcOrd="1" destOrd="0" parTransId="{84F433A9-0CEC-4178-B2B0-DCA52C5D8A22}" sibTransId="{A91F5A74-FBE6-44D6-AB52-6D002C3707B2}"/>
    <dgm:cxn modelId="{11684D9C-A903-43DE-B4F3-ED1663F8692C}" srcId="{3D23AF3E-CA8F-44F8-B80F-DBFFB8787B06}" destId="{2E5B7005-ECB0-4F65-BFA6-306214D32817}" srcOrd="0" destOrd="0" parTransId="{2A24B144-7248-4C33-8D06-31B70CDCB429}" sibTransId="{154A6E2F-3D1E-47E6-8870-DB3915A099BD}"/>
    <dgm:cxn modelId="{0A46E548-3C42-4B55-8336-B722E6B8ADAE}" type="presOf" srcId="{0F628BF1-25A6-4453-A9AD-5EB9AD24E98A}" destId="{A9CACCD4-3ECC-42D3-AC5E-D463EAF0F7B8}" srcOrd="0" destOrd="0" presId="urn:microsoft.com/office/officeart/2005/8/layout/StepDownProcess"/>
    <dgm:cxn modelId="{E4A12A05-A057-407E-B6B9-DF7BDAAFCA17}" type="presOf" srcId="{862D9361-082A-43BF-B2EC-BAD9B42B1234}" destId="{2AF8355A-27BD-4634-A8A8-AC5A691CE993}" srcOrd="0" destOrd="0" presId="urn:microsoft.com/office/officeart/2005/8/layout/StepDownProcess"/>
    <dgm:cxn modelId="{787C1212-7C52-4963-9F89-E81E1772FB75}" type="presOf" srcId="{458F0E53-8328-44D1-A1EE-D619DE2912EF}" destId="{F2B30BD4-0760-4F22-9E51-8279FAC467CB}" srcOrd="0" destOrd="0" presId="urn:microsoft.com/office/officeart/2005/8/layout/StepDownProcess"/>
    <dgm:cxn modelId="{937C666B-4376-4EDE-AB53-4C32FB2B0B66}" srcId="{EF204AD3-508F-481D-932B-BB96F28C1EFC}" destId="{458F0E53-8328-44D1-A1EE-D619DE2912EF}" srcOrd="0" destOrd="0" parTransId="{19A05D39-E91E-43C8-AFE0-704651FF2665}" sibTransId="{F429EF55-2C4E-4995-ABDE-B8D1F0E7FA14}"/>
    <dgm:cxn modelId="{C6B3609B-22DC-4D90-8A5B-1DE1625E3511}" srcId="{EF204AD3-508F-481D-932B-BB96F28C1EFC}" destId="{0F628BF1-25A6-4453-A9AD-5EB9AD24E98A}" srcOrd="3" destOrd="0" parTransId="{83B7F399-07F5-44A8-9707-221A820E133A}" sibTransId="{A9503E0C-65DF-4621-B49B-E73C43935850}"/>
    <dgm:cxn modelId="{152B7644-4E74-42FD-8415-F1C55B12AE78}" type="presParOf" srcId="{3337C67E-4FC5-4BD5-AE45-2333B5D5C9DF}" destId="{50EBF582-EBF0-41A8-BE72-C56A5646D15B}" srcOrd="0" destOrd="0" presId="urn:microsoft.com/office/officeart/2005/8/layout/StepDownProcess"/>
    <dgm:cxn modelId="{80657ABF-7A79-46A1-9201-372F27605214}" type="presParOf" srcId="{50EBF582-EBF0-41A8-BE72-C56A5646D15B}" destId="{28D9D6D0-1BF6-4FFE-AD98-0E84C905B958}" srcOrd="0" destOrd="0" presId="urn:microsoft.com/office/officeart/2005/8/layout/StepDownProcess"/>
    <dgm:cxn modelId="{4BA06988-0E81-4FD8-87B7-1174C9AE15AD}" type="presParOf" srcId="{50EBF582-EBF0-41A8-BE72-C56A5646D15B}" destId="{F2B30BD4-0760-4F22-9E51-8279FAC467CB}" srcOrd="1" destOrd="0" presId="urn:microsoft.com/office/officeart/2005/8/layout/StepDownProcess"/>
    <dgm:cxn modelId="{C787DE12-6AD3-41A9-9017-8E3855FE488E}" type="presParOf" srcId="{50EBF582-EBF0-41A8-BE72-C56A5646D15B}" destId="{4BD14252-970A-4DDF-9CE7-F5B2435F1775}" srcOrd="2" destOrd="0" presId="urn:microsoft.com/office/officeart/2005/8/layout/StepDownProcess"/>
    <dgm:cxn modelId="{F523FB83-2DCB-46C6-B08E-FA3E7D3DF72B}" type="presParOf" srcId="{3337C67E-4FC5-4BD5-AE45-2333B5D5C9DF}" destId="{0B7467A4-4641-4BC3-934C-996317278029}" srcOrd="1" destOrd="0" presId="urn:microsoft.com/office/officeart/2005/8/layout/StepDownProcess"/>
    <dgm:cxn modelId="{CF945A62-DAD1-492C-9539-80875A85F9B4}" type="presParOf" srcId="{3337C67E-4FC5-4BD5-AE45-2333B5D5C9DF}" destId="{DB4510CE-35FD-4711-8995-8F6EDD7BEAD4}" srcOrd="2" destOrd="0" presId="urn:microsoft.com/office/officeart/2005/8/layout/StepDownProcess"/>
    <dgm:cxn modelId="{EB716D63-2F91-4AC8-9A65-811DA92BDD93}" type="presParOf" srcId="{DB4510CE-35FD-4711-8995-8F6EDD7BEAD4}" destId="{8D47CB33-4458-4212-B28E-39F2DA8A742D}" srcOrd="0" destOrd="0" presId="urn:microsoft.com/office/officeart/2005/8/layout/StepDownProcess"/>
    <dgm:cxn modelId="{D589B090-A131-434E-9240-363DAD004BFF}" type="presParOf" srcId="{DB4510CE-35FD-4711-8995-8F6EDD7BEAD4}" destId="{9CB96463-5B19-4FC3-9DDA-10E75465CC7C}" srcOrd="1" destOrd="0" presId="urn:microsoft.com/office/officeart/2005/8/layout/StepDownProcess"/>
    <dgm:cxn modelId="{7BC5FE0F-114D-4380-9017-404877616919}" type="presParOf" srcId="{DB4510CE-35FD-4711-8995-8F6EDD7BEAD4}" destId="{2AF8355A-27BD-4634-A8A8-AC5A691CE993}" srcOrd="2" destOrd="0" presId="urn:microsoft.com/office/officeart/2005/8/layout/StepDownProcess"/>
    <dgm:cxn modelId="{8C95B757-A18A-41B0-A738-288A916D1334}" type="presParOf" srcId="{3337C67E-4FC5-4BD5-AE45-2333B5D5C9DF}" destId="{F4CBF021-1D63-45CE-8D94-1EF797A33748}" srcOrd="3" destOrd="0" presId="urn:microsoft.com/office/officeart/2005/8/layout/StepDownProcess"/>
    <dgm:cxn modelId="{A490311A-7B75-4544-9BC7-B9819D162265}" type="presParOf" srcId="{3337C67E-4FC5-4BD5-AE45-2333B5D5C9DF}" destId="{0382E0A4-6523-45A3-A5FD-2E4806210196}" srcOrd="4" destOrd="0" presId="urn:microsoft.com/office/officeart/2005/8/layout/StepDownProcess"/>
    <dgm:cxn modelId="{B306B157-8355-4000-B848-B3C7044C1411}" type="presParOf" srcId="{0382E0A4-6523-45A3-A5FD-2E4806210196}" destId="{2A97BCA2-9754-4F15-A53A-796F041EF291}" srcOrd="0" destOrd="0" presId="urn:microsoft.com/office/officeart/2005/8/layout/StepDownProcess"/>
    <dgm:cxn modelId="{8FE680B5-2FCC-4BB7-8CB2-1337BE89BA70}" type="presParOf" srcId="{0382E0A4-6523-45A3-A5FD-2E4806210196}" destId="{2FAC291A-4484-4131-B749-3EB1D9B33D34}" srcOrd="1" destOrd="0" presId="urn:microsoft.com/office/officeart/2005/8/layout/StepDownProcess"/>
    <dgm:cxn modelId="{0C317737-0648-406D-9B95-3014EDE485D5}" type="presParOf" srcId="{0382E0A4-6523-45A3-A5FD-2E4806210196}" destId="{AE80B012-0566-4F39-9C5C-59DF0E1708E8}" srcOrd="2" destOrd="0" presId="urn:microsoft.com/office/officeart/2005/8/layout/StepDownProcess"/>
    <dgm:cxn modelId="{1A946D0E-8D82-4E87-9D38-9A38F5A70669}" type="presParOf" srcId="{3337C67E-4FC5-4BD5-AE45-2333B5D5C9DF}" destId="{38AC539D-235D-4465-8A5B-5A5367667EC7}" srcOrd="5" destOrd="0" presId="urn:microsoft.com/office/officeart/2005/8/layout/StepDownProcess"/>
    <dgm:cxn modelId="{5BC3018B-D58C-47F6-968B-477DEE7A160E}" type="presParOf" srcId="{3337C67E-4FC5-4BD5-AE45-2333B5D5C9DF}" destId="{1D32E66C-74ED-4C2D-9DB4-0AB279343EEA}" srcOrd="6" destOrd="0" presId="urn:microsoft.com/office/officeart/2005/8/layout/StepDownProcess"/>
    <dgm:cxn modelId="{92AA7630-C1F1-4A2C-903D-3CD4F595F33F}" type="presParOf" srcId="{1D32E66C-74ED-4C2D-9DB4-0AB279343EEA}" destId="{A9CACCD4-3ECC-42D3-AC5E-D463EAF0F7B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22046-A353-48F4-BF81-2788B58B727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84539-6CBE-42F6-B38F-2E8841CA0353}">
      <dgm:prSet phldrT="[Text]"/>
      <dgm:spPr/>
      <dgm:t>
        <a:bodyPr/>
        <a:lstStyle/>
        <a:p>
          <a:r>
            <a:rPr lang="en-US" dirty="0" smtClean="0"/>
            <a:t>Job Search</a:t>
          </a:r>
          <a:endParaRPr lang="en-US" dirty="0"/>
        </a:p>
      </dgm:t>
    </dgm:pt>
    <dgm:pt modelId="{4175E892-4434-4839-BD23-E056A3A731B7}" type="parTrans" cxnId="{76CB4E68-EB1A-4172-9D4B-9186C115E9C1}">
      <dgm:prSet/>
      <dgm:spPr/>
      <dgm:t>
        <a:bodyPr/>
        <a:lstStyle/>
        <a:p>
          <a:endParaRPr lang="en-US"/>
        </a:p>
      </dgm:t>
    </dgm:pt>
    <dgm:pt modelId="{65D65077-97A0-47B9-83CC-A8DF26FAC754}" type="sibTrans" cxnId="{76CB4E68-EB1A-4172-9D4B-9186C115E9C1}">
      <dgm:prSet/>
      <dgm:spPr/>
      <dgm:t>
        <a:bodyPr/>
        <a:lstStyle/>
        <a:p>
          <a:endParaRPr lang="en-US"/>
        </a:p>
      </dgm:t>
    </dgm:pt>
    <dgm:pt modelId="{0682813A-0BC6-44E8-831A-13F07EEF681A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DEAFD77D-A977-4AF0-9020-263335F571CF}" type="parTrans" cxnId="{EE665078-CA21-4E4B-B4EE-9B6AED19D3C3}">
      <dgm:prSet/>
      <dgm:spPr/>
      <dgm:t>
        <a:bodyPr/>
        <a:lstStyle/>
        <a:p>
          <a:endParaRPr lang="en-US"/>
        </a:p>
      </dgm:t>
    </dgm:pt>
    <dgm:pt modelId="{40EB2911-5839-4A24-89B5-C3AF67F6ADDC}" type="sibTrans" cxnId="{EE665078-CA21-4E4B-B4EE-9B6AED19D3C3}">
      <dgm:prSet/>
      <dgm:spPr/>
      <dgm:t>
        <a:bodyPr/>
        <a:lstStyle/>
        <a:p>
          <a:endParaRPr lang="en-US"/>
        </a:p>
      </dgm:t>
    </dgm:pt>
    <dgm:pt modelId="{0EED9EFB-E423-42BE-BFE3-489DC6461931}">
      <dgm:prSet phldrT="[Text]"/>
      <dgm:spPr/>
      <dgm:t>
        <a:bodyPr/>
        <a:lstStyle/>
        <a:p>
          <a:r>
            <a:rPr lang="en-US" dirty="0" smtClean="0"/>
            <a:t>Upgrade</a:t>
          </a:r>
          <a:endParaRPr lang="en-US" dirty="0"/>
        </a:p>
      </dgm:t>
    </dgm:pt>
    <dgm:pt modelId="{F1207900-C5F6-48CC-A926-8BCA85AF7D41}" type="parTrans" cxnId="{9CF6F567-0C9B-4213-B1F9-9AFB221E1D21}">
      <dgm:prSet/>
      <dgm:spPr/>
      <dgm:t>
        <a:bodyPr/>
        <a:lstStyle/>
        <a:p>
          <a:endParaRPr lang="en-US"/>
        </a:p>
      </dgm:t>
    </dgm:pt>
    <dgm:pt modelId="{2BB9B281-66AF-46E8-9FEB-FD25AD2AE0FA}" type="sibTrans" cxnId="{9CF6F567-0C9B-4213-B1F9-9AFB221E1D21}">
      <dgm:prSet/>
      <dgm:spPr/>
      <dgm:t>
        <a:bodyPr/>
        <a:lstStyle/>
        <a:p>
          <a:endParaRPr lang="en-US"/>
        </a:p>
      </dgm:t>
    </dgm:pt>
    <dgm:pt modelId="{D6090BF1-B9B4-43C0-9C47-8F1B66BD0F8D}">
      <dgm:prSet phldrT="[Text]"/>
      <dgm:spPr/>
      <dgm:t>
        <a:bodyPr/>
        <a:lstStyle/>
        <a:p>
          <a:r>
            <a:rPr lang="en-US" dirty="0" smtClean="0"/>
            <a:t>Prep Activities </a:t>
          </a:r>
          <a:endParaRPr lang="en-US" dirty="0"/>
        </a:p>
      </dgm:t>
    </dgm:pt>
    <dgm:pt modelId="{2AB0C1AE-7D9E-4ADB-AF03-C1DDCAD4AACE}" type="parTrans" cxnId="{BC882BDF-D65D-4CDA-9DB7-E6DBAA5EEB5F}">
      <dgm:prSet/>
      <dgm:spPr/>
      <dgm:t>
        <a:bodyPr/>
        <a:lstStyle/>
        <a:p>
          <a:endParaRPr lang="en-US"/>
        </a:p>
      </dgm:t>
    </dgm:pt>
    <dgm:pt modelId="{A564DDC7-56AE-4FB1-9F55-F219D3F46836}" type="sibTrans" cxnId="{BC882BDF-D65D-4CDA-9DB7-E6DBAA5EEB5F}">
      <dgm:prSet/>
      <dgm:spPr/>
      <dgm:t>
        <a:bodyPr/>
        <a:lstStyle/>
        <a:p>
          <a:endParaRPr lang="en-US"/>
        </a:p>
      </dgm:t>
    </dgm:pt>
    <dgm:pt modelId="{F49B607E-5F17-4186-A59B-BC3968019D07}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86CD4416-A08E-4046-B22F-55FD72B2F7E1}" type="parTrans" cxnId="{EB5C6B85-7D57-48B7-BC9A-0886E2302F0D}">
      <dgm:prSet/>
      <dgm:spPr/>
      <dgm:t>
        <a:bodyPr/>
        <a:lstStyle/>
        <a:p>
          <a:endParaRPr lang="en-US"/>
        </a:p>
      </dgm:t>
    </dgm:pt>
    <dgm:pt modelId="{CBACAB93-B4F0-4274-9638-70734878AEDB}" type="sibTrans" cxnId="{EB5C6B85-7D57-48B7-BC9A-0886E2302F0D}">
      <dgm:prSet/>
      <dgm:spPr/>
      <dgm:t>
        <a:bodyPr/>
        <a:lstStyle/>
        <a:p>
          <a:endParaRPr lang="en-US"/>
        </a:p>
      </dgm:t>
    </dgm:pt>
    <dgm:pt modelId="{E05D7D74-35E8-44C4-8158-33C991F6615F}">
      <dgm:prSet phldrT="[Text]"/>
      <dgm:spPr/>
      <dgm:t>
        <a:bodyPr/>
        <a:lstStyle/>
        <a:p>
          <a:r>
            <a:rPr lang="en-US" dirty="0" smtClean="0"/>
            <a:t>Awareness</a:t>
          </a:r>
          <a:endParaRPr lang="en-US" dirty="0"/>
        </a:p>
      </dgm:t>
    </dgm:pt>
    <dgm:pt modelId="{B5D14669-CEA1-48F7-B186-2B22B7AA4607}" type="sibTrans" cxnId="{6B0C3001-4BC8-43EC-A69F-93E0570DB405}">
      <dgm:prSet/>
      <dgm:spPr/>
      <dgm:t>
        <a:bodyPr/>
        <a:lstStyle/>
        <a:p>
          <a:endParaRPr lang="en-US"/>
        </a:p>
      </dgm:t>
    </dgm:pt>
    <dgm:pt modelId="{96A351B9-AA59-42C6-B071-E3231C22933D}" type="parTrans" cxnId="{6B0C3001-4BC8-43EC-A69F-93E0570DB405}">
      <dgm:prSet/>
      <dgm:spPr/>
      <dgm:t>
        <a:bodyPr/>
        <a:lstStyle/>
        <a:p>
          <a:endParaRPr lang="en-US"/>
        </a:p>
      </dgm:t>
    </dgm:pt>
    <dgm:pt modelId="{34082802-59B2-46C6-ADFC-D568F5259907}" type="pres">
      <dgm:prSet presAssocID="{54822046-A353-48F4-BF81-2788B58B727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8CB6D-CE93-4767-9DD7-81E207E733E5}" type="pres">
      <dgm:prSet presAssocID="{54822046-A353-48F4-BF81-2788B58B727B}" presName="radial" presStyleCnt="0">
        <dgm:presLayoutVars>
          <dgm:animLvl val="ctr"/>
        </dgm:presLayoutVars>
      </dgm:prSet>
      <dgm:spPr/>
    </dgm:pt>
    <dgm:pt modelId="{67A50519-4758-4606-82B1-43558973A24D}" type="pres">
      <dgm:prSet presAssocID="{F49B607E-5F17-4186-A59B-BC3968019D07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CC4A494B-599D-4213-A346-FCCF56BB7458}" type="pres">
      <dgm:prSet presAssocID="{E05D7D74-35E8-44C4-8158-33C991F6615F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B7FDF-7EA0-4EA5-ACA1-9619F843AAB2}" type="pres">
      <dgm:prSet presAssocID="{D6090BF1-B9B4-43C0-9C47-8F1B66BD0F8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D6597-B363-43D5-8C04-AB23DA2DE78D}" type="pres">
      <dgm:prSet presAssocID="{19184539-6CBE-42F6-B38F-2E8841CA035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0B911-D477-468B-AFC7-CF3C149E3DA8}" type="pres">
      <dgm:prSet presAssocID="{0682813A-0BC6-44E8-831A-13F07EEF681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94A06-CAC8-46B8-B3EC-35F1290DF698}" type="pres">
      <dgm:prSet presAssocID="{0EED9EFB-E423-42BE-BFE3-489DC6461931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5CB01-3701-489C-99DB-CBBDE7EAE15B}" type="presOf" srcId="{0682813A-0BC6-44E8-831A-13F07EEF681A}" destId="{A490B911-D477-468B-AFC7-CF3C149E3DA8}" srcOrd="0" destOrd="0" presId="urn:microsoft.com/office/officeart/2005/8/layout/radial3"/>
    <dgm:cxn modelId="{BC882BDF-D65D-4CDA-9DB7-E6DBAA5EEB5F}" srcId="{F49B607E-5F17-4186-A59B-BC3968019D07}" destId="{D6090BF1-B9B4-43C0-9C47-8F1B66BD0F8D}" srcOrd="1" destOrd="0" parTransId="{2AB0C1AE-7D9E-4ADB-AF03-C1DDCAD4AACE}" sibTransId="{A564DDC7-56AE-4FB1-9F55-F219D3F46836}"/>
    <dgm:cxn modelId="{E8ACC51E-4154-4EC8-BD8B-599C554009DF}" type="presOf" srcId="{19184539-6CBE-42F6-B38F-2E8841CA0353}" destId="{224D6597-B363-43D5-8C04-AB23DA2DE78D}" srcOrd="0" destOrd="0" presId="urn:microsoft.com/office/officeart/2005/8/layout/radial3"/>
    <dgm:cxn modelId="{EE665078-CA21-4E4B-B4EE-9B6AED19D3C3}" srcId="{F49B607E-5F17-4186-A59B-BC3968019D07}" destId="{0682813A-0BC6-44E8-831A-13F07EEF681A}" srcOrd="3" destOrd="0" parTransId="{DEAFD77D-A977-4AF0-9020-263335F571CF}" sibTransId="{40EB2911-5839-4A24-89B5-C3AF67F6ADDC}"/>
    <dgm:cxn modelId="{9E6A2B0E-A52C-4927-850F-D8AC8FA02269}" type="presOf" srcId="{F49B607E-5F17-4186-A59B-BC3968019D07}" destId="{67A50519-4758-4606-82B1-43558973A24D}" srcOrd="0" destOrd="0" presId="urn:microsoft.com/office/officeart/2005/8/layout/radial3"/>
    <dgm:cxn modelId="{6D44DA97-FDC5-4A3B-A377-E75E61A4D7CF}" type="presOf" srcId="{E05D7D74-35E8-44C4-8158-33C991F6615F}" destId="{CC4A494B-599D-4213-A346-FCCF56BB7458}" srcOrd="0" destOrd="0" presId="urn:microsoft.com/office/officeart/2005/8/layout/radial3"/>
    <dgm:cxn modelId="{EB5C6B85-7D57-48B7-BC9A-0886E2302F0D}" srcId="{54822046-A353-48F4-BF81-2788B58B727B}" destId="{F49B607E-5F17-4186-A59B-BC3968019D07}" srcOrd="0" destOrd="0" parTransId="{86CD4416-A08E-4046-B22F-55FD72B2F7E1}" sibTransId="{CBACAB93-B4F0-4274-9638-70734878AEDB}"/>
    <dgm:cxn modelId="{76CB4E68-EB1A-4172-9D4B-9186C115E9C1}" srcId="{F49B607E-5F17-4186-A59B-BC3968019D07}" destId="{19184539-6CBE-42F6-B38F-2E8841CA0353}" srcOrd="2" destOrd="0" parTransId="{4175E892-4434-4839-BD23-E056A3A731B7}" sibTransId="{65D65077-97A0-47B9-83CC-A8DF26FAC754}"/>
    <dgm:cxn modelId="{A833ACB9-3A32-4BA7-937A-75A759CB8750}" type="presOf" srcId="{D6090BF1-B9B4-43C0-9C47-8F1B66BD0F8D}" destId="{EDFB7FDF-7EA0-4EA5-ACA1-9619F843AAB2}" srcOrd="0" destOrd="0" presId="urn:microsoft.com/office/officeart/2005/8/layout/radial3"/>
    <dgm:cxn modelId="{0E0BDA91-C60B-4FFE-8AB8-1E19DD9F4B46}" type="presOf" srcId="{0EED9EFB-E423-42BE-BFE3-489DC6461931}" destId="{B2F94A06-CAC8-46B8-B3EC-35F1290DF698}" srcOrd="0" destOrd="0" presId="urn:microsoft.com/office/officeart/2005/8/layout/radial3"/>
    <dgm:cxn modelId="{71B5A6B6-1C97-4C1B-BD2C-E7A15774E571}" type="presOf" srcId="{54822046-A353-48F4-BF81-2788B58B727B}" destId="{34082802-59B2-46C6-ADFC-D568F5259907}" srcOrd="0" destOrd="0" presId="urn:microsoft.com/office/officeart/2005/8/layout/radial3"/>
    <dgm:cxn modelId="{6B0C3001-4BC8-43EC-A69F-93E0570DB405}" srcId="{F49B607E-5F17-4186-A59B-BC3968019D07}" destId="{E05D7D74-35E8-44C4-8158-33C991F6615F}" srcOrd="0" destOrd="0" parTransId="{96A351B9-AA59-42C6-B071-E3231C22933D}" sibTransId="{B5D14669-CEA1-48F7-B186-2B22B7AA4607}"/>
    <dgm:cxn modelId="{9CF6F567-0C9B-4213-B1F9-9AFB221E1D21}" srcId="{F49B607E-5F17-4186-A59B-BC3968019D07}" destId="{0EED9EFB-E423-42BE-BFE3-489DC6461931}" srcOrd="4" destOrd="0" parTransId="{F1207900-C5F6-48CC-A926-8BCA85AF7D41}" sibTransId="{2BB9B281-66AF-46E8-9FEB-FD25AD2AE0FA}"/>
    <dgm:cxn modelId="{6BE52C72-7FE2-4C4E-9406-2836B37C46F0}" type="presParOf" srcId="{34082802-59B2-46C6-ADFC-D568F5259907}" destId="{56E8CB6D-CE93-4767-9DD7-81E207E733E5}" srcOrd="0" destOrd="0" presId="urn:microsoft.com/office/officeart/2005/8/layout/radial3"/>
    <dgm:cxn modelId="{EC1BCF2F-53C2-4470-B0A2-F8F136A0B208}" type="presParOf" srcId="{56E8CB6D-CE93-4767-9DD7-81E207E733E5}" destId="{67A50519-4758-4606-82B1-43558973A24D}" srcOrd="0" destOrd="0" presId="urn:microsoft.com/office/officeart/2005/8/layout/radial3"/>
    <dgm:cxn modelId="{7CCBFEE7-5687-4028-9F99-2004772BDD79}" type="presParOf" srcId="{56E8CB6D-CE93-4767-9DD7-81E207E733E5}" destId="{CC4A494B-599D-4213-A346-FCCF56BB7458}" srcOrd="1" destOrd="0" presId="urn:microsoft.com/office/officeart/2005/8/layout/radial3"/>
    <dgm:cxn modelId="{D709ECC5-C2E1-44A2-B489-DA3E13F3E61A}" type="presParOf" srcId="{56E8CB6D-CE93-4767-9DD7-81E207E733E5}" destId="{EDFB7FDF-7EA0-4EA5-ACA1-9619F843AAB2}" srcOrd="2" destOrd="0" presId="urn:microsoft.com/office/officeart/2005/8/layout/radial3"/>
    <dgm:cxn modelId="{D2C0D606-3DDC-481F-8519-3FFA55388960}" type="presParOf" srcId="{56E8CB6D-CE93-4767-9DD7-81E207E733E5}" destId="{224D6597-B363-43D5-8C04-AB23DA2DE78D}" srcOrd="3" destOrd="0" presId="urn:microsoft.com/office/officeart/2005/8/layout/radial3"/>
    <dgm:cxn modelId="{3DC4A839-840E-446F-BE4F-333414544B6F}" type="presParOf" srcId="{56E8CB6D-CE93-4767-9DD7-81E207E733E5}" destId="{A490B911-D477-468B-AFC7-CF3C149E3DA8}" srcOrd="4" destOrd="0" presId="urn:microsoft.com/office/officeart/2005/8/layout/radial3"/>
    <dgm:cxn modelId="{C9B20998-B44F-4CCA-AC0A-A7FC936F0F73}" type="presParOf" srcId="{56E8CB6D-CE93-4767-9DD7-81E207E733E5}" destId="{B2F94A06-CAC8-46B8-B3EC-35F1290DF69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260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Do you anticipate enrolling MSFW youth into your program? </a:t>
          </a:r>
          <a:endParaRPr lang="en-US" sz="1700" b="1" kern="1200" dirty="0">
            <a:latin typeface="Arial" pitchFamily="34" charset="0"/>
            <a:cs typeface="Arial" pitchFamily="34" charset="0"/>
          </a:endParaRPr>
        </a:p>
      </dsp:txBody>
      <dsp:txXfrm>
        <a:off x="44107" y="70127"/>
        <a:ext cx="8288200" cy="1417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260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Do you provide yurts as part of temporary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housing assistance? </a:t>
          </a:r>
          <a:endParaRPr lang="en-US" sz="1700" b="1" kern="1200" dirty="0">
            <a:latin typeface="Arial" pitchFamily="34" charset="0"/>
            <a:cs typeface="Arial" pitchFamily="34" charset="0"/>
          </a:endParaRPr>
        </a:p>
      </dsp:txBody>
      <dsp:txXfrm>
        <a:off x="44107" y="70127"/>
        <a:ext cx="8288200" cy="1417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9D6D0-1BF6-4FFE-AD98-0E84C905B958}">
      <dsp:nvSpPr>
        <dsp:cNvPr id="0" name=""/>
        <dsp:cNvSpPr/>
      </dsp:nvSpPr>
      <dsp:spPr>
        <a:xfrm rot="5400000">
          <a:off x="891981" y="888273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30BD4-0760-4F22-9E51-8279FAC467CB}">
      <dsp:nvSpPr>
        <dsp:cNvPr id="0" name=""/>
        <dsp:cNvSpPr/>
      </dsp:nvSpPr>
      <dsp:spPr>
        <a:xfrm>
          <a:off x="685303" y="23520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Core	</a:t>
          </a:r>
          <a:endParaRPr lang="en-US" sz="1900" kern="1200" dirty="0"/>
        </a:p>
      </dsp:txBody>
      <dsp:txXfrm>
        <a:off x="730183" y="68400"/>
        <a:ext cx="1223464" cy="829454"/>
      </dsp:txXfrm>
    </dsp:sp>
    <dsp:sp modelId="{4BD14252-970A-4DDF-9CE7-F5B2435F1775}">
      <dsp:nvSpPr>
        <dsp:cNvPr id="0" name=""/>
        <dsp:cNvSpPr/>
      </dsp:nvSpPr>
      <dsp:spPr>
        <a:xfrm>
          <a:off x="2286500" y="50801"/>
          <a:ext cx="2217270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Variety of Necessary mandatory services </a:t>
          </a:r>
          <a:endParaRPr lang="en-US" sz="1300" kern="1200" dirty="0"/>
        </a:p>
      </dsp:txBody>
      <dsp:txXfrm>
        <a:off x="2286500" y="50801"/>
        <a:ext cx="2217270" cy="742950"/>
      </dsp:txXfrm>
    </dsp:sp>
    <dsp:sp modelId="{8D47CB33-4458-4212-B28E-39F2DA8A742D}">
      <dsp:nvSpPr>
        <dsp:cNvPr id="0" name=""/>
        <dsp:cNvSpPr/>
      </dsp:nvSpPr>
      <dsp:spPr>
        <a:xfrm rot="5400000">
          <a:off x="1997108" y="1951976"/>
          <a:ext cx="780097" cy="9401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96463-5B19-4FC3-9DDA-10E75465CC7C}">
      <dsp:nvSpPr>
        <dsp:cNvPr id="0" name=""/>
        <dsp:cNvSpPr/>
      </dsp:nvSpPr>
      <dsp:spPr>
        <a:xfrm>
          <a:off x="1714494" y="1117597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Intensive</a:t>
          </a:r>
          <a:endParaRPr lang="en-US" sz="1900" kern="1200" dirty="0"/>
        </a:p>
      </dsp:txBody>
      <dsp:txXfrm>
        <a:off x="1759374" y="1162477"/>
        <a:ext cx="1223464" cy="829454"/>
      </dsp:txXfrm>
    </dsp:sp>
    <dsp:sp modelId="{2AF8355A-27BD-4634-A8A8-AC5A691CE993}">
      <dsp:nvSpPr>
        <dsp:cNvPr id="0" name=""/>
        <dsp:cNvSpPr/>
      </dsp:nvSpPr>
      <dsp:spPr>
        <a:xfrm>
          <a:off x="2971478" y="1193800"/>
          <a:ext cx="2248225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</a:t>
          </a:r>
          <a:r>
            <a:rPr lang="en-US" sz="1300" kern="1200" baseline="30000" dirty="0" smtClean="0"/>
            <a:t>nd</a:t>
          </a:r>
          <a:r>
            <a:rPr lang="en-US" sz="1300" kern="1200" dirty="0" smtClean="0"/>
            <a:t> step on progression – Case Management</a:t>
          </a:r>
          <a:endParaRPr lang="en-US" sz="1300" kern="1200" dirty="0"/>
        </a:p>
      </dsp:txBody>
      <dsp:txXfrm>
        <a:off x="2971478" y="1193800"/>
        <a:ext cx="2248225" cy="742950"/>
      </dsp:txXfrm>
    </dsp:sp>
    <dsp:sp modelId="{2A97BCA2-9754-4F15-A53A-796F041EF291}">
      <dsp:nvSpPr>
        <dsp:cNvPr id="0" name=""/>
        <dsp:cNvSpPr/>
      </dsp:nvSpPr>
      <dsp:spPr>
        <a:xfrm rot="5400000">
          <a:off x="3675422" y="2953437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C291A-4484-4131-B749-3EB1D9B33D34}">
      <dsp:nvSpPr>
        <dsp:cNvPr id="0" name=""/>
        <dsp:cNvSpPr/>
      </dsp:nvSpPr>
      <dsp:spPr>
        <a:xfrm>
          <a:off x="3086096" y="2108198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Training </a:t>
          </a:r>
          <a:endParaRPr lang="en-US" sz="1900" kern="1200" dirty="0"/>
        </a:p>
      </dsp:txBody>
      <dsp:txXfrm>
        <a:off x="3130976" y="2153078"/>
        <a:ext cx="1223464" cy="829454"/>
      </dsp:txXfrm>
    </dsp:sp>
    <dsp:sp modelId="{AE80B012-0566-4F39-9C5C-59DF0E1708E8}">
      <dsp:nvSpPr>
        <dsp:cNvPr id="0" name=""/>
        <dsp:cNvSpPr/>
      </dsp:nvSpPr>
      <dsp:spPr>
        <a:xfrm>
          <a:off x="4305304" y="2184397"/>
          <a:ext cx="1978739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Deemed necessary in progression model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4305304" y="2184397"/>
        <a:ext cx="1978739" cy="742950"/>
      </dsp:txXfrm>
    </dsp:sp>
    <dsp:sp modelId="{A9CACCD4-3ECC-42D3-AC5E-D463EAF0F7B8}">
      <dsp:nvSpPr>
        <dsp:cNvPr id="0" name=""/>
        <dsp:cNvSpPr/>
      </dsp:nvSpPr>
      <dsp:spPr>
        <a:xfrm>
          <a:off x="4381505" y="3144070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Exit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Placement</a:t>
          </a:r>
        </a:p>
      </dsp:txBody>
      <dsp:txXfrm>
        <a:off x="4426385" y="3188950"/>
        <a:ext cx="1223464" cy="829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50519-4758-4606-82B1-43558973A24D}">
      <dsp:nvSpPr>
        <dsp:cNvPr id="0" name=""/>
        <dsp:cNvSpPr/>
      </dsp:nvSpPr>
      <dsp:spPr>
        <a:xfrm>
          <a:off x="1879203" y="1008416"/>
          <a:ext cx="2337593" cy="2337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Engagement</a:t>
          </a:r>
          <a:endParaRPr lang="en-US" sz="2400" kern="1200" dirty="0"/>
        </a:p>
      </dsp:txBody>
      <dsp:txXfrm>
        <a:off x="2221536" y="1350749"/>
        <a:ext cx="1652927" cy="1652927"/>
      </dsp:txXfrm>
    </dsp:sp>
    <dsp:sp modelId="{CC4A494B-599D-4213-A346-FCCF56BB7458}">
      <dsp:nvSpPr>
        <dsp:cNvPr id="0" name=""/>
        <dsp:cNvSpPr/>
      </dsp:nvSpPr>
      <dsp:spPr>
        <a:xfrm>
          <a:off x="2463601" y="72120"/>
          <a:ext cx="1168796" cy="1168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Awareness</a:t>
          </a:r>
          <a:endParaRPr lang="en-US" sz="1400" kern="1200" dirty="0"/>
        </a:p>
      </dsp:txBody>
      <dsp:txXfrm>
        <a:off x="2634767" y="243286"/>
        <a:ext cx="826464" cy="826464"/>
      </dsp:txXfrm>
    </dsp:sp>
    <dsp:sp modelId="{EDFB7FDF-7EA0-4EA5-ACA1-9619F843AAB2}">
      <dsp:nvSpPr>
        <dsp:cNvPr id="0" name=""/>
        <dsp:cNvSpPr/>
      </dsp:nvSpPr>
      <dsp:spPr>
        <a:xfrm>
          <a:off x="3909868" y="1122894"/>
          <a:ext cx="1168796" cy="1168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 Activities </a:t>
          </a:r>
          <a:endParaRPr lang="en-US" sz="1400" kern="1200" dirty="0"/>
        </a:p>
      </dsp:txBody>
      <dsp:txXfrm>
        <a:off x="4081034" y="1294060"/>
        <a:ext cx="826464" cy="826464"/>
      </dsp:txXfrm>
    </dsp:sp>
    <dsp:sp modelId="{224D6597-B363-43D5-8C04-AB23DA2DE78D}">
      <dsp:nvSpPr>
        <dsp:cNvPr id="0" name=""/>
        <dsp:cNvSpPr/>
      </dsp:nvSpPr>
      <dsp:spPr>
        <a:xfrm>
          <a:off x="3357443" y="2823082"/>
          <a:ext cx="1168796" cy="1168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Job Search</a:t>
          </a:r>
          <a:endParaRPr lang="en-US" sz="1400" kern="1200" dirty="0"/>
        </a:p>
      </dsp:txBody>
      <dsp:txXfrm>
        <a:off x="3528609" y="2994248"/>
        <a:ext cx="826464" cy="826464"/>
      </dsp:txXfrm>
    </dsp:sp>
    <dsp:sp modelId="{A490B911-D477-468B-AFC7-CF3C149E3DA8}">
      <dsp:nvSpPr>
        <dsp:cNvPr id="0" name=""/>
        <dsp:cNvSpPr/>
      </dsp:nvSpPr>
      <dsp:spPr>
        <a:xfrm>
          <a:off x="1569759" y="2823082"/>
          <a:ext cx="1168796" cy="1168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</a:t>
          </a:r>
          <a:endParaRPr lang="en-US" sz="1400" kern="1200" dirty="0"/>
        </a:p>
      </dsp:txBody>
      <dsp:txXfrm>
        <a:off x="1740925" y="2994248"/>
        <a:ext cx="826464" cy="826464"/>
      </dsp:txXfrm>
    </dsp:sp>
    <dsp:sp modelId="{B2F94A06-CAC8-46B8-B3EC-35F1290DF698}">
      <dsp:nvSpPr>
        <dsp:cNvPr id="0" name=""/>
        <dsp:cNvSpPr/>
      </dsp:nvSpPr>
      <dsp:spPr>
        <a:xfrm>
          <a:off x="1017334" y="1122894"/>
          <a:ext cx="1168796" cy="1168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Upgrade</a:t>
          </a:r>
          <a:endParaRPr lang="en-US" sz="1400" kern="1200" dirty="0"/>
        </a:p>
      </dsp:txBody>
      <dsp:txXfrm>
        <a:off x="1188500" y="1294060"/>
        <a:ext cx="826464" cy="8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0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0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lnSpc>
                <a:spcPct val="80000"/>
              </a:lnSpc>
            </a:pPr>
            <a:endParaRPr lang="en-US" b="1" u="sng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1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In the Chat Room, please type the name of the your organization, your location, and how many people are attending with you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9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2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2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3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6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27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6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79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7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7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8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8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2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2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83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</a:t>
            </a:r>
          </a:p>
          <a:p>
            <a:endParaRPr lang="en-US" dirty="0" smtClean="0"/>
          </a:p>
          <a:p>
            <a:r>
              <a:rPr lang="en-US" dirty="0" smtClean="0"/>
              <a:t>You can voluntarily</a:t>
            </a:r>
            <a:r>
              <a:rPr lang="en-US" baseline="0" dirty="0" smtClean="0"/>
              <a:t> report to us the number of current participants who qualify as MSFW youth.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0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17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1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25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0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0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03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03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83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21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03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87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11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95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75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24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793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6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93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6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80854"/>
            <a:ext cx="9144000" cy="24195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5924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67288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45473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124740" y="4556760"/>
            <a:ext cx="2218660" cy="501112"/>
            <a:chOff x="2124740" y="4561840"/>
            <a:chExt cx="2218660" cy="50111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40" y="4561840"/>
              <a:ext cx="501112" cy="5011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" y="2869408"/>
            <a:ext cx="89916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oa.workforce3one.org/page/home" TargetMode="External"/><Relationship Id="rId5" Type="http://schemas.openxmlformats.org/officeDocument/2006/relationships/hyperlink" Target="http://www.doleta.gov/wioa/" TargetMode="External"/><Relationship Id="rId4" Type="http://schemas.openxmlformats.org/officeDocument/2006/relationships/hyperlink" Target="http://wdr.doleta.gov/directives/corr_doc.cfm?docn=7085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workforce3on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National Farmworker Jobs Program   WIOA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8288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July 23, 2015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by: 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The O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ffice of Workforce Investment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heib.Gregory\Desktop\Stock photos\183577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883025" cy="25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NFJP Operational Guidance IS NOT...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0" y="2057400"/>
            <a:ext cx="6152474" cy="2145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Inclusive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of the entire NFJP Notice of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Proposed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Rule Making (NPRM)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The final NFJP regulations (things may change based on responses to public comments)</a:t>
            </a:r>
          </a:p>
        </p:txBody>
      </p:sp>
    </p:spTree>
    <p:extLst>
      <p:ext uri="{BB962C8B-B14F-4D97-AF65-F5344CB8AC3E}">
        <p14:creationId xmlns:p14="http://schemas.microsoft.com/office/powerpoint/2010/main" val="862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Towards the WIOA Final Rule...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1471448"/>
            <a:ext cx="6152474" cy="46310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Keep an eye out for additional relevant WIOA information: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One-Stop operations (TEGL)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Performance measures (ICR)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We anticipate issuing updated and/or new TEGLs/TENs on: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NFJP eligibility and enrollment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NAICS  codes for the WIOA definition of  “farmwork”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Revised NFJP reporting forms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372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cheib.Gregory\Desktop\Stock photos\imsis270-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"/>
          <a:stretch/>
        </p:blipFill>
        <p:spPr bwMode="auto">
          <a:xfrm>
            <a:off x="0" y="793531"/>
            <a:ext cx="9144000" cy="60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450" y="15240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your biggest concern about  WIOA implementation?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heib.Gregory\Desktop\Stock photos\200571105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884476" cy="25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33800" y="1371600"/>
            <a:ext cx="5130042" cy="2485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NFJP grantees are mandated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one-stop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partners in the areas they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operate.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Grantees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must develop an MOU with all the local areas  in which they operate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4248" y="4343400"/>
            <a:ext cx="5130042" cy="18047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NFJP grantees are not required to be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co-located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in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one-stops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but must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provide access to their services in the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centers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located where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they operate. </a:t>
            </a:r>
          </a:p>
        </p:txBody>
      </p:sp>
    </p:spTree>
    <p:extLst>
      <p:ext uri="{BB962C8B-B14F-4D97-AF65-F5344CB8AC3E}">
        <p14:creationId xmlns:p14="http://schemas.microsoft.com/office/powerpoint/2010/main" val="26969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cheib.Gregory\Desktop\Stock photos\iStock_Farm Equipment 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332121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Recruitment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2057400"/>
            <a:ext cx="4953000" cy="1464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Grantees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are responsible for coordinating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services - particularly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outreach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 - with State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Workforce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Agencies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and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Monitor Advocates.  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and Enrollment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4573" y="1828800"/>
            <a:ext cx="6730242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WIOA changed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the definition of eligible seasonal farmworker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to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 a </a:t>
            </a:r>
            <a:r>
              <a:rPr lang="en-US" sz="2000" b="1" u="sng" dirty="0">
                <a:solidFill>
                  <a:srgbClr val="C00000"/>
                </a:solidFill>
                <a:latin typeface="Tahoma" pitchFamily="34" charset="0"/>
              </a:rPr>
              <a:t>low-income person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who faces </a:t>
            </a:r>
            <a:r>
              <a:rPr lang="en-US" sz="2000" b="1" u="sng" dirty="0">
                <a:solidFill>
                  <a:srgbClr val="C00000"/>
                </a:solidFill>
                <a:latin typeface="Tahoma" pitchFamily="34" charset="0"/>
              </a:rPr>
              <a:t>multiple </a:t>
            </a:r>
            <a:r>
              <a:rPr lang="en-US" sz="2000" b="1" u="sng" dirty="0" smtClean="0">
                <a:solidFill>
                  <a:srgbClr val="C00000"/>
                </a:solidFill>
                <a:latin typeface="Tahoma" pitchFamily="34" charset="0"/>
              </a:rPr>
              <a:t>barriers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to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economic self-sufficiency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1945" y="3471127"/>
            <a:ext cx="8382000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The definition of “farmwork” has been expanded and fish farming is now an allowable industry for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eligibility purposes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76400" y="4953000"/>
            <a:ext cx="6553200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The definition of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“dependents” who can be served through NFJP is unchanged under WIOA.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and Enrollment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" y="1752600"/>
            <a:ext cx="8001000" cy="3847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Under TEGL 35-14  “farmwork” includes: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...the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production, cultivation, growing, and harvesting of any agricultural or horticultural commodities. 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aising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of livestock, bees, fur-bearing animals, or poultry, the farming of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fish.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Forestry or lumbering operations performed by a farmer or on a farm as an incident to or in conjunction with such farming operations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and Enrollment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9893" y="1902857"/>
            <a:ext cx="8001000" cy="3507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Handling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, planting, drying, packing, packaging, processing, freezing, or grading prior to delivery for storage of any agricultural or horticultural commodity in its unmanufactured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Any service or activity covered under 20 CFR 655.103(c) and/or 29 CFR 500.20(e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). 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Any service or activity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identified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through official Department guidance such as a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TEGL.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ngthebankers.com/wp-content/uploads/2012/10/fish-f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7" y="1981200"/>
            <a:ext cx="3142478" cy="20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and Enrollment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1447800"/>
            <a:ext cx="5968242" cy="2179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Fish farming labor includes all occupations included under the following North American Industry Classification System (NAICS) codes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:</a:t>
            </a:r>
          </a:p>
          <a:p>
            <a:endParaRPr lang="en-US" sz="1000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112511 - Finfish Farms/Fish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Hatcheries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112512 - Shellfish 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Farming</a:t>
            </a:r>
            <a:endParaRPr lang="en-US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4572000"/>
            <a:ext cx="7999864" cy="1464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Other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“aquaculture” that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includes </a:t>
            </a:r>
            <a:r>
              <a:rPr lang="en-US" sz="2000" b="1" i="1" dirty="0" smtClean="0">
                <a:solidFill>
                  <a:srgbClr val="C00000"/>
                </a:solidFill>
                <a:latin typeface="Tahoma" pitchFamily="34" charset="0"/>
              </a:rPr>
              <a:t>the </a:t>
            </a:r>
            <a:r>
              <a:rPr lang="en-US" sz="2000" b="1" i="1" dirty="0">
                <a:solidFill>
                  <a:srgbClr val="C00000"/>
                </a:solidFill>
                <a:latin typeface="Tahoma" pitchFamily="34" charset="0"/>
              </a:rPr>
              <a:t>production, cultivation, growing, and harvesting of any agricultural or horticultural </a:t>
            </a:r>
            <a:r>
              <a:rPr lang="en-US" sz="2000" b="1" i="1" dirty="0" smtClean="0">
                <a:solidFill>
                  <a:srgbClr val="C00000"/>
                </a:solidFill>
                <a:latin typeface="Tahoma" pitchFamily="34" charset="0"/>
              </a:rPr>
              <a:t>commodities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 are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also included in the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definition of “farmwork.”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and Enrollment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1676400"/>
            <a:ext cx="5130042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Male applicants over 18 years old must comply with Selective Service requirements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1200" y="3352800"/>
            <a:ext cx="5130042" cy="2485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NFJP participants must have the right to work in the United States. 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  <a:latin typeface="Tahoma" pitchFamily="34" charset="0"/>
              </a:rPr>
              <a:t>Deferred </a:t>
            </a:r>
            <a:r>
              <a:rPr lang="en-US" sz="2000" b="1" i="1" dirty="0">
                <a:solidFill>
                  <a:srgbClr val="C00000"/>
                </a:solidFill>
                <a:latin typeface="Tahoma" pitchFamily="34" charset="0"/>
              </a:rPr>
              <a:t>Action for Childhood Arrivals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(DACA) participants have the right to work in the United States. </a:t>
            </a:r>
          </a:p>
        </p:txBody>
      </p:sp>
      <p:pic>
        <p:nvPicPr>
          <p:cNvPr id="8194" name="Picture 2" descr="C:\Users\Scheib.Gregory\Desktop\Stock photos\74951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9" y="3202133"/>
            <a:ext cx="2093257" cy="27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and Enrollment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1905000"/>
            <a:ext cx="7890641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Documentation requirements under WIOA are unchanged.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4098" name="Picture 2" descr="C:\Users\Scheib.Gregory\Desktop\Stock photos\85007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03926"/>
            <a:ext cx="3958432" cy="26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5" name="Picture 2" descr="C:\Users\Scheib.Gregory\Desktop\Stock photos\imsis270-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"/>
          <a:stretch/>
        </p:blipFill>
        <p:spPr bwMode="auto">
          <a:xfrm>
            <a:off x="0" y="793531"/>
            <a:ext cx="9144000" cy="60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5879" y="1828799"/>
            <a:ext cx="7492242" cy="2145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Includes workforce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investment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activities (including youth workforce investment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activities) and related assistance described in:</a:t>
            </a:r>
          </a:p>
          <a:p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WIOA Sec. 167(d)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WIOA Sec. 134(c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)(2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560786"/>
            <a:ext cx="7492242" cy="18047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Grantees must provide access to career services through the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one-stop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delivery system. 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Grantees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can also provide career services through sources outside the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one-stop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system.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3657600"/>
            <a:ext cx="7492242" cy="2485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Career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services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must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be discussed in the required MOU between the Local Workforce Development Board and the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grantee.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Grantees may continue to operate under existing MOUs until the grantee and the Local Board sign a new MOU.</a:t>
            </a:r>
          </a:p>
        </p:txBody>
      </p:sp>
    </p:spTree>
    <p:extLst>
      <p:ext uri="{BB962C8B-B14F-4D97-AF65-F5344CB8AC3E}">
        <p14:creationId xmlns:p14="http://schemas.microsoft.com/office/powerpoint/2010/main" val="2421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cheib.Gregory\Desktop\Stock photos\482337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228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4958" y="1747430"/>
            <a:ext cx="7492242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Grantees must provide the training activities described in WIOA sec. 167(d) and 134(c)(3)(D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).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4958" y="3282644"/>
            <a:ext cx="4275083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Participants are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not required to receive career services prior to receiving training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services.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eib.Gregory\Desktop\Stock photos\rbww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752600"/>
            <a:ext cx="1569005" cy="23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0" y="1999679"/>
            <a:ext cx="6425442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Training services must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be directly linked to an in-demand industry sector or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occupation.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3733800"/>
            <a:ext cx="7492242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Training activities must encourage the attainment of recognized postsecondary credentials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when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appropriate for an eligible MSFW. </a:t>
            </a:r>
          </a:p>
        </p:txBody>
      </p:sp>
    </p:spTree>
    <p:extLst>
      <p:ext uri="{BB962C8B-B14F-4D97-AF65-F5344CB8AC3E}">
        <p14:creationId xmlns:p14="http://schemas.microsoft.com/office/powerpoint/2010/main" val="20007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1437823"/>
            <a:ext cx="8025642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Under WIOA, grantees may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reimburse OJT employers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for the extraordinary costs of training by up to 50 percent of the wage rate of the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participant.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2971800"/>
            <a:ext cx="7492242" cy="29965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Grantees may  also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increase the OJT reimbursement rate up to 75 percent of the wage rate of a participant under certain conditions when considering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:</a:t>
            </a:r>
          </a:p>
          <a:p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characteristics of the participants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size of the employer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quality of employer-provided training and advancement 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Other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factors as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appropriate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447800"/>
            <a:ext cx="7832834" cy="28263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Career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services and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training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Youth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workforce investment activities specified in WIOA sec.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129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Life skills activities which may include self- and interpersonal skills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development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Community service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projects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Other activities and services that conform to the use of funds for youth activities described in WIOA sec.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129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4724400"/>
            <a:ext cx="7832834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Grantees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may provide these services to any eligible MSFW youth, regardless of the participant’s eligibility for WIOA Title I youth activities as described in WIOA sec. 129(a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).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1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00475183"/>
              </p:ext>
            </p:extLst>
          </p:nvPr>
        </p:nvGraphicFramePr>
        <p:xfrm>
          <a:off x="304800" y="12192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328" y="3009331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Yes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Will enroll in partner program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Will only enroll after WIOA youth performance measures are enacted.  </a:t>
            </a:r>
          </a:p>
        </p:txBody>
      </p:sp>
    </p:spTree>
    <p:extLst>
      <p:ext uri="{BB962C8B-B14F-4D97-AF65-F5344CB8AC3E}">
        <p14:creationId xmlns:p14="http://schemas.microsoft.com/office/powerpoint/2010/main" val="21286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Assistance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1981200"/>
            <a:ext cx="7467600" cy="3507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hort-term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direct services and activities.  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Examples include: 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English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language and literacy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esticide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and worker safety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H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ousing assistance (including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permanent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housing)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chool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dropout prevention and recovery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mergency assistance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eib.Gregory\Desktop\Vitelli Jan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7" y="2188369"/>
            <a:ext cx="2066925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546350"/>
            <a:ext cx="5410200" cy="19494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Kim Vitelli</a:t>
            </a:r>
          </a:p>
          <a:p>
            <a:pPr marL="0" indent="0">
              <a:buNone/>
            </a:pPr>
            <a:r>
              <a:rPr lang="en-US" sz="2400" dirty="0" smtClean="0"/>
              <a:t>Division Chief, National </a:t>
            </a:r>
            <a:r>
              <a:rPr lang="en-US" sz="2400" dirty="0"/>
              <a:t>Programs, </a:t>
            </a:r>
            <a:r>
              <a:rPr lang="en-US" sz="2400" dirty="0" smtClean="0"/>
              <a:t>Tools, </a:t>
            </a:r>
            <a:r>
              <a:rPr lang="en-US" sz="2400" dirty="0"/>
              <a:t>and Technical </a:t>
            </a:r>
            <a:r>
              <a:rPr lang="en-US" sz="2400" dirty="0" smtClean="0"/>
              <a:t>Assistance </a:t>
            </a:r>
          </a:p>
          <a:p>
            <a:pPr marL="0" indent="0">
              <a:buNone/>
            </a:pPr>
            <a:r>
              <a:rPr lang="en-US" sz="2400" dirty="0" smtClean="0"/>
              <a:t>Office of Workforce Investment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Assistance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1752600"/>
            <a:ext cx="7467600" cy="2315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Emergency assistance: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An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applicant's self-certification is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sufficient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documentation of eligibility for emergency assistance </a:t>
            </a:r>
          </a:p>
          <a:p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P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roof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of right to work and Selective Service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registration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must still be documented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4658859"/>
            <a:ext cx="7010400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Related assistance is distinct from “supportive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services.”</a:t>
            </a:r>
          </a:p>
        </p:txBody>
      </p:sp>
    </p:spTree>
    <p:extLst>
      <p:ext uri="{BB962C8B-B14F-4D97-AF65-F5344CB8AC3E}">
        <p14:creationId xmlns:p14="http://schemas.microsoft.com/office/powerpoint/2010/main" val="17733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1576552"/>
            <a:ext cx="7720842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Allowable permanent and temporary housing services remains essentially unchanged under WIOA.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3200400"/>
            <a:ext cx="7720842" cy="1464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ay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only be provided when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required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to meet the needs of eligible MSFWs to occupy a unit of housing for reasons related to seeking or retaining employment, or engaging in training. </a:t>
            </a:r>
          </a:p>
        </p:txBody>
      </p:sp>
    </p:spTree>
    <p:extLst>
      <p:ext uri="{BB962C8B-B14F-4D97-AF65-F5344CB8AC3E}">
        <p14:creationId xmlns:p14="http://schemas.microsoft.com/office/powerpoint/2010/main" val="35578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1579" y="1600200"/>
            <a:ext cx="7720842" cy="2145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Occupancy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of year-round and migrant rental units is not restricted only to eligible MSFWs.  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H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owever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, at least one individual living in the household must be determined eligible for NFJP services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32228919"/>
              </p:ext>
            </p:extLst>
          </p:nvPr>
        </p:nvGraphicFramePr>
        <p:xfrm>
          <a:off x="304800" y="12192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328" y="3009331"/>
            <a:ext cx="8021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Yes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What’s a yurt?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Will only offer yurts as temporary housing once I know what it is...</a:t>
            </a:r>
          </a:p>
        </p:txBody>
      </p:sp>
    </p:spTree>
    <p:extLst>
      <p:ext uri="{BB962C8B-B14F-4D97-AF65-F5344CB8AC3E}">
        <p14:creationId xmlns:p14="http://schemas.microsoft.com/office/powerpoint/2010/main" val="32091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55379" y="1390888"/>
            <a:ext cx="7263642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WIOA performance accountability system and corresponding primary indicators of performance become effective on </a:t>
            </a:r>
            <a:r>
              <a:rPr lang="en-US" sz="2000" b="1" u="sng" dirty="0">
                <a:solidFill>
                  <a:srgbClr val="C00000"/>
                </a:solidFill>
                <a:latin typeface="Tahoma" pitchFamily="34" charset="0"/>
              </a:rPr>
              <a:t>July 1, </a:t>
            </a:r>
            <a:r>
              <a:rPr lang="en-US" sz="2000" b="1" u="sng" dirty="0" smtClean="0">
                <a:solidFill>
                  <a:srgbClr val="C00000"/>
                </a:solidFill>
                <a:latin typeface="Tahoma" pitchFamily="34" charset="0"/>
              </a:rPr>
              <a:t>2016</a:t>
            </a:r>
            <a:endParaRPr lang="en-US" sz="2000" b="1" u="sng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909887"/>
            <a:ext cx="8482842" cy="20431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In PY 2015 NFJP grantees will continue to be evaluated on the following common performance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measures:</a:t>
            </a:r>
          </a:p>
          <a:p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Entered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Employment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Rate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Employment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Retention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Rate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Six-month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Average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Earnings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339254"/>
            <a:ext cx="8482842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Grantee performance goals for 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PY 2015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 are unchanged from PY 2014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1524000"/>
            <a:ext cx="8001000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ETA will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be utilizing the current program and fiscal reporting forms for PY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2015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2596055"/>
            <a:ext cx="6172200" cy="20431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Employment and Training Grantees: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Budget Information Summary - Form 9093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Program Planning Summary - Form 9094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Program Status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Summary - Form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9095</a:t>
            </a:r>
          </a:p>
          <a:p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029200"/>
            <a:ext cx="6172200" cy="1430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Housing Grantees: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Housing Assistance Summary -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</a:rPr>
              <a:t>Form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9164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1588532"/>
            <a:ext cx="8001000" cy="2145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Current OMB approved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forms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do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not capture the number of eligible MSFW youth served. 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Department will be revising current program reports to capture the number of eligible MSFWs served and program outcomes starting in PY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2016.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4267200"/>
            <a:ext cx="7467600" cy="1464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Once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 new performance reporting system is established, ETA will issue guidance on capturing and reporting youth outcomes and associated performance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levels. 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cheib.Gregory\Desktop\Stock photos\122517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2462437" cy="36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in Mind...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0" y="1843326"/>
            <a:ext cx="5410200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PY 2014 funds can be used in PY 2015.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248" y="2874407"/>
            <a:ext cx="7980476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You must get DOL approval to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add, delete, expand, or reduce any part of the program plan or allowable activities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191000"/>
            <a:ext cx="8431924" cy="1396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We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encourage you to follow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the new Uniform Guidance for all funds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Can be requested by emailing your FPO</a:t>
            </a:r>
            <a:endParaRPr lang="en-US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Grant award will be modified to make this change</a:t>
            </a:r>
          </a:p>
        </p:txBody>
      </p:sp>
    </p:spTree>
    <p:extLst>
      <p:ext uri="{BB962C8B-B14F-4D97-AF65-F5344CB8AC3E}">
        <p14:creationId xmlns:p14="http://schemas.microsoft.com/office/powerpoint/2010/main" val="12071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5" name="Picture 2" descr="C:\Users\Scheib.Gregory\Desktop\Stock photos\imsis270-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"/>
          <a:stretch/>
        </p:blipFill>
        <p:spPr bwMode="auto">
          <a:xfrm>
            <a:off x="0" y="793531"/>
            <a:ext cx="9144000" cy="60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cheib.Gregory\Desktop\Jennifer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r="19030" b="18526"/>
          <a:stretch/>
        </p:blipFill>
        <p:spPr bwMode="auto">
          <a:xfrm>
            <a:off x="457201" y="2387464"/>
            <a:ext cx="1904999" cy="20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Implementation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19400" y="2546351"/>
            <a:ext cx="5410200" cy="17653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Jennifer </a:t>
            </a:r>
            <a:r>
              <a:rPr lang="en-US" dirty="0" err="1"/>
              <a:t>Shahan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State Director, Delaware/Maryland</a:t>
            </a:r>
          </a:p>
          <a:p>
            <a:pPr marL="0" indent="0">
              <a:buNone/>
            </a:pPr>
            <a:r>
              <a:rPr lang="en-US" dirty="0"/>
              <a:t>Telamon Corporation</a:t>
            </a:r>
          </a:p>
        </p:txBody>
      </p:sp>
    </p:spTree>
    <p:extLst>
      <p:ext uri="{BB962C8B-B14F-4D97-AF65-F5344CB8AC3E}">
        <p14:creationId xmlns:p14="http://schemas.microsoft.com/office/powerpoint/2010/main" val="12336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heib.Gregory\Desktop\Stock photos\iStock_000014501034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4724"/>
            <a:ext cx="3357563" cy="22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54102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 operational guidance provisions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has changed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has stayed the same</a:t>
            </a:r>
          </a:p>
          <a:p>
            <a:pPr lvl="2"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Implementation strategies 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questions answered</a:t>
            </a:r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NFJP Youth Opportunities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81100" y="2057400"/>
            <a:ext cx="6781800" cy="2145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ahoma" pitchFamily="34" charset="0"/>
              </a:rPr>
              <a:t>Opportunities for NFJP eligible Farmworker Youth are greatly expanded under WIOA by the ability to provide Section 129 Youth Services under Section 167. </a:t>
            </a:r>
          </a:p>
        </p:txBody>
      </p:sp>
    </p:spTree>
    <p:extLst>
      <p:ext uri="{BB962C8B-B14F-4D97-AF65-F5344CB8AC3E}">
        <p14:creationId xmlns:p14="http://schemas.microsoft.com/office/powerpoint/2010/main" val="3113378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NFJP Youth Opportunities under WIOA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Content Placeholder 7" descr="P40718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22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51509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 with Mainline and NFJP under WIA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Content Placeholder 5" descr="SAM_13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127" y="1600200"/>
            <a:ext cx="6788945" cy="4525963"/>
          </a:xfrm>
        </p:spPr>
      </p:pic>
    </p:spTree>
    <p:extLst>
      <p:ext uri="{BB962C8B-B14F-4D97-AF65-F5344CB8AC3E}">
        <p14:creationId xmlns:p14="http://schemas.microsoft.com/office/powerpoint/2010/main" val="785870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WIA vs. WIOA Youth Programs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0" y="1752600"/>
            <a:ext cx="4419600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10 Elements vs. 14 Elements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6" name="Picture 5" descr="MSTRainin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362200"/>
            <a:ext cx="6832821" cy="3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WIA vs. WIOA Youth Programs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0200" y="5486400"/>
            <a:ext cx="6152474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25% minimum Out of School vs. 75 % minimum Out of School</a:t>
            </a:r>
          </a:p>
        </p:txBody>
      </p:sp>
      <p:pic>
        <p:nvPicPr>
          <p:cNvPr id="6" name="Picture 5" descr="P8271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219200"/>
            <a:ext cx="5461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WIA vs. WIOA Youth Programs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3200400"/>
            <a:ext cx="3561674" cy="1464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/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20% Minimum Work Experience Programs</a:t>
            </a:r>
          </a:p>
          <a:p>
            <a:pPr marL="342900" indent="-342900"/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5" name="Picture 4" descr="P8281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40386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WIA vs. WIOA Youth Programs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00400"/>
            <a:ext cx="1981200" cy="1123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English Language Learners</a:t>
            </a:r>
          </a:p>
        </p:txBody>
      </p:sp>
      <p:pic>
        <p:nvPicPr>
          <p:cNvPr id="5" name="Picture 4" descr="Computer La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14478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NFJP Youth Programs under WIOA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26" name="Picture 2" descr="C:\Users\Telamon User\AppData\Local\Microsoft\Windows\Temporary Internet Files\Content.IE5\CKPWN6X9\opportunity-cos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708400" cy="37084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914400" y="1905000"/>
            <a:ext cx="3962400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Future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61543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NFJP Youth Programs under WIOA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50" name="Picture 2" descr="C:\Users\Telamon User\AppData\Local\Microsoft\Windows\Temporary Internet Files\Content.IE5\FRGP2I95\question_mark_serious_thinker_500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048000" cy="3810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901262" y="1905000"/>
            <a:ext cx="3962400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Potential Questions</a:t>
            </a:r>
          </a:p>
        </p:txBody>
      </p:sp>
    </p:spTree>
    <p:extLst>
      <p:ext uri="{BB962C8B-B14F-4D97-AF65-F5344CB8AC3E}">
        <p14:creationId xmlns:p14="http://schemas.microsoft.com/office/powerpoint/2010/main" val="4076100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NFJP Youth Programs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2971800"/>
            <a:ext cx="2514600" cy="510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</a:rPr>
              <a:t>Questions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? </a:t>
            </a:r>
          </a:p>
        </p:txBody>
      </p:sp>
      <p:pic>
        <p:nvPicPr>
          <p:cNvPr id="3074" name="Picture 2" descr="C:\Users\Telamon User\AppData\Local\Microsoft\Windows\Temporary Internet Files\Content.IE5\GEN5IF60\Man-With-Question-0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3962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368295"/>
            <a:ext cx="57150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Welcome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NFJP  operational guidance is...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...And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it is not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operational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guidance provisions</a:t>
            </a:r>
          </a:p>
          <a:p>
            <a:pPr lvl="1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WIOA implementation strategies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Question and answer session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cheib.Gregory\Desktop\Stock photos\iStock_000003822054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" y="3934667"/>
            <a:ext cx="3332162" cy="25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cheib.Gregory\Desktop\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6501"/>
            <a:ext cx="19050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Implementation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19400" y="2546351"/>
            <a:ext cx="5486400" cy="17653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700" dirty="0"/>
              <a:t>Martin </a:t>
            </a:r>
            <a:r>
              <a:rPr lang="en-US" sz="2700" dirty="0" smtClean="0"/>
              <a:t>Campos-Davis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700" dirty="0" smtClean="0"/>
              <a:t>Operations Director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700" dirty="0" smtClean="0"/>
              <a:t>Oregon </a:t>
            </a:r>
            <a:r>
              <a:rPr lang="en-US" sz="2700" dirty="0"/>
              <a:t>Human Development Corporation</a:t>
            </a:r>
          </a:p>
        </p:txBody>
      </p:sp>
    </p:spTree>
    <p:extLst>
      <p:ext uri="{BB962C8B-B14F-4D97-AF65-F5344CB8AC3E}">
        <p14:creationId xmlns:p14="http://schemas.microsoft.com/office/powerpoint/2010/main" val="36334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Oregon/Nevada WIOA Transition Prep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2133600"/>
            <a:ext cx="7391400" cy="2485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Retention – Longer </a:t>
            </a:r>
            <a:r>
              <a:rPr lang="en-US" sz="2800" b="1" dirty="0">
                <a:solidFill>
                  <a:srgbClr val="C00000"/>
                </a:solidFill>
                <a:latin typeface="Tahoma" pitchFamily="34" charset="0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erm </a:t>
            </a:r>
            <a:r>
              <a:rPr lang="en-US" sz="2800" b="1" dirty="0">
                <a:solidFill>
                  <a:srgbClr val="C00000"/>
                </a:solidFill>
                <a:latin typeface="Tahoma" pitchFamily="34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lient </a:t>
            </a:r>
            <a:r>
              <a:rPr lang="en-US" sz="2800" b="1" dirty="0">
                <a:solidFill>
                  <a:srgbClr val="C00000"/>
                </a:solidFill>
                <a:latin typeface="Tahoma" pitchFamily="34" charset="0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Employer – Engaging Employers for Success </a:t>
            </a:r>
          </a:p>
        </p:txBody>
      </p:sp>
    </p:spTree>
    <p:extLst>
      <p:ext uri="{BB962C8B-B14F-4D97-AF65-F5344CB8AC3E}">
        <p14:creationId xmlns:p14="http://schemas.microsoft.com/office/powerpoint/2010/main" val="31712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Oregon/Nevada WIOA Transition Prep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828800"/>
            <a:ext cx="5943600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Longer Follow-ups – Retention </a:t>
            </a:r>
            <a:r>
              <a:rPr lang="en-US" sz="2000" b="1" dirty="0" err="1" smtClean="0">
                <a:solidFill>
                  <a:srgbClr val="C00000"/>
                </a:solidFill>
                <a:latin typeface="Tahoma" pitchFamily="34" charset="0"/>
              </a:rPr>
              <a:t>Qtr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 – 4</a:t>
            </a:r>
            <a:r>
              <a:rPr lang="en-US" sz="2000" b="1" baseline="30000" dirty="0" smtClean="0">
                <a:solidFill>
                  <a:srgbClr val="C00000"/>
                </a:solidFill>
                <a:latin typeface="Tahoma" pitchFamily="34" charset="0"/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ahoma" pitchFamily="34" charset="0"/>
              </a:rPr>
              <a:t>Qtr</a:t>
            </a: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1838" y="3033713"/>
          <a:ext cx="76485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Worksheet" r:id="rId5" imgW="7648505" imgH="2181333" progId="Excel.Sheet.12">
                  <p:embed/>
                </p:oleObj>
              </mc:Choice>
              <mc:Fallback>
                <p:oleObj name="Worksheet" r:id="rId5" imgW="7648505" imgH="218133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3033713"/>
                        <a:ext cx="764857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3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Engagement – Old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6400" y="5617607"/>
            <a:ext cx="6152474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Communication of program was often “Linear”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679910"/>
              </p:ext>
            </p:extLst>
          </p:nvPr>
        </p:nvGraphicFramePr>
        <p:xfrm>
          <a:off x="1524000" y="13970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Engagement – WIOA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6400" y="5617607"/>
            <a:ext cx="6152474" cy="783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Describes services with a focus on Client Engagement throughout cycle.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15952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505200" y="3200400"/>
            <a:ext cx="838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24384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29200" y="3200400"/>
            <a:ext cx="685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24400" y="3962400"/>
            <a:ext cx="609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33800" y="3962400"/>
            <a:ext cx="609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Engagement – WIOA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95763" y="1752600"/>
            <a:ext cx="6152474" cy="3847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Describes services with a focus on Client Engagement throughout cycle.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Language shift – away from steps in progression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Describe this engagement as a cycle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Add-Ins – Skills building activities throughout cycles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Vocabulary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On-line scavenger hunts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Negotiating a raise</a:t>
            </a:r>
          </a:p>
        </p:txBody>
      </p:sp>
    </p:spTree>
    <p:extLst>
      <p:ext uri="{BB962C8B-B14F-4D97-AF65-F5344CB8AC3E}">
        <p14:creationId xmlns:p14="http://schemas.microsoft.com/office/powerpoint/2010/main" val="1260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Engagement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95763" y="1600200"/>
            <a:ext cx="6152474" cy="3507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Measured primarily in terms of Entered Employments and 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C00000"/>
                </a:solidFill>
                <a:latin typeface="Tahoma" pitchFamily="34" charset="0"/>
              </a:rPr>
              <a:t>Employer satisfaction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Transition from placement activities to consultative role with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Will require greater awareness of services to employers beyond NFJP</a:t>
            </a:r>
          </a:p>
        </p:txBody>
      </p:sp>
    </p:spTree>
    <p:extLst>
      <p:ext uri="{BB962C8B-B14F-4D97-AF65-F5344CB8AC3E}">
        <p14:creationId xmlns:p14="http://schemas.microsoft.com/office/powerpoint/2010/main" val="10037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Engagement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95763" y="1600200"/>
            <a:ext cx="6152474" cy="4188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Yours and Mine – Employer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Getting to “OUR” contacts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Joint training opportunity with our counterparts at DOL – Employment Department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Consultative Approach to Employer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Further refining our messaging to engage employers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Engagement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95763" y="1600200"/>
            <a:ext cx="6152474" cy="3166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Increased employer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Lower turn-over costs for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B2B referrals from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Referrals to services beyond NFJP offerings – be the linkage!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Increased OJTS in OR/NV – target 30% of Placements </a:t>
            </a:r>
          </a:p>
        </p:txBody>
      </p:sp>
    </p:spTree>
    <p:extLst>
      <p:ext uri="{BB962C8B-B14F-4D97-AF65-F5344CB8AC3E}">
        <p14:creationId xmlns:p14="http://schemas.microsoft.com/office/powerpoint/2010/main" val="30104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heib.Gregory\Desktop\Stock photos\iStock_Farm Equipment 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352675"/>
            <a:ext cx="32353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Pentagon 4"/>
          <p:cNvSpPr/>
          <p:nvPr/>
        </p:nvSpPr>
        <p:spPr>
          <a:xfrm flipH="1">
            <a:off x="2133600" y="1578869"/>
            <a:ext cx="6858000" cy="3700262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sym typeface="Wingdings"/>
              </a:rPr>
              <a:t>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July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1, 2015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–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Implementation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of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WIOA.</a:t>
            </a:r>
          </a:p>
          <a:p>
            <a:pPr lvl="2"/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~November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2015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 –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Release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of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 PY 2016 NFJP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Funding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Opportunity Announcement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(FOA) </a:t>
            </a:r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/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~April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2016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–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 PY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2016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NFJP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grant awards announced.</a:t>
            </a:r>
          </a:p>
          <a:p>
            <a:pPr lvl="2"/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/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July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1, 2016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– Transition 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</a:rPr>
              <a:t>to WIOA adult and youth performance measures. </a:t>
            </a:r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Scheib\This and that\Greg headshot 1.22.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6" y="1458119"/>
            <a:ext cx="2123281" cy="21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752600"/>
            <a:ext cx="5410200" cy="1600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Gregory Scheib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Workforce Analyst, NFJP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Office of Workforce Investment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16763" y="4419600"/>
            <a:ext cx="5436638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Juan Regalado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National Monitor Advocate</a:t>
            </a:r>
          </a:p>
          <a:p>
            <a:pPr marL="0" indent="0">
              <a:buNone/>
            </a:pPr>
            <a:r>
              <a:rPr lang="en-US" sz="2400" dirty="0"/>
              <a:t>Office of Workforce Investment</a:t>
            </a:r>
          </a:p>
        </p:txBody>
      </p:sp>
      <p:pic>
        <p:nvPicPr>
          <p:cNvPr id="11" name="Picture 2" descr="C:\Users\Scheib.Gregory\Desktop\Juan's Pict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6740" r="23930" b="45078"/>
          <a:stretch/>
        </p:blipFill>
        <p:spPr bwMode="auto">
          <a:xfrm>
            <a:off x="398604" y="4014675"/>
            <a:ext cx="2081325" cy="20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12475"/>
            <a:ext cx="2846597" cy="277954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NFJP Operation Guidance - TEGL 35-14</a:t>
            </a:r>
          </a:p>
          <a:p>
            <a:pPr lvl="1"/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wdr.doleta.gov/directives/corr_doc.cfm?docn=7085</a:t>
            </a:r>
            <a:endParaRPr lang="en-US" sz="2400" dirty="0" smtClean="0"/>
          </a:p>
          <a:p>
            <a:r>
              <a:rPr lang="en-US" sz="2800" dirty="0"/>
              <a:t>ETA – WIOA Resources </a:t>
            </a:r>
            <a:endParaRPr lang="en-US" sz="2800" dirty="0" smtClean="0"/>
          </a:p>
          <a:p>
            <a:pPr lvl="1"/>
            <a:r>
              <a:rPr lang="en-US" sz="2400" dirty="0">
                <a:hlinkClick r:id="rId5"/>
              </a:rPr>
              <a:t>http://www.doleta.gov/wioa/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Innovation and Opportunity Network</a:t>
            </a:r>
          </a:p>
          <a:p>
            <a:pPr lvl="1"/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wioa.workforce3one.org/page/home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5" name="Picture 2" descr="C:\Users\Scheib.Gregory\Desktop\Stock photos\imsis270-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"/>
          <a:stretch/>
        </p:blipFill>
        <p:spPr bwMode="auto">
          <a:xfrm>
            <a:off x="0" y="793531"/>
            <a:ext cx="9144000" cy="60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cheib.Gregory\Desktop\Stock photos\482337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43" y="1071364"/>
            <a:ext cx="3857757" cy="57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9101" y="1371600"/>
            <a:ext cx="5600699" cy="1495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Kim Vitelli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Division Chief, Division of National Programs, Tools, and Technical Assistance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ETA – Office of Workforce Investment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Vitelli.Kimberly@dol.gov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	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202.693.3639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2924" y="3171428"/>
            <a:ext cx="4369676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Gregory Scheib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Workforce Analyst, NFJP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ETA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– Office of Workforce Investment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Scheib.Gregory@dol.gov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202.693.2791</a:t>
            </a:r>
            <a:endParaRPr lang="en-US" sz="1600" b="1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3400" y="4953000"/>
            <a:ext cx="4369676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Juan Regalado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National Monitor Advocate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ETA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– Office of Workforce Investment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Regalado.Juan@dol.gov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415.625.7904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cheib.Gregory\Desktop\Stock photos\482337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43" y="1071364"/>
            <a:ext cx="3857757" cy="57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1413778"/>
            <a:ext cx="403860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Jennifer </a:t>
            </a:r>
            <a:r>
              <a:rPr lang="en-US" sz="1600" b="1" dirty="0" err="1" smtClean="0">
                <a:solidFill>
                  <a:srgbClr val="C00000"/>
                </a:solidFill>
                <a:latin typeface="Tahoma" pitchFamily="34" charset="0"/>
              </a:rPr>
              <a:t>Shahan</a:t>
            </a:r>
            <a:endParaRPr lang="en-US" sz="16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State Director Delaware/Maryland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latin typeface="Tahoma" pitchFamily="34" charset="0"/>
              </a:rPr>
              <a:t>Telamon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 Corporation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JShahan@telamon.org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443.397.9235</a:t>
            </a:r>
            <a:endParaRPr lang="en-US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5086" y="3552428"/>
            <a:ext cx="46723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</a:rPr>
              <a:t>Martin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Campos-Davis</a:t>
            </a:r>
          </a:p>
          <a:p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Operations Director</a:t>
            </a:r>
          </a:p>
          <a:p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Oregon Human Development Corporation</a:t>
            </a:r>
          </a:p>
          <a:p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Martin.Campos-Davis@ohdc.org</a:t>
            </a:r>
          </a:p>
          <a:p>
            <a:r>
              <a:rPr lang="en-US" sz="1600" b="1" dirty="0">
                <a:solidFill>
                  <a:srgbClr val="C00000"/>
                </a:solidFill>
                <a:latin typeface="Tahoma" pitchFamily="34" charset="0"/>
              </a:rPr>
              <a:t>503.452.6668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cheib.Gregory\Desktop\Stock photos\1662856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8" b="22758"/>
          <a:stretch/>
        </p:blipFill>
        <p:spPr bwMode="auto">
          <a:xfrm>
            <a:off x="-1" y="0"/>
            <a:ext cx="9144001" cy="52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6324600"/>
            <a:ext cx="9147949" cy="5334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4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629400" y="6324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21753"/>
          <a:stretch/>
        </p:blipFill>
        <p:spPr>
          <a:xfrm>
            <a:off x="2273300" y="5549900"/>
            <a:ext cx="4624774" cy="934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93" y="148899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cheib.Gregory\Desktop\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2" y="4038601"/>
            <a:ext cx="2098127" cy="20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cheib.Gregory\Desktop\Jennifer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r="19030" b="18526"/>
          <a:stretch/>
        </p:blipFill>
        <p:spPr bwMode="auto">
          <a:xfrm>
            <a:off x="304801" y="1434964"/>
            <a:ext cx="2057399" cy="22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7526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6000" dirty="0"/>
              <a:t>Jennifer </a:t>
            </a:r>
            <a:r>
              <a:rPr lang="en-US" sz="6000" dirty="0" err="1"/>
              <a:t>Shahan</a:t>
            </a:r>
            <a:endParaRPr lang="en-US" sz="6000" dirty="0"/>
          </a:p>
          <a:p>
            <a:pPr marL="0" indent="0">
              <a:buFont typeface="Arial" pitchFamily="34" charset="0"/>
              <a:buNone/>
            </a:pPr>
            <a:r>
              <a:rPr lang="en-US" sz="6000" dirty="0" smtClean="0"/>
              <a:t>State Director, Delaware/Maryland</a:t>
            </a:r>
          </a:p>
          <a:p>
            <a:pPr marL="0" indent="0">
              <a:buFont typeface="Arial" pitchFamily="34" charset="0"/>
              <a:buNone/>
            </a:pPr>
            <a:r>
              <a:rPr lang="en-US" sz="6000" dirty="0" smtClean="0"/>
              <a:t>Telamon Corporation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6762" y="4267200"/>
            <a:ext cx="5893837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Martin Campos-Davis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Operations Director</a:t>
            </a:r>
          </a:p>
          <a:p>
            <a:pPr marL="0" indent="0">
              <a:buNone/>
            </a:pPr>
            <a:r>
              <a:rPr lang="en-US" sz="2400" dirty="0"/>
              <a:t>Oregon Human Development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is now effective!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63829" y="1918138"/>
            <a:ext cx="7416343" cy="3847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July 1, 2015 =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Effective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date of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statute:</a:t>
            </a:r>
          </a:p>
          <a:p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Except: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Performance provisions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Governors’ option for one-stop allocation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Other operational guidance:</a:t>
            </a:r>
          </a:p>
          <a:p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WIOA Vision (TEGL 19-14)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“Money and People” (TEGL 38-14)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Youth Transition (TEGL 23-14)</a:t>
            </a:r>
          </a:p>
        </p:txBody>
      </p:sp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eib.Gregory\Desktop\Stock photos\iStock_Horn a Plenty 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244259" cy="24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NFJP Operational Guidance IS...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828800"/>
            <a:ext cx="6152474" cy="3166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The Department’s current thinking on the NFJP under WIOA</a:t>
            </a:r>
          </a:p>
          <a:p>
            <a:endParaRPr lang="en-US" sz="2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What will guide the program from July 1, 2015 until the WIOA Final Rule is completed (early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</a:rPr>
              <a:t>Intended to provide initial guidance and direction to our NFJP community </a:t>
            </a:r>
            <a:endParaRPr lang="en-US" sz="2000" b="1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2202</Words>
  <Application>Microsoft Office PowerPoint</Application>
  <PresentationFormat>On-screen Show (4:3)</PresentationFormat>
  <Paragraphs>499</Paragraphs>
  <Slides>64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Tahoma</vt:lpstr>
      <vt:lpstr>Wingdings</vt:lpstr>
      <vt:lpstr>Networking trio design template</vt:lpstr>
      <vt:lpstr>Worksheet</vt:lpstr>
      <vt:lpstr>National Farmworker Jobs Program   WIOA Implementation</vt:lpstr>
      <vt:lpstr>Where are you?</vt:lpstr>
      <vt:lpstr>Moderator</vt:lpstr>
      <vt:lpstr>Here’s what you can expect to get out of this webinar!</vt:lpstr>
      <vt:lpstr>Agenda</vt:lpstr>
      <vt:lpstr>Presenters</vt:lpstr>
      <vt:lpstr>Presenters</vt:lpstr>
      <vt:lpstr>WIOA is now effective!</vt:lpstr>
      <vt:lpstr>NFJP Operational Guidance IS...</vt:lpstr>
      <vt:lpstr>NFJP Operational Guidance IS NOT...</vt:lpstr>
      <vt:lpstr>Moving Towards the WIOA Final Rule...</vt:lpstr>
      <vt:lpstr>Question</vt:lpstr>
      <vt:lpstr>Partnership</vt:lpstr>
      <vt:lpstr>Outreach and Recruitment</vt:lpstr>
      <vt:lpstr>Eligibility and Enrollment</vt:lpstr>
      <vt:lpstr>Eligibility and Enrollment</vt:lpstr>
      <vt:lpstr>Eligibility and Enrollment</vt:lpstr>
      <vt:lpstr>Eligibility and Enrollment</vt:lpstr>
      <vt:lpstr>Eligibility and Enrollment</vt:lpstr>
      <vt:lpstr>Eligibility and Enrollment</vt:lpstr>
      <vt:lpstr>Questions? </vt:lpstr>
      <vt:lpstr>Career Services</vt:lpstr>
      <vt:lpstr>Career Services</vt:lpstr>
      <vt:lpstr>Training Services</vt:lpstr>
      <vt:lpstr>Training Services</vt:lpstr>
      <vt:lpstr>Training Services</vt:lpstr>
      <vt:lpstr>Youth Services</vt:lpstr>
      <vt:lpstr>Polling Question 1</vt:lpstr>
      <vt:lpstr>Related Assistance</vt:lpstr>
      <vt:lpstr>Related Assistance</vt:lpstr>
      <vt:lpstr>Housing Services</vt:lpstr>
      <vt:lpstr>Housing Services</vt:lpstr>
      <vt:lpstr>Polling Question </vt:lpstr>
      <vt:lpstr>Performance Measures</vt:lpstr>
      <vt:lpstr>Reporting Outcomes</vt:lpstr>
      <vt:lpstr>Reporting Outcomes</vt:lpstr>
      <vt:lpstr>Things to Keep in Mind...</vt:lpstr>
      <vt:lpstr>Questions? </vt:lpstr>
      <vt:lpstr>WIOA Implementation in Practice</vt:lpstr>
      <vt:lpstr>NFJP Youth Opportunities</vt:lpstr>
      <vt:lpstr>NFJP Youth Opportunities under WIOA</vt:lpstr>
      <vt:lpstr>Dual Enrollment with Mainline and NFJP under WIA</vt:lpstr>
      <vt:lpstr>WIA vs. WIOA Youth Programs</vt:lpstr>
      <vt:lpstr>WIA vs. WIOA Youth Programs</vt:lpstr>
      <vt:lpstr>WIA vs. WIOA Youth Programs</vt:lpstr>
      <vt:lpstr>WIA vs. WIOA Youth Programs</vt:lpstr>
      <vt:lpstr>NFJP Youth Programs under WIOA</vt:lpstr>
      <vt:lpstr>NFJP Youth Programs under WIOA</vt:lpstr>
      <vt:lpstr> NFJP Youth Programs   </vt:lpstr>
      <vt:lpstr>WIOA Implementation in Practice</vt:lpstr>
      <vt:lpstr>Oregon/Nevada WIOA Transition Prep</vt:lpstr>
      <vt:lpstr>Oregon/Nevada WIOA Transition Prep</vt:lpstr>
      <vt:lpstr>Client Engagement – Old Model </vt:lpstr>
      <vt:lpstr>Client Engagement – WIOA Model </vt:lpstr>
      <vt:lpstr>Client Engagement – WIOA Model </vt:lpstr>
      <vt:lpstr>Employer Engagement </vt:lpstr>
      <vt:lpstr>Employer Engagement </vt:lpstr>
      <vt:lpstr>Employer Engagement </vt:lpstr>
      <vt:lpstr>Important Dates…</vt:lpstr>
      <vt:lpstr>Resources</vt:lpstr>
      <vt:lpstr>Questions? </vt:lpstr>
      <vt:lpstr>Speakers’ Contact Information</vt:lpstr>
      <vt:lpstr>Speakers’ 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2015-07-23T14:26:36Z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