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0" r:id="rId27"/>
    <p:sldId id="296" r:id="rId28"/>
    <p:sldId id="297" r:id="rId29"/>
    <p:sldId id="298" r:id="rId30"/>
    <p:sldId id="299" r:id="rId31"/>
    <p:sldId id="280" r:id="rId32"/>
    <p:sldId id="300" r:id="rId33"/>
    <p:sldId id="301" r:id="rId34"/>
    <p:sldId id="281" r:id="rId35"/>
    <p:sldId id="282" r:id="rId36"/>
    <p:sldId id="285" r:id="rId37"/>
    <p:sldId id="283" r:id="rId38"/>
    <p:sldId id="284" r:id="rId39"/>
    <p:sldId id="286" r:id="rId40"/>
    <p:sldId id="287" r:id="rId41"/>
    <p:sldId id="302" r:id="rId42"/>
    <p:sldId id="289" r:id="rId43"/>
  </p:sldIdLst>
  <p:sldSz cx="9144000" cy="6858000" type="screen4x3"/>
  <p:notesSz cx="6858000" cy="9144000"/>
  <p:defaultTextStyle>
    <a:lvl1pPr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1pPr>
    <a:lvl2pPr indent="456917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2pPr>
    <a:lvl3pPr indent="913835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3pPr>
    <a:lvl4pPr indent="1370760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4pPr>
    <a:lvl5pPr indent="1827677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5pPr>
    <a:lvl6pPr indent="2284596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6pPr>
    <a:lvl7pPr indent="2741517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7pPr>
    <a:lvl8pPr indent="3198432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8pPr>
    <a:lvl9pPr indent="3655355" algn="ctr" defTabSz="913835">
      <a:spcBef>
        <a:spcPts val="800"/>
      </a:spcBef>
      <a:defRPr sz="5400" b="1" cap="all">
        <a:solidFill>
          <a:srgbClr val="FF6600"/>
        </a:solidFill>
        <a:latin typeface="Trade Gothic LT Std Condensed No. 18"/>
        <a:ea typeface="Trade Gothic LT Std Condensed No. 18"/>
        <a:cs typeface="Trade Gothic LT Std Condensed No. 18"/>
        <a:sym typeface="Trade Gothic LT Std Condensed No. 18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4B3"/>
    <a:srgbClr val="8EDECA"/>
    <a:srgbClr val="FED59C"/>
    <a:srgbClr val="FEB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4" autoAdjust="0"/>
    <p:restoredTop sz="92639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530" y="48"/>
      </p:cViewPr>
      <p:guideLst>
        <p:guide orient="horz" pos="2094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92A24-2C84-4BC6-A81C-600C451F39FE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D953C-8ED4-4F75-ABDE-1D37A65A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43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32313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Welcome to Customer Centered Design Webinar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WIOA implementation gives us a huge opportunity to step back from business as usual and, with the customer in mind, DESIGN services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Summary of TEGL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Agenda: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marL="0" lvl="2" indent="0">
              <a:buFont typeface="Arial" panose="020B0604020202020204" pitchFamily="34" charset="0"/>
              <a:buNone/>
            </a:pPr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		Message from the White House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lvl="1"/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		Overview of Customer Centered Design 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lvl="1"/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		30 minute panel 	</a:t>
            </a:r>
          </a:p>
          <a:p>
            <a:pPr lvl="1"/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		Announcement of the Customer Centered Design project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lvl="1"/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		15 Q&amp;A 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+mj-lt"/>
                <a:ea typeface="+mj-ea"/>
                <a:cs typeface="+mj-cs"/>
                <a:sym typeface="Helvetica Neue"/>
              </a:rPr>
              <a:t>Introduce Virginia Hamilton</a:t>
            </a:r>
            <a:endParaRPr lang="en-US" sz="2000" dirty="0" smtClean="0">
              <a:effectLst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301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03D02866-1742-46E9-874C-F9A271ACAC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03D02866-1742-46E9-874C-F9A271ACAC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5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03D02866-1742-46E9-874C-F9A271ACAC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03D02866-1742-46E9-874C-F9A271ACAC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0256" y="8772669"/>
            <a:ext cx="3022018" cy="463407"/>
          </a:xfrm>
          <a:prstGeom prst="rect">
            <a:avLst/>
          </a:prstGeom>
        </p:spPr>
        <p:txBody>
          <a:bodyPr/>
          <a:lstStyle/>
          <a:p>
            <a:fld id="{6D73AD99-AD20-46B8-9453-0FB31AF6BA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4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6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6917" algn="ctr">
              <a:buSzTx/>
              <a:buFontTx/>
              <a:buNone/>
            </a:lvl2pPr>
            <a:lvl3pPr marL="0" indent="913835" algn="ctr">
              <a:buSzTx/>
              <a:buFontTx/>
              <a:buNone/>
            </a:lvl3pPr>
            <a:lvl4pPr marL="0" indent="1370760" algn="ctr">
              <a:buSzTx/>
              <a:buFontTx/>
              <a:buNone/>
            </a:lvl4pPr>
            <a:lvl5pPr marL="0" indent="1827677" algn="ctr"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Univers-Light"/>
                <a:ea typeface="Univers-Light"/>
                <a:cs typeface="Univers-Light"/>
                <a:sym typeface="Univers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6917">
              <a:spcBef>
                <a:spcPts val="300"/>
              </a:spcBef>
              <a:buSzTx/>
              <a:buFontTx/>
              <a:buNone/>
              <a:defRPr sz="1400"/>
            </a:lvl2pPr>
            <a:lvl3pPr marL="0" indent="913835">
              <a:spcBef>
                <a:spcPts val="300"/>
              </a:spcBef>
              <a:buSzTx/>
              <a:buFontTx/>
              <a:buNone/>
              <a:defRPr sz="1400"/>
            </a:lvl3pPr>
            <a:lvl4pPr marL="0" indent="1370760">
              <a:spcBef>
                <a:spcPts val="300"/>
              </a:spcBef>
              <a:buSzTx/>
              <a:buFontTx/>
              <a:buNone/>
              <a:defRPr sz="1400"/>
            </a:lvl4pPr>
            <a:lvl5pPr marL="0" indent="1827677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57200" y="274649"/>
            <a:ext cx="6019800" cy="658335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6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2" name="Shape 52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3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6197600"/>
            <a:ext cx="2854325" cy="45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4624" y="6142036"/>
            <a:ext cx="1758950" cy="566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.png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6543674" y="6013449"/>
            <a:ext cx="2600326" cy="82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6018213"/>
            <a:ext cx="9144000" cy="8397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7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6210300"/>
            <a:ext cx="2854325" cy="45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543674" y="6034088"/>
            <a:ext cx="2600326" cy="82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6018212"/>
            <a:ext cx="9144000" cy="915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60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" y="6210300"/>
            <a:ext cx="2854325" cy="45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472237" y="6110288"/>
            <a:ext cx="2600326" cy="82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">
    <p:bg>
      <p:bgPr>
        <a:solidFill>
          <a:srgbClr val="CAE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 copy">
    <p:bg>
      <p:bgPr>
        <a:solidFill>
          <a:srgbClr val="E5E0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892975" y="2268141"/>
            <a:ext cx="7358064" cy="2321719"/>
          </a:xfrm>
          <a:prstGeom prst="rect">
            <a:avLst/>
          </a:prstGeom>
        </p:spPr>
        <p:txBody>
          <a:bodyPr lIns="0" tIns="0" rIns="0" bIns="0"/>
          <a:lstStyle>
            <a:lvl1pPr defTabSz="410624">
              <a:defRPr sz="5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">
    <p:bg>
      <p:bgPr>
        <a:solidFill>
          <a:srgbClr val="CAE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 copy">
    <p:bg>
      <p:bgPr>
        <a:solidFill>
          <a:srgbClr val="E5E0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4" cy="2321719"/>
          </a:xfrm>
          <a:prstGeom prst="rect">
            <a:avLst/>
          </a:prstGeom>
        </p:spPr>
        <p:txBody>
          <a:bodyPr lIns="0" tIns="0" rIns="0" bIns="0"/>
          <a:lstStyle>
            <a:lvl1pPr defTabSz="410750">
              <a:defRPr sz="5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">
    <p:bg>
      <p:bgPr>
        <a:solidFill>
          <a:srgbClr val="CAE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Blue copy">
    <p:bg>
      <p:bgPr>
        <a:solidFill>
          <a:srgbClr val="E5E0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12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000" b="1" cap="all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25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  <a:lvl2pPr marL="0" indent="456917">
              <a:spcBef>
                <a:spcPts val="400"/>
              </a:spcBef>
              <a:buSzTx/>
              <a:buFontTx/>
              <a:buNone/>
              <a:defRPr sz="2000"/>
            </a:lvl2pPr>
            <a:lvl3pPr marL="0" indent="913835">
              <a:spcBef>
                <a:spcPts val="400"/>
              </a:spcBef>
              <a:buSzTx/>
              <a:buFontTx/>
              <a:buNone/>
              <a:defRPr sz="2000"/>
            </a:lvl3pPr>
            <a:lvl4pPr marL="0" indent="1370760">
              <a:spcBef>
                <a:spcPts val="400"/>
              </a:spcBef>
              <a:buSzTx/>
              <a:buFontTx/>
              <a:buNone/>
              <a:defRPr sz="2000"/>
            </a:lvl4pPr>
            <a:lvl5pPr marL="0" indent="1827677">
              <a:spcBef>
                <a:spcPts val="400"/>
              </a:spcBef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4038600" cy="525778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089" indent="-333170">
              <a:spcBef>
                <a:spcPts val="600"/>
              </a:spcBef>
              <a:defRPr sz="2800"/>
            </a:lvl2pPr>
            <a:lvl3pPr marL="1233677" indent="-319841">
              <a:spcBef>
                <a:spcPts val="600"/>
              </a:spcBef>
              <a:defRPr sz="2800"/>
            </a:lvl3pPr>
            <a:lvl4pPr marL="1726137" indent="-355379">
              <a:spcBef>
                <a:spcPts val="600"/>
              </a:spcBef>
              <a:defRPr sz="2800"/>
            </a:lvl4pPr>
            <a:lvl5pPr marL="2183061" indent="-355379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6917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3835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076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7677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30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6402387"/>
            <a:ext cx="2854325" cy="455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33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6402387"/>
            <a:ext cx="2854325" cy="455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57201" y="0"/>
            <a:ext cx="3008315" cy="1435100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Univers-Light"/>
                <a:ea typeface="Univers-Light"/>
                <a:cs typeface="Univers-Light"/>
                <a:sym typeface="Univers-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3575050" y="273061"/>
            <a:ext cx="5111750" cy="658493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63"/>
            <a:ext cx="8229600" cy="150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525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332"/>
            <a:ext cx="2133600" cy="269185"/>
          </a:xfrm>
          <a:prstGeom prst="rect">
            <a:avLst/>
          </a:prstGeom>
          <a:ln w="12700">
            <a:miter lim="400000"/>
          </a:ln>
        </p:spPr>
        <p:txBody>
          <a:bodyPr lIns="45691" tIns="45691" rIns="45691" bIns="45691" anchor="ctr">
            <a:spAutoFit/>
          </a:bodyPr>
          <a:lstStyle>
            <a:lvl1pPr algn="r">
              <a:spcBef>
                <a:spcPts val="0"/>
              </a:spcBef>
              <a:defRPr sz="12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ransition spd="med"/>
  <p:txStyles>
    <p:titleStyle>
      <a:lvl1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algn="ctr" defTabSz="913835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691" indent="-342691" defTabSz="913835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marL="783290" indent="-326371" defTabSz="913835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marL="1218446" indent="-304610" defTabSz="913835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marL="1736290" indent="-365532" defTabSz="913835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marL="2193214" indent="-365532" defTabSz="913835">
        <a:spcBef>
          <a:spcPts val="700"/>
        </a:spcBef>
        <a:buSzPct val="100000"/>
        <a:buFont typeface="Arial"/>
        <a:buChar char="»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marL="2650133" indent="-365532" defTabSz="913835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marL="3107050" indent="-365532" defTabSz="913835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marL="3563971" indent="-365532" defTabSz="913835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marL="4020887" indent="-365533" defTabSz="913835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6917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3835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0760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7677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4596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1517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198432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5355" algn="r" defTabSz="913835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ioa.workforce3one.org/page/CUSTOMER_CENTERED_DESIGN" TargetMode="External"/><Relationship Id="rId2" Type="http://schemas.openxmlformats.org/officeDocument/2006/relationships/hyperlink" Target="http://plusacumen.org/courses/hcd-for-social-innovation/" TargetMode="Externa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6.jpg" descr="015_David.jpg"/>
          <p:cNvPicPr/>
          <p:nvPr/>
        </p:nvPicPr>
        <p:blipFill>
          <a:blip r:embed="rId2">
            <a:alphaModFix amt="16000"/>
            <a:extLst/>
          </a:blip>
          <a:stretch>
            <a:fillRect/>
          </a:stretch>
        </p:blipFill>
        <p:spPr>
          <a:xfrm>
            <a:off x="-25400" y="-351808"/>
            <a:ext cx="9665142" cy="6444686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0" y="2180047"/>
            <a:ext cx="9144000" cy="688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5400" b="1" cap="all" dirty="0">
                <a:solidFill>
                  <a:srgbClr val="FF6600"/>
                </a:solidFill>
              </a:rPr>
              <a:t>Customer-Centered Design</a:t>
            </a:r>
          </a:p>
        </p:txBody>
      </p:sp>
      <p:sp>
        <p:nvSpPr>
          <p:cNvPr id="78" name="Shape 78"/>
          <p:cNvSpPr/>
          <p:nvPr/>
        </p:nvSpPr>
        <p:spPr>
          <a:xfrm>
            <a:off x="235171" y="3886281"/>
            <a:ext cx="9144000" cy="492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0" cap="none" spc="8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3200" spc="8" dirty="0">
                <a:solidFill>
                  <a:srgbClr val="FFFFFF"/>
                </a:solidFill>
              </a:rPr>
              <a:t>Implementing WIOA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18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14.png"/>
          <p:cNvPicPr/>
          <p:nvPr/>
        </p:nvPicPr>
        <p:blipFill>
          <a:blip r:embed="rId2">
            <a:extLst/>
          </a:blip>
          <a:srcRect l="630" b="6437"/>
          <a:stretch>
            <a:fillRect/>
          </a:stretch>
        </p:blipFill>
        <p:spPr>
          <a:xfrm>
            <a:off x="-25599" y="-570922"/>
            <a:ext cx="9195235" cy="6592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6.jpg" descr="015_Davi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0331540" cy="688903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558825" y="2260684"/>
            <a:ext cx="3182694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I’m copying a friend’s resume, but putting my words to it because I don’t know how to make one.</a:t>
            </a: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endParaRPr sz="2000" dirty="0">
              <a:latin typeface="Trade Gothic LT Std"/>
              <a:ea typeface="Trade Gothic LT Std"/>
              <a:cs typeface="Trade Gothic LT Std"/>
              <a:sym typeface="Trade Gothic LT Std"/>
            </a:endParaRP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b="1" dirty="0">
                <a:latin typeface="Trade Gothic LT Std"/>
                <a:ea typeface="Trade Gothic LT Std"/>
                <a:cs typeface="Trade Gothic LT Std"/>
                <a:sym typeface="Trade Gothic LT Std"/>
              </a:rPr>
              <a:t>David, 18</a:t>
            </a:r>
          </a:p>
        </p:txBody>
      </p:sp>
      <p:sp>
        <p:nvSpPr>
          <p:cNvPr id="120" name="Shape 120"/>
          <p:cNvSpPr/>
          <p:nvPr/>
        </p:nvSpPr>
        <p:spPr>
          <a:xfrm>
            <a:off x="559092" y="3731624"/>
            <a:ext cx="1174174" cy="45719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21" name="Shape 121"/>
          <p:cNvSpPr/>
          <p:nvPr/>
        </p:nvSpPr>
        <p:spPr>
          <a:xfrm>
            <a:off x="220979" y="2100580"/>
            <a:ext cx="370841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spcBef>
                <a:spcPts val="0"/>
              </a:spcBef>
              <a:defRPr sz="4200" b="0" cap="none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F16522"/>
                </a:solidFill>
              </a:rPr>
              <a:t>“</a:t>
            </a:r>
          </a:p>
        </p:txBody>
      </p:sp>
      <p:sp>
        <p:nvSpPr>
          <p:cNvPr id="122" name="Shape 122"/>
          <p:cNvSpPr/>
          <p:nvPr/>
        </p:nvSpPr>
        <p:spPr>
          <a:xfrm>
            <a:off x="3129279" y="3134638"/>
            <a:ext cx="370841" cy="61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ts val="0"/>
              </a:spcBef>
              <a:defRPr sz="4200" b="0" cap="none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F16522"/>
                </a:solidFill>
              </a:rPr>
              <a:t>”</a:t>
            </a:r>
          </a:p>
        </p:txBody>
      </p:sp>
      <p:sp>
        <p:nvSpPr>
          <p:cNvPr id="123" name="Shape 123"/>
          <p:cNvSpPr/>
          <p:nvPr/>
        </p:nvSpPr>
        <p:spPr>
          <a:xfrm>
            <a:off x="-381000" y="6018212"/>
            <a:ext cx="9906000" cy="915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24" name="image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0" y="6210300"/>
            <a:ext cx="2854325" cy="45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782" y="6087706"/>
            <a:ext cx="2600326" cy="82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6.jpg" descr="015_Davi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-127000"/>
            <a:ext cx="10331540" cy="6889037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558825" y="1397076"/>
            <a:ext cx="3182694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I’m copying a friend’s resume, but putting my words to it because I don’t know how to make one.</a:t>
            </a: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endParaRPr sz="2000" dirty="0">
              <a:latin typeface="Trade Gothic LT Std"/>
              <a:ea typeface="Trade Gothic LT Std"/>
              <a:cs typeface="Trade Gothic LT Std"/>
              <a:sym typeface="Trade Gothic LT Std"/>
            </a:endParaRP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b="1" dirty="0">
                <a:latin typeface="Trade Gothic LT Std"/>
                <a:ea typeface="Trade Gothic LT Std"/>
                <a:cs typeface="Trade Gothic LT Std"/>
                <a:sym typeface="Trade Gothic LT Std"/>
              </a:rPr>
              <a:t>David, 18</a:t>
            </a:r>
          </a:p>
        </p:txBody>
      </p:sp>
      <p:sp>
        <p:nvSpPr>
          <p:cNvPr id="129" name="Shape 129"/>
          <p:cNvSpPr/>
          <p:nvPr/>
        </p:nvSpPr>
        <p:spPr>
          <a:xfrm>
            <a:off x="294503" y="1210236"/>
            <a:ext cx="370841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ts val="0"/>
              </a:spcBef>
              <a:defRPr sz="4200" b="0" cap="none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F16522"/>
                </a:solidFill>
              </a:rPr>
              <a:t>“</a:t>
            </a:r>
          </a:p>
        </p:txBody>
      </p:sp>
      <p:sp>
        <p:nvSpPr>
          <p:cNvPr id="130" name="Shape 130"/>
          <p:cNvSpPr/>
          <p:nvPr/>
        </p:nvSpPr>
        <p:spPr>
          <a:xfrm>
            <a:off x="3129279" y="2192158"/>
            <a:ext cx="370841" cy="61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ts val="0"/>
              </a:spcBef>
              <a:defRPr sz="4200" b="0" cap="none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F16522"/>
                </a:solidFill>
              </a:rPr>
              <a:t>”</a:t>
            </a:r>
          </a:p>
        </p:txBody>
      </p:sp>
      <p:sp>
        <p:nvSpPr>
          <p:cNvPr id="131" name="Shape 131"/>
          <p:cNvSpPr/>
          <p:nvPr/>
        </p:nvSpPr>
        <p:spPr>
          <a:xfrm>
            <a:off x="-381000" y="6018212"/>
            <a:ext cx="9906000" cy="915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32" name="image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0" y="6210300"/>
            <a:ext cx="2854325" cy="455613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-14882" y="3616166"/>
            <a:ext cx="10361305" cy="2409425"/>
          </a:xfrm>
          <a:prstGeom prst="rect">
            <a:avLst/>
          </a:prstGeom>
          <a:solidFill>
            <a:srgbClr val="000000">
              <a:alpha val="51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410604">
              <a:spcBef>
                <a:spcPts val="0"/>
              </a:spcBef>
              <a:defRPr sz="17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4" name="Shape 134"/>
          <p:cNvSpPr/>
          <p:nvPr/>
        </p:nvSpPr>
        <p:spPr>
          <a:xfrm>
            <a:off x="580055" y="4458270"/>
            <a:ext cx="5342290" cy="114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Instead of resume-building classes, </a:t>
            </a: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we provided templates for youth to adapt quickly, since a resume is a means to an </a:t>
            </a: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end at this stage?</a:t>
            </a:r>
          </a:p>
        </p:txBody>
      </p:sp>
      <p:sp>
        <p:nvSpPr>
          <p:cNvPr id="135" name="Shape 135"/>
          <p:cNvSpPr/>
          <p:nvPr/>
        </p:nvSpPr>
        <p:spPr>
          <a:xfrm>
            <a:off x="536833" y="3908342"/>
            <a:ext cx="1215143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10730">
              <a:defRPr sz="2100" i="1" cap="none">
                <a:solidFill>
                  <a:srgbClr val="FF7D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100" b="1" i="1" dirty="0">
                <a:solidFill>
                  <a:srgbClr val="FF7D2F"/>
                </a:solidFill>
              </a:rPr>
              <a:t>what if ?</a:t>
            </a:r>
          </a:p>
        </p:txBody>
      </p:sp>
      <p:sp>
        <p:nvSpPr>
          <p:cNvPr id="136" name="Shape 136"/>
          <p:cNvSpPr/>
          <p:nvPr/>
        </p:nvSpPr>
        <p:spPr>
          <a:xfrm>
            <a:off x="483225" y="3959173"/>
            <a:ext cx="12701" cy="16537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410730">
              <a:spcBef>
                <a:spcPts val="0"/>
              </a:spcBef>
              <a:defRPr sz="17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3" name="Shape 120"/>
          <p:cNvSpPr/>
          <p:nvPr/>
        </p:nvSpPr>
        <p:spPr>
          <a:xfrm>
            <a:off x="559092" y="2869388"/>
            <a:ext cx="1192884" cy="45719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43674" y="6110288"/>
            <a:ext cx="2600326" cy="823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-1836" y="1230305"/>
            <a:ext cx="9147671" cy="4792373"/>
          </a:xfrm>
          <a:prstGeom prst="rect">
            <a:avLst/>
          </a:prstGeom>
          <a:solidFill>
            <a:srgbClr val="52A399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39" name="Shape 139"/>
          <p:cNvSpPr/>
          <p:nvPr/>
        </p:nvSpPr>
        <p:spPr>
          <a:xfrm>
            <a:off x="3124200" y="6419544"/>
            <a:ext cx="2895601" cy="23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 dirty="0">
                <a:solidFill>
                  <a:srgbClr val="FFFFFF"/>
                </a:solidFill>
              </a:rPr>
              <a:t>#</a:t>
            </a:r>
          </a:p>
        </p:txBody>
      </p:sp>
      <p:sp>
        <p:nvSpPr>
          <p:cNvPr id="140" name="Shape 140"/>
          <p:cNvSpPr/>
          <p:nvPr/>
        </p:nvSpPr>
        <p:spPr>
          <a:xfrm>
            <a:off x="646843" y="2437457"/>
            <a:ext cx="9171114" cy="235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 anchor="ctr">
            <a:norm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spc="-84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empathy and emotion </a:t>
            </a:r>
            <a:br>
              <a:rPr sz="4800" b="1" spc="-84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4800" b="1" spc="-84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develop better services</a:t>
            </a:r>
          </a:p>
        </p:txBody>
      </p:sp>
      <p:sp>
        <p:nvSpPr>
          <p:cNvPr id="141" name="Shape 141"/>
          <p:cNvSpPr/>
          <p:nvPr/>
        </p:nvSpPr>
        <p:spPr>
          <a:xfrm>
            <a:off x="-6387" y="2421890"/>
            <a:ext cx="3138240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10730">
              <a:defRPr sz="21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 dirty="0">
                <a:solidFill>
                  <a:srgbClr val="FFFFFF"/>
                </a:solidFill>
              </a:rPr>
              <a:t>workshop one</a:t>
            </a:r>
          </a:p>
        </p:txBody>
      </p:sp>
      <p:sp>
        <p:nvSpPr>
          <p:cNvPr id="142" name="Shape 142"/>
          <p:cNvSpPr/>
          <p:nvPr/>
        </p:nvSpPr>
        <p:spPr>
          <a:xfrm>
            <a:off x="695958" y="2779733"/>
            <a:ext cx="1733551" cy="12994"/>
          </a:xfrm>
          <a:prstGeom prst="rect">
            <a:avLst/>
          </a:prstGeom>
          <a:solidFill>
            <a:srgbClr val="C0504D"/>
          </a:solidFill>
          <a:ln w="25400">
            <a:solidFill>
              <a:srgbClr val="F16522"/>
            </a:solidFill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43" name="Shape 143"/>
          <p:cNvSpPr>
            <a:spLocks noGrp="1"/>
          </p:cNvSpPr>
          <p:nvPr>
            <p:ph type="title" idx="4294967295"/>
          </p:nvPr>
        </p:nvSpPr>
        <p:spPr>
          <a:xfrm>
            <a:off x="352247" y="374362"/>
            <a:ext cx="8743678" cy="6241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804175">
              <a:spcBef>
                <a:spcPts val="700"/>
              </a:spcBef>
              <a:defRPr sz="4224" b="1" cap="all">
                <a:solidFill>
                  <a:srgbClr val="F16522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224" b="1" cap="all" dirty="0">
                <a:solidFill>
                  <a:srgbClr val="F16522"/>
                </a:solidFill>
              </a:rPr>
              <a:t>Using Human Centered Design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3124200" y="6419544"/>
            <a:ext cx="2895601" cy="23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 dirty="0">
                <a:solidFill>
                  <a:srgbClr val="FFFFFF"/>
                </a:solidFill>
              </a:rPr>
              <a:t>#</a:t>
            </a:r>
          </a:p>
        </p:txBody>
      </p:sp>
      <p:pic>
        <p:nvPicPr>
          <p:cNvPr id="146" name="Picture 14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965" y="1189943"/>
            <a:ext cx="8082070" cy="4554314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47" name="Shape 147"/>
          <p:cNvSpPr>
            <a:spLocks noGrp="1"/>
          </p:cNvSpPr>
          <p:nvPr>
            <p:ph type="title" idx="4294967295"/>
          </p:nvPr>
        </p:nvSpPr>
        <p:spPr>
          <a:xfrm>
            <a:off x="679450" y="103188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spcBef>
                <a:spcPts val="800"/>
              </a:spcBef>
              <a:defRPr sz="4200" b="1" cap="all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200" b="1" cap="all" dirty="0">
                <a:solidFill>
                  <a:srgbClr val="FF6600"/>
                </a:solidFill>
              </a:rPr>
              <a:t>Using Empathy and Emotion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1836" y="948"/>
            <a:ext cx="9147671" cy="6033542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0" name="Shape 150"/>
          <p:cNvSpPr/>
          <p:nvPr/>
        </p:nvSpPr>
        <p:spPr>
          <a:xfrm>
            <a:off x="1658206" y="1954260"/>
            <a:ext cx="1687245" cy="848818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1" name="Shape 151"/>
          <p:cNvSpPr/>
          <p:nvPr/>
        </p:nvSpPr>
        <p:spPr>
          <a:xfrm>
            <a:off x="1857158" y="1788988"/>
            <a:ext cx="6052885" cy="89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6300" b="1" spc="-189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how</a:t>
            </a:r>
            <a:r>
              <a:rPr sz="6300" b="1" spc="-189" dirty="0">
                <a:latin typeface="Trade Gothic LT Std"/>
                <a:ea typeface="Trade Gothic LT Std"/>
                <a:cs typeface="Trade Gothic LT Std"/>
                <a:sym typeface="Trade Gothic LT Std"/>
              </a:rPr>
              <a:t>  might  we …</a:t>
            </a:r>
          </a:p>
        </p:txBody>
      </p:sp>
      <p:sp>
        <p:nvSpPr>
          <p:cNvPr id="152" name="Shape 152"/>
          <p:cNvSpPr/>
          <p:nvPr/>
        </p:nvSpPr>
        <p:spPr>
          <a:xfrm flipV="1">
            <a:off x="2462755" y="2666633"/>
            <a:ext cx="1" cy="1140795"/>
          </a:xfrm>
          <a:prstGeom prst="line">
            <a:avLst/>
          </a:prstGeom>
          <a:ln w="12700">
            <a:solidFill>
              <a:srgbClr val="F16522"/>
            </a:solidFill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53" name="Shape 153"/>
          <p:cNvSpPr/>
          <p:nvPr/>
        </p:nvSpPr>
        <p:spPr>
          <a:xfrm flipH="1" flipV="1">
            <a:off x="738573" y="3809931"/>
            <a:ext cx="3330616" cy="1"/>
          </a:xfrm>
          <a:prstGeom prst="line">
            <a:avLst/>
          </a:prstGeom>
          <a:ln w="12700">
            <a:solidFill>
              <a:srgbClr val="F16522"/>
            </a:solidFill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54" name="Shape 154"/>
          <p:cNvSpPr/>
          <p:nvPr/>
        </p:nvSpPr>
        <p:spPr>
          <a:xfrm>
            <a:off x="664954" y="3867460"/>
            <a:ext cx="346740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spcBef>
                <a:spcPts val="0"/>
              </a:spcBef>
              <a:defRPr sz="2800" b="0" i="1" cap="none" spc="-84">
                <a:solidFill>
                  <a:srgbClr val="000000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 i="0" spc="0"/>
            </a:pPr>
            <a:r>
              <a:rPr sz="2800" i="1" spc="-84" dirty="0"/>
              <a:t>assume solutions exist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" y="0"/>
            <a:ext cx="9147671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-1836" y="-12700"/>
            <a:ext cx="9147671" cy="6033542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7" name="Shape 157"/>
          <p:cNvSpPr/>
          <p:nvPr/>
        </p:nvSpPr>
        <p:spPr>
          <a:xfrm>
            <a:off x="3375638" y="1886810"/>
            <a:ext cx="2206295" cy="942812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8" name="Shape 158"/>
          <p:cNvSpPr/>
          <p:nvPr/>
        </p:nvSpPr>
        <p:spPr>
          <a:xfrm flipV="1">
            <a:off x="4499035" y="2660266"/>
            <a:ext cx="1" cy="1147162"/>
          </a:xfrm>
          <a:prstGeom prst="line">
            <a:avLst/>
          </a:prstGeom>
          <a:ln w="12700">
            <a:solidFill>
              <a:srgbClr val="F16522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59" name="Shape 159"/>
          <p:cNvSpPr/>
          <p:nvPr/>
        </p:nvSpPr>
        <p:spPr>
          <a:xfrm flipH="1" flipV="1">
            <a:off x="2978863" y="3809931"/>
            <a:ext cx="3040345" cy="1"/>
          </a:xfrm>
          <a:prstGeom prst="line">
            <a:avLst/>
          </a:prstGeom>
          <a:ln w="12700">
            <a:solidFill>
              <a:srgbClr val="F16522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60" name="Shape 160"/>
          <p:cNvSpPr/>
          <p:nvPr/>
        </p:nvSpPr>
        <p:spPr>
          <a:xfrm>
            <a:off x="2885737" y="3880620"/>
            <a:ext cx="316804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ts val="0"/>
              </a:spcBef>
              <a:defRPr sz="2800" b="0" i="1" cap="none" spc="-84">
                <a:solidFill>
                  <a:srgbClr val="000000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 algn="ctr">
              <a:defRPr sz="1800" i="0" spc="0"/>
            </a:pPr>
            <a:r>
              <a:rPr lang="en-US" sz="2800" i="1" spc="-84" dirty="0" smtClean="0"/>
              <a:t>r</a:t>
            </a:r>
            <a:r>
              <a:rPr sz="2800" i="1" spc="-84" dirty="0" smtClean="0"/>
              <a:t>educe </a:t>
            </a:r>
            <a:r>
              <a:rPr sz="2800" i="1" spc="-84" dirty="0"/>
              <a:t>commitment</a:t>
            </a:r>
          </a:p>
        </p:txBody>
      </p:sp>
      <p:sp>
        <p:nvSpPr>
          <p:cNvPr id="161" name="Shape 161"/>
          <p:cNvSpPr/>
          <p:nvPr/>
        </p:nvSpPr>
        <p:spPr>
          <a:xfrm>
            <a:off x="1472706" y="1832808"/>
            <a:ext cx="6416949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6300" b="1" spc="-189" dirty="0">
                <a:latin typeface="Trade Gothic LT Std"/>
                <a:ea typeface="Trade Gothic LT Std"/>
                <a:cs typeface="Trade Gothic LT Std"/>
                <a:sym typeface="Trade Gothic LT Std"/>
              </a:rPr>
              <a:t>how  </a:t>
            </a:r>
            <a:r>
              <a:rPr sz="6000" b="1" spc="-189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might</a:t>
            </a:r>
            <a:r>
              <a:rPr sz="6300" b="1" spc="-189" dirty="0">
                <a:latin typeface="Trade Gothic LT Std"/>
                <a:ea typeface="Trade Gothic LT Std"/>
                <a:cs typeface="Trade Gothic LT Std"/>
                <a:sym typeface="Trade Gothic LT Std"/>
              </a:rPr>
              <a:t>  we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-1836" y="-19050"/>
            <a:ext cx="9147672" cy="6033542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64" name="Shape 164"/>
          <p:cNvSpPr/>
          <p:nvPr/>
        </p:nvSpPr>
        <p:spPr>
          <a:xfrm>
            <a:off x="5580641" y="1987159"/>
            <a:ext cx="1089188" cy="776662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65" name="Shape 165"/>
          <p:cNvSpPr/>
          <p:nvPr/>
        </p:nvSpPr>
        <p:spPr>
          <a:xfrm flipV="1">
            <a:off x="6112535" y="2660266"/>
            <a:ext cx="1" cy="1147162"/>
          </a:xfrm>
          <a:prstGeom prst="line">
            <a:avLst/>
          </a:prstGeom>
          <a:ln w="12700">
            <a:solidFill>
              <a:srgbClr val="F16522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66" name="Shape 166"/>
          <p:cNvSpPr/>
          <p:nvPr/>
        </p:nvSpPr>
        <p:spPr>
          <a:xfrm flipH="1">
            <a:off x="5146613" y="3809931"/>
            <a:ext cx="1957244" cy="1"/>
          </a:xfrm>
          <a:prstGeom prst="line">
            <a:avLst/>
          </a:prstGeom>
          <a:ln w="12700">
            <a:solidFill>
              <a:srgbClr val="F16522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67" name="Shape 167"/>
          <p:cNvSpPr/>
          <p:nvPr/>
        </p:nvSpPr>
        <p:spPr>
          <a:xfrm>
            <a:off x="4780938" y="3926680"/>
            <a:ext cx="266830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0"/>
              </a:spcBef>
              <a:defRPr sz="2800" b="0" i="1" cap="none" spc="-84">
                <a:solidFill>
                  <a:srgbClr val="000000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 i="0" spc="0"/>
            </a:pPr>
            <a:r>
              <a:rPr sz="2800" i="1" spc="-84" dirty="0"/>
              <a:t>do it together</a:t>
            </a:r>
          </a:p>
        </p:txBody>
      </p:sp>
      <p:sp>
        <p:nvSpPr>
          <p:cNvPr id="168" name="Shape 168"/>
          <p:cNvSpPr/>
          <p:nvPr/>
        </p:nvSpPr>
        <p:spPr>
          <a:xfrm>
            <a:off x="1396360" y="1842679"/>
            <a:ext cx="6052885" cy="896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6300" b="1" spc="-189" dirty="0">
                <a:latin typeface="Trade Gothic LT Std"/>
                <a:ea typeface="Trade Gothic LT Std"/>
                <a:cs typeface="Trade Gothic LT Std"/>
                <a:sym typeface="Trade Gothic LT Std"/>
              </a:rPr>
              <a:t>how  might  </a:t>
            </a:r>
            <a:r>
              <a:rPr sz="6300" b="1" spc="-189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we</a:t>
            </a:r>
            <a:r>
              <a:rPr sz="6300" b="1" spc="-189" dirty="0">
                <a:latin typeface="Trade Gothic LT Std"/>
                <a:ea typeface="Trade Gothic LT Std"/>
                <a:cs typeface="Trade Gothic LT Std"/>
                <a:sym typeface="Trade Gothic LT Std"/>
              </a:rPr>
              <a:t>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0"/>
            <a:ext cx="9144000" cy="68450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3124200" y="6419544"/>
            <a:ext cx="2895601" cy="23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 dirty="0">
                <a:solidFill>
                  <a:srgbClr val="FFFFFF"/>
                </a:solidFill>
              </a:rPr>
              <a:t>#</a:t>
            </a:r>
          </a:p>
        </p:txBody>
      </p:sp>
      <p:pic>
        <p:nvPicPr>
          <p:cNvPr id="171" name="image20.png"/>
          <p:cNvPicPr/>
          <p:nvPr/>
        </p:nvPicPr>
        <p:blipFill>
          <a:blip r:embed="rId2">
            <a:extLst/>
          </a:blip>
          <a:srcRect l="900" r="900" b="2810"/>
          <a:stretch>
            <a:fillRect/>
          </a:stretch>
        </p:blipFill>
        <p:spPr>
          <a:xfrm>
            <a:off x="484981" y="871068"/>
            <a:ext cx="8097987" cy="503934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title" idx="4294967295"/>
          </p:nvPr>
        </p:nvSpPr>
        <p:spPr>
          <a:xfrm>
            <a:off x="484980" y="0"/>
            <a:ext cx="6188775" cy="84474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spcBef>
                <a:spcPts val="800"/>
              </a:spcBef>
              <a:defRPr sz="4800" b="1" cap="all">
                <a:solidFill>
                  <a:srgbClr val="F16522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>
                <a:solidFill>
                  <a:srgbClr val="F16522"/>
                </a:solidFill>
              </a:rPr>
              <a:t>How Might We…?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21.png"/>
          <p:cNvPicPr/>
          <p:nvPr/>
        </p:nvPicPr>
        <p:blipFill>
          <a:blip r:embed="rId2">
            <a:extLst/>
          </a:blip>
          <a:srcRect t="2986"/>
          <a:stretch>
            <a:fillRect/>
          </a:stretch>
        </p:blipFill>
        <p:spPr>
          <a:xfrm>
            <a:off x="685800" y="614660"/>
            <a:ext cx="7772400" cy="4908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 idx="4294967295"/>
          </p:nvPr>
        </p:nvSpPr>
        <p:spPr>
          <a:xfrm>
            <a:off x="5432854" y="919646"/>
            <a:ext cx="3711146" cy="4136062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4000" cap="all" dirty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Byron </a:t>
            </a:r>
            <a:r>
              <a:rPr lang="en-US" sz="4000" cap="all" dirty="0" err="1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Zuidema</a:t>
            </a:r>
            <a:r>
              <a:rPr sz="4000" cap="all" dirty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/>
            </a:r>
            <a:br>
              <a:rPr sz="4000" cap="all" dirty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</a:b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Deputy Assistant Secretary, Employment and Training Administration</a:t>
            </a: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,</a:t>
            </a:r>
            <a: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/>
            </a:r>
            <a:b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lang="en-US" sz="2400" dirty="0" smtClean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U.S. </a:t>
            </a:r>
            <a:r>
              <a:rPr sz="2400" dirty="0" smtClean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Department </a:t>
            </a:r>
            <a: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of Labor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592"/>
            <a:ext cx="4573042" cy="41360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lish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3"/>
          <a:stretch/>
        </p:blipFill>
        <p:spPr>
          <a:xfrm>
            <a:off x="0" y="0"/>
            <a:ext cx="9144000" cy="6022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-50800" y="-38100"/>
            <a:ext cx="9245600" cy="6076157"/>
          </a:xfrm>
          <a:prstGeom prst="rect">
            <a:avLst/>
          </a:prstGeom>
          <a:solidFill>
            <a:srgbClr val="8EDEC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80" name="image23.png" descr="DOL-and-IDEO-Workshop_140222 (dragged).pdf"/>
          <p:cNvPicPr/>
          <p:nvPr/>
        </p:nvPicPr>
        <p:blipFill rotWithShape="1">
          <a:blip r:embed="rId2">
            <a:extLst/>
          </a:blip>
          <a:srcRect l="5116" t="5494" r="5118" b="5494"/>
          <a:stretch/>
        </p:blipFill>
        <p:spPr>
          <a:xfrm>
            <a:off x="-50800" y="359965"/>
            <a:ext cx="9245600" cy="5156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/>
          <p:nvPr/>
        </p:nvPicPr>
        <p:blipFill rotWithShape="1">
          <a:blip r:embed="rId2">
            <a:extLst/>
          </a:blip>
          <a:srcRect l="2675" t="1952" r="3840" b="1952"/>
          <a:stretch/>
        </p:blipFill>
        <p:spPr>
          <a:xfrm>
            <a:off x="0" y="461917"/>
            <a:ext cx="9157160" cy="5287062"/>
          </a:xfrm>
          <a:prstGeom prst="rect">
            <a:avLst/>
          </a:prstGeom>
          <a:ln w="12700">
            <a:noFill/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Stock_000002311746Medium.jp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 flipH="1">
            <a:off x="-449262" y="-272154"/>
            <a:ext cx="9590187" cy="627955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356100" y="1491853"/>
            <a:ext cx="4820171" cy="4086507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86" name="Shape 186"/>
          <p:cNvSpPr/>
          <p:nvPr/>
        </p:nvSpPr>
        <p:spPr>
          <a:xfrm>
            <a:off x="105087" y="301666"/>
            <a:ext cx="3102137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87" name="Shape 187"/>
          <p:cNvSpPr/>
          <p:nvPr/>
        </p:nvSpPr>
        <p:spPr>
          <a:xfrm>
            <a:off x="4736045" y="1574336"/>
            <a:ext cx="4443861" cy="392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>
            <a:normAutofit/>
          </a:bodyPr>
          <a:lstStyle/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designing the welcome</a:t>
            </a: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tailoring our services</a:t>
            </a: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engaging employers</a:t>
            </a: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connecting with alumni</a:t>
            </a: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fostering wellness</a:t>
            </a: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creating community</a:t>
            </a: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400" b="1" spc="-42" dirty="0">
                <a:latin typeface="Arial"/>
                <a:ea typeface="Arial"/>
                <a:cs typeface="Arial"/>
                <a:sym typeface="Arial"/>
              </a:rPr>
              <a:t>adapting spaces</a:t>
            </a:r>
          </a:p>
        </p:txBody>
      </p:sp>
      <p:sp>
        <p:nvSpPr>
          <p:cNvPr id="188" name="Shape 188"/>
          <p:cNvSpPr/>
          <p:nvPr/>
        </p:nvSpPr>
        <p:spPr>
          <a:xfrm>
            <a:off x="234073" y="290360"/>
            <a:ext cx="856873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 smtClean="0">
                <a:solidFill>
                  <a:srgbClr val="FFFFFF"/>
                </a:solidFill>
              </a:rPr>
              <a:t>Exciting</a:t>
            </a:r>
            <a:r>
              <a:rPr lang="en-US" sz="4800" b="1" cap="all" dirty="0" smtClean="0">
                <a:solidFill>
                  <a:srgbClr val="FFFFFF"/>
                </a:solidFill>
              </a:rPr>
              <a:t> </a:t>
            </a:r>
            <a:r>
              <a:rPr sz="4800" b="1" cap="all" dirty="0" smtClean="0">
                <a:solidFill>
                  <a:srgbClr val="FFFFFF"/>
                </a:solidFill>
              </a:rPr>
              <a:t>Opportunities</a:t>
            </a:r>
            <a:endParaRPr sz="4800" b="1" cap="all" dirty="0">
              <a:solidFill>
                <a:srgbClr val="FFFFFF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4616827" y="1692420"/>
            <a:ext cx="12701" cy="3703833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-25400" y="-527"/>
            <a:ext cx="9169400" cy="6030213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2" name="Shape 192"/>
          <p:cNvSpPr/>
          <p:nvPr/>
        </p:nvSpPr>
        <p:spPr>
          <a:xfrm>
            <a:off x="5268036" y="272871"/>
            <a:ext cx="1393272" cy="773857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93" name="image26.pdf" descr="DOL_diagrams2.pdf"/>
          <p:cNvPicPr/>
          <p:nvPr/>
        </p:nvPicPr>
        <p:blipFill>
          <a:blip r:embed="rId2">
            <a:extLst/>
          </a:blip>
          <a:srcRect t="26127" b="17501"/>
          <a:stretch>
            <a:fillRect/>
          </a:stretch>
        </p:blipFill>
        <p:spPr>
          <a:xfrm>
            <a:off x="-135393" y="1930808"/>
            <a:ext cx="9830753" cy="358585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529175" y="1017001"/>
            <a:ext cx="3423353" cy="26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100" b="0" cap="none" spc="5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100" spc="5" dirty="0">
                <a:solidFill>
                  <a:srgbClr val="F16522"/>
                </a:solidFill>
              </a:rPr>
              <a:t>We start with eligibility.</a:t>
            </a:r>
          </a:p>
        </p:txBody>
      </p:sp>
      <p:sp>
        <p:nvSpPr>
          <p:cNvPr id="195" name="Shape 195"/>
          <p:cNvSpPr/>
          <p:nvPr/>
        </p:nvSpPr>
        <p:spPr>
          <a:xfrm>
            <a:off x="425805" y="308064"/>
            <a:ext cx="899387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spc="-150" dirty="0"/>
              <a:t>opportunities for </a:t>
            </a:r>
            <a:r>
              <a:rPr sz="4800" b="1" cap="all" spc="-150" dirty="0">
                <a:solidFill>
                  <a:srgbClr val="FFFFFF"/>
                </a:solidFill>
              </a:rPr>
              <a:t>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-12700" y="-12920"/>
            <a:ext cx="9169400" cy="6030213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8" name="Shape 198"/>
          <p:cNvSpPr/>
          <p:nvPr/>
        </p:nvSpPr>
        <p:spPr>
          <a:xfrm>
            <a:off x="376803" y="288062"/>
            <a:ext cx="5136705" cy="700907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9" name="Shape 199"/>
          <p:cNvSpPr/>
          <p:nvPr/>
        </p:nvSpPr>
        <p:spPr>
          <a:xfrm>
            <a:off x="599025" y="2145691"/>
            <a:ext cx="1762555" cy="283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10730">
              <a:defRPr sz="1800" b="0" cap="none">
                <a:solidFill>
                  <a:srgbClr val="000000"/>
                </a:solidFill>
              </a:defRPr>
            </a:pPr>
            <a:r>
              <a:rPr sz="2100" b="1" dirty="0">
                <a:latin typeface="Arial"/>
                <a:ea typeface="Arial"/>
                <a:cs typeface="Arial"/>
                <a:sym typeface="Arial"/>
              </a:rPr>
              <a:t>What if we started by giving youth a reason to come?</a:t>
            </a:r>
          </a:p>
          <a:p>
            <a:pPr lvl="0" algn="l" defTabSz="410730">
              <a:defRPr sz="1800" b="0" cap="none">
                <a:solidFill>
                  <a:srgbClr val="000000"/>
                </a:solidFill>
              </a:defRPr>
            </a:pPr>
            <a:r>
              <a:rPr sz="21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sz="2100" b="1" dirty="0">
                <a:latin typeface="Arial"/>
                <a:ea typeface="Arial"/>
                <a:cs typeface="Arial"/>
                <a:sym typeface="Arial"/>
              </a:rPr>
            </a:br>
            <a:r>
              <a:rPr sz="2100" b="1" dirty="0">
                <a:latin typeface="Arial"/>
                <a:ea typeface="Arial"/>
                <a:cs typeface="Arial"/>
                <a:sym typeface="Arial"/>
              </a:rPr>
              <a:t>Besides getting job skills.</a:t>
            </a:r>
          </a:p>
        </p:txBody>
      </p:sp>
      <p:sp>
        <p:nvSpPr>
          <p:cNvPr id="200" name="Shape 200"/>
          <p:cNvSpPr/>
          <p:nvPr/>
        </p:nvSpPr>
        <p:spPr>
          <a:xfrm>
            <a:off x="453900" y="265667"/>
            <a:ext cx="5011482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>
                <a:solidFill>
                  <a:srgbClr val="FFFFFF"/>
                </a:solidFill>
              </a:rPr>
              <a:t>opportunities</a:t>
            </a:r>
            <a:r>
              <a:rPr sz="4800" b="1" cap="all" dirty="0"/>
              <a:t> for design</a:t>
            </a:r>
          </a:p>
        </p:txBody>
      </p:sp>
      <p:pic>
        <p:nvPicPr>
          <p:cNvPr id="201" name="image27.pdf" descr="DOL_diagrams2.pdf"/>
          <p:cNvPicPr/>
          <p:nvPr/>
        </p:nvPicPr>
        <p:blipFill>
          <a:blip r:embed="rId2">
            <a:extLst/>
          </a:blip>
          <a:srcRect l="20778" t="13075" r="26491" b="13075"/>
          <a:stretch>
            <a:fillRect/>
          </a:stretch>
        </p:blipFill>
        <p:spPr>
          <a:xfrm>
            <a:off x="3307442" y="629163"/>
            <a:ext cx="5501457" cy="498543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502027" y="2191540"/>
            <a:ext cx="18288" cy="2921116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5"/>
          <p:cNvSpPr txBox="1">
            <a:spLocks/>
          </p:cNvSpPr>
          <p:nvPr/>
        </p:nvSpPr>
        <p:spPr>
          <a:xfrm>
            <a:off x="5786650" y="856396"/>
            <a:ext cx="3212891" cy="464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 anchor="ctr">
            <a:normAutofit/>
          </a:bodyPr>
          <a:lstStyle>
            <a:lvl1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4000" b="0" cap="all" dirty="0" err="1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Nisha</a:t>
            </a:r>
            <a: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 </a:t>
            </a:r>
          </a:p>
          <a:p>
            <a:pPr algn="l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4000" b="0" cap="all" dirty="0" err="1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patel</a:t>
            </a:r>
            <a: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/>
            </a:r>
            <a:b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</a:br>
            <a:r>
              <a:rPr lang="en-US" sz="2400" b="0" cap="non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Director, Office of Family Assistance, Administration for Children and Families, Department of Health and Human Services (HHS)</a:t>
            </a:r>
            <a:br>
              <a:rPr lang="en-US" sz="2400" b="0" cap="non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endParaRPr lang="en-US" sz="2400" b="0" cap="none" dirty="0">
              <a:solidFill>
                <a:schemeClr val="bg2">
                  <a:lumMod val="20000"/>
                  <a:lumOff val="80000"/>
                </a:schemeClr>
              </a:solidFill>
              <a:latin typeface="Trade Gothic LT Std"/>
              <a:ea typeface="Trade Gothic LT Std"/>
              <a:cs typeface="Trade Gothic LT Std"/>
              <a:sym typeface="Trade Gothic LT St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409"/>
            <a:ext cx="5186150" cy="3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5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9141542" cy="1183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837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53"/>
          <a:stretch/>
        </p:blipFill>
        <p:spPr bwMode="auto">
          <a:xfrm>
            <a:off x="714795" y="210213"/>
            <a:ext cx="1963615" cy="195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88"/>
          <a:stretch/>
        </p:blipFill>
        <p:spPr bwMode="auto">
          <a:xfrm>
            <a:off x="714794" y="2163745"/>
            <a:ext cx="1948543" cy="190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0"/>
          <a:stretch/>
        </p:blipFill>
        <p:spPr bwMode="auto">
          <a:xfrm>
            <a:off x="714794" y="4070149"/>
            <a:ext cx="1948543" cy="192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6502" y="725314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Tribal TANF Child Welfare grants</a:t>
            </a:r>
            <a:endParaRPr lang="en-US" sz="24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6502" y="2819446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Marriage and Responsible Fatherhood grants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8902" y="480272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Profession Opportunity grants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165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1445" y="92075"/>
            <a:ext cx="8229600" cy="1508125"/>
          </a:xfrm>
        </p:spPr>
        <p:txBody>
          <a:bodyPr>
            <a:normAutofit/>
          </a:bodyPr>
          <a:lstStyle/>
          <a:p>
            <a:r>
              <a:rPr lang="en-US" dirty="0" smtClean="0"/>
              <a:t>THE PROJECT WAS A CATALYST FOR INFORMED ACTION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1477371"/>
            <a:ext cx="78930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572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8.jpeg"/>
          <p:cNvPicPr/>
          <p:nvPr/>
        </p:nvPicPr>
        <p:blipFill>
          <a:blip r:embed="rId2">
            <a:extLst/>
          </a:blip>
          <a:srcRect r="2845" b="2121"/>
          <a:stretch>
            <a:fillRect/>
          </a:stretch>
        </p:blipFill>
        <p:spPr>
          <a:xfrm>
            <a:off x="804080" y="1231710"/>
            <a:ext cx="2914743" cy="3312994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>
            <a:spLocks noGrp="1"/>
          </p:cNvSpPr>
          <p:nvPr>
            <p:ph type="title" idx="4294967295"/>
          </p:nvPr>
        </p:nvSpPr>
        <p:spPr>
          <a:xfrm>
            <a:off x="5151082" y="671880"/>
            <a:ext cx="3711146" cy="4817932"/>
          </a:xfrm>
          <a:prstGeom prst="rect">
            <a:avLst/>
          </a:prstGeom>
        </p:spPr>
        <p:txBody>
          <a:bodyPr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000" cap="all" dirty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Virginia Hamilton</a:t>
            </a:r>
            <a:br>
              <a:rPr sz="4000" cap="all" dirty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</a:br>
            <a: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Regional Administrator, </a:t>
            </a:r>
            <a:b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Region 6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spc="-72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San Francisco Employment and Training Administration,</a:t>
            </a:r>
            <a: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/>
            </a:r>
            <a:b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U.S. Department of Labor</a:t>
            </a:r>
            <a:br>
              <a:rPr sz="2400" dirty="0">
                <a:solidFill>
                  <a:srgbClr val="FFFFFF"/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endParaRPr sz="2400" dirty="0">
              <a:solidFill>
                <a:srgbClr val="FFFFFF"/>
              </a:solidFill>
              <a:latin typeface="Trade Gothic LT Std"/>
              <a:ea typeface="Trade Gothic LT Std"/>
              <a:cs typeface="Trade Gothic LT Std"/>
              <a:sym typeface="Trade Gothic LT Std"/>
            </a:endParaRPr>
          </a:p>
        </p:txBody>
      </p:sp>
    </p:spTree>
    <p:extLst>
      <p:ext uri="{BB962C8B-B14F-4D97-AF65-F5344CB8AC3E}">
        <p14:creationId xmlns:p14="http://schemas.microsoft.com/office/powerpoint/2010/main" val="1202308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9362" y="225425"/>
            <a:ext cx="8915400" cy="1508125"/>
          </a:xfrm>
        </p:spPr>
        <p:txBody>
          <a:bodyPr>
            <a:normAutofit/>
          </a:bodyPr>
          <a:lstStyle/>
          <a:p>
            <a:r>
              <a:rPr lang="en-US" dirty="0" smtClean="0"/>
              <a:t>http://www.acf.hhs.gov/programs/ofa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2" y="1880951"/>
            <a:ext cx="8229600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00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-12700" y="-12920"/>
            <a:ext cx="9169400" cy="6030213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05" name="Shape 205"/>
          <p:cNvSpPr/>
          <p:nvPr/>
        </p:nvSpPr>
        <p:spPr>
          <a:xfrm>
            <a:off x="2015268" y="435342"/>
            <a:ext cx="3498427" cy="665288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07" name="Shape 207"/>
          <p:cNvSpPr/>
          <p:nvPr/>
        </p:nvSpPr>
        <p:spPr>
          <a:xfrm>
            <a:off x="3380509" y="3383755"/>
            <a:ext cx="514764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600" b="1" dirty="0">
                <a:latin typeface="+mn-lt"/>
                <a:ea typeface="+mn-ea"/>
                <a:cs typeface="+mn-cs"/>
                <a:sym typeface="Helvetica"/>
              </a:rPr>
              <a:t>Director of Workforce Development Strategic Initiatives</a:t>
            </a:r>
            <a:endParaRPr sz="1400" b="1" dirty="0">
              <a:latin typeface="Trade Gothic LT Std"/>
              <a:ea typeface="Trade Gothic LT Std"/>
              <a:cs typeface="Trade Gothic LT Std"/>
              <a:sym typeface="Trade Gothic LT Std"/>
            </a:endParaRP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600" dirty="0">
                <a:latin typeface="Helvetica Light"/>
                <a:ea typeface="Helvetica Light"/>
                <a:cs typeface="Helvetica Light"/>
                <a:sym typeface="Helvetica Light"/>
              </a:rPr>
              <a:t>Employment Security Department of Washington State</a:t>
            </a:r>
          </a:p>
        </p:txBody>
      </p:sp>
      <p:sp>
        <p:nvSpPr>
          <p:cNvPr id="208" name="Shape 208"/>
          <p:cNvSpPr/>
          <p:nvPr/>
        </p:nvSpPr>
        <p:spPr>
          <a:xfrm>
            <a:off x="3380509" y="4364831"/>
            <a:ext cx="490450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600" b="1" dirty="0">
                <a:latin typeface="+mn-lt"/>
                <a:ea typeface="+mn-ea"/>
                <a:cs typeface="+mn-cs"/>
                <a:sym typeface="Helvetica"/>
              </a:rPr>
              <a:t>Deputy Director </a:t>
            </a: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600" dirty="0">
                <a:latin typeface="Helvetica Light"/>
                <a:ea typeface="Helvetica Light"/>
                <a:cs typeface="Helvetica Light"/>
                <a:sym typeface="Helvetica Light"/>
              </a:rPr>
              <a:t>Pacific Gateway Workforce Investment Network</a:t>
            </a:r>
          </a:p>
        </p:txBody>
      </p:sp>
      <p:sp>
        <p:nvSpPr>
          <p:cNvPr id="209" name="Shape 209"/>
          <p:cNvSpPr/>
          <p:nvPr/>
        </p:nvSpPr>
        <p:spPr>
          <a:xfrm>
            <a:off x="3380509" y="2368390"/>
            <a:ext cx="514764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lang="en-US" sz="1600" b="1" dirty="0" smtClean="0">
                <a:latin typeface="+mn-lt"/>
                <a:ea typeface="+mn-ea"/>
                <a:cs typeface="+mn-cs"/>
                <a:sym typeface="Helvetica"/>
              </a:rPr>
              <a:t>Special Consultant</a:t>
            </a:r>
            <a:endParaRPr sz="1400" b="1" dirty="0">
              <a:latin typeface="Trade Gothic LT Std"/>
              <a:ea typeface="Trade Gothic LT Std"/>
              <a:cs typeface="Trade Gothic LT Std"/>
              <a:sym typeface="Trade Gothic LT Std"/>
            </a:endParaRP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lang="en-US" sz="1600" dirty="0" smtClean="0">
                <a:latin typeface="Helvetica Light"/>
                <a:ea typeface="Helvetica Light"/>
                <a:cs typeface="Helvetica Light"/>
                <a:sym typeface="Helvetica Light"/>
              </a:rPr>
              <a:t>California Workforce Investment Board</a:t>
            </a:r>
            <a:endParaRPr sz="1600" dirty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707453" y="4419599"/>
            <a:ext cx="177711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3000" cap="none" spc="-90">
                <a:solidFill>
                  <a:srgbClr val="F16522"/>
                </a:solidFill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3000" b="1" spc="-90" dirty="0">
                <a:solidFill>
                  <a:srgbClr val="F16522"/>
                </a:solidFill>
              </a:rPr>
              <a:t>Erick Serrato </a:t>
            </a:r>
          </a:p>
        </p:txBody>
      </p:sp>
      <p:sp>
        <p:nvSpPr>
          <p:cNvPr id="211" name="Shape 211"/>
          <p:cNvSpPr/>
          <p:nvPr/>
        </p:nvSpPr>
        <p:spPr>
          <a:xfrm>
            <a:off x="708214" y="2424112"/>
            <a:ext cx="15580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3000" cap="none" spc="-90">
                <a:solidFill>
                  <a:srgbClr val="F16522"/>
                </a:solidFill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3000" b="1" spc="-90" dirty="0">
                <a:solidFill>
                  <a:srgbClr val="F16522"/>
                </a:solidFill>
              </a:rPr>
              <a:t>Robin Purdy</a:t>
            </a:r>
          </a:p>
        </p:txBody>
      </p:sp>
      <p:sp>
        <p:nvSpPr>
          <p:cNvPr id="212" name="Shape 212"/>
          <p:cNvSpPr/>
          <p:nvPr/>
        </p:nvSpPr>
        <p:spPr>
          <a:xfrm>
            <a:off x="717041" y="3433762"/>
            <a:ext cx="143878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3000" cap="none" spc="-90">
                <a:solidFill>
                  <a:srgbClr val="F16522"/>
                </a:solidFill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3000" b="1" spc="-90" dirty="0">
                <a:solidFill>
                  <a:srgbClr val="F16522"/>
                </a:solidFill>
              </a:rPr>
              <a:t>Tim Probst </a:t>
            </a:r>
          </a:p>
        </p:txBody>
      </p:sp>
      <p:sp>
        <p:nvSpPr>
          <p:cNvPr id="213" name="Shape 213"/>
          <p:cNvSpPr/>
          <p:nvPr/>
        </p:nvSpPr>
        <p:spPr>
          <a:xfrm>
            <a:off x="690308" y="3178175"/>
            <a:ext cx="7729537" cy="1"/>
          </a:xfrm>
          <a:prstGeom prst="line">
            <a:avLst/>
          </a:prstGeom>
          <a:ln w="6350">
            <a:solidFill>
              <a:srgbClr val="F16522"/>
            </a:solidFill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691895" y="4092574"/>
            <a:ext cx="7726362" cy="1"/>
          </a:xfrm>
          <a:prstGeom prst="line">
            <a:avLst/>
          </a:prstGeom>
          <a:ln w="6350">
            <a:solidFill>
              <a:srgbClr val="F16522"/>
            </a:solidFill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797520" y="5085555"/>
            <a:ext cx="7726362" cy="1"/>
          </a:xfrm>
          <a:prstGeom prst="line">
            <a:avLst/>
          </a:prstGeom>
          <a:ln w="6350">
            <a:solidFill>
              <a:srgbClr val="F16522"/>
            </a:solidFill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title" idx="4294967295"/>
          </p:nvPr>
        </p:nvSpPr>
        <p:spPr>
          <a:xfrm>
            <a:off x="663575" y="390705"/>
            <a:ext cx="7729537" cy="739777"/>
          </a:xfrm>
          <a:prstGeom prst="rect">
            <a:avLst/>
          </a:prstGeom>
        </p:spPr>
        <p:txBody>
          <a:bodyPr lIns="0" tIns="0" rIns="0" bIns="0"/>
          <a:lstStyle/>
          <a:p>
            <a:pPr lvl="0" algn="l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4800" b="1" cap="all" dirty="0"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The </a:t>
            </a:r>
            <a:r>
              <a:rPr sz="4800" b="1" cap="all" dirty="0">
                <a:solidFill>
                  <a:srgbClr val="FFFFFF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Panelists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1" y="1803848"/>
            <a:ext cx="4539146" cy="303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6625" y="4975167"/>
            <a:ext cx="4857898" cy="1184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725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Anesthesia Technician Program - The students above took part in a hands-on experience with the Renton Technical College. </a:t>
            </a:r>
            <a:endParaRPr lang="en-US" sz="1725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1427747" y="250339"/>
            <a:ext cx="6446838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YouthWorks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1414" y="1293137"/>
            <a:ext cx="2308538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Catalyst for system-wide change.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Increase system-wide outcomes.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Local design and flexibility.</a:t>
            </a:r>
          </a:p>
        </p:txBody>
      </p:sp>
    </p:spTree>
    <p:extLst>
      <p:ext uri="{BB962C8B-B14F-4D97-AF65-F5344CB8AC3E}">
        <p14:creationId xmlns:p14="http://schemas.microsoft.com/office/powerpoint/2010/main" val="4147906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26" y="0"/>
            <a:ext cx="8346147" cy="143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976" y="1545614"/>
            <a:ext cx="832485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>
              <a:spcBef>
                <a:spcPts val="0"/>
              </a:spcBef>
            </a:pPr>
            <a:r>
              <a:rPr lang="en-US" sz="18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We listened to the local experts,</a:t>
            </a:r>
            <a:endParaRPr lang="en-US" sz="1800" b="0" kern="1200" cap="none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914400" rtl="0">
              <a:spcBef>
                <a:spcPts val="0"/>
              </a:spcBef>
            </a:pPr>
            <a:r>
              <a:rPr lang="en-US" sz="18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and with a $240,000 one-time expenditure,</a:t>
            </a:r>
          </a:p>
          <a:p>
            <a:pPr defTabSz="914400" rtl="0">
              <a:spcBef>
                <a:spcPts val="0"/>
              </a:spcBef>
            </a:pPr>
            <a:r>
              <a:rPr lang="en-US" sz="18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combined with existing local funding,</a:t>
            </a:r>
          </a:p>
          <a:p>
            <a:pPr defTabSz="914400" rtl="0">
              <a:spcBef>
                <a:spcPts val="0"/>
              </a:spcBef>
            </a:pPr>
            <a:r>
              <a:rPr lang="en-US" sz="18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+mn-ea"/>
                <a:cs typeface="+mn-cs"/>
              </a:rPr>
              <a:t>we created permanent new capacity for:</a:t>
            </a:r>
          </a:p>
          <a:p>
            <a:pPr algn="l" defTabSz="914400" rtl="0">
              <a:spcBef>
                <a:spcPts val="0"/>
              </a:spcBef>
            </a:pPr>
            <a:r>
              <a:rPr lang="en-US" sz="2300" i="1" kern="1200" cap="none" dirty="0">
                <a:solidFill>
                  <a:srgbClr val="7AB800"/>
                </a:solidFill>
                <a:latin typeface="Calibri" panose="020F0502020204030204" pitchFamily="34" charset="0"/>
                <a:ea typeface="+mn-ea"/>
                <a:cs typeface="+mn-cs"/>
              </a:rPr>
              <a:t>Actual Results </a:t>
            </a:r>
            <a:endParaRPr lang="en-US" sz="2300" i="1" kern="1200" cap="none" dirty="0" smtClean="0">
              <a:solidFill>
                <a:srgbClr val="7AB8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l" defTabSz="914400" rtl="0">
              <a:spcBef>
                <a:spcPts val="0"/>
              </a:spcBef>
            </a:pPr>
            <a:endParaRPr lang="en-US" sz="2300" i="1" kern="1200" cap="none" dirty="0">
              <a:solidFill>
                <a:srgbClr val="7AB8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l" defTabSz="914400" rtl="0">
              <a:spcBef>
                <a:spcPts val="0"/>
              </a:spcBef>
            </a:pPr>
            <a:r>
              <a:rPr lang="en-US" sz="23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2,534</a:t>
            </a:r>
            <a:r>
              <a:rPr lang="en-US" sz="23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 additional students identifying a specific career goal; </a:t>
            </a:r>
          </a:p>
          <a:p>
            <a:pPr algn="l" defTabSz="914400" rtl="0">
              <a:spcBef>
                <a:spcPts val="0"/>
              </a:spcBef>
            </a:pPr>
            <a:endParaRPr lang="en-US" sz="1000" i="1" kern="1200" cap="none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l" defTabSz="914400" rtl="0">
              <a:spcBef>
                <a:spcPts val="0"/>
              </a:spcBef>
            </a:pPr>
            <a:r>
              <a:rPr lang="en-US" sz="23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887</a:t>
            </a:r>
            <a:r>
              <a:rPr lang="en-US" sz="23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 additional students matched with a mentor; </a:t>
            </a:r>
          </a:p>
          <a:p>
            <a:pPr algn="l" defTabSz="914400" rtl="0">
              <a:spcBef>
                <a:spcPts val="0"/>
              </a:spcBef>
            </a:pPr>
            <a:endParaRPr lang="en-US" sz="1000" b="0" kern="1200" cap="none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l" defTabSz="914400" rtl="0">
              <a:spcBef>
                <a:spcPts val="0"/>
              </a:spcBef>
            </a:pPr>
            <a:r>
              <a:rPr lang="en-US" sz="23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233</a:t>
            </a:r>
            <a:r>
              <a:rPr lang="en-US" sz="23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 additional students performing on-site internships; </a:t>
            </a:r>
          </a:p>
          <a:p>
            <a:pPr algn="l" defTabSz="914400" rtl="0">
              <a:spcBef>
                <a:spcPts val="0"/>
              </a:spcBef>
            </a:pPr>
            <a:endParaRPr lang="en-US" sz="1000" b="0" kern="1200" cap="none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l" defTabSz="914400" rtl="0">
              <a:spcBef>
                <a:spcPts val="0"/>
              </a:spcBef>
            </a:pPr>
            <a:r>
              <a:rPr lang="en-US" sz="23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3,589</a:t>
            </a:r>
            <a:r>
              <a:rPr lang="en-US" sz="23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 additional students engaged in other work-based learning activities;</a:t>
            </a:r>
            <a:r>
              <a:rPr lang="en-US" sz="23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algn="l" defTabSz="914400" rtl="0">
              <a:spcBef>
                <a:spcPts val="0"/>
              </a:spcBef>
            </a:pPr>
            <a:endParaRPr lang="en-US" sz="1000" b="0" kern="1200" cap="none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l" defTabSz="914400" rtl="0">
              <a:spcBef>
                <a:spcPts val="0"/>
              </a:spcBef>
            </a:pPr>
            <a:r>
              <a:rPr lang="en-US" sz="230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39</a:t>
            </a:r>
            <a:r>
              <a:rPr lang="en-US" sz="2300" b="0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+mn-cs"/>
              </a:rPr>
              <a:t> additional teachers in on-site business externships. </a:t>
            </a:r>
            <a:endParaRPr lang="en-US" sz="2300" b="0" kern="1200" cap="none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91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Stock_000005474998XLarge-cleangrass.jpg"/>
          <p:cNvPicPr/>
          <p:nvPr/>
        </p:nvPicPr>
        <p:blipFill rotWithShape="1">
          <a:blip r:embed="rId2">
            <a:extLst/>
          </a:blip>
          <a:srcRect l="15147" t="18165" r="1012"/>
          <a:stretch/>
        </p:blipFill>
        <p:spPr>
          <a:xfrm>
            <a:off x="1" y="-1"/>
            <a:ext cx="9525000" cy="601044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1991192" y="352067"/>
            <a:ext cx="4546086" cy="67972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663575" y="330603"/>
            <a:ext cx="7729537" cy="73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/>
              <a:t>The </a:t>
            </a:r>
            <a:r>
              <a:rPr sz="4800" b="1" cap="all" dirty="0">
                <a:solidFill>
                  <a:srgbClr val="FFFFFF"/>
                </a:solidFill>
              </a:rPr>
              <a:t>Opportunity</a:t>
            </a:r>
          </a:p>
        </p:txBody>
      </p:sp>
      <p:sp>
        <p:nvSpPr>
          <p:cNvPr id="223" name="Shape 223"/>
          <p:cNvSpPr/>
          <p:nvPr/>
        </p:nvSpPr>
        <p:spPr>
          <a:xfrm>
            <a:off x="3678328" y="1385747"/>
            <a:ext cx="5846673" cy="4086506"/>
          </a:xfrm>
          <a:prstGeom prst="rect">
            <a:avLst/>
          </a:prstGeom>
          <a:solidFill>
            <a:srgbClr val="FFFFFF">
              <a:alpha val="6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4009479" y="1541925"/>
            <a:ext cx="5190879" cy="3958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>
            <a:normAutofit lnSpcReduction="10000"/>
          </a:bodyPr>
          <a:lstStyle/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Step back from business as usual </a:t>
            </a:r>
            <a:br>
              <a:rPr sz="2112" b="1" spc="-36" dirty="0">
                <a:latin typeface="Arial"/>
                <a:ea typeface="Arial"/>
                <a:cs typeface="Arial"/>
                <a:sym typeface="Arial"/>
              </a:rPr>
            </a:b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and, with the customer in mind, </a:t>
            </a:r>
            <a:br>
              <a:rPr sz="2112" b="1" spc="-36" dirty="0">
                <a:latin typeface="Arial"/>
                <a:ea typeface="Arial"/>
                <a:cs typeface="Arial"/>
                <a:sym typeface="Arial"/>
              </a:rPr>
            </a:b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DESIGN services 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Develop plans in a different way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Produce better outcomes and higher </a:t>
            </a:r>
            <a:br>
              <a:rPr sz="2112" b="1" spc="-36" dirty="0">
                <a:latin typeface="Arial"/>
                <a:ea typeface="Arial"/>
                <a:cs typeface="Arial"/>
                <a:sym typeface="Arial"/>
              </a:rPr>
            </a:b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customer satisfaction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There are methods, tools, skills that </a:t>
            </a:r>
            <a:br>
              <a:rPr sz="2112" b="1" spc="-36" dirty="0">
                <a:latin typeface="Arial"/>
                <a:ea typeface="Arial"/>
                <a:cs typeface="Arial"/>
                <a:sym typeface="Arial"/>
              </a:rPr>
            </a:b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can be taught and learned.                  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It’s a step-by-step process that </a:t>
            </a:r>
            <a:br>
              <a:rPr sz="2112" b="1" spc="-36" dirty="0">
                <a:latin typeface="Arial"/>
                <a:ea typeface="Arial"/>
                <a:cs typeface="Arial"/>
                <a:sym typeface="Arial"/>
              </a:rPr>
            </a:b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any organization can do</a:t>
            </a:r>
          </a:p>
        </p:txBody>
      </p:sp>
      <p:sp>
        <p:nvSpPr>
          <p:cNvPr id="225" name="Shape 225"/>
          <p:cNvSpPr/>
          <p:nvPr/>
        </p:nvSpPr>
        <p:spPr>
          <a:xfrm>
            <a:off x="3862876" y="1610806"/>
            <a:ext cx="18288" cy="3580810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261" y="1343525"/>
            <a:ext cx="5193080" cy="4384843"/>
          </a:xfrm>
          <a:prstGeom prst="rect">
            <a:avLst/>
          </a:prstGeom>
        </p:spPr>
      </p:pic>
      <p:sp>
        <p:nvSpPr>
          <p:cNvPr id="247" name="Shape 247"/>
          <p:cNvSpPr/>
          <p:nvPr/>
        </p:nvSpPr>
        <p:spPr>
          <a:xfrm>
            <a:off x="5345798" y="172349"/>
            <a:ext cx="3798202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4779833" y="1598290"/>
            <a:ext cx="617220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1600"/>
              </a:spcBef>
              <a:defRPr sz="1800" cap="none" spc="-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pc="0"/>
            </a:pPr>
            <a:r>
              <a:rPr b="1" spc="-31" dirty="0"/>
              <a:t>The Launch</a:t>
            </a:r>
          </a:p>
        </p:txBody>
      </p:sp>
      <p:sp>
        <p:nvSpPr>
          <p:cNvPr id="249" name="Shape 249"/>
          <p:cNvSpPr/>
          <p:nvPr/>
        </p:nvSpPr>
        <p:spPr>
          <a:xfrm>
            <a:off x="4779833" y="2504285"/>
            <a:ext cx="6172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1600"/>
              </a:spcBef>
              <a:defRPr sz="1800" cap="none" spc="-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pc="0"/>
            </a:pPr>
            <a:r>
              <a:rPr b="1" spc="-31"/>
              <a:t>The Class</a:t>
            </a:r>
          </a:p>
        </p:txBody>
      </p:sp>
      <p:sp>
        <p:nvSpPr>
          <p:cNvPr id="250" name="Shape 250"/>
          <p:cNvSpPr/>
          <p:nvPr/>
        </p:nvSpPr>
        <p:spPr>
          <a:xfrm>
            <a:off x="4767133" y="3406672"/>
            <a:ext cx="6172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1600"/>
              </a:spcBef>
              <a:defRPr sz="1800" cap="none" spc="-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pc="0"/>
            </a:pPr>
            <a:r>
              <a:rPr b="1" spc="-31"/>
              <a:t>Experimentation and Prototyping</a:t>
            </a:r>
          </a:p>
        </p:txBody>
      </p:sp>
      <p:sp>
        <p:nvSpPr>
          <p:cNvPr id="251" name="Shape 251"/>
          <p:cNvSpPr/>
          <p:nvPr/>
        </p:nvSpPr>
        <p:spPr>
          <a:xfrm>
            <a:off x="4767133" y="4282030"/>
            <a:ext cx="6172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1600"/>
              </a:spcBef>
              <a:defRPr sz="1800" cap="none" spc="-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pc="0"/>
            </a:pPr>
            <a:r>
              <a:rPr b="1" spc="-31"/>
              <a:t>Learning Exchange and Celebration</a:t>
            </a:r>
          </a:p>
        </p:txBody>
      </p:sp>
      <p:sp>
        <p:nvSpPr>
          <p:cNvPr id="252" name="Shape 252"/>
          <p:cNvSpPr/>
          <p:nvPr/>
        </p:nvSpPr>
        <p:spPr>
          <a:xfrm>
            <a:off x="4767133" y="5159756"/>
            <a:ext cx="61722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spcBef>
                <a:spcPts val="1600"/>
              </a:spcBef>
              <a:defRPr sz="1800" cap="none" spc="-3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pc="0"/>
            </a:pPr>
            <a:r>
              <a:rPr b="1" spc="-31"/>
              <a:t>Peer Mentoring</a:t>
            </a:r>
          </a:p>
        </p:txBody>
      </p:sp>
      <p:sp>
        <p:nvSpPr>
          <p:cNvPr id="253" name="Shape 253"/>
          <p:cNvSpPr/>
          <p:nvPr/>
        </p:nvSpPr>
        <p:spPr>
          <a:xfrm>
            <a:off x="0" y="199476"/>
            <a:ext cx="937756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400" b="1" cap="all" dirty="0"/>
              <a:t>The Project and </a:t>
            </a:r>
            <a:r>
              <a:rPr sz="4400" b="1" cap="all" dirty="0">
                <a:solidFill>
                  <a:srgbClr val="FFFFFF"/>
                </a:solidFill>
              </a:rPr>
              <a:t>Five phases </a:t>
            </a:r>
          </a:p>
        </p:txBody>
      </p:sp>
      <p:pic>
        <p:nvPicPr>
          <p:cNvPr id="6" name="Picture 5" descr="iStock_000035946144_XXXL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388"/>
            <a:ext cx="4282030" cy="42820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33707120_Larg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8951"/>
          <a:stretch/>
        </p:blipFill>
        <p:spPr>
          <a:xfrm flipH="1">
            <a:off x="-374316" y="-6350"/>
            <a:ext cx="9899316" cy="6037134"/>
          </a:xfrm>
          <a:prstGeom prst="rect">
            <a:avLst/>
          </a:prstGeom>
        </p:spPr>
      </p:pic>
      <p:sp>
        <p:nvSpPr>
          <p:cNvPr id="277" name="Shape 277"/>
          <p:cNvSpPr/>
          <p:nvPr/>
        </p:nvSpPr>
        <p:spPr>
          <a:xfrm>
            <a:off x="1995701" y="260993"/>
            <a:ext cx="2280015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713872" y="279136"/>
            <a:ext cx="2473656" cy="7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/>
              <a:t>The </a:t>
            </a:r>
            <a:r>
              <a:rPr sz="4800" b="1" cap="all" dirty="0">
                <a:solidFill>
                  <a:srgbClr val="FFFFFF"/>
                </a:solidFill>
              </a:rPr>
              <a:t>TEAMS</a:t>
            </a:r>
          </a:p>
        </p:txBody>
      </p:sp>
      <p:sp>
        <p:nvSpPr>
          <p:cNvPr id="279" name="Shape 279"/>
          <p:cNvSpPr/>
          <p:nvPr/>
        </p:nvSpPr>
        <p:spPr>
          <a:xfrm>
            <a:off x="3930650" y="1186333"/>
            <a:ext cx="5430218" cy="3666748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4191377" y="1474910"/>
            <a:ext cx="12701" cy="3108960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4310595" y="1309311"/>
            <a:ext cx="4443861" cy="3373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>
            <a:normAutofit lnSpcReduction="10000"/>
          </a:bodyPr>
          <a:lstStyle/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organizations implementing WIOA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People who are designing services, writing RFP’s, etc.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Partners who serve a broad range of customers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State and local workforce agencies who want better outcomes</a:t>
            </a:r>
          </a:p>
          <a:p>
            <a:pPr lvl="0" algn="l" defTabSz="804175">
              <a:spcBef>
                <a:spcPts val="14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112" b="1" spc="-36" dirty="0">
                <a:latin typeface="Arial"/>
                <a:ea typeface="Arial"/>
                <a:cs typeface="Arial"/>
                <a:sym typeface="Arial"/>
              </a:rPr>
              <a:t>All one-stop partner programs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-1836" y="-12700"/>
            <a:ext cx="9147671" cy="60335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991515" y="299847"/>
            <a:ext cx="3645009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663574" y="321517"/>
            <a:ext cx="7729537" cy="73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/>
              <a:t>The </a:t>
            </a:r>
            <a:r>
              <a:rPr sz="4800" b="1" cap="all" dirty="0">
                <a:solidFill>
                  <a:srgbClr val="FFFFFF"/>
                </a:solidFill>
              </a:rPr>
              <a:t>Outcomes</a:t>
            </a:r>
          </a:p>
        </p:txBody>
      </p:sp>
      <p:sp>
        <p:nvSpPr>
          <p:cNvPr id="258" name="Shape 258"/>
          <p:cNvSpPr/>
          <p:nvPr/>
        </p:nvSpPr>
        <p:spPr>
          <a:xfrm>
            <a:off x="561180" y="1404736"/>
            <a:ext cx="2536826" cy="2095501"/>
          </a:xfrm>
          <a:prstGeom prst="rect">
            <a:avLst/>
          </a:prstGeom>
          <a:solidFill>
            <a:srgbClr val="4F81BD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spcBef>
                <a:spcPts val="180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Services are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designed for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employers and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job seekers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that better meet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their needs.</a:t>
            </a:r>
          </a:p>
        </p:txBody>
      </p:sp>
      <p:sp>
        <p:nvSpPr>
          <p:cNvPr id="259" name="Shape 259"/>
          <p:cNvSpPr/>
          <p:nvPr/>
        </p:nvSpPr>
        <p:spPr>
          <a:xfrm>
            <a:off x="3259930" y="1405057"/>
            <a:ext cx="2536826" cy="2095501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spcBef>
                <a:spcPts val="180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WIOA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implementation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is transformative,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not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“check-the-box.”</a:t>
            </a:r>
          </a:p>
        </p:txBody>
      </p:sp>
      <p:sp>
        <p:nvSpPr>
          <p:cNvPr id="260" name="Shape 260"/>
          <p:cNvSpPr/>
          <p:nvPr/>
        </p:nvSpPr>
        <p:spPr>
          <a:xfrm>
            <a:off x="561180" y="3634066"/>
            <a:ext cx="2536826" cy="2095501"/>
          </a:xfrm>
          <a:prstGeom prst="rect">
            <a:avLst/>
          </a:prstGeom>
          <a:solidFill>
            <a:srgbClr val="D69B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spcBef>
                <a:spcPts val="180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  <a:t>Federal, State, and </a:t>
            </a:r>
            <a:b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  <a:t>local workforce professionals have </a:t>
            </a:r>
            <a:b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  <a:t>a much better understanding </a:t>
            </a:r>
            <a:r>
              <a:rPr lang="en-US"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  <a:t/>
            </a:r>
            <a:br>
              <a:rPr lang="en-US"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  <a:t>of </a:t>
            </a:r>
            <a:r>
              <a:rPr lang="en-US" dirty="0">
                <a:latin typeface="Univers 65 BoldAA"/>
                <a:ea typeface="Trade Gothic LT Std"/>
                <a:cs typeface="Univers 65 BoldAA"/>
                <a:sym typeface="Trade Gothic LT Std"/>
              </a:rPr>
              <a:t>w</a:t>
            </a:r>
            <a:r>
              <a:rPr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  <a:t>ho </a:t>
            </a:r>
            <a: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  <a:t>the </a:t>
            </a:r>
            <a:r>
              <a:rPr lang="en-US"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  <a:t/>
            </a:r>
            <a:br>
              <a:rPr lang="en-US"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dirty="0" smtClean="0">
                <a:latin typeface="Univers 65 BoldAA"/>
                <a:ea typeface="Trade Gothic LT Std"/>
                <a:cs typeface="Univers 65 BoldAA"/>
                <a:sym typeface="Trade Gothic LT Std"/>
              </a:rPr>
              <a:t>customer </a:t>
            </a:r>
            <a:r>
              <a:rPr dirty="0">
                <a:latin typeface="Univers 65 BoldAA"/>
                <a:ea typeface="Trade Gothic LT Std"/>
                <a:cs typeface="Univers 65 BoldAA"/>
                <a:sym typeface="Trade Gothic LT Std"/>
              </a:rPr>
              <a:t>is.</a:t>
            </a:r>
          </a:p>
        </p:txBody>
      </p:sp>
      <p:sp>
        <p:nvSpPr>
          <p:cNvPr id="261" name="Shape 261"/>
          <p:cNvSpPr/>
          <p:nvPr/>
        </p:nvSpPr>
        <p:spPr>
          <a:xfrm>
            <a:off x="3259930" y="3634726"/>
            <a:ext cx="2536826" cy="209550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spcBef>
                <a:spcPts val="180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Service design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happens in a collaborative way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with all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stakeholders participating.</a:t>
            </a:r>
          </a:p>
        </p:txBody>
      </p:sp>
      <p:sp>
        <p:nvSpPr>
          <p:cNvPr id="262" name="Shape 262"/>
          <p:cNvSpPr/>
          <p:nvPr/>
        </p:nvSpPr>
        <p:spPr>
          <a:xfrm>
            <a:off x="5958680" y="3638172"/>
            <a:ext cx="2536826" cy="2095501"/>
          </a:xfrm>
          <a:prstGeom prst="rect">
            <a:avLst/>
          </a:prstGeom>
          <a:solidFill>
            <a:srgbClr val="C0B2D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spcBef>
                <a:spcPts val="180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There is capacity in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the system for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on-going process improvement,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and agencies use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design thinking as a regular practice.</a:t>
            </a:r>
          </a:p>
        </p:txBody>
      </p:sp>
      <p:sp>
        <p:nvSpPr>
          <p:cNvPr id="263" name="Shape 263"/>
          <p:cNvSpPr/>
          <p:nvPr/>
        </p:nvSpPr>
        <p:spPr>
          <a:xfrm>
            <a:off x="5958680" y="1405057"/>
            <a:ext cx="2536826" cy="2095501"/>
          </a:xfrm>
          <a:prstGeom prst="rect">
            <a:avLst/>
          </a:prstGeom>
          <a:solidFill>
            <a:srgbClr val="F16522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spcBef>
                <a:spcPts val="180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You and your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Team are supported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to think outside of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what you know, </a:t>
            </a:r>
            <a:b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</a:br>
            <a:r>
              <a:rPr b="0" dirty="0">
                <a:latin typeface="Univers 65 BoldAA"/>
                <a:ea typeface="Trade Gothic LT Std"/>
                <a:cs typeface="Univers 65 BoldAA"/>
                <a:sym typeface="Trade Gothic LT Std"/>
              </a:rPr>
              <a:t>and use tools to make implementation happen in new, creative ways.</a:t>
            </a:r>
          </a:p>
        </p:txBody>
      </p:sp>
      <p:sp>
        <p:nvSpPr>
          <p:cNvPr id="264" name="Shape 264"/>
          <p:cNvSpPr/>
          <p:nvPr/>
        </p:nvSpPr>
        <p:spPr>
          <a:xfrm>
            <a:off x="579071" y="1413961"/>
            <a:ext cx="7898545" cy="23883"/>
          </a:xfrm>
          <a:prstGeom prst="rect">
            <a:avLst/>
          </a:prstGeom>
          <a:ln w="25400">
            <a:solidFill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579071" y="5700211"/>
            <a:ext cx="7898545" cy="23883"/>
          </a:xfrm>
          <a:prstGeom prst="rect">
            <a:avLst/>
          </a:prstGeom>
          <a:ln w="25400">
            <a:solidFill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1" y="-12700"/>
            <a:ext cx="9143999" cy="6033542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3934848" y="213266"/>
            <a:ext cx="4331287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28136" y="213266"/>
            <a:ext cx="5724044" cy="7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/>
              <a:t>The Design </a:t>
            </a:r>
            <a:r>
              <a:rPr sz="4800" b="1" cap="all" dirty="0">
                <a:solidFill>
                  <a:srgbClr val="FFFFFF"/>
                </a:solidFill>
              </a:rPr>
              <a:t>Challenges </a:t>
            </a:r>
          </a:p>
        </p:txBody>
      </p:sp>
      <p:sp>
        <p:nvSpPr>
          <p:cNvPr id="270" name="Shape 270"/>
          <p:cNvSpPr/>
          <p:nvPr/>
        </p:nvSpPr>
        <p:spPr>
          <a:xfrm>
            <a:off x="2685424" y="4329906"/>
            <a:ext cx="5580711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spcBef>
                <a:spcPts val="1600"/>
              </a:spcBef>
              <a:defRPr sz="2400" cap="none" spc="-4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/>
            </a:pPr>
            <a:r>
              <a:rPr sz="2400" b="1" spc="-42"/>
              <a:t>design services and programs for out of school youth that will engage them and produce great outcomes?</a:t>
            </a:r>
          </a:p>
        </p:txBody>
      </p:sp>
      <p:sp>
        <p:nvSpPr>
          <p:cNvPr id="271" name="Shape 271"/>
          <p:cNvSpPr/>
          <p:nvPr/>
        </p:nvSpPr>
        <p:spPr>
          <a:xfrm flipV="1">
            <a:off x="2422585" y="1552610"/>
            <a:ext cx="1" cy="3902764"/>
          </a:xfrm>
          <a:prstGeom prst="line">
            <a:avLst/>
          </a:prstGeom>
          <a:ln w="12700">
            <a:solidFill>
              <a:srgbClr val="F16522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spcBef>
                <a:spcPts val="0"/>
              </a:spcBef>
              <a:defRPr sz="1200" b="0" cap="none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2700083" y="1470565"/>
            <a:ext cx="4790804" cy="1148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ts val="1600"/>
              </a:spcBef>
              <a:defRPr sz="2400" cap="none" spc="-4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/>
            </a:pPr>
            <a:r>
              <a:rPr sz="2400" b="1" spc="-42" dirty="0"/>
              <a:t>improve the customer experience and outcomes for our shared One-Stop Customers?</a:t>
            </a:r>
          </a:p>
        </p:txBody>
      </p:sp>
      <p:sp>
        <p:nvSpPr>
          <p:cNvPr id="273" name="Shape 273"/>
          <p:cNvSpPr/>
          <p:nvPr/>
        </p:nvSpPr>
        <p:spPr>
          <a:xfrm>
            <a:off x="-149070" y="2473649"/>
            <a:ext cx="2314266" cy="201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70000"/>
              </a:lnSpc>
              <a:spcBef>
                <a:spcPts val="500"/>
              </a:spcBef>
              <a:defRPr sz="1800" b="0" cap="none">
                <a:solidFill>
                  <a:srgbClr val="000000"/>
                </a:solidFill>
              </a:defRPr>
            </a:pPr>
            <a:r>
              <a:rPr sz="5700" b="1">
                <a:solidFill>
                  <a:srgbClr val="F16522"/>
                </a:solidFill>
              </a:rPr>
              <a:t>How </a:t>
            </a:r>
            <a:br>
              <a:rPr sz="5700" b="1">
                <a:solidFill>
                  <a:srgbClr val="F16522"/>
                </a:solidFill>
              </a:rPr>
            </a:br>
            <a:r>
              <a:rPr sz="5700" b="1">
                <a:solidFill>
                  <a:srgbClr val="F16522"/>
                </a:solidFill>
              </a:rPr>
              <a:t>might </a:t>
            </a:r>
            <a:br>
              <a:rPr sz="5700" b="1">
                <a:solidFill>
                  <a:srgbClr val="F16522"/>
                </a:solidFill>
              </a:rPr>
            </a:br>
            <a:r>
              <a:rPr sz="5700" b="1">
                <a:solidFill>
                  <a:srgbClr val="F16522"/>
                </a:solidFill>
              </a:rPr>
              <a:t>we</a:t>
            </a:r>
          </a:p>
        </p:txBody>
      </p:sp>
      <p:sp>
        <p:nvSpPr>
          <p:cNvPr id="274" name="Shape 274"/>
          <p:cNvSpPr/>
          <p:nvPr/>
        </p:nvSpPr>
        <p:spPr>
          <a:xfrm>
            <a:off x="2684284" y="2997200"/>
            <a:ext cx="5808268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ts val="1600"/>
              </a:spcBef>
              <a:defRPr sz="2400" cap="none" spc="-4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/>
            </a:pPr>
            <a:r>
              <a:rPr sz="2400" b="1" spc="-42"/>
              <a:t>put employers in the center of our sector strategies and career pathway work?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0" y="-12700"/>
            <a:ext cx="9144000" cy="6033542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2066695" y="361009"/>
            <a:ext cx="2655429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686719" y="362879"/>
            <a:ext cx="469049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 smtClean="0"/>
              <a:t>The</a:t>
            </a:r>
            <a:r>
              <a:rPr lang="en-US" sz="4800" b="1" cap="all" dirty="0" smtClean="0"/>
              <a:t> </a:t>
            </a:r>
            <a:r>
              <a:rPr sz="4800" b="1" cap="all" dirty="0" smtClean="0">
                <a:solidFill>
                  <a:srgbClr val="FFFFFF"/>
                </a:solidFill>
              </a:rPr>
              <a:t>Course</a:t>
            </a:r>
            <a:endParaRPr sz="4800" b="1" cap="all" dirty="0">
              <a:solidFill>
                <a:srgbClr val="FFFFFF"/>
              </a:solidFill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4191377" y="1728910"/>
            <a:ext cx="12701" cy="3215304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310595" y="1656886"/>
            <a:ext cx="4443861" cy="392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>
            <a:normAutofit/>
          </a:bodyPr>
          <a:lstStyle/>
          <a:p>
            <a:pPr lvl="0" algn="l" defTabSz="685376">
              <a:spcBef>
                <a:spcPts val="1200"/>
              </a:spcBef>
              <a:defRPr sz="1800" b="0" cap="none">
                <a:solidFill>
                  <a:srgbClr val="000000"/>
                </a:solidFill>
              </a:defRPr>
            </a:pPr>
            <a:r>
              <a:rPr b="1" spc="-31">
                <a:latin typeface="Arial"/>
                <a:ea typeface="Arial"/>
                <a:cs typeface="Arial"/>
                <a:sym typeface="Arial"/>
              </a:rPr>
              <a:t>Equip you with the mindsets and methods of human-centered design </a:t>
            </a:r>
          </a:p>
          <a:p>
            <a:pPr lvl="0" algn="l" defTabSz="685376">
              <a:spcBef>
                <a:spcPts val="1200"/>
              </a:spcBef>
              <a:defRPr sz="1800" b="0" cap="none">
                <a:solidFill>
                  <a:srgbClr val="000000"/>
                </a:solidFill>
              </a:defRPr>
            </a:pPr>
            <a:r>
              <a:rPr b="1" spc="-31">
                <a:latin typeface="Arial"/>
                <a:ea typeface="Arial"/>
                <a:cs typeface="Arial"/>
                <a:sym typeface="Arial"/>
              </a:rPr>
              <a:t>Let you experiment </a:t>
            </a:r>
          </a:p>
          <a:p>
            <a:pPr lvl="0" algn="l" defTabSz="685376">
              <a:spcBef>
                <a:spcPts val="1200"/>
              </a:spcBef>
              <a:defRPr sz="1800" b="0" cap="none">
                <a:solidFill>
                  <a:srgbClr val="000000"/>
                </a:solidFill>
              </a:defRPr>
            </a:pPr>
            <a:r>
              <a:rPr b="1" spc="-31">
                <a:latin typeface="Arial"/>
                <a:ea typeface="Arial"/>
                <a:cs typeface="Arial"/>
                <a:sym typeface="Arial"/>
              </a:rPr>
              <a:t>Teach you to identify patterns and opportunities for concept development</a:t>
            </a:r>
          </a:p>
          <a:p>
            <a:pPr lvl="0" algn="l" defTabSz="685376">
              <a:spcBef>
                <a:spcPts val="1200"/>
              </a:spcBef>
              <a:defRPr sz="1800" b="0" cap="none">
                <a:solidFill>
                  <a:srgbClr val="000000"/>
                </a:solidFill>
              </a:defRPr>
            </a:pPr>
            <a:r>
              <a:rPr b="1" spc="-31">
                <a:latin typeface="Arial"/>
                <a:ea typeface="Arial"/>
                <a:cs typeface="Arial"/>
                <a:sym typeface="Arial"/>
              </a:rPr>
              <a:t>Inspire you to approach challenges differently </a:t>
            </a:r>
          </a:p>
          <a:p>
            <a:pPr lvl="0" algn="l" defTabSz="685376">
              <a:spcBef>
                <a:spcPts val="1200"/>
              </a:spcBef>
              <a:defRPr sz="1800" b="0" cap="none">
                <a:solidFill>
                  <a:srgbClr val="000000"/>
                </a:solidFill>
              </a:defRPr>
            </a:pPr>
            <a:r>
              <a:rPr b="1" spc="-31">
                <a:latin typeface="Arial"/>
                <a:ea typeface="Arial"/>
                <a:cs typeface="Arial"/>
                <a:sym typeface="Arial"/>
              </a:rPr>
              <a:t>Give you hands-on experience speaking to, prototyping for, and testing solutions with the people you’re designing for</a:t>
            </a:r>
          </a:p>
        </p:txBody>
      </p:sp>
      <p:sp>
        <p:nvSpPr>
          <p:cNvPr id="288" name="Shape 288"/>
          <p:cNvSpPr/>
          <p:nvPr/>
        </p:nvSpPr>
        <p:spPr>
          <a:xfrm>
            <a:off x="420688" y="2299969"/>
            <a:ext cx="3292017" cy="209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3600" cap="none">
                <a:solidFill>
                  <a:srgbClr val="F1652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16522"/>
                </a:solidFill>
              </a:rPr>
              <a:t>The seven week online course taught by Acumen and IDEO will: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5"/>
          <p:cNvSpPr txBox="1">
            <a:spLocks/>
          </p:cNvSpPr>
          <p:nvPr/>
        </p:nvSpPr>
        <p:spPr>
          <a:xfrm>
            <a:off x="4742392" y="1219200"/>
            <a:ext cx="3711146" cy="4239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 anchor="ctr">
            <a:normAutofit/>
          </a:bodyPr>
          <a:lstStyle>
            <a:lvl1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Daniel Correa</a:t>
            </a:r>
            <a:b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</a:br>
            <a:r>
              <a:rPr lang="en-US" sz="2400" b="0" cap="non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Senior Advisor, Technology and Innovation Division, Office of Science and Technology Policy, Executive Office of the President</a:t>
            </a:r>
            <a:br>
              <a:rPr lang="en-US" sz="2400" b="0" cap="non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endParaRPr lang="en-US" sz="2400" b="0" cap="none" dirty="0">
              <a:solidFill>
                <a:schemeClr val="bg2">
                  <a:lumMod val="20000"/>
                  <a:lumOff val="80000"/>
                </a:schemeClr>
              </a:solidFill>
              <a:latin typeface="Trade Gothic LT Std"/>
              <a:ea typeface="Trade Gothic LT Std"/>
              <a:cs typeface="Trade Gothic LT Std"/>
              <a:sym typeface="Trade Gothic LT Std"/>
            </a:endParaRPr>
          </a:p>
        </p:txBody>
      </p:sp>
      <p:sp>
        <p:nvSpPr>
          <p:cNvPr id="3" name="Shape 85"/>
          <p:cNvSpPr txBox="1">
            <a:spLocks/>
          </p:cNvSpPr>
          <p:nvPr/>
        </p:nvSpPr>
        <p:spPr>
          <a:xfrm>
            <a:off x="590068" y="1219200"/>
            <a:ext cx="3711146" cy="3709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 anchor="ctr">
            <a:normAutofit/>
          </a:bodyPr>
          <a:lstStyle>
            <a:lvl1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ctr" defTabSz="913835"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  <a:t>Jake Brewer</a:t>
            </a:r>
            <a:br>
              <a:rPr lang="en-US" sz="4000" b="0" cap="all" dirty="0" smtClean="0">
                <a:solidFill>
                  <a:srgbClr val="FF6600"/>
                </a:solidFill>
                <a:latin typeface="Trade Gothic LT Std Condensed No. 18"/>
                <a:ea typeface="Trade Gothic LT Std Condensed No. 18"/>
                <a:cs typeface="Trade Gothic LT Std Condensed No. 18"/>
                <a:sym typeface="Trade Gothic LT Std Condensed No. 18"/>
              </a:rPr>
            </a:br>
            <a:r>
              <a:rPr lang="en-US" sz="2400" b="0" cap="non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  <a:t>Senior Policy Advisor, Office of the Chief Technology Officer, Executive Office of the President</a:t>
            </a:r>
            <a:br>
              <a:rPr lang="en-US" sz="2400" b="0" cap="none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endParaRPr lang="en-US" sz="2400" b="0" cap="none" dirty="0">
              <a:solidFill>
                <a:schemeClr val="bg2">
                  <a:lumMod val="20000"/>
                  <a:lumOff val="80000"/>
                </a:schemeClr>
              </a:solidFill>
              <a:latin typeface="Trade Gothic LT Std"/>
              <a:ea typeface="Trade Gothic LT Std"/>
              <a:cs typeface="Trade Gothic LT Std"/>
              <a:sym typeface="Trade Gothic LT St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0" y="0"/>
            <a:ext cx="9144000" cy="6033542"/>
          </a:xfrm>
          <a:prstGeom prst="rect">
            <a:avLst/>
          </a:prstGeom>
          <a:solidFill>
            <a:srgbClr val="DCE9B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581182" y="299609"/>
            <a:ext cx="4727797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654050" y="287150"/>
            <a:ext cx="465492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>
                <a:solidFill>
                  <a:srgbClr val="FFFFFF"/>
                </a:solidFill>
              </a:rPr>
              <a:t>REGISTRATION</a:t>
            </a:r>
          </a:p>
        </p:txBody>
      </p:sp>
      <p:sp>
        <p:nvSpPr>
          <p:cNvPr id="293" name="Shape 293"/>
          <p:cNvSpPr/>
          <p:nvPr/>
        </p:nvSpPr>
        <p:spPr>
          <a:xfrm>
            <a:off x="304800" y="1689395"/>
            <a:ext cx="8502316" cy="392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1" tIns="45691" rIns="45691" bIns="45691">
            <a:normAutofit lnSpcReduction="10000"/>
          </a:bodyPr>
          <a:lstStyle/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800" b="1" spc="-42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Your team must register for </a:t>
            </a:r>
            <a:r>
              <a:rPr sz="2800" b="1" spc="-42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the</a:t>
            </a:r>
            <a:r>
              <a:rPr lang="en-US" sz="2800" b="1" spc="-42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 FREE</a:t>
            </a:r>
            <a:r>
              <a:rPr sz="2800" b="1" spc="-42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 </a:t>
            </a:r>
            <a:r>
              <a:rPr sz="2800" b="1" spc="-42" dirty="0">
                <a:latin typeface="Calibri" panose="020F0502020204030204" pitchFamily="34" charset="0"/>
                <a:ea typeface="Arial"/>
                <a:cs typeface="Arial"/>
                <a:sym typeface="Arial"/>
              </a:rPr>
              <a:t>course </a:t>
            </a:r>
            <a:r>
              <a:rPr lang="en-US" sz="2800" b="1" spc="-42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which starts August 20</a:t>
            </a:r>
            <a:r>
              <a:rPr lang="en-US" sz="2800" b="1" spc="-42" baseline="30000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th</a:t>
            </a:r>
            <a:r>
              <a:rPr lang="en-US" sz="2800" spc="-42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:</a:t>
            </a:r>
            <a:endParaRPr sz="2800" spc="-42" dirty="0"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sz="2800" b="1" u="sng" spc="-42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Arial"/>
                <a:sym typeface="Arial"/>
                <a:hlinkClick r:id="rId2"/>
              </a:rPr>
              <a:t>http://plusacumen.org/courses/hcd-for-social-innovation</a:t>
            </a:r>
            <a:r>
              <a:rPr sz="2800" b="1" u="sng" spc="-42" dirty="0" smtClean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Arial"/>
                <a:sym typeface="Arial"/>
                <a:hlinkClick r:id="rId2"/>
              </a:rPr>
              <a:t>/</a:t>
            </a:r>
            <a:endParaRPr lang="en-US" sz="2800" b="1" u="sng" spc="-42" dirty="0" smtClean="0">
              <a:solidFill>
                <a:srgbClr val="0070C0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endParaRPr lang="en-US" sz="2800" spc="-42" dirty="0">
              <a:solidFill>
                <a:schemeClr val="accent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lvl="0" algn="l">
              <a:spcBef>
                <a:spcPts val="1600"/>
              </a:spcBef>
              <a:defRPr sz="1800" b="0" cap="none">
                <a:solidFill>
                  <a:srgbClr val="000000"/>
                </a:solidFill>
              </a:defRPr>
            </a:pPr>
            <a:r>
              <a:rPr lang="en-US" sz="2800" b="1" spc="-42" dirty="0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To participate in the project, register your team by September 3</a:t>
            </a:r>
            <a:r>
              <a:rPr lang="en-US" sz="2800" b="1" spc="-42" baseline="30000" dirty="0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rd</a:t>
            </a:r>
            <a:r>
              <a:rPr lang="en-US" sz="2800" spc="-42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:</a:t>
            </a:r>
            <a:endParaRPr lang="en-US" sz="2800" b="1" spc="-42" dirty="0" smtClean="0">
              <a:solidFill>
                <a:schemeClr val="bg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algn="l">
              <a:spcBef>
                <a:spcPts val="600"/>
              </a:spcBef>
              <a:spcAft>
                <a:spcPts val="0"/>
              </a:spcAft>
            </a:pPr>
            <a:r>
              <a:rPr lang="en-US" sz="2800" cap="none" dirty="0">
                <a:solidFill>
                  <a:srgbClr val="0D44B3"/>
                </a:solidFill>
                <a:latin typeface="Calibri" panose="020F0502020204030204" pitchFamily="34" charset="0"/>
                <a:hlinkClick r:id="rId3"/>
              </a:rPr>
              <a:t>https://</a:t>
            </a:r>
            <a:r>
              <a:rPr lang="en-US" sz="2800" cap="none" dirty="0" smtClean="0">
                <a:solidFill>
                  <a:srgbClr val="0D44B3"/>
                </a:solidFill>
                <a:latin typeface="Calibri" panose="020F0502020204030204" pitchFamily="34" charset="0"/>
                <a:hlinkClick r:id="rId3"/>
              </a:rPr>
              <a:t>wioa.workforce3one.org/page/CUSTOMER_CENTERED_DESIGN</a:t>
            </a:r>
            <a:endParaRPr lang="en-US" sz="2800" cap="none" dirty="0" smtClean="0">
              <a:solidFill>
                <a:srgbClr val="0D44B3"/>
              </a:solidFill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 b="1" spc="-42" dirty="0" smtClean="0">
              <a:solidFill>
                <a:srgbClr val="0D44B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4"/>
          <p:cNvSpPr/>
          <p:nvPr/>
        </p:nvSpPr>
        <p:spPr>
          <a:xfrm>
            <a:off x="1090863" y="2829305"/>
            <a:ext cx="3339413" cy="742405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" name="Shape 285"/>
          <p:cNvSpPr/>
          <p:nvPr/>
        </p:nvSpPr>
        <p:spPr>
          <a:xfrm>
            <a:off x="1216109" y="2090641"/>
            <a:ext cx="469049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lang="en-US" sz="4800" b="1" cap="all" dirty="0" smtClean="0">
                <a:solidFill>
                  <a:schemeClr val="bg1"/>
                </a:solidFill>
              </a:rPr>
              <a:t>Questions &amp; </a:t>
            </a:r>
            <a:r>
              <a:rPr lang="en-US" sz="4800" b="1" cap="all" dirty="0" smtClean="0">
                <a:solidFill>
                  <a:srgbClr val="FFFFFF"/>
                </a:solidFill>
              </a:rPr>
              <a:t>Answers</a:t>
            </a:r>
            <a:endParaRPr sz="4800" b="1" cap="al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35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6.jpg" descr="015_David.jpg"/>
          <p:cNvPicPr/>
          <p:nvPr/>
        </p:nvPicPr>
        <p:blipFill>
          <a:blip r:embed="rId2">
            <a:alphaModFix amt="16000"/>
            <a:extLst/>
          </a:blip>
          <a:stretch>
            <a:fillRect/>
          </a:stretch>
        </p:blipFill>
        <p:spPr>
          <a:xfrm>
            <a:off x="-25400" y="-406400"/>
            <a:ext cx="9665142" cy="644468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2235483" y="1377507"/>
            <a:ext cx="4698086" cy="39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400" b="1" cap="all" dirty="0">
                <a:solidFill>
                  <a:srgbClr val="FFFFFF"/>
                </a:solidFill>
              </a:rPr>
              <a:t>for participating in today’s webinar!</a:t>
            </a:r>
          </a:p>
        </p:txBody>
      </p:sp>
      <p:sp>
        <p:nvSpPr>
          <p:cNvPr id="302" name="Shape 302"/>
          <p:cNvSpPr/>
          <p:nvPr/>
        </p:nvSpPr>
        <p:spPr>
          <a:xfrm>
            <a:off x="3491043" y="2459223"/>
            <a:ext cx="2085285" cy="398781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03" name="Shape 303"/>
          <p:cNvSpPr/>
          <p:nvPr/>
        </p:nvSpPr>
        <p:spPr>
          <a:xfrm>
            <a:off x="306064" y="774746"/>
            <a:ext cx="8384630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>
                <a:solidFill>
                  <a:srgbClr val="F16522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800" b="1" cap="all" dirty="0">
                <a:solidFill>
                  <a:srgbClr val="F16522"/>
                </a:solidFill>
              </a:rPr>
              <a:t>Thank you</a:t>
            </a:r>
          </a:p>
        </p:txBody>
      </p:sp>
      <p:sp>
        <p:nvSpPr>
          <p:cNvPr id="304" name="Shape 304"/>
          <p:cNvSpPr/>
          <p:nvPr/>
        </p:nvSpPr>
        <p:spPr>
          <a:xfrm>
            <a:off x="-53531" y="4177981"/>
            <a:ext cx="9144001" cy="322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68262" defTabSz="914400"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sz="2000" b="1" cap="all" dirty="0">
                <a:solidFill>
                  <a:srgbClr val="FFFFFF"/>
                </a:solidFill>
                <a:latin typeface="Univers-Bold"/>
                <a:ea typeface="Univers-Bold"/>
                <a:cs typeface="Univers-Bold"/>
                <a:sym typeface="Univers-Bold"/>
              </a:rPr>
              <a:t>Including</a:t>
            </a:r>
            <a:r>
              <a:rPr sz="2000" dirty="0">
                <a:solidFill>
                  <a:srgbClr val="404040"/>
                </a:solidFill>
                <a:latin typeface="Univers-Light"/>
                <a:ea typeface="Univers-Light"/>
                <a:cs typeface="Univers-Light"/>
                <a:sym typeface="Univers-Light"/>
              </a:rPr>
              <a:t>: </a:t>
            </a:r>
          </a:p>
        </p:txBody>
      </p:sp>
      <p:sp>
        <p:nvSpPr>
          <p:cNvPr id="305" name="Shape 305"/>
          <p:cNvSpPr/>
          <p:nvPr/>
        </p:nvSpPr>
        <p:spPr>
          <a:xfrm>
            <a:off x="433158" y="4672048"/>
            <a:ext cx="3690581" cy="728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6862" lvl="0" indent="-228600" algn="l" defTabSz="914400">
              <a:buClr>
                <a:srgbClr val="FF7D2F"/>
              </a:buClr>
              <a:buSzPct val="100000"/>
              <a:buFont typeface="Arial"/>
              <a:buChar char="•"/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Quick Start Action Planners</a:t>
            </a:r>
          </a:p>
          <a:p>
            <a:pPr marL="296862" lvl="0" indent="-228600" algn="l" defTabSz="914400">
              <a:buClr>
                <a:srgbClr val="FF7D2F"/>
              </a:buClr>
              <a:buSzPct val="100000"/>
              <a:buFont typeface="Arial"/>
              <a:buChar char="•"/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WIOA Action Plan Template</a:t>
            </a:r>
          </a:p>
        </p:txBody>
      </p:sp>
      <p:sp>
        <p:nvSpPr>
          <p:cNvPr id="306" name="Shape 306"/>
          <p:cNvSpPr/>
          <p:nvPr/>
        </p:nvSpPr>
        <p:spPr>
          <a:xfrm>
            <a:off x="4312088" y="4672048"/>
            <a:ext cx="5388858" cy="728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6862" lvl="0" indent="-228600" algn="l" defTabSz="914400">
              <a:buClr>
                <a:srgbClr val="FF7D2F"/>
              </a:buClr>
              <a:buSzPct val="100000"/>
              <a:buFont typeface="Arial"/>
              <a:buChar char="•"/>
              <a:defRPr sz="1800" b="0" cap="none">
                <a:solidFill>
                  <a:srgbClr val="000000"/>
                </a:solidFill>
              </a:defRPr>
            </a:pPr>
            <a:r>
              <a:rPr sz="2000" spc="-39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Variety of Resources by Topical Area</a:t>
            </a:r>
          </a:p>
          <a:p>
            <a:pPr marL="296862" lvl="0" indent="-228600" algn="l" defTabSz="914400">
              <a:buClr>
                <a:srgbClr val="FF7D2F"/>
              </a:buClr>
              <a:buSzPct val="100000"/>
              <a:buFont typeface="Arial"/>
              <a:buChar char="•"/>
              <a:defRPr sz="1800" b="0" cap="none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Univers-Light"/>
                <a:ea typeface="Univers-Light"/>
                <a:cs typeface="Univers-Light"/>
                <a:sym typeface="Univers-Light"/>
              </a:rPr>
              <a:t>Voices of Experience</a:t>
            </a:r>
          </a:p>
        </p:txBody>
      </p:sp>
      <p:sp>
        <p:nvSpPr>
          <p:cNvPr id="307" name="Shape 307"/>
          <p:cNvSpPr/>
          <p:nvPr/>
        </p:nvSpPr>
        <p:spPr>
          <a:xfrm>
            <a:off x="-190825" y="2971800"/>
            <a:ext cx="9355338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indent="68262" defTabSz="914400">
              <a:spcBef>
                <a:spcPts val="0"/>
              </a:spcBef>
              <a:buFont typeface="Arial"/>
              <a:defRPr sz="1800" b="0" cap="none">
                <a:solidFill>
                  <a:srgbClr val="000000"/>
                </a:solidFill>
              </a:defRPr>
            </a:pPr>
            <a:r>
              <a:rPr sz="2400" b="1" dirty="0">
                <a:solidFill>
                  <a:srgbClr val="F16522"/>
                </a:solidFill>
                <a:latin typeface="Univers-Bold"/>
                <a:ea typeface="Univers-Bold"/>
                <a:cs typeface="Univers-Bold"/>
                <a:sym typeface="Univers-Bold"/>
              </a:rPr>
              <a:t>Access existing technical assistance at:</a:t>
            </a:r>
            <a:br>
              <a:rPr sz="2400" b="1" dirty="0">
                <a:solidFill>
                  <a:srgbClr val="F16522"/>
                </a:solidFill>
                <a:latin typeface="Univers-Bold"/>
                <a:ea typeface="Univers-Bold"/>
                <a:cs typeface="Univers-Bold"/>
                <a:sym typeface="Univers-Bold"/>
              </a:rPr>
            </a:br>
            <a:r>
              <a:rPr sz="2400" b="1" dirty="0">
                <a:solidFill>
                  <a:srgbClr val="FFFFFF"/>
                </a:solidFill>
                <a:latin typeface="Univers-Bold"/>
                <a:ea typeface="Univers-Bold"/>
                <a:cs typeface="Univers-Bold"/>
                <a:sym typeface="Univers-Bold"/>
              </a:rPr>
              <a:t>wioa.workforce3one.org</a:t>
            </a:r>
          </a:p>
        </p:txBody>
      </p:sp>
      <p:sp>
        <p:nvSpPr>
          <p:cNvPr id="308" name="Shape 308"/>
          <p:cNvSpPr/>
          <p:nvPr/>
        </p:nvSpPr>
        <p:spPr>
          <a:xfrm>
            <a:off x="2287959" y="1821465"/>
            <a:ext cx="4568082" cy="12701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09" name="Shape 309"/>
          <p:cNvSpPr/>
          <p:nvPr/>
        </p:nvSpPr>
        <p:spPr>
          <a:xfrm>
            <a:off x="3591418" y="2418132"/>
            <a:ext cx="1781137" cy="376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indent="68262" algn="r" defTabSz="914400">
              <a:spcBef>
                <a:spcPts val="0"/>
              </a:spcBef>
              <a:buFont typeface="Arial"/>
              <a:defRPr sz="2400">
                <a:solidFill>
                  <a:srgbClr val="FFFFFF"/>
                </a:solidFill>
                <a:latin typeface="Univers-Bold"/>
                <a:ea typeface="Univers-Bold"/>
                <a:cs typeface="Univers-Bold"/>
                <a:sym typeface="Univers-Bold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2400" b="1" cap="all" dirty="0">
                <a:solidFill>
                  <a:srgbClr val="FFFFFF"/>
                </a:solidFill>
              </a:rPr>
              <a:t>Reminder</a:t>
            </a:r>
          </a:p>
        </p:txBody>
      </p:sp>
      <p:sp>
        <p:nvSpPr>
          <p:cNvPr id="310" name="Shape 310"/>
          <p:cNvSpPr/>
          <p:nvPr/>
        </p:nvSpPr>
        <p:spPr>
          <a:xfrm>
            <a:off x="502229" y="4551253"/>
            <a:ext cx="8062914" cy="17414"/>
          </a:xfrm>
          <a:prstGeom prst="rect">
            <a:avLst/>
          </a:prstGeom>
          <a:solidFill>
            <a:srgbClr val="F1652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" y="0"/>
            <a:ext cx="9157855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-50800" y="-63500"/>
            <a:ext cx="9245600" cy="6092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88" name="image9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43488" y="1760932"/>
            <a:ext cx="8252571" cy="3848152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0" y="427378"/>
            <a:ext cx="9144000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5400" b="1" cap="all" dirty="0">
                <a:solidFill>
                  <a:srgbClr val="535353"/>
                </a:solidFill>
              </a:rPr>
              <a:t>Design Thinking</a:t>
            </a:r>
          </a:p>
        </p:txBody>
      </p:sp>
      <p:sp>
        <p:nvSpPr>
          <p:cNvPr id="90" name="Shape 90"/>
          <p:cNvSpPr/>
          <p:nvPr/>
        </p:nvSpPr>
        <p:spPr>
          <a:xfrm>
            <a:off x="1542197" y="409978"/>
            <a:ext cx="2655779" cy="45719"/>
          </a:xfrm>
          <a:prstGeom prst="rect">
            <a:avLst/>
          </a:prstGeom>
          <a:solidFill>
            <a:srgbClr val="C0504D"/>
          </a:solidFill>
          <a:ln w="25400">
            <a:solidFill>
              <a:srgbClr val="F16522"/>
            </a:solidFill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1" name="Shape 91"/>
          <p:cNvSpPr/>
          <p:nvPr/>
        </p:nvSpPr>
        <p:spPr>
          <a:xfrm>
            <a:off x="4471621" y="1267911"/>
            <a:ext cx="3021000" cy="45719"/>
          </a:xfrm>
          <a:prstGeom prst="rect">
            <a:avLst/>
          </a:prstGeom>
          <a:solidFill>
            <a:srgbClr val="C0504D"/>
          </a:solidFill>
          <a:ln w="25400">
            <a:solidFill>
              <a:srgbClr val="F16522"/>
            </a:solidFill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3124200" y="6419544"/>
            <a:ext cx="2895601" cy="23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200" b="1" cap="all" dirty="0">
                <a:solidFill>
                  <a:srgbClr val="FFFFFF"/>
                </a:solidFill>
              </a:rPr>
              <a:t>#</a:t>
            </a:r>
          </a:p>
        </p:txBody>
      </p:sp>
      <p:pic>
        <p:nvPicPr>
          <p:cNvPr id="94" name="image10.png"/>
          <p:cNvPicPr/>
          <p:nvPr/>
        </p:nvPicPr>
        <p:blipFill>
          <a:blip r:embed="rId2">
            <a:extLst/>
          </a:blip>
          <a:srcRect l="5217" r="23486" b="8508"/>
          <a:stretch>
            <a:fillRect/>
          </a:stretch>
        </p:blipFill>
        <p:spPr>
          <a:xfrm>
            <a:off x="1866240" y="159444"/>
            <a:ext cx="7277760" cy="5040512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624833" y="1555850"/>
            <a:ext cx="3797041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5400" b="1" cap="all" dirty="0">
                <a:solidFill>
                  <a:srgbClr val="FF6600"/>
                </a:solidFill>
              </a:rPr>
              <a:t>Using </a:t>
            </a:r>
            <a:br>
              <a:rPr sz="5400" b="1" cap="all" dirty="0">
                <a:solidFill>
                  <a:srgbClr val="FF6600"/>
                </a:solidFill>
              </a:rPr>
            </a:br>
            <a:r>
              <a:rPr sz="5400" b="1" cap="all" dirty="0">
                <a:solidFill>
                  <a:srgbClr val="FF6600"/>
                </a:solidFill>
              </a:rPr>
              <a:t>Human </a:t>
            </a:r>
            <a:br>
              <a:rPr sz="5400" b="1" cap="all" dirty="0">
                <a:solidFill>
                  <a:srgbClr val="FF6600"/>
                </a:solidFill>
              </a:rPr>
            </a:br>
            <a:r>
              <a:rPr sz="5400" b="1" cap="all" dirty="0" smtClean="0">
                <a:solidFill>
                  <a:srgbClr val="FF6600"/>
                </a:solidFill>
              </a:rPr>
              <a:t>Centered </a:t>
            </a:r>
            <a:r>
              <a:rPr sz="5400" b="1" cap="all" dirty="0">
                <a:solidFill>
                  <a:srgbClr val="FF6600"/>
                </a:solidFill>
              </a:rPr>
              <a:t/>
            </a:r>
            <a:br>
              <a:rPr sz="5400" b="1" cap="all" dirty="0">
                <a:solidFill>
                  <a:srgbClr val="FF6600"/>
                </a:solidFill>
              </a:rPr>
            </a:br>
            <a:r>
              <a:rPr sz="5400" b="1" cap="all" dirty="0">
                <a:solidFill>
                  <a:srgbClr val="FF6600"/>
                </a:solidFill>
              </a:rPr>
              <a:t>Design</a:t>
            </a:r>
          </a:p>
        </p:txBody>
      </p:sp>
      <p:sp>
        <p:nvSpPr>
          <p:cNvPr id="96" name="Shape 96"/>
          <p:cNvSpPr/>
          <p:nvPr/>
        </p:nvSpPr>
        <p:spPr>
          <a:xfrm>
            <a:off x="426983" y="1687322"/>
            <a:ext cx="25213" cy="3061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spcBef>
                <a:spcPts val="0"/>
              </a:spcBef>
              <a:defRPr sz="24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3873613" y="3531942"/>
            <a:ext cx="1583377" cy="6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0" tIns="35690" rIns="35690" bIns="3569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Brainstorm new ways to serve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your customers.</a:t>
            </a:r>
          </a:p>
        </p:txBody>
      </p:sp>
      <p:sp>
        <p:nvSpPr>
          <p:cNvPr id="100" name="Shape 100"/>
          <p:cNvSpPr/>
          <p:nvPr/>
        </p:nvSpPr>
        <p:spPr>
          <a:xfrm>
            <a:off x="480076" y="3522208"/>
            <a:ext cx="1583377" cy="197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0" tIns="35690" rIns="35690" bIns="3569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Get inspired by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the people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you’re serving. </a:t>
            </a: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endParaRPr sz="1400" dirty="0">
              <a:latin typeface="Trade Gothic LT Std"/>
              <a:ea typeface="Trade Gothic LT Std"/>
              <a:cs typeface="Trade Gothic LT Std"/>
              <a:sym typeface="Trade Gothic LT Std"/>
            </a:endParaRPr>
          </a:p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Start by listening to people to get new ideas about how to design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for them. </a:t>
            </a:r>
          </a:p>
        </p:txBody>
      </p:sp>
      <p:sp>
        <p:nvSpPr>
          <p:cNvPr id="101" name="Shape 101"/>
          <p:cNvSpPr/>
          <p:nvPr/>
        </p:nvSpPr>
        <p:spPr>
          <a:xfrm>
            <a:off x="7189882" y="3550994"/>
            <a:ext cx="1291476" cy="133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0" tIns="35690" rIns="35690" bIns="35690">
            <a:spAutoFit/>
          </a:bodyPr>
          <a:lstStyle>
            <a:lvl1pPr algn="l">
              <a:spcBef>
                <a:spcPts val="0"/>
              </a:spcBef>
              <a:defRPr sz="1400" b="0" cap="none">
                <a:solidFill>
                  <a:srgbClr val="000000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/>
            </a:pPr>
            <a:r>
              <a:rPr sz="1400" dirty="0"/>
              <a:t>Try out a pilot program and experiment with ways to implement your new ideas.</a:t>
            </a:r>
          </a:p>
        </p:txBody>
      </p:sp>
      <p:sp>
        <p:nvSpPr>
          <p:cNvPr id="102" name="Shape 102"/>
          <p:cNvSpPr/>
          <p:nvPr/>
        </p:nvSpPr>
        <p:spPr>
          <a:xfrm>
            <a:off x="2176845" y="3525804"/>
            <a:ext cx="1583377" cy="133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0" tIns="35690" rIns="35690" bIns="3569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Identify patterns and surprising insights to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inspire new opportunities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for design.</a:t>
            </a:r>
          </a:p>
        </p:txBody>
      </p:sp>
      <p:sp>
        <p:nvSpPr>
          <p:cNvPr id="103" name="Shape 103"/>
          <p:cNvSpPr/>
          <p:nvPr/>
        </p:nvSpPr>
        <p:spPr>
          <a:xfrm>
            <a:off x="5456990" y="3538294"/>
            <a:ext cx="1393100" cy="176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690" tIns="35690" rIns="35690" bIns="35690">
            <a:spAutoFit/>
          </a:bodyPr>
          <a:lstStyle/>
          <a:p>
            <a:pPr lvl="0" algn="l">
              <a:spcBef>
                <a:spcPts val="0"/>
              </a:spcBef>
              <a:defRPr sz="1800" b="0" cap="none">
                <a:solidFill>
                  <a:srgbClr val="000000"/>
                </a:solidFill>
              </a:defRPr>
            </a:pP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Try out your </a:t>
            </a:r>
            <a:b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</a:br>
            <a:r>
              <a:rPr sz="1400" dirty="0">
                <a:latin typeface="Trade Gothic LT Std"/>
                <a:ea typeface="Trade Gothic LT Std"/>
                <a:cs typeface="Trade Gothic LT Std"/>
                <a:sym typeface="Trade Gothic LT Std"/>
              </a:rPr>
              <a:t>ideas and get feedback from customers – so you can revise your prototypes and get more feedback.</a:t>
            </a:r>
          </a:p>
        </p:txBody>
      </p:sp>
      <p:sp>
        <p:nvSpPr>
          <p:cNvPr id="104" name="Shape 104"/>
          <p:cNvSpPr/>
          <p:nvPr/>
        </p:nvSpPr>
        <p:spPr>
          <a:xfrm>
            <a:off x="288351" y="985981"/>
            <a:ext cx="5784588" cy="26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100" b="0" cap="none" spc="5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2100" spc="5" dirty="0">
                <a:solidFill>
                  <a:srgbClr val="F16522"/>
                </a:solidFill>
              </a:rPr>
              <a:t>A collaborative, discovery-based journey.</a:t>
            </a:r>
          </a:p>
        </p:txBody>
      </p:sp>
      <p:sp>
        <p:nvSpPr>
          <p:cNvPr id="105" name="Shape 105"/>
          <p:cNvSpPr/>
          <p:nvPr/>
        </p:nvSpPr>
        <p:spPr>
          <a:xfrm>
            <a:off x="288351" y="393370"/>
            <a:ext cx="914050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535353"/>
                </a:solidFill>
              </a:defRPr>
            </a:lvl1pPr>
          </a:lstStyle>
          <a:p>
            <a:pPr lvl="0" algn="l">
              <a:defRPr sz="1800" b="0" cap="none">
                <a:solidFill>
                  <a:srgbClr val="000000"/>
                </a:solidFill>
              </a:defRPr>
            </a:pPr>
            <a:r>
              <a:rPr sz="3600" b="1" cap="all" dirty="0">
                <a:solidFill>
                  <a:srgbClr val="535353"/>
                </a:solidFill>
              </a:rPr>
              <a:t>what is human-centered design?</a:t>
            </a:r>
          </a:p>
        </p:txBody>
      </p:sp>
      <p:pic>
        <p:nvPicPr>
          <p:cNvPr id="12" name="Picture 11" descr="Screen Shot 2015-07-24 at 10.12.56 AM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" y="1805648"/>
            <a:ext cx="8606892" cy="1716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12.jpeg" descr="looksee_inv.jpg"/>
          <p:cNvPicPr/>
          <p:nvPr/>
        </p:nvPicPr>
        <p:blipFill>
          <a:blip r:embed="rId2">
            <a:extLst/>
          </a:blip>
          <a:srcRect l="26677" t="24908" r="24806" b="24908"/>
          <a:stretch>
            <a:fillRect/>
          </a:stretch>
        </p:blipFill>
        <p:spPr>
          <a:xfrm>
            <a:off x="2974022" y="661274"/>
            <a:ext cx="6115631" cy="474435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584825" y="1686249"/>
            <a:ext cx="2314266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10730">
              <a:defRPr sz="3000" cap="none">
                <a:solidFill>
                  <a:srgbClr val="F16522"/>
                </a:solidFill>
                <a:latin typeface="Trade Gothic LT Std"/>
                <a:ea typeface="Trade Gothic LT Std"/>
                <a:cs typeface="Trade Gothic LT Std"/>
                <a:sym typeface="Trade Gothic LT St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 dirty="0">
                <a:solidFill>
                  <a:srgbClr val="F16522"/>
                </a:solidFill>
              </a:rPr>
              <a:t>Look beyond what people say, to understand what they believe.</a:t>
            </a:r>
          </a:p>
        </p:txBody>
      </p:sp>
      <p:sp>
        <p:nvSpPr>
          <p:cNvPr id="110" name="Shape 110"/>
          <p:cNvSpPr/>
          <p:nvPr/>
        </p:nvSpPr>
        <p:spPr>
          <a:xfrm>
            <a:off x="464175" y="1733083"/>
            <a:ext cx="45719" cy="3139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410730">
              <a:spcBef>
                <a:spcPts val="0"/>
              </a:spcBef>
              <a:defRPr sz="17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111" name="Shape 111"/>
          <p:cNvSpPr/>
          <p:nvPr/>
        </p:nvSpPr>
        <p:spPr>
          <a:xfrm>
            <a:off x="-395980" y="358141"/>
            <a:ext cx="5784589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10730">
              <a:defRPr sz="21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100" b="1" dirty="0">
                <a:solidFill>
                  <a:srgbClr val="FFFFFF"/>
                </a:solidFill>
              </a:rPr>
              <a:t>what is human-centered design?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217866" y="366882"/>
            <a:ext cx="808623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/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5400" b="1" cap="all" dirty="0">
                <a:solidFill>
                  <a:srgbClr val="FF6600"/>
                </a:solidFill>
              </a:rPr>
              <a:t>How We </a:t>
            </a:r>
            <a:r>
              <a:rPr lang="en-US" sz="5400" b="1" cap="all" dirty="0" smtClean="0">
                <a:solidFill>
                  <a:srgbClr val="FF6600"/>
                </a:solidFill>
              </a:rPr>
              <a:t>E</a:t>
            </a:r>
            <a:r>
              <a:rPr sz="5400" b="1" cap="all" dirty="0" smtClean="0">
                <a:solidFill>
                  <a:schemeClr val="tx1"/>
                </a:solidFill>
              </a:rPr>
              <a:t>mpathiz</a:t>
            </a:r>
            <a:r>
              <a:rPr sz="5400" b="1" cap="all" dirty="0" smtClean="0">
                <a:solidFill>
                  <a:srgbClr val="FF6600"/>
                </a:solidFill>
              </a:rPr>
              <a:t>e</a:t>
            </a:r>
            <a:endParaRPr sz="5400" b="1" cap="all" dirty="0">
              <a:solidFill>
                <a:srgbClr val="FF6600"/>
              </a:solidFill>
            </a:endParaRPr>
          </a:p>
        </p:txBody>
      </p:sp>
      <p:pic>
        <p:nvPicPr>
          <p:cNvPr id="114" name="pasted-image.pdf"/>
          <p:cNvPicPr/>
          <p:nvPr/>
        </p:nvPicPr>
        <p:blipFill>
          <a:blip r:embed="rId2">
            <a:extLst/>
          </a:blip>
          <a:srcRect l="9790" t="25809" r="2012" b="3833"/>
          <a:stretch>
            <a:fillRect/>
          </a:stretch>
        </p:blipFill>
        <p:spPr>
          <a:xfrm>
            <a:off x="539551" y="1486247"/>
            <a:ext cx="8064799" cy="3618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66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3835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3835" rtl="0" fontAlgn="auto" latinLnBrk="1" hangingPunct="0">
          <a:lnSpc>
            <a:spcPct val="100000"/>
          </a:lnSpc>
          <a:spcBef>
            <a:spcPts val="800"/>
          </a:spcBef>
          <a:spcAft>
            <a:spcPts val="0"/>
          </a:spcAft>
          <a:buClrTx/>
          <a:buSzTx/>
          <a:buFontTx/>
          <a:buNone/>
          <a:tabLst/>
          <a:defRPr kumimoji="0" sz="5400" b="1" i="0" u="none" strike="noStrike" cap="all" spc="0" normalizeH="0" baseline="0">
            <a:ln>
              <a:noFill/>
            </a:ln>
            <a:solidFill>
              <a:srgbClr val="FF6600"/>
            </a:solidFill>
            <a:effectLst/>
            <a:uFillTx/>
            <a:latin typeface="Trade Gothic LT Std Condensed No. 18"/>
            <a:ea typeface="Trade Gothic LT Std Condensed No. 18"/>
            <a:cs typeface="Trade Gothic LT Std Condensed No. 18"/>
            <a:sym typeface="Trade Gothic LT Std Condensed No. 18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3835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3835" rtl="0" fontAlgn="auto" latinLnBrk="1" hangingPunct="0">
          <a:lnSpc>
            <a:spcPct val="100000"/>
          </a:lnSpc>
          <a:spcBef>
            <a:spcPts val="800"/>
          </a:spcBef>
          <a:spcAft>
            <a:spcPts val="0"/>
          </a:spcAft>
          <a:buClrTx/>
          <a:buSzTx/>
          <a:buFontTx/>
          <a:buNone/>
          <a:tabLst/>
          <a:defRPr kumimoji="0" sz="5400" b="1" i="0" u="none" strike="noStrike" cap="all" spc="0" normalizeH="0" baseline="0">
            <a:ln>
              <a:noFill/>
            </a:ln>
            <a:solidFill>
              <a:srgbClr val="FF6600"/>
            </a:solidFill>
            <a:effectLst/>
            <a:uFillTx/>
            <a:latin typeface="Trade Gothic LT Std Condensed No. 18"/>
            <a:ea typeface="Trade Gothic LT Std Condensed No. 18"/>
            <a:cs typeface="Trade Gothic LT Std Condensed No. 18"/>
            <a:sym typeface="Trade Gothic LT Std Condensed No. 18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716</Words>
  <Application>Microsoft Office PowerPoint</Application>
  <PresentationFormat>On-screen Show (4:3)</PresentationFormat>
  <Paragraphs>170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Helvetica</vt:lpstr>
      <vt:lpstr>Helvetica Light</vt:lpstr>
      <vt:lpstr>Helvetica Neue</vt:lpstr>
      <vt:lpstr>Times New Roman</vt:lpstr>
      <vt:lpstr>Trade Gothic LT Std</vt:lpstr>
      <vt:lpstr>Trade Gothic LT Std Condensed No. 18</vt:lpstr>
      <vt:lpstr>Trebuchet MS</vt:lpstr>
      <vt:lpstr>Univers 65 BoldAA</vt:lpstr>
      <vt:lpstr>Univers-Bold</vt:lpstr>
      <vt:lpstr>Univers-Light</vt:lpstr>
      <vt:lpstr>Default</vt:lpstr>
      <vt:lpstr>PowerPoint Presentation</vt:lpstr>
      <vt:lpstr>Byron Zuidema Deputy Assistant Secretary, Employment and Training Administration, U.S. Department of Labor</vt:lpstr>
      <vt:lpstr>Virginia Hamilton Regional Administrator,  Region 6  San Francisco Employment and Training Administration, U.S. Department of Labor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Human Centered Design</vt:lpstr>
      <vt:lpstr>Using Empathy and Emotion</vt:lpstr>
      <vt:lpstr>PowerPoint Presentation</vt:lpstr>
      <vt:lpstr>PowerPoint Presentation</vt:lpstr>
      <vt:lpstr>PowerPoint Presentation</vt:lpstr>
      <vt:lpstr>How Might We…?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PROJECT WAS A CATALYST FOR INFORMED ACTION</vt:lpstr>
      <vt:lpstr>http://www.acf.hhs.gov/programs/ofa</vt:lpstr>
      <vt:lpstr>The Panelists</vt:lpstr>
      <vt:lpstr>YouthWorks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MaherMaher</dc:creator>
  <cp:lastModifiedBy>Brian Keating</cp:lastModifiedBy>
  <cp:revision>73</cp:revision>
  <dcterms:modified xsi:type="dcterms:W3CDTF">2015-07-29T14:37:48Z</dcterms:modified>
</cp:coreProperties>
</file>