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6.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1.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83" r:id="rId3"/>
    <p:sldMasterId id="2147483684" r:id="rId4"/>
    <p:sldMasterId id="2147483686" r:id="rId5"/>
    <p:sldMasterId id="2147483697" r:id="rId6"/>
    <p:sldMasterId id="2147483709" r:id="rId7"/>
  </p:sldMasterIdLst>
  <p:notesMasterIdLst>
    <p:notesMasterId r:id="rId57"/>
  </p:notesMasterIdLst>
  <p:sldIdLst>
    <p:sldId id="280" r:id="rId8"/>
    <p:sldId id="281" r:id="rId9"/>
    <p:sldId id="349" r:id="rId10"/>
    <p:sldId id="282" r:id="rId11"/>
    <p:sldId id="283" r:id="rId12"/>
    <p:sldId id="317" r:id="rId13"/>
    <p:sldId id="318" r:id="rId14"/>
    <p:sldId id="319" r:id="rId15"/>
    <p:sldId id="320" r:id="rId16"/>
    <p:sldId id="321" r:id="rId17"/>
    <p:sldId id="330" r:id="rId18"/>
    <p:sldId id="272" r:id="rId19"/>
    <p:sldId id="350" r:id="rId20"/>
    <p:sldId id="293" r:id="rId21"/>
    <p:sldId id="346" r:id="rId22"/>
    <p:sldId id="332" r:id="rId23"/>
    <p:sldId id="333" r:id="rId24"/>
    <p:sldId id="334" r:id="rId25"/>
    <p:sldId id="335" r:id="rId26"/>
    <p:sldId id="336" r:id="rId27"/>
    <p:sldId id="337" r:id="rId28"/>
    <p:sldId id="285" r:id="rId29"/>
    <p:sldId id="351" r:id="rId30"/>
    <p:sldId id="352" r:id="rId31"/>
    <p:sldId id="353" r:id="rId32"/>
    <p:sldId id="354" r:id="rId33"/>
    <p:sldId id="355" r:id="rId34"/>
    <p:sldId id="356" r:id="rId35"/>
    <p:sldId id="357" r:id="rId36"/>
    <p:sldId id="358" r:id="rId37"/>
    <p:sldId id="359" r:id="rId38"/>
    <p:sldId id="360" r:id="rId39"/>
    <p:sldId id="361" r:id="rId40"/>
    <p:sldId id="362" r:id="rId41"/>
    <p:sldId id="363" r:id="rId42"/>
    <p:sldId id="340" r:id="rId43"/>
    <p:sldId id="341" r:id="rId44"/>
    <p:sldId id="342" r:id="rId45"/>
    <p:sldId id="343" r:id="rId46"/>
    <p:sldId id="344" r:id="rId47"/>
    <p:sldId id="345" r:id="rId48"/>
    <p:sldId id="289" r:id="rId49"/>
    <p:sldId id="327" r:id="rId50"/>
    <p:sldId id="338" r:id="rId51"/>
    <p:sldId id="329" r:id="rId52"/>
    <p:sldId id="273" r:id="rId53"/>
    <p:sldId id="276" r:id="rId54"/>
    <p:sldId id="290" r:id="rId55"/>
    <p:sldId id="291" r:id="rId56"/>
  </p:sldIdLst>
  <p:sldSz cx="9144000" cy="6858000" type="screen4x3"/>
  <p:notesSz cx="7010400" cy="9296400"/>
  <p:custDataLst>
    <p:tags r:id="rId5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im Rosendale" initials="TR" lastIdx="1" clrIdx="0"/>
  <p:cmAuthor id="1" name="rodriguez.carmen" initials="CR"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26" autoAdjust="0"/>
    <p:restoredTop sz="29982" autoAdjust="0"/>
  </p:normalViewPr>
  <p:slideViewPr>
    <p:cSldViewPr>
      <p:cViewPr varScale="1">
        <p:scale>
          <a:sx n="22" d="100"/>
          <a:sy n="22" d="100"/>
        </p:scale>
        <p:origin x="2988" y="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EB1AF9-CFA2-4D53-8189-AFE2DF3B5EE9}"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278BD7D3-A1D1-42CF-8899-6249E1AE6C53}">
      <dgm:prSet phldrT="[Text]" custT="1"/>
      <dgm:spPr>
        <a:solidFill>
          <a:srgbClr val="9ED3D7"/>
        </a:solidFill>
        <a:scene3d>
          <a:camera prst="orthographicFront"/>
          <a:lightRig rig="threePt" dir="t"/>
        </a:scene3d>
        <a:sp3d>
          <a:bevelT/>
        </a:sp3d>
      </dgm:spPr>
      <dgm:t>
        <a:bodyPr/>
        <a:lstStyle/>
        <a:p>
          <a:r>
            <a:rPr lang="en-US" sz="2200" b="1" dirty="0" smtClean="0">
              <a:solidFill>
                <a:schemeClr val="tx1"/>
              </a:solidFill>
            </a:rPr>
            <a:t>Marketplace Dynamics Subcommittee </a:t>
          </a:r>
          <a:endParaRPr lang="en-US" sz="2200" b="1" dirty="0">
            <a:solidFill>
              <a:schemeClr val="tx1"/>
            </a:solidFill>
          </a:endParaRPr>
        </a:p>
      </dgm:t>
    </dgm:pt>
    <dgm:pt modelId="{5AD4AFE8-284C-4D52-9407-F662E9FF68C0}" type="parTrans" cxnId="{4EE4FC09-0C99-45C0-8E8E-57B6CCDF8B1B}">
      <dgm:prSet/>
      <dgm:spPr/>
      <dgm:t>
        <a:bodyPr/>
        <a:lstStyle/>
        <a:p>
          <a:endParaRPr lang="en-US" b="0"/>
        </a:p>
      </dgm:t>
    </dgm:pt>
    <dgm:pt modelId="{2C693760-E3EC-4FF9-85CF-DFCFF62B3C1D}" type="sibTrans" cxnId="{4EE4FC09-0C99-45C0-8E8E-57B6CCDF8B1B}">
      <dgm:prSet/>
      <dgm:spPr/>
      <dgm:t>
        <a:bodyPr/>
        <a:lstStyle/>
        <a:p>
          <a:endParaRPr lang="en-US" b="0"/>
        </a:p>
      </dgm:t>
    </dgm:pt>
    <dgm:pt modelId="{156D1DDE-1398-4F1D-A153-74D4F884E154}">
      <dgm:prSet phldrT="[Text]" custT="1"/>
      <dgm:spPr>
        <a:solidFill>
          <a:srgbClr val="9ED3D7"/>
        </a:solidFill>
        <a:scene3d>
          <a:camera prst="orthographicFront"/>
          <a:lightRig rig="threePt" dir="t"/>
        </a:scene3d>
        <a:sp3d>
          <a:bevelT/>
        </a:sp3d>
      </dgm:spPr>
      <dgm:t>
        <a:bodyPr/>
        <a:lstStyle/>
        <a:p>
          <a:r>
            <a:rPr lang="en-US" sz="2200" b="0" dirty="0" smtClean="0">
              <a:solidFill>
                <a:schemeClr val="tx1"/>
              </a:solidFill>
            </a:rPr>
            <a:t>Transition to Careers Subcommittee</a:t>
          </a:r>
          <a:endParaRPr lang="en-US" sz="2200" b="0" dirty="0">
            <a:solidFill>
              <a:schemeClr val="tx1"/>
            </a:solidFill>
          </a:endParaRPr>
        </a:p>
      </dgm:t>
    </dgm:pt>
    <dgm:pt modelId="{75A55C90-D738-4CCA-9881-5A0EC6CEDB9E}" type="parTrans" cxnId="{BC39C3A3-09C8-436A-81F9-C9EBB353D014}">
      <dgm:prSet/>
      <dgm:spPr/>
      <dgm:t>
        <a:bodyPr/>
        <a:lstStyle/>
        <a:p>
          <a:endParaRPr lang="en-US" b="0"/>
        </a:p>
      </dgm:t>
    </dgm:pt>
    <dgm:pt modelId="{E50572AE-4C54-4B16-9649-273DF26D5DD2}" type="sibTrans" cxnId="{BC39C3A3-09C8-436A-81F9-C9EBB353D014}">
      <dgm:prSet/>
      <dgm:spPr/>
      <dgm:t>
        <a:bodyPr/>
        <a:lstStyle/>
        <a:p>
          <a:endParaRPr lang="en-US" b="0"/>
        </a:p>
      </dgm:t>
    </dgm:pt>
    <dgm:pt modelId="{0CED22A7-2B1C-445A-A254-2C7E9EA245C5}">
      <dgm:prSet phldrT="[Text]" custT="1"/>
      <dgm:spPr>
        <a:solidFill>
          <a:srgbClr val="9ED3D7"/>
        </a:solidFill>
        <a:scene3d>
          <a:camera prst="orthographicFront"/>
          <a:lightRig rig="threePt" dir="t"/>
        </a:scene3d>
        <a:sp3d>
          <a:bevelT/>
        </a:sp3d>
      </dgm:spPr>
      <dgm:t>
        <a:bodyPr/>
        <a:lstStyle/>
        <a:p>
          <a:r>
            <a:rPr lang="en-US" sz="2200" b="0" dirty="0" smtClean="0">
              <a:solidFill>
                <a:schemeClr val="tx1"/>
              </a:solidFill>
            </a:rPr>
            <a:t>Capacity Building Subcommittee</a:t>
          </a:r>
          <a:endParaRPr lang="en-US" sz="2200" b="0" dirty="0">
            <a:solidFill>
              <a:schemeClr val="tx1"/>
            </a:solidFill>
          </a:endParaRPr>
        </a:p>
      </dgm:t>
    </dgm:pt>
    <dgm:pt modelId="{D6286239-8D9E-4FDA-8C61-DBE1FD45C54E}" type="parTrans" cxnId="{60D92461-F392-4809-8772-92431F6DCC1D}">
      <dgm:prSet/>
      <dgm:spPr/>
      <dgm:t>
        <a:bodyPr/>
        <a:lstStyle/>
        <a:p>
          <a:endParaRPr lang="en-US" b="0"/>
        </a:p>
      </dgm:t>
    </dgm:pt>
    <dgm:pt modelId="{8FE026D8-1123-4671-ABEC-C0203A89C3BA}" type="sibTrans" cxnId="{60D92461-F392-4809-8772-92431F6DCC1D}">
      <dgm:prSet/>
      <dgm:spPr/>
      <dgm:t>
        <a:bodyPr/>
        <a:lstStyle/>
        <a:p>
          <a:endParaRPr lang="en-US" b="0"/>
        </a:p>
      </dgm:t>
    </dgm:pt>
    <dgm:pt modelId="{EAF954D0-4FAE-482A-9357-21AC557DC75B}">
      <dgm:prSet phldrT="[Text]" custT="1"/>
      <dgm:spPr>
        <a:solidFill>
          <a:srgbClr val="9ED3D7"/>
        </a:solidFill>
        <a:scene3d>
          <a:camera prst="orthographicFront"/>
          <a:lightRig rig="threePt" dir="t"/>
        </a:scene3d>
        <a:sp3d>
          <a:bevelT/>
        </a:sp3d>
      </dgm:spPr>
      <dgm:t>
        <a:bodyPr/>
        <a:lstStyle/>
        <a:p>
          <a:r>
            <a:rPr lang="en-US" sz="2200" b="0" dirty="0" smtClean="0">
              <a:solidFill>
                <a:schemeClr val="tx1"/>
              </a:solidFill>
            </a:rPr>
            <a:t>Complexity and Needs Subcommittee</a:t>
          </a:r>
          <a:endParaRPr lang="en-US" sz="2200" b="0" dirty="0">
            <a:solidFill>
              <a:schemeClr val="tx1"/>
            </a:solidFill>
          </a:endParaRPr>
        </a:p>
      </dgm:t>
    </dgm:pt>
    <dgm:pt modelId="{C19B568E-9784-4FEF-8471-B33672E86D37}" type="parTrans" cxnId="{403B9797-0303-4D36-9D7B-3E41E9BE21F2}">
      <dgm:prSet/>
      <dgm:spPr/>
      <dgm:t>
        <a:bodyPr/>
        <a:lstStyle/>
        <a:p>
          <a:endParaRPr lang="en-US" b="0"/>
        </a:p>
      </dgm:t>
    </dgm:pt>
    <dgm:pt modelId="{6AC54018-FED5-45B6-BFC5-F7CC01637788}" type="sibTrans" cxnId="{403B9797-0303-4D36-9D7B-3E41E9BE21F2}">
      <dgm:prSet/>
      <dgm:spPr/>
      <dgm:t>
        <a:bodyPr/>
        <a:lstStyle/>
        <a:p>
          <a:endParaRPr lang="en-US" b="0"/>
        </a:p>
      </dgm:t>
    </dgm:pt>
    <dgm:pt modelId="{C421D2B7-5222-4CCC-8BDE-1666FAF98554}" type="pres">
      <dgm:prSet presAssocID="{31EB1AF9-CFA2-4D53-8189-AFE2DF3B5EE9}" presName="diagram" presStyleCnt="0">
        <dgm:presLayoutVars>
          <dgm:dir/>
          <dgm:resizeHandles val="exact"/>
        </dgm:presLayoutVars>
      </dgm:prSet>
      <dgm:spPr/>
      <dgm:t>
        <a:bodyPr/>
        <a:lstStyle/>
        <a:p>
          <a:endParaRPr lang="en-US"/>
        </a:p>
      </dgm:t>
    </dgm:pt>
    <dgm:pt modelId="{3C625F84-0501-40E3-8324-8BD3C7FFBB8B}" type="pres">
      <dgm:prSet presAssocID="{278BD7D3-A1D1-42CF-8899-6249E1AE6C53}" presName="node" presStyleLbl="node1" presStyleIdx="0" presStyleCnt="4">
        <dgm:presLayoutVars>
          <dgm:bulletEnabled val="1"/>
        </dgm:presLayoutVars>
      </dgm:prSet>
      <dgm:spPr/>
      <dgm:t>
        <a:bodyPr/>
        <a:lstStyle/>
        <a:p>
          <a:endParaRPr lang="en-US"/>
        </a:p>
      </dgm:t>
    </dgm:pt>
    <dgm:pt modelId="{5EEDA438-B067-4984-8752-5C26577C9279}" type="pres">
      <dgm:prSet presAssocID="{2C693760-E3EC-4FF9-85CF-DFCFF62B3C1D}" presName="sibTrans" presStyleCnt="0"/>
      <dgm:spPr/>
    </dgm:pt>
    <dgm:pt modelId="{93A16DF2-ED3F-494E-B9A6-330FDB1AB2A5}" type="pres">
      <dgm:prSet presAssocID="{156D1DDE-1398-4F1D-A153-74D4F884E154}" presName="node" presStyleLbl="node1" presStyleIdx="1" presStyleCnt="4">
        <dgm:presLayoutVars>
          <dgm:bulletEnabled val="1"/>
        </dgm:presLayoutVars>
      </dgm:prSet>
      <dgm:spPr/>
      <dgm:t>
        <a:bodyPr/>
        <a:lstStyle/>
        <a:p>
          <a:endParaRPr lang="en-US"/>
        </a:p>
      </dgm:t>
    </dgm:pt>
    <dgm:pt modelId="{54536087-873C-42E8-B32E-360104CB106F}" type="pres">
      <dgm:prSet presAssocID="{E50572AE-4C54-4B16-9649-273DF26D5DD2}" presName="sibTrans" presStyleCnt="0"/>
      <dgm:spPr/>
    </dgm:pt>
    <dgm:pt modelId="{E22BCCDB-D44B-481B-B306-91937B68C346}" type="pres">
      <dgm:prSet presAssocID="{0CED22A7-2B1C-445A-A254-2C7E9EA245C5}" presName="node" presStyleLbl="node1" presStyleIdx="2" presStyleCnt="4">
        <dgm:presLayoutVars>
          <dgm:bulletEnabled val="1"/>
        </dgm:presLayoutVars>
      </dgm:prSet>
      <dgm:spPr/>
      <dgm:t>
        <a:bodyPr/>
        <a:lstStyle/>
        <a:p>
          <a:endParaRPr lang="en-US"/>
        </a:p>
      </dgm:t>
    </dgm:pt>
    <dgm:pt modelId="{2F93A1EC-ABFD-4636-AA8D-8408723D2BCC}" type="pres">
      <dgm:prSet presAssocID="{8FE026D8-1123-4671-ABEC-C0203A89C3BA}" presName="sibTrans" presStyleCnt="0"/>
      <dgm:spPr/>
    </dgm:pt>
    <dgm:pt modelId="{88ED862A-F8AF-4BF8-B09E-FBB4F4748BF8}" type="pres">
      <dgm:prSet presAssocID="{EAF954D0-4FAE-482A-9357-21AC557DC75B}" presName="node" presStyleLbl="node1" presStyleIdx="3" presStyleCnt="4">
        <dgm:presLayoutVars>
          <dgm:bulletEnabled val="1"/>
        </dgm:presLayoutVars>
      </dgm:prSet>
      <dgm:spPr/>
      <dgm:t>
        <a:bodyPr/>
        <a:lstStyle/>
        <a:p>
          <a:endParaRPr lang="en-US"/>
        </a:p>
      </dgm:t>
    </dgm:pt>
  </dgm:ptLst>
  <dgm:cxnLst>
    <dgm:cxn modelId="{126E116C-0392-4BA6-8C66-AC89FA92B4E0}" type="presOf" srcId="{31EB1AF9-CFA2-4D53-8189-AFE2DF3B5EE9}" destId="{C421D2B7-5222-4CCC-8BDE-1666FAF98554}" srcOrd="0" destOrd="0" presId="urn:microsoft.com/office/officeart/2005/8/layout/default#1"/>
    <dgm:cxn modelId="{2DC59E9F-110F-45CB-80E4-3D92BF4EBFEC}" type="presOf" srcId="{EAF954D0-4FAE-482A-9357-21AC557DC75B}" destId="{88ED862A-F8AF-4BF8-B09E-FBB4F4748BF8}" srcOrd="0" destOrd="0" presId="urn:microsoft.com/office/officeart/2005/8/layout/default#1"/>
    <dgm:cxn modelId="{403B9797-0303-4D36-9D7B-3E41E9BE21F2}" srcId="{31EB1AF9-CFA2-4D53-8189-AFE2DF3B5EE9}" destId="{EAF954D0-4FAE-482A-9357-21AC557DC75B}" srcOrd="3" destOrd="0" parTransId="{C19B568E-9784-4FEF-8471-B33672E86D37}" sibTransId="{6AC54018-FED5-45B6-BFC5-F7CC01637788}"/>
    <dgm:cxn modelId="{4EE4FC09-0C99-45C0-8E8E-57B6CCDF8B1B}" srcId="{31EB1AF9-CFA2-4D53-8189-AFE2DF3B5EE9}" destId="{278BD7D3-A1D1-42CF-8899-6249E1AE6C53}" srcOrd="0" destOrd="0" parTransId="{5AD4AFE8-284C-4D52-9407-F662E9FF68C0}" sibTransId="{2C693760-E3EC-4FF9-85CF-DFCFF62B3C1D}"/>
    <dgm:cxn modelId="{0FB6106C-E402-4F93-85BF-D32C4081BF74}" type="presOf" srcId="{156D1DDE-1398-4F1D-A153-74D4F884E154}" destId="{93A16DF2-ED3F-494E-B9A6-330FDB1AB2A5}" srcOrd="0" destOrd="0" presId="urn:microsoft.com/office/officeart/2005/8/layout/default#1"/>
    <dgm:cxn modelId="{FD870496-2EFB-4B09-9B4B-06E3C54C3ECF}" type="presOf" srcId="{0CED22A7-2B1C-445A-A254-2C7E9EA245C5}" destId="{E22BCCDB-D44B-481B-B306-91937B68C346}" srcOrd="0" destOrd="0" presId="urn:microsoft.com/office/officeart/2005/8/layout/default#1"/>
    <dgm:cxn modelId="{60D92461-F392-4809-8772-92431F6DCC1D}" srcId="{31EB1AF9-CFA2-4D53-8189-AFE2DF3B5EE9}" destId="{0CED22A7-2B1C-445A-A254-2C7E9EA245C5}" srcOrd="2" destOrd="0" parTransId="{D6286239-8D9E-4FDA-8C61-DBE1FD45C54E}" sibTransId="{8FE026D8-1123-4671-ABEC-C0203A89C3BA}"/>
    <dgm:cxn modelId="{FF84573E-5C51-4854-A010-A57DFC25AE62}" type="presOf" srcId="{278BD7D3-A1D1-42CF-8899-6249E1AE6C53}" destId="{3C625F84-0501-40E3-8324-8BD3C7FFBB8B}" srcOrd="0" destOrd="0" presId="urn:microsoft.com/office/officeart/2005/8/layout/default#1"/>
    <dgm:cxn modelId="{BC39C3A3-09C8-436A-81F9-C9EBB353D014}" srcId="{31EB1AF9-CFA2-4D53-8189-AFE2DF3B5EE9}" destId="{156D1DDE-1398-4F1D-A153-74D4F884E154}" srcOrd="1" destOrd="0" parTransId="{75A55C90-D738-4CCA-9881-5A0EC6CEDB9E}" sibTransId="{E50572AE-4C54-4B16-9649-273DF26D5DD2}"/>
    <dgm:cxn modelId="{FAB256D3-9B08-494C-B1BD-1F30FB22FDC7}" type="presParOf" srcId="{C421D2B7-5222-4CCC-8BDE-1666FAF98554}" destId="{3C625F84-0501-40E3-8324-8BD3C7FFBB8B}" srcOrd="0" destOrd="0" presId="urn:microsoft.com/office/officeart/2005/8/layout/default#1"/>
    <dgm:cxn modelId="{3300DC4C-4770-4ADE-B945-2C494E48F77F}" type="presParOf" srcId="{C421D2B7-5222-4CCC-8BDE-1666FAF98554}" destId="{5EEDA438-B067-4984-8752-5C26577C9279}" srcOrd="1" destOrd="0" presId="urn:microsoft.com/office/officeart/2005/8/layout/default#1"/>
    <dgm:cxn modelId="{5311F531-0D17-4D42-81EA-A04737839210}" type="presParOf" srcId="{C421D2B7-5222-4CCC-8BDE-1666FAF98554}" destId="{93A16DF2-ED3F-494E-B9A6-330FDB1AB2A5}" srcOrd="2" destOrd="0" presId="urn:microsoft.com/office/officeart/2005/8/layout/default#1"/>
    <dgm:cxn modelId="{BA4A3036-FBFE-4100-9D30-32AED72A8415}" type="presParOf" srcId="{C421D2B7-5222-4CCC-8BDE-1666FAF98554}" destId="{54536087-873C-42E8-B32E-360104CB106F}" srcOrd="3" destOrd="0" presId="urn:microsoft.com/office/officeart/2005/8/layout/default#1"/>
    <dgm:cxn modelId="{0C1C21DB-1E78-45E1-AAF1-D43BCC5013C0}" type="presParOf" srcId="{C421D2B7-5222-4CCC-8BDE-1666FAF98554}" destId="{E22BCCDB-D44B-481B-B306-91937B68C346}" srcOrd="4" destOrd="0" presId="urn:microsoft.com/office/officeart/2005/8/layout/default#1"/>
    <dgm:cxn modelId="{904A287D-EB84-4DED-9BE7-4785FADE4CA8}" type="presParOf" srcId="{C421D2B7-5222-4CCC-8BDE-1666FAF98554}" destId="{2F93A1EC-ABFD-4636-AA8D-8408723D2BCC}" srcOrd="5" destOrd="0" presId="urn:microsoft.com/office/officeart/2005/8/layout/default#1"/>
    <dgm:cxn modelId="{7DEE1BA4-8FB0-4361-AAD1-7D155F21B083}" type="presParOf" srcId="{C421D2B7-5222-4CCC-8BDE-1666FAF98554}" destId="{88ED862A-F8AF-4BF8-B09E-FBB4F4748BF8}" srcOrd="6"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092C02-6488-4875-8C60-48A9D8911632}" type="doc">
      <dgm:prSet loTypeId="urn:microsoft.com/office/officeart/2005/8/layout/radial3" loCatId="cycle" qsTypeId="urn:microsoft.com/office/officeart/2005/8/quickstyle/simple1" qsCatId="simple" csTypeId="urn:microsoft.com/office/officeart/2005/8/colors/accent2_2" csCatId="accent2" phldr="1"/>
      <dgm:spPr/>
      <dgm:t>
        <a:bodyPr/>
        <a:lstStyle/>
        <a:p>
          <a:endParaRPr lang="en-US"/>
        </a:p>
      </dgm:t>
    </dgm:pt>
    <dgm:pt modelId="{A3234986-FA47-4FB6-B5D0-AE3953B92D35}">
      <dgm:prSet phldrT="[Text]" custT="1"/>
      <dgm:spPr>
        <a:solidFill>
          <a:srgbClr val="8001FF"/>
        </a:solidFill>
      </dgm:spPr>
      <dgm:t>
        <a:bodyPr/>
        <a:lstStyle/>
        <a:p>
          <a:r>
            <a:rPr lang="en-US" sz="1400" b="1" dirty="0" smtClean="0">
              <a:solidFill>
                <a:srgbClr val="FFFF00"/>
              </a:solidFill>
            </a:rPr>
            <a:t>Adaptive Sports and Recreation</a:t>
          </a:r>
          <a:endParaRPr lang="en-US" sz="1400" b="1" dirty="0">
            <a:solidFill>
              <a:srgbClr val="FFFF00"/>
            </a:solidFill>
          </a:endParaRPr>
        </a:p>
      </dgm:t>
    </dgm:pt>
    <dgm:pt modelId="{57E4B9AA-2E46-4A60-926A-0081C03C63D6}" type="sibTrans" cxnId="{241C594F-611E-40A9-B204-6D893074D291}">
      <dgm:prSet/>
      <dgm:spPr/>
      <dgm:t>
        <a:bodyPr/>
        <a:lstStyle/>
        <a:p>
          <a:endParaRPr lang="en-US"/>
        </a:p>
      </dgm:t>
    </dgm:pt>
    <dgm:pt modelId="{AD9E3B31-EDBD-4FA2-8FCE-A9E0257C0A0B}" type="parTrans" cxnId="{241C594F-611E-40A9-B204-6D893074D291}">
      <dgm:prSet/>
      <dgm:spPr/>
      <dgm:t>
        <a:bodyPr/>
        <a:lstStyle/>
        <a:p>
          <a:endParaRPr lang="en-US"/>
        </a:p>
      </dgm:t>
    </dgm:pt>
    <dgm:pt modelId="{98193ADF-1F03-4BA3-995B-767000421B14}">
      <dgm:prSet phldrT="[Text]" custT="1"/>
      <dgm:spPr>
        <a:solidFill>
          <a:schemeClr val="accent2"/>
        </a:solidFill>
      </dgm:spPr>
      <dgm:t>
        <a:bodyPr/>
        <a:lstStyle/>
        <a:p>
          <a:endParaRPr lang="en-US" sz="1200" b="1" dirty="0" smtClean="0">
            <a:solidFill>
              <a:srgbClr val="FFFF00"/>
            </a:solidFill>
          </a:endParaRPr>
        </a:p>
        <a:p>
          <a:r>
            <a:rPr lang="en-US" sz="1200" b="1" dirty="0" smtClean="0">
              <a:solidFill>
                <a:srgbClr val="FFFF00"/>
              </a:solidFill>
            </a:rPr>
            <a:t>Vocational Rehabilitation Community Engagement</a:t>
          </a:r>
        </a:p>
        <a:p>
          <a:endParaRPr lang="en-US" sz="1200" dirty="0"/>
        </a:p>
      </dgm:t>
    </dgm:pt>
    <dgm:pt modelId="{4BA7EA1F-6FFB-4E3B-A8E6-1C8B03885932}" type="sibTrans" cxnId="{0EF7F80F-A432-4E1B-820A-DD321600AF5C}">
      <dgm:prSet/>
      <dgm:spPr/>
      <dgm:t>
        <a:bodyPr/>
        <a:lstStyle/>
        <a:p>
          <a:endParaRPr lang="en-US"/>
        </a:p>
      </dgm:t>
    </dgm:pt>
    <dgm:pt modelId="{F4657BBC-8A84-4DBD-AD2F-CDD3A4D24768}" type="parTrans" cxnId="{0EF7F80F-A432-4E1B-820A-DD321600AF5C}">
      <dgm:prSet/>
      <dgm:spPr/>
      <dgm:t>
        <a:bodyPr/>
        <a:lstStyle/>
        <a:p>
          <a:endParaRPr lang="en-US"/>
        </a:p>
      </dgm:t>
    </dgm:pt>
    <dgm:pt modelId="{058B23AC-12E3-4F81-8264-32CFCBC6CD9F}">
      <dgm:prSet phldrT="[Text]" custT="1"/>
      <dgm:spPr>
        <a:solidFill>
          <a:schemeClr val="bg2">
            <a:lumMod val="75000"/>
          </a:schemeClr>
        </a:solidFill>
      </dgm:spPr>
      <dgm:t>
        <a:bodyPr/>
        <a:lstStyle/>
        <a:p>
          <a:r>
            <a:rPr lang="en-US" sz="1400" b="1" dirty="0" smtClean="0">
              <a:solidFill>
                <a:srgbClr val="FFFF00"/>
              </a:solidFill>
            </a:rPr>
            <a:t>Inclusive Design</a:t>
          </a:r>
          <a:endParaRPr lang="en-US" sz="1400" b="1" dirty="0">
            <a:solidFill>
              <a:srgbClr val="FFFF00"/>
            </a:solidFill>
          </a:endParaRPr>
        </a:p>
      </dgm:t>
    </dgm:pt>
    <dgm:pt modelId="{17527746-25E2-4397-B97C-201B9A24A218}" type="sibTrans" cxnId="{8F79EDEF-BA80-4439-A49E-962F0DE5373A}">
      <dgm:prSet/>
      <dgm:spPr/>
      <dgm:t>
        <a:bodyPr/>
        <a:lstStyle/>
        <a:p>
          <a:endParaRPr lang="en-US"/>
        </a:p>
      </dgm:t>
    </dgm:pt>
    <dgm:pt modelId="{6213D9B8-ED84-44BC-B0EA-C50451AC4C00}" type="parTrans" cxnId="{8F79EDEF-BA80-4439-A49E-962F0DE5373A}">
      <dgm:prSet/>
      <dgm:spPr/>
      <dgm:t>
        <a:bodyPr/>
        <a:lstStyle/>
        <a:p>
          <a:endParaRPr lang="en-US"/>
        </a:p>
      </dgm:t>
    </dgm:pt>
    <dgm:pt modelId="{71CD3905-BEA8-41C4-942D-0162943CFEFD}">
      <dgm:prSet phldrT="[Text]" custT="1"/>
      <dgm:spPr>
        <a:solidFill>
          <a:schemeClr val="accent6"/>
        </a:solidFill>
      </dgm:spPr>
      <dgm:t>
        <a:bodyPr/>
        <a:lstStyle/>
        <a:p>
          <a:r>
            <a:rPr lang="en-US" sz="1400" b="1" dirty="0" smtClean="0">
              <a:solidFill>
                <a:srgbClr val="FFFF00"/>
              </a:solidFill>
            </a:rPr>
            <a:t>Therapy Wellness</a:t>
          </a:r>
          <a:endParaRPr lang="en-US" sz="1400" b="1" dirty="0">
            <a:solidFill>
              <a:srgbClr val="FFFF00"/>
            </a:solidFill>
          </a:endParaRPr>
        </a:p>
      </dgm:t>
    </dgm:pt>
    <dgm:pt modelId="{D4052292-4DD7-44F8-91D8-26F878DB2479}" type="sibTrans" cxnId="{18074158-2E09-40BB-8011-8C44B1728AD5}">
      <dgm:prSet/>
      <dgm:spPr/>
      <dgm:t>
        <a:bodyPr/>
        <a:lstStyle/>
        <a:p>
          <a:endParaRPr lang="en-US"/>
        </a:p>
      </dgm:t>
    </dgm:pt>
    <dgm:pt modelId="{C6F8EFC2-030B-438B-A895-9E6CB825D8E6}" type="parTrans" cxnId="{18074158-2E09-40BB-8011-8C44B1728AD5}">
      <dgm:prSet/>
      <dgm:spPr/>
      <dgm:t>
        <a:bodyPr/>
        <a:lstStyle/>
        <a:p>
          <a:endParaRPr lang="en-US"/>
        </a:p>
      </dgm:t>
    </dgm:pt>
    <dgm:pt modelId="{C01CCA05-0AFF-48DB-B181-9BC0BE145CEC}">
      <dgm:prSet phldrT="[Text]" custT="1"/>
      <dgm:spPr>
        <a:solidFill>
          <a:srgbClr val="C00000"/>
        </a:solidFill>
      </dgm:spPr>
      <dgm:t>
        <a:bodyPr/>
        <a:lstStyle/>
        <a:p>
          <a:r>
            <a:rPr lang="en-US" sz="1400" b="1" dirty="0" smtClean="0">
              <a:solidFill>
                <a:srgbClr val="FFFF00"/>
              </a:solidFill>
            </a:rPr>
            <a:t>PsychologyMental Health</a:t>
          </a:r>
          <a:endParaRPr lang="en-US" sz="1400" b="1" dirty="0">
            <a:solidFill>
              <a:srgbClr val="FFFF00"/>
            </a:solidFill>
          </a:endParaRPr>
        </a:p>
      </dgm:t>
    </dgm:pt>
    <dgm:pt modelId="{BBC35AF7-1789-4090-A1CF-2113BBF47AF3}" type="sibTrans" cxnId="{9000D192-AD40-4A3E-9B5A-2386A0D490E6}">
      <dgm:prSet/>
      <dgm:spPr/>
      <dgm:t>
        <a:bodyPr/>
        <a:lstStyle/>
        <a:p>
          <a:endParaRPr lang="en-US"/>
        </a:p>
      </dgm:t>
    </dgm:pt>
    <dgm:pt modelId="{B034CAA3-1423-486E-AF36-56A11AD5D09C}" type="parTrans" cxnId="{9000D192-AD40-4A3E-9B5A-2386A0D490E6}">
      <dgm:prSet/>
      <dgm:spPr/>
      <dgm:t>
        <a:bodyPr/>
        <a:lstStyle/>
        <a:p>
          <a:endParaRPr lang="en-US"/>
        </a:p>
      </dgm:t>
    </dgm:pt>
    <dgm:pt modelId="{38827783-0049-4EC0-B578-95AB87A24690}">
      <dgm:prSet phldrT="[Text]" custT="1"/>
      <dgm:spPr>
        <a:solidFill>
          <a:srgbClr val="00B050"/>
        </a:solidFill>
      </dgm:spPr>
      <dgm:t>
        <a:bodyPr/>
        <a:lstStyle/>
        <a:p>
          <a:r>
            <a:rPr lang="en-US" sz="1400" b="1" dirty="0" smtClean="0">
              <a:solidFill>
                <a:srgbClr val="FFFF00"/>
              </a:solidFill>
            </a:rPr>
            <a:t>Assistive Technology</a:t>
          </a:r>
          <a:endParaRPr lang="en-US" sz="1400" b="1" dirty="0">
            <a:solidFill>
              <a:srgbClr val="FFFF00"/>
            </a:solidFill>
          </a:endParaRPr>
        </a:p>
      </dgm:t>
    </dgm:pt>
    <dgm:pt modelId="{1DF6C1E6-3EB0-46C6-8A5C-F6D128F20159}" type="sibTrans" cxnId="{7D6D444F-D692-49B0-9512-003F4E8CAC78}">
      <dgm:prSet/>
      <dgm:spPr/>
      <dgm:t>
        <a:bodyPr/>
        <a:lstStyle/>
        <a:p>
          <a:endParaRPr lang="en-US"/>
        </a:p>
      </dgm:t>
    </dgm:pt>
    <dgm:pt modelId="{3B5E4B33-6D09-4EB6-8C6B-B3861CAB5EFF}" type="parTrans" cxnId="{7D6D444F-D692-49B0-9512-003F4E8CAC78}">
      <dgm:prSet/>
      <dgm:spPr/>
      <dgm:t>
        <a:bodyPr/>
        <a:lstStyle/>
        <a:p>
          <a:endParaRPr lang="en-US"/>
        </a:p>
      </dgm:t>
    </dgm:pt>
    <dgm:pt modelId="{0D1156F1-DC53-4CDF-9FDA-644295E39ED1}">
      <dgm:prSet phldrT="[Text]"/>
      <dgm:spPr>
        <a:noFill/>
      </dgm:spPr>
      <dgm:t>
        <a:bodyPr/>
        <a:lstStyle/>
        <a:p>
          <a:endParaRPr lang="en-US" dirty="0"/>
        </a:p>
      </dgm:t>
    </dgm:pt>
    <dgm:pt modelId="{A8575BBF-EB09-4090-9564-C12171D2C5A2}" type="sibTrans" cxnId="{92234C09-2AE0-4C5C-BD55-6A91FF1B4580}">
      <dgm:prSet/>
      <dgm:spPr/>
      <dgm:t>
        <a:bodyPr/>
        <a:lstStyle/>
        <a:p>
          <a:endParaRPr lang="en-US"/>
        </a:p>
      </dgm:t>
    </dgm:pt>
    <dgm:pt modelId="{651B71F1-B665-4C64-84D6-640B30E628D3}" type="parTrans" cxnId="{92234C09-2AE0-4C5C-BD55-6A91FF1B4580}">
      <dgm:prSet/>
      <dgm:spPr/>
      <dgm:t>
        <a:bodyPr/>
        <a:lstStyle/>
        <a:p>
          <a:endParaRPr lang="en-US"/>
        </a:p>
      </dgm:t>
    </dgm:pt>
    <dgm:pt modelId="{6640F452-6388-46C4-A78A-094BBB6A0EC3}">
      <dgm:prSet phldrT="[Text]"/>
      <dgm:spPr>
        <a:solidFill>
          <a:schemeClr val="bg1"/>
        </a:solidFill>
      </dgm:spPr>
      <dgm:t>
        <a:bodyPr/>
        <a:lstStyle/>
        <a:p>
          <a:endParaRPr lang="en-US" b="1" dirty="0">
            <a:solidFill>
              <a:srgbClr val="FFFF00"/>
            </a:solidFill>
          </a:endParaRPr>
        </a:p>
      </dgm:t>
    </dgm:pt>
    <dgm:pt modelId="{79A70FD4-98EA-4E62-88D7-FAFABB74A8CE}" type="sibTrans" cxnId="{C47EAA80-C41B-4B13-9C26-C145295BC59D}">
      <dgm:prSet/>
      <dgm:spPr/>
      <dgm:t>
        <a:bodyPr/>
        <a:lstStyle/>
        <a:p>
          <a:endParaRPr lang="en-US"/>
        </a:p>
      </dgm:t>
    </dgm:pt>
    <dgm:pt modelId="{FA2ED856-EDE5-4167-AD0C-41C94467EDFD}" type="parTrans" cxnId="{C47EAA80-C41B-4B13-9C26-C145295BC59D}">
      <dgm:prSet/>
      <dgm:spPr/>
      <dgm:t>
        <a:bodyPr/>
        <a:lstStyle/>
        <a:p>
          <a:endParaRPr lang="en-US"/>
        </a:p>
      </dgm:t>
    </dgm:pt>
    <dgm:pt modelId="{006FE24B-CAAB-4E0D-9B36-C00884CFA5C0}" type="pres">
      <dgm:prSet presAssocID="{2B092C02-6488-4875-8C60-48A9D8911632}" presName="composite" presStyleCnt="0">
        <dgm:presLayoutVars>
          <dgm:chMax val="1"/>
          <dgm:dir/>
          <dgm:resizeHandles val="exact"/>
        </dgm:presLayoutVars>
      </dgm:prSet>
      <dgm:spPr/>
      <dgm:t>
        <a:bodyPr/>
        <a:lstStyle/>
        <a:p>
          <a:endParaRPr lang="en-US"/>
        </a:p>
      </dgm:t>
    </dgm:pt>
    <dgm:pt modelId="{80AFF7AD-88F3-4D1B-A14C-5B6FB87B482C}" type="pres">
      <dgm:prSet presAssocID="{2B092C02-6488-4875-8C60-48A9D8911632}" presName="radial" presStyleCnt="0">
        <dgm:presLayoutVars>
          <dgm:animLvl val="ctr"/>
        </dgm:presLayoutVars>
      </dgm:prSet>
      <dgm:spPr/>
    </dgm:pt>
    <dgm:pt modelId="{60F05D8B-AB65-4936-978F-38E2FAE3D79B}" type="pres">
      <dgm:prSet presAssocID="{0D1156F1-DC53-4CDF-9FDA-644295E39ED1}" presName="centerShape" presStyleLbl="vennNode1" presStyleIdx="0" presStyleCnt="8" custLinFactNeighborX="2153" custLinFactNeighborY="-19435"/>
      <dgm:spPr/>
      <dgm:t>
        <a:bodyPr/>
        <a:lstStyle/>
        <a:p>
          <a:endParaRPr lang="en-US"/>
        </a:p>
      </dgm:t>
    </dgm:pt>
    <dgm:pt modelId="{D19A7219-489C-4D28-9B0A-FA14141D3533}" type="pres">
      <dgm:prSet presAssocID="{38827783-0049-4EC0-B578-95AB87A24690}" presName="node" presStyleLbl="vennNode1" presStyleIdx="1" presStyleCnt="8" custScaleX="92714" custScaleY="92714" custRadScaleRad="110383" custRadScaleInc="-176927">
        <dgm:presLayoutVars>
          <dgm:bulletEnabled val="1"/>
        </dgm:presLayoutVars>
      </dgm:prSet>
      <dgm:spPr/>
      <dgm:t>
        <a:bodyPr/>
        <a:lstStyle/>
        <a:p>
          <a:endParaRPr lang="en-US"/>
        </a:p>
      </dgm:t>
    </dgm:pt>
    <dgm:pt modelId="{2F22AC92-0E4F-4FE7-B5D9-F199FF8B2440}" type="pres">
      <dgm:prSet presAssocID="{6640F452-6388-46C4-A78A-094BBB6A0EC3}" presName="node" presStyleLbl="vennNode1" presStyleIdx="2" presStyleCnt="8" custScaleX="98026" custScaleY="98026" custRadScaleRad="201227" custRadScaleInc="15211">
        <dgm:presLayoutVars>
          <dgm:bulletEnabled val="1"/>
        </dgm:presLayoutVars>
      </dgm:prSet>
      <dgm:spPr/>
      <dgm:t>
        <a:bodyPr/>
        <a:lstStyle/>
        <a:p>
          <a:endParaRPr lang="en-US"/>
        </a:p>
      </dgm:t>
    </dgm:pt>
    <dgm:pt modelId="{DDF870E8-37BC-4136-82FA-A5A8C3280CE3}" type="pres">
      <dgm:prSet presAssocID="{C01CCA05-0AFF-48DB-B181-9BC0BE145CEC}" presName="node" presStyleLbl="vennNode1" presStyleIdx="3" presStyleCnt="8" custScaleX="86304" custScaleY="86304" custRadScaleRad="36971" custRadScaleInc="-183767">
        <dgm:presLayoutVars>
          <dgm:bulletEnabled val="1"/>
        </dgm:presLayoutVars>
      </dgm:prSet>
      <dgm:spPr/>
      <dgm:t>
        <a:bodyPr/>
        <a:lstStyle/>
        <a:p>
          <a:endParaRPr lang="en-US"/>
        </a:p>
      </dgm:t>
    </dgm:pt>
    <dgm:pt modelId="{E803E2A4-73A0-4154-A19F-0DED83CCD028}" type="pres">
      <dgm:prSet presAssocID="{71CD3905-BEA8-41C4-942D-0162943CFEFD}" presName="node" presStyleLbl="vennNode1" presStyleIdx="4" presStyleCnt="8" custScaleX="81151" custScaleY="81151" custRadScaleRad="144547" custRadScaleInc="-194567">
        <dgm:presLayoutVars>
          <dgm:bulletEnabled val="1"/>
        </dgm:presLayoutVars>
      </dgm:prSet>
      <dgm:spPr/>
      <dgm:t>
        <a:bodyPr/>
        <a:lstStyle/>
        <a:p>
          <a:endParaRPr lang="en-US"/>
        </a:p>
      </dgm:t>
    </dgm:pt>
    <dgm:pt modelId="{9FD7F814-EC3B-4E59-A6A6-9B26418FC8C3}" type="pres">
      <dgm:prSet presAssocID="{058B23AC-12E3-4F81-8264-32CFCBC6CD9F}" presName="node" presStyleLbl="vennNode1" presStyleIdx="5" presStyleCnt="8" custScaleX="86722" custScaleY="86722" custRadScaleRad="85915" custRadScaleInc="-309398">
        <dgm:presLayoutVars>
          <dgm:bulletEnabled val="1"/>
        </dgm:presLayoutVars>
      </dgm:prSet>
      <dgm:spPr/>
      <dgm:t>
        <a:bodyPr/>
        <a:lstStyle/>
        <a:p>
          <a:endParaRPr lang="en-US"/>
        </a:p>
      </dgm:t>
    </dgm:pt>
    <dgm:pt modelId="{B0D0E00D-29D9-429E-916E-E2D7ED3FBCE4}" type="pres">
      <dgm:prSet presAssocID="{98193ADF-1F03-4BA3-995B-767000421B14}" presName="node" presStyleLbl="vennNode1" presStyleIdx="6" presStyleCnt="8" custScaleX="87122" custScaleY="87122" custRadScaleRad="50534" custRadScaleInc="58912">
        <dgm:presLayoutVars>
          <dgm:bulletEnabled val="1"/>
        </dgm:presLayoutVars>
      </dgm:prSet>
      <dgm:spPr/>
      <dgm:t>
        <a:bodyPr/>
        <a:lstStyle/>
        <a:p>
          <a:endParaRPr lang="en-US"/>
        </a:p>
      </dgm:t>
    </dgm:pt>
    <dgm:pt modelId="{3248F521-946F-4710-B7DE-4A39395F9094}" type="pres">
      <dgm:prSet presAssocID="{A3234986-FA47-4FB6-B5D0-AE3953B92D35}" presName="node" presStyleLbl="vennNode1" presStyleIdx="7" presStyleCnt="8" custScaleX="86108" custScaleY="86108" custRadScaleRad="174631" custRadScaleInc="-90858">
        <dgm:presLayoutVars>
          <dgm:bulletEnabled val="1"/>
        </dgm:presLayoutVars>
      </dgm:prSet>
      <dgm:spPr/>
      <dgm:t>
        <a:bodyPr/>
        <a:lstStyle/>
        <a:p>
          <a:endParaRPr lang="en-US"/>
        </a:p>
      </dgm:t>
    </dgm:pt>
  </dgm:ptLst>
  <dgm:cxnLst>
    <dgm:cxn modelId="{241C594F-611E-40A9-B204-6D893074D291}" srcId="{0D1156F1-DC53-4CDF-9FDA-644295E39ED1}" destId="{A3234986-FA47-4FB6-B5D0-AE3953B92D35}" srcOrd="6" destOrd="0" parTransId="{AD9E3B31-EDBD-4FA2-8FCE-A9E0257C0A0B}" sibTransId="{57E4B9AA-2E46-4A60-926A-0081C03C63D6}"/>
    <dgm:cxn modelId="{4C75E8D3-D35B-4BDE-9C08-92807F3F873F}" type="presOf" srcId="{98193ADF-1F03-4BA3-995B-767000421B14}" destId="{B0D0E00D-29D9-429E-916E-E2D7ED3FBCE4}" srcOrd="0" destOrd="0" presId="urn:microsoft.com/office/officeart/2005/8/layout/radial3"/>
    <dgm:cxn modelId="{31B4B2DD-DFB3-45EA-AF5A-496E1B3F7728}" type="presOf" srcId="{A3234986-FA47-4FB6-B5D0-AE3953B92D35}" destId="{3248F521-946F-4710-B7DE-4A39395F9094}" srcOrd="0" destOrd="0" presId="urn:microsoft.com/office/officeart/2005/8/layout/radial3"/>
    <dgm:cxn modelId="{0EF7F80F-A432-4E1B-820A-DD321600AF5C}" srcId="{0D1156F1-DC53-4CDF-9FDA-644295E39ED1}" destId="{98193ADF-1F03-4BA3-995B-767000421B14}" srcOrd="5" destOrd="0" parTransId="{F4657BBC-8A84-4DBD-AD2F-CDD3A4D24768}" sibTransId="{4BA7EA1F-6FFB-4E3B-A8E6-1C8B03885932}"/>
    <dgm:cxn modelId="{4D548022-691F-451E-B942-C16BC9AC6BF6}" type="presOf" srcId="{0D1156F1-DC53-4CDF-9FDA-644295E39ED1}" destId="{60F05D8B-AB65-4936-978F-38E2FAE3D79B}" srcOrd="0" destOrd="0" presId="urn:microsoft.com/office/officeart/2005/8/layout/radial3"/>
    <dgm:cxn modelId="{7D6D444F-D692-49B0-9512-003F4E8CAC78}" srcId="{0D1156F1-DC53-4CDF-9FDA-644295E39ED1}" destId="{38827783-0049-4EC0-B578-95AB87A24690}" srcOrd="0" destOrd="0" parTransId="{3B5E4B33-6D09-4EB6-8C6B-B3861CAB5EFF}" sibTransId="{1DF6C1E6-3EB0-46C6-8A5C-F6D128F20159}"/>
    <dgm:cxn modelId="{C47EAA80-C41B-4B13-9C26-C145295BC59D}" srcId="{0D1156F1-DC53-4CDF-9FDA-644295E39ED1}" destId="{6640F452-6388-46C4-A78A-094BBB6A0EC3}" srcOrd="1" destOrd="0" parTransId="{FA2ED856-EDE5-4167-AD0C-41C94467EDFD}" sibTransId="{79A70FD4-98EA-4E62-88D7-FAFABB74A8CE}"/>
    <dgm:cxn modelId="{18074158-2E09-40BB-8011-8C44B1728AD5}" srcId="{0D1156F1-DC53-4CDF-9FDA-644295E39ED1}" destId="{71CD3905-BEA8-41C4-942D-0162943CFEFD}" srcOrd="3" destOrd="0" parTransId="{C6F8EFC2-030B-438B-A895-9E6CB825D8E6}" sibTransId="{D4052292-4DD7-44F8-91D8-26F878DB2479}"/>
    <dgm:cxn modelId="{E28F8FBD-859D-4CAB-9FF0-44B7655DCBCD}" type="presOf" srcId="{058B23AC-12E3-4F81-8264-32CFCBC6CD9F}" destId="{9FD7F814-EC3B-4E59-A6A6-9B26418FC8C3}" srcOrd="0" destOrd="0" presId="urn:microsoft.com/office/officeart/2005/8/layout/radial3"/>
    <dgm:cxn modelId="{8F79EDEF-BA80-4439-A49E-962F0DE5373A}" srcId="{0D1156F1-DC53-4CDF-9FDA-644295E39ED1}" destId="{058B23AC-12E3-4F81-8264-32CFCBC6CD9F}" srcOrd="4" destOrd="0" parTransId="{6213D9B8-ED84-44BC-B0EA-C50451AC4C00}" sibTransId="{17527746-25E2-4397-B97C-201B9A24A218}"/>
    <dgm:cxn modelId="{8F8D7FAF-3D7B-437B-AC5C-20D288CC9380}" type="presOf" srcId="{38827783-0049-4EC0-B578-95AB87A24690}" destId="{D19A7219-489C-4D28-9B0A-FA14141D3533}" srcOrd="0" destOrd="0" presId="urn:microsoft.com/office/officeart/2005/8/layout/radial3"/>
    <dgm:cxn modelId="{790BB19A-F4EF-4AE7-ABBC-E51BE1CA18B8}" type="presOf" srcId="{C01CCA05-0AFF-48DB-B181-9BC0BE145CEC}" destId="{DDF870E8-37BC-4136-82FA-A5A8C3280CE3}" srcOrd="0" destOrd="0" presId="urn:microsoft.com/office/officeart/2005/8/layout/radial3"/>
    <dgm:cxn modelId="{92234C09-2AE0-4C5C-BD55-6A91FF1B4580}" srcId="{2B092C02-6488-4875-8C60-48A9D8911632}" destId="{0D1156F1-DC53-4CDF-9FDA-644295E39ED1}" srcOrd="0" destOrd="0" parTransId="{651B71F1-B665-4C64-84D6-640B30E628D3}" sibTransId="{A8575BBF-EB09-4090-9564-C12171D2C5A2}"/>
    <dgm:cxn modelId="{9000D192-AD40-4A3E-9B5A-2386A0D490E6}" srcId="{0D1156F1-DC53-4CDF-9FDA-644295E39ED1}" destId="{C01CCA05-0AFF-48DB-B181-9BC0BE145CEC}" srcOrd="2" destOrd="0" parTransId="{B034CAA3-1423-486E-AF36-56A11AD5D09C}" sibTransId="{BBC35AF7-1789-4090-A1CF-2113BBF47AF3}"/>
    <dgm:cxn modelId="{F60B1855-078E-41CC-98EE-2920A5F19DEF}" type="presOf" srcId="{6640F452-6388-46C4-A78A-094BBB6A0EC3}" destId="{2F22AC92-0E4F-4FE7-B5D9-F199FF8B2440}" srcOrd="0" destOrd="0" presId="urn:microsoft.com/office/officeart/2005/8/layout/radial3"/>
    <dgm:cxn modelId="{7275250C-52CC-4FA5-9FFD-304D6154A8B8}" type="presOf" srcId="{71CD3905-BEA8-41C4-942D-0162943CFEFD}" destId="{E803E2A4-73A0-4154-A19F-0DED83CCD028}" srcOrd="0" destOrd="0" presId="urn:microsoft.com/office/officeart/2005/8/layout/radial3"/>
    <dgm:cxn modelId="{8E97CDA7-9771-4C1E-AC61-5291EC909E7E}" type="presOf" srcId="{2B092C02-6488-4875-8C60-48A9D8911632}" destId="{006FE24B-CAAB-4E0D-9B36-C00884CFA5C0}" srcOrd="0" destOrd="0" presId="urn:microsoft.com/office/officeart/2005/8/layout/radial3"/>
    <dgm:cxn modelId="{AA878307-277F-409E-82DF-C7E453177174}" type="presParOf" srcId="{006FE24B-CAAB-4E0D-9B36-C00884CFA5C0}" destId="{80AFF7AD-88F3-4D1B-A14C-5B6FB87B482C}" srcOrd="0" destOrd="0" presId="urn:microsoft.com/office/officeart/2005/8/layout/radial3"/>
    <dgm:cxn modelId="{4569610E-4696-4180-A39D-8DA51A740122}" type="presParOf" srcId="{80AFF7AD-88F3-4D1B-A14C-5B6FB87B482C}" destId="{60F05D8B-AB65-4936-978F-38E2FAE3D79B}" srcOrd="0" destOrd="0" presId="urn:microsoft.com/office/officeart/2005/8/layout/radial3"/>
    <dgm:cxn modelId="{7B3F0F73-F61C-4DF5-9F72-543624ABBA97}" type="presParOf" srcId="{80AFF7AD-88F3-4D1B-A14C-5B6FB87B482C}" destId="{D19A7219-489C-4D28-9B0A-FA14141D3533}" srcOrd="1" destOrd="0" presId="urn:microsoft.com/office/officeart/2005/8/layout/radial3"/>
    <dgm:cxn modelId="{3753B842-2724-46E0-A12A-FBE1697801B1}" type="presParOf" srcId="{80AFF7AD-88F3-4D1B-A14C-5B6FB87B482C}" destId="{2F22AC92-0E4F-4FE7-B5D9-F199FF8B2440}" srcOrd="2" destOrd="0" presId="urn:microsoft.com/office/officeart/2005/8/layout/radial3"/>
    <dgm:cxn modelId="{51056A8D-6415-49FC-8776-90F765DE6A76}" type="presParOf" srcId="{80AFF7AD-88F3-4D1B-A14C-5B6FB87B482C}" destId="{DDF870E8-37BC-4136-82FA-A5A8C3280CE3}" srcOrd="3" destOrd="0" presId="urn:microsoft.com/office/officeart/2005/8/layout/radial3"/>
    <dgm:cxn modelId="{92B1537E-FC6E-469A-A9C1-44613FD340BE}" type="presParOf" srcId="{80AFF7AD-88F3-4D1B-A14C-5B6FB87B482C}" destId="{E803E2A4-73A0-4154-A19F-0DED83CCD028}" srcOrd="4" destOrd="0" presId="urn:microsoft.com/office/officeart/2005/8/layout/radial3"/>
    <dgm:cxn modelId="{F17CB5FE-C7B1-4A3A-BF47-C4F02D014307}" type="presParOf" srcId="{80AFF7AD-88F3-4D1B-A14C-5B6FB87B482C}" destId="{9FD7F814-EC3B-4E59-A6A6-9B26418FC8C3}" srcOrd="5" destOrd="0" presId="urn:microsoft.com/office/officeart/2005/8/layout/radial3"/>
    <dgm:cxn modelId="{938F7F9E-1B77-4E2E-870B-1F3A0773B5B9}" type="presParOf" srcId="{80AFF7AD-88F3-4D1B-A14C-5B6FB87B482C}" destId="{B0D0E00D-29D9-429E-916E-E2D7ED3FBCE4}" srcOrd="6" destOrd="0" presId="urn:microsoft.com/office/officeart/2005/8/layout/radial3"/>
    <dgm:cxn modelId="{8ABB16AF-5E8D-460B-8EDD-33681F149E32}" type="presParOf" srcId="{80AFF7AD-88F3-4D1B-A14C-5B6FB87B482C}" destId="{3248F521-946F-4710-B7DE-4A39395F9094}" srcOrd="7" destOrd="0" presId="urn:microsoft.com/office/officeart/2005/8/layout/radial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625F84-0501-40E3-8324-8BD3C7FFBB8B}">
      <dsp:nvSpPr>
        <dsp:cNvPr id="0" name=""/>
        <dsp:cNvSpPr/>
      </dsp:nvSpPr>
      <dsp:spPr>
        <a:xfrm>
          <a:off x="295077" y="1513"/>
          <a:ext cx="2227872" cy="1336723"/>
        </a:xfrm>
        <a:prstGeom prst="rect">
          <a:avLst/>
        </a:prstGeom>
        <a:solidFill>
          <a:srgbClr val="9ED3D7"/>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tx1"/>
              </a:solidFill>
            </a:rPr>
            <a:t>Marketplace Dynamics Subcommittee </a:t>
          </a:r>
          <a:endParaRPr lang="en-US" sz="2200" b="1" kern="1200" dirty="0">
            <a:solidFill>
              <a:schemeClr val="tx1"/>
            </a:solidFill>
          </a:endParaRPr>
        </a:p>
      </dsp:txBody>
      <dsp:txXfrm>
        <a:off x="295077" y="1513"/>
        <a:ext cx="2227872" cy="1336723"/>
      </dsp:txXfrm>
    </dsp:sp>
    <dsp:sp modelId="{93A16DF2-ED3F-494E-B9A6-330FDB1AB2A5}">
      <dsp:nvSpPr>
        <dsp:cNvPr id="0" name=""/>
        <dsp:cNvSpPr/>
      </dsp:nvSpPr>
      <dsp:spPr>
        <a:xfrm>
          <a:off x="2745736" y="1513"/>
          <a:ext cx="2227872" cy="1336723"/>
        </a:xfrm>
        <a:prstGeom prst="rect">
          <a:avLst/>
        </a:prstGeom>
        <a:solidFill>
          <a:srgbClr val="9ED3D7"/>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kern="1200" dirty="0" smtClean="0">
              <a:solidFill>
                <a:schemeClr val="tx1"/>
              </a:solidFill>
            </a:rPr>
            <a:t>Transition to Careers Subcommittee</a:t>
          </a:r>
          <a:endParaRPr lang="en-US" sz="2200" b="0" kern="1200" dirty="0">
            <a:solidFill>
              <a:schemeClr val="tx1"/>
            </a:solidFill>
          </a:endParaRPr>
        </a:p>
      </dsp:txBody>
      <dsp:txXfrm>
        <a:off x="2745736" y="1513"/>
        <a:ext cx="2227872" cy="1336723"/>
      </dsp:txXfrm>
    </dsp:sp>
    <dsp:sp modelId="{E22BCCDB-D44B-481B-B306-91937B68C346}">
      <dsp:nvSpPr>
        <dsp:cNvPr id="0" name=""/>
        <dsp:cNvSpPr/>
      </dsp:nvSpPr>
      <dsp:spPr>
        <a:xfrm>
          <a:off x="295077" y="1561024"/>
          <a:ext cx="2227872" cy="1336723"/>
        </a:xfrm>
        <a:prstGeom prst="rect">
          <a:avLst/>
        </a:prstGeom>
        <a:solidFill>
          <a:srgbClr val="9ED3D7"/>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kern="1200" dirty="0" smtClean="0">
              <a:solidFill>
                <a:schemeClr val="tx1"/>
              </a:solidFill>
            </a:rPr>
            <a:t>Capacity Building Subcommittee</a:t>
          </a:r>
          <a:endParaRPr lang="en-US" sz="2200" b="0" kern="1200" dirty="0">
            <a:solidFill>
              <a:schemeClr val="tx1"/>
            </a:solidFill>
          </a:endParaRPr>
        </a:p>
      </dsp:txBody>
      <dsp:txXfrm>
        <a:off x="295077" y="1561024"/>
        <a:ext cx="2227872" cy="1336723"/>
      </dsp:txXfrm>
    </dsp:sp>
    <dsp:sp modelId="{88ED862A-F8AF-4BF8-B09E-FBB4F4748BF8}">
      <dsp:nvSpPr>
        <dsp:cNvPr id="0" name=""/>
        <dsp:cNvSpPr/>
      </dsp:nvSpPr>
      <dsp:spPr>
        <a:xfrm>
          <a:off x="2745736" y="1561024"/>
          <a:ext cx="2227872" cy="1336723"/>
        </a:xfrm>
        <a:prstGeom prst="rect">
          <a:avLst/>
        </a:prstGeom>
        <a:solidFill>
          <a:srgbClr val="9ED3D7"/>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kern="1200" dirty="0" smtClean="0">
              <a:solidFill>
                <a:schemeClr val="tx1"/>
              </a:solidFill>
            </a:rPr>
            <a:t>Complexity and Needs Subcommittee</a:t>
          </a:r>
          <a:endParaRPr lang="en-US" sz="2200" b="0" kern="1200" dirty="0">
            <a:solidFill>
              <a:schemeClr val="tx1"/>
            </a:solidFill>
          </a:endParaRPr>
        </a:p>
      </dsp:txBody>
      <dsp:txXfrm>
        <a:off x="2745736" y="1561024"/>
        <a:ext cx="2227872" cy="13367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F05D8B-AB65-4936-978F-38E2FAE3D79B}">
      <dsp:nvSpPr>
        <dsp:cNvPr id="0" name=""/>
        <dsp:cNvSpPr/>
      </dsp:nvSpPr>
      <dsp:spPr>
        <a:xfrm>
          <a:off x="2670097" y="533397"/>
          <a:ext cx="3095900" cy="3095900"/>
        </a:xfrm>
        <a:prstGeom prst="ellips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3123481" y="986781"/>
        <a:ext cx="2189132" cy="2189132"/>
      </dsp:txXfrm>
    </dsp:sp>
    <dsp:sp modelId="{D19A7219-489C-4D28-9B0A-FA14141D3533}">
      <dsp:nvSpPr>
        <dsp:cNvPr id="0" name=""/>
        <dsp:cNvSpPr/>
      </dsp:nvSpPr>
      <dsp:spPr>
        <a:xfrm>
          <a:off x="1187198" y="2186394"/>
          <a:ext cx="1435166" cy="1435166"/>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FF00"/>
              </a:solidFill>
            </a:rPr>
            <a:t>Assistive Technology</a:t>
          </a:r>
          <a:endParaRPr lang="en-US" sz="1400" b="1" kern="1200" dirty="0">
            <a:solidFill>
              <a:srgbClr val="FFFF00"/>
            </a:solidFill>
          </a:endParaRPr>
        </a:p>
      </dsp:txBody>
      <dsp:txXfrm>
        <a:off x="1397373" y="2396569"/>
        <a:ext cx="1014816" cy="1014816"/>
      </dsp:txXfrm>
    </dsp:sp>
    <dsp:sp modelId="{2F22AC92-0E4F-4FE7-B5D9-F199FF8B2440}">
      <dsp:nvSpPr>
        <dsp:cNvPr id="0" name=""/>
        <dsp:cNvSpPr/>
      </dsp:nvSpPr>
      <dsp:spPr>
        <a:xfrm>
          <a:off x="6738643" y="31352"/>
          <a:ext cx="1517393" cy="1517393"/>
        </a:xfrm>
        <a:prstGeom prst="ellipse">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b="1" kern="1200" dirty="0">
            <a:solidFill>
              <a:srgbClr val="FFFF00"/>
            </a:solidFill>
          </a:endParaRPr>
        </a:p>
      </dsp:txBody>
      <dsp:txXfrm>
        <a:off x="6960860" y="253569"/>
        <a:ext cx="1072959" cy="1072959"/>
      </dsp:txXfrm>
    </dsp:sp>
    <dsp:sp modelId="{DDF870E8-37BC-4136-82FA-A5A8C3280CE3}">
      <dsp:nvSpPr>
        <dsp:cNvPr id="0" name=""/>
        <dsp:cNvSpPr/>
      </dsp:nvSpPr>
      <dsp:spPr>
        <a:xfrm>
          <a:off x="3571498" y="1459587"/>
          <a:ext cx="1335943" cy="1335943"/>
        </a:xfrm>
        <a:prstGeom prst="ellips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FF00"/>
              </a:solidFill>
            </a:rPr>
            <a:t>PsychologyMental Health</a:t>
          </a:r>
          <a:endParaRPr lang="en-US" sz="1400" b="1" kern="1200" dirty="0">
            <a:solidFill>
              <a:srgbClr val="FFFF00"/>
            </a:solidFill>
          </a:endParaRPr>
        </a:p>
      </dsp:txBody>
      <dsp:txXfrm>
        <a:off x="3767142" y="1655231"/>
        <a:ext cx="944655" cy="944655"/>
      </dsp:txXfrm>
    </dsp:sp>
    <dsp:sp modelId="{E803E2A4-73A0-4154-A19F-0DED83CCD028}">
      <dsp:nvSpPr>
        <dsp:cNvPr id="0" name=""/>
        <dsp:cNvSpPr/>
      </dsp:nvSpPr>
      <dsp:spPr>
        <a:xfrm>
          <a:off x="5868767" y="532623"/>
          <a:ext cx="1256177" cy="1256177"/>
        </a:xfrm>
        <a:prstGeom prst="ellipse">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FF00"/>
              </a:solidFill>
            </a:rPr>
            <a:t>Therapy Wellness</a:t>
          </a:r>
          <a:endParaRPr lang="en-US" sz="1400" b="1" kern="1200" dirty="0">
            <a:solidFill>
              <a:srgbClr val="FFFF00"/>
            </a:solidFill>
          </a:endParaRPr>
        </a:p>
      </dsp:txBody>
      <dsp:txXfrm>
        <a:off x="6052730" y="716586"/>
        <a:ext cx="888251" cy="888251"/>
      </dsp:txXfrm>
    </dsp:sp>
    <dsp:sp modelId="{9FD7F814-EC3B-4E59-A6A6-9B26418FC8C3}">
      <dsp:nvSpPr>
        <dsp:cNvPr id="0" name=""/>
        <dsp:cNvSpPr/>
      </dsp:nvSpPr>
      <dsp:spPr>
        <a:xfrm>
          <a:off x="4719140" y="1003331"/>
          <a:ext cx="1342413" cy="1342413"/>
        </a:xfrm>
        <a:prstGeom prst="ellipse">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FF00"/>
              </a:solidFill>
            </a:rPr>
            <a:t>Inclusive Design</a:t>
          </a:r>
          <a:endParaRPr lang="en-US" sz="1400" b="1" kern="1200" dirty="0">
            <a:solidFill>
              <a:srgbClr val="FFFF00"/>
            </a:solidFill>
          </a:endParaRPr>
        </a:p>
      </dsp:txBody>
      <dsp:txXfrm>
        <a:off x="4915732" y="1199923"/>
        <a:ext cx="949229" cy="949229"/>
      </dsp:txXfrm>
    </dsp:sp>
    <dsp:sp modelId="{B0D0E00D-29D9-429E-916E-E2D7ED3FBCE4}">
      <dsp:nvSpPr>
        <dsp:cNvPr id="0" name=""/>
        <dsp:cNvSpPr/>
      </dsp:nvSpPr>
      <dsp:spPr>
        <a:xfrm>
          <a:off x="2484332" y="1885629"/>
          <a:ext cx="1348605" cy="1348605"/>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n-US" sz="1200" b="1" kern="1200" dirty="0" smtClean="0">
            <a:solidFill>
              <a:srgbClr val="FFFF00"/>
            </a:solidFill>
          </a:endParaRPr>
        </a:p>
        <a:p>
          <a:pPr lvl="0" algn="ctr" defTabSz="533400">
            <a:lnSpc>
              <a:spcPct val="90000"/>
            </a:lnSpc>
            <a:spcBef>
              <a:spcPct val="0"/>
            </a:spcBef>
            <a:spcAft>
              <a:spcPct val="35000"/>
            </a:spcAft>
          </a:pPr>
          <a:r>
            <a:rPr lang="en-US" sz="1200" b="1" kern="1200" dirty="0" smtClean="0">
              <a:solidFill>
                <a:srgbClr val="FFFF00"/>
              </a:solidFill>
            </a:rPr>
            <a:t>Vocational Rehabilitation Community Engagement</a:t>
          </a:r>
        </a:p>
        <a:p>
          <a:pPr lvl="0" algn="ctr" defTabSz="533400">
            <a:lnSpc>
              <a:spcPct val="90000"/>
            </a:lnSpc>
            <a:spcBef>
              <a:spcPct val="0"/>
            </a:spcBef>
            <a:spcAft>
              <a:spcPct val="35000"/>
            </a:spcAft>
          </a:pPr>
          <a:endParaRPr lang="en-US" sz="1200" kern="1200" dirty="0"/>
        </a:p>
      </dsp:txBody>
      <dsp:txXfrm>
        <a:off x="2681831" y="2083128"/>
        <a:ext cx="953607" cy="953607"/>
      </dsp:txXfrm>
    </dsp:sp>
    <dsp:sp modelId="{3248F521-946F-4710-B7DE-4A39395F9094}">
      <dsp:nvSpPr>
        <dsp:cNvPr id="0" name=""/>
        <dsp:cNvSpPr/>
      </dsp:nvSpPr>
      <dsp:spPr>
        <a:xfrm>
          <a:off x="0" y="2698757"/>
          <a:ext cx="1332909" cy="1332909"/>
        </a:xfrm>
        <a:prstGeom prst="ellipse">
          <a:avLst/>
        </a:prstGeom>
        <a:solidFill>
          <a:srgbClr val="8001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FF00"/>
              </a:solidFill>
            </a:rPr>
            <a:t>Adaptive Sports and Recreation</a:t>
          </a:r>
          <a:endParaRPr lang="en-US" sz="1400" b="1" kern="1200" dirty="0">
            <a:solidFill>
              <a:srgbClr val="FFFF00"/>
            </a:solidFill>
          </a:endParaRPr>
        </a:p>
      </dsp:txBody>
      <dsp:txXfrm>
        <a:off x="195200" y="2893957"/>
        <a:ext cx="942509" cy="942509"/>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1F14DF2-02C7-4E7C-AFEF-34956881F7DC}" type="datetimeFigureOut">
              <a:rPr lang="en-US" smtClean="0"/>
              <a:t>7/28/2015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3107926-6F4A-49C9-A914-9F8E893D0448}" type="slidenum">
              <a:rPr lang="en-US" smtClean="0"/>
              <a:t>‹#›</a:t>
            </a:fld>
            <a:endParaRPr lang="en-US" dirty="0"/>
          </a:p>
        </p:txBody>
      </p:sp>
    </p:spTree>
    <p:extLst>
      <p:ext uri="{BB962C8B-B14F-4D97-AF65-F5344CB8AC3E}">
        <p14:creationId xmlns:p14="http://schemas.microsoft.com/office/powerpoint/2010/main" val="1086537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91F19856-F235-4B60-9B82-5530BEF31A62}" type="slidenum">
              <a:rPr lang="en-US" smtClean="0"/>
              <a:t>1</a:t>
            </a:fld>
            <a:endParaRPr lang="en-US" dirty="0"/>
          </a:p>
        </p:txBody>
      </p:sp>
    </p:spTree>
    <p:extLst>
      <p:ext uri="{BB962C8B-B14F-4D97-AF65-F5344CB8AC3E}">
        <p14:creationId xmlns:p14="http://schemas.microsoft.com/office/powerpoint/2010/main" val="1091562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8B33995-32E0-40BC-9333-124A174958F9}"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163634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3107926-6F4A-49C9-A914-9F8E893D0448}" type="slidenum">
              <a:rPr lang="en-US" smtClean="0"/>
              <a:t>11</a:t>
            </a:fld>
            <a:endParaRPr lang="en-US" dirty="0"/>
          </a:p>
        </p:txBody>
      </p:sp>
    </p:spTree>
    <p:extLst>
      <p:ext uri="{BB962C8B-B14F-4D97-AF65-F5344CB8AC3E}">
        <p14:creationId xmlns:p14="http://schemas.microsoft.com/office/powerpoint/2010/main" val="2851730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marL="171450" indent="-171450">
              <a:buFontTx/>
              <a:buChar char="-"/>
            </a:pPr>
            <a:endParaRPr lang="en-US" baseline="0"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53107926-6F4A-49C9-A914-9F8E893D0448}" type="slidenum">
              <a:rPr lang="en-US" smtClean="0"/>
              <a:t>12</a:t>
            </a:fld>
            <a:endParaRPr lang="en-US" dirty="0"/>
          </a:p>
        </p:txBody>
      </p:sp>
    </p:spTree>
    <p:extLst>
      <p:ext uri="{BB962C8B-B14F-4D97-AF65-F5344CB8AC3E}">
        <p14:creationId xmlns:p14="http://schemas.microsoft.com/office/powerpoint/2010/main" val="2615591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7926-6F4A-49C9-A914-9F8E893D0448}" type="slidenum">
              <a:rPr lang="en-US" smtClean="0"/>
              <a:t>13</a:t>
            </a:fld>
            <a:endParaRPr lang="en-US" dirty="0"/>
          </a:p>
        </p:txBody>
      </p:sp>
    </p:spTree>
    <p:extLst>
      <p:ext uri="{BB962C8B-B14F-4D97-AF65-F5344CB8AC3E}">
        <p14:creationId xmlns:p14="http://schemas.microsoft.com/office/powerpoint/2010/main" val="629317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7926-6F4A-49C9-A914-9F8E893D0448}" type="slidenum">
              <a:rPr lang="en-US" smtClean="0"/>
              <a:t>14</a:t>
            </a:fld>
            <a:endParaRPr lang="en-US" dirty="0"/>
          </a:p>
        </p:txBody>
      </p:sp>
    </p:spTree>
    <p:extLst>
      <p:ext uri="{BB962C8B-B14F-4D97-AF65-F5344CB8AC3E}">
        <p14:creationId xmlns:p14="http://schemas.microsoft.com/office/powerpoint/2010/main" val="897360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107926-6F4A-49C9-A914-9F8E893D0448}" type="slidenum">
              <a:rPr lang="en-US" smtClean="0"/>
              <a:t>15</a:t>
            </a:fld>
            <a:endParaRPr lang="en-US" dirty="0"/>
          </a:p>
        </p:txBody>
      </p:sp>
    </p:spTree>
    <p:extLst>
      <p:ext uri="{BB962C8B-B14F-4D97-AF65-F5344CB8AC3E}">
        <p14:creationId xmlns:p14="http://schemas.microsoft.com/office/powerpoint/2010/main" val="163728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107926-6F4A-49C9-A914-9F8E893D0448}" type="slidenum">
              <a:rPr lang="en-US" smtClean="0"/>
              <a:t>16</a:t>
            </a:fld>
            <a:endParaRPr lang="en-US" dirty="0"/>
          </a:p>
        </p:txBody>
      </p:sp>
    </p:spTree>
    <p:extLst>
      <p:ext uri="{BB962C8B-B14F-4D97-AF65-F5344CB8AC3E}">
        <p14:creationId xmlns:p14="http://schemas.microsoft.com/office/powerpoint/2010/main" val="2392222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107926-6F4A-49C9-A914-9F8E893D0448}" type="slidenum">
              <a:rPr lang="en-US" smtClean="0"/>
              <a:t>17</a:t>
            </a:fld>
            <a:endParaRPr lang="en-US" dirty="0"/>
          </a:p>
        </p:txBody>
      </p:sp>
    </p:spTree>
    <p:extLst>
      <p:ext uri="{BB962C8B-B14F-4D97-AF65-F5344CB8AC3E}">
        <p14:creationId xmlns:p14="http://schemas.microsoft.com/office/powerpoint/2010/main" val="3744443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107926-6F4A-49C9-A914-9F8E893D0448}" type="slidenum">
              <a:rPr lang="en-US" smtClean="0"/>
              <a:t>18</a:t>
            </a:fld>
            <a:endParaRPr lang="en-US" dirty="0"/>
          </a:p>
        </p:txBody>
      </p:sp>
    </p:spTree>
    <p:extLst>
      <p:ext uri="{BB962C8B-B14F-4D97-AF65-F5344CB8AC3E}">
        <p14:creationId xmlns:p14="http://schemas.microsoft.com/office/powerpoint/2010/main" val="931671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1E6F34A8-2E64-4B92-9016-E5CEB72D1090}"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536631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3107926-6F4A-49C9-A914-9F8E893D0448}" type="slidenum">
              <a:rPr lang="en-US" smtClean="0"/>
              <a:t>2</a:t>
            </a:fld>
            <a:endParaRPr lang="en-US" dirty="0"/>
          </a:p>
        </p:txBody>
      </p:sp>
    </p:spTree>
    <p:extLst>
      <p:ext uri="{BB962C8B-B14F-4D97-AF65-F5344CB8AC3E}">
        <p14:creationId xmlns:p14="http://schemas.microsoft.com/office/powerpoint/2010/main" val="39185193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107926-6F4A-49C9-A914-9F8E893D0448}" type="slidenum">
              <a:rPr lang="en-US" smtClean="0"/>
              <a:t>20</a:t>
            </a:fld>
            <a:endParaRPr lang="en-US" dirty="0"/>
          </a:p>
        </p:txBody>
      </p:sp>
    </p:spTree>
    <p:extLst>
      <p:ext uri="{BB962C8B-B14F-4D97-AF65-F5344CB8AC3E}">
        <p14:creationId xmlns:p14="http://schemas.microsoft.com/office/powerpoint/2010/main" val="7610353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107926-6F4A-49C9-A914-9F8E893D0448}" type="slidenum">
              <a:rPr lang="en-US" smtClean="0"/>
              <a:t>21</a:t>
            </a:fld>
            <a:endParaRPr lang="en-US" dirty="0"/>
          </a:p>
        </p:txBody>
      </p:sp>
    </p:spTree>
    <p:extLst>
      <p:ext uri="{BB962C8B-B14F-4D97-AF65-F5344CB8AC3E}">
        <p14:creationId xmlns:p14="http://schemas.microsoft.com/office/powerpoint/2010/main" val="4330491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7926-6F4A-49C9-A914-9F8E893D0448}" type="slidenum">
              <a:rPr lang="en-US" smtClean="0"/>
              <a:t>22</a:t>
            </a:fld>
            <a:endParaRPr lang="en-US" dirty="0"/>
          </a:p>
        </p:txBody>
      </p:sp>
    </p:spTree>
    <p:extLst>
      <p:ext uri="{BB962C8B-B14F-4D97-AF65-F5344CB8AC3E}">
        <p14:creationId xmlns:p14="http://schemas.microsoft.com/office/powerpoint/2010/main" val="8953393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3AA861-87CA-4FAE-968C-C98E58197B20}"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4656385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7926-6F4A-49C9-A914-9F8E893D0448}" type="slidenum">
              <a:rPr lang="en-US" smtClean="0"/>
              <a:t>36</a:t>
            </a:fld>
            <a:endParaRPr lang="en-US" dirty="0"/>
          </a:p>
        </p:txBody>
      </p:sp>
    </p:spTree>
    <p:extLst>
      <p:ext uri="{BB962C8B-B14F-4D97-AF65-F5344CB8AC3E}">
        <p14:creationId xmlns:p14="http://schemas.microsoft.com/office/powerpoint/2010/main" val="28594036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107926-6F4A-49C9-A914-9F8E893D0448}" type="slidenum">
              <a:rPr lang="en-US" smtClean="0"/>
              <a:t>37</a:t>
            </a:fld>
            <a:endParaRPr lang="en-US" dirty="0"/>
          </a:p>
        </p:txBody>
      </p:sp>
    </p:spTree>
    <p:extLst>
      <p:ext uri="{BB962C8B-B14F-4D97-AF65-F5344CB8AC3E}">
        <p14:creationId xmlns:p14="http://schemas.microsoft.com/office/powerpoint/2010/main" val="13249400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107926-6F4A-49C9-A914-9F8E893D0448}" type="slidenum">
              <a:rPr lang="en-US" smtClean="0"/>
              <a:t>38</a:t>
            </a:fld>
            <a:endParaRPr lang="en-US" dirty="0"/>
          </a:p>
        </p:txBody>
      </p:sp>
    </p:spTree>
    <p:extLst>
      <p:ext uri="{BB962C8B-B14F-4D97-AF65-F5344CB8AC3E}">
        <p14:creationId xmlns:p14="http://schemas.microsoft.com/office/powerpoint/2010/main" val="1981482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107926-6F4A-49C9-A914-9F8E893D0448}" type="slidenum">
              <a:rPr lang="en-US" smtClean="0"/>
              <a:t>39</a:t>
            </a:fld>
            <a:endParaRPr lang="en-US" dirty="0"/>
          </a:p>
        </p:txBody>
      </p:sp>
    </p:spTree>
    <p:extLst>
      <p:ext uri="{BB962C8B-B14F-4D97-AF65-F5344CB8AC3E}">
        <p14:creationId xmlns:p14="http://schemas.microsoft.com/office/powerpoint/2010/main" val="37157907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7926-6F4A-49C9-A914-9F8E893D0448}" type="slidenum">
              <a:rPr lang="en-US" smtClean="0"/>
              <a:t>40</a:t>
            </a:fld>
            <a:endParaRPr lang="en-US" dirty="0"/>
          </a:p>
        </p:txBody>
      </p:sp>
    </p:spTree>
    <p:extLst>
      <p:ext uri="{BB962C8B-B14F-4D97-AF65-F5344CB8AC3E}">
        <p14:creationId xmlns:p14="http://schemas.microsoft.com/office/powerpoint/2010/main" val="41380486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107926-6F4A-49C9-A914-9F8E893D0448}" type="slidenum">
              <a:rPr lang="en-US" smtClean="0"/>
              <a:t>41</a:t>
            </a:fld>
            <a:endParaRPr lang="en-US" dirty="0"/>
          </a:p>
        </p:txBody>
      </p:sp>
    </p:spTree>
    <p:extLst>
      <p:ext uri="{BB962C8B-B14F-4D97-AF65-F5344CB8AC3E}">
        <p14:creationId xmlns:p14="http://schemas.microsoft.com/office/powerpoint/2010/main" val="507361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7926-6F4A-49C9-A914-9F8E893D0448}"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3916035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7926-6F4A-49C9-A914-9F8E893D0448}" type="slidenum">
              <a:rPr lang="en-US" smtClean="0"/>
              <a:t>42</a:t>
            </a:fld>
            <a:endParaRPr lang="en-US" dirty="0"/>
          </a:p>
        </p:txBody>
      </p:sp>
    </p:spTree>
    <p:extLst>
      <p:ext uri="{BB962C8B-B14F-4D97-AF65-F5344CB8AC3E}">
        <p14:creationId xmlns:p14="http://schemas.microsoft.com/office/powerpoint/2010/main" val="33916035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7926-6F4A-49C9-A914-9F8E893D0448}" type="slidenum">
              <a:rPr lang="en-US" smtClean="0"/>
              <a:t>43</a:t>
            </a:fld>
            <a:endParaRPr lang="en-US" dirty="0"/>
          </a:p>
        </p:txBody>
      </p:sp>
    </p:spTree>
    <p:extLst>
      <p:ext uri="{BB962C8B-B14F-4D97-AF65-F5344CB8AC3E}">
        <p14:creationId xmlns:p14="http://schemas.microsoft.com/office/powerpoint/2010/main" val="31620993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E20A3E-0DB3-4835-9CED-021E03C98901}" type="slidenum">
              <a:rPr lang="en-US" smtClean="0"/>
              <a:t>44</a:t>
            </a:fld>
            <a:endParaRPr lang="en-US"/>
          </a:p>
        </p:txBody>
      </p:sp>
    </p:spTree>
    <p:extLst>
      <p:ext uri="{BB962C8B-B14F-4D97-AF65-F5344CB8AC3E}">
        <p14:creationId xmlns:p14="http://schemas.microsoft.com/office/powerpoint/2010/main" val="13585691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7926-6F4A-49C9-A914-9F8E893D0448}" type="slidenum">
              <a:rPr lang="en-US" smtClean="0"/>
              <a:t>45</a:t>
            </a:fld>
            <a:endParaRPr lang="en-US" dirty="0"/>
          </a:p>
        </p:txBody>
      </p:sp>
    </p:spTree>
    <p:extLst>
      <p:ext uri="{BB962C8B-B14F-4D97-AF65-F5344CB8AC3E}">
        <p14:creationId xmlns:p14="http://schemas.microsoft.com/office/powerpoint/2010/main" val="33916035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7926-6F4A-49C9-A914-9F8E893D0448}" type="slidenum">
              <a:rPr lang="en-US" smtClean="0"/>
              <a:t>46</a:t>
            </a:fld>
            <a:endParaRPr lang="en-US" dirty="0"/>
          </a:p>
        </p:txBody>
      </p:sp>
    </p:spTree>
    <p:extLst>
      <p:ext uri="{BB962C8B-B14F-4D97-AF65-F5344CB8AC3E}">
        <p14:creationId xmlns:p14="http://schemas.microsoft.com/office/powerpoint/2010/main" val="18909966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7926-6F4A-49C9-A914-9F8E893D0448}" type="slidenum">
              <a:rPr lang="en-US" smtClean="0"/>
              <a:t>47</a:t>
            </a:fld>
            <a:endParaRPr lang="en-US" dirty="0"/>
          </a:p>
        </p:txBody>
      </p:sp>
    </p:spTree>
    <p:extLst>
      <p:ext uri="{BB962C8B-B14F-4D97-AF65-F5344CB8AC3E}">
        <p14:creationId xmlns:p14="http://schemas.microsoft.com/office/powerpoint/2010/main" val="4581437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indent="-89122">
              <a:buClr>
                <a:srgbClr val="000000"/>
              </a:buClr>
              <a:buFont typeface="Arial"/>
              <a:buChar char="●"/>
            </a:pPr>
            <a:endParaRPr lang="en-US" dirty="0" smtClean="0"/>
          </a:p>
          <a:p>
            <a:pPr marL="458339" lvl="1" indent="-89122">
              <a:buClr>
                <a:srgbClr val="000000"/>
              </a:buClr>
              <a:buFont typeface="Courier New"/>
              <a:buChar char="o"/>
            </a:pPr>
            <a:endParaRPr lang="en-US" dirty="0" smtClean="0"/>
          </a:p>
          <a:p>
            <a:pPr marL="916679" lvl="2" indent="-89122">
              <a:buClr>
                <a:srgbClr val="000000"/>
              </a:buClr>
              <a:buFont typeface="Wingdings"/>
              <a:buChar char="§"/>
            </a:pPr>
            <a:endParaRPr lang="en-US" dirty="0" smtClean="0"/>
          </a:p>
          <a:p>
            <a:pPr marL="1375018" lvl="3" indent="-89122">
              <a:buClr>
                <a:srgbClr val="000000"/>
              </a:buClr>
              <a:buFont typeface="Arial"/>
              <a:buChar char="●"/>
            </a:pPr>
            <a:endParaRPr lang="en-US" dirty="0" smtClean="0"/>
          </a:p>
          <a:p>
            <a:pPr marL="1833357" lvl="4" indent="-89122">
              <a:buClr>
                <a:srgbClr val="000000"/>
              </a:buClr>
              <a:buFont typeface="Courier New"/>
              <a:buChar char="o"/>
            </a:pPr>
            <a:endParaRPr lang="en-US" dirty="0" smtClean="0"/>
          </a:p>
          <a:p>
            <a:pPr marL="2291697" lvl="5" indent="-89122">
              <a:buClr>
                <a:srgbClr val="000000"/>
              </a:buClr>
              <a:buFont typeface="Wingdings"/>
              <a:buChar char="§"/>
            </a:pPr>
            <a:endParaRPr lang="en-US" dirty="0" smtClean="0"/>
          </a:p>
          <a:p>
            <a:pPr marL="2750036" lvl="6" indent="-89122">
              <a:buClr>
                <a:srgbClr val="000000"/>
              </a:buClr>
              <a:buFont typeface="Arial"/>
              <a:buChar char="●"/>
            </a:pPr>
            <a:endParaRPr lang="en-US" dirty="0" smtClean="0"/>
          </a:p>
          <a:p>
            <a:pPr marL="3208377" lvl="7" indent="-89122">
              <a:buClr>
                <a:srgbClr val="000000"/>
              </a:buClr>
              <a:buFont typeface="Courier New"/>
              <a:buChar char="o"/>
            </a:pPr>
            <a:endParaRPr lang="en-US" dirty="0" smtClean="0"/>
          </a:p>
          <a:p>
            <a:pPr marL="3666716" lvl="8" indent="-89122">
              <a:buClr>
                <a:srgbClr val="000000"/>
              </a:buClr>
              <a:buFont typeface="Wingdings"/>
              <a:buChar char="§"/>
            </a:pPr>
            <a:endParaRPr lang="en-US" dirty="0"/>
          </a:p>
        </p:txBody>
      </p:sp>
    </p:spTree>
    <p:extLst>
      <p:ext uri="{BB962C8B-B14F-4D97-AF65-F5344CB8AC3E}">
        <p14:creationId xmlns:p14="http://schemas.microsoft.com/office/powerpoint/2010/main" val="17800042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7926-6F4A-49C9-A914-9F8E893D0448}" type="slidenum">
              <a:rPr lang="en-US" smtClean="0"/>
              <a:t>49</a:t>
            </a:fld>
            <a:endParaRPr lang="en-US" dirty="0"/>
          </a:p>
        </p:txBody>
      </p:sp>
    </p:spTree>
    <p:extLst>
      <p:ext uri="{BB962C8B-B14F-4D97-AF65-F5344CB8AC3E}">
        <p14:creationId xmlns:p14="http://schemas.microsoft.com/office/powerpoint/2010/main" val="1749171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1F19856-F235-4B60-9B82-5530BEF31A62}" type="slidenum">
              <a:rPr lang="en-US" smtClean="0"/>
              <a:t>4</a:t>
            </a:fld>
            <a:endParaRPr lang="en-US" dirty="0"/>
          </a:p>
        </p:txBody>
      </p:sp>
    </p:spTree>
    <p:extLst>
      <p:ext uri="{BB962C8B-B14F-4D97-AF65-F5344CB8AC3E}">
        <p14:creationId xmlns:p14="http://schemas.microsoft.com/office/powerpoint/2010/main" val="4035783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1F19856-F235-4B60-9B82-5530BEF31A62}" type="slidenum">
              <a:rPr lang="en-US" smtClean="0"/>
              <a:t>5</a:t>
            </a:fld>
            <a:endParaRPr lang="en-US" dirty="0"/>
          </a:p>
        </p:txBody>
      </p:sp>
    </p:spTree>
    <p:extLst>
      <p:ext uri="{BB962C8B-B14F-4D97-AF65-F5344CB8AC3E}">
        <p14:creationId xmlns:p14="http://schemas.microsoft.com/office/powerpoint/2010/main" val="1220459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8B33995-32E0-40BC-9333-124A174958F9}"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2316842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351" indent="-342351">
              <a:lnSpc>
                <a:spcPct val="80000"/>
              </a:lnSpc>
              <a:buClr>
                <a:schemeClr val="accent1"/>
              </a:buClr>
              <a:buSzPct val="100000"/>
              <a:buFont typeface="Wingdings" panose="05000000000000000000" pitchFamily="2" charset="2"/>
              <a:buChar char="Ø"/>
            </a:pPr>
            <a:endParaRPr lang="en-US" dirty="0"/>
          </a:p>
        </p:txBody>
      </p:sp>
      <p:sp>
        <p:nvSpPr>
          <p:cNvPr id="4" name="Slide Number Placeholder 3"/>
          <p:cNvSpPr>
            <a:spLocks noGrp="1"/>
          </p:cNvSpPr>
          <p:nvPr>
            <p:ph type="sldNum" sz="quarter" idx="10"/>
          </p:nvPr>
        </p:nvSpPr>
        <p:spPr/>
        <p:txBody>
          <a:bodyPr/>
          <a:lstStyle/>
          <a:p>
            <a:pPr>
              <a:defRPr/>
            </a:pPr>
            <a:fld id="{18B33995-32E0-40BC-9333-124A174958F9}"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1569060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Clr>
                <a:schemeClr val="accent1"/>
              </a:buClr>
              <a:buSzPct val="100000"/>
            </a:pPr>
            <a:endParaRPr lang="en-US" dirty="0"/>
          </a:p>
        </p:txBody>
      </p:sp>
      <p:sp>
        <p:nvSpPr>
          <p:cNvPr id="4" name="Slide Number Placeholder 3"/>
          <p:cNvSpPr>
            <a:spLocks noGrp="1"/>
          </p:cNvSpPr>
          <p:nvPr>
            <p:ph type="sldNum" sz="quarter" idx="10"/>
          </p:nvPr>
        </p:nvSpPr>
        <p:spPr/>
        <p:txBody>
          <a:bodyPr/>
          <a:lstStyle/>
          <a:p>
            <a:pPr>
              <a:defRPr/>
            </a:pPr>
            <a:fld id="{18B33995-32E0-40BC-9333-124A174958F9}"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3682765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80000"/>
              </a:lnSpc>
              <a:buClr>
                <a:schemeClr val="accent1"/>
              </a:buClr>
              <a:buSzPct val="100000"/>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pPr>
              <a:defRPr/>
            </a:pPr>
            <a:fld id="{18B33995-32E0-40BC-9333-124A174958F9}"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23946708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0" name="Group 9"/>
          <p:cNvGrpSpPr/>
          <p:nvPr userDrawn="1"/>
        </p:nvGrpSpPr>
        <p:grpSpPr>
          <a:xfrm>
            <a:off x="0" y="0"/>
            <a:ext cx="9144000" cy="5944635"/>
            <a:chOff x="0" y="0"/>
            <a:chExt cx="9144000" cy="5944635"/>
          </a:xfrm>
        </p:grpSpPr>
        <p:sp>
          <p:nvSpPr>
            <p:cNvPr id="11" name="Shape 21"/>
            <p:cNvSpPr/>
            <p:nvPr>
              <p:custDataLst>
                <p:tags r:id="rId3"/>
              </p:custDataLst>
            </p:nvPr>
          </p:nvSpPr>
          <p:spPr>
            <a:xfrm>
              <a:off x="0" y="0"/>
              <a:ext cx="9144000" cy="5943599"/>
            </a:xfrm>
            <a:prstGeom prst="rect">
              <a:avLst/>
            </a:prstGeom>
            <a:gradFill>
              <a:gsLst>
                <a:gs pos="0">
                  <a:srgbClr val="AECCF1"/>
                </a:gs>
                <a:gs pos="50000">
                  <a:srgbClr val="CEE0F6"/>
                </a:gs>
                <a:gs pos="100000">
                  <a:srgbClr val="E7F1FA"/>
                </a:gs>
              </a:gsLst>
              <a:lin ang="5400000"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5" y="4170846"/>
              <a:ext cx="9143245" cy="1773789"/>
            </a:xfrm>
            <a:prstGeom prst="rect">
              <a:avLst/>
            </a:prstGeom>
          </p:spPr>
        </p:pic>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537168" y="7307"/>
              <a:ext cx="2596682" cy="822892"/>
            </a:xfrm>
            <a:prstGeom prst="rect">
              <a:avLst/>
            </a:prstGeom>
          </p:spPr>
        </p:pic>
      </p:grpSp>
      <p:sp>
        <p:nvSpPr>
          <p:cNvPr id="2" name="Title 1"/>
          <p:cNvSpPr>
            <a:spLocks noGrp="1"/>
          </p:cNvSpPr>
          <p:nvPr>
            <p:ph type="ctrTitle"/>
          </p:nvPr>
        </p:nvSpPr>
        <p:spPr>
          <a:xfrm>
            <a:off x="304800" y="848280"/>
            <a:ext cx="8534400" cy="1470025"/>
          </a:xfrm>
        </p:spPr>
        <p:txBody>
          <a:bodyPr anchor="b">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defRPr sz="3600" b="1" cap="none" spc="50">
                <a:ln w="11430"/>
                <a:gradFill>
                  <a:gsLst>
                    <a:gs pos="25000">
                      <a:srgbClr val="0070C0"/>
                    </a:gs>
                    <a:gs pos="100000">
                      <a:schemeClr val="tx2"/>
                    </a:gs>
                  </a:gsLst>
                  <a:lin ang="5400000"/>
                </a:gradFill>
                <a:effectLst>
                  <a:outerShdw blurRad="63500" dist="38100" dir="5400000" algn="tl" rotWithShape="0">
                    <a:srgbClr val="000000">
                      <a:alpha val="45000"/>
                    </a:srgbClr>
                  </a:outerShdw>
                </a:effectLst>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F02CA5AE-5BDD-4833-BEB9-B3716843AC81}" type="datetimeFigureOut">
              <a:rPr lang="en-US" smtClean="0"/>
              <a:t>7/28/2015</a:t>
            </a:fld>
            <a:endParaRPr lang="en-US" dirty="0"/>
          </a:p>
        </p:txBody>
      </p:sp>
      <p:sp>
        <p:nvSpPr>
          <p:cNvPr id="14" name="Shape 21"/>
          <p:cNvSpPr/>
          <p:nvPr userDrawn="1">
            <p:custDataLst>
              <p:tags r:id="rId1"/>
            </p:custDataLst>
          </p:nvPr>
        </p:nvSpPr>
        <p:spPr>
          <a:xfrm>
            <a:off x="2894" y="2971799"/>
            <a:ext cx="9144000" cy="1104901"/>
          </a:xfrm>
          <a:prstGeom prst="rect">
            <a:avLst/>
          </a:prstGeom>
          <a:gradFill flip="none" rotWithShape="1">
            <a:gsLst>
              <a:gs pos="0">
                <a:schemeClr val="bg2">
                  <a:lumMod val="20000"/>
                  <a:lumOff val="80000"/>
                  <a:alpha val="0"/>
                </a:schemeClr>
              </a:gs>
              <a:gs pos="100000">
                <a:srgbClr val="E7F1FA"/>
              </a:gs>
            </a:gsLst>
            <a:lin ang="10800000" scaled="1"/>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15" name="Shape 21"/>
          <p:cNvSpPr/>
          <p:nvPr userDrawn="1">
            <p:custDataLst>
              <p:tags r:id="rId2"/>
            </p:custDataLst>
          </p:nvPr>
        </p:nvSpPr>
        <p:spPr>
          <a:xfrm>
            <a:off x="0" y="2452872"/>
            <a:ext cx="9144000" cy="75238"/>
          </a:xfrm>
          <a:prstGeom prst="rect">
            <a:avLst/>
          </a:prstGeom>
          <a:gradFill flip="none" rotWithShape="1">
            <a:gsLst>
              <a:gs pos="0">
                <a:srgbClr val="AECCF1"/>
              </a:gs>
              <a:gs pos="50000">
                <a:srgbClr val="CEE0F6"/>
              </a:gs>
              <a:gs pos="100000">
                <a:srgbClr val="E7F1FA"/>
              </a:gs>
            </a:gsLst>
            <a:lin ang="16200000" scaled="1"/>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3" name="Subtitle 2"/>
          <p:cNvSpPr>
            <a:spLocks noGrp="1"/>
          </p:cNvSpPr>
          <p:nvPr>
            <p:ph type="subTitle" idx="1"/>
          </p:nvPr>
        </p:nvSpPr>
        <p:spPr>
          <a:xfrm>
            <a:off x="304800" y="2971799"/>
            <a:ext cx="7162800" cy="1104901"/>
          </a:xfrm>
        </p:spPr>
        <p:txBody>
          <a:bodyPr lIns="0" tIns="91440" rIns="0" bIns="91440" anchor="ctr">
            <a:normAutofit/>
          </a:bodyPr>
          <a:lstStyle>
            <a:lvl1pPr marL="0" indent="0" algn="l">
              <a:spcBef>
                <a:spcPts val="0"/>
              </a:spcBef>
              <a:buNone/>
              <a:defRPr sz="2800">
                <a:solidFill>
                  <a:schemeClr val="accent1"/>
                </a:solidFill>
                <a:effectLst>
                  <a:innerShdw blurRad="63500" dist="50800" dir="13500000">
                    <a:prstClr val="black">
                      <a:alpha val="50000"/>
                    </a:prstClr>
                  </a:inn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916733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prstGeom prst="rect">
            <a:avLst/>
          </a:prstGeom>
        </p:spPr>
        <p:txBody>
          <a:bodyPr anchor="ctr" anchorCtr="1">
            <a:normAutofit/>
          </a:bodyPr>
          <a:lstStyle>
            <a:lvl1pPr>
              <a:defRPr sz="2800" baseline="0">
                <a:ln w="12700">
                  <a:noFill/>
                  <a:prstDash val="solid"/>
                </a:ln>
                <a:solidFill>
                  <a:schemeClr val="bg1"/>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dirty="0" smtClean="0">
                <a:solidFill>
                  <a:srgbClr val="1F497D"/>
                </a:solidFill>
              </a:rPr>
              <a:t>Webinar Title Here</a:t>
            </a:r>
            <a:endParaRPr lang="en-US" dirty="0">
              <a:solidFill>
                <a:srgbClr val="1F497D"/>
              </a:solidFill>
            </a:endParaRPr>
          </a:p>
        </p:txBody>
      </p:sp>
      <p:sp>
        <p:nvSpPr>
          <p:cNvPr id="5" name="Footer Placeholder 4"/>
          <p:cNvSpPr>
            <a:spLocks noGrp="1"/>
          </p:cNvSpPr>
          <p:nvPr>
            <p:ph type="ftr" sz="quarter" idx="11"/>
          </p:nvPr>
        </p:nvSpPr>
        <p:spPr/>
        <p:txBody>
          <a:bodyPr/>
          <a:lstStyle/>
          <a:p>
            <a:r>
              <a:rPr lang="en-US" dirty="0" smtClean="0">
                <a:solidFill>
                  <a:prstClr val="white"/>
                </a:solidFill>
              </a:rPr>
              <a:t>#</a:t>
            </a:r>
            <a:endParaRPr lang="en-US" dirty="0">
              <a:solidFill>
                <a:prstClr val="white"/>
              </a:solidFill>
            </a:endParaRPr>
          </a:p>
        </p:txBody>
      </p:sp>
      <p:sp>
        <p:nvSpPr>
          <p:cNvPr id="6" name="Slide Number Placeholder 5"/>
          <p:cNvSpPr>
            <a:spLocks noGrp="1"/>
          </p:cNvSpPr>
          <p:nvPr>
            <p:ph type="sldNum" sz="quarter" idx="12"/>
          </p:nvPr>
        </p:nvSpPr>
        <p:spPr>
          <a:xfrm>
            <a:off x="6324600" y="6416675"/>
            <a:ext cx="2133600" cy="365125"/>
          </a:xfrm>
        </p:spPr>
        <p:txBody>
          <a:bodyPr/>
          <a:lstStyle/>
          <a:p>
            <a:fld id="{01723B91-CE10-4F20-890A-0852E224685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64324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dirty="0" smtClean="0">
                <a:solidFill>
                  <a:srgbClr val="1F497D"/>
                </a:solidFill>
              </a:rPr>
              <a:t>Webinar Title Here</a:t>
            </a:r>
            <a:endParaRPr lang="en-US" dirty="0">
              <a:solidFill>
                <a:srgbClr val="1F497D"/>
              </a:solidFill>
            </a:endParaRPr>
          </a:p>
        </p:txBody>
      </p:sp>
      <p:sp>
        <p:nvSpPr>
          <p:cNvPr id="5" name="Footer Placeholder 4"/>
          <p:cNvSpPr>
            <a:spLocks noGrp="1"/>
          </p:cNvSpPr>
          <p:nvPr>
            <p:ph type="ftr" sz="quarter" idx="11"/>
          </p:nvPr>
        </p:nvSpPr>
        <p:spPr/>
        <p:txBody>
          <a:bodyPr/>
          <a:lstStyle/>
          <a:p>
            <a:r>
              <a:rPr lang="en-US" dirty="0" smtClean="0">
                <a:solidFill>
                  <a:prstClr val="white"/>
                </a:solidFill>
              </a:rPr>
              <a:t>#</a:t>
            </a:r>
            <a:endParaRPr lang="en-US" dirty="0">
              <a:solidFill>
                <a:prstClr val="white"/>
              </a:solidFill>
            </a:endParaRPr>
          </a:p>
        </p:txBody>
      </p:sp>
      <p:sp>
        <p:nvSpPr>
          <p:cNvPr id="6" name="Slide Number Placeholder 5"/>
          <p:cNvSpPr>
            <a:spLocks noGrp="1"/>
          </p:cNvSpPr>
          <p:nvPr>
            <p:ph type="sldNum" sz="quarter" idx="12"/>
          </p:nvPr>
        </p:nvSpPr>
        <p:spPr/>
        <p:txBody>
          <a:bodyPr/>
          <a:lstStyle/>
          <a:p>
            <a:fld id="{01723B91-CE10-4F20-890A-0852E224685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29139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prstGeom prst="rect">
            <a:avLst/>
          </a:prstGeom>
        </p:spPr>
        <p:txBody>
          <a:bodyPr anchor="ctr" anchorCtr="1"/>
          <a:lstStyle>
            <a:lvl1pPr algn="ctr" defTabSz="914400" rtl="0" eaLnBrk="1" latinLnBrk="0" hangingPunct="1">
              <a:spcBef>
                <a:spcPct val="0"/>
              </a:spcBef>
              <a:buNone/>
              <a:defRPr lang="en-US" sz="2800" b="1" kern="1200" cap="none" spc="0" baseline="0" dirty="0">
                <a:ln w="12700">
                  <a:noFill/>
                  <a:prstDash val="solid"/>
                </a:ln>
                <a:solidFill>
                  <a:schemeClr val="bg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solidFill>
                  <a:srgbClr val="1F497D"/>
                </a:solidFill>
              </a:rPr>
              <a:t>Webinar Title Here</a:t>
            </a:r>
            <a:endParaRPr lang="en-US" dirty="0">
              <a:solidFill>
                <a:srgbClr val="1F497D"/>
              </a:solidFill>
            </a:endParaRPr>
          </a:p>
        </p:txBody>
      </p:sp>
      <p:sp>
        <p:nvSpPr>
          <p:cNvPr id="8" name="Footer Placeholder 7"/>
          <p:cNvSpPr>
            <a:spLocks noGrp="1"/>
          </p:cNvSpPr>
          <p:nvPr>
            <p:ph type="ftr" sz="quarter" idx="11"/>
          </p:nvPr>
        </p:nvSpPr>
        <p:spPr/>
        <p:txBody>
          <a:bodyPr/>
          <a:lstStyle/>
          <a:p>
            <a:r>
              <a:rPr lang="en-US" dirty="0" smtClean="0">
                <a:solidFill>
                  <a:prstClr val="white"/>
                </a:solidFill>
              </a:rPr>
              <a:t>#</a:t>
            </a:r>
            <a:endParaRPr lang="en-US" dirty="0">
              <a:solidFill>
                <a:prstClr val="white"/>
              </a:solidFill>
            </a:endParaRPr>
          </a:p>
        </p:txBody>
      </p:sp>
      <p:sp>
        <p:nvSpPr>
          <p:cNvPr id="9" name="Slide Number Placeholder 8"/>
          <p:cNvSpPr>
            <a:spLocks noGrp="1"/>
          </p:cNvSpPr>
          <p:nvPr>
            <p:ph type="sldNum" sz="quarter" idx="12"/>
          </p:nvPr>
        </p:nvSpPr>
        <p:spPr/>
        <p:txBody>
          <a:bodyPr/>
          <a:lstStyle/>
          <a:p>
            <a:fld id="{01723B91-CE10-4F20-890A-0852E224685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39627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0668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solidFill>
                  <a:srgbClr val="1F497D"/>
                </a:solidFill>
              </a:rPr>
              <a:t>Webinar Title Here</a:t>
            </a:r>
            <a:endParaRPr lang="en-US" dirty="0">
              <a:solidFill>
                <a:srgbClr val="1F497D"/>
              </a:solidFill>
            </a:endParaRPr>
          </a:p>
        </p:txBody>
      </p:sp>
      <p:sp>
        <p:nvSpPr>
          <p:cNvPr id="4" name="Footer Placeholder 3"/>
          <p:cNvSpPr>
            <a:spLocks noGrp="1"/>
          </p:cNvSpPr>
          <p:nvPr>
            <p:ph type="ftr" sz="quarter" idx="11"/>
          </p:nvPr>
        </p:nvSpPr>
        <p:spPr/>
        <p:txBody>
          <a:bodyPr/>
          <a:lstStyle/>
          <a:p>
            <a:r>
              <a:rPr lang="en-US" dirty="0" smtClean="0">
                <a:solidFill>
                  <a:prstClr val="white"/>
                </a:solidFill>
              </a:rPr>
              <a:t>#</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01723B91-CE10-4F20-890A-0852E224685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86120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solidFill>
                  <a:srgbClr val="1F497D"/>
                </a:solidFill>
              </a:rPr>
              <a:t>Webinar Title Here</a:t>
            </a:r>
            <a:endParaRPr lang="en-US" dirty="0">
              <a:solidFill>
                <a:srgbClr val="1F497D"/>
              </a:solidFill>
            </a:endParaRPr>
          </a:p>
        </p:txBody>
      </p:sp>
      <p:sp>
        <p:nvSpPr>
          <p:cNvPr id="3" name="Footer Placeholder 2"/>
          <p:cNvSpPr>
            <a:spLocks noGrp="1"/>
          </p:cNvSpPr>
          <p:nvPr>
            <p:ph type="ftr" sz="quarter" idx="11"/>
          </p:nvPr>
        </p:nvSpPr>
        <p:spPr/>
        <p:txBody>
          <a:bodyPr/>
          <a:lstStyle/>
          <a:p>
            <a:r>
              <a:rPr lang="en-US" dirty="0" smtClean="0">
                <a:solidFill>
                  <a:prstClr val="white"/>
                </a:solidFill>
              </a:rPr>
              <a:t>#</a:t>
            </a:r>
            <a:endParaRPr lang="en-US" dirty="0">
              <a:solidFill>
                <a:prstClr val="white"/>
              </a:solidFill>
            </a:endParaRPr>
          </a:p>
        </p:txBody>
      </p:sp>
      <p:sp>
        <p:nvSpPr>
          <p:cNvPr id="4" name="Slide Number Placeholder 3"/>
          <p:cNvSpPr>
            <a:spLocks noGrp="1"/>
          </p:cNvSpPr>
          <p:nvPr>
            <p:ph type="sldNum" sz="quarter" idx="12"/>
          </p:nvPr>
        </p:nvSpPr>
        <p:spPr/>
        <p:txBody>
          <a:bodyPr/>
          <a:lstStyle/>
          <a:p>
            <a:fld id="{01723B91-CE10-4F20-890A-0852E224685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527215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dirty="0" smtClean="0">
                <a:solidFill>
                  <a:srgbClr val="1F497D"/>
                </a:solidFill>
              </a:rPr>
              <a:t>Webinar Title Here</a:t>
            </a:r>
            <a:endParaRPr lang="en-US" dirty="0">
              <a:solidFill>
                <a:srgbClr val="1F497D"/>
              </a:solidFill>
            </a:endParaRPr>
          </a:p>
        </p:txBody>
      </p:sp>
      <p:sp>
        <p:nvSpPr>
          <p:cNvPr id="6" name="Footer Placeholder 5"/>
          <p:cNvSpPr>
            <a:spLocks noGrp="1"/>
          </p:cNvSpPr>
          <p:nvPr>
            <p:ph type="ftr" sz="quarter" idx="11"/>
          </p:nvPr>
        </p:nvSpPr>
        <p:spPr/>
        <p:txBody>
          <a:bodyPr/>
          <a:lstStyle/>
          <a:p>
            <a:r>
              <a:rPr lang="en-US" dirty="0" smtClean="0">
                <a:solidFill>
                  <a:prstClr val="white"/>
                </a:solidFill>
              </a:rPr>
              <a:t>#</a:t>
            </a:r>
            <a:endParaRPr lang="en-US" dirty="0">
              <a:solidFill>
                <a:prstClr val="white"/>
              </a:solidFill>
            </a:endParaRPr>
          </a:p>
        </p:txBody>
      </p:sp>
      <p:sp>
        <p:nvSpPr>
          <p:cNvPr id="7" name="Slide Number Placeholder 6"/>
          <p:cNvSpPr>
            <a:spLocks noGrp="1"/>
          </p:cNvSpPr>
          <p:nvPr>
            <p:ph type="sldNum" sz="quarter" idx="12"/>
          </p:nvPr>
        </p:nvSpPr>
        <p:spPr/>
        <p:txBody>
          <a:bodyPr/>
          <a:lstStyle/>
          <a:p>
            <a:fld id="{01723B91-CE10-4F20-890A-0852E224685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1465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dirty="0" smtClean="0">
                <a:solidFill>
                  <a:srgbClr val="1F497D"/>
                </a:solidFill>
              </a:rPr>
              <a:t>Webinar Title Here</a:t>
            </a:r>
            <a:endParaRPr lang="en-US" dirty="0">
              <a:solidFill>
                <a:srgbClr val="1F497D"/>
              </a:solidFill>
            </a:endParaRPr>
          </a:p>
        </p:txBody>
      </p:sp>
      <p:sp>
        <p:nvSpPr>
          <p:cNvPr id="6" name="Footer Placeholder 5"/>
          <p:cNvSpPr>
            <a:spLocks noGrp="1"/>
          </p:cNvSpPr>
          <p:nvPr>
            <p:ph type="ftr" sz="quarter" idx="11"/>
          </p:nvPr>
        </p:nvSpPr>
        <p:spPr/>
        <p:txBody>
          <a:bodyPr/>
          <a:lstStyle/>
          <a:p>
            <a:r>
              <a:rPr lang="en-US" dirty="0" smtClean="0">
                <a:solidFill>
                  <a:prstClr val="white"/>
                </a:solidFill>
              </a:rPr>
              <a:t>#</a:t>
            </a:r>
            <a:endParaRPr lang="en-US" dirty="0">
              <a:solidFill>
                <a:prstClr val="white"/>
              </a:solidFill>
            </a:endParaRPr>
          </a:p>
        </p:txBody>
      </p:sp>
      <p:sp>
        <p:nvSpPr>
          <p:cNvPr id="7" name="Slide Number Placeholder 6"/>
          <p:cNvSpPr>
            <a:spLocks noGrp="1"/>
          </p:cNvSpPr>
          <p:nvPr>
            <p:ph type="sldNum" sz="quarter" idx="12"/>
          </p:nvPr>
        </p:nvSpPr>
        <p:spPr/>
        <p:txBody>
          <a:bodyPr/>
          <a:lstStyle/>
          <a:p>
            <a:fld id="{01723B91-CE10-4F20-890A-0852E224685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817910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CAA6DB-A250-4807-B4D2-08E45E3882AD}" type="datetimeFigureOut">
              <a:rPr lang="en-US" smtClean="0">
                <a:solidFill>
                  <a:prstClr val="black">
                    <a:tint val="75000"/>
                  </a:prstClr>
                </a:solidFill>
              </a:rPr>
              <a:pPr/>
              <a:t>7/28/2015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80869E-430A-46E8-B718-0FB56AF98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21731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3386"/>
            <a:ext cx="9144000" cy="639762"/>
          </a:xfrm>
          <a:prstGeom prst="rect">
            <a:avLst/>
          </a:prstGeom>
          <a:solidFill>
            <a:srgbClr val="008BB0"/>
          </a:solidFill>
        </p:spPr>
        <p:txBody>
          <a:bodyPr anchor="ctr"/>
          <a:lstStyle>
            <a:lvl1pPr>
              <a:defRPr sz="2800" b="0">
                <a:solidFill>
                  <a:schemeClr val="bg1"/>
                </a:solidFill>
                <a:latin typeface="Candar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sz="2800">
                <a:latin typeface="Calibri" pitchFamily="34" charset="0"/>
                <a:cs typeface="Calibri" pitchFamily="34" charset="0"/>
              </a:defRPr>
            </a:lvl1pPr>
            <a:lvl2pPr>
              <a:defRPr sz="2400">
                <a:latin typeface="Calibri" pitchFamily="34" charset="0"/>
                <a:cs typeface="Calibri" pitchFamily="34" charset="0"/>
              </a:defRPr>
            </a:lvl2pPr>
            <a:lvl3pPr>
              <a:defRPr sz="2000">
                <a:latin typeface="Calibri" pitchFamily="34" charset="0"/>
                <a:cs typeface="Calibri" pitchFamily="34" charset="0"/>
              </a:defRPr>
            </a:lvl3pPr>
            <a:lvl4pPr>
              <a:defRPr sz="1800">
                <a:latin typeface="Calibri" pitchFamily="34" charset="0"/>
                <a:cs typeface="Calibri" pitchFamily="34" charset="0"/>
              </a:defRPr>
            </a:lvl4pPr>
            <a:lvl5pPr>
              <a:defRPr sz="1800">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3453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pPr>
              <a:defRPr/>
            </a:pPr>
            <a:fld id="{7A79B6B8-7BCE-4C2C-A3B7-4AC7073D2CE2}" type="datetime1">
              <a:rPr lang="en-US" smtClean="0">
                <a:solidFill>
                  <a:srgbClr val="E7DEC9">
                    <a:shade val="50000"/>
                    <a:satMod val="200000"/>
                  </a:srgbClr>
                </a:solidFill>
              </a:rPr>
              <a:pPr>
                <a:defRPr/>
              </a:pPr>
              <a:t>7/28/2015</a:t>
            </a:fld>
            <a:endParaRPr lang="en-US" dirty="0">
              <a:solidFill>
                <a:srgbClr val="E7DEC9">
                  <a:shade val="50000"/>
                  <a:satMod val="200000"/>
                </a:srgbClr>
              </a:solidFill>
            </a:endParaRPr>
          </a:p>
        </p:txBody>
      </p:sp>
      <p:sp>
        <p:nvSpPr>
          <p:cNvPr id="20" name="Footer Placeholder 19"/>
          <p:cNvSpPr>
            <a:spLocks noGrp="1"/>
          </p:cNvSpPr>
          <p:nvPr>
            <p:ph type="ftr" sz="quarter" idx="11"/>
          </p:nvPr>
        </p:nvSpPr>
        <p:spPr/>
        <p:txBody>
          <a:bodyPr/>
          <a:lstStyle>
            <a:extLst/>
          </a:lstStyle>
          <a:p>
            <a:pPr>
              <a:defRPr/>
            </a:pPr>
            <a:endParaRPr lang="en-US" dirty="0">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extLst/>
          </a:lstStyle>
          <a:p>
            <a:pPr>
              <a:defRPr/>
            </a:pPr>
            <a:fld id="{F4A8CED9-E3D3-4A6F-976A-0FEFAD85CAF0}" type="slidenum">
              <a:rPr lang="en-US" smtClean="0">
                <a:solidFill>
                  <a:srgbClr val="E7DEC9">
                    <a:shade val="50000"/>
                    <a:satMod val="200000"/>
                  </a:srgbClr>
                </a:solidFill>
              </a:rPr>
              <a:pPr>
                <a:defRPr/>
              </a:pPr>
              <a:t>‹#›</a:t>
            </a:fld>
            <a:endParaRPr lang="en-US" dirty="0">
              <a:solidFill>
                <a:srgbClr val="E7DEC9">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pPr>
            <a:endParaRPr lang="en-US" dirty="0">
              <a:solidFill>
                <a:srgbClr val="27130D"/>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pPr>
            <a:endParaRPr lang="en-US" dirty="0">
              <a:solidFill>
                <a:srgbClr val="27130D"/>
              </a:solidFill>
            </a:endParaRPr>
          </a:p>
        </p:txBody>
      </p:sp>
    </p:spTree>
    <p:extLst>
      <p:ext uri="{BB962C8B-B14F-4D97-AF65-F5344CB8AC3E}">
        <p14:creationId xmlns:p14="http://schemas.microsoft.com/office/powerpoint/2010/main" val="2772174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2CA5AE-5BDD-4833-BEB9-B3716843AC81}" type="datetimeFigureOut">
              <a:rPr lang="en-US" smtClean="0"/>
              <a:t>7/28/2015</a:t>
            </a:fld>
            <a:endParaRPr lang="en-US" dirty="0"/>
          </a:p>
        </p:txBody>
      </p:sp>
    </p:spTree>
    <p:extLst>
      <p:ext uri="{BB962C8B-B14F-4D97-AF65-F5344CB8AC3E}">
        <p14:creationId xmlns:p14="http://schemas.microsoft.com/office/powerpoint/2010/main" val="11664442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EAAA495C-394D-4046-8209-2B02F8D47EC0}" type="datetime1">
              <a:rPr lang="en-US" smtClean="0">
                <a:solidFill>
                  <a:srgbClr val="E7DEC9">
                    <a:shade val="50000"/>
                    <a:satMod val="200000"/>
                  </a:srgbClr>
                </a:solidFill>
              </a:rPr>
              <a:pPr>
                <a:defRPr/>
              </a:pPr>
              <a:t>7/28/2015</a:t>
            </a:fld>
            <a:endParaRPr lang="en-US" dirty="0">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pPr>
              <a:defRPr/>
            </a:pPr>
            <a:endParaRPr lang="en-US" dirty="0">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pPr>
              <a:defRPr/>
            </a:pPr>
            <a:fld id="{63CDE4EC-D8BA-4857-AFFB-260ADBD729AA}" type="slidenum">
              <a:rPr lang="en-US" smtClean="0">
                <a:solidFill>
                  <a:srgbClr val="E7DEC9">
                    <a:shade val="50000"/>
                    <a:satMod val="200000"/>
                  </a:srgbClr>
                </a:solidFill>
              </a:rPr>
              <a:pPr>
                <a:def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2927375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dirty="0">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fld id="{34BBB6E8-79BE-4D91-917D-BEAE67E08FD2}" type="datetime1">
              <a:rPr lang="en-US" smtClean="0">
                <a:solidFill>
                  <a:srgbClr val="E7DEC9">
                    <a:shade val="50000"/>
                    <a:satMod val="200000"/>
                  </a:srgbClr>
                </a:solidFill>
              </a:rPr>
              <a:pPr>
                <a:defRPr/>
              </a:pPr>
              <a:t>7/28/2015</a:t>
            </a:fld>
            <a:endParaRPr lang="en-US" dirty="0">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pPr>
              <a:defRPr/>
            </a:pPr>
            <a:endParaRPr lang="en-US" dirty="0">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pPr>
              <a:defRPr/>
            </a:pPr>
            <a:fld id="{3185D5A7-7131-40A9-83D9-44C56F3E026B}" type="slidenum">
              <a:rPr lang="en-US" smtClean="0">
                <a:solidFill>
                  <a:srgbClr val="E7DEC9">
                    <a:shade val="50000"/>
                    <a:satMod val="200000"/>
                  </a:srgbClr>
                </a:solidFill>
              </a:rPr>
              <a:pPr>
                <a:defRPr/>
              </a:pPr>
              <a:t>‹#›</a:t>
            </a:fld>
            <a:endParaRPr lang="en-US" dirty="0">
              <a:solidFill>
                <a:srgbClr val="E7DEC9">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dirty="0">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pPr>
            <a:endParaRPr lang="en-US" dirty="0">
              <a:solidFill>
                <a:srgbClr val="27130D"/>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pPr>
            <a:endParaRPr lang="en-US" dirty="0">
              <a:solidFill>
                <a:srgbClr val="27130D"/>
              </a:solidFill>
            </a:endParaRPr>
          </a:p>
        </p:txBody>
      </p:sp>
    </p:spTree>
    <p:extLst>
      <p:ext uri="{BB962C8B-B14F-4D97-AF65-F5344CB8AC3E}">
        <p14:creationId xmlns:p14="http://schemas.microsoft.com/office/powerpoint/2010/main" val="2226935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13B2A44A-CC60-463E-AFC3-1F8686906A72}" type="datetime1">
              <a:rPr lang="en-US" smtClean="0">
                <a:solidFill>
                  <a:srgbClr val="E7DEC9">
                    <a:shade val="50000"/>
                    <a:satMod val="200000"/>
                  </a:srgbClr>
                </a:solidFill>
              </a:rPr>
              <a:pPr>
                <a:defRPr/>
              </a:pPr>
              <a:t>7/28/2015</a:t>
            </a:fld>
            <a:endParaRPr lang="en-US" dirty="0">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pPr>
              <a:defRPr/>
            </a:pPr>
            <a:endParaRPr lang="en-US" dirty="0">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pPr>
              <a:defRPr/>
            </a:pPr>
            <a:fld id="{95576A01-137E-493A-BB57-AAF06D0CDAC0}" type="slidenum">
              <a:rPr lang="en-US" smtClean="0">
                <a:solidFill>
                  <a:srgbClr val="E7DEC9">
                    <a:shade val="50000"/>
                    <a:satMod val="200000"/>
                  </a:srgbClr>
                </a:solidFill>
              </a:rPr>
              <a:pPr>
                <a:def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24911300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7CA3E76B-4C7D-4572-8022-808D2559FFCD}" type="datetime1">
              <a:rPr lang="en-US" smtClean="0">
                <a:solidFill>
                  <a:srgbClr val="E7DEC9">
                    <a:shade val="50000"/>
                    <a:satMod val="200000"/>
                  </a:srgbClr>
                </a:solidFill>
              </a:rPr>
              <a:pPr>
                <a:defRPr/>
              </a:pPr>
              <a:t>7/28/2015</a:t>
            </a:fld>
            <a:endParaRPr lang="en-US" dirty="0">
              <a:solidFill>
                <a:srgbClr val="E7DEC9">
                  <a:shade val="50000"/>
                  <a:satMod val="200000"/>
                </a:srgbClr>
              </a:solidFill>
            </a:endParaRPr>
          </a:p>
        </p:txBody>
      </p:sp>
      <p:sp>
        <p:nvSpPr>
          <p:cNvPr id="8" name="Footer Placeholder 7"/>
          <p:cNvSpPr>
            <a:spLocks noGrp="1"/>
          </p:cNvSpPr>
          <p:nvPr>
            <p:ph type="ftr" sz="quarter" idx="11"/>
          </p:nvPr>
        </p:nvSpPr>
        <p:spPr/>
        <p:txBody>
          <a:bodyPr/>
          <a:lstStyle>
            <a:extLst/>
          </a:lstStyle>
          <a:p>
            <a:pPr>
              <a:defRPr/>
            </a:pPr>
            <a:endParaRPr lang="en-US" dirty="0">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extLst/>
          </a:lstStyle>
          <a:p>
            <a:pPr>
              <a:defRPr/>
            </a:pPr>
            <a:fld id="{474683F3-3517-4EDD-85EE-06551F0D2F1F}" type="slidenum">
              <a:rPr lang="en-US" smtClean="0">
                <a:solidFill>
                  <a:srgbClr val="E7DEC9">
                    <a:shade val="50000"/>
                    <a:satMod val="200000"/>
                  </a:srgbClr>
                </a:solidFill>
              </a:rPr>
              <a:pPr>
                <a:def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16913102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fld id="{6A7AC968-8F41-4C63-92AE-3C9E7681D6A0}" type="datetime1">
              <a:rPr lang="en-US" smtClean="0">
                <a:solidFill>
                  <a:srgbClr val="E7DEC9">
                    <a:shade val="50000"/>
                    <a:satMod val="200000"/>
                  </a:srgbClr>
                </a:solidFill>
              </a:rPr>
              <a:pPr>
                <a:defRPr/>
              </a:pPr>
              <a:t>7/28/2015</a:t>
            </a:fld>
            <a:endParaRPr lang="en-US" dirty="0">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pPr>
              <a:defRPr/>
            </a:pPr>
            <a:endParaRPr lang="en-US" dirty="0">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pPr>
              <a:defRPr/>
            </a:pPr>
            <a:fld id="{AE7987CD-14E8-4BAB-B4DA-85E531EA3F90}" type="slidenum">
              <a:rPr lang="en-US" smtClean="0">
                <a:solidFill>
                  <a:srgbClr val="E7DEC9">
                    <a:shade val="50000"/>
                    <a:satMod val="200000"/>
                  </a:srgbClr>
                </a:solidFill>
              </a:rPr>
              <a:pPr>
                <a:def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30456290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dirty="0">
              <a:solidFill>
                <a:prstClr val="white"/>
              </a:solidFill>
            </a:endParaRPr>
          </a:p>
        </p:txBody>
      </p:sp>
      <p:sp>
        <p:nvSpPr>
          <p:cNvPr id="2" name="Date Placeholder 1"/>
          <p:cNvSpPr>
            <a:spLocks noGrp="1"/>
          </p:cNvSpPr>
          <p:nvPr>
            <p:ph type="dt" sz="half" idx="10"/>
          </p:nvPr>
        </p:nvSpPr>
        <p:spPr/>
        <p:txBody>
          <a:bodyPr/>
          <a:lstStyle>
            <a:extLst/>
          </a:lstStyle>
          <a:p>
            <a:pPr>
              <a:defRPr/>
            </a:pPr>
            <a:fld id="{FA7E66F8-131D-4646-8D91-2081229C3DD9}" type="datetime1">
              <a:rPr lang="en-US" smtClean="0">
                <a:solidFill>
                  <a:srgbClr val="E7DEC9">
                    <a:shade val="50000"/>
                    <a:satMod val="200000"/>
                  </a:srgbClr>
                </a:solidFill>
              </a:rPr>
              <a:pPr>
                <a:defRPr/>
              </a:pPr>
              <a:t>7/28/2015</a:t>
            </a:fld>
            <a:endParaRPr lang="en-US" dirty="0">
              <a:solidFill>
                <a:srgbClr val="E7DEC9">
                  <a:shade val="50000"/>
                  <a:satMod val="200000"/>
                </a:srgbClr>
              </a:solidFill>
            </a:endParaRPr>
          </a:p>
        </p:txBody>
      </p:sp>
      <p:sp>
        <p:nvSpPr>
          <p:cNvPr id="3" name="Footer Placeholder 2"/>
          <p:cNvSpPr>
            <a:spLocks noGrp="1"/>
          </p:cNvSpPr>
          <p:nvPr>
            <p:ph type="ftr" sz="quarter" idx="11"/>
          </p:nvPr>
        </p:nvSpPr>
        <p:spPr/>
        <p:txBody>
          <a:bodyPr/>
          <a:lstStyle>
            <a:extLst/>
          </a:lstStyle>
          <a:p>
            <a:pPr>
              <a:defRPr/>
            </a:pPr>
            <a:endParaRPr lang="en-US" dirty="0">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extLst/>
          </a:lstStyle>
          <a:p>
            <a:pPr>
              <a:defRPr/>
            </a:pPr>
            <a:fld id="{C5FB53F8-A6FC-4EA3-BCAD-6FD66345506B}" type="slidenum">
              <a:rPr lang="en-US" smtClean="0">
                <a:solidFill>
                  <a:srgbClr val="E7DEC9">
                    <a:shade val="50000"/>
                    <a:satMod val="200000"/>
                  </a:srgbClr>
                </a:solidFill>
              </a:rPr>
              <a:pPr>
                <a:defRPr/>
              </a:pPr>
              <a:t>‹#›</a:t>
            </a:fld>
            <a:endParaRPr lang="en-US" dirty="0">
              <a:solidFill>
                <a:srgbClr val="E7DEC9">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dirty="0">
              <a:solidFill>
                <a:prstClr val="white"/>
              </a:solidFill>
            </a:endParaRPr>
          </a:p>
        </p:txBody>
      </p:sp>
    </p:spTree>
    <p:extLst>
      <p:ext uri="{BB962C8B-B14F-4D97-AF65-F5344CB8AC3E}">
        <p14:creationId xmlns:p14="http://schemas.microsoft.com/office/powerpoint/2010/main" val="36169608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D64D5D48-DFA1-4402-A03F-94B7D2153B15}" type="datetime1">
              <a:rPr lang="en-US" smtClean="0">
                <a:solidFill>
                  <a:srgbClr val="E7DEC9">
                    <a:shade val="50000"/>
                    <a:satMod val="200000"/>
                  </a:srgbClr>
                </a:solidFill>
              </a:rPr>
              <a:pPr>
                <a:defRPr/>
              </a:pPr>
              <a:t>7/28/2015</a:t>
            </a:fld>
            <a:endParaRPr lang="en-US" dirty="0">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pPr>
              <a:defRPr/>
            </a:pPr>
            <a:endParaRPr lang="en-US" dirty="0">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pPr>
              <a:defRPr/>
            </a:pPr>
            <a:fld id="{EA9FBAED-0497-4A52-AA81-F48FF4F01281}" type="slidenum">
              <a:rPr lang="en-US" smtClean="0">
                <a:solidFill>
                  <a:srgbClr val="E7DEC9">
                    <a:shade val="50000"/>
                    <a:satMod val="200000"/>
                  </a:srgbClr>
                </a:solidFill>
              </a:rPr>
              <a:pPr>
                <a:def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27431635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pPr>
              <a:defRPr/>
            </a:pPr>
            <a:fld id="{CEAE2B52-BCCB-434B-A0B0-22059B19A5D8}" type="datetime1">
              <a:rPr lang="en-US" smtClean="0">
                <a:solidFill>
                  <a:srgbClr val="E7DEC9">
                    <a:shade val="50000"/>
                    <a:satMod val="200000"/>
                  </a:srgbClr>
                </a:solidFill>
              </a:rPr>
              <a:pPr>
                <a:defRPr/>
              </a:pPr>
              <a:t>7/28/2015</a:t>
            </a:fld>
            <a:endParaRPr lang="en-US" dirty="0">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pPr>
              <a:defRPr/>
            </a:pPr>
            <a:endParaRPr lang="en-US" dirty="0">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pPr>
              <a:defRPr/>
            </a:pPr>
            <a:fld id="{EDFE696B-D977-4E80-89BF-12D2367C078A}" type="slidenum">
              <a:rPr lang="en-US" smtClean="0">
                <a:solidFill>
                  <a:srgbClr val="E7DEC9">
                    <a:shade val="50000"/>
                    <a:satMod val="200000"/>
                  </a:srgbClr>
                </a:solidFill>
              </a:rPr>
              <a:pPr>
                <a:defRPr/>
              </a:pPr>
              <a:t>‹#›</a:t>
            </a:fld>
            <a:endParaRPr lang="en-US" dirty="0">
              <a:solidFill>
                <a:srgbClr val="E7DEC9">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fontAlgn="base">
              <a:lnSpc>
                <a:spcPts val="3000"/>
              </a:lnSpc>
              <a:spcBef>
                <a:spcPts val="600"/>
              </a:spcBef>
              <a:spcAft>
                <a:spcPct val="0"/>
              </a:spcAft>
              <a:buClr>
                <a:srgbClr val="3891A7"/>
              </a:buClr>
              <a:buSzPct val="80000"/>
              <a:buFont typeface="Wingdings 2"/>
              <a:buNone/>
            </a:pPr>
            <a:endParaRPr lang="en-US" sz="3200" dirty="0">
              <a:solidFill>
                <a:srgbClr val="27130D"/>
              </a:solidFill>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dirty="0">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161057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FA2A9243-CFFB-4CBA-9A44-B62D4E0C2C06}" type="datetime1">
              <a:rPr lang="en-US" smtClean="0">
                <a:solidFill>
                  <a:srgbClr val="E7DEC9">
                    <a:shade val="50000"/>
                    <a:satMod val="200000"/>
                  </a:srgbClr>
                </a:solidFill>
              </a:rPr>
              <a:pPr>
                <a:defRPr/>
              </a:pPr>
              <a:t>7/28/2015</a:t>
            </a:fld>
            <a:endParaRPr lang="en-US" dirty="0">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pPr>
              <a:defRPr/>
            </a:pPr>
            <a:endParaRPr lang="en-US" dirty="0">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pPr>
              <a:defRPr/>
            </a:pPr>
            <a:fld id="{609232B5-38D1-4859-B6EB-4A57D8884753}" type="slidenum">
              <a:rPr lang="en-US" smtClean="0">
                <a:solidFill>
                  <a:srgbClr val="E7DEC9">
                    <a:shade val="50000"/>
                    <a:satMod val="200000"/>
                  </a:srgbClr>
                </a:solidFill>
              </a:rPr>
              <a:pPr>
                <a:def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25061674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1D7DB4DE-6F18-4ADB-878B-6D12DD97AA66}" type="datetime1">
              <a:rPr lang="en-US" smtClean="0">
                <a:solidFill>
                  <a:srgbClr val="E7DEC9">
                    <a:shade val="50000"/>
                    <a:satMod val="200000"/>
                  </a:srgbClr>
                </a:solidFill>
              </a:rPr>
              <a:pPr>
                <a:defRPr/>
              </a:pPr>
              <a:t>7/28/2015</a:t>
            </a:fld>
            <a:endParaRPr lang="en-US" dirty="0">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pPr>
              <a:defRPr/>
            </a:pPr>
            <a:endParaRPr lang="en-US" dirty="0">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pPr>
              <a:defRPr/>
            </a:pPr>
            <a:fld id="{73B5AC12-FC6C-4E11-AD4F-521173F2895E}" type="slidenum">
              <a:rPr lang="en-US" smtClean="0">
                <a:solidFill>
                  <a:srgbClr val="E7DEC9">
                    <a:shade val="50000"/>
                    <a:satMod val="200000"/>
                  </a:srgbClr>
                </a:solidFill>
              </a:rPr>
              <a:pPr>
                <a:def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2445316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2CA5AE-5BDD-4833-BEB9-B3716843AC81}" type="datetimeFigureOut">
              <a:rPr lang="en-US" smtClean="0"/>
              <a:t>7/28/2015</a:t>
            </a:fld>
            <a:endParaRPr lang="en-US" dirty="0"/>
          </a:p>
        </p:txBody>
      </p:sp>
    </p:spTree>
    <p:extLst>
      <p:ext uri="{BB962C8B-B14F-4D97-AF65-F5344CB8AC3E}">
        <p14:creationId xmlns:p14="http://schemas.microsoft.com/office/powerpoint/2010/main" val="10446006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E2224"/>
              </a:solidFill>
            </a:endParaRPr>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E0FB56EF-897A-4D89-ADA4-C04ECE3CB11F}" type="datetimeFigureOut">
              <a:rPr lang="en-US" smtClean="0">
                <a:solidFill>
                  <a:srgbClr val="CBD8DD"/>
                </a:solidFill>
              </a:rPr>
              <a:pPr/>
              <a:t>7/28/2015</a:t>
            </a:fld>
            <a:endParaRPr lang="en-US">
              <a:solidFill>
                <a:srgbClr val="CBD8DD"/>
              </a:solidFill>
            </a:endParaRPr>
          </a:p>
        </p:txBody>
      </p:sp>
      <p:sp>
        <p:nvSpPr>
          <p:cNvPr id="5" name="Footer Placeholder 4"/>
          <p:cNvSpPr>
            <a:spLocks noGrp="1"/>
          </p:cNvSpPr>
          <p:nvPr>
            <p:ph type="ftr" sz="quarter" idx="11"/>
          </p:nvPr>
        </p:nvSpPr>
        <p:spPr/>
        <p:txBody>
          <a:bodyPr/>
          <a:lstStyle/>
          <a:p>
            <a:endParaRPr lang="en-US">
              <a:solidFill>
                <a:srgbClr val="48231E"/>
              </a:solidFill>
            </a:endParaRPr>
          </a:p>
        </p:txBody>
      </p:sp>
      <p:sp>
        <p:nvSpPr>
          <p:cNvPr id="6" name="Slide Number Placeholder 5"/>
          <p:cNvSpPr>
            <a:spLocks noGrp="1"/>
          </p:cNvSpPr>
          <p:nvPr>
            <p:ph type="sldNum" sz="quarter" idx="12"/>
          </p:nvPr>
        </p:nvSpPr>
        <p:spPr>
          <a:xfrm>
            <a:off x="7991475" y="6429375"/>
            <a:ext cx="876300" cy="292100"/>
          </a:xfrm>
        </p:spPr>
        <p:txBody>
          <a:bodyPr/>
          <a:lstStyle/>
          <a:p>
            <a:fld id="{09B1C3AE-AC19-4077-BC2F-2B80E0C6D97B}" type="slidenum">
              <a:rPr lang="en-US" smtClean="0">
                <a:solidFill>
                  <a:srgbClr val="48231E"/>
                </a:solidFill>
              </a:rPr>
              <a:pPr/>
              <a:t>‹#›</a:t>
            </a:fld>
            <a:endParaRPr lang="en-US">
              <a:solidFill>
                <a:srgbClr val="48231E"/>
              </a:solidFill>
            </a:endParaRPr>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E2224"/>
              </a:solidFill>
            </a:endParaRPr>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E2224"/>
              </a:solidFill>
            </a:endParaRPr>
          </a:p>
        </p:txBody>
      </p:sp>
    </p:spTree>
    <p:extLst>
      <p:ext uri="{BB962C8B-B14F-4D97-AF65-F5344CB8AC3E}">
        <p14:creationId xmlns:p14="http://schemas.microsoft.com/office/powerpoint/2010/main" val="11309522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E2224"/>
              </a:solidFill>
            </a:endParaRPr>
          </a:p>
        </p:txBody>
      </p:sp>
      <p:sp>
        <p:nvSpPr>
          <p:cNvPr id="4" name="Date Placeholder 3"/>
          <p:cNvSpPr>
            <a:spLocks noGrp="1"/>
          </p:cNvSpPr>
          <p:nvPr>
            <p:ph type="dt" sz="half" idx="10"/>
          </p:nvPr>
        </p:nvSpPr>
        <p:spPr/>
        <p:txBody>
          <a:bodyPr/>
          <a:lstStyle/>
          <a:p>
            <a:fld id="{E0FB56EF-897A-4D89-ADA4-C04ECE3CB11F}" type="datetimeFigureOut">
              <a:rPr lang="en-US" smtClean="0">
                <a:solidFill>
                  <a:srgbClr val="48231E"/>
                </a:solidFill>
              </a:rPr>
              <a:pPr/>
              <a:t>7/28/2015</a:t>
            </a:fld>
            <a:endParaRPr lang="en-US">
              <a:solidFill>
                <a:srgbClr val="48231E"/>
              </a:solidFill>
            </a:endParaRPr>
          </a:p>
        </p:txBody>
      </p:sp>
      <p:sp>
        <p:nvSpPr>
          <p:cNvPr id="5" name="Footer Placeholder 4"/>
          <p:cNvSpPr>
            <a:spLocks noGrp="1"/>
          </p:cNvSpPr>
          <p:nvPr>
            <p:ph type="ftr" sz="quarter" idx="11"/>
          </p:nvPr>
        </p:nvSpPr>
        <p:spPr/>
        <p:txBody>
          <a:bodyPr/>
          <a:lstStyle/>
          <a:p>
            <a:endParaRPr lang="en-US">
              <a:solidFill>
                <a:srgbClr val="48231E"/>
              </a:solidFill>
            </a:endParaRPr>
          </a:p>
        </p:txBody>
      </p:sp>
      <p:sp>
        <p:nvSpPr>
          <p:cNvPr id="6" name="Slide Number Placeholder 5"/>
          <p:cNvSpPr>
            <a:spLocks noGrp="1"/>
          </p:cNvSpPr>
          <p:nvPr>
            <p:ph type="sldNum" sz="quarter" idx="12"/>
          </p:nvPr>
        </p:nvSpPr>
        <p:spPr/>
        <p:txBody>
          <a:bodyPr/>
          <a:lstStyle/>
          <a:p>
            <a:fld id="{09B1C3AE-AC19-4077-BC2F-2B80E0C6D97B}" type="slidenum">
              <a:rPr lang="en-US" smtClean="0">
                <a:solidFill>
                  <a:srgbClr val="48231E"/>
                </a:solidFill>
              </a:rPr>
              <a:pPr/>
              <a:t>‹#›</a:t>
            </a:fld>
            <a:endParaRPr lang="en-US">
              <a:solidFill>
                <a:srgbClr val="48231E"/>
              </a:solidFill>
            </a:endParaRPr>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98718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lvl1pPr>
              <a:defRPr>
                <a:solidFill>
                  <a:schemeClr val="bg2"/>
                </a:solidFill>
              </a:defRPr>
            </a:lvl1pPr>
          </a:lstStyle>
          <a:p>
            <a:fld id="{E0FB56EF-897A-4D89-ADA4-C04ECE3CB11F}" type="datetimeFigureOut">
              <a:rPr lang="en-US" smtClean="0">
                <a:solidFill>
                  <a:srgbClr val="CBD8DD"/>
                </a:solidFill>
              </a:rPr>
              <a:pPr/>
              <a:t>7/28/2015</a:t>
            </a:fld>
            <a:endParaRPr lang="en-US">
              <a:solidFill>
                <a:srgbClr val="CBD8DD"/>
              </a:solidFill>
            </a:endParaRPr>
          </a:p>
        </p:txBody>
      </p:sp>
      <p:sp>
        <p:nvSpPr>
          <p:cNvPr id="5" name="Footer Placeholder 4"/>
          <p:cNvSpPr>
            <a:spLocks noGrp="1"/>
          </p:cNvSpPr>
          <p:nvPr>
            <p:ph type="ftr" sz="quarter" idx="11"/>
          </p:nvPr>
        </p:nvSpPr>
        <p:spPr/>
        <p:txBody>
          <a:bodyPr/>
          <a:lstStyle/>
          <a:p>
            <a:endParaRPr lang="en-US">
              <a:solidFill>
                <a:srgbClr val="48231E"/>
              </a:solidFill>
            </a:endParaRPr>
          </a:p>
        </p:txBody>
      </p:sp>
      <p:sp>
        <p:nvSpPr>
          <p:cNvPr id="6" name="Slide Number Placeholder 5"/>
          <p:cNvSpPr>
            <a:spLocks noGrp="1"/>
          </p:cNvSpPr>
          <p:nvPr>
            <p:ph type="sldNum" sz="quarter" idx="12"/>
          </p:nvPr>
        </p:nvSpPr>
        <p:spPr/>
        <p:txBody>
          <a:bodyPr/>
          <a:lstStyle/>
          <a:p>
            <a:fld id="{09B1C3AE-AC19-4077-BC2F-2B80E0C6D97B}" type="slidenum">
              <a:rPr lang="en-US" smtClean="0">
                <a:solidFill>
                  <a:srgbClr val="48231E"/>
                </a:solidFill>
              </a:rPr>
              <a:pPr/>
              <a:t>‹#›</a:t>
            </a:fld>
            <a:endParaRPr lang="en-US">
              <a:solidFill>
                <a:srgbClr val="48231E"/>
              </a:solidFill>
            </a:endParaRPr>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2E2224"/>
              </a:solidFill>
            </a:endParaRPr>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Tree>
    <p:extLst>
      <p:ext uri="{BB962C8B-B14F-4D97-AF65-F5344CB8AC3E}">
        <p14:creationId xmlns:p14="http://schemas.microsoft.com/office/powerpoint/2010/main" val="5294346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0FB56EF-897A-4D89-ADA4-C04ECE3CB11F}" type="datetimeFigureOut">
              <a:rPr lang="en-US" smtClean="0">
                <a:solidFill>
                  <a:srgbClr val="48231E"/>
                </a:solidFill>
              </a:rPr>
              <a:pPr/>
              <a:t>7/28/2015</a:t>
            </a:fld>
            <a:endParaRPr lang="en-US">
              <a:solidFill>
                <a:srgbClr val="48231E"/>
              </a:solidFill>
            </a:endParaRPr>
          </a:p>
        </p:txBody>
      </p:sp>
      <p:sp>
        <p:nvSpPr>
          <p:cNvPr id="6" name="Footer Placeholder 5"/>
          <p:cNvSpPr>
            <a:spLocks noGrp="1"/>
          </p:cNvSpPr>
          <p:nvPr>
            <p:ph type="ftr" sz="quarter" idx="11"/>
          </p:nvPr>
        </p:nvSpPr>
        <p:spPr/>
        <p:txBody>
          <a:bodyPr/>
          <a:lstStyle/>
          <a:p>
            <a:endParaRPr lang="en-US">
              <a:solidFill>
                <a:srgbClr val="48231E"/>
              </a:solidFill>
            </a:endParaRPr>
          </a:p>
        </p:txBody>
      </p:sp>
      <p:sp>
        <p:nvSpPr>
          <p:cNvPr id="7" name="Slide Number Placeholder 6"/>
          <p:cNvSpPr>
            <a:spLocks noGrp="1"/>
          </p:cNvSpPr>
          <p:nvPr>
            <p:ph type="sldNum" sz="quarter" idx="12"/>
          </p:nvPr>
        </p:nvSpPr>
        <p:spPr/>
        <p:txBody>
          <a:bodyPr/>
          <a:lstStyle/>
          <a:p>
            <a:fld id="{09B1C3AE-AC19-4077-BC2F-2B80E0C6D97B}" type="slidenum">
              <a:rPr lang="en-US" smtClean="0">
                <a:solidFill>
                  <a:srgbClr val="48231E"/>
                </a:solidFill>
              </a:rPr>
              <a:pPr/>
              <a:t>‹#›</a:t>
            </a:fld>
            <a:endParaRPr lang="en-US">
              <a:solidFill>
                <a:srgbClr val="48231E"/>
              </a:solidFill>
            </a:endParaRPr>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76035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E0FB56EF-897A-4D89-ADA4-C04ECE3CB11F}" type="datetimeFigureOut">
              <a:rPr lang="en-US" smtClean="0">
                <a:solidFill>
                  <a:srgbClr val="48231E"/>
                </a:solidFill>
              </a:rPr>
              <a:pPr/>
              <a:t>7/28/2015</a:t>
            </a:fld>
            <a:endParaRPr lang="en-US">
              <a:solidFill>
                <a:srgbClr val="48231E"/>
              </a:solidFill>
            </a:endParaRPr>
          </a:p>
        </p:txBody>
      </p:sp>
      <p:sp>
        <p:nvSpPr>
          <p:cNvPr id="8" name="Footer Placeholder 7"/>
          <p:cNvSpPr>
            <a:spLocks noGrp="1"/>
          </p:cNvSpPr>
          <p:nvPr>
            <p:ph type="ftr" sz="quarter" idx="11"/>
          </p:nvPr>
        </p:nvSpPr>
        <p:spPr/>
        <p:txBody>
          <a:bodyPr/>
          <a:lstStyle/>
          <a:p>
            <a:endParaRPr lang="en-US">
              <a:solidFill>
                <a:srgbClr val="48231E"/>
              </a:solidFill>
            </a:endParaRPr>
          </a:p>
        </p:txBody>
      </p:sp>
      <p:sp>
        <p:nvSpPr>
          <p:cNvPr id="9" name="Slide Number Placeholder 8"/>
          <p:cNvSpPr>
            <a:spLocks noGrp="1"/>
          </p:cNvSpPr>
          <p:nvPr>
            <p:ph type="sldNum" sz="quarter" idx="12"/>
          </p:nvPr>
        </p:nvSpPr>
        <p:spPr/>
        <p:txBody>
          <a:bodyPr/>
          <a:lstStyle/>
          <a:p>
            <a:fld id="{09B1C3AE-AC19-4077-BC2F-2B80E0C6D97B}" type="slidenum">
              <a:rPr lang="en-US" smtClean="0">
                <a:solidFill>
                  <a:srgbClr val="48231E"/>
                </a:solidFill>
              </a:rPr>
              <a:pPr/>
              <a:t>‹#›</a:t>
            </a:fld>
            <a:endParaRPr lang="en-US">
              <a:solidFill>
                <a:srgbClr val="48231E"/>
              </a:solidFill>
            </a:endParaRPr>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837169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E0FB56EF-897A-4D89-ADA4-C04ECE3CB11F}" type="datetimeFigureOut">
              <a:rPr lang="en-US" smtClean="0">
                <a:solidFill>
                  <a:srgbClr val="48231E"/>
                </a:solidFill>
              </a:rPr>
              <a:pPr/>
              <a:t>7/28/2015</a:t>
            </a:fld>
            <a:endParaRPr lang="en-US">
              <a:solidFill>
                <a:srgbClr val="48231E"/>
              </a:solidFill>
            </a:endParaRPr>
          </a:p>
        </p:txBody>
      </p:sp>
      <p:sp>
        <p:nvSpPr>
          <p:cNvPr id="4" name="Footer Placeholder 3"/>
          <p:cNvSpPr>
            <a:spLocks noGrp="1"/>
          </p:cNvSpPr>
          <p:nvPr>
            <p:ph type="ftr" sz="quarter" idx="11"/>
          </p:nvPr>
        </p:nvSpPr>
        <p:spPr/>
        <p:txBody>
          <a:bodyPr/>
          <a:lstStyle/>
          <a:p>
            <a:endParaRPr lang="en-US">
              <a:solidFill>
                <a:srgbClr val="48231E"/>
              </a:solidFill>
            </a:endParaRPr>
          </a:p>
        </p:txBody>
      </p:sp>
      <p:sp>
        <p:nvSpPr>
          <p:cNvPr id="5" name="Slide Number Placeholder 4"/>
          <p:cNvSpPr>
            <a:spLocks noGrp="1"/>
          </p:cNvSpPr>
          <p:nvPr>
            <p:ph type="sldNum" sz="quarter" idx="12"/>
          </p:nvPr>
        </p:nvSpPr>
        <p:spPr/>
        <p:txBody>
          <a:bodyPr/>
          <a:lstStyle/>
          <a:p>
            <a:fld id="{09B1C3AE-AC19-4077-BC2F-2B80E0C6D97B}" type="slidenum">
              <a:rPr lang="en-US" smtClean="0">
                <a:solidFill>
                  <a:srgbClr val="48231E"/>
                </a:solidFill>
              </a:rPr>
              <a:pPr/>
              <a:t>‹#›</a:t>
            </a:fld>
            <a:endParaRPr lang="en-US">
              <a:solidFill>
                <a:srgbClr val="48231E"/>
              </a:solidFill>
            </a:endParaRPr>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37678186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FB56EF-897A-4D89-ADA4-C04ECE3CB11F}" type="datetimeFigureOut">
              <a:rPr lang="en-US" smtClean="0">
                <a:solidFill>
                  <a:srgbClr val="48231E"/>
                </a:solidFill>
              </a:rPr>
              <a:pPr/>
              <a:t>7/28/2015</a:t>
            </a:fld>
            <a:endParaRPr lang="en-US">
              <a:solidFill>
                <a:srgbClr val="48231E"/>
              </a:solidFill>
            </a:endParaRPr>
          </a:p>
        </p:txBody>
      </p:sp>
      <p:sp>
        <p:nvSpPr>
          <p:cNvPr id="3" name="Footer Placeholder 2"/>
          <p:cNvSpPr>
            <a:spLocks noGrp="1"/>
          </p:cNvSpPr>
          <p:nvPr>
            <p:ph type="ftr" sz="quarter" idx="11"/>
          </p:nvPr>
        </p:nvSpPr>
        <p:spPr/>
        <p:txBody>
          <a:bodyPr/>
          <a:lstStyle/>
          <a:p>
            <a:endParaRPr lang="en-US">
              <a:solidFill>
                <a:srgbClr val="48231E"/>
              </a:solidFill>
            </a:endParaRPr>
          </a:p>
        </p:txBody>
      </p:sp>
      <p:sp>
        <p:nvSpPr>
          <p:cNvPr id="4" name="Slide Number Placeholder 3"/>
          <p:cNvSpPr>
            <a:spLocks noGrp="1"/>
          </p:cNvSpPr>
          <p:nvPr>
            <p:ph type="sldNum" sz="quarter" idx="12"/>
          </p:nvPr>
        </p:nvSpPr>
        <p:spPr/>
        <p:txBody>
          <a:bodyPr/>
          <a:lstStyle/>
          <a:p>
            <a:fld id="{09B1C3AE-AC19-4077-BC2F-2B80E0C6D97B}" type="slidenum">
              <a:rPr lang="en-US" smtClean="0">
                <a:solidFill>
                  <a:srgbClr val="48231E"/>
                </a:solidFill>
              </a:rPr>
              <a:pPr/>
              <a:t>‹#›</a:t>
            </a:fld>
            <a:endParaRPr lang="en-US">
              <a:solidFill>
                <a:srgbClr val="48231E"/>
              </a:solidFill>
            </a:endParaRPr>
          </a:p>
        </p:txBody>
      </p:sp>
    </p:spTree>
    <p:extLst>
      <p:ext uri="{BB962C8B-B14F-4D97-AF65-F5344CB8AC3E}">
        <p14:creationId xmlns:p14="http://schemas.microsoft.com/office/powerpoint/2010/main" val="10061943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lvl1pPr>
              <a:defRPr>
                <a:solidFill>
                  <a:schemeClr val="bg2"/>
                </a:solidFill>
              </a:defRPr>
            </a:lvl1pPr>
          </a:lstStyle>
          <a:p>
            <a:fld id="{E0FB56EF-897A-4D89-ADA4-C04ECE3CB11F}" type="datetimeFigureOut">
              <a:rPr lang="en-US" smtClean="0">
                <a:solidFill>
                  <a:srgbClr val="CBD8DD"/>
                </a:solidFill>
              </a:rPr>
              <a:pPr/>
              <a:t>7/28/2015</a:t>
            </a:fld>
            <a:endParaRPr lang="en-US">
              <a:solidFill>
                <a:srgbClr val="CBD8DD"/>
              </a:solidFill>
            </a:endParaRPr>
          </a:p>
        </p:txBody>
      </p:sp>
      <p:sp>
        <p:nvSpPr>
          <p:cNvPr id="6" name="Footer Placeholder 5"/>
          <p:cNvSpPr>
            <a:spLocks noGrp="1"/>
          </p:cNvSpPr>
          <p:nvPr>
            <p:ph type="ftr" sz="quarter" idx="11"/>
          </p:nvPr>
        </p:nvSpPr>
        <p:spPr/>
        <p:txBody>
          <a:bodyPr/>
          <a:lstStyle/>
          <a:p>
            <a:endParaRPr lang="en-US">
              <a:solidFill>
                <a:srgbClr val="48231E"/>
              </a:solidFill>
            </a:endParaRPr>
          </a:p>
        </p:txBody>
      </p:sp>
      <p:sp>
        <p:nvSpPr>
          <p:cNvPr id="7" name="Slide Number Placeholder 6"/>
          <p:cNvSpPr>
            <a:spLocks noGrp="1"/>
          </p:cNvSpPr>
          <p:nvPr>
            <p:ph type="sldNum" sz="quarter" idx="12"/>
          </p:nvPr>
        </p:nvSpPr>
        <p:spPr/>
        <p:txBody>
          <a:bodyPr/>
          <a:lstStyle/>
          <a:p>
            <a:fld id="{09B1C3AE-AC19-4077-BC2F-2B80E0C6D97B}" type="slidenum">
              <a:rPr lang="en-US" smtClean="0">
                <a:solidFill>
                  <a:srgbClr val="48231E"/>
                </a:solidFill>
              </a:rPr>
              <a:pPr/>
              <a:t>‹#›</a:t>
            </a:fld>
            <a:endParaRPr lang="en-US">
              <a:solidFill>
                <a:srgbClr val="48231E"/>
              </a:solidFill>
            </a:endParaRPr>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Tree>
    <p:extLst>
      <p:ext uri="{BB962C8B-B14F-4D97-AF65-F5344CB8AC3E}">
        <p14:creationId xmlns:p14="http://schemas.microsoft.com/office/powerpoint/2010/main" val="14624895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E0FB56EF-897A-4D89-ADA4-C04ECE3CB11F}" type="datetimeFigureOut">
              <a:rPr lang="en-US" smtClean="0">
                <a:solidFill>
                  <a:srgbClr val="CBD8DD"/>
                </a:solidFill>
              </a:rPr>
              <a:pPr/>
              <a:t>7/28/2015</a:t>
            </a:fld>
            <a:endParaRPr lang="en-US">
              <a:solidFill>
                <a:srgbClr val="CBD8DD"/>
              </a:solidFill>
            </a:endParaRPr>
          </a:p>
        </p:txBody>
      </p:sp>
      <p:sp>
        <p:nvSpPr>
          <p:cNvPr id="6" name="Footer Placeholder 5"/>
          <p:cNvSpPr>
            <a:spLocks noGrp="1"/>
          </p:cNvSpPr>
          <p:nvPr>
            <p:ph type="ftr" sz="quarter" idx="11"/>
          </p:nvPr>
        </p:nvSpPr>
        <p:spPr/>
        <p:txBody>
          <a:bodyPr/>
          <a:lstStyle/>
          <a:p>
            <a:endParaRPr lang="en-US">
              <a:solidFill>
                <a:srgbClr val="48231E"/>
              </a:solidFill>
            </a:endParaRPr>
          </a:p>
        </p:txBody>
      </p:sp>
      <p:sp>
        <p:nvSpPr>
          <p:cNvPr id="7" name="Slide Number Placeholder 6"/>
          <p:cNvSpPr>
            <a:spLocks noGrp="1"/>
          </p:cNvSpPr>
          <p:nvPr>
            <p:ph type="sldNum" sz="quarter" idx="12"/>
          </p:nvPr>
        </p:nvSpPr>
        <p:spPr/>
        <p:txBody>
          <a:bodyPr/>
          <a:lstStyle/>
          <a:p>
            <a:fld id="{09B1C3AE-AC19-4077-BC2F-2B80E0C6D97B}" type="slidenum">
              <a:rPr lang="en-US" smtClean="0">
                <a:solidFill>
                  <a:srgbClr val="48231E"/>
                </a:solidFill>
              </a:rPr>
              <a:pPr/>
              <a:t>‹#›</a:t>
            </a:fld>
            <a:endParaRPr lang="en-US">
              <a:solidFill>
                <a:srgbClr val="48231E"/>
              </a:solidFill>
            </a:endParaRPr>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Tree>
    <p:extLst>
      <p:ext uri="{BB962C8B-B14F-4D97-AF65-F5344CB8AC3E}">
        <p14:creationId xmlns:p14="http://schemas.microsoft.com/office/powerpoint/2010/main" val="718881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FB56EF-897A-4D89-ADA4-C04ECE3CB11F}" type="datetimeFigureOut">
              <a:rPr lang="en-US" smtClean="0">
                <a:solidFill>
                  <a:srgbClr val="48231E"/>
                </a:solidFill>
              </a:rPr>
              <a:pPr/>
              <a:t>7/28/2015</a:t>
            </a:fld>
            <a:endParaRPr lang="en-US">
              <a:solidFill>
                <a:srgbClr val="48231E"/>
              </a:solidFill>
            </a:endParaRPr>
          </a:p>
        </p:txBody>
      </p:sp>
      <p:sp>
        <p:nvSpPr>
          <p:cNvPr id="5" name="Footer Placeholder 4"/>
          <p:cNvSpPr>
            <a:spLocks noGrp="1"/>
          </p:cNvSpPr>
          <p:nvPr>
            <p:ph type="ftr" sz="quarter" idx="11"/>
          </p:nvPr>
        </p:nvSpPr>
        <p:spPr/>
        <p:txBody>
          <a:bodyPr/>
          <a:lstStyle/>
          <a:p>
            <a:endParaRPr lang="en-US">
              <a:solidFill>
                <a:srgbClr val="48231E"/>
              </a:solidFill>
            </a:endParaRPr>
          </a:p>
        </p:txBody>
      </p:sp>
      <p:sp>
        <p:nvSpPr>
          <p:cNvPr id="6" name="Slide Number Placeholder 5"/>
          <p:cNvSpPr>
            <a:spLocks noGrp="1"/>
          </p:cNvSpPr>
          <p:nvPr>
            <p:ph type="sldNum" sz="quarter" idx="12"/>
          </p:nvPr>
        </p:nvSpPr>
        <p:spPr/>
        <p:txBody>
          <a:bodyPr/>
          <a:lstStyle/>
          <a:p>
            <a:fld id="{09B1C3AE-AC19-4077-BC2F-2B80E0C6D97B}" type="slidenum">
              <a:rPr lang="en-US" smtClean="0">
                <a:solidFill>
                  <a:srgbClr val="48231E"/>
                </a:solidFill>
              </a:rPr>
              <a:pPr/>
              <a:t>‹#›</a:t>
            </a:fld>
            <a:endParaRPr lang="en-US">
              <a:solidFill>
                <a:srgbClr val="48231E"/>
              </a:solidFill>
            </a:endParaRPr>
          </a:p>
        </p:txBody>
      </p:sp>
    </p:spTree>
    <p:extLst>
      <p:ext uri="{BB962C8B-B14F-4D97-AF65-F5344CB8AC3E}">
        <p14:creationId xmlns:p14="http://schemas.microsoft.com/office/powerpoint/2010/main" val="1878101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2220" y="1535113"/>
            <a:ext cx="4114800" cy="639762"/>
          </a:xfrm>
        </p:spPr>
        <p:txBody>
          <a:bodyPr anchor="b"/>
          <a:lstStyle>
            <a:lvl1pPr marL="0" indent="0" algn="ctr">
              <a:buNone/>
              <a:defRPr sz="2400" b="1">
                <a:solidFill>
                  <a:schemeClr val="accent1"/>
                </a:solidFill>
                <a:effectLst>
                  <a:innerShdw blurRad="63500" dist="50800" dir="13500000">
                    <a:prstClr val="black">
                      <a:alpha val="50000"/>
                    </a:prstClr>
                  </a:inn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02220" y="2346702"/>
            <a:ext cx="4114800" cy="365760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00004" y="1535113"/>
            <a:ext cx="4114800" cy="639762"/>
          </a:xfrm>
        </p:spPr>
        <p:txBody>
          <a:bodyPr anchor="b"/>
          <a:lstStyle>
            <a:lvl1pPr marL="0" indent="0" algn="ctr">
              <a:buNone/>
              <a:defRPr sz="2400" b="1">
                <a:solidFill>
                  <a:schemeClr val="accent1"/>
                </a:solidFill>
                <a:effectLst>
                  <a:innerShdw blurRad="63500" dist="50800" dir="13500000">
                    <a:prstClr val="black">
                      <a:alpha val="50000"/>
                    </a:prstClr>
                  </a:inn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00004" y="2346702"/>
            <a:ext cx="4114800" cy="365760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F02CA5AE-5BDD-4833-BEB9-B3716843AC81}" type="datetimeFigureOut">
              <a:rPr lang="en-US" smtClean="0"/>
              <a:t>7/28/2015</a:t>
            </a:fld>
            <a:endParaRPr lang="en-US" dirty="0"/>
          </a:p>
        </p:txBody>
      </p:sp>
      <p:cxnSp>
        <p:nvCxnSpPr>
          <p:cNvPr id="11" name="Straight Connector 10"/>
          <p:cNvCxnSpPr/>
          <p:nvPr userDrawn="1"/>
        </p:nvCxnSpPr>
        <p:spPr>
          <a:xfrm>
            <a:off x="4572000" y="1447800"/>
            <a:ext cx="0" cy="457200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 name="Shape 21"/>
          <p:cNvSpPr/>
          <p:nvPr userDrawn="1">
            <p:custDataLst>
              <p:tags r:id="rId1"/>
            </p:custDataLst>
          </p:nvPr>
        </p:nvSpPr>
        <p:spPr>
          <a:xfrm>
            <a:off x="0" y="2225298"/>
            <a:ext cx="9144000" cy="75238"/>
          </a:xfrm>
          <a:prstGeom prst="rect">
            <a:avLst/>
          </a:prstGeom>
          <a:gradFill flip="none" rotWithShape="1">
            <a:gsLst>
              <a:gs pos="0">
                <a:srgbClr val="AECCF1"/>
              </a:gs>
              <a:gs pos="50000">
                <a:srgbClr val="CEE0F6"/>
              </a:gs>
              <a:gs pos="100000">
                <a:srgbClr val="E7F1FA"/>
              </a:gs>
            </a:gsLst>
            <a:lin ang="16200000" scaled="1"/>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993926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FB56EF-897A-4D89-ADA4-C04ECE3CB11F}" type="datetimeFigureOut">
              <a:rPr lang="en-US" smtClean="0">
                <a:solidFill>
                  <a:srgbClr val="48231E"/>
                </a:solidFill>
              </a:rPr>
              <a:pPr/>
              <a:t>7/28/2015</a:t>
            </a:fld>
            <a:endParaRPr lang="en-US">
              <a:solidFill>
                <a:srgbClr val="48231E"/>
              </a:solidFill>
            </a:endParaRPr>
          </a:p>
        </p:txBody>
      </p:sp>
      <p:sp>
        <p:nvSpPr>
          <p:cNvPr id="5" name="Footer Placeholder 4"/>
          <p:cNvSpPr>
            <a:spLocks noGrp="1"/>
          </p:cNvSpPr>
          <p:nvPr>
            <p:ph type="ftr" sz="quarter" idx="11"/>
          </p:nvPr>
        </p:nvSpPr>
        <p:spPr/>
        <p:txBody>
          <a:bodyPr/>
          <a:lstStyle/>
          <a:p>
            <a:endParaRPr lang="en-US">
              <a:solidFill>
                <a:srgbClr val="48231E"/>
              </a:solidFill>
            </a:endParaRPr>
          </a:p>
        </p:txBody>
      </p:sp>
      <p:sp>
        <p:nvSpPr>
          <p:cNvPr id="6" name="Slide Number Placeholder 5"/>
          <p:cNvSpPr>
            <a:spLocks noGrp="1"/>
          </p:cNvSpPr>
          <p:nvPr>
            <p:ph type="sldNum" sz="quarter" idx="12"/>
          </p:nvPr>
        </p:nvSpPr>
        <p:spPr/>
        <p:txBody>
          <a:bodyPr/>
          <a:lstStyle/>
          <a:p>
            <a:fld id="{09B1C3AE-AC19-4077-BC2F-2B80E0C6D97B}" type="slidenum">
              <a:rPr lang="en-US" smtClean="0">
                <a:solidFill>
                  <a:srgbClr val="48231E"/>
                </a:solidFill>
              </a:rPr>
              <a:pPr/>
              <a:t>‹#›</a:t>
            </a:fld>
            <a:endParaRPr lang="en-US">
              <a:solidFill>
                <a:srgbClr val="48231E"/>
              </a:solidFill>
            </a:endParaRPr>
          </a:p>
        </p:txBody>
      </p:sp>
    </p:spTree>
    <p:extLst>
      <p:ext uri="{BB962C8B-B14F-4D97-AF65-F5344CB8AC3E}">
        <p14:creationId xmlns:p14="http://schemas.microsoft.com/office/powerpoint/2010/main" val="4192490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2220" y="1535113"/>
            <a:ext cx="4114800" cy="639762"/>
          </a:xfrm>
        </p:spPr>
        <p:txBody>
          <a:bodyPr anchor="b"/>
          <a:lstStyle>
            <a:lvl1pPr marL="0" indent="0" algn="ctr">
              <a:buNone/>
              <a:defRPr sz="2400" b="1">
                <a:solidFill>
                  <a:schemeClr val="accent1"/>
                </a:solidFill>
                <a:effectLst>
                  <a:innerShdw blurRad="63500" dist="50800" dir="13500000">
                    <a:prstClr val="black">
                      <a:alpha val="50000"/>
                    </a:prstClr>
                  </a:inn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02220" y="2346702"/>
            <a:ext cx="4114800" cy="291109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00004" y="1535113"/>
            <a:ext cx="4114800" cy="639762"/>
          </a:xfrm>
        </p:spPr>
        <p:txBody>
          <a:bodyPr anchor="b"/>
          <a:lstStyle>
            <a:lvl1pPr marL="0" indent="0" algn="ctr">
              <a:buNone/>
              <a:defRPr sz="2400" b="1">
                <a:solidFill>
                  <a:schemeClr val="accent1"/>
                </a:solidFill>
                <a:effectLst>
                  <a:innerShdw blurRad="63500" dist="50800" dir="13500000">
                    <a:prstClr val="black">
                      <a:alpha val="50000"/>
                    </a:prstClr>
                  </a:inn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00004" y="2346702"/>
            <a:ext cx="4114800" cy="291109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F02CA5AE-5BDD-4833-BEB9-B3716843AC81}" type="datetimeFigureOut">
              <a:rPr lang="en-US" smtClean="0"/>
              <a:t>7/28/2015</a:t>
            </a:fld>
            <a:endParaRPr lang="en-US" dirty="0"/>
          </a:p>
        </p:txBody>
      </p:sp>
      <p:cxnSp>
        <p:nvCxnSpPr>
          <p:cNvPr id="11" name="Straight Connector 10"/>
          <p:cNvCxnSpPr/>
          <p:nvPr userDrawn="1"/>
        </p:nvCxnSpPr>
        <p:spPr>
          <a:xfrm>
            <a:off x="4572000" y="1447800"/>
            <a:ext cx="0" cy="388620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 name="Shape 21"/>
          <p:cNvSpPr/>
          <p:nvPr userDrawn="1">
            <p:custDataLst>
              <p:tags r:id="rId1"/>
            </p:custDataLst>
          </p:nvPr>
        </p:nvSpPr>
        <p:spPr>
          <a:xfrm>
            <a:off x="0" y="2225298"/>
            <a:ext cx="9144000" cy="75238"/>
          </a:xfrm>
          <a:prstGeom prst="rect">
            <a:avLst/>
          </a:prstGeom>
          <a:gradFill flip="none" rotWithShape="1">
            <a:gsLst>
              <a:gs pos="0">
                <a:srgbClr val="AECCF1"/>
              </a:gs>
              <a:gs pos="50000">
                <a:srgbClr val="CEE0F6"/>
              </a:gs>
              <a:gs pos="100000">
                <a:srgbClr val="E7F1FA"/>
              </a:gs>
            </a:gsLst>
            <a:lin ang="16200000" scaled="1"/>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12" name="Shape 21"/>
          <p:cNvSpPr/>
          <p:nvPr userDrawn="1">
            <p:custDataLst>
              <p:tags r:id="rId2"/>
            </p:custDataLst>
          </p:nvPr>
        </p:nvSpPr>
        <p:spPr>
          <a:xfrm>
            <a:off x="0" y="5334000"/>
            <a:ext cx="9144000" cy="75238"/>
          </a:xfrm>
          <a:prstGeom prst="rect">
            <a:avLst/>
          </a:prstGeom>
          <a:gradFill flip="none" rotWithShape="1">
            <a:gsLst>
              <a:gs pos="0">
                <a:srgbClr val="AECCF1"/>
              </a:gs>
              <a:gs pos="50000">
                <a:srgbClr val="CEE0F6"/>
              </a:gs>
              <a:gs pos="100000">
                <a:srgbClr val="E7F1FA"/>
              </a:gs>
            </a:gsLst>
            <a:lin ang="16200000" scaled="1"/>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13" name="Text Placeholder 2"/>
          <p:cNvSpPr>
            <a:spLocks noGrp="1"/>
          </p:cNvSpPr>
          <p:nvPr>
            <p:ph type="body" idx="13"/>
          </p:nvPr>
        </p:nvSpPr>
        <p:spPr>
          <a:xfrm>
            <a:off x="304800" y="5409238"/>
            <a:ext cx="8534400" cy="534362"/>
          </a:xfrm>
        </p:spPr>
        <p:txBody>
          <a:bodyPr anchor="ctr"/>
          <a:lstStyle>
            <a:lvl1pPr marL="0" indent="0" algn="ctr">
              <a:buNone/>
              <a:defRPr sz="2400" b="1">
                <a:solidFill>
                  <a:schemeClr val="accent2">
                    <a:lumMod val="75000"/>
                  </a:schemeClr>
                </a:solidFill>
                <a:effectLst>
                  <a:innerShdw blurRad="63500" dist="50800" dir="13500000">
                    <a:prstClr val="black">
                      <a:alpha val="50000"/>
                    </a:prstClr>
                  </a:inn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4082456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2CA5AE-5BDD-4833-BEB9-B3716843AC81}" type="datetimeFigureOut">
              <a:rPr lang="en-US" smtClean="0"/>
              <a:t>7/28/2015</a:t>
            </a:fld>
            <a:endParaRPr lang="en-US" dirty="0"/>
          </a:p>
        </p:txBody>
      </p:sp>
    </p:spTree>
    <p:extLst>
      <p:ext uri="{BB962C8B-B14F-4D97-AF65-F5344CB8AC3E}">
        <p14:creationId xmlns:p14="http://schemas.microsoft.com/office/powerpoint/2010/main" val="620619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2CA5AE-5BDD-4833-BEB9-B3716843AC81}" type="datetimeFigureOut">
              <a:rPr lang="en-US" smtClean="0"/>
              <a:t>7/28/2015</a:t>
            </a:fld>
            <a:endParaRPr lang="en-US" dirty="0"/>
          </a:p>
        </p:txBody>
      </p:sp>
    </p:spTree>
    <p:extLst>
      <p:ext uri="{BB962C8B-B14F-4D97-AF65-F5344CB8AC3E}">
        <p14:creationId xmlns:p14="http://schemas.microsoft.com/office/powerpoint/2010/main" val="3366030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Graphics Point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2CA5AE-5BDD-4833-BEB9-B3716843AC81}" type="datetimeFigureOut">
              <a:rPr lang="en-US" smtClean="0"/>
              <a:t>7/28/2015</a:t>
            </a:fld>
            <a:endParaRPr lang="en-US" dirty="0"/>
          </a:p>
        </p:txBody>
      </p:sp>
      <p:sp>
        <p:nvSpPr>
          <p:cNvPr id="6" name="TextBox 5"/>
          <p:cNvSpPr txBox="1"/>
          <p:nvPr userDrawn="1"/>
        </p:nvSpPr>
        <p:spPr>
          <a:xfrm>
            <a:off x="70695" y="1524000"/>
            <a:ext cx="8991600" cy="307777"/>
          </a:xfrm>
          <a:prstGeom prst="rect">
            <a:avLst/>
          </a:prstGeom>
          <a:noFill/>
        </p:spPr>
        <p:txBody>
          <a:bodyPr wrap="square" rtlCol="0">
            <a:spAutoFit/>
          </a:bodyPr>
          <a:lstStyle/>
          <a:p>
            <a:r>
              <a:rPr lang="en-US" sz="1400" b="1" dirty="0" smtClean="0">
                <a:solidFill>
                  <a:srgbClr val="C00000"/>
                </a:solidFill>
              </a:rPr>
              <a:t>Instructions: </a:t>
            </a:r>
            <a:r>
              <a:rPr lang="en-US" sz="1400" dirty="0" smtClean="0">
                <a:solidFill>
                  <a:schemeClr val="tx1">
                    <a:lumMod val="75000"/>
                    <a:lumOff val="25000"/>
                  </a:schemeClr>
                </a:solidFill>
              </a:rPr>
              <a:t>Just copy the elements you want to use and paste into your slides.</a:t>
            </a:r>
            <a:endParaRPr lang="en-US" sz="1400" dirty="0">
              <a:solidFill>
                <a:schemeClr val="tx1">
                  <a:lumMod val="75000"/>
                  <a:lumOff val="25000"/>
                </a:schemeClr>
              </a:solidFill>
            </a:endParaRPr>
          </a:p>
        </p:txBody>
      </p:sp>
      <p:sp>
        <p:nvSpPr>
          <p:cNvPr id="7" name="TextBox 6"/>
          <p:cNvSpPr txBox="1"/>
          <p:nvPr userDrawn="1"/>
        </p:nvSpPr>
        <p:spPr>
          <a:xfrm>
            <a:off x="70695" y="1978223"/>
            <a:ext cx="1371600" cy="276999"/>
          </a:xfrm>
          <a:prstGeom prst="rect">
            <a:avLst/>
          </a:prstGeom>
          <a:noFill/>
        </p:spPr>
        <p:txBody>
          <a:bodyPr wrap="square" rtlCol="0">
            <a:spAutoFit/>
          </a:bodyPr>
          <a:lstStyle/>
          <a:p>
            <a:r>
              <a:rPr lang="en-US" sz="1200" dirty="0" smtClean="0">
                <a:solidFill>
                  <a:schemeClr val="tx1">
                    <a:lumMod val="50000"/>
                    <a:lumOff val="50000"/>
                  </a:schemeClr>
                </a:solidFill>
              </a:rPr>
              <a:t>Horizontal Line</a:t>
            </a:r>
            <a:endParaRPr lang="en-US" sz="1200" dirty="0">
              <a:solidFill>
                <a:schemeClr val="tx1">
                  <a:lumMod val="50000"/>
                  <a:lumOff val="50000"/>
                </a:schemeClr>
              </a:solidFill>
            </a:endParaRPr>
          </a:p>
        </p:txBody>
      </p:sp>
      <p:sp>
        <p:nvSpPr>
          <p:cNvPr id="8" name="TextBox 7"/>
          <p:cNvSpPr txBox="1"/>
          <p:nvPr userDrawn="1"/>
        </p:nvSpPr>
        <p:spPr>
          <a:xfrm>
            <a:off x="7655244" y="3193396"/>
            <a:ext cx="1371600" cy="461665"/>
          </a:xfrm>
          <a:prstGeom prst="rect">
            <a:avLst/>
          </a:prstGeom>
          <a:noFill/>
        </p:spPr>
        <p:txBody>
          <a:bodyPr wrap="square" rtlCol="0">
            <a:spAutoFit/>
          </a:bodyPr>
          <a:lstStyle/>
          <a:p>
            <a:r>
              <a:rPr lang="en-US" sz="1200" dirty="0" smtClean="0">
                <a:solidFill>
                  <a:schemeClr val="tx1">
                    <a:lumMod val="50000"/>
                    <a:lumOff val="50000"/>
                  </a:schemeClr>
                </a:solidFill>
              </a:rPr>
              <a:t>Chat</a:t>
            </a:r>
          </a:p>
          <a:p>
            <a:r>
              <a:rPr lang="en-US" sz="1200" dirty="0" smtClean="0">
                <a:solidFill>
                  <a:schemeClr val="tx1">
                    <a:lumMod val="50000"/>
                    <a:lumOff val="50000"/>
                  </a:schemeClr>
                </a:solidFill>
              </a:rPr>
              <a:t>Invitation 1</a:t>
            </a:r>
            <a:endParaRPr lang="en-US" sz="1200" dirty="0">
              <a:solidFill>
                <a:schemeClr val="tx1">
                  <a:lumMod val="50000"/>
                  <a:lumOff val="50000"/>
                </a:schemeClr>
              </a:solidFill>
            </a:endParaRPr>
          </a:p>
        </p:txBody>
      </p:sp>
      <p:sp>
        <p:nvSpPr>
          <p:cNvPr id="9" name="TextBox 8"/>
          <p:cNvSpPr txBox="1"/>
          <p:nvPr userDrawn="1"/>
        </p:nvSpPr>
        <p:spPr>
          <a:xfrm rot="16200000">
            <a:off x="8150824" y="5195500"/>
            <a:ext cx="1371600" cy="276999"/>
          </a:xfrm>
          <a:prstGeom prst="rect">
            <a:avLst/>
          </a:prstGeom>
          <a:noFill/>
        </p:spPr>
        <p:txBody>
          <a:bodyPr wrap="square" rtlCol="0">
            <a:spAutoFit/>
          </a:bodyPr>
          <a:lstStyle/>
          <a:p>
            <a:r>
              <a:rPr lang="en-US" sz="1200" dirty="0" smtClean="0">
                <a:solidFill>
                  <a:schemeClr val="tx1">
                    <a:lumMod val="50000"/>
                    <a:lumOff val="50000"/>
                  </a:schemeClr>
                </a:solidFill>
              </a:rPr>
              <a:t>Vertical Line</a:t>
            </a:r>
            <a:endParaRPr lang="en-US" sz="1200" dirty="0">
              <a:solidFill>
                <a:schemeClr val="tx1">
                  <a:lumMod val="50000"/>
                  <a:lumOff val="50000"/>
                </a:schemeClr>
              </a:solidFill>
            </a:endParaRPr>
          </a:p>
        </p:txBody>
      </p:sp>
      <p:cxnSp>
        <p:nvCxnSpPr>
          <p:cNvPr id="10" name="Straight Arrow Connector 9"/>
          <p:cNvCxnSpPr/>
          <p:nvPr userDrawn="1"/>
        </p:nvCxnSpPr>
        <p:spPr>
          <a:xfrm flipV="1">
            <a:off x="1213695" y="2034371"/>
            <a:ext cx="0" cy="155376"/>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userDrawn="1"/>
        </p:nvCxnSpPr>
        <p:spPr>
          <a:xfrm flipV="1">
            <a:off x="8188644" y="3236804"/>
            <a:ext cx="0" cy="155376"/>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userDrawn="1"/>
        </p:nvCxnSpPr>
        <p:spPr>
          <a:xfrm rot="5400000" flipV="1">
            <a:off x="8875811" y="4997232"/>
            <a:ext cx="0" cy="155376"/>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8008207" y="4497487"/>
            <a:ext cx="945292" cy="461665"/>
          </a:xfrm>
          <a:prstGeom prst="rect">
            <a:avLst/>
          </a:prstGeom>
          <a:noFill/>
        </p:spPr>
        <p:txBody>
          <a:bodyPr wrap="square" rtlCol="0">
            <a:spAutoFit/>
          </a:bodyPr>
          <a:lstStyle/>
          <a:p>
            <a:r>
              <a:rPr lang="en-US" sz="1200" dirty="0" smtClean="0">
                <a:solidFill>
                  <a:schemeClr val="tx1">
                    <a:lumMod val="50000"/>
                    <a:lumOff val="50000"/>
                  </a:schemeClr>
                </a:solidFill>
              </a:rPr>
              <a:t>Chat</a:t>
            </a:r>
          </a:p>
          <a:p>
            <a:r>
              <a:rPr lang="en-US" sz="1200" dirty="0" smtClean="0">
                <a:solidFill>
                  <a:schemeClr val="tx1">
                    <a:lumMod val="50000"/>
                    <a:lumOff val="50000"/>
                  </a:schemeClr>
                </a:solidFill>
              </a:rPr>
              <a:t>Invitation 2</a:t>
            </a:r>
            <a:endParaRPr lang="en-US" sz="1200" dirty="0">
              <a:solidFill>
                <a:schemeClr val="tx1">
                  <a:lumMod val="50000"/>
                  <a:lumOff val="50000"/>
                </a:schemeClr>
              </a:solidFill>
            </a:endParaRPr>
          </a:p>
        </p:txBody>
      </p:sp>
      <p:cxnSp>
        <p:nvCxnSpPr>
          <p:cNvPr id="14" name="Straight Arrow Connector 13"/>
          <p:cNvCxnSpPr/>
          <p:nvPr userDrawn="1"/>
        </p:nvCxnSpPr>
        <p:spPr>
          <a:xfrm flipV="1">
            <a:off x="8562352" y="4537189"/>
            <a:ext cx="0" cy="155376"/>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3736705" y="1981200"/>
            <a:ext cx="1371600" cy="276999"/>
          </a:xfrm>
          <a:prstGeom prst="rect">
            <a:avLst/>
          </a:prstGeom>
          <a:noFill/>
        </p:spPr>
        <p:txBody>
          <a:bodyPr wrap="square" rtlCol="0">
            <a:spAutoFit/>
          </a:bodyPr>
          <a:lstStyle/>
          <a:p>
            <a:r>
              <a:rPr lang="en-US" sz="1200" dirty="0" smtClean="0">
                <a:solidFill>
                  <a:schemeClr val="tx1">
                    <a:lumMod val="50000"/>
                    <a:lumOff val="50000"/>
                  </a:schemeClr>
                </a:solidFill>
              </a:rPr>
              <a:t>Icon Frame 1</a:t>
            </a:r>
            <a:endParaRPr lang="en-US" sz="1200" dirty="0">
              <a:solidFill>
                <a:schemeClr val="tx1">
                  <a:lumMod val="50000"/>
                  <a:lumOff val="50000"/>
                </a:schemeClr>
              </a:solidFill>
            </a:endParaRPr>
          </a:p>
        </p:txBody>
      </p:sp>
      <p:sp>
        <p:nvSpPr>
          <p:cNvPr id="16" name="TextBox 15"/>
          <p:cNvSpPr txBox="1"/>
          <p:nvPr userDrawn="1"/>
        </p:nvSpPr>
        <p:spPr>
          <a:xfrm>
            <a:off x="5188343" y="4337878"/>
            <a:ext cx="1371600" cy="276999"/>
          </a:xfrm>
          <a:prstGeom prst="rect">
            <a:avLst/>
          </a:prstGeom>
          <a:noFill/>
        </p:spPr>
        <p:txBody>
          <a:bodyPr wrap="square" rtlCol="0">
            <a:spAutoFit/>
          </a:bodyPr>
          <a:lstStyle/>
          <a:p>
            <a:r>
              <a:rPr lang="en-US" sz="1200" dirty="0" smtClean="0">
                <a:solidFill>
                  <a:schemeClr val="tx1">
                    <a:lumMod val="50000"/>
                    <a:lumOff val="50000"/>
                  </a:schemeClr>
                </a:solidFill>
              </a:rPr>
              <a:t>Icon Frame 1b</a:t>
            </a:r>
            <a:endParaRPr lang="en-US" sz="1200" dirty="0">
              <a:solidFill>
                <a:schemeClr val="tx1">
                  <a:lumMod val="50000"/>
                  <a:lumOff val="50000"/>
                </a:schemeClr>
              </a:solidFill>
            </a:endParaRPr>
          </a:p>
        </p:txBody>
      </p:sp>
      <p:sp>
        <p:nvSpPr>
          <p:cNvPr id="17" name="TextBox 16"/>
          <p:cNvSpPr txBox="1"/>
          <p:nvPr userDrawn="1"/>
        </p:nvSpPr>
        <p:spPr>
          <a:xfrm>
            <a:off x="6822549" y="4676001"/>
            <a:ext cx="762000" cy="276999"/>
          </a:xfrm>
          <a:prstGeom prst="rect">
            <a:avLst/>
          </a:prstGeom>
          <a:noFill/>
        </p:spPr>
        <p:txBody>
          <a:bodyPr wrap="square" rtlCol="0">
            <a:spAutoFit/>
          </a:bodyPr>
          <a:lstStyle/>
          <a:p>
            <a:r>
              <a:rPr lang="en-US" sz="1200" dirty="0" smtClean="0">
                <a:solidFill>
                  <a:schemeClr val="tx1">
                    <a:lumMod val="50000"/>
                    <a:lumOff val="50000"/>
                  </a:schemeClr>
                </a:solidFill>
              </a:rPr>
              <a:t>Arrow</a:t>
            </a:r>
            <a:endParaRPr lang="en-US" sz="1200" dirty="0">
              <a:solidFill>
                <a:schemeClr val="tx1">
                  <a:lumMod val="50000"/>
                  <a:lumOff val="50000"/>
                </a:schemeClr>
              </a:solidFill>
            </a:endParaRPr>
          </a:p>
        </p:txBody>
      </p:sp>
      <p:cxnSp>
        <p:nvCxnSpPr>
          <p:cNvPr id="18" name="Straight Arrow Connector 17"/>
          <p:cNvCxnSpPr/>
          <p:nvPr userDrawn="1"/>
        </p:nvCxnSpPr>
        <p:spPr>
          <a:xfrm rot="10800000" flipV="1">
            <a:off x="4718895" y="2043330"/>
            <a:ext cx="0" cy="155376"/>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userDrawn="1"/>
        </p:nvCxnSpPr>
        <p:spPr>
          <a:xfrm rot="10800000" flipV="1">
            <a:off x="6324600" y="4429154"/>
            <a:ext cx="0" cy="155376"/>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userDrawn="1"/>
        </p:nvCxnSpPr>
        <p:spPr>
          <a:xfrm rot="10800000" flipV="1">
            <a:off x="7443710" y="4728319"/>
            <a:ext cx="0" cy="155376"/>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userDrawn="1"/>
        </p:nvSpPr>
        <p:spPr>
          <a:xfrm>
            <a:off x="990600" y="4267200"/>
            <a:ext cx="1371600" cy="276999"/>
          </a:xfrm>
          <a:prstGeom prst="rect">
            <a:avLst/>
          </a:prstGeom>
          <a:noFill/>
        </p:spPr>
        <p:txBody>
          <a:bodyPr wrap="square" rtlCol="0">
            <a:spAutoFit/>
          </a:bodyPr>
          <a:lstStyle/>
          <a:p>
            <a:r>
              <a:rPr lang="en-US" sz="1200" dirty="0" smtClean="0">
                <a:solidFill>
                  <a:schemeClr val="tx1">
                    <a:lumMod val="50000"/>
                    <a:lumOff val="50000"/>
                  </a:schemeClr>
                </a:solidFill>
              </a:rPr>
              <a:t>Icon Frame 2</a:t>
            </a:r>
            <a:endParaRPr lang="en-US" sz="1200" dirty="0">
              <a:solidFill>
                <a:schemeClr val="tx1">
                  <a:lumMod val="50000"/>
                  <a:lumOff val="50000"/>
                </a:schemeClr>
              </a:solidFill>
            </a:endParaRPr>
          </a:p>
        </p:txBody>
      </p:sp>
      <p:cxnSp>
        <p:nvCxnSpPr>
          <p:cNvPr id="22" name="Straight Arrow Connector 21"/>
          <p:cNvCxnSpPr/>
          <p:nvPr userDrawn="1"/>
        </p:nvCxnSpPr>
        <p:spPr>
          <a:xfrm rot="5400000" flipV="1">
            <a:off x="2055912" y="4329330"/>
            <a:ext cx="0" cy="155376"/>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76200" y="4554065"/>
            <a:ext cx="1371600" cy="276999"/>
          </a:xfrm>
          <a:prstGeom prst="rect">
            <a:avLst/>
          </a:prstGeom>
          <a:noFill/>
        </p:spPr>
        <p:txBody>
          <a:bodyPr wrap="square" rtlCol="0">
            <a:spAutoFit/>
          </a:bodyPr>
          <a:lstStyle/>
          <a:p>
            <a:r>
              <a:rPr lang="en-US" sz="1200" dirty="0" smtClean="0">
                <a:solidFill>
                  <a:schemeClr val="tx1">
                    <a:lumMod val="50000"/>
                    <a:lumOff val="50000"/>
                  </a:schemeClr>
                </a:solidFill>
              </a:rPr>
              <a:t>Icon Frame 2b</a:t>
            </a:r>
            <a:endParaRPr lang="en-US" sz="1200" dirty="0">
              <a:solidFill>
                <a:schemeClr val="tx1">
                  <a:lumMod val="50000"/>
                  <a:lumOff val="50000"/>
                </a:schemeClr>
              </a:solidFill>
            </a:endParaRPr>
          </a:p>
        </p:txBody>
      </p:sp>
      <p:cxnSp>
        <p:nvCxnSpPr>
          <p:cNvPr id="24" name="Straight Arrow Connector 23"/>
          <p:cNvCxnSpPr/>
          <p:nvPr userDrawn="1"/>
        </p:nvCxnSpPr>
        <p:spPr>
          <a:xfrm rot="10800000" flipV="1">
            <a:off x="1212457" y="4645341"/>
            <a:ext cx="0" cy="155376"/>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6523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Middle BG"/>
          <p:cNvSpPr/>
          <p:nvPr/>
        </p:nvSpPr>
        <p:spPr>
          <a:xfrm>
            <a:off x="0" y="2667000"/>
            <a:ext cx="9144000" cy="2419586"/>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itchFamily="34" charset="0"/>
              <a:cs typeface="Arial" pitchFamily="34" charset="0"/>
            </a:endParaRPr>
          </a:p>
        </p:txBody>
      </p:sp>
      <p:sp>
        <p:nvSpPr>
          <p:cNvPr id="11" name="Footer"/>
          <p:cNvSpPr/>
          <p:nvPr/>
        </p:nvSpPr>
        <p:spPr>
          <a:xfrm>
            <a:off x="0" y="5105400"/>
            <a:ext cx="9144000" cy="1752600"/>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itchFamily="34" charset="0"/>
              <a:cs typeface="Arial" pitchFamily="34" charset="0"/>
            </a:endParaRPr>
          </a:p>
        </p:txBody>
      </p:sp>
      <p:sp>
        <p:nvSpPr>
          <p:cNvPr id="12" name="SubTitle Back"/>
          <p:cNvSpPr/>
          <p:nvPr/>
        </p:nvSpPr>
        <p:spPr>
          <a:xfrm>
            <a:off x="4176712" y="4545808"/>
            <a:ext cx="4953000" cy="18288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itchFamily="34" charset="0"/>
              <a:cs typeface="Arial" pitchFamily="34" charset="0"/>
            </a:endParaRPr>
          </a:p>
        </p:txBody>
      </p:sp>
      <p:sp>
        <p:nvSpPr>
          <p:cNvPr id="2" name="Title 1"/>
          <p:cNvSpPr>
            <a:spLocks noGrp="1"/>
          </p:cNvSpPr>
          <p:nvPr userDrawn="1">
            <p:ph type="ctrTitle" hasCustomPrompt="1"/>
          </p:nvPr>
        </p:nvSpPr>
        <p:spPr>
          <a:xfrm>
            <a:off x="381000" y="2869408"/>
            <a:ext cx="8458200" cy="1676400"/>
          </a:xfrm>
          <a:prstGeom prst="rect">
            <a:avLst/>
          </a:prstGeom>
        </p:spPr>
        <p:txBody>
          <a:bodyPr>
            <a:normAutofit/>
            <a:scene3d>
              <a:camera prst="perspectiveAbove"/>
              <a:lightRig rig="threePt" dir="t"/>
            </a:scene3d>
          </a:bodyPr>
          <a:lstStyle>
            <a:lvl1pPr>
              <a:defRPr sz="3200" b="1" cap="none" spc="0" baseline="0">
                <a:ln w="17780" cmpd="sng">
                  <a:noFill/>
                  <a:prstDash val="solid"/>
                  <a:miter lim="800000"/>
                </a:ln>
                <a:solidFill>
                  <a:schemeClr val="tx2"/>
                </a:solidFill>
                <a:effectLst/>
                <a:latin typeface="Arial" pitchFamily="34" charset="0"/>
                <a:cs typeface="Arial" pitchFamily="34" charset="0"/>
              </a:defRPr>
            </a:lvl1pPr>
          </a:lstStyle>
          <a:p>
            <a:r>
              <a:rPr lang="en-US" dirty="0" smtClean="0"/>
              <a:t>Webinar Title Here</a:t>
            </a:r>
            <a:endParaRPr lang="en-US" dirty="0"/>
          </a:p>
        </p:txBody>
      </p:sp>
      <p:sp>
        <p:nvSpPr>
          <p:cNvPr id="3" name="Subtitle 2"/>
          <p:cNvSpPr>
            <a:spLocks noGrp="1"/>
          </p:cNvSpPr>
          <p:nvPr userDrawn="1">
            <p:ph type="subTitle" idx="1" hasCustomPrompt="1"/>
          </p:nvPr>
        </p:nvSpPr>
        <p:spPr>
          <a:xfrm>
            <a:off x="4724400" y="4876800"/>
            <a:ext cx="4343400" cy="1143000"/>
          </a:xfrm>
        </p:spPr>
        <p:txBody>
          <a:bodyPr/>
          <a:lstStyle>
            <a:lvl1pPr marL="0" indent="0" algn="ctr">
              <a:buNone/>
              <a:defRPr b="1">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Webinar Subtitle</a:t>
            </a:r>
            <a:endParaRPr lang="en-US" dirty="0"/>
          </a:p>
        </p:txBody>
      </p:sp>
      <p:sp>
        <p:nvSpPr>
          <p:cNvPr id="6" name="Slide Number Placeholder 5"/>
          <p:cNvSpPr>
            <a:spLocks noGrp="1"/>
          </p:cNvSpPr>
          <p:nvPr userDrawn="1">
            <p:ph type="sldNum" sz="quarter" idx="12"/>
          </p:nvPr>
        </p:nvSpPr>
        <p:spPr/>
        <p:txBody>
          <a:bodyPr/>
          <a:lstStyle>
            <a:lvl1pPr>
              <a:defRPr>
                <a:latin typeface="Arial" pitchFamily="34" charset="0"/>
                <a:cs typeface="Arial" pitchFamily="34" charset="0"/>
              </a:defRPr>
            </a:lvl1pPr>
          </a:lstStyle>
          <a:p>
            <a:fld id="{01723B91-CE10-4F20-890A-0852E2246859}" type="slidenum">
              <a:rPr lang="en-US" smtClean="0">
                <a:solidFill>
                  <a:prstClr val="black"/>
                </a:solidFill>
              </a:rPr>
              <a:pPr/>
              <a:t>‹#›</a:t>
            </a:fld>
            <a:endParaRPr lang="en-US" dirty="0">
              <a:solidFill>
                <a:prstClr val="black"/>
              </a:solidFill>
            </a:endParaRPr>
          </a:p>
        </p:txBody>
      </p:sp>
      <p:pic>
        <p:nvPicPr>
          <p:cNvPr id="2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576" y="4419600"/>
            <a:ext cx="186537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2570881"/>
          </a:xfrm>
          <a:prstGeom prst="rect">
            <a:avLst/>
          </a:prstGeom>
        </p:spPr>
      </p:pic>
      <p:sp>
        <p:nvSpPr>
          <p:cNvPr id="5" name="TextBox 4"/>
          <p:cNvSpPr txBox="1"/>
          <p:nvPr userDrawn="1"/>
        </p:nvSpPr>
        <p:spPr>
          <a:xfrm>
            <a:off x="381000" y="860595"/>
            <a:ext cx="3429000" cy="400110"/>
          </a:xfrm>
          <a:prstGeom prst="rect">
            <a:avLst/>
          </a:prstGeom>
          <a:noFill/>
        </p:spPr>
        <p:txBody>
          <a:bodyPr wrap="square" rtlCol="0">
            <a:spAutoFit/>
          </a:bodyPr>
          <a:lstStyle/>
          <a:p>
            <a:r>
              <a:rPr lang="en-US" sz="2000" b="1" dirty="0" smtClean="0">
                <a:solidFill>
                  <a:prstClr val="white"/>
                </a:solidFill>
              </a:rPr>
              <a:t>Welcome to Workforce</a:t>
            </a:r>
            <a:r>
              <a:rPr lang="en-US" sz="2000" b="1" baseline="30000" dirty="0" smtClean="0">
                <a:solidFill>
                  <a:prstClr val="white"/>
                </a:solidFill>
              </a:rPr>
              <a:t>3</a:t>
            </a:r>
            <a:r>
              <a:rPr lang="en-US" sz="2000" b="1" dirty="0" smtClean="0">
                <a:solidFill>
                  <a:prstClr val="white"/>
                </a:solidFill>
              </a:rPr>
              <a:t> One</a:t>
            </a:r>
            <a:endParaRPr lang="en-US" sz="2000" b="1" dirty="0">
              <a:solidFill>
                <a:prstClr val="white"/>
              </a:solidFill>
            </a:endParaRPr>
          </a:p>
        </p:txBody>
      </p:sp>
      <p:grpSp>
        <p:nvGrpSpPr>
          <p:cNvPr id="13" name="Header"/>
          <p:cNvGrpSpPr/>
          <p:nvPr/>
        </p:nvGrpSpPr>
        <p:grpSpPr>
          <a:xfrm>
            <a:off x="2894" y="-152400"/>
            <a:ext cx="9144000" cy="2819400"/>
            <a:chOff x="0" y="0"/>
            <a:chExt cx="9144000" cy="2819400"/>
          </a:xfrm>
        </p:grpSpPr>
        <p:sp>
          <p:nvSpPr>
            <p:cNvPr id="9" name="Rectangle 8"/>
            <p:cNvSpPr/>
            <p:nvPr userDrawn="1"/>
          </p:nvSpPr>
          <p:spPr>
            <a:xfrm>
              <a:off x="0" y="0"/>
              <a:ext cx="9144000" cy="2667000"/>
            </a:xfrm>
            <a:prstGeom prst="rect">
              <a:avLst/>
            </a:prstGeom>
            <a:solidFill>
              <a:schemeClr val="accent1">
                <a:lumMod val="75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itchFamily="34" charset="0"/>
                <a:cs typeface="Arial" pitchFamily="34" charset="0"/>
              </a:endParaRPr>
            </a:p>
          </p:txBody>
        </p:sp>
        <p:sp>
          <p:nvSpPr>
            <p:cNvPr id="10" name="Rectangle 9"/>
            <p:cNvSpPr/>
            <p:nvPr userDrawn="1"/>
          </p:nvSpPr>
          <p:spPr>
            <a:xfrm>
              <a:off x="0" y="2667000"/>
              <a:ext cx="91440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itchFamily="34" charset="0"/>
                <a:cs typeface="Arial" pitchFamily="34" charset="0"/>
              </a:endParaRPr>
            </a:p>
          </p:txBody>
        </p:sp>
      </p:grpSp>
      <p:grpSp>
        <p:nvGrpSpPr>
          <p:cNvPr id="17" name="Group 16"/>
          <p:cNvGrpSpPr/>
          <p:nvPr userDrawn="1"/>
        </p:nvGrpSpPr>
        <p:grpSpPr>
          <a:xfrm>
            <a:off x="2133600" y="4572000"/>
            <a:ext cx="2209800" cy="483392"/>
            <a:chOff x="2133600" y="4572000"/>
            <a:chExt cx="2209800" cy="483392"/>
          </a:xfrm>
        </p:grpSpPr>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33600" y="4572000"/>
              <a:ext cx="483392" cy="483392"/>
            </a:xfrm>
            <a:prstGeom prst="rect">
              <a:avLst/>
            </a:prstGeom>
          </p:spPr>
        </p:pic>
        <p:sp>
          <p:nvSpPr>
            <p:cNvPr id="14" name="TextBox 13"/>
            <p:cNvSpPr txBox="1"/>
            <p:nvPr userDrawn="1"/>
          </p:nvSpPr>
          <p:spPr>
            <a:xfrm>
              <a:off x="2590800" y="4572000"/>
              <a:ext cx="1752600" cy="477054"/>
            </a:xfrm>
            <a:prstGeom prst="rect">
              <a:avLst/>
            </a:prstGeom>
            <a:noFill/>
          </p:spPr>
          <p:txBody>
            <a:bodyPr wrap="square" rtlCol="0">
              <a:spAutoFit/>
            </a:bodyPr>
            <a:lstStyle/>
            <a:p>
              <a:pPr>
                <a:lnSpc>
                  <a:spcPts val="1000"/>
                </a:lnSpc>
              </a:pPr>
              <a:r>
                <a:rPr lang="en-US" sz="900" b="1" i="1" kern="800" dirty="0" smtClean="0">
                  <a:solidFill>
                    <a:srgbClr val="1F497D">
                      <a:lumMod val="75000"/>
                    </a:srgbClr>
                  </a:solidFill>
                  <a:latin typeface="Arial" pitchFamily="34" charset="0"/>
                  <a:cs typeface="Arial" pitchFamily="34" charset="0"/>
                </a:rPr>
                <a:t>U.S. Department of Labor</a:t>
              </a:r>
            </a:p>
            <a:p>
              <a:pPr>
                <a:lnSpc>
                  <a:spcPts val="1000"/>
                </a:lnSpc>
              </a:pPr>
              <a:r>
                <a:rPr lang="en-US" sz="900" i="1" kern="800" dirty="0" smtClean="0">
                  <a:solidFill>
                    <a:srgbClr val="1F497D">
                      <a:lumMod val="75000"/>
                    </a:srgbClr>
                  </a:solidFill>
                  <a:latin typeface="Arial" pitchFamily="34" charset="0"/>
                  <a:cs typeface="Arial" pitchFamily="34" charset="0"/>
                </a:rPr>
                <a:t>Employment and Training Administration</a:t>
              </a:r>
              <a:endParaRPr lang="en-US" sz="900" i="1" kern="800" dirty="0">
                <a:solidFill>
                  <a:srgbClr val="1F497D">
                    <a:lumMod val="75000"/>
                  </a:srgbClr>
                </a:solidFill>
                <a:latin typeface="Arial" pitchFamily="34" charset="0"/>
                <a:cs typeface="Arial" pitchFamily="34" charset="0"/>
              </a:endParaRPr>
            </a:p>
          </p:txBody>
        </p:sp>
      </p:grpSp>
    </p:spTree>
    <p:extLst>
      <p:ext uri="{BB962C8B-B14F-4D97-AF65-F5344CB8AC3E}">
        <p14:creationId xmlns:p14="http://schemas.microsoft.com/office/powerpoint/2010/main" val="2314764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4.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6.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theme" Target="../theme/theme3.xml"/><Relationship Id="rId4" Type="http://schemas.openxmlformats.org/officeDocument/2006/relationships/image" Target="../media/image12.png"/></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5.xml"/><Relationship Id="rId1" Type="http://schemas.openxmlformats.org/officeDocument/2006/relationships/slideLayout" Target="../slideLayouts/slideLayout18.xml"/><Relationship Id="rId5" Type="http://schemas.openxmlformats.org/officeDocument/2006/relationships/image" Target="../media/image12.png"/><Relationship Id="rId4" Type="http://schemas.openxmlformats.org/officeDocument/2006/relationships/image" Target="../media/image1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4.jpe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6.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7.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 name="Group 9"/>
          <p:cNvGrpSpPr/>
          <p:nvPr userDrawn="1"/>
        </p:nvGrpSpPr>
        <p:grpSpPr>
          <a:xfrm>
            <a:off x="0" y="0"/>
            <a:ext cx="9144000" cy="1447800"/>
            <a:chOff x="0" y="0"/>
            <a:chExt cx="9144000" cy="1447800"/>
          </a:xfrm>
        </p:grpSpPr>
        <p:sp>
          <p:nvSpPr>
            <p:cNvPr id="11" name="Shape 10"/>
            <p:cNvSpPr/>
            <p:nvPr>
              <p:custDataLst>
                <p:tags r:id="rId10"/>
              </p:custDataLst>
            </p:nvPr>
          </p:nvSpPr>
          <p:spPr>
            <a:xfrm>
              <a:off x="0" y="0"/>
              <a:ext cx="9144000" cy="1447800"/>
            </a:xfrm>
            <a:prstGeom prst="rect">
              <a:avLst/>
            </a:prstGeom>
            <a:gradFill>
              <a:gsLst>
                <a:gs pos="0">
                  <a:srgbClr val="AECCF1"/>
                </a:gs>
                <a:gs pos="50000">
                  <a:srgbClr val="CEE0F6"/>
                </a:gs>
                <a:gs pos="100000">
                  <a:srgbClr val="E7F1FA"/>
                </a:gs>
              </a:gsLst>
              <a:lin ang="5400000"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pic>
          <p:nvPicPr>
            <p:cNvPr id="12" name="Picture 1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633554"/>
              <a:ext cx="9143245" cy="804606"/>
            </a:xfrm>
            <a:prstGeom prst="rect">
              <a:avLst/>
            </a:prstGeom>
          </p:spPr>
        </p:pic>
        <p:pic>
          <p:nvPicPr>
            <p:cNvPr id="13" name="Picture 1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537168" y="7307"/>
              <a:ext cx="2596682" cy="822892"/>
            </a:xfrm>
            <a:prstGeom prst="rect">
              <a:avLst/>
            </a:prstGeom>
          </p:spPr>
        </p:pic>
      </p:grpSp>
      <p:sp>
        <p:nvSpPr>
          <p:cNvPr id="2" name="Title Placeholder 1"/>
          <p:cNvSpPr>
            <a:spLocks noGrp="1"/>
          </p:cNvSpPr>
          <p:nvPr>
            <p:ph type="title"/>
          </p:nvPr>
        </p:nvSpPr>
        <p:spPr>
          <a:xfrm>
            <a:off x="457200" y="274638"/>
            <a:ext cx="6172200" cy="868362"/>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3434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5532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2CA5AE-5BDD-4833-BEB9-B3716843AC81}" type="datetimeFigureOut">
              <a:rPr lang="en-US" smtClean="0"/>
              <a:t>7/28/2015</a:t>
            </a:fld>
            <a:endParaRPr lang="en-US" dirty="0"/>
          </a:p>
        </p:txBody>
      </p:sp>
      <p:grpSp>
        <p:nvGrpSpPr>
          <p:cNvPr id="14" name="Group 13"/>
          <p:cNvGrpSpPr/>
          <p:nvPr userDrawn="1"/>
        </p:nvGrpSpPr>
        <p:grpSpPr>
          <a:xfrm>
            <a:off x="195072" y="6093160"/>
            <a:ext cx="8735985" cy="458512"/>
            <a:chOff x="195072" y="6093160"/>
            <a:chExt cx="8735985" cy="458512"/>
          </a:xfrm>
        </p:grpSpPr>
        <p:pic>
          <p:nvPicPr>
            <p:cNvPr id="15" name="Picture 1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5072" y="6094472"/>
              <a:ext cx="2852928" cy="457200"/>
            </a:xfrm>
            <a:prstGeom prst="rect">
              <a:avLst/>
            </a:prstGeom>
          </p:spPr>
        </p:pic>
        <p:pic>
          <p:nvPicPr>
            <p:cNvPr id="16" name="Picture 15"/>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219105" y="6093160"/>
              <a:ext cx="5711952" cy="408432"/>
            </a:xfrm>
            <a:prstGeom prst="rect">
              <a:avLst/>
            </a:prstGeom>
          </p:spPr>
        </p:pic>
      </p:grpSp>
      <p:cxnSp>
        <p:nvCxnSpPr>
          <p:cNvPr id="17" name="Shape 18"/>
          <p:cNvCxnSpPr/>
          <p:nvPr userDrawn="1"/>
        </p:nvCxnSpPr>
        <p:spPr>
          <a:xfrm>
            <a:off x="0" y="6019800"/>
            <a:ext cx="9144000" cy="0"/>
          </a:xfrm>
          <a:prstGeom prst="straightConnector1">
            <a:avLst/>
          </a:prstGeom>
          <a:noFill/>
          <a:ln w="9525" cap="flat">
            <a:solidFill>
              <a:srgbClr val="C5D8F1"/>
            </a:solidFill>
            <a:prstDash val="solid"/>
            <a:round/>
            <a:headEnd type="none" w="med" len="med"/>
            <a:tailEnd type="none" w="med" len="med"/>
          </a:ln>
        </p:spPr>
      </p:cxnSp>
      <p:sp>
        <p:nvSpPr>
          <p:cNvPr id="18" name="TextBox 17"/>
          <p:cNvSpPr txBox="1"/>
          <p:nvPr userDrawn="1"/>
        </p:nvSpPr>
        <p:spPr>
          <a:xfrm>
            <a:off x="6781800" y="6559034"/>
            <a:ext cx="2057400" cy="184666"/>
          </a:xfrm>
          <a:prstGeom prst="rect">
            <a:avLst/>
          </a:prstGeom>
          <a:noFill/>
        </p:spPr>
        <p:txBody>
          <a:bodyPr wrap="square" lIns="0" tIns="0" rIns="0" bIns="0" rtlCol="0">
            <a:spAutoFit/>
          </a:bodyPr>
          <a:lstStyle/>
          <a:p>
            <a:pPr algn="r"/>
            <a:fld id="{FFD74BA9-43E1-4EF5-B6EA-6E544A1C88D3}" type="slidenum">
              <a:rPr lang="en-US" sz="1200" smtClean="0">
                <a:solidFill>
                  <a:schemeClr val="bg1">
                    <a:lumMod val="50000"/>
                  </a:schemeClr>
                </a:solidFill>
              </a:rPr>
              <a:t>‹#›</a:t>
            </a:fld>
            <a:endParaRPr lang="en-US" sz="1200" dirty="0">
              <a:solidFill>
                <a:schemeClr val="bg1">
                  <a:lumMod val="50000"/>
                </a:schemeClr>
              </a:solidFill>
            </a:endParaRPr>
          </a:p>
        </p:txBody>
      </p:sp>
    </p:spTree>
    <p:extLst>
      <p:ext uri="{BB962C8B-B14F-4D97-AF65-F5344CB8AC3E}">
        <p14:creationId xmlns:p14="http://schemas.microsoft.com/office/powerpoint/2010/main" val="1426128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0" r:id="rId5"/>
    <p:sldLayoutId id="2147483654" r:id="rId6"/>
    <p:sldLayoutId id="2147483655" r:id="rId7"/>
    <p:sldLayoutId id="2147483661" r:id="rId8"/>
  </p:sldLayoutIdLst>
  <p:txStyles>
    <p:titleStyle>
      <a:lvl1pPr algn="l" defTabSz="914400" rtl="0" eaLnBrk="1" latinLnBrk="0" hangingPunct="1">
        <a:spcBef>
          <a:spcPct val="0"/>
        </a:spcBef>
        <a:buNone/>
        <a:defRPr sz="3400" b="1" i="0" u="none" kern="1200">
          <a:solidFill>
            <a:schemeClr val="accent1"/>
          </a:solidFill>
          <a:effectLst>
            <a:innerShdw blurRad="63500" dist="50800" dir="13500000">
              <a:prstClr val="black">
                <a:alpha val="50000"/>
              </a:prstClr>
            </a:innerShdw>
          </a:effectLst>
          <a:latin typeface="Arial" panose="020B0604020202020204" pitchFamily="34" charset="0"/>
          <a:ea typeface="+mj-ea"/>
          <a:cs typeface="Arial" panose="020B0604020202020204" pitchFamily="34" charset="0"/>
        </a:defRPr>
      </a:lvl1pPr>
    </p:titleStyle>
    <p:bodyStyle>
      <a:lvl1pPr marL="0" indent="-228600" algn="l" defTabSz="914400" rtl="0" eaLnBrk="1" latinLnBrk="0" hangingPunct="1">
        <a:lnSpc>
          <a:spcPct val="90000"/>
        </a:lnSpc>
        <a:spcBef>
          <a:spcPts val="1200"/>
        </a:spcBef>
        <a:buClr>
          <a:schemeClr val="accent1"/>
        </a:buClr>
        <a:buFont typeface="Symbol" panose="05050102010706020507" pitchFamily="18" charset="2"/>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1200"/>
        </a:spcBef>
        <a:buClr>
          <a:schemeClr val="accent1"/>
        </a:buClr>
        <a:buFont typeface="Courier New" panose="02070309020205020404" pitchFamily="49" charset="0"/>
        <a:buChar char="o"/>
        <a:defRPr sz="2000" b="0" i="0" u="none" kern="1200">
          <a:solidFill>
            <a:schemeClr val="accent1"/>
          </a:solidFill>
          <a:latin typeface="Arial" panose="020B0604020202020204" pitchFamily="34" charset="0"/>
          <a:ea typeface="+mn-ea"/>
          <a:cs typeface="Arial" panose="020B0604020202020204" pitchFamily="34" charset="0"/>
        </a:defRPr>
      </a:lvl2pPr>
      <a:lvl3pPr marL="1143000" indent="-137160" algn="l" defTabSz="914400" rtl="0" eaLnBrk="1" latinLnBrk="0" hangingPunct="1">
        <a:lnSpc>
          <a:spcPct val="90000"/>
        </a:lnSpc>
        <a:spcBef>
          <a:spcPts val="1200"/>
        </a:spcBef>
        <a:buClr>
          <a:schemeClr val="accent1"/>
        </a:buClr>
        <a:buFont typeface="Arial" panose="020B0604020202020204" pitchFamily="34" charset="0"/>
        <a:buChar char="•"/>
        <a:defRPr sz="1800" kern="1200">
          <a:solidFill>
            <a:schemeClr val="tx1">
              <a:lumMod val="50000"/>
              <a:lumOff val="50000"/>
            </a:schemeClr>
          </a:solidFill>
          <a:latin typeface="Arial" panose="020B0604020202020204" pitchFamily="34" charset="0"/>
          <a:ea typeface="+mn-ea"/>
          <a:cs typeface="Arial" panose="020B0604020202020204" pitchFamily="34" charset="0"/>
        </a:defRPr>
      </a:lvl3pPr>
      <a:lvl4pPr marL="1600200" indent="-182880" algn="l" defTabSz="914400" rtl="0" eaLnBrk="1" latinLnBrk="0" hangingPunct="1">
        <a:lnSpc>
          <a:spcPct val="90000"/>
        </a:lnSpc>
        <a:spcBef>
          <a:spcPts val="1200"/>
        </a:spcBef>
        <a:buClr>
          <a:srgbClr val="C00000"/>
        </a:buClr>
        <a:buFont typeface="Wingdings" panose="05000000000000000000" pitchFamily="2" charset="2"/>
        <a:buChar char="§"/>
        <a:defRPr sz="1600" kern="1200">
          <a:solidFill>
            <a:schemeClr val="tx2"/>
          </a:solidFill>
          <a:latin typeface="Arial" panose="020B0604020202020204" pitchFamily="34" charset="0"/>
          <a:ea typeface="+mn-ea"/>
          <a:cs typeface="Arial" panose="020B0604020202020204" pitchFamily="34" charset="0"/>
        </a:defRPr>
      </a:lvl4pPr>
      <a:lvl5pPr marL="2057400" indent="-182880" algn="l" defTabSz="914400" rtl="0" eaLnBrk="1" latinLnBrk="0" hangingPunct="1">
        <a:lnSpc>
          <a:spcPct val="90000"/>
        </a:lnSpc>
        <a:spcBef>
          <a:spcPts val="1200"/>
        </a:spcBef>
        <a:buClr>
          <a:schemeClr val="tx1">
            <a:lumMod val="50000"/>
            <a:lumOff val="50000"/>
          </a:schemeClr>
        </a:buClr>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Header BG Accent 1"/>
          <p:cNvSpPr/>
          <p:nvPr/>
        </p:nvSpPr>
        <p:spPr>
          <a:xfrm>
            <a:off x="-9526" y="0"/>
            <a:ext cx="9153525" cy="1097280"/>
          </a:xfrm>
          <a:prstGeom prst="rect">
            <a:avLst/>
          </a:prstGeom>
          <a:solidFill>
            <a:srgbClr val="37609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itchFamily="34" charset="0"/>
              <a:cs typeface="Arial" pitchFamily="34" charset="0"/>
            </a:endParaRPr>
          </a:p>
        </p:txBody>
      </p:sp>
      <p:sp>
        <p:nvSpPr>
          <p:cNvPr id="3" name="Text Placeholder 2"/>
          <p:cNvSpPr>
            <a:spLocks noGrp="1"/>
          </p:cNvSpPr>
          <p:nvPr>
            <p:ph type="body" idx="1"/>
          </p:nvPr>
        </p:nvSpPr>
        <p:spPr>
          <a:xfrm>
            <a:off x="4572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16675"/>
            <a:ext cx="2133600" cy="365125"/>
          </a:xfrm>
          <a:prstGeom prst="rect">
            <a:avLst/>
          </a:prstGeom>
        </p:spPr>
        <p:txBody>
          <a:bodyPr vert="horz" lIns="91440" tIns="45720" rIns="91440" bIns="45720" rtlCol="0" anchor="ctr"/>
          <a:lstStyle>
            <a:lvl1pPr algn="l">
              <a:defRPr sz="800">
                <a:solidFill>
                  <a:schemeClr val="tx2"/>
                </a:solidFill>
                <a:latin typeface="Arial" pitchFamily="34" charset="0"/>
                <a:cs typeface="Arial" pitchFamily="34" charset="0"/>
              </a:defRPr>
            </a:lvl1pPr>
          </a:lstStyle>
          <a:p>
            <a:r>
              <a:rPr lang="en-US" dirty="0" smtClean="0">
                <a:solidFill>
                  <a:srgbClr val="1F497D"/>
                </a:solidFill>
              </a:rPr>
              <a:t>Webinar Title Here</a:t>
            </a:r>
            <a:endParaRPr lang="en-US" dirty="0">
              <a:solidFill>
                <a:srgbClr val="1F497D"/>
              </a:solidFill>
            </a:endParaRPr>
          </a:p>
        </p:txBody>
      </p:sp>
      <p:sp>
        <p:nvSpPr>
          <p:cNvPr id="5" name="Footer Placeholder 4"/>
          <p:cNvSpPr>
            <a:spLocks noGrp="1"/>
          </p:cNvSpPr>
          <p:nvPr>
            <p:ph type="ftr" sz="quarter" idx="3"/>
          </p:nvPr>
        </p:nvSpPr>
        <p:spPr>
          <a:xfrm>
            <a:off x="3124200" y="6416675"/>
            <a:ext cx="2895600" cy="365125"/>
          </a:xfrm>
          <a:prstGeom prst="rect">
            <a:avLst/>
          </a:prstGeom>
        </p:spPr>
        <p:txBody>
          <a:bodyPr vert="horz" lIns="91440" tIns="45720" rIns="91440" bIns="45720" rtlCol="0" anchor="ctr"/>
          <a:lstStyle>
            <a:lvl1pPr algn="ctr">
              <a:defRPr sz="1200">
                <a:solidFill>
                  <a:schemeClr val="bg1"/>
                </a:solidFill>
                <a:latin typeface="Arial" pitchFamily="34" charset="0"/>
                <a:cs typeface="Arial" pitchFamily="34" charset="0"/>
              </a:defRPr>
            </a:lvl1pPr>
          </a:lstStyle>
          <a:p>
            <a:r>
              <a:rPr lang="en-US" dirty="0" smtClean="0">
                <a:solidFill>
                  <a:prstClr val="white"/>
                </a:solidFill>
              </a:rPr>
              <a:t>#</a:t>
            </a:r>
            <a:endParaRPr lang="en-US" dirty="0">
              <a:solidFill>
                <a:prstClr val="white"/>
              </a:solidFill>
            </a:endParaRPr>
          </a:p>
        </p:txBody>
      </p:sp>
      <p:sp>
        <p:nvSpPr>
          <p:cNvPr id="6" name="Slide Number Placeholder 5"/>
          <p:cNvSpPr>
            <a:spLocks noGrp="1"/>
          </p:cNvSpPr>
          <p:nvPr>
            <p:ph type="sldNum" sz="quarter" idx="4"/>
          </p:nvPr>
        </p:nvSpPr>
        <p:spPr>
          <a:xfrm>
            <a:off x="6324600" y="6416675"/>
            <a:ext cx="2133600" cy="365125"/>
          </a:xfrm>
          <a:prstGeom prst="rect">
            <a:avLst/>
          </a:prstGeom>
        </p:spPr>
        <p:txBody>
          <a:bodyPr vert="horz" lIns="91440" tIns="45720" rIns="91440" bIns="45720" rtlCol="0" anchor="ctr"/>
          <a:lstStyle>
            <a:lvl1pPr algn="r">
              <a:defRPr sz="1200">
                <a:solidFill>
                  <a:schemeClr val="tx1"/>
                </a:solidFill>
                <a:latin typeface="Arial" pitchFamily="34" charset="0"/>
                <a:cs typeface="Arial" pitchFamily="34" charset="0"/>
              </a:defRPr>
            </a:lvl1pPr>
          </a:lstStyle>
          <a:p>
            <a:fld id="{F5B75F7A-516D-4850-9A30-35A47BF6499A}" type="slidenum">
              <a:rPr lang="en-US" smtClean="0">
                <a:solidFill>
                  <a:prstClr val="black"/>
                </a:solidFill>
              </a:rPr>
              <a:pPr/>
              <a:t>‹#›</a:t>
            </a:fld>
            <a:endParaRPr lang="en-US" dirty="0">
              <a:solidFill>
                <a:prstClr val="black"/>
              </a:solidFill>
            </a:endParaRPr>
          </a:p>
        </p:txBody>
      </p:sp>
      <p:pic>
        <p:nvPicPr>
          <p:cNvPr id="19" name="Picture 2"/>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86600" y="6400800"/>
            <a:ext cx="984849" cy="482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285700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Lst>
  <p:timing>
    <p:tnLst>
      <p:par>
        <p:cTn id="1" dur="indefinite" restart="never" nodeType="tmRoot"/>
      </p:par>
    </p:tnLst>
  </p:timing>
  <p:hf hdr="0" dt="0"/>
  <p:txStyles>
    <p:titleStyle>
      <a:lvl1pPr algn="ctr" defTabSz="914400" rtl="0" eaLnBrk="1" latinLnBrk="0" hangingPunct="1">
        <a:spcBef>
          <a:spcPct val="0"/>
        </a:spcBef>
        <a:buNone/>
        <a:defRPr sz="2800" b="1" kern="1200" cap="none"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8" name="Rectangle 24"/>
          <p:cNvSpPr>
            <a:spLocks noChangeArrowheads="1"/>
          </p:cNvSpPr>
          <p:nvPr userDrawn="1"/>
        </p:nvSpPr>
        <p:spPr bwMode="auto">
          <a:xfrm>
            <a:off x="0" y="6477000"/>
            <a:ext cx="9144000" cy="381000"/>
          </a:xfrm>
          <a:prstGeom prst="rect">
            <a:avLst/>
          </a:prstGeom>
          <a:solidFill>
            <a:srgbClr val="008BB0"/>
          </a:solidFill>
          <a:ln w="9525">
            <a:solidFill>
              <a:srgbClr val="008BB0"/>
            </a:solidFill>
            <a:miter lim="800000"/>
            <a:headEnd/>
            <a:tailEnd/>
          </a:ln>
          <a:effectLst/>
        </p:spPr>
        <p:txBody>
          <a:bodyPr wrap="none" anchor="ctr"/>
          <a:lstStyle/>
          <a:p>
            <a:pPr algn="ctr">
              <a:defRPr/>
            </a:pPr>
            <a:endParaRPr lang="en-US" dirty="0">
              <a:solidFill>
                <a:srgbClr val="000000"/>
              </a:solidFill>
            </a:endParaRPr>
          </a:p>
        </p:txBody>
      </p:sp>
      <p:pic>
        <p:nvPicPr>
          <p:cNvPr id="3075" name="Picture 25" descr="SRN_Reversed_White_Blue-_Back_Smaller_2"/>
          <p:cNvPicPr>
            <a:picLocks noChangeAspect="1" noChangeArrowheads="1"/>
          </p:cNvPicPr>
          <p:nvPr userDrawn="1"/>
        </p:nvPicPr>
        <p:blipFill>
          <a:blip r:embed="rId2" cstate="print"/>
          <a:srcRect/>
          <a:stretch>
            <a:fillRect/>
          </a:stretch>
        </p:blipFill>
        <p:spPr bwMode="auto">
          <a:xfrm>
            <a:off x="76200" y="6557963"/>
            <a:ext cx="1371600" cy="300037"/>
          </a:xfrm>
          <a:prstGeom prst="rect">
            <a:avLst/>
          </a:prstGeom>
          <a:noFill/>
          <a:ln w="9525">
            <a:noFill/>
            <a:miter lim="800000"/>
            <a:headEnd/>
            <a:tailEnd/>
          </a:ln>
        </p:spPr>
      </p:pic>
      <p:pic>
        <p:nvPicPr>
          <p:cNvPr id="3076" name="Picture 30" descr="FYS_Blue_Stripe_2"/>
          <p:cNvPicPr>
            <a:picLocks noChangeAspect="1" noChangeArrowheads="1"/>
          </p:cNvPicPr>
          <p:nvPr userDrawn="1"/>
        </p:nvPicPr>
        <p:blipFill>
          <a:blip r:embed="rId3" cstate="print"/>
          <a:srcRect/>
          <a:stretch>
            <a:fillRect/>
          </a:stretch>
        </p:blipFill>
        <p:spPr bwMode="auto">
          <a:xfrm>
            <a:off x="7086600" y="6553200"/>
            <a:ext cx="2057400" cy="304800"/>
          </a:xfrm>
          <a:prstGeom prst="rect">
            <a:avLst/>
          </a:prstGeom>
          <a:noFill/>
          <a:ln w="9525">
            <a:noFill/>
            <a:miter lim="800000"/>
            <a:headEnd/>
            <a:tailEnd/>
          </a:ln>
        </p:spPr>
      </p:pic>
      <p:pic>
        <p:nvPicPr>
          <p:cNvPr id="6" name="Picture 5" descr="AtHome_white.png"/>
          <p:cNvPicPr>
            <a:picLocks noChangeAspect="1"/>
          </p:cNvPicPr>
          <p:nvPr userDrawn="1"/>
        </p:nvPicPr>
        <p:blipFill>
          <a:blip r:embed="rId4" cstate="print"/>
          <a:stretch>
            <a:fillRect/>
          </a:stretch>
        </p:blipFill>
        <p:spPr>
          <a:xfrm>
            <a:off x="1600200" y="6558787"/>
            <a:ext cx="1219200" cy="299213"/>
          </a:xfrm>
          <a:prstGeom prst="rect">
            <a:avLst/>
          </a:prstGeom>
        </p:spPr>
      </p:pic>
      <p:sp>
        <p:nvSpPr>
          <p:cNvPr id="7" name="Rectangle 32"/>
          <p:cNvSpPr>
            <a:spLocks noGrp="1" noChangeArrowheads="1"/>
          </p:cNvSpPr>
          <p:nvPr>
            <p:ph type="sldNum" sz="quarter" idx="4"/>
          </p:nvPr>
        </p:nvSpPr>
        <p:spPr>
          <a:xfrm>
            <a:off x="6705600" y="6019800"/>
            <a:ext cx="2133600" cy="476250"/>
          </a:xfrm>
          <a:prstGeom prst="rect">
            <a:avLst/>
          </a:prstGeom>
          <a:ln/>
        </p:spPr>
        <p:txBody>
          <a:bodyPr/>
          <a:lstStyle>
            <a:lvl1pPr algn="r">
              <a:defRPr sz="1200"/>
            </a:lvl1pPr>
          </a:lstStyle>
          <a:p>
            <a:pPr>
              <a:defRPr/>
            </a:pPr>
            <a:fld id="{0BAEB857-F9E9-4585-B19C-5ACA62135B89}"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15093221"/>
      </p:ext>
    </p:extLst>
  </p:cSld>
  <p:clrMap bg1="lt1" tx1="dk1" bg2="lt2" tx2="dk2" accent1="accent1" accent2="accent2" accent3="accent3" accent4="accent4" accent5="accent5" accent6="accent6" hlink="hlink" folHlink="folHlink"/>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CAA6DB-A250-4807-B4D2-08E45E3882AD}" type="datetimeFigureOut">
              <a:rPr lang="en-US" smtClean="0">
                <a:solidFill>
                  <a:prstClr val="black">
                    <a:tint val="75000"/>
                  </a:prstClr>
                </a:solidFill>
              </a:rPr>
              <a:pPr/>
              <a:t>7/28/2015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80869E-430A-46E8-B718-0FB56AF98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6242312"/>
      </p:ext>
    </p:extLst>
  </p:cSld>
  <p:clrMap bg1="lt1" tx1="dk1" bg2="lt2" tx2="dk2" accent1="accent1" accent2="accent2" accent3="accent3" accent4="accent4" accent5="accent5" accent6="accent6" hlink="hlink" folHlink="folHlink"/>
  <p:sldLayoutIdLst>
    <p:sldLayoutId id="214748368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8" name="Rectangle 24"/>
          <p:cNvSpPr>
            <a:spLocks noChangeArrowheads="1"/>
          </p:cNvSpPr>
          <p:nvPr userDrawn="1"/>
        </p:nvSpPr>
        <p:spPr bwMode="auto">
          <a:xfrm>
            <a:off x="0" y="6477000"/>
            <a:ext cx="9144000" cy="381000"/>
          </a:xfrm>
          <a:prstGeom prst="rect">
            <a:avLst/>
          </a:prstGeom>
          <a:solidFill>
            <a:srgbClr val="008BB0"/>
          </a:solidFill>
          <a:ln w="9525">
            <a:solidFill>
              <a:srgbClr val="008BB0"/>
            </a:solidFill>
            <a:miter lim="800000"/>
            <a:headEnd/>
            <a:tailEnd/>
          </a:ln>
          <a:effectLst/>
        </p:spPr>
        <p:txBody>
          <a:bodyPr wrap="none" anchor="ctr"/>
          <a:lstStyle/>
          <a:p>
            <a:pPr algn="ctr">
              <a:defRPr/>
            </a:pPr>
            <a:endParaRPr lang="en-US">
              <a:solidFill>
                <a:srgbClr val="000000"/>
              </a:solidFill>
            </a:endParaRPr>
          </a:p>
        </p:txBody>
      </p:sp>
      <p:pic>
        <p:nvPicPr>
          <p:cNvPr id="3075" name="Picture 25" descr="SRN_Reversed_White_Blue-_Back_Smaller_2"/>
          <p:cNvPicPr>
            <a:picLocks noChangeAspect="1" noChangeArrowheads="1"/>
          </p:cNvPicPr>
          <p:nvPr userDrawn="1"/>
        </p:nvPicPr>
        <p:blipFill>
          <a:blip r:embed="rId3" cstate="print"/>
          <a:srcRect/>
          <a:stretch>
            <a:fillRect/>
          </a:stretch>
        </p:blipFill>
        <p:spPr bwMode="auto">
          <a:xfrm>
            <a:off x="76200" y="6557963"/>
            <a:ext cx="1371600" cy="300037"/>
          </a:xfrm>
          <a:prstGeom prst="rect">
            <a:avLst/>
          </a:prstGeom>
          <a:noFill/>
          <a:ln w="9525">
            <a:noFill/>
            <a:miter lim="800000"/>
            <a:headEnd/>
            <a:tailEnd/>
          </a:ln>
        </p:spPr>
      </p:pic>
      <p:pic>
        <p:nvPicPr>
          <p:cNvPr id="3076" name="Picture 30" descr="FYS_Blue_Stripe_2"/>
          <p:cNvPicPr>
            <a:picLocks noChangeAspect="1" noChangeArrowheads="1"/>
          </p:cNvPicPr>
          <p:nvPr userDrawn="1"/>
        </p:nvPicPr>
        <p:blipFill>
          <a:blip r:embed="rId4" cstate="print"/>
          <a:srcRect/>
          <a:stretch>
            <a:fillRect/>
          </a:stretch>
        </p:blipFill>
        <p:spPr bwMode="auto">
          <a:xfrm>
            <a:off x="7086600" y="6553200"/>
            <a:ext cx="2057400" cy="304800"/>
          </a:xfrm>
          <a:prstGeom prst="rect">
            <a:avLst/>
          </a:prstGeom>
          <a:noFill/>
          <a:ln w="9525">
            <a:noFill/>
            <a:miter lim="800000"/>
            <a:headEnd/>
            <a:tailEnd/>
          </a:ln>
        </p:spPr>
      </p:pic>
      <p:pic>
        <p:nvPicPr>
          <p:cNvPr id="6" name="Picture 5" descr="AtHome_white.png"/>
          <p:cNvPicPr>
            <a:picLocks noChangeAspect="1"/>
          </p:cNvPicPr>
          <p:nvPr userDrawn="1"/>
        </p:nvPicPr>
        <p:blipFill>
          <a:blip r:embed="rId5" cstate="print"/>
          <a:stretch>
            <a:fillRect/>
          </a:stretch>
        </p:blipFill>
        <p:spPr>
          <a:xfrm>
            <a:off x="1600200" y="6558787"/>
            <a:ext cx="1219200" cy="299213"/>
          </a:xfrm>
          <a:prstGeom prst="rect">
            <a:avLst/>
          </a:prstGeom>
        </p:spPr>
      </p:pic>
      <p:sp>
        <p:nvSpPr>
          <p:cNvPr id="7" name="Rectangle 32"/>
          <p:cNvSpPr>
            <a:spLocks noGrp="1" noChangeArrowheads="1"/>
          </p:cNvSpPr>
          <p:nvPr>
            <p:ph type="sldNum" sz="quarter" idx="4"/>
          </p:nvPr>
        </p:nvSpPr>
        <p:spPr>
          <a:xfrm>
            <a:off x="6705600" y="6019800"/>
            <a:ext cx="2133600" cy="476250"/>
          </a:xfrm>
          <a:prstGeom prst="rect">
            <a:avLst/>
          </a:prstGeom>
          <a:ln/>
        </p:spPr>
        <p:txBody>
          <a:bodyPr/>
          <a:lstStyle>
            <a:lvl1pPr algn="r">
              <a:defRPr sz="1200"/>
            </a:lvl1pPr>
          </a:lstStyle>
          <a:p>
            <a:pPr>
              <a:defRPr/>
            </a:pPr>
            <a:fld id="{0BAEB857-F9E9-4585-B19C-5ACA62135B89}"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69107926"/>
      </p:ext>
    </p:extLst>
  </p:cSld>
  <p:clrMap bg1="lt1" tx1="dk1" bg2="lt2" tx2="dk2" accent1="accent1" accent2="accent2" accent3="accent3" accent4="accent4" accent5="accent5" accent6="accent6" hlink="hlink" folHlink="folHlink"/>
  <p:sldLayoutIdLst>
    <p:sldLayoutId id="2147483687" r:id="rId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dirty="0">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dirty="0">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dirty="0">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dirty="0">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fontAlgn="base">
              <a:spcBef>
                <a:spcPct val="0"/>
              </a:spcBef>
              <a:spcAft>
                <a:spcPct val="0"/>
              </a:spcAft>
              <a:defRPr/>
            </a:pPr>
            <a:fld id="{2182C916-EEED-42F1-925E-44BA67EC9FDE}" type="datetime1">
              <a:rPr lang="en-US" smtClean="0">
                <a:solidFill>
                  <a:srgbClr val="E7DEC9">
                    <a:shade val="50000"/>
                    <a:satMod val="200000"/>
                  </a:srgbClr>
                </a:solidFill>
                <a:latin typeface="Arial" charset="0"/>
              </a:rPr>
              <a:pPr fontAlgn="base">
                <a:spcBef>
                  <a:spcPct val="0"/>
                </a:spcBef>
                <a:spcAft>
                  <a:spcPct val="0"/>
                </a:spcAft>
                <a:defRPr/>
              </a:pPr>
              <a:t>7/28/2015</a:t>
            </a:fld>
            <a:endParaRPr lang="en-US" dirty="0">
              <a:solidFill>
                <a:srgbClr val="E7DEC9">
                  <a:shade val="50000"/>
                  <a:satMod val="200000"/>
                </a:srgbClr>
              </a:solidFill>
              <a:latin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fontAlgn="base">
              <a:spcBef>
                <a:spcPct val="0"/>
              </a:spcBef>
              <a:spcAft>
                <a:spcPct val="0"/>
              </a:spcAft>
              <a:defRPr/>
            </a:pPr>
            <a:endParaRPr lang="en-US" dirty="0">
              <a:solidFill>
                <a:srgbClr val="E7DEC9">
                  <a:shade val="50000"/>
                  <a:satMod val="200000"/>
                </a:srgbClr>
              </a:solidFill>
              <a:latin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fontAlgn="base">
              <a:spcBef>
                <a:spcPct val="0"/>
              </a:spcBef>
              <a:spcAft>
                <a:spcPct val="0"/>
              </a:spcAft>
              <a:defRPr/>
            </a:pPr>
            <a:fld id="{B16DF843-FE36-4018-8972-F0A4CC59E734}" type="slidenum">
              <a:rPr lang="en-US" smtClean="0">
                <a:solidFill>
                  <a:srgbClr val="E7DEC9">
                    <a:shade val="50000"/>
                    <a:satMod val="200000"/>
                  </a:srgbClr>
                </a:solidFill>
                <a:latin typeface="Arial" charset="0"/>
              </a:rPr>
              <a:pPr fontAlgn="base">
                <a:spcBef>
                  <a:spcPct val="0"/>
                </a:spcBef>
                <a:spcAft>
                  <a:spcPct val="0"/>
                </a:spcAft>
                <a:defRPr/>
              </a:pPr>
              <a:t>‹#›</a:t>
            </a:fld>
            <a:endParaRPr lang="en-US" dirty="0">
              <a:solidFill>
                <a:srgbClr val="E7DEC9">
                  <a:shade val="50000"/>
                  <a:satMod val="200000"/>
                </a:srgbClr>
              </a:solidFill>
              <a:latin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dirty="0">
              <a:solidFill>
                <a:prstClr val="white"/>
              </a:solidFill>
            </a:endParaRPr>
          </a:p>
        </p:txBody>
      </p:sp>
    </p:spTree>
    <p:extLst>
      <p:ext uri="{BB962C8B-B14F-4D97-AF65-F5344CB8AC3E}">
        <p14:creationId xmlns:p14="http://schemas.microsoft.com/office/powerpoint/2010/main" val="373660713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E0FB56EF-897A-4D89-ADA4-C04ECE3CB11F}" type="datetimeFigureOut">
              <a:rPr lang="en-US" smtClean="0">
                <a:solidFill>
                  <a:srgbClr val="48231E"/>
                </a:solidFill>
              </a:rPr>
              <a:pPr/>
              <a:t>7/28/2015</a:t>
            </a:fld>
            <a:endParaRPr lang="en-US">
              <a:solidFill>
                <a:srgbClr val="48231E"/>
              </a:solidFill>
            </a:endParaRPr>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a:solidFill>
                <a:srgbClr val="48231E"/>
              </a:solidFill>
            </a:endParaRPr>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09B1C3AE-AC19-4077-BC2F-2B80E0C6D97B}" type="slidenum">
              <a:rPr lang="en-US" smtClean="0">
                <a:solidFill>
                  <a:srgbClr val="48231E"/>
                </a:solidFill>
              </a:rPr>
              <a:pPr/>
              <a:t>‹#›</a:t>
            </a:fld>
            <a:endParaRPr lang="en-US">
              <a:solidFill>
                <a:srgbClr val="48231E"/>
              </a:solidFill>
            </a:endParaRPr>
          </a:p>
        </p:txBody>
      </p:sp>
    </p:spTree>
    <p:extLst>
      <p:ext uri="{BB962C8B-B14F-4D97-AF65-F5344CB8AC3E}">
        <p14:creationId xmlns:p14="http://schemas.microsoft.com/office/powerpoint/2010/main" val="187737611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diagramQuickStyle" Target="../diagrams/quickStyle2.xml"/><Relationship Id="rId3" Type="http://schemas.openxmlformats.org/officeDocument/2006/relationships/notesSlide" Target="../notesSlides/notesSlide19.xml"/><Relationship Id="rId7" Type="http://schemas.openxmlformats.org/officeDocument/2006/relationships/image" Target="../media/image33.jpeg"/><Relationship Id="rId12" Type="http://schemas.openxmlformats.org/officeDocument/2006/relationships/diagramLayout" Target="../diagrams/layout2.xml"/><Relationship Id="rId2" Type="http://schemas.openxmlformats.org/officeDocument/2006/relationships/slideLayout" Target="../slideLayouts/slideLayout18.xml"/><Relationship Id="rId1" Type="http://schemas.openxmlformats.org/officeDocument/2006/relationships/video" Target="\Users\rzafonte\Desktop\Ross%20Academics\talks\videos\Rich_9_17_08.wmv" TargetMode="External"/><Relationship Id="rId6" Type="http://schemas.openxmlformats.org/officeDocument/2006/relationships/image" Target="../media/image32.jpeg"/><Relationship Id="rId11" Type="http://schemas.openxmlformats.org/officeDocument/2006/relationships/diagramData" Target="../diagrams/data2.xml"/><Relationship Id="rId5" Type="http://schemas.openxmlformats.org/officeDocument/2006/relationships/image" Target="../media/image31.png"/><Relationship Id="rId15" Type="http://schemas.microsoft.com/office/2007/relationships/diagramDrawing" Target="../diagrams/drawing2.xml"/><Relationship Id="rId10" Type="http://schemas.openxmlformats.org/officeDocument/2006/relationships/image" Target="../media/image36.png"/><Relationship Id="rId4" Type="http://schemas.openxmlformats.org/officeDocument/2006/relationships/image" Target="../media/image30.jpeg"/><Relationship Id="rId9" Type="http://schemas.openxmlformats.org/officeDocument/2006/relationships/image" Target="../media/image35.jpeg"/><Relationship Id="rId14" Type="http://schemas.openxmlformats.org/officeDocument/2006/relationships/diagramColors" Target="../diagrams/colors2.xml"/></Relationships>
</file>

<file path=ppt/slides/_rels/slide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slideLayout" Target="../slideLayouts/slideLayout2.xml"/><Relationship Id="rId7" Type="http://schemas.openxmlformats.org/officeDocument/2006/relationships/hyperlink" Target="mailto:larsonm@iel.org"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hyperlink" Target="mailto:Cassandra.Shoffler@ed.gov" TargetMode="External"/><Relationship Id="rId5" Type="http://schemas.openxmlformats.org/officeDocument/2006/relationships/hyperlink" Target="mailto:rodriguez.carmen@dol.gov" TargetMode="External"/><Relationship Id="rId10" Type="http://schemas.openxmlformats.org/officeDocument/2006/relationships/image" Target="../media/image18.png"/><Relationship Id="rId4" Type="http://schemas.openxmlformats.org/officeDocument/2006/relationships/notesSlide" Target="../notesSlides/notesSlide2.xml"/><Relationship Id="rId9" Type="http://schemas.openxmlformats.org/officeDocument/2006/relationships/image" Target="../media/image17.jpe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image" Target="../media/image39.gif"/><Relationship Id="rId5" Type="http://schemas.openxmlformats.org/officeDocument/2006/relationships/hyperlink" Target="http://www.projectsearch.us/" TargetMode="Externa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4.xml"/><Relationship Id="rId1" Type="http://schemas.openxmlformats.org/officeDocument/2006/relationships/slideLayout" Target="../slideLayouts/slideLayout19.xml"/><Relationship Id="rId4" Type="http://schemas.openxmlformats.org/officeDocument/2006/relationships/image" Target="../media/image47.jpg"/></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20.xml"/><Relationship Id="rId4" Type="http://schemas.openxmlformats.org/officeDocument/2006/relationships/image" Target="../media/image49.jpeg"/></Relationships>
</file>

<file path=ppt/slides/_rels/slide3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20.xml"/><Relationship Id="rId4" Type="http://schemas.openxmlformats.org/officeDocument/2006/relationships/image" Target="../media/image51.jpeg"/></Relationships>
</file>

<file path=ppt/slides/_rels/slide4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jpeg"/><Relationship Id="rId4" Type="http://schemas.openxmlformats.org/officeDocument/2006/relationships/image" Target="../media/image54.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57.tif"/><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http://www.projectsearch.us/" TargetMode="External"/><Relationship Id="rId3" Type="http://schemas.openxmlformats.org/officeDocument/2006/relationships/hyperlink" Target="http://wdr.doleta.gov/directives/attach/TEGL/TEGL_19-14.pdf" TargetMode="External"/><Relationship Id="rId7" Type="http://schemas.openxmlformats.org/officeDocument/2006/relationships/hyperlink" Target="http://www.pyd.org/"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youth.gov/feature-article/add-us" TargetMode="External"/><Relationship Id="rId5" Type="http://schemas.openxmlformats.org/officeDocument/2006/relationships/hyperlink" Target="http://wdr.doleta.gov/research/FullText_Documents/ETAOP%202015-02.pdf" TargetMode="External"/><Relationship Id="rId4" Type="http://schemas.openxmlformats.org/officeDocument/2006/relationships/hyperlink" Target="http://www.dol.gov/oasam/programs/crc/TEN%201-15.pdf" TargetMode="Externa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60.jpeg"/></Relationships>
</file>

<file path=ppt/slides/_rels/slide4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ncwd-youth.info/"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21.jpe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www.ncwd-youth.info/guideposts"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hyperlink" Target="http://www.ncwd-youth.info/" TargetMode="External"/><Relationship Id="rId4" Type="http://schemas.openxmlformats.org/officeDocument/2006/relationships/hyperlink" Target="mailto:contact@ncwd-youth.inf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6721" y="1447800"/>
            <a:ext cx="8534400" cy="1470025"/>
          </a:xfrm>
        </p:spPr>
        <p:txBody>
          <a:bodyPr>
            <a:normAutofit fontScale="90000"/>
          </a:bodyPr>
          <a:lstStyle/>
          <a:p>
            <a:r>
              <a:rPr lang="en-US" sz="4000" dirty="0" smtClean="0"/>
              <a:t>WIOA’s Collaborative Partnership Models for Serving Youth with Disabilities </a:t>
            </a:r>
            <a:endParaRPr lang="en-US" dirty="0"/>
          </a:p>
        </p:txBody>
      </p:sp>
      <p:sp>
        <p:nvSpPr>
          <p:cNvPr id="3" name="Subtitle 2"/>
          <p:cNvSpPr>
            <a:spLocks noGrp="1"/>
          </p:cNvSpPr>
          <p:nvPr>
            <p:ph type="subTitle" idx="1"/>
          </p:nvPr>
        </p:nvSpPr>
        <p:spPr>
          <a:xfrm>
            <a:off x="304800" y="3581400"/>
            <a:ext cx="7162800" cy="1104901"/>
          </a:xfrm>
        </p:spPr>
        <p:txBody>
          <a:bodyPr tIns="365760">
            <a:noAutofit/>
          </a:bodyPr>
          <a:lstStyle/>
          <a:p>
            <a:r>
              <a:rPr lang="en-US" sz="3600" dirty="0" smtClean="0"/>
              <a:t>Enough is Known for Action</a:t>
            </a:r>
          </a:p>
          <a:p>
            <a:r>
              <a:rPr lang="en-US" i="1" dirty="0" smtClean="0">
                <a:solidFill>
                  <a:schemeClr val="tx1">
                    <a:lumMod val="50000"/>
                    <a:lumOff val="50000"/>
                  </a:schemeClr>
                </a:solidFill>
              </a:rPr>
              <a:t>Webinar Series </a:t>
            </a:r>
          </a:p>
          <a:p>
            <a:endParaRPr lang="en-US" dirty="0"/>
          </a:p>
        </p:txBody>
      </p:sp>
      <p:sp>
        <p:nvSpPr>
          <p:cNvPr id="4" name="Subtitle 2"/>
          <p:cNvSpPr txBox="1">
            <a:spLocks/>
          </p:cNvSpPr>
          <p:nvPr/>
        </p:nvSpPr>
        <p:spPr>
          <a:xfrm>
            <a:off x="304800" y="4572000"/>
            <a:ext cx="7162800" cy="1104901"/>
          </a:xfrm>
          <a:prstGeom prst="rect">
            <a:avLst/>
          </a:prstGeom>
        </p:spPr>
        <p:txBody>
          <a:bodyPr vert="horz" lIns="0" tIns="365760" rIns="0" bIns="91440" rtlCol="0" anchor="ctr">
            <a:noAutofit/>
          </a:bodyPr>
          <a:lstStyle>
            <a:lvl1pPr marL="0" indent="0" algn="l" defTabSz="914400" rtl="0" eaLnBrk="1" latinLnBrk="0" hangingPunct="1">
              <a:lnSpc>
                <a:spcPct val="90000"/>
              </a:lnSpc>
              <a:spcBef>
                <a:spcPts val="0"/>
              </a:spcBef>
              <a:buClr>
                <a:schemeClr val="accent1"/>
              </a:buClr>
              <a:buFont typeface="Symbol" panose="05050102010706020507" pitchFamily="18" charset="2"/>
              <a:buNone/>
              <a:defRPr sz="2800" kern="1200">
                <a:solidFill>
                  <a:schemeClr val="accent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1200"/>
              </a:spcBef>
              <a:buClr>
                <a:schemeClr val="accent1"/>
              </a:buClr>
              <a:buFont typeface="Courier New" panose="02070309020205020404" pitchFamily="49" charset="0"/>
              <a:buNone/>
              <a:defRPr sz="2000" b="0" i="0" u="none"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1200"/>
              </a:spcBef>
              <a:buClr>
                <a:schemeClr val="accent1"/>
              </a:buClr>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1200"/>
              </a:spcBef>
              <a:buClr>
                <a:srgbClr val="C00000"/>
              </a:buClr>
              <a:buFont typeface="Wingdings" panose="05000000000000000000" pitchFamily="2" charset="2"/>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1200"/>
              </a:spcBef>
              <a:buClr>
                <a:schemeClr val="tx1">
                  <a:lumMod val="50000"/>
                  <a:lumOff val="50000"/>
                </a:schemeClr>
              </a:buClr>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000" dirty="0" smtClean="0">
                <a:solidFill>
                  <a:schemeClr val="accent2"/>
                </a:solidFill>
              </a:rPr>
              <a:t>July 29, 2015</a:t>
            </a:r>
          </a:p>
          <a:p>
            <a:r>
              <a:rPr lang="en-US" sz="2000" dirty="0" smtClean="0">
                <a:solidFill>
                  <a:schemeClr val="accent2"/>
                </a:solidFill>
              </a:rPr>
              <a:t>11am Pacific/2 pm Eastern </a:t>
            </a:r>
          </a:p>
        </p:txBody>
      </p:sp>
    </p:spTree>
    <p:extLst>
      <p:ext uri="{BB962C8B-B14F-4D97-AF65-F5344CB8AC3E}">
        <p14:creationId xmlns:p14="http://schemas.microsoft.com/office/powerpoint/2010/main" val="27516933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dirty="0"/>
              <a:t>Polling Question</a:t>
            </a:r>
            <a:endParaRPr lang="en-US" dirty="0">
              <a:effectLst/>
              <a:cs typeface="Arial" panose="020B0604020202020204" pitchFamily="34" charset="0"/>
            </a:endParaRPr>
          </a:p>
        </p:txBody>
      </p:sp>
      <p:sp>
        <p:nvSpPr>
          <p:cNvPr id="2" name="Content Placeholder 1"/>
          <p:cNvSpPr>
            <a:spLocks noGrp="1"/>
          </p:cNvSpPr>
          <p:nvPr>
            <p:ph idx="1"/>
          </p:nvPr>
        </p:nvSpPr>
        <p:spPr>
          <a:xfrm>
            <a:off x="533400" y="1676400"/>
            <a:ext cx="8229600" cy="3550223"/>
          </a:xfrm>
        </p:spPr>
        <p:txBody>
          <a:bodyPr>
            <a:normAutofit lnSpcReduction="10000"/>
          </a:bodyPr>
          <a:lstStyle/>
          <a:p>
            <a:pPr indent="0" algn="ctr">
              <a:buNone/>
            </a:pPr>
            <a:r>
              <a:rPr lang="en-US" sz="3200" dirty="0" smtClean="0"/>
              <a:t>Are you already </a:t>
            </a:r>
            <a:r>
              <a:rPr lang="en-US" sz="3200" dirty="0"/>
              <a:t>familiar with resources and services that fall under the five </a:t>
            </a:r>
            <a:r>
              <a:rPr lang="en-US" sz="3200" dirty="0" smtClean="0"/>
              <a:t>Guideposts areas?</a:t>
            </a:r>
            <a:endParaRPr lang="en-US" dirty="0"/>
          </a:p>
          <a:p>
            <a:pPr lvl="1">
              <a:buFont typeface="Arial"/>
              <a:buChar char="•"/>
            </a:pPr>
            <a:r>
              <a:rPr lang="en-US" sz="2400" dirty="0">
                <a:solidFill>
                  <a:schemeClr val="tx2">
                    <a:lumMod val="60000"/>
                    <a:lumOff val="40000"/>
                  </a:schemeClr>
                </a:solidFill>
              </a:rPr>
              <a:t>School-Based Preparatory </a:t>
            </a:r>
            <a:r>
              <a:rPr lang="en-US" sz="2400" dirty="0" smtClean="0">
                <a:solidFill>
                  <a:schemeClr val="tx2">
                    <a:lumMod val="60000"/>
                    <a:lumOff val="40000"/>
                  </a:schemeClr>
                </a:solidFill>
              </a:rPr>
              <a:t>Experiences</a:t>
            </a:r>
            <a:endParaRPr lang="en-US" sz="2400" dirty="0">
              <a:solidFill>
                <a:schemeClr val="tx2">
                  <a:lumMod val="60000"/>
                  <a:lumOff val="40000"/>
                </a:schemeClr>
              </a:solidFill>
            </a:endParaRPr>
          </a:p>
          <a:p>
            <a:pPr lvl="1">
              <a:buFont typeface="Arial"/>
              <a:buChar char="•"/>
            </a:pPr>
            <a:r>
              <a:rPr lang="en-US" sz="2400" dirty="0">
                <a:solidFill>
                  <a:schemeClr val="tx2">
                    <a:lumMod val="60000"/>
                    <a:lumOff val="40000"/>
                  </a:schemeClr>
                </a:solidFill>
              </a:rPr>
              <a:t>Career Preparation &amp; Work-Based </a:t>
            </a:r>
            <a:r>
              <a:rPr lang="en-US" sz="2400" dirty="0" smtClean="0">
                <a:solidFill>
                  <a:schemeClr val="tx2">
                    <a:lumMod val="60000"/>
                    <a:lumOff val="40000"/>
                  </a:schemeClr>
                </a:solidFill>
              </a:rPr>
              <a:t>Learning</a:t>
            </a:r>
            <a:endParaRPr lang="en-US" sz="2400" dirty="0">
              <a:solidFill>
                <a:schemeClr val="tx2">
                  <a:lumMod val="60000"/>
                  <a:lumOff val="40000"/>
                </a:schemeClr>
              </a:solidFill>
            </a:endParaRPr>
          </a:p>
          <a:p>
            <a:pPr lvl="1">
              <a:buFont typeface="Arial"/>
              <a:buChar char="•"/>
            </a:pPr>
            <a:r>
              <a:rPr lang="en-US" sz="2400" dirty="0">
                <a:solidFill>
                  <a:schemeClr val="tx2">
                    <a:lumMod val="60000"/>
                    <a:lumOff val="40000"/>
                  </a:schemeClr>
                </a:solidFill>
              </a:rPr>
              <a:t>Youth Development and </a:t>
            </a:r>
            <a:r>
              <a:rPr lang="en-US" sz="2400" dirty="0" smtClean="0">
                <a:solidFill>
                  <a:schemeClr val="tx2">
                    <a:lumMod val="60000"/>
                    <a:lumOff val="40000"/>
                  </a:schemeClr>
                </a:solidFill>
              </a:rPr>
              <a:t>Leadership</a:t>
            </a:r>
            <a:endParaRPr lang="en-US" sz="2400" dirty="0">
              <a:solidFill>
                <a:schemeClr val="tx2">
                  <a:lumMod val="60000"/>
                  <a:lumOff val="40000"/>
                </a:schemeClr>
              </a:solidFill>
            </a:endParaRPr>
          </a:p>
          <a:p>
            <a:pPr lvl="1">
              <a:buFont typeface="Arial"/>
              <a:buChar char="•"/>
            </a:pPr>
            <a:r>
              <a:rPr lang="en-US" sz="2400" dirty="0">
                <a:solidFill>
                  <a:schemeClr val="tx2">
                    <a:lumMod val="60000"/>
                    <a:lumOff val="40000"/>
                  </a:schemeClr>
                </a:solidFill>
              </a:rPr>
              <a:t>Connecting </a:t>
            </a:r>
            <a:r>
              <a:rPr lang="en-US" sz="2400" dirty="0" smtClean="0">
                <a:solidFill>
                  <a:schemeClr val="tx2">
                    <a:lumMod val="60000"/>
                    <a:lumOff val="40000"/>
                  </a:schemeClr>
                </a:solidFill>
              </a:rPr>
              <a:t>Activities</a:t>
            </a:r>
            <a:endParaRPr lang="en-US" sz="2400" dirty="0">
              <a:solidFill>
                <a:schemeClr val="tx2">
                  <a:lumMod val="60000"/>
                  <a:lumOff val="40000"/>
                </a:schemeClr>
              </a:solidFill>
            </a:endParaRPr>
          </a:p>
          <a:p>
            <a:pPr lvl="1">
              <a:buFont typeface="Arial"/>
              <a:buChar char="•"/>
            </a:pPr>
            <a:r>
              <a:rPr lang="en-US" sz="2400" dirty="0">
                <a:solidFill>
                  <a:schemeClr val="tx2">
                    <a:lumMod val="60000"/>
                    <a:lumOff val="40000"/>
                  </a:schemeClr>
                </a:solidFill>
              </a:rPr>
              <a:t>Family Involvement and </a:t>
            </a:r>
            <a:r>
              <a:rPr lang="en-US" sz="2400" dirty="0" smtClean="0">
                <a:solidFill>
                  <a:schemeClr val="tx2">
                    <a:lumMod val="60000"/>
                    <a:lumOff val="40000"/>
                  </a:schemeClr>
                </a:solidFill>
              </a:rPr>
              <a:t>Supports</a:t>
            </a:r>
            <a:endParaRPr lang="en-US" sz="2400" dirty="0">
              <a:solidFill>
                <a:schemeClr val="tx2">
                  <a:lumMod val="60000"/>
                  <a:lumOff val="40000"/>
                </a:schemeClr>
              </a:solidFill>
            </a:endParaRP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4294967295"/>
          </p:nvPr>
        </p:nvSpPr>
        <p:spPr>
          <a:xfrm>
            <a:off x="6324600" y="6416675"/>
            <a:ext cx="2133600" cy="365125"/>
          </a:xfrm>
          <a:prstGeom prst="rect">
            <a:avLst/>
          </a:prstGeom>
        </p:spPr>
        <p:txBody>
          <a:bodyPr/>
          <a:lstStyle/>
          <a:p>
            <a:pPr>
              <a:defRPr/>
            </a:pPr>
            <a:fld id="{DCF1C5BD-7097-467E-8442-9DA21017FB32}" type="slidenum">
              <a:rPr lang="en-US" sz="1600" smtClean="0">
                <a:solidFill>
                  <a:srgbClr val="000000"/>
                </a:solidFill>
              </a:rPr>
              <a:pPr>
                <a:defRPr/>
              </a:pPr>
              <a:t>10</a:t>
            </a:fld>
            <a:endParaRPr lang="en-US" sz="1600" dirty="0">
              <a:solidFill>
                <a:srgbClr val="000000"/>
              </a:solidFill>
            </a:endParaRPr>
          </a:p>
        </p:txBody>
      </p:sp>
    </p:spTree>
    <p:extLst>
      <p:ext uri="{BB962C8B-B14F-4D97-AF65-F5344CB8AC3E}">
        <p14:creationId xmlns:p14="http://schemas.microsoft.com/office/powerpoint/2010/main" val="22998583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Data: Services to Youth with Disabilities</a:t>
            </a:r>
            <a:r>
              <a:rPr lang="en-US" dirty="0" smtClean="0"/>
              <a:t>	</a:t>
            </a:r>
            <a:endParaRPr lang="en-US" dirty="0"/>
          </a:p>
        </p:txBody>
      </p:sp>
      <p:sp>
        <p:nvSpPr>
          <p:cNvPr id="4" name="Rectangle 7"/>
          <p:cNvSpPr txBox="1">
            <a:spLocks noChangeArrowheads="1"/>
          </p:cNvSpPr>
          <p:nvPr/>
        </p:nvSpPr>
        <p:spPr>
          <a:xfrm>
            <a:off x="609600" y="1676400"/>
            <a:ext cx="7721600" cy="3312350"/>
          </a:xfrm>
          <a:prstGeom prst="rect">
            <a:avLst/>
          </a:prstGeom>
        </p:spPr>
        <p:txBody>
          <a:bodyPr vert="horz" lIns="0" tIns="0" rIns="0" bIns="0" rtlCol="0">
            <a:normAutofit/>
          </a:bodyPr>
          <a:lstStyle>
            <a:lvl1pPr marL="0" indent="-228600" algn="l" defTabSz="914400" rtl="0" eaLnBrk="1" latinLnBrk="0" hangingPunct="1">
              <a:lnSpc>
                <a:spcPct val="90000"/>
              </a:lnSpc>
              <a:spcBef>
                <a:spcPts val="1200"/>
              </a:spcBef>
              <a:buClr>
                <a:schemeClr val="accent1"/>
              </a:buClr>
              <a:buFont typeface="Symbol" panose="05050102010706020507" pitchFamily="18" charset="2"/>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1200"/>
              </a:spcBef>
              <a:buClr>
                <a:schemeClr val="accent1"/>
              </a:buClr>
              <a:buFont typeface="Courier New" panose="02070309020205020404" pitchFamily="49" charset="0"/>
              <a:buChar char="o"/>
              <a:defRPr sz="2000" b="0" i="0" u="none" kern="1200">
                <a:solidFill>
                  <a:schemeClr val="accent1"/>
                </a:solidFill>
                <a:latin typeface="Arial" panose="020B0604020202020204" pitchFamily="34" charset="0"/>
                <a:ea typeface="+mn-ea"/>
                <a:cs typeface="Arial" panose="020B0604020202020204" pitchFamily="34" charset="0"/>
              </a:defRPr>
            </a:lvl2pPr>
            <a:lvl3pPr marL="1143000" indent="-137160" algn="l" defTabSz="914400" rtl="0" eaLnBrk="1" latinLnBrk="0" hangingPunct="1">
              <a:lnSpc>
                <a:spcPct val="90000"/>
              </a:lnSpc>
              <a:spcBef>
                <a:spcPts val="1200"/>
              </a:spcBef>
              <a:buClr>
                <a:schemeClr val="accent1"/>
              </a:buClr>
              <a:buFont typeface="Arial" panose="020B0604020202020204" pitchFamily="34" charset="0"/>
              <a:buChar char="•"/>
              <a:defRPr sz="1800" kern="1200">
                <a:solidFill>
                  <a:schemeClr val="tx1">
                    <a:lumMod val="50000"/>
                    <a:lumOff val="50000"/>
                  </a:schemeClr>
                </a:solidFill>
                <a:latin typeface="Arial" panose="020B0604020202020204" pitchFamily="34" charset="0"/>
                <a:ea typeface="+mn-ea"/>
                <a:cs typeface="Arial" panose="020B0604020202020204" pitchFamily="34" charset="0"/>
              </a:defRPr>
            </a:lvl3pPr>
            <a:lvl4pPr marL="1600200" indent="-182880" algn="l" defTabSz="914400" rtl="0" eaLnBrk="1" latinLnBrk="0" hangingPunct="1">
              <a:lnSpc>
                <a:spcPct val="90000"/>
              </a:lnSpc>
              <a:spcBef>
                <a:spcPts val="1200"/>
              </a:spcBef>
              <a:buClr>
                <a:srgbClr val="C00000"/>
              </a:buClr>
              <a:buFont typeface="Wingdings" panose="05000000000000000000" pitchFamily="2" charset="2"/>
              <a:buChar char="§"/>
              <a:defRPr sz="1600" kern="1200">
                <a:solidFill>
                  <a:schemeClr val="tx2"/>
                </a:solidFill>
                <a:latin typeface="Arial" panose="020B0604020202020204" pitchFamily="34" charset="0"/>
                <a:ea typeface="+mn-ea"/>
                <a:cs typeface="Arial" panose="020B0604020202020204" pitchFamily="34" charset="0"/>
              </a:defRPr>
            </a:lvl4pPr>
            <a:lvl5pPr marL="2057400" indent="-182880" algn="l" defTabSz="914400" rtl="0" eaLnBrk="1" latinLnBrk="0" hangingPunct="1">
              <a:lnSpc>
                <a:spcPct val="90000"/>
              </a:lnSpc>
              <a:spcBef>
                <a:spcPts val="1200"/>
              </a:spcBef>
              <a:buClr>
                <a:schemeClr val="tx1">
                  <a:lumMod val="50000"/>
                  <a:lumOff val="50000"/>
                </a:schemeClr>
              </a:buClr>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Rates of unemployment during calendar year 2014 frame the magnitude of the challenge. </a:t>
            </a:r>
          </a:p>
        </p:txBody>
      </p:sp>
      <p:graphicFrame>
        <p:nvGraphicFramePr>
          <p:cNvPr id="5" name="Table 4"/>
          <p:cNvGraphicFramePr>
            <a:graphicFrameLocks noGrp="1"/>
          </p:cNvGraphicFramePr>
          <p:nvPr>
            <p:extLst>
              <p:ext uri="{D42A27DB-BD31-4B8C-83A1-F6EECF244321}">
                <p14:modId xmlns:p14="http://schemas.microsoft.com/office/powerpoint/2010/main" val="2143512718"/>
              </p:ext>
            </p:extLst>
          </p:nvPr>
        </p:nvGraphicFramePr>
        <p:xfrm>
          <a:off x="1513367" y="2498652"/>
          <a:ext cx="6096000" cy="1976592"/>
        </p:xfrm>
        <a:graphic>
          <a:graphicData uri="http://schemas.openxmlformats.org/drawingml/2006/table">
            <a:tbl>
              <a:tblPr firstRow="1" bandRow="1">
                <a:tableStyleId>{5C22544A-7EE6-4342-B048-85BDC9FD1C3A}</a:tableStyleId>
              </a:tblPr>
              <a:tblGrid>
                <a:gridCol w="3048000"/>
                <a:gridCol w="3048000"/>
              </a:tblGrid>
              <a:tr h="494148">
                <a:tc>
                  <a:txBody>
                    <a:bodyPr/>
                    <a:lstStyle/>
                    <a:p>
                      <a:pPr algn="ctr"/>
                      <a:r>
                        <a:rPr lang="en-US" dirty="0" smtClean="0"/>
                        <a:t>Group</a:t>
                      </a:r>
                      <a:endParaRPr lang="en-US" dirty="0"/>
                    </a:p>
                  </a:txBody>
                  <a:tcPr/>
                </a:tc>
                <a:tc>
                  <a:txBody>
                    <a:bodyPr/>
                    <a:lstStyle/>
                    <a:p>
                      <a:pPr algn="ctr"/>
                      <a:r>
                        <a:rPr lang="en-US" dirty="0" smtClean="0"/>
                        <a:t>Unemployment</a:t>
                      </a:r>
                      <a:endParaRPr lang="en-US" dirty="0"/>
                    </a:p>
                  </a:txBody>
                  <a:tcPr/>
                </a:tc>
              </a:tr>
              <a:tr h="494148">
                <a:tc>
                  <a:txBody>
                    <a:bodyPr/>
                    <a:lstStyle/>
                    <a:p>
                      <a:r>
                        <a:rPr lang="en-US" dirty="0" smtClean="0"/>
                        <a:t>US</a:t>
                      </a:r>
                      <a:r>
                        <a:rPr lang="en-US" baseline="0" dirty="0" smtClean="0"/>
                        <a:t> p</a:t>
                      </a:r>
                      <a:r>
                        <a:rPr lang="en-US" dirty="0" smtClean="0"/>
                        <a:t>opulation</a:t>
                      </a:r>
                      <a:r>
                        <a:rPr lang="en-US" baseline="30000" dirty="0" smtClean="0"/>
                        <a:t>1</a:t>
                      </a:r>
                      <a:endParaRPr lang="en-US" baseline="30000" dirty="0"/>
                    </a:p>
                  </a:txBody>
                  <a:tcPr/>
                </a:tc>
                <a:tc>
                  <a:txBody>
                    <a:bodyPr/>
                    <a:lstStyle/>
                    <a:p>
                      <a:r>
                        <a:rPr lang="en-US" dirty="0" smtClean="0"/>
                        <a:t>5.9%</a:t>
                      </a:r>
                      <a:endParaRPr lang="en-US" dirty="0"/>
                    </a:p>
                  </a:txBody>
                  <a:tcPr/>
                </a:tc>
              </a:tr>
              <a:tr h="494148">
                <a:tc>
                  <a:txBody>
                    <a:bodyPr/>
                    <a:lstStyle/>
                    <a:p>
                      <a:r>
                        <a:rPr lang="en-US" baseline="0" dirty="0" smtClean="0"/>
                        <a:t>YWD ages 16-19</a:t>
                      </a:r>
                      <a:r>
                        <a:rPr lang="en-US" baseline="30000" dirty="0" smtClean="0"/>
                        <a:t>1</a:t>
                      </a:r>
                      <a:endParaRPr lang="en-US" baseline="30000" dirty="0"/>
                    </a:p>
                  </a:txBody>
                  <a:tcPr/>
                </a:tc>
                <a:tc>
                  <a:txBody>
                    <a:bodyPr/>
                    <a:lstStyle/>
                    <a:p>
                      <a:r>
                        <a:rPr lang="en-US" dirty="0" smtClean="0"/>
                        <a:t>41%</a:t>
                      </a:r>
                      <a:endParaRPr lang="en-US" dirty="0"/>
                    </a:p>
                  </a:txBody>
                  <a:tcPr/>
                </a:tc>
              </a:tr>
              <a:tr h="494148">
                <a:tc>
                  <a:txBody>
                    <a:bodyPr/>
                    <a:lstStyle/>
                    <a:p>
                      <a:r>
                        <a:rPr lang="en-US" dirty="0" smtClean="0"/>
                        <a:t>YWD ages 20-24</a:t>
                      </a:r>
                      <a:r>
                        <a:rPr lang="en-US" baseline="30000" dirty="0" smtClean="0"/>
                        <a:t>1</a:t>
                      </a:r>
                      <a:endParaRPr lang="en-US" dirty="0"/>
                    </a:p>
                  </a:txBody>
                  <a:tcPr/>
                </a:tc>
                <a:tc>
                  <a:txBody>
                    <a:bodyPr/>
                    <a:lstStyle/>
                    <a:p>
                      <a:r>
                        <a:rPr lang="en-US" dirty="0" smtClean="0"/>
                        <a:t>25.7%</a:t>
                      </a:r>
                      <a:endParaRPr lang="en-US" dirty="0"/>
                    </a:p>
                  </a:txBody>
                  <a:tcPr/>
                </a:tc>
              </a:tr>
            </a:tbl>
          </a:graphicData>
        </a:graphic>
      </p:graphicFrame>
      <p:sp>
        <p:nvSpPr>
          <p:cNvPr id="6" name="Rectangle 5"/>
          <p:cNvSpPr/>
          <p:nvPr/>
        </p:nvSpPr>
        <p:spPr>
          <a:xfrm>
            <a:off x="990600" y="4704588"/>
            <a:ext cx="6432697" cy="830997"/>
          </a:xfrm>
          <a:prstGeom prst="rect">
            <a:avLst/>
          </a:prstGeom>
        </p:spPr>
        <p:txBody>
          <a:bodyPr wrap="square">
            <a:spAutoFit/>
          </a:bodyPr>
          <a:lstStyle/>
          <a:p>
            <a:r>
              <a:rPr lang="en-US" sz="2400" dirty="0" smtClean="0"/>
              <a:t>Youth with disabilities are also disproportionally out of the labor force</a:t>
            </a:r>
            <a:endParaRPr lang="en-US" sz="2400" dirty="0"/>
          </a:p>
        </p:txBody>
      </p:sp>
      <p:sp>
        <p:nvSpPr>
          <p:cNvPr id="7" name="Rectangle 6"/>
          <p:cNvSpPr/>
          <p:nvPr/>
        </p:nvSpPr>
        <p:spPr>
          <a:xfrm>
            <a:off x="1676400" y="5637597"/>
            <a:ext cx="6432697" cy="338554"/>
          </a:xfrm>
          <a:prstGeom prst="rect">
            <a:avLst/>
          </a:prstGeom>
        </p:spPr>
        <p:txBody>
          <a:bodyPr wrap="square">
            <a:spAutoFit/>
          </a:bodyPr>
          <a:lstStyle/>
          <a:p>
            <a:r>
              <a:rPr lang="en-US" baseline="30000" dirty="0" smtClean="0"/>
              <a:t>1 </a:t>
            </a:r>
            <a:r>
              <a:rPr lang="en-US" sz="1600" dirty="0" smtClean="0"/>
              <a:t>US Department of Labor/BLS</a:t>
            </a:r>
          </a:p>
        </p:txBody>
      </p:sp>
    </p:spTree>
    <p:extLst>
      <p:ext uri="{BB962C8B-B14F-4D97-AF65-F5344CB8AC3E}">
        <p14:creationId xmlns:p14="http://schemas.microsoft.com/office/powerpoint/2010/main" val="21769825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i="1" dirty="0"/>
              <a:t>Services to Youth with Disabilities Provided under Title I of WIA: </a:t>
            </a:r>
            <a:r>
              <a:rPr lang="en-US" sz="2000" i="1" dirty="0" smtClean="0"/>
              <a:t>Results </a:t>
            </a:r>
            <a:r>
              <a:rPr lang="en-US" sz="2000" i="1" dirty="0"/>
              <a:t>from a Survey of LWIBs</a:t>
            </a:r>
            <a:r>
              <a:rPr lang="en-US" sz="2000" dirty="0" smtClean="0"/>
              <a:t> </a:t>
            </a:r>
            <a:endParaRPr lang="en-US" sz="2000" dirty="0"/>
          </a:p>
        </p:txBody>
      </p:sp>
      <p:sp>
        <p:nvSpPr>
          <p:cNvPr id="3" name="Content Placeholder 2"/>
          <p:cNvSpPr>
            <a:spLocks noGrp="1"/>
          </p:cNvSpPr>
          <p:nvPr>
            <p:ph idx="1"/>
          </p:nvPr>
        </p:nvSpPr>
        <p:spPr>
          <a:xfrm>
            <a:off x="457200" y="1752601"/>
            <a:ext cx="8229600" cy="3048000"/>
          </a:xfrm>
        </p:spPr>
        <p:txBody>
          <a:bodyPr>
            <a:normAutofit fontScale="92500" lnSpcReduction="20000"/>
          </a:bodyPr>
          <a:lstStyle/>
          <a:p>
            <a:r>
              <a:rPr lang="en-US" dirty="0"/>
              <a:t>Many factors potentially contribute to the challenges of serving youth with disabilities</a:t>
            </a:r>
            <a:r>
              <a:rPr lang="en-US" dirty="0" smtClean="0"/>
              <a:t>:</a:t>
            </a:r>
          </a:p>
          <a:p>
            <a:pPr indent="0">
              <a:buNone/>
            </a:pPr>
            <a:endParaRPr lang="en-US" dirty="0"/>
          </a:p>
          <a:p>
            <a:pPr lvl="1"/>
            <a:r>
              <a:rPr lang="en-US" dirty="0"/>
              <a:t>Understanding  the nature and work related implications of various disabilities</a:t>
            </a:r>
          </a:p>
          <a:p>
            <a:pPr lvl="1"/>
            <a:r>
              <a:rPr lang="en-US" dirty="0"/>
              <a:t>Availability of specialized expertise and resources </a:t>
            </a:r>
          </a:p>
          <a:p>
            <a:pPr lvl="1"/>
            <a:r>
              <a:rPr lang="en-US" dirty="0"/>
              <a:t>Perceived disincentives to </a:t>
            </a:r>
            <a:r>
              <a:rPr lang="en-US" dirty="0" smtClean="0"/>
              <a:t>pursue </a:t>
            </a:r>
            <a:r>
              <a:rPr lang="en-US" dirty="0"/>
              <a:t>training and employment</a:t>
            </a:r>
          </a:p>
          <a:p>
            <a:pPr lvl="1"/>
            <a:r>
              <a:rPr lang="en-US" dirty="0"/>
              <a:t>Attitudes and awareness of employers</a:t>
            </a:r>
          </a:p>
          <a:p>
            <a:pPr lvl="1"/>
            <a:r>
              <a:rPr lang="en-US" dirty="0"/>
              <a:t>Access to services and employment opportunities</a:t>
            </a:r>
          </a:p>
          <a:p>
            <a:endParaRPr lang="en-US" sz="2000" dirty="0" smtClean="0"/>
          </a:p>
        </p:txBody>
      </p:sp>
    </p:spTree>
    <p:extLst>
      <p:ext uri="{BB962C8B-B14F-4D97-AF65-F5344CB8AC3E}">
        <p14:creationId xmlns:p14="http://schemas.microsoft.com/office/powerpoint/2010/main" val="21249283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Polling Question</a:t>
            </a:r>
          </a:p>
        </p:txBody>
      </p:sp>
      <p:sp>
        <p:nvSpPr>
          <p:cNvPr id="6" name="Content Placeholder 5"/>
          <p:cNvSpPr>
            <a:spLocks noGrp="1"/>
          </p:cNvSpPr>
          <p:nvPr>
            <p:ph sz="half" idx="2"/>
          </p:nvPr>
        </p:nvSpPr>
        <p:spPr>
          <a:xfrm>
            <a:off x="302220" y="2346702"/>
            <a:ext cx="4114800" cy="3520698"/>
          </a:xfrm>
        </p:spPr>
        <p:txBody>
          <a:bodyPr>
            <a:normAutofit/>
          </a:bodyPr>
          <a:lstStyle/>
          <a:p>
            <a:r>
              <a:rPr lang="en-US" sz="1800" dirty="0" smtClean="0"/>
              <a:t>Employers</a:t>
            </a:r>
            <a:endParaRPr lang="en-US" sz="1800" dirty="0"/>
          </a:p>
          <a:p>
            <a:r>
              <a:rPr lang="en-US" sz="1800" dirty="0" smtClean="0"/>
              <a:t>American </a:t>
            </a:r>
            <a:r>
              <a:rPr lang="en-US" sz="1800" dirty="0"/>
              <a:t>Job Centers (</a:t>
            </a:r>
            <a:r>
              <a:rPr lang="en-US" sz="1800" i="1" dirty="0"/>
              <a:t>workforce</a:t>
            </a:r>
            <a:r>
              <a:rPr lang="en-US" sz="1800" dirty="0" smtClean="0"/>
              <a:t>)</a:t>
            </a:r>
            <a:endParaRPr lang="en-US" sz="1800" dirty="0"/>
          </a:p>
          <a:p>
            <a:r>
              <a:rPr lang="en-US" sz="1800" dirty="0" smtClean="0"/>
              <a:t>Vocational </a:t>
            </a:r>
            <a:r>
              <a:rPr lang="en-US" sz="1800" dirty="0"/>
              <a:t>Rehabilitation Services</a:t>
            </a:r>
          </a:p>
          <a:p>
            <a:r>
              <a:rPr lang="en-US" sz="1800" dirty="0" smtClean="0"/>
              <a:t>Social </a:t>
            </a:r>
            <a:r>
              <a:rPr lang="en-US" sz="1800" dirty="0"/>
              <a:t>Security Administration (e.g. Ticket to Work)</a:t>
            </a:r>
          </a:p>
          <a:p>
            <a:r>
              <a:rPr lang="en-US" sz="1800" dirty="0" smtClean="0"/>
              <a:t>State </a:t>
            </a:r>
            <a:r>
              <a:rPr lang="en-US" sz="1800" dirty="0"/>
              <a:t>Education Agency</a:t>
            </a:r>
          </a:p>
          <a:p>
            <a:r>
              <a:rPr lang="en-US" sz="1800" dirty="0" smtClean="0"/>
              <a:t>Local </a:t>
            </a:r>
            <a:r>
              <a:rPr lang="en-US" sz="1800" dirty="0"/>
              <a:t>Education Agencies/Schools</a:t>
            </a:r>
          </a:p>
          <a:p>
            <a:r>
              <a:rPr lang="en-US" sz="1800" dirty="0"/>
              <a:t>Postsecondary Education Institutions</a:t>
            </a:r>
          </a:p>
          <a:p>
            <a:endParaRPr lang="en-US" dirty="0"/>
          </a:p>
        </p:txBody>
      </p:sp>
      <p:sp>
        <p:nvSpPr>
          <p:cNvPr id="8" name="Content Placeholder 7"/>
          <p:cNvSpPr>
            <a:spLocks noGrp="1"/>
          </p:cNvSpPr>
          <p:nvPr>
            <p:ph sz="quarter" idx="4"/>
          </p:nvPr>
        </p:nvSpPr>
        <p:spPr>
          <a:xfrm>
            <a:off x="4800004" y="2346702"/>
            <a:ext cx="4114800" cy="3368298"/>
          </a:xfrm>
        </p:spPr>
        <p:txBody>
          <a:bodyPr>
            <a:normAutofit fontScale="92500"/>
          </a:bodyPr>
          <a:lstStyle/>
          <a:p>
            <a:r>
              <a:rPr lang="en-US" sz="1900" dirty="0" smtClean="0"/>
              <a:t>Mental </a:t>
            </a:r>
            <a:r>
              <a:rPr lang="en-US" sz="1900" dirty="0"/>
              <a:t>Health/Behavioral Health</a:t>
            </a:r>
          </a:p>
          <a:p>
            <a:r>
              <a:rPr lang="en-US" sz="1900" dirty="0" smtClean="0"/>
              <a:t>Intellectual/Developmental </a:t>
            </a:r>
            <a:r>
              <a:rPr lang="en-US" sz="1900" dirty="0"/>
              <a:t>Disabilities</a:t>
            </a:r>
          </a:p>
          <a:p>
            <a:r>
              <a:rPr lang="en-US" sz="1900" dirty="0" smtClean="0"/>
              <a:t>Child </a:t>
            </a:r>
            <a:r>
              <a:rPr lang="en-US" sz="1900" dirty="0"/>
              <a:t>Welfare/Foster Care</a:t>
            </a:r>
          </a:p>
          <a:p>
            <a:r>
              <a:rPr lang="en-US" sz="1900" dirty="0" smtClean="0"/>
              <a:t>Juvenile </a:t>
            </a:r>
            <a:r>
              <a:rPr lang="en-US" sz="1900" dirty="0"/>
              <a:t>Justice/Corrections</a:t>
            </a:r>
          </a:p>
          <a:p>
            <a:r>
              <a:rPr lang="en-US" sz="1900" dirty="0" smtClean="0"/>
              <a:t>Non-profit </a:t>
            </a:r>
            <a:r>
              <a:rPr lang="en-US" sz="1900" dirty="0"/>
              <a:t>organizations</a:t>
            </a:r>
          </a:p>
          <a:p>
            <a:r>
              <a:rPr lang="en-US" sz="1900" dirty="0" smtClean="0"/>
              <a:t>Philanthropic </a:t>
            </a:r>
            <a:r>
              <a:rPr lang="en-US" sz="1900" dirty="0"/>
              <a:t>Organizations</a:t>
            </a:r>
          </a:p>
          <a:p>
            <a:r>
              <a:rPr lang="en-US" sz="1900" dirty="0" smtClean="0"/>
              <a:t>Intermediary </a:t>
            </a:r>
            <a:r>
              <a:rPr lang="en-US" sz="1900" dirty="0"/>
              <a:t>Organizations (can serve as neutral conveners)</a:t>
            </a:r>
          </a:p>
          <a:p>
            <a:r>
              <a:rPr lang="en-US" sz="1900" dirty="0" smtClean="0"/>
              <a:t>Business/Industry </a:t>
            </a:r>
            <a:r>
              <a:rPr lang="en-US" sz="1900" dirty="0"/>
              <a:t>Associations</a:t>
            </a:r>
          </a:p>
          <a:p>
            <a:endParaRPr lang="en-US" dirty="0"/>
          </a:p>
        </p:txBody>
      </p:sp>
      <p:sp>
        <p:nvSpPr>
          <p:cNvPr id="9" name="Text Placeholder 8"/>
          <p:cNvSpPr>
            <a:spLocks noGrp="1"/>
          </p:cNvSpPr>
          <p:nvPr>
            <p:ph type="body" idx="1"/>
          </p:nvPr>
        </p:nvSpPr>
        <p:spPr>
          <a:xfrm>
            <a:off x="304800" y="1447800"/>
            <a:ext cx="8613180" cy="639762"/>
          </a:xfrm>
        </p:spPr>
        <p:txBody>
          <a:bodyPr>
            <a:normAutofit lnSpcReduction="10000"/>
          </a:bodyPr>
          <a:lstStyle/>
          <a:p>
            <a:r>
              <a:rPr lang="en-US" dirty="0" smtClean="0"/>
              <a:t>Which types of agencies and organizations do you currently collaborate with?</a:t>
            </a:r>
            <a:endParaRPr lang="en-US" dirty="0"/>
          </a:p>
        </p:txBody>
      </p:sp>
    </p:spTree>
    <p:extLst>
      <p:ext uri="{BB962C8B-B14F-4D97-AF65-F5344CB8AC3E}">
        <p14:creationId xmlns:p14="http://schemas.microsoft.com/office/powerpoint/2010/main" val="8197805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zaboosh.com/wp-content/uploads/2013/11/man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8039" y="4953000"/>
            <a:ext cx="1088989" cy="10858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Presenters	</a:t>
            </a:r>
            <a:endParaRPr lang="en-US" dirty="0"/>
          </a:p>
        </p:txBody>
      </p:sp>
      <p:sp>
        <p:nvSpPr>
          <p:cNvPr id="3" name="Content Placeholder 2"/>
          <p:cNvSpPr>
            <a:spLocks noGrp="1"/>
          </p:cNvSpPr>
          <p:nvPr>
            <p:ph idx="1"/>
          </p:nvPr>
        </p:nvSpPr>
        <p:spPr>
          <a:xfrm>
            <a:off x="457200" y="1851894"/>
            <a:ext cx="8229600" cy="3786905"/>
          </a:xfrm>
        </p:spPr>
        <p:txBody>
          <a:bodyPr>
            <a:normAutofit fontScale="92500" lnSpcReduction="20000"/>
          </a:bodyPr>
          <a:lstStyle/>
          <a:p>
            <a:r>
              <a:rPr lang="en-US" b="1" dirty="0" smtClean="0"/>
              <a:t>Oz Mondejar</a:t>
            </a:r>
            <a:r>
              <a:rPr lang="en-US" sz="1700" dirty="0" smtClean="0"/>
              <a:t>, Senior </a:t>
            </a:r>
            <a:r>
              <a:rPr lang="en-US" sz="1700" dirty="0"/>
              <a:t>Vice President of Mission and </a:t>
            </a:r>
            <a:r>
              <a:rPr lang="en-US" sz="1700" dirty="0" smtClean="0"/>
              <a:t>Advocacy, Partners </a:t>
            </a:r>
            <a:r>
              <a:rPr lang="en-US" sz="1700" dirty="0"/>
              <a:t>Continuing Care, </a:t>
            </a:r>
            <a:r>
              <a:rPr lang="en-US" sz="1700" dirty="0" smtClean="0"/>
              <a:t>Inc.; Advisory </a:t>
            </a:r>
            <a:r>
              <a:rPr lang="en-US" sz="1700" dirty="0"/>
              <a:t>Committee on Increasing Competitive Integrated Employment for Individuals with </a:t>
            </a:r>
            <a:r>
              <a:rPr lang="en-US" sz="1700" dirty="0" smtClean="0"/>
              <a:t>Disabilities </a:t>
            </a:r>
            <a:endParaRPr lang="en-US" sz="1700" dirty="0"/>
          </a:p>
          <a:p>
            <a:pPr lvl="0"/>
            <a:r>
              <a:rPr lang="en-US" b="1" dirty="0" smtClean="0"/>
              <a:t>Fabricio Balcazar </a:t>
            </a:r>
            <a:r>
              <a:rPr lang="en-US" b="1" dirty="0" err="1" smtClean="0"/>
              <a:t>P.h.D</a:t>
            </a:r>
            <a:r>
              <a:rPr lang="en-US" sz="1700" b="1" dirty="0" smtClean="0"/>
              <a:t>.</a:t>
            </a:r>
            <a:r>
              <a:rPr lang="en-US" sz="1700" dirty="0" smtClean="0"/>
              <a:t>, </a:t>
            </a:r>
            <a:r>
              <a:rPr lang="en-US" sz="1700" dirty="0"/>
              <a:t>Project Director, Add Us In, Chicago Consortium, University of Illinois at Chicago </a:t>
            </a:r>
          </a:p>
          <a:p>
            <a:pPr lvl="0"/>
            <a:r>
              <a:rPr lang="en-US" b="1" dirty="0"/>
              <a:t>Jill Burgess</a:t>
            </a:r>
            <a:r>
              <a:rPr lang="en-US" sz="1900" dirty="0"/>
              <a:t>,</a:t>
            </a:r>
            <a:r>
              <a:rPr lang="en-US" sz="1100" dirty="0"/>
              <a:t> </a:t>
            </a:r>
            <a:r>
              <a:rPr lang="en-US" sz="1700" dirty="0"/>
              <a:t>Project Director, Add Us In, Central Oklahoma, University of Oklahoma, National Center for Disability Education and </a:t>
            </a:r>
            <a:r>
              <a:rPr lang="en-US" sz="1700" dirty="0" smtClean="0"/>
              <a:t>Training</a:t>
            </a:r>
          </a:p>
          <a:p>
            <a:pPr lvl="0"/>
            <a:r>
              <a:rPr lang="en-US" b="1" dirty="0" smtClean="0"/>
              <a:t>Dennis </a:t>
            </a:r>
            <a:r>
              <a:rPr lang="en-US" b="1" dirty="0" err="1" smtClean="0"/>
              <a:t>Gober</a:t>
            </a:r>
            <a:r>
              <a:rPr lang="en-US" sz="1900" dirty="0" smtClean="0"/>
              <a:t>,</a:t>
            </a:r>
            <a:r>
              <a:rPr lang="en-US" sz="1800" dirty="0" smtClean="0"/>
              <a:t> </a:t>
            </a:r>
            <a:r>
              <a:rPr lang="en-US" sz="1700" dirty="0" smtClean="0"/>
              <a:t>Division Administrator, Community Based Youth Services, Office of Juvenile Affairs</a:t>
            </a:r>
            <a:endParaRPr lang="en-US" sz="1700" dirty="0"/>
          </a:p>
          <a:p>
            <a:pPr lvl="0"/>
            <a:r>
              <a:rPr lang="en-US" b="1" dirty="0" smtClean="0"/>
              <a:t>Kim </a:t>
            </a:r>
            <a:r>
              <a:rPr lang="en-US" b="1" dirty="0"/>
              <a:t>Runion</a:t>
            </a:r>
            <a:r>
              <a:rPr lang="en-US" sz="1700" dirty="0"/>
              <a:t>, New Hampshire Department of </a:t>
            </a:r>
            <a:r>
              <a:rPr lang="en-US" sz="1700" dirty="0" smtClean="0"/>
              <a:t>Education</a:t>
            </a:r>
            <a:endParaRPr lang="en-US" sz="1700" dirty="0"/>
          </a:p>
          <a:p>
            <a:r>
              <a:rPr lang="en-US" b="1" dirty="0" smtClean="0"/>
              <a:t>Katherine Dichard</a:t>
            </a:r>
            <a:r>
              <a:rPr lang="en-US" sz="1700" dirty="0" smtClean="0"/>
              <a:t>, Director, New Hampshire Jobs for America’s Graduates (JAG)</a:t>
            </a:r>
          </a:p>
          <a:p>
            <a:r>
              <a:rPr lang="en-US" b="1" dirty="0" smtClean="0"/>
              <a:t>Eric Woodard</a:t>
            </a:r>
            <a:r>
              <a:rPr lang="en-US" sz="1700" dirty="0" smtClean="0"/>
              <a:t>, WIA </a:t>
            </a:r>
            <a:r>
              <a:rPr lang="en-US" sz="1700" dirty="0"/>
              <a:t>OSY Participant, New </a:t>
            </a:r>
            <a:r>
              <a:rPr lang="en-US" sz="1700" dirty="0" smtClean="0"/>
              <a:t>Hampshire</a:t>
            </a:r>
            <a:endParaRPr lang="en-US" sz="1700" dirty="0"/>
          </a:p>
        </p:txBody>
      </p:sp>
    </p:spTree>
    <p:extLst>
      <p:ext uri="{BB962C8B-B14F-4D97-AF65-F5344CB8AC3E}">
        <p14:creationId xmlns:p14="http://schemas.microsoft.com/office/powerpoint/2010/main" val="28880196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Partners</a:t>
            </a:r>
            <a:r>
              <a:rPr lang="en-US" sz="3200" dirty="0">
                <a:latin typeface="Arial Black" pitchFamily="34" charset="0"/>
              </a:rPr>
              <a:t> </a:t>
            </a:r>
            <a:r>
              <a:rPr lang="en-US" sz="4400" dirty="0"/>
              <a:t>Continuing</a:t>
            </a:r>
            <a:r>
              <a:rPr lang="en-US" sz="3200" dirty="0">
                <a:latin typeface="Arial Black" pitchFamily="34" charset="0"/>
              </a:rPr>
              <a:t> </a:t>
            </a:r>
            <a:r>
              <a:rPr lang="en-US" sz="4400" dirty="0"/>
              <a:t>Care</a:t>
            </a:r>
            <a:endParaRPr lang="en-US" dirty="0"/>
          </a:p>
        </p:txBody>
      </p:sp>
      <p:pic>
        <p:nvPicPr>
          <p:cNvPr id="4" name="Content Placeholder 3" descr="C:\Users\rodriguez.carmen\AppData\Local\Microsoft\Windows\Temporary Internet Files\Content.Outlook\YUCYPPF2\Mondejar Photo.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876567"/>
            <a:ext cx="1801504" cy="2743200"/>
          </a:xfrm>
          <a:prstGeom prst="rect">
            <a:avLst/>
          </a:prstGeom>
          <a:noFill/>
          <a:ln>
            <a:noFill/>
          </a:ln>
        </p:spPr>
      </p:pic>
      <p:sp>
        <p:nvSpPr>
          <p:cNvPr id="5" name="TextBox 4"/>
          <p:cNvSpPr txBox="1"/>
          <p:nvPr/>
        </p:nvSpPr>
        <p:spPr>
          <a:xfrm>
            <a:off x="2604447" y="2082715"/>
            <a:ext cx="5715000" cy="584775"/>
          </a:xfrm>
          <a:prstGeom prst="rect">
            <a:avLst/>
          </a:prstGeom>
          <a:noFill/>
        </p:spPr>
        <p:txBody>
          <a:bodyPr wrap="square" rtlCol="0">
            <a:spAutoFit/>
          </a:bodyPr>
          <a:lstStyle/>
          <a:p>
            <a:r>
              <a:rPr lang="en-US" sz="3200" b="1" dirty="0" smtClean="0"/>
              <a:t>Oz </a:t>
            </a:r>
            <a:r>
              <a:rPr lang="en-US" sz="3200" b="1" dirty="0" err="1" smtClean="0"/>
              <a:t>Mondejar</a:t>
            </a:r>
            <a:endParaRPr lang="en-US" sz="3200" b="1" dirty="0"/>
          </a:p>
        </p:txBody>
      </p:sp>
      <p:sp>
        <p:nvSpPr>
          <p:cNvPr id="6" name="Rectangle 5"/>
          <p:cNvSpPr/>
          <p:nvPr/>
        </p:nvSpPr>
        <p:spPr>
          <a:xfrm>
            <a:off x="2639704" y="2613728"/>
            <a:ext cx="4572000" cy="646331"/>
          </a:xfrm>
          <a:prstGeom prst="rect">
            <a:avLst/>
          </a:prstGeom>
        </p:spPr>
        <p:txBody>
          <a:bodyPr>
            <a:spAutoFit/>
          </a:bodyPr>
          <a:lstStyle/>
          <a:p>
            <a:r>
              <a:rPr lang="en-US" dirty="0"/>
              <a:t>Senior Vice President of Mission and Advocacy</a:t>
            </a:r>
          </a:p>
          <a:p>
            <a:r>
              <a:rPr lang="en-US" dirty="0"/>
              <a:t>Partners Continuing Care, Inc.</a:t>
            </a:r>
          </a:p>
        </p:txBody>
      </p:sp>
      <p:pic>
        <p:nvPicPr>
          <p:cNvPr id="1026" name="Picture 2" descr="http://spauldingrehab.org/assets/images/base/Boston_Welcom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9207" y="3581400"/>
            <a:ext cx="4665479" cy="1773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9950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762000"/>
          </a:xfrm>
          <a:prstGeom prst="rect">
            <a:avLst/>
          </a:prstGeom>
          <a:solidFill>
            <a:srgbClr val="008BB0"/>
          </a:solidFill>
        </p:spPr>
        <p:txBody>
          <a:bodyPr vert="horz" lIns="91440" tIns="45720" rIns="91440" bIns="45720" rtlCol="0" anchor="ctr">
            <a:normAutofit fontScale="70000" lnSpcReduction="20000"/>
          </a:bodyPr>
          <a:lstStyle/>
          <a:p>
            <a:pPr algn="ctr">
              <a:spcBef>
                <a:spcPct val="0"/>
              </a:spcBef>
              <a:defRPr/>
            </a:pPr>
            <a:r>
              <a:rPr lang="en-US" sz="3600" dirty="0" smtClean="0">
                <a:solidFill>
                  <a:prstClr val="white"/>
                </a:solidFill>
              </a:rPr>
              <a:t>Advisory Committee on Increasing Competitive Integrated Employment for Individuals with Disabilities</a:t>
            </a:r>
            <a:endParaRPr lang="en-US" sz="3600" dirty="0">
              <a:solidFill>
                <a:prstClr val="white"/>
              </a:solidFill>
            </a:endParaRPr>
          </a:p>
        </p:txBody>
      </p:sp>
      <p:sp>
        <p:nvSpPr>
          <p:cNvPr id="9" name="TextBox 8"/>
          <p:cNvSpPr txBox="1"/>
          <p:nvPr/>
        </p:nvSpPr>
        <p:spPr>
          <a:xfrm>
            <a:off x="304798" y="885379"/>
            <a:ext cx="8476343" cy="2723823"/>
          </a:xfrm>
          <a:prstGeom prst="rect">
            <a:avLst/>
          </a:prstGeom>
          <a:noFill/>
        </p:spPr>
        <p:txBody>
          <a:bodyPr wrap="square" rtlCol="0">
            <a:spAutoFit/>
          </a:bodyPr>
          <a:lstStyle/>
          <a:p>
            <a:pPr fontAlgn="base">
              <a:spcBef>
                <a:spcPct val="50000"/>
              </a:spcBef>
              <a:spcAft>
                <a:spcPct val="0"/>
              </a:spcAft>
            </a:pPr>
            <a:r>
              <a:rPr lang="en-US" b="1" u="sng" dirty="0" smtClean="0">
                <a:solidFill>
                  <a:prstClr val="black"/>
                </a:solidFill>
              </a:rPr>
              <a:t>Purpose</a:t>
            </a:r>
          </a:p>
          <a:p>
            <a:pPr fontAlgn="base">
              <a:spcBef>
                <a:spcPct val="50000"/>
              </a:spcBef>
              <a:spcAft>
                <a:spcPct val="0"/>
              </a:spcAft>
            </a:pPr>
            <a:r>
              <a:rPr lang="en-US" dirty="0" smtClean="0">
                <a:solidFill>
                  <a:prstClr val="black"/>
                </a:solidFill>
              </a:rPr>
              <a:t>The Workforce Innovation and Opportunity Act (WIOA) makes significant improvements for individuals with disabilities, including youth with disabilities as they transition from education to employment, by helping to ensure these individuals have opportunities to acquire the skills and training they need to maximize their potential and enter competitive, integrated employment.  Among the many new provisions designed to strengthen and improve employment for all individuals with disabilities is the establishment of and Advisory Committee on Increasing Competitive Integrated Employment for Individuals with Disabilities. </a:t>
            </a:r>
            <a:endParaRPr lang="en-US" dirty="0">
              <a:solidFill>
                <a:prstClr val="black"/>
              </a:solidFill>
            </a:endParaRPr>
          </a:p>
        </p:txBody>
      </p:sp>
      <p:graphicFrame>
        <p:nvGraphicFramePr>
          <p:cNvPr id="11" name="Diagram 10"/>
          <p:cNvGraphicFramePr/>
          <p:nvPr/>
        </p:nvGraphicFramePr>
        <p:xfrm>
          <a:off x="1770739" y="3733754"/>
          <a:ext cx="5268686" cy="28992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4372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bwMode="gray"/>
        <p:txBody>
          <a:bodyPr anchor="ctr"/>
          <a:lstStyle/>
          <a:p>
            <a:r>
              <a:rPr lang="en-US" dirty="0">
                <a:latin typeface="+mj-lt"/>
              </a:rPr>
              <a:t>Partners</a:t>
            </a:r>
            <a:r>
              <a:rPr lang="en-US" sz="2400" dirty="0">
                <a:latin typeface="Arial Black" pitchFamily="34" charset="0"/>
              </a:rPr>
              <a:t> </a:t>
            </a:r>
            <a:r>
              <a:rPr lang="en-US" dirty="0" smtClean="0">
                <a:latin typeface="+mj-lt"/>
              </a:rPr>
              <a:t>Continuing</a:t>
            </a:r>
            <a:r>
              <a:rPr lang="en-US" sz="2400" dirty="0" smtClean="0">
                <a:latin typeface="Arial Black" pitchFamily="34" charset="0"/>
              </a:rPr>
              <a:t> </a:t>
            </a:r>
            <a:r>
              <a:rPr lang="en-US" dirty="0" smtClean="0">
                <a:latin typeface="+mj-lt"/>
              </a:rPr>
              <a:t>Care: Who</a:t>
            </a:r>
            <a:r>
              <a:rPr lang="en-US" sz="2400" dirty="0" smtClean="0">
                <a:latin typeface="Arial Black" pitchFamily="34" charset="0"/>
              </a:rPr>
              <a:t> </a:t>
            </a:r>
            <a:r>
              <a:rPr lang="en-US" dirty="0" smtClean="0">
                <a:latin typeface="+mj-lt"/>
              </a:rPr>
              <a:t>We Are</a:t>
            </a:r>
            <a:endParaRPr lang="en-US" dirty="0">
              <a:latin typeface="+mj-lt"/>
            </a:endParaRPr>
          </a:p>
        </p:txBody>
      </p:sp>
      <p:grpSp>
        <p:nvGrpSpPr>
          <p:cNvPr id="6" name="Group 23"/>
          <p:cNvGrpSpPr/>
          <p:nvPr/>
        </p:nvGrpSpPr>
        <p:grpSpPr>
          <a:xfrm>
            <a:off x="174171" y="783772"/>
            <a:ext cx="8766629" cy="2583574"/>
            <a:chOff x="174171" y="638629"/>
            <a:chExt cx="8766629" cy="2583574"/>
          </a:xfrm>
        </p:grpSpPr>
        <p:sp>
          <p:nvSpPr>
            <p:cNvPr id="7" name="Rounded Rectangle 6"/>
            <p:cNvSpPr/>
            <p:nvPr/>
          </p:nvSpPr>
          <p:spPr>
            <a:xfrm>
              <a:off x="1654628" y="638629"/>
              <a:ext cx="7286172" cy="2322285"/>
            </a:xfrm>
            <a:prstGeom prst="roundRect">
              <a:avLst/>
            </a:prstGeom>
            <a:solidFill>
              <a:srgbClr val="008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50000"/>
                </a:spcBef>
                <a:spcAft>
                  <a:spcPct val="0"/>
                </a:spcAft>
              </a:pPr>
              <a:endParaRPr lang="en-US" sz="1600" b="1" dirty="0">
                <a:solidFill>
                  <a:srgbClr val="FFFFFF"/>
                </a:solidFill>
              </a:endParaRPr>
            </a:p>
          </p:txBody>
        </p:sp>
        <p:pic>
          <p:nvPicPr>
            <p:cNvPr id="8" name="Picture 2" descr="http://www.wbur.org/files/2013/05/0514_mary-daniel03.jpg"/>
            <p:cNvPicPr>
              <a:picLocks noChangeAspect="1" noChangeArrowheads="1"/>
            </p:cNvPicPr>
            <p:nvPr/>
          </p:nvPicPr>
          <p:blipFill>
            <a:blip r:embed="rId3" cstate="print"/>
            <a:srcRect/>
            <a:stretch>
              <a:fillRect/>
            </a:stretch>
          </p:blipFill>
          <p:spPr bwMode="auto">
            <a:xfrm>
              <a:off x="174171" y="706891"/>
              <a:ext cx="3102428" cy="2202073"/>
            </a:xfrm>
            <a:prstGeom prst="rect">
              <a:avLst/>
            </a:prstGeom>
            <a:ln>
              <a:noFill/>
            </a:ln>
            <a:effectLst>
              <a:softEdge rad="112500"/>
            </a:effectLst>
          </p:spPr>
        </p:pic>
        <p:sp>
          <p:nvSpPr>
            <p:cNvPr id="9" name="TextBox 8"/>
            <p:cNvSpPr txBox="1"/>
            <p:nvPr/>
          </p:nvSpPr>
          <p:spPr>
            <a:xfrm>
              <a:off x="3178627" y="667658"/>
              <a:ext cx="5588001" cy="2554545"/>
            </a:xfrm>
            <a:prstGeom prst="rect">
              <a:avLst/>
            </a:prstGeom>
            <a:noFill/>
          </p:spPr>
          <p:txBody>
            <a:bodyPr wrap="square" rtlCol="0">
              <a:spAutoFit/>
            </a:bodyPr>
            <a:lstStyle/>
            <a:p>
              <a:pPr fontAlgn="base">
                <a:spcBef>
                  <a:spcPts val="350"/>
                </a:spcBef>
                <a:spcAft>
                  <a:spcPct val="0"/>
                </a:spcAft>
              </a:pPr>
              <a:r>
                <a:rPr lang="en-US" sz="1600" b="1" dirty="0" smtClean="0">
                  <a:solidFill>
                    <a:srgbClr val="FFFFFF"/>
                  </a:solidFill>
                  <a:latin typeface="Arial" pitchFamily="34" charset="0"/>
                  <a:cs typeface="Arial" pitchFamily="34" charset="0"/>
                </a:rPr>
                <a:t>Spaulding Rehabilitation Network</a:t>
              </a:r>
            </a:p>
            <a:p>
              <a:pPr fontAlgn="base">
                <a:spcBef>
                  <a:spcPct val="50000"/>
                </a:spcBef>
                <a:spcAft>
                  <a:spcPct val="0"/>
                </a:spcAft>
                <a:buFont typeface="Arial" pitchFamily="34" charset="0"/>
                <a:buChar char="•"/>
              </a:pPr>
              <a:r>
                <a:rPr lang="en-US" sz="1600" dirty="0" smtClean="0">
                  <a:solidFill>
                    <a:srgbClr val="FFFFFF"/>
                  </a:solidFill>
                  <a:latin typeface="Arial" pitchFamily="34" charset="0"/>
                  <a:cs typeface="Arial" pitchFamily="34" charset="0"/>
                </a:rPr>
                <a:t> 596 inpatient beds &amp; 217 skilled nursing facility beds</a:t>
              </a:r>
            </a:p>
            <a:p>
              <a:pPr fontAlgn="base">
                <a:spcBef>
                  <a:spcPct val="50000"/>
                </a:spcBef>
                <a:spcAft>
                  <a:spcPct val="0"/>
                </a:spcAft>
                <a:buFont typeface="Arial" pitchFamily="34" charset="0"/>
                <a:buChar char="•"/>
              </a:pPr>
              <a:r>
                <a:rPr lang="en-US" sz="1600" dirty="0" smtClean="0">
                  <a:solidFill>
                    <a:srgbClr val="FFFFFF"/>
                  </a:solidFill>
                  <a:latin typeface="Arial" pitchFamily="34" charset="0"/>
                  <a:cs typeface="Arial" pitchFamily="34" charset="0"/>
                </a:rPr>
                <a:t> More than 7,400 inpatients served each year</a:t>
              </a:r>
            </a:p>
            <a:p>
              <a:pPr fontAlgn="base">
                <a:spcBef>
                  <a:spcPct val="50000"/>
                </a:spcBef>
                <a:spcAft>
                  <a:spcPct val="0"/>
                </a:spcAft>
                <a:buFont typeface="Arial" pitchFamily="34" charset="0"/>
                <a:buChar char="•"/>
              </a:pPr>
              <a:r>
                <a:rPr lang="en-US" sz="1600" dirty="0" smtClean="0">
                  <a:solidFill>
                    <a:srgbClr val="FFFFFF"/>
                  </a:solidFill>
                  <a:latin typeface="Arial" pitchFamily="34" charset="0"/>
                  <a:cs typeface="Arial" pitchFamily="34" charset="0"/>
                </a:rPr>
                <a:t> More than 300,000 outpatients served each year</a:t>
              </a:r>
            </a:p>
            <a:p>
              <a:pPr fontAlgn="base">
                <a:spcBef>
                  <a:spcPct val="50000"/>
                </a:spcBef>
                <a:spcAft>
                  <a:spcPct val="0"/>
                </a:spcAft>
                <a:buFont typeface="Arial" pitchFamily="34" charset="0"/>
                <a:buChar char="•"/>
              </a:pPr>
              <a:r>
                <a:rPr lang="en-US" sz="1600" dirty="0" smtClean="0">
                  <a:solidFill>
                    <a:srgbClr val="FFFFFF"/>
                  </a:solidFill>
                  <a:latin typeface="Arial" pitchFamily="34" charset="0"/>
                  <a:cs typeface="Arial" pitchFamily="34" charset="0"/>
                </a:rPr>
                <a:t> More than 1,500 skilled nursing patients served each year</a:t>
              </a:r>
            </a:p>
            <a:p>
              <a:pPr fontAlgn="base">
                <a:spcBef>
                  <a:spcPct val="50000"/>
                </a:spcBef>
                <a:spcAft>
                  <a:spcPct val="0"/>
                </a:spcAft>
                <a:buFont typeface="Arial" pitchFamily="34" charset="0"/>
                <a:buChar char="•"/>
              </a:pPr>
              <a:r>
                <a:rPr lang="en-US" sz="1600" dirty="0" smtClean="0">
                  <a:solidFill>
                    <a:srgbClr val="FFFFFF"/>
                  </a:solidFill>
                  <a:latin typeface="Arial" pitchFamily="34" charset="0"/>
                  <a:cs typeface="Arial" pitchFamily="34" charset="0"/>
                </a:rPr>
                <a:t> Over 100 Active Research Studies and 3 Model Systems</a:t>
              </a:r>
            </a:p>
            <a:p>
              <a:pPr fontAlgn="base">
                <a:spcBef>
                  <a:spcPct val="50000"/>
                </a:spcBef>
                <a:spcAft>
                  <a:spcPct val="0"/>
                </a:spcAft>
              </a:pPr>
              <a:endParaRPr lang="en-US" sz="1600" b="1" dirty="0">
                <a:solidFill>
                  <a:srgbClr val="000000"/>
                </a:solidFill>
                <a:latin typeface="Arial" charset="0"/>
              </a:endParaRPr>
            </a:p>
          </p:txBody>
        </p:sp>
      </p:grpSp>
      <p:sp>
        <p:nvSpPr>
          <p:cNvPr id="11" name="Rounded Rectangle 10"/>
          <p:cNvSpPr/>
          <p:nvPr/>
        </p:nvSpPr>
        <p:spPr>
          <a:xfrm>
            <a:off x="1683658" y="3272973"/>
            <a:ext cx="7271656" cy="1966685"/>
          </a:xfrm>
          <a:prstGeom prst="roundRect">
            <a:avLst/>
          </a:prstGeom>
          <a:solidFill>
            <a:srgbClr val="008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fontAlgn="base">
              <a:spcBef>
                <a:spcPts val="350"/>
              </a:spcBef>
              <a:spcAft>
                <a:spcPct val="0"/>
              </a:spcAft>
            </a:pPr>
            <a:r>
              <a:rPr lang="en-US" sz="1600" b="1" dirty="0" smtClean="0">
                <a:solidFill>
                  <a:srgbClr val="FFFFFF"/>
                </a:solidFill>
                <a:latin typeface="Arial" pitchFamily="34" charset="0"/>
                <a:cs typeface="Arial" pitchFamily="34" charset="0"/>
              </a:rPr>
              <a:t>Partners HealthCare at Home</a:t>
            </a:r>
          </a:p>
          <a:p>
            <a:pPr lvl="3" fontAlgn="base">
              <a:spcBef>
                <a:spcPct val="50000"/>
              </a:spcBef>
              <a:spcAft>
                <a:spcPct val="0"/>
              </a:spcAft>
              <a:buFont typeface="Arial" pitchFamily="34" charset="0"/>
              <a:buChar char="•"/>
            </a:pPr>
            <a:r>
              <a:rPr lang="en-US" sz="1600" dirty="0" smtClean="0">
                <a:solidFill>
                  <a:srgbClr val="FFFFFF"/>
                </a:solidFill>
              </a:rPr>
              <a:t> Merger of what once were 30 individual agencies</a:t>
            </a:r>
          </a:p>
          <a:p>
            <a:pPr lvl="3" fontAlgn="base">
              <a:spcBef>
                <a:spcPct val="50000"/>
              </a:spcBef>
              <a:spcAft>
                <a:spcPct val="0"/>
              </a:spcAft>
              <a:buFont typeface="Arial" pitchFamily="34" charset="0"/>
              <a:buChar char="•"/>
            </a:pPr>
            <a:r>
              <a:rPr lang="en-US" sz="1600" dirty="0" smtClean="0">
                <a:solidFill>
                  <a:srgbClr val="FFFFFF"/>
                </a:solidFill>
              </a:rPr>
              <a:t> 27,000 admissions per year</a:t>
            </a:r>
          </a:p>
          <a:p>
            <a:pPr lvl="3" fontAlgn="base">
              <a:spcBef>
                <a:spcPct val="50000"/>
              </a:spcBef>
              <a:spcAft>
                <a:spcPct val="0"/>
              </a:spcAft>
              <a:buFont typeface="Arial" pitchFamily="34" charset="0"/>
              <a:buChar char="•"/>
            </a:pPr>
            <a:r>
              <a:rPr lang="en-US" sz="1600" dirty="0" smtClean="0">
                <a:solidFill>
                  <a:srgbClr val="FFFFFF"/>
                </a:solidFill>
              </a:rPr>
              <a:t> Each day, more than 3,600 people are under care</a:t>
            </a:r>
          </a:p>
          <a:p>
            <a:pPr lvl="3" fontAlgn="base">
              <a:spcBef>
                <a:spcPct val="50000"/>
              </a:spcBef>
              <a:spcAft>
                <a:spcPct val="0"/>
              </a:spcAft>
              <a:buFont typeface="Arial" pitchFamily="34" charset="0"/>
              <a:buChar char="•"/>
            </a:pPr>
            <a:r>
              <a:rPr lang="en-US" sz="1600" dirty="0" smtClean="0">
                <a:solidFill>
                  <a:srgbClr val="FFFFFF"/>
                </a:solidFill>
              </a:rPr>
              <a:t> 400,000 hours of Private Care service each year</a:t>
            </a:r>
          </a:p>
        </p:txBody>
      </p:sp>
      <p:pic>
        <p:nvPicPr>
          <p:cNvPr id="12" name="Picture 4"/>
          <p:cNvPicPr>
            <a:picLocks noChangeAspect="1" noChangeArrowheads="1"/>
          </p:cNvPicPr>
          <p:nvPr/>
        </p:nvPicPr>
        <p:blipFill>
          <a:blip r:embed="rId4" cstate="print"/>
          <a:srcRect/>
          <a:stretch>
            <a:fillRect/>
          </a:stretch>
        </p:blipFill>
        <p:spPr bwMode="auto">
          <a:xfrm>
            <a:off x="936172" y="5353160"/>
            <a:ext cx="3267486" cy="590442"/>
          </a:xfrm>
          <a:prstGeom prst="rect">
            <a:avLst/>
          </a:prstGeom>
          <a:noFill/>
          <a:ln w="9525">
            <a:noFill/>
            <a:miter lim="800000"/>
            <a:headEnd/>
            <a:tailEnd/>
          </a:ln>
          <a:effectLst/>
        </p:spPr>
      </p:pic>
      <p:pic>
        <p:nvPicPr>
          <p:cNvPr id="13" name="Picture 12" descr="Partners_color.jpg"/>
          <p:cNvPicPr>
            <a:picLocks noChangeAspect="1"/>
          </p:cNvPicPr>
          <p:nvPr/>
        </p:nvPicPr>
        <p:blipFill>
          <a:blip r:embed="rId5" cstate="print"/>
          <a:stretch>
            <a:fillRect/>
          </a:stretch>
        </p:blipFill>
        <p:spPr>
          <a:xfrm>
            <a:off x="4441374" y="5412659"/>
            <a:ext cx="4136570" cy="505951"/>
          </a:xfrm>
          <a:prstGeom prst="rect">
            <a:avLst/>
          </a:prstGeom>
        </p:spPr>
      </p:pic>
      <p:sp>
        <p:nvSpPr>
          <p:cNvPr id="14" name="TextBox 13"/>
          <p:cNvSpPr txBox="1"/>
          <p:nvPr/>
        </p:nvSpPr>
        <p:spPr>
          <a:xfrm>
            <a:off x="362857" y="5936347"/>
            <a:ext cx="8316686" cy="461665"/>
          </a:xfrm>
          <a:prstGeom prst="rect">
            <a:avLst/>
          </a:prstGeom>
          <a:noFill/>
        </p:spPr>
        <p:txBody>
          <a:bodyPr wrap="square" rtlCol="0">
            <a:spAutoFit/>
          </a:bodyPr>
          <a:lstStyle/>
          <a:p>
            <a:pPr algn="ctr" fontAlgn="base">
              <a:spcAft>
                <a:spcPct val="0"/>
              </a:spcAft>
            </a:pPr>
            <a:r>
              <a:rPr lang="en-US" sz="1200" b="1" dirty="0" smtClean="0">
                <a:solidFill>
                  <a:srgbClr val="000000"/>
                </a:solidFill>
                <a:latin typeface="Arial" charset="0"/>
              </a:rPr>
              <a:t> </a:t>
            </a:r>
            <a:r>
              <a:rPr lang="en-US" sz="1200" i="1" dirty="0" smtClean="0">
                <a:solidFill>
                  <a:srgbClr val="000000"/>
                </a:solidFill>
                <a:latin typeface="Arial" charset="0"/>
              </a:rPr>
              <a:t>A member of Partners HealthCare, largest private employer in MA (+60K </a:t>
            </a:r>
            <a:r>
              <a:rPr lang="en-US" sz="1200" i="1" dirty="0" err="1" smtClean="0">
                <a:solidFill>
                  <a:srgbClr val="000000"/>
                </a:solidFill>
                <a:latin typeface="Arial" charset="0"/>
              </a:rPr>
              <a:t>emp</a:t>
            </a:r>
            <a:r>
              <a:rPr lang="en-US" sz="1200" i="1" dirty="0" smtClean="0">
                <a:solidFill>
                  <a:srgbClr val="000000"/>
                </a:solidFill>
                <a:latin typeface="Arial" charset="0"/>
              </a:rPr>
              <a:t>) </a:t>
            </a:r>
          </a:p>
          <a:p>
            <a:pPr algn="ctr" fontAlgn="base">
              <a:spcAft>
                <a:spcPct val="0"/>
              </a:spcAft>
            </a:pPr>
            <a:r>
              <a:rPr lang="en-US" sz="1200" i="1" dirty="0" smtClean="0">
                <a:solidFill>
                  <a:srgbClr val="000000"/>
                </a:solidFill>
                <a:latin typeface="Arial" charset="0"/>
              </a:rPr>
              <a:t>and teaching and research member for Harvard Medical School (over 100 physicians on faculty</a:t>
            </a:r>
            <a:endParaRPr lang="en-US" sz="1200" b="1" dirty="0">
              <a:solidFill>
                <a:srgbClr val="000000"/>
              </a:solidFill>
              <a:latin typeface="Arial" charset="0"/>
            </a:endParaRPr>
          </a:p>
        </p:txBody>
      </p:sp>
      <p:pic>
        <p:nvPicPr>
          <p:cNvPr id="16" name="Picture 15" descr="_MG_7862.jpg"/>
          <p:cNvPicPr>
            <a:picLocks noChangeAspect="1"/>
          </p:cNvPicPr>
          <p:nvPr/>
        </p:nvPicPr>
        <p:blipFill>
          <a:blip r:embed="rId6" cstate="print"/>
          <a:stretch>
            <a:fillRect/>
          </a:stretch>
        </p:blipFill>
        <p:spPr>
          <a:xfrm>
            <a:off x="203199" y="3294743"/>
            <a:ext cx="2966355" cy="1977570"/>
          </a:xfrm>
          <a:prstGeom prst="rect">
            <a:avLst/>
          </a:prstGeom>
          <a:ln>
            <a:noFill/>
          </a:ln>
          <a:effectLst>
            <a:softEdge rad="112500"/>
          </a:effectLst>
        </p:spPr>
      </p:pic>
    </p:spTree>
    <p:extLst>
      <p:ext uri="{BB962C8B-B14F-4D97-AF65-F5344CB8AC3E}">
        <p14:creationId xmlns:p14="http://schemas.microsoft.com/office/powerpoint/2010/main" val="7057325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bwMode="gray">
          <a:solidFill>
            <a:srgbClr val="008BB0"/>
          </a:solidFill>
        </p:spPr>
        <p:txBody>
          <a:bodyPr anchor="ctr"/>
          <a:lstStyle/>
          <a:p>
            <a:r>
              <a:rPr lang="en-US" b="0" dirty="0" smtClean="0">
                <a:solidFill>
                  <a:schemeClr val="bg1"/>
                </a:solidFill>
                <a:latin typeface="+mj-lt"/>
              </a:rPr>
              <a:t>Business Reasons</a:t>
            </a:r>
            <a:endParaRPr lang="en-US" b="0" dirty="0">
              <a:solidFill>
                <a:schemeClr val="bg1"/>
              </a:solidFill>
              <a:latin typeface="+mj-lt"/>
            </a:endParaRPr>
          </a:p>
        </p:txBody>
      </p:sp>
      <p:sp>
        <p:nvSpPr>
          <p:cNvPr id="8" name="Content Placeholder 7"/>
          <p:cNvSpPr>
            <a:spLocks noGrp="1"/>
          </p:cNvSpPr>
          <p:nvPr>
            <p:ph idx="1"/>
          </p:nvPr>
        </p:nvSpPr>
        <p:spPr>
          <a:xfrm>
            <a:off x="413657" y="1367973"/>
            <a:ext cx="8229600" cy="4525963"/>
          </a:xfrm>
        </p:spPr>
        <p:txBody>
          <a:bodyPr/>
          <a:lstStyle/>
          <a:p>
            <a:pPr>
              <a:spcAft>
                <a:spcPts val="600"/>
              </a:spcAft>
              <a:buClr>
                <a:srgbClr val="008BB0"/>
              </a:buClr>
              <a:buFont typeface="Wingdings" pitchFamily="2" charset="2"/>
              <a:buChar char="§"/>
            </a:pPr>
            <a:r>
              <a:rPr lang="en-US" sz="2400" dirty="0" smtClean="0">
                <a:latin typeface="+mn-lt"/>
              </a:rPr>
              <a:t>Quality and outcomes</a:t>
            </a:r>
          </a:p>
          <a:p>
            <a:pPr>
              <a:spcAft>
                <a:spcPts val="600"/>
              </a:spcAft>
              <a:buClr>
                <a:srgbClr val="008BB0"/>
              </a:buClr>
              <a:buFont typeface="Wingdings" pitchFamily="2" charset="2"/>
              <a:buChar char="§"/>
            </a:pPr>
            <a:r>
              <a:rPr lang="en-US" sz="2400" dirty="0" smtClean="0">
                <a:latin typeface="+mn-lt"/>
              </a:rPr>
              <a:t>Customer satisfaction</a:t>
            </a:r>
          </a:p>
          <a:p>
            <a:pPr>
              <a:spcAft>
                <a:spcPts val="600"/>
              </a:spcAft>
              <a:buClr>
                <a:srgbClr val="008BB0"/>
              </a:buClr>
              <a:buFont typeface="Wingdings" pitchFamily="2" charset="2"/>
              <a:buChar char="§"/>
            </a:pPr>
            <a:r>
              <a:rPr lang="en-US" sz="2400" dirty="0" smtClean="0">
                <a:latin typeface="+mn-lt"/>
              </a:rPr>
              <a:t>Market share</a:t>
            </a:r>
          </a:p>
          <a:p>
            <a:pPr>
              <a:spcAft>
                <a:spcPts val="600"/>
              </a:spcAft>
              <a:buClr>
                <a:srgbClr val="008BB0"/>
              </a:buClr>
              <a:buFont typeface="Wingdings" pitchFamily="2" charset="2"/>
              <a:buChar char="§"/>
            </a:pPr>
            <a:r>
              <a:rPr lang="en-US" sz="2400" dirty="0" smtClean="0">
                <a:latin typeface="+mn-lt"/>
              </a:rPr>
              <a:t>Community and political support</a:t>
            </a:r>
          </a:p>
          <a:p>
            <a:pPr>
              <a:spcAft>
                <a:spcPts val="600"/>
              </a:spcAft>
              <a:buClr>
                <a:srgbClr val="008BB0"/>
              </a:buClr>
              <a:buFont typeface="Wingdings" pitchFamily="2" charset="2"/>
              <a:buChar char="§"/>
            </a:pPr>
            <a:r>
              <a:rPr lang="en-US" sz="2400" dirty="0" smtClean="0">
                <a:latin typeface="+mn-lt"/>
              </a:rPr>
              <a:t>Productivity</a:t>
            </a:r>
          </a:p>
          <a:p>
            <a:pPr>
              <a:spcAft>
                <a:spcPts val="600"/>
              </a:spcAft>
              <a:buClr>
                <a:srgbClr val="008BB0"/>
              </a:buClr>
              <a:buFont typeface="Wingdings" pitchFamily="2" charset="2"/>
              <a:buChar char="§"/>
            </a:pPr>
            <a:r>
              <a:rPr lang="en-US" sz="2400" dirty="0" smtClean="0">
                <a:latin typeface="+mn-lt"/>
              </a:rPr>
              <a:t>Satisfy accreditation standards</a:t>
            </a:r>
          </a:p>
          <a:p>
            <a:pPr>
              <a:spcAft>
                <a:spcPts val="600"/>
              </a:spcAft>
              <a:buClr>
                <a:srgbClr val="008BB0"/>
              </a:buClr>
              <a:buFont typeface="Wingdings" pitchFamily="2" charset="2"/>
              <a:buChar char="§"/>
            </a:pPr>
            <a:r>
              <a:rPr lang="en-US" sz="2400" dirty="0" smtClean="0">
                <a:latin typeface="+mn-lt"/>
              </a:rPr>
              <a:t>Grant qualification</a:t>
            </a:r>
          </a:p>
          <a:p>
            <a:pPr>
              <a:spcAft>
                <a:spcPts val="600"/>
              </a:spcAft>
              <a:buClr>
                <a:srgbClr val="008BB0"/>
              </a:buClr>
              <a:buFont typeface="Wingdings" pitchFamily="2" charset="2"/>
              <a:buChar char="§"/>
            </a:pPr>
            <a:r>
              <a:rPr lang="en-US" sz="2400" dirty="0" smtClean="0">
                <a:latin typeface="+mn-lt"/>
              </a:rPr>
              <a:t>Good public relations</a:t>
            </a:r>
          </a:p>
          <a:p>
            <a:pPr>
              <a:spcAft>
                <a:spcPts val="600"/>
              </a:spcAft>
              <a:buClr>
                <a:srgbClr val="0070C0"/>
              </a:buClr>
              <a:buFont typeface="Wingdings" pitchFamily="2" charset="2"/>
              <a:buChar char="§"/>
            </a:pPr>
            <a:endParaRPr lang="en-US" sz="2400" dirty="0">
              <a:latin typeface="+mn-lt"/>
            </a:endParaRPr>
          </a:p>
        </p:txBody>
      </p:sp>
      <p:sp>
        <p:nvSpPr>
          <p:cNvPr id="7" name="Up Arrow 6"/>
          <p:cNvSpPr/>
          <p:nvPr/>
        </p:nvSpPr>
        <p:spPr>
          <a:xfrm>
            <a:off x="5239671" y="1393367"/>
            <a:ext cx="1669143" cy="4209147"/>
          </a:xfrm>
          <a:prstGeom prst="upArrow">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50000"/>
              </a:spcBef>
              <a:spcAft>
                <a:spcPct val="0"/>
              </a:spcAft>
            </a:pPr>
            <a:endParaRPr lang="en-US" sz="1600" b="1">
              <a:solidFill>
                <a:srgbClr val="FFFFFF"/>
              </a:solidFill>
            </a:endParaRPr>
          </a:p>
        </p:txBody>
      </p:sp>
    </p:spTree>
    <p:extLst>
      <p:ext uri="{BB962C8B-B14F-4D97-AF65-F5344CB8AC3E}">
        <p14:creationId xmlns:p14="http://schemas.microsoft.com/office/powerpoint/2010/main" val="17945688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4" name="Picture 8" descr="thumbnail"/>
          <p:cNvPicPr>
            <a:picLocks noChangeAspect="1" noChangeArrowheads="1"/>
          </p:cNvPicPr>
          <p:nvPr/>
        </p:nvPicPr>
        <p:blipFill>
          <a:blip r:embed="rId4" cstate="print"/>
          <a:srcRect/>
          <a:stretch>
            <a:fillRect/>
          </a:stretch>
        </p:blipFill>
        <p:spPr bwMode="auto">
          <a:xfrm>
            <a:off x="2895600" y="662372"/>
            <a:ext cx="1181877" cy="1345262"/>
          </a:xfrm>
          <a:prstGeom prst="rect">
            <a:avLst/>
          </a:prstGeom>
          <a:noFill/>
          <a:ln w="9525">
            <a:noFill/>
            <a:miter lim="800000"/>
            <a:headEnd/>
            <a:tailEnd/>
          </a:ln>
        </p:spPr>
      </p:pic>
      <p:pic>
        <p:nvPicPr>
          <p:cNvPr id="15" name="Rich_9_17_08.wmv" descr="/Users/rzafonte/Desktop/Ross Academics/talks/videos/Rich_9_17_08.wmv">
            <a:hlinkClick r:id="" action="ppaction://media"/>
          </p:cNvPr>
          <p:cNvPicPr>
            <a:picLocks noRot="1" noChangeAspect="1" noChangeArrowheads="1"/>
          </p:cNvPicPr>
          <p:nvPr>
            <a:videoFile r:link="rId1"/>
          </p:nvPr>
        </p:nvPicPr>
        <p:blipFill>
          <a:blip r:embed="rId5" cstate="print"/>
          <a:srcRect/>
          <a:stretch>
            <a:fillRect/>
          </a:stretch>
        </p:blipFill>
        <p:spPr bwMode="auto">
          <a:xfrm>
            <a:off x="5943601" y="654697"/>
            <a:ext cx="1524000" cy="1277291"/>
          </a:xfrm>
          <a:prstGeom prst="rect">
            <a:avLst/>
          </a:prstGeom>
          <a:noFill/>
          <a:ln w="9525">
            <a:noFill/>
            <a:miter lim="800000"/>
            <a:headEnd/>
            <a:tailEnd/>
          </a:ln>
        </p:spPr>
      </p:pic>
      <p:pic>
        <p:nvPicPr>
          <p:cNvPr id="32779" name="Picture 1"/>
          <p:cNvPicPr>
            <a:picLocks noChangeAspect="1"/>
          </p:cNvPicPr>
          <p:nvPr/>
        </p:nvPicPr>
        <p:blipFill>
          <a:blip r:embed="rId6" cstate="print"/>
          <a:srcRect/>
          <a:stretch>
            <a:fillRect/>
          </a:stretch>
        </p:blipFill>
        <p:spPr bwMode="auto">
          <a:xfrm>
            <a:off x="1" y="667761"/>
            <a:ext cx="1752600" cy="1332522"/>
          </a:xfrm>
          <a:prstGeom prst="rect">
            <a:avLst/>
          </a:prstGeom>
          <a:noFill/>
          <a:ln w="9525">
            <a:noFill/>
            <a:miter lim="800000"/>
            <a:headEnd/>
            <a:tailEnd/>
          </a:ln>
        </p:spPr>
      </p:pic>
      <p:pic>
        <p:nvPicPr>
          <p:cNvPr id="11" name="Picture 10" descr="On the slopes.jpg"/>
          <p:cNvPicPr>
            <a:picLocks noChangeAspect="1"/>
          </p:cNvPicPr>
          <p:nvPr/>
        </p:nvPicPr>
        <p:blipFill>
          <a:blip r:embed="rId7" cstate="print"/>
          <a:stretch>
            <a:fillRect/>
          </a:stretch>
        </p:blipFill>
        <p:spPr>
          <a:xfrm>
            <a:off x="4038600" y="664028"/>
            <a:ext cx="1066800" cy="1339593"/>
          </a:xfrm>
          <a:prstGeom prst="rect">
            <a:avLst/>
          </a:prstGeom>
        </p:spPr>
      </p:pic>
      <p:pic>
        <p:nvPicPr>
          <p:cNvPr id="14" name="Picture 13" descr="srh_boston_web.jpg"/>
          <p:cNvPicPr>
            <a:picLocks noChangeAspect="1"/>
          </p:cNvPicPr>
          <p:nvPr/>
        </p:nvPicPr>
        <p:blipFill>
          <a:blip r:embed="rId8" cstate="print"/>
          <a:stretch>
            <a:fillRect/>
          </a:stretch>
        </p:blipFill>
        <p:spPr>
          <a:xfrm>
            <a:off x="1447800" y="667854"/>
            <a:ext cx="1524000" cy="1349113"/>
          </a:xfrm>
          <a:prstGeom prst="rect">
            <a:avLst/>
          </a:prstGeom>
        </p:spPr>
      </p:pic>
      <p:pic>
        <p:nvPicPr>
          <p:cNvPr id="20" name="Picture 19" descr="AdaptiveBiking_VolunteerPicture_web.jpg"/>
          <p:cNvPicPr>
            <a:picLocks noChangeAspect="1"/>
          </p:cNvPicPr>
          <p:nvPr/>
        </p:nvPicPr>
        <p:blipFill>
          <a:blip r:embed="rId9" cstate="print"/>
          <a:stretch>
            <a:fillRect/>
          </a:stretch>
        </p:blipFill>
        <p:spPr>
          <a:xfrm>
            <a:off x="7467600" y="685800"/>
            <a:ext cx="1676400" cy="1265463"/>
          </a:xfrm>
          <a:prstGeom prst="rect">
            <a:avLst/>
          </a:prstGeom>
        </p:spPr>
      </p:pic>
      <p:pic>
        <p:nvPicPr>
          <p:cNvPr id="32775" name="Picture 5"/>
          <p:cNvPicPr>
            <a:picLocks noChangeAspect="1" noChangeArrowheads="1"/>
          </p:cNvPicPr>
          <p:nvPr/>
        </p:nvPicPr>
        <p:blipFill>
          <a:blip r:embed="rId10" cstate="print"/>
          <a:srcRect/>
          <a:stretch>
            <a:fillRect/>
          </a:stretch>
        </p:blipFill>
        <p:spPr bwMode="auto">
          <a:xfrm>
            <a:off x="5029200" y="654698"/>
            <a:ext cx="1014799" cy="1325497"/>
          </a:xfrm>
          <a:prstGeom prst="rect">
            <a:avLst/>
          </a:prstGeom>
          <a:noFill/>
          <a:ln w="9525">
            <a:noFill/>
            <a:miter lim="800000"/>
            <a:headEnd/>
            <a:tailEnd/>
          </a:ln>
        </p:spPr>
      </p:pic>
      <p:graphicFrame>
        <p:nvGraphicFramePr>
          <p:cNvPr id="9" name="Diagram 8"/>
          <p:cNvGraphicFramePr/>
          <p:nvPr/>
        </p:nvGraphicFramePr>
        <p:xfrm>
          <a:off x="152400" y="2286000"/>
          <a:ext cx="8256037" cy="5484779"/>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23" name="Oval 22"/>
          <p:cNvSpPr/>
          <p:nvPr/>
        </p:nvSpPr>
        <p:spPr>
          <a:xfrm>
            <a:off x="7063274" y="1990531"/>
            <a:ext cx="2080726" cy="2164703"/>
          </a:xfrm>
          <a:prstGeom prst="ellipse">
            <a:avLst/>
          </a:prstGeom>
          <a:solidFill>
            <a:srgbClr val="008BB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4" name="TextBox 23"/>
          <p:cNvSpPr txBox="1"/>
          <p:nvPr/>
        </p:nvSpPr>
        <p:spPr>
          <a:xfrm>
            <a:off x="7193902" y="2590800"/>
            <a:ext cx="1950098" cy="1200329"/>
          </a:xfrm>
          <a:prstGeom prst="rect">
            <a:avLst/>
          </a:prstGeom>
          <a:noFill/>
        </p:spPr>
        <p:txBody>
          <a:bodyPr wrap="square" rtlCol="0">
            <a:spAutoFit/>
          </a:bodyPr>
          <a:lstStyle/>
          <a:p>
            <a:pPr algn="ctr"/>
            <a:r>
              <a:rPr lang="en-US" b="1" dirty="0" smtClean="0">
                <a:solidFill>
                  <a:srgbClr val="FFFF00"/>
                </a:solidFill>
              </a:rPr>
              <a:t>Advocacy</a:t>
            </a:r>
          </a:p>
          <a:p>
            <a:pPr algn="ctr"/>
            <a:r>
              <a:rPr lang="en-US" b="1" dirty="0" smtClean="0">
                <a:solidFill>
                  <a:srgbClr val="FFFF00"/>
                </a:solidFill>
              </a:rPr>
              <a:t>Empowerment</a:t>
            </a:r>
          </a:p>
          <a:p>
            <a:pPr algn="ctr"/>
            <a:r>
              <a:rPr lang="en-US" b="1" dirty="0" smtClean="0">
                <a:solidFill>
                  <a:srgbClr val="FFFF00"/>
                </a:solidFill>
              </a:rPr>
              <a:t>Accessibility</a:t>
            </a:r>
          </a:p>
          <a:p>
            <a:pPr algn="ctr"/>
            <a:endParaRPr lang="en-US" dirty="0">
              <a:solidFill>
                <a:srgbClr val="000000"/>
              </a:solidFill>
            </a:endParaRPr>
          </a:p>
        </p:txBody>
      </p:sp>
      <p:sp>
        <p:nvSpPr>
          <p:cNvPr id="13" name="Title 1"/>
          <p:cNvSpPr>
            <a:spLocks noGrp="1"/>
          </p:cNvSpPr>
          <p:nvPr>
            <p:ph type="title"/>
          </p:nvPr>
        </p:nvSpPr>
        <p:spPr bwMode="gray">
          <a:xfrm>
            <a:off x="0" y="-5"/>
            <a:ext cx="9144000" cy="725714"/>
          </a:xfrm>
        </p:spPr>
        <p:txBody>
          <a:bodyPr anchor="ctr"/>
          <a:lstStyle/>
          <a:p>
            <a:r>
              <a:rPr lang="en-US" b="0" dirty="0" smtClean="0">
                <a:solidFill>
                  <a:schemeClr val="bg1"/>
                </a:solidFill>
                <a:latin typeface="+mj-lt"/>
              </a:rPr>
              <a:t>Advocacy Driving Goals Beyond Compliance</a:t>
            </a:r>
            <a:endParaRPr lang="en-US" b="0" dirty="0">
              <a:solidFill>
                <a:schemeClr val="bg1"/>
              </a:solidFill>
              <a:latin typeface="+mj-lt"/>
            </a:endParaRPr>
          </a:p>
        </p:txBody>
      </p:sp>
    </p:spTree>
    <p:extLst>
      <p:ext uri="{BB962C8B-B14F-4D97-AF65-F5344CB8AC3E}">
        <p14:creationId xmlns:p14="http://schemas.microsoft.com/office/powerpoint/2010/main" val="1351304620"/>
      </p:ext>
    </p:extLst>
  </p:cSld>
  <p:clrMapOvr>
    <a:masterClrMapping/>
  </p:clrMapOvr>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15"/>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WIOA’s </a:t>
            </a:r>
            <a:r>
              <a:rPr lang="en-US" sz="2800" dirty="0" smtClean="0"/>
              <a:t>Youth </a:t>
            </a:r>
            <a:r>
              <a:rPr lang="en-US" sz="2800" dirty="0"/>
              <a:t>with Disabilities </a:t>
            </a:r>
            <a:r>
              <a:rPr lang="en-US" sz="2800" dirty="0" smtClean="0"/>
              <a:t>Focus</a:t>
            </a:r>
            <a:endParaRPr lang="en-US" sz="2800" dirty="0"/>
          </a:p>
        </p:txBody>
      </p:sp>
      <p:sp>
        <p:nvSpPr>
          <p:cNvPr id="4" name="Shape 21"/>
          <p:cNvSpPr/>
          <p:nvPr>
            <p:custDataLst>
              <p:tags r:id="rId1"/>
            </p:custDataLst>
          </p:nvPr>
        </p:nvSpPr>
        <p:spPr>
          <a:xfrm>
            <a:off x="0" y="2530476"/>
            <a:ext cx="9144000" cy="75238"/>
          </a:xfrm>
          <a:prstGeom prst="rect">
            <a:avLst/>
          </a:prstGeom>
          <a:gradFill flip="none" rotWithShape="1">
            <a:gsLst>
              <a:gs pos="0">
                <a:srgbClr val="AECCF1"/>
              </a:gs>
              <a:gs pos="50000">
                <a:srgbClr val="CEE0F6"/>
              </a:gs>
              <a:gs pos="100000">
                <a:srgbClr val="E7F1FA"/>
              </a:gs>
            </a:gsLst>
            <a:lin ang="16200000" scaled="1"/>
            <a:tileRect/>
          </a:gradFill>
          <a:ln>
            <a:noFill/>
          </a:ln>
        </p:spPr>
        <p:txBody>
          <a:bodyPr lIns="91425" tIns="45700" rIns="91425" bIns="45700" anchor="ctr" anchorCtr="0">
            <a:noAutofit/>
          </a:bodyPr>
          <a:lstStyle/>
          <a:p>
            <a:pPr algn="ctr"/>
            <a:endParaRPr kern="0" dirty="0">
              <a:solidFill>
                <a:srgbClr val="FFFFFF"/>
              </a:solidFill>
              <a:latin typeface="Calibri"/>
              <a:ea typeface="Calibri"/>
              <a:cs typeface="Calibri"/>
              <a:sym typeface="Calibri"/>
            </a:endParaRPr>
          </a:p>
        </p:txBody>
      </p:sp>
      <p:sp>
        <p:nvSpPr>
          <p:cNvPr id="5" name="Slide Number Placeholder 3"/>
          <p:cNvSpPr txBox="1">
            <a:spLocks/>
          </p:cNvSpPr>
          <p:nvPr/>
        </p:nvSpPr>
        <p:spPr>
          <a:xfrm>
            <a:off x="6705600" y="6432551"/>
            <a:ext cx="213359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pPr>
            <a:endParaRPr lang="en-US" dirty="0" smtClean="0"/>
          </a:p>
          <a:p>
            <a:pPr lvl="1" indent="-88900">
              <a:buClr>
                <a:srgbClr val="000000"/>
              </a:buClr>
              <a:buFont typeface="Courier New"/>
              <a:buChar char="o"/>
            </a:pPr>
            <a:endParaRPr lang="en-US" dirty="0" smtClean="0"/>
          </a:p>
          <a:p>
            <a:pPr lvl="2" indent="-88900">
              <a:buClr>
                <a:srgbClr val="000000"/>
              </a:buClr>
              <a:buFont typeface="Wingdings"/>
              <a:buChar char="§"/>
            </a:pPr>
            <a:endParaRPr lang="en-US" dirty="0" smtClean="0"/>
          </a:p>
          <a:p>
            <a:pPr lvl="3" indent="-88900">
              <a:buClr>
                <a:srgbClr val="000000"/>
              </a:buClr>
              <a:buFont typeface="Arial"/>
              <a:buChar char="●"/>
            </a:pPr>
            <a:endParaRPr lang="en-US" dirty="0" smtClean="0"/>
          </a:p>
          <a:p>
            <a:pPr lvl="4" indent="-88900">
              <a:buClr>
                <a:srgbClr val="000000"/>
              </a:buClr>
              <a:buFont typeface="Courier New"/>
              <a:buChar char="o"/>
            </a:pPr>
            <a:endParaRPr lang="en-US" dirty="0" smtClean="0"/>
          </a:p>
          <a:p>
            <a:pPr lvl="5" indent="-88900">
              <a:buClr>
                <a:srgbClr val="000000"/>
              </a:buClr>
              <a:buFont typeface="Wingdings"/>
              <a:buChar char="§"/>
            </a:pPr>
            <a:endParaRPr lang="en-US" dirty="0" smtClean="0"/>
          </a:p>
          <a:p>
            <a:pPr lvl="6" indent="-88900">
              <a:buClr>
                <a:srgbClr val="000000"/>
              </a:buClr>
              <a:buFont typeface="Arial"/>
              <a:buChar char="●"/>
            </a:pPr>
            <a:endParaRPr lang="en-US" dirty="0" smtClean="0"/>
          </a:p>
          <a:p>
            <a:pPr lvl="7" indent="-88900">
              <a:buClr>
                <a:srgbClr val="000000"/>
              </a:buClr>
              <a:buFont typeface="Courier New"/>
              <a:buChar char="o"/>
            </a:pPr>
            <a:endParaRPr lang="en-US" dirty="0" smtClean="0"/>
          </a:p>
          <a:p>
            <a:pPr lvl="8" indent="-88900">
              <a:buClr>
                <a:srgbClr val="000000"/>
              </a:buClr>
              <a:buFont typeface="Wingdings"/>
              <a:buChar char="§"/>
            </a:pPr>
            <a:endParaRPr lang="en-US" dirty="0"/>
          </a:p>
        </p:txBody>
      </p:sp>
      <p:sp>
        <p:nvSpPr>
          <p:cNvPr id="6" name="Text Placeholder 2"/>
          <p:cNvSpPr txBox="1">
            <a:spLocks/>
          </p:cNvSpPr>
          <p:nvPr/>
        </p:nvSpPr>
        <p:spPr>
          <a:xfrm>
            <a:off x="381000" y="1346608"/>
            <a:ext cx="4876766" cy="761999"/>
          </a:xfrm>
          <a:prstGeom prst="rect">
            <a:avLst/>
          </a:prstGeom>
          <a:noFill/>
          <a:ln>
            <a:noFill/>
          </a:ln>
        </p:spPr>
        <p:txBody>
          <a:bodyPr lIns="91425" tIns="91425" rIns="91425" bIns="91425" anchor="t" anchorCtr="0">
            <a:scene3d>
              <a:camera prst="orthographicFront"/>
              <a:lightRig rig="soft" dir="tl">
                <a:rot lat="0" lon="0" rev="0"/>
              </a:lightRig>
            </a:scene3d>
            <a:sp3d contourW="25400" prstMaterial="matte">
              <a:contourClr>
                <a:schemeClr val="accent2">
                  <a:tint val="20000"/>
                </a:schemeClr>
              </a:contourClr>
            </a:sp3d>
          </a:bodyPr>
          <a:lstStyle>
            <a:defPPr marR="0" algn="l" rtl="0">
              <a:lnSpc>
                <a:spcPct val="100000"/>
              </a:lnSpc>
              <a:spcBef>
                <a:spcPts val="0"/>
              </a:spcBef>
              <a:spcAft>
                <a:spcPts val="0"/>
              </a:spcAft>
            </a:defPPr>
            <a:lvl1pPr marL="342900" marR="0" indent="-200660" algn="l" rtl="0">
              <a:lnSpc>
                <a:spcPct val="100000"/>
              </a:lnSpc>
              <a:spcBef>
                <a:spcPts val="0"/>
              </a:spcBef>
              <a:spcAft>
                <a:spcPts val="600"/>
              </a:spcAft>
              <a:buClr>
                <a:schemeClr val="accent1"/>
              </a:buClr>
              <a:buFont typeface="Symbol" panose="05050102010706020507" pitchFamily="18" charset="2"/>
              <a:buChar char=""/>
              <a:defRPr sz="1400" b="0" i="0" u="none" strike="noStrike" cap="none" baseline="0">
                <a:solidFill>
                  <a:srgbClr val="000000"/>
                </a:solidFill>
                <a:latin typeface="Arial"/>
                <a:ea typeface="Arial"/>
                <a:cs typeface="Arial"/>
                <a:sym typeface="Arial"/>
              </a:defRPr>
            </a:lvl1pPr>
            <a:lvl2pPr marL="742950" marR="0" indent="-158750" algn="l" rtl="0">
              <a:lnSpc>
                <a:spcPct val="100000"/>
              </a:lnSpc>
              <a:spcBef>
                <a:spcPts val="0"/>
              </a:spcBef>
              <a:spcAft>
                <a:spcPts val="600"/>
              </a:spcAft>
              <a:buClr>
                <a:srgbClr val="FF0000"/>
              </a:buClr>
              <a:buFont typeface="Noto Symbol"/>
              <a:buChar char="▪"/>
              <a:defRPr sz="1400" b="0" i="0" u="none" strike="noStrike" cap="none" baseline="0">
                <a:solidFill>
                  <a:srgbClr val="000000"/>
                </a:solidFill>
                <a:latin typeface="Arial"/>
                <a:ea typeface="Arial"/>
                <a:cs typeface="Arial"/>
                <a:sym typeface="Arial"/>
              </a:defRPr>
            </a:lvl2pPr>
            <a:lvl3pPr marL="1143000" marR="0" indent="-116839" algn="l" rtl="0">
              <a:lnSpc>
                <a:spcPct val="100000"/>
              </a:lnSpc>
              <a:spcBef>
                <a:spcPts val="0"/>
              </a:spcBef>
              <a:spcAft>
                <a:spcPts val="600"/>
              </a:spcAft>
              <a:buClr>
                <a:srgbClr val="538CD5"/>
              </a:buClr>
              <a:buFont typeface="Noto Symbol"/>
              <a:buChar char="▪"/>
              <a:defRPr sz="1400" b="0" i="0" u="none" strike="noStrike" cap="none" baseline="0">
                <a:solidFill>
                  <a:srgbClr val="000000"/>
                </a:solidFill>
                <a:latin typeface="Arial"/>
                <a:ea typeface="Arial"/>
                <a:cs typeface="Arial"/>
                <a:sym typeface="Arial"/>
              </a:defRPr>
            </a:lvl3pPr>
            <a:lvl4pPr marL="1600200" marR="0" indent="-107950" algn="l" rtl="0">
              <a:lnSpc>
                <a:spcPct val="100000"/>
              </a:lnSpc>
              <a:spcBef>
                <a:spcPts val="0"/>
              </a:spcBef>
              <a:spcAft>
                <a:spcPts val="600"/>
              </a:spcAft>
              <a:buClr>
                <a:schemeClr val="dk1"/>
              </a:buClr>
              <a:buFont typeface="Arial"/>
              <a:buChar char="–"/>
              <a:defRPr sz="1400" b="0" i="0" u="none" strike="noStrike" cap="none" baseline="0">
                <a:solidFill>
                  <a:srgbClr val="000000"/>
                </a:solidFill>
                <a:latin typeface="Arial"/>
                <a:ea typeface="Arial"/>
                <a:cs typeface="Arial"/>
                <a:sym typeface="Arial"/>
              </a:defRPr>
            </a:lvl4pPr>
            <a:lvl5pPr marL="2057400" marR="0" indent="-133350" algn="l" rtl="0">
              <a:lnSpc>
                <a:spcPct val="100000"/>
              </a:lnSpc>
              <a:spcBef>
                <a:spcPts val="0"/>
              </a:spcBef>
              <a:spcAft>
                <a:spcPts val="600"/>
              </a:spcAft>
              <a:buClr>
                <a:schemeClr val="dk1"/>
              </a:buClr>
              <a:buFont typeface="Arial"/>
              <a:buChar char="»"/>
              <a:defRPr sz="1400" b="0" i="0" u="none" strike="noStrike" cap="none" baseline="0">
                <a:solidFill>
                  <a:srgbClr val="000000"/>
                </a:solidFill>
                <a:latin typeface="Arial"/>
                <a:ea typeface="Arial"/>
                <a:cs typeface="Arial"/>
                <a:sym typeface="Arial"/>
              </a:defRPr>
            </a:lvl5pPr>
            <a:lvl6pPr marL="25146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6pPr>
            <a:lvl7pPr marL="29718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7pPr>
            <a:lvl8pPr marL="34290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8pPr>
            <a:lvl9pPr marL="38862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9pPr>
          </a:lstStyle>
          <a:p>
            <a:pPr marL="142240" indent="0">
              <a:buClr>
                <a:srgbClr val="4F81BD"/>
              </a:buClr>
              <a:buFont typeface="Symbol" panose="05050102010706020507" pitchFamily="18" charset="2"/>
              <a:buNone/>
            </a:pPr>
            <a:r>
              <a:rPr lang="en-US" sz="2800" b="1" kern="0" spc="50" dirty="0" smtClean="0">
                <a:ln w="11430"/>
                <a:gradFill>
                  <a:gsLst>
                    <a:gs pos="25000">
                      <a:srgbClr val="3371BB"/>
                    </a:gs>
                    <a:gs pos="100000">
                      <a:srgbClr val="1F497D">
                        <a:lumMod val="75000"/>
                      </a:srgbClr>
                    </a:gs>
                  </a:gsLst>
                  <a:lin ang="5400000"/>
                </a:gradFill>
                <a:effectLst>
                  <a:outerShdw blurRad="76200" dist="50800" dir="5400000" algn="tl" rotWithShape="0">
                    <a:srgbClr val="000000">
                      <a:alpha val="15000"/>
                    </a:srgbClr>
                  </a:outerShdw>
                </a:effectLst>
              </a:rPr>
              <a:t>Carmen Rodriguez</a:t>
            </a:r>
            <a:endParaRPr lang="en-US" sz="2800" b="1" kern="0" spc="50" dirty="0">
              <a:ln w="11430"/>
              <a:gradFill>
                <a:gsLst>
                  <a:gs pos="25000">
                    <a:srgbClr val="3371BB"/>
                  </a:gs>
                  <a:gs pos="100000">
                    <a:srgbClr val="1F497D">
                      <a:lumMod val="75000"/>
                    </a:srgbClr>
                  </a:gs>
                </a:gsLst>
                <a:lin ang="5400000"/>
              </a:gradFill>
              <a:effectLst>
                <a:outerShdw blurRad="76200" dist="50800" dir="5400000" algn="tl" rotWithShape="0">
                  <a:srgbClr val="000000">
                    <a:alpha val="15000"/>
                  </a:srgbClr>
                </a:outerShdw>
              </a:effectLst>
            </a:endParaRPr>
          </a:p>
        </p:txBody>
      </p:sp>
      <p:sp>
        <p:nvSpPr>
          <p:cNvPr id="7" name="TextBox 6"/>
          <p:cNvSpPr txBox="1"/>
          <p:nvPr/>
        </p:nvSpPr>
        <p:spPr>
          <a:xfrm>
            <a:off x="541820" y="1857425"/>
            <a:ext cx="5904871" cy="3970318"/>
          </a:xfrm>
          <a:prstGeom prst="rect">
            <a:avLst/>
          </a:prstGeom>
          <a:noFill/>
        </p:spPr>
        <p:txBody>
          <a:bodyPr wrap="square" rtlCol="0">
            <a:spAutoFit/>
          </a:bodyPr>
          <a:lstStyle/>
          <a:p>
            <a:r>
              <a:rPr lang="en-US" kern="0" dirty="0" smtClean="0">
                <a:solidFill>
                  <a:schemeClr val="tx1">
                    <a:lumMod val="75000"/>
                    <a:lumOff val="25000"/>
                  </a:schemeClr>
                </a:solidFill>
                <a:cs typeface="Arial"/>
                <a:sym typeface="Arial"/>
              </a:rPr>
              <a:t>U.S. Department of Labor</a:t>
            </a:r>
          </a:p>
          <a:p>
            <a:r>
              <a:rPr lang="en-US" kern="0" dirty="0" smtClean="0">
                <a:solidFill>
                  <a:schemeClr val="tx1">
                    <a:lumMod val="75000"/>
                    <a:lumOff val="25000"/>
                  </a:schemeClr>
                </a:solidFill>
                <a:cs typeface="Arial"/>
                <a:sym typeface="Arial"/>
              </a:rPr>
              <a:t>Employment and Training Administration</a:t>
            </a:r>
          </a:p>
          <a:p>
            <a:r>
              <a:rPr lang="en-US" kern="0" dirty="0" smtClean="0">
                <a:solidFill>
                  <a:schemeClr val="tx1">
                    <a:lumMod val="75000"/>
                    <a:lumOff val="25000"/>
                  </a:schemeClr>
                </a:solidFill>
                <a:cs typeface="Arial"/>
                <a:sym typeface="Arial"/>
              </a:rPr>
              <a:t>Region 1</a:t>
            </a:r>
          </a:p>
          <a:p>
            <a:r>
              <a:rPr lang="en-US" kern="0" dirty="0" smtClean="0">
                <a:solidFill>
                  <a:schemeClr val="tx1">
                    <a:lumMod val="75000"/>
                    <a:lumOff val="25000"/>
                  </a:schemeClr>
                </a:solidFill>
                <a:cs typeface="Arial"/>
                <a:sym typeface="Arial"/>
                <a:hlinkClick r:id="rId5"/>
              </a:rPr>
              <a:t>rodriguez.carmen@dol.gov</a:t>
            </a:r>
            <a:endParaRPr lang="en-US" kern="0" dirty="0" smtClean="0">
              <a:solidFill>
                <a:schemeClr val="tx1">
                  <a:lumMod val="75000"/>
                  <a:lumOff val="25000"/>
                </a:schemeClr>
              </a:solidFill>
              <a:cs typeface="Arial"/>
              <a:sym typeface="Arial"/>
            </a:endParaRPr>
          </a:p>
          <a:p>
            <a:endParaRPr lang="en-US" kern="0" dirty="0">
              <a:solidFill>
                <a:schemeClr val="tx1">
                  <a:lumMod val="75000"/>
                  <a:lumOff val="25000"/>
                </a:schemeClr>
              </a:solidFill>
              <a:cs typeface="Arial"/>
              <a:sym typeface="Arial"/>
            </a:endParaRPr>
          </a:p>
          <a:p>
            <a:endParaRPr lang="en-US" kern="0" dirty="0" smtClean="0">
              <a:solidFill>
                <a:schemeClr val="tx1">
                  <a:lumMod val="75000"/>
                  <a:lumOff val="25000"/>
                </a:schemeClr>
              </a:solidFill>
              <a:cs typeface="Arial"/>
              <a:sym typeface="Arial"/>
            </a:endParaRPr>
          </a:p>
          <a:p>
            <a:r>
              <a:rPr lang="en-US" kern="0" dirty="0" smtClean="0">
                <a:solidFill>
                  <a:schemeClr val="tx1">
                    <a:lumMod val="75000"/>
                    <a:lumOff val="25000"/>
                  </a:schemeClr>
                </a:solidFill>
                <a:cs typeface="Arial"/>
                <a:sym typeface="Arial"/>
              </a:rPr>
              <a:t>U.S. Department of Education</a:t>
            </a:r>
          </a:p>
          <a:p>
            <a:r>
              <a:rPr lang="en-US" kern="0" dirty="0" smtClean="0">
                <a:solidFill>
                  <a:schemeClr val="tx1">
                    <a:lumMod val="75000"/>
                    <a:lumOff val="25000"/>
                  </a:schemeClr>
                </a:solidFill>
                <a:cs typeface="Arial"/>
                <a:sym typeface="Arial"/>
              </a:rPr>
              <a:t>Rehabilitation Services Administration</a:t>
            </a:r>
          </a:p>
          <a:p>
            <a:r>
              <a:rPr lang="en-US" kern="0" dirty="0" smtClean="0">
                <a:solidFill>
                  <a:schemeClr val="tx1">
                    <a:lumMod val="75000"/>
                    <a:lumOff val="25000"/>
                  </a:schemeClr>
                </a:solidFill>
                <a:cs typeface="Arial"/>
                <a:sym typeface="Arial"/>
                <a:hlinkClick r:id="rId6"/>
              </a:rPr>
              <a:t>Cassandra.Shoffler@ed.gov</a:t>
            </a:r>
            <a:r>
              <a:rPr lang="en-US" kern="0" dirty="0" smtClean="0">
                <a:solidFill>
                  <a:schemeClr val="tx1">
                    <a:lumMod val="75000"/>
                    <a:lumOff val="25000"/>
                  </a:schemeClr>
                </a:solidFill>
                <a:cs typeface="Arial"/>
                <a:sym typeface="Arial"/>
              </a:rPr>
              <a:t> </a:t>
            </a:r>
          </a:p>
          <a:p>
            <a:endParaRPr lang="en-US" kern="0" dirty="0" smtClean="0">
              <a:solidFill>
                <a:schemeClr val="tx1">
                  <a:lumMod val="75000"/>
                  <a:lumOff val="25000"/>
                </a:schemeClr>
              </a:solidFill>
              <a:cs typeface="Arial"/>
              <a:sym typeface="Arial"/>
            </a:endParaRPr>
          </a:p>
          <a:p>
            <a:endParaRPr lang="en-US" kern="0" dirty="0" smtClean="0">
              <a:solidFill>
                <a:srgbClr val="000000"/>
              </a:solidFill>
              <a:cs typeface="Arial"/>
              <a:sym typeface="Arial"/>
            </a:endParaRPr>
          </a:p>
          <a:p>
            <a:r>
              <a:rPr lang="en-US" dirty="0" smtClean="0"/>
              <a:t>National </a:t>
            </a:r>
            <a:r>
              <a:rPr lang="en-US" dirty="0"/>
              <a:t>Collaborative </a:t>
            </a:r>
            <a:r>
              <a:rPr lang="en-US" dirty="0" smtClean="0"/>
              <a:t>on </a:t>
            </a:r>
            <a:r>
              <a:rPr lang="en-US" dirty="0"/>
              <a:t>Workforce and Disability for Youth</a:t>
            </a:r>
            <a:endParaRPr lang="en-US" kern="0" dirty="0" smtClean="0">
              <a:solidFill>
                <a:srgbClr val="000000"/>
              </a:solidFill>
              <a:cs typeface="Arial"/>
              <a:sym typeface="Arial"/>
            </a:endParaRPr>
          </a:p>
          <a:p>
            <a:r>
              <a:rPr lang="en-US" kern="0" dirty="0" smtClean="0">
                <a:solidFill>
                  <a:srgbClr val="000000"/>
                </a:solidFill>
                <a:cs typeface="Arial"/>
                <a:sym typeface="Arial"/>
              </a:rPr>
              <a:t>Institute for Educational Leadership</a:t>
            </a:r>
          </a:p>
          <a:p>
            <a:r>
              <a:rPr lang="en-US" kern="0" dirty="0" smtClean="0">
                <a:solidFill>
                  <a:srgbClr val="000000"/>
                </a:solidFill>
                <a:cs typeface="Arial"/>
                <a:sym typeface="Arial"/>
                <a:hlinkClick r:id="rId7"/>
              </a:rPr>
              <a:t>larsonm@iel.org</a:t>
            </a:r>
            <a:r>
              <a:rPr lang="en-US" kern="0" dirty="0" smtClean="0">
                <a:solidFill>
                  <a:srgbClr val="000000"/>
                </a:solidFill>
                <a:cs typeface="Arial"/>
                <a:sym typeface="Arial"/>
              </a:rPr>
              <a:t>   </a:t>
            </a:r>
          </a:p>
        </p:txBody>
      </p:sp>
      <p:sp>
        <p:nvSpPr>
          <p:cNvPr id="10" name="Text Placeholder 2"/>
          <p:cNvSpPr txBox="1">
            <a:spLocks/>
          </p:cNvSpPr>
          <p:nvPr/>
        </p:nvSpPr>
        <p:spPr>
          <a:xfrm>
            <a:off x="389420" y="4419600"/>
            <a:ext cx="4876766" cy="761999"/>
          </a:xfrm>
          <a:prstGeom prst="rect">
            <a:avLst/>
          </a:prstGeom>
          <a:noFill/>
          <a:ln>
            <a:noFill/>
          </a:ln>
        </p:spPr>
        <p:txBody>
          <a:bodyPr lIns="91425" tIns="91425" rIns="91425" bIns="91425" anchor="t" anchorCtr="0">
            <a:scene3d>
              <a:camera prst="orthographicFront"/>
              <a:lightRig rig="soft" dir="tl">
                <a:rot lat="0" lon="0" rev="0"/>
              </a:lightRig>
            </a:scene3d>
            <a:sp3d contourW="25400" prstMaterial="matte">
              <a:contourClr>
                <a:schemeClr val="accent2">
                  <a:tint val="20000"/>
                </a:schemeClr>
              </a:contourClr>
            </a:sp3d>
          </a:bodyPr>
          <a:lstStyle>
            <a:defPPr marR="0" algn="l" rtl="0">
              <a:lnSpc>
                <a:spcPct val="100000"/>
              </a:lnSpc>
              <a:spcBef>
                <a:spcPts val="0"/>
              </a:spcBef>
              <a:spcAft>
                <a:spcPts val="0"/>
              </a:spcAft>
            </a:defPPr>
            <a:lvl1pPr marL="342900" marR="0" indent="-200660" algn="l" rtl="0">
              <a:lnSpc>
                <a:spcPct val="100000"/>
              </a:lnSpc>
              <a:spcBef>
                <a:spcPts val="0"/>
              </a:spcBef>
              <a:spcAft>
                <a:spcPts val="600"/>
              </a:spcAft>
              <a:buClr>
                <a:schemeClr val="accent1"/>
              </a:buClr>
              <a:buFont typeface="Symbol" panose="05050102010706020507" pitchFamily="18" charset="2"/>
              <a:buChar char=""/>
              <a:defRPr sz="1400" b="0" i="0" u="none" strike="noStrike" cap="none" baseline="0">
                <a:solidFill>
                  <a:srgbClr val="000000"/>
                </a:solidFill>
                <a:latin typeface="Arial"/>
                <a:ea typeface="Arial"/>
                <a:cs typeface="Arial"/>
                <a:sym typeface="Arial"/>
              </a:defRPr>
            </a:lvl1pPr>
            <a:lvl2pPr marL="742950" marR="0" indent="-158750" algn="l" rtl="0">
              <a:lnSpc>
                <a:spcPct val="100000"/>
              </a:lnSpc>
              <a:spcBef>
                <a:spcPts val="0"/>
              </a:spcBef>
              <a:spcAft>
                <a:spcPts val="600"/>
              </a:spcAft>
              <a:buClr>
                <a:srgbClr val="FF0000"/>
              </a:buClr>
              <a:buFont typeface="Noto Symbol"/>
              <a:buChar char="▪"/>
              <a:defRPr sz="1400" b="0" i="0" u="none" strike="noStrike" cap="none" baseline="0">
                <a:solidFill>
                  <a:srgbClr val="000000"/>
                </a:solidFill>
                <a:latin typeface="Arial"/>
                <a:ea typeface="Arial"/>
                <a:cs typeface="Arial"/>
                <a:sym typeface="Arial"/>
              </a:defRPr>
            </a:lvl2pPr>
            <a:lvl3pPr marL="1143000" marR="0" indent="-116839" algn="l" rtl="0">
              <a:lnSpc>
                <a:spcPct val="100000"/>
              </a:lnSpc>
              <a:spcBef>
                <a:spcPts val="0"/>
              </a:spcBef>
              <a:spcAft>
                <a:spcPts val="600"/>
              </a:spcAft>
              <a:buClr>
                <a:srgbClr val="538CD5"/>
              </a:buClr>
              <a:buFont typeface="Noto Symbol"/>
              <a:buChar char="▪"/>
              <a:defRPr sz="1400" b="0" i="0" u="none" strike="noStrike" cap="none" baseline="0">
                <a:solidFill>
                  <a:srgbClr val="000000"/>
                </a:solidFill>
                <a:latin typeface="Arial"/>
                <a:ea typeface="Arial"/>
                <a:cs typeface="Arial"/>
                <a:sym typeface="Arial"/>
              </a:defRPr>
            </a:lvl3pPr>
            <a:lvl4pPr marL="1600200" marR="0" indent="-107950" algn="l" rtl="0">
              <a:lnSpc>
                <a:spcPct val="100000"/>
              </a:lnSpc>
              <a:spcBef>
                <a:spcPts val="0"/>
              </a:spcBef>
              <a:spcAft>
                <a:spcPts val="600"/>
              </a:spcAft>
              <a:buClr>
                <a:schemeClr val="dk1"/>
              </a:buClr>
              <a:buFont typeface="Arial"/>
              <a:buChar char="–"/>
              <a:defRPr sz="1400" b="0" i="0" u="none" strike="noStrike" cap="none" baseline="0">
                <a:solidFill>
                  <a:srgbClr val="000000"/>
                </a:solidFill>
                <a:latin typeface="Arial"/>
                <a:ea typeface="Arial"/>
                <a:cs typeface="Arial"/>
                <a:sym typeface="Arial"/>
              </a:defRPr>
            </a:lvl4pPr>
            <a:lvl5pPr marL="2057400" marR="0" indent="-133350" algn="l" rtl="0">
              <a:lnSpc>
                <a:spcPct val="100000"/>
              </a:lnSpc>
              <a:spcBef>
                <a:spcPts val="0"/>
              </a:spcBef>
              <a:spcAft>
                <a:spcPts val="600"/>
              </a:spcAft>
              <a:buClr>
                <a:schemeClr val="dk1"/>
              </a:buClr>
              <a:buFont typeface="Arial"/>
              <a:buChar char="»"/>
              <a:defRPr sz="1400" b="0" i="0" u="none" strike="noStrike" cap="none" baseline="0">
                <a:solidFill>
                  <a:srgbClr val="000000"/>
                </a:solidFill>
                <a:latin typeface="Arial"/>
                <a:ea typeface="Arial"/>
                <a:cs typeface="Arial"/>
                <a:sym typeface="Arial"/>
              </a:defRPr>
            </a:lvl5pPr>
            <a:lvl6pPr marL="25146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6pPr>
            <a:lvl7pPr marL="29718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7pPr>
            <a:lvl8pPr marL="34290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8pPr>
            <a:lvl9pPr marL="38862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9pPr>
          </a:lstStyle>
          <a:p>
            <a:pPr marL="142240" indent="0">
              <a:buClr>
                <a:srgbClr val="4F81BD"/>
              </a:buClr>
              <a:buFont typeface="Symbol" panose="05050102010706020507" pitchFamily="18" charset="2"/>
              <a:buNone/>
            </a:pPr>
            <a:r>
              <a:rPr lang="en-US" sz="2800" b="1" kern="0" spc="50" dirty="0" smtClean="0">
                <a:ln w="11430"/>
                <a:gradFill>
                  <a:gsLst>
                    <a:gs pos="25000">
                      <a:srgbClr val="3371BB"/>
                    </a:gs>
                    <a:gs pos="100000">
                      <a:srgbClr val="1F497D">
                        <a:lumMod val="75000"/>
                      </a:srgbClr>
                    </a:gs>
                  </a:gsLst>
                  <a:lin ang="5400000"/>
                </a:gradFill>
                <a:effectLst>
                  <a:outerShdw blurRad="76200" dist="50800" dir="5400000" algn="tl" rotWithShape="0">
                    <a:srgbClr val="000000">
                      <a:alpha val="15000"/>
                    </a:srgbClr>
                  </a:outerShdw>
                </a:effectLst>
              </a:rPr>
              <a:t>Mindy Larson</a:t>
            </a:r>
            <a:endParaRPr lang="en-US" sz="2800" b="1" kern="0" spc="50" dirty="0">
              <a:ln w="11430"/>
              <a:gradFill>
                <a:gsLst>
                  <a:gs pos="25000">
                    <a:srgbClr val="3371BB"/>
                  </a:gs>
                  <a:gs pos="100000">
                    <a:srgbClr val="1F497D">
                      <a:lumMod val="75000"/>
                    </a:srgbClr>
                  </a:gs>
                </a:gsLst>
                <a:lin ang="5400000"/>
              </a:gradFill>
              <a:effectLst>
                <a:outerShdw blurRad="76200" dist="50800" dir="5400000" algn="tl" rotWithShape="0">
                  <a:srgbClr val="000000">
                    <a:alpha val="15000"/>
                  </a:srgbClr>
                </a:outerShdw>
              </a:effectLst>
            </a:endParaRPr>
          </a:p>
        </p:txBody>
      </p:sp>
      <p:sp>
        <p:nvSpPr>
          <p:cNvPr id="11" name="Shape 21"/>
          <p:cNvSpPr/>
          <p:nvPr>
            <p:custDataLst>
              <p:tags r:id="rId2"/>
            </p:custDataLst>
          </p:nvPr>
        </p:nvSpPr>
        <p:spPr>
          <a:xfrm>
            <a:off x="0" y="4419600"/>
            <a:ext cx="9144000" cy="75238"/>
          </a:xfrm>
          <a:prstGeom prst="rect">
            <a:avLst/>
          </a:prstGeom>
          <a:gradFill flip="none" rotWithShape="1">
            <a:gsLst>
              <a:gs pos="0">
                <a:srgbClr val="AECCF1"/>
              </a:gs>
              <a:gs pos="50000">
                <a:srgbClr val="CEE0F6"/>
              </a:gs>
              <a:gs pos="100000">
                <a:srgbClr val="E7F1FA"/>
              </a:gs>
            </a:gsLst>
            <a:lin ang="16200000" scaled="1"/>
            <a:tileRect/>
          </a:gradFill>
          <a:ln>
            <a:noFill/>
          </a:ln>
        </p:spPr>
        <p:txBody>
          <a:bodyPr lIns="91425" tIns="45700" rIns="91425" bIns="45700" anchor="ctr" anchorCtr="0">
            <a:noAutofit/>
          </a:bodyPr>
          <a:lstStyle/>
          <a:p>
            <a:pPr algn="ctr"/>
            <a:endParaRPr kern="0" dirty="0">
              <a:solidFill>
                <a:srgbClr val="FFFFFF"/>
              </a:solidFill>
              <a:latin typeface="Calibri"/>
              <a:ea typeface="Calibri"/>
              <a:cs typeface="Calibri"/>
              <a:sym typeface="Calibri"/>
            </a:endParaRPr>
          </a:p>
        </p:txBody>
      </p:sp>
      <p:pic>
        <p:nvPicPr>
          <p:cNvPr id="1026" name="Picture 2" descr="Headshot: Mindy Lars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20831" y="4741458"/>
            <a:ext cx="1061169" cy="112123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s://scontent.xx.fbcdn.net/hphotos-xfp1/v/l/t1.0-9/10250096_10152717585534145_3716899983604113884_n.jpg?oh=b0fdc9bfe7462ce2482ed336f4a1ab4d&amp;oe=5623C975"/>
          <p:cNvPicPr/>
          <p:nvPr/>
        </p:nvPicPr>
        <p:blipFill rotWithShape="1">
          <a:blip r:embed="rId9" cstate="print">
            <a:extLst>
              <a:ext uri="{28A0092B-C50C-407E-A947-70E740481C1C}">
                <a14:useLocalDpi xmlns:a14="http://schemas.microsoft.com/office/drawing/2010/main" val="0"/>
              </a:ext>
            </a:extLst>
          </a:blip>
          <a:srcRect l="21693" r="41594" b="18590"/>
          <a:stretch/>
        </p:blipFill>
        <p:spPr bwMode="auto">
          <a:xfrm>
            <a:off x="7309459" y="1380013"/>
            <a:ext cx="1072541" cy="1249335"/>
          </a:xfrm>
          <a:prstGeom prst="rect">
            <a:avLst/>
          </a:prstGeom>
          <a:noFill/>
          <a:ln>
            <a:noFill/>
          </a:ln>
          <a:extLst>
            <a:ext uri="{53640926-AAD7-44D8-BBD7-CCE9431645EC}">
              <a14:shadowObscured xmlns:a14="http://schemas.microsoft.com/office/drawing/2010/main"/>
            </a:ext>
          </a:extLst>
        </p:spPr>
      </p:pic>
      <p:sp>
        <p:nvSpPr>
          <p:cNvPr id="12" name="Text Placeholder 2"/>
          <p:cNvSpPr txBox="1">
            <a:spLocks/>
          </p:cNvSpPr>
          <p:nvPr/>
        </p:nvSpPr>
        <p:spPr>
          <a:xfrm>
            <a:off x="389420" y="3048000"/>
            <a:ext cx="4876766" cy="761999"/>
          </a:xfrm>
          <a:prstGeom prst="rect">
            <a:avLst/>
          </a:prstGeom>
          <a:noFill/>
          <a:ln>
            <a:noFill/>
          </a:ln>
        </p:spPr>
        <p:txBody>
          <a:bodyPr lIns="91425" tIns="91425" rIns="91425" bIns="91425" anchor="t" anchorCtr="0">
            <a:scene3d>
              <a:camera prst="orthographicFront"/>
              <a:lightRig rig="soft" dir="tl">
                <a:rot lat="0" lon="0" rev="0"/>
              </a:lightRig>
            </a:scene3d>
            <a:sp3d contourW="25400" prstMaterial="matte">
              <a:contourClr>
                <a:schemeClr val="accent2">
                  <a:tint val="20000"/>
                </a:schemeClr>
              </a:contourClr>
            </a:sp3d>
          </a:bodyPr>
          <a:lstStyle>
            <a:defPPr marR="0" algn="l" rtl="0">
              <a:lnSpc>
                <a:spcPct val="100000"/>
              </a:lnSpc>
              <a:spcBef>
                <a:spcPts val="0"/>
              </a:spcBef>
              <a:spcAft>
                <a:spcPts val="0"/>
              </a:spcAft>
            </a:defPPr>
            <a:lvl1pPr marL="342900" marR="0" indent="-200660" algn="l" rtl="0">
              <a:lnSpc>
                <a:spcPct val="100000"/>
              </a:lnSpc>
              <a:spcBef>
                <a:spcPts val="0"/>
              </a:spcBef>
              <a:spcAft>
                <a:spcPts val="600"/>
              </a:spcAft>
              <a:buClr>
                <a:schemeClr val="accent1"/>
              </a:buClr>
              <a:buFont typeface="Symbol" panose="05050102010706020507" pitchFamily="18" charset="2"/>
              <a:buChar char=""/>
              <a:defRPr sz="1400" b="0" i="0" u="none" strike="noStrike" cap="none" baseline="0">
                <a:solidFill>
                  <a:srgbClr val="000000"/>
                </a:solidFill>
                <a:latin typeface="Arial"/>
                <a:ea typeface="Arial"/>
                <a:cs typeface="Arial"/>
                <a:sym typeface="Arial"/>
              </a:defRPr>
            </a:lvl1pPr>
            <a:lvl2pPr marL="742950" marR="0" indent="-158750" algn="l" rtl="0">
              <a:lnSpc>
                <a:spcPct val="100000"/>
              </a:lnSpc>
              <a:spcBef>
                <a:spcPts val="0"/>
              </a:spcBef>
              <a:spcAft>
                <a:spcPts val="600"/>
              </a:spcAft>
              <a:buClr>
                <a:srgbClr val="FF0000"/>
              </a:buClr>
              <a:buFont typeface="Noto Symbol"/>
              <a:buChar char="▪"/>
              <a:defRPr sz="1400" b="0" i="0" u="none" strike="noStrike" cap="none" baseline="0">
                <a:solidFill>
                  <a:srgbClr val="000000"/>
                </a:solidFill>
                <a:latin typeface="Arial"/>
                <a:ea typeface="Arial"/>
                <a:cs typeface="Arial"/>
                <a:sym typeface="Arial"/>
              </a:defRPr>
            </a:lvl2pPr>
            <a:lvl3pPr marL="1143000" marR="0" indent="-116839" algn="l" rtl="0">
              <a:lnSpc>
                <a:spcPct val="100000"/>
              </a:lnSpc>
              <a:spcBef>
                <a:spcPts val="0"/>
              </a:spcBef>
              <a:spcAft>
                <a:spcPts val="600"/>
              </a:spcAft>
              <a:buClr>
                <a:srgbClr val="538CD5"/>
              </a:buClr>
              <a:buFont typeface="Noto Symbol"/>
              <a:buChar char="▪"/>
              <a:defRPr sz="1400" b="0" i="0" u="none" strike="noStrike" cap="none" baseline="0">
                <a:solidFill>
                  <a:srgbClr val="000000"/>
                </a:solidFill>
                <a:latin typeface="Arial"/>
                <a:ea typeface="Arial"/>
                <a:cs typeface="Arial"/>
                <a:sym typeface="Arial"/>
              </a:defRPr>
            </a:lvl3pPr>
            <a:lvl4pPr marL="1600200" marR="0" indent="-107950" algn="l" rtl="0">
              <a:lnSpc>
                <a:spcPct val="100000"/>
              </a:lnSpc>
              <a:spcBef>
                <a:spcPts val="0"/>
              </a:spcBef>
              <a:spcAft>
                <a:spcPts val="600"/>
              </a:spcAft>
              <a:buClr>
                <a:schemeClr val="dk1"/>
              </a:buClr>
              <a:buFont typeface="Arial"/>
              <a:buChar char="–"/>
              <a:defRPr sz="1400" b="0" i="0" u="none" strike="noStrike" cap="none" baseline="0">
                <a:solidFill>
                  <a:srgbClr val="000000"/>
                </a:solidFill>
                <a:latin typeface="Arial"/>
                <a:ea typeface="Arial"/>
                <a:cs typeface="Arial"/>
                <a:sym typeface="Arial"/>
              </a:defRPr>
            </a:lvl4pPr>
            <a:lvl5pPr marL="2057400" marR="0" indent="-133350" algn="l" rtl="0">
              <a:lnSpc>
                <a:spcPct val="100000"/>
              </a:lnSpc>
              <a:spcBef>
                <a:spcPts val="0"/>
              </a:spcBef>
              <a:spcAft>
                <a:spcPts val="600"/>
              </a:spcAft>
              <a:buClr>
                <a:schemeClr val="dk1"/>
              </a:buClr>
              <a:buFont typeface="Arial"/>
              <a:buChar char="»"/>
              <a:defRPr sz="1400" b="0" i="0" u="none" strike="noStrike" cap="none" baseline="0">
                <a:solidFill>
                  <a:srgbClr val="000000"/>
                </a:solidFill>
                <a:latin typeface="Arial"/>
                <a:ea typeface="Arial"/>
                <a:cs typeface="Arial"/>
                <a:sym typeface="Arial"/>
              </a:defRPr>
            </a:lvl5pPr>
            <a:lvl6pPr marL="25146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6pPr>
            <a:lvl7pPr marL="29718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7pPr>
            <a:lvl8pPr marL="34290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8pPr>
            <a:lvl9pPr marL="38862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9pPr>
          </a:lstStyle>
          <a:p>
            <a:pPr marL="142240" indent="0">
              <a:buClr>
                <a:srgbClr val="4F81BD"/>
              </a:buClr>
              <a:buFont typeface="Symbol" panose="05050102010706020507" pitchFamily="18" charset="2"/>
              <a:buNone/>
            </a:pPr>
            <a:r>
              <a:rPr lang="en-US" sz="2800" b="1" kern="0" spc="50" dirty="0" smtClean="0">
                <a:ln w="11430"/>
                <a:gradFill>
                  <a:gsLst>
                    <a:gs pos="25000">
                      <a:srgbClr val="3371BB"/>
                    </a:gs>
                    <a:gs pos="100000">
                      <a:srgbClr val="1F497D">
                        <a:lumMod val="75000"/>
                      </a:srgbClr>
                    </a:gs>
                  </a:gsLst>
                  <a:lin ang="5400000"/>
                </a:gradFill>
                <a:effectLst>
                  <a:outerShdw blurRad="76200" dist="50800" dir="5400000" algn="tl" rotWithShape="0">
                    <a:srgbClr val="000000">
                      <a:alpha val="15000"/>
                    </a:srgbClr>
                  </a:outerShdw>
                </a:effectLst>
              </a:rPr>
              <a:t>Cassandra Shoffler</a:t>
            </a:r>
            <a:endParaRPr lang="en-US" sz="2800" b="1" kern="0" spc="50" dirty="0">
              <a:ln w="11430"/>
              <a:gradFill>
                <a:gsLst>
                  <a:gs pos="25000">
                    <a:srgbClr val="3371BB"/>
                  </a:gs>
                  <a:gs pos="100000">
                    <a:srgbClr val="1F497D">
                      <a:lumMod val="75000"/>
                    </a:srgbClr>
                  </a:gs>
                </a:gsLst>
                <a:lin ang="5400000"/>
              </a:gradFill>
              <a:effectLst>
                <a:outerShdw blurRad="76200" dist="50800" dir="5400000" algn="tl" rotWithShape="0">
                  <a:srgbClr val="000000">
                    <a:alpha val="15000"/>
                  </a:srgbClr>
                </a:outerShdw>
              </a:effectLst>
            </a:endParaRPr>
          </a:p>
        </p:txBody>
      </p:sp>
      <p:pic>
        <p:nvPicPr>
          <p:cNvPr id="3"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09459" y="3000994"/>
            <a:ext cx="1236756" cy="1285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97091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mm44\AppData\Local\Microsoft\Windows\Temporary Internet Files\Content.Outlook\IZONB9MX\photo 1 (2).JPG"/>
          <p:cNvPicPr>
            <a:picLocks noChangeAspect="1" noChangeArrowheads="1"/>
          </p:cNvPicPr>
          <p:nvPr/>
        </p:nvPicPr>
        <p:blipFill>
          <a:blip r:embed="rId3" cstate="print"/>
          <a:srcRect/>
          <a:stretch>
            <a:fillRect/>
          </a:stretch>
        </p:blipFill>
        <p:spPr bwMode="auto">
          <a:xfrm>
            <a:off x="348342" y="892739"/>
            <a:ext cx="2861255" cy="2338723"/>
          </a:xfrm>
          <a:prstGeom prst="rect">
            <a:avLst/>
          </a:prstGeom>
          <a:noFill/>
        </p:spPr>
      </p:pic>
      <p:pic>
        <p:nvPicPr>
          <p:cNvPr id="59394" name="Picture 2"/>
          <p:cNvPicPr>
            <a:picLocks noChangeAspect="1" noChangeArrowheads="1"/>
          </p:cNvPicPr>
          <p:nvPr/>
        </p:nvPicPr>
        <p:blipFill>
          <a:blip r:embed="rId4" cstate="print"/>
          <a:srcRect/>
          <a:stretch>
            <a:fillRect/>
          </a:stretch>
        </p:blipFill>
        <p:spPr bwMode="auto">
          <a:xfrm>
            <a:off x="6023429" y="1103087"/>
            <a:ext cx="2873828" cy="1840778"/>
          </a:xfrm>
          <a:prstGeom prst="rect">
            <a:avLst/>
          </a:prstGeom>
          <a:noFill/>
          <a:ln w="9525">
            <a:noFill/>
            <a:miter lim="800000"/>
            <a:headEnd/>
            <a:tailEnd/>
          </a:ln>
        </p:spPr>
      </p:pic>
      <p:sp>
        <p:nvSpPr>
          <p:cNvPr id="7" name="Title 1"/>
          <p:cNvSpPr txBox="1">
            <a:spLocks/>
          </p:cNvSpPr>
          <p:nvPr/>
        </p:nvSpPr>
        <p:spPr bwMode="gray">
          <a:xfrm>
            <a:off x="0" y="0"/>
            <a:ext cx="9144000" cy="769254"/>
          </a:xfrm>
          <a:prstGeom prst="rect">
            <a:avLst/>
          </a:prstGeom>
          <a:solidFill>
            <a:srgbClr val="008BB0"/>
          </a:solidFill>
        </p:spPr>
        <p:txBody>
          <a:bodyPr anchor="ctr"/>
          <a:lstStyle/>
          <a:p>
            <a:pPr algn="ctr" eaLnBrk="0" fontAlgn="base" hangingPunct="0">
              <a:spcBef>
                <a:spcPct val="0"/>
              </a:spcBef>
              <a:spcAft>
                <a:spcPct val="0"/>
              </a:spcAft>
              <a:defRPr/>
            </a:pPr>
            <a:r>
              <a:rPr lang="en-US" sz="2800" kern="0" dirty="0" smtClean="0">
                <a:solidFill>
                  <a:srgbClr val="FFFFFF"/>
                </a:solidFill>
              </a:rPr>
              <a:t>Youth Transition</a:t>
            </a:r>
            <a:endParaRPr lang="en-US" sz="2800" kern="0" dirty="0">
              <a:solidFill>
                <a:srgbClr val="FFFFFF"/>
              </a:solidFill>
            </a:endParaRPr>
          </a:p>
        </p:txBody>
      </p:sp>
      <p:sp>
        <p:nvSpPr>
          <p:cNvPr id="10" name="TextBox 9"/>
          <p:cNvSpPr txBox="1"/>
          <p:nvPr/>
        </p:nvSpPr>
        <p:spPr>
          <a:xfrm>
            <a:off x="333828" y="4049488"/>
            <a:ext cx="8403771" cy="1754326"/>
          </a:xfrm>
          <a:prstGeom prst="rect">
            <a:avLst/>
          </a:prstGeom>
          <a:noFill/>
        </p:spPr>
        <p:txBody>
          <a:bodyPr wrap="square" rtlCol="0">
            <a:spAutoFit/>
          </a:bodyPr>
          <a:lstStyle/>
          <a:p>
            <a:pPr fontAlgn="base">
              <a:spcBef>
                <a:spcPct val="50000"/>
              </a:spcBef>
              <a:spcAft>
                <a:spcPct val="0"/>
              </a:spcAft>
              <a:buClr>
                <a:srgbClr val="008BB0"/>
              </a:buClr>
              <a:buFont typeface="Wingdings" pitchFamily="2" charset="2"/>
              <a:buChar char="§"/>
            </a:pPr>
            <a:r>
              <a:rPr lang="en-US" dirty="0" smtClean="0">
                <a:solidFill>
                  <a:srgbClr val="000000"/>
                </a:solidFill>
              </a:rPr>
              <a:t> Project SEARCH provides real-life work experience to help youth with significant disabilities make successful transitions from school to adult life</a:t>
            </a:r>
          </a:p>
          <a:p>
            <a:pPr fontAlgn="base">
              <a:spcBef>
                <a:spcPct val="50000"/>
              </a:spcBef>
              <a:spcAft>
                <a:spcPct val="0"/>
              </a:spcAft>
              <a:buClr>
                <a:srgbClr val="008BB0"/>
              </a:buClr>
              <a:buFont typeface="Wingdings" pitchFamily="2" charset="2"/>
              <a:buChar char="§"/>
            </a:pPr>
            <a:r>
              <a:rPr lang="en-US" dirty="0" smtClean="0">
                <a:solidFill>
                  <a:srgbClr val="000000"/>
                </a:solidFill>
              </a:rPr>
              <a:t>Partners for Youth with Disabilities provides mentors for youth ranging from ages 6-18</a:t>
            </a:r>
          </a:p>
          <a:p>
            <a:pPr fontAlgn="base">
              <a:spcBef>
                <a:spcPct val="50000"/>
              </a:spcBef>
              <a:spcAft>
                <a:spcPct val="0"/>
              </a:spcAft>
              <a:buClr>
                <a:srgbClr val="008BB0"/>
              </a:buClr>
              <a:buFont typeface="Wingdings" pitchFamily="2" charset="2"/>
              <a:buChar char="§"/>
            </a:pPr>
            <a:r>
              <a:rPr lang="en-US" dirty="0" smtClean="0">
                <a:solidFill>
                  <a:srgbClr val="000000"/>
                </a:solidFill>
              </a:rPr>
              <a:t>Partnerships with Mass Commission for the Blind, Perkins School for the Blind and Community Work Services</a:t>
            </a:r>
            <a:endParaRPr lang="en-US" dirty="0">
              <a:solidFill>
                <a:srgbClr val="000000"/>
              </a:solidFill>
            </a:endParaRPr>
          </a:p>
        </p:txBody>
      </p:sp>
      <p:pic>
        <p:nvPicPr>
          <p:cNvPr id="5122" name="Picture 2" descr="Project Search">
            <a:hlinkClick r:id="rId5" tooltip="Project Search Main Page"/>
          </p:cNvPr>
          <p:cNvPicPr>
            <a:picLocks noChangeAspect="1" noChangeArrowheads="1"/>
          </p:cNvPicPr>
          <p:nvPr/>
        </p:nvPicPr>
        <p:blipFill>
          <a:blip r:embed="rId6" cstate="print"/>
          <a:srcRect/>
          <a:stretch>
            <a:fillRect/>
          </a:stretch>
        </p:blipFill>
        <p:spPr bwMode="auto">
          <a:xfrm>
            <a:off x="3646490" y="1122362"/>
            <a:ext cx="1962150" cy="1057276"/>
          </a:xfrm>
          <a:prstGeom prst="rect">
            <a:avLst/>
          </a:prstGeom>
          <a:noFill/>
        </p:spPr>
      </p:pic>
      <p:pic>
        <p:nvPicPr>
          <p:cNvPr id="5124" name="Picture 4" descr="Partners for Youth with Disabilities"/>
          <p:cNvPicPr>
            <a:picLocks noChangeAspect="1" noChangeArrowheads="1"/>
          </p:cNvPicPr>
          <p:nvPr/>
        </p:nvPicPr>
        <p:blipFill>
          <a:blip r:embed="rId7" cstate="print"/>
          <a:srcRect/>
          <a:stretch>
            <a:fillRect/>
          </a:stretch>
        </p:blipFill>
        <p:spPr bwMode="auto">
          <a:xfrm>
            <a:off x="3846285" y="2268537"/>
            <a:ext cx="1787978" cy="1787979"/>
          </a:xfrm>
          <a:prstGeom prst="rect">
            <a:avLst/>
          </a:prstGeom>
          <a:noFill/>
        </p:spPr>
      </p:pic>
    </p:spTree>
    <p:extLst>
      <p:ext uri="{BB962C8B-B14F-4D97-AF65-F5344CB8AC3E}">
        <p14:creationId xmlns:p14="http://schemas.microsoft.com/office/powerpoint/2010/main" val="20544574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2"/>
          <p:cNvSpPr>
            <a:spLocks noChangeShapeType="1"/>
          </p:cNvSpPr>
          <p:nvPr/>
        </p:nvSpPr>
        <p:spPr bwMode="auto">
          <a:xfrm flipH="1">
            <a:off x="6553200" y="3352800"/>
            <a:ext cx="0" cy="1143000"/>
          </a:xfrm>
          <a:prstGeom prst="line">
            <a:avLst/>
          </a:prstGeom>
          <a:noFill/>
          <a:ln w="9525">
            <a:solidFill>
              <a:srgbClr val="008BB0"/>
            </a:solidFill>
            <a:round/>
            <a:headEnd type="triangle" w="med" len="med"/>
            <a:tailEnd/>
          </a:ln>
        </p:spPr>
        <p:txBody>
          <a:bodyPr/>
          <a:lstStyle/>
          <a:p>
            <a:pPr fontAlgn="base">
              <a:spcBef>
                <a:spcPct val="50000"/>
              </a:spcBef>
              <a:spcAft>
                <a:spcPct val="0"/>
              </a:spcAft>
            </a:pPr>
            <a:endParaRPr lang="en-US" sz="1600" b="1">
              <a:solidFill>
                <a:srgbClr val="000000"/>
              </a:solidFill>
              <a:latin typeface="Arial" charset="0"/>
            </a:endParaRPr>
          </a:p>
        </p:txBody>
      </p:sp>
      <p:sp>
        <p:nvSpPr>
          <p:cNvPr id="5" name="Line 43"/>
          <p:cNvSpPr>
            <a:spLocks noChangeShapeType="1"/>
          </p:cNvSpPr>
          <p:nvPr/>
        </p:nvSpPr>
        <p:spPr bwMode="auto">
          <a:xfrm>
            <a:off x="7239000" y="3352800"/>
            <a:ext cx="0" cy="1143000"/>
          </a:xfrm>
          <a:prstGeom prst="line">
            <a:avLst/>
          </a:prstGeom>
          <a:noFill/>
          <a:ln w="9525">
            <a:solidFill>
              <a:srgbClr val="008BB0"/>
            </a:solidFill>
            <a:round/>
            <a:headEnd type="triangle" w="med" len="med"/>
            <a:tailEnd/>
          </a:ln>
        </p:spPr>
        <p:txBody>
          <a:bodyPr/>
          <a:lstStyle/>
          <a:p>
            <a:pPr fontAlgn="base">
              <a:spcBef>
                <a:spcPct val="50000"/>
              </a:spcBef>
              <a:spcAft>
                <a:spcPct val="0"/>
              </a:spcAft>
            </a:pPr>
            <a:endParaRPr lang="en-US" sz="1600" b="1">
              <a:solidFill>
                <a:srgbClr val="000000"/>
              </a:solidFill>
              <a:latin typeface="Arial" charset="0"/>
            </a:endParaRPr>
          </a:p>
        </p:txBody>
      </p:sp>
      <p:sp>
        <p:nvSpPr>
          <p:cNvPr id="7" name="AutoShape 8"/>
          <p:cNvSpPr>
            <a:spLocks noChangeArrowheads="1"/>
          </p:cNvSpPr>
          <p:nvPr/>
        </p:nvSpPr>
        <p:spPr bwMode="auto">
          <a:xfrm>
            <a:off x="685800" y="2209800"/>
            <a:ext cx="2133600" cy="1066800"/>
          </a:xfrm>
          <a:prstGeom prst="bevel">
            <a:avLst>
              <a:gd name="adj" fmla="val 12500"/>
            </a:avLst>
          </a:prstGeom>
          <a:solidFill>
            <a:srgbClr val="008AAF"/>
          </a:solidFill>
          <a:ln w="9525">
            <a:noFill/>
            <a:miter lim="800000"/>
            <a:headEnd/>
            <a:tailEnd/>
          </a:ln>
        </p:spPr>
        <p:txBody>
          <a:bodyPr wrap="none" anchor="ctr"/>
          <a:lstStyle/>
          <a:p>
            <a:pPr algn="ctr" eaLnBrk="0" fontAlgn="base" hangingPunct="0">
              <a:spcAft>
                <a:spcPct val="0"/>
              </a:spcAft>
            </a:pPr>
            <a:endParaRPr lang="en-US" sz="1200" b="1" dirty="0">
              <a:solidFill>
                <a:srgbClr val="FFFFFF"/>
              </a:solidFill>
              <a:latin typeface="Arial" pitchFamily="34" charset="0"/>
              <a:cs typeface="Arial" pitchFamily="34" charset="0"/>
            </a:endParaRPr>
          </a:p>
          <a:p>
            <a:pPr algn="ctr" eaLnBrk="0" fontAlgn="base" hangingPunct="0">
              <a:spcAft>
                <a:spcPct val="0"/>
              </a:spcAft>
            </a:pPr>
            <a:r>
              <a:rPr lang="en-US" sz="1200" b="1" dirty="0">
                <a:solidFill>
                  <a:srgbClr val="FFFFFF"/>
                </a:solidFill>
                <a:latin typeface="Arial" pitchFamily="34" charset="0"/>
                <a:cs typeface="Arial" pitchFamily="34" charset="0"/>
              </a:rPr>
              <a:t>State of Mass</a:t>
            </a:r>
          </a:p>
          <a:p>
            <a:pPr algn="ctr" fontAlgn="base">
              <a:spcAft>
                <a:spcPct val="0"/>
              </a:spcAft>
            </a:pPr>
            <a:r>
              <a:rPr lang="en-US" sz="1200" b="1" dirty="0">
                <a:solidFill>
                  <a:srgbClr val="FFFFFF"/>
                </a:solidFill>
                <a:latin typeface="Arial" pitchFamily="34" charset="0"/>
                <a:cs typeface="Arial" pitchFamily="34" charset="0"/>
              </a:rPr>
              <a:t> EOHHS</a:t>
            </a:r>
          </a:p>
          <a:p>
            <a:pPr algn="ctr" fontAlgn="base">
              <a:spcAft>
                <a:spcPct val="0"/>
              </a:spcAft>
            </a:pPr>
            <a:r>
              <a:rPr lang="en-US" sz="1200" b="1" dirty="0">
                <a:solidFill>
                  <a:srgbClr val="FFFFFF"/>
                </a:solidFill>
                <a:latin typeface="Arial" pitchFamily="34" charset="0"/>
                <a:cs typeface="Arial" pitchFamily="34" charset="0"/>
              </a:rPr>
              <a:t>  MRC</a:t>
            </a:r>
          </a:p>
          <a:p>
            <a:pPr algn="ctr" fontAlgn="base">
              <a:spcAft>
                <a:spcPct val="0"/>
              </a:spcAft>
            </a:pPr>
            <a:endParaRPr lang="en-US" sz="1200" b="1" dirty="0">
              <a:solidFill>
                <a:srgbClr val="FFFFFF"/>
              </a:solidFill>
              <a:latin typeface="Arial" pitchFamily="34" charset="0"/>
              <a:cs typeface="Arial" pitchFamily="34" charset="0"/>
            </a:endParaRPr>
          </a:p>
        </p:txBody>
      </p:sp>
      <p:sp>
        <p:nvSpPr>
          <p:cNvPr id="8" name="AutoShape 11"/>
          <p:cNvSpPr>
            <a:spLocks noChangeArrowheads="1"/>
          </p:cNvSpPr>
          <p:nvPr/>
        </p:nvSpPr>
        <p:spPr bwMode="auto">
          <a:xfrm>
            <a:off x="3733800" y="2209800"/>
            <a:ext cx="1676400" cy="1066800"/>
          </a:xfrm>
          <a:prstGeom prst="bevel">
            <a:avLst>
              <a:gd name="adj" fmla="val 12500"/>
            </a:avLst>
          </a:prstGeom>
          <a:solidFill>
            <a:srgbClr val="6B60B0"/>
          </a:solidFill>
          <a:ln w="9525">
            <a:noFill/>
            <a:miter lim="800000"/>
            <a:headEnd/>
            <a:tailEnd/>
          </a:ln>
        </p:spPr>
        <p:txBody>
          <a:bodyPr wrap="none" anchor="ctr"/>
          <a:lstStyle/>
          <a:p>
            <a:pPr algn="ctr" eaLnBrk="0" fontAlgn="base" hangingPunct="0">
              <a:spcAft>
                <a:spcPct val="0"/>
              </a:spcAft>
            </a:pPr>
            <a:r>
              <a:rPr lang="en-US" sz="1200" b="1" dirty="0">
                <a:solidFill>
                  <a:srgbClr val="FFFFFF"/>
                </a:solidFill>
                <a:latin typeface="Arial" pitchFamily="34" charset="0"/>
                <a:cs typeface="Arial" pitchFamily="34" charset="0"/>
              </a:rPr>
              <a:t>Coordinating Body</a:t>
            </a:r>
          </a:p>
          <a:p>
            <a:pPr algn="ctr" eaLnBrk="0" fontAlgn="base" hangingPunct="0">
              <a:spcAft>
                <a:spcPct val="0"/>
              </a:spcAft>
            </a:pPr>
            <a:r>
              <a:rPr lang="en-US" sz="1200" b="1" dirty="0">
                <a:solidFill>
                  <a:srgbClr val="FFFFFF"/>
                </a:solidFill>
                <a:latin typeface="Arial" pitchFamily="34" charset="0"/>
                <a:cs typeface="Arial" pitchFamily="34" charset="0"/>
              </a:rPr>
              <a:t>Leads</a:t>
            </a:r>
          </a:p>
          <a:p>
            <a:pPr algn="ctr" eaLnBrk="0" fontAlgn="base" hangingPunct="0">
              <a:spcAft>
                <a:spcPct val="0"/>
              </a:spcAft>
            </a:pPr>
            <a:r>
              <a:rPr lang="en-US" sz="1200" b="1" dirty="0">
                <a:solidFill>
                  <a:srgbClr val="FFFFFF"/>
                </a:solidFill>
                <a:latin typeface="Arial" pitchFamily="34" charset="0"/>
                <a:cs typeface="Arial" pitchFamily="34" charset="0"/>
              </a:rPr>
              <a:t>Task Force</a:t>
            </a:r>
          </a:p>
        </p:txBody>
      </p:sp>
      <p:sp>
        <p:nvSpPr>
          <p:cNvPr id="9" name="AutoShape 15"/>
          <p:cNvSpPr>
            <a:spLocks noChangeArrowheads="1"/>
          </p:cNvSpPr>
          <p:nvPr/>
        </p:nvSpPr>
        <p:spPr bwMode="auto">
          <a:xfrm>
            <a:off x="2514600" y="4495800"/>
            <a:ext cx="1828800" cy="1295400"/>
          </a:xfrm>
          <a:prstGeom prst="bevel">
            <a:avLst>
              <a:gd name="adj" fmla="val 12500"/>
            </a:avLst>
          </a:prstGeom>
          <a:solidFill>
            <a:srgbClr val="008BB0"/>
          </a:solidFill>
          <a:ln w="9525">
            <a:noFill/>
            <a:miter lim="800000"/>
            <a:headEnd/>
            <a:tailEnd/>
          </a:ln>
        </p:spPr>
        <p:txBody>
          <a:bodyPr wrap="none" anchor="ctr"/>
          <a:lstStyle/>
          <a:p>
            <a:pPr algn="ctr" eaLnBrk="0" fontAlgn="base" hangingPunct="0">
              <a:spcAft>
                <a:spcPct val="0"/>
              </a:spcAft>
            </a:pPr>
            <a:r>
              <a:rPr lang="en-US" sz="1200" b="1" dirty="0">
                <a:solidFill>
                  <a:srgbClr val="FFFFFF"/>
                </a:solidFill>
                <a:latin typeface="Arial" pitchFamily="34" charset="0"/>
                <a:cs typeface="Arial" pitchFamily="34" charset="0"/>
              </a:rPr>
              <a:t>VR Staff</a:t>
            </a:r>
          </a:p>
          <a:p>
            <a:pPr algn="ctr" eaLnBrk="0" fontAlgn="base" hangingPunct="0">
              <a:spcAft>
                <a:spcPct val="0"/>
              </a:spcAft>
            </a:pPr>
            <a:r>
              <a:rPr lang="en-US" sz="1200" b="1" dirty="0">
                <a:solidFill>
                  <a:srgbClr val="FFFFFF"/>
                </a:solidFill>
                <a:latin typeface="Arial" pitchFamily="34" charset="0"/>
                <a:cs typeface="Arial" pitchFamily="34" charset="0"/>
              </a:rPr>
              <a:t>Counselor</a:t>
            </a:r>
          </a:p>
          <a:p>
            <a:pPr algn="ctr" eaLnBrk="0" fontAlgn="base" hangingPunct="0">
              <a:spcAft>
                <a:spcPct val="0"/>
              </a:spcAft>
            </a:pPr>
            <a:r>
              <a:rPr lang="en-US" sz="1200" b="1" dirty="0" smtClean="0">
                <a:solidFill>
                  <a:srgbClr val="FFFFFF"/>
                </a:solidFill>
                <a:latin typeface="Arial" pitchFamily="34" charset="0"/>
                <a:cs typeface="Arial" pitchFamily="34" charset="0"/>
              </a:rPr>
              <a:t>Job Placement</a:t>
            </a:r>
            <a:endParaRPr lang="en-US" sz="1200" b="1" dirty="0">
              <a:solidFill>
                <a:srgbClr val="FFFFFF"/>
              </a:solidFill>
              <a:latin typeface="Arial" pitchFamily="34" charset="0"/>
              <a:cs typeface="Arial" pitchFamily="34" charset="0"/>
            </a:endParaRPr>
          </a:p>
          <a:p>
            <a:pPr algn="ctr" eaLnBrk="0" fontAlgn="base" hangingPunct="0">
              <a:spcAft>
                <a:spcPct val="0"/>
              </a:spcAft>
            </a:pPr>
            <a:r>
              <a:rPr lang="en-US" sz="1200" b="1" dirty="0">
                <a:solidFill>
                  <a:srgbClr val="FFFFFF"/>
                </a:solidFill>
                <a:latin typeface="Arial" pitchFamily="34" charset="0"/>
                <a:cs typeface="Arial" pitchFamily="34" charset="0"/>
              </a:rPr>
              <a:t>ESS</a:t>
            </a:r>
          </a:p>
        </p:txBody>
      </p:sp>
      <p:sp>
        <p:nvSpPr>
          <p:cNvPr id="10" name="AutoShape 17"/>
          <p:cNvSpPr>
            <a:spLocks noChangeArrowheads="1"/>
          </p:cNvSpPr>
          <p:nvPr/>
        </p:nvSpPr>
        <p:spPr bwMode="auto">
          <a:xfrm>
            <a:off x="381000" y="4495800"/>
            <a:ext cx="1905000" cy="1295400"/>
          </a:xfrm>
          <a:prstGeom prst="bevel">
            <a:avLst>
              <a:gd name="adj" fmla="val 12500"/>
            </a:avLst>
          </a:prstGeom>
          <a:solidFill>
            <a:srgbClr val="008BB0"/>
          </a:solidFill>
          <a:ln w="9525">
            <a:noFill/>
            <a:miter lim="800000"/>
            <a:headEnd/>
            <a:tailEnd/>
          </a:ln>
        </p:spPr>
        <p:txBody>
          <a:bodyPr wrap="none" anchor="ctr"/>
          <a:lstStyle/>
          <a:p>
            <a:pPr algn="ctr" eaLnBrk="0" fontAlgn="base" hangingPunct="0">
              <a:spcAft>
                <a:spcPct val="0"/>
              </a:spcAft>
            </a:pPr>
            <a:r>
              <a:rPr lang="en-US" sz="1200" b="1">
                <a:solidFill>
                  <a:srgbClr val="FFFFFF"/>
                </a:solidFill>
                <a:latin typeface="Arial" pitchFamily="34" charset="0"/>
                <a:cs typeface="Arial" pitchFamily="34" charset="0"/>
              </a:rPr>
              <a:t>Consumers VR Svs</a:t>
            </a:r>
          </a:p>
          <a:p>
            <a:pPr algn="ctr" eaLnBrk="0" fontAlgn="base" hangingPunct="0">
              <a:spcAft>
                <a:spcPct val="0"/>
              </a:spcAft>
            </a:pPr>
            <a:r>
              <a:rPr lang="en-US" sz="1200" b="1">
                <a:solidFill>
                  <a:srgbClr val="FFFFFF"/>
                </a:solidFill>
                <a:latin typeface="Arial" pitchFamily="34" charset="0"/>
                <a:cs typeface="Arial" pitchFamily="34" charset="0"/>
              </a:rPr>
              <a:t>OJT/OJE</a:t>
            </a:r>
          </a:p>
          <a:p>
            <a:pPr algn="ctr" eaLnBrk="0" fontAlgn="base" hangingPunct="0">
              <a:spcAft>
                <a:spcPct val="0"/>
              </a:spcAft>
            </a:pPr>
            <a:r>
              <a:rPr lang="en-US" sz="1200" b="1">
                <a:solidFill>
                  <a:srgbClr val="FFFFFF"/>
                </a:solidFill>
                <a:latin typeface="Arial" pitchFamily="34" charset="0"/>
                <a:cs typeface="Arial" pitchFamily="34" charset="0"/>
              </a:rPr>
              <a:t>Job Ready</a:t>
            </a:r>
          </a:p>
        </p:txBody>
      </p:sp>
      <p:sp>
        <p:nvSpPr>
          <p:cNvPr id="11" name="AutoShape 10"/>
          <p:cNvSpPr>
            <a:spLocks noChangeArrowheads="1"/>
          </p:cNvSpPr>
          <p:nvPr/>
        </p:nvSpPr>
        <p:spPr bwMode="auto">
          <a:xfrm>
            <a:off x="6400800" y="2209800"/>
            <a:ext cx="2133600" cy="1066800"/>
          </a:xfrm>
          <a:prstGeom prst="bevel">
            <a:avLst>
              <a:gd name="adj" fmla="val 12500"/>
            </a:avLst>
          </a:prstGeom>
          <a:solidFill>
            <a:srgbClr val="699769"/>
          </a:solidFill>
          <a:ln w="9525">
            <a:noFill/>
            <a:miter lim="800000"/>
            <a:headEnd/>
            <a:tailEnd/>
          </a:ln>
        </p:spPr>
        <p:txBody>
          <a:bodyPr wrap="none" anchor="ctr"/>
          <a:lstStyle/>
          <a:p>
            <a:pPr algn="ctr" eaLnBrk="0" fontAlgn="base" hangingPunct="0">
              <a:spcAft>
                <a:spcPct val="0"/>
              </a:spcAft>
            </a:pPr>
            <a:r>
              <a:rPr lang="en-US" sz="1200" b="1">
                <a:solidFill>
                  <a:srgbClr val="FFFFFF"/>
                </a:solidFill>
                <a:latin typeface="Arial" pitchFamily="34" charset="0"/>
                <a:cs typeface="Arial" pitchFamily="34" charset="0"/>
              </a:rPr>
              <a:t>Partners Continuing Care</a:t>
            </a:r>
          </a:p>
          <a:p>
            <a:pPr algn="ctr" eaLnBrk="0" fontAlgn="base" hangingPunct="0">
              <a:spcAft>
                <a:spcPct val="0"/>
              </a:spcAft>
            </a:pPr>
            <a:r>
              <a:rPr lang="en-US" sz="1200" b="1">
                <a:solidFill>
                  <a:srgbClr val="FFFFFF"/>
                </a:solidFill>
                <a:latin typeface="Arial" pitchFamily="34" charset="0"/>
                <a:cs typeface="Arial" pitchFamily="34" charset="0"/>
              </a:rPr>
              <a:t>Spaulding</a:t>
            </a:r>
          </a:p>
        </p:txBody>
      </p:sp>
      <p:sp>
        <p:nvSpPr>
          <p:cNvPr id="12" name="AutoShape 16"/>
          <p:cNvSpPr>
            <a:spLocks noChangeArrowheads="1"/>
          </p:cNvSpPr>
          <p:nvPr/>
        </p:nvSpPr>
        <p:spPr bwMode="auto">
          <a:xfrm>
            <a:off x="5029200" y="4495800"/>
            <a:ext cx="1828800" cy="1295400"/>
          </a:xfrm>
          <a:prstGeom prst="bevel">
            <a:avLst>
              <a:gd name="adj" fmla="val 12500"/>
            </a:avLst>
          </a:prstGeom>
          <a:solidFill>
            <a:srgbClr val="699769"/>
          </a:solidFill>
          <a:ln w="9525">
            <a:noFill/>
            <a:miter lim="800000"/>
            <a:headEnd/>
            <a:tailEnd/>
          </a:ln>
        </p:spPr>
        <p:txBody>
          <a:bodyPr wrap="none" anchor="ctr"/>
          <a:lstStyle/>
          <a:p>
            <a:pPr algn="ctr" eaLnBrk="0" fontAlgn="base" hangingPunct="0">
              <a:spcAft>
                <a:spcPct val="0"/>
              </a:spcAft>
            </a:pPr>
            <a:r>
              <a:rPr lang="en-US" sz="1200" b="1">
                <a:solidFill>
                  <a:srgbClr val="FFFFFF"/>
                </a:solidFill>
                <a:latin typeface="Arial" pitchFamily="34" charset="0"/>
                <a:cs typeface="Arial" pitchFamily="34" charset="0"/>
              </a:rPr>
              <a:t>HR &amp; Community</a:t>
            </a:r>
          </a:p>
          <a:p>
            <a:pPr algn="ctr" eaLnBrk="0" fontAlgn="base" hangingPunct="0">
              <a:spcAft>
                <a:spcPct val="0"/>
              </a:spcAft>
            </a:pPr>
            <a:r>
              <a:rPr lang="en-US" sz="1200" b="1">
                <a:solidFill>
                  <a:srgbClr val="FFFFFF"/>
                </a:solidFill>
                <a:latin typeface="Arial" pitchFamily="34" charset="0"/>
                <a:cs typeface="Arial" pitchFamily="34" charset="0"/>
              </a:rPr>
              <a:t>Relations Staff </a:t>
            </a:r>
          </a:p>
        </p:txBody>
      </p:sp>
      <p:sp>
        <p:nvSpPr>
          <p:cNvPr id="14" name="Line 29"/>
          <p:cNvSpPr>
            <a:spLocks noChangeShapeType="1"/>
          </p:cNvSpPr>
          <p:nvPr/>
        </p:nvSpPr>
        <p:spPr bwMode="auto">
          <a:xfrm>
            <a:off x="2895600" y="2743200"/>
            <a:ext cx="762000" cy="0"/>
          </a:xfrm>
          <a:prstGeom prst="line">
            <a:avLst/>
          </a:prstGeom>
          <a:noFill/>
          <a:ln w="9525">
            <a:solidFill>
              <a:srgbClr val="008BB0"/>
            </a:solidFill>
            <a:round/>
            <a:headEnd type="triangle" w="med" len="med"/>
            <a:tailEnd type="triangle" w="med" len="med"/>
          </a:ln>
        </p:spPr>
        <p:txBody>
          <a:bodyPr/>
          <a:lstStyle/>
          <a:p>
            <a:pPr fontAlgn="base">
              <a:spcBef>
                <a:spcPct val="50000"/>
              </a:spcBef>
              <a:spcAft>
                <a:spcPct val="0"/>
              </a:spcAft>
            </a:pPr>
            <a:endParaRPr lang="en-US" sz="1600" b="1">
              <a:solidFill>
                <a:srgbClr val="000000"/>
              </a:solidFill>
              <a:latin typeface="Arial" charset="0"/>
            </a:endParaRPr>
          </a:p>
        </p:txBody>
      </p:sp>
      <p:sp>
        <p:nvSpPr>
          <p:cNvPr id="15" name="Line 31"/>
          <p:cNvSpPr>
            <a:spLocks noChangeShapeType="1"/>
          </p:cNvSpPr>
          <p:nvPr/>
        </p:nvSpPr>
        <p:spPr bwMode="auto">
          <a:xfrm>
            <a:off x="5486400" y="2743200"/>
            <a:ext cx="762000" cy="0"/>
          </a:xfrm>
          <a:prstGeom prst="line">
            <a:avLst/>
          </a:prstGeom>
          <a:noFill/>
          <a:ln w="9525">
            <a:solidFill>
              <a:srgbClr val="008BB0"/>
            </a:solidFill>
            <a:round/>
            <a:headEnd type="triangle" w="med" len="med"/>
            <a:tailEnd type="triangle" w="med" len="med"/>
          </a:ln>
        </p:spPr>
        <p:txBody>
          <a:bodyPr/>
          <a:lstStyle/>
          <a:p>
            <a:pPr fontAlgn="base">
              <a:spcBef>
                <a:spcPct val="50000"/>
              </a:spcBef>
              <a:spcAft>
                <a:spcPct val="0"/>
              </a:spcAft>
            </a:pPr>
            <a:endParaRPr lang="en-US" sz="1600" b="1">
              <a:solidFill>
                <a:srgbClr val="000000"/>
              </a:solidFill>
              <a:latin typeface="Arial" charset="0"/>
            </a:endParaRPr>
          </a:p>
        </p:txBody>
      </p:sp>
      <p:sp>
        <p:nvSpPr>
          <p:cNvPr id="16" name="Line 32"/>
          <p:cNvSpPr>
            <a:spLocks noChangeShapeType="1"/>
          </p:cNvSpPr>
          <p:nvPr/>
        </p:nvSpPr>
        <p:spPr bwMode="auto">
          <a:xfrm flipH="1">
            <a:off x="1905000" y="3352800"/>
            <a:ext cx="0" cy="1143000"/>
          </a:xfrm>
          <a:prstGeom prst="line">
            <a:avLst/>
          </a:prstGeom>
          <a:noFill/>
          <a:ln w="9525">
            <a:solidFill>
              <a:srgbClr val="008BB0"/>
            </a:solidFill>
            <a:round/>
            <a:headEnd type="triangle" w="med" len="med"/>
            <a:tailEnd/>
          </a:ln>
        </p:spPr>
        <p:txBody>
          <a:bodyPr/>
          <a:lstStyle/>
          <a:p>
            <a:pPr fontAlgn="base">
              <a:spcBef>
                <a:spcPct val="50000"/>
              </a:spcBef>
              <a:spcAft>
                <a:spcPct val="0"/>
              </a:spcAft>
            </a:pPr>
            <a:endParaRPr lang="en-US" sz="1600" b="1">
              <a:solidFill>
                <a:srgbClr val="000000"/>
              </a:solidFill>
              <a:latin typeface="Arial" charset="0"/>
            </a:endParaRPr>
          </a:p>
        </p:txBody>
      </p:sp>
      <p:sp>
        <p:nvSpPr>
          <p:cNvPr id="17" name="Line 33"/>
          <p:cNvSpPr>
            <a:spLocks noChangeShapeType="1"/>
          </p:cNvSpPr>
          <p:nvPr/>
        </p:nvSpPr>
        <p:spPr bwMode="auto">
          <a:xfrm>
            <a:off x="2590800" y="3352800"/>
            <a:ext cx="0" cy="1143000"/>
          </a:xfrm>
          <a:prstGeom prst="line">
            <a:avLst/>
          </a:prstGeom>
          <a:noFill/>
          <a:ln w="9525">
            <a:solidFill>
              <a:srgbClr val="008BB0"/>
            </a:solidFill>
            <a:round/>
            <a:headEnd type="triangle" w="med" len="med"/>
            <a:tailEnd/>
          </a:ln>
        </p:spPr>
        <p:txBody>
          <a:bodyPr/>
          <a:lstStyle/>
          <a:p>
            <a:pPr fontAlgn="base">
              <a:spcBef>
                <a:spcPct val="50000"/>
              </a:spcBef>
              <a:spcAft>
                <a:spcPct val="0"/>
              </a:spcAft>
            </a:pPr>
            <a:endParaRPr lang="en-US" sz="1600" b="1">
              <a:solidFill>
                <a:srgbClr val="000000"/>
              </a:solidFill>
              <a:latin typeface="Arial" charset="0"/>
            </a:endParaRPr>
          </a:p>
        </p:txBody>
      </p:sp>
      <p:sp>
        <p:nvSpPr>
          <p:cNvPr id="18" name="AutoShape 11"/>
          <p:cNvSpPr>
            <a:spLocks noChangeArrowheads="1"/>
          </p:cNvSpPr>
          <p:nvPr/>
        </p:nvSpPr>
        <p:spPr bwMode="auto">
          <a:xfrm>
            <a:off x="3733800" y="914400"/>
            <a:ext cx="1676400" cy="762000"/>
          </a:xfrm>
          <a:prstGeom prst="bevel">
            <a:avLst>
              <a:gd name="adj" fmla="val 12500"/>
            </a:avLst>
          </a:prstGeom>
          <a:solidFill>
            <a:srgbClr val="993366"/>
          </a:solidFill>
          <a:ln w="9525">
            <a:noFill/>
            <a:miter lim="800000"/>
            <a:headEnd/>
            <a:tailEnd/>
          </a:ln>
        </p:spPr>
        <p:txBody>
          <a:bodyPr wrap="none" anchor="ctr"/>
          <a:lstStyle/>
          <a:p>
            <a:pPr algn="ctr" eaLnBrk="0" fontAlgn="base" hangingPunct="0">
              <a:spcAft>
                <a:spcPct val="0"/>
              </a:spcAft>
            </a:pPr>
            <a:r>
              <a:rPr lang="en-US" sz="1400" b="1" dirty="0">
                <a:solidFill>
                  <a:srgbClr val="FFFFFF"/>
                </a:solidFill>
                <a:latin typeface="Arial Narrow" pitchFamily="34" charset="0"/>
              </a:rPr>
              <a:t>WORKING </a:t>
            </a:r>
            <a:endParaRPr lang="en-US" sz="1400" b="1" dirty="0" smtClean="0">
              <a:solidFill>
                <a:srgbClr val="FFFFFF"/>
              </a:solidFill>
              <a:latin typeface="Arial Narrow" pitchFamily="34" charset="0"/>
            </a:endParaRPr>
          </a:p>
          <a:p>
            <a:pPr algn="ctr" eaLnBrk="0" fontAlgn="base" hangingPunct="0">
              <a:spcAft>
                <a:spcPct val="0"/>
              </a:spcAft>
            </a:pPr>
            <a:r>
              <a:rPr lang="en-US" sz="1400" b="1" dirty="0" smtClean="0">
                <a:solidFill>
                  <a:srgbClr val="FFFFFF"/>
                </a:solidFill>
                <a:latin typeface="Arial Narrow" pitchFamily="34" charset="0"/>
              </a:rPr>
              <a:t>PARTNERS</a:t>
            </a:r>
            <a:endParaRPr lang="en-US" sz="1400" b="1" dirty="0">
              <a:solidFill>
                <a:srgbClr val="FFFFFF"/>
              </a:solidFill>
              <a:latin typeface="Arial Narrow" pitchFamily="34" charset="0"/>
            </a:endParaRPr>
          </a:p>
        </p:txBody>
      </p:sp>
      <p:sp>
        <p:nvSpPr>
          <p:cNvPr id="19" name="Line 39"/>
          <p:cNvSpPr>
            <a:spLocks noChangeShapeType="1"/>
          </p:cNvSpPr>
          <p:nvPr/>
        </p:nvSpPr>
        <p:spPr bwMode="auto">
          <a:xfrm>
            <a:off x="4953000" y="1752600"/>
            <a:ext cx="1447800" cy="457200"/>
          </a:xfrm>
          <a:prstGeom prst="line">
            <a:avLst/>
          </a:prstGeom>
          <a:noFill/>
          <a:ln w="9525">
            <a:solidFill>
              <a:srgbClr val="008BB0"/>
            </a:solidFill>
            <a:round/>
            <a:headEnd type="triangle" w="med" len="med"/>
            <a:tailEnd/>
          </a:ln>
        </p:spPr>
        <p:txBody>
          <a:bodyPr/>
          <a:lstStyle/>
          <a:p>
            <a:pPr fontAlgn="base">
              <a:spcBef>
                <a:spcPct val="50000"/>
              </a:spcBef>
              <a:spcAft>
                <a:spcPct val="0"/>
              </a:spcAft>
            </a:pPr>
            <a:endParaRPr lang="en-US" sz="1600" b="1">
              <a:solidFill>
                <a:srgbClr val="000000"/>
              </a:solidFill>
              <a:latin typeface="Arial" charset="0"/>
            </a:endParaRPr>
          </a:p>
        </p:txBody>
      </p:sp>
      <p:sp>
        <p:nvSpPr>
          <p:cNvPr id="20" name="Line 40"/>
          <p:cNvSpPr>
            <a:spLocks noChangeShapeType="1"/>
          </p:cNvSpPr>
          <p:nvPr/>
        </p:nvSpPr>
        <p:spPr bwMode="auto">
          <a:xfrm flipV="1">
            <a:off x="2819400" y="1752600"/>
            <a:ext cx="1295400" cy="457200"/>
          </a:xfrm>
          <a:prstGeom prst="line">
            <a:avLst/>
          </a:prstGeom>
          <a:noFill/>
          <a:ln w="9525">
            <a:solidFill>
              <a:srgbClr val="008BB0"/>
            </a:solidFill>
            <a:round/>
            <a:headEnd/>
            <a:tailEnd type="triangle" w="med" len="med"/>
          </a:ln>
        </p:spPr>
        <p:txBody>
          <a:bodyPr/>
          <a:lstStyle/>
          <a:p>
            <a:pPr fontAlgn="base">
              <a:spcBef>
                <a:spcPct val="50000"/>
              </a:spcBef>
              <a:spcAft>
                <a:spcPct val="0"/>
              </a:spcAft>
            </a:pPr>
            <a:endParaRPr lang="en-US" sz="1600" b="1">
              <a:solidFill>
                <a:srgbClr val="000000"/>
              </a:solidFill>
              <a:latin typeface="Arial" charset="0"/>
            </a:endParaRPr>
          </a:p>
        </p:txBody>
      </p:sp>
      <p:sp>
        <p:nvSpPr>
          <p:cNvPr id="21" name="Line 41"/>
          <p:cNvSpPr>
            <a:spLocks noChangeShapeType="1"/>
          </p:cNvSpPr>
          <p:nvPr/>
        </p:nvSpPr>
        <p:spPr bwMode="auto">
          <a:xfrm flipV="1">
            <a:off x="4572000" y="1752600"/>
            <a:ext cx="0" cy="457200"/>
          </a:xfrm>
          <a:prstGeom prst="line">
            <a:avLst/>
          </a:prstGeom>
          <a:noFill/>
          <a:ln w="9525">
            <a:solidFill>
              <a:srgbClr val="008BB0"/>
            </a:solidFill>
            <a:round/>
            <a:headEnd/>
            <a:tailEnd type="triangle" w="med" len="med"/>
          </a:ln>
        </p:spPr>
        <p:txBody>
          <a:bodyPr/>
          <a:lstStyle/>
          <a:p>
            <a:pPr fontAlgn="base">
              <a:spcBef>
                <a:spcPct val="50000"/>
              </a:spcBef>
              <a:spcAft>
                <a:spcPct val="0"/>
              </a:spcAft>
            </a:pPr>
            <a:endParaRPr lang="en-US" sz="1600" b="1">
              <a:solidFill>
                <a:srgbClr val="000000"/>
              </a:solidFill>
              <a:latin typeface="Arial" charset="0"/>
            </a:endParaRPr>
          </a:p>
        </p:txBody>
      </p:sp>
      <p:sp>
        <p:nvSpPr>
          <p:cNvPr id="22" name="Title 1"/>
          <p:cNvSpPr txBox="1">
            <a:spLocks/>
          </p:cNvSpPr>
          <p:nvPr/>
        </p:nvSpPr>
        <p:spPr bwMode="gray">
          <a:xfrm>
            <a:off x="0" y="14514"/>
            <a:ext cx="9144000" cy="754740"/>
          </a:xfrm>
          <a:prstGeom prst="rect">
            <a:avLst/>
          </a:prstGeom>
          <a:solidFill>
            <a:srgbClr val="008BB0"/>
          </a:solidFill>
        </p:spPr>
        <p:txBody>
          <a:bodyPr anchor="ctr"/>
          <a:lstStyle/>
          <a:p>
            <a:pPr algn="ctr" eaLnBrk="0" fontAlgn="base" hangingPunct="0">
              <a:spcBef>
                <a:spcPct val="0"/>
              </a:spcBef>
              <a:spcAft>
                <a:spcPct val="0"/>
              </a:spcAft>
              <a:defRPr/>
            </a:pPr>
            <a:r>
              <a:rPr lang="en-US" sz="2800" kern="0" dirty="0" smtClean="0">
                <a:solidFill>
                  <a:srgbClr val="FFFFFF"/>
                </a:solidFill>
              </a:rPr>
              <a:t>Working Partners</a:t>
            </a:r>
            <a:endParaRPr lang="en-US" sz="2800" kern="0" dirty="0">
              <a:solidFill>
                <a:srgbClr val="FFFFFF"/>
              </a:solidFill>
            </a:endParaRPr>
          </a:p>
        </p:txBody>
      </p:sp>
      <p:sp>
        <p:nvSpPr>
          <p:cNvPr id="24" name="AutoShape 16"/>
          <p:cNvSpPr>
            <a:spLocks noChangeArrowheads="1"/>
          </p:cNvSpPr>
          <p:nvPr/>
        </p:nvSpPr>
        <p:spPr bwMode="auto">
          <a:xfrm>
            <a:off x="7039392" y="4488546"/>
            <a:ext cx="1828800" cy="1295400"/>
          </a:xfrm>
          <a:prstGeom prst="bevel">
            <a:avLst>
              <a:gd name="adj" fmla="val 12500"/>
            </a:avLst>
          </a:prstGeom>
          <a:solidFill>
            <a:srgbClr val="699769"/>
          </a:solidFill>
          <a:ln w="9525">
            <a:noFill/>
            <a:miter lim="800000"/>
            <a:headEnd/>
            <a:tailEnd/>
          </a:ln>
        </p:spPr>
        <p:txBody>
          <a:bodyPr wrap="none" anchor="ctr"/>
          <a:lstStyle/>
          <a:p>
            <a:pPr algn="ctr" eaLnBrk="0" fontAlgn="base" hangingPunct="0">
              <a:spcAft>
                <a:spcPct val="0"/>
              </a:spcAft>
            </a:pPr>
            <a:r>
              <a:rPr lang="en-US" sz="1200" b="1" dirty="0" smtClean="0">
                <a:solidFill>
                  <a:srgbClr val="FFFFFF"/>
                </a:solidFill>
                <a:latin typeface="Arial" pitchFamily="34" charset="0"/>
                <a:cs typeface="Arial" pitchFamily="34" charset="0"/>
              </a:rPr>
              <a:t>Rehab Staff/Nursing</a:t>
            </a:r>
          </a:p>
          <a:p>
            <a:pPr algn="ctr" eaLnBrk="0" fontAlgn="base" hangingPunct="0">
              <a:spcAft>
                <a:spcPct val="0"/>
              </a:spcAft>
            </a:pPr>
            <a:r>
              <a:rPr lang="en-US" sz="1200" b="1" dirty="0" smtClean="0">
                <a:solidFill>
                  <a:srgbClr val="FFFFFF"/>
                </a:solidFill>
                <a:latin typeface="Arial" pitchFamily="34" charset="0"/>
                <a:cs typeface="Arial" pitchFamily="34" charset="0"/>
              </a:rPr>
              <a:t>OT/PT/Speech</a:t>
            </a:r>
          </a:p>
          <a:p>
            <a:pPr algn="ctr" eaLnBrk="0" fontAlgn="base" hangingPunct="0">
              <a:spcAft>
                <a:spcPct val="0"/>
              </a:spcAft>
            </a:pPr>
            <a:r>
              <a:rPr lang="en-US" sz="1200" b="1" dirty="0" smtClean="0">
                <a:solidFill>
                  <a:srgbClr val="FFFFFF"/>
                </a:solidFill>
                <a:latin typeface="Arial" pitchFamily="34" charset="0"/>
                <a:cs typeface="Arial" pitchFamily="34" charset="0"/>
              </a:rPr>
              <a:t>Case Managers</a:t>
            </a:r>
          </a:p>
          <a:p>
            <a:pPr algn="ctr" eaLnBrk="0" fontAlgn="base" hangingPunct="0">
              <a:spcAft>
                <a:spcPct val="0"/>
              </a:spcAft>
            </a:pPr>
            <a:r>
              <a:rPr lang="en-US" sz="1200" b="1" dirty="0" smtClean="0">
                <a:solidFill>
                  <a:srgbClr val="FFFFFF"/>
                </a:solidFill>
                <a:latin typeface="Arial" pitchFamily="34" charset="0"/>
                <a:cs typeface="Arial" pitchFamily="34" charset="0"/>
              </a:rPr>
              <a:t>Support Service</a:t>
            </a:r>
            <a:endParaRPr lang="en-US" sz="1200" b="1" dirty="0">
              <a:solidFill>
                <a:srgbClr val="FFFFFF"/>
              </a:solidFill>
              <a:latin typeface="Arial" pitchFamily="34" charset="0"/>
              <a:cs typeface="Arial" pitchFamily="34" charset="0"/>
            </a:endParaRPr>
          </a:p>
        </p:txBody>
      </p:sp>
      <p:sp>
        <p:nvSpPr>
          <p:cNvPr id="27" name="Oval 26"/>
          <p:cNvSpPr/>
          <p:nvPr/>
        </p:nvSpPr>
        <p:spPr>
          <a:xfrm>
            <a:off x="1" y="3846286"/>
            <a:ext cx="9144000" cy="23948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50000"/>
              </a:spcBef>
              <a:spcAft>
                <a:spcPct val="0"/>
              </a:spcAft>
            </a:pPr>
            <a:endParaRPr lang="en-US" sz="1600" b="1">
              <a:solidFill>
                <a:srgbClr val="FFFFFF"/>
              </a:solidFill>
            </a:endParaRPr>
          </a:p>
        </p:txBody>
      </p:sp>
    </p:spTree>
    <p:extLst>
      <p:ext uri="{BB962C8B-B14F-4D97-AF65-F5344CB8AC3E}">
        <p14:creationId xmlns:p14="http://schemas.microsoft.com/office/powerpoint/2010/main" val="3215405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Add Us In Grantee</a:t>
            </a:r>
            <a:endParaRPr lang="en-US" dirty="0"/>
          </a:p>
        </p:txBody>
      </p:sp>
      <p:sp>
        <p:nvSpPr>
          <p:cNvPr id="5" name="Content Placeholder 4"/>
          <p:cNvSpPr>
            <a:spLocks noGrp="1"/>
          </p:cNvSpPr>
          <p:nvPr>
            <p:ph idx="1"/>
          </p:nvPr>
        </p:nvSpPr>
        <p:spPr>
          <a:xfrm>
            <a:off x="457200" y="1600201"/>
            <a:ext cx="8229600" cy="3962399"/>
          </a:xfrm>
        </p:spPr>
        <p:txBody>
          <a:bodyPr>
            <a:normAutofit/>
          </a:bodyPr>
          <a:lstStyle/>
          <a:p>
            <a:pPr lvl="1" indent="0">
              <a:buNone/>
            </a:pPr>
            <a:r>
              <a:rPr lang="en-US" b="1" dirty="0" smtClean="0"/>
              <a:t>		</a:t>
            </a:r>
          </a:p>
          <a:p>
            <a:pPr marL="1485900" lvl="2" indent="-342900"/>
            <a:r>
              <a:rPr lang="en-US" sz="2400" b="1" dirty="0" err="1" smtClean="0">
                <a:solidFill>
                  <a:schemeClr val="tx1"/>
                </a:solidFill>
              </a:rPr>
              <a:t>Fabricio</a:t>
            </a:r>
            <a:r>
              <a:rPr lang="en-US" sz="2400" b="1" dirty="0" smtClean="0">
                <a:solidFill>
                  <a:schemeClr val="tx1"/>
                </a:solidFill>
              </a:rPr>
              <a:t> </a:t>
            </a:r>
            <a:r>
              <a:rPr lang="en-US" sz="2400" b="1" dirty="0" err="1" smtClean="0">
                <a:solidFill>
                  <a:schemeClr val="tx1"/>
                </a:solidFill>
              </a:rPr>
              <a:t>Balcazar</a:t>
            </a:r>
            <a:r>
              <a:rPr lang="en-US" sz="2400" b="1" dirty="0" smtClean="0">
                <a:solidFill>
                  <a:schemeClr val="tx1"/>
                </a:solidFill>
              </a:rPr>
              <a:t>, Ph.D</a:t>
            </a:r>
            <a:r>
              <a:rPr lang="en-US" sz="2000" b="1" dirty="0" smtClean="0">
                <a:solidFill>
                  <a:schemeClr val="tx1"/>
                </a:solidFill>
              </a:rPr>
              <a:t>., </a:t>
            </a:r>
            <a:r>
              <a:rPr lang="en-US" dirty="0" smtClean="0">
                <a:solidFill>
                  <a:schemeClr val="tx1"/>
                </a:solidFill>
              </a:rPr>
              <a:t>Director, Center for Capacity Building on Minorities with Disabilities Department of Disability &amp; Human Development, University of Illinois at Chicago, The Chicagoland AUI Consortium  </a:t>
            </a:r>
          </a:p>
          <a:p>
            <a:pPr marL="285750" indent="-285750">
              <a:buFont typeface="Arial" panose="020B0604020202020204" pitchFamily="34" charset="0"/>
              <a:buChar char="•"/>
            </a:pPr>
            <a:endParaRPr lang="en-US" sz="1400" b="1" dirty="0" smtClean="0">
              <a:solidFill>
                <a:schemeClr val="tx1"/>
              </a:solidFill>
            </a:endParaRPr>
          </a:p>
          <a:p>
            <a:pPr marL="1634490" lvl="2" indent="-342900"/>
            <a:r>
              <a:rPr lang="en-US" sz="2400" b="1" dirty="0" smtClean="0">
                <a:solidFill>
                  <a:schemeClr val="tx1"/>
                </a:solidFill>
              </a:rPr>
              <a:t>Jill Burgess</a:t>
            </a:r>
            <a:r>
              <a:rPr lang="en-US" sz="800" b="1" dirty="0" smtClean="0">
                <a:solidFill>
                  <a:schemeClr val="tx1"/>
                </a:solidFill>
              </a:rPr>
              <a:t>, </a:t>
            </a:r>
            <a:r>
              <a:rPr lang="en-US" dirty="0" smtClean="0">
                <a:solidFill>
                  <a:schemeClr val="tx1"/>
                </a:solidFill>
              </a:rPr>
              <a:t>Central </a:t>
            </a:r>
            <a:r>
              <a:rPr lang="en-US" dirty="0">
                <a:solidFill>
                  <a:schemeClr val="tx1"/>
                </a:solidFill>
              </a:rPr>
              <a:t>Oklahoma Add Us In Project </a:t>
            </a:r>
            <a:r>
              <a:rPr lang="en-US" dirty="0" smtClean="0">
                <a:solidFill>
                  <a:schemeClr val="tx1"/>
                </a:solidFill>
              </a:rPr>
              <a:t>Director University </a:t>
            </a:r>
            <a:r>
              <a:rPr lang="en-US" dirty="0">
                <a:solidFill>
                  <a:schemeClr val="tx1"/>
                </a:solidFill>
              </a:rPr>
              <a:t>of </a:t>
            </a:r>
            <a:r>
              <a:rPr lang="en-US" dirty="0" smtClean="0">
                <a:solidFill>
                  <a:schemeClr val="tx1"/>
                </a:solidFill>
              </a:rPr>
              <a:t>Oklahoma National </a:t>
            </a:r>
            <a:r>
              <a:rPr lang="en-US" dirty="0">
                <a:solidFill>
                  <a:schemeClr val="tx1"/>
                </a:solidFill>
              </a:rPr>
              <a:t>Center for Disability Education and </a:t>
            </a:r>
            <a:r>
              <a:rPr lang="en-US" dirty="0" smtClean="0">
                <a:solidFill>
                  <a:schemeClr val="tx1"/>
                </a:solidFill>
              </a:rPr>
              <a:t>Training</a:t>
            </a:r>
          </a:p>
          <a:p>
            <a:pPr marL="285750" indent="-285750">
              <a:buFont typeface="Arial" panose="020B0604020202020204" pitchFamily="34" charset="0"/>
              <a:buChar char="•"/>
            </a:pPr>
            <a:endParaRPr lang="en-US" sz="1800" b="1" dirty="0">
              <a:solidFill>
                <a:schemeClr val="tx1"/>
              </a:solidFill>
            </a:endParaRPr>
          </a:p>
          <a:p>
            <a:pPr marL="1634490" lvl="2" indent="-342900"/>
            <a:r>
              <a:rPr lang="en-US" sz="2400" b="1" dirty="0" smtClean="0">
                <a:solidFill>
                  <a:schemeClr val="tx1"/>
                </a:solidFill>
              </a:rPr>
              <a:t>Dennis Gober</a:t>
            </a:r>
            <a:r>
              <a:rPr lang="en-US" b="1" dirty="0" smtClean="0">
                <a:solidFill>
                  <a:schemeClr val="tx1"/>
                </a:solidFill>
              </a:rPr>
              <a:t>, </a:t>
            </a:r>
            <a:r>
              <a:rPr lang="en-US" dirty="0" smtClean="0">
                <a:solidFill>
                  <a:schemeClr val="tx1"/>
                </a:solidFill>
              </a:rPr>
              <a:t>Division Administrator, Community </a:t>
            </a:r>
            <a:r>
              <a:rPr lang="en-US" dirty="0">
                <a:solidFill>
                  <a:schemeClr val="tx1"/>
                </a:solidFill>
              </a:rPr>
              <a:t>Based Youth </a:t>
            </a:r>
            <a:r>
              <a:rPr lang="en-US" dirty="0" smtClean="0">
                <a:solidFill>
                  <a:schemeClr val="tx1"/>
                </a:solidFill>
              </a:rPr>
              <a:t>Services, Office </a:t>
            </a:r>
            <a:r>
              <a:rPr lang="en-US" dirty="0">
                <a:solidFill>
                  <a:schemeClr val="tx1"/>
                </a:solidFill>
              </a:rPr>
              <a:t>Juvenile Affairs </a:t>
            </a:r>
          </a:p>
          <a:p>
            <a:pPr marL="285750" indent="-285750">
              <a:buFont typeface="Arial" panose="020B0604020202020204" pitchFamily="34" charset="0"/>
              <a:buChar char="•"/>
            </a:pPr>
            <a:endParaRPr lang="en-US" sz="1800" dirty="0">
              <a:solidFill>
                <a:schemeClr val="tx1"/>
              </a:solidFill>
            </a:endParaRPr>
          </a:p>
          <a:p>
            <a:pPr lvl="1" indent="0">
              <a:buNone/>
            </a:pPr>
            <a:endParaRPr lang="en-US" sz="1200" dirty="0">
              <a:solidFill>
                <a:schemeClr val="tx1"/>
              </a:solidFill>
            </a:endParaRPr>
          </a:p>
        </p:txBody>
      </p:sp>
      <p:pic>
        <p:nvPicPr>
          <p:cNvPr id="8" name="Picture 7" descr="http://www.dol.gov/odep/images/bannerMainnew.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1981200" cy="1066800"/>
          </a:xfrm>
          <a:prstGeom prst="rect">
            <a:avLst/>
          </a:prstGeom>
          <a:noFill/>
          <a:ln>
            <a:noFill/>
          </a:ln>
        </p:spPr>
      </p:pic>
      <p:pic>
        <p:nvPicPr>
          <p:cNvPr id="6" name="Picture 5" descr="C:\Users\rodriguez.carmen\AppData\Local\Microsoft\Windows\Temporary Internet Files\Content.Outlook\YUCYPPF2\Jill 001.jpg"/>
          <p:cNvPicPr/>
          <p:nvPr/>
        </p:nvPicPr>
        <p:blipFill rotWithShape="1">
          <a:blip r:embed="rId4" cstate="print">
            <a:extLst>
              <a:ext uri="{28A0092B-C50C-407E-A947-70E740481C1C}">
                <a14:useLocalDpi xmlns:a14="http://schemas.microsoft.com/office/drawing/2010/main" val="0"/>
              </a:ext>
            </a:extLst>
          </a:blip>
          <a:srcRect l="5164" t="6608" r="6573" b="7038"/>
          <a:stretch/>
        </p:blipFill>
        <p:spPr bwMode="auto">
          <a:xfrm>
            <a:off x="618130" y="3276600"/>
            <a:ext cx="822278" cy="901700"/>
          </a:xfrm>
          <a:prstGeom prst="rect">
            <a:avLst/>
          </a:prstGeom>
          <a:noFill/>
          <a:ln>
            <a:noFill/>
          </a:ln>
          <a:extLst>
            <a:ext uri="{53640926-AAD7-44D8-BBD7-CCE9431645EC}">
              <a14:shadowObscured xmlns:a14="http://schemas.microsoft.com/office/drawing/2010/main"/>
            </a:ext>
          </a:extLst>
        </p:spPr>
      </p:pic>
      <p:pic>
        <p:nvPicPr>
          <p:cNvPr id="1026" name="Picture 2" descr="C:\Users\rodriguez.carmen\AppData\Local\Microsoft\Windows\Temporary Internet Files\Content.Outlook\YUCYPPF2\dennis pic (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660" y="4495800"/>
            <a:ext cx="828759" cy="105148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rodriguez.carmen\AppData\Local\Microsoft\Windows\Temporary Internet Files\Content.Outlook\YUCYPPF2\11 (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2347" y="1905000"/>
            <a:ext cx="831602" cy="1135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93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62400" y="3886200"/>
            <a:ext cx="4800600" cy="990600"/>
          </a:xfrm>
        </p:spPr>
        <p:txBody>
          <a:bodyPr>
            <a:noAutofit/>
          </a:bodyPr>
          <a:lstStyle/>
          <a:p>
            <a:pPr algn="ctr"/>
            <a:r>
              <a:rPr lang="en-US" b="1" dirty="0" smtClean="0"/>
              <a:t>Fabricio E Balcazar, Ph.D.</a:t>
            </a:r>
          </a:p>
          <a:p>
            <a:pPr algn="ctr"/>
            <a:r>
              <a:rPr lang="en-US" b="1" dirty="0" smtClean="0"/>
              <a:t>University of Illinois at Chicago </a:t>
            </a:r>
          </a:p>
        </p:txBody>
      </p:sp>
      <p:sp>
        <p:nvSpPr>
          <p:cNvPr id="2" name="Title 1"/>
          <p:cNvSpPr>
            <a:spLocks noGrp="1"/>
          </p:cNvSpPr>
          <p:nvPr>
            <p:ph type="title"/>
          </p:nvPr>
        </p:nvSpPr>
        <p:spPr/>
        <p:txBody>
          <a:bodyPr>
            <a:normAutofit/>
          </a:bodyPr>
          <a:lstStyle/>
          <a:p>
            <a:pPr algn="l"/>
            <a:r>
              <a:rPr lang="en-US" sz="3400" dirty="0" err="1" smtClean="0"/>
              <a:t>ChicagoLand</a:t>
            </a:r>
            <a:r>
              <a:rPr lang="en-US" sz="3400" dirty="0" smtClean="0"/>
              <a:t> Consortium: Best practices</a:t>
            </a:r>
            <a:r>
              <a:rPr lang="en-US" sz="3400" dirty="0"/>
              <a:t> </a:t>
            </a:r>
            <a:r>
              <a:rPr lang="en-US" sz="3400" dirty="0" smtClean="0"/>
              <a:t>&amp;</a:t>
            </a:r>
            <a:br>
              <a:rPr lang="en-US" sz="3400" dirty="0" smtClean="0"/>
            </a:br>
            <a:r>
              <a:rPr lang="en-US" sz="3400" dirty="0" smtClean="0"/>
              <a:t>Systems changes</a:t>
            </a:r>
            <a:endParaRPr lang="en-US" sz="3400" dirty="0"/>
          </a:p>
        </p:txBody>
      </p:sp>
      <p:pic>
        <p:nvPicPr>
          <p:cNvPr id="4" name="Picture 3"/>
          <p:cNvPicPr/>
          <p:nvPr/>
        </p:nvPicPr>
        <p:blipFill>
          <a:blip r:embed="rId2" cstate="print"/>
          <a:srcRect/>
          <a:stretch>
            <a:fillRect/>
          </a:stretch>
        </p:blipFill>
        <p:spPr bwMode="auto">
          <a:xfrm>
            <a:off x="0" y="0"/>
            <a:ext cx="1676400" cy="1676400"/>
          </a:xfrm>
          <a:prstGeom prst="rect">
            <a:avLst/>
          </a:prstGeom>
          <a:noFill/>
          <a:ln w="9525">
            <a:noFill/>
            <a:miter lim="800000"/>
            <a:headEnd/>
            <a:tailEnd/>
          </a:ln>
        </p:spPr>
      </p:pic>
    </p:spTree>
    <p:extLst>
      <p:ext uri="{BB962C8B-B14F-4D97-AF65-F5344CB8AC3E}">
        <p14:creationId xmlns:p14="http://schemas.microsoft.com/office/powerpoint/2010/main" val="2018179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quarter" idx="13"/>
          </p:nvPr>
        </p:nvSpPr>
        <p:spPr/>
        <p:txBody>
          <a:bodyPr>
            <a:noAutofit/>
          </a:bodyPr>
          <a:lstStyle/>
          <a:p>
            <a:r>
              <a:rPr lang="en-US" sz="2800" dirty="0" smtClean="0">
                <a:solidFill>
                  <a:schemeClr val="tx1"/>
                </a:solidFill>
              </a:rPr>
              <a:t>The </a:t>
            </a:r>
            <a:r>
              <a:rPr lang="en-US" sz="2800" dirty="0" err="1" smtClean="0">
                <a:solidFill>
                  <a:schemeClr val="tx1"/>
                </a:solidFill>
              </a:rPr>
              <a:t>Chicagoland</a:t>
            </a:r>
            <a:r>
              <a:rPr lang="en-US" sz="2800" dirty="0" smtClean="0">
                <a:solidFill>
                  <a:schemeClr val="tx1"/>
                </a:solidFill>
              </a:rPr>
              <a:t> Consortia has been running two primary programs: </a:t>
            </a:r>
          </a:p>
          <a:p>
            <a:pPr marL="914400" indent="-457200">
              <a:buFont typeface="+mj-lt"/>
              <a:buAutoNum type="arabicPeriod"/>
            </a:pPr>
            <a:r>
              <a:rPr lang="en-US" sz="2800" dirty="0" smtClean="0">
                <a:solidFill>
                  <a:schemeClr val="tx1"/>
                </a:solidFill>
              </a:rPr>
              <a:t>Certification-internship-employment program through the Youth connection Charter school for dropouts (YCCS)</a:t>
            </a:r>
          </a:p>
          <a:p>
            <a:pPr marL="914400" indent="-457200">
              <a:buFont typeface="+mj-lt"/>
              <a:buAutoNum type="arabicPeriod"/>
            </a:pPr>
            <a:r>
              <a:rPr lang="en-US" sz="2800" dirty="0" smtClean="0">
                <a:solidFill>
                  <a:schemeClr val="tx1"/>
                </a:solidFill>
              </a:rPr>
              <a:t>Entrepreneurship and business incubator program at the Illinois Center for Rehabilitation and Education - Roosevelt (ICRE-R),  supported by IL Division of Rehabilitation Services</a:t>
            </a:r>
          </a:p>
          <a:p>
            <a:r>
              <a:rPr lang="en-US" sz="2800" dirty="0">
                <a:solidFill>
                  <a:schemeClr val="tx1"/>
                </a:solidFill>
              </a:rPr>
              <a:t>I</a:t>
            </a:r>
            <a:r>
              <a:rPr lang="en-US" sz="2800" dirty="0" smtClean="0">
                <a:solidFill>
                  <a:schemeClr val="tx1"/>
                </a:solidFill>
              </a:rPr>
              <a:t> will be discussing best practices &amp; systems changes as they apply to transition programs for youth with disabilities from the Chicago Public Schools</a:t>
            </a:r>
            <a:endParaRPr lang="en-US" sz="2800" dirty="0">
              <a:solidFill>
                <a:schemeClr val="tx1"/>
              </a:solidFill>
            </a:endParaRPr>
          </a:p>
        </p:txBody>
      </p:sp>
    </p:spTree>
    <p:extLst>
      <p:ext uri="{BB962C8B-B14F-4D97-AF65-F5344CB8AC3E}">
        <p14:creationId xmlns:p14="http://schemas.microsoft.com/office/powerpoint/2010/main" val="1358170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Youth Connection Charter School</a:t>
            </a:r>
            <a:endParaRPr lang="en-US" dirty="0"/>
          </a:p>
        </p:txBody>
      </p:sp>
      <p:sp>
        <p:nvSpPr>
          <p:cNvPr id="3" name="Content Placeholder 2"/>
          <p:cNvSpPr>
            <a:spLocks noGrp="1"/>
          </p:cNvSpPr>
          <p:nvPr>
            <p:ph sz="quarter" idx="13"/>
          </p:nvPr>
        </p:nvSpPr>
        <p:spPr>
          <a:xfrm>
            <a:off x="274320" y="1676400"/>
            <a:ext cx="8595360" cy="4559808"/>
          </a:xfrm>
        </p:spPr>
        <p:txBody>
          <a:bodyPr/>
          <a:lstStyle/>
          <a:p>
            <a:r>
              <a:rPr lang="en-US" dirty="0" smtClean="0"/>
              <a:t>This is a Charter School for Dropouts in which I have been a board member for over 17 years.</a:t>
            </a:r>
          </a:p>
          <a:p>
            <a:r>
              <a:rPr lang="en-US" dirty="0" smtClean="0"/>
              <a:t>The Charter serves up to 4,000 students with an annual budget of almost 40 million Dollars.</a:t>
            </a:r>
          </a:p>
          <a:p>
            <a:r>
              <a:rPr lang="en-US" dirty="0" smtClean="0"/>
              <a:t>The Charter follows a small-school model with 22 locations across the inner city of Chicago</a:t>
            </a:r>
          </a:p>
          <a:p>
            <a:r>
              <a:rPr lang="en-US" dirty="0" smtClean="0"/>
              <a:t>Most students are either African American or Latino </a:t>
            </a:r>
          </a:p>
          <a:p>
            <a:r>
              <a:rPr lang="en-US" dirty="0" smtClean="0"/>
              <a:t>The Charter has over 700 students with IEPs and over 50 special education teachers.</a:t>
            </a:r>
          </a:p>
          <a:p>
            <a:r>
              <a:rPr lang="en-US" dirty="0" smtClean="0"/>
              <a:t>The Charter received funding from VR to operate a transition program as a result of its engagement in the Add Us In partnership</a:t>
            </a:r>
            <a:endParaRPr lang="en-US" dirty="0"/>
          </a:p>
        </p:txBody>
      </p:sp>
    </p:spTree>
    <p:extLst>
      <p:ext uri="{BB962C8B-B14F-4D97-AF65-F5344CB8AC3E}">
        <p14:creationId xmlns:p14="http://schemas.microsoft.com/office/powerpoint/2010/main" val="29416018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 YCCS Employment </a:t>
            </a:r>
            <a:r>
              <a:rPr lang="en-US" dirty="0"/>
              <a:t>program </a:t>
            </a:r>
            <a:r>
              <a:rPr lang="en-US" dirty="0" smtClean="0"/>
              <a:t>Best Practices:</a:t>
            </a:r>
            <a:endParaRPr lang="en-US" dirty="0"/>
          </a:p>
        </p:txBody>
      </p:sp>
      <p:sp>
        <p:nvSpPr>
          <p:cNvPr id="2" name="Content Placeholder 1"/>
          <p:cNvSpPr>
            <a:spLocks noGrp="1"/>
          </p:cNvSpPr>
          <p:nvPr>
            <p:ph sz="quarter" idx="13"/>
          </p:nvPr>
        </p:nvSpPr>
        <p:spPr>
          <a:xfrm>
            <a:off x="152400" y="1676400"/>
            <a:ext cx="8763000" cy="4986530"/>
          </a:xfrm>
        </p:spPr>
        <p:txBody>
          <a:bodyPr>
            <a:normAutofit/>
          </a:bodyPr>
          <a:lstStyle/>
          <a:p>
            <a:pPr marL="502920" indent="-457200">
              <a:buFont typeface="+mj-lt"/>
              <a:buAutoNum type="arabicPeriod"/>
            </a:pPr>
            <a:r>
              <a:rPr lang="en-US" sz="2400" dirty="0" smtClean="0">
                <a:solidFill>
                  <a:schemeClr val="tx1"/>
                </a:solidFill>
              </a:rPr>
              <a:t>Streamlining the process of opening DRS cases (single point of entry) </a:t>
            </a:r>
          </a:p>
          <a:p>
            <a:pPr marL="502920" indent="-457200">
              <a:buFont typeface="+mj-lt"/>
              <a:buAutoNum type="arabicPeriod"/>
            </a:pPr>
            <a:r>
              <a:rPr lang="en-US" sz="2400" dirty="0" smtClean="0">
                <a:solidFill>
                  <a:schemeClr val="tx1"/>
                </a:solidFill>
              </a:rPr>
              <a:t>YCCS staff provides case management through contract with UIC (as partner in Ad Us In project) and then with DRS</a:t>
            </a:r>
          </a:p>
          <a:p>
            <a:pPr marL="502920" indent="-457200">
              <a:buFont typeface="+mj-lt"/>
              <a:buAutoNum type="arabicPeriod"/>
            </a:pPr>
            <a:r>
              <a:rPr lang="en-US" sz="2400" dirty="0" smtClean="0">
                <a:solidFill>
                  <a:schemeClr val="tx1"/>
                </a:solidFill>
              </a:rPr>
              <a:t>Clear pathway to employment: </a:t>
            </a:r>
          </a:p>
          <a:p>
            <a:pPr marL="982980" lvl="2" indent="-342900">
              <a:buClr>
                <a:schemeClr val="bg2">
                  <a:lumMod val="50000"/>
                </a:schemeClr>
              </a:buClr>
              <a:buSzPct val="110000"/>
            </a:pPr>
            <a:r>
              <a:rPr lang="en-US" sz="2400" dirty="0" smtClean="0">
                <a:solidFill>
                  <a:schemeClr val="tx1"/>
                </a:solidFill>
              </a:rPr>
              <a:t>Identifying employers’ needs (skills and labor)</a:t>
            </a:r>
          </a:p>
          <a:p>
            <a:pPr marL="982980" lvl="2" indent="-342900">
              <a:buClr>
                <a:schemeClr val="bg2">
                  <a:lumMod val="50000"/>
                </a:schemeClr>
              </a:buClr>
              <a:buSzPct val="110000"/>
            </a:pPr>
            <a:r>
              <a:rPr lang="en-US" sz="2400" dirty="0" smtClean="0">
                <a:solidFill>
                  <a:schemeClr val="tx1"/>
                </a:solidFill>
              </a:rPr>
              <a:t>Students’ training and certification courses (free benefit for students and employers).</a:t>
            </a:r>
          </a:p>
          <a:p>
            <a:pPr marL="982980" lvl="2" indent="-342900">
              <a:buClr>
                <a:schemeClr val="bg2">
                  <a:lumMod val="50000"/>
                </a:schemeClr>
              </a:buClr>
              <a:buSzPct val="110000"/>
            </a:pPr>
            <a:r>
              <a:rPr lang="en-US" sz="2400" dirty="0" smtClean="0">
                <a:solidFill>
                  <a:schemeClr val="tx1"/>
                </a:solidFill>
              </a:rPr>
              <a:t>Eight-week paid internships (benefits for employers: free labor, on-the-job training and trial period).</a:t>
            </a:r>
          </a:p>
          <a:p>
            <a:pPr marL="982980" lvl="2" indent="-342900">
              <a:buClr>
                <a:schemeClr val="bg2">
                  <a:lumMod val="50000"/>
                </a:schemeClr>
              </a:buClr>
              <a:buSzPct val="110000"/>
            </a:pPr>
            <a:r>
              <a:rPr lang="en-US" sz="2400" dirty="0" smtClean="0">
                <a:solidFill>
                  <a:schemeClr val="tx1"/>
                </a:solidFill>
              </a:rPr>
              <a:t>YCCS is in charge of the payments to students on the basis of supervisors’ weekly reports and timesheets. </a:t>
            </a:r>
          </a:p>
          <a:p>
            <a:pPr lvl="1">
              <a:buNone/>
            </a:pPr>
            <a:endParaRPr lang="en-US" dirty="0" smtClean="0"/>
          </a:p>
          <a:p>
            <a:pPr marL="365760" lvl="1" indent="0">
              <a:buNone/>
            </a:pPr>
            <a:endParaRPr lang="en-US" dirty="0"/>
          </a:p>
        </p:txBody>
      </p:sp>
    </p:spTree>
    <p:extLst>
      <p:ext uri="{BB962C8B-B14F-4D97-AF65-F5344CB8AC3E}">
        <p14:creationId xmlns:p14="http://schemas.microsoft.com/office/powerpoint/2010/main" val="8624255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1"/>
            <a:ext cx="8591550" cy="838200"/>
          </a:xfrm>
        </p:spPr>
        <p:txBody>
          <a:bodyPr/>
          <a:lstStyle/>
          <a:p>
            <a:r>
              <a:rPr lang="en-US" dirty="0"/>
              <a:t>CS Best Practices (continued)</a:t>
            </a:r>
          </a:p>
        </p:txBody>
      </p:sp>
      <p:sp>
        <p:nvSpPr>
          <p:cNvPr id="3" name="Content Placeholder 2"/>
          <p:cNvSpPr>
            <a:spLocks noGrp="1"/>
          </p:cNvSpPr>
          <p:nvPr>
            <p:ph sz="quarter" idx="13"/>
          </p:nvPr>
        </p:nvSpPr>
        <p:spPr>
          <a:xfrm>
            <a:off x="228600" y="1066800"/>
            <a:ext cx="8595360" cy="5407152"/>
          </a:xfrm>
        </p:spPr>
        <p:txBody>
          <a:bodyPr>
            <a:noAutofit/>
          </a:bodyPr>
          <a:lstStyle/>
          <a:p>
            <a:pPr marL="502920" indent="-457200">
              <a:buFont typeface="+mj-lt"/>
              <a:buAutoNum type="arabicPeriod" startAt="4"/>
            </a:pPr>
            <a:r>
              <a:rPr lang="en-US" sz="2400" dirty="0" smtClean="0">
                <a:solidFill>
                  <a:schemeClr val="tx1"/>
                </a:solidFill>
              </a:rPr>
              <a:t>Program costs are covered by DRS for both students (trainings) and employers (internships)</a:t>
            </a:r>
          </a:p>
          <a:p>
            <a:pPr marL="502920" indent="-457200">
              <a:buFont typeface="+mj-lt"/>
              <a:buAutoNum type="arabicPeriod" startAt="4"/>
            </a:pPr>
            <a:r>
              <a:rPr lang="en-US" sz="2400" dirty="0" smtClean="0">
                <a:solidFill>
                  <a:srgbClr val="2E2224"/>
                </a:solidFill>
              </a:rPr>
              <a:t>Partnering with large multi-site corporations (e.g.,  Heartland Food LLC (Burger King), McDonalds, </a:t>
            </a:r>
            <a:r>
              <a:rPr lang="en-US" sz="2400" dirty="0" err="1" smtClean="0">
                <a:solidFill>
                  <a:srgbClr val="2E2224"/>
                </a:solidFill>
              </a:rPr>
              <a:t>TJMax</a:t>
            </a:r>
            <a:r>
              <a:rPr lang="en-US" sz="2400" dirty="0" smtClean="0">
                <a:solidFill>
                  <a:srgbClr val="2E2224"/>
                </a:solidFill>
              </a:rPr>
              <a:t>/Marshals, etc.)</a:t>
            </a:r>
          </a:p>
          <a:p>
            <a:pPr marL="502920" indent="-457200">
              <a:buFont typeface="+mj-lt"/>
              <a:buAutoNum type="arabicPeriod" startAt="6"/>
            </a:pPr>
            <a:r>
              <a:rPr lang="en-US" sz="2400" dirty="0">
                <a:solidFill>
                  <a:schemeClr val="tx1"/>
                </a:solidFill>
              </a:rPr>
              <a:t>Clear program expectation set for employers and students:</a:t>
            </a:r>
          </a:p>
          <a:p>
            <a:pPr marL="796925" lvl="1" indent="-277813"/>
            <a:r>
              <a:rPr lang="en-US" sz="2400" dirty="0">
                <a:solidFill>
                  <a:schemeClr val="tx1"/>
                </a:solidFill>
              </a:rPr>
              <a:t>Employers are encouraged to treat interns like any other employee.</a:t>
            </a:r>
          </a:p>
          <a:p>
            <a:pPr marL="796925" lvl="1" indent="-277813"/>
            <a:r>
              <a:rPr lang="en-US" sz="2400" dirty="0">
                <a:solidFill>
                  <a:schemeClr val="tx1"/>
                </a:solidFill>
              </a:rPr>
              <a:t>Students are held accountable, real rewards and consequences.</a:t>
            </a:r>
          </a:p>
          <a:p>
            <a:pPr marL="796925" lvl="1" indent="-277813"/>
            <a:r>
              <a:rPr lang="en-US" sz="2400" dirty="0">
                <a:solidFill>
                  <a:schemeClr val="tx1"/>
                </a:solidFill>
              </a:rPr>
              <a:t>Employers sign MOU’s to set clear goals (expectation for hiring over 50% of the interns as permanent part-time or full time employees).</a:t>
            </a:r>
          </a:p>
          <a:p>
            <a:pPr marL="502920" indent="-457200">
              <a:buFont typeface="+mj-lt"/>
              <a:buAutoNum type="arabicPeriod" startAt="4"/>
            </a:pPr>
            <a:endParaRPr lang="en-US" sz="2400" dirty="0" smtClean="0">
              <a:solidFill>
                <a:srgbClr val="2E2224"/>
              </a:solidFill>
            </a:endParaRPr>
          </a:p>
          <a:p>
            <a:endParaRPr lang="en-US" sz="2400" dirty="0"/>
          </a:p>
        </p:txBody>
      </p:sp>
    </p:spTree>
    <p:extLst>
      <p:ext uri="{BB962C8B-B14F-4D97-AF65-F5344CB8AC3E}">
        <p14:creationId xmlns:p14="http://schemas.microsoft.com/office/powerpoint/2010/main" val="9984499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YCCS Best Practices (continued)</a:t>
            </a:r>
            <a:endParaRPr lang="en-US" dirty="0"/>
          </a:p>
        </p:txBody>
      </p:sp>
      <p:sp>
        <p:nvSpPr>
          <p:cNvPr id="3" name="Content Placeholder 2"/>
          <p:cNvSpPr>
            <a:spLocks noGrp="1"/>
          </p:cNvSpPr>
          <p:nvPr>
            <p:ph sz="quarter" idx="13"/>
          </p:nvPr>
        </p:nvSpPr>
        <p:spPr/>
        <p:txBody>
          <a:bodyPr/>
          <a:lstStyle/>
          <a:p>
            <a:pPr marL="502920" indent="-457200">
              <a:buFont typeface="+mj-lt"/>
              <a:buAutoNum type="arabicPeriod" startAt="7"/>
            </a:pPr>
            <a:r>
              <a:rPr lang="en-US" sz="2400" dirty="0">
                <a:solidFill>
                  <a:srgbClr val="2E2224"/>
                </a:solidFill>
              </a:rPr>
              <a:t>Case manager is in direct contact with students, family, and  VR Counselors</a:t>
            </a:r>
          </a:p>
          <a:p>
            <a:pPr marL="966788" indent="-457200"/>
            <a:r>
              <a:rPr lang="en-US" sz="2400" dirty="0">
                <a:solidFill>
                  <a:srgbClr val="2E2224"/>
                </a:solidFill>
              </a:rPr>
              <a:t>It is important to discuss family members’ concerns regarding potential loss of welfare benefits as some families can prevent their youth from participating</a:t>
            </a:r>
          </a:p>
          <a:p>
            <a:pPr marL="966788" indent="-457200"/>
            <a:r>
              <a:rPr lang="en-US" sz="2400" dirty="0">
                <a:solidFill>
                  <a:srgbClr val="2E2224"/>
                </a:solidFill>
              </a:rPr>
              <a:t>Families are often </a:t>
            </a:r>
            <a:r>
              <a:rPr lang="en-US" sz="2400" dirty="0" smtClean="0">
                <a:solidFill>
                  <a:srgbClr val="2E2224"/>
                </a:solidFill>
              </a:rPr>
              <a:t>referred </a:t>
            </a:r>
            <a:r>
              <a:rPr lang="en-US" sz="2400" dirty="0">
                <a:solidFill>
                  <a:srgbClr val="2E2224"/>
                </a:solidFill>
              </a:rPr>
              <a:t>to benefit counselors so they can explain the internship and employment process</a:t>
            </a:r>
          </a:p>
          <a:p>
            <a:pPr marL="966788" indent="-457200"/>
            <a:r>
              <a:rPr lang="en-US" sz="2400" dirty="0">
                <a:solidFill>
                  <a:srgbClr val="2E2224"/>
                </a:solidFill>
              </a:rPr>
              <a:t>VR counselors are asked not to close any case unless the YCSS case manager has had a chance to talk to the student in </a:t>
            </a:r>
            <a:r>
              <a:rPr lang="en-US" sz="2400" dirty="0" smtClean="0">
                <a:solidFill>
                  <a:srgbClr val="2E2224"/>
                </a:solidFill>
              </a:rPr>
              <a:t>question and address the issues (this action often prevents the closure of the case)</a:t>
            </a:r>
            <a:endParaRPr lang="en-US" sz="2400" dirty="0">
              <a:solidFill>
                <a:srgbClr val="2E2224"/>
              </a:solidFill>
            </a:endParaRPr>
          </a:p>
          <a:p>
            <a:endParaRPr lang="en-US" dirty="0"/>
          </a:p>
          <a:p>
            <a:endParaRPr lang="en-US" dirty="0"/>
          </a:p>
        </p:txBody>
      </p:sp>
    </p:spTree>
    <p:extLst>
      <p:ext uri="{BB962C8B-B14F-4D97-AF65-F5344CB8AC3E}">
        <p14:creationId xmlns:p14="http://schemas.microsoft.com/office/powerpoint/2010/main" val="7916536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a:t>
            </a:r>
            <a:r>
              <a:rPr lang="en-US" dirty="0">
                <a:solidFill>
                  <a:schemeClr val="tx1"/>
                </a:solidFill>
              </a:rPr>
              <a:t>Entrepreneurship and business incubator program </a:t>
            </a:r>
            <a:endParaRPr lang="en-US" dirty="0"/>
          </a:p>
        </p:txBody>
      </p:sp>
      <p:sp>
        <p:nvSpPr>
          <p:cNvPr id="3" name="Content Placeholder 2"/>
          <p:cNvSpPr>
            <a:spLocks noGrp="1"/>
          </p:cNvSpPr>
          <p:nvPr>
            <p:ph sz="quarter" idx="13"/>
          </p:nvPr>
        </p:nvSpPr>
        <p:spPr/>
        <p:txBody>
          <a:bodyPr/>
          <a:lstStyle/>
          <a:p>
            <a:r>
              <a:rPr lang="en-US" dirty="0" smtClean="0"/>
              <a:t>ICRE-R used to be a segregates school for high school youth with severe disabilities in the Chicago Area</a:t>
            </a:r>
          </a:p>
          <a:p>
            <a:r>
              <a:rPr lang="en-US" dirty="0" smtClean="0"/>
              <a:t>The school changed its focus and started a business incubator for the youth and other VR clients from Chicago</a:t>
            </a:r>
          </a:p>
          <a:p>
            <a:r>
              <a:rPr lang="en-US" dirty="0" smtClean="0"/>
              <a:t>VR invested over 1.5 million Dollars in the staffing, equipment and remodeling of the building and is now investing almost 1 million per year to operate the program (guided in part by WIOA new transition policy for VR)</a:t>
            </a:r>
          </a:p>
          <a:p>
            <a:r>
              <a:rPr lang="en-US" dirty="0" smtClean="0"/>
              <a:t>The program started as a pilot project but it has now been formalized as a permanent program</a:t>
            </a:r>
          </a:p>
          <a:p>
            <a:pPr marL="0" indent="0">
              <a:buNone/>
            </a:pPr>
            <a:endParaRPr lang="en-US" dirty="0"/>
          </a:p>
        </p:txBody>
      </p:sp>
    </p:spTree>
    <p:extLst>
      <p:ext uri="{BB962C8B-B14F-4D97-AF65-F5344CB8AC3E}">
        <p14:creationId xmlns:p14="http://schemas.microsoft.com/office/powerpoint/2010/main" val="19634465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Polling Question</a:t>
            </a:r>
            <a:endParaRPr lang="en-US" dirty="0"/>
          </a:p>
        </p:txBody>
      </p:sp>
      <p:sp>
        <p:nvSpPr>
          <p:cNvPr id="3" name="Content Placeholder 2"/>
          <p:cNvSpPr>
            <a:spLocks noGrp="1"/>
          </p:cNvSpPr>
          <p:nvPr>
            <p:ph idx="1"/>
          </p:nvPr>
        </p:nvSpPr>
        <p:spPr>
          <a:xfrm>
            <a:off x="381000" y="1600200"/>
            <a:ext cx="8229600" cy="4343400"/>
          </a:xfrm>
        </p:spPr>
        <p:txBody>
          <a:bodyPr>
            <a:normAutofit fontScale="47500" lnSpcReduction="20000"/>
          </a:bodyPr>
          <a:lstStyle/>
          <a:p>
            <a:pPr indent="0" algn="ctr">
              <a:buNone/>
            </a:pPr>
            <a:r>
              <a:rPr lang="en-US" sz="6300" dirty="0"/>
              <a:t>On a scale of 1-10, how would you rate your partnerships that serve youth with disabilities?</a:t>
            </a:r>
          </a:p>
          <a:p>
            <a:endParaRPr lang="en-US" sz="1700" dirty="0"/>
          </a:p>
          <a:p>
            <a:pPr lvl="1"/>
            <a:r>
              <a:rPr lang="en-US" sz="5000" dirty="0"/>
              <a:t>10!  We’ve been serving </a:t>
            </a:r>
            <a:r>
              <a:rPr lang="en-US" sz="5000" dirty="0" smtClean="0"/>
              <a:t>youth with disabilities </a:t>
            </a:r>
            <a:r>
              <a:rPr lang="en-US" sz="5000" dirty="0"/>
              <a:t>seamlessly for years!</a:t>
            </a:r>
          </a:p>
          <a:p>
            <a:pPr lvl="1"/>
            <a:r>
              <a:rPr lang="en-US" sz="5000" dirty="0"/>
              <a:t>7 – We’ve been doing better over the last few years, and we’re seeing some good results for our </a:t>
            </a:r>
            <a:r>
              <a:rPr lang="en-US" sz="5000" dirty="0" smtClean="0"/>
              <a:t>youth with </a:t>
            </a:r>
            <a:r>
              <a:rPr lang="en-US" sz="5000" smtClean="0"/>
              <a:t>disabilties.</a:t>
            </a:r>
            <a:endParaRPr lang="en-US" sz="5000" dirty="0"/>
          </a:p>
          <a:p>
            <a:pPr lvl="1"/>
            <a:r>
              <a:rPr lang="en-US" sz="5000" dirty="0"/>
              <a:t>5 – Unclear, that’s why we’re here today!</a:t>
            </a:r>
          </a:p>
          <a:p>
            <a:pPr lvl="1"/>
            <a:r>
              <a:rPr lang="en-US" sz="5000" dirty="0"/>
              <a:t>3 – We’ve tried unsuccessfully and need some help!</a:t>
            </a:r>
          </a:p>
          <a:p>
            <a:pPr lvl="1"/>
            <a:r>
              <a:rPr lang="en-US" sz="5000" dirty="0"/>
              <a:t>1 – Hey, at least we logged on.  We’re being honest…</a:t>
            </a:r>
          </a:p>
          <a:p>
            <a:pPr lvl="1"/>
            <a:r>
              <a:rPr lang="en-US" sz="5000" dirty="0"/>
              <a:t>Other scores and why?</a:t>
            </a:r>
          </a:p>
          <a:p>
            <a:pPr indent="0">
              <a:buNone/>
            </a:pPr>
            <a:endParaRPr lang="en-US" dirty="0"/>
          </a:p>
        </p:txBody>
      </p:sp>
    </p:spTree>
    <p:extLst>
      <p:ext uri="{BB962C8B-B14F-4D97-AF65-F5344CB8AC3E}">
        <p14:creationId xmlns:p14="http://schemas.microsoft.com/office/powerpoint/2010/main" val="601862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Entrepreneurship program Best Practices:</a:t>
            </a:r>
            <a:endParaRPr lang="en-US" dirty="0"/>
          </a:p>
        </p:txBody>
      </p:sp>
      <p:sp>
        <p:nvSpPr>
          <p:cNvPr id="2" name="Content Placeholder 1"/>
          <p:cNvSpPr>
            <a:spLocks noGrp="1"/>
          </p:cNvSpPr>
          <p:nvPr>
            <p:ph sz="quarter" idx="13"/>
          </p:nvPr>
        </p:nvSpPr>
        <p:spPr/>
        <p:txBody>
          <a:bodyPr>
            <a:normAutofit/>
          </a:bodyPr>
          <a:lstStyle/>
          <a:p>
            <a:pPr marL="502920" indent="-457200">
              <a:buFont typeface="+mj-lt"/>
              <a:buAutoNum type="arabicPeriod"/>
            </a:pPr>
            <a:r>
              <a:rPr lang="en-US" sz="2400" dirty="0" smtClean="0">
                <a:solidFill>
                  <a:schemeClr val="tx1"/>
                </a:solidFill>
              </a:rPr>
              <a:t>Comprehensive Vocational Evaluations</a:t>
            </a:r>
          </a:p>
          <a:p>
            <a:pPr marL="708660" lvl="1" indent="-342900"/>
            <a:r>
              <a:rPr lang="en-US" sz="2400" dirty="0" smtClean="0">
                <a:solidFill>
                  <a:schemeClr val="tx1"/>
                </a:solidFill>
              </a:rPr>
              <a:t>Evaluations are performed at intake and are ongoing</a:t>
            </a:r>
          </a:p>
          <a:p>
            <a:pPr marL="708660" lvl="1" indent="-342900"/>
            <a:r>
              <a:rPr lang="en-US" sz="2400" dirty="0" smtClean="0">
                <a:solidFill>
                  <a:schemeClr val="tx1"/>
                </a:solidFill>
              </a:rPr>
              <a:t>Knowledge is Power: Identifying individuals’ abilities, attitudes, resources and barriers essential to success.</a:t>
            </a:r>
          </a:p>
          <a:p>
            <a:pPr marL="502920" indent="-457200">
              <a:buFont typeface="+mj-lt"/>
              <a:buAutoNum type="arabicPeriod"/>
            </a:pPr>
            <a:r>
              <a:rPr lang="en-US" sz="2400" dirty="0" smtClean="0">
                <a:solidFill>
                  <a:schemeClr val="tx1"/>
                </a:solidFill>
              </a:rPr>
              <a:t>Moving Target: Employment or Entrepreneurship?</a:t>
            </a:r>
          </a:p>
          <a:p>
            <a:pPr marL="708660" lvl="1" indent="-342900"/>
            <a:r>
              <a:rPr lang="en-US" sz="2400" dirty="0" smtClean="0">
                <a:solidFill>
                  <a:schemeClr val="tx1"/>
                </a:solidFill>
              </a:rPr>
              <a:t>External factors &amp; internal factors may cause a young adult to vacillate between wanting to find a job or to pursue self-employment</a:t>
            </a:r>
          </a:p>
          <a:p>
            <a:pPr marL="708660" lvl="1" indent="-342900"/>
            <a:r>
              <a:rPr lang="en-US" sz="2400" dirty="0" smtClean="0">
                <a:solidFill>
                  <a:schemeClr val="tx1"/>
                </a:solidFill>
              </a:rPr>
              <a:t>Participants receive vocational skills that prepare for employment and/or entrepreneurship</a:t>
            </a:r>
          </a:p>
          <a:p>
            <a:pPr>
              <a:buNone/>
            </a:pPr>
            <a:endParaRPr lang="en-US" dirty="0"/>
          </a:p>
        </p:txBody>
      </p:sp>
    </p:spTree>
    <p:extLst>
      <p:ext uri="{BB962C8B-B14F-4D97-AF65-F5344CB8AC3E}">
        <p14:creationId xmlns:p14="http://schemas.microsoft.com/office/powerpoint/2010/main" val="21988322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Entrepreneurship Best Practices: (continued)</a:t>
            </a:r>
            <a:endParaRPr lang="en-US" dirty="0"/>
          </a:p>
        </p:txBody>
      </p:sp>
      <p:sp>
        <p:nvSpPr>
          <p:cNvPr id="2" name="Content Placeholder 1"/>
          <p:cNvSpPr>
            <a:spLocks noGrp="1"/>
          </p:cNvSpPr>
          <p:nvPr>
            <p:ph sz="quarter" idx="13"/>
          </p:nvPr>
        </p:nvSpPr>
        <p:spPr>
          <a:xfrm>
            <a:off x="380999" y="1719070"/>
            <a:ext cx="8407893" cy="4834129"/>
          </a:xfrm>
        </p:spPr>
        <p:txBody>
          <a:bodyPr>
            <a:normAutofit lnSpcReduction="10000"/>
          </a:bodyPr>
          <a:lstStyle/>
          <a:p>
            <a:pPr marL="560070" indent="-514350">
              <a:buFont typeface="+mj-lt"/>
              <a:buAutoNum type="arabicPeriod" startAt="3"/>
            </a:pPr>
            <a:r>
              <a:rPr lang="en-US" sz="2900" dirty="0" smtClean="0">
                <a:solidFill>
                  <a:schemeClr val="tx1"/>
                </a:solidFill>
              </a:rPr>
              <a:t>Recruitment Activities</a:t>
            </a:r>
          </a:p>
          <a:p>
            <a:pPr marL="708660" lvl="1" indent="-342900"/>
            <a:r>
              <a:rPr lang="en-US" sz="2600" dirty="0" smtClean="0">
                <a:solidFill>
                  <a:schemeClr val="tx1"/>
                </a:solidFill>
              </a:rPr>
              <a:t>Working with DRS administrators to change paperwork &amp; policies regarding the entrepreneur application 	</a:t>
            </a:r>
          </a:p>
          <a:p>
            <a:pPr marL="708660" lvl="1" indent="-342900"/>
            <a:r>
              <a:rPr lang="en-US" sz="2600" dirty="0" smtClean="0">
                <a:solidFill>
                  <a:schemeClr val="tx1"/>
                </a:solidFill>
              </a:rPr>
              <a:t>Creating flyers, brochures, and informational video to promote incubator program</a:t>
            </a:r>
          </a:p>
          <a:p>
            <a:pPr marL="708660" lvl="1" indent="-342900">
              <a:buFont typeface="+mj-lt"/>
              <a:buAutoNum type="arabicPeriod"/>
            </a:pPr>
            <a:endParaRPr lang="en-US" dirty="0" smtClean="0">
              <a:solidFill>
                <a:schemeClr val="tx1"/>
              </a:solidFill>
            </a:endParaRPr>
          </a:p>
          <a:p>
            <a:pPr marL="502920" indent="-457200">
              <a:buFont typeface="+mj-lt"/>
              <a:buAutoNum type="arabicPeriod" startAt="3"/>
            </a:pPr>
            <a:r>
              <a:rPr lang="en-US" sz="2900" dirty="0" smtClean="0">
                <a:solidFill>
                  <a:schemeClr val="tx1"/>
                </a:solidFill>
              </a:rPr>
              <a:t>Business Plan Support</a:t>
            </a:r>
          </a:p>
          <a:p>
            <a:pPr marL="708660" lvl="1" indent="-342900"/>
            <a:r>
              <a:rPr lang="en-US" sz="2100" dirty="0" smtClean="0">
                <a:solidFill>
                  <a:schemeClr val="tx1"/>
                </a:solidFill>
              </a:rPr>
              <a:t>Business plan writing course </a:t>
            </a:r>
          </a:p>
          <a:p>
            <a:pPr marL="708660" lvl="1" indent="-342900"/>
            <a:r>
              <a:rPr lang="en-US" sz="2100" dirty="0" smtClean="0">
                <a:solidFill>
                  <a:schemeClr val="tx1"/>
                </a:solidFill>
              </a:rPr>
              <a:t>1-on-1 TA consultation services</a:t>
            </a:r>
          </a:p>
          <a:p>
            <a:pPr marL="708660" lvl="1" indent="-342900"/>
            <a:r>
              <a:rPr lang="en-US" sz="2100" dirty="0" smtClean="0">
                <a:solidFill>
                  <a:schemeClr val="tx1"/>
                </a:solidFill>
              </a:rPr>
              <a:t>Business plans approved by a review committee outside of ICRE-R</a:t>
            </a:r>
          </a:p>
          <a:p>
            <a:pPr marL="708660" lvl="1" indent="-342900"/>
            <a:r>
              <a:rPr lang="en-US" sz="2100" dirty="0" smtClean="0">
                <a:solidFill>
                  <a:schemeClr val="tx1"/>
                </a:solidFill>
              </a:rPr>
              <a:t>Mentoring to aspiring entrepreneurs </a:t>
            </a:r>
          </a:p>
          <a:p>
            <a:pPr marL="708660" lvl="1" indent="-342900">
              <a:buFont typeface="+mj-lt"/>
              <a:buAutoNum type="arabicPeriod"/>
            </a:pPr>
            <a:endParaRPr lang="en-US" dirty="0" smtClean="0">
              <a:solidFill>
                <a:schemeClr val="tx1"/>
              </a:solidFill>
            </a:endParaRPr>
          </a:p>
          <a:p>
            <a:pPr lvl="1">
              <a:buNone/>
            </a:pPr>
            <a:endParaRPr lang="en-US" dirty="0"/>
          </a:p>
        </p:txBody>
      </p:sp>
    </p:spTree>
    <p:extLst>
      <p:ext uri="{BB962C8B-B14F-4D97-AF65-F5344CB8AC3E}">
        <p14:creationId xmlns:p14="http://schemas.microsoft.com/office/powerpoint/2010/main" val="40862503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pPr marL="560070" indent="-514350">
              <a:buFont typeface="+mj-lt"/>
              <a:buAutoNum type="arabicPeriod" startAt="5"/>
            </a:pPr>
            <a:r>
              <a:rPr lang="en-US" sz="2900" dirty="0">
                <a:solidFill>
                  <a:schemeClr val="tx1"/>
                </a:solidFill>
              </a:rPr>
              <a:t>Provide Resources &amp; Capital Investment in Enterprise</a:t>
            </a:r>
          </a:p>
          <a:p>
            <a:pPr marL="863600" lvl="1" indent="-288925"/>
            <a:r>
              <a:rPr lang="en-US" sz="2300" dirty="0">
                <a:solidFill>
                  <a:schemeClr val="tx1"/>
                </a:solidFill>
              </a:rPr>
              <a:t>AUI </a:t>
            </a:r>
            <a:r>
              <a:rPr lang="en-US" sz="2300" dirty="0" smtClean="0">
                <a:solidFill>
                  <a:schemeClr val="tx1"/>
                </a:solidFill>
              </a:rPr>
              <a:t>offers start</a:t>
            </a:r>
            <a:r>
              <a:rPr lang="en-US" sz="2300" dirty="0">
                <a:solidFill>
                  <a:schemeClr val="tx1"/>
                </a:solidFill>
              </a:rPr>
              <a:t>-up </a:t>
            </a:r>
            <a:r>
              <a:rPr lang="en-US" sz="2300" dirty="0" smtClean="0">
                <a:solidFill>
                  <a:schemeClr val="tx1"/>
                </a:solidFill>
              </a:rPr>
              <a:t>grants </a:t>
            </a:r>
            <a:r>
              <a:rPr lang="en-US" sz="2300" dirty="0">
                <a:solidFill>
                  <a:schemeClr val="tx1"/>
                </a:solidFill>
              </a:rPr>
              <a:t>($5,000) </a:t>
            </a:r>
            <a:r>
              <a:rPr lang="en-US" sz="2300" dirty="0" smtClean="0">
                <a:solidFill>
                  <a:schemeClr val="tx1"/>
                </a:solidFill>
              </a:rPr>
              <a:t>and </a:t>
            </a:r>
            <a:r>
              <a:rPr lang="en-US" sz="2300" dirty="0">
                <a:solidFill>
                  <a:schemeClr val="tx1"/>
                </a:solidFill>
              </a:rPr>
              <a:t>VR </a:t>
            </a:r>
            <a:r>
              <a:rPr lang="en-US" sz="2300" dirty="0" smtClean="0">
                <a:solidFill>
                  <a:schemeClr val="tx1"/>
                </a:solidFill>
              </a:rPr>
              <a:t>funds (</a:t>
            </a:r>
            <a:r>
              <a:rPr lang="en-US" sz="2300" dirty="0">
                <a:solidFill>
                  <a:schemeClr val="tx1"/>
                </a:solidFill>
              </a:rPr>
              <a:t>$</a:t>
            </a:r>
            <a:r>
              <a:rPr lang="en-US" sz="2300" dirty="0" smtClean="0">
                <a:solidFill>
                  <a:schemeClr val="tx1"/>
                </a:solidFill>
              </a:rPr>
              <a:t>10,000+) make </a:t>
            </a:r>
            <a:r>
              <a:rPr lang="en-US" sz="2300" dirty="0">
                <a:solidFill>
                  <a:schemeClr val="tx1"/>
                </a:solidFill>
              </a:rPr>
              <a:t>entrepreneurship a viable option for those who were previously left out. </a:t>
            </a:r>
          </a:p>
          <a:p>
            <a:pPr marL="863600" lvl="1" indent="-288925"/>
            <a:r>
              <a:rPr lang="en-US" sz="2300" dirty="0" smtClean="0">
                <a:solidFill>
                  <a:schemeClr val="tx1"/>
                </a:solidFill>
              </a:rPr>
              <a:t>The Business </a:t>
            </a:r>
            <a:r>
              <a:rPr lang="en-US" sz="2300" dirty="0">
                <a:solidFill>
                  <a:schemeClr val="tx1"/>
                </a:solidFill>
              </a:rPr>
              <a:t>Incubator provides office space, utilities, clerical support and office equipment for up to 5 years at no </a:t>
            </a:r>
            <a:r>
              <a:rPr lang="en-US" sz="2300" dirty="0" smtClean="0">
                <a:solidFill>
                  <a:schemeClr val="tx1"/>
                </a:solidFill>
              </a:rPr>
              <a:t>cost</a:t>
            </a:r>
          </a:p>
          <a:p>
            <a:pPr marL="569913" lvl="1" indent="-457200">
              <a:buFont typeface="+mj-lt"/>
              <a:buAutoNum type="arabicPeriod" startAt="6"/>
            </a:pPr>
            <a:r>
              <a:rPr lang="en-US" sz="2800" dirty="0" smtClean="0">
                <a:solidFill>
                  <a:schemeClr val="tx1"/>
                </a:solidFill>
              </a:rPr>
              <a:t>Explore </a:t>
            </a:r>
            <a:r>
              <a:rPr lang="en-US" sz="2800" dirty="0">
                <a:solidFill>
                  <a:schemeClr val="tx1"/>
                </a:solidFill>
              </a:rPr>
              <a:t>new co-operative business </a:t>
            </a:r>
            <a:r>
              <a:rPr lang="en-US" sz="2800" dirty="0" smtClean="0">
                <a:solidFill>
                  <a:schemeClr val="tx1"/>
                </a:solidFill>
              </a:rPr>
              <a:t>structures (group ownership models) in order to enhance participation of individuals with more severe disabilities</a:t>
            </a:r>
            <a:endParaRPr lang="en-US" sz="2800" dirty="0">
              <a:solidFill>
                <a:schemeClr val="tx1"/>
              </a:solidFill>
            </a:endParaRPr>
          </a:p>
          <a:p>
            <a:pPr marL="0" indent="0">
              <a:buNone/>
            </a:pPr>
            <a:endParaRPr lang="en-US" dirty="0"/>
          </a:p>
        </p:txBody>
      </p:sp>
    </p:spTree>
    <p:extLst>
      <p:ext uri="{BB962C8B-B14F-4D97-AF65-F5344CB8AC3E}">
        <p14:creationId xmlns:p14="http://schemas.microsoft.com/office/powerpoint/2010/main" val="40767413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Lessons </a:t>
            </a:r>
            <a:r>
              <a:rPr lang="en-US" dirty="0" smtClean="0"/>
              <a:t>Learned:</a:t>
            </a:r>
            <a:endParaRPr lang="en-US" dirty="0"/>
          </a:p>
        </p:txBody>
      </p:sp>
      <p:sp>
        <p:nvSpPr>
          <p:cNvPr id="2" name="Content Placeholder 1"/>
          <p:cNvSpPr>
            <a:spLocks noGrp="1"/>
          </p:cNvSpPr>
          <p:nvPr>
            <p:ph sz="quarter" idx="13"/>
          </p:nvPr>
        </p:nvSpPr>
        <p:spPr/>
        <p:txBody>
          <a:bodyPr>
            <a:normAutofit/>
          </a:bodyPr>
          <a:lstStyle/>
          <a:p>
            <a:pPr marL="454914" indent="-457200">
              <a:buFont typeface="+mj-lt"/>
              <a:buAutoNum type="arabicPeriod"/>
            </a:pPr>
            <a:r>
              <a:rPr lang="en-US" sz="2400" dirty="0" smtClean="0">
                <a:solidFill>
                  <a:schemeClr val="tx1"/>
                </a:solidFill>
              </a:rPr>
              <a:t>The value of University, school and State partnership:</a:t>
            </a:r>
          </a:p>
          <a:p>
            <a:pPr marL="741363" lvl="1" indent="-222250"/>
            <a:r>
              <a:rPr lang="en-US" sz="2000" dirty="0" smtClean="0">
                <a:solidFill>
                  <a:schemeClr val="tx1"/>
                </a:solidFill>
              </a:rPr>
              <a:t>Establish model demonstration projects at YCCS and ICRE-R</a:t>
            </a:r>
          </a:p>
          <a:p>
            <a:pPr marL="741363" lvl="1" indent="-222250"/>
            <a:r>
              <a:rPr lang="en-US" sz="2000" dirty="0" smtClean="0">
                <a:solidFill>
                  <a:schemeClr val="tx1"/>
                </a:solidFill>
              </a:rPr>
              <a:t>Use data and research to sell program ideas to the state agency.</a:t>
            </a:r>
          </a:p>
          <a:p>
            <a:pPr marL="454914" indent="-457200">
              <a:buFont typeface="+mj-lt"/>
              <a:buAutoNum type="arabicPeriod"/>
            </a:pPr>
            <a:r>
              <a:rPr lang="en-US" sz="2400" dirty="0" smtClean="0">
                <a:solidFill>
                  <a:schemeClr val="tx1"/>
                </a:solidFill>
              </a:rPr>
              <a:t>ICRE-R has been upgraded from pilot program to permanent program status in VR. </a:t>
            </a:r>
            <a:endParaRPr lang="en-US" sz="2400" dirty="0">
              <a:solidFill>
                <a:schemeClr val="tx1"/>
              </a:solidFill>
            </a:endParaRPr>
          </a:p>
          <a:p>
            <a:pPr marL="454914" indent="-457200">
              <a:buFont typeface="+mj-lt"/>
              <a:buAutoNum type="arabicPeriod"/>
            </a:pPr>
            <a:r>
              <a:rPr lang="en-US" sz="2400" dirty="0" smtClean="0">
                <a:solidFill>
                  <a:schemeClr val="tx1"/>
                </a:solidFill>
              </a:rPr>
              <a:t>Employers </a:t>
            </a:r>
            <a:r>
              <a:rPr lang="en-US" sz="2400" dirty="0">
                <a:solidFill>
                  <a:schemeClr val="tx1"/>
                </a:solidFill>
              </a:rPr>
              <a:t>are unlikely to hire a person with a disability by just listening or talking about it.  They need to see that person working in their business to really understand. Therefore, internships are the best way to remove negative </a:t>
            </a:r>
            <a:r>
              <a:rPr lang="en-US" sz="2400" dirty="0" smtClean="0">
                <a:solidFill>
                  <a:schemeClr val="tx1"/>
                </a:solidFill>
              </a:rPr>
              <a:t>perceptions.</a:t>
            </a:r>
          </a:p>
          <a:p>
            <a:pPr marL="454914" indent="-457200">
              <a:buFont typeface="+mj-lt"/>
              <a:buAutoNum type="arabicPeriod"/>
            </a:pPr>
            <a:r>
              <a:rPr lang="en-US" sz="2400" dirty="0" smtClean="0">
                <a:solidFill>
                  <a:schemeClr val="tx1"/>
                </a:solidFill>
              </a:rPr>
              <a:t>Vocational </a:t>
            </a:r>
            <a:r>
              <a:rPr lang="en-US" sz="2400" dirty="0">
                <a:solidFill>
                  <a:schemeClr val="tx1"/>
                </a:solidFill>
              </a:rPr>
              <a:t>evaluations and training are critical to build a </a:t>
            </a:r>
            <a:r>
              <a:rPr lang="en-US" sz="2400" dirty="0" smtClean="0">
                <a:solidFill>
                  <a:schemeClr val="tx1"/>
                </a:solidFill>
              </a:rPr>
              <a:t>pathway </a:t>
            </a:r>
            <a:r>
              <a:rPr lang="en-US" sz="2400" dirty="0">
                <a:solidFill>
                  <a:schemeClr val="tx1"/>
                </a:solidFill>
              </a:rPr>
              <a:t>to employment or self-employment</a:t>
            </a:r>
          </a:p>
          <a:p>
            <a:pPr marL="454914" indent="-457200">
              <a:buFont typeface="+mj-lt"/>
              <a:buAutoNum type="arabicPeriod"/>
            </a:pPr>
            <a:endParaRPr lang="en-US" sz="2400" dirty="0" smtClean="0">
              <a:solidFill>
                <a:schemeClr val="tx1"/>
              </a:solidFill>
            </a:endParaRPr>
          </a:p>
          <a:p>
            <a:pPr marL="454914" indent="-457200">
              <a:buFont typeface="+mj-lt"/>
              <a:buAutoNum type="arabicPeriod"/>
            </a:pPr>
            <a:endParaRPr lang="en-US" sz="2400" dirty="0" smtClean="0">
              <a:solidFill>
                <a:schemeClr val="tx1"/>
              </a:solidFill>
            </a:endParaRPr>
          </a:p>
        </p:txBody>
      </p:sp>
    </p:spTree>
    <p:extLst>
      <p:ext uri="{BB962C8B-B14F-4D97-AF65-F5344CB8AC3E}">
        <p14:creationId xmlns:p14="http://schemas.microsoft.com/office/powerpoint/2010/main" val="8666480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381000" y="1447800"/>
            <a:ext cx="8407893" cy="4986529"/>
          </a:xfrm>
          <a:prstGeom prst="rect">
            <a:avLst/>
          </a:prstGeom>
        </p:spPr>
        <p:txBody>
          <a:bodyPr>
            <a:noAutofit/>
          </a:bodyPr>
          <a:lstStyle/>
          <a:p>
            <a:pPr marL="512064" indent="-514350">
              <a:buFont typeface="+mj-lt"/>
              <a:buAutoNum type="arabicPeriod" startAt="5"/>
            </a:pPr>
            <a:r>
              <a:rPr lang="en-US" sz="2800" dirty="0" smtClean="0"/>
              <a:t>Being mindful/supportive of youth’s interests is vital</a:t>
            </a:r>
          </a:p>
          <a:p>
            <a:pPr marL="917575" lvl="1" indent="-342900"/>
            <a:r>
              <a:rPr lang="en-US" sz="2400" dirty="0" smtClean="0"/>
              <a:t>Staff must provide guidance to help youth set realistic, feasible and attainable goals</a:t>
            </a:r>
          </a:p>
          <a:p>
            <a:pPr marL="512064" indent="-514350">
              <a:buFont typeface="+mj-lt"/>
              <a:buAutoNum type="arabicPeriod" startAt="6"/>
            </a:pPr>
            <a:r>
              <a:rPr lang="en-US" sz="2800" dirty="0" smtClean="0"/>
              <a:t>Establishing Trust</a:t>
            </a:r>
          </a:p>
          <a:p>
            <a:pPr marL="973138" lvl="1" indent="-342900"/>
            <a:r>
              <a:rPr lang="en-US" sz="2400" dirty="0" smtClean="0"/>
              <a:t>Staff must be committed to earning the trust of youth</a:t>
            </a:r>
          </a:p>
          <a:p>
            <a:pPr marL="973138" lvl="1" indent="-342900"/>
            <a:r>
              <a:rPr lang="en-US" sz="2400" dirty="0" smtClean="0"/>
              <a:t>Staff should </a:t>
            </a:r>
            <a:r>
              <a:rPr lang="en-US" sz="2400" smtClean="0"/>
              <a:t>encourage youth </a:t>
            </a:r>
            <a:r>
              <a:rPr lang="en-US" sz="2400" dirty="0" smtClean="0"/>
              <a:t>to get to know each other and trust each other</a:t>
            </a:r>
          </a:p>
          <a:p>
            <a:pPr marL="514350" lvl="2" indent="-514350">
              <a:buFont typeface="+mj-lt"/>
              <a:buAutoNum type="arabicPeriod" startAt="7"/>
            </a:pPr>
            <a:r>
              <a:rPr lang="en-US" sz="2800" dirty="0" smtClean="0"/>
              <a:t>Co-Operative Model offers potential for success but it should be studied in terms of its strengths and potential limitations</a:t>
            </a:r>
            <a:endParaRPr lang="en-US" sz="2000" dirty="0" smtClean="0"/>
          </a:p>
        </p:txBody>
      </p:sp>
      <p:sp>
        <p:nvSpPr>
          <p:cNvPr id="3" name="Title 2"/>
          <p:cNvSpPr>
            <a:spLocks noGrp="1"/>
          </p:cNvSpPr>
          <p:nvPr>
            <p:ph type="title"/>
          </p:nvPr>
        </p:nvSpPr>
        <p:spPr/>
        <p:txBody>
          <a:bodyPr>
            <a:normAutofit/>
          </a:bodyPr>
          <a:lstStyle/>
          <a:p>
            <a:r>
              <a:rPr lang="en-US" dirty="0" smtClean="0"/>
              <a:t>Lessons Learned: (continued) </a:t>
            </a:r>
            <a:endParaRPr lang="en-US" dirty="0"/>
          </a:p>
        </p:txBody>
      </p:sp>
    </p:spTree>
    <p:extLst>
      <p:ext uri="{BB962C8B-B14F-4D97-AF65-F5344CB8AC3E}">
        <p14:creationId xmlns:p14="http://schemas.microsoft.com/office/powerpoint/2010/main" val="31234353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2667000" y="381000"/>
            <a:ext cx="3505200" cy="2743200"/>
          </a:xfrm>
          <a:prstGeom prst="rect">
            <a:avLst/>
          </a:prstGeom>
          <a:noFill/>
          <a:ln w="9525">
            <a:noFill/>
            <a:miter lim="800000"/>
            <a:headEnd/>
            <a:tailEnd/>
          </a:ln>
        </p:spPr>
      </p:pic>
      <p:sp>
        <p:nvSpPr>
          <p:cNvPr id="5" name="Title 3"/>
          <p:cNvSpPr>
            <a:spLocks noGrp="1"/>
          </p:cNvSpPr>
          <p:nvPr>
            <p:ph type="title" idx="4294967295"/>
          </p:nvPr>
        </p:nvSpPr>
        <p:spPr>
          <a:xfrm>
            <a:off x="0" y="3352800"/>
            <a:ext cx="9144000" cy="1054100"/>
          </a:xfrm>
        </p:spPr>
        <p:txBody>
          <a:bodyPr/>
          <a:lstStyle/>
          <a:p>
            <a:pPr algn="ctr"/>
            <a:r>
              <a:rPr lang="es-CO" dirty="0" smtClean="0">
                <a:solidFill>
                  <a:schemeClr val="tx1"/>
                </a:solidFill>
              </a:rPr>
              <a:t>MUCHAS GRACIAS!</a:t>
            </a:r>
            <a:endParaRPr lang="es-CO" dirty="0">
              <a:solidFill>
                <a:schemeClr val="tx1"/>
              </a:solidFill>
            </a:endParaRPr>
          </a:p>
        </p:txBody>
      </p:sp>
    </p:spTree>
    <p:extLst>
      <p:ext uri="{BB962C8B-B14F-4D97-AF65-F5344CB8AC3E}">
        <p14:creationId xmlns:p14="http://schemas.microsoft.com/office/powerpoint/2010/main" val="23856319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1109234" y="2286000"/>
            <a:ext cx="7406640" cy="3679470"/>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sz="3600" dirty="0" smtClean="0">
                <a:solidFill>
                  <a:schemeClr val="accent3">
                    <a:lumMod val="50000"/>
                  </a:schemeClr>
                </a:solidFill>
                <a:latin typeface="Times New Roman" panose="02020603050405020304" pitchFamily="18" charset="0"/>
                <a:cs typeface="Times New Roman" panose="02020603050405020304" pitchFamily="18" charset="0"/>
              </a:rPr>
              <a:t>Central </a:t>
            </a:r>
            <a:r>
              <a:rPr lang="en-US" sz="3600" dirty="0">
                <a:solidFill>
                  <a:schemeClr val="accent3">
                    <a:lumMod val="50000"/>
                  </a:schemeClr>
                </a:solidFill>
                <a:latin typeface="Times New Roman" panose="02020603050405020304" pitchFamily="18" charset="0"/>
                <a:cs typeface="Times New Roman" panose="02020603050405020304" pitchFamily="18" charset="0"/>
              </a:rPr>
              <a:t>Oklahoma Add Us </a:t>
            </a:r>
            <a:r>
              <a:rPr lang="en-US" sz="3600" dirty="0" smtClean="0">
                <a:solidFill>
                  <a:schemeClr val="accent3">
                    <a:lumMod val="50000"/>
                  </a:schemeClr>
                </a:solidFill>
                <a:latin typeface="Times New Roman" panose="02020603050405020304" pitchFamily="18" charset="0"/>
                <a:cs typeface="Times New Roman" panose="02020603050405020304" pitchFamily="18" charset="0"/>
              </a:rPr>
              <a:t>In</a:t>
            </a:r>
            <a:br>
              <a:rPr lang="en-US" sz="3600" dirty="0" smtClean="0">
                <a:solidFill>
                  <a:schemeClr val="accent3">
                    <a:lumMod val="50000"/>
                  </a:schemeClr>
                </a:solidFill>
                <a:latin typeface="Times New Roman" panose="02020603050405020304" pitchFamily="18" charset="0"/>
                <a:cs typeface="Times New Roman" panose="02020603050405020304" pitchFamily="18" charset="0"/>
              </a:rPr>
            </a:br>
            <a:r>
              <a:rPr lang="en-US" sz="2200" dirty="0" smtClean="0">
                <a:solidFill>
                  <a:schemeClr val="accent3">
                    <a:lumMod val="50000"/>
                  </a:schemeClr>
                </a:solidFill>
                <a:latin typeface="Times New Roman" panose="02020603050405020304" pitchFamily="18" charset="0"/>
                <a:cs typeface="Times New Roman" panose="02020603050405020304" pitchFamily="18" charset="0"/>
              </a:rPr>
              <a:t/>
            </a:r>
            <a:br>
              <a:rPr lang="en-US" sz="2200" dirty="0" smtClean="0">
                <a:solidFill>
                  <a:schemeClr val="accent3">
                    <a:lumMod val="50000"/>
                  </a:schemeClr>
                </a:solidFill>
                <a:latin typeface="Times New Roman" panose="02020603050405020304" pitchFamily="18" charset="0"/>
                <a:cs typeface="Times New Roman" panose="02020603050405020304" pitchFamily="18" charset="0"/>
              </a:rPr>
            </a:br>
            <a:r>
              <a:rPr lang="en-US" sz="2200" dirty="0" smtClean="0">
                <a:solidFill>
                  <a:schemeClr val="accent3">
                    <a:lumMod val="50000"/>
                  </a:schemeClr>
                </a:solidFill>
                <a:latin typeface="Times New Roman" panose="02020603050405020304" pitchFamily="18" charset="0"/>
                <a:cs typeface="Times New Roman" panose="02020603050405020304" pitchFamily="18" charset="0"/>
              </a:rPr>
              <a:t>Presented By:</a:t>
            </a:r>
            <a:br>
              <a:rPr lang="en-US" sz="2200" dirty="0" smtClean="0">
                <a:solidFill>
                  <a:schemeClr val="accent3">
                    <a:lumMod val="50000"/>
                  </a:schemeClr>
                </a:solidFill>
                <a:latin typeface="Times New Roman" panose="02020603050405020304" pitchFamily="18" charset="0"/>
                <a:cs typeface="Times New Roman" panose="02020603050405020304" pitchFamily="18" charset="0"/>
              </a:rPr>
            </a:br>
            <a:r>
              <a:rPr lang="en-US" sz="2200" dirty="0" smtClean="0">
                <a:solidFill>
                  <a:schemeClr val="accent3">
                    <a:lumMod val="50000"/>
                  </a:schemeClr>
                </a:solidFill>
                <a:latin typeface="Times New Roman" panose="02020603050405020304" pitchFamily="18" charset="0"/>
                <a:cs typeface="Times New Roman" panose="02020603050405020304" pitchFamily="18" charset="0"/>
              </a:rPr>
              <a:t/>
            </a:r>
            <a:br>
              <a:rPr lang="en-US" sz="2200" dirty="0" smtClean="0">
                <a:solidFill>
                  <a:schemeClr val="accent3">
                    <a:lumMod val="50000"/>
                  </a:schemeClr>
                </a:solidFill>
                <a:latin typeface="Times New Roman" panose="02020603050405020304" pitchFamily="18" charset="0"/>
                <a:cs typeface="Times New Roman" panose="02020603050405020304" pitchFamily="18" charset="0"/>
              </a:rPr>
            </a:br>
            <a:r>
              <a:rPr lang="en-US" sz="2700" dirty="0" smtClean="0">
                <a:solidFill>
                  <a:schemeClr val="tx1"/>
                </a:solidFill>
                <a:latin typeface="Times New Roman" panose="02020603050405020304" pitchFamily="18" charset="0"/>
                <a:cs typeface="Times New Roman" panose="02020603050405020304" pitchFamily="18" charset="0"/>
              </a:rPr>
              <a:t>Dennis </a:t>
            </a:r>
            <a:r>
              <a:rPr lang="en-US" sz="2700" dirty="0" err="1" smtClean="0">
                <a:solidFill>
                  <a:schemeClr val="tx1"/>
                </a:solidFill>
                <a:latin typeface="Times New Roman" panose="02020603050405020304" pitchFamily="18" charset="0"/>
                <a:cs typeface="Times New Roman" panose="02020603050405020304" pitchFamily="18" charset="0"/>
              </a:rPr>
              <a:t>Gober</a:t>
            </a:r>
            <a:r>
              <a:rPr lang="en-US" sz="2700" dirty="0" smtClean="0">
                <a:solidFill>
                  <a:schemeClr val="tx1"/>
                </a:solidFill>
                <a:latin typeface="Times New Roman" panose="02020603050405020304" pitchFamily="18" charset="0"/>
                <a:cs typeface="Times New Roman" panose="02020603050405020304" pitchFamily="18" charset="0"/>
              </a:rPr>
              <a:t/>
            </a:r>
            <a:br>
              <a:rPr lang="en-US" sz="2700" dirty="0" smtClean="0">
                <a:solidFill>
                  <a:schemeClr val="tx1"/>
                </a:solidFill>
                <a:latin typeface="Times New Roman" panose="02020603050405020304" pitchFamily="18" charset="0"/>
                <a:cs typeface="Times New Roman" panose="02020603050405020304" pitchFamily="18" charset="0"/>
              </a:rPr>
            </a:br>
            <a:r>
              <a:rPr lang="en-US" sz="2700" dirty="0" smtClean="0">
                <a:solidFill>
                  <a:schemeClr val="tx1"/>
                </a:solidFill>
                <a:latin typeface="Times New Roman" panose="02020603050405020304" pitchFamily="18" charset="0"/>
                <a:cs typeface="Times New Roman" panose="02020603050405020304" pitchFamily="18" charset="0"/>
              </a:rPr>
              <a:t>Office of Juvenile Affairs Division Director </a:t>
            </a:r>
            <a:br>
              <a:rPr lang="en-US" sz="2700" dirty="0" smtClean="0">
                <a:solidFill>
                  <a:schemeClr val="tx1"/>
                </a:solidFill>
                <a:latin typeface="Times New Roman" panose="02020603050405020304" pitchFamily="18" charset="0"/>
                <a:cs typeface="Times New Roman" panose="02020603050405020304" pitchFamily="18" charset="0"/>
              </a:rPr>
            </a:br>
            <a:r>
              <a:rPr lang="en-US" sz="2000" dirty="0" smtClean="0">
                <a:solidFill>
                  <a:schemeClr val="tx1"/>
                </a:solidFill>
                <a:latin typeface="Times New Roman" panose="02020603050405020304" pitchFamily="18" charset="0"/>
                <a:cs typeface="Times New Roman" panose="02020603050405020304" pitchFamily="18" charset="0"/>
              </a:rPr>
              <a:t>and</a:t>
            </a:r>
            <a:r>
              <a:rPr lang="en-US" sz="2700" dirty="0" smtClean="0">
                <a:solidFill>
                  <a:schemeClr val="tx1"/>
                </a:solidFill>
                <a:latin typeface="Times New Roman" panose="02020603050405020304" pitchFamily="18" charset="0"/>
                <a:cs typeface="Times New Roman" panose="02020603050405020304" pitchFamily="18" charset="0"/>
              </a:rPr>
              <a:t> </a:t>
            </a:r>
            <a:br>
              <a:rPr lang="en-US" sz="2700" dirty="0" smtClean="0">
                <a:solidFill>
                  <a:schemeClr val="tx1"/>
                </a:solidFill>
                <a:latin typeface="Times New Roman" panose="02020603050405020304" pitchFamily="18" charset="0"/>
                <a:cs typeface="Times New Roman" panose="02020603050405020304" pitchFamily="18" charset="0"/>
              </a:rPr>
            </a:br>
            <a:r>
              <a:rPr lang="en-US" sz="2700" dirty="0" smtClean="0">
                <a:solidFill>
                  <a:schemeClr val="tx1"/>
                </a:solidFill>
                <a:latin typeface="Times New Roman" panose="02020603050405020304" pitchFamily="18" charset="0"/>
                <a:cs typeface="Times New Roman" panose="02020603050405020304" pitchFamily="18" charset="0"/>
              </a:rPr>
              <a:t>Jill Burgess</a:t>
            </a:r>
            <a:br>
              <a:rPr lang="en-US" sz="2700" dirty="0" smtClean="0">
                <a:solidFill>
                  <a:schemeClr val="tx1"/>
                </a:solidFill>
                <a:latin typeface="Times New Roman" panose="02020603050405020304" pitchFamily="18" charset="0"/>
                <a:cs typeface="Times New Roman" panose="02020603050405020304" pitchFamily="18" charset="0"/>
              </a:rPr>
            </a:br>
            <a:r>
              <a:rPr lang="en-US" sz="2700" dirty="0" smtClean="0">
                <a:solidFill>
                  <a:schemeClr val="tx1"/>
                </a:solidFill>
                <a:latin typeface="Times New Roman" panose="02020603050405020304" pitchFamily="18" charset="0"/>
                <a:cs typeface="Times New Roman" panose="02020603050405020304" pitchFamily="18" charset="0"/>
              </a:rPr>
              <a:t> Add Us In Project Director</a:t>
            </a:r>
            <a:endParaRPr lang="en-US" dirty="0" smtClean="0">
              <a:solidFill>
                <a:schemeClr val="tx1"/>
              </a:solidFill>
            </a:endParaRPr>
          </a:p>
        </p:txBody>
      </p:sp>
      <p:pic>
        <p:nvPicPr>
          <p:cNvPr id="4" name="Picture 3" descr="OKAddUsIn_OK_RGB.JPG"/>
          <p:cNvPicPr>
            <a:picLocks noChangeAspect="1"/>
          </p:cNvPicPr>
          <p:nvPr/>
        </p:nvPicPr>
        <p:blipFill>
          <a:blip r:embed="rId3" cstate="print"/>
          <a:stretch>
            <a:fillRect/>
          </a:stretch>
        </p:blipFill>
        <p:spPr>
          <a:xfrm>
            <a:off x="8305800" y="6400800"/>
            <a:ext cx="381000" cy="351627"/>
          </a:xfrm>
          <a:prstGeom prst="rect">
            <a:avLst/>
          </a:prstGeom>
        </p:spPr>
      </p:pic>
      <p:sp>
        <p:nvSpPr>
          <p:cNvPr id="7" name="Slide Number Placeholder 6"/>
          <p:cNvSpPr>
            <a:spLocks noGrp="1"/>
          </p:cNvSpPr>
          <p:nvPr>
            <p:ph type="sldNum" sz="quarter" idx="12"/>
          </p:nvPr>
        </p:nvSpPr>
        <p:spPr/>
        <p:txBody>
          <a:bodyPr/>
          <a:lstStyle/>
          <a:p>
            <a:pPr>
              <a:defRPr/>
            </a:pPr>
            <a:fld id="{F4A8CED9-E3D3-4A6F-976A-0FEFAD85CAF0}" type="slidenum">
              <a:rPr lang="en-US" smtClean="0">
                <a:solidFill>
                  <a:srgbClr val="E7DEC9">
                    <a:shade val="50000"/>
                    <a:satMod val="200000"/>
                  </a:srgbClr>
                </a:solidFill>
              </a:rPr>
              <a:pPr>
                <a:defRPr/>
              </a:pPr>
              <a:t>36</a:t>
            </a:fld>
            <a:endParaRPr lang="en-US" dirty="0">
              <a:solidFill>
                <a:srgbClr val="E7DEC9">
                  <a:shade val="50000"/>
                  <a:satMod val="200000"/>
                </a:srgbClr>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1400" y="148701"/>
            <a:ext cx="1989752" cy="1835296"/>
          </a:xfrm>
          <a:prstGeom prst="rect">
            <a:avLst/>
          </a:prstGeom>
        </p:spPr>
      </p:pic>
    </p:spTree>
    <p:extLst>
      <p:ext uri="{BB962C8B-B14F-4D97-AF65-F5344CB8AC3E}">
        <p14:creationId xmlns:p14="http://schemas.microsoft.com/office/powerpoint/2010/main" val="26493150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50000"/>
                  </a:schemeClr>
                </a:solidFill>
              </a:rPr>
              <a:t>Central Oklahoma Add Us In</a:t>
            </a:r>
            <a:endParaRPr lang="en-US" dirty="0">
              <a:solidFill>
                <a:schemeClr val="accent3">
                  <a:lumMod val="50000"/>
                </a:schemeClr>
              </a:solidFill>
            </a:endParaRPr>
          </a:p>
        </p:txBody>
      </p:sp>
      <p:sp>
        <p:nvSpPr>
          <p:cNvPr id="3" name="Content Placeholder 2"/>
          <p:cNvSpPr>
            <a:spLocks noGrp="1"/>
          </p:cNvSpPr>
          <p:nvPr>
            <p:ph idx="1"/>
          </p:nvPr>
        </p:nvSpPr>
        <p:spPr>
          <a:xfrm>
            <a:off x="1203521" y="1752600"/>
            <a:ext cx="7498080" cy="2971800"/>
          </a:xfrm>
        </p:spPr>
        <p:txBody>
          <a:bodyPr>
            <a:normAutofit/>
          </a:bodyPr>
          <a:lstStyle/>
          <a:p>
            <a:pPr lvl="1"/>
            <a:r>
              <a:rPr lang="en-US" sz="3600" dirty="0" smtClean="0"/>
              <a:t>Partnerships</a:t>
            </a:r>
          </a:p>
          <a:p>
            <a:pPr lvl="2"/>
            <a:r>
              <a:rPr lang="en-US" sz="2000" dirty="0" smtClean="0"/>
              <a:t>OJA/DRS/Career Tech</a:t>
            </a:r>
          </a:p>
          <a:p>
            <a:pPr lvl="2"/>
            <a:r>
              <a:rPr lang="en-US" sz="2000" dirty="0" smtClean="0"/>
              <a:t>DRS/Oklahoma Works</a:t>
            </a:r>
            <a:endParaRPr lang="en-US" sz="2000" dirty="0"/>
          </a:p>
          <a:p>
            <a:pPr lvl="1"/>
            <a:r>
              <a:rPr lang="en-US" sz="3600" dirty="0" smtClean="0"/>
              <a:t>Services for Jobseekers</a:t>
            </a:r>
          </a:p>
          <a:p>
            <a:pPr lvl="2"/>
            <a:r>
              <a:rPr lang="en-US" sz="2000" dirty="0" smtClean="0"/>
              <a:t>AUI Project Services</a:t>
            </a:r>
          </a:p>
          <a:p>
            <a:pPr lvl="2"/>
            <a:r>
              <a:rPr lang="en-US" sz="2000" dirty="0" smtClean="0"/>
              <a:t>Transition to WIOA coaches</a:t>
            </a:r>
            <a:endParaRPr lang="en-US" sz="2000" dirty="0"/>
          </a:p>
        </p:txBody>
      </p:sp>
      <p:sp>
        <p:nvSpPr>
          <p:cNvPr id="4" name="Slide Number Placeholder 3"/>
          <p:cNvSpPr>
            <a:spLocks noGrp="1"/>
          </p:cNvSpPr>
          <p:nvPr>
            <p:ph type="sldNum" sz="quarter" idx="12"/>
          </p:nvPr>
        </p:nvSpPr>
        <p:spPr/>
        <p:txBody>
          <a:bodyPr/>
          <a:lstStyle/>
          <a:p>
            <a:pPr>
              <a:defRPr/>
            </a:pPr>
            <a:fld id="{63CDE4EC-D8BA-4857-AFFB-260ADBD729AA}" type="slidenum">
              <a:rPr lang="en-US" smtClean="0">
                <a:solidFill>
                  <a:srgbClr val="E7DEC9">
                    <a:shade val="50000"/>
                    <a:satMod val="200000"/>
                  </a:srgbClr>
                </a:solidFill>
              </a:rPr>
              <a:pPr>
                <a:defRPr/>
              </a:pPr>
              <a:t>37</a:t>
            </a:fld>
            <a:endParaRPr lang="en-US" dirty="0">
              <a:solidFill>
                <a:srgbClr val="E7DEC9">
                  <a:shade val="50000"/>
                  <a:satMod val="200000"/>
                </a:srgb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4677" y="6324600"/>
            <a:ext cx="37782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descr="http://ldaamerica.org/wp-content/uploads/2013/10/Job-pix-Resources-for-Job-Seeker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1431" y="3886200"/>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6755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50000"/>
                  </a:schemeClr>
                </a:solidFill>
              </a:rPr>
              <a:t>Partnerships</a:t>
            </a:r>
            <a:endParaRPr lang="en-US" dirty="0">
              <a:solidFill>
                <a:schemeClr val="accent3">
                  <a:lumMod val="50000"/>
                </a:schemeClr>
              </a:solidFill>
            </a:endParaRPr>
          </a:p>
        </p:txBody>
      </p:sp>
      <p:sp>
        <p:nvSpPr>
          <p:cNvPr id="3" name="Content Placeholder 2"/>
          <p:cNvSpPr>
            <a:spLocks noGrp="1"/>
          </p:cNvSpPr>
          <p:nvPr>
            <p:ph idx="1"/>
          </p:nvPr>
        </p:nvSpPr>
        <p:spPr/>
        <p:txBody>
          <a:bodyPr/>
          <a:lstStyle/>
          <a:p>
            <a:r>
              <a:rPr lang="en-US" dirty="0" smtClean="0"/>
              <a:t>Office of Juvenile Affairs and Department of Rehabilitative Services and </a:t>
            </a:r>
            <a:r>
              <a:rPr lang="en-US" smtClean="0"/>
              <a:t>Career Tech</a:t>
            </a:r>
          </a:p>
          <a:p>
            <a:pPr marL="82296" indent="0">
              <a:buNone/>
            </a:pPr>
            <a:endParaRPr lang="en-US" dirty="0" smtClean="0"/>
          </a:p>
          <a:p>
            <a:r>
              <a:rPr lang="en-US" dirty="0" smtClean="0"/>
              <a:t>Oklahoma Works and Department of Rehabilitative Services</a:t>
            </a:r>
            <a:endParaRPr lang="en-US" dirty="0"/>
          </a:p>
        </p:txBody>
      </p:sp>
      <p:sp>
        <p:nvSpPr>
          <p:cNvPr id="4" name="Slide Number Placeholder 3"/>
          <p:cNvSpPr>
            <a:spLocks noGrp="1"/>
          </p:cNvSpPr>
          <p:nvPr>
            <p:ph type="sldNum" sz="quarter" idx="12"/>
          </p:nvPr>
        </p:nvSpPr>
        <p:spPr/>
        <p:txBody>
          <a:bodyPr/>
          <a:lstStyle/>
          <a:p>
            <a:pPr>
              <a:defRPr/>
            </a:pPr>
            <a:fld id="{63CDE4EC-D8BA-4857-AFFB-260ADBD729AA}" type="slidenum">
              <a:rPr lang="en-US" smtClean="0">
                <a:solidFill>
                  <a:srgbClr val="E7DEC9">
                    <a:shade val="50000"/>
                    <a:satMod val="200000"/>
                  </a:srgbClr>
                </a:solidFill>
              </a:rPr>
              <a:pPr>
                <a:defRPr/>
              </a:pPr>
              <a:t>38</a:t>
            </a:fld>
            <a:endParaRPr lang="en-US" dirty="0">
              <a:solidFill>
                <a:srgbClr val="E7DEC9">
                  <a:shade val="50000"/>
                  <a:satMod val="200000"/>
                </a:srgbClr>
              </a:solidFill>
            </a:endParaRPr>
          </a:p>
        </p:txBody>
      </p:sp>
      <p:pic>
        <p:nvPicPr>
          <p:cNvPr id="6" name="Picture 6" descr="http://publiclibrariesonline.org/wp-content/uploads/2012/12/teamwor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3733800"/>
            <a:ext cx="3124200" cy="2539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508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solidFill>
                  <a:schemeClr val="accent3">
                    <a:lumMod val="50000"/>
                  </a:schemeClr>
                </a:solidFill>
              </a:rPr>
              <a:t>Services for Jobseekers</a:t>
            </a:r>
            <a:r>
              <a:rPr lang="en-US" sz="4000" dirty="0"/>
              <a:t/>
            </a:r>
            <a:br>
              <a:rPr lang="en-US" sz="4000" dirty="0"/>
            </a:br>
            <a:endParaRPr lang="en-US" sz="4000" dirty="0">
              <a:solidFill>
                <a:schemeClr val="accent3">
                  <a:lumMod val="50000"/>
                </a:schemeClr>
              </a:solidFill>
            </a:endParaRPr>
          </a:p>
        </p:txBody>
      </p:sp>
      <p:sp>
        <p:nvSpPr>
          <p:cNvPr id="3" name="Content Placeholder 2"/>
          <p:cNvSpPr>
            <a:spLocks noGrp="1"/>
          </p:cNvSpPr>
          <p:nvPr>
            <p:ph idx="1"/>
          </p:nvPr>
        </p:nvSpPr>
        <p:spPr>
          <a:xfrm>
            <a:off x="1371600" y="1295400"/>
            <a:ext cx="7498080" cy="4572000"/>
          </a:xfrm>
        </p:spPr>
        <p:txBody>
          <a:bodyPr>
            <a:normAutofit/>
          </a:bodyPr>
          <a:lstStyle/>
          <a:p>
            <a:pPr lvl="1"/>
            <a:r>
              <a:rPr lang="en-US" altLang="en-US" dirty="0" smtClean="0"/>
              <a:t>Receive </a:t>
            </a:r>
            <a:r>
              <a:rPr lang="en-US" altLang="en-US" dirty="0"/>
              <a:t>assistance with soft skills</a:t>
            </a:r>
          </a:p>
          <a:p>
            <a:pPr lvl="1"/>
            <a:r>
              <a:rPr lang="en-US" altLang="en-US" dirty="0" smtClean="0"/>
              <a:t>Referrals </a:t>
            </a:r>
            <a:r>
              <a:rPr lang="en-US" altLang="en-US" dirty="0"/>
              <a:t>to community resources</a:t>
            </a:r>
          </a:p>
          <a:p>
            <a:pPr lvl="1"/>
            <a:r>
              <a:rPr lang="en-US" altLang="en-US" dirty="0"/>
              <a:t>Businesses come to </a:t>
            </a:r>
            <a:r>
              <a:rPr lang="en-US" altLang="en-US" dirty="0" smtClean="0"/>
              <a:t>Oklahoma Works </a:t>
            </a:r>
            <a:r>
              <a:rPr lang="en-US" altLang="en-US" dirty="0"/>
              <a:t>to interview </a:t>
            </a:r>
            <a:r>
              <a:rPr lang="en-US" altLang="en-US" dirty="0" smtClean="0"/>
              <a:t>jobseekers</a:t>
            </a:r>
          </a:p>
          <a:p>
            <a:pPr lvl="1"/>
            <a:r>
              <a:rPr lang="en-US" altLang="en-US" dirty="0"/>
              <a:t>Talent and Interest Assessments</a:t>
            </a:r>
          </a:p>
          <a:p>
            <a:pPr lvl="1"/>
            <a:r>
              <a:rPr lang="en-US" altLang="en-US" dirty="0"/>
              <a:t>Resume writing</a:t>
            </a:r>
          </a:p>
          <a:p>
            <a:pPr lvl="1"/>
            <a:r>
              <a:rPr lang="en-US" altLang="en-US" dirty="0"/>
              <a:t>Mock Interviews</a:t>
            </a:r>
          </a:p>
          <a:p>
            <a:pPr lvl="1"/>
            <a:r>
              <a:rPr lang="en-US" altLang="en-US" dirty="0" smtClean="0"/>
              <a:t>One </a:t>
            </a:r>
            <a:r>
              <a:rPr lang="en-US" altLang="en-US" dirty="0"/>
              <a:t>on One help</a:t>
            </a:r>
          </a:p>
          <a:p>
            <a:pPr lvl="1"/>
            <a:endParaRPr lang="en-US" altLang="en-US" dirty="0" smtClean="0"/>
          </a:p>
          <a:p>
            <a:pPr lvl="1"/>
            <a:endParaRPr lang="en-US" altLang="en-US" dirty="0"/>
          </a:p>
          <a:p>
            <a:pPr marL="82296" indent="0">
              <a:buNone/>
            </a:pPr>
            <a:endParaRPr lang="en-US" dirty="0"/>
          </a:p>
        </p:txBody>
      </p:sp>
      <p:sp>
        <p:nvSpPr>
          <p:cNvPr id="4" name="Slide Number Placeholder 3"/>
          <p:cNvSpPr>
            <a:spLocks noGrp="1"/>
          </p:cNvSpPr>
          <p:nvPr>
            <p:ph type="sldNum" sz="quarter" idx="12"/>
          </p:nvPr>
        </p:nvSpPr>
        <p:spPr/>
        <p:txBody>
          <a:bodyPr/>
          <a:lstStyle/>
          <a:p>
            <a:pPr>
              <a:defRPr/>
            </a:pPr>
            <a:fld id="{63CDE4EC-D8BA-4857-AFFB-260ADBD729AA}" type="slidenum">
              <a:rPr lang="en-US" smtClean="0">
                <a:solidFill>
                  <a:srgbClr val="E7DEC9">
                    <a:shade val="50000"/>
                    <a:satMod val="200000"/>
                  </a:srgbClr>
                </a:solidFill>
              </a:rPr>
              <a:pPr>
                <a:defRPr/>
              </a:pPr>
              <a:t>39</a:t>
            </a:fld>
            <a:endParaRPr lang="en-US" dirty="0">
              <a:solidFill>
                <a:srgbClr val="E7DEC9">
                  <a:shade val="50000"/>
                  <a:satMod val="200000"/>
                </a:srgbClr>
              </a:solidFill>
            </a:endParaRPr>
          </a:p>
        </p:txBody>
      </p:sp>
    </p:spTree>
    <p:extLst>
      <p:ext uri="{BB962C8B-B14F-4D97-AF65-F5344CB8AC3E}">
        <p14:creationId xmlns:p14="http://schemas.microsoft.com/office/powerpoint/2010/main" val="8521610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This Topic?</a:t>
            </a:r>
            <a:endParaRPr lang="en-US" dirty="0"/>
          </a:p>
        </p:txBody>
      </p:sp>
      <p:sp>
        <p:nvSpPr>
          <p:cNvPr id="3" name="Content Placeholder 2"/>
          <p:cNvSpPr>
            <a:spLocks noGrp="1"/>
          </p:cNvSpPr>
          <p:nvPr>
            <p:ph idx="1"/>
          </p:nvPr>
        </p:nvSpPr>
        <p:spPr/>
        <p:txBody>
          <a:bodyPr>
            <a:normAutofit fontScale="85000" lnSpcReduction="20000"/>
          </a:bodyPr>
          <a:lstStyle/>
          <a:p>
            <a:pPr marL="457200" indent="-457200"/>
            <a:r>
              <a:rPr lang="en-US" sz="2600" dirty="0"/>
              <a:t>New expenditure requirements: spend a minimum of </a:t>
            </a:r>
            <a:r>
              <a:rPr lang="en-US" sz="2600" dirty="0" smtClean="0"/>
              <a:t>75% </a:t>
            </a:r>
            <a:r>
              <a:rPr lang="en-US" sz="2600" dirty="0"/>
              <a:t>of WIOA Youth funds on OSY and </a:t>
            </a:r>
            <a:r>
              <a:rPr lang="en-US" sz="2600" dirty="0" smtClean="0"/>
              <a:t>20% </a:t>
            </a:r>
            <a:r>
              <a:rPr lang="en-US" sz="2600" dirty="0"/>
              <a:t>on </a:t>
            </a:r>
            <a:r>
              <a:rPr lang="en-US" sz="2600" dirty="0" smtClean="0"/>
              <a:t>work </a:t>
            </a:r>
            <a:r>
              <a:rPr lang="en-US" sz="2600" dirty="0"/>
              <a:t>e</a:t>
            </a:r>
            <a:r>
              <a:rPr lang="en-US" sz="2600" dirty="0" smtClean="0"/>
              <a:t>xperience </a:t>
            </a:r>
            <a:r>
              <a:rPr lang="en-US" sz="2600" dirty="0"/>
              <a:t>activities</a:t>
            </a:r>
          </a:p>
          <a:p>
            <a:pPr marL="457200" indent="-457200"/>
            <a:r>
              <a:rPr lang="en-US" sz="2600" dirty="0" smtClean="0"/>
              <a:t>WIOA places emphasis to increase access for young people with disabilities to high quality workforce services</a:t>
            </a:r>
          </a:p>
          <a:p>
            <a:pPr marL="457200" indent="-457200"/>
            <a:r>
              <a:rPr lang="en-US" sz="2600" dirty="0" smtClean="0"/>
              <a:t>Youth with a disability is one of the type of barriers that enables one to meet program eligibility</a:t>
            </a:r>
          </a:p>
          <a:p>
            <a:pPr marL="457200" indent="-457200"/>
            <a:r>
              <a:rPr lang="en-US" sz="2600" dirty="0" smtClean="0"/>
              <a:t>Career </a:t>
            </a:r>
            <a:r>
              <a:rPr lang="en-US" sz="2600" dirty="0"/>
              <a:t>Pathways development – leveraging local resources to align education, employment, training, and supportive  </a:t>
            </a:r>
            <a:r>
              <a:rPr lang="en-US" sz="2600" dirty="0" smtClean="0"/>
              <a:t>services</a:t>
            </a:r>
          </a:p>
          <a:p>
            <a:pPr marL="457200" indent="-457200"/>
            <a:r>
              <a:rPr lang="en-US" sz="2600" dirty="0"/>
              <a:t>WIOA requires VR agencies to reserve at least </a:t>
            </a:r>
            <a:r>
              <a:rPr lang="en-US" sz="2600" dirty="0" smtClean="0"/>
              <a:t>15% </a:t>
            </a:r>
            <a:r>
              <a:rPr lang="en-US" sz="2600" dirty="0"/>
              <a:t>of VR program funds for the provision of pre-employment transition services to assist students with disabilities transition from secondary school to postsecondary education programs and </a:t>
            </a:r>
            <a:r>
              <a:rPr lang="en-US" sz="2600" dirty="0" smtClean="0"/>
              <a:t>employment</a:t>
            </a:r>
            <a:endParaRPr lang="en-US" sz="2600" dirty="0"/>
          </a:p>
          <a:p>
            <a:pPr marL="457200" indent="-457200"/>
            <a:endParaRPr lang="en-US" sz="2600" dirty="0"/>
          </a:p>
          <a:p>
            <a:pPr indent="0">
              <a:spcAft>
                <a:spcPts val="7200"/>
              </a:spcAft>
              <a:buNone/>
            </a:pPr>
            <a:endParaRPr lang="en-US" sz="3200" dirty="0" smtClean="0"/>
          </a:p>
          <a:p>
            <a:pPr marL="0" indent="0">
              <a:buNone/>
            </a:pPr>
            <a:endParaRPr lang="en-US" sz="2000" dirty="0" smtClean="0"/>
          </a:p>
        </p:txBody>
      </p:sp>
    </p:spTree>
    <p:extLst>
      <p:ext uri="{BB962C8B-B14F-4D97-AF65-F5344CB8AC3E}">
        <p14:creationId xmlns:p14="http://schemas.microsoft.com/office/powerpoint/2010/main" val="16396110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endParaRPr lang="en-US" dirty="0">
              <a:solidFill>
                <a:schemeClr val="accent3">
                  <a:lumMod val="50000"/>
                </a:schemeClr>
              </a:solidFill>
            </a:endParaRPr>
          </a:p>
        </p:txBody>
      </p:sp>
      <p:sp>
        <p:nvSpPr>
          <p:cNvPr id="3" name="Content Placeholder 2"/>
          <p:cNvSpPr>
            <a:spLocks noGrp="1"/>
          </p:cNvSpPr>
          <p:nvPr>
            <p:ph idx="1"/>
          </p:nvPr>
        </p:nvSpPr>
        <p:spPr/>
        <p:txBody>
          <a:bodyPr>
            <a:normAutofit/>
          </a:bodyPr>
          <a:lstStyle/>
          <a:p>
            <a:r>
              <a:rPr lang="en-US" altLang="en-US" sz="2800" dirty="0" smtClean="0"/>
              <a:t>Transitioning AUI jobseekers to WIOA coaches</a:t>
            </a:r>
            <a:endParaRPr lang="en-US" altLang="en-US" sz="2800" dirty="0"/>
          </a:p>
          <a:p>
            <a:pPr marL="82296" indent="0">
              <a:buNone/>
            </a:pPr>
            <a:r>
              <a:rPr lang="en-US" dirty="0" smtClean="0"/>
              <a:t>	</a:t>
            </a:r>
          </a:p>
          <a:p>
            <a:pPr marL="402336" lvl="1" indent="0">
              <a:buNone/>
            </a:pPr>
            <a:endParaRPr lang="en-US" dirty="0" smtClean="0"/>
          </a:p>
        </p:txBody>
      </p:sp>
      <p:sp>
        <p:nvSpPr>
          <p:cNvPr id="4" name="Slide Number Placeholder 3"/>
          <p:cNvSpPr>
            <a:spLocks noGrp="1"/>
          </p:cNvSpPr>
          <p:nvPr>
            <p:ph type="sldNum" sz="quarter" idx="12"/>
          </p:nvPr>
        </p:nvSpPr>
        <p:spPr/>
        <p:txBody>
          <a:bodyPr/>
          <a:lstStyle/>
          <a:p>
            <a:pPr>
              <a:defRPr/>
            </a:pPr>
            <a:fld id="{63CDE4EC-D8BA-4857-AFFB-260ADBD729AA}" type="slidenum">
              <a:rPr lang="en-US" smtClean="0">
                <a:solidFill>
                  <a:srgbClr val="E7DEC9">
                    <a:shade val="50000"/>
                    <a:satMod val="200000"/>
                  </a:srgbClr>
                </a:solidFill>
              </a:rPr>
              <a:pPr>
                <a:defRPr/>
              </a:pPr>
              <a:t>40</a:t>
            </a:fld>
            <a:endParaRPr lang="en-US" dirty="0">
              <a:solidFill>
                <a:srgbClr val="E7DEC9">
                  <a:shade val="50000"/>
                  <a:satMod val="200000"/>
                </a:srgb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6324600"/>
            <a:ext cx="37782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600200" y="419558"/>
            <a:ext cx="6894512" cy="646331"/>
          </a:xfrm>
          <a:prstGeom prst="rect">
            <a:avLst/>
          </a:prstGeom>
          <a:noFill/>
        </p:spPr>
        <p:txBody>
          <a:bodyPr wrap="square" rtlCol="0">
            <a:spAutoFit/>
          </a:bodyPr>
          <a:lstStyle/>
          <a:p>
            <a:pPr fontAlgn="base">
              <a:spcBef>
                <a:spcPct val="0"/>
              </a:spcBef>
              <a:spcAft>
                <a:spcPct val="0"/>
              </a:spcAft>
            </a:pPr>
            <a:r>
              <a:rPr lang="en-US" sz="3600" dirty="0">
                <a:solidFill>
                  <a:srgbClr val="C32D2E">
                    <a:lumMod val="50000"/>
                  </a:srgbClr>
                </a:solidFill>
              </a:rPr>
              <a:t>Services for Jobseekers</a:t>
            </a:r>
          </a:p>
        </p:txBody>
      </p:sp>
      <p:pic>
        <p:nvPicPr>
          <p:cNvPr id="7" name="Picture 6" descr="http://www.directemployers.org/wp-content/uploads/2011/10/sj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50030" y="3048000"/>
            <a:ext cx="3594852" cy="2520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4192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838200"/>
            <a:ext cx="7498080" cy="4800600"/>
          </a:xfrm>
        </p:spPr>
        <p:txBody>
          <a:bodyPr>
            <a:normAutofit/>
          </a:bodyPr>
          <a:lstStyle/>
          <a:p>
            <a:pPr algn="ctr">
              <a:buNone/>
            </a:pPr>
            <a:r>
              <a:rPr lang="en-US" sz="6600" dirty="0" smtClean="0"/>
              <a:t>Thank You</a:t>
            </a:r>
          </a:p>
          <a:p>
            <a:pPr algn="ctr">
              <a:buNone/>
            </a:pPr>
            <a:endParaRPr lang="en-US" sz="6600" dirty="0"/>
          </a:p>
        </p:txBody>
      </p:sp>
      <p:pic>
        <p:nvPicPr>
          <p:cNvPr id="5" name="Picture 4" descr="OKAddUsIn_OK_RGB.JPG"/>
          <p:cNvPicPr>
            <a:picLocks noChangeAspect="1"/>
          </p:cNvPicPr>
          <p:nvPr/>
        </p:nvPicPr>
        <p:blipFill>
          <a:blip r:embed="rId3" cstate="print"/>
          <a:stretch>
            <a:fillRect/>
          </a:stretch>
        </p:blipFill>
        <p:spPr>
          <a:xfrm>
            <a:off x="2743200" y="1981200"/>
            <a:ext cx="4114800" cy="3797572"/>
          </a:xfrm>
          <a:prstGeom prst="rect">
            <a:avLst/>
          </a:prstGeom>
        </p:spPr>
      </p:pic>
      <p:sp>
        <p:nvSpPr>
          <p:cNvPr id="4" name="Slide Number Placeholder 3"/>
          <p:cNvSpPr>
            <a:spLocks noGrp="1"/>
          </p:cNvSpPr>
          <p:nvPr>
            <p:ph type="sldNum" sz="quarter" idx="12"/>
          </p:nvPr>
        </p:nvSpPr>
        <p:spPr/>
        <p:txBody>
          <a:bodyPr/>
          <a:lstStyle/>
          <a:p>
            <a:pPr>
              <a:defRPr/>
            </a:pPr>
            <a:fld id="{63CDE4EC-D8BA-4857-AFFB-260ADBD729AA}" type="slidenum">
              <a:rPr lang="en-US" smtClean="0">
                <a:solidFill>
                  <a:srgbClr val="E7DEC9">
                    <a:shade val="50000"/>
                    <a:satMod val="200000"/>
                  </a:srgbClr>
                </a:solidFill>
              </a:rPr>
              <a:pPr>
                <a:defRPr/>
              </a:pPr>
              <a:t>41</a:t>
            </a:fld>
            <a:endParaRPr lang="en-US" dirty="0">
              <a:solidFill>
                <a:srgbClr val="E7DEC9">
                  <a:shade val="50000"/>
                  <a:satMod val="200000"/>
                </a:srgbClr>
              </a:solidFill>
            </a:endParaRPr>
          </a:p>
        </p:txBody>
      </p:sp>
    </p:spTree>
    <p:extLst>
      <p:ext uri="{BB962C8B-B14F-4D97-AF65-F5344CB8AC3E}">
        <p14:creationId xmlns:p14="http://schemas.microsoft.com/office/powerpoint/2010/main" val="30732965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Agency Collaborative Partnership-Participant Success Story</a:t>
            </a:r>
          </a:p>
        </p:txBody>
      </p:sp>
      <p:pic>
        <p:nvPicPr>
          <p:cNvPr id="4" name="Content Placeholder 3" descr="http://thecitizen.villagesoup.com/media/Common/20/0B/1313557/t600-JAG2.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086600" y="2743199"/>
            <a:ext cx="1676400" cy="2590801"/>
          </a:xfrm>
          <a:prstGeom prst="rect">
            <a:avLst/>
          </a:prstGeom>
          <a:noFill/>
          <a:ln>
            <a:noFill/>
          </a:ln>
        </p:spPr>
      </p:pic>
      <p:sp>
        <p:nvSpPr>
          <p:cNvPr id="6" name="Content Placeholder 5"/>
          <p:cNvSpPr txBox="1">
            <a:spLocks/>
          </p:cNvSpPr>
          <p:nvPr/>
        </p:nvSpPr>
        <p:spPr>
          <a:xfrm>
            <a:off x="381000" y="1600200"/>
            <a:ext cx="7620000" cy="4038599"/>
          </a:xfrm>
          <a:prstGeom prst="rect">
            <a:avLst/>
          </a:prstGeom>
        </p:spPr>
        <p:txBody>
          <a:bodyPr>
            <a:normAutofit/>
          </a:bodyPr>
          <a:lstStyle>
            <a:lvl1pPr marL="0" indent="-228600" algn="l" defTabSz="914400" rtl="0" eaLnBrk="1" latinLnBrk="0" hangingPunct="1">
              <a:lnSpc>
                <a:spcPct val="90000"/>
              </a:lnSpc>
              <a:spcBef>
                <a:spcPts val="1200"/>
              </a:spcBef>
              <a:buClr>
                <a:schemeClr val="accent1"/>
              </a:buClr>
              <a:buFont typeface="Symbol" panose="05050102010706020507" pitchFamily="18" charset="2"/>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1200"/>
              </a:spcBef>
              <a:buClr>
                <a:schemeClr val="accent1"/>
              </a:buClr>
              <a:buFont typeface="Courier New" panose="02070309020205020404" pitchFamily="49" charset="0"/>
              <a:buChar char="o"/>
              <a:defRPr sz="2000" b="0" i="0" u="none" kern="1200">
                <a:solidFill>
                  <a:schemeClr val="accent1"/>
                </a:solidFill>
                <a:latin typeface="Arial" panose="020B0604020202020204" pitchFamily="34" charset="0"/>
                <a:ea typeface="+mn-ea"/>
                <a:cs typeface="Arial" panose="020B0604020202020204" pitchFamily="34" charset="0"/>
              </a:defRPr>
            </a:lvl2pPr>
            <a:lvl3pPr marL="1143000" indent="-137160" algn="l" defTabSz="914400" rtl="0" eaLnBrk="1" latinLnBrk="0" hangingPunct="1">
              <a:lnSpc>
                <a:spcPct val="90000"/>
              </a:lnSpc>
              <a:spcBef>
                <a:spcPts val="1200"/>
              </a:spcBef>
              <a:buClr>
                <a:schemeClr val="accent1"/>
              </a:buClr>
              <a:buFont typeface="Arial" panose="020B0604020202020204" pitchFamily="34" charset="0"/>
              <a:buChar char="•"/>
              <a:defRPr sz="1800" kern="1200">
                <a:solidFill>
                  <a:schemeClr val="tx1">
                    <a:lumMod val="50000"/>
                    <a:lumOff val="50000"/>
                  </a:schemeClr>
                </a:solidFill>
                <a:latin typeface="Arial" panose="020B0604020202020204" pitchFamily="34" charset="0"/>
                <a:ea typeface="+mn-ea"/>
                <a:cs typeface="Arial" panose="020B0604020202020204" pitchFamily="34" charset="0"/>
              </a:defRPr>
            </a:lvl3pPr>
            <a:lvl4pPr marL="1600200" indent="-182880" algn="l" defTabSz="914400" rtl="0" eaLnBrk="1" latinLnBrk="0" hangingPunct="1">
              <a:lnSpc>
                <a:spcPct val="90000"/>
              </a:lnSpc>
              <a:spcBef>
                <a:spcPts val="1200"/>
              </a:spcBef>
              <a:buClr>
                <a:srgbClr val="C00000"/>
              </a:buClr>
              <a:buFont typeface="Wingdings" panose="05000000000000000000" pitchFamily="2" charset="2"/>
              <a:buChar char="§"/>
              <a:defRPr sz="1600" kern="1200">
                <a:solidFill>
                  <a:schemeClr val="tx2"/>
                </a:solidFill>
                <a:latin typeface="Arial" panose="020B0604020202020204" pitchFamily="34" charset="0"/>
                <a:ea typeface="+mn-ea"/>
                <a:cs typeface="Arial" panose="020B0604020202020204" pitchFamily="34" charset="0"/>
              </a:defRPr>
            </a:lvl4pPr>
            <a:lvl5pPr marL="2057400" indent="-182880" algn="l" defTabSz="914400" rtl="0" eaLnBrk="1" latinLnBrk="0" hangingPunct="1">
              <a:lnSpc>
                <a:spcPct val="90000"/>
              </a:lnSpc>
              <a:spcBef>
                <a:spcPts val="1200"/>
              </a:spcBef>
              <a:buClr>
                <a:schemeClr val="tx1">
                  <a:lumMod val="50000"/>
                  <a:lumOff val="50000"/>
                </a:schemeClr>
              </a:buClr>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2"/>
            <a:r>
              <a:rPr lang="en-US" sz="2400" b="1" dirty="0" smtClean="0">
                <a:solidFill>
                  <a:schemeClr val="tx1"/>
                </a:solidFill>
              </a:rPr>
              <a:t>Kim Runion</a:t>
            </a:r>
          </a:p>
          <a:p>
            <a:pPr indent="0">
              <a:buNone/>
            </a:pPr>
            <a:r>
              <a:rPr lang="en-US" sz="2000" dirty="0" smtClean="0"/>
              <a:t>  	    New </a:t>
            </a:r>
            <a:r>
              <a:rPr lang="en-US" sz="2000" dirty="0"/>
              <a:t>Hampshire Department of </a:t>
            </a:r>
            <a:r>
              <a:rPr lang="en-US" sz="2000" dirty="0" smtClean="0"/>
              <a:t>Education</a:t>
            </a:r>
          </a:p>
          <a:p>
            <a:pPr indent="0">
              <a:buNone/>
            </a:pPr>
            <a:endParaRPr lang="en-US" sz="800" dirty="0" smtClean="0"/>
          </a:p>
          <a:p>
            <a:pPr lvl="2"/>
            <a:r>
              <a:rPr lang="en-US" sz="2400" b="1" dirty="0" smtClean="0">
                <a:solidFill>
                  <a:schemeClr val="tx1"/>
                </a:solidFill>
              </a:rPr>
              <a:t>Katie Dichard</a:t>
            </a:r>
          </a:p>
          <a:p>
            <a:pPr indent="0">
              <a:buNone/>
            </a:pPr>
            <a:r>
              <a:rPr lang="en-US" dirty="0"/>
              <a:t> </a:t>
            </a:r>
            <a:r>
              <a:rPr lang="en-US" dirty="0" smtClean="0"/>
              <a:t> 	   </a:t>
            </a:r>
            <a:r>
              <a:rPr lang="en-US" sz="2000" dirty="0" smtClean="0"/>
              <a:t>New Hampshire Jobs for America’s Graduates</a:t>
            </a:r>
          </a:p>
          <a:p>
            <a:endParaRPr lang="en-US" sz="800" dirty="0"/>
          </a:p>
          <a:p>
            <a:pPr lvl="2"/>
            <a:r>
              <a:rPr lang="en-US" sz="2400" b="1" dirty="0" smtClean="0">
                <a:solidFill>
                  <a:schemeClr val="tx1"/>
                </a:solidFill>
              </a:rPr>
              <a:t>Eric Woodard</a:t>
            </a:r>
            <a:endParaRPr lang="en-US" b="1" dirty="0" smtClean="0">
              <a:solidFill>
                <a:schemeClr val="tx1"/>
              </a:solidFill>
            </a:endParaRPr>
          </a:p>
          <a:p>
            <a:pPr indent="0">
              <a:buNone/>
            </a:pPr>
            <a:r>
              <a:rPr lang="en-US" sz="2000" dirty="0" smtClean="0"/>
              <a:t>   	    WIA Youth Program Participant</a:t>
            </a:r>
          </a:p>
        </p:txBody>
      </p:sp>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570082" y="1630557"/>
            <a:ext cx="725318" cy="1006086"/>
          </a:xfrm>
          <a:prstGeom prst="rect">
            <a:avLst/>
          </a:prstGeom>
        </p:spPr>
      </p:pic>
      <p:pic>
        <p:nvPicPr>
          <p:cNvPr id="7" name="Picture 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0082" y="4191000"/>
            <a:ext cx="850265" cy="1143000"/>
          </a:xfrm>
          <a:prstGeom prst="rect">
            <a:avLst/>
          </a:prstGeom>
          <a:solidFill>
            <a:srgbClr val="FFFFFF"/>
          </a:solidFill>
        </p:spPr>
      </p:pic>
      <p:pic>
        <p:nvPicPr>
          <p:cNvPr id="8" name="Picture 7" descr="C:\Users\rodriguez.carmen\AppData\Local\Microsoft\Windows\Temporary Internet Files\Content.Outlook\YUCYPPF2\deaabjfh.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5103" y="2895600"/>
            <a:ext cx="700297" cy="1113098"/>
          </a:xfrm>
          <a:prstGeom prst="rect">
            <a:avLst/>
          </a:prstGeom>
          <a:noFill/>
          <a:ln>
            <a:noFill/>
          </a:ln>
        </p:spPr>
      </p:pic>
    </p:spTree>
    <p:extLst>
      <p:ext uri="{BB962C8B-B14F-4D97-AF65-F5344CB8AC3E}">
        <p14:creationId xmlns:p14="http://schemas.microsoft.com/office/powerpoint/2010/main" val="12352345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smtClean="0"/>
              <a:t>New Hampshire Office of Workforce Innovation and Opportunity Act</a:t>
            </a:r>
            <a:endParaRPr lang="en-US" sz="2800" dirty="0"/>
          </a:p>
        </p:txBody>
      </p:sp>
      <p:sp>
        <p:nvSpPr>
          <p:cNvPr id="6" name="Content Placeholder 5"/>
          <p:cNvSpPr>
            <a:spLocks noGrp="1"/>
          </p:cNvSpPr>
          <p:nvPr>
            <p:ph sz="half" idx="2"/>
          </p:nvPr>
        </p:nvSpPr>
        <p:spPr>
          <a:xfrm>
            <a:off x="838200" y="1600200"/>
            <a:ext cx="7696200" cy="4038599"/>
          </a:xfrm>
        </p:spPr>
        <p:txBody>
          <a:bodyPr>
            <a:normAutofit/>
          </a:bodyPr>
          <a:lstStyle/>
          <a:p>
            <a:r>
              <a:rPr lang="en-US" dirty="0" smtClean="0"/>
              <a:t> WIA </a:t>
            </a:r>
            <a:r>
              <a:rPr lang="en-US" dirty="0"/>
              <a:t>Youth </a:t>
            </a:r>
            <a:r>
              <a:rPr lang="en-US" dirty="0" smtClean="0"/>
              <a:t>housed </a:t>
            </a:r>
            <a:r>
              <a:rPr lang="en-US" dirty="0"/>
              <a:t>in the </a:t>
            </a:r>
            <a:r>
              <a:rPr lang="en-US" dirty="0" smtClean="0"/>
              <a:t>New Hampshire Department of </a:t>
            </a:r>
            <a:r>
              <a:rPr lang="en-US" dirty="0"/>
              <a:t>Education </a:t>
            </a:r>
            <a:endParaRPr lang="en-US" dirty="0" smtClean="0"/>
          </a:p>
          <a:p>
            <a:pPr lvl="1"/>
            <a:r>
              <a:rPr lang="en-US" dirty="0" smtClean="0"/>
              <a:t> Competitive subcontract</a:t>
            </a:r>
          </a:p>
          <a:p>
            <a:r>
              <a:rPr lang="en-US" dirty="0" smtClean="0"/>
              <a:t> Building partnerships to best serve </a:t>
            </a:r>
            <a:r>
              <a:rPr lang="en-US" dirty="0"/>
              <a:t>youth with disabilities </a:t>
            </a:r>
            <a:endParaRPr lang="en-US" dirty="0" smtClean="0"/>
          </a:p>
          <a:p>
            <a:r>
              <a:rPr lang="en-US" dirty="0" smtClean="0"/>
              <a:t> WIA Youth Model Delivery System</a:t>
            </a:r>
          </a:p>
          <a:p>
            <a:pPr lvl="1"/>
            <a:r>
              <a:rPr lang="en-US" dirty="0" smtClean="0"/>
              <a:t>In-school</a:t>
            </a:r>
          </a:p>
          <a:p>
            <a:pPr lvl="1"/>
            <a:r>
              <a:rPr lang="en-US" dirty="0" smtClean="0"/>
              <a:t>Out-of-school</a:t>
            </a:r>
            <a:endParaRPr lang="en-US" dirty="0"/>
          </a:p>
          <a:p>
            <a:endParaRPr lang="en-US" dirty="0"/>
          </a:p>
        </p:txBody>
      </p:sp>
    </p:spTree>
    <p:extLst>
      <p:ext uri="{BB962C8B-B14F-4D97-AF65-F5344CB8AC3E}">
        <p14:creationId xmlns:p14="http://schemas.microsoft.com/office/powerpoint/2010/main" val="22807092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458200" cy="811212"/>
          </a:xfrm>
        </p:spPr>
        <p:txBody>
          <a:bodyPr>
            <a:normAutofit fontScale="90000"/>
          </a:bodyPr>
          <a:lstStyle/>
          <a:p>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NH-Jobs for America’s Graduates is a statewide independent non-profit assisting to keep “at-risk” youth in school, decrease dropout rates, improve attendance and academic standing, and prepare students for the real world. </a:t>
            </a:r>
            <a:br>
              <a:rPr lang="en-US" sz="2000" dirty="0" smtClean="0"/>
            </a:br>
            <a:endParaRPr lang="en-US" sz="2000" dirty="0"/>
          </a:p>
        </p:txBody>
      </p:sp>
      <p:sp>
        <p:nvSpPr>
          <p:cNvPr id="6" name="Content Placeholder 5"/>
          <p:cNvSpPr>
            <a:spLocks noGrp="1"/>
          </p:cNvSpPr>
          <p:nvPr>
            <p:ph sz="half" idx="2"/>
          </p:nvPr>
        </p:nvSpPr>
        <p:spPr>
          <a:xfrm>
            <a:off x="609600" y="2438401"/>
            <a:ext cx="8077200" cy="3200399"/>
          </a:xfrm>
        </p:spPr>
        <p:txBody>
          <a:bodyPr>
            <a:normAutofit lnSpcReduction="10000"/>
          </a:bodyPr>
          <a:lstStyle/>
          <a:p>
            <a:pPr marL="0" indent="0">
              <a:buNone/>
            </a:pPr>
            <a:r>
              <a:rPr lang="en-US" sz="1600" dirty="0" smtClean="0"/>
              <a:t>Key Components of the program:</a:t>
            </a:r>
          </a:p>
          <a:p>
            <a:pPr marL="285750" indent="-285750"/>
            <a:r>
              <a:rPr lang="en-US" sz="1600" dirty="0" smtClean="0"/>
              <a:t>Affiliate of a national network – Jobs for America’s Graduates (JAG)</a:t>
            </a:r>
          </a:p>
          <a:p>
            <a:pPr marL="285750" indent="-285750"/>
            <a:r>
              <a:rPr lang="en-US" sz="1600" dirty="0" smtClean="0"/>
              <a:t>Statewide program serving middle school, high school, and out-of-school youth ages 12-24.</a:t>
            </a:r>
          </a:p>
          <a:p>
            <a:pPr marL="285750" indent="-285750"/>
            <a:r>
              <a:rPr lang="en-US" sz="1600" dirty="0" smtClean="0"/>
              <a:t>Individualized services which target each student’s needs and goals</a:t>
            </a:r>
          </a:p>
          <a:p>
            <a:pPr marL="285750" indent="-285750"/>
            <a:r>
              <a:rPr lang="en-US" sz="1600" dirty="0" smtClean="0"/>
              <a:t>Provides a comfortable and welcoming environment for all students.</a:t>
            </a:r>
          </a:p>
          <a:p>
            <a:pPr marL="285750" indent="-285750"/>
            <a:r>
              <a:rPr lang="en-US" sz="1600" dirty="0" smtClean="0"/>
              <a:t>Focus on workplace skills, academic skills, teamwork, leadership, and community service</a:t>
            </a:r>
          </a:p>
          <a:p>
            <a:pPr marL="285750" indent="-285750"/>
            <a:r>
              <a:rPr lang="en-US" sz="1600" dirty="0" smtClean="0"/>
              <a:t>Strong connections to employers in the community</a:t>
            </a:r>
          </a:p>
          <a:p>
            <a:pPr marL="285750" indent="-285750"/>
            <a:r>
              <a:rPr lang="en-US" sz="1600" dirty="0" smtClean="0"/>
              <a:t>Strong connection to the NH Community College System</a:t>
            </a:r>
            <a:endParaRPr lang="en-US" sz="160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503" y="285750"/>
            <a:ext cx="1788994" cy="800100"/>
          </a:xfrm>
          <a:prstGeom prst="rect">
            <a:avLst/>
          </a:prstGeom>
        </p:spPr>
      </p:pic>
      <p:sp>
        <p:nvSpPr>
          <p:cNvPr id="13" name="TextBox 12"/>
          <p:cNvSpPr txBox="1"/>
          <p:nvPr/>
        </p:nvSpPr>
        <p:spPr>
          <a:xfrm>
            <a:off x="2133600" y="224135"/>
            <a:ext cx="4648200" cy="923330"/>
          </a:xfrm>
          <a:prstGeom prst="rect">
            <a:avLst/>
          </a:prstGeom>
          <a:noFill/>
        </p:spPr>
        <p:txBody>
          <a:bodyPr wrap="square" rtlCol="0">
            <a:spAutoFit/>
          </a:bodyPr>
          <a:lstStyle/>
          <a:p>
            <a:pPr algn="ctr"/>
            <a:r>
              <a:rPr lang="en-US" dirty="0" smtClean="0"/>
              <a:t>Our goal is to help disadvantaged youth become financially independent, contributing citizens in their NH communities.</a:t>
            </a:r>
          </a:p>
        </p:txBody>
      </p:sp>
    </p:spTree>
    <p:extLst>
      <p:ext uri="{BB962C8B-B14F-4D97-AF65-F5344CB8AC3E}">
        <p14:creationId xmlns:p14="http://schemas.microsoft.com/office/powerpoint/2010/main" val="41928865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WIA Participant Success Story</a:t>
            </a:r>
            <a:endParaRPr lang="en-US" dirty="0"/>
          </a:p>
        </p:txBody>
      </p:sp>
      <p:pic>
        <p:nvPicPr>
          <p:cNvPr id="5" name="Content Placeholder 4"/>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2133600"/>
            <a:ext cx="1981200" cy="3167628"/>
          </a:xfrm>
          <a:prstGeom prst="rect">
            <a:avLst/>
          </a:prstGeom>
          <a:solidFill>
            <a:srgbClr val="FFFFFF"/>
          </a:solidFill>
        </p:spPr>
      </p:pic>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7"/>
          <p:cNvSpPr/>
          <p:nvPr/>
        </p:nvSpPr>
        <p:spPr>
          <a:xfrm>
            <a:off x="3235890" y="2057400"/>
            <a:ext cx="5486400" cy="3108543"/>
          </a:xfrm>
          <a:prstGeom prst="rect">
            <a:avLst/>
          </a:prstGeom>
        </p:spPr>
        <p:txBody>
          <a:bodyPr wrap="square">
            <a:spAutoFit/>
          </a:bodyPr>
          <a:lstStyle/>
          <a:p>
            <a:pPr lvl="0" fontAlgn="base">
              <a:spcBef>
                <a:spcPct val="0"/>
              </a:spcBef>
              <a:spcAft>
                <a:spcPct val="0"/>
              </a:spcAft>
            </a:pPr>
            <a:r>
              <a:rPr lang="es-ES_tradnl" altLang="en-US" sz="2800" b="1" dirty="0">
                <a:latin typeface="Arial" pitchFamily="34" charset="0"/>
                <a:ea typeface="SimSun" pitchFamily="2" charset="-122"/>
                <a:cs typeface="Arial" pitchFamily="34" charset="0"/>
              </a:rPr>
              <a:t>Eric </a:t>
            </a:r>
            <a:r>
              <a:rPr lang="es-ES_tradnl" altLang="en-US" sz="2800" b="1" dirty="0" smtClean="0">
                <a:latin typeface="Arial" pitchFamily="34" charset="0"/>
                <a:ea typeface="SimSun" pitchFamily="2" charset="-122"/>
                <a:cs typeface="Arial" pitchFamily="34" charset="0"/>
              </a:rPr>
              <a:t>Woodard </a:t>
            </a:r>
            <a:endParaRPr lang="en-US" altLang="en-US" sz="1600" dirty="0">
              <a:latin typeface="Arial" pitchFamily="34" charset="0"/>
              <a:cs typeface="Arial" pitchFamily="34" charset="0"/>
            </a:endParaRPr>
          </a:p>
          <a:p>
            <a:pPr lvl="0" eaLnBrk="0" fontAlgn="base" hangingPunct="0">
              <a:spcBef>
                <a:spcPct val="0"/>
              </a:spcBef>
              <a:spcAft>
                <a:spcPct val="0"/>
              </a:spcAft>
            </a:pPr>
            <a:r>
              <a:rPr lang="es-ES_tradnl" altLang="en-US" sz="1400" dirty="0">
                <a:latin typeface="Arial" pitchFamily="34" charset="0"/>
                <a:ea typeface="SimSun" pitchFamily="2" charset="-122"/>
                <a:cs typeface="Arial" pitchFamily="34" charset="0"/>
              </a:rPr>
              <a:t>WIA Youth Program Participant/NH-JAG Out-of-School Program</a:t>
            </a:r>
            <a:endParaRPr lang="en-US" altLang="en-US" sz="1400" dirty="0">
              <a:latin typeface="Arial" pitchFamily="34" charset="0"/>
              <a:cs typeface="Arial" pitchFamily="34" charset="0"/>
            </a:endParaRPr>
          </a:p>
          <a:p>
            <a:pPr lvl="0" eaLnBrk="0" fontAlgn="base" hangingPunct="0">
              <a:spcBef>
                <a:spcPct val="0"/>
              </a:spcBef>
              <a:spcAft>
                <a:spcPct val="0"/>
              </a:spcAft>
            </a:pPr>
            <a:r>
              <a:rPr lang="es-ES_tradnl" altLang="en-US" sz="1400" dirty="0">
                <a:latin typeface="Arial" pitchFamily="34" charset="0"/>
                <a:ea typeface="SimSun" pitchFamily="2" charset="-122"/>
                <a:cs typeface="Arial" pitchFamily="34" charset="0"/>
              </a:rPr>
              <a:t>Manchester Community </a:t>
            </a:r>
            <a:r>
              <a:rPr lang="es-ES_tradnl" altLang="en-US" sz="1400" dirty="0" smtClean="0">
                <a:latin typeface="Arial" pitchFamily="34" charset="0"/>
                <a:ea typeface="SimSun" pitchFamily="2" charset="-122"/>
                <a:cs typeface="Arial" pitchFamily="34" charset="0"/>
              </a:rPr>
              <a:t>College</a:t>
            </a:r>
          </a:p>
          <a:p>
            <a:pPr lvl="0" eaLnBrk="0" fontAlgn="base" hangingPunct="0">
              <a:spcBef>
                <a:spcPct val="0"/>
              </a:spcBef>
              <a:spcAft>
                <a:spcPct val="0"/>
              </a:spcAft>
            </a:pPr>
            <a:r>
              <a:rPr lang="es-ES_tradnl" altLang="en-US" sz="1400" dirty="0" smtClean="0">
                <a:latin typeface="Arial" pitchFamily="34" charset="0"/>
                <a:ea typeface="SimSun" pitchFamily="2" charset="-122"/>
                <a:cs typeface="Arial" pitchFamily="34" charset="0"/>
              </a:rPr>
              <a:t> </a:t>
            </a:r>
            <a:endParaRPr lang="en-US" altLang="en-US" sz="1400" dirty="0">
              <a:latin typeface="Arial" pitchFamily="34" charset="0"/>
              <a:cs typeface="Arial" pitchFamily="34" charset="0"/>
            </a:endParaRPr>
          </a:p>
          <a:p>
            <a:pPr lvl="0" eaLnBrk="0" fontAlgn="base" hangingPunct="0">
              <a:spcBef>
                <a:spcPct val="0"/>
              </a:spcBef>
              <a:spcAft>
                <a:spcPct val="0"/>
              </a:spcAft>
            </a:pPr>
            <a:r>
              <a:rPr lang="en-US" altLang="en-US" sz="1400" dirty="0">
                <a:latin typeface="Arial" pitchFamily="34" charset="0"/>
                <a:ea typeface="SimSun" pitchFamily="2" charset="-122"/>
                <a:cs typeface="Arial" pitchFamily="34" charset="0"/>
              </a:rPr>
              <a:t>Eric Woodard, a WIA Out-of-School Youth program participant, joined the NH-JAG Out-of-School program at Manchester Community College (MCC) in April of 2009, after dropping out of school 2 years earlier during the 10</a:t>
            </a:r>
            <a:r>
              <a:rPr lang="en-US" altLang="en-US" sz="1400" baseline="30000" dirty="0">
                <a:latin typeface="Arial" pitchFamily="34" charset="0"/>
                <a:ea typeface="SimSun" pitchFamily="2" charset="-122"/>
                <a:cs typeface="Arial" pitchFamily="34" charset="0"/>
              </a:rPr>
              <a:t>th</a:t>
            </a:r>
            <a:r>
              <a:rPr lang="en-US" altLang="en-US" sz="1400" dirty="0">
                <a:latin typeface="Arial" pitchFamily="34" charset="0"/>
                <a:ea typeface="SimSun" pitchFamily="2" charset="-122"/>
                <a:cs typeface="Arial" pitchFamily="34" charset="0"/>
              </a:rPr>
              <a:t> grade. In just over one year in our program, Eric earned his GED, completed an internship with the Manchester Police Department, successfully completed 2 college courses at MCC, and secured a job as a security guard</a:t>
            </a:r>
            <a:r>
              <a:rPr lang="en-US" altLang="en-US" sz="1400" dirty="0" smtClean="0">
                <a:latin typeface="Arial" pitchFamily="34" charset="0"/>
                <a:ea typeface="SimSun" pitchFamily="2" charset="-122"/>
                <a:cs typeface="Arial" pitchFamily="34" charset="0"/>
              </a:rPr>
              <a:t>.  Eric </a:t>
            </a:r>
            <a:r>
              <a:rPr lang="en-US" altLang="en-US" sz="1400" dirty="0">
                <a:latin typeface="Arial" pitchFamily="34" charset="0"/>
                <a:ea typeface="SimSun" pitchFamily="2" charset="-122"/>
                <a:cs typeface="Arial" pitchFamily="34" charset="0"/>
              </a:rPr>
              <a:t>has been employed fulltime since completing the NH-JAG program in 2010.</a:t>
            </a:r>
            <a:endParaRPr lang="en-US" altLang="en-US" sz="1400" dirty="0">
              <a:latin typeface="Arial" pitchFamily="34" charset="0"/>
              <a:cs typeface="Arial" pitchFamily="34" charset="0"/>
            </a:endParaRPr>
          </a:p>
        </p:txBody>
      </p:sp>
    </p:spTree>
    <p:extLst>
      <p:ext uri="{BB962C8B-B14F-4D97-AF65-F5344CB8AC3E}">
        <p14:creationId xmlns:p14="http://schemas.microsoft.com/office/powerpoint/2010/main" val="24669945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6248400" cy="868362"/>
          </a:xfrm>
        </p:spPr>
        <p:txBody>
          <a:bodyPr>
            <a:normAutofit/>
          </a:bodyPr>
          <a:lstStyle/>
          <a:p>
            <a:endParaRPr lang="en-US" dirty="0"/>
          </a:p>
        </p:txBody>
      </p:sp>
      <p:sp>
        <p:nvSpPr>
          <p:cNvPr id="3" name="Content Placeholder 2"/>
          <p:cNvSpPr>
            <a:spLocks noGrp="1"/>
          </p:cNvSpPr>
          <p:nvPr>
            <p:ph idx="1"/>
          </p:nvPr>
        </p:nvSpPr>
        <p:spPr/>
        <p:txBody>
          <a:bodyPr numCol="2"/>
          <a:lstStyle/>
          <a:p>
            <a:pPr indent="0">
              <a:buNone/>
            </a:pPr>
            <a:endParaRPr lang="en-US" dirty="0" smtClean="0"/>
          </a:p>
          <a:p>
            <a:endParaRPr lang="en-US" dirty="0"/>
          </a:p>
        </p:txBody>
      </p:sp>
      <p:pic>
        <p:nvPicPr>
          <p:cNvPr id="2050" name="Picture 2" descr="Questions and Answers At Children's Dental Heal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600200"/>
            <a:ext cx="4735830" cy="4190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0443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Resources</a:t>
            </a:r>
            <a:endParaRPr lang="en-US" dirty="0"/>
          </a:p>
        </p:txBody>
      </p:sp>
      <p:sp>
        <p:nvSpPr>
          <p:cNvPr id="9" name="Content Placeholder 2"/>
          <p:cNvSpPr>
            <a:spLocks noGrp="1"/>
          </p:cNvSpPr>
          <p:nvPr>
            <p:ph idx="1"/>
          </p:nvPr>
        </p:nvSpPr>
        <p:spPr>
          <a:xfrm>
            <a:off x="457200" y="1600200"/>
            <a:ext cx="8534400" cy="4343400"/>
          </a:xfrm>
        </p:spPr>
        <p:txBody>
          <a:bodyPr>
            <a:normAutofit/>
          </a:bodyPr>
          <a:lstStyle/>
          <a:p>
            <a:r>
              <a:rPr lang="en-US" sz="2000" dirty="0"/>
              <a:t>Training and Employment Guidance Letter (TEGL) 19-14: Vision for the Workforce System and Initial Implementation of the WIOA </a:t>
            </a:r>
            <a:r>
              <a:rPr lang="en-US" sz="1400" dirty="0">
                <a:hlinkClick r:id="rId3"/>
              </a:rPr>
              <a:t>http://wdr.doleta.gov/directives/attach/TEGL/TEGL_19-14.pdf</a:t>
            </a:r>
            <a:r>
              <a:rPr lang="en-US" sz="1400" dirty="0"/>
              <a:t> </a:t>
            </a:r>
            <a:endParaRPr lang="en-US" sz="2000" dirty="0" smtClean="0"/>
          </a:p>
          <a:p>
            <a:r>
              <a:rPr lang="en-US" sz="2000" dirty="0" smtClean="0"/>
              <a:t>Training </a:t>
            </a:r>
            <a:r>
              <a:rPr lang="en-US" sz="2000" dirty="0"/>
              <a:t>and Employment Notice (TEN) 1-15: Promising Practices in Achieving Universal Access and Equal Opportunity: A Section 188 Disability Reference Guide </a:t>
            </a:r>
            <a:r>
              <a:rPr lang="en-US" sz="1500" dirty="0">
                <a:hlinkClick r:id="rId4"/>
              </a:rPr>
              <a:t>http://</a:t>
            </a:r>
            <a:r>
              <a:rPr lang="en-US" sz="1500" dirty="0" smtClean="0">
                <a:hlinkClick r:id="rId4"/>
              </a:rPr>
              <a:t>www.dol.gov/oasam/programs/crc/TEN%201-15.pdf</a:t>
            </a:r>
            <a:r>
              <a:rPr lang="en-US" sz="2000" dirty="0" smtClean="0"/>
              <a:t> </a:t>
            </a:r>
            <a:endParaRPr lang="en-US" sz="2000" dirty="0"/>
          </a:p>
          <a:p>
            <a:r>
              <a:rPr lang="en-US" sz="2000" dirty="0" smtClean="0"/>
              <a:t>Release and Availability of a Report: “</a:t>
            </a:r>
            <a:r>
              <a:rPr lang="en-US" sz="2000" i="1" dirty="0" smtClean="0"/>
              <a:t>Services </a:t>
            </a:r>
            <a:r>
              <a:rPr lang="en-US" sz="2000" i="1" dirty="0"/>
              <a:t>to Youth with Disabilities Provided under Title I of WIA: </a:t>
            </a:r>
            <a:r>
              <a:rPr lang="en-US" sz="2000" i="1" dirty="0" smtClean="0"/>
              <a:t>Results </a:t>
            </a:r>
            <a:r>
              <a:rPr lang="en-US" sz="2000" i="1" dirty="0"/>
              <a:t>from a Survey of </a:t>
            </a:r>
            <a:r>
              <a:rPr lang="en-US" sz="2000" i="1" dirty="0" smtClean="0"/>
              <a:t>LWIBs</a:t>
            </a:r>
            <a:r>
              <a:rPr lang="en-US" sz="2000" dirty="0" smtClean="0"/>
              <a:t>” </a:t>
            </a:r>
            <a:r>
              <a:rPr lang="en-US" sz="1600" dirty="0" smtClean="0">
                <a:solidFill>
                  <a:schemeClr val="tx1"/>
                </a:solidFill>
              </a:rPr>
              <a:t>Final </a:t>
            </a:r>
            <a:r>
              <a:rPr lang="en-US" sz="1600" dirty="0">
                <a:solidFill>
                  <a:schemeClr val="tx1"/>
                </a:solidFill>
              </a:rPr>
              <a:t>Report</a:t>
            </a:r>
            <a:r>
              <a:rPr lang="en-US" sz="1600" dirty="0"/>
              <a:t>: </a:t>
            </a:r>
            <a:r>
              <a:rPr lang="en-US" sz="1200" dirty="0">
                <a:hlinkClick r:id="rId5"/>
              </a:rPr>
              <a:t>http://</a:t>
            </a:r>
            <a:r>
              <a:rPr lang="en-US" sz="1200" dirty="0" smtClean="0">
                <a:hlinkClick r:id="rId5"/>
              </a:rPr>
              <a:t>wdr.doleta.gov/research/FullText_Documents/ETAOP%202015-02.pdf</a:t>
            </a:r>
            <a:r>
              <a:rPr lang="en-US" sz="1200" dirty="0" smtClean="0"/>
              <a:t> </a:t>
            </a:r>
          </a:p>
          <a:p>
            <a:r>
              <a:rPr lang="en-US" sz="2000" dirty="0" smtClean="0"/>
              <a:t>Add Us In Initiative:  </a:t>
            </a:r>
            <a:r>
              <a:rPr lang="en-US" sz="1500" dirty="0" smtClean="0">
                <a:hlinkClick r:id="rId6"/>
              </a:rPr>
              <a:t>http://youth.gov/feature-article/add-us</a:t>
            </a:r>
            <a:r>
              <a:rPr lang="en-US" sz="1500" dirty="0" smtClean="0"/>
              <a:t> </a:t>
            </a:r>
          </a:p>
          <a:p>
            <a:pPr lvl="0"/>
            <a:r>
              <a:rPr lang="en-US" sz="2000" dirty="0" smtClean="0"/>
              <a:t>Partners for Youth with </a:t>
            </a:r>
            <a:r>
              <a:rPr lang="en-US" sz="2000" dirty="0"/>
              <a:t>Disabilities</a:t>
            </a:r>
            <a:r>
              <a:rPr lang="en-US" sz="2000" dirty="0" smtClean="0"/>
              <a:t>:</a:t>
            </a:r>
            <a:r>
              <a:rPr lang="en-US" dirty="0" smtClean="0"/>
              <a:t> </a:t>
            </a:r>
            <a:r>
              <a:rPr lang="en-US" sz="1500" dirty="0" smtClean="0">
                <a:hlinkClick r:id="rId7"/>
              </a:rPr>
              <a:t>www.pyd.org</a:t>
            </a:r>
            <a:r>
              <a:rPr lang="en-US" dirty="0" smtClean="0"/>
              <a:t> </a:t>
            </a:r>
            <a:endParaRPr lang="en-US" dirty="0"/>
          </a:p>
          <a:p>
            <a:pPr lvl="0"/>
            <a:r>
              <a:rPr lang="en-US" sz="2000" dirty="0"/>
              <a:t>Project Search: </a:t>
            </a:r>
            <a:r>
              <a:rPr lang="en-US" sz="1500" dirty="0" smtClean="0">
                <a:hlinkClick r:id="rId8"/>
              </a:rPr>
              <a:t>www.projectsearch.us</a:t>
            </a:r>
            <a:r>
              <a:rPr lang="en-US" dirty="0" smtClean="0"/>
              <a:t> </a:t>
            </a:r>
            <a:br>
              <a:rPr lang="en-US" dirty="0" smtClean="0"/>
            </a:br>
            <a:endParaRPr lang="en-US" dirty="0" smtClean="0"/>
          </a:p>
          <a:p>
            <a:endParaRPr lang="en-US" dirty="0"/>
          </a:p>
        </p:txBody>
      </p:sp>
    </p:spTree>
    <p:extLst>
      <p:ext uri="{BB962C8B-B14F-4D97-AF65-F5344CB8AC3E}">
        <p14:creationId xmlns:p14="http://schemas.microsoft.com/office/powerpoint/2010/main" val="18170079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Webinars</a:t>
            </a:r>
            <a:endParaRPr lang="en-US" dirty="0"/>
          </a:p>
        </p:txBody>
      </p:sp>
      <p:sp>
        <p:nvSpPr>
          <p:cNvPr id="3" name="Text Placeholder 2"/>
          <p:cNvSpPr>
            <a:spLocks noGrp="1"/>
          </p:cNvSpPr>
          <p:nvPr>
            <p:ph type="body" idx="1"/>
          </p:nvPr>
        </p:nvSpPr>
        <p:spPr>
          <a:xfrm>
            <a:off x="76200" y="2743200"/>
            <a:ext cx="8458200" cy="3276599"/>
          </a:xfrm>
        </p:spPr>
        <p:txBody>
          <a:bodyPr>
            <a:normAutofit lnSpcReduction="10000"/>
          </a:bodyPr>
          <a:lstStyle/>
          <a:p>
            <a:pPr marL="582930" indent="-342900">
              <a:spcBef>
                <a:spcPts val="2400"/>
              </a:spcBef>
            </a:pPr>
            <a:r>
              <a:rPr lang="en-US" sz="2800" b="1" dirty="0" smtClean="0">
                <a:gradFill>
                  <a:gsLst>
                    <a:gs pos="0">
                      <a:srgbClr val="C00000"/>
                    </a:gs>
                    <a:gs pos="100000">
                      <a:srgbClr val="C00000">
                        <a:lumMod val="40000"/>
                      </a:srgbClr>
                    </a:gs>
                  </a:gsLst>
                  <a:lin ang="5400000" scaled="0"/>
                </a:gradFill>
              </a:rPr>
              <a:t>Career Pathways</a:t>
            </a:r>
            <a:r>
              <a:rPr lang="en-US" sz="2400" dirty="0" smtClean="0">
                <a:solidFill>
                  <a:schemeClr val="tx1">
                    <a:lumMod val="65000"/>
                    <a:lumOff val="35000"/>
                  </a:schemeClr>
                </a:solidFill>
              </a:rPr>
              <a:t/>
            </a:r>
            <a:br>
              <a:rPr lang="en-US" sz="2400" dirty="0" smtClean="0">
                <a:solidFill>
                  <a:schemeClr val="tx1">
                    <a:lumMod val="65000"/>
                    <a:lumOff val="35000"/>
                  </a:schemeClr>
                </a:solidFill>
              </a:rPr>
            </a:br>
            <a:r>
              <a:rPr lang="en-US" sz="2400" dirty="0" smtClean="0">
                <a:solidFill>
                  <a:schemeClr val="tx1">
                    <a:lumMod val="65000"/>
                    <a:lumOff val="35000"/>
                  </a:schemeClr>
                </a:solidFill>
              </a:rPr>
              <a:t>	</a:t>
            </a:r>
            <a:r>
              <a:rPr lang="en-US" sz="2000" dirty="0" smtClean="0">
                <a:solidFill>
                  <a:schemeClr val="tx1">
                    <a:lumMod val="65000"/>
                    <a:lumOff val="35000"/>
                  </a:schemeClr>
                </a:solidFill>
              </a:rPr>
              <a:t>August 26</a:t>
            </a:r>
            <a:r>
              <a:rPr lang="en-US" sz="2000" baseline="30000" dirty="0" smtClean="0">
                <a:solidFill>
                  <a:schemeClr val="tx1">
                    <a:lumMod val="65000"/>
                    <a:lumOff val="35000"/>
                  </a:schemeClr>
                </a:solidFill>
              </a:rPr>
              <a:t>th</a:t>
            </a:r>
            <a:r>
              <a:rPr lang="en-US" sz="2000" dirty="0" smtClean="0">
                <a:solidFill>
                  <a:schemeClr val="tx1">
                    <a:lumMod val="65000"/>
                    <a:lumOff val="35000"/>
                  </a:schemeClr>
                </a:solidFill>
              </a:rPr>
              <a:t> </a:t>
            </a:r>
            <a:r>
              <a:rPr lang="en-US" sz="2000" dirty="0">
                <a:solidFill>
                  <a:schemeClr val="tx1">
                    <a:lumMod val="65000"/>
                    <a:lumOff val="35000"/>
                  </a:schemeClr>
                </a:solidFill>
              </a:rPr>
              <a:t>- </a:t>
            </a:r>
            <a:r>
              <a:rPr lang="en-US" sz="2000" dirty="0" smtClean="0">
                <a:solidFill>
                  <a:schemeClr val="tx1">
                    <a:lumMod val="65000"/>
                    <a:lumOff val="35000"/>
                  </a:schemeClr>
                </a:solidFill>
              </a:rPr>
              <a:t>2:00pmET</a:t>
            </a:r>
            <a:endParaRPr lang="en-US" dirty="0" smtClean="0">
              <a:solidFill>
                <a:schemeClr val="tx1">
                  <a:lumMod val="65000"/>
                  <a:lumOff val="35000"/>
                </a:schemeClr>
              </a:solidFill>
            </a:endParaRPr>
          </a:p>
          <a:p>
            <a:pPr marL="582930" indent="-342900">
              <a:spcBef>
                <a:spcPts val="3600"/>
              </a:spcBef>
            </a:pPr>
            <a:r>
              <a:rPr lang="en-US" sz="2800" b="1" dirty="0" smtClean="0">
                <a:gradFill>
                  <a:gsLst>
                    <a:gs pos="0">
                      <a:srgbClr val="C00000"/>
                    </a:gs>
                    <a:gs pos="100000">
                      <a:srgbClr val="C00000">
                        <a:lumMod val="40000"/>
                      </a:srgbClr>
                    </a:gs>
                  </a:gsLst>
                  <a:lin ang="5400000" scaled="0"/>
                </a:gradFill>
              </a:rPr>
              <a:t>Services to Rural Areas</a:t>
            </a:r>
            <a:r>
              <a:rPr lang="en-US" dirty="0">
                <a:solidFill>
                  <a:schemeClr val="tx1">
                    <a:lumMod val="65000"/>
                    <a:lumOff val="35000"/>
                  </a:schemeClr>
                </a:solidFill>
              </a:rPr>
              <a:t/>
            </a:r>
            <a:br>
              <a:rPr lang="en-US" dirty="0">
                <a:solidFill>
                  <a:schemeClr val="tx1">
                    <a:lumMod val="65000"/>
                    <a:lumOff val="35000"/>
                  </a:schemeClr>
                </a:solidFill>
              </a:rPr>
            </a:br>
            <a:r>
              <a:rPr lang="en-US" dirty="0" smtClean="0">
                <a:solidFill>
                  <a:schemeClr val="tx1">
                    <a:lumMod val="65000"/>
                    <a:lumOff val="35000"/>
                  </a:schemeClr>
                </a:solidFill>
              </a:rPr>
              <a:t>	</a:t>
            </a:r>
            <a:r>
              <a:rPr lang="en-US" sz="2100" dirty="0" smtClean="0">
                <a:solidFill>
                  <a:schemeClr val="tx1">
                    <a:lumMod val="65000"/>
                    <a:lumOff val="35000"/>
                  </a:schemeClr>
                </a:solidFill>
              </a:rPr>
              <a:t>September 30</a:t>
            </a:r>
            <a:r>
              <a:rPr lang="en-US" sz="2100" baseline="30000" dirty="0" smtClean="0">
                <a:solidFill>
                  <a:schemeClr val="tx1">
                    <a:lumMod val="65000"/>
                    <a:lumOff val="35000"/>
                  </a:schemeClr>
                </a:solidFill>
              </a:rPr>
              <a:t>th</a:t>
            </a:r>
            <a:r>
              <a:rPr lang="en-US" sz="2100" dirty="0" smtClean="0">
                <a:solidFill>
                  <a:schemeClr val="tx1">
                    <a:lumMod val="65000"/>
                    <a:lumOff val="35000"/>
                  </a:schemeClr>
                </a:solidFill>
              </a:rPr>
              <a:t> - 2:00pmET</a:t>
            </a:r>
            <a:endParaRPr lang="en-US" sz="2100" dirty="0">
              <a:solidFill>
                <a:schemeClr val="tx1">
                  <a:lumMod val="65000"/>
                  <a:lumOff val="35000"/>
                </a:schemeClr>
              </a:solidFill>
            </a:endParaRPr>
          </a:p>
          <a:p>
            <a:pPr marL="582930" indent="-342900">
              <a:spcBef>
                <a:spcPts val="3600"/>
              </a:spcBef>
            </a:pPr>
            <a:r>
              <a:rPr lang="en-US" sz="2800" b="1" dirty="0" smtClean="0">
                <a:gradFill>
                  <a:gsLst>
                    <a:gs pos="0">
                      <a:srgbClr val="C00000"/>
                    </a:gs>
                    <a:gs pos="100000">
                      <a:srgbClr val="C00000">
                        <a:lumMod val="40000"/>
                      </a:srgbClr>
                    </a:gs>
                  </a:gsLst>
                  <a:lin ang="5400000" scaled="0"/>
                </a:gradFill>
              </a:rPr>
              <a:t>Temporary Assistance for Needy Families (TANF)</a:t>
            </a:r>
            <a:r>
              <a:rPr lang="en-US" sz="2800" dirty="0">
                <a:solidFill>
                  <a:schemeClr val="tx1">
                    <a:lumMod val="65000"/>
                    <a:lumOff val="35000"/>
                  </a:schemeClr>
                </a:solidFill>
              </a:rPr>
              <a:t/>
            </a:r>
            <a:br>
              <a:rPr lang="en-US" sz="2800" dirty="0">
                <a:solidFill>
                  <a:schemeClr val="tx1">
                    <a:lumMod val="65000"/>
                    <a:lumOff val="35000"/>
                  </a:schemeClr>
                </a:solidFill>
              </a:rPr>
            </a:br>
            <a:r>
              <a:rPr lang="en-US" dirty="0" smtClean="0">
                <a:solidFill>
                  <a:schemeClr val="tx1">
                    <a:lumMod val="65000"/>
                    <a:lumOff val="35000"/>
                  </a:schemeClr>
                </a:solidFill>
              </a:rPr>
              <a:t>	</a:t>
            </a:r>
            <a:r>
              <a:rPr lang="en-US" sz="2000" dirty="0" smtClean="0">
                <a:solidFill>
                  <a:schemeClr val="tx1">
                    <a:lumMod val="65000"/>
                    <a:lumOff val="35000"/>
                  </a:schemeClr>
                </a:solidFill>
              </a:rPr>
              <a:t>October 28</a:t>
            </a:r>
            <a:r>
              <a:rPr lang="en-US" sz="2000" baseline="30000" dirty="0" smtClean="0">
                <a:solidFill>
                  <a:schemeClr val="tx1">
                    <a:lumMod val="65000"/>
                    <a:lumOff val="35000"/>
                  </a:schemeClr>
                </a:solidFill>
              </a:rPr>
              <a:t>th</a:t>
            </a:r>
            <a:r>
              <a:rPr lang="en-US" sz="2000" dirty="0" smtClean="0">
                <a:solidFill>
                  <a:schemeClr val="tx1">
                    <a:lumMod val="65000"/>
                    <a:lumOff val="35000"/>
                  </a:schemeClr>
                </a:solidFill>
              </a:rPr>
              <a:t> - 2:00pmET</a:t>
            </a:r>
            <a:endParaRPr lang="en-US" dirty="0">
              <a:solidFill>
                <a:schemeClr val="tx1">
                  <a:lumMod val="65000"/>
                  <a:lumOff val="35000"/>
                </a:schemeClr>
              </a:solidFill>
            </a:endParaRPr>
          </a:p>
          <a:p>
            <a:pPr marL="582930" indent="-342900">
              <a:spcBef>
                <a:spcPts val="2400"/>
              </a:spcBef>
            </a:pPr>
            <a:endParaRPr lang="en-US" sz="2400" dirty="0">
              <a:solidFill>
                <a:schemeClr val="tx1">
                  <a:lumMod val="65000"/>
                  <a:lumOff val="35000"/>
                </a:schemeClr>
              </a:solidFill>
            </a:endParaRPr>
          </a:p>
        </p:txBody>
      </p:sp>
      <p:sp>
        <p:nvSpPr>
          <p:cNvPr id="4" name="Slide Number Placeholder 3"/>
          <p:cNvSpPr>
            <a:spLocks noGrp="1"/>
          </p:cNvSpPr>
          <p:nvPr>
            <p:ph type="sldNum" idx="4294967295"/>
          </p:nvPr>
        </p:nvSpPr>
        <p:spPr>
          <a:xfrm>
            <a:off x="6705600" y="6492875"/>
            <a:ext cx="2133599" cy="365125"/>
          </a:xfrm>
          <a:prstGeom prst="rect">
            <a:avLst/>
          </a:prstGeom>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p>
          <a:p>
            <a:pPr marL="914400" lvl="2" indent="-88900">
              <a:spcBef>
                <a:spcPts val="0"/>
              </a:spcBef>
              <a:buClr>
                <a:srgbClr val="000000"/>
              </a:buClr>
              <a:buFont typeface="Wingdings"/>
              <a:buChar char="§"/>
            </a:pPr>
            <a:endParaRPr lang="en-US" dirty="0" smtClean="0"/>
          </a:p>
          <a:p>
            <a:pPr marL="1371600" lvl="3" indent="-88900">
              <a:spcBef>
                <a:spcPts val="0"/>
              </a:spcBef>
              <a:buClr>
                <a:srgbClr val="000000"/>
              </a:buClr>
              <a:buFont typeface="Arial"/>
              <a:buChar char="●"/>
            </a:pPr>
            <a:endParaRPr lang="en-US" dirty="0" smtClean="0"/>
          </a:p>
          <a:p>
            <a:pPr marL="1828800" lvl="4" indent="-88900">
              <a:spcBef>
                <a:spcPts val="0"/>
              </a:spcBef>
              <a:buClr>
                <a:srgbClr val="000000"/>
              </a:buClr>
              <a:buFont typeface="Courier New"/>
              <a:buChar char="o"/>
            </a:pPr>
            <a:endParaRPr lang="en-US" dirty="0" smtClean="0"/>
          </a:p>
          <a:p>
            <a:pPr marL="2286000" lvl="5" indent="-88900">
              <a:spcBef>
                <a:spcPts val="0"/>
              </a:spcBef>
              <a:buClr>
                <a:srgbClr val="000000"/>
              </a:buClr>
              <a:buFont typeface="Wingdings"/>
              <a:buChar char="§"/>
            </a:pPr>
            <a:endParaRPr lang="en-US" dirty="0" smtClean="0"/>
          </a:p>
          <a:p>
            <a:pPr marL="2743200" lvl="6" indent="-88900">
              <a:spcBef>
                <a:spcPts val="0"/>
              </a:spcBef>
              <a:buClr>
                <a:srgbClr val="000000"/>
              </a:buClr>
              <a:buFont typeface="Arial"/>
              <a:buChar char="●"/>
            </a:pPr>
            <a:endParaRPr lang="en-US" dirty="0" smtClean="0"/>
          </a:p>
          <a:p>
            <a:pPr marL="3200400" lvl="7" indent="-88900">
              <a:spcBef>
                <a:spcPts val="0"/>
              </a:spcBef>
              <a:buClr>
                <a:srgbClr val="000000"/>
              </a:buClr>
              <a:buFont typeface="Courier New"/>
              <a:buChar char="o"/>
            </a:pPr>
            <a:endParaRPr lang="en-US" dirty="0" smtClean="0"/>
          </a:p>
          <a:p>
            <a:pPr marL="3657600" lvl="8" indent="-88900">
              <a:spcBef>
                <a:spcPts val="0"/>
              </a:spcBef>
              <a:buClr>
                <a:srgbClr val="000000"/>
              </a:buClr>
              <a:buFont typeface="Wingdings"/>
              <a:buChar char="§"/>
            </a:pPr>
            <a:endParaRPr lang="en-US" dirty="0"/>
          </a:p>
        </p:txBody>
      </p:sp>
      <p:sp>
        <p:nvSpPr>
          <p:cNvPr id="5" name="Text Placeholder 2"/>
          <p:cNvSpPr txBox="1">
            <a:spLocks/>
          </p:cNvSpPr>
          <p:nvPr/>
        </p:nvSpPr>
        <p:spPr>
          <a:xfrm>
            <a:off x="0" y="1600200"/>
            <a:ext cx="9144000" cy="685800"/>
          </a:xfrm>
          <a:prstGeom prst="rect">
            <a:avLst/>
          </a:prstGeom>
          <a:noFill/>
          <a:ln>
            <a:noFill/>
          </a:ln>
        </p:spPr>
        <p:txBody>
          <a:bodyPr lIns="91425" tIns="91425" rIns="91425" bIns="91425" anchor="t" anchorCtr="0">
            <a:scene3d>
              <a:camera prst="orthographicFront"/>
              <a:lightRig rig="soft" dir="tl">
                <a:rot lat="0" lon="0" rev="0"/>
              </a:lightRig>
            </a:scene3d>
            <a:sp3d contourW="25400" prstMaterial="matte">
              <a:bevelT w="25400" h="55880" prst="artDeco"/>
              <a:contourClr>
                <a:schemeClr val="accent2">
                  <a:tint val="20000"/>
                </a:schemeClr>
              </a:contourClr>
            </a:sp3d>
          </a:bodyPr>
          <a:lstStyle>
            <a:defPPr marR="0" algn="l" rtl="0">
              <a:lnSpc>
                <a:spcPct val="100000"/>
              </a:lnSpc>
              <a:spcBef>
                <a:spcPts val="0"/>
              </a:spcBef>
              <a:spcAft>
                <a:spcPts val="0"/>
              </a:spcAft>
            </a:defPPr>
            <a:lvl1pPr marL="342900" marR="0" indent="-200660" algn="l" rtl="0">
              <a:lnSpc>
                <a:spcPct val="100000"/>
              </a:lnSpc>
              <a:spcBef>
                <a:spcPts val="0"/>
              </a:spcBef>
              <a:spcAft>
                <a:spcPts val="600"/>
              </a:spcAft>
              <a:buClr>
                <a:schemeClr val="accent1"/>
              </a:buClr>
              <a:buFont typeface="Symbol" panose="05050102010706020507" pitchFamily="18" charset="2"/>
              <a:buChar char=""/>
              <a:defRPr sz="1400" b="0" i="0" u="none" strike="noStrike" cap="none" baseline="0">
                <a:solidFill>
                  <a:srgbClr val="000000"/>
                </a:solidFill>
                <a:latin typeface="Arial"/>
                <a:ea typeface="Arial"/>
                <a:cs typeface="Arial"/>
                <a:sym typeface="Arial"/>
              </a:defRPr>
            </a:lvl1pPr>
            <a:lvl2pPr marL="742950" marR="0" indent="-158750" algn="l" rtl="0">
              <a:lnSpc>
                <a:spcPct val="100000"/>
              </a:lnSpc>
              <a:spcBef>
                <a:spcPts val="0"/>
              </a:spcBef>
              <a:spcAft>
                <a:spcPts val="600"/>
              </a:spcAft>
              <a:buClr>
                <a:srgbClr val="FF0000"/>
              </a:buClr>
              <a:buFont typeface="Noto Symbol"/>
              <a:buChar char="▪"/>
              <a:defRPr sz="1400" b="0" i="0" u="none" strike="noStrike" cap="none" baseline="0">
                <a:solidFill>
                  <a:srgbClr val="000000"/>
                </a:solidFill>
                <a:latin typeface="Arial"/>
                <a:ea typeface="Arial"/>
                <a:cs typeface="Arial"/>
                <a:sym typeface="Arial"/>
              </a:defRPr>
            </a:lvl2pPr>
            <a:lvl3pPr marL="1143000" marR="0" indent="-116839" algn="l" rtl="0">
              <a:lnSpc>
                <a:spcPct val="100000"/>
              </a:lnSpc>
              <a:spcBef>
                <a:spcPts val="0"/>
              </a:spcBef>
              <a:spcAft>
                <a:spcPts val="600"/>
              </a:spcAft>
              <a:buClr>
                <a:srgbClr val="538CD5"/>
              </a:buClr>
              <a:buFont typeface="Noto Symbol"/>
              <a:buChar char="▪"/>
              <a:defRPr sz="1400" b="0" i="0" u="none" strike="noStrike" cap="none" baseline="0">
                <a:solidFill>
                  <a:srgbClr val="000000"/>
                </a:solidFill>
                <a:latin typeface="Arial"/>
                <a:ea typeface="Arial"/>
                <a:cs typeface="Arial"/>
                <a:sym typeface="Arial"/>
              </a:defRPr>
            </a:lvl3pPr>
            <a:lvl4pPr marL="1600200" marR="0" indent="-107950" algn="l" rtl="0">
              <a:lnSpc>
                <a:spcPct val="100000"/>
              </a:lnSpc>
              <a:spcBef>
                <a:spcPts val="0"/>
              </a:spcBef>
              <a:spcAft>
                <a:spcPts val="600"/>
              </a:spcAft>
              <a:buClr>
                <a:schemeClr val="dk1"/>
              </a:buClr>
              <a:buFont typeface="Arial"/>
              <a:buChar char="–"/>
              <a:defRPr sz="1400" b="0" i="0" u="none" strike="noStrike" cap="none" baseline="0">
                <a:solidFill>
                  <a:srgbClr val="000000"/>
                </a:solidFill>
                <a:latin typeface="Arial"/>
                <a:ea typeface="Arial"/>
                <a:cs typeface="Arial"/>
                <a:sym typeface="Arial"/>
              </a:defRPr>
            </a:lvl4pPr>
            <a:lvl5pPr marL="2057400" marR="0" indent="-133350" algn="l" rtl="0">
              <a:lnSpc>
                <a:spcPct val="100000"/>
              </a:lnSpc>
              <a:spcBef>
                <a:spcPts val="0"/>
              </a:spcBef>
              <a:spcAft>
                <a:spcPts val="600"/>
              </a:spcAft>
              <a:buClr>
                <a:schemeClr val="dk1"/>
              </a:buClr>
              <a:buFont typeface="Arial"/>
              <a:buChar char="»"/>
              <a:defRPr sz="1400" b="0" i="0" u="none" strike="noStrike" cap="none" baseline="0">
                <a:solidFill>
                  <a:srgbClr val="000000"/>
                </a:solidFill>
                <a:latin typeface="Arial"/>
                <a:ea typeface="Arial"/>
                <a:cs typeface="Arial"/>
                <a:sym typeface="Arial"/>
              </a:defRPr>
            </a:lvl5pPr>
            <a:lvl6pPr marL="25146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6pPr>
            <a:lvl7pPr marL="29718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7pPr>
            <a:lvl8pPr marL="34290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8pPr>
            <a:lvl9pPr marL="38862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9pPr>
          </a:lstStyle>
          <a:p>
            <a:pPr marL="142240" indent="0" algn="ctr">
              <a:buFont typeface="Symbol" panose="05050102010706020507" pitchFamily="18" charset="2"/>
              <a:buNone/>
            </a:pPr>
            <a:r>
              <a:rPr lang="en-US" sz="4400" b="1" spc="50" dirty="0" smtClean="0">
                <a:ln w="11430"/>
                <a:gradFill>
                  <a:gsLst>
                    <a:gs pos="25000">
                      <a:srgbClr val="0070C0">
                        <a:lumMod val="95000"/>
                        <a:lumOff val="5000"/>
                      </a:srgbClr>
                    </a:gs>
                    <a:gs pos="99000">
                      <a:schemeClr val="accent1">
                        <a:lumMod val="75000"/>
                      </a:schemeClr>
                    </a:gs>
                  </a:gsLst>
                  <a:lin ang="5400000"/>
                </a:gradFill>
                <a:effectLst>
                  <a:outerShdw blurRad="63500" dist="25400" dir="5400000" algn="tl" rotWithShape="0">
                    <a:srgbClr val="000000">
                      <a:alpha val="32000"/>
                    </a:srgbClr>
                  </a:outerShdw>
                </a:effectLst>
              </a:rPr>
              <a:t>Last Wednesday of each month</a:t>
            </a:r>
          </a:p>
        </p:txBody>
      </p:sp>
      <p:sp>
        <p:nvSpPr>
          <p:cNvPr id="6" name="Shape 21"/>
          <p:cNvSpPr/>
          <p:nvPr>
            <p:custDataLst>
              <p:tags r:id="rId1"/>
            </p:custDataLst>
          </p:nvPr>
        </p:nvSpPr>
        <p:spPr>
          <a:xfrm>
            <a:off x="0" y="2590800"/>
            <a:ext cx="9144000" cy="75238"/>
          </a:xfrm>
          <a:prstGeom prst="rect">
            <a:avLst/>
          </a:prstGeom>
          <a:gradFill flip="none" rotWithShape="1">
            <a:gsLst>
              <a:gs pos="0">
                <a:srgbClr val="AECCF1"/>
              </a:gs>
              <a:gs pos="50000">
                <a:srgbClr val="CEE0F6"/>
              </a:gs>
              <a:gs pos="100000">
                <a:srgbClr val="E7F1FA"/>
              </a:gs>
            </a:gsLst>
            <a:lin ang="16200000" scaled="1"/>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pic>
        <p:nvPicPr>
          <p:cNvPr id="3075" name="Picture 3" descr="U:\graphics_sound_archive\Photos.com low res\16297436.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10200" y="2590799"/>
            <a:ext cx="3133084" cy="2425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6867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nvSpPr>
        <p:spPr>
          <a:xfrm>
            <a:off x="609600" y="1693817"/>
            <a:ext cx="7620000" cy="4015582"/>
          </a:xfrm>
          <a:prstGeom prst="rect">
            <a:avLst/>
          </a:prstGeom>
        </p:spPr>
        <p:txBody>
          <a:bodyPr vert="horz" lIns="91440" tIns="45720" rIns="91440" bIns="45720" rtlCol="0">
            <a:norm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dirty="0" smtClean="0"/>
          </a:p>
          <a:p>
            <a:pPr marL="0" indent="0" algn="ctr">
              <a:buNone/>
            </a:pPr>
            <a:endParaRPr lang="en-US" dirty="0"/>
          </a:p>
          <a:p>
            <a:pPr marL="0" indent="0" algn="ctr">
              <a:buNone/>
            </a:pPr>
            <a:r>
              <a:rPr lang="en-US" sz="5400" b="1" i="1" dirty="0" smtClean="0">
                <a:solidFill>
                  <a:srgbClr val="FF0000"/>
                </a:solidFill>
                <a:effectLst>
                  <a:outerShdw blurRad="38100" dist="38100" dir="2700000" algn="tl">
                    <a:srgbClr val="000000">
                      <a:alpha val="43137"/>
                    </a:srgbClr>
                  </a:outerShdw>
                </a:effectLst>
                <a:latin typeface="Comic Sans MS" pitchFamily="66" charset="0"/>
              </a:rPr>
              <a:t>Thank You!</a:t>
            </a:r>
          </a:p>
          <a:p>
            <a:pPr marL="0" indent="0" algn="ctr">
              <a:buNone/>
            </a:pPr>
            <a:endParaRPr lang="en-US" sz="2400" dirty="0" smtClean="0">
              <a:effectLst>
                <a:outerShdw blurRad="38100" dist="38100" dir="2700000" algn="tl">
                  <a:srgbClr val="000000">
                    <a:alpha val="43137"/>
                  </a:srgbClr>
                </a:outerShdw>
              </a:effectLst>
            </a:endParaRPr>
          </a:p>
          <a:p>
            <a:pPr marL="0" indent="0" algn="ctr">
              <a:buNone/>
            </a:pPr>
            <a:endParaRPr lang="en-US" sz="2400" dirty="0" smtClean="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tretch>
            <a:fillRect/>
          </a:stretch>
        </p:blipFill>
        <p:spPr>
          <a:xfrm>
            <a:off x="377" y="1446651"/>
            <a:ext cx="9143245" cy="4535049"/>
          </a:xfrm>
          <a:prstGeom prst="rect">
            <a:avLst/>
          </a:prstGeom>
        </p:spPr>
      </p:pic>
      <p:sp>
        <p:nvSpPr>
          <p:cNvPr id="5" name="Title 4"/>
          <p:cNvSpPr>
            <a:spLocks noGrp="1"/>
          </p:cNvSpPr>
          <p:nvPr>
            <p:ph type="title"/>
          </p:nvPr>
        </p:nvSpPr>
        <p:spPr/>
        <p:txBody>
          <a:bodyPr/>
          <a:lstStyle/>
          <a:p>
            <a:endParaRPr lang="en-US" dirty="0"/>
          </a:p>
        </p:txBody>
      </p:sp>
    </p:spTree>
    <p:extLst>
      <p:ext uri="{BB962C8B-B14F-4D97-AF65-F5344CB8AC3E}">
        <p14:creationId xmlns:p14="http://schemas.microsoft.com/office/powerpoint/2010/main" val="9362883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Today’s Agenda:</a:t>
            </a:r>
            <a:endParaRPr lang="en-US" dirty="0"/>
          </a:p>
        </p:txBody>
      </p:sp>
      <p:sp>
        <p:nvSpPr>
          <p:cNvPr id="3" name="Content Placeholder 2"/>
          <p:cNvSpPr>
            <a:spLocks noGrp="1"/>
          </p:cNvSpPr>
          <p:nvPr>
            <p:ph idx="1"/>
          </p:nvPr>
        </p:nvSpPr>
        <p:spPr>
          <a:xfrm>
            <a:off x="457200" y="1447800"/>
            <a:ext cx="8077201" cy="4267200"/>
          </a:xfrm>
        </p:spPr>
        <p:txBody>
          <a:bodyPr>
            <a:noAutofit/>
          </a:bodyPr>
          <a:lstStyle/>
          <a:p>
            <a:pPr marL="342900" indent="-342900">
              <a:spcBef>
                <a:spcPts val="0"/>
              </a:spcBef>
              <a:spcAft>
                <a:spcPts val="1800"/>
              </a:spcAft>
            </a:pPr>
            <a:r>
              <a:rPr lang="en-US" sz="2200" dirty="0" smtClean="0"/>
              <a:t>Welcome and Background</a:t>
            </a:r>
          </a:p>
          <a:p>
            <a:pPr marL="342900" indent="-342900">
              <a:spcBef>
                <a:spcPts val="0"/>
              </a:spcBef>
              <a:spcAft>
                <a:spcPts val="1800"/>
              </a:spcAft>
            </a:pPr>
            <a:r>
              <a:rPr lang="en-US" sz="2200" dirty="0" smtClean="0"/>
              <a:t>Institute </a:t>
            </a:r>
            <a:r>
              <a:rPr lang="en-US" sz="2200" dirty="0"/>
              <a:t>for Educational Leadership</a:t>
            </a:r>
            <a:r>
              <a:rPr lang="en-US" sz="2200" dirty="0" smtClean="0"/>
              <a:t> - National </a:t>
            </a:r>
            <a:r>
              <a:rPr lang="en-US" sz="2200" dirty="0"/>
              <a:t>Collaborative on </a:t>
            </a:r>
            <a:r>
              <a:rPr lang="en-US" sz="2200" dirty="0" smtClean="0"/>
              <a:t>Workforce </a:t>
            </a:r>
            <a:r>
              <a:rPr lang="en-US" sz="2200" dirty="0"/>
              <a:t>and Disability for Youth (NCWD/Youth)</a:t>
            </a:r>
          </a:p>
          <a:p>
            <a:pPr marL="342900" indent="-342900">
              <a:spcBef>
                <a:spcPts val="0"/>
              </a:spcBef>
              <a:spcAft>
                <a:spcPts val="1800"/>
              </a:spcAft>
            </a:pPr>
            <a:r>
              <a:rPr lang="en-US" sz="2200" dirty="0" smtClean="0"/>
              <a:t>Share insights on recently issued “</a:t>
            </a:r>
            <a:r>
              <a:rPr lang="en-US" sz="2200" i="1" dirty="0" smtClean="0"/>
              <a:t>Services to Youth with Disabilities Provided under Title I of WIA:  Results from a Survey of LWIBs</a:t>
            </a:r>
            <a:r>
              <a:rPr lang="en-US" sz="2200" dirty="0" smtClean="0"/>
              <a:t>” report</a:t>
            </a:r>
          </a:p>
          <a:p>
            <a:pPr marL="342900" indent="-342900">
              <a:lnSpc>
                <a:spcPct val="100000"/>
              </a:lnSpc>
              <a:spcBef>
                <a:spcPts val="0"/>
              </a:spcBef>
            </a:pPr>
            <a:r>
              <a:rPr lang="en-US" sz="2200" dirty="0" smtClean="0"/>
              <a:t>Panel Presenters</a:t>
            </a:r>
            <a:endParaRPr lang="en-US" sz="2200" dirty="0"/>
          </a:p>
          <a:p>
            <a:pPr indent="0">
              <a:lnSpc>
                <a:spcPct val="100000"/>
              </a:lnSpc>
              <a:spcBef>
                <a:spcPts val="0"/>
              </a:spcBef>
              <a:buNone/>
            </a:pPr>
            <a:r>
              <a:rPr lang="en-US" sz="2200" dirty="0" smtClean="0"/>
              <a:t>    </a:t>
            </a:r>
          </a:p>
          <a:p>
            <a:pPr marL="342900" indent="-342900">
              <a:spcBef>
                <a:spcPts val="0"/>
              </a:spcBef>
              <a:spcAft>
                <a:spcPts val="1800"/>
              </a:spcAft>
            </a:pPr>
            <a:r>
              <a:rPr lang="en-US" sz="2200" dirty="0" smtClean="0"/>
              <a:t>Q and A </a:t>
            </a:r>
            <a:endParaRPr lang="en-US" sz="2200" dirty="0"/>
          </a:p>
          <a:p>
            <a:pPr marL="342900" indent="-342900">
              <a:spcBef>
                <a:spcPts val="0"/>
              </a:spcBef>
              <a:spcAft>
                <a:spcPts val="1800"/>
              </a:spcAft>
            </a:pPr>
            <a:r>
              <a:rPr lang="en-US" sz="2000" dirty="0" smtClean="0"/>
              <a:t>Resources</a:t>
            </a:r>
            <a:endParaRPr lang="en-US" sz="2000" b="1" dirty="0"/>
          </a:p>
        </p:txBody>
      </p:sp>
      <p:pic>
        <p:nvPicPr>
          <p:cNvPr id="3076" name="Picture 4" descr="http://www.dol.gov/dol/media/photos/images/20140410-POTUS-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733800"/>
            <a:ext cx="2895600" cy="2077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2822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pPr algn="ctr"/>
            <a:r>
              <a:rPr lang="en-US" dirty="0" smtClean="0">
                <a:effectLst/>
                <a:cs typeface="Arial" panose="020B0604020202020204" pitchFamily="34" charset="0"/>
              </a:rPr>
              <a:t>Introduction</a:t>
            </a:r>
            <a:endParaRPr lang="en-US" dirty="0">
              <a:effectLst/>
              <a:cs typeface="Arial" panose="020B0604020202020204" pitchFamily="34" charset="0"/>
            </a:endParaRPr>
          </a:p>
        </p:txBody>
      </p:sp>
      <p:sp>
        <p:nvSpPr>
          <p:cNvPr id="2" name="Content Placeholder 1"/>
          <p:cNvSpPr>
            <a:spLocks noGrp="1"/>
          </p:cNvSpPr>
          <p:nvPr>
            <p:ph idx="1"/>
          </p:nvPr>
        </p:nvSpPr>
        <p:spPr>
          <a:xfrm>
            <a:off x="457200" y="1326577"/>
            <a:ext cx="8229600" cy="5090097"/>
          </a:xfrm>
        </p:spPr>
        <p:txBody>
          <a:bodyPr>
            <a:normAutofit/>
          </a:bodyPr>
          <a:lstStyle/>
          <a:p>
            <a:pPr marL="0" indent="0">
              <a:buNone/>
            </a:pPr>
            <a:r>
              <a:rPr lang="en-US" sz="2600" b="1" dirty="0" smtClean="0">
                <a:latin typeface="+mj-lt"/>
              </a:rPr>
              <a:t>Institute for Educational Leadership’s </a:t>
            </a:r>
            <a:br>
              <a:rPr lang="en-US" sz="2600" b="1" dirty="0" smtClean="0">
                <a:latin typeface="+mj-lt"/>
              </a:rPr>
            </a:br>
            <a:r>
              <a:rPr lang="en-US" sz="2600" b="1" dirty="0" smtClean="0">
                <a:latin typeface="+mj-lt"/>
              </a:rPr>
              <a:t>Center </a:t>
            </a:r>
            <a:r>
              <a:rPr lang="en-US" sz="2600" b="1" dirty="0">
                <a:latin typeface="+mj-lt"/>
              </a:rPr>
              <a:t>for Workforce </a:t>
            </a:r>
            <a:r>
              <a:rPr lang="en-US" sz="2600" b="1" dirty="0" smtClean="0">
                <a:latin typeface="+mj-lt"/>
              </a:rPr>
              <a:t>Development (IEL CWD)</a:t>
            </a:r>
            <a:endParaRPr lang="en-US" sz="2600" b="1" dirty="0">
              <a:latin typeface="+mj-lt"/>
            </a:endParaRPr>
          </a:p>
          <a:p>
            <a:pPr>
              <a:buFont typeface="Wingdings" panose="05000000000000000000" pitchFamily="2" charset="2"/>
              <a:buChar char="§"/>
            </a:pPr>
            <a:r>
              <a:rPr lang="en-US" sz="2400" dirty="0">
                <a:latin typeface="+mj-lt"/>
              </a:rPr>
              <a:t>Promotes career readiness and successful transition</a:t>
            </a:r>
          </a:p>
          <a:p>
            <a:pPr marL="0" indent="0">
              <a:buNone/>
            </a:pPr>
            <a:r>
              <a:rPr lang="en-US" sz="2600" b="1" dirty="0" smtClean="0">
                <a:latin typeface="+mj-lt"/>
              </a:rPr>
              <a:t>IEL CWD leads the National Collaborative on </a:t>
            </a:r>
            <a:br>
              <a:rPr lang="en-US" sz="2600" b="1" dirty="0" smtClean="0">
                <a:latin typeface="+mj-lt"/>
              </a:rPr>
            </a:br>
            <a:r>
              <a:rPr lang="en-US" sz="2600" b="1" dirty="0" smtClean="0">
                <a:latin typeface="+mj-lt"/>
              </a:rPr>
              <a:t>Workforce and Disability for Youth (NCWD/Youth)</a:t>
            </a:r>
          </a:p>
          <a:p>
            <a:pPr marL="452437" lvl="1" indent="-342900">
              <a:buFont typeface="Wingdings" panose="05000000000000000000" pitchFamily="2" charset="2"/>
              <a:buChar char="§"/>
            </a:pPr>
            <a:r>
              <a:rPr lang="en-US" sz="2300" dirty="0" smtClean="0">
                <a:latin typeface="+mj-lt"/>
              </a:rPr>
              <a:t>National technical assistance center, </a:t>
            </a:r>
            <a:r>
              <a:rPr lang="en-US" sz="2300" dirty="0" smtClean="0">
                <a:latin typeface="+mj-lt"/>
                <a:hlinkClick r:id="rId3"/>
              </a:rPr>
              <a:t>www.ncwd-youth.info</a:t>
            </a:r>
            <a:r>
              <a:rPr lang="en-US" sz="2300" dirty="0" smtClean="0">
                <a:latin typeface="+mj-lt"/>
              </a:rPr>
              <a:t> </a:t>
            </a:r>
          </a:p>
          <a:p>
            <a:pPr marL="452437" lvl="1" indent="-342900">
              <a:buFont typeface="Wingdings" panose="05000000000000000000" pitchFamily="2" charset="2"/>
              <a:buChar char="§"/>
            </a:pPr>
            <a:r>
              <a:rPr lang="en-US" sz="2300" dirty="0">
                <a:latin typeface="+mj-lt"/>
              </a:rPr>
              <a:t>F</a:t>
            </a:r>
            <a:r>
              <a:rPr lang="en-US" sz="2300" dirty="0" smtClean="0">
                <a:latin typeface="+mj-lt"/>
              </a:rPr>
              <a:t>unded </a:t>
            </a:r>
            <a:r>
              <a:rPr lang="en-US" sz="2300" dirty="0">
                <a:latin typeface="+mj-lt"/>
              </a:rPr>
              <a:t>by the U.S. Department of Labor’s Office of Disability Employment Policy (</a:t>
            </a:r>
            <a:r>
              <a:rPr lang="en-US" sz="2300" dirty="0" smtClean="0">
                <a:latin typeface="+mj-lt"/>
              </a:rPr>
              <a:t>ODEP)</a:t>
            </a:r>
          </a:p>
          <a:p>
            <a:pPr marL="452437" lvl="1" indent="-342900">
              <a:buFont typeface="Wingdings" panose="05000000000000000000" pitchFamily="2" charset="2"/>
              <a:buChar char="§"/>
            </a:pPr>
            <a:r>
              <a:rPr lang="en-US" sz="2400" dirty="0" smtClean="0">
                <a:latin typeface="+mj-lt"/>
              </a:rPr>
              <a:t>Full </a:t>
            </a:r>
            <a:r>
              <a:rPr lang="en-US" sz="2400" dirty="0">
                <a:latin typeface="+mj-lt"/>
              </a:rPr>
              <a:t>access to high quality services in </a:t>
            </a:r>
            <a:r>
              <a:rPr lang="en-US" sz="2400" dirty="0" smtClean="0">
                <a:latin typeface="+mj-lt"/>
              </a:rPr>
              <a:t/>
            </a:r>
            <a:br>
              <a:rPr lang="en-US" sz="2400" dirty="0" smtClean="0">
                <a:latin typeface="+mj-lt"/>
              </a:rPr>
            </a:br>
            <a:r>
              <a:rPr lang="en-US" sz="2400" dirty="0" smtClean="0">
                <a:latin typeface="+mj-lt"/>
              </a:rPr>
              <a:t>integrated </a:t>
            </a:r>
            <a:r>
              <a:rPr lang="en-US" sz="2400" dirty="0">
                <a:latin typeface="+mj-lt"/>
              </a:rPr>
              <a:t>settings to gain education, </a:t>
            </a:r>
            <a:r>
              <a:rPr lang="en-US" sz="2400" dirty="0" smtClean="0">
                <a:latin typeface="+mj-lt"/>
              </a:rPr>
              <a:t/>
            </a:r>
            <a:br>
              <a:rPr lang="en-US" sz="2400" dirty="0" smtClean="0">
                <a:latin typeface="+mj-lt"/>
              </a:rPr>
            </a:br>
            <a:r>
              <a:rPr lang="en-US" sz="2400" dirty="0" smtClean="0">
                <a:latin typeface="+mj-lt"/>
              </a:rPr>
              <a:t>employment, </a:t>
            </a:r>
            <a:r>
              <a:rPr lang="en-US" sz="2400" dirty="0">
                <a:latin typeface="+mj-lt"/>
              </a:rPr>
              <a:t>and independent </a:t>
            </a:r>
            <a:r>
              <a:rPr lang="en-US" sz="2400" dirty="0" smtClean="0">
                <a:latin typeface="+mj-lt"/>
              </a:rPr>
              <a:t>living</a:t>
            </a:r>
            <a:endParaRPr lang="en-US" sz="2300" dirty="0" smtClean="0">
              <a:latin typeface="+mj-lt"/>
            </a:endParaRPr>
          </a:p>
          <a:p>
            <a:pPr marL="452437" lvl="1" indent="-342900">
              <a:buFont typeface="Wingdings" panose="05000000000000000000" pitchFamily="2" charset="2"/>
              <a:buChar char="§"/>
            </a:pPr>
            <a:endParaRPr lang="en-US" sz="2300" dirty="0">
              <a:latin typeface="+mj-lt"/>
            </a:endParaRPr>
          </a:p>
          <a:p>
            <a:pPr marL="109537" indent="0">
              <a:buNone/>
            </a:pPr>
            <a:endParaRPr lang="en-US" sz="1000" dirty="0" smtClean="0"/>
          </a:p>
          <a:p>
            <a:endParaRPr lang="en-US" dirty="0"/>
          </a:p>
        </p:txBody>
      </p:sp>
      <p:sp>
        <p:nvSpPr>
          <p:cNvPr id="4" name="Slide Number Placeholder 3"/>
          <p:cNvSpPr>
            <a:spLocks noGrp="1"/>
          </p:cNvSpPr>
          <p:nvPr>
            <p:ph type="sldNum" sz="quarter" idx="12"/>
          </p:nvPr>
        </p:nvSpPr>
        <p:spPr/>
        <p:txBody>
          <a:bodyPr/>
          <a:lstStyle/>
          <a:p>
            <a:pPr>
              <a:defRPr/>
            </a:pPr>
            <a:fld id="{DCF1C5BD-7097-467E-8442-9DA21017FB32}" type="slidenum">
              <a:rPr lang="en-US" sz="1600" smtClean="0">
                <a:solidFill>
                  <a:srgbClr val="000000"/>
                </a:solidFill>
              </a:rPr>
              <a:pPr>
                <a:defRPr/>
              </a:pPr>
              <a:t>6</a:t>
            </a:fld>
            <a:endParaRPr lang="en-US" sz="1600" dirty="0">
              <a:solidFill>
                <a:srgbClr val="000000"/>
              </a:solidFill>
            </a:endParaRPr>
          </a:p>
        </p:txBody>
      </p:sp>
      <p:pic>
        <p:nvPicPr>
          <p:cNvPr id="5" name="Picture 2" descr="Institute for Educational Leadership (IEL); Leading Across Boundaries" title="IEL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5252" y="1326576"/>
            <a:ext cx="1613576" cy="9594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National Collaborative on Workforce and Disability for Youth - Navigating the Road to Work" title="NCWD/Youth 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1200" y="5029200"/>
            <a:ext cx="3048000" cy="1238629"/>
          </a:xfrm>
          <a:prstGeom prst="rect">
            <a:avLst/>
          </a:prstGeom>
        </p:spPr>
      </p:pic>
    </p:spTree>
    <p:extLst>
      <p:ext uri="{BB962C8B-B14F-4D97-AF65-F5344CB8AC3E}">
        <p14:creationId xmlns:p14="http://schemas.microsoft.com/office/powerpoint/2010/main" val="33235850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pPr algn="ctr"/>
            <a:r>
              <a:rPr lang="en-US" dirty="0" smtClean="0">
                <a:effectLst/>
                <a:cs typeface="Arial" panose="020B0604020202020204" pitchFamily="34" charset="0"/>
              </a:rPr>
              <a:t>Guideposts for Success</a:t>
            </a:r>
            <a:endParaRPr lang="en-US" dirty="0">
              <a:effectLst/>
              <a:cs typeface="Arial" panose="020B0604020202020204" pitchFamily="34" charset="0"/>
            </a:endParaRPr>
          </a:p>
        </p:txBody>
      </p:sp>
      <p:sp>
        <p:nvSpPr>
          <p:cNvPr id="2" name="Content Placeholder 1"/>
          <p:cNvSpPr>
            <a:spLocks noGrp="1"/>
          </p:cNvSpPr>
          <p:nvPr>
            <p:ph idx="1"/>
          </p:nvPr>
        </p:nvSpPr>
        <p:spPr>
          <a:xfrm>
            <a:off x="193108" y="1326578"/>
            <a:ext cx="8493692" cy="5090097"/>
          </a:xfrm>
        </p:spPr>
        <p:txBody>
          <a:bodyPr>
            <a:normAutofit lnSpcReduction="10000"/>
          </a:bodyPr>
          <a:lstStyle/>
          <a:p>
            <a:r>
              <a:rPr lang="en-US" sz="3000" dirty="0" smtClean="0">
                <a:latin typeface="+mj-lt"/>
              </a:rPr>
              <a:t>Comprehensive research-informed framework</a:t>
            </a:r>
          </a:p>
          <a:p>
            <a:r>
              <a:rPr lang="en-US" sz="3000" dirty="0" smtClean="0">
                <a:latin typeface="+mj-lt"/>
              </a:rPr>
              <a:t>What all youth, including youth with disabilities and other disconnected youth, need in 5 areas:</a:t>
            </a:r>
            <a:endParaRPr lang="en-US" sz="3000" dirty="0">
              <a:latin typeface="+mj-lt"/>
            </a:endParaRPr>
          </a:p>
          <a:p>
            <a:pPr lvl="1"/>
            <a:r>
              <a:rPr lang="en-US" sz="2400" dirty="0" smtClean="0">
                <a:latin typeface="+mj-lt"/>
              </a:rPr>
              <a:t>School-Based </a:t>
            </a:r>
            <a:r>
              <a:rPr lang="en-US" sz="2400" dirty="0">
                <a:latin typeface="+mj-lt"/>
              </a:rPr>
              <a:t>Preparatory Experiences</a:t>
            </a:r>
          </a:p>
          <a:p>
            <a:pPr lvl="1"/>
            <a:r>
              <a:rPr lang="en-US" sz="2400" dirty="0">
                <a:latin typeface="+mj-lt"/>
              </a:rPr>
              <a:t>Career Preparation &amp;</a:t>
            </a:r>
            <a:r>
              <a:rPr lang="en-US" sz="2400" dirty="0" smtClean="0">
                <a:latin typeface="+mj-lt"/>
              </a:rPr>
              <a:t> </a:t>
            </a:r>
            <a:r>
              <a:rPr lang="en-US" sz="2400" dirty="0">
                <a:latin typeface="+mj-lt"/>
              </a:rPr>
              <a:t>Work-Based Learning </a:t>
            </a:r>
            <a:endParaRPr lang="en-US" sz="2400" dirty="0" smtClean="0">
              <a:latin typeface="+mj-lt"/>
            </a:endParaRPr>
          </a:p>
          <a:p>
            <a:pPr lvl="1"/>
            <a:r>
              <a:rPr lang="en-US" sz="2400" dirty="0" smtClean="0">
                <a:latin typeface="+mj-lt"/>
              </a:rPr>
              <a:t>Youth </a:t>
            </a:r>
            <a:r>
              <a:rPr lang="en-US" sz="2400" dirty="0">
                <a:latin typeface="+mj-lt"/>
              </a:rPr>
              <a:t>Development and Leadership</a:t>
            </a:r>
          </a:p>
          <a:p>
            <a:pPr lvl="1"/>
            <a:r>
              <a:rPr lang="en-US" sz="2400" dirty="0">
                <a:latin typeface="+mj-lt"/>
              </a:rPr>
              <a:t>Connecting </a:t>
            </a:r>
            <a:r>
              <a:rPr lang="en-US" sz="2400" dirty="0" smtClean="0">
                <a:latin typeface="+mj-lt"/>
              </a:rPr>
              <a:t>Activities</a:t>
            </a:r>
            <a:endParaRPr lang="en-US" sz="2400" dirty="0">
              <a:latin typeface="+mj-lt"/>
            </a:endParaRPr>
          </a:p>
          <a:p>
            <a:pPr lvl="1"/>
            <a:r>
              <a:rPr lang="en-US" sz="2400" dirty="0">
                <a:latin typeface="+mj-lt"/>
              </a:rPr>
              <a:t>Family Involvement and Supports </a:t>
            </a:r>
            <a:endParaRPr lang="en-US" sz="2400" dirty="0" smtClean="0">
              <a:latin typeface="+mj-lt"/>
            </a:endParaRPr>
          </a:p>
          <a:p>
            <a:pPr marL="457200" lvl="1" indent="0">
              <a:buNone/>
            </a:pPr>
            <a:endParaRPr lang="en-US" sz="2400" dirty="0">
              <a:latin typeface="+mj-lt"/>
            </a:endParaRPr>
          </a:p>
          <a:p>
            <a:r>
              <a:rPr lang="en-US" sz="2600" dirty="0" smtClean="0"/>
              <a:t>Additional things that youth with disabilities need</a:t>
            </a:r>
          </a:p>
        </p:txBody>
      </p:sp>
      <p:sp>
        <p:nvSpPr>
          <p:cNvPr id="4" name="Slide Number Placeholder 3"/>
          <p:cNvSpPr>
            <a:spLocks noGrp="1"/>
          </p:cNvSpPr>
          <p:nvPr>
            <p:ph type="sldNum" sz="quarter" idx="12"/>
          </p:nvPr>
        </p:nvSpPr>
        <p:spPr/>
        <p:txBody>
          <a:bodyPr/>
          <a:lstStyle/>
          <a:p>
            <a:pPr>
              <a:defRPr/>
            </a:pPr>
            <a:fld id="{DCF1C5BD-7097-467E-8442-9DA21017FB32}" type="slidenum">
              <a:rPr lang="en-US" sz="1600" smtClean="0">
                <a:solidFill>
                  <a:srgbClr val="000000"/>
                </a:solidFill>
              </a:rPr>
              <a:pPr>
                <a:defRPr/>
              </a:pPr>
              <a:t>7</a:t>
            </a:fld>
            <a:endParaRPr lang="en-US" sz="1600" dirty="0">
              <a:solidFill>
                <a:srgbClr val="000000"/>
              </a:solidFill>
            </a:endParaRPr>
          </a:p>
        </p:txBody>
      </p:sp>
      <p:pic>
        <p:nvPicPr>
          <p:cNvPr id="6" name="Picture 4" descr="NCWD/Youth Guideposts for Success. Image of a sign post with five signs pointing in variuos directions which read: School preparation, career preparation, youth development and leadership, connecting activities, and family involvement. Second edition. National Collaborative on Workforce and Disability for Youth" title="Guideposts for Success cover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895600"/>
            <a:ext cx="2514600" cy="280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92123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pPr algn="ctr"/>
            <a:r>
              <a:rPr lang="en-US" dirty="0" smtClean="0">
                <a:effectLst/>
                <a:cs typeface="Arial" panose="020B0604020202020204" pitchFamily="34" charset="0"/>
              </a:rPr>
              <a:t>Collaboration is Essential</a:t>
            </a:r>
            <a:endParaRPr lang="en-US" dirty="0">
              <a:effectLst/>
              <a:cs typeface="Arial" panose="020B0604020202020204" pitchFamily="34" charset="0"/>
            </a:endParaRPr>
          </a:p>
        </p:txBody>
      </p:sp>
      <p:sp>
        <p:nvSpPr>
          <p:cNvPr id="2" name="Content Placeholder 1"/>
          <p:cNvSpPr>
            <a:spLocks noGrp="1"/>
          </p:cNvSpPr>
          <p:nvPr>
            <p:ph idx="1"/>
          </p:nvPr>
        </p:nvSpPr>
        <p:spPr>
          <a:xfrm>
            <a:off x="193108" y="1326578"/>
            <a:ext cx="8493692" cy="5090097"/>
          </a:xfrm>
        </p:spPr>
        <p:txBody>
          <a:bodyPr>
            <a:normAutofit fontScale="92500" lnSpcReduction="10000"/>
          </a:bodyPr>
          <a:lstStyle/>
          <a:p>
            <a:r>
              <a:rPr lang="en-US" sz="2600" dirty="0" smtClean="0">
                <a:latin typeface="+mj-lt"/>
              </a:rPr>
              <a:t>It take collective effort to provide what youth need for success. We must work collaboratively! </a:t>
            </a:r>
          </a:p>
          <a:p>
            <a:r>
              <a:rPr lang="en-US" sz="2600" dirty="0">
                <a:latin typeface="+mj-lt"/>
              </a:rPr>
              <a:t>No one professional or organization can provide it all – you can’t and don’t need to be </a:t>
            </a:r>
            <a:r>
              <a:rPr lang="en-US" sz="2600" dirty="0" smtClean="0">
                <a:latin typeface="+mj-lt"/>
              </a:rPr>
              <a:t>the expert </a:t>
            </a:r>
            <a:r>
              <a:rPr lang="en-US" sz="2600" dirty="0">
                <a:latin typeface="+mj-lt"/>
              </a:rPr>
              <a:t>in all </a:t>
            </a:r>
            <a:r>
              <a:rPr lang="en-US" sz="2600" dirty="0" smtClean="0">
                <a:latin typeface="+mj-lt"/>
              </a:rPr>
              <a:t>areas</a:t>
            </a:r>
            <a:endParaRPr lang="en-US" sz="2600" dirty="0">
              <a:latin typeface="+mj-lt"/>
            </a:endParaRPr>
          </a:p>
          <a:p>
            <a:r>
              <a:rPr lang="en-US" sz="2600" dirty="0" smtClean="0">
                <a:latin typeface="+mj-lt"/>
              </a:rPr>
              <a:t>You have something critical to offer every young person, including those with disabilities – welcome them and strive to provide high quality to all </a:t>
            </a:r>
          </a:p>
          <a:p>
            <a:r>
              <a:rPr lang="en-US" sz="2600" dirty="0" smtClean="0">
                <a:latin typeface="+mj-lt"/>
              </a:rPr>
              <a:t>Learn about the expertise, resources, and offerings of other providers; then team up to ensure that all youth can participate and succeed</a:t>
            </a:r>
          </a:p>
          <a:p>
            <a:r>
              <a:rPr lang="en-US" sz="2600" dirty="0" smtClean="0">
                <a:latin typeface="+mj-lt"/>
              </a:rPr>
              <a:t>Be a connector by building relationships with other providers who can meet other needs of the youth you serve </a:t>
            </a:r>
          </a:p>
          <a:p>
            <a:pPr marL="0" indent="0">
              <a:buNone/>
            </a:pPr>
            <a:endParaRPr lang="en-US" sz="2600" dirty="0" smtClean="0"/>
          </a:p>
        </p:txBody>
      </p:sp>
      <p:sp>
        <p:nvSpPr>
          <p:cNvPr id="4" name="Slide Number Placeholder 3"/>
          <p:cNvSpPr>
            <a:spLocks noGrp="1"/>
          </p:cNvSpPr>
          <p:nvPr>
            <p:ph type="sldNum" sz="quarter" idx="12"/>
          </p:nvPr>
        </p:nvSpPr>
        <p:spPr/>
        <p:txBody>
          <a:bodyPr/>
          <a:lstStyle/>
          <a:p>
            <a:pPr>
              <a:defRPr/>
            </a:pPr>
            <a:fld id="{DCF1C5BD-7097-467E-8442-9DA21017FB32}" type="slidenum">
              <a:rPr lang="en-US" sz="1600" smtClean="0">
                <a:solidFill>
                  <a:srgbClr val="000000"/>
                </a:solidFill>
              </a:rPr>
              <a:pPr>
                <a:defRPr/>
              </a:pPr>
              <a:t>8</a:t>
            </a:fld>
            <a:endParaRPr lang="en-US" sz="1600" dirty="0">
              <a:solidFill>
                <a:srgbClr val="000000"/>
              </a:solidFill>
            </a:endParaRPr>
          </a:p>
        </p:txBody>
      </p:sp>
    </p:spTree>
    <p:extLst>
      <p:ext uri="{BB962C8B-B14F-4D97-AF65-F5344CB8AC3E}">
        <p14:creationId xmlns:p14="http://schemas.microsoft.com/office/powerpoint/2010/main" val="24288742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pPr algn="ctr"/>
            <a:r>
              <a:rPr lang="en-US" dirty="0" smtClean="0">
                <a:effectLst/>
                <a:cs typeface="Arial" panose="020B0604020202020204" pitchFamily="34" charset="0"/>
              </a:rPr>
              <a:t>Resources on Serving Youth with Disabilities </a:t>
            </a:r>
            <a:br>
              <a:rPr lang="en-US" dirty="0" smtClean="0">
                <a:effectLst/>
                <a:cs typeface="Arial" panose="020B0604020202020204" pitchFamily="34" charset="0"/>
              </a:rPr>
            </a:br>
            <a:r>
              <a:rPr lang="en-US" dirty="0" smtClean="0">
                <a:effectLst/>
                <a:cs typeface="Arial" panose="020B0604020202020204" pitchFamily="34" charset="0"/>
              </a:rPr>
              <a:t>&amp; Other Disconnected Youth</a:t>
            </a:r>
            <a:endParaRPr lang="en-US" dirty="0">
              <a:effectLst/>
              <a:cs typeface="Arial" panose="020B0604020202020204" pitchFamily="34" charset="0"/>
            </a:endParaRPr>
          </a:p>
        </p:txBody>
      </p:sp>
      <p:sp>
        <p:nvSpPr>
          <p:cNvPr id="2" name="Content Placeholder 1"/>
          <p:cNvSpPr>
            <a:spLocks noGrp="1"/>
          </p:cNvSpPr>
          <p:nvPr>
            <p:ph idx="1"/>
          </p:nvPr>
        </p:nvSpPr>
        <p:spPr>
          <a:xfrm>
            <a:off x="76200" y="1326578"/>
            <a:ext cx="8991600" cy="5090097"/>
          </a:xfrm>
        </p:spPr>
        <p:txBody>
          <a:bodyPr>
            <a:normAutofit fontScale="92500" lnSpcReduction="10000"/>
          </a:bodyPr>
          <a:lstStyle/>
          <a:p>
            <a:r>
              <a:rPr lang="en-US" sz="2600" dirty="0" smtClean="0">
                <a:latin typeface="+mj-lt"/>
              </a:rPr>
              <a:t>NCWD/Youth has free resources online:</a:t>
            </a:r>
          </a:p>
          <a:p>
            <a:pPr lvl="1"/>
            <a:r>
              <a:rPr lang="en-US" sz="2200" dirty="0" smtClean="0">
                <a:latin typeface="+mj-lt"/>
              </a:rPr>
              <a:t>Guideposts for </a:t>
            </a:r>
            <a:r>
              <a:rPr lang="en-US" sz="2200" dirty="0">
                <a:latin typeface="+mj-lt"/>
              </a:rPr>
              <a:t>Success Framework, </a:t>
            </a:r>
            <a:r>
              <a:rPr lang="en-US" sz="2200" dirty="0">
                <a:latin typeface="+mj-lt"/>
                <a:hlinkClick r:id="rId3"/>
              </a:rPr>
              <a:t>http://</a:t>
            </a:r>
            <a:r>
              <a:rPr lang="en-US" sz="2200" dirty="0" smtClean="0">
                <a:latin typeface="+mj-lt"/>
                <a:hlinkClick r:id="rId3"/>
              </a:rPr>
              <a:t>www.ncwd-youth.info/guideposts</a:t>
            </a:r>
            <a:r>
              <a:rPr lang="en-US" sz="2200" dirty="0" smtClean="0">
                <a:latin typeface="+mj-lt"/>
              </a:rPr>
              <a:t> </a:t>
            </a:r>
          </a:p>
          <a:p>
            <a:pPr lvl="1"/>
            <a:r>
              <a:rPr lang="en-US" sz="2200" dirty="0" smtClean="0">
                <a:latin typeface="+mj-lt"/>
              </a:rPr>
              <a:t>Guides, Briefs, Fact Sheets, Tip Sheets, and more</a:t>
            </a:r>
          </a:p>
          <a:p>
            <a:pPr lvl="1"/>
            <a:r>
              <a:rPr lang="en-US" sz="2200" dirty="0" smtClean="0">
                <a:latin typeface="+mj-lt"/>
              </a:rPr>
              <a:t>Archived Webinars</a:t>
            </a:r>
          </a:p>
          <a:p>
            <a:pPr lvl="1"/>
            <a:r>
              <a:rPr lang="en-US" sz="2200" dirty="0" smtClean="0">
                <a:latin typeface="+mj-lt"/>
              </a:rPr>
              <a:t>Professional Development Initiative – Core Competencies, Self-Assessment, Online Study Guide</a:t>
            </a:r>
          </a:p>
          <a:p>
            <a:pPr lvl="1"/>
            <a:r>
              <a:rPr lang="en-US" sz="2200" dirty="0" smtClean="0">
                <a:latin typeface="+mj-lt"/>
              </a:rPr>
              <a:t>Career Development, Individualized Plans, Youth Development</a:t>
            </a:r>
            <a:endParaRPr lang="en-US" sz="2200" dirty="0">
              <a:latin typeface="+mj-lt"/>
            </a:endParaRPr>
          </a:p>
          <a:p>
            <a:r>
              <a:rPr lang="en-US" sz="2600" dirty="0" smtClean="0">
                <a:latin typeface="+mj-lt"/>
              </a:rPr>
              <a:t>Answers to your questions about </a:t>
            </a:r>
            <a:r>
              <a:rPr lang="en-US" sz="2600" dirty="0">
                <a:latin typeface="+mj-lt"/>
              </a:rPr>
              <a:t>s</a:t>
            </a:r>
            <a:r>
              <a:rPr lang="en-US" sz="2600" dirty="0" smtClean="0">
                <a:latin typeface="+mj-lt"/>
              </a:rPr>
              <a:t>erving youth with disabilities and other disconnected youth (juvenile justice, foster care, mental health, learning disabilities)</a:t>
            </a:r>
          </a:p>
          <a:p>
            <a:r>
              <a:rPr lang="en-US" sz="2600" dirty="0" smtClean="0">
                <a:latin typeface="+mj-lt"/>
              </a:rPr>
              <a:t>Contact us: </a:t>
            </a:r>
            <a:r>
              <a:rPr lang="en-US" sz="2600" dirty="0" smtClean="0">
                <a:latin typeface="+mj-lt"/>
                <a:hlinkClick r:id="rId4"/>
              </a:rPr>
              <a:t>contact@ncwd-youth.info</a:t>
            </a:r>
            <a:r>
              <a:rPr lang="en-US" sz="2600" dirty="0" smtClean="0">
                <a:latin typeface="+mj-lt"/>
              </a:rPr>
              <a:t>, 1-877-871-0744</a:t>
            </a:r>
          </a:p>
          <a:p>
            <a:r>
              <a:rPr lang="en-US" sz="2600" dirty="0" smtClean="0">
                <a:latin typeface="+mj-lt"/>
              </a:rPr>
              <a:t>Website: </a:t>
            </a:r>
            <a:r>
              <a:rPr lang="en-US" sz="2600" dirty="0" smtClean="0">
                <a:latin typeface="+mj-lt"/>
                <a:hlinkClick r:id="rId5"/>
              </a:rPr>
              <a:t>www.ncwd-youth.info</a:t>
            </a:r>
            <a:r>
              <a:rPr lang="en-US" sz="2600" dirty="0" smtClean="0">
                <a:latin typeface="+mj-lt"/>
              </a:rPr>
              <a:t>  </a:t>
            </a:r>
          </a:p>
        </p:txBody>
      </p:sp>
      <p:sp>
        <p:nvSpPr>
          <p:cNvPr id="4" name="Slide Number Placeholder 3"/>
          <p:cNvSpPr>
            <a:spLocks noGrp="1"/>
          </p:cNvSpPr>
          <p:nvPr>
            <p:ph type="sldNum" sz="quarter" idx="12"/>
          </p:nvPr>
        </p:nvSpPr>
        <p:spPr/>
        <p:txBody>
          <a:bodyPr/>
          <a:lstStyle/>
          <a:p>
            <a:pPr>
              <a:defRPr/>
            </a:pPr>
            <a:fld id="{DCF1C5BD-7097-467E-8442-9DA21017FB32}" type="slidenum">
              <a:rPr lang="en-US" sz="1600" smtClean="0">
                <a:solidFill>
                  <a:srgbClr val="000000"/>
                </a:solidFill>
              </a:rPr>
              <a:pPr>
                <a:defRPr/>
              </a:pPr>
              <a:t>9</a:t>
            </a:fld>
            <a:endParaRPr lang="en-US" sz="1600" dirty="0">
              <a:solidFill>
                <a:srgbClr val="000000"/>
              </a:solidFill>
            </a:endParaRPr>
          </a:p>
        </p:txBody>
      </p:sp>
    </p:spTree>
    <p:extLst>
      <p:ext uri="{BB962C8B-B14F-4D97-AF65-F5344CB8AC3E}">
        <p14:creationId xmlns:p14="http://schemas.microsoft.com/office/powerpoint/2010/main" val="34985521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9.0&quot;&gt;&lt;object type=&quot;1&quot; unique_id=&quot;10001&quot;&gt;&lt;object type=&quot;2&quot; unique_id=&quot;13739&quot;&gt;&lt;object type=&quot;3&quot; unique_id=&quot;13740&quot;&gt;&lt;property id=&quot;20148&quot; value=&quot;5&quot;/&gt;&lt;property id=&quot;20300&quot; value=&quot;Slide 1&quot;/&gt;&lt;property id=&quot;20307&quot; value=&quot;256&quot;/&gt;&lt;/object&gt;&lt;object type=&quot;3&quot; unique_id=&quot;13771&quot;&gt;&lt;property id=&quot;20148&quot; value=&quot;5&quot;/&gt;&lt;property id=&quot;20300&quot; value=&quot;Slide 2 - &amp;quot;Today’s Presenters&amp;quot;&quot;/&gt;&lt;property id=&quot;20307&quot; value=&quot;257&quot;/&gt;&lt;/object&gt;&lt;object type=&quot;3&quot; unique_id=&quot;13772&quot;&gt;&lt;property id=&quot;20148&quot; value=&quot;5&quot;/&gt;&lt;property id=&quot;20300&quot; value=&quot;Slide 6 - &amp;quot;Webinar Context&amp;quot;&quot;/&gt;&lt;property id=&quot;20307&quot; value=&quot;258&quot;/&gt;&lt;/object&gt;&lt;object type=&quot;3&quot; unique_id=&quot;13812&quot;&gt;&lt;property id=&quot;20148&quot; value=&quot;5&quot;/&gt;&lt;property id=&quot;20300&quot; value=&quot;Slide 3 - &amp;quot;Today’s Presenters&amp;quot;&quot;/&gt;&lt;property id=&quot;20307&quot; value=&quot;259&quot;/&gt;&lt;/object&gt;&lt;object type=&quot;3&quot; unique_id=&quot;13813&quot;&gt;&lt;property id=&quot;20148&quot; value=&quot;5&quot;/&gt;&lt;property id=&quot;20300&quot; value=&quot;Slide 4 - &amp;quot;Today’s Presenters&amp;quot;&quot;/&gt;&lt;property id=&quot;20307&quot; value=&quot;260&quot;/&gt;&lt;/object&gt;&lt;object type=&quot;3&quot; unique_id=&quot;13814&quot;&gt;&lt;property id=&quot;20148&quot; value=&quot;5&quot;/&gt;&lt;property id=&quot;20300&quot; value=&quot;Slide 5 - &amp;quot;Today’s Presenters&amp;quot;&quot;/&gt;&lt;property id=&quot;20307&quot; value=&quot;261&quot;/&gt;&lt;/object&gt;&lt;object type=&quot;3&quot; unique_id=&quot;13863&quot;&gt;&lt;property id=&quot;20148&quot; value=&quot;5&quot;/&gt;&lt;property id=&quot;20300&quot; value=&quot;Slide 7 - &amp;quot;Setting the Stage for Today&amp;quot;&quot;/&gt;&lt;property id=&quot;20307&quot; value=&quot;262&quot;/&gt;&lt;/object&gt;&lt;object type=&quot;3&quot; unique_id=&quot;13864&quot;&gt;&lt;property id=&quot;20148&quot; value=&quot;5&quot;/&gt;&lt;property id=&quot;20300&quot; value=&quot;Slide 8 - &amp;quot;Low Content Slide 1&amp;quot;&quot;/&gt;&lt;property id=&quot;20307&quot; value=&quot;263&quot;/&gt;&lt;/object&gt;&lt;object type=&quot;3&quot; unique_id=&quot;13865&quot;&gt;&lt;property id=&quot;20148&quot; value=&quot;5&quot;/&gt;&lt;property id=&quot;20300&quot; value=&quot;Slide 10 - &amp;quot;Chat Invitation Slide&amp;quot;&quot;/&gt;&lt;property id=&quot;20307&quot; value=&quot;264&quot;/&gt;&lt;/object&gt;&lt;object type=&quot;3&quot; unique_id=&quot;13866&quot;&gt;&lt;property id=&quot;20148&quot; value=&quot;5&quot;/&gt;&lt;property id=&quot;20300&quot; value=&quot;Slide 12 - &amp;quot;Slide requires subtitle&amp;quot;&quot;/&gt;&lt;property id=&quot;20307&quot; value=&quot;265&quot;/&gt;&lt;/object&gt;&lt;object type=&quot;3&quot; unique_id=&quot;13927&quot;&gt;&lt;property id=&quot;20148&quot; value=&quot;5&quot;/&gt;&lt;property id=&quot;20300&quot; value=&quot;Slide 13 - &amp;quot;Slide requires subtitle – v2&amp;quot;&quot;/&gt;&lt;property id=&quot;20307&quot; value=&quot;266&quot;/&gt;&lt;/object&gt;&lt;object type=&quot;3&quot; unique_id=&quot;13928&quot;&gt;&lt;property id=&quot;20148&quot; value=&quot;5&quot;/&gt;&lt;property id=&quot;20300&quot; value=&quot;Slide 14 - &amp;quot;Comparing two lists&amp;quot;&quot;/&gt;&lt;property id=&quot;20307&quot; value=&quot;267&quot;/&gt;&lt;/object&gt;&lt;object type=&quot;3&quot; unique_id=&quot;13929&quot;&gt;&lt;property id=&quot;20148&quot; value=&quot;5&quot;/&gt;&lt;property id=&quot;20300&quot; value=&quot;Slide 15 - &amp;quot;Comparing two lists w/caption&amp;quot;&quot;/&gt;&lt;property id=&quot;20307&quot; value=&quot;268&quot;/&gt;&lt;/object&gt;&lt;object type=&quot;3&quot; unique_id=&quot;14005&quot;&gt;&lt;property id=&quot;20148&quot; value=&quot;5&quot;/&gt;&lt;property id=&quot;20300&quot; value=&quot;Slide 11 - &amp;quot;Chat Invitation Slide 2&amp;quot;&quot;/&gt;&lt;property id=&quot;20307&quot; value=&quot;271&quot;/&gt;&lt;/object&gt;&lt;object type=&quot;3&quot; unique_id=&quot;14006&quot;&gt;&lt;property id=&quot;20148&quot; value=&quot;5&quot;/&gt;&lt;property id=&quot;20300&quot; value=&quot;Slide 16 - &amp;quot;Peer Presentations Slide&amp;quot;&quot;/&gt;&lt;property id=&quot;20307&quot; value=&quot;269&quot;/&gt;&lt;/object&gt;&lt;object type=&quot;3&quot; unique_id=&quot;14007&quot;&gt;&lt;property id=&quot;20148&quot; value=&quot;5&quot;/&gt;&lt;property id=&quot;20300&quot; value=&quot;Slide 17 - &amp;quot;Q &amp;amp; A Slide&amp;quot;&quot;/&gt;&lt;property id=&quot;20307&quot; value=&quot;270&quot;/&gt;&lt;/object&gt;&lt;object type=&quot;3&quot; unique_id=&quot;14116&quot;&gt;&lt;property id=&quot;20148&quot; value=&quot;5&quot;/&gt;&lt;property id=&quot;20300&quot; value=&quot;Slide 18 - &amp;quot;Final Q&amp;amp;A Slide&amp;quot;&quot;/&gt;&lt;property id=&quot;20307&quot; value=&quot;273&quot;/&gt;&lt;/object&gt;&lt;object type=&quot;3&quot; unique_id=&quot;14117&quot;&gt;&lt;property id=&quot;20148&quot; value=&quot;5&quot;/&gt;&lt;property id=&quot;20300&quot; value=&quot;Slide 19 - &amp;quot;Here are some graphic elements you can use in your presentation.&amp;quot;&quot;/&gt;&lt;property id=&quot;20307&quot; value=&quot;272&quot;/&gt;&lt;/object&gt;&lt;object type=&quot;3&quot; unique_id=&quot;14178&quot;&gt;&lt;property id=&quot;20148&quot; value=&quot;5&quot;/&gt;&lt;property id=&quot;20300&quot; value=&quot;Slide 9 - &amp;quot;Low Content Slide 2&amp;quot;&quot;/&gt;&lt;property id=&quot;20307&quot; value=&quot;274&quot;/&gt;&lt;/object&gt;&lt;/object&gt;&lt;object type=&quot;8&quot; unique_id=&quot;13743&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_rels/theme6.xml.rels><?xml version="1.0" encoding="UTF-8" standalone="yes"?>
<Relationships xmlns="http://schemas.openxmlformats.org/package/2006/relationships"><Relationship Id="rId1" Type="http://schemas.openxmlformats.org/officeDocument/2006/relationships/image" Target="../media/image13.jpeg"/></Relationships>
</file>

<file path=ppt/theme/_rels/theme7.xml.rels><?xml version="1.0" encoding="UTF-8" standalone="yes"?>
<Relationships xmlns="http://schemas.openxmlformats.org/package/2006/relationships"><Relationship Id="rId1" Type="http://schemas.openxmlformats.org/officeDocument/2006/relationships/image" Target="../media/image15.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Networking trio design template">
  <a:themeElements>
    <a:clrScheme name="Custom 1">
      <a:dk1>
        <a:sysClr val="windowText" lastClr="000000"/>
      </a:dk1>
      <a:lt1>
        <a:sysClr val="window" lastClr="FFFFFF"/>
      </a:lt1>
      <a:dk2>
        <a:srgbClr val="1F497D"/>
      </a:dk2>
      <a:lt2>
        <a:srgbClr val="EEECE1"/>
      </a:lt2>
      <a:accent1>
        <a:srgbClr val="4F81BD"/>
      </a:accent1>
      <a:accent2>
        <a:srgbClr val="F79646"/>
      </a:accent2>
      <a:accent3>
        <a:srgbClr val="9BBB59"/>
      </a:accent3>
      <a:accent4>
        <a:srgbClr val="8064A2"/>
      </a:accent4>
      <a:accent5>
        <a:srgbClr val="4BACC6"/>
      </a:accent5>
      <a:accent6>
        <a:srgbClr val="C0504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Solstice">
  <a:themeElements>
    <a:clrScheme name="Custom 2">
      <a:dk1>
        <a:srgbClr val="27130D"/>
      </a:dk1>
      <a:lt1>
        <a:sysClr val="window" lastClr="FFFFFF"/>
      </a:lt1>
      <a:dk2>
        <a:srgbClr val="27130D"/>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7.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4686</TotalTime>
  <Words>2689</Words>
  <Application>Microsoft Office PowerPoint</Application>
  <PresentationFormat>On-screen Show (4:3)</PresentationFormat>
  <Paragraphs>436</Paragraphs>
  <Slides>49</Slides>
  <Notes>37</Notes>
  <HiddenSlides>0</HiddenSlides>
  <MMClips>1</MMClips>
  <ScaleCrop>false</ScaleCrop>
  <HeadingPairs>
    <vt:vector size="6" baseType="variant">
      <vt:variant>
        <vt:lpstr>Fonts Used</vt:lpstr>
      </vt:variant>
      <vt:variant>
        <vt:i4>16</vt:i4>
      </vt:variant>
      <vt:variant>
        <vt:lpstr>Theme</vt:lpstr>
      </vt:variant>
      <vt:variant>
        <vt:i4>7</vt:i4>
      </vt:variant>
      <vt:variant>
        <vt:lpstr>Slide Titles</vt:lpstr>
      </vt:variant>
      <vt:variant>
        <vt:i4>49</vt:i4>
      </vt:variant>
    </vt:vector>
  </HeadingPairs>
  <TitlesOfParts>
    <vt:vector size="72" baseType="lpstr">
      <vt:lpstr>SimSun</vt:lpstr>
      <vt:lpstr>Arial</vt:lpstr>
      <vt:lpstr>Arial Black</vt:lpstr>
      <vt:lpstr>Arial Narrow</vt:lpstr>
      <vt:lpstr>Calibri</vt:lpstr>
      <vt:lpstr>Candara</vt:lpstr>
      <vt:lpstr>Comic Sans MS</vt:lpstr>
      <vt:lpstr>Courier New</vt:lpstr>
      <vt:lpstr>Gill Sans MT</vt:lpstr>
      <vt:lpstr>Symbol</vt:lpstr>
      <vt:lpstr>Tahoma</vt:lpstr>
      <vt:lpstr>Times New Roman</vt:lpstr>
      <vt:lpstr>Tunga</vt:lpstr>
      <vt:lpstr>Verdana</vt:lpstr>
      <vt:lpstr>Wingdings</vt:lpstr>
      <vt:lpstr>Wingdings 2</vt:lpstr>
      <vt:lpstr>Office Theme</vt:lpstr>
      <vt:lpstr>2_Networking trio design template</vt:lpstr>
      <vt:lpstr>5_Default Design</vt:lpstr>
      <vt:lpstr>1_Office Theme</vt:lpstr>
      <vt:lpstr>6_Default Design</vt:lpstr>
      <vt:lpstr>Solstice</vt:lpstr>
      <vt:lpstr>Soho</vt:lpstr>
      <vt:lpstr>WIOA’s Collaborative Partnership Models for Serving Youth with Disabilities </vt:lpstr>
      <vt:lpstr>WIOA’s Youth with Disabilities Focus</vt:lpstr>
      <vt:lpstr>Polling Question</vt:lpstr>
      <vt:lpstr>Why This Topic?</vt:lpstr>
      <vt:lpstr>Today’s Agenda:</vt:lpstr>
      <vt:lpstr>Introduction</vt:lpstr>
      <vt:lpstr>Guideposts for Success</vt:lpstr>
      <vt:lpstr>Collaboration is Essential</vt:lpstr>
      <vt:lpstr>Resources on Serving Youth with Disabilities  &amp; Other Disconnected Youth</vt:lpstr>
      <vt:lpstr>Polling Question</vt:lpstr>
      <vt:lpstr>Data: Services to Youth with Disabilities </vt:lpstr>
      <vt:lpstr>Services to Youth with Disabilities Provided under Title I of WIA: Results from a Survey of LWIBs </vt:lpstr>
      <vt:lpstr>Polling Question</vt:lpstr>
      <vt:lpstr>Presenters </vt:lpstr>
      <vt:lpstr>Partners Continuing Care</vt:lpstr>
      <vt:lpstr>PowerPoint Presentation</vt:lpstr>
      <vt:lpstr>Partners Continuing Care: Who We Are</vt:lpstr>
      <vt:lpstr>Business Reasons</vt:lpstr>
      <vt:lpstr>Advocacy Driving Goals Beyond Compliance</vt:lpstr>
      <vt:lpstr>PowerPoint Presentation</vt:lpstr>
      <vt:lpstr>PowerPoint Presentation</vt:lpstr>
      <vt:lpstr>  Add Us In Grantee</vt:lpstr>
      <vt:lpstr>ChicagoLand Consortium: Best practices &amp; Systems changes</vt:lpstr>
      <vt:lpstr>Introduction</vt:lpstr>
      <vt:lpstr>1. Youth Connection Charter School</vt:lpstr>
      <vt:lpstr> YCCS Employment program Best Practices:</vt:lpstr>
      <vt:lpstr>CS Best Practices (continued)</vt:lpstr>
      <vt:lpstr>YCCS Best Practices (continued)</vt:lpstr>
      <vt:lpstr>2. Entrepreneurship and business incubator program </vt:lpstr>
      <vt:lpstr>Entrepreneurship program Best Practices:</vt:lpstr>
      <vt:lpstr>Entrepreneurship Best Practices: (continued)</vt:lpstr>
      <vt:lpstr>PowerPoint Presentation</vt:lpstr>
      <vt:lpstr>Lessons Learned:</vt:lpstr>
      <vt:lpstr>Lessons Learned: (continued) </vt:lpstr>
      <vt:lpstr>MUCHAS GRACIAS!</vt:lpstr>
      <vt:lpstr>                                  Central Oklahoma Add Us In  Presented By:  Dennis Gober Office of Juvenile Affairs Division Director  and  Jill Burgess  Add Us In Project Director</vt:lpstr>
      <vt:lpstr>Central Oklahoma Add Us In</vt:lpstr>
      <vt:lpstr>Partnerships</vt:lpstr>
      <vt:lpstr>Services for Jobseekers </vt:lpstr>
      <vt:lpstr> </vt:lpstr>
      <vt:lpstr>PowerPoint Presentation</vt:lpstr>
      <vt:lpstr>Agency Collaborative Partnership-Participant Success Story</vt:lpstr>
      <vt:lpstr>New Hampshire Office of Workforce Innovation and Opportunity Act</vt:lpstr>
      <vt:lpstr>          NH-Jobs for America’s Graduates is a statewide independent non-profit assisting to keep “at-risk” youth in school, decrease dropout rates, improve attendance and academic standing, and prepare students for the real world.  </vt:lpstr>
      <vt:lpstr>WIA Participant Success Story</vt:lpstr>
      <vt:lpstr>PowerPoint Presentation</vt:lpstr>
      <vt:lpstr>Resources</vt:lpstr>
      <vt:lpstr>Upcoming Webinars</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Eric Rooney</cp:lastModifiedBy>
  <cp:revision>182</cp:revision>
  <cp:lastPrinted>2015-07-22T16:54:50Z</cp:lastPrinted>
  <dcterms:created xsi:type="dcterms:W3CDTF">2015-03-02T15:53:26Z</dcterms:created>
  <dcterms:modified xsi:type="dcterms:W3CDTF">2015-07-28T15:24:11Z</dcterms:modified>
</cp:coreProperties>
</file>