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305" r:id="rId2"/>
    <p:sldId id="304" r:id="rId3"/>
    <p:sldId id="291" r:id="rId4"/>
    <p:sldId id="307" r:id="rId5"/>
    <p:sldId id="280" r:id="rId6"/>
    <p:sldId id="292" r:id="rId7"/>
    <p:sldId id="295" r:id="rId8"/>
    <p:sldId id="296" r:id="rId9"/>
    <p:sldId id="298" r:id="rId10"/>
    <p:sldId id="299" r:id="rId11"/>
    <p:sldId id="290" r:id="rId12"/>
    <p:sldId id="300" r:id="rId13"/>
    <p:sldId id="301" r:id="rId14"/>
    <p:sldId id="302" r:id="rId15"/>
    <p:sldId id="266" r:id="rId16"/>
    <p:sldId id="306" r:id="rId17"/>
    <p:sldId id="287" r:id="rId18"/>
  </p:sldIdLst>
  <p:sldSz cx="9144000" cy="6858000" type="screen4x3"/>
  <p:notesSz cx="6997700" cy="92837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85" autoAdjust="0"/>
  </p:normalViewPr>
  <p:slideViewPr>
    <p:cSldViewPr snapToGrid="0" snapToObjects="1">
      <p:cViewPr varScale="1">
        <p:scale>
          <a:sx n="61" d="100"/>
          <a:sy n="61" d="100"/>
        </p:scale>
        <p:origin x="165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26" tIns="46513" rIns="93026" bIns="46513" rtlCol="0"/>
          <a:lstStyle>
            <a:lvl1pPr algn="l">
              <a:defRPr sz="1200"/>
            </a:lvl1pPr>
          </a:lstStyle>
          <a:p>
            <a:endParaRPr lang="en-US" dirty="0"/>
          </a:p>
        </p:txBody>
      </p:sp>
      <p:sp>
        <p:nvSpPr>
          <p:cNvPr id="3" name="Date Placeholder 2"/>
          <p:cNvSpPr>
            <a:spLocks noGrp="1"/>
          </p:cNvSpPr>
          <p:nvPr>
            <p:ph type="dt" sz="quarter" idx="1"/>
          </p:nvPr>
        </p:nvSpPr>
        <p:spPr>
          <a:xfrm>
            <a:off x="3963744" y="0"/>
            <a:ext cx="3032337" cy="464185"/>
          </a:xfrm>
          <a:prstGeom prst="rect">
            <a:avLst/>
          </a:prstGeom>
        </p:spPr>
        <p:txBody>
          <a:bodyPr vert="horz" lIns="93026" tIns="46513" rIns="93026" bIns="46513" rtlCol="0"/>
          <a:lstStyle>
            <a:lvl1pPr algn="r">
              <a:defRPr sz="1200"/>
            </a:lvl1pPr>
          </a:lstStyle>
          <a:p>
            <a:fld id="{6C725DDB-4D63-4446-9F35-9095D336AE82}" type="datetimeFigureOut">
              <a:rPr lang="en-US" smtClean="0"/>
              <a:t>11/3/2015</a:t>
            </a:fld>
            <a:endParaRPr lang="en-US" dirty="0"/>
          </a:p>
        </p:txBody>
      </p:sp>
      <p:sp>
        <p:nvSpPr>
          <p:cNvPr id="4" name="Footer Placeholder 3"/>
          <p:cNvSpPr>
            <a:spLocks noGrp="1"/>
          </p:cNvSpPr>
          <p:nvPr>
            <p:ph type="ftr" sz="quarter" idx="2"/>
          </p:nvPr>
        </p:nvSpPr>
        <p:spPr>
          <a:xfrm>
            <a:off x="0" y="8817904"/>
            <a:ext cx="3032337" cy="464185"/>
          </a:xfrm>
          <a:prstGeom prst="rect">
            <a:avLst/>
          </a:prstGeom>
        </p:spPr>
        <p:txBody>
          <a:bodyPr vert="horz" lIns="93026" tIns="46513" rIns="93026" bIns="465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26" tIns="46513" rIns="93026" bIns="46513" rtlCol="0" anchor="b"/>
          <a:lstStyle>
            <a:lvl1pPr algn="r">
              <a:defRPr sz="1200"/>
            </a:lvl1pPr>
          </a:lstStyle>
          <a:p>
            <a:fld id="{E47587D4-55C4-D74E-A7E0-C8D1276C098E}" type="slidenum">
              <a:rPr lang="en-US" smtClean="0"/>
              <a:t>‹#›</a:t>
            </a:fld>
            <a:endParaRPr lang="en-US" dirty="0"/>
          </a:p>
        </p:txBody>
      </p:sp>
    </p:spTree>
    <p:extLst>
      <p:ext uri="{BB962C8B-B14F-4D97-AF65-F5344CB8AC3E}">
        <p14:creationId xmlns:p14="http://schemas.microsoft.com/office/powerpoint/2010/main" val="166683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26" tIns="46513" rIns="93026" bIns="46513" rtlCol="0"/>
          <a:lstStyle>
            <a:lvl1pPr algn="l">
              <a:defRPr sz="1200"/>
            </a:lvl1pPr>
          </a:lstStyle>
          <a:p>
            <a:endParaRPr lang="en-US" dirty="0"/>
          </a:p>
        </p:txBody>
      </p:sp>
      <p:sp>
        <p:nvSpPr>
          <p:cNvPr id="3" name="Date Placeholder 2"/>
          <p:cNvSpPr>
            <a:spLocks noGrp="1"/>
          </p:cNvSpPr>
          <p:nvPr>
            <p:ph type="dt" idx="1"/>
          </p:nvPr>
        </p:nvSpPr>
        <p:spPr>
          <a:xfrm>
            <a:off x="3963744" y="0"/>
            <a:ext cx="3032337" cy="464185"/>
          </a:xfrm>
          <a:prstGeom prst="rect">
            <a:avLst/>
          </a:prstGeom>
        </p:spPr>
        <p:txBody>
          <a:bodyPr vert="horz" lIns="93026" tIns="46513" rIns="93026" bIns="46513" rtlCol="0"/>
          <a:lstStyle>
            <a:lvl1pPr algn="r">
              <a:defRPr sz="1200"/>
            </a:lvl1pPr>
          </a:lstStyle>
          <a:p>
            <a:fld id="{7E2BF2C1-D288-C04E-9EAE-5DBEC8177EA6}" type="datetimeFigureOut">
              <a:rPr lang="en-US" smtClean="0"/>
              <a:t>11/3/2015</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26" tIns="46513" rIns="93026" bIns="46513"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6" tIns="46513" rIns="93026" bIns="465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26" tIns="46513" rIns="93026" bIns="465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26" tIns="46513" rIns="93026" bIns="46513" rtlCol="0" anchor="b"/>
          <a:lstStyle>
            <a:lvl1pPr algn="r">
              <a:defRPr sz="1200"/>
            </a:lvl1pPr>
          </a:lstStyle>
          <a:p>
            <a:fld id="{033E3A03-D9C5-8D44-BB7A-5665F947E76F}" type="slidenum">
              <a:rPr lang="en-US" smtClean="0"/>
              <a:t>‹#›</a:t>
            </a:fld>
            <a:endParaRPr lang="en-US" dirty="0"/>
          </a:p>
        </p:txBody>
      </p:sp>
    </p:spTree>
    <p:extLst>
      <p:ext uri="{BB962C8B-B14F-4D97-AF65-F5344CB8AC3E}">
        <p14:creationId xmlns:p14="http://schemas.microsoft.com/office/powerpoint/2010/main" val="973510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pPr/>
              <a:t>1</a:t>
            </a:fld>
            <a:endParaRPr lang="en-US" dirty="0"/>
          </a:p>
        </p:txBody>
      </p:sp>
    </p:spTree>
    <p:extLst>
      <p:ext uri="{BB962C8B-B14F-4D97-AF65-F5344CB8AC3E}">
        <p14:creationId xmlns:p14="http://schemas.microsoft.com/office/powerpoint/2010/main" val="399355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17</a:t>
            </a:fld>
            <a:endParaRPr lang="en-US" dirty="0"/>
          </a:p>
        </p:txBody>
      </p:sp>
    </p:spTree>
    <p:extLst>
      <p:ext uri="{BB962C8B-B14F-4D97-AF65-F5344CB8AC3E}">
        <p14:creationId xmlns:p14="http://schemas.microsoft.com/office/powerpoint/2010/main" val="58795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2</a:t>
            </a:fld>
            <a:endParaRPr lang="en-US" dirty="0"/>
          </a:p>
        </p:txBody>
      </p:sp>
    </p:spTree>
    <p:extLst>
      <p:ext uri="{BB962C8B-B14F-4D97-AF65-F5344CB8AC3E}">
        <p14:creationId xmlns:p14="http://schemas.microsoft.com/office/powerpoint/2010/main" val="2690003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a:t>
            </a:fld>
            <a:endParaRPr lang="en-US" dirty="0"/>
          </a:p>
        </p:txBody>
      </p:sp>
    </p:spTree>
    <p:extLst>
      <p:ext uri="{BB962C8B-B14F-4D97-AF65-F5344CB8AC3E}">
        <p14:creationId xmlns:p14="http://schemas.microsoft.com/office/powerpoint/2010/main" val="109156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4</a:t>
            </a:fld>
            <a:endParaRPr lang="en-US"/>
          </a:p>
        </p:txBody>
      </p:sp>
    </p:spTree>
    <p:extLst>
      <p:ext uri="{BB962C8B-B14F-4D97-AF65-F5344CB8AC3E}">
        <p14:creationId xmlns:p14="http://schemas.microsoft.com/office/powerpoint/2010/main" val="2690003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5</a:t>
            </a:fld>
            <a:endParaRPr lang="en-US" dirty="0"/>
          </a:p>
        </p:txBody>
      </p:sp>
    </p:spTree>
    <p:extLst>
      <p:ext uri="{BB962C8B-B14F-4D97-AF65-F5344CB8AC3E}">
        <p14:creationId xmlns:p14="http://schemas.microsoft.com/office/powerpoint/2010/main" val="269000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6</a:t>
            </a:fld>
            <a:endParaRPr lang="en-US" dirty="0"/>
          </a:p>
        </p:txBody>
      </p:sp>
    </p:spTree>
    <p:extLst>
      <p:ext uri="{BB962C8B-B14F-4D97-AF65-F5344CB8AC3E}">
        <p14:creationId xmlns:p14="http://schemas.microsoft.com/office/powerpoint/2010/main" val="247550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13</a:t>
            </a:fld>
            <a:endParaRPr lang="en-US" dirty="0"/>
          </a:p>
        </p:txBody>
      </p:sp>
    </p:spTree>
    <p:extLst>
      <p:ext uri="{BB962C8B-B14F-4D97-AF65-F5344CB8AC3E}">
        <p14:creationId xmlns:p14="http://schemas.microsoft.com/office/powerpoint/2010/main" val="579769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0208" fontAlgn="base">
              <a:spcBef>
                <a:spcPts val="1221"/>
              </a:spcBef>
              <a:spcAft>
                <a:spcPts val="1221"/>
              </a:spcAft>
              <a:buClr>
                <a:srgbClr val="CC0000"/>
              </a:buClr>
              <a:buFont typeface="Wingdings" pitchFamily="2" charset="2"/>
              <a:buNone/>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15</a:t>
            </a:fld>
            <a:endParaRPr lang="en-US" dirty="0"/>
          </a:p>
        </p:txBody>
      </p:sp>
    </p:spTree>
    <p:extLst>
      <p:ext uri="{BB962C8B-B14F-4D97-AF65-F5344CB8AC3E}">
        <p14:creationId xmlns:p14="http://schemas.microsoft.com/office/powerpoint/2010/main" val="2931475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16</a:t>
            </a:fld>
            <a:endParaRPr lang="en-US" dirty="0"/>
          </a:p>
        </p:txBody>
      </p:sp>
    </p:spTree>
    <p:extLst>
      <p:ext uri="{BB962C8B-B14F-4D97-AF65-F5344CB8AC3E}">
        <p14:creationId xmlns:p14="http://schemas.microsoft.com/office/powerpoint/2010/main" val="58795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135567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1400" b="0" cap="all">
                <a:solidFill>
                  <a:schemeClr val="bg1">
                    <a:lumMod val="50000"/>
                  </a:schemeClr>
                </a:solidFill>
              </a:defRPr>
            </a:lvl1pPr>
          </a:lstStyle>
          <a:p>
            <a:r>
              <a:rPr lang="en-US" dirty="0" smtClean="0"/>
              <a:t>Clicks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121648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93557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163905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386687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35CF6-78E6-204E-AB98-C09B348E109C}" type="slidenum">
              <a:rPr lang="en-US" smtClean="0"/>
              <a:t>‹#›</a:t>
            </a:fld>
            <a:endParaRPr lang="en-US" dirty="0"/>
          </a:p>
        </p:txBody>
      </p:sp>
    </p:spTree>
    <p:extLst>
      <p:ext uri="{BB962C8B-B14F-4D97-AF65-F5344CB8AC3E}">
        <p14:creationId xmlns:p14="http://schemas.microsoft.com/office/powerpoint/2010/main" val="228771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1233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title" hasCustomPrompt="1"/>
          </p:nvPr>
        </p:nvSpPr>
        <p:spPr>
          <a:xfrm>
            <a:off x="722313" y="2187251"/>
            <a:ext cx="7772400" cy="1362075"/>
          </a:xfrm>
        </p:spPr>
        <p:txBody>
          <a:bodyPr anchor="t">
            <a:normAutofit/>
          </a:bodyPr>
          <a:lstStyle>
            <a:lvl1pPr algn="l">
              <a:defRPr sz="1400" b="0" cap="none">
                <a:solidFill>
                  <a:schemeClr val="bg1">
                    <a:lumMod val="50000"/>
                  </a:schemeClr>
                </a:solidFill>
              </a:defRPr>
            </a:lvl1pPr>
          </a:lstStyle>
          <a:p>
            <a:r>
              <a:rPr lang="en-US" dirty="0" smtClean="0"/>
              <a:t>Clicks to edit master title style</a:t>
            </a:r>
            <a:endParaRPr lang="en-US" dirty="0"/>
          </a:p>
        </p:txBody>
      </p:sp>
      <p:sp>
        <p:nvSpPr>
          <p:cNvPr id="7" name="Text Placeholder 2"/>
          <p:cNvSpPr>
            <a:spLocks noGrp="1"/>
          </p:cNvSpPr>
          <p:nvPr>
            <p:ph type="body" idx="1" hasCustomPrompt="1"/>
          </p:nvPr>
        </p:nvSpPr>
        <p:spPr>
          <a:xfrm>
            <a:off x="722313" y="1233412"/>
            <a:ext cx="7772400" cy="953839"/>
          </a:xfrm>
        </p:spPr>
        <p:txBody>
          <a:bodyPr anchor="t"/>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2" name="Rectangle 1"/>
          <p:cNvSpPr/>
          <p:nvPr userDrawn="1"/>
        </p:nvSpPr>
        <p:spPr>
          <a:xfrm>
            <a:off x="0" y="5816600"/>
            <a:ext cx="9144000" cy="10414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TAACCCT-Learning-Network-logo.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22313" y="4499174"/>
            <a:ext cx="4840287" cy="1030726"/>
          </a:xfrm>
          <a:prstGeom prst="rect">
            <a:avLst/>
          </a:prstGeom>
        </p:spPr>
      </p:pic>
      <p:pic>
        <p:nvPicPr>
          <p:cNvPr id="4" name="Picture 3" descr="DOL-logo.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487175" y="4495764"/>
            <a:ext cx="1044051" cy="1034136"/>
          </a:xfrm>
          <a:prstGeom prst="rect">
            <a:avLst/>
          </a:prstGeom>
        </p:spPr>
      </p:pic>
    </p:spTree>
    <p:extLst>
      <p:ext uri="{BB962C8B-B14F-4D97-AF65-F5344CB8AC3E}">
        <p14:creationId xmlns:p14="http://schemas.microsoft.com/office/powerpoint/2010/main" val="15128279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BF5F2AA-AE4F-4135-8B8F-174B837890C2}" type="slidenum">
              <a:rPr lang="en-US" smtClean="0"/>
              <a:t>‹#›</a:t>
            </a:fld>
            <a:endParaRPr lang="en-US" dirty="0"/>
          </a:p>
        </p:txBody>
      </p:sp>
    </p:spTree>
    <p:extLst>
      <p:ext uri="{BB962C8B-B14F-4D97-AF65-F5344CB8AC3E}">
        <p14:creationId xmlns:p14="http://schemas.microsoft.com/office/powerpoint/2010/main" val="2952540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35CF6-78E6-204E-AB98-C09B348E109C}" type="slidenum">
              <a:rPr lang="en-US" smtClean="0"/>
              <a:t>‹#›</a:t>
            </a:fld>
            <a:endParaRPr lang="en-US" dirty="0"/>
          </a:p>
        </p:txBody>
      </p:sp>
      <p:sp>
        <p:nvSpPr>
          <p:cNvPr id="8" name="Rectangle 7"/>
          <p:cNvSpPr/>
          <p:nvPr userDrawn="1"/>
        </p:nvSpPr>
        <p:spPr>
          <a:xfrm>
            <a:off x="3251200" y="274638"/>
            <a:ext cx="5892799"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274638"/>
            <a:ext cx="351816"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441701" y="274638"/>
            <a:ext cx="5245098" cy="70354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4" name="Picture 3" descr="TAACCCT-Learning-Network-logo.eps"/>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444501" y="350753"/>
            <a:ext cx="2692399" cy="573339"/>
          </a:xfrm>
          <a:prstGeom prst="rect">
            <a:avLst/>
          </a:prstGeom>
        </p:spPr>
      </p:pic>
      <p:pic>
        <p:nvPicPr>
          <p:cNvPr id="11" name="Picture 2"/>
          <p:cNvPicPr>
            <a:picLocks noChangeAspect="1"/>
          </p:cNvPicPr>
          <p:nvPr userDrawn="1"/>
        </p:nvPicPr>
        <p:blipFill>
          <a:blip r:embed="rId11" cstate="print">
            <a:extLst>
              <a:ext uri="{28A0092B-C50C-407E-A947-70E740481C1C}">
                <a14:useLocalDpi xmlns:a14="http://schemas.microsoft.com/office/drawing/2010/main"/>
              </a:ext>
            </a:extLst>
          </a:blip>
          <a:srcRect/>
          <a:stretch>
            <a:fillRect/>
          </a:stretch>
        </p:blipFill>
        <p:spPr bwMode="auto">
          <a:xfrm>
            <a:off x="351816" y="6030913"/>
            <a:ext cx="1984373" cy="972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0658308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txStyles>
    <p:titleStyle>
      <a:lvl1pPr algn="l" defTabSz="457200" rtl="0" eaLnBrk="1" latinLnBrk="0" hangingPunct="1">
        <a:spcBef>
          <a:spcPct val="0"/>
        </a:spcBef>
        <a:buNone/>
        <a:defRPr sz="1800" b="1" kern="1200" cap="all">
          <a:solidFill>
            <a:schemeClr val="bg1"/>
          </a:solidFill>
          <a:latin typeface="Arial"/>
          <a:ea typeface="+mj-ea"/>
          <a:cs typeface="Arial"/>
        </a:defRPr>
      </a:lvl1pPr>
    </p:titleStyle>
    <p:bodyStyle>
      <a:lvl1pPr marL="231775" indent="-231775"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1pPr>
      <a:lvl2pPr marL="574675" indent="-236538"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2pPr>
      <a:lvl3pPr marL="919163"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3pPr>
      <a:lvl4pPr marL="1258888"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4pPr>
      <a:lvl5pPr marL="1543050"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21.gif"/><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29.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hyperlink" Target="mailto:sfoppel@dmacc.edu" TargetMode="External"/><Relationship Id="rId5" Type="http://schemas.openxmlformats.org/officeDocument/2006/relationships/hyperlink" Target="mailto:mark.stewart@gvltec.edu" TargetMode="External"/><Relationship Id="rId4" Type="http://schemas.openxmlformats.org/officeDocument/2006/relationships/hyperlink" Target="mailto:clagarde@aacc.nche.edu"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4.xml"/><Relationship Id="rId5" Type="http://schemas.openxmlformats.org/officeDocument/2006/relationships/hyperlink" Target="mailto:TAACCCT@dol.gov" TargetMode="External"/><Relationship Id="rId4" Type="http://schemas.openxmlformats.org/officeDocument/2006/relationships/hyperlink" Target="http://www.workforce3on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TAACCCT@dol.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notesSlide" Target="../notesSlides/notesSlide6.xml"/><Relationship Id="rId7" Type="http://schemas.openxmlformats.org/officeDocument/2006/relationships/image" Target="../media/image12.png"/><Relationship Id="rId2" Type="http://schemas.openxmlformats.org/officeDocument/2006/relationships/slideLayout" Target="../slideLayouts/slideLayout8.xml"/><Relationship Id="rId1" Type="http://schemas.openxmlformats.org/officeDocument/2006/relationships/tags" Target="../tags/tag3.xml"/><Relationship Id="rId6" Type="http://schemas.openxmlformats.org/officeDocument/2006/relationships/image" Target="../media/image11.jpg"/><Relationship Id="rId11" Type="http://schemas.openxmlformats.org/officeDocument/2006/relationships/image" Target="../media/image16.png"/><Relationship Id="rId5" Type="http://schemas.openxmlformats.org/officeDocument/2006/relationships/image" Target="../media/image10.jp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963832"/>
            <a:ext cx="7772400" cy="1362075"/>
          </a:xfrm>
        </p:spPr>
        <p:txBody>
          <a:bodyPr/>
          <a:lstStyle/>
          <a:p>
            <a:r>
              <a:rPr lang="en-US" dirty="0" smtClean="0"/>
              <a:t>November 4, 2015</a:t>
            </a:r>
            <a:endParaRPr lang="en-US" dirty="0"/>
          </a:p>
        </p:txBody>
      </p:sp>
      <p:sp>
        <p:nvSpPr>
          <p:cNvPr id="3" name="Text Placeholder 2"/>
          <p:cNvSpPr>
            <a:spLocks noGrp="1"/>
          </p:cNvSpPr>
          <p:nvPr>
            <p:ph type="body" idx="1"/>
          </p:nvPr>
        </p:nvSpPr>
        <p:spPr>
          <a:xfrm>
            <a:off x="722313" y="1233412"/>
            <a:ext cx="7772400" cy="1933620"/>
          </a:xfrm>
        </p:spPr>
        <p:txBody>
          <a:bodyPr>
            <a:noAutofit/>
          </a:bodyPr>
          <a:lstStyle/>
          <a:p>
            <a:pPr>
              <a:lnSpc>
                <a:spcPct val="120000"/>
              </a:lnSpc>
            </a:pPr>
            <a:r>
              <a:rPr lang="en-US" sz="2400" dirty="0"/>
              <a:t>ROUND 2 VIRTUAL </a:t>
            </a:r>
            <a:r>
              <a:rPr lang="en-US" sz="2400" dirty="0" smtClean="0"/>
              <a:t>CONFERENCE</a:t>
            </a:r>
            <a:endParaRPr lang="en-US" sz="2400" dirty="0"/>
          </a:p>
          <a:p>
            <a:r>
              <a:rPr lang="en-US" sz="2400" dirty="0" smtClean="0"/>
              <a:t>JOB PLACEMENT: HITTING YOUR NUMBERS </a:t>
            </a:r>
            <a:endParaRPr lang="en-US" sz="2400" dirty="0"/>
          </a:p>
        </p:txBody>
      </p:sp>
    </p:spTree>
    <p:extLst>
      <p:ext uri="{BB962C8B-B14F-4D97-AF65-F5344CB8AC3E}">
        <p14:creationId xmlns:p14="http://schemas.microsoft.com/office/powerpoint/2010/main" val="1522452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422792" y="6241921"/>
            <a:ext cx="2247501" cy="528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SC ACCELERATE: </a:t>
            </a:r>
            <a:br>
              <a:rPr lang="en-US" dirty="0"/>
            </a:br>
            <a:r>
              <a:rPr lang="en-US" dirty="0"/>
              <a:t>Education to Career Success</a:t>
            </a:r>
          </a:p>
        </p:txBody>
      </p:sp>
      <p:sp>
        <p:nvSpPr>
          <p:cNvPr id="5" name="Content Placeholder 4"/>
          <p:cNvSpPr>
            <a:spLocks noGrp="1"/>
          </p:cNvSpPr>
          <p:nvPr>
            <p:ph idx="1"/>
          </p:nvPr>
        </p:nvSpPr>
        <p:spPr/>
        <p:txBody>
          <a:bodyPr/>
          <a:lstStyle/>
          <a:p>
            <a:pPr marL="0" lvl="0" indent="0">
              <a:buNone/>
            </a:pPr>
            <a:r>
              <a:rPr lang="en-US" sz="1800" b="1" dirty="0">
                <a:solidFill>
                  <a:schemeClr val="tx2">
                    <a:lumMod val="75000"/>
                  </a:schemeClr>
                </a:solidFill>
              </a:rPr>
              <a:t>Job Placement Strategies</a:t>
            </a:r>
          </a:p>
          <a:p>
            <a:pPr marL="0" lvl="0" indent="0">
              <a:buNone/>
            </a:pPr>
            <a:r>
              <a:rPr lang="en-US" sz="1800" i="1" dirty="0" smtClean="0"/>
              <a:t>(the </a:t>
            </a:r>
            <a:r>
              <a:rPr lang="en-US" sz="1800" b="1" i="1" dirty="0" smtClean="0"/>
              <a:t>What</a:t>
            </a:r>
            <a:r>
              <a:rPr lang="en-US" sz="1800" i="1" dirty="0" smtClean="0"/>
              <a:t>)</a:t>
            </a:r>
            <a:endParaRPr lang="en-US" i="1" dirty="0">
              <a:solidFill>
                <a:prstClr val="black"/>
              </a:solidFill>
            </a:endParaRPr>
          </a:p>
          <a:p>
            <a:pPr lvl="0"/>
            <a:r>
              <a:rPr lang="en-US" sz="1800" dirty="0"/>
              <a:t>. . . </a:t>
            </a:r>
            <a:r>
              <a:rPr lang="en-US" sz="1800" b="1" dirty="0"/>
              <a:t>And</a:t>
            </a:r>
            <a:r>
              <a:rPr lang="en-US" sz="1800" dirty="0"/>
              <a:t> consider innovative, possibly even sustainable, resources </a:t>
            </a:r>
            <a:r>
              <a:rPr lang="en-US" sz="1800" dirty="0" smtClean="0"/>
              <a:t>‘outside </a:t>
            </a:r>
            <a:r>
              <a:rPr lang="en-US" sz="1800" dirty="0"/>
              <a:t>the </a:t>
            </a:r>
            <a:r>
              <a:rPr lang="en-US" sz="1800" dirty="0" smtClean="0"/>
              <a:t>box’</a:t>
            </a:r>
            <a:endParaRPr lang="en-US" sz="1800" dirty="0"/>
          </a:p>
          <a:p>
            <a:endParaRPr lang="en-US" dirty="0"/>
          </a:p>
        </p:txBody>
      </p:sp>
      <p:sp>
        <p:nvSpPr>
          <p:cNvPr id="9" name="TextBox 8"/>
          <p:cNvSpPr txBox="1"/>
          <p:nvPr/>
        </p:nvSpPr>
        <p:spPr>
          <a:xfrm>
            <a:off x="457200" y="3157926"/>
            <a:ext cx="8039100" cy="2215991"/>
          </a:xfrm>
          <a:prstGeom prst="rect">
            <a:avLst/>
          </a:prstGeom>
          <a:solidFill>
            <a:schemeClr val="accent1">
              <a:lumMod val="20000"/>
              <a:lumOff val="80000"/>
            </a:schemeClr>
          </a:solidFill>
          <a:ln w="19050" cap="flat" cmpd="thickThin">
            <a:noFill/>
          </a:ln>
        </p:spPr>
        <p:txBody>
          <a:bodyPr wrap="square" rtlCol="0">
            <a:spAutoFit/>
          </a:bodyPr>
          <a:lstStyle/>
          <a:p>
            <a:pPr marL="223838" indent="-223838">
              <a:spcBef>
                <a:spcPts val="300"/>
              </a:spcBef>
              <a:spcAft>
                <a:spcPts val="600"/>
              </a:spcAft>
              <a:buFont typeface="Arial"/>
              <a:buChar char="•"/>
            </a:pPr>
            <a:r>
              <a:rPr lang="en-US" dirty="0">
                <a:latin typeface="Arial"/>
                <a:cs typeface="Arial"/>
              </a:rPr>
              <a:t>Inform participants about job leads &amp; local job fair </a:t>
            </a:r>
            <a:r>
              <a:rPr lang="en-US" dirty="0" smtClean="0">
                <a:latin typeface="Arial"/>
                <a:cs typeface="Arial"/>
              </a:rPr>
              <a:t>info—send </a:t>
            </a:r>
            <a:r>
              <a:rPr lang="en-US" dirty="0">
                <a:latin typeface="Arial"/>
                <a:cs typeface="Arial"/>
              </a:rPr>
              <a:t>weekly</a:t>
            </a:r>
          </a:p>
          <a:p>
            <a:pPr marL="223838" indent="-223838">
              <a:spcBef>
                <a:spcPts val="300"/>
              </a:spcBef>
              <a:spcAft>
                <a:spcPts val="600"/>
              </a:spcAft>
              <a:buFont typeface="Arial"/>
              <a:buChar char="•"/>
            </a:pPr>
            <a:r>
              <a:rPr lang="en-US" dirty="0" smtClean="0">
                <a:latin typeface="Arial"/>
                <a:cs typeface="Arial"/>
              </a:rPr>
              <a:t>Follow</a:t>
            </a:r>
            <a:r>
              <a:rPr lang="en-US" dirty="0">
                <a:latin typeface="Arial"/>
                <a:cs typeface="Arial"/>
              </a:rPr>
              <a:t>-up (post-employment</a:t>
            </a:r>
            <a:r>
              <a:rPr lang="en-US" dirty="0" smtClean="0">
                <a:latin typeface="Arial"/>
                <a:cs typeface="Arial"/>
              </a:rPr>
              <a:t>)—offer </a:t>
            </a:r>
            <a:r>
              <a:rPr lang="en-US" dirty="0">
                <a:latin typeface="Arial"/>
                <a:cs typeface="Arial"/>
              </a:rPr>
              <a:t>help with overcoming ‘new’ problems</a:t>
            </a:r>
          </a:p>
          <a:p>
            <a:pPr marL="223838" indent="-223838">
              <a:spcBef>
                <a:spcPts val="300"/>
              </a:spcBef>
              <a:spcAft>
                <a:spcPts val="600"/>
              </a:spcAft>
              <a:buFont typeface="Arial"/>
              <a:buChar char="•"/>
            </a:pPr>
            <a:r>
              <a:rPr lang="en-US" dirty="0" smtClean="0">
                <a:latin typeface="Arial"/>
                <a:cs typeface="Arial"/>
              </a:rPr>
              <a:t>Connect </a:t>
            </a:r>
            <a:r>
              <a:rPr lang="en-US" dirty="0">
                <a:latin typeface="Arial"/>
                <a:cs typeface="Arial"/>
              </a:rPr>
              <a:t>students with 4-year institution resources in related areas of interest</a:t>
            </a:r>
          </a:p>
          <a:p>
            <a:pPr marL="223838" indent="-223838">
              <a:spcBef>
                <a:spcPts val="300"/>
              </a:spcBef>
              <a:spcAft>
                <a:spcPts val="600"/>
              </a:spcAft>
              <a:buFont typeface="Arial"/>
              <a:buChar char="•"/>
            </a:pPr>
            <a:r>
              <a:rPr lang="en-US" dirty="0" smtClean="0">
                <a:latin typeface="Arial"/>
                <a:cs typeface="Arial"/>
              </a:rPr>
              <a:t>Offer </a:t>
            </a:r>
            <a:r>
              <a:rPr lang="en-US" dirty="0">
                <a:latin typeface="Arial"/>
                <a:cs typeface="Arial"/>
              </a:rPr>
              <a:t>/ sponsor Entrepreneurship workshops &amp; one-on-one info sessions</a:t>
            </a:r>
          </a:p>
          <a:p>
            <a:pPr marL="223838" indent="-223838">
              <a:spcBef>
                <a:spcPts val="300"/>
              </a:spcBef>
              <a:spcAft>
                <a:spcPts val="600"/>
              </a:spcAft>
              <a:buFont typeface="Arial"/>
              <a:buChar char="•"/>
            </a:pPr>
            <a:r>
              <a:rPr lang="en-US" dirty="0" smtClean="0">
                <a:latin typeface="Arial"/>
                <a:cs typeface="Arial"/>
              </a:rPr>
              <a:t>Use </a:t>
            </a:r>
            <a:r>
              <a:rPr lang="en-US" dirty="0">
                <a:latin typeface="Arial"/>
                <a:cs typeface="Arial"/>
              </a:rPr>
              <a:t>applicable assessment tools to match students with </a:t>
            </a:r>
            <a:r>
              <a:rPr lang="en-US" dirty="0" smtClean="0">
                <a:latin typeface="Arial"/>
                <a:cs typeface="Arial"/>
              </a:rPr>
              <a:t>‘best fit’ </a:t>
            </a:r>
            <a:r>
              <a:rPr lang="en-US" dirty="0">
                <a:latin typeface="Arial"/>
                <a:cs typeface="Arial"/>
              </a:rPr>
              <a:t>career(s)</a:t>
            </a:r>
          </a:p>
        </p:txBody>
      </p:sp>
    </p:spTree>
    <p:custDataLst>
      <p:tags r:id="rId1"/>
    </p:custDataLst>
    <p:extLst>
      <p:ext uri="{BB962C8B-B14F-4D97-AF65-F5344CB8AC3E}">
        <p14:creationId xmlns:p14="http://schemas.microsoft.com/office/powerpoint/2010/main" val="943051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834634" y="1319512"/>
            <a:ext cx="5426338" cy="3309281"/>
          </a:xfrm>
          <a:prstGeom prst="rect">
            <a:avLst/>
          </a:prstGeom>
        </p:spPr>
      </p:pic>
      <p:pic>
        <p:nvPicPr>
          <p:cNvPr id="4"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95025" y="4697879"/>
            <a:ext cx="7852797" cy="1276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518259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I-AM</a:t>
            </a:r>
            <a:endParaRPr lang="en-US" dirty="0"/>
          </a:p>
        </p:txBody>
      </p:sp>
      <p:sp>
        <p:nvSpPr>
          <p:cNvPr id="4" name="Content Placeholder 3"/>
          <p:cNvSpPr>
            <a:spLocks noGrp="1"/>
          </p:cNvSpPr>
          <p:nvPr>
            <p:ph idx="1"/>
          </p:nvPr>
        </p:nvSpPr>
        <p:spPr>
          <a:xfrm>
            <a:off x="457200" y="1600200"/>
            <a:ext cx="8229600" cy="4761014"/>
          </a:xfrm>
        </p:spPr>
        <p:txBody>
          <a:bodyPr>
            <a:noAutofit/>
          </a:bodyPr>
          <a:lstStyle/>
          <a:p>
            <a:pPr marL="0" indent="0">
              <a:buNone/>
            </a:pPr>
            <a:r>
              <a:rPr lang="en-US" sz="1700" dirty="0"/>
              <a:t>Through I-AM, we have been provided the tremendous opportunity and resources to convene all 15 Iowa Community College districts with the purpose of meeting industry demand and arming Iowans with the skills they need to successfully engage in Iowa’s workforce</a:t>
            </a:r>
            <a:r>
              <a:rPr lang="en-US" sz="1700" dirty="0" smtClean="0"/>
              <a:t>.</a:t>
            </a:r>
            <a:endParaRPr lang="en-US" sz="1700" dirty="0"/>
          </a:p>
          <a:p>
            <a:pPr marL="0" indent="0">
              <a:buNone/>
            </a:pPr>
            <a:r>
              <a:rPr lang="en-US" sz="1700" dirty="0"/>
              <a:t>Collectively, we have committed to:</a:t>
            </a:r>
          </a:p>
          <a:p>
            <a:pPr marL="285750" indent="-285750">
              <a:buFont typeface="Arial" panose="020B0604020202020204" pitchFamily="34" charset="0"/>
              <a:buChar char="•"/>
            </a:pPr>
            <a:r>
              <a:rPr lang="en-US" sz="1700" dirty="0"/>
              <a:t>Building stacked and latticed curriculum and career pathways in signature programs, including welding</a:t>
            </a:r>
          </a:p>
          <a:p>
            <a:pPr marL="285750" indent="-285750">
              <a:buFont typeface="Arial" panose="020B0604020202020204" pitchFamily="34" charset="0"/>
              <a:buChar char="•"/>
            </a:pPr>
            <a:r>
              <a:rPr lang="en-US" sz="1700" dirty="0"/>
              <a:t>Building a steady pipeline of skilled workers for Iowa’s in-demand advanced manufacturing occupations</a:t>
            </a:r>
          </a:p>
          <a:p>
            <a:pPr marL="285750" indent="-285750">
              <a:buFont typeface="Arial" panose="020B0604020202020204" pitchFamily="34" charset="0"/>
              <a:buChar char="•"/>
            </a:pPr>
            <a:r>
              <a:rPr lang="en-US" sz="1700" dirty="0"/>
              <a:t>Improve the collaboration and alignment between community college programs, the workforce system and targeted industry employers to keep and create high quality jobs in </a:t>
            </a:r>
            <a:r>
              <a:rPr lang="en-US" sz="1700" dirty="0" smtClean="0"/>
              <a:t>Iowa</a:t>
            </a:r>
            <a:endParaRPr lang="en-US" sz="1700" dirty="0"/>
          </a:p>
          <a:p>
            <a:pPr marL="0" indent="0" algn="ctr">
              <a:spcBef>
                <a:spcPts val="1800"/>
              </a:spcBef>
              <a:buNone/>
            </a:pPr>
            <a:r>
              <a:rPr lang="en-US" sz="1700" dirty="0">
                <a:solidFill>
                  <a:srgbClr val="17375E"/>
                </a:solidFill>
              </a:rPr>
              <a:t>Why do we do what we do? Because it’s required of us? Because we’re crazy? </a:t>
            </a:r>
          </a:p>
          <a:p>
            <a:pPr marL="0" indent="0" algn="ctr">
              <a:buNone/>
            </a:pPr>
            <a:r>
              <a:rPr lang="en-US" sz="1700" b="1" dirty="0">
                <a:solidFill>
                  <a:srgbClr val="17375E"/>
                </a:solidFill>
              </a:rPr>
              <a:t>Because we believe it will make a difference for our students and our communities</a:t>
            </a:r>
            <a:r>
              <a:rPr lang="en-US" sz="1700" b="1" dirty="0" smtClean="0">
                <a:solidFill>
                  <a:srgbClr val="17375E"/>
                </a:solidFill>
              </a:rPr>
              <a:t>!</a:t>
            </a:r>
            <a:endParaRPr lang="en-US" sz="1700" b="1" dirty="0">
              <a:solidFill>
                <a:srgbClr val="17375E"/>
              </a:solidFill>
            </a:endParaRPr>
          </a:p>
        </p:txBody>
      </p:sp>
    </p:spTree>
    <p:custDataLst>
      <p:tags r:id="rId1"/>
    </p:custDataLst>
    <p:extLst>
      <p:ext uri="{BB962C8B-B14F-4D97-AF65-F5344CB8AC3E}">
        <p14:creationId xmlns:p14="http://schemas.microsoft.com/office/powerpoint/2010/main" val="1424127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Different Models, Same Result: Success in Placement</a:t>
            </a:r>
            <a:r>
              <a:rPr lang="en-US" dirty="0" smtClean="0"/>
              <a:t>!</a:t>
            </a:r>
            <a:endParaRPr lang="en-US" dirty="0"/>
          </a:p>
        </p:txBody>
      </p:sp>
      <p:sp>
        <p:nvSpPr>
          <p:cNvPr id="4" name="Content Placeholder 3"/>
          <p:cNvSpPr>
            <a:spLocks noGrp="1"/>
          </p:cNvSpPr>
          <p:nvPr>
            <p:ph idx="1"/>
          </p:nvPr>
        </p:nvSpPr>
        <p:spPr/>
        <p:txBody>
          <a:bodyPr>
            <a:normAutofit/>
          </a:bodyPr>
          <a:lstStyle/>
          <a:p>
            <a:pPr marL="0" indent="0">
              <a:buNone/>
            </a:pPr>
            <a:r>
              <a:rPr lang="en-US" b="1" dirty="0">
                <a:solidFill>
                  <a:srgbClr val="17375E"/>
                </a:solidFill>
              </a:rPr>
              <a:t>Opportunity Dubuque 5 Step </a:t>
            </a:r>
          </a:p>
          <a:p>
            <a:pPr marL="285750" indent="-285750">
              <a:buFont typeface="Arial" panose="020B0604020202020204" pitchFamily="34" charset="0"/>
              <a:buChar char="•"/>
            </a:pPr>
            <a:r>
              <a:rPr lang="en-US" dirty="0"/>
              <a:t>Orientation</a:t>
            </a:r>
          </a:p>
          <a:p>
            <a:pPr marL="285750" indent="-285750">
              <a:buFont typeface="Arial" panose="020B0604020202020204" pitchFamily="34" charset="0"/>
              <a:buChar char="•"/>
            </a:pPr>
            <a:r>
              <a:rPr lang="en-US" dirty="0"/>
              <a:t>Pre-Enrollment</a:t>
            </a:r>
          </a:p>
          <a:p>
            <a:pPr marL="285750" indent="-285750">
              <a:buFont typeface="Arial" panose="020B0604020202020204" pitchFamily="34" charset="0"/>
              <a:buChar char="•"/>
            </a:pPr>
            <a:r>
              <a:rPr lang="en-US" dirty="0"/>
              <a:t>Interviews</a:t>
            </a:r>
          </a:p>
          <a:p>
            <a:pPr marL="285750" indent="-285750">
              <a:buFont typeface="Arial" panose="020B0604020202020204" pitchFamily="34" charset="0"/>
              <a:buChar char="•"/>
            </a:pPr>
            <a:r>
              <a:rPr lang="en-US" dirty="0"/>
              <a:t>Education</a:t>
            </a:r>
          </a:p>
          <a:p>
            <a:pPr marL="285750" indent="-285750">
              <a:buFont typeface="Arial" panose="020B0604020202020204" pitchFamily="34" charset="0"/>
              <a:buChar char="•"/>
            </a:pPr>
            <a:r>
              <a:rPr lang="en-US" dirty="0"/>
              <a:t>Employment</a:t>
            </a:r>
          </a:p>
          <a:p>
            <a:endParaRPr lang="en-US" dirty="0"/>
          </a:p>
          <a:p>
            <a:pPr marL="0" indent="0">
              <a:buNone/>
            </a:pPr>
            <a:r>
              <a:rPr lang="en-US" b="1" dirty="0" smtClean="0">
                <a:solidFill>
                  <a:srgbClr val="17375E"/>
                </a:solidFill>
              </a:rPr>
              <a:t>“</a:t>
            </a:r>
            <a:r>
              <a:rPr lang="en-US" b="1" dirty="0">
                <a:solidFill>
                  <a:srgbClr val="17375E"/>
                </a:solidFill>
              </a:rPr>
              <a:t>Storm Lake” Model</a:t>
            </a:r>
          </a:p>
          <a:p>
            <a:pPr marL="285750" indent="-285750">
              <a:buFont typeface="Arial" panose="020B0604020202020204" pitchFamily="34" charset="0"/>
              <a:buChar char="•"/>
            </a:pPr>
            <a:r>
              <a:rPr lang="en-US" dirty="0"/>
              <a:t>Bridge Program</a:t>
            </a:r>
          </a:p>
          <a:p>
            <a:pPr marL="285750" indent="-285750">
              <a:buFont typeface="Arial" panose="020B0604020202020204" pitchFamily="34" charset="0"/>
              <a:buChar char="•"/>
            </a:pPr>
            <a:r>
              <a:rPr lang="en-US" dirty="0"/>
              <a:t>Education</a:t>
            </a:r>
          </a:p>
          <a:p>
            <a:pPr marL="285750" indent="-285750">
              <a:buFont typeface="Arial" panose="020B0604020202020204" pitchFamily="34" charset="0"/>
              <a:buChar char="•"/>
            </a:pPr>
            <a:r>
              <a:rPr lang="en-US" dirty="0"/>
              <a:t>Employment Interviews</a:t>
            </a:r>
          </a:p>
          <a:p>
            <a:endParaRPr lang="en-US" dirty="0"/>
          </a:p>
          <a:p>
            <a:endParaRPr lang="en-US" dirty="0"/>
          </a:p>
        </p:txBody>
      </p:sp>
      <p:pic>
        <p:nvPicPr>
          <p:cNvPr id="1026" name="Picture 2" descr="Northeast Iowa Community College Logo"/>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019799" y="1694266"/>
            <a:ext cx="2667000" cy="762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Iowa Central Community College"/>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r="21655"/>
          <a:stretch/>
        </p:blipFill>
        <p:spPr bwMode="auto">
          <a:xfrm>
            <a:off x="4530241" y="4395567"/>
            <a:ext cx="4156559" cy="781051"/>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1787422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solidFill>
                  <a:schemeClr val="tx2">
                    <a:lumMod val="75000"/>
                  </a:schemeClr>
                </a:solidFill>
              </a:rPr>
              <a:t>Effective Models share Common Elements</a:t>
            </a:r>
            <a:r>
              <a:rPr lang="en-US" dirty="0" smtClean="0">
                <a:solidFill>
                  <a:schemeClr val="tx2">
                    <a:lumMod val="75000"/>
                  </a:schemeClr>
                </a:solidFill>
              </a:rPr>
              <a:t>:</a:t>
            </a:r>
            <a:endParaRPr lang="en-US" dirty="0">
              <a:solidFill>
                <a:schemeClr val="tx2">
                  <a:lumMod val="75000"/>
                </a:schemeClr>
              </a:solidFill>
            </a:endParaRPr>
          </a:p>
          <a:p>
            <a:pPr marL="342900" indent="-342900">
              <a:buAutoNum type="arabicPeriod"/>
            </a:pPr>
            <a:r>
              <a:rPr lang="en-US" dirty="0"/>
              <a:t>Know the </a:t>
            </a:r>
            <a:r>
              <a:rPr lang="en-US" dirty="0" smtClean="0"/>
              <a:t>Region</a:t>
            </a:r>
            <a:endParaRPr lang="en-US" dirty="0"/>
          </a:p>
          <a:p>
            <a:pPr marL="342900" indent="-342900">
              <a:buAutoNum type="arabicPeriod"/>
            </a:pPr>
            <a:r>
              <a:rPr lang="en-US" dirty="0"/>
              <a:t>Create Employer </a:t>
            </a:r>
            <a:r>
              <a:rPr lang="en-US" dirty="0" smtClean="0"/>
              <a:t>Value</a:t>
            </a:r>
            <a:endParaRPr lang="en-US" dirty="0"/>
          </a:p>
          <a:p>
            <a:pPr marL="342900" indent="-342900">
              <a:buAutoNum type="arabicPeriod"/>
            </a:pPr>
            <a:r>
              <a:rPr lang="en-US" dirty="0"/>
              <a:t>Design to </a:t>
            </a:r>
            <a:r>
              <a:rPr lang="en-US" dirty="0" smtClean="0"/>
              <a:t>Align</a:t>
            </a:r>
            <a:endParaRPr lang="en-US" dirty="0"/>
          </a:p>
          <a:p>
            <a:pPr marL="342900" indent="-342900">
              <a:buAutoNum type="arabicPeriod"/>
            </a:pPr>
            <a:r>
              <a:rPr lang="en-US" dirty="0"/>
              <a:t>Know your </a:t>
            </a:r>
            <a:r>
              <a:rPr lang="en-US" dirty="0" smtClean="0"/>
              <a:t>Population</a:t>
            </a:r>
            <a:endParaRPr lang="en-US" dirty="0"/>
          </a:p>
          <a:p>
            <a:pPr marL="342900" indent="-342900">
              <a:buAutoNum type="arabicPeriod"/>
            </a:pPr>
            <a:r>
              <a:rPr lang="en-US" dirty="0"/>
              <a:t>Support Student </a:t>
            </a:r>
            <a:r>
              <a:rPr lang="en-US" dirty="0" smtClean="0"/>
              <a:t>Success</a:t>
            </a:r>
            <a:endParaRPr lang="en-US" dirty="0"/>
          </a:p>
          <a:p>
            <a:pPr marL="342900" indent="-342900">
              <a:buAutoNum type="arabicPeriod"/>
            </a:pPr>
            <a:r>
              <a:rPr lang="en-US" dirty="0"/>
              <a:t>Organize for </a:t>
            </a:r>
            <a:r>
              <a:rPr lang="en-US" dirty="0" smtClean="0"/>
              <a:t>Employment</a:t>
            </a:r>
            <a:endParaRPr lang="en-US" dirty="0"/>
          </a:p>
        </p:txBody>
      </p:sp>
      <p:pic>
        <p:nvPicPr>
          <p:cNvPr id="2050" name="Picture 2" descr="Elevate Advanced Manufacturi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692455" y="2926846"/>
            <a:ext cx="1614424" cy="406836"/>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797520" y="3916411"/>
            <a:ext cx="1796084" cy="4522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016229" y="2103810"/>
            <a:ext cx="2161442" cy="4618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692455" y="4823005"/>
            <a:ext cx="1796905" cy="5405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5" name="Picture 7"/>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6924840" y="2844693"/>
            <a:ext cx="1761960" cy="6290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6" name="Picture 8"/>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7246736" y="4880735"/>
            <a:ext cx="1454260" cy="1441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8164477" y="2103810"/>
            <a:ext cx="461694" cy="4618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951938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pic>
        <p:nvPicPr>
          <p:cNvPr id="4" name="Picture 3" descr="Questioning-blue.pdf"/>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997200" y="2489200"/>
            <a:ext cx="2463800" cy="2463800"/>
          </a:xfrm>
          <a:prstGeom prst="rect">
            <a:avLst/>
          </a:prstGeom>
        </p:spPr>
      </p:pic>
    </p:spTree>
    <p:custDataLst>
      <p:tags r:id="rId1"/>
    </p:custDataLst>
    <p:extLst>
      <p:ext uri="{BB962C8B-B14F-4D97-AF65-F5344CB8AC3E}">
        <p14:creationId xmlns:p14="http://schemas.microsoft.com/office/powerpoint/2010/main" val="3668205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lnSpcReduction="10000"/>
          </a:bodyPr>
          <a:lstStyle/>
          <a:p>
            <a:pPr marL="0" indent="0" algn="ctr">
              <a:buNone/>
            </a:pPr>
            <a:r>
              <a:rPr lang="en-US" sz="4800" b="1" i="1" dirty="0" smtClean="0">
                <a:solidFill>
                  <a:schemeClr val="tx2">
                    <a:lumMod val="75000"/>
                  </a:schemeClr>
                </a:solidFill>
                <a:effectLst>
                  <a:outerShdw blurRad="38100" dist="38100" dir="2700000" algn="tl">
                    <a:srgbClr val="000000">
                      <a:alpha val="43137"/>
                    </a:srgbClr>
                  </a:outerShdw>
                </a:effectLst>
              </a:rPr>
              <a:t>Contact us…</a:t>
            </a:r>
            <a:endParaRPr lang="en-US" sz="4800" b="1" i="1" dirty="0">
              <a:solidFill>
                <a:srgbClr val="376092"/>
              </a:solidFill>
              <a:effectLst>
                <a:outerShdw blurRad="38100" dist="38100" dir="2700000" algn="tl">
                  <a:srgbClr val="000000">
                    <a:alpha val="43137"/>
                  </a:srgbClr>
                </a:outerShdw>
              </a:effectLst>
              <a:latin typeface="Comic Sans MS" pitchFamily="66" charset="0"/>
            </a:endParaRP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t>Christian </a:t>
            </a:r>
            <a:r>
              <a:rPr lang="en-US" sz="2400" dirty="0" err="1" smtClean="0"/>
              <a:t>Lagarde</a:t>
            </a:r>
            <a:r>
              <a:rPr lang="en-US" sz="2400" dirty="0" smtClean="0"/>
              <a:t> </a:t>
            </a:r>
          </a:p>
          <a:p>
            <a:pPr marL="0" indent="0" algn="ctr">
              <a:spcAft>
                <a:spcPts val="0"/>
              </a:spcAft>
              <a:buNone/>
            </a:pPr>
            <a:r>
              <a:rPr lang="en-US" sz="2400" dirty="0" smtClean="0">
                <a:hlinkClick r:id="rId4"/>
              </a:rPr>
              <a:t>clagarde@aacc.nche.edu</a:t>
            </a:r>
            <a:endParaRPr lang="en-US" sz="2400" dirty="0" smtClean="0"/>
          </a:p>
          <a:p>
            <a:pPr marL="0" indent="0" algn="ctr">
              <a:spcAft>
                <a:spcPts val="0"/>
              </a:spcAft>
              <a:buNone/>
            </a:pPr>
            <a:endParaRPr lang="en-US" sz="2400" dirty="0">
              <a:solidFill>
                <a:srgbClr val="17375E"/>
              </a:solidFill>
            </a:endParaRPr>
          </a:p>
          <a:p>
            <a:pPr marL="0" indent="0" algn="ctr">
              <a:spcAft>
                <a:spcPts val="0"/>
              </a:spcAft>
              <a:buNone/>
            </a:pPr>
            <a:r>
              <a:rPr lang="en-US" sz="2400" dirty="0" smtClean="0"/>
              <a:t>Mark Stewart </a:t>
            </a:r>
          </a:p>
          <a:p>
            <a:pPr marL="0" indent="0" algn="ctr">
              <a:spcAft>
                <a:spcPts val="0"/>
              </a:spcAft>
              <a:buNone/>
            </a:pPr>
            <a:r>
              <a:rPr lang="en-US" sz="2400" dirty="0" smtClean="0">
                <a:hlinkClick r:id="rId5"/>
              </a:rPr>
              <a:t>mark.stewart@gvltec.edu</a:t>
            </a:r>
            <a:r>
              <a:rPr lang="en-US" sz="2400" dirty="0" smtClean="0"/>
              <a:t> </a:t>
            </a:r>
            <a:endParaRPr lang="en-US" sz="2400" dirty="0"/>
          </a:p>
          <a:p>
            <a:pPr marL="0" indent="0" algn="ctr">
              <a:spcAft>
                <a:spcPts val="0"/>
              </a:spcAft>
              <a:buNone/>
            </a:pPr>
            <a:endParaRPr lang="en-US" sz="2400" dirty="0">
              <a:solidFill>
                <a:srgbClr val="000000"/>
              </a:solidFill>
            </a:endParaRPr>
          </a:p>
          <a:p>
            <a:pPr marL="0" indent="0" algn="ctr">
              <a:spcAft>
                <a:spcPts val="0"/>
              </a:spcAft>
              <a:buNone/>
            </a:pPr>
            <a:r>
              <a:rPr lang="en-US" sz="2400" dirty="0" smtClean="0"/>
              <a:t>Stephanie </a:t>
            </a:r>
            <a:r>
              <a:rPr lang="en-US" sz="2400" dirty="0" err="1" smtClean="0"/>
              <a:t>Oppel</a:t>
            </a:r>
            <a:r>
              <a:rPr lang="en-US" sz="2400" dirty="0" smtClean="0"/>
              <a:t> </a:t>
            </a:r>
          </a:p>
          <a:p>
            <a:pPr marL="0" indent="0" algn="ctr">
              <a:spcAft>
                <a:spcPts val="0"/>
              </a:spcAft>
              <a:buNone/>
            </a:pPr>
            <a:r>
              <a:rPr lang="en-US" sz="2400" dirty="0" smtClean="0">
                <a:hlinkClick r:id="rId6"/>
              </a:rPr>
              <a:t>sfoppel@dmacc.edu</a:t>
            </a:r>
            <a:r>
              <a:rPr lang="en-US" sz="2400" dirty="0" smtClean="0"/>
              <a:t> </a:t>
            </a:r>
            <a:endParaRPr lang="en-US" sz="2400" dirty="0"/>
          </a:p>
        </p:txBody>
      </p:sp>
    </p:spTree>
    <p:custDataLst>
      <p:tags r:id="rId1"/>
    </p:custDataLst>
    <p:extLst>
      <p:ext uri="{BB962C8B-B14F-4D97-AF65-F5344CB8AC3E}">
        <p14:creationId xmlns:p14="http://schemas.microsoft.com/office/powerpoint/2010/main" val="3635220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r>
              <a:rPr lang="en-US" sz="5400" b="1" i="1" dirty="0">
                <a:solidFill>
                  <a:schemeClr val="tx2">
                    <a:lumMod val="75000"/>
                  </a:schemeClr>
                </a:solidFill>
                <a:effectLst>
                  <a:outerShdw blurRad="38100" dist="38100" dir="2700000" algn="tl">
                    <a:srgbClr val="000000">
                      <a:alpha val="43137"/>
                    </a:srgbClr>
                  </a:outerShdw>
                </a:effectLst>
              </a:rPr>
              <a:t>Thank You!</a:t>
            </a:r>
            <a:endParaRPr lang="en-US" sz="5400" b="1" i="1" dirty="0">
              <a:solidFill>
                <a:srgbClr val="376092"/>
              </a:solidFill>
              <a:effectLst>
                <a:outerShdw blurRad="38100" dist="38100" dir="2700000" algn="tl">
                  <a:srgbClr val="000000">
                    <a:alpha val="43137"/>
                  </a:srgbClr>
                </a:outerShdw>
              </a:effectLst>
              <a:latin typeface="Comic Sans MS" pitchFamily="66" charset="0"/>
            </a:endParaRP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t>Find resources for TAACCCT success at:</a:t>
            </a:r>
          </a:p>
          <a:p>
            <a:pPr marL="0" indent="0" algn="ctr">
              <a:spcAft>
                <a:spcPts val="0"/>
              </a:spcAft>
              <a:buNone/>
            </a:pPr>
            <a:r>
              <a:rPr lang="en-US" sz="2400" dirty="0" smtClean="0">
                <a:solidFill>
                  <a:srgbClr val="17375E"/>
                </a:solidFill>
                <a:hlinkClick r:id="rId4"/>
              </a:rPr>
              <a:t>https://etagrantees.workforce3one.org</a:t>
            </a:r>
            <a:r>
              <a:rPr lang="en-US" sz="2400" dirty="0" smtClean="0">
                <a:solidFill>
                  <a:srgbClr val="17375E"/>
                </a:solidFill>
              </a:rPr>
              <a:t> </a:t>
            </a:r>
          </a:p>
          <a:p>
            <a:pPr marL="0" indent="0" algn="ctr">
              <a:spcAft>
                <a:spcPts val="0"/>
              </a:spcAft>
              <a:buNone/>
            </a:pPr>
            <a:endParaRPr lang="en-US" sz="2400" dirty="0">
              <a:solidFill>
                <a:srgbClr val="000000"/>
              </a:solidFill>
            </a:endParaRPr>
          </a:p>
          <a:p>
            <a:pPr marL="0" indent="0" algn="ctr">
              <a:spcAft>
                <a:spcPts val="0"/>
              </a:spcAft>
              <a:buNone/>
            </a:pPr>
            <a:r>
              <a:rPr lang="en-US" sz="2400" dirty="0" smtClean="0">
                <a:solidFill>
                  <a:srgbClr val="000000"/>
                </a:solidFill>
              </a:rPr>
              <a:t>Subscribe to TLN resources, ask questions or </a:t>
            </a:r>
            <a:r>
              <a:rPr lang="en-US" sz="2400" dirty="0">
                <a:solidFill>
                  <a:srgbClr val="000000"/>
                </a:solidFill>
              </a:rPr>
              <a:t>connect with peers </a:t>
            </a:r>
            <a:r>
              <a:rPr lang="en-US" sz="2400" dirty="0" smtClean="0">
                <a:solidFill>
                  <a:srgbClr val="000000"/>
                </a:solidFill>
              </a:rPr>
              <a:t>at </a:t>
            </a:r>
            <a:r>
              <a:rPr lang="en-US" sz="2400" dirty="0">
                <a:solidFill>
                  <a:srgbClr val="17375E"/>
                </a:solidFill>
                <a:hlinkClick r:id="rId5"/>
              </a:rPr>
              <a:t>TAACCCT@dol.gov</a:t>
            </a:r>
            <a:r>
              <a:rPr lang="en-US" sz="2400" dirty="0">
                <a:solidFill>
                  <a:srgbClr val="17375E"/>
                </a:solidFill>
              </a:rPr>
              <a:t> </a:t>
            </a:r>
          </a:p>
          <a:p>
            <a:pPr marL="0" indent="0" algn="ctr">
              <a:spcAft>
                <a:spcPts val="0"/>
              </a:spcAft>
              <a:buNone/>
            </a:pPr>
            <a:endParaRPr lang="en-US" sz="2400" dirty="0"/>
          </a:p>
        </p:txBody>
      </p:sp>
    </p:spTree>
    <p:custDataLst>
      <p:tags r:id="rId1"/>
    </p:custDataLst>
    <p:extLst>
      <p:ext uri="{BB962C8B-B14F-4D97-AF65-F5344CB8AC3E}">
        <p14:creationId xmlns:p14="http://schemas.microsoft.com/office/powerpoint/2010/main" val="253463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223000" y="978182"/>
            <a:ext cx="2921000" cy="2781300"/>
          </a:xfrm>
          <a:prstGeom prst="rect">
            <a:avLst/>
          </a:prstGeom>
        </p:spPr>
      </p:pic>
      <p:sp>
        <p:nvSpPr>
          <p:cNvPr id="4" name="Title 1"/>
          <p:cNvSpPr txBox="1">
            <a:spLocks/>
          </p:cNvSpPr>
          <p:nvPr/>
        </p:nvSpPr>
        <p:spPr>
          <a:xfrm>
            <a:off x="3441701" y="274638"/>
            <a:ext cx="5245098" cy="703544"/>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400" b="0" kern="1200" cap="all">
                <a:solidFill>
                  <a:schemeClr val="bg1">
                    <a:lumMod val="50000"/>
                  </a:schemeClr>
                </a:solidFill>
                <a:latin typeface="Arial"/>
                <a:ea typeface="+mj-ea"/>
                <a:cs typeface="Arial"/>
              </a:defRPr>
            </a:lvl1pPr>
          </a:lstStyle>
          <a:p>
            <a:endParaRPr lang="en-US" sz="1800" b="1" cap="none" dirty="0">
              <a:solidFill>
                <a:srgbClr val="FFFFFF"/>
              </a:solidFill>
            </a:endParaRPr>
          </a:p>
        </p:txBody>
      </p:sp>
      <p:sp>
        <p:nvSpPr>
          <p:cNvPr id="2" name="Title 1"/>
          <p:cNvSpPr>
            <a:spLocks noGrp="1"/>
          </p:cNvSpPr>
          <p:nvPr>
            <p:ph type="title"/>
          </p:nvPr>
        </p:nvSpPr>
        <p:spPr/>
        <p:txBody>
          <a:bodyPr/>
          <a:lstStyle/>
          <a:p>
            <a:r>
              <a:rPr lang="en-US" dirty="0" smtClean="0"/>
              <a:t>SHOWCASE YOUR INNOVATION: </a:t>
            </a:r>
            <a:br>
              <a:rPr lang="en-US" dirty="0" smtClean="0"/>
            </a:br>
            <a:r>
              <a:rPr lang="en-US" dirty="0" smtClean="0"/>
              <a:t>SHARE YOUR STORY!</a:t>
            </a:r>
            <a:endParaRPr lang="en-US" dirty="0"/>
          </a:p>
        </p:txBody>
      </p:sp>
      <p:sp>
        <p:nvSpPr>
          <p:cNvPr id="3" name="Content Placeholder 2"/>
          <p:cNvSpPr>
            <a:spLocks noGrp="1"/>
          </p:cNvSpPr>
          <p:nvPr>
            <p:ph idx="1"/>
          </p:nvPr>
        </p:nvSpPr>
        <p:spPr/>
        <p:txBody>
          <a:bodyPr>
            <a:noAutofit/>
          </a:bodyPr>
          <a:lstStyle/>
          <a:p>
            <a:pPr marL="0" indent="0">
              <a:buNone/>
            </a:pPr>
            <a:r>
              <a:rPr lang="en-US" sz="1800" dirty="0"/>
              <a:t>Send a brief write-up to the TAACCCT mailbox (</a:t>
            </a:r>
            <a:r>
              <a:rPr lang="en-US" sz="1800" dirty="0">
                <a:hlinkClick r:id="rId4"/>
              </a:rPr>
              <a:t>TAACCCT@dol.gov</a:t>
            </a:r>
            <a:r>
              <a:rPr lang="en-US" sz="1800" dirty="0"/>
              <a:t>) responding to the following questions: </a:t>
            </a:r>
          </a:p>
          <a:p>
            <a:pPr marL="342900" indent="-342900"/>
            <a:r>
              <a:rPr lang="en-US" sz="1800" dirty="0"/>
              <a:t>In which TAACCCT strategy area(s) have you experienced the greatest success?</a:t>
            </a:r>
          </a:p>
          <a:p>
            <a:pPr marL="342900" indent="-342900"/>
            <a:r>
              <a:rPr lang="en-US" sz="1800" dirty="0"/>
              <a:t>Please describe the new policies, practices, or programs that have had the greatest impact on student credential and job attainment.</a:t>
            </a:r>
          </a:p>
          <a:p>
            <a:pPr marL="342900" indent="-342900"/>
            <a:r>
              <a:rPr lang="en-US" sz="1800" dirty="0"/>
              <a:t>Of your successful programs, strategies, policies, practices, and partnerships, what will be sustained and/or institutionalized and scaled to reach more students?</a:t>
            </a:r>
          </a:p>
          <a:p>
            <a:pPr marL="342900" indent="-342900"/>
            <a:r>
              <a:rPr lang="en-US" sz="1800" dirty="0"/>
              <a:t>Are there other impacts you’d like to share? Any ripple effects/surprising outcomes as a result of your work</a:t>
            </a:r>
            <a:r>
              <a:rPr lang="en-US" sz="1800" dirty="0" smtClean="0"/>
              <a:t>?</a:t>
            </a:r>
          </a:p>
          <a:p>
            <a:pPr marL="342900" indent="-342900"/>
            <a:endParaRPr lang="en-US" sz="1800" dirty="0"/>
          </a:p>
          <a:p>
            <a:pPr marL="0" indent="0" algn="ctr">
              <a:buNone/>
            </a:pPr>
            <a:r>
              <a:rPr lang="en-US" sz="1800" b="1" dirty="0"/>
              <a:t>Your impact and legacy to TAACCCT is important. We encourage you to email </a:t>
            </a:r>
            <a:r>
              <a:rPr lang="en-US" sz="1800" b="1" u="sng" dirty="0">
                <a:hlinkClick r:id="rId4"/>
              </a:rPr>
              <a:t>TAACCCT@dol.gov</a:t>
            </a:r>
            <a:r>
              <a:rPr lang="en-US" sz="1800" b="1" dirty="0"/>
              <a:t> with prepared documents, videos or other materials that illustrate your TAACCCT story</a:t>
            </a:r>
            <a:r>
              <a:rPr lang="en-US" sz="1800" b="1" dirty="0" smtClean="0"/>
              <a:t>!</a:t>
            </a:r>
            <a:endParaRPr lang="en-US" sz="1800" b="1" dirty="0"/>
          </a:p>
        </p:txBody>
      </p:sp>
    </p:spTree>
    <p:extLst>
      <p:ext uri="{BB962C8B-B14F-4D97-AF65-F5344CB8AC3E}">
        <p14:creationId xmlns:p14="http://schemas.microsoft.com/office/powerpoint/2010/main" val="127412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10" name="Content Placeholder 2"/>
          <p:cNvSpPr txBox="1">
            <a:spLocks/>
          </p:cNvSpPr>
          <p:nvPr/>
        </p:nvSpPr>
        <p:spPr>
          <a:xfrm>
            <a:off x="3104656" y="1001698"/>
            <a:ext cx="4650682" cy="1741142"/>
          </a:xfrm>
          <a:prstGeom prst="rect">
            <a:avLst/>
          </a:prstGeom>
          <a:solidFill>
            <a:schemeClr val="bg1">
              <a:lumMod val="75000"/>
              <a:alpha val="85000"/>
            </a:schemeClr>
          </a:solidFill>
        </p:spPr>
        <p:txBody>
          <a:bodyPr vert="horz" lIns="91440" tIns="45720" rIns="91440" bIns="45720" rtlCol="0" anchor="ctr">
            <a:norm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Christian Lagarde</a:t>
            </a:r>
          </a:p>
          <a:p>
            <a:pPr marL="0" indent="0">
              <a:buNone/>
            </a:pPr>
            <a:r>
              <a:rPr lang="en-US" sz="1600" dirty="0" smtClean="0"/>
              <a:t>Project Manager, Workforce and Economic Development</a:t>
            </a:r>
            <a:br>
              <a:rPr lang="en-US" sz="1600" dirty="0" smtClean="0"/>
            </a:br>
            <a:r>
              <a:rPr lang="en-US" sz="1600" dirty="0" smtClean="0"/>
              <a:t>American Association of Community Colleges</a:t>
            </a:r>
            <a:endParaRPr lang="en-US" sz="1600" dirty="0"/>
          </a:p>
        </p:txBody>
      </p:sp>
      <p:sp>
        <p:nvSpPr>
          <p:cNvPr id="9" name="Content Placeholder 2"/>
          <p:cNvSpPr txBox="1">
            <a:spLocks/>
          </p:cNvSpPr>
          <p:nvPr/>
        </p:nvSpPr>
        <p:spPr>
          <a:xfrm>
            <a:off x="3087352" y="2787283"/>
            <a:ext cx="4667986" cy="1741142"/>
          </a:xfrm>
          <a:prstGeom prst="rect">
            <a:avLst/>
          </a:prstGeom>
          <a:solidFill>
            <a:schemeClr val="bg1">
              <a:lumMod val="75000"/>
              <a:alpha val="85000"/>
            </a:schemeClr>
          </a:solidFill>
        </p:spPr>
        <p:txBody>
          <a:bodyPr vert="horz" lIns="91440" tIns="45720" rIns="91440" bIns="45720" rtlCol="0" anchor="ctr">
            <a:norm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Mark Stewart</a:t>
            </a:r>
          </a:p>
          <a:p>
            <a:pPr marL="0" indent="0">
              <a:buNone/>
            </a:pPr>
            <a:r>
              <a:rPr lang="en-US" sz="1600" dirty="0" smtClean="0"/>
              <a:t>Consortium Director</a:t>
            </a:r>
            <a:br>
              <a:rPr lang="en-US" sz="1600" dirty="0" smtClean="0"/>
            </a:br>
            <a:r>
              <a:rPr lang="en-US" sz="1600" dirty="0" smtClean="0"/>
              <a:t>SC ACCELERATE</a:t>
            </a:r>
            <a:endParaRPr lang="en-US" sz="1600" dirty="0"/>
          </a:p>
        </p:txBody>
      </p:sp>
      <p:sp>
        <p:nvSpPr>
          <p:cNvPr id="14" name="Content Placeholder 2"/>
          <p:cNvSpPr txBox="1">
            <a:spLocks/>
          </p:cNvSpPr>
          <p:nvPr/>
        </p:nvSpPr>
        <p:spPr>
          <a:xfrm>
            <a:off x="3104655" y="4598973"/>
            <a:ext cx="4650683" cy="1741142"/>
          </a:xfrm>
          <a:prstGeom prst="rect">
            <a:avLst/>
          </a:prstGeom>
          <a:solidFill>
            <a:schemeClr val="bg1">
              <a:lumMod val="75000"/>
              <a:alpha val="85000"/>
            </a:schemeClr>
          </a:solidFill>
        </p:spPr>
        <p:txBody>
          <a:bodyPr vert="horz" lIns="91440" tIns="45720" rIns="91440" bIns="45720" rtlCol="0" anchor="ctr">
            <a:norm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Stephanie Oppel</a:t>
            </a:r>
          </a:p>
          <a:p>
            <a:pPr marL="0" indent="0">
              <a:buNone/>
            </a:pPr>
            <a:r>
              <a:rPr lang="en-US" sz="1600" dirty="0" smtClean="0"/>
              <a:t>Statewide Project Director</a:t>
            </a:r>
            <a:br>
              <a:rPr lang="en-US" sz="1600" dirty="0" smtClean="0"/>
            </a:br>
            <a:r>
              <a:rPr lang="en-US" sz="1600" dirty="0" smtClean="0"/>
              <a:t>Iowa Advanced Manufacturing (I-AM) Consortium</a:t>
            </a:r>
            <a:endParaRPr lang="en-US" sz="1600" dirty="0"/>
          </a:p>
        </p:txBody>
      </p:sp>
      <p:pic>
        <p:nvPicPr>
          <p:cNvPr id="5" name="Picture 4" descr="Mark.jpg"/>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225055" y="2787283"/>
            <a:ext cx="1862297" cy="1741142"/>
          </a:xfrm>
          <a:prstGeom prst="rect">
            <a:avLst/>
          </a:prstGeom>
        </p:spPr>
      </p:pic>
      <p:pic>
        <p:nvPicPr>
          <p:cNvPr id="6" name="Picture 5" descr="Stephanie.jpg"/>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225055" y="4598973"/>
            <a:ext cx="1879600" cy="1741142"/>
          </a:xfrm>
          <a:prstGeom prst="rect">
            <a:avLst/>
          </a:prstGeom>
        </p:spPr>
      </p:pic>
      <p:pic>
        <p:nvPicPr>
          <p:cNvPr id="3" name="Picture 2" descr="christian-lagarde.jpg"/>
          <p:cNvPicPr>
            <a:picLocks noChangeAspect="1"/>
          </p:cNvPicPr>
          <p:nvPr/>
        </p:nvPicPr>
        <p:blipFill rotWithShape="1">
          <a:blip r:embed="rId5">
            <a:extLst>
              <a:ext uri="{28A0092B-C50C-407E-A947-70E740481C1C}">
                <a14:useLocalDpi xmlns:a14="http://schemas.microsoft.com/office/drawing/2010/main" val="0"/>
              </a:ext>
            </a:extLst>
          </a:blip>
          <a:srcRect b="36661"/>
          <a:stretch/>
        </p:blipFill>
        <p:spPr>
          <a:xfrm>
            <a:off x="1236815" y="1001698"/>
            <a:ext cx="1839068" cy="1741142"/>
          </a:xfrm>
          <a:prstGeom prst="rect">
            <a:avLst/>
          </a:prstGeom>
        </p:spPr>
      </p:pic>
    </p:spTree>
    <p:extLst>
      <p:ext uri="{BB962C8B-B14F-4D97-AF65-F5344CB8AC3E}">
        <p14:creationId xmlns:p14="http://schemas.microsoft.com/office/powerpoint/2010/main" val="117772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903" y="1702674"/>
            <a:ext cx="7191414" cy="4611494"/>
          </a:xfrm>
        </p:spPr>
        <p:txBody>
          <a:bodyPr anchor="t">
            <a:normAutofit/>
          </a:bodyPr>
          <a:lstStyle/>
          <a:p>
            <a:r>
              <a:rPr lang="en-US" dirty="0" smtClean="0"/>
              <a:t>What do you need most help with in job placement?</a:t>
            </a:r>
            <a:endParaRPr lang="en-US" dirty="0"/>
          </a:p>
          <a:p>
            <a:pPr marL="342900" indent="-342900">
              <a:buFont typeface="Wingdings" charset="2"/>
              <a:buChar char="q"/>
            </a:pPr>
            <a:r>
              <a:rPr lang="en-US" b="0" dirty="0" smtClean="0">
                <a:solidFill>
                  <a:schemeClr val="tx1"/>
                </a:solidFill>
              </a:rPr>
              <a:t>Leveraging career center/one-stop job placement resources.</a:t>
            </a:r>
          </a:p>
          <a:p>
            <a:pPr marL="342900" indent="-342900">
              <a:buFont typeface="Wingdings" charset="2"/>
              <a:buChar char="q"/>
            </a:pPr>
            <a:r>
              <a:rPr lang="en-US" b="0" dirty="0" smtClean="0">
                <a:solidFill>
                  <a:schemeClr val="tx1"/>
                </a:solidFill>
              </a:rPr>
              <a:t>Providing job search assistance.</a:t>
            </a:r>
          </a:p>
          <a:p>
            <a:pPr marL="342900" indent="-342900">
              <a:buFont typeface="Wingdings" charset="2"/>
              <a:buChar char="q"/>
            </a:pPr>
            <a:r>
              <a:rPr lang="en-US" b="0" dirty="0" smtClean="0">
                <a:solidFill>
                  <a:schemeClr val="tx1"/>
                </a:solidFill>
              </a:rPr>
              <a:t>Strengthening WIB connections.</a:t>
            </a:r>
          </a:p>
          <a:p>
            <a:pPr marL="342900" indent="-342900">
              <a:buFont typeface="Wingdings" charset="2"/>
              <a:buChar char="q"/>
            </a:pPr>
            <a:r>
              <a:rPr lang="en-US" b="0" dirty="0" smtClean="0">
                <a:solidFill>
                  <a:schemeClr val="tx1"/>
                </a:solidFill>
              </a:rPr>
              <a:t>Additional employer outreach strategies.</a:t>
            </a:r>
          </a:p>
          <a:p>
            <a:pPr marL="342900" indent="-342900">
              <a:buFont typeface="Wingdings" charset="2"/>
              <a:buChar char="q"/>
            </a:pPr>
            <a:r>
              <a:rPr lang="en-US" b="0" dirty="0" smtClean="0">
                <a:solidFill>
                  <a:schemeClr val="tx1"/>
                </a:solidFill>
              </a:rPr>
              <a:t>Other? (specify in main chat)</a:t>
            </a:r>
            <a:endParaRPr lang="en-US" b="0" dirty="0">
              <a:solidFill>
                <a:schemeClr val="tx1"/>
              </a:solidFill>
            </a:endParaRPr>
          </a:p>
          <a:p>
            <a:endParaRPr lang="en-US" dirty="0"/>
          </a:p>
          <a:p>
            <a:r>
              <a:rPr lang="en-US" b="0" dirty="0" smtClean="0"/>
              <a:t> </a:t>
            </a:r>
          </a:p>
          <a:p>
            <a:pPr marL="342900" indent="-342900">
              <a:buFont typeface="Wingdings" charset="2"/>
              <a:buChar char="q"/>
            </a:pPr>
            <a:endParaRPr lang="en-US" b="0" dirty="0"/>
          </a:p>
          <a:p>
            <a:endParaRPr lang="en-US" b="0" dirty="0"/>
          </a:p>
          <a:p>
            <a:pPr marL="342900" indent="-342900">
              <a:buFont typeface="Arial"/>
              <a:buChar char="•"/>
            </a:pPr>
            <a:endParaRPr lang="en-US" b="0" dirty="0" smtClean="0"/>
          </a:p>
          <a:p>
            <a:pPr marL="342900" indent="-342900">
              <a:buFont typeface="Arial"/>
              <a:buChar char="•"/>
            </a:pPr>
            <a:endParaRPr lang="en-US" b="0" dirty="0"/>
          </a:p>
        </p:txBody>
      </p:sp>
      <p:sp>
        <p:nvSpPr>
          <p:cNvPr id="4" name="Title 1"/>
          <p:cNvSpPr txBox="1">
            <a:spLocks/>
          </p:cNvSpPr>
          <p:nvPr/>
        </p:nvSpPr>
        <p:spPr>
          <a:xfrm>
            <a:off x="3441701" y="274638"/>
            <a:ext cx="5245098" cy="703544"/>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400" b="0" kern="1200" cap="all">
                <a:solidFill>
                  <a:schemeClr val="bg1">
                    <a:lumMod val="50000"/>
                  </a:schemeClr>
                </a:solidFill>
                <a:latin typeface="Arial"/>
                <a:ea typeface="+mj-ea"/>
                <a:cs typeface="Arial"/>
              </a:defRPr>
            </a:lvl1pPr>
          </a:lstStyle>
          <a:p>
            <a:r>
              <a:rPr lang="en-US" sz="1800" b="1" cap="none" dirty="0" smtClean="0">
                <a:solidFill>
                  <a:srgbClr val="FFFFFF"/>
                </a:solidFill>
              </a:rPr>
              <a:t>Participant Poll</a:t>
            </a:r>
            <a:endParaRPr lang="en-US" sz="1800" b="1" cap="none" dirty="0">
              <a:solidFill>
                <a:srgbClr val="FFFFFF"/>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9977" y="3680081"/>
            <a:ext cx="2316476" cy="2158388"/>
          </a:xfrm>
          <a:prstGeom prst="rect">
            <a:avLst/>
          </a:prstGeom>
        </p:spPr>
      </p:pic>
    </p:spTree>
    <p:extLst>
      <p:ext uri="{BB962C8B-B14F-4D97-AF65-F5344CB8AC3E}">
        <p14:creationId xmlns:p14="http://schemas.microsoft.com/office/powerpoint/2010/main" val="26694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idx="1"/>
          </p:nvPr>
        </p:nvSpPr>
        <p:spPr/>
        <p:txBody>
          <a:bodyPr anchor="t">
            <a:normAutofit/>
          </a:bodyPr>
          <a:lstStyle/>
          <a:p>
            <a:pPr marL="285750" indent="-285750">
              <a:lnSpc>
                <a:spcPct val="150000"/>
              </a:lnSpc>
            </a:pPr>
            <a:r>
              <a:rPr lang="en-US" b="1" dirty="0"/>
              <a:t>Welcome &amp; Introductions</a:t>
            </a:r>
          </a:p>
          <a:p>
            <a:pPr marL="285750" indent="-285750">
              <a:lnSpc>
                <a:spcPct val="150000"/>
              </a:lnSpc>
            </a:pPr>
            <a:r>
              <a:rPr lang="en-US" b="1" dirty="0"/>
              <a:t>Job Placement </a:t>
            </a:r>
            <a:r>
              <a:rPr lang="en-US" b="1" dirty="0" smtClean="0"/>
              <a:t>Strategies – What You Can Do Now</a:t>
            </a:r>
            <a:endParaRPr lang="en-US" b="1" dirty="0"/>
          </a:p>
          <a:p>
            <a:pPr marL="685800" lvl="1" indent="-330200">
              <a:lnSpc>
                <a:spcPct val="150000"/>
              </a:lnSpc>
              <a:buFont typeface="Wingdings" charset="2"/>
              <a:buChar char="§"/>
            </a:pPr>
            <a:r>
              <a:rPr lang="en-US" dirty="0" smtClean="0"/>
              <a:t>South </a:t>
            </a:r>
            <a:r>
              <a:rPr lang="en-US" dirty="0"/>
              <a:t>Carolina’s SC </a:t>
            </a:r>
            <a:r>
              <a:rPr lang="en-US" dirty="0" smtClean="0"/>
              <a:t>ACCELERATE</a:t>
            </a:r>
          </a:p>
          <a:p>
            <a:pPr marL="685800" lvl="1" indent="-330200">
              <a:lnSpc>
                <a:spcPct val="150000"/>
              </a:lnSpc>
              <a:buFont typeface="Wingdings" charset="2"/>
              <a:buChar char="§"/>
            </a:pPr>
            <a:r>
              <a:rPr lang="en-US" dirty="0"/>
              <a:t>Iowa Advanced Manufacturing (I-AM</a:t>
            </a:r>
            <a:r>
              <a:rPr lang="en-US" dirty="0" smtClean="0"/>
              <a:t>)</a:t>
            </a:r>
            <a:endParaRPr lang="en-US" dirty="0"/>
          </a:p>
          <a:p>
            <a:pPr marL="285750" indent="-285750">
              <a:lnSpc>
                <a:spcPct val="150000"/>
              </a:lnSpc>
            </a:pPr>
            <a:r>
              <a:rPr lang="en-US" b="1" dirty="0"/>
              <a:t>Discussion</a:t>
            </a:r>
          </a:p>
          <a:p>
            <a:pPr marL="285750" indent="-285750">
              <a:lnSpc>
                <a:spcPct val="150000"/>
              </a:lnSpc>
            </a:pPr>
            <a:r>
              <a:rPr lang="en-US" b="1" dirty="0"/>
              <a:t>Q&amp;A</a:t>
            </a:r>
          </a:p>
        </p:txBody>
      </p:sp>
    </p:spTree>
    <p:custDataLst>
      <p:tags r:id="rId1"/>
    </p:custDataLst>
    <p:extLst>
      <p:ext uri="{BB962C8B-B14F-4D97-AF65-F5344CB8AC3E}">
        <p14:creationId xmlns:p14="http://schemas.microsoft.com/office/powerpoint/2010/main" val="808246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023023" y="1194469"/>
            <a:ext cx="6914222" cy="5046075"/>
          </a:xfrm>
          <a:prstGeom prst="rect">
            <a:avLst/>
          </a:prstGeom>
          <a:gradFill flip="none" rotWithShape="1">
            <a:gsLst>
              <a:gs pos="95000">
                <a:schemeClr val="accent1">
                  <a:lumMod val="75000"/>
                  <a:lumOff val="25000"/>
                  <a:alpha val="0"/>
                </a:schemeClr>
              </a:gs>
              <a:gs pos="100000">
                <a:schemeClr val="accent1">
                  <a:lumMod val="20000"/>
                  <a:lumOff val="80000"/>
                </a:schemeClr>
              </a:gs>
            </a:gsLst>
            <a:path path="shap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3657" y="3427891"/>
            <a:ext cx="1311058" cy="825909"/>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8647" y="3450031"/>
            <a:ext cx="1505467" cy="799295"/>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7097" y="2815223"/>
            <a:ext cx="1585913" cy="457200"/>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71193" y="2782691"/>
            <a:ext cx="1640553" cy="459354"/>
          </a:xfrm>
          <a:prstGeom prst="rect">
            <a:avLst/>
          </a:prstGeom>
        </p:spPr>
      </p:pic>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00234" y="4506825"/>
            <a:ext cx="2080260" cy="526733"/>
          </a:xfrm>
          <a:prstGeom prst="rect">
            <a:avLst/>
          </a:prstGeom>
        </p:spPr>
      </p:pic>
      <p:pic>
        <p:nvPicPr>
          <p:cNvPr id="25" name="Picture 2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79392" y="4506817"/>
            <a:ext cx="2356695" cy="406718"/>
          </a:xfrm>
          <a:prstGeom prst="rect">
            <a:avLst/>
          </a:prstGeom>
        </p:spPr>
      </p:pic>
      <p:pic>
        <p:nvPicPr>
          <p:cNvPr id="26" name="Picture 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01982" y="3409038"/>
            <a:ext cx="1024128" cy="864108"/>
          </a:xfrm>
          <a:prstGeom prst="rect">
            <a:avLst/>
          </a:prstGeom>
        </p:spPr>
      </p:pic>
      <p:pic>
        <p:nvPicPr>
          <p:cNvPr id="27" name="Picture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55082" y="1383001"/>
            <a:ext cx="4827018" cy="1134742"/>
          </a:xfrm>
          <a:prstGeom prst="rect">
            <a:avLst/>
          </a:prstGeom>
        </p:spPr>
      </p:pic>
      <p:sp>
        <p:nvSpPr>
          <p:cNvPr id="28" name="TextBox 27"/>
          <p:cNvSpPr txBox="1"/>
          <p:nvPr/>
        </p:nvSpPr>
        <p:spPr>
          <a:xfrm>
            <a:off x="333375" y="5337939"/>
            <a:ext cx="8458200" cy="307777"/>
          </a:xfrm>
          <a:prstGeom prst="rect">
            <a:avLst/>
          </a:prstGeom>
          <a:noFill/>
          <a:ln w="12700">
            <a:noFill/>
          </a:ln>
        </p:spPr>
        <p:txBody>
          <a:bodyPr wrap="square" rtlCol="0">
            <a:spAutoFit/>
          </a:bodyPr>
          <a:lstStyle/>
          <a:p>
            <a:pPr algn="ctr"/>
            <a:r>
              <a:rPr lang="en-US" sz="1400" b="1" i="1" cap="small" dirty="0"/>
              <a:t>u</a:t>
            </a:r>
            <a:r>
              <a:rPr lang="en-US" sz="1400" b="1" i="1" cap="small" dirty="0" smtClean="0"/>
              <a:t>nited...to help prepare our adult learners for employment and career success.</a:t>
            </a:r>
            <a:endParaRPr lang="en-US" sz="1400" u="sng" cap="small" dirty="0" smtClean="0"/>
          </a:p>
        </p:txBody>
      </p:sp>
    </p:spTree>
    <p:custDataLst>
      <p:tags r:id="rId1"/>
    </p:custDataLst>
    <p:extLst>
      <p:ext uri="{BB962C8B-B14F-4D97-AF65-F5344CB8AC3E}">
        <p14:creationId xmlns:p14="http://schemas.microsoft.com/office/powerpoint/2010/main" val="1553834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422792" y="6241921"/>
            <a:ext cx="2247501" cy="528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SC </a:t>
            </a:r>
            <a:r>
              <a:rPr lang="en-US" dirty="0" smtClean="0"/>
              <a:t>ACCELERATE: </a:t>
            </a:r>
            <a:br>
              <a:rPr lang="en-US" dirty="0" smtClean="0"/>
            </a:br>
            <a:r>
              <a:rPr lang="en-US" dirty="0" smtClean="0"/>
              <a:t>Education </a:t>
            </a:r>
            <a:r>
              <a:rPr lang="en-US" dirty="0"/>
              <a:t>to Career Success</a:t>
            </a:r>
          </a:p>
        </p:txBody>
      </p:sp>
      <p:sp>
        <p:nvSpPr>
          <p:cNvPr id="3" name="Content Placeholder 2"/>
          <p:cNvSpPr>
            <a:spLocks noGrp="1"/>
          </p:cNvSpPr>
          <p:nvPr>
            <p:ph idx="1"/>
          </p:nvPr>
        </p:nvSpPr>
        <p:spPr/>
        <p:txBody>
          <a:bodyPr>
            <a:normAutofit/>
          </a:bodyPr>
          <a:lstStyle/>
          <a:p>
            <a:pPr marL="0" indent="0">
              <a:lnSpc>
                <a:spcPct val="110000"/>
              </a:lnSpc>
              <a:buNone/>
            </a:pPr>
            <a:r>
              <a:rPr lang="en-US" sz="1800" b="1" dirty="0">
                <a:solidFill>
                  <a:schemeClr val="tx2">
                    <a:lumMod val="75000"/>
                  </a:schemeClr>
                </a:solidFill>
              </a:rPr>
              <a:t>What’s Being Developed Across SC</a:t>
            </a:r>
          </a:p>
          <a:p>
            <a:pPr marL="0" indent="0">
              <a:lnSpc>
                <a:spcPct val="110000"/>
              </a:lnSpc>
              <a:buNone/>
            </a:pPr>
            <a:r>
              <a:rPr lang="en-US" sz="1800" i="1" dirty="0"/>
              <a:t>(Grant Strategies</a:t>
            </a:r>
            <a:r>
              <a:rPr lang="en-US" sz="1800" i="1" dirty="0" smtClean="0"/>
              <a:t>)</a:t>
            </a:r>
            <a:endParaRPr lang="en-US" sz="1800" u="sng" dirty="0"/>
          </a:p>
          <a:p>
            <a:pPr>
              <a:lnSpc>
                <a:spcPct val="110000"/>
              </a:lnSpc>
            </a:pPr>
            <a:r>
              <a:rPr lang="en-US" sz="1800" b="1" dirty="0"/>
              <a:t>Adult Postsecondary Transition Centers </a:t>
            </a:r>
            <a:r>
              <a:rPr lang="en-US" sz="1800" dirty="0"/>
              <a:t>(APTCs</a:t>
            </a:r>
            <a:r>
              <a:rPr lang="en-US" sz="1800" dirty="0" smtClean="0"/>
              <a:t>)</a:t>
            </a:r>
            <a:endParaRPr lang="en-US" sz="1800" dirty="0"/>
          </a:p>
          <a:p>
            <a:pPr>
              <a:lnSpc>
                <a:spcPct val="110000"/>
              </a:lnSpc>
            </a:pPr>
            <a:r>
              <a:rPr lang="en-US" sz="1800" dirty="0"/>
              <a:t>Comprehensive </a:t>
            </a:r>
            <a:r>
              <a:rPr lang="en-US" sz="1800" b="1" dirty="0"/>
              <a:t>outreach</a:t>
            </a:r>
            <a:r>
              <a:rPr lang="en-US" sz="1800" dirty="0"/>
              <a:t>, </a:t>
            </a:r>
            <a:r>
              <a:rPr lang="en-US" sz="1800" b="1" dirty="0"/>
              <a:t>recruitment</a:t>
            </a:r>
            <a:r>
              <a:rPr lang="en-US" sz="1800" dirty="0"/>
              <a:t>, and </a:t>
            </a:r>
            <a:r>
              <a:rPr lang="en-US" sz="1800" b="1" dirty="0"/>
              <a:t>marketing</a:t>
            </a:r>
            <a:r>
              <a:rPr lang="en-US" sz="1800" dirty="0"/>
              <a:t> plan to attract and inform adult </a:t>
            </a:r>
            <a:r>
              <a:rPr lang="en-US" sz="1800" dirty="0" smtClean="0"/>
              <a:t>learners</a:t>
            </a:r>
            <a:endParaRPr lang="en-US" sz="1800" b="1" dirty="0"/>
          </a:p>
          <a:p>
            <a:pPr>
              <a:lnSpc>
                <a:spcPct val="110000"/>
              </a:lnSpc>
            </a:pPr>
            <a:r>
              <a:rPr lang="en-US" sz="1800" b="1" dirty="0"/>
              <a:t>Prior Learning Assessment </a:t>
            </a:r>
            <a:r>
              <a:rPr lang="en-US" sz="1800" dirty="0"/>
              <a:t>(PLA) </a:t>
            </a:r>
            <a:r>
              <a:rPr lang="en-US" sz="1800" b="1" dirty="0"/>
              <a:t>Process</a:t>
            </a:r>
            <a:r>
              <a:rPr lang="en-US" sz="1800" dirty="0"/>
              <a:t> to award non-traditional credits to accelerate time to </a:t>
            </a:r>
            <a:r>
              <a:rPr lang="en-US" sz="1800" dirty="0" smtClean="0"/>
              <a:t>completion—via </a:t>
            </a:r>
            <a:r>
              <a:rPr lang="en-US" sz="1800" dirty="0"/>
              <a:t>Consortium/CAEL Task Force, Leadership Groups, CAO Project Charter and development of online intake </a:t>
            </a:r>
            <a:r>
              <a:rPr lang="en-US" sz="1800" dirty="0" smtClean="0"/>
              <a:t>tool</a:t>
            </a:r>
            <a:endParaRPr lang="en-US" sz="1800" dirty="0"/>
          </a:p>
          <a:p>
            <a:pPr>
              <a:lnSpc>
                <a:spcPct val="110000"/>
              </a:lnSpc>
            </a:pPr>
            <a:r>
              <a:rPr lang="en-US" sz="1800" b="1" dirty="0"/>
              <a:t>New and redesigned curricula </a:t>
            </a:r>
            <a:r>
              <a:rPr lang="en-US" sz="1800" dirty="0"/>
              <a:t>formats that accelerate </a:t>
            </a:r>
            <a:r>
              <a:rPr lang="en-US" sz="1800" dirty="0" smtClean="0"/>
              <a:t>learning—26 courses</a:t>
            </a:r>
            <a:endParaRPr lang="en-US" sz="1800" dirty="0"/>
          </a:p>
          <a:p>
            <a:pPr>
              <a:lnSpc>
                <a:spcPct val="110000"/>
              </a:lnSpc>
            </a:pPr>
            <a:r>
              <a:rPr lang="en-US" sz="1800" b="1" dirty="0"/>
              <a:t>Entrepreneurship </a:t>
            </a:r>
            <a:r>
              <a:rPr lang="en-US" sz="1800" b="1" dirty="0" smtClean="0"/>
              <a:t>Training</a:t>
            </a:r>
            <a:r>
              <a:rPr lang="en-US" sz="1800" dirty="0" smtClean="0"/>
              <a:t>—via </a:t>
            </a:r>
            <a:r>
              <a:rPr lang="en-US" sz="1800" dirty="0"/>
              <a:t>APTCs &amp; Clemson </a:t>
            </a:r>
            <a:r>
              <a:rPr lang="en-US" sz="1800" dirty="0" smtClean="0"/>
              <a:t>University</a:t>
            </a:r>
            <a:endParaRPr lang="en-US" sz="1800" dirty="0"/>
          </a:p>
        </p:txBody>
      </p:sp>
    </p:spTree>
    <p:custDataLst>
      <p:tags r:id="rId1"/>
    </p:custDataLst>
    <p:extLst>
      <p:ext uri="{BB962C8B-B14F-4D97-AF65-F5344CB8AC3E}">
        <p14:creationId xmlns:p14="http://schemas.microsoft.com/office/powerpoint/2010/main" val="31987554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422792" y="6241921"/>
            <a:ext cx="2247501" cy="528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SC ACCELERATE: </a:t>
            </a:r>
            <a:br>
              <a:rPr lang="en-US" dirty="0"/>
            </a:br>
            <a:r>
              <a:rPr lang="en-US" dirty="0"/>
              <a:t>Education to Career Success</a:t>
            </a:r>
          </a:p>
        </p:txBody>
      </p:sp>
      <p:sp>
        <p:nvSpPr>
          <p:cNvPr id="3" name="Content Placeholder 2"/>
          <p:cNvSpPr>
            <a:spLocks noGrp="1"/>
          </p:cNvSpPr>
          <p:nvPr>
            <p:ph idx="1"/>
          </p:nvPr>
        </p:nvSpPr>
        <p:spPr/>
        <p:txBody>
          <a:bodyPr>
            <a:noAutofit/>
          </a:bodyPr>
          <a:lstStyle/>
          <a:p>
            <a:pPr marL="0" indent="0">
              <a:buNone/>
            </a:pPr>
            <a:r>
              <a:rPr lang="en-US" sz="1700" b="1" dirty="0">
                <a:solidFill>
                  <a:schemeClr val="tx2">
                    <a:lumMod val="75000"/>
                  </a:schemeClr>
                </a:solidFill>
              </a:rPr>
              <a:t>Job Placement Strategies</a:t>
            </a:r>
          </a:p>
          <a:p>
            <a:pPr marL="0" indent="0">
              <a:buNone/>
            </a:pPr>
            <a:r>
              <a:rPr lang="en-US" sz="1700" i="1" dirty="0"/>
              <a:t>(the </a:t>
            </a:r>
            <a:r>
              <a:rPr lang="en-US" sz="1700" b="1" i="1" dirty="0"/>
              <a:t>Who</a:t>
            </a:r>
            <a:r>
              <a:rPr lang="en-US" sz="1700" i="1" dirty="0"/>
              <a:t>)</a:t>
            </a:r>
          </a:p>
          <a:p>
            <a:r>
              <a:rPr lang="en-US" sz="1700" b="1" dirty="0" smtClean="0"/>
              <a:t>Educate</a:t>
            </a:r>
            <a:r>
              <a:rPr lang="en-US" sz="1700" b="1" dirty="0"/>
              <a:t> / </a:t>
            </a:r>
            <a:r>
              <a:rPr lang="en-US" sz="1700" b="1" dirty="0" smtClean="0"/>
              <a:t>Inform </a:t>
            </a:r>
            <a:r>
              <a:rPr lang="en-US" sz="1700" b="1" dirty="0"/>
              <a:t>/ Collaborate / Partner / Follow-up . . . </a:t>
            </a:r>
          </a:p>
          <a:p>
            <a:r>
              <a:rPr lang="en-US" sz="1700" b="1" dirty="0" smtClean="0"/>
              <a:t>At </a:t>
            </a:r>
            <a:r>
              <a:rPr lang="en-US" sz="1700" b="1" dirty="0"/>
              <a:t>Member </a:t>
            </a:r>
            <a:r>
              <a:rPr lang="en-US" sz="1700" b="1" dirty="0" smtClean="0"/>
              <a:t>Colleges—On </a:t>
            </a:r>
            <a:r>
              <a:rPr lang="en-US" sz="1700" b="1" dirty="0"/>
              <a:t>Campus</a:t>
            </a:r>
          </a:p>
          <a:p>
            <a:pPr marL="685800" lvl="1" indent="-330200">
              <a:buFont typeface="Wingdings" charset="2"/>
              <a:buChar char="§"/>
            </a:pPr>
            <a:r>
              <a:rPr lang="en-US" sz="1700" dirty="0"/>
              <a:t>Career Services</a:t>
            </a:r>
          </a:p>
          <a:p>
            <a:pPr marL="685800" lvl="1" indent="-330200">
              <a:buFont typeface="Wingdings" charset="2"/>
              <a:buChar char="§"/>
            </a:pPr>
            <a:r>
              <a:rPr lang="en-US" sz="1700" dirty="0"/>
              <a:t>Academic Advisors &amp; Experiential Learning </a:t>
            </a:r>
          </a:p>
          <a:p>
            <a:pPr marL="685800" lvl="1" indent="-330200">
              <a:buFont typeface="Wingdings" charset="2"/>
              <a:buChar char="§"/>
            </a:pPr>
            <a:r>
              <a:rPr lang="en-US" sz="1700" dirty="0"/>
              <a:t>Programs of Study Deans/Department Chairs</a:t>
            </a:r>
          </a:p>
          <a:p>
            <a:pPr marL="685800" lvl="1" indent="-330200">
              <a:buFont typeface="Wingdings" charset="2"/>
              <a:buChar char="§"/>
            </a:pPr>
            <a:r>
              <a:rPr lang="en-US" sz="1700" dirty="0" smtClean="0"/>
              <a:t>College—Community </a:t>
            </a:r>
            <a:r>
              <a:rPr lang="en-US" sz="1700" dirty="0"/>
              <a:t>Advisory Boards</a:t>
            </a:r>
          </a:p>
          <a:p>
            <a:r>
              <a:rPr lang="en-US" sz="1700" b="1" dirty="0"/>
              <a:t>In the Community – Off Campus</a:t>
            </a:r>
          </a:p>
          <a:p>
            <a:pPr marL="685800" lvl="1" indent="-330200">
              <a:buFont typeface="Wingdings" charset="2"/>
              <a:buChar char="§"/>
            </a:pPr>
            <a:r>
              <a:rPr lang="en-US" sz="1700" dirty="0"/>
              <a:t>Businesses / Employers / Chambers of Commerce</a:t>
            </a:r>
          </a:p>
          <a:p>
            <a:pPr marL="685800" lvl="1" indent="-330200">
              <a:buFont typeface="Wingdings" charset="2"/>
              <a:buChar char="§"/>
            </a:pPr>
            <a:r>
              <a:rPr lang="en-US" sz="1700" dirty="0"/>
              <a:t>SC Department of Employment and Workforce (DEW)</a:t>
            </a:r>
          </a:p>
          <a:p>
            <a:pPr marL="685800" lvl="1" indent="-330200">
              <a:buFont typeface="Wingdings" charset="2"/>
              <a:buChar char="§"/>
            </a:pPr>
            <a:r>
              <a:rPr lang="en-US" sz="1700" dirty="0"/>
              <a:t>SC Works Career </a:t>
            </a:r>
            <a:r>
              <a:rPr lang="en-US" sz="1700" dirty="0" smtClean="0"/>
              <a:t>Centers—incl</a:t>
            </a:r>
            <a:r>
              <a:rPr lang="en-US" sz="1700" dirty="0"/>
              <a:t>. Disabled Veteran Outreach Program</a:t>
            </a:r>
          </a:p>
          <a:p>
            <a:pPr marL="685800" lvl="1" indent="-330200">
              <a:buFont typeface="Wingdings" charset="2"/>
              <a:buChar char="§"/>
            </a:pPr>
            <a:r>
              <a:rPr lang="en-US" sz="1700" dirty="0"/>
              <a:t>Common &amp; Unique (Goodwill, Voc. Rehab, DSS Job Developers, Women in Tech)</a:t>
            </a:r>
          </a:p>
        </p:txBody>
      </p:sp>
    </p:spTree>
    <p:custDataLst>
      <p:tags r:id="rId1"/>
    </p:custDataLst>
    <p:extLst>
      <p:ext uri="{BB962C8B-B14F-4D97-AF65-F5344CB8AC3E}">
        <p14:creationId xmlns:p14="http://schemas.microsoft.com/office/powerpoint/2010/main" val="36507484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422792" y="6241921"/>
            <a:ext cx="2247501" cy="528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extBox 7"/>
          <p:cNvSpPr txBox="1"/>
          <p:nvPr/>
        </p:nvSpPr>
        <p:spPr>
          <a:xfrm>
            <a:off x="457200" y="2934519"/>
            <a:ext cx="8039100" cy="2646879"/>
          </a:xfrm>
          <a:prstGeom prst="rect">
            <a:avLst/>
          </a:prstGeom>
          <a:solidFill>
            <a:schemeClr val="accent1">
              <a:lumMod val="20000"/>
              <a:lumOff val="80000"/>
            </a:schemeClr>
          </a:solidFill>
          <a:ln w="19050" cap="flat" cmpd="thickThin">
            <a:solidFill>
              <a:schemeClr val="tx2">
                <a:lumMod val="75000"/>
              </a:schemeClr>
            </a:solidFill>
          </a:ln>
        </p:spPr>
        <p:txBody>
          <a:bodyPr wrap="square" rtlCol="0">
            <a:spAutoFit/>
          </a:bodyPr>
          <a:lstStyle/>
          <a:p>
            <a:pPr marL="223838" indent="-223838">
              <a:spcBef>
                <a:spcPts val="600"/>
              </a:spcBef>
              <a:spcAft>
                <a:spcPts val="600"/>
              </a:spcAft>
              <a:buFont typeface="Arial"/>
              <a:buChar char="•"/>
            </a:pPr>
            <a:r>
              <a:rPr lang="en-US" dirty="0" smtClean="0">
                <a:latin typeface="Arial"/>
                <a:cs typeface="Arial"/>
              </a:rPr>
              <a:t>Use College &amp; State Job Central databases (incl. jobs w/24 hr. hold for Vets)</a:t>
            </a:r>
            <a:endParaRPr lang="en-US" sz="800" dirty="0" smtClean="0">
              <a:latin typeface="Arial"/>
              <a:cs typeface="Arial"/>
            </a:endParaRPr>
          </a:p>
          <a:p>
            <a:pPr marL="223838" indent="-223838">
              <a:spcBef>
                <a:spcPts val="600"/>
              </a:spcBef>
              <a:spcAft>
                <a:spcPts val="600"/>
              </a:spcAft>
              <a:buFont typeface="Arial"/>
              <a:buChar char="•"/>
            </a:pPr>
            <a:r>
              <a:rPr lang="en-US" dirty="0" smtClean="0">
                <a:latin typeface="Arial"/>
                <a:cs typeface="Arial"/>
              </a:rPr>
              <a:t>Research / offer cooperative learning opportunities and apprenticeships</a:t>
            </a:r>
            <a:endParaRPr lang="en-US" sz="800" dirty="0" smtClean="0">
              <a:latin typeface="Arial"/>
              <a:cs typeface="Arial"/>
            </a:endParaRPr>
          </a:p>
          <a:p>
            <a:pPr marL="223838" indent="-223838">
              <a:spcBef>
                <a:spcPts val="600"/>
              </a:spcBef>
              <a:spcAft>
                <a:spcPts val="600"/>
              </a:spcAft>
              <a:buFont typeface="Arial"/>
              <a:buChar char="•"/>
            </a:pPr>
            <a:r>
              <a:rPr lang="en-US" dirty="0" smtClean="0">
                <a:latin typeface="Arial"/>
                <a:cs typeface="Arial"/>
              </a:rPr>
              <a:t>Involve business partners in résumé assistance efforts &amp; mock interviews</a:t>
            </a:r>
            <a:endParaRPr lang="en-US" sz="800" dirty="0" smtClean="0">
              <a:latin typeface="Arial"/>
              <a:cs typeface="Arial"/>
            </a:endParaRPr>
          </a:p>
          <a:p>
            <a:pPr marL="223838" indent="-223838">
              <a:spcBef>
                <a:spcPts val="600"/>
              </a:spcBef>
              <a:spcAft>
                <a:spcPts val="600"/>
              </a:spcAft>
              <a:buFont typeface="Arial"/>
              <a:buChar char="•"/>
            </a:pPr>
            <a:r>
              <a:rPr lang="en-US" dirty="0" smtClean="0">
                <a:latin typeface="Arial"/>
                <a:cs typeface="Arial"/>
              </a:rPr>
              <a:t>Leverage job resources available via previously established relationships</a:t>
            </a:r>
            <a:endParaRPr lang="en-US" sz="800" dirty="0" smtClean="0">
              <a:latin typeface="Arial"/>
              <a:cs typeface="Arial"/>
            </a:endParaRPr>
          </a:p>
          <a:p>
            <a:pPr marL="223838" indent="-223838">
              <a:spcBef>
                <a:spcPts val="600"/>
              </a:spcBef>
              <a:spcAft>
                <a:spcPts val="600"/>
              </a:spcAft>
              <a:buFont typeface="Arial"/>
              <a:buChar char="•"/>
            </a:pPr>
            <a:r>
              <a:rPr lang="en-US" dirty="0" smtClean="0">
                <a:latin typeface="Arial"/>
                <a:cs typeface="Arial"/>
              </a:rPr>
              <a:t>Organize on-campus business sponsored career fairs and job recruiting events</a:t>
            </a:r>
          </a:p>
        </p:txBody>
      </p:sp>
      <p:sp>
        <p:nvSpPr>
          <p:cNvPr id="2" name="Title 1"/>
          <p:cNvSpPr>
            <a:spLocks noGrp="1"/>
          </p:cNvSpPr>
          <p:nvPr>
            <p:ph type="title"/>
          </p:nvPr>
        </p:nvSpPr>
        <p:spPr/>
        <p:txBody>
          <a:bodyPr/>
          <a:lstStyle/>
          <a:p>
            <a:r>
              <a:rPr lang="en-US" dirty="0"/>
              <a:t>SC ACCELERATE: </a:t>
            </a:r>
            <a:br>
              <a:rPr lang="en-US" dirty="0"/>
            </a:br>
            <a:r>
              <a:rPr lang="en-US" dirty="0"/>
              <a:t>Education to Career Success</a:t>
            </a:r>
          </a:p>
        </p:txBody>
      </p:sp>
      <p:sp>
        <p:nvSpPr>
          <p:cNvPr id="5" name="Content Placeholder 4"/>
          <p:cNvSpPr>
            <a:spLocks noGrp="1"/>
          </p:cNvSpPr>
          <p:nvPr>
            <p:ph idx="1"/>
          </p:nvPr>
        </p:nvSpPr>
        <p:spPr>
          <a:xfrm>
            <a:off x="457200" y="1600200"/>
            <a:ext cx="8229600" cy="1151231"/>
          </a:xfrm>
        </p:spPr>
        <p:txBody>
          <a:bodyPr>
            <a:normAutofit/>
          </a:bodyPr>
          <a:lstStyle/>
          <a:p>
            <a:pPr marL="0" lvl="0" indent="0">
              <a:buNone/>
            </a:pPr>
            <a:r>
              <a:rPr lang="en-US" sz="1800" b="1" dirty="0">
                <a:solidFill>
                  <a:schemeClr val="tx2">
                    <a:lumMod val="75000"/>
                  </a:schemeClr>
                </a:solidFill>
              </a:rPr>
              <a:t>Job Placement Strategies</a:t>
            </a:r>
          </a:p>
          <a:p>
            <a:pPr marL="0" lvl="0" indent="0">
              <a:buNone/>
            </a:pPr>
            <a:r>
              <a:rPr lang="en-US" sz="1800" i="1" dirty="0"/>
              <a:t>(the </a:t>
            </a:r>
            <a:r>
              <a:rPr lang="en-US" sz="1800" b="1" i="1" dirty="0"/>
              <a:t>What</a:t>
            </a:r>
            <a:r>
              <a:rPr lang="en-US" sz="1800" i="1" dirty="0" smtClean="0"/>
              <a:t>)</a:t>
            </a:r>
            <a:endParaRPr lang="en-US" sz="1800" b="1" dirty="0"/>
          </a:p>
          <a:p>
            <a:r>
              <a:rPr lang="en-US" sz="1800" dirty="0"/>
              <a:t>Think </a:t>
            </a:r>
            <a:r>
              <a:rPr lang="en-US" sz="1800" dirty="0" smtClean="0"/>
              <a:t>‘in </a:t>
            </a:r>
            <a:r>
              <a:rPr lang="en-US" sz="1800" dirty="0"/>
              <a:t>the </a:t>
            </a:r>
            <a:r>
              <a:rPr lang="en-US" sz="1800" dirty="0" smtClean="0"/>
              <a:t>box’ </a:t>
            </a:r>
            <a:r>
              <a:rPr lang="en-US" sz="1800" dirty="0"/>
              <a:t>. . . using resources already </a:t>
            </a:r>
            <a:r>
              <a:rPr lang="en-US" sz="1800" dirty="0" smtClean="0"/>
              <a:t>available</a:t>
            </a:r>
            <a:endParaRPr lang="en-US" sz="1800" dirty="0"/>
          </a:p>
        </p:txBody>
      </p:sp>
    </p:spTree>
    <p:custDataLst>
      <p:tags r:id="rId1"/>
    </p:custDataLst>
    <p:extLst>
      <p:ext uri="{BB962C8B-B14F-4D97-AF65-F5344CB8AC3E}">
        <p14:creationId xmlns:p14="http://schemas.microsoft.com/office/powerpoint/2010/main" val="32976132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1434</TotalTime>
  <Words>817</Words>
  <Application>Microsoft Office PowerPoint</Application>
  <PresentationFormat>On-screen Show (4:3)</PresentationFormat>
  <Paragraphs>131</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Comic Sans MS</vt:lpstr>
      <vt:lpstr>Wingdings</vt:lpstr>
      <vt:lpstr>Office Theme</vt:lpstr>
      <vt:lpstr>November 4, 2015</vt:lpstr>
      <vt:lpstr>SHOWCASE YOUR INNOVATION:  SHARE YOUR STORY!</vt:lpstr>
      <vt:lpstr>Presenters</vt:lpstr>
      <vt:lpstr>PowerPoint Presentation</vt:lpstr>
      <vt:lpstr>AGENDA</vt:lpstr>
      <vt:lpstr>PowerPoint Presentation</vt:lpstr>
      <vt:lpstr>SC ACCELERATE:  Education to Career Success</vt:lpstr>
      <vt:lpstr>SC ACCELERATE:  Education to Career Success</vt:lpstr>
      <vt:lpstr>SC ACCELERATE:  Education to Career Success</vt:lpstr>
      <vt:lpstr>SC ACCELERATE:  Education to Career Success</vt:lpstr>
      <vt:lpstr>PowerPoint Presentation</vt:lpstr>
      <vt:lpstr>I-AM</vt:lpstr>
      <vt:lpstr>Different Models, Same Result: Success in Placement!</vt:lpstr>
      <vt:lpstr>PowerPoint Presentation</vt:lpstr>
      <vt:lpstr>Q&amp;A</vt:lpstr>
      <vt:lpstr>PowerPoint Presentation</vt:lpstr>
      <vt:lpstr>PowerPoint Presentation</vt:lpstr>
    </vt:vector>
  </TitlesOfParts>
  <Company>JFF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JFF</dc:creator>
  <cp:lastModifiedBy>Eric Rooney</cp:lastModifiedBy>
  <cp:revision>146</cp:revision>
  <cp:lastPrinted>2015-10-28T18:17:27Z</cp:lastPrinted>
  <dcterms:created xsi:type="dcterms:W3CDTF">2012-12-12T14:53:33Z</dcterms:created>
  <dcterms:modified xsi:type="dcterms:W3CDTF">2015-11-03T18:06:57Z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1454C4A5-05E0-4A1A-A706-85385E638ECE</vt:lpwstr>
  </property>
  <property fmtid="{D5CDD505-2E9C-101B-9397-08002B2CF9AE}" pid="4" name="ArticulatePath">
    <vt:lpwstr>R2 Virtual Conference_Job Placement_10 22 15</vt:lpwstr>
  </property>
</Properties>
</file>